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601" r:id="rId2"/>
    <p:sldId id="428" r:id="rId3"/>
    <p:sldId id="529" r:id="rId4"/>
    <p:sldId id="533" r:id="rId5"/>
    <p:sldId id="596" r:id="rId6"/>
    <p:sldId id="534" r:id="rId7"/>
    <p:sldId id="538" r:id="rId8"/>
    <p:sldId id="541" r:id="rId9"/>
    <p:sldId id="542" r:id="rId10"/>
    <p:sldId id="543" r:id="rId11"/>
    <p:sldId id="545" r:id="rId12"/>
    <p:sldId id="568" r:id="rId13"/>
    <p:sldId id="552" r:id="rId14"/>
    <p:sldId id="593" r:id="rId15"/>
    <p:sldId id="555" r:id="rId16"/>
    <p:sldId id="602" r:id="rId17"/>
    <p:sldId id="574" r:id="rId18"/>
    <p:sldId id="604" r:id="rId19"/>
    <p:sldId id="606" r:id="rId20"/>
    <p:sldId id="558" r:id="rId21"/>
    <p:sldId id="590" r:id="rId22"/>
    <p:sldId id="559" r:id="rId23"/>
    <p:sldId id="464" r:id="rId24"/>
    <p:sldId id="581" r:id="rId25"/>
    <p:sldId id="495" r:id="rId26"/>
    <p:sldId id="582" r:id="rId27"/>
    <p:sldId id="577" r:id="rId28"/>
    <p:sldId id="578" r:id="rId29"/>
    <p:sldId id="579" r:id="rId30"/>
    <p:sldId id="580" r:id="rId31"/>
    <p:sldId id="263" r:id="rId32"/>
    <p:sldId id="599" r:id="rId33"/>
    <p:sldId id="600" r:id="rId3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191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9964-24BA-427F-BAB5-1455A1970A26}" type="datetimeFigureOut">
              <a:rPr lang="tr-TR" smtClean="0"/>
              <a:t>19.05.2017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7F89-8256-4A1A-B766-D4BA69217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8780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9964-24BA-427F-BAB5-1455A1970A26}" type="datetimeFigureOut">
              <a:rPr lang="tr-TR" smtClean="0"/>
              <a:t>19.05.2017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7F89-8256-4A1A-B766-D4BA69217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4400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9964-24BA-427F-BAB5-1455A1970A26}" type="datetimeFigureOut">
              <a:rPr lang="tr-TR" smtClean="0"/>
              <a:t>19.05.2017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7F89-8256-4A1A-B766-D4BA69217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8761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9964-24BA-427F-BAB5-1455A1970A26}" type="datetimeFigureOut">
              <a:rPr lang="tr-TR" smtClean="0"/>
              <a:t>19.05.2017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7F89-8256-4A1A-B766-D4BA69217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5324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9964-24BA-427F-BAB5-1455A1970A26}" type="datetimeFigureOut">
              <a:rPr lang="tr-TR" smtClean="0"/>
              <a:t>19.05.2017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7F89-8256-4A1A-B766-D4BA69217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8448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9964-24BA-427F-BAB5-1455A1970A26}" type="datetimeFigureOut">
              <a:rPr lang="tr-TR" smtClean="0"/>
              <a:t>19.05.2017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7F89-8256-4A1A-B766-D4BA69217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6520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9964-24BA-427F-BAB5-1455A1970A26}" type="datetimeFigureOut">
              <a:rPr lang="tr-TR" smtClean="0"/>
              <a:t>19.05.2017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7F89-8256-4A1A-B766-D4BA69217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87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9964-24BA-427F-BAB5-1455A1970A26}" type="datetimeFigureOut">
              <a:rPr lang="tr-TR" smtClean="0"/>
              <a:t>19.05.2017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7F89-8256-4A1A-B766-D4BA69217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4434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9964-24BA-427F-BAB5-1455A1970A26}" type="datetimeFigureOut">
              <a:rPr lang="tr-TR" smtClean="0"/>
              <a:t>19.05.2017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7F89-8256-4A1A-B766-D4BA69217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7989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9964-24BA-427F-BAB5-1455A1970A26}" type="datetimeFigureOut">
              <a:rPr lang="tr-TR" smtClean="0"/>
              <a:t>19.05.2017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7F89-8256-4A1A-B766-D4BA69217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895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9964-24BA-427F-BAB5-1455A1970A26}" type="datetimeFigureOut">
              <a:rPr lang="tr-TR" smtClean="0"/>
              <a:t>19.05.2017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7F89-8256-4A1A-B766-D4BA69217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547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D9964-24BA-427F-BAB5-1455A1970A26}" type="datetimeFigureOut">
              <a:rPr lang="tr-TR" smtClean="0"/>
              <a:t>19.05.2017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77F89-8256-4A1A-B766-D4BA69217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53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Başlık"/>
          <p:cNvSpPr>
            <a:spLocks noGrp="1"/>
          </p:cNvSpPr>
          <p:nvPr>
            <p:ph type="ctrTitle"/>
          </p:nvPr>
        </p:nvSpPr>
        <p:spPr>
          <a:xfrm>
            <a:off x="2851484" y="2000250"/>
            <a:ext cx="8566484" cy="16287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800" dirty="0">
                <a:solidFill>
                  <a:srgbClr val="FF0000"/>
                </a:solidFill>
                <a:latin typeface="Arial Black" panose="020B0A04020102020204" pitchFamily="34" charset="0"/>
              </a:rPr>
              <a:t>FERTILITY SPARING IN OVARIAN </a:t>
            </a:r>
            <a:r>
              <a:rPr lang="en-US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CANCER</a:t>
            </a:r>
            <a:endParaRPr lang="tr-TR" sz="4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123" name="2 Alt Başlık"/>
          <p:cNvSpPr>
            <a:spLocks noGrp="1"/>
          </p:cNvSpPr>
          <p:nvPr>
            <p:ph type="subTitle" idx="1"/>
          </p:nvPr>
        </p:nvSpPr>
        <p:spPr>
          <a:xfrm>
            <a:off x="2980072" y="3707231"/>
            <a:ext cx="8698832" cy="2514600"/>
          </a:xfrm>
        </p:spPr>
        <p:txBody>
          <a:bodyPr>
            <a:normAutofit/>
          </a:bodyPr>
          <a:lstStyle/>
          <a:p>
            <a:r>
              <a:rPr lang="tr-TR" dirty="0">
                <a:latin typeface="Arial Black" panose="020B0A04020102020204" pitchFamily="34" charset="0"/>
              </a:rPr>
              <a:t>Çetin ÇELİK MD.</a:t>
            </a:r>
          </a:p>
          <a:p>
            <a:r>
              <a:rPr lang="tr-TR" dirty="0">
                <a:latin typeface="Arial Black" panose="020B0A04020102020204" pitchFamily="34" charset="0"/>
              </a:rPr>
              <a:t>SELÇUK UNIVERSITY FACULTY OF MEDICINE</a:t>
            </a:r>
          </a:p>
          <a:p>
            <a:r>
              <a:rPr lang="tr-TR" dirty="0" smtClean="0">
                <a:latin typeface="Arial Black" panose="020B0A04020102020204" pitchFamily="34" charset="0"/>
              </a:rPr>
              <a:t>DEPARTMENT OF OBSTETRICS AND GYNECOLOGY</a:t>
            </a:r>
          </a:p>
          <a:p>
            <a:r>
              <a:rPr lang="tr-TR" dirty="0" smtClean="0">
                <a:latin typeface="Arial Black" panose="020B0A04020102020204" pitchFamily="34" charset="0"/>
              </a:rPr>
              <a:t>GYNECOLOGYC </a:t>
            </a:r>
            <a:r>
              <a:rPr lang="tr-TR" dirty="0">
                <a:latin typeface="Arial Black" panose="020B0A04020102020204" pitchFamily="34" charset="0"/>
              </a:rPr>
              <a:t>ONCOLOGY DIVISION</a:t>
            </a:r>
          </a:p>
          <a:p>
            <a:r>
              <a:rPr lang="tr-TR" dirty="0">
                <a:latin typeface="Arial Black" panose="020B0A04020102020204" pitchFamily="34" charset="0"/>
              </a:rPr>
              <a:t>KONYA/TURKEY</a:t>
            </a:r>
          </a:p>
        </p:txBody>
      </p:sp>
      <p:pic>
        <p:nvPicPr>
          <p:cNvPr id="5124" name="Picture 4" descr="selcukün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348915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atatü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3484" y="0"/>
            <a:ext cx="475648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7 Resim" descr="kadınhastklinik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00250"/>
            <a:ext cx="2643188" cy="399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3 İçerik Yer Tutucusu" descr="pariss2 0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89158" y="0"/>
            <a:ext cx="3946358" cy="1905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57439" y="6000751"/>
            <a:ext cx="9730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25. Eurepean Congress of Obstetrics and Gyneacology</a:t>
            </a:r>
          </a:p>
          <a:p>
            <a:pPr algn="ctr"/>
            <a:r>
              <a:rPr lang="tr-T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15. Congress of TJOD 17-21 May 2017 Belek Antalya</a:t>
            </a:r>
            <a:endParaRPr lang="tr-TR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954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253"/>
            <a:ext cx="12192000" cy="6653463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3392905" y="4932947"/>
            <a:ext cx="1191127" cy="7579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7856622" y="5017168"/>
            <a:ext cx="2743200" cy="17205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0599822" y="5017168"/>
            <a:ext cx="1592178" cy="17205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856622" y="3092116"/>
            <a:ext cx="2562725" cy="18408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10599822" y="3043989"/>
            <a:ext cx="1491915" cy="17084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516" y="0"/>
            <a:ext cx="4716379" cy="302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7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  <a:latin typeface="Arial Black" panose="020B0A04020102020204" pitchFamily="34" charset="0"/>
              </a:rPr>
              <a:t>FERTILITY SPARING SURGERY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76136"/>
            <a:ext cx="10515600" cy="500513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tr-TR" dirty="0" smtClean="0">
                <a:latin typeface="Arial Black" panose="020B0A04020102020204" pitchFamily="34" charset="0"/>
              </a:rPr>
              <a:t>C</a:t>
            </a:r>
            <a:r>
              <a:rPr lang="en-US" dirty="0" err="1" smtClean="0">
                <a:latin typeface="Arial Black" panose="020B0A04020102020204" pitchFamily="34" charset="0"/>
              </a:rPr>
              <a:t>rucial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to patient selection for </a:t>
            </a:r>
            <a:r>
              <a:rPr lang="tr-TR" dirty="0" smtClean="0">
                <a:latin typeface="Arial Black" panose="020B0A04020102020204" pitchFamily="34" charset="0"/>
              </a:rPr>
              <a:t>FSS</a:t>
            </a:r>
            <a:endParaRPr lang="tr-TR" dirty="0">
              <a:latin typeface="Arial Black" panose="020B0A04020102020204" pitchFamily="34" charset="0"/>
            </a:endParaRPr>
          </a:p>
          <a:p>
            <a:pPr lvl="1">
              <a:lnSpc>
                <a:spcPct val="160000"/>
              </a:lnSpc>
            </a:pPr>
            <a:r>
              <a:rPr lang="tr-TR" dirty="0">
                <a:latin typeface="Arial Black" panose="020B0A04020102020204" pitchFamily="34" charset="0"/>
              </a:rPr>
              <a:t>D</a:t>
            </a:r>
            <a:r>
              <a:rPr lang="en-US" dirty="0" err="1">
                <a:latin typeface="Arial Black" panose="020B0A04020102020204" pitchFamily="34" charset="0"/>
              </a:rPr>
              <a:t>isease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smtClean="0">
                <a:latin typeface="Arial Black" panose="020B0A04020102020204" pitchFamily="34" charset="0"/>
              </a:rPr>
              <a:t>stage</a:t>
            </a:r>
            <a:endParaRPr lang="tr-TR" dirty="0" smtClean="0">
              <a:latin typeface="Arial Black" panose="020B0A04020102020204" pitchFamily="34" charset="0"/>
            </a:endParaRPr>
          </a:p>
          <a:p>
            <a:pPr lvl="2">
              <a:lnSpc>
                <a:spcPct val="160000"/>
              </a:lnSpc>
            </a:pPr>
            <a:r>
              <a:rPr lang="tr-TR" dirty="0" err="1" smtClean="0">
                <a:latin typeface="Arial Black" panose="020B0A04020102020204" pitchFamily="34" charset="0"/>
              </a:rPr>
              <a:t>Stage</a:t>
            </a:r>
            <a:r>
              <a:rPr lang="tr-TR" dirty="0" smtClean="0">
                <a:latin typeface="Arial Black" panose="020B0A04020102020204" pitchFamily="34" charset="0"/>
              </a:rPr>
              <a:t> IA</a:t>
            </a:r>
          </a:p>
          <a:p>
            <a:pPr lvl="2">
              <a:lnSpc>
                <a:spcPct val="160000"/>
              </a:lnSpc>
            </a:pPr>
            <a:r>
              <a:rPr lang="tr-TR" dirty="0" err="1" smtClean="0">
                <a:latin typeface="Arial Black" panose="020B0A04020102020204" pitchFamily="34" charset="0"/>
              </a:rPr>
              <a:t>Stage</a:t>
            </a:r>
            <a:r>
              <a:rPr lang="tr-TR" dirty="0" smtClean="0">
                <a:latin typeface="Arial Black" panose="020B0A04020102020204" pitchFamily="34" charset="0"/>
              </a:rPr>
              <a:t> IC ?</a:t>
            </a:r>
          </a:p>
          <a:p>
            <a:pPr lvl="1">
              <a:lnSpc>
                <a:spcPct val="160000"/>
              </a:lnSpc>
            </a:pPr>
            <a:r>
              <a:rPr lang="tr-TR" dirty="0">
                <a:latin typeface="Arial Black" panose="020B0A04020102020204" pitchFamily="34" charset="0"/>
              </a:rPr>
              <a:t>H</a:t>
            </a:r>
            <a:r>
              <a:rPr lang="en-US" dirty="0" err="1">
                <a:latin typeface="Arial Black" panose="020B0A04020102020204" pitchFamily="34" charset="0"/>
              </a:rPr>
              <a:t>istologic</a:t>
            </a:r>
            <a:r>
              <a:rPr lang="en-US" dirty="0">
                <a:latin typeface="Arial Black" panose="020B0A04020102020204" pitchFamily="34" charset="0"/>
              </a:rPr>
              <a:t> data</a:t>
            </a:r>
            <a:endParaRPr lang="tr-TR" dirty="0">
              <a:latin typeface="Arial Black" panose="020B0A04020102020204" pitchFamily="34" charset="0"/>
            </a:endParaRPr>
          </a:p>
          <a:p>
            <a:pPr lvl="2">
              <a:lnSpc>
                <a:spcPct val="160000"/>
              </a:lnSpc>
            </a:pPr>
            <a:r>
              <a:rPr lang="tr-TR" dirty="0">
                <a:latin typeface="Arial Black" panose="020B0A04020102020204" pitchFamily="34" charset="0"/>
              </a:rPr>
              <a:t>T</a:t>
            </a:r>
            <a:r>
              <a:rPr lang="en-US" dirty="0" err="1">
                <a:latin typeface="Arial Black" panose="020B0A04020102020204" pitchFamily="34" charset="0"/>
              </a:rPr>
              <a:t>umour</a:t>
            </a:r>
            <a:r>
              <a:rPr lang="en-US" dirty="0">
                <a:latin typeface="Arial Black" panose="020B0A04020102020204" pitchFamily="34" charset="0"/>
              </a:rPr>
              <a:t> type</a:t>
            </a:r>
            <a:endParaRPr lang="tr-TR" dirty="0">
              <a:latin typeface="Arial Black" panose="020B0A04020102020204" pitchFamily="34" charset="0"/>
            </a:endParaRPr>
          </a:p>
          <a:p>
            <a:pPr lvl="3">
              <a:lnSpc>
                <a:spcPct val="160000"/>
              </a:lnSpc>
            </a:pPr>
            <a:r>
              <a:rPr lang="tr-TR" dirty="0" err="1">
                <a:latin typeface="Arial Black" panose="020B0A04020102020204" pitchFamily="34" charset="0"/>
              </a:rPr>
              <a:t>Clear</a:t>
            </a:r>
            <a:r>
              <a:rPr lang="tr-TR" dirty="0">
                <a:latin typeface="Arial Black" panose="020B0A04020102020204" pitchFamily="34" charset="0"/>
              </a:rPr>
              <a:t> Cell ?</a:t>
            </a:r>
          </a:p>
          <a:p>
            <a:pPr lvl="2">
              <a:lnSpc>
                <a:spcPct val="160000"/>
              </a:lnSpc>
            </a:pPr>
            <a:r>
              <a:rPr lang="tr-TR" dirty="0" smtClean="0">
                <a:latin typeface="Arial Black" panose="020B0A04020102020204" pitchFamily="34" charset="0"/>
              </a:rPr>
              <a:t>G</a:t>
            </a:r>
            <a:r>
              <a:rPr lang="en-US" dirty="0" err="1" smtClean="0">
                <a:latin typeface="Arial Black" panose="020B0A04020102020204" pitchFamily="34" charset="0"/>
              </a:rPr>
              <a:t>rade</a:t>
            </a:r>
            <a:endParaRPr lang="tr-TR" dirty="0">
              <a:latin typeface="Arial Black" panose="020B0A04020102020204" pitchFamily="34" charset="0"/>
            </a:endParaRPr>
          </a:p>
          <a:p>
            <a:pPr lvl="3">
              <a:lnSpc>
                <a:spcPct val="160000"/>
              </a:lnSpc>
            </a:pPr>
            <a:r>
              <a:rPr lang="tr-TR" dirty="0">
                <a:latin typeface="Arial Black" panose="020B0A04020102020204" pitchFamily="34" charset="0"/>
              </a:rPr>
              <a:t>Grade </a:t>
            </a:r>
            <a:r>
              <a:rPr lang="tr-TR" dirty="0" smtClean="0">
                <a:latin typeface="Arial Black" panose="020B0A04020102020204" pitchFamily="34" charset="0"/>
              </a:rPr>
              <a:t>1-2</a:t>
            </a:r>
          </a:p>
          <a:p>
            <a:pPr lvl="3">
              <a:lnSpc>
                <a:spcPct val="160000"/>
              </a:lnSpc>
            </a:pPr>
            <a:r>
              <a:rPr lang="tr-TR" dirty="0" smtClean="0">
                <a:latin typeface="Arial Black" panose="020B0A04020102020204" pitchFamily="34" charset="0"/>
              </a:rPr>
              <a:t>Grade 3 ?</a:t>
            </a:r>
            <a:endParaRPr lang="tr-TR" dirty="0">
              <a:latin typeface="Arial Black" panose="020B0A04020102020204" pitchFamily="34" charset="0"/>
            </a:endParaRPr>
          </a:p>
          <a:p>
            <a:pPr lvl="1">
              <a:lnSpc>
                <a:spcPct val="160000"/>
              </a:lnSpc>
            </a:pPr>
            <a:r>
              <a:rPr lang="tr-TR" dirty="0" smtClean="0">
                <a:latin typeface="Arial Black" panose="020B0A04020102020204" pitchFamily="34" charset="0"/>
              </a:rPr>
              <a:t>Age &lt;39 </a:t>
            </a:r>
            <a:r>
              <a:rPr lang="tr-TR" dirty="0" err="1" smtClean="0">
                <a:latin typeface="Arial Black" panose="020B0A04020102020204" pitchFamily="34" charset="0"/>
              </a:rPr>
              <a:t>year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old</a:t>
            </a:r>
            <a:endParaRPr lang="tr-TR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09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  <a:latin typeface="Arial Black" panose="020B0A04020102020204" pitchFamily="34" charset="0"/>
              </a:rPr>
              <a:t>FERTILITY SPARING SURGERY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7480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tr-TR" dirty="0" smtClean="0">
                <a:latin typeface="Arial Black" panose="020B0A04020102020204" pitchFamily="34" charset="0"/>
              </a:rPr>
              <a:t>G</a:t>
            </a:r>
            <a:r>
              <a:rPr lang="en-US" dirty="0" err="1" smtClean="0">
                <a:latin typeface="Arial Black" panose="020B0A04020102020204" pitchFamily="34" charset="0"/>
              </a:rPr>
              <a:t>rade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3 and stage IC were </a:t>
            </a:r>
            <a:r>
              <a:rPr lang="tr-TR" dirty="0" err="1" smtClean="0">
                <a:latin typeface="Arial Black" panose="020B0A04020102020204" pitchFamily="34" charset="0"/>
              </a:rPr>
              <a:t>important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prognostic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factors</a:t>
            </a:r>
            <a:endParaRPr lang="tr-TR" dirty="0" smtClean="0">
              <a:latin typeface="Arial Black" panose="020B0A04020102020204" pitchFamily="34" charset="0"/>
            </a:endParaRPr>
          </a:p>
          <a:p>
            <a:pPr lvl="1">
              <a:lnSpc>
                <a:spcPct val="160000"/>
              </a:lnSpc>
            </a:pPr>
            <a:r>
              <a:rPr lang="tr-TR" dirty="0" smtClean="0">
                <a:latin typeface="Arial Black" panose="020B0A04020102020204" pitchFamily="34" charset="0"/>
              </a:rPr>
              <a:t>FSS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did not </a:t>
            </a:r>
            <a:r>
              <a:rPr lang="tr-TR" dirty="0" err="1" smtClean="0">
                <a:latin typeface="Arial Black" panose="020B0A04020102020204" pitchFamily="34" charset="0"/>
              </a:rPr>
              <a:t>effect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the</a:t>
            </a:r>
            <a:r>
              <a:rPr lang="tr-TR" dirty="0" smtClean="0">
                <a:latin typeface="Arial Black" panose="020B0A04020102020204" pitchFamily="34" charset="0"/>
              </a:rPr>
              <a:t> 5-year</a:t>
            </a:r>
            <a:r>
              <a:rPr lang="en-US" dirty="0" smtClean="0">
                <a:latin typeface="Arial Black" panose="020B0A04020102020204" pitchFamily="34" charset="0"/>
              </a:rPr>
              <a:t> survival</a:t>
            </a:r>
            <a:endParaRPr lang="tr-TR" dirty="0" smtClean="0">
              <a:latin typeface="Arial Black" panose="020B0A04020102020204" pitchFamily="34" charset="0"/>
            </a:endParaRPr>
          </a:p>
          <a:p>
            <a:pPr lvl="2">
              <a:lnSpc>
                <a:spcPct val="160000"/>
              </a:lnSpc>
            </a:pPr>
            <a:r>
              <a:rPr lang="en-US" dirty="0" smtClean="0">
                <a:latin typeface="Arial Black" panose="020B0A04020102020204" pitchFamily="34" charset="0"/>
              </a:rPr>
              <a:t>84–99.5%</a:t>
            </a:r>
            <a:endParaRPr lang="tr-TR" dirty="0" smtClean="0">
              <a:latin typeface="Arial Black" panose="020B0A04020102020204" pitchFamily="34" charset="0"/>
            </a:endParaRPr>
          </a:p>
          <a:p>
            <a:pPr lvl="1">
              <a:lnSpc>
                <a:spcPct val="160000"/>
              </a:lnSpc>
            </a:pPr>
            <a:r>
              <a:rPr lang="tr-TR" dirty="0" smtClean="0">
                <a:latin typeface="Arial Black" panose="020B0A04020102020204" pitchFamily="34" charset="0"/>
              </a:rPr>
              <a:t>R</a:t>
            </a:r>
            <a:r>
              <a:rPr lang="en-US" dirty="0" smtClean="0">
                <a:latin typeface="Arial Black" panose="020B0A04020102020204" pitchFamily="34" charset="0"/>
              </a:rPr>
              <a:t>e</a:t>
            </a:r>
            <a:r>
              <a:rPr lang="tr-TR" dirty="0" err="1" smtClean="0">
                <a:latin typeface="Arial Black" panose="020B0A04020102020204" pitchFamily="34" charset="0"/>
              </a:rPr>
              <a:t>currence</a:t>
            </a:r>
            <a:r>
              <a:rPr lang="en-US" dirty="0" smtClean="0">
                <a:latin typeface="Arial Black" panose="020B0A04020102020204" pitchFamily="34" charset="0"/>
              </a:rPr>
              <a:t> rate</a:t>
            </a:r>
            <a:endParaRPr lang="tr-TR" dirty="0" smtClean="0">
              <a:latin typeface="Arial Black" panose="020B0A04020102020204" pitchFamily="34" charset="0"/>
            </a:endParaRPr>
          </a:p>
          <a:p>
            <a:pPr lvl="2">
              <a:lnSpc>
                <a:spcPct val="160000"/>
              </a:lnSpc>
            </a:pPr>
            <a:r>
              <a:rPr lang="en-US" dirty="0" smtClean="0">
                <a:latin typeface="Arial Black" panose="020B0A04020102020204" pitchFamily="34" charset="0"/>
              </a:rPr>
              <a:t>8.5–11.3%</a:t>
            </a:r>
            <a:endParaRPr lang="tr-TR" dirty="0" smtClean="0">
              <a:latin typeface="Arial Black" panose="020B0A04020102020204" pitchFamily="34" charset="0"/>
            </a:endParaRPr>
          </a:p>
          <a:p>
            <a:pPr lvl="2">
              <a:lnSpc>
                <a:spcPct val="160000"/>
              </a:lnSpc>
            </a:pPr>
            <a:r>
              <a:rPr lang="en-US" dirty="0" smtClean="0">
                <a:latin typeface="Arial Black" panose="020B0A04020102020204" pitchFamily="34" charset="0"/>
              </a:rPr>
              <a:t>4.8</a:t>
            </a:r>
            <a:r>
              <a:rPr lang="en-US" dirty="0">
                <a:latin typeface="Arial Black" panose="020B0A04020102020204" pitchFamily="34" charset="0"/>
              </a:rPr>
              <a:t>% </a:t>
            </a:r>
            <a:r>
              <a:rPr lang="en-US" dirty="0" smtClean="0">
                <a:latin typeface="Arial Black" panose="020B0A04020102020204" pitchFamily="34" charset="0"/>
              </a:rPr>
              <a:t>re</a:t>
            </a:r>
            <a:r>
              <a:rPr lang="tr-TR" dirty="0" err="1" smtClean="0">
                <a:latin typeface="Arial Black" panose="020B0A04020102020204" pitchFamily="34" charset="0"/>
              </a:rPr>
              <a:t>currence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occurred on the contralateral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en-US" dirty="0" smtClean="0">
                <a:latin typeface="Arial Black" panose="020B0A04020102020204" pitchFamily="34" charset="0"/>
              </a:rPr>
              <a:t>ovary</a:t>
            </a:r>
            <a:endParaRPr lang="tr-TR" dirty="0" smtClean="0">
              <a:latin typeface="Arial Black" panose="020B0A04020102020204" pitchFamily="34" charset="0"/>
            </a:endParaRPr>
          </a:p>
          <a:p>
            <a:pPr lvl="1">
              <a:lnSpc>
                <a:spcPct val="160000"/>
              </a:lnSpc>
            </a:pPr>
            <a:r>
              <a:rPr lang="tr-TR" dirty="0" smtClean="0">
                <a:latin typeface="Arial Black" panose="020B0A04020102020204" pitchFamily="34" charset="0"/>
              </a:rPr>
              <a:t>FSS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does not worsen the prognosis of these </a:t>
            </a:r>
            <a:r>
              <a:rPr lang="en-US" dirty="0" smtClean="0">
                <a:latin typeface="Arial Black" panose="020B0A04020102020204" pitchFamily="34" charset="0"/>
              </a:rPr>
              <a:t>patients</a:t>
            </a:r>
            <a:endParaRPr lang="tr-TR" dirty="0" smtClean="0">
              <a:latin typeface="Arial Black" panose="020B0A04020102020204" pitchFamily="34" charset="0"/>
            </a:endParaRPr>
          </a:p>
          <a:p>
            <a:pPr marL="457200" lvl="1" indent="0" algn="r">
              <a:lnSpc>
                <a:spcPct val="160000"/>
              </a:lnSpc>
              <a:buNone/>
            </a:pPr>
            <a:r>
              <a:rPr lang="tr-TR" sz="1200" dirty="0" err="1">
                <a:solidFill>
                  <a:srgbClr val="FF0000"/>
                </a:solidFill>
                <a:latin typeface="Arial Black" panose="020B0A04020102020204" pitchFamily="34" charset="0"/>
              </a:rPr>
              <a:t>Tomao</a:t>
            </a:r>
            <a:r>
              <a:rPr lang="tr-TR" sz="1200" dirty="0">
                <a:solidFill>
                  <a:srgbClr val="FF0000"/>
                </a:solidFill>
                <a:latin typeface="Arial Black" panose="020B0A04020102020204" pitchFamily="34" charset="0"/>
              </a:rPr>
              <a:t> F. Critical </a:t>
            </a:r>
            <a:r>
              <a:rPr lang="tr-TR" sz="1200" dirty="0" err="1">
                <a:solidFill>
                  <a:srgbClr val="FF0000"/>
                </a:solidFill>
                <a:latin typeface="Arial Black" panose="020B0A04020102020204" pitchFamily="34" charset="0"/>
              </a:rPr>
              <a:t>Reviews</a:t>
            </a:r>
            <a:r>
              <a:rPr lang="tr-TR" sz="1200" dirty="0">
                <a:solidFill>
                  <a:srgbClr val="FF0000"/>
                </a:solidFill>
                <a:latin typeface="Arial Black" panose="020B0A04020102020204" pitchFamily="34" charset="0"/>
              </a:rPr>
              <a:t> in </a:t>
            </a:r>
            <a:r>
              <a:rPr lang="tr-TR" sz="1200" dirty="0" err="1">
                <a:solidFill>
                  <a:srgbClr val="FF0000"/>
                </a:solidFill>
                <a:latin typeface="Arial Black" panose="020B0A04020102020204" pitchFamily="34" charset="0"/>
              </a:rPr>
              <a:t>Oncology</a:t>
            </a:r>
            <a:r>
              <a:rPr lang="tr-TR" sz="1200" dirty="0">
                <a:solidFill>
                  <a:srgbClr val="FF0000"/>
                </a:solidFill>
                <a:latin typeface="Arial Black" panose="020B0A04020102020204" pitchFamily="34" charset="0"/>
              </a:rPr>
              <a:t>/</a:t>
            </a:r>
            <a:r>
              <a:rPr lang="tr-TR" sz="1200" dirty="0" err="1">
                <a:solidFill>
                  <a:srgbClr val="FF0000"/>
                </a:solidFill>
                <a:latin typeface="Arial Black" panose="020B0A04020102020204" pitchFamily="34" charset="0"/>
              </a:rPr>
              <a:t>Hematology</a:t>
            </a:r>
            <a:r>
              <a:rPr lang="tr-TR" sz="1200" dirty="0">
                <a:solidFill>
                  <a:srgbClr val="FF0000"/>
                </a:solidFill>
                <a:latin typeface="Arial Black" panose="020B0A04020102020204" pitchFamily="34" charset="0"/>
              </a:rPr>
              <a:t>. </a:t>
            </a:r>
            <a:r>
              <a:rPr lang="tr-TR" sz="1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2016</a:t>
            </a:r>
            <a:endParaRPr lang="tr-TR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72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  <a:latin typeface="Arial Black" panose="020B0A04020102020204" pitchFamily="34" charset="0"/>
              </a:rPr>
              <a:t>FERTILITY SPARING SURGERY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 Black" panose="020B0A04020102020204" pitchFamily="34" charset="0"/>
              </a:rPr>
              <a:t>FSS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for</a:t>
            </a:r>
            <a:r>
              <a:rPr lang="en-US" dirty="0" smtClean="0">
                <a:latin typeface="Arial Black" panose="020B0A04020102020204" pitchFamily="34" charset="0"/>
              </a:rPr>
              <a:t> stage IC disease</a:t>
            </a:r>
            <a:endParaRPr lang="tr-TR" dirty="0" smtClean="0">
              <a:latin typeface="Arial Black" panose="020B0A040201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tr-TR" dirty="0" smtClean="0">
                <a:latin typeface="Arial Black" panose="020B0A04020102020204" pitchFamily="34" charset="0"/>
              </a:rPr>
              <a:t>R</a:t>
            </a:r>
            <a:r>
              <a:rPr lang="en-US" dirty="0" err="1" smtClean="0">
                <a:latin typeface="Arial Black" panose="020B0A04020102020204" pitchFamily="34" charset="0"/>
              </a:rPr>
              <a:t>ecurrence</a:t>
            </a:r>
            <a:r>
              <a:rPr lang="en-US" dirty="0" smtClean="0">
                <a:latin typeface="Arial Black" panose="020B0A04020102020204" pitchFamily="34" charset="0"/>
              </a:rPr>
              <a:t> rate is acceptable for stage IC1</a:t>
            </a:r>
            <a:endParaRPr lang="tr-TR" dirty="0">
              <a:latin typeface="Arial Black" panose="020B0A04020102020204" pitchFamily="34" charset="0"/>
            </a:endParaRPr>
          </a:p>
          <a:p>
            <a:pPr lvl="2">
              <a:lnSpc>
                <a:spcPct val="150000"/>
              </a:lnSpc>
            </a:pPr>
            <a:r>
              <a:rPr lang="tr-TR" dirty="0" smtClean="0">
                <a:latin typeface="Arial Black" panose="020B0A04020102020204" pitchFamily="34" charset="0"/>
              </a:rPr>
              <a:t>H</a:t>
            </a:r>
            <a:r>
              <a:rPr lang="en-US" dirty="0" err="1" smtClean="0">
                <a:latin typeface="Arial Black" panose="020B0A04020102020204" pitchFamily="34" charset="0"/>
              </a:rPr>
              <a:t>alf</a:t>
            </a:r>
            <a:r>
              <a:rPr lang="en-US" dirty="0" smtClean="0">
                <a:latin typeface="Arial Black" panose="020B0A04020102020204" pitchFamily="34" charset="0"/>
              </a:rPr>
              <a:t> of these recurrences were isolated on the remaining ovary</a:t>
            </a:r>
            <a:endParaRPr lang="tr-TR" dirty="0" smtClean="0">
              <a:latin typeface="Arial Black" panose="020B0A040201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tr-TR" dirty="0" smtClean="0">
                <a:latin typeface="Arial Black" panose="020B0A04020102020204" pitchFamily="34" charset="0"/>
              </a:rPr>
              <a:t>R</a:t>
            </a:r>
            <a:r>
              <a:rPr lang="en-US" dirty="0" err="1" smtClean="0">
                <a:latin typeface="Arial Black" panose="020B0A04020102020204" pitchFamily="34" charset="0"/>
              </a:rPr>
              <a:t>ecurrence</a:t>
            </a:r>
            <a:r>
              <a:rPr lang="en-US" dirty="0" smtClean="0">
                <a:latin typeface="Arial Black" panose="020B0A04020102020204" pitchFamily="34" charset="0"/>
              </a:rPr>
              <a:t> rates are higher (23%) in stages I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en-US" dirty="0" smtClean="0">
                <a:latin typeface="Arial Black" panose="020B0A04020102020204" pitchFamily="34" charset="0"/>
              </a:rPr>
              <a:t>C2+I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en-US" dirty="0" smtClean="0">
                <a:latin typeface="Arial Black" panose="020B0A04020102020204" pitchFamily="34" charset="0"/>
              </a:rPr>
              <a:t>C3 disease</a:t>
            </a:r>
            <a:endParaRPr lang="tr-TR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73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  <a:latin typeface="Arial Black" panose="020B0A04020102020204" pitchFamily="34" charset="0"/>
              </a:rPr>
              <a:t>FERTILITY SPARING SURGERY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31758"/>
            <a:ext cx="10515600" cy="5041231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dirty="0" smtClean="0">
                <a:latin typeface="Arial Black" panose="020B0A04020102020204" pitchFamily="34" charset="0"/>
              </a:rPr>
              <a:t>FSS </a:t>
            </a:r>
            <a:r>
              <a:rPr lang="tr-TR" dirty="0" err="1" smtClean="0">
                <a:latin typeface="Arial Black" panose="020B0A04020102020204" pitchFamily="34" charset="0"/>
              </a:rPr>
              <a:t>for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stage</a:t>
            </a:r>
            <a:r>
              <a:rPr lang="tr-TR" dirty="0" smtClean="0">
                <a:latin typeface="Arial Black" panose="020B0A04020102020204" pitchFamily="34" charset="0"/>
              </a:rPr>
              <a:t> I </a:t>
            </a:r>
            <a:r>
              <a:rPr lang="en-US" dirty="0" smtClean="0">
                <a:latin typeface="Arial Black" panose="020B0A04020102020204" pitchFamily="34" charset="0"/>
              </a:rPr>
              <a:t>clear-cell </a:t>
            </a:r>
            <a:r>
              <a:rPr lang="tr-TR" dirty="0" err="1" smtClean="0">
                <a:latin typeface="Arial Black" panose="020B0A04020102020204" pitchFamily="34" charset="0"/>
              </a:rPr>
              <a:t>histology</a:t>
            </a:r>
            <a:endParaRPr lang="tr-TR" dirty="0" smtClean="0">
              <a:latin typeface="Arial Black" panose="020B0A04020102020204" pitchFamily="34" charset="0"/>
            </a:endParaRPr>
          </a:p>
          <a:p>
            <a:pPr lvl="1">
              <a:lnSpc>
                <a:spcPct val="170000"/>
              </a:lnSpc>
            </a:pPr>
            <a:r>
              <a:rPr lang="tr-TR" dirty="0" smtClean="0">
                <a:latin typeface="Arial Black" panose="020B0A04020102020204" pitchFamily="34" charset="0"/>
              </a:rPr>
              <a:t>17% </a:t>
            </a:r>
            <a:r>
              <a:rPr lang="en-US" dirty="0" smtClean="0">
                <a:latin typeface="Arial Black" panose="020B0A04020102020204" pitchFamily="34" charset="0"/>
              </a:rPr>
              <a:t>recurrence rate</a:t>
            </a:r>
            <a:endParaRPr lang="tr-TR" dirty="0" smtClean="0">
              <a:latin typeface="Arial Black" panose="020B0A04020102020204" pitchFamily="34" charset="0"/>
            </a:endParaRPr>
          </a:p>
          <a:p>
            <a:pPr lvl="2">
              <a:lnSpc>
                <a:spcPct val="170000"/>
              </a:lnSpc>
            </a:pPr>
            <a:r>
              <a:rPr lang="tr-TR" dirty="0">
                <a:latin typeface="Arial Black" panose="020B0A04020102020204" pitchFamily="34" charset="0"/>
              </a:rPr>
              <a:t>C</a:t>
            </a:r>
            <a:r>
              <a:rPr lang="en-US" dirty="0" err="1">
                <a:latin typeface="Arial Black" panose="020B0A04020102020204" pitchFamily="34" charset="0"/>
              </a:rPr>
              <a:t>lear</a:t>
            </a:r>
            <a:r>
              <a:rPr lang="en-US" dirty="0">
                <a:latin typeface="Arial Black" panose="020B0A04020102020204" pitchFamily="34" charset="0"/>
              </a:rPr>
              <a:t>-cell </a:t>
            </a:r>
            <a:r>
              <a:rPr lang="en-US" dirty="0" err="1">
                <a:latin typeface="Arial Black" panose="020B0A04020102020204" pitchFamily="34" charset="0"/>
              </a:rPr>
              <a:t>tumours</a:t>
            </a:r>
            <a:r>
              <a:rPr lang="en-US" dirty="0">
                <a:latin typeface="Arial Black" panose="020B0A04020102020204" pitchFamily="34" charset="0"/>
              </a:rPr>
              <a:t> had developed a recurrence very early</a:t>
            </a:r>
            <a:endParaRPr lang="tr-TR" dirty="0">
              <a:latin typeface="Arial Black" panose="020B0A04020102020204" pitchFamily="34" charset="0"/>
            </a:endParaRPr>
          </a:p>
          <a:p>
            <a:pPr lvl="3">
              <a:lnSpc>
                <a:spcPct val="170000"/>
              </a:lnSpc>
            </a:pPr>
            <a:r>
              <a:rPr lang="tr-TR" dirty="0">
                <a:latin typeface="Arial Black" panose="020B0A04020102020204" pitchFamily="34" charset="0"/>
              </a:rPr>
              <a:t>W</a:t>
            </a:r>
            <a:r>
              <a:rPr lang="en-US" dirty="0" err="1">
                <a:latin typeface="Arial Black" panose="020B0A04020102020204" pitchFamily="34" charset="0"/>
              </a:rPr>
              <a:t>ithin</a:t>
            </a:r>
            <a:r>
              <a:rPr lang="en-US" dirty="0">
                <a:latin typeface="Arial Black" panose="020B0A04020102020204" pitchFamily="34" charset="0"/>
              </a:rPr>
              <a:t> the ﬁrst 2 years after the initial </a:t>
            </a:r>
            <a:r>
              <a:rPr lang="en-US" dirty="0" smtClean="0">
                <a:latin typeface="Arial Black" panose="020B0A04020102020204" pitchFamily="34" charset="0"/>
              </a:rPr>
              <a:t>treatment</a:t>
            </a:r>
            <a:endParaRPr lang="tr-TR" dirty="0">
              <a:latin typeface="Arial Black" panose="020B0A04020102020204" pitchFamily="34" charset="0"/>
            </a:endParaRPr>
          </a:p>
          <a:p>
            <a:pPr lvl="2">
              <a:lnSpc>
                <a:spcPct val="170000"/>
              </a:lnSpc>
            </a:pPr>
            <a:r>
              <a:rPr lang="tr-TR" dirty="0" err="1" smtClean="0">
                <a:latin typeface="Arial Black" panose="020B0A04020102020204" pitchFamily="34" charset="0"/>
              </a:rPr>
              <a:t>Recurrence</a:t>
            </a:r>
            <a:r>
              <a:rPr lang="tr-TR" dirty="0" smtClean="0">
                <a:latin typeface="Arial Black" panose="020B0A04020102020204" pitchFamily="34" charset="0"/>
              </a:rPr>
              <a:t> is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extra-ovarian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and </a:t>
            </a:r>
            <a:r>
              <a:rPr lang="en-US" dirty="0" smtClean="0">
                <a:latin typeface="Arial Black" panose="020B0A04020102020204" pitchFamily="34" charset="0"/>
              </a:rPr>
              <a:t>lethal</a:t>
            </a:r>
            <a:endParaRPr lang="tr-TR" dirty="0" smtClean="0">
              <a:latin typeface="Arial Black" panose="020B0A04020102020204" pitchFamily="34" charset="0"/>
            </a:endParaRPr>
          </a:p>
          <a:p>
            <a:pPr lvl="1">
              <a:lnSpc>
                <a:spcPct val="170000"/>
              </a:lnSpc>
            </a:pPr>
            <a:r>
              <a:rPr lang="tr-TR" dirty="0" smtClean="0">
                <a:latin typeface="Arial Black" panose="020B0A04020102020204" pitchFamily="34" charset="0"/>
              </a:rPr>
              <a:t>DFS </a:t>
            </a:r>
            <a:r>
              <a:rPr lang="tr-TR" dirty="0" err="1" smtClean="0">
                <a:latin typeface="Arial Black" panose="020B0A04020102020204" pitchFamily="34" charset="0"/>
              </a:rPr>
              <a:t>and</a:t>
            </a:r>
            <a:r>
              <a:rPr lang="tr-TR" dirty="0" smtClean="0">
                <a:latin typeface="Arial Black" panose="020B0A04020102020204" pitchFamily="34" charset="0"/>
              </a:rPr>
              <a:t> OS </a:t>
            </a:r>
            <a:r>
              <a:rPr lang="tr-TR" dirty="0" err="1" smtClean="0">
                <a:latin typeface="Arial Black" panose="020B0A04020102020204" pitchFamily="34" charset="0"/>
              </a:rPr>
              <a:t>were</a:t>
            </a:r>
            <a:r>
              <a:rPr lang="tr-TR" dirty="0" smtClean="0">
                <a:latin typeface="Arial Black" panose="020B0A04020102020204" pitchFamily="34" charset="0"/>
              </a:rPr>
              <a:t> not </a:t>
            </a:r>
            <a:r>
              <a:rPr lang="tr-TR" dirty="0" err="1" smtClean="0">
                <a:latin typeface="Arial Black" panose="020B0A04020102020204" pitchFamily="34" charset="0"/>
              </a:rPr>
              <a:t>demonstrated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any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difference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for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en-US" dirty="0" smtClean="0">
                <a:latin typeface="Arial Black" panose="020B0A04020102020204" pitchFamily="34" charset="0"/>
              </a:rPr>
              <a:t>clear-cell </a:t>
            </a:r>
            <a:r>
              <a:rPr lang="en-US" dirty="0" err="1" smtClean="0">
                <a:latin typeface="Arial Black" panose="020B0A04020102020204" pitchFamily="34" charset="0"/>
              </a:rPr>
              <a:t>tumour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with</a:t>
            </a:r>
            <a:r>
              <a:rPr lang="tr-TR" dirty="0" smtClean="0">
                <a:latin typeface="Arial Black" panose="020B0A04020102020204" pitchFamily="34" charset="0"/>
              </a:rPr>
              <a:t> FSS</a:t>
            </a:r>
            <a:endParaRPr lang="tr-TR" dirty="0">
              <a:latin typeface="Arial Black" panose="020B0A04020102020204" pitchFamily="34" charset="0"/>
            </a:endParaRPr>
          </a:p>
          <a:p>
            <a:pPr marL="0" indent="0" algn="r">
              <a:lnSpc>
                <a:spcPct val="170000"/>
              </a:lnSpc>
              <a:buNone/>
            </a:pPr>
            <a:r>
              <a:rPr lang="tr-TR" sz="1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Park </a:t>
            </a:r>
            <a:r>
              <a:rPr lang="tr-TR" sz="1200" dirty="0">
                <a:solidFill>
                  <a:srgbClr val="FF0000"/>
                </a:solidFill>
                <a:latin typeface="Arial Black" panose="020B0A04020102020204" pitchFamily="34" charset="0"/>
              </a:rPr>
              <a:t>JY. </a:t>
            </a:r>
            <a:r>
              <a:rPr lang="tr-TR" sz="1200" dirty="0" err="1">
                <a:solidFill>
                  <a:srgbClr val="FF0000"/>
                </a:solidFill>
                <a:latin typeface="Arial Black" panose="020B0A04020102020204" pitchFamily="34" charset="0"/>
              </a:rPr>
              <a:t>Int</a:t>
            </a:r>
            <a:r>
              <a:rPr lang="tr-TR" sz="1200" dirty="0">
                <a:solidFill>
                  <a:srgbClr val="FF0000"/>
                </a:solidFill>
                <a:latin typeface="Arial Black" panose="020B0A04020102020204" pitchFamily="34" charset="0"/>
              </a:rPr>
              <a:t> J </a:t>
            </a:r>
            <a:r>
              <a:rPr lang="tr-TR" sz="1200" dirty="0" err="1">
                <a:solidFill>
                  <a:srgbClr val="FF0000"/>
                </a:solidFill>
                <a:latin typeface="Arial Black" panose="020B0A04020102020204" pitchFamily="34" charset="0"/>
              </a:rPr>
              <a:t>Gynaecol</a:t>
            </a:r>
            <a:r>
              <a:rPr lang="tr-TR" sz="12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tr-TR" sz="1200" dirty="0" err="1">
                <a:solidFill>
                  <a:srgbClr val="FF0000"/>
                </a:solidFill>
                <a:latin typeface="Arial Black" panose="020B0A04020102020204" pitchFamily="34" charset="0"/>
              </a:rPr>
              <a:t>Obstet</a:t>
            </a:r>
            <a:r>
              <a:rPr lang="tr-TR" sz="12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tr-TR" sz="1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2016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27626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  <a:latin typeface="Arial Black" panose="020B0A04020102020204" pitchFamily="34" charset="0"/>
              </a:rPr>
              <a:t>FERTILITY SPARING SURGERY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 smtClean="0">
                <a:latin typeface="Arial Black" panose="020B0A04020102020204" pitchFamily="34" charset="0"/>
              </a:rPr>
              <a:t>S</a:t>
            </a:r>
            <a:r>
              <a:rPr lang="en-US" dirty="0" err="1" smtClean="0">
                <a:latin typeface="Arial Black" panose="020B0A04020102020204" pitchFamily="34" charset="0"/>
              </a:rPr>
              <a:t>tage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II and III </a:t>
            </a:r>
            <a:r>
              <a:rPr lang="en-US" dirty="0" smtClean="0">
                <a:latin typeface="Arial Black" panose="020B0A04020102020204" pitchFamily="34" charset="0"/>
              </a:rPr>
              <a:t>disease</a:t>
            </a:r>
            <a:endParaRPr lang="tr-TR" dirty="0" smtClean="0">
              <a:latin typeface="Arial Black" panose="020B0A040201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tr-TR" dirty="0" smtClean="0">
                <a:latin typeface="Arial Black" panose="020B0A04020102020204" pitchFamily="34" charset="0"/>
              </a:rPr>
              <a:t>38% </a:t>
            </a:r>
            <a:r>
              <a:rPr lang="tr-TR" dirty="0" err="1" smtClean="0">
                <a:latin typeface="Arial Black" panose="020B0A04020102020204" pitchFamily="34" charset="0"/>
              </a:rPr>
              <a:t>recurrence</a:t>
            </a:r>
            <a:endParaRPr lang="tr-TR" dirty="0" smtClean="0">
              <a:latin typeface="Arial Black" panose="020B0A040201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tr-TR" dirty="0" smtClean="0">
                <a:latin typeface="Arial Black" panose="020B0A04020102020204" pitchFamily="34" charset="0"/>
              </a:rPr>
              <a:t>I</a:t>
            </a:r>
            <a:r>
              <a:rPr lang="en-US" dirty="0" smtClean="0">
                <a:latin typeface="Arial Black" panose="020B0A04020102020204" pitchFamily="34" charset="0"/>
              </a:rPr>
              <a:t>t </a:t>
            </a:r>
            <a:r>
              <a:rPr lang="en-US" dirty="0">
                <a:latin typeface="Arial Black" panose="020B0A04020102020204" pitchFamily="34" charset="0"/>
              </a:rPr>
              <a:t>is unsafe to use FSS in stage II and III </a:t>
            </a:r>
            <a:r>
              <a:rPr lang="en-US" dirty="0" smtClean="0">
                <a:latin typeface="Arial Black" panose="020B0A04020102020204" pitchFamily="34" charset="0"/>
              </a:rPr>
              <a:t>EOC</a:t>
            </a:r>
            <a:endParaRPr lang="tr-TR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23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4000" dirty="0">
                <a:solidFill>
                  <a:srgbClr val="FF0000"/>
                </a:solidFill>
                <a:latin typeface="Arial Black" panose="020B0A04020102020204" pitchFamily="34" charset="0"/>
              </a:rPr>
              <a:t>FERTILITY SPARING SURGERY</a:t>
            </a:r>
            <a:br>
              <a:rPr lang="tr-TR" sz="40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tr-TR" sz="2400" dirty="0" err="1">
                <a:solidFill>
                  <a:srgbClr val="FF0000"/>
                </a:solidFill>
                <a:latin typeface="Arial Black" panose="020B0A04020102020204" pitchFamily="34" charset="0"/>
              </a:rPr>
              <a:t>Bentivegna</a:t>
            </a:r>
            <a:r>
              <a:rPr lang="tr-TR" sz="2400" dirty="0">
                <a:solidFill>
                  <a:srgbClr val="FF0000"/>
                </a:solidFill>
                <a:latin typeface="Arial Black" panose="020B0A04020102020204" pitchFamily="34" charset="0"/>
              </a:rPr>
              <a:t> E. </a:t>
            </a:r>
            <a:r>
              <a:rPr lang="tr-TR" sz="2400" dirty="0" err="1">
                <a:solidFill>
                  <a:srgbClr val="FF0000"/>
                </a:solidFill>
                <a:latin typeface="Arial Black" panose="020B0A04020102020204" pitchFamily="34" charset="0"/>
              </a:rPr>
              <a:t>Annals</a:t>
            </a:r>
            <a:r>
              <a:rPr lang="tr-TR" sz="2400" dirty="0">
                <a:solidFill>
                  <a:srgbClr val="FF0000"/>
                </a:solidFill>
                <a:latin typeface="Arial Black" panose="020B0A04020102020204" pitchFamily="34" charset="0"/>
              </a:rPr>
              <a:t> of </a:t>
            </a:r>
            <a:r>
              <a:rPr lang="tr-TR" sz="2400" dirty="0" err="1">
                <a:solidFill>
                  <a:srgbClr val="FF0000"/>
                </a:solidFill>
                <a:latin typeface="Arial Black" panose="020B0A04020102020204" pitchFamily="34" charset="0"/>
              </a:rPr>
              <a:t>Oncology</a:t>
            </a:r>
            <a:r>
              <a:rPr lang="tr-TR" sz="2400" dirty="0">
                <a:solidFill>
                  <a:srgbClr val="FF0000"/>
                </a:solidFill>
                <a:latin typeface="Arial Black" panose="020B0A04020102020204" pitchFamily="34" charset="0"/>
              </a:rPr>
              <a:t> 2016</a:t>
            </a:r>
            <a:endParaRPr lang="tr-TR" sz="24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92505" y="1825624"/>
            <a:ext cx="5827295" cy="48037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 Black" panose="020B0A04020102020204" pitchFamily="34" charset="0"/>
              </a:rPr>
              <a:t>1150 patients</a:t>
            </a:r>
            <a:r>
              <a:rPr lang="tr-TR" sz="2400" dirty="0">
                <a:latin typeface="Arial Black" panose="020B0A04020102020204" pitchFamily="34" charset="0"/>
              </a:rPr>
              <a:t> </a:t>
            </a:r>
            <a:r>
              <a:rPr lang="en-US" sz="2400" dirty="0">
                <a:latin typeface="Arial Black" panose="020B0A04020102020204" pitchFamily="34" charset="0"/>
              </a:rPr>
              <a:t>who had undergone FSS</a:t>
            </a:r>
            <a:endParaRPr lang="tr-TR" sz="2400" dirty="0">
              <a:latin typeface="Arial Black" panose="020B0A04020102020204" pitchFamily="34" charset="0"/>
            </a:endParaRPr>
          </a:p>
          <a:p>
            <a:pPr lvl="1">
              <a:lnSpc>
                <a:spcPct val="160000"/>
              </a:lnSpc>
            </a:pPr>
            <a:r>
              <a:rPr lang="en-US" dirty="0">
                <a:latin typeface="Arial Black" panose="020B0A04020102020204" pitchFamily="34" charset="0"/>
              </a:rPr>
              <a:t>12% </a:t>
            </a:r>
            <a:r>
              <a:rPr lang="en-US" dirty="0" err="1">
                <a:latin typeface="Arial Black" panose="020B0A04020102020204" pitchFamily="34" charset="0"/>
              </a:rPr>
              <a:t>recurren</a:t>
            </a:r>
            <a:r>
              <a:rPr lang="tr-TR" dirty="0">
                <a:latin typeface="Arial Black" panose="020B0A04020102020204" pitchFamily="34" charset="0"/>
              </a:rPr>
              <a:t>ce</a:t>
            </a:r>
          </a:p>
          <a:p>
            <a:pPr lvl="2">
              <a:lnSpc>
                <a:spcPct val="160000"/>
              </a:lnSpc>
            </a:pPr>
            <a:r>
              <a:rPr lang="en-US" sz="2300" dirty="0">
                <a:latin typeface="Arial Black" panose="020B0A04020102020204" pitchFamily="34" charset="0"/>
              </a:rPr>
              <a:t>10% recurrence</a:t>
            </a:r>
            <a:r>
              <a:rPr lang="tr-TR" sz="2300" dirty="0">
                <a:latin typeface="Arial Black" panose="020B0A04020102020204" pitchFamily="34" charset="0"/>
              </a:rPr>
              <a:t> </a:t>
            </a:r>
            <a:r>
              <a:rPr lang="tr-TR" sz="2300" dirty="0" err="1">
                <a:latin typeface="Arial Black" panose="020B0A04020102020204" pitchFamily="34" charset="0"/>
              </a:rPr>
              <a:t>for</a:t>
            </a:r>
            <a:r>
              <a:rPr lang="en-US" sz="2300" dirty="0">
                <a:latin typeface="Arial Black" panose="020B0A04020102020204" pitchFamily="34" charset="0"/>
              </a:rPr>
              <a:t> stage IA</a:t>
            </a:r>
            <a:endParaRPr lang="tr-TR" sz="2300" dirty="0">
              <a:latin typeface="Arial Black" panose="020B0A04020102020204" pitchFamily="34" charset="0"/>
            </a:endParaRPr>
          </a:p>
          <a:p>
            <a:pPr lvl="3">
              <a:lnSpc>
                <a:spcPct val="160000"/>
              </a:lnSpc>
            </a:pPr>
            <a:r>
              <a:rPr lang="en-US" dirty="0">
                <a:latin typeface="Arial Black" panose="020B0A04020102020204" pitchFamily="34" charset="0"/>
              </a:rPr>
              <a:t>7% stage IA grade 1</a:t>
            </a:r>
            <a:endParaRPr lang="tr-TR" dirty="0">
              <a:latin typeface="Arial Black" panose="020B0A04020102020204" pitchFamily="34" charset="0"/>
            </a:endParaRPr>
          </a:p>
          <a:p>
            <a:pPr lvl="3">
              <a:lnSpc>
                <a:spcPct val="160000"/>
              </a:lnSpc>
            </a:pPr>
            <a:r>
              <a:rPr lang="en-US" dirty="0">
                <a:latin typeface="Arial Black" panose="020B0A04020102020204" pitchFamily="34" charset="0"/>
              </a:rPr>
              <a:t>11% stage IA grade 2</a:t>
            </a:r>
            <a:endParaRPr lang="tr-TR" dirty="0">
              <a:latin typeface="Arial Black" panose="020B0A04020102020204" pitchFamily="34" charset="0"/>
            </a:endParaRPr>
          </a:p>
          <a:p>
            <a:pPr lvl="3">
              <a:lnSpc>
                <a:spcPct val="160000"/>
              </a:lnSpc>
            </a:pPr>
            <a:r>
              <a:rPr lang="en-US" dirty="0">
                <a:latin typeface="Arial Black" panose="020B0A04020102020204" pitchFamily="34" charset="0"/>
              </a:rPr>
              <a:t>29% stage IA grade </a:t>
            </a:r>
            <a:r>
              <a:rPr lang="en-US" dirty="0" smtClean="0">
                <a:latin typeface="Arial Black" panose="020B0A04020102020204" pitchFamily="34" charset="0"/>
              </a:rPr>
              <a:t>3</a:t>
            </a:r>
            <a:endParaRPr lang="tr-TR" dirty="0">
              <a:latin typeface="Arial Black" panose="020B0A04020102020204" pitchFamily="34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823284" y="1825625"/>
            <a:ext cx="6172200" cy="4803774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sz="2400" dirty="0">
                <a:latin typeface="Arial Black" panose="020B0A04020102020204" pitchFamily="34" charset="0"/>
              </a:rPr>
              <a:t>16% </a:t>
            </a:r>
            <a:r>
              <a:rPr lang="en-US" sz="2400" dirty="0" smtClean="0">
                <a:latin typeface="Arial Black" panose="020B0A04020102020204" pitchFamily="34" charset="0"/>
              </a:rPr>
              <a:t>recurrence</a:t>
            </a:r>
            <a:r>
              <a:rPr lang="tr-TR" sz="2400" dirty="0" smtClean="0">
                <a:latin typeface="Arial Black" panose="020B0A04020102020204" pitchFamily="34" charset="0"/>
              </a:rPr>
              <a:t> </a:t>
            </a:r>
            <a:r>
              <a:rPr lang="tr-TR" sz="2400" dirty="0" err="1">
                <a:latin typeface="Arial Black" panose="020B0A04020102020204" pitchFamily="34" charset="0"/>
              </a:rPr>
              <a:t>for</a:t>
            </a:r>
            <a:r>
              <a:rPr lang="en-US" sz="2400" dirty="0">
                <a:latin typeface="Arial Black" panose="020B0A04020102020204" pitchFamily="34" charset="0"/>
              </a:rPr>
              <a:t> stage IC</a:t>
            </a:r>
            <a:endParaRPr lang="tr-TR" sz="2400" dirty="0">
              <a:latin typeface="Arial Black" panose="020B0A04020102020204" pitchFamily="34" charset="0"/>
            </a:endParaRPr>
          </a:p>
          <a:p>
            <a:pPr lvl="1">
              <a:lnSpc>
                <a:spcPct val="160000"/>
              </a:lnSpc>
            </a:pPr>
            <a:r>
              <a:rPr lang="en-US" sz="2200" dirty="0">
                <a:latin typeface="Arial Black" panose="020B0A04020102020204" pitchFamily="34" charset="0"/>
              </a:rPr>
              <a:t>11%</a:t>
            </a:r>
            <a:r>
              <a:rPr lang="tr-TR" sz="2200" dirty="0">
                <a:latin typeface="Arial Black" panose="020B0A04020102020204" pitchFamily="34" charset="0"/>
              </a:rPr>
              <a:t> </a:t>
            </a:r>
            <a:r>
              <a:rPr lang="tr-TR" sz="2200" dirty="0" err="1">
                <a:latin typeface="Arial Black" panose="020B0A04020102020204" pitchFamily="34" charset="0"/>
              </a:rPr>
              <a:t>recurrens</a:t>
            </a:r>
            <a:r>
              <a:rPr lang="en-US" sz="2200" dirty="0">
                <a:latin typeface="Arial Black" panose="020B0A04020102020204" pitchFamily="34" charset="0"/>
              </a:rPr>
              <a:t> stage IC grade 1</a:t>
            </a:r>
            <a:r>
              <a:rPr lang="tr-TR" sz="2200" dirty="0">
                <a:latin typeface="Arial Black" panose="020B0A04020102020204" pitchFamily="34" charset="0"/>
              </a:rPr>
              <a:t>-2</a:t>
            </a:r>
          </a:p>
          <a:p>
            <a:pPr lvl="1">
              <a:lnSpc>
                <a:spcPct val="160000"/>
              </a:lnSpc>
            </a:pPr>
            <a:r>
              <a:rPr lang="en-US" sz="2200" dirty="0">
                <a:latin typeface="Arial Black" panose="020B0A04020102020204" pitchFamily="34" charset="0"/>
              </a:rPr>
              <a:t>23% stage IC grade 3 disease</a:t>
            </a:r>
            <a:endParaRPr lang="tr-TR" sz="2200" dirty="0">
              <a:latin typeface="Arial Black" panose="020B0A04020102020204" pitchFamily="34" charset="0"/>
            </a:endParaRPr>
          </a:p>
          <a:p>
            <a:pPr lvl="2">
              <a:lnSpc>
                <a:spcPct val="160000"/>
              </a:lnSpc>
            </a:pPr>
            <a:r>
              <a:rPr lang="en-US" sz="1800" dirty="0">
                <a:latin typeface="Arial Black" panose="020B0A04020102020204" pitchFamily="34" charset="0"/>
              </a:rPr>
              <a:t>37% isolated ovarian </a:t>
            </a:r>
            <a:r>
              <a:rPr lang="en-US" sz="1800" dirty="0" err="1">
                <a:latin typeface="Arial Black" panose="020B0A04020102020204" pitchFamily="34" charset="0"/>
              </a:rPr>
              <a:t>tumour</a:t>
            </a:r>
            <a:endParaRPr lang="tr-TR" sz="1800" dirty="0">
              <a:latin typeface="Arial Black" panose="020B0A04020102020204" pitchFamily="34" charset="0"/>
            </a:endParaRPr>
          </a:p>
          <a:p>
            <a:pPr lvl="2">
              <a:lnSpc>
                <a:spcPct val="160000"/>
              </a:lnSpc>
            </a:pPr>
            <a:r>
              <a:rPr lang="en-US" sz="1800" dirty="0">
                <a:latin typeface="Arial Black" panose="020B0A04020102020204" pitchFamily="34" charset="0"/>
              </a:rPr>
              <a:t>63% </a:t>
            </a:r>
            <a:r>
              <a:rPr lang="tr-TR" sz="1800" dirty="0" err="1">
                <a:latin typeface="Arial Black" panose="020B0A04020102020204" pitchFamily="34" charset="0"/>
              </a:rPr>
              <a:t>extraoverian</a:t>
            </a:r>
            <a:endParaRPr lang="tr-TR" sz="1800" dirty="0">
              <a:latin typeface="Arial Black" panose="020B0A04020102020204" pitchFamily="34" charset="0"/>
            </a:endParaRPr>
          </a:p>
          <a:p>
            <a:pPr>
              <a:lnSpc>
                <a:spcPct val="160000"/>
              </a:lnSpc>
            </a:pPr>
            <a:r>
              <a:rPr lang="en-US" sz="2200" dirty="0" smtClean="0">
                <a:latin typeface="Arial Black" panose="020B0A04020102020204" pitchFamily="34" charset="0"/>
              </a:rPr>
              <a:t>38</a:t>
            </a:r>
            <a:r>
              <a:rPr lang="en-US" sz="2200" dirty="0">
                <a:latin typeface="Arial Black" panose="020B0A04020102020204" pitchFamily="34" charset="0"/>
              </a:rPr>
              <a:t>%</a:t>
            </a:r>
            <a:r>
              <a:rPr lang="tr-TR" sz="2200" dirty="0">
                <a:latin typeface="Arial Black" panose="020B0A04020102020204" pitchFamily="34" charset="0"/>
              </a:rPr>
              <a:t> </a:t>
            </a:r>
            <a:r>
              <a:rPr lang="en-US" sz="2200" dirty="0" smtClean="0">
                <a:latin typeface="Arial Black" panose="020B0A04020102020204" pitchFamily="34" charset="0"/>
              </a:rPr>
              <a:t>recurrence</a:t>
            </a:r>
            <a:r>
              <a:rPr lang="tr-TR" sz="2200" dirty="0" smtClean="0">
                <a:latin typeface="Arial Black" panose="020B0A04020102020204" pitchFamily="34" charset="0"/>
              </a:rPr>
              <a:t> </a:t>
            </a:r>
            <a:r>
              <a:rPr lang="tr-TR" sz="2200" dirty="0" err="1" smtClean="0">
                <a:latin typeface="Arial Black" panose="020B0A04020102020204" pitchFamily="34" charset="0"/>
              </a:rPr>
              <a:t>for</a:t>
            </a:r>
            <a:r>
              <a:rPr lang="tr-TR" sz="2200" dirty="0" smtClean="0">
                <a:latin typeface="Arial Black" panose="020B0A04020102020204" pitchFamily="34" charset="0"/>
              </a:rPr>
              <a:t> </a:t>
            </a:r>
            <a:r>
              <a:rPr lang="tr-TR" sz="2200" dirty="0" err="1" smtClean="0">
                <a:latin typeface="Arial Black" panose="020B0A04020102020204" pitchFamily="34" charset="0"/>
              </a:rPr>
              <a:t>stage</a:t>
            </a:r>
            <a:r>
              <a:rPr lang="tr-TR" sz="2200" dirty="0" smtClean="0">
                <a:latin typeface="Arial Black" panose="020B0A04020102020204" pitchFamily="34" charset="0"/>
              </a:rPr>
              <a:t> II-III</a:t>
            </a:r>
          </a:p>
        </p:txBody>
      </p:sp>
    </p:spTree>
    <p:extLst>
      <p:ext uri="{BB962C8B-B14F-4D97-AF65-F5344CB8AC3E}">
        <p14:creationId xmlns:p14="http://schemas.microsoft.com/office/powerpoint/2010/main" val="40236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dirty="0">
                <a:solidFill>
                  <a:srgbClr val="FF0000"/>
                </a:solidFill>
                <a:latin typeface="Arial Black" panose="020B0A04020102020204" pitchFamily="34" charset="0"/>
              </a:rPr>
              <a:t>FERTILITY SPARING SURGERY</a:t>
            </a:r>
            <a:br>
              <a:rPr lang="tr-TR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tr-TR" sz="22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Bentivegna</a:t>
            </a:r>
            <a:r>
              <a:rPr lang="tr-TR" sz="2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E. </a:t>
            </a:r>
            <a:r>
              <a:rPr lang="tr-TR" sz="2200" dirty="0" err="1">
                <a:solidFill>
                  <a:srgbClr val="FF0000"/>
                </a:solidFill>
                <a:latin typeface="Arial Black" panose="020B0A04020102020204" pitchFamily="34" charset="0"/>
              </a:rPr>
              <a:t>Annals</a:t>
            </a:r>
            <a:r>
              <a:rPr lang="tr-TR" sz="2200" dirty="0">
                <a:solidFill>
                  <a:srgbClr val="FF0000"/>
                </a:solidFill>
                <a:latin typeface="Arial Black" panose="020B0A04020102020204" pitchFamily="34" charset="0"/>
              </a:rPr>
              <a:t> of </a:t>
            </a:r>
            <a:r>
              <a:rPr lang="tr-TR" sz="2200" dirty="0" err="1">
                <a:solidFill>
                  <a:srgbClr val="FF0000"/>
                </a:solidFill>
                <a:latin typeface="Arial Black" panose="020B0A04020102020204" pitchFamily="34" charset="0"/>
              </a:rPr>
              <a:t>Oncology</a:t>
            </a:r>
            <a:r>
              <a:rPr lang="tr-TR" sz="2200" dirty="0">
                <a:solidFill>
                  <a:srgbClr val="FF0000"/>
                </a:solidFill>
                <a:latin typeface="Arial Black" panose="020B0A04020102020204" pitchFamily="34" charset="0"/>
              </a:rPr>
              <a:t> 2016</a:t>
            </a:r>
            <a:endParaRPr lang="tr-TR" sz="2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25564"/>
            <a:ext cx="10515600" cy="5324618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tr-TR" dirty="0" err="1" smtClean="0">
                <a:latin typeface="Arial Black" panose="020B0A04020102020204" pitchFamily="34" charset="0"/>
              </a:rPr>
              <a:t>Recurrence</a:t>
            </a:r>
            <a:r>
              <a:rPr lang="tr-TR" dirty="0" smtClean="0">
                <a:latin typeface="Arial Black" panose="020B0A04020102020204" pitchFamily="34" charset="0"/>
              </a:rPr>
              <a:t> rate </a:t>
            </a:r>
            <a:r>
              <a:rPr lang="tr-TR" dirty="0" err="1" smtClean="0">
                <a:latin typeface="Arial Black" panose="020B0A04020102020204" pitchFamily="34" charset="0"/>
              </a:rPr>
              <a:t>according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to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tumour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histology</a:t>
            </a:r>
            <a:endParaRPr lang="tr-TR" dirty="0">
              <a:latin typeface="Arial Black" panose="020B0A04020102020204" pitchFamily="34" charset="0"/>
            </a:endParaRPr>
          </a:p>
          <a:p>
            <a:pPr lvl="1">
              <a:lnSpc>
                <a:spcPct val="160000"/>
              </a:lnSpc>
            </a:pPr>
            <a:r>
              <a:rPr lang="tr-TR" dirty="0">
                <a:latin typeface="Arial Black" panose="020B0A04020102020204" pitchFamily="34" charset="0"/>
              </a:rPr>
              <a:t>10%</a:t>
            </a:r>
            <a:r>
              <a:rPr lang="en-US" dirty="0">
                <a:latin typeface="Arial Black" panose="020B0A04020102020204" pitchFamily="34" charset="0"/>
              </a:rPr>
              <a:t> mucinous </a:t>
            </a:r>
            <a:r>
              <a:rPr lang="en-US" dirty="0" err="1">
                <a:latin typeface="Arial Black" panose="020B0A04020102020204" pitchFamily="34" charset="0"/>
              </a:rPr>
              <a:t>tumours</a:t>
            </a:r>
            <a:endParaRPr lang="tr-TR" dirty="0">
              <a:latin typeface="Arial Black" panose="020B0A04020102020204" pitchFamily="34" charset="0"/>
            </a:endParaRPr>
          </a:p>
          <a:p>
            <a:pPr lvl="1">
              <a:lnSpc>
                <a:spcPct val="160000"/>
              </a:lnSpc>
            </a:pPr>
            <a:r>
              <a:rPr lang="tr-TR" dirty="0">
                <a:latin typeface="Arial Black" panose="020B0A04020102020204" pitchFamily="34" charset="0"/>
              </a:rPr>
              <a:t>15% </a:t>
            </a:r>
            <a:r>
              <a:rPr lang="tr-TR" dirty="0" err="1">
                <a:latin typeface="Arial Black" panose="020B0A04020102020204" pitchFamily="34" charset="0"/>
              </a:rPr>
              <a:t>Serous</a:t>
            </a:r>
            <a:endParaRPr lang="tr-TR" dirty="0">
              <a:latin typeface="Arial Black" panose="020B0A04020102020204" pitchFamily="34" charset="0"/>
            </a:endParaRPr>
          </a:p>
          <a:p>
            <a:pPr lvl="1">
              <a:lnSpc>
                <a:spcPct val="160000"/>
              </a:lnSpc>
            </a:pPr>
            <a:r>
              <a:rPr lang="tr-TR" dirty="0">
                <a:latin typeface="Arial Black" panose="020B0A04020102020204" pitchFamily="34" charset="0"/>
              </a:rPr>
              <a:t>13%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latin typeface="Arial Black" panose="020B0A04020102020204" pitchFamily="34" charset="0"/>
              </a:rPr>
              <a:t>endometrioi</a:t>
            </a:r>
            <a:r>
              <a:rPr lang="tr-TR" dirty="0" smtClean="0">
                <a:latin typeface="Arial Black" panose="020B0A04020102020204" pitchFamily="34" charset="0"/>
              </a:rPr>
              <a:t>d</a:t>
            </a:r>
            <a:endParaRPr lang="tr-TR" dirty="0">
              <a:latin typeface="Arial Black" panose="020B0A04020102020204" pitchFamily="34" charset="0"/>
            </a:endParaRPr>
          </a:p>
          <a:p>
            <a:pPr lvl="1">
              <a:lnSpc>
                <a:spcPct val="160000"/>
              </a:lnSpc>
            </a:pPr>
            <a:r>
              <a:rPr lang="tr-TR" dirty="0">
                <a:latin typeface="Arial Black" panose="020B0A04020102020204" pitchFamily="34" charset="0"/>
              </a:rPr>
              <a:t>22%</a:t>
            </a:r>
            <a:r>
              <a:rPr lang="en-US" dirty="0">
                <a:latin typeface="Arial Black" panose="020B0A04020102020204" pitchFamily="34" charset="0"/>
              </a:rPr>
              <a:t> clear-cell </a:t>
            </a:r>
            <a:r>
              <a:rPr lang="en-US" dirty="0" err="1" smtClean="0">
                <a:latin typeface="Arial Black" panose="020B0A04020102020204" pitchFamily="34" charset="0"/>
              </a:rPr>
              <a:t>tumours</a:t>
            </a:r>
            <a:endParaRPr lang="tr-TR" dirty="0" smtClean="0">
              <a:latin typeface="Arial Black" panose="020B0A04020102020204" pitchFamily="34" charset="0"/>
            </a:endParaRPr>
          </a:p>
          <a:p>
            <a:pPr lvl="2">
              <a:lnSpc>
                <a:spcPct val="160000"/>
              </a:lnSpc>
            </a:pPr>
            <a:r>
              <a:rPr lang="tr-TR" dirty="0">
                <a:latin typeface="Arial Black" panose="020B0A04020102020204" pitchFamily="34" charset="0"/>
              </a:rPr>
              <a:t>87% </a:t>
            </a:r>
            <a:r>
              <a:rPr lang="en-US" dirty="0">
                <a:latin typeface="Arial Black" panose="020B0A04020102020204" pitchFamily="34" charset="0"/>
              </a:rPr>
              <a:t>extra-ovarian </a:t>
            </a:r>
            <a:r>
              <a:rPr lang="tr-TR" dirty="0" err="1">
                <a:latin typeface="Arial Black" panose="020B0A04020102020204" pitchFamily="34" charset="0"/>
              </a:rPr>
              <a:t>recurrence</a:t>
            </a:r>
            <a:endParaRPr lang="tr-TR" dirty="0">
              <a:latin typeface="Arial Black" panose="020B0A04020102020204" pitchFamily="34" charset="0"/>
            </a:endParaRPr>
          </a:p>
          <a:p>
            <a:pPr lvl="2">
              <a:lnSpc>
                <a:spcPct val="160000"/>
              </a:lnSpc>
            </a:pPr>
            <a:r>
              <a:rPr lang="tr-TR" dirty="0">
                <a:latin typeface="Arial Black" panose="020B0A04020102020204" pitchFamily="34" charset="0"/>
              </a:rPr>
              <a:t>13% </a:t>
            </a:r>
            <a:r>
              <a:rPr lang="en-US" dirty="0">
                <a:latin typeface="Arial Black" panose="020B0A04020102020204" pitchFamily="34" charset="0"/>
              </a:rPr>
              <a:t>ovarian recurrence</a:t>
            </a:r>
            <a:endParaRPr lang="tr-TR" dirty="0">
              <a:latin typeface="Arial Black" panose="020B0A04020102020204" pitchFamily="34" charset="0"/>
            </a:endParaRPr>
          </a:p>
          <a:p>
            <a:pPr lvl="1">
              <a:lnSpc>
                <a:spcPct val="160000"/>
              </a:lnSpc>
            </a:pPr>
            <a:endParaRPr lang="tr-TR" dirty="0">
              <a:latin typeface="Arial Black" panose="020B0A04020102020204" pitchFamily="34" charset="0"/>
            </a:endParaRPr>
          </a:p>
          <a:p>
            <a:pPr>
              <a:lnSpc>
                <a:spcPct val="160000"/>
              </a:lnSpc>
            </a:pPr>
            <a:endParaRPr lang="tr-TR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72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00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Arial Black" panose="020B0A04020102020204" pitchFamily="34" charset="0"/>
              </a:rPr>
              <a:t>BORDERLINE TUMORS FERTILITY </a:t>
            </a:r>
            <a:r>
              <a:rPr lang="tr-T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PRESERVATION</a:t>
            </a:r>
            <a:endParaRPr lang="tr-TR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275346"/>
            <a:ext cx="10515600" cy="547436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tr-TR" dirty="0" err="1" smtClean="0">
                <a:latin typeface="Arial Black" panose="020B0A04020102020204" pitchFamily="34" charset="0"/>
              </a:rPr>
              <a:t>The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disease</a:t>
            </a:r>
            <a:r>
              <a:rPr lang="tr-TR" dirty="0">
                <a:latin typeface="Arial Black" panose="020B0A04020102020204" pitchFamily="34" charset="0"/>
              </a:rPr>
              <a:t> has a </a:t>
            </a:r>
            <a:r>
              <a:rPr lang="tr-TR" dirty="0" err="1">
                <a:latin typeface="Arial Black" panose="020B0A04020102020204" pitchFamily="34" charset="0"/>
              </a:rPr>
              <a:t>good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prognosis</a:t>
            </a:r>
            <a:endParaRPr lang="tr-TR" dirty="0">
              <a:latin typeface="Arial Black" panose="020B0A04020102020204" pitchFamily="34" charset="0"/>
            </a:endParaRPr>
          </a:p>
          <a:p>
            <a:pPr lvl="1">
              <a:lnSpc>
                <a:spcPct val="170000"/>
              </a:lnSpc>
            </a:pPr>
            <a:r>
              <a:rPr lang="tr-TR" dirty="0" err="1">
                <a:latin typeface="Arial Black" panose="020B0A04020102020204" pitchFamily="34" charset="0"/>
              </a:rPr>
              <a:t>Stage</a:t>
            </a:r>
            <a:r>
              <a:rPr lang="tr-TR" dirty="0">
                <a:latin typeface="Arial Black" panose="020B0A04020102020204" pitchFamily="34" charset="0"/>
              </a:rPr>
              <a:t> I </a:t>
            </a:r>
            <a:r>
              <a:rPr lang="tr-TR" dirty="0" err="1">
                <a:latin typeface="Arial Black" panose="020B0A04020102020204" pitchFamily="34" charset="0"/>
              </a:rPr>
              <a:t>five-year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survival</a:t>
            </a:r>
            <a:r>
              <a:rPr lang="tr-TR" dirty="0">
                <a:latin typeface="Arial Black" panose="020B0A04020102020204" pitchFamily="34" charset="0"/>
              </a:rPr>
              <a:t> is 99 %</a:t>
            </a:r>
          </a:p>
          <a:p>
            <a:pPr lvl="1">
              <a:lnSpc>
                <a:spcPct val="170000"/>
              </a:lnSpc>
            </a:pPr>
            <a:r>
              <a:rPr lang="tr-TR" dirty="0" smtClean="0">
                <a:latin typeface="Arial Black" panose="020B0A04020102020204" pitchFamily="34" charset="0"/>
              </a:rPr>
              <a:t>USO </a:t>
            </a:r>
            <a:r>
              <a:rPr lang="tr-TR" dirty="0" err="1" smtClean="0">
                <a:latin typeface="Arial Black" panose="020B0A04020102020204" pitchFamily="34" charset="0"/>
              </a:rPr>
              <a:t>to</a:t>
            </a:r>
            <a:r>
              <a:rPr lang="tr-TR" dirty="0" smtClean="0">
                <a:latin typeface="Arial Black" panose="020B0A04020102020204" pitchFamily="34" charset="0"/>
              </a:rPr>
              <a:t> be </a:t>
            </a:r>
            <a:r>
              <a:rPr lang="tr-TR" dirty="0">
                <a:latin typeface="Arial Black" panose="020B0A04020102020204" pitchFamily="34" charset="0"/>
              </a:rPr>
              <a:t>an </a:t>
            </a:r>
            <a:r>
              <a:rPr lang="tr-TR" dirty="0" err="1">
                <a:latin typeface="Arial Black" panose="020B0A04020102020204" pitchFamily="34" charset="0"/>
              </a:rPr>
              <a:t>option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for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women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with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unilateral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disease</a:t>
            </a:r>
            <a:r>
              <a:rPr lang="tr-TR" dirty="0">
                <a:latin typeface="Arial Black" panose="020B0A04020102020204" pitchFamily="34" charset="0"/>
              </a:rPr>
              <a:t> </a:t>
            </a:r>
          </a:p>
          <a:p>
            <a:pPr lvl="2">
              <a:lnSpc>
                <a:spcPct val="170000"/>
              </a:lnSpc>
            </a:pPr>
            <a:r>
              <a:rPr lang="tr-TR" dirty="0" err="1" smtClean="0">
                <a:latin typeface="Arial Black" panose="020B0A04020102020204" pitchFamily="34" charset="0"/>
              </a:rPr>
              <a:t>Even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when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diagnosed</a:t>
            </a:r>
            <a:r>
              <a:rPr lang="tr-TR" dirty="0">
                <a:latin typeface="Arial Black" panose="020B0A04020102020204" pitchFamily="34" charset="0"/>
              </a:rPr>
              <a:t> at an </a:t>
            </a:r>
            <a:r>
              <a:rPr lang="tr-TR" dirty="0" err="1">
                <a:latin typeface="Arial Black" panose="020B0A04020102020204" pitchFamily="34" charset="0"/>
              </a:rPr>
              <a:t>advanced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stage</a:t>
            </a:r>
            <a:endParaRPr lang="tr-TR" dirty="0" smtClean="0">
              <a:latin typeface="Arial Black" panose="020B0A04020102020204" pitchFamily="34" charset="0"/>
            </a:endParaRPr>
          </a:p>
          <a:p>
            <a:pPr lvl="3">
              <a:lnSpc>
                <a:spcPct val="170000"/>
              </a:lnSpc>
            </a:pPr>
            <a:r>
              <a:rPr lang="tr-TR" dirty="0" err="1" smtClean="0">
                <a:latin typeface="Arial Black" panose="020B0A04020102020204" pitchFamily="34" charset="0"/>
              </a:rPr>
              <a:t>With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>
                <a:latin typeface="Arial Black" panose="020B0A04020102020204" pitchFamily="34" charset="0"/>
              </a:rPr>
              <a:t>a </a:t>
            </a:r>
            <a:r>
              <a:rPr lang="tr-TR" dirty="0" err="1">
                <a:latin typeface="Arial Black" panose="020B0A04020102020204" pitchFamily="34" charset="0"/>
              </a:rPr>
              <a:t>high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recurrence</a:t>
            </a:r>
            <a:r>
              <a:rPr lang="tr-TR" dirty="0">
                <a:latin typeface="Arial Black" panose="020B0A04020102020204" pitchFamily="34" charset="0"/>
              </a:rPr>
              <a:t> rate but </a:t>
            </a:r>
            <a:r>
              <a:rPr lang="tr-TR" dirty="0" err="1">
                <a:latin typeface="Arial Black" panose="020B0A04020102020204" pitchFamily="34" charset="0"/>
              </a:rPr>
              <a:t>limited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mortality</a:t>
            </a:r>
            <a:endParaRPr lang="tr-TR" dirty="0">
              <a:latin typeface="Arial Black" panose="020B0A04020102020204" pitchFamily="34" charset="0"/>
            </a:endParaRPr>
          </a:p>
          <a:p>
            <a:pPr>
              <a:lnSpc>
                <a:spcPct val="170000"/>
              </a:lnSpc>
            </a:pPr>
            <a:r>
              <a:rPr lang="tr-TR" dirty="0" err="1" smtClean="0">
                <a:latin typeface="Arial Black" panose="020B0A04020102020204" pitchFamily="34" charset="0"/>
              </a:rPr>
              <a:t>Recurrence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after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conservative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surgery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>
                <a:latin typeface="Arial Black" panose="020B0A04020102020204" pitchFamily="34" charset="0"/>
              </a:rPr>
              <a:t>7 </a:t>
            </a:r>
            <a:r>
              <a:rPr lang="tr-TR" dirty="0" err="1">
                <a:latin typeface="Arial Black" panose="020B0A04020102020204" pitchFamily="34" charset="0"/>
              </a:rPr>
              <a:t>to</a:t>
            </a:r>
            <a:r>
              <a:rPr lang="tr-TR" dirty="0">
                <a:latin typeface="Arial Black" panose="020B0A04020102020204" pitchFamily="34" charset="0"/>
              </a:rPr>
              <a:t> 30 </a:t>
            </a:r>
            <a:r>
              <a:rPr lang="tr-TR" dirty="0" smtClean="0">
                <a:latin typeface="Arial Black" panose="020B0A04020102020204" pitchFamily="34" charset="0"/>
              </a:rPr>
              <a:t>%</a:t>
            </a:r>
            <a:endParaRPr lang="tr-TR" dirty="0">
              <a:latin typeface="Arial Black" panose="020B0A04020102020204" pitchFamily="34" charset="0"/>
            </a:endParaRPr>
          </a:p>
          <a:p>
            <a:pPr lvl="1">
              <a:lnSpc>
                <a:spcPct val="170000"/>
              </a:lnSpc>
            </a:pPr>
            <a:r>
              <a:rPr lang="tr-TR" dirty="0" err="1">
                <a:latin typeface="Arial Black" panose="020B0A04020102020204" pitchFamily="34" charset="0"/>
              </a:rPr>
              <a:t>Recurrences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typically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show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borderline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histology</a:t>
            </a:r>
            <a:r>
              <a:rPr lang="tr-TR" dirty="0">
                <a:latin typeface="Arial Black" panose="020B0A04020102020204" pitchFamily="34" charset="0"/>
              </a:rPr>
              <a:t>, not </a:t>
            </a:r>
            <a:r>
              <a:rPr lang="tr-TR" dirty="0" err="1">
                <a:latin typeface="Arial Black" panose="020B0A04020102020204" pitchFamily="34" charset="0"/>
              </a:rPr>
              <a:t>invasive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carcinoma</a:t>
            </a:r>
            <a:endParaRPr lang="tr-T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57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00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Arial Black" panose="020B0A04020102020204" pitchFamily="34" charset="0"/>
              </a:rPr>
              <a:t>BORDERLINE TUMORS FERTILITY </a:t>
            </a:r>
            <a:r>
              <a:rPr lang="tr-T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PRESERVATION</a:t>
            </a:r>
            <a:endParaRPr lang="tr-TR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275346"/>
            <a:ext cx="10515600" cy="547436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tr-TR" dirty="0" err="1">
                <a:latin typeface="Arial Black" panose="020B0A04020102020204" pitchFamily="34" charset="0"/>
              </a:rPr>
              <a:t>Stage</a:t>
            </a:r>
            <a:r>
              <a:rPr lang="tr-TR" dirty="0">
                <a:latin typeface="Arial Black" panose="020B0A04020102020204" pitchFamily="34" charset="0"/>
              </a:rPr>
              <a:t> I </a:t>
            </a:r>
            <a:r>
              <a:rPr lang="tr-TR" dirty="0" err="1">
                <a:latin typeface="Arial Black" panose="020B0A04020102020204" pitchFamily="34" charset="0"/>
              </a:rPr>
              <a:t>ovarian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borderline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tumors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treated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with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either</a:t>
            </a:r>
            <a:r>
              <a:rPr lang="tr-TR" dirty="0">
                <a:latin typeface="Arial Black" panose="020B0A04020102020204" pitchFamily="34" charset="0"/>
              </a:rPr>
              <a:t> USO </a:t>
            </a:r>
            <a:r>
              <a:rPr lang="tr-TR" dirty="0" err="1">
                <a:latin typeface="Arial Black" panose="020B0A04020102020204" pitchFamily="34" charset="0"/>
              </a:rPr>
              <a:t>or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ovarian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cystectomy</a:t>
            </a:r>
            <a:endParaRPr lang="tr-TR" dirty="0">
              <a:latin typeface="Arial Black" panose="020B0A04020102020204" pitchFamily="34" charset="0"/>
            </a:endParaRPr>
          </a:p>
          <a:p>
            <a:pPr lvl="1">
              <a:lnSpc>
                <a:spcPct val="170000"/>
              </a:lnSpc>
            </a:pPr>
            <a:r>
              <a:rPr lang="tr-TR" dirty="0" err="1">
                <a:latin typeface="Arial Black" panose="020B0A04020102020204" pitchFamily="34" charset="0"/>
              </a:rPr>
              <a:t>Borderline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recurrence</a:t>
            </a:r>
            <a:r>
              <a:rPr lang="tr-TR" dirty="0">
                <a:latin typeface="Arial Black" panose="020B0A04020102020204" pitchFamily="34" charset="0"/>
              </a:rPr>
              <a:t> rate </a:t>
            </a:r>
            <a:r>
              <a:rPr lang="tr-TR" dirty="0" err="1">
                <a:latin typeface="Arial Black" panose="020B0A04020102020204" pitchFamily="34" charset="0"/>
              </a:rPr>
              <a:t>was</a:t>
            </a:r>
            <a:r>
              <a:rPr lang="tr-TR" dirty="0">
                <a:latin typeface="Arial Black" panose="020B0A04020102020204" pitchFamily="34" charset="0"/>
              </a:rPr>
              <a:t> 13 %</a:t>
            </a:r>
          </a:p>
          <a:p>
            <a:pPr lvl="2">
              <a:lnSpc>
                <a:spcPct val="170000"/>
              </a:lnSpc>
            </a:pPr>
            <a:r>
              <a:rPr lang="tr-TR" dirty="0" err="1" smtClean="0">
                <a:latin typeface="Arial Black" panose="020B0A04020102020204" pitchFamily="34" charset="0"/>
              </a:rPr>
              <a:t>For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>
                <a:latin typeface="Arial Black" panose="020B0A04020102020204" pitchFamily="34" charset="0"/>
              </a:rPr>
              <a:t>USO, 7% </a:t>
            </a:r>
            <a:r>
              <a:rPr lang="tr-TR" dirty="0" err="1">
                <a:latin typeface="Arial Black" panose="020B0A04020102020204" pitchFamily="34" charset="0"/>
              </a:rPr>
              <a:t>recurrence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endParaRPr lang="tr-TR" dirty="0" smtClean="0">
              <a:latin typeface="Arial Black" panose="020B0A04020102020204" pitchFamily="34" charset="0"/>
            </a:endParaRPr>
          </a:p>
          <a:p>
            <a:pPr lvl="2">
              <a:lnSpc>
                <a:spcPct val="170000"/>
              </a:lnSpc>
            </a:pPr>
            <a:r>
              <a:rPr lang="tr-TR" dirty="0" err="1" smtClean="0">
                <a:latin typeface="Arial Black" panose="020B0A04020102020204" pitchFamily="34" charset="0"/>
              </a:rPr>
              <a:t>For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cystectomy</a:t>
            </a:r>
            <a:r>
              <a:rPr lang="tr-TR" dirty="0">
                <a:latin typeface="Arial Black" panose="020B0A04020102020204" pitchFamily="34" charset="0"/>
              </a:rPr>
              <a:t>, 23</a:t>
            </a:r>
            <a:r>
              <a:rPr lang="tr-TR" dirty="0" smtClean="0">
                <a:latin typeface="Arial Black" panose="020B0A04020102020204" pitchFamily="34" charset="0"/>
              </a:rPr>
              <a:t>%</a:t>
            </a:r>
          </a:p>
          <a:p>
            <a:pPr lvl="1">
              <a:lnSpc>
                <a:spcPct val="170000"/>
              </a:lnSpc>
            </a:pPr>
            <a:r>
              <a:rPr lang="tr-TR" dirty="0" err="1">
                <a:latin typeface="Arial Black" panose="020B0A04020102020204" pitchFamily="34" charset="0"/>
              </a:rPr>
              <a:t>Death</a:t>
            </a:r>
            <a:r>
              <a:rPr lang="tr-TR" dirty="0">
                <a:latin typeface="Arial Black" panose="020B0A04020102020204" pitchFamily="34" charset="0"/>
              </a:rPr>
              <a:t> rate </a:t>
            </a:r>
            <a:r>
              <a:rPr lang="tr-TR" dirty="0" err="1">
                <a:latin typeface="Arial Black" panose="020B0A04020102020204" pitchFamily="34" charset="0"/>
              </a:rPr>
              <a:t>was</a:t>
            </a:r>
            <a:r>
              <a:rPr lang="tr-TR" dirty="0">
                <a:latin typeface="Arial Black" panose="020B0A04020102020204" pitchFamily="34" charset="0"/>
              </a:rPr>
              <a:t> 0.5 </a:t>
            </a:r>
            <a:r>
              <a:rPr lang="tr-TR" dirty="0" err="1">
                <a:latin typeface="Arial Black" panose="020B0A04020102020204" pitchFamily="34" charset="0"/>
              </a:rPr>
              <a:t>percent</a:t>
            </a:r>
            <a:endParaRPr lang="tr-TR" dirty="0">
              <a:latin typeface="Arial Black" panose="020B0A04020102020204" pitchFamily="34" charset="0"/>
            </a:endParaRPr>
          </a:p>
          <a:p>
            <a:pPr lvl="2">
              <a:lnSpc>
                <a:spcPct val="170000"/>
              </a:lnSpc>
            </a:pPr>
            <a:r>
              <a:rPr lang="tr-TR" dirty="0" err="1" smtClean="0">
                <a:latin typeface="Arial Black" panose="020B0A04020102020204" pitchFamily="34" charset="0"/>
              </a:rPr>
              <a:t>If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no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malignant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disease</a:t>
            </a:r>
            <a:r>
              <a:rPr lang="tr-TR" dirty="0">
                <a:latin typeface="Arial Black" panose="020B0A04020102020204" pitchFamily="34" charset="0"/>
              </a:rPr>
              <a:t> is </a:t>
            </a:r>
            <a:r>
              <a:rPr lang="tr-TR" dirty="0" err="1">
                <a:latin typeface="Arial Black" panose="020B0A04020102020204" pitchFamily="34" charset="0"/>
              </a:rPr>
              <a:t>present</a:t>
            </a:r>
            <a:r>
              <a:rPr lang="tr-TR" dirty="0">
                <a:latin typeface="Arial Black" panose="020B0A04020102020204" pitchFamily="34" charset="0"/>
              </a:rPr>
              <a:t>, </a:t>
            </a:r>
            <a:r>
              <a:rPr lang="tr-TR" dirty="0" err="1">
                <a:latin typeface="Arial Black" panose="020B0A04020102020204" pitchFamily="34" charset="0"/>
              </a:rPr>
              <a:t>borderline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recurrences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are</a:t>
            </a:r>
            <a:r>
              <a:rPr lang="tr-TR" dirty="0">
                <a:latin typeface="Arial Black" panose="020B0A04020102020204" pitchFamily="34" charset="0"/>
              </a:rPr>
              <a:t> not </a:t>
            </a:r>
            <a:r>
              <a:rPr lang="tr-TR" dirty="0" err="1">
                <a:latin typeface="Arial Black" panose="020B0A04020102020204" pitchFamily="34" charset="0"/>
              </a:rPr>
              <a:t>associated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with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mortality</a:t>
            </a:r>
            <a:endParaRPr lang="tr-TR" dirty="0" smtClean="0">
              <a:latin typeface="Arial Black" panose="020B0A04020102020204" pitchFamily="34" charset="0"/>
            </a:endParaRPr>
          </a:p>
          <a:p>
            <a:pPr lvl="1">
              <a:lnSpc>
                <a:spcPct val="170000"/>
              </a:lnSpc>
            </a:pPr>
            <a:r>
              <a:rPr lang="tr-TR" dirty="0" err="1" smtClean="0">
                <a:latin typeface="Arial Black" panose="020B0A04020102020204" pitchFamily="34" charset="0"/>
              </a:rPr>
              <a:t>After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>
                <a:latin typeface="Arial Black" panose="020B0A04020102020204" pitchFamily="34" charset="0"/>
              </a:rPr>
              <a:t>a </a:t>
            </a:r>
            <a:r>
              <a:rPr lang="tr-TR" dirty="0" err="1">
                <a:latin typeface="Arial Black" panose="020B0A04020102020204" pitchFamily="34" charset="0"/>
              </a:rPr>
              <a:t>recurrence</a:t>
            </a:r>
            <a:r>
              <a:rPr lang="tr-TR" dirty="0">
                <a:latin typeface="Arial Black" panose="020B0A04020102020204" pitchFamily="34" charset="0"/>
              </a:rPr>
              <a:t>, </a:t>
            </a:r>
            <a:r>
              <a:rPr lang="tr-TR" dirty="0" err="1">
                <a:latin typeface="Arial Black" panose="020B0A04020102020204" pitchFamily="34" charset="0"/>
              </a:rPr>
              <a:t>the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uterus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and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one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ovary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or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part</a:t>
            </a:r>
            <a:r>
              <a:rPr lang="tr-TR" dirty="0">
                <a:latin typeface="Arial Black" panose="020B0A04020102020204" pitchFamily="34" charset="0"/>
              </a:rPr>
              <a:t> of an </a:t>
            </a:r>
            <a:r>
              <a:rPr lang="tr-TR" dirty="0" err="1">
                <a:latin typeface="Arial Black" panose="020B0A04020102020204" pitchFamily="34" charset="0"/>
              </a:rPr>
              <a:t>ovary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may</a:t>
            </a:r>
            <a:r>
              <a:rPr lang="tr-TR" dirty="0">
                <a:latin typeface="Arial Black" panose="020B0A04020102020204" pitchFamily="34" charset="0"/>
              </a:rPr>
              <a:t> be </a:t>
            </a:r>
            <a:r>
              <a:rPr lang="tr-TR" dirty="0" err="1">
                <a:latin typeface="Arial Black" panose="020B0A04020102020204" pitchFamily="34" charset="0"/>
              </a:rPr>
              <a:t>conserved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to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retain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fertility</a:t>
            </a:r>
            <a:endParaRPr lang="tr-TR" dirty="0">
              <a:latin typeface="Arial Black" panose="020B0A04020102020204" pitchFamily="34" charset="0"/>
            </a:endParaRPr>
          </a:p>
          <a:p>
            <a:pPr>
              <a:lnSpc>
                <a:spcPct val="170000"/>
              </a:lnSpc>
            </a:pPr>
            <a:r>
              <a:rPr lang="tr-TR" dirty="0" err="1" smtClean="0">
                <a:latin typeface="Arial Black" panose="020B0A04020102020204" pitchFamily="34" charset="0"/>
              </a:rPr>
              <a:t>Patients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with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stage</a:t>
            </a:r>
            <a:r>
              <a:rPr lang="tr-TR" dirty="0">
                <a:latin typeface="Arial Black" panose="020B0A04020102020204" pitchFamily="34" charset="0"/>
              </a:rPr>
              <a:t> I </a:t>
            </a:r>
            <a:r>
              <a:rPr lang="tr-TR" dirty="0" err="1">
                <a:latin typeface="Arial Black" panose="020B0A04020102020204" pitchFamily="34" charset="0"/>
              </a:rPr>
              <a:t>to</a:t>
            </a:r>
            <a:r>
              <a:rPr lang="tr-TR" dirty="0">
                <a:latin typeface="Arial Black" panose="020B0A04020102020204" pitchFamily="34" charset="0"/>
              </a:rPr>
              <a:t> III </a:t>
            </a:r>
            <a:r>
              <a:rPr lang="tr-TR" dirty="0" err="1" smtClean="0">
                <a:latin typeface="Arial Black" panose="020B0A04020102020204" pitchFamily="34" charset="0"/>
              </a:rPr>
              <a:t>disease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tumor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recurrence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rates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after</a:t>
            </a:r>
            <a:endParaRPr lang="tr-TR" dirty="0">
              <a:latin typeface="Arial Black" panose="020B0A04020102020204" pitchFamily="34" charset="0"/>
            </a:endParaRPr>
          </a:p>
          <a:p>
            <a:pPr lvl="1">
              <a:lnSpc>
                <a:spcPct val="170000"/>
              </a:lnSpc>
            </a:pPr>
            <a:r>
              <a:rPr lang="tr-TR" dirty="0" smtClean="0">
                <a:latin typeface="Arial Black" panose="020B0A04020102020204" pitchFamily="34" charset="0"/>
              </a:rPr>
              <a:t>TAH-BSO 6%</a:t>
            </a:r>
          </a:p>
          <a:p>
            <a:pPr lvl="1">
              <a:lnSpc>
                <a:spcPct val="170000"/>
              </a:lnSpc>
            </a:pPr>
            <a:r>
              <a:rPr lang="tr-TR" dirty="0" err="1" smtClean="0">
                <a:latin typeface="Arial Black" panose="020B0A04020102020204" pitchFamily="34" charset="0"/>
              </a:rPr>
              <a:t>Adnexectomy</a:t>
            </a:r>
            <a:r>
              <a:rPr lang="tr-TR" dirty="0" smtClean="0">
                <a:latin typeface="Arial Black" panose="020B0A04020102020204" pitchFamily="34" charset="0"/>
              </a:rPr>
              <a:t> 15 %</a:t>
            </a:r>
          </a:p>
          <a:p>
            <a:pPr lvl="1">
              <a:lnSpc>
                <a:spcPct val="170000"/>
              </a:lnSpc>
            </a:pPr>
            <a:r>
              <a:rPr lang="tr-TR" dirty="0" err="1" smtClean="0">
                <a:latin typeface="Arial Black" panose="020B0A04020102020204" pitchFamily="34" charset="0"/>
              </a:rPr>
              <a:t>Cystectomy</a:t>
            </a:r>
            <a:r>
              <a:rPr lang="tr-TR" dirty="0" smtClean="0">
                <a:latin typeface="Arial Black" panose="020B0A04020102020204" pitchFamily="34" charset="0"/>
              </a:rPr>
              <a:t> %36</a:t>
            </a:r>
            <a:endParaRPr lang="tr-TR" dirty="0">
              <a:latin typeface="Arial Black" panose="020B0A04020102020204" pitchFamily="34" charset="0"/>
            </a:endParaRPr>
          </a:p>
          <a:p>
            <a:pPr lvl="1">
              <a:lnSpc>
                <a:spcPct val="170000"/>
              </a:lnSpc>
            </a:pPr>
            <a:r>
              <a:rPr lang="tr-TR" dirty="0" err="1" smtClean="0">
                <a:latin typeface="Arial Black" panose="020B0A04020102020204" pitchFamily="34" charset="0"/>
              </a:rPr>
              <a:t>Women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with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stage</a:t>
            </a:r>
            <a:r>
              <a:rPr lang="tr-TR" dirty="0">
                <a:latin typeface="Arial Black" panose="020B0A04020102020204" pitchFamily="34" charset="0"/>
              </a:rPr>
              <a:t> II </a:t>
            </a:r>
            <a:r>
              <a:rPr lang="tr-TR" dirty="0" err="1">
                <a:latin typeface="Arial Black" panose="020B0A04020102020204" pitchFamily="34" charset="0"/>
              </a:rPr>
              <a:t>to</a:t>
            </a:r>
            <a:r>
              <a:rPr lang="tr-TR" dirty="0">
                <a:latin typeface="Arial Black" panose="020B0A04020102020204" pitchFamily="34" charset="0"/>
              </a:rPr>
              <a:t> IV </a:t>
            </a:r>
            <a:r>
              <a:rPr lang="tr-TR" dirty="0" err="1">
                <a:latin typeface="Arial Black" panose="020B0A04020102020204" pitchFamily="34" charset="0"/>
              </a:rPr>
              <a:t>serous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borderline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tumors</a:t>
            </a:r>
            <a:r>
              <a:rPr lang="tr-TR" dirty="0">
                <a:latin typeface="Arial Black" panose="020B0A04020102020204" pitchFamily="34" charset="0"/>
              </a:rPr>
              <a:t>, 6% </a:t>
            </a:r>
            <a:r>
              <a:rPr lang="tr-TR" dirty="0" err="1">
                <a:latin typeface="Arial Black" panose="020B0A04020102020204" pitchFamily="34" charset="0"/>
              </a:rPr>
              <a:t>reports</a:t>
            </a:r>
            <a:r>
              <a:rPr lang="tr-TR" dirty="0">
                <a:latin typeface="Arial Black" panose="020B0A04020102020204" pitchFamily="34" charset="0"/>
              </a:rPr>
              <a:t> of </a:t>
            </a:r>
            <a:r>
              <a:rPr lang="tr-TR" dirty="0" err="1">
                <a:latin typeface="Arial Black" panose="020B0A04020102020204" pitchFamily="34" charset="0"/>
              </a:rPr>
              <a:t>invasive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recurrences</a:t>
            </a:r>
            <a:r>
              <a:rPr lang="tr-TR" dirty="0" smtClean="0">
                <a:latin typeface="Arial Black" panose="020B0A04020102020204" pitchFamily="34" charset="0"/>
              </a:rPr>
              <a:t>.</a:t>
            </a:r>
            <a:endParaRPr lang="tr-T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14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2242" y="51677"/>
            <a:ext cx="9833811" cy="1046998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OVARIAN CANCER</a:t>
            </a:r>
            <a:endParaRPr lang="tr-TR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219619"/>
            <a:ext cx="10515600" cy="533759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</a:pPr>
            <a:r>
              <a:rPr lang="tr-TR" dirty="0" err="1" smtClean="0">
                <a:latin typeface="Arial Black" panose="020B0A04020102020204" pitchFamily="34" charset="0"/>
              </a:rPr>
              <a:t>Ovarian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cancer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smtClean="0">
                <a:latin typeface="Arial Black" panose="020B0A04020102020204" pitchFamily="34" charset="0"/>
              </a:rPr>
              <a:t>is </a:t>
            </a:r>
            <a:r>
              <a:rPr lang="tr-TR" dirty="0" err="1" smtClean="0">
                <a:latin typeface="Arial Black" panose="020B0A04020102020204" pitchFamily="34" charset="0"/>
              </a:rPr>
              <a:t>the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most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lethal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gynecologic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cancer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endParaRPr lang="tr-TR" dirty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dirty="0" err="1">
                <a:latin typeface="Arial Black" panose="020B0A04020102020204" pitchFamily="34" charset="0"/>
              </a:rPr>
              <a:t>Most</a:t>
            </a:r>
            <a:r>
              <a:rPr lang="tr-TR" dirty="0">
                <a:latin typeface="Arial Black" panose="020B0A04020102020204" pitchFamily="34" charset="0"/>
              </a:rPr>
              <a:t> of </a:t>
            </a:r>
            <a:r>
              <a:rPr lang="tr-TR" dirty="0" err="1">
                <a:latin typeface="Arial Black" panose="020B0A04020102020204" pitchFamily="34" charset="0"/>
              </a:rPr>
              <a:t>ovarian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cancer</a:t>
            </a:r>
            <a:r>
              <a:rPr lang="tr-TR" dirty="0">
                <a:latin typeface="Arial Black" panose="020B0A04020102020204" pitchFamily="34" charset="0"/>
              </a:rPr>
              <a:t> is </a:t>
            </a:r>
            <a:r>
              <a:rPr lang="tr-TR" dirty="0" err="1">
                <a:latin typeface="Arial Black" panose="020B0A04020102020204" pitchFamily="34" charset="0"/>
              </a:rPr>
              <a:t>epithelial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ovarian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cancer</a:t>
            </a:r>
            <a:r>
              <a:rPr lang="tr-TR" dirty="0">
                <a:latin typeface="Arial Black" panose="020B0A04020102020204" pitchFamily="34" charset="0"/>
              </a:rPr>
              <a:t> (EOC</a:t>
            </a:r>
            <a:r>
              <a:rPr lang="tr-TR" dirty="0" smtClean="0">
                <a:latin typeface="Arial Black" panose="020B0A04020102020204" pitchFamily="34" charset="0"/>
              </a:rPr>
              <a:t>)</a:t>
            </a:r>
            <a:endParaRPr lang="tr-TR" dirty="0">
              <a:latin typeface="Arial Black" panose="020B0A04020102020204" pitchFamily="34" charset="0"/>
            </a:endParaRPr>
          </a:p>
          <a:p>
            <a:pPr>
              <a:lnSpc>
                <a:spcPct val="170000"/>
              </a:lnSpc>
            </a:pPr>
            <a:r>
              <a:rPr lang="en-US" dirty="0">
                <a:latin typeface="Arial Black" panose="020B0A04020102020204" pitchFamily="34" charset="0"/>
              </a:rPr>
              <a:t>3–14% </a:t>
            </a:r>
            <a:r>
              <a:rPr lang="tr-TR" dirty="0" smtClean="0">
                <a:latin typeface="Arial Black" panose="020B0A04020102020204" pitchFamily="34" charset="0"/>
              </a:rPr>
              <a:t>EOC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is diagnosed less than 40 years old</a:t>
            </a:r>
            <a:endParaRPr lang="tr-TR" dirty="0">
              <a:latin typeface="Arial Black" panose="020B0A04020102020204" pitchFamily="34" charset="0"/>
            </a:endParaRPr>
          </a:p>
          <a:p>
            <a:pPr lvl="1">
              <a:lnSpc>
                <a:spcPct val="170000"/>
              </a:lnSpc>
            </a:pPr>
            <a:r>
              <a:rPr lang="tr-TR" dirty="0" err="1">
                <a:latin typeface="Arial Black" panose="020B0A04020102020204" pitchFamily="34" charset="0"/>
              </a:rPr>
              <a:t>These</a:t>
            </a:r>
            <a:r>
              <a:rPr lang="en-US" dirty="0">
                <a:latin typeface="Arial Black" panose="020B0A04020102020204" pitchFamily="34" charset="0"/>
              </a:rPr>
              <a:t> are mainly borderline ovarian tumors (BOT)</a:t>
            </a:r>
          </a:p>
          <a:p>
            <a:pPr lvl="1">
              <a:lnSpc>
                <a:spcPct val="170000"/>
              </a:lnSpc>
            </a:pPr>
            <a:r>
              <a:rPr lang="tr-TR" dirty="0">
                <a:latin typeface="Arial Black" panose="020B0A04020102020204" pitchFamily="34" charset="0"/>
              </a:rPr>
              <a:t>F</a:t>
            </a:r>
            <a:r>
              <a:rPr lang="en-US" dirty="0">
                <a:latin typeface="Arial Black" panose="020B0A04020102020204" pitchFamily="34" charset="0"/>
              </a:rPr>
              <a:t>rankly malignant epithelial ovarian tumors are rare</a:t>
            </a:r>
            <a:endParaRPr lang="tr-TR" dirty="0">
              <a:latin typeface="Arial Black" panose="020B0A04020102020204" pitchFamily="34" charset="0"/>
            </a:endParaRPr>
          </a:p>
          <a:p>
            <a:pPr>
              <a:lnSpc>
                <a:spcPct val="170000"/>
              </a:lnSpc>
            </a:pPr>
            <a:r>
              <a:rPr lang="tr-TR" dirty="0" smtClean="0">
                <a:latin typeface="Arial Black" panose="020B0A04020102020204" pitchFamily="34" charset="0"/>
              </a:rPr>
              <a:t>L</a:t>
            </a:r>
            <a:r>
              <a:rPr lang="en-US" dirty="0" err="1" smtClean="0">
                <a:latin typeface="Arial Black" panose="020B0A04020102020204" pitchFamily="34" charset="0"/>
              </a:rPr>
              <a:t>ess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than 1</a:t>
            </a:r>
            <a:r>
              <a:rPr lang="en-US" dirty="0" smtClean="0">
                <a:latin typeface="Arial Black" panose="020B0A04020102020204" pitchFamily="34" charset="0"/>
              </a:rPr>
              <a:t>%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smtClean="0">
                <a:latin typeface="Arial Black" panose="020B0A04020102020204" pitchFamily="34" charset="0"/>
              </a:rPr>
              <a:t>of o</a:t>
            </a:r>
            <a:r>
              <a:rPr lang="en-US" dirty="0" err="1" smtClean="0">
                <a:latin typeface="Arial Black" panose="020B0A04020102020204" pitchFamily="34" charset="0"/>
              </a:rPr>
              <a:t>varian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cancer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tr-TR" dirty="0" smtClean="0">
                <a:latin typeface="Arial Black" panose="020B0A04020102020204" pitchFamily="34" charset="0"/>
              </a:rPr>
              <a:t>is </a:t>
            </a:r>
            <a:r>
              <a:rPr lang="en-US" dirty="0" smtClean="0">
                <a:latin typeface="Arial Black" panose="020B0A04020102020204" pitchFamily="34" charset="0"/>
              </a:rPr>
              <a:t>pediatric </a:t>
            </a:r>
            <a:r>
              <a:rPr lang="tr-TR" dirty="0" err="1" smtClean="0">
                <a:latin typeface="Arial Black" panose="020B0A04020102020204" pitchFamily="34" charset="0"/>
              </a:rPr>
              <a:t>or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adolescent </a:t>
            </a:r>
            <a:r>
              <a:rPr lang="en-US" dirty="0" smtClean="0">
                <a:latin typeface="Arial Black" panose="020B0A04020102020204" pitchFamily="34" charset="0"/>
              </a:rPr>
              <a:t>tumors</a:t>
            </a:r>
            <a:endParaRPr lang="tr-TR" dirty="0" smtClean="0">
              <a:latin typeface="Arial Black" panose="020B0A04020102020204" pitchFamily="34" charset="0"/>
            </a:endParaRPr>
          </a:p>
          <a:p>
            <a:pPr lvl="1">
              <a:lnSpc>
                <a:spcPct val="170000"/>
              </a:lnSpc>
            </a:pPr>
            <a:r>
              <a:rPr lang="en-US" dirty="0" smtClean="0">
                <a:latin typeface="Arial Black" panose="020B0A04020102020204" pitchFamily="34" charset="0"/>
              </a:rPr>
              <a:t>Their histologic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en-US" dirty="0" smtClean="0">
                <a:latin typeface="Arial Black" panose="020B0A04020102020204" pitchFamily="34" charset="0"/>
              </a:rPr>
              <a:t>profile </a:t>
            </a:r>
            <a:r>
              <a:rPr lang="en-US" dirty="0">
                <a:latin typeface="Arial Black" panose="020B0A04020102020204" pitchFamily="34" charset="0"/>
              </a:rPr>
              <a:t>differs from </a:t>
            </a:r>
            <a:r>
              <a:rPr lang="en-US" dirty="0" smtClean="0">
                <a:latin typeface="Arial Black" panose="020B0A04020102020204" pitchFamily="34" charset="0"/>
              </a:rPr>
              <a:t>in </a:t>
            </a:r>
            <a:r>
              <a:rPr lang="en-US" dirty="0">
                <a:latin typeface="Arial Black" panose="020B0A04020102020204" pitchFamily="34" charset="0"/>
              </a:rPr>
              <a:t>the adult </a:t>
            </a:r>
            <a:r>
              <a:rPr lang="en-US" dirty="0" smtClean="0">
                <a:latin typeface="Arial Black" panose="020B0A04020102020204" pitchFamily="34" charset="0"/>
              </a:rPr>
              <a:t>population</a:t>
            </a:r>
            <a:endParaRPr lang="en-US" dirty="0">
              <a:latin typeface="Arial Black" panose="020B0A04020102020204" pitchFamily="34" charset="0"/>
            </a:endParaRPr>
          </a:p>
          <a:p>
            <a:pPr lvl="2">
              <a:lnSpc>
                <a:spcPct val="170000"/>
              </a:lnSpc>
            </a:pPr>
            <a:r>
              <a:rPr lang="tr-TR" dirty="0" err="1">
                <a:latin typeface="Arial Black" panose="020B0A04020102020204" pitchFamily="34" charset="0"/>
              </a:rPr>
              <a:t>The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vast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majority</a:t>
            </a:r>
            <a:r>
              <a:rPr lang="tr-TR" dirty="0">
                <a:latin typeface="Arial Black" panose="020B0A04020102020204" pitchFamily="34" charset="0"/>
              </a:rPr>
              <a:t> of </a:t>
            </a:r>
            <a:r>
              <a:rPr lang="tr-TR" dirty="0" err="1">
                <a:latin typeface="Arial Black" panose="020B0A04020102020204" pitchFamily="34" charset="0"/>
              </a:rPr>
              <a:t>ovarian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tumors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are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germ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cell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origin</a:t>
            </a:r>
            <a:endParaRPr lang="tr-TR" dirty="0" smtClean="0">
              <a:latin typeface="Arial Black" panose="020B0A04020102020204" pitchFamily="34" charset="0"/>
            </a:endParaRPr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4768" y="1"/>
            <a:ext cx="337285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1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2031"/>
            <a:ext cx="10515600" cy="1223044"/>
          </a:xfrm>
        </p:spPr>
        <p:txBody>
          <a:bodyPr>
            <a:normAutofit/>
          </a:bodyPr>
          <a:lstStyle/>
          <a:p>
            <a:pPr algn="ctr"/>
            <a:r>
              <a:rPr lang="tr-T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FSS- LAPAROSCOPY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199" y="1235075"/>
            <a:ext cx="10904621" cy="550260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tr-TR" dirty="0" smtClean="0">
                <a:latin typeface="Arial Black" panose="020B0A04020102020204" pitchFamily="34" charset="0"/>
              </a:rPr>
              <a:t>L</a:t>
            </a:r>
            <a:r>
              <a:rPr lang="en-US" dirty="0" err="1" smtClean="0">
                <a:latin typeface="Arial Black" panose="020B0A04020102020204" pitchFamily="34" charset="0"/>
              </a:rPr>
              <a:t>aparoscop</a:t>
            </a:r>
            <a:r>
              <a:rPr lang="tr-TR" dirty="0" smtClean="0">
                <a:latin typeface="Arial Black" panose="020B0A04020102020204" pitchFamily="34" charset="0"/>
              </a:rPr>
              <a:t>y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has been demonstrated a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feasible </a:t>
            </a:r>
            <a:r>
              <a:rPr lang="en-US" dirty="0" smtClean="0">
                <a:latin typeface="Arial Black" panose="020B0A04020102020204" pitchFamily="34" charset="0"/>
              </a:rPr>
              <a:t>technique</a:t>
            </a:r>
            <a:r>
              <a:rPr lang="tr-TR" dirty="0" smtClean="0">
                <a:latin typeface="Arial Black" panose="020B0A04020102020204" pitchFamily="34" charset="0"/>
              </a:rPr>
              <a:t>, but:</a:t>
            </a:r>
            <a:endParaRPr lang="tr-TR" dirty="0">
              <a:latin typeface="Arial Black" panose="020B0A04020102020204" pitchFamily="34" charset="0"/>
            </a:endParaRPr>
          </a:p>
          <a:p>
            <a:pPr lvl="1">
              <a:lnSpc>
                <a:spcPct val="170000"/>
              </a:lnSpc>
            </a:pPr>
            <a:r>
              <a:rPr lang="tr-TR" dirty="0" smtClean="0">
                <a:latin typeface="Arial Black" panose="020B0A04020102020204" pitchFamily="34" charset="0"/>
              </a:rPr>
              <a:t>T</a:t>
            </a:r>
            <a:r>
              <a:rPr lang="en-US" dirty="0" smtClean="0">
                <a:latin typeface="Arial Black" panose="020B0A04020102020204" pitchFamily="34" charset="0"/>
              </a:rPr>
              <a:t>o </a:t>
            </a:r>
            <a:r>
              <a:rPr lang="en-US" dirty="0">
                <a:latin typeface="Arial Black" panose="020B0A04020102020204" pitchFamily="34" charset="0"/>
              </a:rPr>
              <a:t>avoid spillage</a:t>
            </a:r>
            <a:endParaRPr lang="tr-TR" dirty="0">
              <a:latin typeface="Arial Black" panose="020B0A04020102020204" pitchFamily="34" charset="0"/>
            </a:endParaRPr>
          </a:p>
          <a:p>
            <a:pPr lvl="1">
              <a:lnSpc>
                <a:spcPct val="170000"/>
              </a:lnSpc>
            </a:pPr>
            <a:r>
              <a:rPr lang="en-US" dirty="0">
                <a:latin typeface="Arial Black" panose="020B0A04020102020204" pitchFamily="34" charset="0"/>
              </a:rPr>
              <a:t>Rupture</a:t>
            </a:r>
            <a:endParaRPr lang="tr-TR" dirty="0">
              <a:latin typeface="Arial Black" panose="020B0A04020102020204" pitchFamily="34" charset="0"/>
            </a:endParaRPr>
          </a:p>
          <a:p>
            <a:pPr lvl="1">
              <a:lnSpc>
                <a:spcPct val="170000"/>
              </a:lnSpc>
            </a:pPr>
            <a:r>
              <a:rPr lang="tr-TR" dirty="0" smtClean="0">
                <a:latin typeface="Arial Black" panose="020B0A04020102020204" pitchFamily="34" charset="0"/>
              </a:rPr>
              <a:t>M</a:t>
            </a:r>
            <a:r>
              <a:rPr lang="en-US" dirty="0" err="1" smtClean="0">
                <a:latin typeface="Arial Black" panose="020B0A04020102020204" pitchFamily="34" charset="0"/>
              </a:rPr>
              <a:t>orcellation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of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the ovarian cyst,</a:t>
            </a:r>
            <a:endParaRPr lang="tr-TR" dirty="0">
              <a:latin typeface="Arial Black" panose="020B0A04020102020204" pitchFamily="34" charset="0"/>
            </a:endParaRPr>
          </a:p>
          <a:p>
            <a:pPr lvl="1">
              <a:lnSpc>
                <a:spcPct val="170000"/>
              </a:lnSpc>
            </a:pPr>
            <a:r>
              <a:rPr lang="tr-TR" dirty="0" smtClean="0">
                <a:latin typeface="Arial Black" panose="020B0A04020102020204" pitchFamily="34" charset="0"/>
              </a:rPr>
              <a:t>T</a:t>
            </a:r>
            <a:r>
              <a:rPr lang="en-US" dirty="0" err="1" smtClean="0">
                <a:latin typeface="Arial Black" panose="020B0A04020102020204" pitchFamily="34" charset="0"/>
              </a:rPr>
              <a:t>umors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greater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than 10 cm are probably correlated with higher risk of rupture and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en-US" dirty="0" smtClean="0">
                <a:latin typeface="Arial Black" panose="020B0A04020102020204" pitchFamily="34" charset="0"/>
              </a:rPr>
              <a:t>spillage</a:t>
            </a:r>
            <a:endParaRPr lang="tr-TR" dirty="0" smtClean="0">
              <a:latin typeface="Arial Black" panose="020B0A04020102020204" pitchFamily="34" charset="0"/>
            </a:endParaRPr>
          </a:p>
          <a:p>
            <a:pPr lvl="2">
              <a:lnSpc>
                <a:spcPct val="170000"/>
              </a:lnSpc>
            </a:pPr>
            <a:r>
              <a:rPr lang="tr-TR" dirty="0" smtClean="0">
                <a:latin typeface="Arial Black" panose="020B0A04020102020204" pitchFamily="34" charset="0"/>
              </a:rPr>
              <a:t>T</a:t>
            </a:r>
            <a:r>
              <a:rPr lang="en-US" dirty="0" smtClean="0">
                <a:latin typeface="Arial Black" panose="020B0A04020102020204" pitchFamily="34" charset="0"/>
              </a:rPr>
              <a:t>hat </a:t>
            </a:r>
            <a:r>
              <a:rPr lang="en-US" dirty="0">
                <a:latin typeface="Arial Black" panose="020B0A04020102020204" pitchFamily="34" charset="0"/>
              </a:rPr>
              <a:t>may occur in 88% </a:t>
            </a:r>
            <a:r>
              <a:rPr lang="en-US" dirty="0" err="1">
                <a:latin typeface="Arial Black" panose="020B0A04020102020204" pitchFamily="34" charset="0"/>
              </a:rPr>
              <a:t>vs</a:t>
            </a:r>
            <a:r>
              <a:rPr lang="en-US" dirty="0">
                <a:latin typeface="Arial Black" panose="020B0A04020102020204" pitchFamily="34" charset="0"/>
              </a:rPr>
              <a:t> 9% when comparing laparoscopy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to laparotomy</a:t>
            </a:r>
            <a:endParaRPr lang="tr-TR" dirty="0">
              <a:latin typeface="Arial Black" panose="020B0A04020102020204" pitchFamily="34" charset="0"/>
            </a:endParaRPr>
          </a:p>
          <a:p>
            <a:pPr>
              <a:lnSpc>
                <a:spcPct val="170000"/>
              </a:lnSpc>
            </a:pPr>
            <a:r>
              <a:rPr lang="tr-TR" dirty="0" smtClean="0">
                <a:latin typeface="Arial Black" panose="020B0A04020102020204" pitchFamily="34" charset="0"/>
              </a:rPr>
              <a:t>C</a:t>
            </a:r>
            <a:r>
              <a:rPr lang="en-US" dirty="0" err="1" smtClean="0">
                <a:latin typeface="Arial Black" panose="020B0A04020102020204" pitchFamily="34" charset="0"/>
              </a:rPr>
              <a:t>ontrol</a:t>
            </a:r>
            <a:r>
              <a:rPr lang="en-US" dirty="0" smtClean="0">
                <a:latin typeface="Arial Black" panose="020B0A04020102020204" pitchFamily="34" charset="0"/>
              </a:rPr>
              <a:t>-randomized </a:t>
            </a:r>
            <a:r>
              <a:rPr lang="en-US" dirty="0">
                <a:latin typeface="Arial Black" panose="020B0A04020102020204" pitchFamily="34" charset="0"/>
              </a:rPr>
              <a:t>trials are not feasible, </a:t>
            </a:r>
            <a:r>
              <a:rPr lang="en-US" dirty="0" smtClean="0">
                <a:latin typeface="Arial Black" panose="020B0A04020102020204" pitchFamily="34" charset="0"/>
              </a:rPr>
              <a:t>evidence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en-US" dirty="0" smtClean="0">
                <a:latin typeface="Arial Black" panose="020B0A04020102020204" pitchFamily="34" charset="0"/>
              </a:rPr>
              <a:t>for </a:t>
            </a:r>
            <a:r>
              <a:rPr lang="en-US" dirty="0">
                <a:latin typeface="Arial Black" panose="020B0A04020102020204" pitchFamily="34" charset="0"/>
              </a:rPr>
              <a:t>FSS and minimally invasive options derives only </a:t>
            </a:r>
            <a:r>
              <a:rPr lang="en-US" dirty="0" smtClean="0">
                <a:latin typeface="Arial Black" panose="020B0A04020102020204" pitchFamily="34" charset="0"/>
              </a:rPr>
              <a:t>from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en-US" dirty="0" smtClean="0">
                <a:latin typeface="Arial Black" panose="020B0A04020102020204" pitchFamily="34" charset="0"/>
              </a:rPr>
              <a:t>case-series</a:t>
            </a:r>
            <a:endParaRPr lang="tr-TR" dirty="0" smtClean="0">
              <a:latin typeface="Arial Black" panose="020B0A04020102020204" pitchFamily="34" charset="0"/>
            </a:endParaRPr>
          </a:p>
          <a:p>
            <a:pPr marL="0" indent="0" algn="r">
              <a:lnSpc>
                <a:spcPct val="120000"/>
              </a:lnSpc>
              <a:buNone/>
            </a:pPr>
            <a:r>
              <a:rPr lang="tr-TR" sz="1700" dirty="0" err="1">
                <a:solidFill>
                  <a:srgbClr val="FF0000"/>
                </a:solidFill>
                <a:latin typeface="Arial Black" panose="020B0A04020102020204" pitchFamily="34" charset="0"/>
              </a:rPr>
              <a:t>Tomao</a:t>
            </a:r>
            <a:r>
              <a:rPr lang="tr-TR" sz="1700" dirty="0">
                <a:solidFill>
                  <a:srgbClr val="FF0000"/>
                </a:solidFill>
                <a:latin typeface="Arial Black" panose="020B0A04020102020204" pitchFamily="34" charset="0"/>
              </a:rPr>
              <a:t> F. Critical </a:t>
            </a:r>
            <a:r>
              <a:rPr lang="tr-TR" sz="1700" dirty="0" err="1">
                <a:solidFill>
                  <a:srgbClr val="FF0000"/>
                </a:solidFill>
                <a:latin typeface="Arial Black" panose="020B0A04020102020204" pitchFamily="34" charset="0"/>
              </a:rPr>
              <a:t>Reviews</a:t>
            </a:r>
            <a:r>
              <a:rPr lang="tr-TR" sz="1700" dirty="0">
                <a:solidFill>
                  <a:srgbClr val="FF0000"/>
                </a:solidFill>
                <a:latin typeface="Arial Black" panose="020B0A04020102020204" pitchFamily="34" charset="0"/>
              </a:rPr>
              <a:t> in </a:t>
            </a:r>
            <a:r>
              <a:rPr lang="tr-TR" sz="1700" dirty="0" err="1">
                <a:solidFill>
                  <a:srgbClr val="FF0000"/>
                </a:solidFill>
                <a:latin typeface="Arial Black" panose="020B0A04020102020204" pitchFamily="34" charset="0"/>
              </a:rPr>
              <a:t>Oncology</a:t>
            </a:r>
            <a:r>
              <a:rPr lang="tr-TR" sz="1700" dirty="0">
                <a:solidFill>
                  <a:srgbClr val="FF0000"/>
                </a:solidFill>
                <a:latin typeface="Arial Black" panose="020B0A04020102020204" pitchFamily="34" charset="0"/>
              </a:rPr>
              <a:t>/</a:t>
            </a:r>
            <a:r>
              <a:rPr lang="tr-TR" sz="1700" dirty="0" err="1">
                <a:solidFill>
                  <a:srgbClr val="FF0000"/>
                </a:solidFill>
                <a:latin typeface="Arial Black" panose="020B0A04020102020204" pitchFamily="34" charset="0"/>
              </a:rPr>
              <a:t>Hematology</a:t>
            </a:r>
            <a:r>
              <a:rPr lang="tr-TR" sz="1700" dirty="0">
                <a:solidFill>
                  <a:srgbClr val="FF0000"/>
                </a:solidFill>
                <a:latin typeface="Arial Black" panose="020B0A04020102020204" pitchFamily="34" charset="0"/>
              </a:rPr>
              <a:t>. 2016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tr-TR" sz="1700" dirty="0">
                <a:solidFill>
                  <a:srgbClr val="FF0000"/>
                </a:solidFill>
                <a:latin typeface="Arial Black" panose="020B0A04020102020204" pitchFamily="34" charset="0"/>
              </a:rPr>
              <a:t>F. </a:t>
            </a:r>
            <a:r>
              <a:rPr lang="tr-TR" sz="1700" dirty="0" err="1">
                <a:solidFill>
                  <a:srgbClr val="FF0000"/>
                </a:solidFill>
                <a:latin typeface="Arial Black" panose="020B0A04020102020204" pitchFamily="34" charset="0"/>
              </a:rPr>
              <a:t>Ghezzi</a:t>
            </a:r>
            <a:r>
              <a:rPr lang="tr-TR" sz="1700" dirty="0">
                <a:solidFill>
                  <a:srgbClr val="FF0000"/>
                </a:solidFill>
                <a:latin typeface="Arial Black" panose="020B0A04020102020204" pitchFamily="34" charset="0"/>
              </a:rPr>
              <a:t>. </a:t>
            </a:r>
            <a:r>
              <a:rPr lang="en-US" sz="1700" dirty="0">
                <a:solidFill>
                  <a:srgbClr val="FF0000"/>
                </a:solidFill>
                <a:latin typeface="Arial Black" panose="020B0A04020102020204" pitchFamily="34" charset="0"/>
              </a:rPr>
              <a:t>Gynecol.</a:t>
            </a:r>
            <a:r>
              <a:rPr lang="tr-TR" sz="17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it-IT" sz="1700" dirty="0">
                <a:solidFill>
                  <a:srgbClr val="FF0000"/>
                </a:solidFill>
                <a:latin typeface="Arial Black" panose="020B0A04020102020204" pitchFamily="34" charset="0"/>
              </a:rPr>
              <a:t>Oncol. </a:t>
            </a:r>
            <a:r>
              <a:rPr lang="it-IT" sz="17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2016</a:t>
            </a:r>
            <a:endParaRPr lang="tr-TR" sz="17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3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12462"/>
            <a:ext cx="10515600" cy="1066633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>
                <a:solidFill>
                  <a:srgbClr val="FF0000"/>
                </a:solidFill>
                <a:latin typeface="Arial Black" panose="020B0A04020102020204" pitchFamily="34" charset="0"/>
              </a:rPr>
              <a:t>FERTILITY SPARING </a:t>
            </a:r>
            <a:r>
              <a:rPr lang="tr-T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SURGERY</a:t>
            </a:r>
            <a:br>
              <a:rPr lang="tr-TR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tr-T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FERTILITY OUTCOME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179096"/>
            <a:ext cx="10515600" cy="551046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tr-TR" dirty="0" smtClean="0">
                <a:latin typeface="Arial Black" panose="020B0A04020102020204" pitchFamily="34" charset="0"/>
              </a:rPr>
              <a:t>C</a:t>
            </a:r>
            <a:r>
              <a:rPr lang="en-US" dirty="0" err="1" smtClean="0">
                <a:latin typeface="Arial Black" panose="020B0A04020102020204" pitchFamily="34" charset="0"/>
              </a:rPr>
              <a:t>onception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rate </a:t>
            </a:r>
            <a:r>
              <a:rPr lang="en-US" dirty="0" smtClean="0">
                <a:latin typeface="Arial Black" panose="020B0A04020102020204" pitchFamily="34" charset="0"/>
              </a:rPr>
              <a:t>higher </a:t>
            </a:r>
            <a:r>
              <a:rPr lang="en-US" dirty="0">
                <a:latin typeface="Arial Black" panose="020B0A04020102020204" pitchFamily="34" charset="0"/>
              </a:rPr>
              <a:t>than 60% (63–100</a:t>
            </a:r>
            <a:r>
              <a:rPr lang="en-US" dirty="0" smtClean="0">
                <a:latin typeface="Arial Black" panose="020B0A04020102020204" pitchFamily="34" charset="0"/>
              </a:rPr>
              <a:t>%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en-US" dirty="0" smtClean="0">
                <a:latin typeface="Arial Black" panose="020B0A04020102020204" pitchFamily="34" charset="0"/>
              </a:rPr>
              <a:t>)</a:t>
            </a:r>
            <a:endParaRPr lang="tr-TR" dirty="0">
              <a:latin typeface="Arial Black" panose="020B0A04020102020204" pitchFamily="34" charset="0"/>
            </a:endParaRPr>
          </a:p>
          <a:p>
            <a:pPr>
              <a:lnSpc>
                <a:spcPct val="170000"/>
              </a:lnSpc>
            </a:pPr>
            <a:r>
              <a:rPr lang="en-US" dirty="0" smtClean="0">
                <a:latin typeface="Arial Black" panose="020B0A04020102020204" pitchFamily="34" charset="0"/>
              </a:rPr>
              <a:t>Chemotherapy </a:t>
            </a:r>
            <a:r>
              <a:rPr lang="en-US" dirty="0">
                <a:latin typeface="Arial Black" panose="020B0A04020102020204" pitchFamily="34" charset="0"/>
              </a:rPr>
              <a:t>did </a:t>
            </a:r>
            <a:r>
              <a:rPr lang="en-US" dirty="0" smtClean="0">
                <a:latin typeface="Arial Black" panose="020B0A04020102020204" pitchFamily="34" charset="0"/>
              </a:rPr>
              <a:t>not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en-US" dirty="0" smtClean="0">
                <a:latin typeface="Arial Black" panose="020B0A04020102020204" pitchFamily="34" charset="0"/>
              </a:rPr>
              <a:t>affect</a:t>
            </a:r>
            <a:endParaRPr lang="tr-TR" dirty="0" smtClean="0">
              <a:latin typeface="Arial Black" panose="020B0A04020102020204" pitchFamily="34" charset="0"/>
            </a:endParaRPr>
          </a:p>
          <a:p>
            <a:pPr lvl="1">
              <a:lnSpc>
                <a:spcPct val="170000"/>
              </a:lnSpc>
            </a:pPr>
            <a:r>
              <a:rPr lang="tr-TR" dirty="0" smtClean="0">
                <a:latin typeface="Arial Black" panose="020B0A04020102020204" pitchFamily="34" charset="0"/>
              </a:rPr>
              <a:t>F</a:t>
            </a:r>
            <a:r>
              <a:rPr lang="en-US" dirty="0" err="1" smtClean="0">
                <a:latin typeface="Arial Black" panose="020B0A04020102020204" pitchFamily="34" charset="0"/>
              </a:rPr>
              <a:t>ertility</a:t>
            </a:r>
            <a:endParaRPr lang="tr-TR" dirty="0">
              <a:latin typeface="Arial Black" panose="020B0A04020102020204" pitchFamily="34" charset="0"/>
            </a:endParaRPr>
          </a:p>
          <a:p>
            <a:pPr lvl="1">
              <a:lnSpc>
                <a:spcPct val="170000"/>
              </a:lnSpc>
            </a:pPr>
            <a:r>
              <a:rPr lang="tr-TR" dirty="0" smtClean="0">
                <a:latin typeface="Arial Black" panose="020B0A04020102020204" pitchFamily="34" charset="0"/>
              </a:rPr>
              <a:t>O</a:t>
            </a:r>
            <a:r>
              <a:rPr lang="en-US" dirty="0" err="1" smtClean="0">
                <a:latin typeface="Arial Black" panose="020B0A04020102020204" pitchFamily="34" charset="0"/>
              </a:rPr>
              <a:t>bstetrical</a:t>
            </a:r>
            <a:r>
              <a:rPr lang="en-US" dirty="0" smtClean="0">
                <a:latin typeface="Arial Black" panose="020B0A04020102020204" pitchFamily="34" charset="0"/>
              </a:rPr>
              <a:t> outcome</a:t>
            </a:r>
            <a:endParaRPr lang="tr-TR" dirty="0" smtClean="0">
              <a:latin typeface="Arial Black" panose="020B0A04020102020204" pitchFamily="34" charset="0"/>
            </a:endParaRPr>
          </a:p>
          <a:p>
            <a:pPr lvl="1">
              <a:lnSpc>
                <a:spcPct val="170000"/>
              </a:lnSpc>
            </a:pPr>
            <a:r>
              <a:rPr lang="tr-TR" dirty="0" smtClean="0">
                <a:latin typeface="Arial Black" panose="020B0A04020102020204" pitchFamily="34" charset="0"/>
              </a:rPr>
              <a:t>C</a:t>
            </a:r>
            <a:r>
              <a:rPr lang="en-US" dirty="0" err="1" smtClean="0">
                <a:latin typeface="Arial Black" panose="020B0A04020102020204" pitchFamily="34" charset="0"/>
              </a:rPr>
              <a:t>ongenital</a:t>
            </a:r>
            <a:r>
              <a:rPr lang="en-US" dirty="0" smtClean="0">
                <a:latin typeface="Arial Black" panose="020B0A04020102020204" pitchFamily="34" charset="0"/>
              </a:rPr>
              <a:t> abnormalities</a:t>
            </a:r>
            <a:endParaRPr lang="tr-TR" dirty="0">
              <a:latin typeface="Arial Black" panose="020B0A04020102020204" pitchFamily="34" charset="0"/>
            </a:endParaRPr>
          </a:p>
          <a:p>
            <a:pPr>
              <a:lnSpc>
                <a:spcPct val="170000"/>
              </a:lnSpc>
            </a:pPr>
            <a:r>
              <a:rPr lang="tr-TR" dirty="0" smtClean="0">
                <a:latin typeface="Arial Black" panose="020B0A04020102020204" pitchFamily="34" charset="0"/>
              </a:rPr>
              <a:t>BOT </a:t>
            </a:r>
            <a:r>
              <a:rPr lang="tr-TR" dirty="0" err="1">
                <a:latin typeface="Arial Black" panose="020B0A04020102020204" pitchFamily="34" charset="0"/>
              </a:rPr>
              <a:t>spontaneous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pregnancy</a:t>
            </a:r>
            <a:r>
              <a:rPr lang="tr-TR" dirty="0">
                <a:latin typeface="Arial Black" panose="020B0A04020102020204" pitchFamily="34" charset="0"/>
              </a:rPr>
              <a:t> rate of 54%</a:t>
            </a:r>
          </a:p>
          <a:p>
            <a:pPr lvl="1">
              <a:lnSpc>
                <a:spcPct val="170000"/>
              </a:lnSpc>
            </a:pPr>
            <a:r>
              <a:rPr lang="tr-TR" dirty="0" err="1">
                <a:latin typeface="Arial Black" panose="020B0A04020102020204" pitchFamily="34" charset="0"/>
              </a:rPr>
              <a:t>With</a:t>
            </a:r>
            <a:r>
              <a:rPr lang="tr-TR" dirty="0">
                <a:latin typeface="Arial Black" panose="020B0A04020102020204" pitchFamily="34" charset="0"/>
              </a:rPr>
              <a:t> a </a:t>
            </a:r>
            <a:r>
              <a:rPr lang="tr-TR" dirty="0" err="1">
                <a:latin typeface="Arial Black" panose="020B0A04020102020204" pitchFamily="34" charset="0"/>
              </a:rPr>
              <a:t>low</a:t>
            </a:r>
            <a:r>
              <a:rPr lang="tr-TR" dirty="0">
                <a:latin typeface="Arial Black" panose="020B0A04020102020204" pitchFamily="34" charset="0"/>
              </a:rPr>
              <a:t> risk of </a:t>
            </a:r>
            <a:r>
              <a:rPr lang="tr-TR" dirty="0" err="1">
                <a:latin typeface="Arial Black" panose="020B0A04020102020204" pitchFamily="34" charset="0"/>
              </a:rPr>
              <a:t>lethal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recurrence</a:t>
            </a:r>
            <a:endParaRPr lang="tr-TR" dirty="0">
              <a:latin typeface="Arial Black" panose="020B0A04020102020204" pitchFamily="34" charset="0"/>
            </a:endParaRPr>
          </a:p>
          <a:p>
            <a:pPr>
              <a:lnSpc>
                <a:spcPct val="170000"/>
              </a:lnSpc>
            </a:pPr>
            <a:r>
              <a:rPr lang="tr-TR" dirty="0" err="1">
                <a:latin typeface="Arial Black" panose="020B0A04020102020204" pitchFamily="34" charset="0"/>
              </a:rPr>
              <a:t>In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patients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with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advanced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stage</a:t>
            </a:r>
            <a:r>
              <a:rPr lang="tr-TR" dirty="0">
                <a:latin typeface="Arial Black" panose="020B0A04020102020204" pitchFamily="34" charset="0"/>
              </a:rPr>
              <a:t> BOT</a:t>
            </a:r>
          </a:p>
          <a:p>
            <a:pPr lvl="1">
              <a:lnSpc>
                <a:spcPct val="170000"/>
              </a:lnSpc>
            </a:pPr>
            <a:r>
              <a:rPr lang="tr-TR" dirty="0" err="1">
                <a:latin typeface="Arial Black" panose="020B0A04020102020204" pitchFamily="34" charset="0"/>
              </a:rPr>
              <a:t>The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spontaneous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pregnancy</a:t>
            </a:r>
            <a:r>
              <a:rPr lang="tr-TR" dirty="0">
                <a:latin typeface="Arial Black" panose="020B0A04020102020204" pitchFamily="34" charset="0"/>
              </a:rPr>
              <a:t> rate is </a:t>
            </a:r>
            <a:r>
              <a:rPr lang="tr-TR" dirty="0" err="1">
                <a:latin typeface="Arial Black" panose="020B0A04020102020204" pitchFamily="34" charset="0"/>
              </a:rPr>
              <a:t>lower</a:t>
            </a:r>
            <a:r>
              <a:rPr lang="tr-TR" dirty="0">
                <a:latin typeface="Arial Black" panose="020B0A04020102020204" pitchFamily="34" charset="0"/>
              </a:rPr>
              <a:t> 34%</a:t>
            </a:r>
          </a:p>
          <a:p>
            <a:pPr lvl="1">
              <a:lnSpc>
                <a:spcPct val="170000"/>
              </a:lnSpc>
            </a:pPr>
            <a:r>
              <a:rPr lang="tr-TR" dirty="0">
                <a:latin typeface="Arial Black" panose="020B0A04020102020204" pitchFamily="34" charset="0"/>
              </a:rPr>
              <a:t>Risk of </a:t>
            </a:r>
            <a:r>
              <a:rPr lang="tr-TR" dirty="0" err="1">
                <a:latin typeface="Arial Black" panose="020B0A04020102020204" pitchFamily="34" charset="0"/>
              </a:rPr>
              <a:t>lethal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recurrence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increased</a:t>
            </a:r>
            <a:r>
              <a:rPr lang="tr-TR" dirty="0">
                <a:latin typeface="Arial Black" panose="020B0A04020102020204" pitchFamily="34" charset="0"/>
              </a:rPr>
              <a:t> 2</a:t>
            </a:r>
            <a:r>
              <a:rPr lang="tr-TR" dirty="0" smtClean="0">
                <a:latin typeface="Arial Black" panose="020B0A04020102020204" pitchFamily="34" charset="0"/>
              </a:rPr>
              <a:t>%</a:t>
            </a:r>
          </a:p>
          <a:p>
            <a:pPr marL="0" indent="0" algn="r">
              <a:lnSpc>
                <a:spcPct val="170000"/>
              </a:lnSpc>
              <a:buNone/>
            </a:pPr>
            <a:r>
              <a:rPr lang="tr-TR" sz="1200" dirty="0" err="1">
                <a:solidFill>
                  <a:srgbClr val="FF0000"/>
                </a:solidFill>
                <a:latin typeface="Arial Black" panose="020B0A04020102020204" pitchFamily="34" charset="0"/>
              </a:rPr>
              <a:t>Tomao</a:t>
            </a:r>
            <a:r>
              <a:rPr lang="tr-TR" sz="1200" dirty="0">
                <a:solidFill>
                  <a:srgbClr val="FF0000"/>
                </a:solidFill>
                <a:latin typeface="Arial Black" panose="020B0A04020102020204" pitchFamily="34" charset="0"/>
              </a:rPr>
              <a:t> F. Critical </a:t>
            </a:r>
            <a:r>
              <a:rPr lang="tr-TR" sz="1200" dirty="0" err="1">
                <a:solidFill>
                  <a:srgbClr val="FF0000"/>
                </a:solidFill>
                <a:latin typeface="Arial Black" panose="020B0A04020102020204" pitchFamily="34" charset="0"/>
              </a:rPr>
              <a:t>Reviews</a:t>
            </a:r>
            <a:r>
              <a:rPr lang="tr-TR" sz="1200" dirty="0">
                <a:solidFill>
                  <a:srgbClr val="FF0000"/>
                </a:solidFill>
                <a:latin typeface="Arial Black" panose="020B0A04020102020204" pitchFamily="34" charset="0"/>
              </a:rPr>
              <a:t> in </a:t>
            </a:r>
            <a:r>
              <a:rPr lang="tr-TR" sz="1200" dirty="0" err="1">
                <a:solidFill>
                  <a:srgbClr val="FF0000"/>
                </a:solidFill>
                <a:latin typeface="Arial Black" panose="020B0A04020102020204" pitchFamily="34" charset="0"/>
              </a:rPr>
              <a:t>Oncology</a:t>
            </a:r>
            <a:r>
              <a:rPr lang="tr-TR" sz="1200" dirty="0">
                <a:solidFill>
                  <a:srgbClr val="FF0000"/>
                </a:solidFill>
                <a:latin typeface="Arial Black" panose="020B0A04020102020204" pitchFamily="34" charset="0"/>
              </a:rPr>
              <a:t>/</a:t>
            </a:r>
            <a:r>
              <a:rPr lang="tr-TR" sz="1200" dirty="0" err="1">
                <a:solidFill>
                  <a:srgbClr val="FF0000"/>
                </a:solidFill>
                <a:latin typeface="Arial Black" panose="020B0A04020102020204" pitchFamily="34" charset="0"/>
              </a:rPr>
              <a:t>Hematology</a:t>
            </a:r>
            <a:r>
              <a:rPr lang="tr-TR" sz="1200" dirty="0">
                <a:solidFill>
                  <a:srgbClr val="FF0000"/>
                </a:solidFill>
                <a:latin typeface="Arial Black" panose="020B0A04020102020204" pitchFamily="34" charset="0"/>
              </a:rPr>
              <a:t>. 2016</a:t>
            </a:r>
            <a:endParaRPr lang="en-US" sz="1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3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>
                <a:solidFill>
                  <a:srgbClr val="FF0000"/>
                </a:solidFill>
                <a:latin typeface="Arial Black" panose="020B0A04020102020204" pitchFamily="34" charset="0"/>
              </a:rPr>
              <a:t>FERTILITY SPARING </a:t>
            </a:r>
            <a:r>
              <a:rPr lang="tr-T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MANAGEMENT</a:t>
            </a:r>
            <a:br>
              <a:rPr lang="tr-TR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tr-T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FOLLOW-UP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7042" y="1690688"/>
            <a:ext cx="11490158" cy="4890585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tr-TR" dirty="0" err="1" smtClean="0">
                <a:latin typeface="Arial Black" panose="020B0A04020102020204" pitchFamily="34" charset="0"/>
              </a:rPr>
              <a:t>Other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en-US" dirty="0" smtClean="0">
                <a:latin typeface="Arial Black" panose="020B0A04020102020204" pitchFamily="34" charset="0"/>
              </a:rPr>
              <a:t>associated risks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for</a:t>
            </a:r>
            <a:r>
              <a:rPr lang="tr-TR" dirty="0" smtClean="0">
                <a:latin typeface="Arial Black" panose="020B0A04020102020204" pitchFamily="34" charset="0"/>
              </a:rPr>
              <a:t> FSM</a:t>
            </a:r>
            <a:endParaRPr lang="en-US" dirty="0">
              <a:latin typeface="Arial Black" panose="020B0A04020102020204" pitchFamily="34" charset="0"/>
            </a:endParaRPr>
          </a:p>
          <a:p>
            <a:pPr lvl="1">
              <a:lnSpc>
                <a:spcPct val="170000"/>
              </a:lnSpc>
            </a:pPr>
            <a:r>
              <a:rPr lang="en-US" dirty="0" smtClean="0">
                <a:latin typeface="Arial Black" panose="020B0A04020102020204" pitchFamily="34" charset="0"/>
              </a:rPr>
              <a:t>Development of a second primary malignancy</a:t>
            </a:r>
            <a:endParaRPr lang="tr-TR" dirty="0">
              <a:latin typeface="Arial Black" panose="020B0A04020102020204" pitchFamily="34" charset="0"/>
            </a:endParaRPr>
          </a:p>
          <a:p>
            <a:pPr lvl="2">
              <a:lnSpc>
                <a:spcPct val="170000"/>
              </a:lnSpc>
            </a:pPr>
            <a:r>
              <a:rPr lang="en-US" dirty="0">
                <a:latin typeface="Arial Black" panose="020B0A04020102020204" pitchFamily="34" charset="0"/>
              </a:rPr>
              <a:t>2.9% of those with EOC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developed a second primary </a:t>
            </a:r>
            <a:r>
              <a:rPr lang="en-US" dirty="0" smtClean="0">
                <a:latin typeface="Arial Black" panose="020B0A04020102020204" pitchFamily="34" charset="0"/>
              </a:rPr>
              <a:t>tumor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because</a:t>
            </a:r>
            <a:r>
              <a:rPr lang="tr-TR" dirty="0" smtClean="0">
                <a:latin typeface="Arial Black" panose="020B0A04020102020204" pitchFamily="34" charset="0"/>
              </a:rPr>
              <a:t> of</a:t>
            </a:r>
            <a:endParaRPr lang="tr-TR" dirty="0">
              <a:latin typeface="Arial Black" panose="020B0A04020102020204" pitchFamily="34" charset="0"/>
            </a:endParaRPr>
          </a:p>
          <a:p>
            <a:pPr lvl="3">
              <a:lnSpc>
                <a:spcPct val="170000"/>
              </a:lnSpc>
            </a:pPr>
            <a:r>
              <a:rPr lang="tr-TR" dirty="0" smtClean="0">
                <a:latin typeface="Arial Black" panose="020B0A04020102020204" pitchFamily="34" charset="0"/>
              </a:rPr>
              <a:t>A</a:t>
            </a:r>
            <a:r>
              <a:rPr lang="en-US" dirty="0" err="1" smtClean="0">
                <a:latin typeface="Arial Black" panose="020B0A04020102020204" pitchFamily="34" charset="0"/>
              </a:rPr>
              <a:t>djuvant</a:t>
            </a:r>
            <a:r>
              <a:rPr lang="en-US" dirty="0" smtClean="0">
                <a:latin typeface="Arial Black" panose="020B0A04020102020204" pitchFamily="34" charset="0"/>
              </a:rPr>
              <a:t> chemotherapy</a:t>
            </a:r>
            <a:endParaRPr lang="tr-TR" dirty="0">
              <a:latin typeface="Arial Black" panose="020B0A04020102020204" pitchFamily="34" charset="0"/>
            </a:endParaRPr>
          </a:p>
          <a:p>
            <a:pPr lvl="3">
              <a:lnSpc>
                <a:spcPct val="170000"/>
              </a:lnSpc>
            </a:pPr>
            <a:r>
              <a:rPr lang="tr-TR" dirty="0" smtClean="0">
                <a:latin typeface="Arial Black" panose="020B0A04020102020204" pitchFamily="34" charset="0"/>
              </a:rPr>
              <a:t>S</a:t>
            </a:r>
            <a:r>
              <a:rPr lang="en-US" dirty="0" err="1" smtClean="0">
                <a:latin typeface="Arial Black" panose="020B0A04020102020204" pitchFamily="34" charset="0"/>
              </a:rPr>
              <a:t>pecific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genetic </a:t>
            </a:r>
            <a:r>
              <a:rPr lang="en-US" dirty="0" smtClean="0">
                <a:latin typeface="Arial Black" panose="020B0A04020102020204" pitchFamily="34" charset="0"/>
              </a:rPr>
              <a:t>predisposition</a:t>
            </a:r>
            <a:r>
              <a:rPr lang="tr-TR" dirty="0" smtClean="0">
                <a:latin typeface="Arial Black" panose="020B0A04020102020204" pitchFamily="34" charset="0"/>
              </a:rPr>
              <a:t> in </a:t>
            </a:r>
            <a:r>
              <a:rPr lang="tr-TR" dirty="0" err="1" smtClean="0">
                <a:latin typeface="Arial Black" panose="020B0A04020102020204" pitchFamily="34" charset="0"/>
              </a:rPr>
              <a:t>young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patients</a:t>
            </a:r>
            <a:endParaRPr lang="tr-TR" dirty="0">
              <a:latin typeface="Arial Black" panose="020B0A04020102020204" pitchFamily="34" charset="0"/>
            </a:endParaRPr>
          </a:p>
          <a:p>
            <a:pPr lvl="4">
              <a:lnSpc>
                <a:spcPct val="170000"/>
              </a:lnSpc>
            </a:pPr>
            <a:r>
              <a:rPr lang="en-US" dirty="0">
                <a:latin typeface="Arial Black" panose="020B0A04020102020204" pitchFamily="34" charset="0"/>
              </a:rPr>
              <a:t>Adolescents with EOC should be offered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genetic testing and </a:t>
            </a:r>
            <a:r>
              <a:rPr lang="en-US" dirty="0" smtClean="0">
                <a:latin typeface="Arial Black" panose="020B0A04020102020204" pitchFamily="34" charset="0"/>
              </a:rPr>
              <a:t>counseling</a:t>
            </a:r>
            <a:endParaRPr lang="en-US" dirty="0">
              <a:latin typeface="Arial Black" panose="020B0A04020102020204" pitchFamily="34" charset="0"/>
            </a:endParaRPr>
          </a:p>
          <a:p>
            <a:pPr>
              <a:lnSpc>
                <a:spcPct val="170000"/>
              </a:lnSpc>
            </a:pPr>
            <a:endParaRPr lang="tr-T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09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>
                <a:solidFill>
                  <a:srgbClr val="FF0000"/>
                </a:solidFill>
                <a:latin typeface="Arial Black" panose="020B0A04020102020204" pitchFamily="34" charset="0"/>
              </a:rPr>
              <a:t>FERTILITY SPARING </a:t>
            </a:r>
            <a:r>
              <a:rPr lang="tr-T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MANAGEMENT</a:t>
            </a:r>
            <a:br>
              <a:rPr lang="tr-TR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tr-T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FOLLOW-UP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70000"/>
              </a:lnSpc>
            </a:pPr>
            <a:r>
              <a:rPr lang="en-US" dirty="0" smtClean="0">
                <a:latin typeface="Arial Black" panose="020B0A04020102020204" pitchFamily="34" charset="0"/>
              </a:rPr>
              <a:t>Clinical examination</a:t>
            </a:r>
            <a:r>
              <a:rPr lang="tr-TR" dirty="0" smtClean="0">
                <a:latin typeface="Arial Black" panose="020B0A04020102020204" pitchFamily="34" charset="0"/>
              </a:rPr>
              <a:t>, </a:t>
            </a:r>
            <a:r>
              <a:rPr lang="tr-TR" dirty="0" err="1" smtClean="0">
                <a:latin typeface="Arial Black" panose="020B0A04020102020204" pitchFamily="34" charset="0"/>
              </a:rPr>
              <a:t>tumour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markers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and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ultrasound is </a:t>
            </a:r>
            <a:r>
              <a:rPr lang="en-US" dirty="0" smtClean="0">
                <a:latin typeface="Arial Black" panose="020B0A04020102020204" pitchFamily="34" charset="0"/>
              </a:rPr>
              <a:t>the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en-US" dirty="0" smtClean="0">
                <a:latin typeface="Arial Black" panose="020B0A04020102020204" pitchFamily="34" charset="0"/>
              </a:rPr>
              <a:t>most </a:t>
            </a:r>
            <a:r>
              <a:rPr lang="en-US" dirty="0">
                <a:latin typeface="Arial Black" panose="020B0A04020102020204" pitchFamily="34" charset="0"/>
              </a:rPr>
              <a:t>effective </a:t>
            </a:r>
            <a:r>
              <a:rPr lang="en-US" dirty="0" smtClean="0">
                <a:latin typeface="Arial Black" panose="020B0A04020102020204" pitchFamily="34" charset="0"/>
              </a:rPr>
              <a:t>technique</a:t>
            </a:r>
            <a:r>
              <a:rPr lang="tr-TR" dirty="0" smtClean="0">
                <a:latin typeface="Arial Black" panose="020B0A04020102020204" pitchFamily="34" charset="0"/>
              </a:rPr>
              <a:t>s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for the </a:t>
            </a:r>
            <a:r>
              <a:rPr lang="en-US" dirty="0" smtClean="0">
                <a:latin typeface="Arial Black" panose="020B0A04020102020204" pitchFamily="34" charset="0"/>
              </a:rPr>
              <a:t>follow-up</a:t>
            </a:r>
            <a:endParaRPr lang="tr-TR" dirty="0" smtClean="0">
              <a:latin typeface="Arial Black" panose="020B0A04020102020204" pitchFamily="34" charset="0"/>
            </a:endParaRPr>
          </a:p>
          <a:p>
            <a:pPr>
              <a:lnSpc>
                <a:spcPct val="170000"/>
              </a:lnSpc>
            </a:pPr>
            <a:r>
              <a:rPr lang="en-US" dirty="0" smtClean="0">
                <a:latin typeface="Arial Black" panose="020B0A04020102020204" pitchFamily="34" charset="0"/>
              </a:rPr>
              <a:t>The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en-US" dirty="0" smtClean="0">
                <a:latin typeface="Arial Black" panose="020B0A04020102020204" pitchFamily="34" charset="0"/>
              </a:rPr>
              <a:t>optimal </a:t>
            </a:r>
            <a:r>
              <a:rPr lang="en-US" dirty="0">
                <a:latin typeface="Arial Black" panose="020B0A04020102020204" pitchFamily="34" charset="0"/>
              </a:rPr>
              <a:t>interval and length of follow-up is not clearly </a:t>
            </a:r>
            <a:r>
              <a:rPr lang="en-US" dirty="0" smtClean="0">
                <a:latin typeface="Arial Black" panose="020B0A04020102020204" pitchFamily="34" charset="0"/>
              </a:rPr>
              <a:t>defined</a:t>
            </a:r>
            <a:endParaRPr lang="tr-TR" dirty="0" smtClean="0">
              <a:latin typeface="Arial Black" panose="020B0A04020102020204" pitchFamily="34" charset="0"/>
            </a:endParaRPr>
          </a:p>
          <a:p>
            <a:pPr lvl="1">
              <a:lnSpc>
                <a:spcPct val="170000"/>
              </a:lnSpc>
            </a:pPr>
            <a:r>
              <a:rPr lang="tr-TR" dirty="0" smtClean="0">
                <a:latin typeface="Arial Black" panose="020B0A04020102020204" pitchFamily="34" charset="0"/>
              </a:rPr>
              <a:t>E</a:t>
            </a:r>
            <a:r>
              <a:rPr lang="en-US" dirty="0" smtClean="0">
                <a:latin typeface="Arial Black" panose="020B0A04020102020204" pitchFamily="34" charset="0"/>
              </a:rPr>
              <a:t>specially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en-US" dirty="0" smtClean="0">
                <a:latin typeface="Arial Black" panose="020B0A04020102020204" pitchFamily="34" charset="0"/>
              </a:rPr>
              <a:t>when </a:t>
            </a:r>
            <a:r>
              <a:rPr lang="en-US" dirty="0">
                <a:latin typeface="Arial Black" panose="020B0A04020102020204" pitchFamily="34" charset="0"/>
              </a:rPr>
              <a:t>FSS has been performed, but should be prolonged since</a:t>
            </a:r>
          </a:p>
          <a:p>
            <a:pPr lvl="2">
              <a:lnSpc>
                <a:spcPct val="170000"/>
              </a:lnSpc>
            </a:pPr>
            <a:r>
              <a:rPr lang="tr-TR" dirty="0" smtClean="0">
                <a:latin typeface="Arial Black" panose="020B0A04020102020204" pitchFamily="34" charset="0"/>
              </a:rPr>
              <a:t>R</a:t>
            </a:r>
            <a:r>
              <a:rPr lang="en-US" dirty="0" err="1" smtClean="0">
                <a:latin typeface="Arial Black" panose="020B0A04020102020204" pitchFamily="34" charset="0"/>
              </a:rPr>
              <a:t>ecurrence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has been observed even 10 years </a:t>
            </a:r>
            <a:r>
              <a:rPr lang="tr-TR" dirty="0" err="1" smtClean="0">
                <a:latin typeface="Arial Black" panose="020B0A04020102020204" pitchFamily="34" charset="0"/>
              </a:rPr>
              <a:t>after</a:t>
            </a:r>
            <a:r>
              <a:rPr lang="en-US" dirty="0" smtClean="0">
                <a:latin typeface="Arial Black" panose="020B0A04020102020204" pitchFamily="34" charset="0"/>
              </a:rPr>
              <a:t> primary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en-US" dirty="0" smtClean="0">
                <a:latin typeface="Arial Black" panose="020B0A04020102020204" pitchFamily="34" charset="0"/>
              </a:rPr>
              <a:t>treatment</a:t>
            </a:r>
            <a:endParaRPr lang="tr-TR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50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84652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OVARIAN GERM CELL</a:t>
            </a:r>
            <a:r>
              <a:rPr lang="tr-TR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TUMORS</a:t>
            </a:r>
            <a:r>
              <a:rPr lang="tr-T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-TREATMENT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9887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tr-TR" dirty="0" smtClean="0">
                <a:latin typeface="Arial Black" panose="020B0A04020102020204" pitchFamily="34" charset="0"/>
              </a:rPr>
              <a:t>C</a:t>
            </a:r>
            <a:r>
              <a:rPr lang="en-US" dirty="0" err="1" smtClean="0">
                <a:latin typeface="Arial Black" panose="020B0A04020102020204" pitchFamily="34" charset="0"/>
              </a:rPr>
              <a:t>omprehensive</a:t>
            </a:r>
            <a:r>
              <a:rPr lang="en-US" dirty="0" smtClean="0">
                <a:latin typeface="Arial Black" panose="020B0A04020102020204" pitchFamily="34" charset="0"/>
              </a:rPr>
              <a:t> surgical staging (CSS) </a:t>
            </a:r>
            <a:r>
              <a:rPr lang="tr-TR" dirty="0" err="1" smtClean="0">
                <a:latin typeface="Arial Black" panose="020B0A04020102020204" pitchFamily="34" charset="0"/>
              </a:rPr>
              <a:t>should</a:t>
            </a:r>
            <a:r>
              <a:rPr lang="tr-TR" dirty="0" smtClean="0">
                <a:latin typeface="Arial Black" panose="020B0A04020102020204" pitchFamily="34" charset="0"/>
              </a:rPr>
              <a:t> be </a:t>
            </a:r>
            <a:r>
              <a:rPr lang="tr-TR" dirty="0" err="1" smtClean="0">
                <a:latin typeface="Arial Black" panose="020B0A04020102020204" pitchFamily="34" charset="0"/>
              </a:rPr>
              <a:t>performed</a:t>
            </a:r>
            <a:endParaRPr lang="tr-TR" dirty="0" smtClean="0">
              <a:latin typeface="Arial Black" panose="020B0A04020102020204" pitchFamily="34" charset="0"/>
            </a:endParaRPr>
          </a:p>
          <a:p>
            <a:pPr lvl="1">
              <a:lnSpc>
                <a:spcPct val="170000"/>
              </a:lnSpc>
            </a:pPr>
            <a:r>
              <a:rPr lang="tr-TR" dirty="0" smtClean="0">
                <a:latin typeface="Arial Black" panose="020B0A04020102020204" pitchFamily="34" charset="0"/>
              </a:rPr>
              <a:t>L</a:t>
            </a:r>
            <a:r>
              <a:rPr lang="en-US" dirty="0" err="1" smtClean="0">
                <a:latin typeface="Arial Black" panose="020B0A04020102020204" pitchFamily="34" charset="0"/>
              </a:rPr>
              <a:t>ymphadenectomy</a:t>
            </a:r>
            <a:r>
              <a:rPr lang="en-US" dirty="0" smtClean="0">
                <a:latin typeface="Arial Black" panose="020B0A04020102020204" pitchFamily="34" charset="0"/>
              </a:rPr>
              <a:t> is crucial to follow up patients without adjuvant chemotherapy in stage I MOGCTs</a:t>
            </a:r>
            <a:endParaRPr lang="tr-TR" dirty="0">
              <a:latin typeface="Arial Black" panose="020B0A04020102020204" pitchFamily="34" charset="0"/>
            </a:endParaRPr>
          </a:p>
          <a:p>
            <a:pPr lvl="1">
              <a:lnSpc>
                <a:spcPct val="170000"/>
              </a:lnSpc>
            </a:pPr>
            <a:r>
              <a:rPr lang="tr-TR" dirty="0" smtClean="0">
                <a:latin typeface="Arial Black" panose="020B0A04020102020204" pitchFamily="34" charset="0"/>
              </a:rPr>
              <a:t>L</a:t>
            </a:r>
            <a:r>
              <a:rPr lang="en-US" dirty="0" err="1">
                <a:latin typeface="Arial Black" panose="020B0A04020102020204" pitchFamily="34" charset="0"/>
              </a:rPr>
              <a:t>ymph</a:t>
            </a:r>
            <a:r>
              <a:rPr lang="en-US" dirty="0">
                <a:latin typeface="Arial Black" panose="020B0A04020102020204" pitchFamily="34" charset="0"/>
              </a:rPr>
              <a:t> node metastasis was present in 28 % of </a:t>
            </a:r>
            <a:r>
              <a:rPr lang="en-US" dirty="0" err="1">
                <a:latin typeface="Arial Black" panose="020B0A04020102020204" pitchFamily="34" charset="0"/>
              </a:rPr>
              <a:t>dysgerminoma</a:t>
            </a:r>
            <a:r>
              <a:rPr lang="en-US" dirty="0">
                <a:latin typeface="Arial Black" panose="020B0A04020102020204" pitchFamily="34" charset="0"/>
              </a:rPr>
              <a:t> and 24 % of non-</a:t>
            </a:r>
            <a:r>
              <a:rPr lang="en-US" dirty="0" err="1">
                <a:latin typeface="Arial Black" panose="020B0A04020102020204" pitchFamily="34" charset="0"/>
              </a:rPr>
              <a:t>dysgerminoma</a:t>
            </a:r>
            <a:endParaRPr lang="tr-TR" dirty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dirty="0">
                <a:latin typeface="Arial Black" panose="020B0A04020102020204" pitchFamily="34" charset="0"/>
              </a:rPr>
              <a:t>T</a:t>
            </a:r>
            <a:r>
              <a:rPr lang="en-US" dirty="0" err="1">
                <a:latin typeface="Arial Black" panose="020B0A04020102020204" pitchFamily="34" charset="0"/>
              </a:rPr>
              <a:t>hese</a:t>
            </a:r>
            <a:r>
              <a:rPr lang="en-US" dirty="0">
                <a:latin typeface="Arial Black" panose="020B0A04020102020204" pitchFamily="34" charset="0"/>
              </a:rPr>
              <a:t> tumors are </a:t>
            </a:r>
            <a:r>
              <a:rPr lang="en-US" dirty="0" err="1" smtClean="0">
                <a:latin typeface="Arial Black" panose="020B0A04020102020204" pitchFamily="34" charset="0"/>
              </a:rPr>
              <a:t>chemosensitive</a:t>
            </a:r>
            <a:endParaRPr lang="tr-TR" dirty="0">
              <a:latin typeface="Arial Black" panose="020B0A040201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tr-TR" dirty="0">
                <a:latin typeface="Arial Black" panose="020B0A04020102020204" pitchFamily="34" charset="0"/>
              </a:rPr>
              <a:t>C</a:t>
            </a:r>
            <a:r>
              <a:rPr lang="en-US" dirty="0" err="1">
                <a:latin typeface="Arial Black" panose="020B0A04020102020204" pitchFamily="34" charset="0"/>
              </a:rPr>
              <a:t>ure</a:t>
            </a:r>
            <a:r>
              <a:rPr lang="en-US" dirty="0">
                <a:latin typeface="Arial Black" panose="020B0A04020102020204" pitchFamily="34" charset="0"/>
              </a:rPr>
              <a:t> can be achieved also in advanced cases</a:t>
            </a:r>
            <a:endParaRPr lang="tr-TR" dirty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dirty="0" smtClean="0">
                <a:latin typeface="Arial Black" panose="020B0A04020102020204" pitchFamily="34" charset="0"/>
              </a:rPr>
              <a:t>I</a:t>
            </a:r>
            <a:r>
              <a:rPr lang="en-US" dirty="0" err="1">
                <a:latin typeface="Arial Black" panose="020B0A04020102020204" pitchFamily="34" charset="0"/>
              </a:rPr>
              <a:t>nitial</a:t>
            </a:r>
            <a:r>
              <a:rPr lang="en-US" dirty="0">
                <a:latin typeface="Arial Black" panose="020B0A04020102020204" pitchFamily="34" charset="0"/>
              </a:rPr>
              <a:t> surgery followed by platinum-based combination </a:t>
            </a:r>
            <a:r>
              <a:rPr lang="en-US" dirty="0" smtClean="0">
                <a:latin typeface="Arial Black" panose="020B0A04020102020204" pitchFamily="34" charset="0"/>
              </a:rPr>
              <a:t>chemotherapy</a:t>
            </a:r>
            <a:endParaRPr lang="tr-TR" dirty="0">
              <a:latin typeface="Arial Black" panose="020B0A040201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tr-TR" dirty="0">
                <a:latin typeface="Arial Black" panose="020B0A04020102020204" pitchFamily="34" charset="0"/>
              </a:rPr>
              <a:t>E</a:t>
            </a:r>
            <a:r>
              <a:rPr lang="en-US" dirty="0" err="1">
                <a:latin typeface="Arial Black" panose="020B0A04020102020204" pitchFamily="34" charset="0"/>
              </a:rPr>
              <a:t>xcept</a:t>
            </a:r>
            <a:r>
              <a:rPr lang="en-US" dirty="0">
                <a:latin typeface="Arial Black" panose="020B0A04020102020204" pitchFamily="34" charset="0"/>
              </a:rPr>
              <a:t> for stage IA </a:t>
            </a:r>
            <a:r>
              <a:rPr lang="en-US" dirty="0" err="1">
                <a:latin typeface="Arial Black" panose="020B0A04020102020204" pitchFamily="34" charset="0"/>
              </a:rPr>
              <a:t>dysgerminoma</a:t>
            </a:r>
            <a:r>
              <a:rPr lang="en-US" dirty="0">
                <a:latin typeface="Arial Black" panose="020B0A04020102020204" pitchFamily="34" charset="0"/>
              </a:rPr>
              <a:t> and stage I immature </a:t>
            </a:r>
            <a:r>
              <a:rPr lang="en-US" dirty="0" err="1" smtClean="0">
                <a:latin typeface="Arial Black" panose="020B0A04020102020204" pitchFamily="34" charset="0"/>
              </a:rPr>
              <a:t>teratoma</a:t>
            </a:r>
            <a:endParaRPr lang="tr-T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46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 Black" panose="020B0A04020102020204" pitchFamily="34" charset="0"/>
              </a:rPr>
              <a:t>FERTILITY PRESERVATION FOR PATIENTS WITH OVARIAN GERM CELL</a:t>
            </a:r>
            <a:r>
              <a:rPr lang="tr-TR" sz="32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 Black" panose="020B0A04020102020204" pitchFamily="34" charset="0"/>
              </a:rPr>
              <a:t>TUMORS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62088"/>
            <a:ext cx="10515600" cy="511918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70000"/>
              </a:lnSpc>
            </a:pPr>
            <a:r>
              <a:rPr lang="tr-TR" dirty="0" smtClean="0">
                <a:latin typeface="Arial Black" panose="020B0A04020102020204" pitchFamily="34" charset="0"/>
              </a:rPr>
              <a:t>A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5-year overall </a:t>
            </a:r>
            <a:r>
              <a:rPr lang="en-US" dirty="0" smtClean="0">
                <a:latin typeface="Arial Black" panose="020B0A04020102020204" pitchFamily="34" charset="0"/>
              </a:rPr>
              <a:t>survival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en-US" dirty="0" smtClean="0">
                <a:latin typeface="Arial Black" panose="020B0A04020102020204" pitchFamily="34" charset="0"/>
              </a:rPr>
              <a:t>rates</a:t>
            </a:r>
            <a:endParaRPr lang="tr-TR" dirty="0" smtClean="0">
              <a:latin typeface="Arial Black" panose="020B0A04020102020204" pitchFamily="34" charset="0"/>
            </a:endParaRPr>
          </a:p>
          <a:p>
            <a:pPr lvl="1">
              <a:lnSpc>
                <a:spcPct val="170000"/>
              </a:lnSpc>
            </a:pPr>
            <a:r>
              <a:rPr lang="en-US" dirty="0" smtClean="0">
                <a:latin typeface="Arial Black" panose="020B0A04020102020204" pitchFamily="34" charset="0"/>
              </a:rPr>
              <a:t>95.6% in </a:t>
            </a:r>
            <a:r>
              <a:rPr lang="en-US" dirty="0">
                <a:latin typeface="Arial Black" panose="020B0A04020102020204" pitchFamily="34" charset="0"/>
              </a:rPr>
              <a:t>stage </a:t>
            </a:r>
            <a:r>
              <a:rPr lang="en-US" dirty="0" smtClean="0">
                <a:latin typeface="Arial Black" panose="020B0A04020102020204" pitchFamily="34" charset="0"/>
              </a:rPr>
              <a:t>I</a:t>
            </a:r>
            <a:endParaRPr lang="tr-TR" dirty="0" smtClean="0">
              <a:latin typeface="Arial Black" panose="020B0A04020102020204" pitchFamily="34" charset="0"/>
            </a:endParaRPr>
          </a:p>
          <a:p>
            <a:pPr lvl="1">
              <a:lnSpc>
                <a:spcPct val="170000"/>
              </a:lnSpc>
            </a:pPr>
            <a:r>
              <a:rPr lang="en-US" dirty="0" smtClean="0">
                <a:latin typeface="Arial Black" panose="020B0A04020102020204" pitchFamily="34" charset="0"/>
              </a:rPr>
              <a:t>73.2</a:t>
            </a:r>
            <a:r>
              <a:rPr lang="en-US" dirty="0">
                <a:latin typeface="Arial Black" panose="020B0A04020102020204" pitchFamily="34" charset="0"/>
              </a:rPr>
              <a:t>% advanced </a:t>
            </a:r>
            <a:r>
              <a:rPr lang="en-US" dirty="0" smtClean="0">
                <a:latin typeface="Arial Black" panose="020B0A04020102020204" pitchFamily="34" charset="0"/>
              </a:rPr>
              <a:t>stages</a:t>
            </a:r>
            <a:endParaRPr lang="tr-TR" dirty="0" smtClean="0">
              <a:latin typeface="Arial Black" panose="020B0A04020102020204" pitchFamily="34" charset="0"/>
            </a:endParaRPr>
          </a:p>
          <a:p>
            <a:pPr>
              <a:lnSpc>
                <a:spcPct val="170000"/>
              </a:lnSpc>
            </a:pPr>
            <a:r>
              <a:rPr lang="en-US" dirty="0" smtClean="0">
                <a:latin typeface="Arial Black" panose="020B0A04020102020204" pitchFamily="34" charset="0"/>
              </a:rPr>
              <a:t>Bilateral </a:t>
            </a:r>
            <a:r>
              <a:rPr lang="en-US" dirty="0">
                <a:latin typeface="Arial Black" panose="020B0A04020102020204" pitchFamily="34" charset="0"/>
              </a:rPr>
              <a:t>ovarian </a:t>
            </a:r>
            <a:r>
              <a:rPr lang="en-US" dirty="0" smtClean="0">
                <a:latin typeface="Arial Black" panose="020B0A04020102020204" pitchFamily="34" charset="0"/>
              </a:rPr>
              <a:t>involvement</a:t>
            </a:r>
            <a:endParaRPr lang="tr-TR" dirty="0" smtClean="0">
              <a:latin typeface="Arial Black" panose="020B0A04020102020204" pitchFamily="34" charset="0"/>
            </a:endParaRPr>
          </a:p>
          <a:p>
            <a:pPr lvl="1">
              <a:lnSpc>
                <a:spcPct val="170000"/>
              </a:lnSpc>
            </a:pPr>
            <a:r>
              <a:rPr lang="en-US" dirty="0" smtClean="0">
                <a:latin typeface="Arial Black" panose="020B0A04020102020204" pitchFamily="34" charset="0"/>
              </a:rPr>
              <a:t>4.3 </a:t>
            </a:r>
            <a:r>
              <a:rPr lang="en-US" dirty="0">
                <a:latin typeface="Arial Black" panose="020B0A04020102020204" pitchFamily="34" charset="0"/>
              </a:rPr>
              <a:t>to 6.9 </a:t>
            </a:r>
            <a:r>
              <a:rPr lang="en-US" dirty="0" smtClean="0">
                <a:latin typeface="Arial Black" panose="020B0A04020102020204" pitchFamily="34" charset="0"/>
              </a:rPr>
              <a:t>%</a:t>
            </a:r>
            <a:endParaRPr lang="tr-TR" dirty="0">
              <a:latin typeface="Arial Black" panose="020B0A04020102020204" pitchFamily="34" charset="0"/>
            </a:endParaRPr>
          </a:p>
          <a:p>
            <a:pPr lvl="1">
              <a:lnSpc>
                <a:spcPct val="170000"/>
              </a:lnSpc>
            </a:pPr>
            <a:r>
              <a:rPr lang="en-US" dirty="0" smtClean="0">
                <a:latin typeface="Arial Black" panose="020B0A04020102020204" pitchFamily="34" charset="0"/>
              </a:rPr>
              <a:t>10 </a:t>
            </a:r>
            <a:r>
              <a:rPr lang="en-US" dirty="0">
                <a:latin typeface="Arial Black" panose="020B0A04020102020204" pitchFamily="34" charset="0"/>
              </a:rPr>
              <a:t>to 15 % in </a:t>
            </a:r>
            <a:r>
              <a:rPr lang="en-US" dirty="0" err="1" smtClean="0">
                <a:latin typeface="Arial Black" panose="020B0A04020102020204" pitchFamily="34" charset="0"/>
              </a:rPr>
              <a:t>dysgerminoma</a:t>
            </a:r>
            <a:endParaRPr lang="tr-TR" dirty="0" smtClean="0">
              <a:latin typeface="Arial Black" panose="020B0A04020102020204" pitchFamily="34" charset="0"/>
            </a:endParaRPr>
          </a:p>
          <a:p>
            <a:pPr lvl="1">
              <a:lnSpc>
                <a:spcPct val="170000"/>
              </a:lnSpc>
            </a:pPr>
            <a:r>
              <a:rPr lang="en-US" dirty="0">
                <a:latin typeface="Arial Black" panose="020B0A04020102020204" pitchFamily="34" charset="0"/>
              </a:rPr>
              <a:t>If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the contralateral ovary appears grossly normal</a:t>
            </a:r>
            <a:endParaRPr lang="tr-TR" dirty="0">
              <a:latin typeface="Arial Black" panose="020B0A04020102020204" pitchFamily="34" charset="0"/>
            </a:endParaRPr>
          </a:p>
          <a:p>
            <a:pPr lvl="2">
              <a:lnSpc>
                <a:spcPct val="170000"/>
              </a:lnSpc>
            </a:pPr>
            <a:r>
              <a:rPr lang="tr-TR" dirty="0" smtClean="0">
                <a:latin typeface="Arial Black" panose="020B0A04020102020204" pitchFamily="34" charset="0"/>
              </a:rPr>
              <a:t>B</a:t>
            </a:r>
            <a:r>
              <a:rPr lang="en-US" dirty="0" err="1" smtClean="0">
                <a:latin typeface="Arial Black" panose="020B0A04020102020204" pitchFamily="34" charset="0"/>
              </a:rPr>
              <a:t>iopsy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of the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contralateral ovary could be avoided</a:t>
            </a:r>
            <a:endParaRPr lang="tr-TR" dirty="0">
              <a:latin typeface="Arial Black" panose="020B0A04020102020204" pitchFamily="34" charset="0"/>
            </a:endParaRPr>
          </a:p>
          <a:p>
            <a:pPr lvl="1">
              <a:lnSpc>
                <a:spcPct val="170000"/>
              </a:lnSpc>
            </a:pPr>
            <a:endParaRPr lang="tr-T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0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 Black" panose="020B0A04020102020204" pitchFamily="34" charset="0"/>
              </a:rPr>
              <a:t>FERTILITY PRESERVATION FOR PATIENTS WITH OVARIAN GERM CELL</a:t>
            </a:r>
            <a:r>
              <a:rPr lang="tr-TR" sz="32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 Black" panose="020B0A04020102020204" pitchFamily="34" charset="0"/>
              </a:rPr>
              <a:t>TUMORS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792705"/>
            <a:ext cx="10515600" cy="4752474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dirty="0">
                <a:latin typeface="Arial Black" panose="020B0A04020102020204" pitchFamily="34" charset="0"/>
              </a:rPr>
              <a:t>NACT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followed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by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interval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en-US" dirty="0" smtClean="0">
                <a:latin typeface="Arial Black" panose="020B0A04020102020204" pitchFamily="34" charset="0"/>
              </a:rPr>
              <a:t>FSS </a:t>
            </a:r>
            <a:r>
              <a:rPr lang="en-US" dirty="0">
                <a:latin typeface="Arial Black" panose="020B0A04020102020204" pitchFamily="34" charset="0"/>
              </a:rPr>
              <a:t>may be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a reasonable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option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in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patients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with extensive disease</a:t>
            </a:r>
            <a:endParaRPr lang="tr-TR" dirty="0">
              <a:latin typeface="Arial Black" panose="020B0A04020102020204" pitchFamily="34" charset="0"/>
            </a:endParaRPr>
          </a:p>
          <a:p>
            <a:pPr lvl="1">
              <a:lnSpc>
                <a:spcPct val="170000"/>
              </a:lnSpc>
            </a:pPr>
            <a:r>
              <a:rPr lang="tr-TR" dirty="0">
                <a:latin typeface="Arial Black" panose="020B0A04020102020204" pitchFamily="34" charset="0"/>
              </a:rPr>
              <a:t>W</a:t>
            </a:r>
            <a:r>
              <a:rPr lang="en-US" dirty="0">
                <a:latin typeface="Arial Black" panose="020B0A04020102020204" pitchFamily="34" charset="0"/>
              </a:rPr>
              <a:t>hen initial </a:t>
            </a:r>
            <a:r>
              <a:rPr lang="en-US" dirty="0" err="1">
                <a:latin typeface="Arial Black" panose="020B0A04020102020204" pitchFamily="34" charset="0"/>
              </a:rPr>
              <a:t>debulking</a:t>
            </a:r>
            <a:r>
              <a:rPr lang="en-US" dirty="0">
                <a:latin typeface="Arial Black" panose="020B0A04020102020204" pitchFamily="34" charset="0"/>
              </a:rPr>
              <a:t> is not an option</a:t>
            </a:r>
            <a:endParaRPr lang="tr-TR" dirty="0">
              <a:latin typeface="Arial Black" panose="020B0A04020102020204" pitchFamily="34" charset="0"/>
            </a:endParaRPr>
          </a:p>
          <a:p>
            <a:pPr lvl="1">
              <a:lnSpc>
                <a:spcPct val="170000"/>
              </a:lnSpc>
            </a:pPr>
            <a:r>
              <a:rPr lang="en-US" dirty="0">
                <a:latin typeface="Arial Black" panose="020B0A04020102020204" pitchFamily="34" charset="0"/>
              </a:rPr>
              <a:t>NACT with PEB regimen followed by </a:t>
            </a:r>
            <a:r>
              <a:rPr lang="tr-TR" dirty="0">
                <a:latin typeface="Arial Black" panose="020B0A04020102020204" pitchFamily="34" charset="0"/>
              </a:rPr>
              <a:t>FSS</a:t>
            </a:r>
          </a:p>
          <a:p>
            <a:pPr>
              <a:lnSpc>
                <a:spcPct val="170000"/>
              </a:lnSpc>
            </a:pPr>
            <a:r>
              <a:rPr lang="tr-TR" dirty="0" err="1" smtClean="0">
                <a:latin typeface="Arial Black" panose="020B0A04020102020204" pitchFamily="34" charset="0"/>
              </a:rPr>
              <a:t>These</a:t>
            </a:r>
            <a:r>
              <a:rPr lang="tr-TR" dirty="0" smtClean="0">
                <a:latin typeface="Arial Black" panose="020B0A04020102020204" pitchFamily="34" charset="0"/>
              </a:rPr>
              <a:t> FSS </a:t>
            </a:r>
            <a:r>
              <a:rPr lang="tr-TR" dirty="0" err="1" smtClean="0">
                <a:latin typeface="Arial Black" panose="020B0A04020102020204" pitchFamily="34" charset="0"/>
              </a:rPr>
              <a:t>are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en-US" dirty="0" smtClean="0">
                <a:latin typeface="Arial Black" panose="020B0A04020102020204" pitchFamily="34" charset="0"/>
              </a:rPr>
              <a:t>not the standard </a:t>
            </a:r>
            <a:r>
              <a:rPr lang="tr-TR" dirty="0" err="1" smtClean="0">
                <a:latin typeface="Arial Black" panose="020B0A04020102020204" pitchFamily="34" charset="0"/>
              </a:rPr>
              <a:t>management</a:t>
            </a:r>
            <a:endParaRPr lang="tr-TR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41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" y="442912"/>
            <a:ext cx="11401425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1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284"/>
            <a:ext cx="12192000" cy="649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2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OVARIAN </a:t>
            </a:r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GERM CELL</a:t>
            </a:r>
            <a:r>
              <a:rPr lang="tr-TR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TUMORS</a:t>
            </a:r>
            <a:r>
              <a:rPr lang="tr-TR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tr-TR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tr-T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FOLLOW-UP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5326" y="1825625"/>
            <a:ext cx="11333748" cy="4351338"/>
          </a:xfrm>
        </p:spPr>
        <p:txBody>
          <a:bodyPr/>
          <a:lstStyle/>
          <a:p>
            <a:pPr>
              <a:lnSpc>
                <a:spcPct val="170000"/>
              </a:lnSpc>
            </a:pPr>
            <a:r>
              <a:rPr lang="tr-TR" dirty="0" err="1">
                <a:latin typeface="Arial Black" panose="020B0A04020102020204" pitchFamily="34" charset="0"/>
              </a:rPr>
              <a:t>Adolescent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girls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who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performed</a:t>
            </a:r>
            <a:r>
              <a:rPr lang="tr-TR" dirty="0" smtClean="0">
                <a:latin typeface="Arial Black" panose="020B0A04020102020204" pitchFamily="34" charset="0"/>
              </a:rPr>
              <a:t> FSS </a:t>
            </a:r>
            <a:r>
              <a:rPr lang="tr-TR" dirty="0" err="1">
                <a:latin typeface="Arial Black" panose="020B0A04020102020204" pitchFamily="34" charset="0"/>
              </a:rPr>
              <a:t>and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received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>
                <a:latin typeface="Arial Black" panose="020B0A04020102020204" pitchFamily="34" charset="0"/>
              </a:rPr>
              <a:t>BEP</a:t>
            </a:r>
          </a:p>
          <a:p>
            <a:pPr lvl="1">
              <a:lnSpc>
                <a:spcPct val="170000"/>
              </a:lnSpc>
            </a:pPr>
            <a:r>
              <a:rPr lang="tr-TR" dirty="0" err="1" smtClean="0">
                <a:latin typeface="Arial Black" panose="020B0A04020102020204" pitchFamily="34" charset="0"/>
              </a:rPr>
              <a:t>Ovarian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failure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were</a:t>
            </a:r>
            <a:r>
              <a:rPr lang="tr-TR" dirty="0" smtClean="0">
                <a:latin typeface="Arial Black" panose="020B0A04020102020204" pitchFamily="34" charset="0"/>
              </a:rPr>
              <a:t> not </a:t>
            </a:r>
            <a:r>
              <a:rPr lang="tr-TR" dirty="0" err="1" smtClean="0">
                <a:latin typeface="Arial Black" panose="020B0A04020102020204" pitchFamily="34" charset="0"/>
              </a:rPr>
              <a:t>determined</a:t>
            </a:r>
            <a:endParaRPr lang="tr-TR" dirty="0">
              <a:latin typeface="Arial Black" panose="020B0A04020102020204" pitchFamily="34" charset="0"/>
            </a:endParaRPr>
          </a:p>
          <a:p>
            <a:pPr lvl="1">
              <a:lnSpc>
                <a:spcPct val="170000"/>
              </a:lnSpc>
            </a:pPr>
            <a:r>
              <a:rPr lang="tr-TR" dirty="0">
                <a:latin typeface="Arial Black" panose="020B0A04020102020204" pitchFamily="34" charset="0"/>
              </a:rPr>
              <a:t>Return of </a:t>
            </a:r>
            <a:r>
              <a:rPr lang="tr-TR" dirty="0" err="1">
                <a:latin typeface="Arial Black" panose="020B0A04020102020204" pitchFamily="34" charset="0"/>
              </a:rPr>
              <a:t>menses</a:t>
            </a:r>
            <a:r>
              <a:rPr lang="tr-TR" dirty="0">
                <a:latin typeface="Arial Black" panose="020B0A04020102020204" pitchFamily="34" charset="0"/>
              </a:rPr>
              <a:t> in 97% of </a:t>
            </a:r>
            <a:r>
              <a:rPr lang="tr-TR" dirty="0" err="1" smtClean="0">
                <a:latin typeface="Arial Black" panose="020B0A04020102020204" pitchFamily="34" charset="0"/>
              </a:rPr>
              <a:t>patients</a:t>
            </a:r>
            <a:endParaRPr lang="tr-TR" dirty="0">
              <a:latin typeface="Arial Black" panose="020B0A04020102020204" pitchFamily="34" charset="0"/>
            </a:endParaRPr>
          </a:p>
          <a:p>
            <a:pPr lvl="1">
              <a:lnSpc>
                <a:spcPct val="170000"/>
              </a:lnSpc>
            </a:pPr>
            <a:r>
              <a:rPr lang="tr-TR" dirty="0" err="1" smtClean="0">
                <a:latin typeface="Arial Black" panose="020B0A04020102020204" pitchFamily="34" charset="0"/>
              </a:rPr>
              <a:t>Pregnancies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>
                <a:latin typeface="Arial Black" panose="020B0A04020102020204" pitchFamily="34" charset="0"/>
              </a:rPr>
              <a:t>in 75% of </a:t>
            </a:r>
            <a:r>
              <a:rPr lang="tr-TR" dirty="0" err="1">
                <a:latin typeface="Arial Black" panose="020B0A04020102020204" pitchFamily="34" charset="0"/>
              </a:rPr>
              <a:t>women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who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attempted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conception</a:t>
            </a:r>
            <a:endParaRPr lang="tr-TR" dirty="0">
              <a:latin typeface="Arial Black" panose="020B0A0402010202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6693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48557"/>
            <a:ext cx="10515600" cy="1325563"/>
          </a:xfrm>
        </p:spPr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  <a:latin typeface="Arial Black" panose="020B0A04020102020204" pitchFamily="34" charset="0"/>
              </a:rPr>
              <a:t>OVARIAN CANCER</a:t>
            </a:r>
            <a:br>
              <a:rPr lang="tr-TR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tr-TR" dirty="0">
                <a:solidFill>
                  <a:srgbClr val="FF0000"/>
                </a:solidFill>
                <a:latin typeface="Arial Black" panose="020B0A04020102020204" pitchFamily="34" charset="0"/>
              </a:rPr>
              <a:t>TREATMENT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64105"/>
            <a:ext cx="10515600" cy="5029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tr-TR" dirty="0" err="1" smtClean="0">
                <a:latin typeface="Arial Black" panose="020B0A04020102020204" pitchFamily="34" charset="0"/>
              </a:rPr>
              <a:t>Treatment</a:t>
            </a:r>
            <a:r>
              <a:rPr lang="tr-TR" dirty="0" smtClean="0">
                <a:latin typeface="Arial Black" panose="020B0A04020102020204" pitchFamily="34" charset="0"/>
              </a:rPr>
              <a:t> of </a:t>
            </a:r>
            <a:r>
              <a:rPr lang="tr-TR" dirty="0" err="1">
                <a:latin typeface="Arial Black" panose="020B0A04020102020204" pitchFamily="34" charset="0"/>
              </a:rPr>
              <a:t>gynecologic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cancer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involves</a:t>
            </a:r>
            <a:endParaRPr lang="tr-TR" dirty="0">
              <a:latin typeface="Arial Black" panose="020B0A04020102020204" pitchFamily="34" charset="0"/>
            </a:endParaRPr>
          </a:p>
          <a:p>
            <a:pPr lvl="1">
              <a:lnSpc>
                <a:spcPct val="170000"/>
              </a:lnSpc>
            </a:pPr>
            <a:r>
              <a:rPr lang="tr-TR" dirty="0" err="1" smtClean="0">
                <a:latin typeface="Arial Black" panose="020B0A04020102020204" pitchFamily="34" charset="0"/>
              </a:rPr>
              <a:t>Surgery</a:t>
            </a:r>
            <a:endParaRPr lang="tr-TR" dirty="0" smtClean="0">
              <a:latin typeface="Arial Black" panose="020B0A04020102020204" pitchFamily="34" charset="0"/>
            </a:endParaRPr>
          </a:p>
          <a:p>
            <a:pPr lvl="2">
              <a:lnSpc>
                <a:spcPct val="170000"/>
              </a:lnSpc>
            </a:pPr>
            <a:r>
              <a:rPr lang="tr-TR" dirty="0" err="1" smtClean="0">
                <a:latin typeface="Arial Black" panose="020B0A04020102020204" pitchFamily="34" charset="0"/>
              </a:rPr>
              <a:t>Comprehensive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staging</a:t>
            </a:r>
            <a:endParaRPr lang="tr-TR" dirty="0">
              <a:latin typeface="Arial Black" panose="020B0A04020102020204" pitchFamily="34" charset="0"/>
            </a:endParaRPr>
          </a:p>
          <a:p>
            <a:pPr lvl="3">
              <a:lnSpc>
                <a:spcPct val="170000"/>
              </a:lnSpc>
            </a:pPr>
            <a:r>
              <a:rPr lang="tr-TR" dirty="0" err="1">
                <a:latin typeface="Arial Black" panose="020B0A04020102020204" pitchFamily="34" charset="0"/>
              </a:rPr>
              <a:t>Hysterectomy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and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bilateral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salpingooophorectomy</a:t>
            </a:r>
            <a:endParaRPr lang="tr-TR" dirty="0">
              <a:latin typeface="Arial Black" panose="020B0A04020102020204" pitchFamily="34" charset="0"/>
            </a:endParaRPr>
          </a:p>
          <a:p>
            <a:pPr lvl="3">
              <a:lnSpc>
                <a:spcPct val="170000"/>
              </a:lnSpc>
            </a:pPr>
            <a:r>
              <a:rPr lang="tr-TR" dirty="0" err="1" smtClean="0">
                <a:latin typeface="Arial Black" panose="020B0A04020102020204" pitchFamily="34" charset="0"/>
              </a:rPr>
              <a:t>Peritoneal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washings</a:t>
            </a:r>
            <a:endParaRPr lang="tr-TR" dirty="0">
              <a:latin typeface="Arial Black" panose="020B0A04020102020204" pitchFamily="34" charset="0"/>
            </a:endParaRPr>
          </a:p>
          <a:p>
            <a:pPr lvl="3">
              <a:lnSpc>
                <a:spcPct val="170000"/>
              </a:lnSpc>
            </a:pPr>
            <a:r>
              <a:rPr lang="tr-TR" dirty="0" err="1">
                <a:latin typeface="Arial Black" panose="020B0A04020102020204" pitchFamily="34" charset="0"/>
              </a:rPr>
              <a:t>Biopsy</a:t>
            </a:r>
            <a:r>
              <a:rPr lang="tr-TR" dirty="0">
                <a:latin typeface="Arial Black" panose="020B0A04020102020204" pitchFamily="34" charset="0"/>
              </a:rPr>
              <a:t> of </a:t>
            </a:r>
            <a:r>
              <a:rPr lang="tr-TR" dirty="0" err="1">
                <a:latin typeface="Arial Black" panose="020B0A04020102020204" pitchFamily="34" charset="0"/>
              </a:rPr>
              <a:t>all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suspicious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lesions</a:t>
            </a:r>
            <a:endParaRPr lang="tr-TR" dirty="0">
              <a:latin typeface="Arial Black" panose="020B0A04020102020204" pitchFamily="34" charset="0"/>
            </a:endParaRPr>
          </a:p>
          <a:p>
            <a:pPr lvl="3">
              <a:lnSpc>
                <a:spcPct val="170000"/>
              </a:lnSpc>
            </a:pPr>
            <a:r>
              <a:rPr lang="tr-TR" dirty="0" err="1">
                <a:latin typeface="Arial Black" panose="020B0A04020102020204" pitchFamily="34" charset="0"/>
              </a:rPr>
              <a:t>Omentectomy</a:t>
            </a:r>
            <a:endParaRPr lang="tr-TR" dirty="0">
              <a:latin typeface="Arial Black" panose="020B0A04020102020204" pitchFamily="34" charset="0"/>
            </a:endParaRPr>
          </a:p>
          <a:p>
            <a:pPr lvl="3">
              <a:lnSpc>
                <a:spcPct val="170000"/>
              </a:lnSpc>
            </a:pPr>
            <a:r>
              <a:rPr lang="tr-TR" dirty="0" err="1" smtClean="0">
                <a:latin typeface="Arial Black" panose="020B0A04020102020204" pitchFamily="34" charset="0"/>
              </a:rPr>
              <a:t>Lymphadenectomy</a:t>
            </a:r>
            <a:endParaRPr lang="tr-TR" dirty="0" smtClean="0">
              <a:latin typeface="Arial Black" panose="020B0A04020102020204" pitchFamily="34" charset="0"/>
            </a:endParaRPr>
          </a:p>
          <a:p>
            <a:pPr lvl="3">
              <a:lnSpc>
                <a:spcPct val="170000"/>
              </a:lnSpc>
            </a:pPr>
            <a:r>
              <a:rPr lang="tr-TR" dirty="0" err="1" smtClean="0">
                <a:latin typeface="Arial Black" panose="020B0A04020102020204" pitchFamily="34" charset="0"/>
              </a:rPr>
              <a:t>Appendektomi</a:t>
            </a:r>
            <a:r>
              <a:rPr lang="tr-TR" dirty="0" smtClean="0">
                <a:latin typeface="Arial Black" panose="020B0A04020102020204" pitchFamily="34" charset="0"/>
              </a:rPr>
              <a:t> (</a:t>
            </a:r>
            <a:r>
              <a:rPr lang="tr-TR" dirty="0" err="1" smtClean="0">
                <a:latin typeface="Arial Black" panose="020B0A04020102020204" pitchFamily="34" charset="0"/>
              </a:rPr>
              <a:t>Müsinöz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tm</a:t>
            </a:r>
            <a:r>
              <a:rPr lang="tr-TR" dirty="0" smtClean="0">
                <a:latin typeface="Arial Black" panose="020B0A04020102020204" pitchFamily="34" charset="0"/>
              </a:rPr>
              <a:t>)</a:t>
            </a:r>
            <a:endParaRPr lang="tr-TR" dirty="0">
              <a:latin typeface="Arial Black" panose="020B0A040201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tr-TR" dirty="0" err="1" smtClean="0">
                <a:latin typeface="Arial Black" panose="020B0A04020102020204" pitchFamily="34" charset="0"/>
              </a:rPr>
              <a:t>Chemotherapy</a:t>
            </a:r>
            <a:endParaRPr lang="tr-TR" dirty="0" smtClean="0">
              <a:latin typeface="Arial Black" panose="020B0A040201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tr-TR" dirty="0" smtClean="0">
                <a:latin typeface="Arial Black" panose="020B0A04020102020204" pitchFamily="34" charset="0"/>
              </a:rPr>
              <a:t>Pelvic radiation ?</a:t>
            </a:r>
            <a:endParaRPr lang="tr-T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62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5432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tr-TR" sz="3600" dirty="0">
                <a:solidFill>
                  <a:srgbClr val="FF0000"/>
                </a:solidFill>
                <a:latin typeface="Arial Black" panose="020B0A04020102020204" pitchFamily="34" charset="0"/>
              </a:rPr>
              <a:t>ASSISTED REPRODUCTIVE TECHNOLOGY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6569" y="1479884"/>
            <a:ext cx="9974178" cy="517357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tr-TR" dirty="0">
                <a:latin typeface="Arial Black" panose="020B0A04020102020204" pitchFamily="34" charset="0"/>
              </a:rPr>
              <a:t>T</a:t>
            </a:r>
            <a:r>
              <a:rPr lang="en-US" dirty="0">
                <a:latin typeface="Arial Black" panose="020B0A04020102020204" pitchFamily="34" charset="0"/>
              </a:rPr>
              <a:t>he rate of infertility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after treatment for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MOGCT  </a:t>
            </a:r>
            <a:r>
              <a:rPr lang="tr-TR" dirty="0">
                <a:latin typeface="Arial Black" panose="020B0A04020102020204" pitchFamily="34" charset="0"/>
              </a:rPr>
              <a:t>5-</a:t>
            </a:r>
            <a:r>
              <a:rPr lang="en-US" dirty="0">
                <a:latin typeface="Arial Black" panose="020B0A04020102020204" pitchFamily="34" charset="0"/>
              </a:rPr>
              <a:t>10% </a:t>
            </a:r>
            <a:endParaRPr lang="tr-TR" dirty="0">
              <a:latin typeface="Arial Black" panose="020B0A04020102020204" pitchFamily="34" charset="0"/>
            </a:endParaRPr>
          </a:p>
          <a:p>
            <a:pPr lvl="1">
              <a:lnSpc>
                <a:spcPct val="170000"/>
              </a:lnSpc>
            </a:pPr>
            <a:r>
              <a:rPr lang="tr-TR" dirty="0" err="1">
                <a:latin typeface="Arial Black" panose="020B0A04020102020204" pitchFamily="34" charset="0"/>
              </a:rPr>
              <a:t>Embryo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cryopreservation</a:t>
            </a:r>
            <a:endParaRPr lang="tr-TR" dirty="0">
              <a:latin typeface="Arial Black" panose="020B0A04020102020204" pitchFamily="34" charset="0"/>
            </a:endParaRPr>
          </a:p>
          <a:p>
            <a:pPr lvl="1">
              <a:lnSpc>
                <a:spcPct val="170000"/>
              </a:lnSpc>
            </a:pPr>
            <a:r>
              <a:rPr lang="tr-TR" dirty="0" smtClean="0">
                <a:latin typeface="Arial Black" panose="020B0A04020102020204" pitchFamily="34" charset="0"/>
              </a:rPr>
              <a:t>O</a:t>
            </a:r>
            <a:r>
              <a:rPr lang="en-US" dirty="0" err="1">
                <a:latin typeface="Arial Black" panose="020B0A04020102020204" pitchFamily="34" charset="0"/>
              </a:rPr>
              <a:t>ocyte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smtClean="0">
                <a:latin typeface="Arial Black" panose="020B0A04020102020204" pitchFamily="34" charset="0"/>
              </a:rPr>
              <a:t>cryopreservation</a:t>
            </a:r>
            <a:endParaRPr lang="tr-TR" dirty="0">
              <a:latin typeface="Arial Black" panose="020B0A04020102020204" pitchFamily="34" charset="0"/>
            </a:endParaRPr>
          </a:p>
          <a:p>
            <a:pPr lvl="2">
              <a:lnSpc>
                <a:spcPct val="170000"/>
              </a:lnSpc>
            </a:pPr>
            <a:r>
              <a:rPr lang="tr-TR" dirty="0" err="1" smtClean="0">
                <a:latin typeface="Arial Black" panose="020B0A04020102020204" pitchFamily="34" charset="0"/>
              </a:rPr>
              <a:t>Embryo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or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oocyte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cryopreservation</a:t>
            </a:r>
            <a:r>
              <a:rPr lang="tr-TR" dirty="0">
                <a:latin typeface="Arial Black" panose="020B0A04020102020204" pitchFamily="34" charset="0"/>
              </a:rPr>
              <a:t> is not an </a:t>
            </a:r>
            <a:r>
              <a:rPr lang="tr-TR" dirty="0" err="1">
                <a:latin typeface="Arial Black" panose="020B0A04020102020204" pitchFamily="34" charset="0"/>
              </a:rPr>
              <a:t>option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for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prepubertal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girls</a:t>
            </a:r>
            <a:endParaRPr lang="tr-TR" dirty="0">
              <a:latin typeface="Arial Black" panose="020B0A04020102020204" pitchFamily="34" charset="0"/>
            </a:endParaRPr>
          </a:p>
          <a:p>
            <a:pPr lvl="3">
              <a:lnSpc>
                <a:spcPct val="170000"/>
              </a:lnSpc>
            </a:pPr>
            <a:r>
              <a:rPr lang="tr-TR" dirty="0" smtClean="0">
                <a:latin typeface="Arial Black" panose="020B0A04020102020204" pitchFamily="34" charset="0"/>
              </a:rPr>
              <a:t>As </a:t>
            </a:r>
            <a:r>
              <a:rPr lang="tr-TR" dirty="0" err="1">
                <a:latin typeface="Arial Black" panose="020B0A04020102020204" pitchFamily="34" charset="0"/>
              </a:rPr>
              <a:t>the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ovaries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are</a:t>
            </a:r>
            <a:r>
              <a:rPr lang="tr-TR" dirty="0">
                <a:latin typeface="Arial Black" panose="020B0A04020102020204" pitchFamily="34" charset="0"/>
              </a:rPr>
              <a:t> not yet </a:t>
            </a:r>
            <a:r>
              <a:rPr lang="tr-TR" dirty="0" err="1">
                <a:latin typeface="Arial Black" panose="020B0A04020102020204" pitchFamily="34" charset="0"/>
              </a:rPr>
              <a:t>responsive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to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gonadotropin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hormones</a:t>
            </a:r>
            <a:endParaRPr lang="tr-TR" dirty="0" smtClean="0">
              <a:latin typeface="Arial Black" panose="020B0A04020102020204" pitchFamily="34" charset="0"/>
            </a:endParaRPr>
          </a:p>
          <a:p>
            <a:pPr lvl="1">
              <a:lnSpc>
                <a:spcPct val="170000"/>
              </a:lnSpc>
            </a:pPr>
            <a:r>
              <a:rPr lang="tr-TR" dirty="0" err="1" smtClean="0">
                <a:latin typeface="Arial Black" panose="020B0A04020102020204" pitchFamily="34" charset="0"/>
              </a:rPr>
              <a:t>Ovarian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tissue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cryopreservation</a:t>
            </a:r>
            <a:r>
              <a:rPr lang="tr-TR" dirty="0">
                <a:latin typeface="Arial Black" panose="020B0A04020102020204" pitchFamily="34" charset="0"/>
              </a:rPr>
              <a:t> is an </a:t>
            </a:r>
            <a:r>
              <a:rPr lang="tr-TR" dirty="0" err="1">
                <a:latin typeface="Arial Black" panose="020B0A04020102020204" pitchFamily="34" charset="0"/>
              </a:rPr>
              <a:t>experimental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procedure</a:t>
            </a:r>
            <a:endParaRPr lang="tr-TR" dirty="0" smtClean="0">
              <a:latin typeface="Arial Black" panose="020B0A04020102020204" pitchFamily="34" charset="0"/>
            </a:endParaRPr>
          </a:p>
          <a:p>
            <a:pPr lvl="1">
              <a:lnSpc>
                <a:spcPct val="170000"/>
              </a:lnSpc>
            </a:pPr>
            <a:r>
              <a:rPr lang="tr-TR" dirty="0" err="1" smtClean="0">
                <a:latin typeface="Arial Black" panose="020B0A04020102020204" pitchFamily="34" charset="0"/>
              </a:rPr>
              <a:t>Bilateral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oophorectomy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and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retain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uterus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for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use</a:t>
            </a:r>
            <a:r>
              <a:rPr lang="tr-TR" dirty="0">
                <a:latin typeface="Arial Black" panose="020B0A04020102020204" pitchFamily="34" charset="0"/>
              </a:rPr>
              <a:t> of </a:t>
            </a:r>
            <a:r>
              <a:rPr lang="tr-TR" dirty="0" err="1">
                <a:latin typeface="Arial Black" panose="020B0A04020102020204" pitchFamily="34" charset="0"/>
              </a:rPr>
              <a:t>donor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oocytes</a:t>
            </a:r>
            <a:endParaRPr lang="tr-TR" dirty="0" smtClean="0">
              <a:latin typeface="Arial Black" panose="020B0A04020102020204" pitchFamily="34" charset="0"/>
            </a:endParaRPr>
          </a:p>
          <a:p>
            <a:pPr lvl="2">
              <a:lnSpc>
                <a:spcPct val="170000"/>
              </a:lnSpc>
            </a:pPr>
            <a:r>
              <a:rPr lang="tr-TR" dirty="0">
                <a:latin typeface="Arial Black" panose="020B0A04020102020204" pitchFamily="34" charset="0"/>
              </a:rPr>
              <a:t>D</a:t>
            </a:r>
            <a:r>
              <a:rPr lang="en-US" dirty="0" err="1">
                <a:latin typeface="Arial Black" panose="020B0A04020102020204" pitchFamily="34" charset="0"/>
              </a:rPr>
              <a:t>ysgerminoma</a:t>
            </a:r>
            <a:r>
              <a:rPr lang="en-US" dirty="0">
                <a:latin typeface="Arial Black" panose="020B0A04020102020204" pitchFamily="34" charset="0"/>
              </a:rPr>
              <a:t> associated with </a:t>
            </a:r>
            <a:r>
              <a:rPr lang="en-US" dirty="0" err="1">
                <a:latin typeface="Arial Black" panose="020B0A04020102020204" pitchFamily="34" charset="0"/>
              </a:rPr>
              <a:t>gonadoblastoma</a:t>
            </a:r>
            <a:endParaRPr lang="tr-TR" dirty="0">
              <a:latin typeface="Arial Black" panose="020B0A04020102020204" pitchFamily="34" charset="0"/>
            </a:endParaRPr>
          </a:p>
          <a:p>
            <a:pPr lvl="3">
              <a:lnSpc>
                <a:spcPct val="170000"/>
              </a:lnSpc>
            </a:pPr>
            <a:r>
              <a:rPr lang="tr-TR" dirty="0">
                <a:latin typeface="Arial Black" panose="020B0A04020102020204" pitchFamily="34" charset="0"/>
              </a:rPr>
              <a:t>P</a:t>
            </a:r>
            <a:r>
              <a:rPr lang="en-US" dirty="0" err="1">
                <a:latin typeface="Arial Black" panose="020B0A04020102020204" pitchFamily="34" charset="0"/>
              </a:rPr>
              <a:t>rophylactic</a:t>
            </a:r>
            <a:r>
              <a:rPr lang="en-US" dirty="0">
                <a:latin typeface="Arial Black" panose="020B0A04020102020204" pitchFamily="34" charset="0"/>
              </a:rPr>
              <a:t> bilateral </a:t>
            </a:r>
            <a:r>
              <a:rPr lang="en-US" dirty="0" err="1">
                <a:latin typeface="Arial Black" panose="020B0A04020102020204" pitchFamily="34" charset="0"/>
              </a:rPr>
              <a:t>gonadectomy</a:t>
            </a:r>
            <a:r>
              <a:rPr lang="en-US" dirty="0">
                <a:latin typeface="Arial Black" panose="020B0A04020102020204" pitchFamily="34" charset="0"/>
              </a:rPr>
              <a:t> is recommended</a:t>
            </a:r>
            <a:endParaRPr lang="tr-TR" dirty="0">
              <a:latin typeface="Arial Black" panose="020B0A04020102020204" pitchFamily="34" charset="0"/>
            </a:endParaRPr>
          </a:p>
          <a:p>
            <a:pPr lvl="2">
              <a:lnSpc>
                <a:spcPct val="170000"/>
              </a:lnSpc>
            </a:pPr>
            <a:r>
              <a:rPr lang="tr-TR" dirty="0">
                <a:latin typeface="Arial Black" panose="020B0A04020102020204" pitchFamily="34" charset="0"/>
              </a:rPr>
              <a:t>B</a:t>
            </a:r>
            <a:r>
              <a:rPr lang="en-US" dirty="0" err="1">
                <a:latin typeface="Arial Black" panose="020B0A04020102020204" pitchFamily="34" charset="0"/>
              </a:rPr>
              <a:t>ilateral</a:t>
            </a:r>
            <a:r>
              <a:rPr lang="en-US" dirty="0">
                <a:latin typeface="Arial Black" panose="020B0A04020102020204" pitchFamily="34" charset="0"/>
              </a:rPr>
              <a:t> MOGCTs with aggressive </a:t>
            </a:r>
            <a:r>
              <a:rPr lang="en-US" dirty="0" smtClean="0">
                <a:latin typeface="Arial Black" panose="020B0A04020102020204" pitchFamily="34" charset="0"/>
              </a:rPr>
              <a:t>subtype</a:t>
            </a:r>
            <a:endParaRPr lang="tr-TR" dirty="0">
              <a:latin typeface="Arial Black" panose="020B0A04020102020204" pitchFamily="34" charset="0"/>
            </a:endParaRPr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9959" y="3946358"/>
            <a:ext cx="2302042" cy="270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9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CONCLUSION - EOC</a:t>
            </a:r>
            <a:endParaRPr lang="tr-TR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tr-TR" dirty="0" smtClean="0">
                <a:latin typeface="Arial Black" panose="020B0A04020102020204" pitchFamily="34" charset="0"/>
              </a:rPr>
              <a:t>FSS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can be </a:t>
            </a:r>
            <a:r>
              <a:rPr lang="en-US" dirty="0" smtClean="0">
                <a:latin typeface="Arial Black" panose="020B0A04020102020204" pitchFamily="34" charset="0"/>
              </a:rPr>
              <a:t>safely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performed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for</a:t>
            </a:r>
            <a:endParaRPr lang="tr-TR" dirty="0" smtClean="0">
              <a:latin typeface="Arial Black" panose="020B0A04020102020204" pitchFamily="34" charset="0"/>
            </a:endParaRPr>
          </a:p>
          <a:p>
            <a:pPr lvl="1">
              <a:lnSpc>
                <a:spcPct val="170000"/>
              </a:lnSpc>
            </a:pPr>
            <a:r>
              <a:rPr lang="tr-TR" dirty="0">
                <a:latin typeface="Arial Black" panose="020B0A04020102020204" pitchFamily="34" charset="0"/>
              </a:rPr>
              <a:t>S</a:t>
            </a:r>
            <a:r>
              <a:rPr lang="en-US" dirty="0" err="1" smtClean="0">
                <a:latin typeface="Arial Black" panose="020B0A04020102020204" pitchFamily="34" charset="0"/>
              </a:rPr>
              <a:t>tage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IA and IC grade 1 and 2 </a:t>
            </a:r>
            <a:r>
              <a:rPr lang="en-US" dirty="0" smtClean="0">
                <a:latin typeface="Arial Black" panose="020B0A04020102020204" pitchFamily="34" charset="0"/>
              </a:rPr>
              <a:t>disease</a:t>
            </a:r>
            <a:endParaRPr lang="tr-TR" dirty="0" smtClean="0">
              <a:latin typeface="Arial Black" panose="020B0A04020102020204" pitchFamily="34" charset="0"/>
            </a:endParaRPr>
          </a:p>
          <a:p>
            <a:pPr lvl="1">
              <a:lnSpc>
                <a:spcPct val="170000"/>
              </a:lnSpc>
            </a:pPr>
            <a:r>
              <a:rPr lang="tr-TR" dirty="0" smtClean="0">
                <a:latin typeface="Arial Black" panose="020B0A04020102020204" pitchFamily="34" charset="0"/>
              </a:rPr>
              <a:t>S</a:t>
            </a:r>
            <a:r>
              <a:rPr lang="en-US" dirty="0" err="1" smtClean="0">
                <a:latin typeface="Arial Black" panose="020B0A04020102020204" pitchFamily="34" charset="0"/>
              </a:rPr>
              <a:t>tage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IC1 according to the 2014 FIGO staging system</a:t>
            </a:r>
            <a:endParaRPr lang="tr-TR" dirty="0">
              <a:latin typeface="Arial Black" panose="020B0A04020102020204" pitchFamily="34" charset="0"/>
            </a:endParaRPr>
          </a:p>
          <a:p>
            <a:pPr lvl="1">
              <a:lnSpc>
                <a:spcPct val="170000"/>
              </a:lnSpc>
            </a:pPr>
            <a:r>
              <a:rPr lang="tr-TR" dirty="0">
                <a:latin typeface="Arial Black" panose="020B0A04020102020204" pitchFamily="34" charset="0"/>
              </a:rPr>
              <a:t>T</a:t>
            </a:r>
            <a:r>
              <a:rPr lang="en-US" dirty="0">
                <a:latin typeface="Arial Black" panose="020B0A04020102020204" pitchFamily="34" charset="0"/>
              </a:rPr>
              <a:t>he safety of FSS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for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grade</a:t>
            </a:r>
            <a:r>
              <a:rPr lang="tr-TR" dirty="0">
                <a:latin typeface="Arial Black" panose="020B0A04020102020204" pitchFamily="34" charset="0"/>
              </a:rPr>
              <a:t> 3 </a:t>
            </a:r>
            <a:r>
              <a:rPr lang="tr-TR" dirty="0" err="1" smtClean="0">
                <a:latin typeface="Arial Black" panose="020B0A04020102020204" pitchFamily="34" charset="0"/>
              </a:rPr>
              <a:t>or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stage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smtClean="0">
                <a:latin typeface="Arial Black" panose="020B0A04020102020204" pitchFamily="34" charset="0"/>
              </a:rPr>
              <a:t>1C 2-3 </a:t>
            </a:r>
            <a:r>
              <a:rPr lang="en-US" dirty="0" smtClean="0">
                <a:latin typeface="Arial Black" panose="020B0A04020102020204" pitchFamily="34" charset="0"/>
              </a:rPr>
              <a:t>could </a:t>
            </a:r>
            <a:r>
              <a:rPr lang="en-US" dirty="0">
                <a:latin typeface="Arial Black" panose="020B0A04020102020204" pitchFamily="34" charset="0"/>
              </a:rPr>
              <a:t>not be </a:t>
            </a:r>
            <a:r>
              <a:rPr lang="en-US" dirty="0" smtClean="0">
                <a:latin typeface="Arial Black" panose="020B0A04020102020204" pitchFamily="34" charset="0"/>
              </a:rPr>
              <a:t>conﬁrmed</a:t>
            </a:r>
            <a:endParaRPr lang="tr-TR" dirty="0" smtClean="0">
              <a:latin typeface="Arial Black" panose="020B0A04020102020204" pitchFamily="34" charset="0"/>
            </a:endParaRPr>
          </a:p>
          <a:p>
            <a:pPr lvl="1">
              <a:lnSpc>
                <a:spcPct val="170000"/>
              </a:lnSpc>
            </a:pPr>
            <a:r>
              <a:rPr lang="tr-TR" dirty="0">
                <a:latin typeface="Arial Black" panose="020B0A04020102020204" pitchFamily="34" charset="0"/>
              </a:rPr>
              <a:t>BOT </a:t>
            </a:r>
            <a:r>
              <a:rPr lang="tr-TR" dirty="0" err="1">
                <a:latin typeface="Arial Black" panose="020B0A04020102020204" pitchFamily="34" charset="0"/>
              </a:rPr>
              <a:t>stage</a:t>
            </a:r>
            <a:r>
              <a:rPr lang="tr-TR" dirty="0">
                <a:latin typeface="Arial Black" panose="020B0A04020102020204" pitchFamily="34" charset="0"/>
              </a:rPr>
              <a:t> I-III </a:t>
            </a:r>
          </a:p>
          <a:p>
            <a:pPr>
              <a:lnSpc>
                <a:spcPct val="170000"/>
              </a:lnSpc>
            </a:pPr>
            <a:r>
              <a:rPr lang="en-US" dirty="0">
                <a:latin typeface="Arial Black" panose="020B0A04020102020204" pitchFamily="34" charset="0"/>
              </a:rPr>
              <a:t>FSS could probably be considered for stage I clear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cell </a:t>
            </a:r>
            <a:r>
              <a:rPr lang="en-US" dirty="0" err="1" smtClean="0">
                <a:latin typeface="Arial Black" panose="020B0A04020102020204" pitchFamily="34" charset="0"/>
              </a:rPr>
              <a:t>tumours</a:t>
            </a:r>
            <a:endParaRPr lang="tr-TR" dirty="0" smtClean="0">
              <a:latin typeface="Arial Black" panose="020B0A04020102020204" pitchFamily="34" charset="0"/>
            </a:endParaRPr>
          </a:p>
          <a:p>
            <a:pPr>
              <a:lnSpc>
                <a:spcPct val="170000"/>
              </a:lnSpc>
            </a:pPr>
            <a:r>
              <a:rPr lang="tr-TR" dirty="0" smtClean="0">
                <a:latin typeface="Arial Black" panose="020B0A04020102020204" pitchFamily="34" charset="0"/>
              </a:rPr>
              <a:t>FSS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should remain contraindicated in stage II/III </a:t>
            </a:r>
            <a:r>
              <a:rPr lang="en-US" dirty="0" err="1" smtClean="0">
                <a:latin typeface="Arial Black" panose="020B0A04020102020204" pitchFamily="34" charset="0"/>
              </a:rPr>
              <a:t>diseas</a:t>
            </a:r>
            <a:r>
              <a:rPr lang="tr-TR" dirty="0" smtClean="0">
                <a:latin typeface="Arial Black" panose="020B0A04020102020204" pitchFamily="34" charset="0"/>
              </a:rPr>
              <a:t>e</a:t>
            </a:r>
            <a:endParaRPr lang="tr-T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56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CONCLUSION - MOGCT</a:t>
            </a:r>
            <a:endParaRPr lang="tr-TR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64106"/>
            <a:ext cx="10515600" cy="500513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70000"/>
              </a:lnSpc>
            </a:pPr>
            <a:r>
              <a:rPr lang="tr-TR" dirty="0" smtClean="0">
                <a:latin typeface="Arial Black" panose="020B0A04020102020204" pitchFamily="34" charset="0"/>
              </a:rPr>
              <a:t>P</a:t>
            </a:r>
            <a:r>
              <a:rPr lang="en-US" dirty="0" err="1" smtClean="0">
                <a:latin typeface="Arial Black" panose="020B0A04020102020204" pitchFamily="34" charset="0"/>
              </a:rPr>
              <a:t>atients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en-US" dirty="0" smtClean="0">
                <a:latin typeface="Arial Black" panose="020B0A04020102020204" pitchFamily="34" charset="0"/>
              </a:rPr>
              <a:t>with </a:t>
            </a:r>
            <a:r>
              <a:rPr lang="en-US" dirty="0">
                <a:latin typeface="Arial Black" panose="020B0A04020102020204" pitchFamily="34" charset="0"/>
              </a:rPr>
              <a:t>MOGCT have an excellent </a:t>
            </a:r>
            <a:r>
              <a:rPr lang="en-US" dirty="0" smtClean="0">
                <a:latin typeface="Arial Black" panose="020B0A04020102020204" pitchFamily="34" charset="0"/>
              </a:rPr>
              <a:t>prognosis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en-US" dirty="0" smtClean="0">
                <a:latin typeface="Arial Black" panose="020B0A04020102020204" pitchFamily="34" charset="0"/>
              </a:rPr>
              <a:t>if </a:t>
            </a:r>
            <a:r>
              <a:rPr lang="en-US" dirty="0">
                <a:latin typeface="Arial Black" panose="020B0A04020102020204" pitchFamily="34" charset="0"/>
              </a:rPr>
              <a:t>adequately </a:t>
            </a:r>
            <a:r>
              <a:rPr lang="en-US" dirty="0" smtClean="0">
                <a:latin typeface="Arial Black" panose="020B0A04020102020204" pitchFamily="34" charset="0"/>
              </a:rPr>
              <a:t>treated</a:t>
            </a:r>
            <a:endParaRPr lang="tr-TR" dirty="0">
              <a:latin typeface="Arial Black" panose="020B0A04020102020204" pitchFamily="34" charset="0"/>
            </a:endParaRPr>
          </a:p>
          <a:p>
            <a:pPr>
              <a:lnSpc>
                <a:spcPct val="170000"/>
              </a:lnSpc>
            </a:pPr>
            <a:r>
              <a:rPr lang="en-US" dirty="0" smtClean="0">
                <a:latin typeface="Arial Black" panose="020B0A04020102020204" pitchFamily="34" charset="0"/>
              </a:rPr>
              <a:t>Fertility-sparing </a:t>
            </a:r>
            <a:r>
              <a:rPr lang="en-US" dirty="0">
                <a:latin typeface="Arial Black" panose="020B0A04020102020204" pitchFamily="34" charset="0"/>
              </a:rPr>
              <a:t>surgery is feasible in most </a:t>
            </a:r>
            <a:r>
              <a:rPr lang="en-US" dirty="0" smtClean="0">
                <a:latin typeface="Arial Black" panose="020B0A04020102020204" pitchFamily="34" charset="0"/>
              </a:rPr>
              <a:t>cases</a:t>
            </a:r>
            <a:endParaRPr lang="tr-TR" dirty="0" smtClean="0">
              <a:latin typeface="Arial Black" panose="020B0A04020102020204" pitchFamily="34" charset="0"/>
            </a:endParaRPr>
          </a:p>
          <a:p>
            <a:pPr>
              <a:lnSpc>
                <a:spcPct val="170000"/>
              </a:lnSpc>
            </a:pPr>
            <a:r>
              <a:rPr lang="en-US" dirty="0" smtClean="0">
                <a:latin typeface="Arial Black" panose="020B0A04020102020204" pitchFamily="34" charset="0"/>
              </a:rPr>
              <a:t>In </a:t>
            </a:r>
            <a:r>
              <a:rPr lang="en-US" dirty="0">
                <a:latin typeface="Arial Black" panose="020B0A04020102020204" pitchFamily="34" charset="0"/>
              </a:rPr>
              <a:t>advanced stages, fertility-preserving surgery may </a:t>
            </a:r>
            <a:r>
              <a:rPr lang="en-US" dirty="0" smtClean="0">
                <a:latin typeface="Arial Black" panose="020B0A04020102020204" pitchFamily="34" charset="0"/>
              </a:rPr>
              <a:t>be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en-US" dirty="0" smtClean="0">
                <a:latin typeface="Arial Black" panose="020B0A04020102020204" pitchFamily="34" charset="0"/>
              </a:rPr>
              <a:t>a </a:t>
            </a:r>
            <a:r>
              <a:rPr lang="en-US" dirty="0">
                <a:latin typeface="Arial Black" panose="020B0A04020102020204" pitchFamily="34" charset="0"/>
              </a:rPr>
              <a:t>reasonable </a:t>
            </a:r>
            <a:r>
              <a:rPr lang="en-US" dirty="0" smtClean="0">
                <a:latin typeface="Arial Black" panose="020B0A04020102020204" pitchFamily="34" charset="0"/>
              </a:rPr>
              <a:t>option</a:t>
            </a:r>
            <a:endParaRPr lang="tr-TR" dirty="0" smtClean="0">
              <a:latin typeface="Arial Black" panose="020B0A04020102020204" pitchFamily="34" charset="0"/>
            </a:endParaRPr>
          </a:p>
          <a:p>
            <a:pPr marL="228600" lvl="1">
              <a:lnSpc>
                <a:spcPct val="170000"/>
              </a:lnSpc>
              <a:spcBef>
                <a:spcPts val="1000"/>
              </a:spcBef>
            </a:pPr>
            <a:r>
              <a:rPr lang="en-US" sz="2800" dirty="0" smtClean="0">
                <a:latin typeface="Arial Black" panose="020B0A04020102020204" pitchFamily="34" charset="0"/>
              </a:rPr>
              <a:t>Oocyte </a:t>
            </a:r>
            <a:r>
              <a:rPr lang="tr-TR" sz="2800" dirty="0" err="1" smtClean="0">
                <a:latin typeface="Arial Black" panose="020B0A04020102020204" pitchFamily="34" charset="0"/>
              </a:rPr>
              <a:t>cryopreservation</a:t>
            </a:r>
            <a:r>
              <a:rPr lang="en-US" sz="2800" dirty="0" smtClean="0">
                <a:latin typeface="Arial Black" panose="020B0A04020102020204" pitchFamily="34" charset="0"/>
              </a:rPr>
              <a:t> </a:t>
            </a:r>
            <a:r>
              <a:rPr lang="en-US" sz="2800" dirty="0">
                <a:latin typeface="Arial Black" panose="020B0A04020102020204" pitchFamily="34" charset="0"/>
              </a:rPr>
              <a:t>can be </a:t>
            </a:r>
            <a:r>
              <a:rPr lang="en-US" sz="2800" dirty="0" smtClean="0">
                <a:latin typeface="Arial Black" panose="020B0A04020102020204" pitchFamily="34" charset="0"/>
              </a:rPr>
              <a:t>proposed</a:t>
            </a:r>
            <a:endParaRPr lang="tr-TR" sz="2800" dirty="0" smtClean="0">
              <a:latin typeface="Arial Black" panose="020B0A04020102020204" pitchFamily="34" charset="0"/>
            </a:endParaRPr>
          </a:p>
          <a:p>
            <a:pPr lvl="1">
              <a:lnSpc>
                <a:spcPct val="170000"/>
              </a:lnSpc>
            </a:pPr>
            <a:r>
              <a:rPr lang="tr-TR" dirty="0" smtClean="0">
                <a:latin typeface="Arial Black" panose="020B0A04020102020204" pitchFamily="34" charset="0"/>
              </a:rPr>
              <a:t>D</a:t>
            </a:r>
            <a:r>
              <a:rPr lang="en-US" dirty="0" smtClean="0">
                <a:latin typeface="Arial Black" panose="020B0A04020102020204" pitchFamily="34" charset="0"/>
              </a:rPr>
              <a:t>o </a:t>
            </a:r>
            <a:r>
              <a:rPr lang="en-US" dirty="0">
                <a:latin typeface="Arial Black" panose="020B0A04020102020204" pitchFamily="34" charset="0"/>
              </a:rPr>
              <a:t>not desire or </a:t>
            </a:r>
            <a:r>
              <a:rPr lang="en-US" dirty="0" smtClean="0">
                <a:latin typeface="Arial Black" panose="020B0A04020102020204" pitchFamily="34" charset="0"/>
              </a:rPr>
              <a:t>can’t </a:t>
            </a:r>
            <a:r>
              <a:rPr lang="en-US" dirty="0">
                <a:latin typeface="Arial Black" panose="020B0A04020102020204" pitchFamily="34" charset="0"/>
              </a:rPr>
              <a:t>try to become pregnant in the short </a:t>
            </a:r>
            <a:r>
              <a:rPr lang="en-US" dirty="0" smtClean="0">
                <a:latin typeface="Arial Black" panose="020B0A04020102020204" pitchFamily="34" charset="0"/>
              </a:rPr>
              <a:t>term</a:t>
            </a:r>
            <a:endParaRPr lang="tr-T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0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mevlana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6132096" cy="315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ke gölü ile ilgili g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095" y="0"/>
            <a:ext cx="6059905" cy="315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vriz kabartması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2275"/>
            <a:ext cx="6132096" cy="370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mevlaiç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32094" y="3152274"/>
            <a:ext cx="6059906" cy="370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Metin kutusu 5"/>
          <p:cNvSpPr txBox="1"/>
          <p:nvPr/>
        </p:nvSpPr>
        <p:spPr>
          <a:xfrm>
            <a:off x="1585911" y="0"/>
            <a:ext cx="8894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THANKS FOR ATTENTİON</a:t>
            </a:r>
            <a:endParaRPr lang="tr-TR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7048" y="5005137"/>
            <a:ext cx="66724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ATATÜRK’ ü ANMA VE </a:t>
            </a:r>
          </a:p>
          <a:p>
            <a:pPr algn="ctr"/>
            <a:r>
              <a:rPr lang="tr-TR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19 </a:t>
            </a:r>
            <a:r>
              <a:rPr lang="tr-TR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MAYIS GENÇLİK </a:t>
            </a:r>
            <a:r>
              <a:rPr lang="tr-TR" sz="3200" dirty="0">
                <a:solidFill>
                  <a:srgbClr val="FF0000"/>
                </a:solidFill>
                <a:latin typeface="Arial Black" panose="020B0A04020102020204" pitchFamily="34" charset="0"/>
              </a:rPr>
              <a:t>-</a:t>
            </a:r>
            <a:r>
              <a:rPr lang="tr-TR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tr-TR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SPOR</a:t>
            </a:r>
          </a:p>
          <a:p>
            <a:pPr algn="ctr"/>
            <a:r>
              <a:rPr lang="tr-TR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BAYRAMINIZ KUTLU OLSUN</a:t>
            </a:r>
            <a:endParaRPr lang="tr-TR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28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92768" y="184651"/>
            <a:ext cx="1189923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PROBLEMS OF OVARIAN CANCER TREATMENT</a:t>
            </a:r>
            <a:r>
              <a:rPr lang="tr-T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tr-TR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tr-T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SURGERY</a:t>
            </a:r>
            <a:endParaRPr lang="tr-TR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48326"/>
            <a:ext cx="10515600" cy="494497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tr-TR" dirty="0" err="1">
                <a:latin typeface="Arial Black" panose="020B0A04020102020204" pitchFamily="34" charset="0"/>
              </a:rPr>
              <a:t>D</a:t>
            </a:r>
            <a:r>
              <a:rPr lang="tr-TR" dirty="0" err="1" smtClean="0">
                <a:latin typeface="Arial Black" panose="020B0A04020102020204" pitchFamily="34" charset="0"/>
              </a:rPr>
              <a:t>etrimental</a:t>
            </a:r>
            <a:r>
              <a:rPr lang="tr-TR" dirty="0" smtClean="0">
                <a:latin typeface="Arial Black" panose="020B0A04020102020204" pitchFamily="34" charset="0"/>
              </a:rPr>
              <a:t> of </a:t>
            </a:r>
            <a:r>
              <a:rPr lang="tr-TR" dirty="0" err="1">
                <a:latin typeface="Arial Black" panose="020B0A04020102020204" pitchFamily="34" charset="0"/>
              </a:rPr>
              <a:t>reproductive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potential</a:t>
            </a:r>
            <a:endParaRPr lang="tr-TR" dirty="0">
              <a:latin typeface="Arial Black" panose="020B0A04020102020204" pitchFamily="34" charset="0"/>
            </a:endParaRPr>
          </a:p>
          <a:p>
            <a:pPr>
              <a:lnSpc>
                <a:spcPct val="170000"/>
              </a:lnSpc>
            </a:pPr>
            <a:r>
              <a:rPr lang="tr-TR" dirty="0" err="1" smtClean="0">
                <a:latin typeface="Arial Black" panose="020B0A04020102020204" pitchFamily="34" charset="0"/>
              </a:rPr>
              <a:t>Early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menopause</a:t>
            </a:r>
            <a:endParaRPr lang="tr-TR" dirty="0" smtClean="0">
              <a:latin typeface="Arial Black" panose="020B0A04020102020204" pitchFamily="34" charset="0"/>
            </a:endParaRPr>
          </a:p>
          <a:p>
            <a:pPr lvl="2">
              <a:lnSpc>
                <a:spcPct val="170000"/>
              </a:lnSpc>
            </a:pPr>
            <a:r>
              <a:rPr lang="tr-TR" dirty="0" err="1" smtClean="0">
                <a:latin typeface="Arial Black" panose="020B0A04020102020204" pitchFamily="34" charset="0"/>
              </a:rPr>
              <a:t>Affect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sexual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function</a:t>
            </a:r>
            <a:r>
              <a:rPr lang="tr-TR" dirty="0">
                <a:latin typeface="Arial Black" panose="020B0A04020102020204" pitchFamily="34" charset="0"/>
              </a:rPr>
              <a:t>- </a:t>
            </a:r>
            <a:r>
              <a:rPr lang="tr-TR" dirty="0" err="1">
                <a:latin typeface="Arial Black" panose="020B0A04020102020204" pitchFamily="34" charset="0"/>
              </a:rPr>
              <a:t>psychological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state</a:t>
            </a:r>
            <a:endParaRPr lang="tr-TR" dirty="0">
              <a:latin typeface="Arial Black" panose="020B0A04020102020204" pitchFamily="34" charset="0"/>
            </a:endParaRPr>
          </a:p>
          <a:p>
            <a:pPr lvl="2">
              <a:lnSpc>
                <a:spcPct val="170000"/>
              </a:lnSpc>
            </a:pPr>
            <a:r>
              <a:rPr lang="tr-TR" dirty="0" err="1" smtClean="0">
                <a:latin typeface="Arial Black" panose="020B0A04020102020204" pitchFamily="34" charset="0"/>
              </a:rPr>
              <a:t>Increased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>
                <a:latin typeface="Arial Black" panose="020B0A04020102020204" pitchFamily="34" charset="0"/>
              </a:rPr>
              <a:t>risk of </a:t>
            </a:r>
            <a:r>
              <a:rPr lang="tr-TR" dirty="0" err="1">
                <a:latin typeface="Arial Black" panose="020B0A04020102020204" pitchFamily="34" charset="0"/>
              </a:rPr>
              <a:t>cardiovascular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diseases</a:t>
            </a:r>
            <a:endParaRPr lang="tr-TR" dirty="0">
              <a:latin typeface="Arial Black" panose="020B0A04020102020204" pitchFamily="34" charset="0"/>
            </a:endParaRPr>
          </a:p>
          <a:p>
            <a:pPr lvl="2">
              <a:lnSpc>
                <a:spcPct val="170000"/>
              </a:lnSpc>
            </a:pPr>
            <a:r>
              <a:rPr lang="tr-TR" dirty="0" err="1">
                <a:latin typeface="Arial Black" panose="020B0A04020102020204" pitchFamily="34" charset="0"/>
              </a:rPr>
              <a:t>Osteoporosis</a:t>
            </a:r>
            <a:endParaRPr lang="tr-TR" dirty="0">
              <a:latin typeface="Arial Black" panose="020B0A04020102020204" pitchFamily="34" charset="0"/>
            </a:endParaRPr>
          </a:p>
          <a:p>
            <a:pPr lvl="2">
              <a:lnSpc>
                <a:spcPct val="170000"/>
              </a:lnSpc>
            </a:pPr>
            <a:r>
              <a:rPr lang="tr-TR" dirty="0" err="1">
                <a:latin typeface="Arial Black" panose="020B0A04020102020204" pitchFamily="34" charset="0"/>
              </a:rPr>
              <a:t>Neurological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impairment</a:t>
            </a:r>
            <a:endParaRPr lang="tr-TR" dirty="0">
              <a:latin typeface="Arial Black" panose="020B0A04020102020204" pitchFamily="34" charset="0"/>
            </a:endParaRPr>
          </a:p>
          <a:p>
            <a:pPr>
              <a:lnSpc>
                <a:spcPct val="170000"/>
              </a:lnSpc>
            </a:pPr>
            <a:endParaRPr lang="tr-TR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27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tr-TR" sz="3600" dirty="0">
                <a:solidFill>
                  <a:srgbClr val="FF0000"/>
                </a:solidFill>
                <a:latin typeface="Arial Black" panose="020B0A04020102020204" pitchFamily="34" charset="0"/>
              </a:rPr>
              <a:t>PROBLEMS OF OVARIAN </a:t>
            </a:r>
            <a:r>
              <a:rPr lang="tr-TR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CANCER THERAPY</a:t>
            </a:r>
            <a:r>
              <a:rPr lang="tr-T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tr-TR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tr-T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CHEMOTHERAPY</a:t>
            </a:r>
            <a:endParaRPr lang="tr-TR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045368"/>
            <a:ext cx="10515600" cy="457364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tr-TR" dirty="0" err="1">
                <a:latin typeface="Arial Black" panose="020B0A04020102020204" pitchFamily="34" charset="0"/>
              </a:rPr>
              <a:t>Chemotherapeutic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agents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are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gonadotoxic</a:t>
            </a:r>
            <a:endParaRPr lang="tr-TR" dirty="0">
              <a:latin typeface="Arial Black" panose="020B0A040201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tr-TR" dirty="0" err="1">
                <a:latin typeface="Arial Black" panose="020B0A04020102020204" pitchFamily="34" charset="0"/>
              </a:rPr>
              <a:t>These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gonadotoxity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depends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smtClean="0">
                <a:latin typeface="Arial Black" panose="020B0A04020102020204" pitchFamily="34" charset="0"/>
              </a:rPr>
              <a:t>on</a:t>
            </a:r>
          </a:p>
          <a:p>
            <a:pPr lvl="2">
              <a:lnSpc>
                <a:spcPct val="150000"/>
              </a:lnSpc>
            </a:pPr>
            <a:r>
              <a:rPr lang="tr-TR" dirty="0" smtClean="0">
                <a:latin typeface="Arial Black" panose="020B0A04020102020204" pitchFamily="34" charset="0"/>
              </a:rPr>
              <a:t>Age </a:t>
            </a:r>
            <a:endParaRPr lang="tr-TR" dirty="0">
              <a:latin typeface="Arial Black" panose="020B0A04020102020204" pitchFamily="34" charset="0"/>
            </a:endParaRPr>
          </a:p>
          <a:p>
            <a:pPr lvl="2">
              <a:lnSpc>
                <a:spcPct val="150000"/>
              </a:lnSpc>
            </a:pPr>
            <a:r>
              <a:rPr lang="tr-TR" dirty="0" smtClean="0">
                <a:latin typeface="Arial Black" panose="020B0A04020102020204" pitchFamily="34" charset="0"/>
              </a:rPr>
              <a:t>Action </a:t>
            </a:r>
            <a:r>
              <a:rPr lang="tr-TR" dirty="0" err="1" smtClean="0">
                <a:latin typeface="Arial Black" panose="020B0A04020102020204" pitchFamily="34" charset="0"/>
              </a:rPr>
              <a:t>mechanism</a:t>
            </a:r>
            <a:endParaRPr lang="tr-TR" dirty="0">
              <a:latin typeface="Arial Black" panose="020B0A04020102020204" pitchFamily="34" charset="0"/>
            </a:endParaRPr>
          </a:p>
          <a:p>
            <a:pPr lvl="2">
              <a:lnSpc>
                <a:spcPct val="150000"/>
              </a:lnSpc>
            </a:pPr>
            <a:r>
              <a:rPr lang="tr-TR" dirty="0" err="1" smtClean="0">
                <a:latin typeface="Arial Black" panose="020B0A04020102020204" pitchFamily="34" charset="0"/>
              </a:rPr>
              <a:t>Treatment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dose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and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length</a:t>
            </a:r>
            <a:endParaRPr lang="tr-TR" dirty="0" smtClean="0">
              <a:latin typeface="Arial Black" panose="020B0A04020102020204" pitchFamily="34" charset="0"/>
            </a:endParaRPr>
          </a:p>
          <a:p>
            <a:pPr>
              <a:lnSpc>
                <a:spcPct val="160000"/>
              </a:lnSpc>
            </a:pPr>
            <a:r>
              <a:rPr lang="tr-TR" dirty="0" err="1" smtClean="0">
                <a:latin typeface="Arial Black" panose="020B0A04020102020204" pitchFamily="34" charset="0"/>
              </a:rPr>
              <a:t>Alkylating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agents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are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highest</a:t>
            </a:r>
            <a:r>
              <a:rPr lang="tr-TR" dirty="0" smtClean="0">
                <a:latin typeface="Arial Black" panose="020B0A04020102020204" pitchFamily="34" charset="0"/>
              </a:rPr>
              <a:t> risk </a:t>
            </a:r>
            <a:r>
              <a:rPr lang="tr-TR" dirty="0" err="1" smtClean="0">
                <a:latin typeface="Arial Black" panose="020B0A04020102020204" pitchFamily="34" charset="0"/>
              </a:rPr>
              <a:t>for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gonadotoxicity</a:t>
            </a:r>
            <a:endParaRPr lang="tr-TR" dirty="0" smtClean="0">
              <a:latin typeface="Arial Black" panose="020B0A04020102020204" pitchFamily="34" charset="0"/>
            </a:endParaRPr>
          </a:p>
          <a:p>
            <a:pPr>
              <a:lnSpc>
                <a:spcPct val="160000"/>
              </a:lnSpc>
            </a:pPr>
            <a:r>
              <a:rPr lang="tr-TR" dirty="0" smtClean="0">
                <a:latin typeface="Arial Black" panose="020B0A04020102020204" pitchFamily="34" charset="0"/>
              </a:rPr>
              <a:t>Platinum </a:t>
            </a:r>
            <a:r>
              <a:rPr lang="tr-TR" dirty="0" err="1">
                <a:latin typeface="Arial Black" panose="020B0A04020102020204" pitchFamily="34" charset="0"/>
              </a:rPr>
              <a:t>agents</a:t>
            </a:r>
            <a:r>
              <a:rPr lang="tr-TR" dirty="0">
                <a:latin typeface="Arial Black" panose="020B0A04020102020204" pitchFamily="34" charset="0"/>
              </a:rPr>
              <a:t>, </a:t>
            </a:r>
            <a:r>
              <a:rPr lang="tr-TR" dirty="0" err="1">
                <a:latin typeface="Arial Black" panose="020B0A04020102020204" pitchFamily="34" charset="0"/>
              </a:rPr>
              <a:t>taxanes</a:t>
            </a:r>
            <a:r>
              <a:rPr lang="tr-TR" dirty="0">
                <a:latin typeface="Arial Black" panose="020B0A04020102020204" pitchFamily="34" charset="0"/>
              </a:rPr>
              <a:t>, </a:t>
            </a:r>
            <a:r>
              <a:rPr lang="tr-TR" dirty="0" err="1">
                <a:latin typeface="Arial Black" panose="020B0A04020102020204" pitchFamily="34" charset="0"/>
              </a:rPr>
              <a:t>and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anthracyclines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are</a:t>
            </a:r>
            <a:r>
              <a:rPr lang="tr-TR" dirty="0">
                <a:latin typeface="Arial Black" panose="020B0A04020102020204" pitchFamily="34" charset="0"/>
              </a:rPr>
              <a:t> an </a:t>
            </a:r>
            <a:r>
              <a:rPr lang="tr-TR" dirty="0" err="1">
                <a:latin typeface="Arial Black" panose="020B0A04020102020204" pitchFamily="34" charset="0"/>
              </a:rPr>
              <a:t>intermediate</a:t>
            </a:r>
            <a:r>
              <a:rPr lang="tr-TR" dirty="0">
                <a:latin typeface="Arial Black" panose="020B0A04020102020204" pitchFamily="34" charset="0"/>
              </a:rPr>
              <a:t> risk </a:t>
            </a:r>
            <a:r>
              <a:rPr lang="tr-TR" dirty="0" err="1">
                <a:latin typeface="Arial Black" panose="020B0A04020102020204" pitchFamily="34" charset="0"/>
              </a:rPr>
              <a:t>for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gonadotoxicity</a:t>
            </a:r>
            <a:endParaRPr lang="tr-TR" dirty="0" smtClean="0">
              <a:latin typeface="Arial Black" panose="020B0A04020102020204" pitchFamily="34" charset="0"/>
            </a:endParaRPr>
          </a:p>
          <a:p>
            <a:pPr>
              <a:lnSpc>
                <a:spcPct val="160000"/>
              </a:lnSpc>
            </a:pPr>
            <a:r>
              <a:rPr lang="en-US" dirty="0">
                <a:latin typeface="Arial Black" panose="020B0A04020102020204" pitchFamily="34" charset="0"/>
              </a:rPr>
              <a:t>Ovarian suppression with a </a:t>
            </a:r>
            <a:r>
              <a:rPr lang="en-US" dirty="0" err="1">
                <a:latin typeface="Arial Black" panose="020B0A04020102020204" pitchFamily="34" charset="0"/>
              </a:rPr>
              <a:t>GnRH</a:t>
            </a:r>
            <a:r>
              <a:rPr lang="en-US" dirty="0">
                <a:latin typeface="Arial Black" panose="020B0A04020102020204" pitchFamily="34" charset="0"/>
              </a:rPr>
              <a:t> agonist is not well </a:t>
            </a:r>
            <a:r>
              <a:rPr lang="tr-TR" dirty="0" err="1">
                <a:latin typeface="Arial Black" panose="020B0A04020102020204" pitchFamily="34" charset="0"/>
              </a:rPr>
              <a:t>demostrat</a:t>
            </a:r>
            <a:r>
              <a:rPr lang="en-US" dirty="0" err="1">
                <a:latin typeface="Arial Black" panose="020B0A04020102020204" pitchFamily="34" charset="0"/>
              </a:rPr>
              <a:t>ed</a:t>
            </a:r>
            <a:r>
              <a:rPr lang="en-US" dirty="0">
                <a:latin typeface="Arial Black" panose="020B0A04020102020204" pitchFamily="34" charset="0"/>
              </a:rPr>
              <a:t> to reduce the risk of premature ovarian </a:t>
            </a:r>
            <a:r>
              <a:rPr lang="en-US" dirty="0" smtClean="0">
                <a:latin typeface="Arial Black" panose="020B0A04020102020204" pitchFamily="34" charset="0"/>
              </a:rPr>
              <a:t>failure</a:t>
            </a:r>
            <a:endParaRPr lang="tr-T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09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4537" y="124493"/>
            <a:ext cx="11670631" cy="1325563"/>
          </a:xfrm>
        </p:spPr>
        <p:txBody>
          <a:bodyPr>
            <a:normAutofit fontScale="90000"/>
          </a:bodyPr>
          <a:lstStyle/>
          <a:p>
            <a:pPr lvl="0" algn="ctr"/>
            <a:r>
              <a:rPr lang="tr-TR" sz="3600" dirty="0">
                <a:solidFill>
                  <a:srgbClr val="FF0000"/>
                </a:solidFill>
                <a:latin typeface="Arial Black" panose="020B0A04020102020204" pitchFamily="34" charset="0"/>
              </a:rPr>
              <a:t>PROBLEMS OF OVARIAN </a:t>
            </a:r>
            <a:r>
              <a:rPr lang="tr-TR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CANCER TREATMENT</a:t>
            </a:r>
            <a:r>
              <a:rPr lang="tr-T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tr-TR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tr-T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RADIATION</a:t>
            </a:r>
            <a:endParaRPr lang="tr-TR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50056"/>
            <a:ext cx="10515600" cy="5167312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tr-TR" dirty="0" err="1" smtClean="0">
                <a:latin typeface="Arial Black" panose="020B0A04020102020204" pitchFamily="34" charset="0"/>
              </a:rPr>
              <a:t>Abdominal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and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pelvic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radiation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may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lead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to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oocyte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atresia</a:t>
            </a:r>
            <a:endParaRPr lang="tr-TR" dirty="0" smtClean="0">
              <a:latin typeface="Arial Black" panose="020B0A04020102020204" pitchFamily="34" charset="0"/>
            </a:endParaRPr>
          </a:p>
          <a:p>
            <a:pPr>
              <a:lnSpc>
                <a:spcPct val="170000"/>
              </a:lnSpc>
            </a:pPr>
            <a:r>
              <a:rPr lang="tr-TR" dirty="0" err="1" smtClean="0">
                <a:latin typeface="Arial Black" panose="020B0A04020102020204" pitchFamily="34" charset="0"/>
              </a:rPr>
              <a:t>Radiation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effect</a:t>
            </a:r>
            <a:r>
              <a:rPr lang="tr-TR" dirty="0" smtClean="0">
                <a:latin typeface="Arial Black" panose="020B0A04020102020204" pitchFamily="34" charset="0"/>
              </a:rPr>
              <a:t> on </a:t>
            </a:r>
            <a:r>
              <a:rPr lang="tr-TR" dirty="0" err="1" smtClean="0">
                <a:latin typeface="Arial Black" panose="020B0A04020102020204" pitchFamily="34" charset="0"/>
              </a:rPr>
              <a:t>the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ovary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depend</a:t>
            </a:r>
            <a:r>
              <a:rPr lang="tr-TR" dirty="0" smtClean="0">
                <a:latin typeface="Arial Black" panose="020B0A04020102020204" pitchFamily="34" charset="0"/>
              </a:rPr>
              <a:t> on:</a:t>
            </a:r>
          </a:p>
          <a:p>
            <a:pPr lvl="1">
              <a:lnSpc>
                <a:spcPct val="170000"/>
              </a:lnSpc>
            </a:pPr>
            <a:r>
              <a:rPr lang="tr-TR" dirty="0" smtClean="0">
                <a:latin typeface="Arial Black" panose="020B0A04020102020204" pitchFamily="34" charset="0"/>
              </a:rPr>
              <a:t>Age</a:t>
            </a:r>
          </a:p>
          <a:p>
            <a:pPr lvl="1">
              <a:lnSpc>
                <a:spcPct val="170000"/>
              </a:lnSpc>
            </a:pPr>
            <a:r>
              <a:rPr lang="tr-TR" dirty="0" err="1" smtClean="0">
                <a:latin typeface="Arial Black" panose="020B0A04020102020204" pitchFamily="34" charset="0"/>
              </a:rPr>
              <a:t>Dose</a:t>
            </a:r>
            <a:endParaRPr lang="tr-TR" dirty="0">
              <a:latin typeface="Arial Black" panose="020B0A04020102020204" pitchFamily="34" charset="0"/>
            </a:endParaRPr>
          </a:p>
          <a:p>
            <a:pPr lvl="1">
              <a:lnSpc>
                <a:spcPct val="170000"/>
              </a:lnSpc>
            </a:pPr>
            <a:r>
              <a:rPr lang="tr-TR" dirty="0" err="1" smtClean="0">
                <a:latin typeface="Arial Black" panose="020B0A04020102020204" pitchFamily="34" charset="0"/>
              </a:rPr>
              <a:t>The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>
                <a:latin typeface="Arial Black" panose="020B0A04020102020204" pitchFamily="34" charset="0"/>
              </a:rPr>
              <a:t>size of </a:t>
            </a:r>
            <a:r>
              <a:rPr lang="tr-TR" dirty="0" err="1">
                <a:latin typeface="Arial Black" panose="020B0A04020102020204" pitchFamily="34" charset="0"/>
              </a:rPr>
              <a:t>the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radiation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field</a:t>
            </a:r>
            <a:endParaRPr lang="tr-TR" dirty="0" smtClean="0">
              <a:latin typeface="Arial Black" panose="020B0A04020102020204" pitchFamily="34" charset="0"/>
            </a:endParaRPr>
          </a:p>
          <a:p>
            <a:pPr lvl="1">
              <a:lnSpc>
                <a:spcPct val="170000"/>
              </a:lnSpc>
            </a:pPr>
            <a:r>
              <a:rPr lang="tr-TR" dirty="0" err="1" smtClean="0">
                <a:latin typeface="Arial Black" panose="020B0A04020102020204" pitchFamily="34" charset="0"/>
              </a:rPr>
              <a:t>The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number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and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>
                <a:latin typeface="Arial Black" panose="020B0A04020102020204" pitchFamily="34" charset="0"/>
              </a:rPr>
              <a:t>magnitude</a:t>
            </a:r>
            <a:r>
              <a:rPr lang="tr-TR" dirty="0">
                <a:latin typeface="Arial Black" panose="020B0A04020102020204" pitchFamily="34" charset="0"/>
              </a:rPr>
              <a:t> of </a:t>
            </a:r>
            <a:r>
              <a:rPr lang="tr-TR" dirty="0" err="1" smtClean="0">
                <a:latin typeface="Arial Black" panose="020B0A04020102020204" pitchFamily="34" charset="0"/>
              </a:rPr>
              <a:t>fractions</a:t>
            </a:r>
            <a:endParaRPr lang="tr-TR" dirty="0">
              <a:latin typeface="Arial Black" panose="020B0A04020102020204" pitchFamily="34" charset="0"/>
            </a:endParaRPr>
          </a:p>
          <a:p>
            <a:pPr>
              <a:lnSpc>
                <a:spcPct val="170000"/>
              </a:lnSpc>
            </a:pPr>
            <a:endParaRPr lang="tr-T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44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141" y="0"/>
            <a:ext cx="9751596" cy="1325563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FERTILITY SPARING SURGERY (FSS)</a:t>
            </a:r>
            <a:endParaRPr lang="tr-TR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9231" y="1394578"/>
            <a:ext cx="9541043" cy="5114506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tr-TR" dirty="0" smtClean="0">
                <a:latin typeface="Arial Black" panose="020B0A04020102020204" pitchFamily="34" charset="0"/>
              </a:rPr>
              <a:t>FSS is a </a:t>
            </a:r>
            <a:r>
              <a:rPr lang="en-US" dirty="0" smtClean="0">
                <a:latin typeface="Arial Black" panose="020B0A04020102020204" pitchFamily="34" charset="0"/>
              </a:rPr>
              <a:t>conservative </a:t>
            </a:r>
            <a:r>
              <a:rPr lang="en-US" dirty="0">
                <a:latin typeface="Arial Black" panose="020B0A04020102020204" pitchFamily="34" charset="0"/>
              </a:rPr>
              <a:t>surgical </a:t>
            </a:r>
            <a:r>
              <a:rPr lang="en-US" dirty="0" smtClean="0">
                <a:latin typeface="Arial Black" panose="020B0A04020102020204" pitchFamily="34" charset="0"/>
              </a:rPr>
              <a:t>treatment</a:t>
            </a:r>
            <a:endParaRPr lang="tr-TR" dirty="0" smtClean="0">
              <a:latin typeface="Arial Black" panose="020B0A04020102020204" pitchFamily="34" charset="0"/>
            </a:endParaRPr>
          </a:p>
          <a:p>
            <a:pPr lvl="1">
              <a:lnSpc>
                <a:spcPct val="170000"/>
              </a:lnSpc>
            </a:pPr>
            <a:r>
              <a:rPr lang="tr-TR" dirty="0" smtClean="0">
                <a:latin typeface="Arial Black" panose="020B0A04020102020204" pitchFamily="34" charset="0"/>
              </a:rPr>
              <a:t>T</a:t>
            </a:r>
            <a:r>
              <a:rPr lang="en-US" dirty="0" smtClean="0">
                <a:latin typeface="Arial Black" panose="020B0A04020102020204" pitchFamily="34" charset="0"/>
              </a:rPr>
              <a:t>he </a:t>
            </a:r>
            <a:r>
              <a:rPr lang="en-US" dirty="0">
                <a:latin typeface="Arial Black" panose="020B0A04020102020204" pitchFamily="34" charset="0"/>
              </a:rPr>
              <a:t>preservation of the </a:t>
            </a:r>
            <a:r>
              <a:rPr lang="en-US" dirty="0" smtClean="0">
                <a:latin typeface="Arial Black" panose="020B0A04020102020204" pitchFamily="34" charset="0"/>
              </a:rPr>
              <a:t>uterus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en-US" dirty="0" smtClean="0">
                <a:latin typeface="Arial Black" panose="020B0A04020102020204" pitchFamily="34" charset="0"/>
              </a:rPr>
              <a:t>and </a:t>
            </a:r>
            <a:r>
              <a:rPr lang="en-US" dirty="0">
                <a:latin typeface="Arial Black" panose="020B0A04020102020204" pitchFamily="34" charset="0"/>
              </a:rPr>
              <a:t>the contra-lateral </a:t>
            </a:r>
            <a:r>
              <a:rPr lang="en-US" dirty="0" err="1" smtClean="0">
                <a:latin typeface="Arial Black" panose="020B0A04020102020204" pitchFamily="34" charset="0"/>
              </a:rPr>
              <a:t>ovar</a:t>
            </a:r>
            <a:r>
              <a:rPr lang="tr-TR" dirty="0" smtClean="0">
                <a:latin typeface="Arial Black" panose="020B0A04020102020204" pitchFamily="34" charset="0"/>
              </a:rPr>
              <a:t>y</a:t>
            </a:r>
          </a:p>
          <a:p>
            <a:pPr lvl="1">
              <a:lnSpc>
                <a:spcPct val="160000"/>
              </a:lnSpc>
            </a:pPr>
            <a:r>
              <a:rPr lang="tr-TR" dirty="0" smtClean="0">
                <a:latin typeface="Arial Black" panose="020B0A04020102020204" pitchFamily="34" charset="0"/>
              </a:rPr>
              <a:t>E</a:t>
            </a:r>
            <a:r>
              <a:rPr lang="en-US" dirty="0" err="1">
                <a:latin typeface="Arial Black" panose="020B0A04020102020204" pitchFamily="34" charset="0"/>
              </a:rPr>
              <a:t>ndometrial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sampling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should be </a:t>
            </a:r>
            <a:r>
              <a:rPr lang="en-US" dirty="0" smtClean="0">
                <a:latin typeface="Arial Black" panose="020B0A04020102020204" pitchFamily="34" charset="0"/>
              </a:rPr>
              <a:t>considered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endometrioid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tumors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and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granuloza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cell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 err="1" smtClean="0">
                <a:latin typeface="Arial Black" panose="020B0A04020102020204" pitchFamily="34" charset="0"/>
              </a:rPr>
              <a:t>tm</a:t>
            </a:r>
            <a:endParaRPr lang="tr-TR" dirty="0">
              <a:latin typeface="Arial Black" panose="020B0A04020102020204" pitchFamily="34" charset="0"/>
            </a:endParaRPr>
          </a:p>
          <a:p>
            <a:pPr lvl="1">
              <a:lnSpc>
                <a:spcPct val="160000"/>
              </a:lnSpc>
            </a:pPr>
            <a:r>
              <a:rPr lang="en-US" dirty="0" smtClean="0">
                <a:latin typeface="Arial Black" panose="020B0A04020102020204" pitchFamily="34" charset="0"/>
              </a:rPr>
              <a:t>Appendectomy </a:t>
            </a:r>
            <a:r>
              <a:rPr lang="en-US" dirty="0">
                <a:latin typeface="Arial Black" panose="020B0A04020102020204" pitchFamily="34" charset="0"/>
              </a:rPr>
              <a:t>is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en-US" dirty="0" smtClean="0">
                <a:latin typeface="Arial Black" panose="020B0A04020102020204" pitchFamily="34" charset="0"/>
              </a:rPr>
              <a:t>recommended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en-US" dirty="0" smtClean="0">
                <a:latin typeface="Arial Black" panose="020B0A04020102020204" pitchFamily="34" charset="0"/>
              </a:rPr>
              <a:t>in </a:t>
            </a:r>
            <a:r>
              <a:rPr lang="en-US" dirty="0">
                <a:latin typeface="Arial Black" panose="020B0A04020102020204" pitchFamily="34" charset="0"/>
              </a:rPr>
              <a:t>mucinous </a:t>
            </a:r>
            <a:r>
              <a:rPr lang="tr-TR" dirty="0" err="1" smtClean="0">
                <a:latin typeface="Arial Black" panose="020B0A04020102020204" pitchFamily="34" charset="0"/>
              </a:rPr>
              <a:t>tumour</a:t>
            </a:r>
            <a:endParaRPr lang="tr-TR" dirty="0">
              <a:latin typeface="Arial Black" panose="020B0A04020102020204" pitchFamily="34" charset="0"/>
            </a:endParaRPr>
          </a:p>
          <a:p>
            <a:pPr>
              <a:lnSpc>
                <a:spcPct val="170000"/>
              </a:lnSpc>
            </a:pPr>
            <a:endParaRPr lang="tr-TR" dirty="0">
              <a:latin typeface="Arial Black" panose="020B0A04020102020204" pitchFamily="34" charset="0"/>
            </a:endParaRPr>
          </a:p>
          <a:p>
            <a:pPr>
              <a:lnSpc>
                <a:spcPct val="170000"/>
              </a:lnSpc>
            </a:pPr>
            <a:endParaRPr lang="tr-TR" dirty="0">
              <a:latin typeface="Arial Black" panose="020B0A04020102020204" pitchFamily="34" charset="0"/>
            </a:endParaRPr>
          </a:p>
        </p:txBody>
      </p:sp>
      <p:pic>
        <p:nvPicPr>
          <p:cNvPr id="4" name="Picture 2" descr="https://attachment.outlook.office.net/owa/celikcet@hotmail.com/service.svc/s/GetAttachmentThumbnail?id=AQMkADAwATE0YzgwLWNmNWQtZmNhMS0wMAItMDAKAEYAAAOlOJqdRzUQQI1hrZOG%2B%2B8KBwCMmqS7MWaJRah1AMh92pUHAAACAQwAAACMmqS7MWaJRah1AMh92pUHAAAAnqlRZQAAAAESABAAXePopWHDGEK00n4grzQIuA%3D%3D&amp;thumbnailType=2&amp;X-OWA-CANARY=v-KSPLlLpkezB0xrIf7dHrDBOu2aT9QY-_K8Hq1M6RIBbPw3iZxIIcGohqMsNtMv_E6ZfG-mLr0.&amp;token=369bcce1-e6c8-4557-ba82-7e3c7b745bfe&amp;owa=outlook.live.com&amp;isc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295" y="0"/>
            <a:ext cx="2554705" cy="436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50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12" name="Düz Bağlayıcı 11"/>
          <p:cNvCxnSpPr/>
          <p:nvPr/>
        </p:nvCxnSpPr>
        <p:spPr>
          <a:xfrm flipV="1">
            <a:off x="228600" y="3140242"/>
            <a:ext cx="2358189" cy="12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Bağlayıcı 13"/>
          <p:cNvCxnSpPr/>
          <p:nvPr/>
        </p:nvCxnSpPr>
        <p:spPr>
          <a:xfrm>
            <a:off x="228600" y="1925053"/>
            <a:ext cx="12032" cy="1227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16"/>
          <p:cNvCxnSpPr/>
          <p:nvPr/>
        </p:nvCxnSpPr>
        <p:spPr>
          <a:xfrm>
            <a:off x="228600" y="1913021"/>
            <a:ext cx="24664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Düz Bağlayıcı 18"/>
          <p:cNvCxnSpPr/>
          <p:nvPr/>
        </p:nvCxnSpPr>
        <p:spPr>
          <a:xfrm flipH="1">
            <a:off x="2683042" y="1925053"/>
            <a:ext cx="12032" cy="1227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ikdörtgen 4"/>
          <p:cNvSpPr/>
          <p:nvPr/>
        </p:nvSpPr>
        <p:spPr>
          <a:xfrm>
            <a:off x="3176337" y="2055813"/>
            <a:ext cx="2562726" cy="8678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3176337" y="3056021"/>
            <a:ext cx="2562726" cy="6617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6096000" y="2189747"/>
            <a:ext cx="2662989" cy="13475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9119937" y="2189747"/>
            <a:ext cx="2574758" cy="25867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/>
          <p:cNvSpPr/>
          <p:nvPr/>
        </p:nvSpPr>
        <p:spPr>
          <a:xfrm>
            <a:off x="3176337" y="5690937"/>
            <a:ext cx="1106905" cy="4860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6096000" y="5690937"/>
            <a:ext cx="2542674" cy="11670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/>
          <p:cNvSpPr/>
          <p:nvPr/>
        </p:nvSpPr>
        <p:spPr>
          <a:xfrm>
            <a:off x="9119937" y="5690937"/>
            <a:ext cx="2671010" cy="924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17758"/>
            <a:ext cx="5658853" cy="86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0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214312"/>
            <a:ext cx="11201400" cy="6429375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0202779" y="2947737"/>
            <a:ext cx="1263316" cy="4812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0202779" y="2201779"/>
            <a:ext cx="1263316" cy="4812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637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3798</TotalTime>
  <Words>1490</Words>
  <Application>Microsoft Office PowerPoint</Application>
  <PresentationFormat>Widescreen</PresentationFormat>
  <Paragraphs>227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Arial Black</vt:lpstr>
      <vt:lpstr>Calibri</vt:lpstr>
      <vt:lpstr>Calibri Light</vt:lpstr>
      <vt:lpstr>Office Teması</vt:lpstr>
      <vt:lpstr>FERTILITY SPARING IN OVARIAN CANCER</vt:lpstr>
      <vt:lpstr>OVARIAN CANCER</vt:lpstr>
      <vt:lpstr>OVARIAN CANCER TREATMENT</vt:lpstr>
      <vt:lpstr>PROBLEMS OF OVARIAN CANCER TREATMENT SURGERY</vt:lpstr>
      <vt:lpstr>PROBLEMS OF OVARIAN CANCER THERAPY CHEMOTHERAPY</vt:lpstr>
      <vt:lpstr>PROBLEMS OF OVARIAN CANCER TREATMENT RADIATION</vt:lpstr>
      <vt:lpstr>FERTILITY SPARING SURGERY (FSS)</vt:lpstr>
      <vt:lpstr>PowerPoint Presentation</vt:lpstr>
      <vt:lpstr>PowerPoint Presentation</vt:lpstr>
      <vt:lpstr>PowerPoint Presentation</vt:lpstr>
      <vt:lpstr>FERTILITY SPARING SURGERY</vt:lpstr>
      <vt:lpstr>FERTILITY SPARING SURGERY</vt:lpstr>
      <vt:lpstr>FERTILITY SPARING SURGERY</vt:lpstr>
      <vt:lpstr>FERTILITY SPARING SURGERY</vt:lpstr>
      <vt:lpstr>FERTILITY SPARING SURGERY</vt:lpstr>
      <vt:lpstr>FERTILITY SPARING SURGERY Bentivegna E. Annals of Oncology 2016</vt:lpstr>
      <vt:lpstr>FERTILITY SPARING SURGERY Bentivegna E. Annals of Oncology 2016</vt:lpstr>
      <vt:lpstr>BORDERLINE TUMORS FERTILITY PRESERVATION</vt:lpstr>
      <vt:lpstr>BORDERLINE TUMORS FERTILITY PRESERVATION</vt:lpstr>
      <vt:lpstr>FSS- LAPAROSCOPY</vt:lpstr>
      <vt:lpstr>FERTILITY SPARING SURGERY FERTILITY OUTCOME</vt:lpstr>
      <vt:lpstr>FERTILITY SPARING MANAGEMENT FOLLOW-UP</vt:lpstr>
      <vt:lpstr>FERTILITY SPARING MANAGEMENT FOLLOW-UP</vt:lpstr>
      <vt:lpstr>OVARIAN GERM CELL TUMORS-TREATMENT</vt:lpstr>
      <vt:lpstr>FERTILITY PRESERVATION FOR PATIENTS WITH OVARIAN GERM CELL TUMORS</vt:lpstr>
      <vt:lpstr>FERTILITY PRESERVATION FOR PATIENTS WITH OVARIAN GERM CELL TUMORS</vt:lpstr>
      <vt:lpstr>PowerPoint Presentation</vt:lpstr>
      <vt:lpstr>PowerPoint Presentation</vt:lpstr>
      <vt:lpstr>OVARIAN GERM CELL TUMORS FOLLOW-UP</vt:lpstr>
      <vt:lpstr>ASSISTED REPRODUCTIVE TECHNOLOGY</vt:lpstr>
      <vt:lpstr>CONCLUSION - EOC</vt:lpstr>
      <vt:lpstr>CONCLUSION - MOGCT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Fertility-sparing surgery inepithelial ovariancancer</dc:title>
  <dc:creator>Toshiba</dc:creator>
  <cp:lastModifiedBy>DNP</cp:lastModifiedBy>
  <cp:revision>469</cp:revision>
  <dcterms:created xsi:type="dcterms:W3CDTF">2017-01-10T18:03:55Z</dcterms:created>
  <dcterms:modified xsi:type="dcterms:W3CDTF">2017-05-19T08:07:06Z</dcterms:modified>
</cp:coreProperties>
</file>