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313" r:id="rId3"/>
    <p:sldId id="307" r:id="rId4"/>
    <p:sldId id="305" r:id="rId5"/>
    <p:sldId id="312" r:id="rId6"/>
    <p:sldId id="310" r:id="rId7"/>
    <p:sldId id="308" r:id="rId8"/>
    <p:sldId id="344" r:id="rId9"/>
    <p:sldId id="318" r:id="rId10"/>
    <p:sldId id="347" r:id="rId11"/>
    <p:sldId id="319" r:id="rId12"/>
    <p:sldId id="320" r:id="rId13"/>
    <p:sldId id="348" r:id="rId14"/>
    <p:sldId id="346" r:id="rId15"/>
    <p:sldId id="300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1"/>
    <a:srgbClr val="FF3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Açık Stil 2 - Vurgu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8603FDC-E32A-4AB5-989C-0864C3EAD2B8}" styleName="Tema Uygulanmış Stil 2 - Vurgu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ema Uygulanmış Stil 2 - Vurgu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Orta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Orta Stil 1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Orta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Orta Stil 4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Koyu Sti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Koyu Stil 1 - Vurgu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Koyu Stil 2 - Vurgu 1/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Orta Stil 3 - 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98"/>
    <p:restoredTop sz="91798"/>
  </p:normalViewPr>
  <p:slideViewPr>
    <p:cSldViewPr snapToGrid="0" snapToObjects="1">
      <p:cViewPr>
        <p:scale>
          <a:sx n="108" d="100"/>
          <a:sy n="108" d="100"/>
        </p:scale>
        <p:origin x="118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0AEB3-4300-D549-A2AA-572234A7DC79}" type="datetimeFigureOut">
              <a:rPr lang="en-US" smtClean="0"/>
              <a:t>5/20/17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D8CE7-0F16-D645-B243-D4835A0C5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95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E686-5916-8444-A704-C6F645AF0C85}" type="datetimeFigureOut">
              <a:rPr lang="en-US" smtClean="0"/>
              <a:t>5/20/17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1834-394A-A344-AD04-4A40C11AAB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E686-5916-8444-A704-C6F645AF0C85}" type="datetimeFigureOut">
              <a:rPr lang="en-US" smtClean="0"/>
              <a:t>5/20/17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1834-394A-A344-AD04-4A40C11AAB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E686-5916-8444-A704-C6F645AF0C85}" type="datetimeFigureOut">
              <a:rPr lang="en-US" smtClean="0"/>
              <a:t>5/20/17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1834-394A-A344-AD04-4A40C11AAB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E686-5916-8444-A704-C6F645AF0C85}" type="datetimeFigureOut">
              <a:rPr lang="en-US" smtClean="0"/>
              <a:t>5/20/17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1834-394A-A344-AD04-4A40C11AAB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E686-5916-8444-A704-C6F645AF0C85}" type="datetimeFigureOut">
              <a:rPr lang="en-US" smtClean="0"/>
              <a:t>5/20/17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1834-394A-A344-AD04-4A40C11AAB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E686-5916-8444-A704-C6F645AF0C85}" type="datetimeFigureOut">
              <a:rPr lang="en-US" smtClean="0"/>
              <a:t>5/20/17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1834-394A-A344-AD04-4A40C11AAB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E686-5916-8444-A704-C6F645AF0C85}" type="datetimeFigureOut">
              <a:rPr lang="en-US" smtClean="0"/>
              <a:t>5/20/17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1834-394A-A344-AD04-4A40C11AAB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E686-5916-8444-A704-C6F645AF0C85}" type="datetimeFigureOut">
              <a:rPr lang="en-US" smtClean="0"/>
              <a:t>5/20/17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1834-394A-A344-AD04-4A40C11AAB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E686-5916-8444-A704-C6F645AF0C85}" type="datetimeFigureOut">
              <a:rPr lang="en-US" smtClean="0"/>
              <a:t>5/20/17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1834-394A-A344-AD04-4A40C11AAB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E686-5916-8444-A704-C6F645AF0C85}" type="datetimeFigureOut">
              <a:rPr lang="en-US" smtClean="0"/>
              <a:t>5/20/17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1834-394A-A344-AD04-4A40C11AAB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Resmi yer tutucuya sürükleyin veya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E686-5916-8444-A704-C6F645AF0C85}" type="datetimeFigureOut">
              <a:rPr lang="en-US" smtClean="0"/>
              <a:t>5/20/17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1834-394A-A344-AD04-4A40C11AAB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3E686-5916-8444-A704-C6F645AF0C85}" type="datetimeFigureOut">
              <a:rPr lang="en-US" smtClean="0"/>
              <a:t>5/20/17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C1834-394A-A344-AD04-4A40C11AA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2.jpe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0" y="994410"/>
            <a:ext cx="9144000" cy="1659427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Previous abdominal surgery and obesity does not affect unfavorably the outcome of total laparoscopic hysterectomy</a:t>
            </a:r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2331719" y="2829963"/>
            <a:ext cx="4480560" cy="101051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000" b="1" dirty="0" err="1" smtClean="0"/>
              <a:t>Yavuz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Emre</a:t>
            </a:r>
            <a:r>
              <a:rPr lang="en-US" sz="2000" b="1" dirty="0" smtClean="0"/>
              <a:t> ŞÜKÜR</a:t>
            </a:r>
          </a:p>
          <a:p>
            <a:pPr>
              <a:lnSpc>
                <a:spcPct val="110000"/>
              </a:lnSpc>
            </a:pPr>
            <a:r>
              <a:rPr lang="en-US" sz="2000" b="1" dirty="0" smtClean="0"/>
              <a:t>Ankara University School of Medicine</a:t>
            </a:r>
          </a:p>
          <a:p>
            <a:pPr>
              <a:lnSpc>
                <a:spcPct val="110000"/>
              </a:lnSpc>
            </a:pPr>
            <a:r>
              <a:rPr lang="en-US" sz="2000" b="1" dirty="0" smtClean="0"/>
              <a:t>Department of Obstetrics &amp; Gynecology</a:t>
            </a:r>
            <a:endParaRPr lang="en-US" sz="2000" b="1" dirty="0"/>
          </a:p>
          <a:p>
            <a:endParaRPr lang="en-US" b="1" dirty="0" smtClean="0"/>
          </a:p>
        </p:txBody>
      </p:sp>
      <p:sp>
        <p:nvSpPr>
          <p:cNvPr id="4" name="Metin kutusu 3"/>
          <p:cNvSpPr txBox="1"/>
          <p:nvPr/>
        </p:nvSpPr>
        <p:spPr>
          <a:xfrm>
            <a:off x="3287384" y="4016606"/>
            <a:ext cx="256922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Prof. Dr.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Bülent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BERKER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Dr.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Batuhan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TURGAY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Assoc. Prof. Dr.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Salih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TAŞKIN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Dr.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Kaan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BAYDEMİR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Prof. Dr.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Ruşen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AYTAÇ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Prof. Dr.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Cem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ATABEKOĞLU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Prof. Dr. Murat SÖNMEZER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Prof. Dr.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Batuhan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ÖZMEN</a:t>
            </a:r>
            <a:r>
              <a:rPr lang="en-US" sz="1600" b="1" dirty="0"/>
              <a:t>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7" y="3209490"/>
            <a:ext cx="2162609" cy="216260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491" y="3184355"/>
            <a:ext cx="2279185" cy="227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8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90646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Results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359612"/>
              </p:ext>
            </p:extLst>
          </p:nvPr>
        </p:nvGraphicFramePr>
        <p:xfrm>
          <a:off x="925347" y="1474047"/>
          <a:ext cx="7429499" cy="2172641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3547879"/>
                <a:gridCol w="1590827"/>
                <a:gridCol w="1442351"/>
                <a:gridCol w="848442"/>
              </a:tblGrid>
              <a:tr h="5514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Previous surgery</a:t>
                      </a:r>
                      <a:endParaRPr lang="tr-TR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(n=74)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 surgery</a:t>
                      </a:r>
                      <a:endParaRPr lang="tr-TR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(n=160)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702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Operative time, min; </a:t>
                      </a:r>
                      <a:r>
                        <a:rPr lang="en-US" sz="1200" dirty="0" err="1">
                          <a:effectLst/>
                        </a:rPr>
                        <a:t>mean±SD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91.8±31.6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92.7±29.9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0.841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702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Estimated blood loss, ml; </a:t>
                      </a:r>
                      <a:r>
                        <a:rPr lang="en-US" sz="1200" dirty="0" err="1">
                          <a:effectLst/>
                        </a:rPr>
                        <a:t>mean±SD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190.3±123.3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193.3±99.2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0.843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702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Hemoglobin drop, g/dL; mean±SD</a:t>
                      </a:r>
                      <a:endParaRPr lang="tr-T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1.7±0.8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1.5±0.8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0.190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702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Blood transfusion, n (%)</a:t>
                      </a:r>
                      <a:endParaRPr lang="tr-T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 (2.7)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 (6.9)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0.195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702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Hospital stay, days; mean±SD</a:t>
                      </a:r>
                      <a:endParaRPr lang="tr-T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2.7±1.3</a:t>
                      </a:r>
                      <a:endParaRPr lang="tr-T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3.0±1.9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0.372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702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Major complication, n (%)</a:t>
                      </a:r>
                      <a:endParaRPr lang="tr-T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 (2.7</a:t>
                      </a:r>
                      <a:r>
                        <a:rPr lang="en-US" sz="1200" dirty="0" smtClean="0">
                          <a:effectLst/>
                        </a:rPr>
                        <a:t>%)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 (0)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0.099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Dikdörtgen 2"/>
          <p:cNvSpPr/>
          <p:nvPr/>
        </p:nvSpPr>
        <p:spPr>
          <a:xfrm>
            <a:off x="4271963" y="3872861"/>
            <a:ext cx="30194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en-US" sz="1400" dirty="0" smtClean="0">
                <a:latin typeface="Calibri" charset="0"/>
                <a:ea typeface="Calibri" charset="0"/>
                <a:cs typeface="Times New Roman" charset="0"/>
              </a:rPr>
              <a:t>Bladder injury (n=1)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en-US" sz="1400" dirty="0" smtClean="0">
                <a:latin typeface="Calibri" charset="0"/>
                <a:ea typeface="Calibri" charset="0"/>
                <a:cs typeface="Times New Roman" charset="0"/>
              </a:rPr>
              <a:t>Intestinal injury (n=1</a:t>
            </a:r>
            <a:r>
              <a:rPr lang="en-US" sz="1400" dirty="0">
                <a:latin typeface="Calibri" charset="0"/>
                <a:ea typeface="Calibri" charset="0"/>
                <a:cs typeface="Times New Roman" charset="0"/>
              </a:rPr>
              <a:t>) </a:t>
            </a:r>
            <a:endParaRPr lang="tr-TR" sz="14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79674"/>
            <a:ext cx="857250" cy="85725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5979674"/>
            <a:ext cx="857250" cy="85725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925347" y="1511144"/>
            <a:ext cx="1052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 err="1" smtClean="0">
                <a:solidFill>
                  <a:schemeClr val="accent1">
                    <a:lumMod val="50000"/>
                  </a:schemeClr>
                </a:solidFill>
              </a:rPr>
              <a:t>Outcome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1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68984"/>
              </p:ext>
            </p:extLst>
          </p:nvPr>
        </p:nvGraphicFramePr>
        <p:xfrm>
          <a:off x="925347" y="4622254"/>
          <a:ext cx="7429499" cy="769143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3547879"/>
                <a:gridCol w="1590827"/>
                <a:gridCol w="1442351"/>
                <a:gridCol w="848442"/>
              </a:tblGrid>
              <a:tr h="5161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Previous surgery</a:t>
                      </a:r>
                      <a:endParaRPr lang="tr-TR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</a:t>
                      </a:r>
                      <a:r>
                        <a:rPr lang="en-US" sz="1200" dirty="0" smtClean="0">
                          <a:effectLst/>
                        </a:rPr>
                        <a:t>n=77)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 surgery</a:t>
                      </a:r>
                      <a:endParaRPr lang="tr-TR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</a:t>
                      </a:r>
                      <a:r>
                        <a:rPr lang="en-US" sz="1200" dirty="0" smtClean="0">
                          <a:effectLst/>
                        </a:rPr>
                        <a:t>n=164)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529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Conversion to laparotomy, n (%)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 (3.8%)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 (2.4%)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0.683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15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90646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Material &amp; Methods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608770" y="1484415"/>
            <a:ext cx="3926459" cy="68647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dirty="0"/>
              <a:t>Ankara University School of Medicine</a:t>
            </a:r>
          </a:p>
          <a:p>
            <a:pPr algn="ctr">
              <a:lnSpc>
                <a:spcPct val="110000"/>
              </a:lnSpc>
            </a:pPr>
            <a:r>
              <a:rPr lang="en-US" dirty="0"/>
              <a:t>Department of Obstetrics &amp; Gynecology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3775114" y="2779878"/>
            <a:ext cx="1593770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2011-2016</a:t>
            </a:r>
          </a:p>
          <a:p>
            <a:pPr algn="ctr"/>
            <a:r>
              <a:rPr lang="en-US" dirty="0" smtClean="0"/>
              <a:t>BMI &gt;30 kg/m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0" name="Metin kutusu 9"/>
          <p:cNvSpPr txBox="1"/>
          <p:nvPr/>
        </p:nvSpPr>
        <p:spPr>
          <a:xfrm>
            <a:off x="2934254" y="3870429"/>
            <a:ext cx="3275512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Hysterectomy for benign reasons</a:t>
            </a:r>
          </a:p>
          <a:p>
            <a:pPr algn="ctr"/>
            <a:r>
              <a:rPr lang="en-US" dirty="0" smtClean="0"/>
              <a:t>n=239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3006318" y="5213351"/>
            <a:ext cx="655950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TLH</a:t>
            </a:r>
          </a:p>
          <a:p>
            <a:pPr algn="ctr"/>
            <a:r>
              <a:rPr lang="en-US" dirty="0" smtClean="0"/>
              <a:t>n=93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5371770" y="5213351"/>
            <a:ext cx="772969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AH</a:t>
            </a:r>
          </a:p>
          <a:p>
            <a:pPr algn="ctr"/>
            <a:r>
              <a:rPr lang="en-US" dirty="0" smtClean="0"/>
              <a:t>n=146</a:t>
            </a:r>
          </a:p>
        </p:txBody>
      </p:sp>
      <p:sp>
        <p:nvSpPr>
          <p:cNvPr id="14" name="Aşağı Ok 13"/>
          <p:cNvSpPr/>
          <p:nvPr/>
        </p:nvSpPr>
        <p:spPr>
          <a:xfrm>
            <a:off x="4399801" y="2223659"/>
            <a:ext cx="344385" cy="531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şağı Ok 14"/>
          <p:cNvSpPr/>
          <p:nvPr/>
        </p:nvSpPr>
        <p:spPr>
          <a:xfrm>
            <a:off x="4444332" y="3492013"/>
            <a:ext cx="255325" cy="2912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şağı Ok 16"/>
          <p:cNvSpPr/>
          <p:nvPr/>
        </p:nvSpPr>
        <p:spPr>
          <a:xfrm>
            <a:off x="5675126" y="4599389"/>
            <a:ext cx="166255" cy="531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şağı Ok 18"/>
          <p:cNvSpPr/>
          <p:nvPr/>
        </p:nvSpPr>
        <p:spPr>
          <a:xfrm>
            <a:off x="3251165" y="4599389"/>
            <a:ext cx="166255" cy="531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79674"/>
            <a:ext cx="857250" cy="857250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5979674"/>
            <a:ext cx="8572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6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90646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Results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79674"/>
            <a:ext cx="857250" cy="85725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5979674"/>
            <a:ext cx="857250" cy="857250"/>
          </a:xfrm>
          <a:prstGeom prst="rect">
            <a:avLst/>
          </a:prstGeom>
        </p:spPr>
      </p:pic>
      <p:graphicFrame>
        <p:nvGraphicFramePr>
          <p:cNvPr id="11" name="İçerik Yer Tutucusu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3418256"/>
              </p:ext>
            </p:extLst>
          </p:nvPr>
        </p:nvGraphicFramePr>
        <p:xfrm>
          <a:off x="985653" y="1641850"/>
          <a:ext cx="7172694" cy="3524844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705946"/>
                <a:gridCol w="1459725"/>
                <a:gridCol w="1234786"/>
                <a:gridCol w="772237"/>
              </a:tblGrid>
              <a:tr h="4483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Laparoscopic</a:t>
                      </a:r>
                      <a:endParaRPr lang="tr-TR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(n=93)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Abdominal</a:t>
                      </a:r>
                      <a:endParaRPr lang="tr-TR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(n=146)</a:t>
                      </a:r>
                      <a:endParaRPr lang="tr-T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</a:t>
                      </a:r>
                      <a:endParaRPr lang="tr-T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24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Age, years; mean±SD</a:t>
                      </a:r>
                      <a:endParaRPr lang="tr-T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50.9±6.1</a:t>
                      </a:r>
                      <a:endParaRPr lang="tr-T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49.6±6.8</a:t>
                      </a:r>
                      <a:endParaRPr lang="tr-T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0.118</a:t>
                      </a:r>
                      <a:endParaRPr lang="tr-T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24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BMI, kg/m</a:t>
                      </a:r>
                      <a:r>
                        <a:rPr lang="en-US" sz="1200" baseline="30000" dirty="0">
                          <a:effectLst/>
                        </a:rPr>
                        <a:t>2</a:t>
                      </a:r>
                      <a:r>
                        <a:rPr lang="en-US" sz="1200" dirty="0">
                          <a:effectLst/>
                        </a:rPr>
                        <a:t>; </a:t>
                      </a:r>
                      <a:r>
                        <a:rPr lang="en-US" sz="1200" dirty="0" err="1">
                          <a:effectLst/>
                        </a:rPr>
                        <a:t>mean±SD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32.8±2.3</a:t>
                      </a:r>
                      <a:endParaRPr lang="tr-TR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33.0±2.7</a:t>
                      </a:r>
                      <a:endParaRPr lang="tr-TR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0.511</a:t>
                      </a:r>
                      <a:endParaRPr lang="tr-T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15692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Indications for surgery, n (%)</a:t>
                      </a:r>
                      <a:endParaRPr lang="tr-TR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</a:t>
                      </a:r>
                      <a:r>
                        <a:rPr lang="en-US" sz="1200" dirty="0" err="1">
                          <a:effectLst/>
                        </a:rPr>
                        <a:t>Adenomyosis</a:t>
                      </a:r>
                      <a:endParaRPr lang="tr-TR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Adnexal mass</a:t>
                      </a:r>
                      <a:endParaRPr lang="tr-TR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Endometrial pathology</a:t>
                      </a:r>
                      <a:endParaRPr lang="tr-TR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Cervical pathology</a:t>
                      </a:r>
                      <a:endParaRPr lang="tr-TR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Uterine prolapse</a:t>
                      </a:r>
                      <a:endParaRPr lang="tr-TR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Fibroid 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 (0)</a:t>
                      </a:r>
                      <a:endParaRPr lang="tr-TR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 (11.8)</a:t>
                      </a:r>
                      <a:endParaRPr lang="tr-TR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32 (34.4)</a:t>
                      </a:r>
                      <a:endParaRPr lang="tr-TR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 (2.2)</a:t>
                      </a:r>
                      <a:endParaRPr lang="tr-TR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 (6.5)</a:t>
                      </a:r>
                      <a:endParaRPr lang="tr-TR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42 (38.9)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 (2.1)</a:t>
                      </a:r>
                      <a:endParaRPr lang="tr-TR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 (7.5)</a:t>
                      </a:r>
                      <a:endParaRPr lang="tr-TR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69 (47.3)</a:t>
                      </a:r>
                      <a:endParaRPr lang="tr-TR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 (2.1)</a:t>
                      </a:r>
                      <a:endParaRPr lang="tr-TR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 (1.4)</a:t>
                      </a:r>
                      <a:endParaRPr lang="tr-TR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58 (39.7)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0.074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24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Systemic disease, n (%)</a:t>
                      </a:r>
                      <a:endParaRPr lang="tr-T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53 (57.0)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82 (56.2)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0.900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24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Previous abdominal surgery, n (%)</a:t>
                      </a:r>
                      <a:endParaRPr lang="tr-T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28 (30.1)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47 (32.2)</a:t>
                      </a:r>
                      <a:endParaRPr lang="tr-T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0.735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24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Additional surgical intervention, n (%)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 (15.1)</a:t>
                      </a:r>
                      <a:endParaRPr lang="tr-T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26 (17.8)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0.578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864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Bilateral </a:t>
                      </a:r>
                      <a:r>
                        <a:rPr lang="en-US" sz="1200" dirty="0" err="1">
                          <a:effectLst/>
                        </a:rPr>
                        <a:t>salphingo</a:t>
                      </a:r>
                      <a:r>
                        <a:rPr lang="en-US" sz="1200" dirty="0">
                          <a:effectLst/>
                        </a:rPr>
                        <a:t>-oophorectomy, n (%)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 (37.6)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60 (41.1)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0.594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Dikdörtgen 3"/>
          <p:cNvSpPr/>
          <p:nvPr/>
        </p:nvSpPr>
        <p:spPr>
          <a:xfrm>
            <a:off x="985653" y="1641850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 err="1">
                <a:solidFill>
                  <a:schemeClr val="accent1">
                    <a:lumMod val="50000"/>
                  </a:schemeClr>
                </a:solidFill>
              </a:rPr>
              <a:t>Demographics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90646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Results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289709" y="3835145"/>
            <a:ext cx="30194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4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TLH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en-US" sz="1400" dirty="0" smtClean="0">
                <a:latin typeface="Calibri" charset="0"/>
                <a:ea typeface="Calibri" charset="0"/>
                <a:cs typeface="Times New Roman" charset="0"/>
              </a:rPr>
              <a:t>Bladder injury (n=1) 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en-US" sz="1400" dirty="0" smtClean="0">
                <a:latin typeface="Calibri" charset="0"/>
                <a:ea typeface="Calibri" charset="0"/>
                <a:cs typeface="Times New Roman" charset="0"/>
              </a:rPr>
              <a:t>Intestinal injury (n=1)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en-US" sz="1400" dirty="0" smtClean="0">
                <a:latin typeface="Calibri" charset="0"/>
                <a:ea typeface="Calibri" charset="0"/>
                <a:cs typeface="Times New Roman" charset="0"/>
              </a:rPr>
              <a:t>Dehiscence (n=1) </a:t>
            </a:r>
            <a:endParaRPr lang="tr-TR" sz="14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625439" y="3835145"/>
            <a:ext cx="3322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4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AH</a:t>
            </a:r>
            <a:endParaRPr lang="en-US" sz="1400" b="1" dirty="0">
              <a:solidFill>
                <a:srgbClr val="FF0000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en-US" sz="1400" dirty="0" smtClean="0">
                <a:latin typeface="Calibri" charset="0"/>
                <a:ea typeface="Calibri" charset="0"/>
                <a:cs typeface="Times New Roman" charset="0"/>
              </a:rPr>
              <a:t>Bladder injury (n=7) </a:t>
            </a:r>
            <a:endParaRPr lang="en-US" sz="1400" dirty="0">
              <a:latin typeface="Calibri" charset="0"/>
              <a:ea typeface="Calibri" charset="0"/>
              <a:cs typeface="Times New Roman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en-US" sz="1400" dirty="0" smtClean="0">
                <a:latin typeface="Calibri" charset="0"/>
                <a:ea typeface="Calibri" charset="0"/>
                <a:cs typeface="Times New Roman" charset="0"/>
              </a:rPr>
              <a:t>Intestinal injury (n=1</a:t>
            </a:r>
            <a:r>
              <a:rPr lang="en-US" sz="1400" dirty="0">
                <a:latin typeface="Calibri" charset="0"/>
                <a:ea typeface="Calibri" charset="0"/>
                <a:cs typeface="Times New Roman" charset="0"/>
              </a:rPr>
              <a:t>)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en-US" sz="1400" dirty="0" smtClean="0">
                <a:latin typeface="Calibri" charset="0"/>
                <a:ea typeface="Calibri" charset="0"/>
                <a:cs typeface="Times New Roman" charset="0"/>
              </a:rPr>
              <a:t>Iliac vessel injury (n=1</a:t>
            </a:r>
            <a:r>
              <a:rPr lang="en-US" sz="1400" dirty="0">
                <a:latin typeface="Calibri" charset="0"/>
                <a:ea typeface="Calibri" charset="0"/>
                <a:cs typeface="Times New Roman" charset="0"/>
              </a:rPr>
              <a:t>) </a:t>
            </a:r>
            <a:endParaRPr lang="tr-TR" sz="1400" dirty="0"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3855"/>
            <a:ext cx="857250" cy="85725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5979674"/>
            <a:ext cx="857250" cy="857250"/>
          </a:xfrm>
          <a:prstGeom prst="rect">
            <a:avLst/>
          </a:prstGeom>
        </p:spPr>
      </p:pic>
      <p:graphicFrame>
        <p:nvGraphicFramePr>
          <p:cNvPr id="8" name="İçerik Yer Tutucus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56420"/>
              </p:ext>
            </p:extLst>
          </p:nvPr>
        </p:nvGraphicFramePr>
        <p:xfrm>
          <a:off x="1196439" y="1481103"/>
          <a:ext cx="6751122" cy="2144528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488129"/>
                <a:gridCol w="1373931"/>
                <a:gridCol w="1162213"/>
                <a:gridCol w="726849"/>
              </a:tblGrid>
              <a:tr h="5361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Laparoscopic</a:t>
                      </a:r>
                      <a:endParaRPr lang="tr-TR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(n=93)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Abdominal</a:t>
                      </a:r>
                      <a:endParaRPr lang="tr-TR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(n=146)</a:t>
                      </a:r>
                      <a:endParaRPr lang="tr-T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</a:t>
                      </a:r>
                      <a:endParaRPr lang="tr-T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680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Operative time, min; </a:t>
                      </a:r>
                      <a:r>
                        <a:rPr lang="en-US" sz="1200" dirty="0" err="1">
                          <a:effectLst/>
                        </a:rPr>
                        <a:t>mean±SD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92.0±29.7</a:t>
                      </a:r>
                      <a:endParaRPr lang="tr-T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84.6±31.1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0.071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680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Estimated blood loss, ml; </a:t>
                      </a:r>
                      <a:r>
                        <a:rPr lang="en-US" sz="1200" dirty="0" err="1">
                          <a:effectLst/>
                        </a:rPr>
                        <a:t>mean±SD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191.9±88.8</a:t>
                      </a:r>
                      <a:endParaRPr lang="tr-T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193.3±88.2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0.906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680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Hemoglobin drop, g/</a:t>
                      </a:r>
                      <a:r>
                        <a:rPr lang="en-US" sz="1200" dirty="0" err="1">
                          <a:effectLst/>
                        </a:rPr>
                        <a:t>dL</a:t>
                      </a:r>
                      <a:r>
                        <a:rPr lang="en-US" sz="1200" dirty="0">
                          <a:effectLst/>
                        </a:rPr>
                        <a:t>; </a:t>
                      </a:r>
                      <a:r>
                        <a:rPr lang="en-US" sz="1200" dirty="0" err="1">
                          <a:effectLst/>
                        </a:rPr>
                        <a:t>mean±SD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1.5±0.8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1.4±1.0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0.392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680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Blood transfusion, n (%)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 (5.4)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 (1.4)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0.073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680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Hospital stay, days; 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  <a:effectLst/>
                        </a:rPr>
                        <a:t>mean±SD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3.1±2.0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4.2±3.5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0.006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680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Major complication, n (%)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 (3.2</a:t>
                      </a:r>
                      <a:r>
                        <a:rPr lang="en-US" sz="1200" dirty="0" smtClean="0">
                          <a:effectLst/>
                        </a:rPr>
                        <a:t>%)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 (6.1</a:t>
                      </a:r>
                      <a:r>
                        <a:rPr lang="en-US" sz="1200" dirty="0" smtClean="0">
                          <a:effectLst/>
                        </a:rPr>
                        <a:t>%)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0.376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1196439" y="1593434"/>
            <a:ext cx="1052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 err="1" smtClean="0">
                <a:solidFill>
                  <a:schemeClr val="accent1">
                    <a:lumMod val="50000"/>
                  </a:schemeClr>
                </a:solidFill>
              </a:rPr>
              <a:t>Outcome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88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90646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Conclusion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669471" y="1467248"/>
            <a:ext cx="780505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en-US" sz="2800" b="1" dirty="0" smtClean="0"/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en-US" sz="2800" b="1" dirty="0" smtClean="0"/>
              <a:t>Having </a:t>
            </a:r>
            <a:r>
              <a:rPr lang="en-US" sz="2800" b="1" dirty="0"/>
              <a:t>a previous abdominal surgery does not seem to affect unfavorably the outcome of </a:t>
            </a:r>
            <a:r>
              <a:rPr lang="en-US" sz="2800" b="1" dirty="0" smtClean="0"/>
              <a:t>TLH.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en-US" sz="2800" dirty="0" smtClean="0"/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en-US" sz="2800" b="1" dirty="0" smtClean="0"/>
              <a:t>Laparoscopic </a:t>
            </a:r>
            <a:r>
              <a:rPr lang="en-US" sz="2800" b="1" dirty="0"/>
              <a:t>surgery, rather than open surgery, shortens hospital stay of obese hysterectomy patients without an unfavorable effect. </a:t>
            </a:r>
            <a:endParaRPr lang="en-US" sz="2800" b="1" dirty="0" smtClean="0"/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en-US" sz="2800" dirty="0" smtClean="0"/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en-US" sz="2800" dirty="0" smtClean="0"/>
              <a:t>TLH </a:t>
            </a:r>
            <a:r>
              <a:rPr lang="en-US" sz="2800" dirty="0"/>
              <a:t>is likely to be associated with less major complication rate.</a:t>
            </a:r>
            <a:endParaRPr lang="tr-TR" sz="28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79674"/>
            <a:ext cx="857250" cy="8572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5979674"/>
            <a:ext cx="8572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5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0" y="1690132"/>
            <a:ext cx="9144000" cy="108168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chemeClr val="bg1"/>
                </a:solidFill>
              </a:rPr>
              <a:t>THANK YOU FOR YOUR ATTENTION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68935" cy="169013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71815"/>
            <a:ext cx="3108048" cy="202581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91" y="2771815"/>
            <a:ext cx="2886093" cy="202581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889" y="-4171"/>
            <a:ext cx="2416111" cy="169430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419" y="2771815"/>
            <a:ext cx="3251581" cy="202581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501" y="4793968"/>
            <a:ext cx="3687273" cy="2060369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774" y="4793968"/>
            <a:ext cx="3693226" cy="2064031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97631"/>
            <a:ext cx="2056706" cy="205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4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869313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Total </a:t>
            </a:r>
            <a:r>
              <a:rPr lang="en-US" sz="3600" b="1" smtClean="0">
                <a:solidFill>
                  <a:schemeClr val="bg1"/>
                </a:solidFill>
              </a:rPr>
              <a:t>Laparoscopic Hysterectomy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747402" y="2174492"/>
            <a:ext cx="3824598" cy="2865129"/>
          </a:xfrm>
          <a:ln w="508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1984: LAVH, Kurt </a:t>
            </a:r>
            <a:r>
              <a:rPr lang="en-US" sz="1900" dirty="0" err="1">
                <a:solidFill>
                  <a:schemeClr val="bg1">
                    <a:lumMod val="50000"/>
                  </a:schemeClr>
                </a:solidFill>
              </a:rPr>
              <a:t>Semm</a:t>
            </a: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</a:rPr>
              <a:t>Germany</a:t>
            </a:r>
            <a:endParaRPr lang="en-US" sz="19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900" dirty="0" smtClean="0">
                <a:solidFill>
                  <a:srgbClr val="FF0000"/>
                </a:solidFill>
              </a:rPr>
              <a:t>1988: TLH</a:t>
            </a:r>
            <a:r>
              <a:rPr lang="en-US" sz="1900" dirty="0" smtClean="0"/>
              <a:t>, Harry Reich, Pennsylvania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1900" i="1" dirty="0" smtClean="0"/>
              <a:t>Reich, J </a:t>
            </a:r>
            <a:r>
              <a:rPr lang="en-US" sz="1900" i="1" dirty="0" err="1" smtClean="0"/>
              <a:t>Gynecol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Surg</a:t>
            </a:r>
            <a:r>
              <a:rPr lang="en-US" sz="1900" i="1" dirty="0" smtClean="0"/>
              <a:t>, 1989</a:t>
            </a:r>
            <a:r>
              <a:rPr lang="en-US" sz="1900" dirty="0"/>
              <a:t> </a:t>
            </a:r>
            <a:endParaRPr lang="en-US" sz="19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</a:rPr>
              <a:t>1993</a:t>
            </a: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: LSCH, Kurt </a:t>
            </a:r>
            <a:r>
              <a:rPr lang="en-US" sz="1900" dirty="0" err="1" smtClean="0">
                <a:solidFill>
                  <a:schemeClr val="bg1">
                    <a:lumMod val="50000"/>
                  </a:schemeClr>
                </a:solidFill>
              </a:rPr>
              <a:t>Semm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</a:rPr>
              <a:t>, Germany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</a:rPr>
              <a:t>1990s: Robotic hysterectomy</a:t>
            </a:r>
            <a:endParaRPr lang="en-US" sz="19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i="1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79674"/>
            <a:ext cx="857250" cy="8572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5979674"/>
            <a:ext cx="857250" cy="85725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4795405" y="2329783"/>
            <a:ext cx="3491345" cy="2554545"/>
          </a:xfrm>
          <a:prstGeom prst="rect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Advantages:</a:t>
            </a:r>
          </a:p>
          <a:p>
            <a:r>
              <a:rPr lang="tr-TR" sz="2000" dirty="0" err="1"/>
              <a:t>Fast</a:t>
            </a:r>
            <a:r>
              <a:rPr lang="tr-TR" sz="2000" dirty="0"/>
              <a:t> </a:t>
            </a:r>
            <a:r>
              <a:rPr lang="tr-TR" sz="2000" dirty="0" err="1"/>
              <a:t>recovery</a:t>
            </a:r>
            <a:endParaRPr lang="tr-TR" sz="2000" dirty="0"/>
          </a:p>
          <a:p>
            <a:r>
              <a:rPr lang="tr-TR" sz="2000" dirty="0" err="1"/>
              <a:t>Fast</a:t>
            </a:r>
            <a:r>
              <a:rPr lang="tr-TR" sz="2000" dirty="0"/>
              <a:t> </a:t>
            </a:r>
            <a:r>
              <a:rPr lang="tr-TR" sz="2000" dirty="0" err="1"/>
              <a:t>return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normal </a:t>
            </a:r>
            <a:r>
              <a:rPr lang="tr-TR" sz="2000" dirty="0" err="1"/>
              <a:t>activities</a:t>
            </a:r>
            <a:endParaRPr lang="tr-TR" sz="2000" dirty="0"/>
          </a:p>
          <a:p>
            <a:r>
              <a:rPr lang="tr-TR" sz="2000" dirty="0" err="1"/>
              <a:t>Short</a:t>
            </a:r>
            <a:r>
              <a:rPr lang="tr-TR" sz="2000" dirty="0"/>
              <a:t> </a:t>
            </a:r>
            <a:r>
              <a:rPr lang="tr-TR" sz="2000" dirty="0" err="1"/>
              <a:t>hospital</a:t>
            </a:r>
            <a:r>
              <a:rPr lang="tr-TR" sz="2000" dirty="0"/>
              <a:t> </a:t>
            </a:r>
            <a:r>
              <a:rPr lang="tr-TR" sz="2000" dirty="0" err="1"/>
              <a:t>stay</a:t>
            </a:r>
            <a:endParaRPr lang="tr-TR" sz="2000" dirty="0"/>
          </a:p>
          <a:p>
            <a:r>
              <a:rPr lang="tr-TR" sz="2000" dirty="0" err="1"/>
              <a:t>Less</a:t>
            </a:r>
            <a:r>
              <a:rPr lang="tr-TR" sz="2000" dirty="0"/>
              <a:t> </a:t>
            </a:r>
            <a:r>
              <a:rPr lang="tr-TR" sz="2000" dirty="0" err="1"/>
              <a:t>postoperative</a:t>
            </a:r>
            <a:r>
              <a:rPr lang="tr-TR" sz="2000" dirty="0"/>
              <a:t> </a:t>
            </a:r>
            <a:r>
              <a:rPr lang="tr-TR" sz="2000" dirty="0" err="1"/>
              <a:t>pain</a:t>
            </a:r>
            <a:endParaRPr lang="tr-TR" sz="2000" dirty="0"/>
          </a:p>
          <a:p>
            <a:r>
              <a:rPr lang="tr-TR" sz="2000" dirty="0" err="1"/>
              <a:t>Cost-effective</a:t>
            </a:r>
            <a:endParaRPr lang="tr-TR" sz="2000" dirty="0"/>
          </a:p>
          <a:p>
            <a:r>
              <a:rPr lang="tr-TR" sz="2000" dirty="0" err="1"/>
              <a:t>Esthetic</a:t>
            </a:r>
            <a:r>
              <a:rPr lang="tr-TR" sz="2000" dirty="0"/>
              <a:t> </a:t>
            </a:r>
          </a:p>
          <a:p>
            <a:r>
              <a:rPr lang="tr-TR" sz="2000" dirty="0" err="1"/>
              <a:t>Low</a:t>
            </a:r>
            <a:r>
              <a:rPr lang="tr-TR" sz="2000" dirty="0"/>
              <a:t> </a:t>
            </a:r>
            <a:r>
              <a:rPr lang="tr-TR" sz="2000" dirty="0" err="1"/>
              <a:t>complication</a:t>
            </a:r>
            <a:r>
              <a:rPr lang="tr-TR" sz="2000" dirty="0"/>
              <a:t> rate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957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90646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Laparoscopic Hysterectomy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1271590"/>
            <a:ext cx="6546850" cy="2194475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28" y="3466065"/>
            <a:ext cx="7211343" cy="2020336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60" y="2175324"/>
            <a:ext cx="6543040" cy="3670486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79674"/>
            <a:ext cx="857250" cy="85725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5979674"/>
            <a:ext cx="8572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5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90646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Contraindications for TLH?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8675" y="4356857"/>
            <a:ext cx="2971429" cy="1090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- BMI</a:t>
            </a:r>
          </a:p>
          <a:p>
            <a:pPr marL="0" indent="0">
              <a:buNone/>
            </a:pPr>
            <a:r>
              <a:rPr lang="tr-TR" b="1" dirty="0" smtClean="0"/>
              <a:t>- </a:t>
            </a:r>
            <a:r>
              <a:rPr lang="tr-TR" b="1" dirty="0" err="1" smtClean="0"/>
              <a:t>Previous</a:t>
            </a:r>
            <a:r>
              <a:rPr lang="tr-TR" b="1" dirty="0" smtClean="0"/>
              <a:t> </a:t>
            </a:r>
            <a:r>
              <a:rPr lang="tr-TR" b="1" dirty="0" err="1" smtClean="0"/>
              <a:t>surgery</a:t>
            </a:r>
            <a:endParaRPr lang="tr-TR" b="1" dirty="0" smtClean="0"/>
          </a:p>
        </p:txBody>
      </p:sp>
      <p:sp>
        <p:nvSpPr>
          <p:cNvPr id="4" name="İçerik Yer Tutucusu 3"/>
          <p:cNvSpPr txBox="1">
            <a:spLocks/>
          </p:cNvSpPr>
          <p:nvPr/>
        </p:nvSpPr>
        <p:spPr>
          <a:xfrm>
            <a:off x="628650" y="1409989"/>
            <a:ext cx="7886700" cy="2260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LH not appropriate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Medical conditions</a:t>
            </a:r>
            <a:r>
              <a:rPr lang="en-US" dirty="0" smtClean="0"/>
              <a:t>, such as cardiopulmonary disease, where the risks of either general anesthesia or the increased intraperitoneal pressure are deemed unacceptable</a:t>
            </a:r>
          </a:p>
          <a:p>
            <a:pPr lvl="1"/>
            <a:r>
              <a:rPr lang="en-US" dirty="0" smtClean="0"/>
              <a:t>Where </a:t>
            </a:r>
            <a:r>
              <a:rPr lang="en-US" dirty="0" err="1" smtClean="0">
                <a:solidFill>
                  <a:srgbClr val="FF0000"/>
                </a:solidFill>
              </a:rPr>
              <a:t>morcellation</a:t>
            </a:r>
            <a:r>
              <a:rPr lang="en-US" dirty="0" smtClean="0"/>
              <a:t> is known or likely to be required and uterine malignancy is either known or suspected</a:t>
            </a:r>
          </a:p>
          <a:p>
            <a:pPr lvl="1"/>
            <a:r>
              <a:rPr lang="en-US" dirty="0" smtClean="0"/>
              <a:t>Circumstances where </a:t>
            </a:r>
            <a:r>
              <a:rPr lang="en-US" dirty="0" smtClean="0">
                <a:solidFill>
                  <a:srgbClr val="FF0000"/>
                </a:solidFill>
              </a:rPr>
              <a:t>anatomy is so distorted</a:t>
            </a:r>
            <a:r>
              <a:rPr lang="en-US" dirty="0" smtClean="0"/>
              <a:t> by uterine disease or adhesions that laparoscopic approach is not deemed safe or reasonable by individuals with expertise </a:t>
            </a:r>
          </a:p>
          <a:p>
            <a:endParaRPr lang="en-US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5190260" y="3670404"/>
            <a:ext cx="3325090" cy="371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1600" i="1" dirty="0" smtClean="0"/>
              <a:t>AAGL, J Minim </a:t>
            </a:r>
            <a:r>
              <a:rPr lang="tr-TR" sz="1600" i="1" dirty="0" err="1" smtClean="0"/>
              <a:t>Invasive</a:t>
            </a:r>
            <a:r>
              <a:rPr lang="tr-TR" sz="1600" i="1" dirty="0" smtClean="0"/>
              <a:t> </a:t>
            </a:r>
            <a:r>
              <a:rPr lang="tr-TR" sz="1600" i="1" dirty="0" err="1" smtClean="0"/>
              <a:t>Gynecol</a:t>
            </a:r>
            <a:r>
              <a:rPr lang="tr-TR" sz="1600" i="1" dirty="0" smtClean="0"/>
              <a:t>, 2011</a:t>
            </a:r>
            <a:endParaRPr lang="en-US" sz="1600" i="1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79674"/>
            <a:ext cx="857250" cy="85725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5979674"/>
            <a:ext cx="857250" cy="857250"/>
          </a:xfrm>
          <a:prstGeom prst="rect">
            <a:avLst/>
          </a:prstGeom>
        </p:spPr>
      </p:pic>
      <p:sp>
        <p:nvSpPr>
          <p:cNvPr id="8" name="İçerik Yer Tutucusu 2"/>
          <p:cNvSpPr txBox="1">
            <a:spLocks/>
          </p:cNvSpPr>
          <p:nvPr/>
        </p:nvSpPr>
        <p:spPr>
          <a:xfrm>
            <a:off x="2703926" y="5502047"/>
            <a:ext cx="4972667" cy="9552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r-TR" b="1" i="1" dirty="0" err="1" smtClean="0">
                <a:solidFill>
                  <a:srgbClr val="FF0000"/>
                </a:solidFill>
              </a:rPr>
              <a:t>Contraindication</a:t>
            </a:r>
            <a:r>
              <a:rPr lang="tr-TR" b="1" i="1" dirty="0" smtClean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b="1" i="1" dirty="0" err="1" smtClean="0">
                <a:solidFill>
                  <a:srgbClr val="FF0000"/>
                </a:solidFill>
              </a:rPr>
              <a:t>Increase</a:t>
            </a:r>
            <a:r>
              <a:rPr lang="tr-TR" b="1" i="1" dirty="0" smtClean="0">
                <a:solidFill>
                  <a:srgbClr val="FF0000"/>
                </a:solidFill>
              </a:rPr>
              <a:t> </a:t>
            </a:r>
            <a:r>
              <a:rPr lang="tr-TR" b="1" i="1" dirty="0" err="1" smtClean="0">
                <a:solidFill>
                  <a:srgbClr val="FF0000"/>
                </a:solidFill>
              </a:rPr>
              <a:t>complication</a:t>
            </a:r>
            <a:r>
              <a:rPr lang="tr-TR" b="1" i="1" dirty="0" smtClean="0">
                <a:solidFill>
                  <a:srgbClr val="FF0000"/>
                </a:solidFill>
              </a:rPr>
              <a:t> rate?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223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90646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Previous surgery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2" y="1271590"/>
            <a:ext cx="3909681" cy="144786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7139"/>
            <a:ext cx="4004683" cy="140705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79674"/>
            <a:ext cx="857250" cy="85725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5979674"/>
            <a:ext cx="857250" cy="85725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692" y="1271589"/>
            <a:ext cx="4882307" cy="205350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60" y="3438354"/>
            <a:ext cx="4047770" cy="2261227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7123"/>
            <a:ext cx="4004683" cy="1633679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 rot="19204914">
            <a:off x="31683" y="3381665"/>
            <a:ext cx="3941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Similar rates of minor and major complications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Çerçeve 10"/>
          <p:cNvSpPr/>
          <p:nvPr/>
        </p:nvSpPr>
        <p:spPr>
          <a:xfrm>
            <a:off x="4762006" y="5177642"/>
            <a:ext cx="3866231" cy="287764"/>
          </a:xfrm>
          <a:prstGeom prst="frame">
            <a:avLst>
              <a:gd name="adj1" fmla="val 1296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7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90646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Obesity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8626" y="3669475"/>
            <a:ext cx="3597109" cy="2208810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endParaRPr lang="tr-TR" sz="1700" b="1" i="1" dirty="0" smtClean="0"/>
          </a:p>
          <a:p>
            <a:pPr>
              <a:buFontTx/>
              <a:buChar char="-"/>
            </a:pPr>
            <a:r>
              <a:rPr lang="tr-TR" b="1" dirty="0" err="1" smtClean="0"/>
              <a:t>Postoperative</a:t>
            </a:r>
            <a:r>
              <a:rPr lang="tr-TR" b="1" dirty="0" smtClean="0"/>
              <a:t> </a:t>
            </a:r>
            <a:r>
              <a:rPr lang="tr-TR" b="1" dirty="0" err="1" smtClean="0"/>
              <a:t>complication</a:t>
            </a:r>
            <a:endParaRPr lang="tr-TR" b="1" dirty="0" smtClean="0"/>
          </a:p>
          <a:p>
            <a:pPr>
              <a:buFontTx/>
              <a:buChar char="-"/>
            </a:pPr>
            <a:r>
              <a:rPr lang="tr-TR" b="1" dirty="0" err="1" smtClean="0"/>
              <a:t>Duration</a:t>
            </a:r>
            <a:r>
              <a:rPr lang="tr-TR" b="1" dirty="0" smtClean="0"/>
              <a:t> of </a:t>
            </a:r>
            <a:r>
              <a:rPr lang="tr-TR" b="1" dirty="0" err="1" smtClean="0"/>
              <a:t>hospitalization</a:t>
            </a:r>
            <a:endParaRPr lang="tr-TR" b="1" dirty="0" smtClean="0"/>
          </a:p>
          <a:p>
            <a:pPr>
              <a:buFontTx/>
              <a:buChar char="-"/>
            </a:pPr>
            <a:r>
              <a:rPr lang="tr-TR" b="1" dirty="0" err="1" smtClean="0"/>
              <a:t>Wound</a:t>
            </a:r>
            <a:r>
              <a:rPr lang="tr-TR" b="1" dirty="0" smtClean="0"/>
              <a:t> </a:t>
            </a:r>
            <a:r>
              <a:rPr lang="tr-TR" b="1" dirty="0" err="1" smtClean="0"/>
              <a:t>infection</a:t>
            </a:r>
            <a:endParaRPr lang="tr-TR" b="1" dirty="0"/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endParaRPr lang="tr-TR" sz="1600" i="1" dirty="0" smtClean="0"/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tr-TR" sz="2000" i="1" dirty="0" err="1" smtClean="0"/>
              <a:t>Naveiro-Fuentes</a:t>
            </a:r>
            <a:r>
              <a:rPr lang="tr-TR" sz="2000" i="1" dirty="0" smtClean="0"/>
              <a:t>, </a:t>
            </a:r>
            <a:r>
              <a:rPr lang="tr-TR" sz="2000" i="1" dirty="0" err="1" smtClean="0"/>
              <a:t>Minerva</a:t>
            </a:r>
            <a:r>
              <a:rPr lang="tr-TR" sz="2000" i="1" dirty="0" smtClean="0"/>
              <a:t> </a:t>
            </a:r>
            <a:r>
              <a:rPr lang="tr-TR" sz="2000" i="1" dirty="0" err="1" smtClean="0"/>
              <a:t>Chir</a:t>
            </a:r>
            <a:r>
              <a:rPr lang="tr-TR" sz="2000" i="1" dirty="0" smtClean="0"/>
              <a:t>, 2017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tr-TR" sz="2000" i="1" dirty="0" err="1" smtClean="0"/>
              <a:t>Colling</a:t>
            </a:r>
            <a:r>
              <a:rPr lang="tr-TR" sz="2000" i="1" dirty="0" smtClean="0"/>
              <a:t>, </a:t>
            </a:r>
            <a:r>
              <a:rPr lang="tr-TR" sz="2000" i="1" dirty="0" err="1" smtClean="0"/>
              <a:t>Surg</a:t>
            </a:r>
            <a:r>
              <a:rPr lang="tr-TR" sz="2000" i="1" dirty="0" smtClean="0"/>
              <a:t> </a:t>
            </a:r>
            <a:r>
              <a:rPr lang="tr-TR" sz="2000" i="1" dirty="0" err="1" smtClean="0"/>
              <a:t>Infect</a:t>
            </a:r>
            <a:r>
              <a:rPr lang="tr-TR" sz="2000" i="1" dirty="0" smtClean="0"/>
              <a:t>, 2015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tr-TR" sz="2000" i="1" dirty="0" err="1" smtClean="0"/>
              <a:t>Bogani</a:t>
            </a:r>
            <a:r>
              <a:rPr lang="tr-TR" sz="2000" i="1" dirty="0" smtClean="0"/>
              <a:t>, </a:t>
            </a:r>
            <a:r>
              <a:rPr lang="tr-TR" sz="2000" i="1" dirty="0" err="1" smtClean="0"/>
              <a:t>Eur</a:t>
            </a:r>
            <a:r>
              <a:rPr lang="tr-TR" sz="2000" i="1" dirty="0" smtClean="0"/>
              <a:t> J </a:t>
            </a:r>
            <a:r>
              <a:rPr lang="tr-TR" sz="2000" i="1" dirty="0" err="1" smtClean="0"/>
              <a:t>Obstet</a:t>
            </a:r>
            <a:r>
              <a:rPr lang="tr-TR" sz="2000" i="1" dirty="0" smtClean="0"/>
              <a:t> </a:t>
            </a:r>
            <a:r>
              <a:rPr lang="tr-TR" sz="2000" i="1" dirty="0" err="1" smtClean="0"/>
              <a:t>Gynecol</a:t>
            </a:r>
            <a:r>
              <a:rPr lang="tr-TR" sz="2000" i="1" dirty="0" smtClean="0"/>
              <a:t> </a:t>
            </a:r>
            <a:r>
              <a:rPr lang="tr-TR" sz="2000" i="1" dirty="0" err="1" smtClean="0"/>
              <a:t>Reprod</a:t>
            </a:r>
            <a:r>
              <a:rPr lang="tr-TR" sz="2000" i="1" dirty="0" smtClean="0"/>
              <a:t> </a:t>
            </a:r>
            <a:r>
              <a:rPr lang="tr-TR" sz="2000" i="1" dirty="0" err="1" smtClean="0"/>
              <a:t>Biol</a:t>
            </a:r>
            <a:r>
              <a:rPr lang="tr-TR" sz="2000" i="1" dirty="0" smtClean="0"/>
              <a:t>, 2015</a:t>
            </a:r>
          </a:p>
          <a:p>
            <a:pPr marL="0" indent="0">
              <a:lnSpc>
                <a:spcPct val="100000"/>
              </a:lnSpc>
              <a:buNone/>
            </a:pPr>
            <a:endParaRPr lang="tr-TR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şağı Ok 3"/>
          <p:cNvSpPr/>
          <p:nvPr/>
        </p:nvSpPr>
        <p:spPr>
          <a:xfrm>
            <a:off x="3764477" y="3841629"/>
            <a:ext cx="355132" cy="1030443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79674"/>
            <a:ext cx="857250" cy="85725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5979674"/>
            <a:ext cx="857250" cy="857250"/>
          </a:xfrm>
          <a:prstGeom prst="rect">
            <a:avLst/>
          </a:prstGeom>
        </p:spPr>
      </p:pic>
      <p:sp>
        <p:nvSpPr>
          <p:cNvPr id="7" name="İçerik Yer Tutucusu 2"/>
          <p:cNvSpPr txBox="1">
            <a:spLocks/>
          </p:cNvSpPr>
          <p:nvPr/>
        </p:nvSpPr>
        <p:spPr>
          <a:xfrm>
            <a:off x="908091" y="1389748"/>
            <a:ext cx="7327818" cy="122282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b="1" dirty="0" smtClean="0">
                <a:solidFill>
                  <a:srgbClr val="FF0000"/>
                </a:solidFill>
              </a:rPr>
              <a:t>TLH </a:t>
            </a:r>
            <a:r>
              <a:rPr lang="tr-TR" b="1" dirty="0" err="1" smtClean="0">
                <a:solidFill>
                  <a:srgbClr val="FF0000"/>
                </a:solidFill>
              </a:rPr>
              <a:t>for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patients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with</a:t>
            </a:r>
            <a:r>
              <a:rPr lang="tr-TR" b="1" dirty="0" smtClean="0">
                <a:solidFill>
                  <a:srgbClr val="FF0000"/>
                </a:solidFill>
              </a:rPr>
              <a:t> BMI &gt; 30 kg/m</a:t>
            </a:r>
            <a:r>
              <a:rPr lang="tr-TR" b="1" baseline="30000" dirty="0" smtClean="0">
                <a:solidFill>
                  <a:srgbClr val="FF0000"/>
                </a:solidFill>
              </a:rPr>
              <a:t>2</a:t>
            </a:r>
            <a:r>
              <a:rPr lang="tr-TR" b="1" dirty="0" smtClean="0">
                <a:solidFill>
                  <a:srgbClr val="FF0000"/>
                </a:solidFill>
              </a:rPr>
              <a:t>  </a:t>
            </a:r>
            <a:endParaRPr lang="tr-TR" i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tr-TR" i="1" dirty="0" err="1" smtClean="0"/>
              <a:t>Complication</a:t>
            </a:r>
            <a:r>
              <a:rPr lang="tr-TR" i="1" dirty="0" smtClean="0"/>
              <a:t> rate </a:t>
            </a:r>
            <a:r>
              <a:rPr lang="tr-TR" i="1" dirty="0" err="1" smtClean="0"/>
              <a:t>increases</a:t>
            </a:r>
            <a:r>
              <a:rPr lang="tr-TR" i="1" dirty="0" smtClean="0"/>
              <a:t> as BMI </a:t>
            </a:r>
            <a:r>
              <a:rPr lang="tr-TR" i="1" dirty="0" err="1" smtClean="0"/>
              <a:t>increase</a:t>
            </a:r>
            <a:r>
              <a:rPr lang="tr-TR" i="1" dirty="0" smtClean="0"/>
              <a:t>, </a:t>
            </a:r>
            <a:r>
              <a:rPr lang="tr-TR" i="1" dirty="0" err="1" smtClean="0"/>
              <a:t>regardless</a:t>
            </a:r>
            <a:r>
              <a:rPr lang="tr-TR" i="1" dirty="0" smtClean="0"/>
              <a:t> of </a:t>
            </a:r>
            <a:r>
              <a:rPr lang="tr-TR" i="1" dirty="0" err="1" smtClean="0"/>
              <a:t>surgical</a:t>
            </a:r>
            <a:r>
              <a:rPr lang="tr-TR" i="1" dirty="0" smtClean="0"/>
              <a:t> </a:t>
            </a:r>
            <a:r>
              <a:rPr lang="tr-TR" i="1" dirty="0" err="1" smtClean="0"/>
              <a:t>route</a:t>
            </a:r>
            <a:endParaRPr lang="tr-TR" i="1" dirty="0" smtClean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tr-TR" sz="1600" i="1" dirty="0" err="1" smtClean="0"/>
              <a:t>Bogani</a:t>
            </a:r>
            <a:r>
              <a:rPr lang="tr-TR" sz="1600" i="1" dirty="0" smtClean="0"/>
              <a:t>, </a:t>
            </a:r>
            <a:r>
              <a:rPr lang="tr-TR" sz="1600" i="1" dirty="0" err="1" smtClean="0"/>
              <a:t>Eur</a:t>
            </a:r>
            <a:r>
              <a:rPr lang="tr-TR" sz="1600" i="1" dirty="0" smtClean="0"/>
              <a:t> J </a:t>
            </a:r>
            <a:r>
              <a:rPr lang="tr-TR" sz="1600" i="1" dirty="0" err="1" smtClean="0"/>
              <a:t>Obstet</a:t>
            </a:r>
            <a:r>
              <a:rPr lang="tr-TR" sz="1600" i="1" dirty="0" smtClean="0"/>
              <a:t> </a:t>
            </a:r>
            <a:r>
              <a:rPr lang="tr-TR" sz="1600" i="1" dirty="0" err="1" smtClean="0"/>
              <a:t>Gynecol</a:t>
            </a:r>
            <a:r>
              <a:rPr lang="tr-TR" sz="1600" i="1" dirty="0" smtClean="0"/>
              <a:t> </a:t>
            </a:r>
            <a:r>
              <a:rPr lang="tr-TR" sz="1600" i="1" dirty="0" err="1" smtClean="0"/>
              <a:t>Reprod</a:t>
            </a:r>
            <a:r>
              <a:rPr lang="tr-TR" sz="1600" i="1" dirty="0" smtClean="0"/>
              <a:t> </a:t>
            </a:r>
            <a:r>
              <a:rPr lang="tr-TR" sz="1600" i="1" dirty="0" err="1" smtClean="0"/>
              <a:t>Biol</a:t>
            </a:r>
            <a:r>
              <a:rPr lang="tr-TR" sz="1600" i="1" dirty="0" smtClean="0"/>
              <a:t>, 2015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tr-TR" sz="17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8" name="Metin kutusu 7"/>
          <p:cNvSpPr txBox="1"/>
          <p:nvPr/>
        </p:nvSpPr>
        <p:spPr>
          <a:xfrm>
            <a:off x="4912346" y="3841629"/>
            <a:ext cx="39110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Longer operative time</a:t>
            </a:r>
          </a:p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Similar intraoperative complication rate</a:t>
            </a:r>
          </a:p>
          <a:p>
            <a:pPr algn="r"/>
            <a:r>
              <a:rPr lang="en-US" sz="1400" i="1" dirty="0" smtClean="0"/>
              <a:t>Shah, </a:t>
            </a:r>
            <a:r>
              <a:rPr lang="en-US" sz="1400" i="1" dirty="0" err="1" smtClean="0"/>
              <a:t>Obstet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Gynecol</a:t>
            </a:r>
            <a:r>
              <a:rPr lang="en-US" sz="1400" i="1" dirty="0" smtClean="0"/>
              <a:t>, 2015</a:t>
            </a:r>
          </a:p>
          <a:p>
            <a:pPr algn="r"/>
            <a:r>
              <a:rPr lang="en-US" sz="1400" i="1" dirty="0" err="1" smtClean="0"/>
              <a:t>Blikkendaal</a:t>
            </a:r>
            <a:r>
              <a:rPr lang="en-US" sz="1400" i="1" dirty="0" smtClean="0"/>
              <a:t>, Arch </a:t>
            </a:r>
            <a:r>
              <a:rPr lang="en-US" sz="1400" i="1" dirty="0" err="1" smtClean="0"/>
              <a:t>Gynecol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Obstet</a:t>
            </a:r>
            <a:r>
              <a:rPr lang="en-US" sz="1400" i="1" dirty="0" smtClean="0"/>
              <a:t>, 2015</a:t>
            </a:r>
            <a:endParaRPr lang="en-US" sz="1400" i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3764477" y="2966844"/>
            <a:ext cx="1615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TLH</a:t>
            </a:r>
            <a:r>
              <a:rPr lang="tr-TR" sz="2400" b="1" dirty="0"/>
              <a:t> vs. </a:t>
            </a:r>
            <a:r>
              <a:rPr lang="tr-TR" sz="2400" b="1" dirty="0" smtClean="0"/>
              <a:t>AH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5232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90646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Ankara University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22968" y="2303043"/>
            <a:ext cx="721672" cy="478272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AIM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622968" y="2874881"/>
            <a:ext cx="7689759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To assess the effects of previous abdominal surgery and obesity on the intra-operative and post-operative outcomes of total laparoscopic hysterectomy (TLH).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79674"/>
            <a:ext cx="857250" cy="85725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5979674"/>
            <a:ext cx="8572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2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90646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Material &amp; Methods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575774" y="1470274"/>
            <a:ext cx="3992440" cy="68647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dirty="0"/>
              <a:t>Ankara University School of Medicine</a:t>
            </a:r>
          </a:p>
          <a:p>
            <a:pPr algn="ctr">
              <a:lnSpc>
                <a:spcPct val="110000"/>
              </a:lnSpc>
            </a:pPr>
            <a:r>
              <a:rPr lang="en-US" dirty="0"/>
              <a:t>Department of Obstetrics &amp; Gynecology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2934248" y="2779878"/>
            <a:ext cx="3275512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2011-2016</a:t>
            </a:r>
          </a:p>
          <a:p>
            <a:pPr algn="ctr"/>
            <a:r>
              <a:rPr lang="en-US" dirty="0" smtClean="0"/>
              <a:t>Hysterectomy for benign reasons</a:t>
            </a:r>
            <a:endParaRPr lang="en-US" dirty="0"/>
          </a:p>
        </p:txBody>
      </p:sp>
      <p:sp>
        <p:nvSpPr>
          <p:cNvPr id="10" name="Metin kutusu 9"/>
          <p:cNvSpPr txBox="1"/>
          <p:nvPr/>
        </p:nvSpPr>
        <p:spPr>
          <a:xfrm>
            <a:off x="4100553" y="3870429"/>
            <a:ext cx="942887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234 TLH</a:t>
            </a:r>
            <a:endParaRPr lang="en-US" dirty="0" smtClean="0"/>
          </a:p>
        </p:txBody>
      </p:sp>
      <p:sp>
        <p:nvSpPr>
          <p:cNvPr id="11" name="Metin kutusu 10"/>
          <p:cNvSpPr txBox="1"/>
          <p:nvPr/>
        </p:nvSpPr>
        <p:spPr>
          <a:xfrm>
            <a:off x="449527" y="4396212"/>
            <a:ext cx="3076612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74 previous abdominal surgery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5617854" y="4396212"/>
            <a:ext cx="2753446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160 first abdominal surgery</a:t>
            </a:r>
          </a:p>
        </p:txBody>
      </p:sp>
      <p:sp>
        <p:nvSpPr>
          <p:cNvPr id="14" name="Aşağı Ok 13"/>
          <p:cNvSpPr/>
          <p:nvPr/>
        </p:nvSpPr>
        <p:spPr>
          <a:xfrm>
            <a:off x="4399803" y="2189646"/>
            <a:ext cx="344385" cy="531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şağı Ok 14"/>
          <p:cNvSpPr/>
          <p:nvPr/>
        </p:nvSpPr>
        <p:spPr>
          <a:xfrm>
            <a:off x="4444332" y="3492013"/>
            <a:ext cx="255325" cy="2912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şağı Ok 15"/>
          <p:cNvSpPr/>
          <p:nvPr/>
        </p:nvSpPr>
        <p:spPr>
          <a:xfrm rot="3964669">
            <a:off x="3708818" y="3998153"/>
            <a:ext cx="181004" cy="531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şağı Ok 17"/>
          <p:cNvSpPr/>
          <p:nvPr/>
        </p:nvSpPr>
        <p:spPr>
          <a:xfrm rot="18174571">
            <a:off x="5243419" y="4022598"/>
            <a:ext cx="168093" cy="531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79674"/>
            <a:ext cx="857250" cy="857250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783593" y="4765544"/>
            <a:ext cx="2742546" cy="156966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200" dirty="0" smtClean="0"/>
              <a:t>38 C/S (16 recurrent)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 smtClean="0"/>
              <a:t>17 appendectomy</a:t>
            </a:r>
          </a:p>
          <a:p>
            <a:pPr marL="285750" indent="-285750">
              <a:buFontTx/>
              <a:buChar char="-"/>
            </a:pPr>
            <a:r>
              <a:rPr lang="en-US" sz="1200" dirty="0" smtClean="0"/>
              <a:t>7 cholecystectomy</a:t>
            </a:r>
          </a:p>
          <a:p>
            <a:pPr marL="285750" indent="-285750">
              <a:buFontTx/>
              <a:buChar char="-"/>
            </a:pPr>
            <a:r>
              <a:rPr lang="en-US" sz="1200" dirty="0" smtClean="0"/>
              <a:t>4 myomectomy</a:t>
            </a:r>
          </a:p>
          <a:p>
            <a:pPr marL="285750" indent="-285750">
              <a:buFontTx/>
              <a:buChar char="-"/>
            </a:pPr>
            <a:r>
              <a:rPr lang="en-US" sz="1200" dirty="0" smtClean="0"/>
              <a:t>4 </a:t>
            </a:r>
            <a:r>
              <a:rPr lang="en-US" sz="1200" dirty="0" err="1" smtClean="0"/>
              <a:t>endometrioma</a:t>
            </a:r>
            <a:r>
              <a:rPr lang="en-US" sz="1200" dirty="0" smtClean="0"/>
              <a:t> excision</a:t>
            </a:r>
          </a:p>
          <a:p>
            <a:pPr marL="285750" indent="-285750">
              <a:buFontTx/>
              <a:buChar char="-"/>
            </a:pPr>
            <a:r>
              <a:rPr lang="en-US" sz="1200" dirty="0" smtClean="0"/>
              <a:t>2 BTL</a:t>
            </a:r>
          </a:p>
          <a:p>
            <a:pPr marL="285750" indent="-285750">
              <a:buFontTx/>
              <a:buChar char="-"/>
            </a:pPr>
            <a:r>
              <a:rPr lang="en-US" sz="1200" dirty="0" smtClean="0"/>
              <a:t>1 </a:t>
            </a:r>
            <a:r>
              <a:rPr lang="en-US" sz="1200" dirty="0" err="1" smtClean="0"/>
              <a:t>appendectomy+cholecystectomy</a:t>
            </a:r>
            <a:endParaRPr lang="en-US" sz="1200" dirty="0" smtClean="0"/>
          </a:p>
          <a:p>
            <a:pPr marL="285750" indent="-285750">
              <a:buFontTx/>
              <a:buChar char="-"/>
            </a:pPr>
            <a:r>
              <a:rPr lang="en-US" sz="1200" dirty="0" smtClean="0"/>
              <a:t>1 C/</a:t>
            </a:r>
            <a:r>
              <a:rPr lang="en-US" sz="1200" dirty="0" err="1" smtClean="0"/>
              <a:t>S+cholecystectomy</a:t>
            </a:r>
            <a:endParaRPr lang="en-US" sz="1200" dirty="0" smtClean="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5979674"/>
            <a:ext cx="8572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1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90646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Results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79674"/>
            <a:ext cx="857250" cy="85725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5979674"/>
            <a:ext cx="857250" cy="857250"/>
          </a:xfrm>
          <a:prstGeom prst="rect">
            <a:avLst/>
          </a:prstGeom>
        </p:spPr>
      </p:pic>
      <p:graphicFrame>
        <p:nvGraphicFramePr>
          <p:cNvPr id="9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8955823"/>
              </p:ext>
            </p:extLst>
          </p:nvPr>
        </p:nvGraphicFramePr>
        <p:xfrm>
          <a:off x="857251" y="1840675"/>
          <a:ext cx="7562355" cy="2992551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3611323"/>
                <a:gridCol w="1619275"/>
                <a:gridCol w="1468143"/>
                <a:gridCol w="863614"/>
              </a:tblGrid>
              <a:tr h="3420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Previous surgery</a:t>
                      </a:r>
                      <a:endParaRPr lang="tr-TR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(n=74)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 surgery</a:t>
                      </a:r>
                      <a:endParaRPr lang="tr-TR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(n=160)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415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Age, years; </a:t>
                      </a:r>
                      <a:r>
                        <a:rPr lang="en-US" sz="1200" dirty="0" err="1">
                          <a:effectLst/>
                        </a:rPr>
                        <a:t>mean±SD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49.8±6.3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50.7±8.5</a:t>
                      </a:r>
                      <a:endParaRPr lang="tr-T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0.435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415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BMI, kg/m</a:t>
                      </a:r>
                      <a:r>
                        <a:rPr lang="en-US" sz="1200" baseline="30000" dirty="0">
                          <a:effectLst/>
                        </a:rPr>
                        <a:t>2</a:t>
                      </a:r>
                      <a:r>
                        <a:rPr lang="en-US" sz="1200" dirty="0">
                          <a:effectLst/>
                        </a:rPr>
                        <a:t>; </a:t>
                      </a:r>
                      <a:r>
                        <a:rPr lang="en-US" sz="1200" dirty="0" err="1">
                          <a:effectLst/>
                        </a:rPr>
                        <a:t>mean±SD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28.1±4.3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28.6±3.7</a:t>
                      </a:r>
                      <a:endParaRPr lang="tr-T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0.342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14190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Indications for surgery, n (%)</a:t>
                      </a:r>
                      <a:endParaRPr lang="tr-TR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</a:t>
                      </a:r>
                      <a:r>
                        <a:rPr lang="en-US" sz="1200" dirty="0" err="1">
                          <a:effectLst/>
                        </a:rPr>
                        <a:t>Adenomyosis</a:t>
                      </a:r>
                      <a:endParaRPr lang="tr-TR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Adnexal mass</a:t>
                      </a:r>
                      <a:endParaRPr lang="tr-TR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Endometrial pathology</a:t>
                      </a:r>
                      <a:endParaRPr lang="tr-TR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Cervical pathology</a:t>
                      </a:r>
                      <a:endParaRPr lang="tr-TR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Uterine prolapse</a:t>
                      </a:r>
                      <a:endParaRPr lang="tr-TR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Fibroid 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 (4.1)</a:t>
                      </a:r>
                      <a:endParaRPr lang="tr-TR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 (12.2)</a:t>
                      </a:r>
                      <a:endParaRPr lang="tr-TR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22 (29.7)</a:t>
                      </a:r>
                      <a:endParaRPr lang="tr-TR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 (2.7)</a:t>
                      </a:r>
                      <a:endParaRPr lang="tr-TR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 (13.5)</a:t>
                      </a:r>
                      <a:endParaRPr lang="tr-TR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28 (37.8)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 (1.3)</a:t>
                      </a:r>
                      <a:endParaRPr lang="tr-TR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 (15.6)</a:t>
                      </a:r>
                      <a:endParaRPr lang="tr-TR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51 (31.9)</a:t>
                      </a:r>
                      <a:endParaRPr lang="tr-TR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 (6.9)</a:t>
                      </a:r>
                      <a:endParaRPr lang="tr-TR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 (5.0)</a:t>
                      </a:r>
                      <a:endParaRPr lang="tr-TR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63 (39.4)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0.120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415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Systemic disease, n (%)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31 (41.9)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83 (51.9)</a:t>
                      </a:r>
                      <a:endParaRPr lang="tr-T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0.155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415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Additional surgical intervention, n (%)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 (13.5)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 (10.0)</a:t>
                      </a:r>
                      <a:endParaRPr lang="tr-T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0.426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415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Bilateral </a:t>
                      </a:r>
                      <a:r>
                        <a:rPr lang="en-US" sz="1200" dirty="0" err="1">
                          <a:effectLst/>
                        </a:rPr>
                        <a:t>salphingo</a:t>
                      </a:r>
                      <a:r>
                        <a:rPr lang="en-US" sz="1200" dirty="0">
                          <a:effectLst/>
                        </a:rPr>
                        <a:t>-oophorectomy, n (%)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64 (86.5)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139 (86.9)</a:t>
                      </a:r>
                      <a:endParaRPr lang="tr-T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0.935</a:t>
                      </a:r>
                      <a:endParaRPr lang="tr-T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Dikdörtgen 9"/>
          <p:cNvSpPr/>
          <p:nvPr/>
        </p:nvSpPr>
        <p:spPr>
          <a:xfrm>
            <a:off x="857251" y="1840675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 err="1" smtClean="0">
                <a:solidFill>
                  <a:schemeClr val="accent1">
                    <a:lumMod val="50000"/>
                  </a:schemeClr>
                </a:solidFill>
              </a:rPr>
              <a:t>Demographics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87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14918</TotalTime>
  <Words>897</Words>
  <Application>Microsoft Macintosh PowerPoint</Application>
  <PresentationFormat>Ekran Gösterisi (4:3)</PresentationFormat>
  <Paragraphs>279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0" baseType="lpstr">
      <vt:lpstr>Calibri</vt:lpstr>
      <vt:lpstr>Calibri Light</vt:lpstr>
      <vt:lpstr>Times New Roman</vt:lpstr>
      <vt:lpstr>Arial</vt:lpstr>
      <vt:lpstr>Office Teması</vt:lpstr>
      <vt:lpstr>Previous abdominal surgery and obesity does not affect unfavorably the outcome of total laparoscopic hysterectomy</vt:lpstr>
      <vt:lpstr>Total Laparoscopic Hysterectomy</vt:lpstr>
      <vt:lpstr>Laparoscopic Hysterectomy</vt:lpstr>
      <vt:lpstr>Contraindications for TLH?</vt:lpstr>
      <vt:lpstr>Previous surgery</vt:lpstr>
      <vt:lpstr>Obesity</vt:lpstr>
      <vt:lpstr>Ankara University</vt:lpstr>
      <vt:lpstr>Material &amp; Methods</vt:lpstr>
      <vt:lpstr>Results</vt:lpstr>
      <vt:lpstr>Results</vt:lpstr>
      <vt:lpstr>Material &amp; Methods</vt:lpstr>
      <vt:lpstr>Results</vt:lpstr>
      <vt:lpstr>Results</vt:lpstr>
      <vt:lpstr>Conclusion</vt:lpstr>
      <vt:lpstr>PowerPoint Sunusu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Ovaryen Stimülasyonun Fizyolojiye Yönelik Hedefleri</dc:title>
  <dc:creator>yesukur@gmail.com</dc:creator>
  <cp:lastModifiedBy>yesukur@gmail.com</cp:lastModifiedBy>
  <cp:revision>160</cp:revision>
  <dcterms:created xsi:type="dcterms:W3CDTF">2017-04-22T12:07:44Z</dcterms:created>
  <dcterms:modified xsi:type="dcterms:W3CDTF">2017-05-20T06:15:14Z</dcterms:modified>
</cp:coreProperties>
</file>