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7" r:id="rId2"/>
    <p:sldId id="271" r:id="rId3"/>
    <p:sldId id="272" r:id="rId4"/>
    <p:sldId id="273" r:id="rId5"/>
    <p:sldId id="274" r:id="rId6"/>
    <p:sldId id="306" r:id="rId7"/>
    <p:sldId id="307" r:id="rId8"/>
    <p:sldId id="284" r:id="rId9"/>
    <p:sldId id="275" r:id="rId10"/>
    <p:sldId id="276" r:id="rId11"/>
    <p:sldId id="283" r:id="rId12"/>
    <p:sldId id="277" r:id="rId13"/>
    <p:sldId id="278" r:id="rId14"/>
    <p:sldId id="303" r:id="rId15"/>
    <p:sldId id="279" r:id="rId16"/>
    <p:sldId id="285" r:id="rId17"/>
    <p:sldId id="290" r:id="rId18"/>
    <p:sldId id="305" r:id="rId19"/>
    <p:sldId id="304" r:id="rId20"/>
    <p:sldId id="301" r:id="rId21"/>
    <p:sldId id="286" r:id="rId22"/>
    <p:sldId id="299" r:id="rId23"/>
    <p:sldId id="292" r:id="rId24"/>
    <p:sldId id="291" r:id="rId25"/>
    <p:sldId id="293" r:id="rId26"/>
    <p:sldId id="288" r:id="rId27"/>
    <p:sldId id="289" r:id="rId28"/>
    <p:sldId id="302" r:id="rId29"/>
    <p:sldId id="294" r:id="rId30"/>
    <p:sldId id="295" r:id="rId31"/>
    <p:sldId id="296" r:id="rId32"/>
    <p:sldId id="298" r:id="rId33"/>
    <p:sldId id="27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4853FC6-EE39-459C-A778-F2657F77E272}">
          <p14:sldIdLst>
            <p14:sldId id="267"/>
            <p14:sldId id="271"/>
            <p14:sldId id="272"/>
            <p14:sldId id="273"/>
            <p14:sldId id="274"/>
            <p14:sldId id="306"/>
            <p14:sldId id="307"/>
            <p14:sldId id="284"/>
            <p14:sldId id="275"/>
            <p14:sldId id="276"/>
            <p14:sldId id="283"/>
            <p14:sldId id="277"/>
            <p14:sldId id="278"/>
            <p14:sldId id="303"/>
            <p14:sldId id="279"/>
            <p14:sldId id="285"/>
            <p14:sldId id="290"/>
            <p14:sldId id="305"/>
            <p14:sldId id="304"/>
            <p14:sldId id="301"/>
            <p14:sldId id="286"/>
            <p14:sldId id="299"/>
            <p14:sldId id="292"/>
            <p14:sldId id="291"/>
            <p14:sldId id="293"/>
            <p14:sldId id="288"/>
            <p14:sldId id="289"/>
            <p14:sldId id="302"/>
            <p14:sldId id="294"/>
            <p14:sldId id="295"/>
            <p14:sldId id="296"/>
            <p14:sldId id="298"/>
            <p14:sldId id="270"/>
          </p14:sldIdLst>
        </p14:section>
        <p14:section name="Tools" id="{E14F1165-59DE-4773-8131-57030420FF11}">
          <p14:sldIdLst/>
        </p14:section>
        <p14:section name="Tutorials" id="{AD4E720C-A476-47C6-8361-5A22C728E2CE}">
          <p14:sldIdLst/>
        </p14:section>
        <p14:section name="Get Office Mix" id="{32B75562-62DF-4F48-B02C-00B552FEB3B0}">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i" initials="K" lastIdx="4" clrIdx="0"/>
  <p:cmAuthor id="1" name="Kai Part" initials="K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FF5900"/>
    <a:srgbClr val="E6E6E6"/>
    <a:srgbClr val="FF6400"/>
    <a:srgbClr val="EBEBEB"/>
    <a:srgbClr val="DBDBDB"/>
    <a:srgbClr val="E1E1E1"/>
    <a:srgbClr val="DEDEDE"/>
    <a:srgbClr val="FF4C05"/>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29" autoAdjust="0"/>
  </p:normalViewPr>
  <p:slideViewPr>
    <p:cSldViewPr snapToGrid="0">
      <p:cViewPr varScale="1">
        <p:scale>
          <a:sx n="74" d="100"/>
          <a:sy n="74" d="100"/>
        </p:scale>
        <p:origin x="576"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7" d="100"/>
          <a:sy n="57" d="100"/>
        </p:scale>
        <p:origin x="-2814" y="-84"/>
      </p:cViewPr>
      <p:guideLst>
        <p:guide orient="horz" pos="2880"/>
        <p:guide pos="2160"/>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Kai\My%20Documents\Kai%20failid\KONTRATSEPTS-UURING%201\RAPORT\ESITLUS\graafikud.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hedda\Dropbox\Doktorantuur\Estre\V&#245;rdlustabelid%20v9joonised.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Kai\Documents\kai_lauaarvuti_10-2015\Kai%20failid\DOKTORANTUUR\s&#252;nnid%20ja%20abordid%20eestis%20jooni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i="1"/>
            </a:pPr>
            <a:r>
              <a:rPr lang="et-EE" sz="1800" i="1" dirty="0" err="1"/>
              <a:t>Sexuality</a:t>
            </a:r>
            <a:r>
              <a:rPr lang="et-EE" sz="1800" i="1" dirty="0"/>
              <a:t> </a:t>
            </a:r>
            <a:r>
              <a:rPr lang="et-EE" sz="1800" i="1" dirty="0" err="1"/>
              <a:t>related</a:t>
            </a:r>
            <a:r>
              <a:rPr lang="et-EE" sz="1800" i="1" dirty="0"/>
              <a:t> </a:t>
            </a:r>
            <a:r>
              <a:rPr lang="et-EE" sz="1800" i="1" dirty="0" err="1" smtClean="0"/>
              <a:t>topics</a:t>
            </a:r>
            <a:r>
              <a:rPr lang="et-EE" sz="1800" i="1" dirty="0" smtClean="0"/>
              <a:t> </a:t>
            </a:r>
            <a:r>
              <a:rPr lang="et-EE" sz="1800" i="1" dirty="0" err="1"/>
              <a:t>discussed</a:t>
            </a:r>
            <a:r>
              <a:rPr lang="et-EE" sz="1800" i="1" dirty="0"/>
              <a:t> at </a:t>
            </a:r>
            <a:r>
              <a:rPr lang="et-EE" sz="1800" i="1" dirty="0" err="1"/>
              <a:t>school</a:t>
            </a:r>
            <a:r>
              <a:rPr lang="et-EE" sz="1800" i="1" dirty="0"/>
              <a:t>? (%)</a:t>
            </a:r>
          </a:p>
        </c:rich>
      </c:tx>
      <c:overlay val="0"/>
    </c:title>
    <c:autoTitleDeleted val="0"/>
    <c:plotArea>
      <c:layout>
        <c:manualLayout>
          <c:layoutTarget val="inner"/>
          <c:xMode val="edge"/>
          <c:yMode val="edge"/>
          <c:x val="0.15964546560283113"/>
          <c:y val="0.20695003441723087"/>
          <c:w val="0.71175236133177366"/>
          <c:h val="0.64944962847641075"/>
        </c:manualLayout>
      </c:layout>
      <c:barChart>
        <c:barDir val="bar"/>
        <c:grouping val="stacked"/>
        <c:varyColors val="0"/>
        <c:ser>
          <c:idx val="0"/>
          <c:order val="0"/>
          <c:tx>
            <c:strRef>
              <c:f>'sexed ja raha'!$H$25</c:f>
              <c:strCache>
                <c:ptCount val="1"/>
                <c:pt idx="0">
                  <c:v>yes, sufficiently</c:v>
                </c:pt>
              </c:strCache>
            </c:strRef>
          </c:tx>
          <c:spPr>
            <a:solidFill>
              <a:schemeClr val="accent6">
                <a:lumMod val="75000"/>
              </a:schemeClr>
            </a:solidFill>
            <a:ln w="12700">
              <a:solidFill>
                <a:srgbClr val="000000"/>
              </a:solidFill>
              <a:prstDash val="solid"/>
            </a:ln>
          </c:spPr>
          <c:invertIfNegative val="0"/>
          <c:dLbls>
            <c:spPr>
              <a:solidFill>
                <a:schemeClr val="accent6">
                  <a:lumMod val="75000"/>
                </a:schemeClr>
              </a:solidFill>
              <a:ln w="25400">
                <a:noFill/>
              </a:ln>
            </c:spPr>
            <c:txPr>
              <a:bodyPr/>
              <a:lstStyle/>
              <a:p>
                <a:pPr>
                  <a:defRPr sz="1400" b="0" i="0" u="none" strike="noStrike" baseline="0">
                    <a:solidFill>
                      <a:srgbClr val="000000"/>
                    </a:solidFill>
                    <a:latin typeface="Verdana"/>
                    <a:ea typeface="Verdana"/>
                    <a:cs typeface="Verdana"/>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'sexed ja raha'!$I$24:$L$24</c:f>
              <c:strCache>
                <c:ptCount val="4"/>
                <c:pt idx="0">
                  <c:v>16–17 years</c:v>
                </c:pt>
                <c:pt idx="1">
                  <c:v>18–24 years</c:v>
                </c:pt>
                <c:pt idx="2">
                  <c:v>25–34 years</c:v>
                </c:pt>
                <c:pt idx="3">
                  <c:v>35–44 years</c:v>
                </c:pt>
              </c:strCache>
            </c:strRef>
          </c:cat>
          <c:val>
            <c:numRef>
              <c:f>'sexed ja raha'!$I$25:$L$25</c:f>
              <c:numCache>
                <c:formatCode>General</c:formatCode>
                <c:ptCount val="4"/>
                <c:pt idx="0">
                  <c:v>70</c:v>
                </c:pt>
                <c:pt idx="1">
                  <c:v>53</c:v>
                </c:pt>
                <c:pt idx="2">
                  <c:v>19</c:v>
                </c:pt>
                <c:pt idx="3">
                  <c:v>7</c:v>
                </c:pt>
              </c:numCache>
            </c:numRef>
          </c:val>
        </c:ser>
        <c:ser>
          <c:idx val="1"/>
          <c:order val="1"/>
          <c:tx>
            <c:strRef>
              <c:f>'sexed ja raha'!$H$26</c:f>
              <c:strCache>
                <c:ptCount val="1"/>
                <c:pt idx="0">
                  <c:v>yes, but not sufficiently</c:v>
                </c:pt>
              </c:strCache>
            </c:strRef>
          </c:tx>
          <c:spPr>
            <a:solidFill>
              <a:schemeClr val="accent6"/>
            </a:solidFill>
            <a:ln w="12700">
              <a:solidFill>
                <a:srgbClr val="000000"/>
              </a:solidFill>
              <a:prstDash val="solid"/>
            </a:ln>
          </c:spPr>
          <c:invertIfNegative val="0"/>
          <c:dLbls>
            <c:spPr>
              <a:noFill/>
              <a:ln w="25400">
                <a:noFill/>
              </a:ln>
            </c:spPr>
            <c:txPr>
              <a:bodyPr/>
              <a:lstStyle/>
              <a:p>
                <a:pPr>
                  <a:defRPr sz="1400" b="0" i="0" u="none" strike="noStrike" baseline="0">
                    <a:solidFill>
                      <a:srgbClr val="000000"/>
                    </a:solidFill>
                    <a:latin typeface="Verdana"/>
                    <a:ea typeface="Verdana"/>
                    <a:cs typeface="Verdana"/>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'sexed ja raha'!$I$24:$L$24</c:f>
              <c:strCache>
                <c:ptCount val="4"/>
                <c:pt idx="0">
                  <c:v>16–17 years</c:v>
                </c:pt>
                <c:pt idx="1">
                  <c:v>18–24 years</c:v>
                </c:pt>
                <c:pt idx="2">
                  <c:v>25–34 years</c:v>
                </c:pt>
                <c:pt idx="3">
                  <c:v>35–44 years</c:v>
                </c:pt>
              </c:strCache>
            </c:strRef>
          </c:cat>
          <c:val>
            <c:numRef>
              <c:f>'sexed ja raha'!$I$26:$L$26</c:f>
              <c:numCache>
                <c:formatCode>General</c:formatCode>
                <c:ptCount val="4"/>
                <c:pt idx="0">
                  <c:v>26</c:v>
                </c:pt>
                <c:pt idx="1">
                  <c:v>38</c:v>
                </c:pt>
                <c:pt idx="2">
                  <c:v>51</c:v>
                </c:pt>
                <c:pt idx="3">
                  <c:v>50</c:v>
                </c:pt>
              </c:numCache>
            </c:numRef>
          </c:val>
        </c:ser>
        <c:ser>
          <c:idx val="2"/>
          <c:order val="2"/>
          <c:tx>
            <c:strRef>
              <c:f>'sexed ja raha'!$H$27</c:f>
              <c:strCache>
                <c:ptCount val="1"/>
                <c:pt idx="0">
                  <c:v>no, but I would have liked it</c:v>
                </c:pt>
              </c:strCache>
            </c:strRef>
          </c:tx>
          <c:spPr>
            <a:solidFill>
              <a:srgbClr val="CCFFFF"/>
            </a:solidFill>
            <a:ln w="12700">
              <a:solidFill>
                <a:srgbClr val="000000"/>
              </a:solidFill>
              <a:prstDash val="solid"/>
            </a:ln>
          </c:spPr>
          <c:invertIfNegative val="0"/>
          <c:dLbls>
            <c:spPr>
              <a:noFill/>
              <a:ln w="25400">
                <a:noFill/>
              </a:ln>
            </c:spPr>
            <c:txPr>
              <a:bodyPr/>
              <a:lstStyle/>
              <a:p>
                <a:pPr>
                  <a:defRPr sz="1400" b="0" i="0" u="none" strike="noStrike" baseline="0">
                    <a:solidFill>
                      <a:srgbClr val="000000"/>
                    </a:solidFill>
                    <a:latin typeface="Verdana"/>
                    <a:ea typeface="Verdana"/>
                    <a:cs typeface="Verdana"/>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'sexed ja raha'!$I$24:$L$24</c:f>
              <c:strCache>
                <c:ptCount val="4"/>
                <c:pt idx="0">
                  <c:v>16–17 years</c:v>
                </c:pt>
                <c:pt idx="1">
                  <c:v>18–24 years</c:v>
                </c:pt>
                <c:pt idx="2">
                  <c:v>25–34 years</c:v>
                </c:pt>
                <c:pt idx="3">
                  <c:v>35–44 years</c:v>
                </c:pt>
              </c:strCache>
            </c:strRef>
          </c:cat>
          <c:val>
            <c:numRef>
              <c:f>'sexed ja raha'!$I$27:$L$27</c:f>
              <c:numCache>
                <c:formatCode>General</c:formatCode>
                <c:ptCount val="4"/>
                <c:pt idx="0">
                  <c:v>3</c:v>
                </c:pt>
                <c:pt idx="1">
                  <c:v>7</c:v>
                </c:pt>
                <c:pt idx="2">
                  <c:v>26</c:v>
                </c:pt>
                <c:pt idx="3">
                  <c:v>36</c:v>
                </c:pt>
              </c:numCache>
            </c:numRef>
          </c:val>
        </c:ser>
        <c:ser>
          <c:idx val="3"/>
          <c:order val="3"/>
          <c:tx>
            <c:strRef>
              <c:f>'sexed ja raha'!$H$28</c:f>
              <c:strCache>
                <c:ptCount val="1"/>
                <c:pt idx="0">
                  <c:v>no, I would not have liked it</c:v>
                </c:pt>
              </c:strCache>
            </c:strRef>
          </c:tx>
          <c:spPr>
            <a:solidFill>
              <a:srgbClr val="CC99FF"/>
            </a:solidFill>
            <a:ln w="12700">
              <a:solidFill>
                <a:srgbClr val="000000"/>
              </a:solidFill>
              <a:prstDash val="solid"/>
            </a:ln>
          </c:spPr>
          <c:invertIfNegative val="0"/>
          <c:dLbls>
            <c:spPr>
              <a:noFill/>
              <a:ln w="25400">
                <a:noFill/>
              </a:ln>
            </c:spPr>
            <c:txPr>
              <a:bodyPr/>
              <a:lstStyle/>
              <a:p>
                <a:pPr>
                  <a:defRPr sz="1400" b="0" i="0" u="none" strike="noStrike" baseline="0">
                    <a:solidFill>
                      <a:srgbClr val="000000"/>
                    </a:solidFill>
                    <a:latin typeface="Verdana"/>
                    <a:ea typeface="Verdana"/>
                    <a:cs typeface="Verdana"/>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'sexed ja raha'!$I$24:$L$24</c:f>
              <c:strCache>
                <c:ptCount val="4"/>
                <c:pt idx="0">
                  <c:v>16–17 years</c:v>
                </c:pt>
                <c:pt idx="1">
                  <c:v>18–24 years</c:v>
                </c:pt>
                <c:pt idx="2">
                  <c:v>25–34 years</c:v>
                </c:pt>
                <c:pt idx="3">
                  <c:v>35–44 years</c:v>
                </c:pt>
              </c:strCache>
            </c:strRef>
          </c:cat>
          <c:val>
            <c:numRef>
              <c:f>'sexed ja raha'!$I$28:$L$28</c:f>
              <c:numCache>
                <c:formatCode>General</c:formatCode>
                <c:ptCount val="4"/>
                <c:pt idx="0">
                  <c:v>3</c:v>
                </c:pt>
                <c:pt idx="1">
                  <c:v>2</c:v>
                </c:pt>
                <c:pt idx="2">
                  <c:v>3</c:v>
                </c:pt>
                <c:pt idx="3">
                  <c:v>7</c:v>
                </c:pt>
              </c:numCache>
            </c:numRef>
          </c:val>
        </c:ser>
        <c:dLbls>
          <c:showLegendKey val="0"/>
          <c:showVal val="1"/>
          <c:showCatName val="0"/>
          <c:showSerName val="0"/>
          <c:showPercent val="0"/>
          <c:showBubbleSize val="0"/>
        </c:dLbls>
        <c:gapWidth val="150"/>
        <c:overlap val="100"/>
        <c:serLines>
          <c:spPr>
            <a:ln w="3175">
              <a:solidFill>
                <a:srgbClr val="C0C0C0"/>
              </a:solidFill>
              <a:prstDash val="solid"/>
            </a:ln>
          </c:spPr>
        </c:serLines>
        <c:axId val="107573776"/>
        <c:axId val="107574896"/>
      </c:barChart>
      <c:catAx>
        <c:axId val="107573776"/>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Verdana"/>
                <a:ea typeface="Verdana"/>
                <a:cs typeface="Verdana"/>
              </a:defRPr>
            </a:pPr>
            <a:endParaRPr lang="tr-TR"/>
          </a:p>
        </c:txPr>
        <c:crossAx val="107574896"/>
        <c:crosses val="autoZero"/>
        <c:auto val="1"/>
        <c:lblAlgn val="ctr"/>
        <c:lblOffset val="100"/>
        <c:tickLblSkip val="1"/>
        <c:tickMarkSkip val="1"/>
        <c:noMultiLvlLbl val="0"/>
      </c:catAx>
      <c:valAx>
        <c:axId val="107574896"/>
        <c:scaling>
          <c:orientation val="minMax"/>
        </c:scaling>
        <c:delete val="1"/>
        <c:axPos val="t"/>
        <c:numFmt formatCode="General" sourceLinked="1"/>
        <c:majorTickMark val="out"/>
        <c:minorTickMark val="none"/>
        <c:tickLblPos val="none"/>
        <c:crossAx val="107573776"/>
        <c:crosses val="autoZero"/>
        <c:crossBetween val="between"/>
      </c:valAx>
      <c:spPr>
        <a:noFill/>
        <a:ln w="25400">
          <a:noFill/>
        </a:ln>
      </c:spPr>
    </c:plotArea>
    <c:legend>
      <c:legendPos val="r"/>
      <c:layout>
        <c:manualLayout>
          <c:xMode val="edge"/>
          <c:yMode val="edge"/>
          <c:x val="0.78059193965941975"/>
          <c:y val="0.2871975951102998"/>
          <c:w val="0.2105398941173314"/>
          <c:h val="0.43252667810987444"/>
        </c:manualLayout>
      </c:layout>
      <c:overlay val="0"/>
      <c:spPr>
        <a:solidFill>
          <a:srgbClr val="FFFFFF"/>
        </a:solidFill>
        <a:ln w="3175">
          <a:solidFill>
            <a:srgbClr val="C0C0C0"/>
          </a:solidFill>
          <a:prstDash val="solid"/>
        </a:ln>
      </c:spPr>
      <c:txPr>
        <a:bodyPr/>
        <a:lstStyle/>
        <a:p>
          <a:pPr>
            <a:defRPr sz="1200" b="0" i="0" u="none" strike="noStrike" baseline="0">
              <a:solidFill>
                <a:srgbClr val="000000"/>
              </a:solidFill>
              <a:latin typeface="Verdana"/>
              <a:ea typeface="Verdana"/>
              <a:cs typeface="Verdana"/>
            </a:defRPr>
          </a:pPr>
          <a:endParaRPr lang="tr-TR"/>
        </a:p>
      </c:txPr>
    </c:legend>
    <c:plotVisOnly val="1"/>
    <c:dispBlanksAs val="gap"/>
    <c:showDLblsOverMax val="0"/>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tr-T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587634878973473E-2"/>
          <c:y val="4.8284751775478467E-2"/>
          <c:w val="0.89743705647905125"/>
          <c:h val="0.72239653748826493"/>
        </c:manualLayout>
      </c:layout>
      <c:barChart>
        <c:barDir val="col"/>
        <c:grouping val="clustered"/>
        <c:varyColors val="0"/>
        <c:ser>
          <c:idx val="0"/>
          <c:order val="0"/>
          <c:tx>
            <c:strRef>
              <c:f>RVV!$A$7</c:f>
              <c:strCache>
                <c:ptCount val="1"/>
                <c:pt idx="0">
                  <c:v>Jah %</c:v>
                </c:pt>
              </c:strCache>
            </c:strRef>
          </c:tx>
          <c:spPr>
            <a:solidFill>
              <a:srgbClr val="1F497D">
                <a:lumMod val="40000"/>
                <a:lumOff val="60000"/>
              </a:srgbClr>
            </a:solidFill>
            <a:ln>
              <a:noFill/>
            </a:ln>
            <a:effectLst/>
          </c:spPr>
          <c:invertIfNegative val="0"/>
          <c:dPt>
            <c:idx val="1"/>
            <c:invertIfNegative val="0"/>
            <c:bubble3D val="0"/>
            <c:spPr>
              <a:solidFill>
                <a:srgbClr val="70AD47"/>
              </a:solidFill>
              <a:ln>
                <a:noFill/>
              </a:ln>
              <a:effectLst/>
            </c:spPr>
            <c:extLst xmlns:c16r2="http://schemas.microsoft.com/office/drawing/2015/06/chart">
              <c:ext xmlns:c16="http://schemas.microsoft.com/office/drawing/2014/chart" uri="{C3380CC4-5D6E-409C-BE32-E72D297353CC}">
                <c16:uniqueId val="{00000000-A6DC-4BEF-B1F4-BF3313BC77DD}"/>
              </c:ext>
            </c:extLst>
          </c:dPt>
          <c:dPt>
            <c:idx val="4"/>
            <c:invertIfNegative val="0"/>
            <c:bubble3D val="0"/>
            <c:spPr>
              <a:solidFill>
                <a:srgbClr val="70AD47"/>
              </a:solidFill>
              <a:ln>
                <a:noFill/>
              </a:ln>
              <a:effectLst/>
            </c:spPr>
            <c:extLst xmlns:c16r2="http://schemas.microsoft.com/office/drawing/2015/06/chart">
              <c:ext xmlns:c16="http://schemas.microsoft.com/office/drawing/2014/chart" uri="{C3380CC4-5D6E-409C-BE32-E72D297353CC}">
                <c16:uniqueId val="{00000001-A6DC-4BEF-B1F4-BF3313BC77DD}"/>
              </c:ext>
            </c:extLst>
          </c:dPt>
          <c:dPt>
            <c:idx val="7"/>
            <c:invertIfNegative val="0"/>
            <c:bubble3D val="0"/>
            <c:spPr>
              <a:solidFill>
                <a:srgbClr val="70AD47"/>
              </a:solidFill>
              <a:ln>
                <a:noFill/>
              </a:ln>
              <a:effectLst/>
            </c:spPr>
            <c:extLst xmlns:c16r2="http://schemas.microsoft.com/office/drawing/2015/06/chart">
              <c:ext xmlns:c16="http://schemas.microsoft.com/office/drawing/2014/chart" uri="{C3380CC4-5D6E-409C-BE32-E72D297353CC}">
                <c16:uniqueId val="{00000002-A6DC-4BEF-B1F4-BF3313BC77DD}"/>
              </c:ext>
            </c:extLst>
          </c:dPt>
          <c:dPt>
            <c:idx val="10"/>
            <c:invertIfNegative val="0"/>
            <c:bubble3D val="0"/>
            <c:spPr>
              <a:solidFill>
                <a:srgbClr val="70AD47"/>
              </a:solidFill>
              <a:ln>
                <a:noFill/>
              </a:ln>
              <a:effectLst/>
            </c:spPr>
            <c:extLst xmlns:c16r2="http://schemas.microsoft.com/office/drawing/2015/06/chart">
              <c:ext xmlns:c16="http://schemas.microsoft.com/office/drawing/2014/chart" uri="{C3380CC4-5D6E-409C-BE32-E72D297353CC}">
                <c16:uniqueId val="{00000003-A6DC-4BEF-B1F4-BF3313BC77DD}"/>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RVV!$B$5:$L$6</c:f>
              <c:multiLvlStrCache>
                <c:ptCount val="11"/>
                <c:lvl>
                  <c:pt idx="0">
                    <c:v>2004</c:v>
                  </c:pt>
                  <c:pt idx="1">
                    <c:v>2014</c:v>
                  </c:pt>
                  <c:pt idx="3">
                    <c:v>2004</c:v>
                  </c:pt>
                  <c:pt idx="4">
                    <c:v>2014</c:v>
                  </c:pt>
                  <c:pt idx="6">
                    <c:v>2004</c:v>
                  </c:pt>
                  <c:pt idx="7">
                    <c:v>2014</c:v>
                  </c:pt>
                  <c:pt idx="9">
                    <c:v>2004</c:v>
                  </c:pt>
                  <c:pt idx="10">
                    <c:v>2014</c:v>
                  </c:pt>
                </c:lvl>
                <c:lvl>
                  <c:pt idx="0">
                    <c:v>16-17</c:v>
                  </c:pt>
                  <c:pt idx="3">
                    <c:v>18-24</c:v>
                  </c:pt>
                  <c:pt idx="6">
                    <c:v>25-34</c:v>
                  </c:pt>
                  <c:pt idx="9">
                    <c:v>35-44</c:v>
                  </c:pt>
                </c:lvl>
              </c:multiLvlStrCache>
            </c:multiLvlStrRef>
          </c:cat>
          <c:val>
            <c:numRef>
              <c:f>RVV!$B$7:$L$7</c:f>
              <c:numCache>
                <c:formatCode>0</c:formatCode>
                <c:ptCount val="11"/>
                <c:pt idx="0">
                  <c:v>81.11</c:v>
                </c:pt>
                <c:pt idx="1">
                  <c:v>85.09</c:v>
                </c:pt>
                <c:pt idx="3">
                  <c:v>81.72</c:v>
                </c:pt>
                <c:pt idx="4">
                  <c:v>86.79</c:v>
                </c:pt>
                <c:pt idx="6">
                  <c:v>64.78</c:v>
                </c:pt>
                <c:pt idx="7">
                  <c:v>78.83</c:v>
                </c:pt>
                <c:pt idx="9">
                  <c:v>48.53</c:v>
                </c:pt>
                <c:pt idx="10">
                  <c:v>62.06</c:v>
                </c:pt>
              </c:numCache>
            </c:numRef>
          </c:val>
          <c:extLst xmlns:c16r2="http://schemas.microsoft.com/office/drawing/2015/06/chart">
            <c:ext xmlns:c16="http://schemas.microsoft.com/office/drawing/2014/chart" uri="{C3380CC4-5D6E-409C-BE32-E72D297353CC}">
              <c16:uniqueId val="{00000004-A6DC-4BEF-B1F4-BF3313BC77DD}"/>
            </c:ext>
          </c:extLst>
        </c:ser>
        <c:dLbls>
          <c:showLegendKey val="0"/>
          <c:showVal val="1"/>
          <c:showCatName val="0"/>
          <c:showSerName val="0"/>
          <c:showPercent val="0"/>
          <c:showBubbleSize val="0"/>
        </c:dLbls>
        <c:gapWidth val="50"/>
        <c:axId val="185258624"/>
        <c:axId val="185259184"/>
      </c:barChart>
      <c:catAx>
        <c:axId val="18525862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tr-TR"/>
          </a:p>
        </c:txPr>
        <c:crossAx val="185259184"/>
        <c:crosses val="autoZero"/>
        <c:auto val="1"/>
        <c:lblAlgn val="ctr"/>
        <c:lblOffset val="100"/>
        <c:noMultiLvlLbl val="0"/>
      </c:catAx>
      <c:valAx>
        <c:axId val="185259184"/>
        <c:scaling>
          <c:orientation val="minMax"/>
        </c:scaling>
        <c:delete val="0"/>
        <c:axPos val="l"/>
        <c:numFmt formatCode="0"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tr-TR"/>
          </a:p>
        </c:txPr>
        <c:crossAx val="18525862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tr-TR"/>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067063930083272"/>
          <c:y val="2.4089111583268163E-2"/>
          <c:w val="0.80530176183600066"/>
          <c:h val="0.64704390110091281"/>
        </c:manualLayout>
      </c:layout>
      <c:lineChart>
        <c:grouping val="standard"/>
        <c:varyColors val="0"/>
        <c:ser>
          <c:idx val="0"/>
          <c:order val="0"/>
          <c:tx>
            <c:strRef>
              <c:f>Teismelised!$A$2</c:f>
              <c:strCache>
                <c:ptCount val="1"/>
                <c:pt idx="0">
                  <c:v>abortion rate</c:v>
                </c:pt>
              </c:strCache>
            </c:strRef>
          </c:tx>
          <c:spPr>
            <a:ln>
              <a:solidFill>
                <a:srgbClr val="33CCCC"/>
              </a:solidFill>
            </a:ln>
          </c:spPr>
          <c:marker>
            <c:spPr>
              <a:solidFill>
                <a:srgbClr val="00FFFF"/>
              </a:solidFill>
              <a:ln>
                <a:solidFill>
                  <a:srgbClr val="33CCCC"/>
                </a:solidFill>
              </a:ln>
            </c:spPr>
          </c:marker>
          <c:cat>
            <c:numRef>
              <c:f>Teismelised!$F$1:$Y$1</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Teismelised!$F$2:$Y$2</c:f>
              <c:numCache>
                <c:formatCode>General</c:formatCode>
                <c:ptCount val="20"/>
                <c:pt idx="0">
                  <c:v>43</c:v>
                </c:pt>
                <c:pt idx="1">
                  <c:v>42.8</c:v>
                </c:pt>
                <c:pt idx="2">
                  <c:v>41.3</c:v>
                </c:pt>
                <c:pt idx="3">
                  <c:v>37.700000000000003</c:v>
                </c:pt>
                <c:pt idx="4">
                  <c:v>33.4</c:v>
                </c:pt>
                <c:pt idx="5">
                  <c:v>32</c:v>
                </c:pt>
                <c:pt idx="6">
                  <c:v>28.9</c:v>
                </c:pt>
                <c:pt idx="7">
                  <c:v>29.8</c:v>
                </c:pt>
                <c:pt idx="8">
                  <c:v>29.2</c:v>
                </c:pt>
                <c:pt idx="9">
                  <c:v>27.5</c:v>
                </c:pt>
                <c:pt idx="10">
                  <c:v>27.3</c:v>
                </c:pt>
                <c:pt idx="11">
                  <c:v>27.8</c:v>
                </c:pt>
                <c:pt idx="12">
                  <c:v>25</c:v>
                </c:pt>
                <c:pt idx="13">
                  <c:v>21.6</c:v>
                </c:pt>
                <c:pt idx="14">
                  <c:v>19.600000000000001</c:v>
                </c:pt>
                <c:pt idx="15">
                  <c:v>18.899999999999999</c:v>
                </c:pt>
                <c:pt idx="16">
                  <c:v>17.7</c:v>
                </c:pt>
                <c:pt idx="17">
                  <c:v>17.3</c:v>
                </c:pt>
                <c:pt idx="18">
                  <c:v>15.4</c:v>
                </c:pt>
                <c:pt idx="19">
                  <c:v>15.3</c:v>
                </c:pt>
              </c:numCache>
            </c:numRef>
          </c:val>
          <c:smooth val="0"/>
        </c:ser>
        <c:ser>
          <c:idx val="1"/>
          <c:order val="1"/>
          <c:tx>
            <c:strRef>
              <c:f>Teismelised!$A$3</c:f>
              <c:strCache>
                <c:ptCount val="1"/>
                <c:pt idx="0">
                  <c:v>birth rate</c:v>
                </c:pt>
              </c:strCache>
            </c:strRef>
          </c:tx>
          <c:spPr>
            <a:ln>
              <a:solidFill>
                <a:srgbClr val="0000FF"/>
              </a:solidFill>
            </a:ln>
          </c:spPr>
          <c:marker>
            <c:spPr>
              <a:solidFill>
                <a:srgbClr val="0000FF"/>
              </a:solidFill>
              <a:ln>
                <a:solidFill>
                  <a:srgbClr val="0000FF"/>
                </a:solidFill>
              </a:ln>
            </c:spPr>
          </c:marker>
          <c:cat>
            <c:numRef>
              <c:f>Teismelised!$F$1:$Y$1</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Teismelised!$F$3:$Y$3</c:f>
              <c:numCache>
                <c:formatCode>General</c:formatCode>
                <c:ptCount val="20"/>
                <c:pt idx="0">
                  <c:v>35.6</c:v>
                </c:pt>
                <c:pt idx="1">
                  <c:v>31</c:v>
                </c:pt>
                <c:pt idx="2">
                  <c:v>27.4</c:v>
                </c:pt>
                <c:pt idx="3">
                  <c:v>26.4</c:v>
                </c:pt>
                <c:pt idx="4">
                  <c:v>26.4</c:v>
                </c:pt>
                <c:pt idx="5">
                  <c:v>24.9</c:v>
                </c:pt>
                <c:pt idx="6">
                  <c:v>22.9</c:v>
                </c:pt>
                <c:pt idx="7">
                  <c:v>22.1</c:v>
                </c:pt>
                <c:pt idx="8">
                  <c:v>22.6</c:v>
                </c:pt>
                <c:pt idx="9">
                  <c:v>22.6</c:v>
                </c:pt>
                <c:pt idx="10">
                  <c:v>22.9</c:v>
                </c:pt>
                <c:pt idx="11">
                  <c:v>25.1</c:v>
                </c:pt>
                <c:pt idx="12">
                  <c:v>23.8</c:v>
                </c:pt>
                <c:pt idx="13">
                  <c:v>21.2</c:v>
                </c:pt>
                <c:pt idx="14">
                  <c:v>17.7</c:v>
                </c:pt>
                <c:pt idx="15">
                  <c:v>16.600000000000001</c:v>
                </c:pt>
                <c:pt idx="16">
                  <c:v>15.5</c:v>
                </c:pt>
                <c:pt idx="17">
                  <c:v>16.5</c:v>
                </c:pt>
                <c:pt idx="18">
                  <c:v>15.6</c:v>
                </c:pt>
                <c:pt idx="19">
                  <c:v>12.6</c:v>
                </c:pt>
              </c:numCache>
            </c:numRef>
          </c:val>
          <c:smooth val="0"/>
        </c:ser>
        <c:dLbls>
          <c:showLegendKey val="0"/>
          <c:showVal val="0"/>
          <c:showCatName val="0"/>
          <c:showSerName val="0"/>
          <c:showPercent val="0"/>
          <c:showBubbleSize val="0"/>
        </c:dLbls>
        <c:marker val="1"/>
        <c:smooth val="0"/>
        <c:axId val="185261984"/>
        <c:axId val="185262544"/>
      </c:lineChart>
      <c:catAx>
        <c:axId val="185261984"/>
        <c:scaling>
          <c:orientation val="minMax"/>
        </c:scaling>
        <c:delete val="0"/>
        <c:axPos val="b"/>
        <c:numFmt formatCode="General" sourceLinked="1"/>
        <c:majorTickMark val="out"/>
        <c:minorTickMark val="none"/>
        <c:tickLblPos val="nextTo"/>
        <c:crossAx val="185262544"/>
        <c:crosses val="autoZero"/>
        <c:auto val="1"/>
        <c:lblAlgn val="ctr"/>
        <c:lblOffset val="100"/>
        <c:noMultiLvlLbl val="0"/>
      </c:catAx>
      <c:valAx>
        <c:axId val="185262544"/>
        <c:scaling>
          <c:orientation val="minMax"/>
        </c:scaling>
        <c:delete val="0"/>
        <c:axPos val="l"/>
        <c:majorGridlines>
          <c:spPr>
            <a:ln>
              <a:solidFill>
                <a:schemeClr val="bg1"/>
              </a:solidFill>
            </a:ln>
          </c:spPr>
        </c:majorGridlines>
        <c:numFmt formatCode="General" sourceLinked="1"/>
        <c:majorTickMark val="out"/>
        <c:minorTickMark val="none"/>
        <c:tickLblPos val="nextTo"/>
        <c:spPr>
          <a:noFill/>
          <a:ln>
            <a:solidFill>
              <a:sysClr val="window" lastClr="FFFFFF">
                <a:lumMod val="85000"/>
              </a:sysClr>
            </a:solidFill>
          </a:ln>
        </c:spPr>
        <c:crossAx val="185261984"/>
        <c:crosses val="autoZero"/>
        <c:crossBetween val="between"/>
      </c:valAx>
      <c:dTable>
        <c:showHorzBorder val="1"/>
        <c:showVertBorder val="1"/>
        <c:showOutline val="1"/>
        <c:showKeys val="1"/>
        <c:txPr>
          <a:bodyPr/>
          <a:lstStyle/>
          <a:p>
            <a:pPr rtl="0">
              <a:defRPr sz="1000"/>
            </a:pPr>
            <a:endParaRPr lang="tr-TR"/>
          </a:p>
        </c:txPr>
      </c:dTable>
      <c:spPr>
        <a:noFill/>
        <a:ln w="25400">
          <a:noFill/>
        </a:ln>
      </c:spPr>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7-05-11T22:20:09.943" idx="1">
    <p:pos x="2339" y="1104"/>
    <p:text>sexuality education</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5-11T22:21:13.298" idx="2">
    <p:pos x="810" y="1586"/>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1-31T12:56:13.937" idx="4">
    <p:pos x="5157" y="1035"/>
    <p:text>We calculated the teenage birth rate (the
annual number of reported live births among women aged
15–19 years per 1000 women aged 15–19 years), the teenage
abortion rate (the annual number of reported induced
abortions among women aged &lt;20 years per 1000 women
aged 15–19 years) and the teenage pregnancy rate (includ-
ing annual numbers of reported teenage live births and
induced abortions per 1000 women aged 15–19 years)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1-31T12:33:49.937" idx="1">
    <p:pos x="3321" y="2718"/>
    <p:text>juba alates 2. klassist on SE elemnedid sees (mina ja teised, minu ja teiste erinevus, perekond. Kuid põhiliselt on  SE teemade käsitlemine 5.-8. klassis. Gümnaasiumiosas on valikained psühholoogia ja perekonnaõpetus, millest ühe peab kool valima</p:text>
  </p:cm>
  <p:cm authorId="0" dt="2014-01-31T12:55:15.343" idx="2">
    <p:pos x="3816" y="3087"/>
    <p:text>taboo issue?</p:text>
  </p:cm>
</p:cmLst>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drawing1.xml><?xml version="1.0" encoding="utf-8"?>
<c:userShapes xmlns:c="http://schemas.openxmlformats.org/drawingml/2006/chart">
  <cdr:relSizeAnchor xmlns:cdr="http://schemas.openxmlformats.org/drawingml/2006/chartDrawing">
    <cdr:from>
      <cdr:x>0.05376</cdr:x>
      <cdr:y>0.77</cdr:y>
    </cdr:from>
    <cdr:to>
      <cdr:x>0.99041</cdr:x>
      <cdr:y>0.77</cdr:y>
    </cdr:to>
    <cdr:cxnSp macro="">
      <cdr:nvCxnSpPr>
        <cdr:cNvPr id="3" name="Straight Connector 2"/>
        <cdr:cNvCxnSpPr/>
      </cdr:nvCxnSpPr>
      <cdr:spPr>
        <a:xfrm xmlns:a="http://schemas.openxmlformats.org/drawingml/2006/main">
          <a:off x="442392" y="3484984"/>
          <a:ext cx="7708255"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86BBF-38DE-4B34-833D-210BC6F66615}" type="datetimeFigureOut">
              <a:rPr lang="en-US" smtClean="0"/>
              <a:pPr/>
              <a:t>5/18/2017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BE67B-2C32-4802-A81D-5FD8EA0D9546}" type="slidenum">
              <a:rPr lang="en-US" smtClean="0"/>
              <a:pPr/>
              <a:t>‹#›</a:t>
            </a:fld>
            <a:endParaRPr lang="en-US"/>
          </a:p>
        </p:txBody>
      </p:sp>
    </p:spTree>
    <p:extLst>
      <p:ext uri="{BB962C8B-B14F-4D97-AF65-F5344CB8AC3E}">
        <p14:creationId xmlns:p14="http://schemas.microsoft.com/office/powerpoint/2010/main" val="35339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t-EE" altLang="et-EE" smtClean="0"/>
          </a:p>
        </p:txBody>
      </p:sp>
      <p:sp>
        <p:nvSpPr>
          <p:cNvPr id="54276" name="Slaidinumbri kohatä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AC89292-7BD2-40B5-B28B-3A3CF11DA692}" type="slidenum">
              <a:rPr lang="et-EE" altLang="et-EE" smtClean="0">
                <a:latin typeface="Arial" charset="0"/>
              </a:rPr>
              <a:pPr eaLnBrk="1" hangingPunct="1">
                <a:spcBef>
                  <a:spcPct val="0"/>
                </a:spcBef>
              </a:pPr>
              <a:t>4</a:t>
            </a:fld>
            <a:endParaRPr lang="et-EE" altLang="et-EE" smtClean="0">
              <a:latin typeface="Arial" charset="0"/>
            </a:endParaRPr>
          </a:p>
        </p:txBody>
      </p:sp>
    </p:spTree>
    <p:extLst>
      <p:ext uri="{BB962C8B-B14F-4D97-AF65-F5344CB8AC3E}">
        <p14:creationId xmlns:p14="http://schemas.microsoft.com/office/powerpoint/2010/main" val="112459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idi pildi kohatäide 1"/>
          <p:cNvSpPr>
            <a:spLocks noGrp="1" noRot="1" noChangeAspect="1" noTextEdit="1"/>
          </p:cNvSpPr>
          <p:nvPr>
            <p:ph type="sldImg"/>
          </p:nvPr>
        </p:nvSpPr>
        <p:spPr bwMode="auto">
          <a:noFill/>
          <a:ln>
            <a:solidFill>
              <a:srgbClr val="000000"/>
            </a:solidFill>
            <a:miter lim="800000"/>
            <a:headEnd/>
            <a:tailEnd/>
          </a:ln>
        </p:spPr>
      </p:sp>
      <p:sp>
        <p:nvSpPr>
          <p:cNvPr id="39939" name="Märkmete kohatäide 2"/>
          <p:cNvSpPr>
            <a:spLocks noGrp="1"/>
          </p:cNvSpPr>
          <p:nvPr>
            <p:ph type="body" idx="1"/>
          </p:nvPr>
        </p:nvSpPr>
        <p:spPr bwMode="auto">
          <a:noFill/>
        </p:spPr>
        <p:txBody>
          <a:bodyPr wrap="square" numCol="1" anchor="t" anchorCtr="0" compatLnSpc="1">
            <a:prstTxWarp prst="textNoShape">
              <a:avLst/>
            </a:prstTxWarp>
          </a:bodyPr>
          <a:lstStyle/>
          <a:p>
            <a:r>
              <a:rPr lang="et-EE" noProof="0" dirty="0"/>
              <a:t>- </a:t>
            </a:r>
            <a:r>
              <a:rPr lang="en-GB" noProof="0" dirty="0"/>
              <a:t>Whereas in 1994, good sexual knowledge was positively associated only with experience of sexual intercourse and not with SE, then in 1999, good knowledge was </a:t>
            </a:r>
            <a:r>
              <a:rPr lang="en-GB" b="1" noProof="0" dirty="0"/>
              <a:t>also</a:t>
            </a:r>
            <a:r>
              <a:rPr lang="en-GB" noProof="0" dirty="0"/>
              <a:t> </a:t>
            </a:r>
            <a:r>
              <a:rPr lang="en-GB" b="1" noProof="0" dirty="0"/>
              <a:t>strongly</a:t>
            </a:r>
            <a:r>
              <a:rPr lang="en-GB" noProof="0" dirty="0"/>
              <a:t> associated with school SE.</a:t>
            </a:r>
          </a:p>
          <a:p>
            <a:r>
              <a:rPr lang="et-EE" noProof="0" dirty="0"/>
              <a:t>- </a:t>
            </a:r>
            <a:r>
              <a:rPr lang="en-GB" noProof="0" dirty="0"/>
              <a:t>We may assume that acquiring information about sexuality, reproduction and contraception through school lessons is far less risky than searching the needed information independently after the event of a personal sexual experience.</a:t>
            </a:r>
          </a:p>
          <a:p>
            <a:endParaRPr lang="en-GB" dirty="0"/>
          </a:p>
          <a:p>
            <a:endParaRPr lang="et-EE" altLang="et-EE" dirty="0"/>
          </a:p>
        </p:txBody>
      </p:sp>
      <p:sp>
        <p:nvSpPr>
          <p:cNvPr id="4" name="Slaidinumbri kohatäide 3"/>
          <p:cNvSpPr>
            <a:spLocks noGrp="1"/>
          </p:cNvSpPr>
          <p:nvPr>
            <p:ph type="sldNum" sz="quarter" idx="5"/>
          </p:nvPr>
        </p:nvSpPr>
        <p:spPr/>
        <p:txBody>
          <a:bodyPr/>
          <a:lstStyle/>
          <a:p>
            <a:pPr>
              <a:defRPr/>
            </a:pPr>
            <a:fld id="{A3C54569-0C6B-4547-9991-5FD69BED6C39}" type="slidenum">
              <a:rPr lang="et-EE" smtClean="0"/>
              <a:pPr>
                <a:defRPr/>
              </a:pPr>
              <a:t>19</a:t>
            </a:fld>
            <a:endParaRPr lang="et-EE"/>
          </a:p>
        </p:txBody>
      </p:sp>
    </p:spTree>
    <p:extLst>
      <p:ext uri="{BB962C8B-B14F-4D97-AF65-F5344CB8AC3E}">
        <p14:creationId xmlns:p14="http://schemas.microsoft.com/office/powerpoint/2010/main" val="1738656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idi pildi kohatäide 1"/>
          <p:cNvSpPr>
            <a:spLocks noGrp="1" noRot="1" noChangeAspect="1" noTextEdit="1"/>
          </p:cNvSpPr>
          <p:nvPr>
            <p:ph type="sldImg"/>
          </p:nvPr>
        </p:nvSpPr>
        <p:spPr bwMode="auto">
          <a:noFill/>
          <a:ln>
            <a:solidFill>
              <a:srgbClr val="000000"/>
            </a:solidFill>
            <a:miter lim="800000"/>
            <a:headEnd/>
            <a:tailEnd/>
          </a:ln>
        </p:spPr>
      </p:sp>
      <p:sp>
        <p:nvSpPr>
          <p:cNvPr id="3" name="Märkmete kohatäide 2"/>
          <p:cNvSpPr>
            <a:spLocks noGrp="1"/>
          </p:cNvSpPr>
          <p:nvPr>
            <p:ph type="body" idx="1"/>
          </p:nvPr>
        </p:nvSpPr>
        <p:spPr/>
        <p:txBody>
          <a:bodyPr>
            <a:normAutofit/>
          </a:bodyPr>
          <a:lstStyle/>
          <a:p>
            <a:pPr>
              <a:defRPr/>
            </a:pPr>
            <a:r>
              <a:rPr lang="en-GB" altLang="et-EE" noProof="0" dirty="0"/>
              <a:t>The results showed that the use of all effective contraceptive methods at last sexual intercourse was positively associated with the use of a YFC or private gynaecology clinic among young women in Estonia.</a:t>
            </a:r>
          </a:p>
          <a:p>
            <a:pPr>
              <a:defRPr/>
            </a:pPr>
            <a:r>
              <a:rPr lang="en-GB" noProof="0" dirty="0"/>
              <a:t>The use of hormonal methods was analysed in a separate model, because using hormonal methods definitely </a:t>
            </a:r>
            <a:r>
              <a:rPr lang="en-GB" b="1" noProof="0" dirty="0"/>
              <a:t>requires an initial visit to a health care provider.</a:t>
            </a:r>
          </a:p>
          <a:p>
            <a:pPr>
              <a:defRPr/>
            </a:pPr>
            <a:r>
              <a:rPr lang="en-GB" altLang="et-EE" noProof="0" dirty="0"/>
              <a:t>The results showed </a:t>
            </a:r>
            <a:r>
              <a:rPr lang="en-GB" noProof="0" dirty="0"/>
              <a:t>that the use of hormonal methods was more than two times more likely when women visited YFCs, private and family doctors, compared to the traditional women's outpatient clinic.</a:t>
            </a:r>
          </a:p>
        </p:txBody>
      </p:sp>
      <p:sp>
        <p:nvSpPr>
          <p:cNvPr id="4" name="Slaidinumbri kohatäide 3"/>
          <p:cNvSpPr>
            <a:spLocks noGrp="1"/>
          </p:cNvSpPr>
          <p:nvPr>
            <p:ph type="sldNum" sz="quarter" idx="5"/>
          </p:nvPr>
        </p:nvSpPr>
        <p:spPr/>
        <p:txBody>
          <a:bodyPr/>
          <a:lstStyle/>
          <a:p>
            <a:pPr>
              <a:defRPr/>
            </a:pPr>
            <a:fld id="{83E558A5-6EE9-4463-A608-AE679332F0C2}" type="slidenum">
              <a:rPr lang="et-EE" smtClean="0"/>
              <a:pPr>
                <a:defRPr/>
              </a:pPr>
              <a:t>20</a:t>
            </a:fld>
            <a:endParaRPr lang="et-EE"/>
          </a:p>
        </p:txBody>
      </p:sp>
    </p:spTree>
    <p:extLst>
      <p:ext uri="{BB962C8B-B14F-4D97-AF65-F5344CB8AC3E}">
        <p14:creationId xmlns:p14="http://schemas.microsoft.com/office/powerpoint/2010/main" val="1405736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t-EE" smtClean="0"/>
              <a:t>If in 1994, good sexual knowledge was positively associated </a:t>
            </a:r>
            <a:r>
              <a:rPr lang="et-EE" altLang="et-EE" smtClean="0"/>
              <a:t>only </a:t>
            </a:r>
            <a:r>
              <a:rPr lang="en-GB" altLang="et-EE" smtClean="0"/>
              <a:t>with experience of sexual intercourse</a:t>
            </a:r>
            <a:r>
              <a:rPr lang="et-EE" altLang="et-EE" smtClean="0"/>
              <a:t> and not with school-based SE</a:t>
            </a:r>
            <a:r>
              <a:rPr lang="en-GB" altLang="et-EE" smtClean="0"/>
              <a:t>, then in 1999, good sexual knowledge was </a:t>
            </a:r>
            <a:r>
              <a:rPr lang="et-EE" altLang="et-EE" smtClean="0"/>
              <a:t>strongly</a:t>
            </a:r>
            <a:r>
              <a:rPr lang="en-GB" altLang="et-EE" smtClean="0"/>
              <a:t> positively associated with school sex education</a:t>
            </a:r>
            <a:r>
              <a:rPr lang="et-EE" altLang="et-EE" smtClean="0"/>
              <a:t>, </a:t>
            </a:r>
            <a:r>
              <a:rPr lang="en-US" altLang="et-EE" smtClean="0"/>
              <a:t>as well as with personal</a:t>
            </a:r>
            <a:r>
              <a:rPr lang="et-EE" altLang="et-EE" smtClean="0"/>
              <a:t> </a:t>
            </a:r>
            <a:r>
              <a:rPr lang="en-US" altLang="et-EE" smtClean="0"/>
              <a:t>experience of sexual intercourse</a:t>
            </a:r>
            <a:r>
              <a:rPr lang="et-EE" altLang="et-EE" smtClean="0"/>
              <a:t>.</a:t>
            </a:r>
            <a:r>
              <a:rPr lang="en-US" altLang="et-EE" smtClean="0"/>
              <a:t> </a:t>
            </a:r>
            <a:r>
              <a:rPr lang="et-EE" altLang="et-EE" smtClean="0"/>
              <a:t>We concluded</a:t>
            </a:r>
            <a:r>
              <a:rPr lang="en-US" altLang="et-EE" smtClean="0"/>
              <a:t> that</a:t>
            </a:r>
            <a:r>
              <a:rPr lang="et-EE" altLang="et-EE" smtClean="0"/>
              <a:t> </a:t>
            </a:r>
            <a:r>
              <a:rPr lang="en-US" altLang="et-EE" smtClean="0"/>
              <a:t>the route of acquiring sexuality-related information</a:t>
            </a:r>
            <a:r>
              <a:rPr lang="et-EE" altLang="et-EE" smtClean="0"/>
              <a:t> </a:t>
            </a:r>
            <a:r>
              <a:rPr lang="en-US" altLang="et-EE" smtClean="0"/>
              <a:t>from school is far less risky for adolescents than through</a:t>
            </a:r>
            <a:r>
              <a:rPr lang="et-EE" altLang="et-EE" smtClean="0"/>
              <a:t> </a:t>
            </a:r>
            <a:r>
              <a:rPr lang="en-US" altLang="et-EE" smtClean="0"/>
              <a:t>personal experience, and that the aforementioned</a:t>
            </a:r>
            <a:r>
              <a:rPr lang="et-EE" altLang="et-EE" smtClean="0"/>
              <a:t> </a:t>
            </a:r>
            <a:r>
              <a:rPr lang="en-US" altLang="et-EE" smtClean="0"/>
              <a:t>trend may be the result of the introduction of compulsory</a:t>
            </a:r>
            <a:r>
              <a:rPr lang="et-EE" altLang="et-EE" smtClean="0"/>
              <a:t> SE in schools</a:t>
            </a:r>
          </a:p>
          <a:p>
            <a:pPr eaLnBrk="1" hangingPunct="1"/>
            <a:endParaRPr lang="et-EE" altLang="et-EE" smtClean="0"/>
          </a:p>
        </p:txBody>
      </p:sp>
      <p:sp>
        <p:nvSpPr>
          <p:cNvPr id="58372" name="Slaidinumbri kohatä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2F2580-FFCA-435F-B5AD-EFB05B8D37BB}" type="slidenum">
              <a:rPr lang="et-EE" altLang="et-EE" smtClean="0"/>
              <a:pPr eaLnBrk="1" hangingPunct="1"/>
              <a:t>24</a:t>
            </a:fld>
            <a:endParaRPr lang="et-EE" altLang="et-EE" smtClean="0"/>
          </a:p>
        </p:txBody>
      </p:sp>
    </p:spTree>
    <p:extLst>
      <p:ext uri="{BB962C8B-B14F-4D97-AF65-F5344CB8AC3E}">
        <p14:creationId xmlns:p14="http://schemas.microsoft.com/office/powerpoint/2010/main" val="2263754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t-EE" smtClean="0"/>
              <a:t>At the same time there is evidence that good knowledge</a:t>
            </a:r>
          </a:p>
          <a:p>
            <a:pPr eaLnBrk="1" hangingPunct="1"/>
            <a:r>
              <a:rPr lang="en-US" altLang="et-EE" smtClean="0"/>
              <a:t>reduces the risk of unplanned pregnancy.</a:t>
            </a:r>
            <a:endParaRPr lang="et-EE" altLang="et-EE" smtClean="0"/>
          </a:p>
        </p:txBody>
      </p:sp>
      <p:sp>
        <p:nvSpPr>
          <p:cNvPr id="59396" name="Slaidinumbri kohatä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E09002-79C5-4FFD-863A-292F61AEE343}" type="slidenum">
              <a:rPr lang="et-EE" altLang="et-EE" smtClean="0"/>
              <a:pPr eaLnBrk="1" hangingPunct="1"/>
              <a:t>25</a:t>
            </a:fld>
            <a:endParaRPr lang="et-EE" altLang="et-EE" smtClean="0"/>
          </a:p>
        </p:txBody>
      </p:sp>
    </p:spTree>
    <p:extLst>
      <p:ext uri="{BB962C8B-B14F-4D97-AF65-F5344CB8AC3E}">
        <p14:creationId xmlns:p14="http://schemas.microsoft.com/office/powerpoint/2010/main" val="3162739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t-EE" altLang="et-EE" smtClean="0"/>
          </a:p>
        </p:txBody>
      </p:sp>
      <p:sp>
        <p:nvSpPr>
          <p:cNvPr id="63492" name="Slaidinumbri kohatä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B958A7-D5F2-4B2A-8D9F-2CDC420C95A2}" type="slidenum">
              <a:rPr lang="et-EE" altLang="et-EE" smtClean="0">
                <a:latin typeface="Arial" charset="0"/>
              </a:rPr>
              <a:pPr eaLnBrk="1" hangingPunct="1">
                <a:spcBef>
                  <a:spcPct val="0"/>
                </a:spcBef>
              </a:pPr>
              <a:t>27</a:t>
            </a:fld>
            <a:endParaRPr lang="et-EE" altLang="et-EE" smtClean="0">
              <a:latin typeface="Arial" charset="0"/>
            </a:endParaRPr>
          </a:p>
        </p:txBody>
      </p:sp>
    </p:spTree>
    <p:extLst>
      <p:ext uri="{BB962C8B-B14F-4D97-AF65-F5344CB8AC3E}">
        <p14:creationId xmlns:p14="http://schemas.microsoft.com/office/powerpoint/2010/main" val="599811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t-EE" sz="1200" dirty="0"/>
              <a:t>One of the most rapid declines in teenage pregnancies seen in the EU</a:t>
            </a:r>
            <a:r>
              <a:rPr lang="et-EE" altLang="et-EE" sz="1200" dirty="0"/>
              <a:t> </a:t>
            </a:r>
            <a:r>
              <a:rPr lang="en-GB" altLang="et-EE" sz="1200" dirty="0"/>
              <a:t>between </a:t>
            </a:r>
            <a:r>
              <a:rPr lang="et-EE" altLang="et-EE" sz="1200" dirty="0"/>
              <a:t>1995 </a:t>
            </a:r>
            <a:r>
              <a:rPr lang="en-GB" altLang="et-EE" sz="1200" dirty="0"/>
              <a:t>and 201</a:t>
            </a:r>
            <a:r>
              <a:rPr lang="et-EE" altLang="et-EE" sz="1200" dirty="0"/>
              <a:t>1</a:t>
            </a:r>
            <a:r>
              <a:rPr lang="en-GB" altLang="et-EE" sz="1200" dirty="0"/>
              <a:t> took place in Estonia. </a:t>
            </a:r>
            <a:endParaRPr lang="et-EE" altLang="et-EE" sz="1200" dirty="0"/>
          </a:p>
          <a:p>
            <a:endParaRPr lang="en-GB" dirty="0"/>
          </a:p>
        </p:txBody>
      </p:sp>
      <p:sp>
        <p:nvSpPr>
          <p:cNvPr id="4" name="Slaidinumbri kohatäide 3"/>
          <p:cNvSpPr>
            <a:spLocks noGrp="1"/>
          </p:cNvSpPr>
          <p:nvPr>
            <p:ph type="sldNum" sz="quarter" idx="10"/>
          </p:nvPr>
        </p:nvSpPr>
        <p:spPr/>
        <p:txBody>
          <a:bodyPr/>
          <a:lstStyle/>
          <a:p>
            <a:fld id="{9825615C-520B-456F-90AF-6BCD5CE0BFDB}" type="slidenum">
              <a:rPr lang="et-EE" smtClean="0"/>
              <a:pPr/>
              <a:t>28</a:t>
            </a:fld>
            <a:endParaRPr lang="et-EE"/>
          </a:p>
        </p:txBody>
      </p:sp>
    </p:spTree>
    <p:extLst>
      <p:ext uri="{BB962C8B-B14F-4D97-AF65-F5344CB8AC3E}">
        <p14:creationId xmlns:p14="http://schemas.microsoft.com/office/powerpoint/2010/main" val="513836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t-EE" smtClean="0"/>
              <a:t>There was a</a:t>
            </a:r>
            <a:r>
              <a:rPr lang="et-EE" altLang="et-EE" smtClean="0"/>
              <a:t> </a:t>
            </a:r>
            <a:r>
              <a:rPr lang="en-US" altLang="et-EE" smtClean="0"/>
              <a:t>dramatic increase in registered cases of Chlamydia</a:t>
            </a:r>
            <a:r>
              <a:rPr lang="et-EE" altLang="et-EE" smtClean="0"/>
              <a:t> </a:t>
            </a:r>
            <a:r>
              <a:rPr lang="en-US" altLang="et-EE" smtClean="0"/>
              <a:t>infections, gonorrhoea and</a:t>
            </a:r>
            <a:r>
              <a:rPr lang="et-EE" altLang="et-EE" smtClean="0"/>
              <a:t> </a:t>
            </a:r>
            <a:r>
              <a:rPr lang="en-US" altLang="et-EE" smtClean="0"/>
              <a:t>syphilis in the middle of the 1990s in all age groups,</a:t>
            </a:r>
            <a:r>
              <a:rPr lang="et-EE" altLang="et-EE" smtClean="0"/>
              <a:t> </a:t>
            </a:r>
            <a:r>
              <a:rPr lang="en-US" altLang="et-EE" smtClean="0"/>
              <a:t>but thereafter the incidence sharply declined</a:t>
            </a:r>
            <a:r>
              <a:rPr lang="et-EE" altLang="et-EE" smtClean="0"/>
              <a:t>, desspite of somewhat increased sexual </a:t>
            </a:r>
            <a:r>
              <a:rPr lang="en-US" altLang="et-EE" smtClean="0"/>
              <a:t>activity and greater numbers of people tested</a:t>
            </a:r>
            <a:endParaRPr lang="et-EE" altLang="et-EE" smtClean="0"/>
          </a:p>
        </p:txBody>
      </p:sp>
      <p:sp>
        <p:nvSpPr>
          <p:cNvPr id="64516" name="Slaidinumbri kohatä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2EA517-0EF8-4D66-BC22-EA14ECEB3F21}" type="slidenum">
              <a:rPr lang="et-EE" altLang="et-EE" smtClean="0"/>
              <a:pPr eaLnBrk="1" hangingPunct="1"/>
              <a:t>30</a:t>
            </a:fld>
            <a:endParaRPr lang="et-EE" altLang="et-EE" smtClean="0"/>
          </a:p>
        </p:txBody>
      </p:sp>
    </p:spTree>
    <p:extLst>
      <p:ext uri="{BB962C8B-B14F-4D97-AF65-F5344CB8AC3E}">
        <p14:creationId xmlns:p14="http://schemas.microsoft.com/office/powerpoint/2010/main" val="1563136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t-EE" smtClean="0"/>
              <a:t>A</a:t>
            </a:r>
            <a:r>
              <a:rPr lang="et-EE" altLang="et-EE" smtClean="0"/>
              <a:t>lthough</a:t>
            </a:r>
            <a:r>
              <a:rPr lang="en-US" altLang="et-EE" smtClean="0"/>
              <a:t> Estonia ha</a:t>
            </a:r>
            <a:r>
              <a:rPr lang="et-EE" altLang="et-EE" smtClean="0"/>
              <a:t>s one of the highest</a:t>
            </a:r>
            <a:r>
              <a:rPr lang="en-US" altLang="et-EE" smtClean="0"/>
              <a:t> adult HIV infection prevalence rate (1.3%) in</a:t>
            </a:r>
          </a:p>
          <a:p>
            <a:pPr eaLnBrk="1" hangingPunct="1"/>
            <a:r>
              <a:rPr lang="en-US" altLang="et-EE" smtClean="0"/>
              <a:t>the WHO European Region</a:t>
            </a:r>
            <a:r>
              <a:rPr lang="et-EE" altLang="et-EE" smtClean="0"/>
              <a:t>, the number of new cases among teenagers and young people has declined remarkably</a:t>
            </a:r>
            <a:r>
              <a:rPr lang="en-US" altLang="et-EE" smtClean="0"/>
              <a:t>.</a:t>
            </a:r>
            <a:endParaRPr lang="et-EE" altLang="et-EE" smtClean="0"/>
          </a:p>
          <a:p>
            <a:pPr eaLnBrk="1" hangingPunct="1"/>
            <a:r>
              <a:rPr lang="et-EE" altLang="et-EE" smtClean="0"/>
              <a:t>The </a:t>
            </a:r>
            <a:r>
              <a:rPr lang="en-US" altLang="et-EE" smtClean="0"/>
              <a:t>transmission </a:t>
            </a:r>
            <a:r>
              <a:rPr lang="et-EE" altLang="et-EE" smtClean="0"/>
              <a:t>has been</a:t>
            </a:r>
            <a:r>
              <a:rPr lang="en-US" altLang="et-EE" smtClean="0"/>
              <a:t> predominantly via IDUs</a:t>
            </a:r>
            <a:r>
              <a:rPr lang="et-EE" altLang="et-EE" smtClean="0"/>
              <a:t>, and the implementation of school-based SE is believed to be one of the factors that has prevented the generalisation of the epidemic via sexual route.</a:t>
            </a:r>
          </a:p>
        </p:txBody>
      </p:sp>
      <p:sp>
        <p:nvSpPr>
          <p:cNvPr id="65540" name="Slaidinumbri kohatä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C03D7E-4B27-461D-A012-9752855BF384}" type="slidenum">
              <a:rPr lang="et-EE" altLang="et-EE" smtClean="0"/>
              <a:pPr eaLnBrk="1" hangingPunct="1"/>
              <a:t>31</a:t>
            </a:fld>
            <a:endParaRPr lang="et-EE" altLang="et-EE" smtClean="0"/>
          </a:p>
        </p:txBody>
      </p:sp>
    </p:spTree>
    <p:extLst>
      <p:ext uri="{BB962C8B-B14F-4D97-AF65-F5344CB8AC3E}">
        <p14:creationId xmlns:p14="http://schemas.microsoft.com/office/powerpoint/2010/main" val="1362738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t-EE" altLang="et-EE" smtClean="0"/>
              <a:t>Good knowledge reduces the risk of unintended pregnancy</a:t>
            </a:r>
          </a:p>
          <a:p>
            <a:r>
              <a:rPr lang="et-EE" altLang="et-EE" smtClean="0"/>
              <a:t>Non-health outcomes: less gender-based violence, gender equality, decision making skills, better educatio</a:t>
            </a:r>
          </a:p>
        </p:txBody>
      </p:sp>
      <p:sp>
        <p:nvSpPr>
          <p:cNvPr id="64516" name="Slaidinumbri kohatä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AAB450A-12AB-4DD0-941A-F8C40420F247}" type="slidenum">
              <a:rPr lang="et-EE" altLang="et-EE" smtClean="0">
                <a:latin typeface="Arial" charset="0"/>
              </a:rPr>
              <a:pPr eaLnBrk="1" hangingPunct="1">
                <a:spcBef>
                  <a:spcPct val="0"/>
                </a:spcBef>
              </a:pPr>
              <a:t>32</a:t>
            </a:fld>
            <a:endParaRPr lang="et-EE" altLang="et-EE" smtClean="0">
              <a:latin typeface="Arial" charset="0"/>
            </a:endParaRPr>
          </a:p>
        </p:txBody>
      </p:sp>
    </p:spTree>
    <p:extLst>
      <p:ext uri="{BB962C8B-B14F-4D97-AF65-F5344CB8AC3E}">
        <p14:creationId xmlns:p14="http://schemas.microsoft.com/office/powerpoint/2010/main" val="221246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endParaRPr lang="en-GB" dirty="0"/>
          </a:p>
        </p:txBody>
      </p:sp>
      <p:sp>
        <p:nvSpPr>
          <p:cNvPr id="4" name="Slaidinumbri kohatäide 3"/>
          <p:cNvSpPr>
            <a:spLocks noGrp="1"/>
          </p:cNvSpPr>
          <p:nvPr>
            <p:ph type="sldNum" sz="quarter" idx="10"/>
          </p:nvPr>
        </p:nvSpPr>
        <p:spPr/>
        <p:txBody>
          <a:bodyPr/>
          <a:lstStyle/>
          <a:p>
            <a:fld id="{9825615C-520B-456F-90AF-6BCD5CE0BFDB}" type="slidenum">
              <a:rPr lang="et-EE" smtClean="0"/>
              <a:pPr/>
              <a:t>8</a:t>
            </a:fld>
            <a:endParaRPr lang="et-EE"/>
          </a:p>
        </p:txBody>
      </p:sp>
    </p:spTree>
    <p:extLst>
      <p:ext uri="{BB962C8B-B14F-4D97-AF65-F5344CB8AC3E}">
        <p14:creationId xmlns:p14="http://schemas.microsoft.com/office/powerpoint/2010/main" val="3522489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t-EE" smtClean="0"/>
              <a:t>A comprehensive overview of the development</a:t>
            </a:r>
            <a:r>
              <a:rPr lang="et-EE" altLang="et-EE" smtClean="0"/>
              <a:t> </a:t>
            </a:r>
            <a:r>
              <a:rPr lang="en-US" altLang="et-EE" smtClean="0"/>
              <a:t>of YCCs in Estonia was published by the World</a:t>
            </a:r>
          </a:p>
          <a:p>
            <a:pPr eaLnBrk="1" hangingPunct="1"/>
            <a:r>
              <a:rPr lang="en-US" altLang="et-EE" smtClean="0"/>
              <a:t>Health Organisation (WHO) in 2009</a:t>
            </a:r>
            <a:endParaRPr lang="et-EE" altLang="et-EE" smtClean="0"/>
          </a:p>
        </p:txBody>
      </p:sp>
      <p:sp>
        <p:nvSpPr>
          <p:cNvPr id="53252" name="Slaidinumbri kohatä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77949D-BE21-46B3-97E6-F81AFFF90088}" type="slidenum">
              <a:rPr lang="et-EE" altLang="et-EE" smtClean="0"/>
              <a:pPr eaLnBrk="1" hangingPunct="1"/>
              <a:t>10</a:t>
            </a:fld>
            <a:endParaRPr lang="et-EE" altLang="et-EE" smtClean="0"/>
          </a:p>
        </p:txBody>
      </p:sp>
    </p:spTree>
    <p:extLst>
      <p:ext uri="{BB962C8B-B14F-4D97-AF65-F5344CB8AC3E}">
        <p14:creationId xmlns:p14="http://schemas.microsoft.com/office/powerpoint/2010/main" val="360643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GB" dirty="0"/>
          </a:p>
        </p:txBody>
      </p:sp>
      <p:sp>
        <p:nvSpPr>
          <p:cNvPr id="4" name="Slaidinumbri kohatäide 3"/>
          <p:cNvSpPr>
            <a:spLocks noGrp="1"/>
          </p:cNvSpPr>
          <p:nvPr>
            <p:ph type="sldNum" sz="quarter" idx="10"/>
          </p:nvPr>
        </p:nvSpPr>
        <p:spPr/>
        <p:txBody>
          <a:bodyPr/>
          <a:lstStyle/>
          <a:p>
            <a:fld id="{9825615C-520B-456F-90AF-6BCD5CE0BFDB}" type="slidenum">
              <a:rPr lang="et-EE" smtClean="0"/>
              <a:pPr/>
              <a:t>11</a:t>
            </a:fld>
            <a:endParaRPr lang="et-EE"/>
          </a:p>
        </p:txBody>
      </p:sp>
    </p:spTree>
    <p:extLst>
      <p:ext uri="{BB962C8B-B14F-4D97-AF65-F5344CB8AC3E}">
        <p14:creationId xmlns:p14="http://schemas.microsoft.com/office/powerpoint/2010/main" val="60475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t-EE" altLang="et-EE" b="1" smtClean="0">
                <a:solidFill>
                  <a:srgbClr val="FF0000"/>
                </a:solidFill>
              </a:rPr>
              <a:t>Kas siia mingi viide?</a:t>
            </a:r>
          </a:p>
        </p:txBody>
      </p:sp>
      <p:sp>
        <p:nvSpPr>
          <p:cNvPr id="55300" name="Slaidinumbri kohatä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5350C30-1DC0-4BB3-8322-4A6DB28DCC75}" type="slidenum">
              <a:rPr lang="et-EE" altLang="et-EE" smtClean="0">
                <a:latin typeface="Arial" charset="0"/>
              </a:rPr>
              <a:pPr eaLnBrk="1" hangingPunct="1">
                <a:spcBef>
                  <a:spcPct val="0"/>
                </a:spcBef>
              </a:pPr>
              <a:t>12</a:t>
            </a:fld>
            <a:endParaRPr lang="et-EE" altLang="et-EE" smtClean="0">
              <a:latin typeface="Arial" charset="0"/>
            </a:endParaRPr>
          </a:p>
        </p:txBody>
      </p:sp>
    </p:spTree>
    <p:extLst>
      <p:ext uri="{BB962C8B-B14F-4D97-AF65-F5344CB8AC3E}">
        <p14:creationId xmlns:p14="http://schemas.microsoft.com/office/powerpoint/2010/main" val="192667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GB" noProof="0" dirty="0"/>
              <a:t>- In 2002 a new curriculum was approved, and in 2010 the updated version of the curriculum was introduced, and implemented in 2011. The updated version of the curriculum focuses on prevention and defines more clearly the topics on health and SE. </a:t>
            </a:r>
          </a:p>
          <a:p>
            <a:r>
              <a:rPr lang="en-GB" noProof="0" dirty="0"/>
              <a:t>- Teachers may include local NGOs to give SE classes, for example YFCs or Estonian Medical Students Association. </a:t>
            </a:r>
            <a:endParaRPr lang="et-EE" noProof="0" dirty="0"/>
          </a:p>
          <a:p>
            <a:endParaRPr lang="en-GB" dirty="0"/>
          </a:p>
        </p:txBody>
      </p:sp>
      <p:sp>
        <p:nvSpPr>
          <p:cNvPr id="4" name="Slaidinumbri kohatäide 3"/>
          <p:cNvSpPr>
            <a:spLocks noGrp="1"/>
          </p:cNvSpPr>
          <p:nvPr>
            <p:ph type="sldNum" sz="quarter" idx="10"/>
          </p:nvPr>
        </p:nvSpPr>
        <p:spPr/>
        <p:txBody>
          <a:bodyPr/>
          <a:lstStyle/>
          <a:p>
            <a:fld id="{9825615C-520B-456F-90AF-6BCD5CE0BFDB}" type="slidenum">
              <a:rPr lang="et-EE" smtClean="0"/>
              <a:pPr/>
              <a:t>14</a:t>
            </a:fld>
            <a:endParaRPr lang="et-EE"/>
          </a:p>
        </p:txBody>
      </p:sp>
    </p:spTree>
    <p:extLst>
      <p:ext uri="{BB962C8B-B14F-4D97-AF65-F5344CB8AC3E}">
        <p14:creationId xmlns:p14="http://schemas.microsoft.com/office/powerpoint/2010/main" val="3229167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t-EE" smtClean="0"/>
              <a:t>The analyses are based on 12 population-based surveys. Data on births, abortions and sexually transmitted infections, including HIV, are taken from national registers. </a:t>
            </a:r>
            <a:br>
              <a:rPr lang="en-GB" altLang="et-EE" smtClean="0"/>
            </a:br>
            <a:endParaRPr lang="et-EE" altLang="et-EE" smtClean="0"/>
          </a:p>
        </p:txBody>
      </p:sp>
      <p:sp>
        <p:nvSpPr>
          <p:cNvPr id="62468" name="Slaidinumbri kohatä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6E9D5DF-48DA-4A65-80E8-15F4A4D040AB}" type="slidenum">
              <a:rPr lang="et-EE" altLang="et-EE" smtClean="0">
                <a:latin typeface="Arial" charset="0"/>
              </a:rPr>
              <a:pPr eaLnBrk="1" hangingPunct="1">
                <a:spcBef>
                  <a:spcPct val="0"/>
                </a:spcBef>
              </a:pPr>
              <a:t>16</a:t>
            </a:fld>
            <a:endParaRPr lang="et-EE" altLang="et-EE" smtClean="0">
              <a:latin typeface="Arial" charset="0"/>
            </a:endParaRPr>
          </a:p>
        </p:txBody>
      </p:sp>
    </p:spTree>
    <p:extLst>
      <p:ext uri="{BB962C8B-B14F-4D97-AF65-F5344CB8AC3E}">
        <p14:creationId xmlns:p14="http://schemas.microsoft.com/office/powerpoint/2010/main" val="139486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t-EE" smtClean="0"/>
              <a:t>by 2004  SE was well established</a:t>
            </a:r>
            <a:endParaRPr lang="et-EE" altLang="et-EE" smtClean="0"/>
          </a:p>
        </p:txBody>
      </p:sp>
      <p:sp>
        <p:nvSpPr>
          <p:cNvPr id="57348" name="Slaidinumbri kohatä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F5B309-769A-4D2F-A862-9B2B31E9BDDB}" type="slidenum">
              <a:rPr lang="et-EE" altLang="et-EE" smtClean="0"/>
              <a:pPr eaLnBrk="1" hangingPunct="1"/>
              <a:t>17</a:t>
            </a:fld>
            <a:endParaRPr lang="et-EE" altLang="et-EE" smtClean="0"/>
          </a:p>
        </p:txBody>
      </p:sp>
    </p:spTree>
    <p:extLst>
      <p:ext uri="{BB962C8B-B14F-4D97-AF65-F5344CB8AC3E}">
        <p14:creationId xmlns:p14="http://schemas.microsoft.com/office/powerpoint/2010/main" val="11018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idi pildi kohatäide 1"/>
          <p:cNvSpPr>
            <a:spLocks noGrp="1" noRot="1" noChangeAspect="1" noTextEdit="1"/>
          </p:cNvSpPr>
          <p:nvPr>
            <p:ph type="sldImg"/>
          </p:nvPr>
        </p:nvSpPr>
        <p:spPr bwMode="auto">
          <a:noFill/>
          <a:ln>
            <a:solidFill>
              <a:srgbClr val="000000"/>
            </a:solidFill>
            <a:miter lim="800000"/>
            <a:headEnd/>
            <a:tailEnd/>
          </a:ln>
        </p:spPr>
      </p:sp>
      <p:sp>
        <p:nvSpPr>
          <p:cNvPr id="40963" name="Märkmete kohatäide 2"/>
          <p:cNvSpPr>
            <a:spLocks noGrp="1"/>
          </p:cNvSpPr>
          <p:nvPr>
            <p:ph type="body" idx="1"/>
          </p:nvPr>
        </p:nvSpPr>
        <p:spPr bwMode="auto">
          <a:noFill/>
        </p:spPr>
        <p:txBody>
          <a:bodyPr wrap="square" numCol="1" anchor="t" anchorCtr="0" compatLnSpc="1">
            <a:prstTxWarp prst="textNoShape">
              <a:avLst/>
            </a:prstTxWarp>
          </a:bodyPr>
          <a:lstStyle/>
          <a:p>
            <a:r>
              <a:rPr lang="en-GB" altLang="et-EE" noProof="0" dirty="0"/>
              <a:t>- Using effective contraception at last sex intercourse was significantly associated with receiving SE at school. And this association was even stronger when more specifically hormonal contraception was used.</a:t>
            </a:r>
          </a:p>
          <a:p>
            <a:endParaRPr lang="et-EE" altLang="et-EE" dirty="0"/>
          </a:p>
        </p:txBody>
      </p:sp>
      <p:sp>
        <p:nvSpPr>
          <p:cNvPr id="4" name="Slaidinumbri kohatäide 3"/>
          <p:cNvSpPr>
            <a:spLocks noGrp="1"/>
          </p:cNvSpPr>
          <p:nvPr>
            <p:ph type="sldNum" sz="quarter" idx="5"/>
          </p:nvPr>
        </p:nvSpPr>
        <p:spPr/>
        <p:txBody>
          <a:bodyPr/>
          <a:lstStyle/>
          <a:p>
            <a:pPr>
              <a:defRPr/>
            </a:pPr>
            <a:fld id="{0B6C0286-C212-45EF-8D5A-004EF48EAF0F}" type="slidenum">
              <a:rPr lang="et-EE" smtClean="0"/>
              <a:pPr>
                <a:defRPr/>
              </a:pPr>
              <a:t>18</a:t>
            </a:fld>
            <a:endParaRPr lang="et-EE"/>
          </a:p>
        </p:txBody>
      </p:sp>
    </p:spTree>
    <p:extLst>
      <p:ext uri="{BB962C8B-B14F-4D97-AF65-F5344CB8AC3E}">
        <p14:creationId xmlns:p14="http://schemas.microsoft.com/office/powerpoint/2010/main" val="2524091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ealkiri ja alapealkiri - sinine taust">
    <p:bg>
      <p:bgPr>
        <a:solidFill>
          <a:srgbClr val="0061AA"/>
        </a:solidFill>
        <a:effectLst/>
      </p:bgPr>
    </p:bg>
    <p:spTree>
      <p:nvGrpSpPr>
        <p:cNvPr id="1" name=""/>
        <p:cNvGrpSpPr/>
        <p:nvPr/>
      </p:nvGrpSpPr>
      <p:grpSpPr>
        <a:xfrm>
          <a:off x="0" y="0"/>
          <a:ext cx="0" cy="0"/>
          <a:chOff x="0" y="0"/>
          <a:chExt cx="0" cy="0"/>
        </a:xfrm>
      </p:grpSpPr>
      <p:sp>
        <p:nvSpPr>
          <p:cNvPr id="41" name="Title 1"/>
          <p:cNvSpPr>
            <a:spLocks noGrp="1"/>
          </p:cNvSpPr>
          <p:nvPr>
            <p:ph type="title" hasCustomPrompt="1"/>
          </p:nvPr>
        </p:nvSpPr>
        <p:spPr>
          <a:xfrm>
            <a:off x="838200" y="3429001"/>
            <a:ext cx="10515600" cy="1420295"/>
          </a:xfrm>
        </p:spPr>
        <p:txBody>
          <a:bodyPr anchor="t">
            <a:normAutofit/>
          </a:bodyPr>
          <a:lstStyle>
            <a:lvl1pPr algn="ctr">
              <a:defRPr sz="2400" b="1" i="0" baseline="0">
                <a:solidFill>
                  <a:schemeClr val="bg1"/>
                </a:solidFill>
                <a:latin typeface="+mj-lt"/>
              </a:defRPr>
            </a:lvl1pPr>
          </a:lstStyle>
          <a:p>
            <a:r>
              <a:rPr lang="et-EE" dirty="0" smtClean="0"/>
              <a:t>Subtitle goes here</a:t>
            </a:r>
            <a:endParaRPr lang="en-US" dirty="0"/>
          </a:p>
        </p:txBody>
      </p:sp>
      <p:sp>
        <p:nvSpPr>
          <p:cNvPr id="4" name="Text Placeholder 3"/>
          <p:cNvSpPr>
            <a:spLocks noGrp="1"/>
          </p:cNvSpPr>
          <p:nvPr>
            <p:ph type="body" sz="quarter" idx="10" hasCustomPrompt="1"/>
          </p:nvPr>
        </p:nvSpPr>
        <p:spPr>
          <a:xfrm>
            <a:off x="838200" y="2008706"/>
            <a:ext cx="10515600" cy="1420294"/>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6" name="Text Placeholder 5"/>
          <p:cNvSpPr>
            <a:spLocks noGrp="1"/>
          </p:cNvSpPr>
          <p:nvPr>
            <p:ph type="body" sz="quarter" idx="11" hasCustomPrompt="1"/>
          </p:nvPr>
        </p:nvSpPr>
        <p:spPr>
          <a:xfrm>
            <a:off x="4318000" y="6027738"/>
            <a:ext cx="3556000" cy="500062"/>
          </a:xfrm>
        </p:spPr>
        <p:txBody>
          <a:bodyPr/>
          <a:lstStyle>
            <a:lvl1pPr marL="0" indent="0" algn="ctr">
              <a:buNone/>
              <a:defRPr sz="1800" b="1" i="0" baseline="0">
                <a:solidFill>
                  <a:schemeClr val="bg1"/>
                </a:solidFill>
              </a:defRPr>
            </a:lvl1pPr>
          </a:lstStyle>
          <a:p>
            <a:pPr lvl="0"/>
            <a:r>
              <a:rPr lang="et-EE" dirty="0" smtClean="0"/>
              <a:t>00.00.0000</a:t>
            </a:r>
            <a:endParaRPr lang="et-EE"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0932" y="558548"/>
            <a:ext cx="3310135" cy="443485"/>
          </a:xfrm>
          <a:prstGeom prst="rect">
            <a:avLst/>
          </a:prstGeom>
        </p:spPr>
      </p:pic>
    </p:spTree>
    <p:extLst>
      <p:ext uri="{BB962C8B-B14F-4D97-AF65-F5344CB8AC3E}">
        <p14:creationId xmlns:p14="http://schemas.microsoft.com/office/powerpoint/2010/main" val="18926589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5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ealkiri, loetelu ja joonis">
    <p:bg>
      <p:bgPr>
        <a:solidFill>
          <a:srgbClr val="0061A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7010" y="-361655"/>
            <a:ext cx="6179568" cy="6179568"/>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5953" y="558548"/>
            <a:ext cx="3310135" cy="443485"/>
          </a:xfrm>
          <a:prstGeom prst="rect">
            <a:avLst/>
          </a:prstGeom>
        </p:spPr>
      </p:pic>
      <p:sp>
        <p:nvSpPr>
          <p:cNvPr id="6"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Tree>
    <p:extLst>
      <p:ext uri="{BB962C8B-B14F-4D97-AF65-F5344CB8AC3E}">
        <p14:creationId xmlns:p14="http://schemas.microsoft.com/office/powerpoint/2010/main" val="12343472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ealkiri, loetelu ja joonis">
    <p:bg>
      <p:bgPr>
        <a:solidFill>
          <a:srgbClr val="0061AA"/>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798" y="-527034"/>
            <a:ext cx="5822918" cy="5822918"/>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5478" y="558548"/>
            <a:ext cx="3310135" cy="443485"/>
          </a:xfrm>
          <a:prstGeom prst="rect">
            <a:avLst/>
          </a:prstGeom>
        </p:spPr>
      </p:pic>
      <p:sp>
        <p:nvSpPr>
          <p:cNvPr id="6"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Tree>
    <p:extLst>
      <p:ext uri="{BB962C8B-B14F-4D97-AF65-F5344CB8AC3E}">
        <p14:creationId xmlns:p14="http://schemas.microsoft.com/office/powerpoint/2010/main" val="25407189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ealkiri, loetelu ja joonis">
    <p:bg>
      <p:bgPr>
        <a:solidFill>
          <a:srgbClr val="0061AA"/>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55061" y="3429000"/>
            <a:ext cx="5040940" cy="285484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9" name="Text Placeholder 8"/>
          <p:cNvSpPr>
            <a:spLocks noGrp="1"/>
          </p:cNvSpPr>
          <p:nvPr>
            <p:ph type="body" sz="quarter" idx="11" hasCustomPrompt="1"/>
          </p:nvPr>
        </p:nvSpPr>
        <p:spPr>
          <a:xfrm>
            <a:off x="1055060" y="1963676"/>
            <a:ext cx="5040941"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29673" y="722559"/>
            <a:ext cx="6100196" cy="6100196"/>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0869" y="558548"/>
            <a:ext cx="3310135" cy="443485"/>
          </a:xfrm>
          <a:prstGeom prst="rect">
            <a:avLst/>
          </a:prstGeom>
        </p:spPr>
      </p:pic>
    </p:spTree>
    <p:extLst>
      <p:ext uri="{BB962C8B-B14F-4D97-AF65-F5344CB8AC3E}">
        <p14:creationId xmlns:p14="http://schemas.microsoft.com/office/powerpoint/2010/main" val="2483213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ealkiri ja loetel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5229" y="2718962"/>
            <a:ext cx="10515600" cy="3587570"/>
          </a:xfrm>
        </p:spPr>
        <p:txBody>
          <a:bodyPr/>
          <a:lstStyle>
            <a:lvl1pPr>
              <a:defRPr baseline="0"/>
            </a:lvl1pPr>
            <a:lvl2pPr>
              <a:defRPr sz="1400"/>
            </a:lvl2pPr>
            <a:lvl3pPr>
              <a:defRPr sz="1500"/>
            </a:lvl3pPr>
          </a:lstStyle>
          <a:p>
            <a:pPr lvl="0"/>
            <a:r>
              <a:rPr lang="et-EE" dirty="0" smtClean="0"/>
              <a:t>Text goes here</a:t>
            </a:r>
            <a:endParaRPr lang="en-US" dirty="0" smtClean="0"/>
          </a:p>
          <a:p>
            <a:pPr lvl="1"/>
            <a:r>
              <a:rPr lang="et-EE" dirty="0" smtClean="0"/>
              <a:t>Text goes here</a:t>
            </a:r>
            <a:endParaRPr lang="en-US" dirty="0" smtClean="0"/>
          </a:p>
        </p:txBody>
      </p:sp>
      <p:sp>
        <p:nvSpPr>
          <p:cNvPr id="5" name="Text Placeholder 4"/>
          <p:cNvSpPr>
            <a:spLocks noGrp="1"/>
          </p:cNvSpPr>
          <p:nvPr>
            <p:ph type="body" sz="quarter" idx="10" hasCustomPrompt="1"/>
          </p:nvPr>
        </p:nvSpPr>
        <p:spPr>
          <a:xfrm>
            <a:off x="1065213" y="1270000"/>
            <a:ext cx="10515600" cy="1448962"/>
          </a:xfrm>
        </p:spPr>
        <p:txBody>
          <a:bodyPr>
            <a:noAutofit/>
          </a:bodyPr>
          <a:lstStyle>
            <a:lvl1pPr marL="0" indent="0">
              <a:buNone/>
              <a:defRPr sz="3400" b="1" i="0" baseline="0">
                <a:latin typeface="+mj-lt"/>
                <a:ea typeface="Tinos" panose="02020603050405020304" pitchFamily="18" charset="0"/>
                <a:cs typeface="Times New Roman" panose="02020603050405020304" pitchFamily="18" charset="0"/>
              </a:defRPr>
            </a:lvl1pPr>
            <a:lvl2pPr marL="457200" indent="0">
              <a:buNone/>
              <a:defRPr sz="3400" b="1" i="0">
                <a:latin typeface="Tinos" panose="02020603050405020304" pitchFamily="18" charset="0"/>
              </a:defRPr>
            </a:lvl2pPr>
            <a:lvl3pPr marL="914400" indent="0">
              <a:buNone/>
              <a:defRPr sz="3400" b="1" i="0">
                <a:latin typeface="Tinos" panose="02020603050405020304" pitchFamily="18" charset="0"/>
              </a:defRPr>
            </a:lvl3pPr>
            <a:lvl4pPr marL="1371600" indent="0">
              <a:buNone/>
              <a:defRPr sz="3400" b="1" i="0">
                <a:latin typeface="Tinos" panose="02020603050405020304" pitchFamily="18" charset="0"/>
              </a:defRPr>
            </a:lvl4pPr>
            <a:lvl5pPr marL="1828800" indent="0">
              <a:buNone/>
              <a:defRPr sz="3400" b="1" i="0">
                <a:latin typeface="Tinos" panose="02020603050405020304" pitchFamily="18" charset="0"/>
              </a:defRPr>
            </a:lvl5pPr>
          </a:lstStyle>
          <a:p>
            <a:pPr lvl="0"/>
            <a:r>
              <a:rPr lang="et-EE" dirty="0" smtClean="0"/>
              <a:t>Write a catchy header here!</a:t>
            </a:r>
            <a:endParaRPr lang="en-US" dirty="0" smtClean="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5732" y="574862"/>
            <a:ext cx="3310135" cy="443485"/>
          </a:xfrm>
          <a:prstGeom prst="rect">
            <a:avLst/>
          </a:prstGeom>
        </p:spPr>
      </p:pic>
    </p:spTree>
    <p:extLst>
      <p:ext uri="{BB962C8B-B14F-4D97-AF65-F5344CB8AC3E}">
        <p14:creationId xmlns:p14="http://schemas.microsoft.com/office/powerpoint/2010/main" val="13764131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ealkiri, alapealkiri, tekst, foto taust_HE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1"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smtClean="0"/>
              <a:t>Subtitle goes here</a:t>
            </a:r>
            <a:endParaRPr lang="en-US" dirty="0"/>
          </a:p>
        </p:txBody>
      </p:sp>
      <p:sp>
        <p:nvSpPr>
          <p:cNvPr id="11"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4"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74862"/>
            <a:ext cx="3310135" cy="443485"/>
          </a:xfrm>
          <a:prstGeom prst="rect">
            <a:avLst/>
          </a:prstGeom>
        </p:spPr>
      </p:pic>
    </p:spTree>
    <p:extLst>
      <p:ext uri="{BB962C8B-B14F-4D97-AF65-F5344CB8AC3E}">
        <p14:creationId xmlns:p14="http://schemas.microsoft.com/office/powerpoint/2010/main" val="18534217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smtClean="0"/>
              <a:t>Subtitle goes here</a:t>
            </a:r>
            <a:endParaRPr lang="en-US" dirty="0"/>
          </a:p>
        </p:txBody>
      </p:sp>
      <p:sp>
        <p:nvSpPr>
          <p:cNvPr id="6"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7"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74862"/>
            <a:ext cx="3310135" cy="443485"/>
          </a:xfrm>
          <a:prstGeom prst="rect">
            <a:avLst/>
          </a:prstGeom>
        </p:spPr>
      </p:pic>
    </p:spTree>
    <p:extLst>
      <p:ext uri="{BB962C8B-B14F-4D97-AF65-F5344CB8AC3E}">
        <p14:creationId xmlns:p14="http://schemas.microsoft.com/office/powerpoint/2010/main" val="32127820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74862"/>
            <a:ext cx="3310135" cy="443485"/>
          </a:xfrm>
          <a:prstGeom prst="rect">
            <a:avLst/>
          </a:prstGeom>
        </p:spPr>
      </p:pic>
      <p:sp>
        <p:nvSpPr>
          <p:cNvPr id="8"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smtClean="0"/>
              <a:t>Subtitle goes here</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spTree>
    <p:extLst>
      <p:ext uri="{BB962C8B-B14F-4D97-AF65-F5344CB8AC3E}">
        <p14:creationId xmlns:p14="http://schemas.microsoft.com/office/powerpoint/2010/main" val="12941885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74862"/>
            <a:ext cx="3310135" cy="443485"/>
          </a:xfrm>
          <a:prstGeom prst="rect">
            <a:avLst/>
          </a:prstGeom>
        </p:spPr>
      </p:pic>
      <p:sp>
        <p:nvSpPr>
          <p:cNvPr id="8"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smtClean="0"/>
              <a:t>Subtitle goes here</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spTree>
    <p:extLst>
      <p:ext uri="{BB962C8B-B14F-4D97-AF65-F5344CB8AC3E}">
        <p14:creationId xmlns:p14="http://schemas.microsoft.com/office/powerpoint/2010/main" val="14162018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8. Pealkiri, alapealkiri, tekst, foto taust_HE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74862"/>
            <a:ext cx="3310135" cy="443485"/>
          </a:xfrm>
          <a:prstGeom prst="rect">
            <a:avLst/>
          </a:prstGeom>
        </p:spPr>
      </p:pic>
      <p:sp>
        <p:nvSpPr>
          <p:cNvPr id="8"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smtClean="0"/>
              <a:t>Subtitle goes here</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spTree>
    <p:extLst>
      <p:ext uri="{BB962C8B-B14F-4D97-AF65-F5344CB8AC3E}">
        <p14:creationId xmlns:p14="http://schemas.microsoft.com/office/powerpoint/2010/main" val="41540568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ealkiri, alapealkiri, tekst, foto taust_TUM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3644"/>
          </a:xfrm>
          <a:prstGeom prst="rect">
            <a:avLst/>
          </a:prstGeom>
        </p:spPr>
      </p:pic>
      <p:sp>
        <p:nvSpPr>
          <p:cNvPr id="41"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chemeClr val="bg1"/>
                </a:solidFill>
              </a:defRPr>
            </a:lvl1pPr>
          </a:lstStyle>
          <a:p>
            <a:r>
              <a:rPr lang="et-EE" dirty="0" smtClean="0"/>
              <a:t>Subtitle goes here!</a:t>
            </a:r>
            <a:endParaRPr lang="en-US" dirty="0"/>
          </a:p>
        </p:txBody>
      </p:sp>
      <p:sp>
        <p:nvSpPr>
          <p:cNvPr id="11"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4"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chemeClr val="bg1"/>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58548"/>
            <a:ext cx="3310135" cy="443485"/>
          </a:xfrm>
          <a:prstGeom prst="rect">
            <a:avLst/>
          </a:prstGeom>
        </p:spPr>
      </p:pic>
    </p:spTree>
    <p:extLst>
      <p:ext uri="{BB962C8B-B14F-4D97-AF65-F5344CB8AC3E}">
        <p14:creationId xmlns:p14="http://schemas.microsoft.com/office/powerpoint/2010/main" val="24011930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ealkiri ja alapealkiri - vesipildiga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640"/>
            <a:ext cx="12192000" cy="6929223"/>
          </a:xfrm>
          <a:prstGeom prst="rect">
            <a:avLst/>
          </a:prstGeom>
        </p:spPr>
      </p:pic>
      <p:sp>
        <p:nvSpPr>
          <p:cNvPr id="41" name="Title 1"/>
          <p:cNvSpPr>
            <a:spLocks noGrp="1"/>
          </p:cNvSpPr>
          <p:nvPr>
            <p:ph type="title" hasCustomPrompt="1"/>
          </p:nvPr>
        </p:nvSpPr>
        <p:spPr>
          <a:xfrm>
            <a:off x="838200" y="3429001"/>
            <a:ext cx="10515600" cy="1420295"/>
          </a:xfrm>
        </p:spPr>
        <p:txBody>
          <a:bodyPr anchor="t">
            <a:normAutofit/>
          </a:bodyPr>
          <a:lstStyle>
            <a:lvl1pPr algn="ctr">
              <a:defRPr sz="2400" b="1" i="0" baseline="0">
                <a:solidFill>
                  <a:schemeClr val="bg1"/>
                </a:solidFill>
              </a:defRPr>
            </a:lvl1pPr>
          </a:lstStyle>
          <a:p>
            <a:r>
              <a:rPr lang="et-EE" dirty="0" smtClean="0"/>
              <a:t>Subtitle goes here</a:t>
            </a:r>
            <a:endParaRPr lang="en-US" dirty="0"/>
          </a:p>
        </p:txBody>
      </p:sp>
      <p:sp>
        <p:nvSpPr>
          <p:cNvPr id="7" name="Text Placeholder 3"/>
          <p:cNvSpPr>
            <a:spLocks noGrp="1"/>
          </p:cNvSpPr>
          <p:nvPr>
            <p:ph type="body" sz="quarter" idx="10" hasCustomPrompt="1"/>
          </p:nvPr>
        </p:nvSpPr>
        <p:spPr>
          <a:xfrm>
            <a:off x="838200" y="2008706"/>
            <a:ext cx="10515600" cy="1420294"/>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8" name="Text Placeholder 5"/>
          <p:cNvSpPr>
            <a:spLocks noGrp="1"/>
          </p:cNvSpPr>
          <p:nvPr>
            <p:ph type="body" sz="quarter" idx="11" hasCustomPrompt="1"/>
          </p:nvPr>
        </p:nvSpPr>
        <p:spPr>
          <a:xfrm>
            <a:off x="4318000" y="6027738"/>
            <a:ext cx="3556000" cy="500062"/>
          </a:xfrm>
        </p:spPr>
        <p:txBody>
          <a:bodyPr/>
          <a:lstStyle>
            <a:lvl1pPr marL="0" indent="0" algn="ctr">
              <a:buNone/>
              <a:defRPr sz="1800" b="1" i="0" baseline="0">
                <a:solidFill>
                  <a:schemeClr val="bg1"/>
                </a:solidFill>
              </a:defRPr>
            </a:lvl1pPr>
          </a:lstStyle>
          <a:p>
            <a:pPr lvl="0"/>
            <a:r>
              <a:rPr lang="et-EE" dirty="0" smtClean="0"/>
              <a:t>00.00.0000</a:t>
            </a:r>
            <a:endParaRPr lang="et-EE" dirty="0"/>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0932" y="558548"/>
            <a:ext cx="3310135" cy="443485"/>
          </a:xfrm>
          <a:prstGeom prst="rect">
            <a:avLst/>
          </a:prstGeom>
        </p:spPr>
      </p:pic>
    </p:spTree>
    <p:extLst>
      <p:ext uri="{BB962C8B-B14F-4D97-AF65-F5344CB8AC3E}">
        <p14:creationId xmlns:p14="http://schemas.microsoft.com/office/powerpoint/2010/main" val="234042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ealkiri, tekst ja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10"/>
            <a:ext cx="12192000" cy="6850743"/>
          </a:xfrm>
          <a:prstGeom prst="rect">
            <a:avLst/>
          </a:prstGeom>
        </p:spPr>
      </p:pic>
      <p:sp>
        <p:nvSpPr>
          <p:cNvPr id="7" name="Text Placeholder 3"/>
          <p:cNvSpPr>
            <a:spLocks noGrp="1"/>
          </p:cNvSpPr>
          <p:nvPr>
            <p:ph type="body" sz="quarter" idx="10" hasCustomPrompt="1"/>
          </p:nvPr>
        </p:nvSpPr>
        <p:spPr>
          <a:xfrm>
            <a:off x="838200" y="2008706"/>
            <a:ext cx="10515600" cy="1420294"/>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5" name="Text Placeholder 4"/>
          <p:cNvSpPr>
            <a:spLocks noGrp="1"/>
          </p:cNvSpPr>
          <p:nvPr>
            <p:ph type="body" sz="quarter" idx="11" hasCustomPrompt="1"/>
          </p:nvPr>
        </p:nvSpPr>
        <p:spPr>
          <a:xfrm>
            <a:off x="838200" y="3429000"/>
            <a:ext cx="10515600" cy="2176463"/>
          </a:xfrm>
        </p:spPr>
        <p:txBody>
          <a:bodyPr>
            <a:normAutofit/>
          </a:bodyPr>
          <a:lstStyle>
            <a:lvl1pPr marL="0" indent="0" algn="ctr">
              <a:buNone/>
              <a:defRPr sz="1800" baseline="0">
                <a:solidFill>
                  <a:schemeClr val="bg1"/>
                </a:solidFill>
                <a:latin typeface="+mj-lt"/>
                <a:cs typeface="Times New Roman" panose="02020603050405020304" pitchFamily="18" charset="0"/>
              </a:defRPr>
            </a:lvl1pPr>
            <a:lvl2pPr>
              <a:defRPr>
                <a:solidFill>
                  <a:schemeClr val="bg1"/>
                </a:solidFill>
                <a:latin typeface="Tinos" panose="02020603050405020304" pitchFamily="18" charset="0"/>
              </a:defRPr>
            </a:lvl2pPr>
            <a:lvl3pPr>
              <a:defRPr>
                <a:solidFill>
                  <a:schemeClr val="bg1"/>
                </a:solidFill>
                <a:latin typeface="Tinos" panose="02020603050405020304" pitchFamily="18" charset="0"/>
              </a:defRPr>
            </a:lvl3pPr>
            <a:lvl4pPr>
              <a:defRPr>
                <a:solidFill>
                  <a:schemeClr val="bg1"/>
                </a:solidFill>
                <a:latin typeface="Tinos" panose="02020603050405020304" pitchFamily="18" charset="0"/>
              </a:defRPr>
            </a:lvl4pPr>
            <a:lvl5pPr>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 In efficitur, dui non porta fringilla, erat enim finibus lacus, sit amet commodo dolor odio eget enim. Proin fermentum mauris eu vehicula mattis. Suspendisse luctus ultricies tellus sed vehicula. </a:t>
            </a:r>
            <a:endParaRPr lang="en-US" dirty="0" smtClean="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0932" y="558548"/>
            <a:ext cx="3310135" cy="443485"/>
          </a:xfrm>
          <a:prstGeom prst="rect">
            <a:avLst/>
          </a:prstGeom>
        </p:spPr>
      </p:pic>
    </p:spTree>
    <p:extLst>
      <p:ext uri="{BB962C8B-B14F-4D97-AF65-F5344CB8AC3E}">
        <p14:creationId xmlns:p14="http://schemas.microsoft.com/office/powerpoint/2010/main" val="29858180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Pealkiri, alapealkiri, tekst, foto taust_TUM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9677"/>
            <a:ext cx="12192000" cy="6889871"/>
          </a:xfrm>
          <a:prstGeom prst="rect">
            <a:avLst/>
          </a:prstGeom>
        </p:spPr>
      </p:pic>
      <p:sp>
        <p:nvSpPr>
          <p:cNvPr id="7" name="Text Placeholder 3"/>
          <p:cNvSpPr>
            <a:spLocks noGrp="1"/>
          </p:cNvSpPr>
          <p:nvPr>
            <p:ph type="body" sz="quarter" idx="10" hasCustomPrompt="1"/>
          </p:nvPr>
        </p:nvSpPr>
        <p:spPr>
          <a:xfrm>
            <a:off x="838200" y="2008705"/>
            <a:ext cx="10515600" cy="4282027"/>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0932" y="558548"/>
            <a:ext cx="3310135" cy="443485"/>
          </a:xfrm>
          <a:prstGeom prst="rect">
            <a:avLst/>
          </a:prstGeom>
        </p:spPr>
      </p:pic>
    </p:spTree>
    <p:extLst>
      <p:ext uri="{BB962C8B-B14F-4D97-AF65-F5344CB8AC3E}">
        <p14:creationId xmlns:p14="http://schemas.microsoft.com/office/powerpoint/2010/main" val="9711979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Foto ja pealkiri">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3659" y="1287129"/>
            <a:ext cx="10515600" cy="5045938"/>
          </a:xfrm>
        </p:spPr>
        <p:txBody>
          <a:bodyPr/>
          <a:lstStyle>
            <a:lvl1pPr marL="0" indent="0">
              <a:buNone/>
              <a:defRPr/>
            </a:lvl1pPr>
            <a:lvl2pPr>
              <a:defRPr sz="1400"/>
            </a:lvl2pPr>
            <a:lvl3pPr>
              <a:defRPr sz="1500"/>
            </a:lvl3pPr>
          </a:lstStyle>
          <a:p>
            <a:pPr lvl="0"/>
            <a:r>
              <a:rPr lang="et-EE" dirty="0" smtClean="0"/>
              <a:t>Object</a:t>
            </a:r>
            <a:endParaRPr lang="en-US" dirty="0" smtClean="0"/>
          </a:p>
        </p:txBody>
      </p:sp>
      <p:sp>
        <p:nvSpPr>
          <p:cNvPr id="5" name="Text Placeholder 4"/>
          <p:cNvSpPr>
            <a:spLocks noGrp="1"/>
          </p:cNvSpPr>
          <p:nvPr>
            <p:ph type="body" sz="quarter" idx="10" hasCustomPrompt="1"/>
          </p:nvPr>
        </p:nvSpPr>
        <p:spPr>
          <a:xfrm>
            <a:off x="1065229" y="553695"/>
            <a:ext cx="7177434" cy="719667"/>
          </a:xfrm>
        </p:spPr>
        <p:txBody>
          <a:bodyPr>
            <a:noAutofit/>
          </a:bodyPr>
          <a:lstStyle>
            <a:lvl1pPr marL="0" indent="0">
              <a:buNone/>
              <a:defRPr sz="1800" b="1" i="0" baseline="0">
                <a:latin typeface="Tinos" panose="02020603050405020304" pitchFamily="18" charset="0"/>
              </a:defRPr>
            </a:lvl1pPr>
            <a:lvl2pPr marL="457200" indent="0">
              <a:buNone/>
              <a:defRPr sz="3400" b="1" i="0">
                <a:latin typeface="Tinos" panose="02020603050405020304" pitchFamily="18" charset="0"/>
              </a:defRPr>
            </a:lvl2pPr>
            <a:lvl3pPr marL="914400" indent="0">
              <a:buNone/>
              <a:defRPr sz="3400" b="1" i="0">
                <a:latin typeface="Tinos" panose="02020603050405020304" pitchFamily="18" charset="0"/>
              </a:defRPr>
            </a:lvl3pPr>
            <a:lvl4pPr marL="1371600" indent="0">
              <a:buNone/>
              <a:defRPr sz="3400" b="1" i="0">
                <a:latin typeface="Tinos" panose="02020603050405020304" pitchFamily="18" charset="0"/>
              </a:defRPr>
            </a:lvl4pPr>
            <a:lvl5pPr marL="1828800" indent="0">
              <a:buNone/>
              <a:defRPr sz="3400" b="1" i="0">
                <a:latin typeface="Tinos" panose="02020603050405020304" pitchFamily="18" charset="0"/>
              </a:defRPr>
            </a:lvl5pPr>
          </a:lstStyle>
          <a:p>
            <a:pPr lvl="0"/>
            <a:r>
              <a:rPr lang="et-EE" dirty="0" smtClean="0"/>
              <a:t>Write a catchy header here!</a:t>
            </a:r>
            <a:endParaRPr lang="en-US" dirty="0" smtClean="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6826" y="538426"/>
            <a:ext cx="3310135" cy="443485"/>
          </a:xfrm>
          <a:prstGeom prst="rect">
            <a:avLst/>
          </a:prstGeom>
        </p:spPr>
      </p:pic>
    </p:spTree>
    <p:extLst>
      <p:ext uri="{BB962C8B-B14F-4D97-AF65-F5344CB8AC3E}">
        <p14:creationId xmlns:p14="http://schemas.microsoft.com/office/powerpoint/2010/main" val="2409369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Kolm fot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4067" y="1287129"/>
            <a:ext cx="5562600" cy="5045938"/>
          </a:xfrm>
        </p:spPr>
        <p:txBody>
          <a:bodyPr/>
          <a:lstStyle>
            <a:lvl1pPr marL="0" indent="0">
              <a:buNone/>
              <a:defRPr/>
            </a:lvl1pPr>
            <a:lvl2pPr>
              <a:defRPr sz="1400"/>
            </a:lvl2pPr>
            <a:lvl3pPr>
              <a:defRPr sz="1500"/>
            </a:lvl3pPr>
          </a:lstStyle>
          <a:p>
            <a:pPr lvl="0"/>
            <a:r>
              <a:rPr lang="et-EE" dirty="0" smtClean="0"/>
              <a:t>Object</a:t>
            </a:r>
            <a:endParaRPr lang="en-US" dirty="0" smtClean="0"/>
          </a:p>
        </p:txBody>
      </p:sp>
      <p:sp>
        <p:nvSpPr>
          <p:cNvPr id="4" name="Content Placeholder 3"/>
          <p:cNvSpPr>
            <a:spLocks noGrp="1"/>
          </p:cNvSpPr>
          <p:nvPr>
            <p:ph sz="quarter" idx="10" hasCustomPrompt="1"/>
          </p:nvPr>
        </p:nvSpPr>
        <p:spPr>
          <a:xfrm>
            <a:off x="6291263" y="1287464"/>
            <a:ext cx="5545137" cy="2412470"/>
          </a:xfrm>
        </p:spPr>
        <p:txBody>
          <a:bodyPr/>
          <a:lstStyle>
            <a:lvl1pPr marL="0" indent="0">
              <a:buNone/>
              <a:defRPr/>
            </a:lvl1pPr>
          </a:lstStyle>
          <a:p>
            <a:pPr lvl="0"/>
            <a:r>
              <a:rPr lang="et-EE" dirty="0" smtClean="0"/>
              <a:t>Object</a:t>
            </a:r>
            <a:endParaRPr lang="en-US" dirty="0" smtClean="0"/>
          </a:p>
        </p:txBody>
      </p:sp>
      <p:sp>
        <p:nvSpPr>
          <p:cNvPr id="7" name="Content Placeholder 6"/>
          <p:cNvSpPr>
            <a:spLocks noGrp="1"/>
          </p:cNvSpPr>
          <p:nvPr>
            <p:ph sz="quarter" idx="11" hasCustomPrompt="1"/>
          </p:nvPr>
        </p:nvSpPr>
        <p:spPr>
          <a:xfrm>
            <a:off x="6291262" y="3894667"/>
            <a:ext cx="5545137" cy="2454080"/>
          </a:xfrm>
        </p:spPr>
        <p:txBody>
          <a:bodyPr/>
          <a:lstStyle>
            <a:lvl1pPr marL="0" indent="0">
              <a:buNone/>
              <a:defRPr/>
            </a:lvl1pPr>
          </a:lstStyle>
          <a:p>
            <a:pPr lvl="0"/>
            <a:r>
              <a:rPr lang="et-EE" dirty="0" smtClean="0"/>
              <a:t>Object</a:t>
            </a:r>
            <a:endParaRPr lang="en-US" dirty="0" smtClean="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26264" y="574862"/>
            <a:ext cx="3310135" cy="443485"/>
          </a:xfrm>
          <a:prstGeom prst="rect">
            <a:avLst/>
          </a:prstGeom>
        </p:spPr>
      </p:pic>
    </p:spTree>
    <p:extLst>
      <p:ext uri="{BB962C8B-B14F-4D97-AF65-F5344CB8AC3E}">
        <p14:creationId xmlns:p14="http://schemas.microsoft.com/office/powerpoint/2010/main" val="12379256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4. Tühi le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8101" y="574862"/>
            <a:ext cx="3310135" cy="443485"/>
          </a:xfrm>
          <a:prstGeom prst="rect">
            <a:avLst/>
          </a:prstGeom>
        </p:spPr>
      </p:pic>
    </p:spTree>
    <p:extLst>
      <p:ext uri="{BB962C8B-B14F-4D97-AF65-F5344CB8AC3E}">
        <p14:creationId xmlns:p14="http://schemas.microsoft.com/office/powerpoint/2010/main" val="5212829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5.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1266449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6.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24276050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7. Sinine foto taus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0743"/>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7275540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8. Sinine foto taus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7881699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9. Sinine foto taus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165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2337940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ealkiri ja alapealkiri - 45kraadine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3644"/>
          </a:xfrm>
          <a:prstGeom prst="rect">
            <a:avLst/>
          </a:prstGeom>
        </p:spPr>
      </p:pic>
      <p:sp>
        <p:nvSpPr>
          <p:cNvPr id="7" name="Text Placeholder 6"/>
          <p:cNvSpPr>
            <a:spLocks noGrp="1"/>
          </p:cNvSpPr>
          <p:nvPr>
            <p:ph type="body" sz="quarter" idx="12" hasCustomPrompt="1"/>
          </p:nvPr>
        </p:nvSpPr>
        <p:spPr>
          <a:xfrm>
            <a:off x="1065213" y="4157132"/>
            <a:ext cx="5767387" cy="1451815"/>
          </a:xfrm>
        </p:spPr>
        <p:txBody>
          <a:bodyPr>
            <a:noAutofit/>
          </a:bodyPr>
          <a:lstStyle>
            <a:lvl1pPr marL="0" indent="0">
              <a:buNone/>
              <a:defRPr sz="2400" b="1" i="0">
                <a:solidFill>
                  <a:schemeClr val="bg1"/>
                </a:solidFill>
                <a:latin typeface="+mj-lt"/>
                <a:cs typeface="Times New Roman" panose="02020603050405020304" pitchFamily="18" charset="0"/>
              </a:defRPr>
            </a:lvl1pPr>
            <a:lvl2pPr>
              <a:defRPr sz="2400" b="1" i="0">
                <a:solidFill>
                  <a:schemeClr val="bg1"/>
                </a:solidFill>
                <a:latin typeface="Tinos" panose="02020603050405020304" pitchFamily="18" charset="0"/>
              </a:defRPr>
            </a:lvl2pPr>
            <a:lvl3pPr>
              <a:defRPr sz="2400" b="1" i="0">
                <a:solidFill>
                  <a:schemeClr val="bg1"/>
                </a:solidFill>
                <a:latin typeface="Tinos" panose="02020603050405020304" pitchFamily="18" charset="0"/>
              </a:defRPr>
            </a:lvl3pPr>
            <a:lvl4pPr>
              <a:defRPr sz="2400" b="1" i="0">
                <a:solidFill>
                  <a:schemeClr val="bg1"/>
                </a:solidFill>
                <a:latin typeface="Tinos" panose="02020603050405020304" pitchFamily="18" charset="0"/>
              </a:defRPr>
            </a:lvl4pPr>
            <a:lvl5pPr>
              <a:defRPr sz="2400" b="1" i="0">
                <a:solidFill>
                  <a:schemeClr val="bg1"/>
                </a:solidFill>
                <a:latin typeface="Tinos" panose="02020603050405020304" pitchFamily="18" charset="0"/>
              </a:defRPr>
            </a:lvl5pPr>
          </a:lstStyle>
          <a:p>
            <a:pPr lvl="0"/>
            <a:r>
              <a:rPr lang="et-EE" dirty="0" smtClean="0"/>
              <a:t>Subtitle goes here</a:t>
            </a:r>
            <a:endParaRPr lang="en-US" dirty="0" smtClean="0"/>
          </a:p>
        </p:txBody>
      </p:sp>
      <p:sp>
        <p:nvSpPr>
          <p:cNvPr id="13" name="Text Placeholder 3"/>
          <p:cNvSpPr>
            <a:spLocks noGrp="1"/>
          </p:cNvSpPr>
          <p:nvPr>
            <p:ph type="body" sz="quarter" idx="10" hasCustomPrompt="1"/>
          </p:nvPr>
        </p:nvSpPr>
        <p:spPr>
          <a:xfrm>
            <a:off x="1050215" y="2008706"/>
            <a:ext cx="5045785" cy="2148426"/>
          </a:xfrm>
        </p:spPr>
        <p:txBody>
          <a:bodyPr>
            <a:noAutofit/>
          </a:bodyPr>
          <a:lstStyle>
            <a:lvl1pPr marL="0" indent="0" algn="l">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14" name="Text Placeholder 5"/>
          <p:cNvSpPr>
            <a:spLocks noGrp="1"/>
          </p:cNvSpPr>
          <p:nvPr>
            <p:ph type="body" sz="quarter" idx="11" hasCustomPrompt="1"/>
          </p:nvPr>
        </p:nvSpPr>
        <p:spPr>
          <a:xfrm>
            <a:off x="1055016" y="6027738"/>
            <a:ext cx="3556000" cy="500062"/>
          </a:xfrm>
        </p:spPr>
        <p:txBody>
          <a:bodyPr/>
          <a:lstStyle>
            <a:lvl1pPr marL="0" indent="0" algn="l">
              <a:buNone/>
              <a:defRPr sz="1800" b="1" i="0" baseline="0">
                <a:solidFill>
                  <a:schemeClr val="bg1"/>
                </a:solidFill>
              </a:defRPr>
            </a:lvl1pPr>
          </a:lstStyle>
          <a:p>
            <a:pPr lvl="0"/>
            <a:r>
              <a:rPr lang="et-EE" dirty="0" smtClean="0"/>
              <a:t>00.00.0000</a:t>
            </a:r>
            <a:endParaRPr lang="et-EE"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215" y="558548"/>
            <a:ext cx="3310135" cy="443485"/>
          </a:xfrm>
          <a:prstGeom prst="rect">
            <a:avLst/>
          </a:prstGeom>
        </p:spPr>
      </p:pic>
    </p:spTree>
    <p:extLst>
      <p:ext uri="{BB962C8B-B14F-4D97-AF65-F5344CB8AC3E}">
        <p14:creationId xmlns:p14="http://schemas.microsoft.com/office/powerpoint/2010/main" val="9881124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0.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37865947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1. Sinine foto tau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6652380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2.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596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270544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3.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596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8355987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4.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8689072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5. Sinine foto taus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29895285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6.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36699088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a:xfrm>
            <a:off x="1619251" y="6357939"/>
            <a:ext cx="2844800" cy="365125"/>
          </a:xfrm>
          <a:prstGeom prst="rect">
            <a:avLst/>
          </a:prstGeom>
        </p:spPr>
        <p:txBody>
          <a:bodyPr/>
          <a:lstStyle>
            <a:lvl1pPr>
              <a:defRPr/>
            </a:lvl1pPr>
          </a:lstStyle>
          <a:p>
            <a:pPr>
              <a:defRPr/>
            </a:pPr>
            <a:fld id="{58D81F49-DFAB-4A79-B18F-4587094C2491}" type="datetimeFigureOut">
              <a:rPr lang="et-EE"/>
              <a:pPr>
                <a:defRPr/>
              </a:pPr>
              <a:t>18.05.2017</a:t>
            </a:fld>
            <a:endParaRPr lang="et-EE"/>
          </a:p>
        </p:txBody>
      </p:sp>
      <p:sp>
        <p:nvSpPr>
          <p:cNvPr id="5" name="Footer Placeholder 4"/>
          <p:cNvSpPr>
            <a:spLocks noGrp="1"/>
          </p:cNvSpPr>
          <p:nvPr>
            <p:ph type="ftr" sz="quarter" idx="11"/>
          </p:nvPr>
        </p:nvSpPr>
        <p:spPr>
          <a:xfrm>
            <a:off x="4667251" y="6357939"/>
            <a:ext cx="3860800" cy="365125"/>
          </a:xfrm>
          <a:prstGeom prst="rect">
            <a:avLst/>
          </a:prstGeom>
        </p:spPr>
        <p:txBody>
          <a:bodyPr/>
          <a:lstStyle>
            <a:lvl1pPr>
              <a:defRPr/>
            </a:lvl1pPr>
          </a:lstStyle>
          <a:p>
            <a:pPr>
              <a:defRPr/>
            </a:pPr>
            <a:endParaRPr lang="et-EE"/>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C1DCA4C1-4C46-4704-A018-24109C67A4B2}" type="slidenum">
              <a:rPr lang="et-EE"/>
              <a:pPr>
                <a:defRPr/>
              </a:pPr>
              <a:t>‹#›</a:t>
            </a:fld>
            <a:endParaRPr lang="et-EE"/>
          </a:p>
        </p:txBody>
      </p:sp>
    </p:spTree>
    <p:extLst>
      <p:ext uri="{BB962C8B-B14F-4D97-AF65-F5344CB8AC3E}">
        <p14:creationId xmlns:p14="http://schemas.microsoft.com/office/powerpoint/2010/main" val="903006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3"/>
          <p:cNvSpPr>
            <a:spLocks noGrp="1"/>
          </p:cNvSpPr>
          <p:nvPr>
            <p:ph type="dt" sz="half" idx="10"/>
          </p:nvPr>
        </p:nvSpPr>
        <p:spPr>
          <a:xfrm>
            <a:off x="1619251" y="6357939"/>
            <a:ext cx="2844800" cy="365125"/>
          </a:xfrm>
          <a:prstGeom prst="rect">
            <a:avLst/>
          </a:prstGeom>
        </p:spPr>
        <p:txBody>
          <a:bodyPr/>
          <a:lstStyle>
            <a:lvl1pPr>
              <a:defRPr/>
            </a:lvl1pPr>
          </a:lstStyle>
          <a:p>
            <a:pPr>
              <a:defRPr/>
            </a:pPr>
            <a:fld id="{D6F8F242-1DCF-4DA2-AE77-E3E52A336E4A}" type="datetimeFigureOut">
              <a:rPr lang="et-EE"/>
              <a:pPr>
                <a:defRPr/>
              </a:pPr>
              <a:t>18.05.2017</a:t>
            </a:fld>
            <a:endParaRPr lang="et-EE"/>
          </a:p>
        </p:txBody>
      </p:sp>
      <p:sp>
        <p:nvSpPr>
          <p:cNvPr id="6" name="Footer Placeholder 4"/>
          <p:cNvSpPr>
            <a:spLocks noGrp="1"/>
          </p:cNvSpPr>
          <p:nvPr>
            <p:ph type="ftr" sz="quarter" idx="11"/>
          </p:nvPr>
        </p:nvSpPr>
        <p:spPr>
          <a:xfrm>
            <a:off x="4667251" y="6357939"/>
            <a:ext cx="3860800" cy="365125"/>
          </a:xfrm>
          <a:prstGeom prst="rect">
            <a:avLst/>
          </a:prstGeom>
        </p:spPr>
        <p:txBody>
          <a:bodyPr/>
          <a:lstStyle>
            <a:lvl1pPr>
              <a:defRPr/>
            </a:lvl1pPr>
          </a:lstStyle>
          <a:p>
            <a:pPr>
              <a:defRPr/>
            </a:pPr>
            <a:endParaRPr lang="et-EE"/>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259F406E-E16B-4457-9553-AD98B9A49DFE}" type="slidenum">
              <a:rPr lang="et-EE"/>
              <a:pPr>
                <a:defRPr/>
              </a:pPr>
              <a:t>‹#›</a:t>
            </a:fld>
            <a:endParaRPr lang="et-EE"/>
          </a:p>
        </p:txBody>
      </p:sp>
    </p:spTree>
    <p:extLst>
      <p:ext uri="{BB962C8B-B14F-4D97-AF65-F5344CB8AC3E}">
        <p14:creationId xmlns:p14="http://schemas.microsoft.com/office/powerpoint/2010/main" val="2823544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1619251" y="6357939"/>
            <a:ext cx="2844800" cy="365125"/>
          </a:xfrm>
          <a:prstGeom prst="rect">
            <a:avLst/>
          </a:prstGeom>
        </p:spPr>
        <p:txBody>
          <a:bodyPr/>
          <a:lstStyle>
            <a:lvl1pPr>
              <a:defRPr/>
            </a:lvl1pPr>
          </a:lstStyle>
          <a:p>
            <a:pPr>
              <a:defRPr/>
            </a:pPr>
            <a:fld id="{7C282272-D12D-414A-9ABF-463BE4260DA1}" type="datetimeFigureOut">
              <a:rPr lang="et-EE"/>
              <a:pPr>
                <a:defRPr/>
              </a:pPr>
              <a:t>18.05.2017</a:t>
            </a:fld>
            <a:endParaRPr lang="et-EE"/>
          </a:p>
        </p:txBody>
      </p:sp>
      <p:sp>
        <p:nvSpPr>
          <p:cNvPr id="3" name="Footer Placeholder 4"/>
          <p:cNvSpPr>
            <a:spLocks noGrp="1"/>
          </p:cNvSpPr>
          <p:nvPr>
            <p:ph type="ftr" sz="quarter" idx="11"/>
          </p:nvPr>
        </p:nvSpPr>
        <p:spPr>
          <a:xfrm>
            <a:off x="4667251" y="6357939"/>
            <a:ext cx="3860800" cy="365125"/>
          </a:xfrm>
          <a:prstGeom prst="rect">
            <a:avLst/>
          </a:prstGeom>
        </p:spPr>
        <p:txBody>
          <a:bodyPr/>
          <a:lstStyle>
            <a:lvl1pPr>
              <a:defRPr/>
            </a:lvl1pPr>
          </a:lstStyle>
          <a:p>
            <a:pPr>
              <a:defRPr/>
            </a:pPr>
            <a:endParaRPr lang="et-EE"/>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FFC52DF6-464B-43D4-9801-88420297BDCE}" type="slidenum">
              <a:rPr lang="et-EE"/>
              <a:pPr>
                <a:defRPr/>
              </a:pPr>
              <a:t>‹#›</a:t>
            </a:fld>
            <a:endParaRPr lang="et-EE"/>
          </a:p>
        </p:txBody>
      </p:sp>
    </p:spTree>
    <p:extLst>
      <p:ext uri="{BB962C8B-B14F-4D97-AF65-F5344CB8AC3E}">
        <p14:creationId xmlns:p14="http://schemas.microsoft.com/office/powerpoint/2010/main" val="215906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foto, alapealkiri, tek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5229" y="0"/>
            <a:ext cx="4311104" cy="6858000"/>
          </a:xfrm>
        </p:spPr>
        <p:txBody>
          <a:bodyPr/>
          <a:lstStyle>
            <a:lvl1pPr marL="0" indent="0">
              <a:buNone/>
              <a:defRPr/>
            </a:lvl1pPr>
            <a:lvl2pPr>
              <a:defRPr sz="1400"/>
            </a:lvl2pPr>
            <a:lvl3pPr>
              <a:defRPr sz="1500"/>
            </a:lvl3pPr>
          </a:lstStyle>
          <a:p>
            <a:pPr lvl="0"/>
            <a:r>
              <a:rPr lang="et-EE" dirty="0" smtClean="0"/>
              <a:t>Object</a:t>
            </a:r>
            <a:endParaRPr lang="en-US" dirty="0" smtClean="0"/>
          </a:p>
        </p:txBody>
      </p:sp>
      <p:sp>
        <p:nvSpPr>
          <p:cNvPr id="7" name="Text Placeholder 6"/>
          <p:cNvSpPr>
            <a:spLocks noGrp="1"/>
          </p:cNvSpPr>
          <p:nvPr>
            <p:ph type="body" sz="quarter" idx="10" hasCustomPrompt="1"/>
          </p:nvPr>
        </p:nvSpPr>
        <p:spPr>
          <a:xfrm>
            <a:off x="6113462" y="1997605"/>
            <a:ext cx="5070475" cy="1431395"/>
          </a:xfrm>
        </p:spPr>
        <p:txBody>
          <a:bodyPr>
            <a:normAutofit/>
          </a:bodyPr>
          <a:lstStyle>
            <a:lvl1pPr marL="0" indent="0">
              <a:buNone/>
              <a:defRPr sz="3400" b="1" i="0" baseline="0"/>
            </a:lvl1pPr>
          </a:lstStyle>
          <a:p>
            <a:pPr lvl="0"/>
            <a:r>
              <a:rPr lang="et-EE" dirty="0" smtClean="0"/>
              <a:t>Write a catchy header here!</a:t>
            </a:r>
            <a:endParaRPr lang="en-US" dirty="0" smtClean="0"/>
          </a:p>
        </p:txBody>
      </p:sp>
      <p:sp>
        <p:nvSpPr>
          <p:cNvPr id="9" name="Text Placeholder 8"/>
          <p:cNvSpPr>
            <a:spLocks noGrp="1"/>
          </p:cNvSpPr>
          <p:nvPr>
            <p:ph type="body" sz="quarter" idx="11" hasCustomPrompt="1"/>
          </p:nvPr>
        </p:nvSpPr>
        <p:spPr>
          <a:xfrm>
            <a:off x="6113462" y="3424844"/>
            <a:ext cx="5070475" cy="2176463"/>
          </a:xfrm>
        </p:spPr>
        <p:txBody>
          <a:bodyPr>
            <a:noAutofit/>
          </a:bodyPr>
          <a:lstStyle>
            <a:lvl1pPr marL="0" indent="0">
              <a:buNone/>
              <a:defRPr sz="1800" baseline="0"/>
            </a:lvl1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a:t>
            </a:r>
            <a:endParaRPr lang="en-US" dirty="0" smtClean="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5732" y="574862"/>
            <a:ext cx="3310135" cy="443485"/>
          </a:xfrm>
          <a:prstGeom prst="rect">
            <a:avLst/>
          </a:prstGeom>
        </p:spPr>
      </p:pic>
    </p:spTree>
    <p:extLst>
      <p:ext uri="{BB962C8B-B14F-4D97-AF65-F5344CB8AC3E}">
        <p14:creationId xmlns:p14="http://schemas.microsoft.com/office/powerpoint/2010/main" val="26872550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Loetelu ja fot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5229" y="0"/>
            <a:ext cx="4311104" cy="6858000"/>
          </a:xfrm>
        </p:spPr>
        <p:txBody>
          <a:bodyPr/>
          <a:lstStyle>
            <a:lvl1pPr marL="0" indent="0">
              <a:buNone/>
              <a:defRPr baseline="0"/>
            </a:lvl1pPr>
            <a:lvl2pPr>
              <a:defRPr sz="1400"/>
            </a:lvl2pPr>
            <a:lvl3pPr>
              <a:defRPr sz="1500"/>
            </a:lvl3pPr>
          </a:lstStyle>
          <a:p>
            <a:pPr lvl="0"/>
            <a:r>
              <a:rPr lang="et-EE" dirty="0" smtClean="0"/>
              <a:t>Object</a:t>
            </a:r>
            <a:endParaRPr lang="en-US" dirty="0" smtClean="0"/>
          </a:p>
        </p:txBody>
      </p:sp>
      <p:sp>
        <p:nvSpPr>
          <p:cNvPr id="9" name="Text Placeholder 8"/>
          <p:cNvSpPr>
            <a:spLocks noGrp="1"/>
          </p:cNvSpPr>
          <p:nvPr>
            <p:ph type="body" sz="quarter" idx="11" hasCustomPrompt="1"/>
          </p:nvPr>
        </p:nvSpPr>
        <p:spPr>
          <a:xfrm>
            <a:off x="6113462" y="1972734"/>
            <a:ext cx="5070475" cy="4351866"/>
          </a:xfrm>
        </p:spPr>
        <p:txBody>
          <a:bodyPr>
            <a:noAutofit/>
          </a:bodyPr>
          <a:lstStyle>
            <a:lvl1pPr marL="285750" marR="0" indent="-285750" algn="l" defTabSz="914400" rtl="0" eaLnBrk="1" fontAlgn="auto" latinLnBrk="0" hangingPunct="1">
              <a:lnSpc>
                <a:spcPct val="120000"/>
              </a:lnSpc>
              <a:spcBef>
                <a:spcPts val="1000"/>
              </a:spcBef>
              <a:spcAft>
                <a:spcPts val="0"/>
              </a:spcAft>
              <a:buClr>
                <a:srgbClr val="0061AA"/>
              </a:buClr>
              <a:buSzTx/>
              <a:buFont typeface="Arial" panose="020B0604020202020204" pitchFamily="34" charset="0"/>
              <a:buChar char="•"/>
              <a:tabLst/>
              <a:defRPr sz="1800" baseline="0"/>
            </a:lvl1pPr>
          </a:lstStyle>
          <a:p>
            <a:pPr lvl="0"/>
            <a:r>
              <a:rPr lang="et-EE" dirty="0" smtClean="0"/>
              <a:t>Lorem ipsum dolor sit amet, consectetur adipiscing elit. Praesent non consequat velit, in ultricies purus.</a:t>
            </a:r>
          </a:p>
          <a:p>
            <a:pPr lvl="0"/>
            <a:r>
              <a:rPr lang="fr-FR" dirty="0" smtClean="0"/>
              <a:t>Ut </a:t>
            </a:r>
            <a:r>
              <a:rPr lang="fr-FR" dirty="0" err="1" smtClean="0"/>
              <a:t>porttitor</a:t>
            </a:r>
            <a:r>
              <a:rPr lang="fr-FR" dirty="0" smtClean="0"/>
              <a:t> </a:t>
            </a:r>
            <a:r>
              <a:rPr lang="fr-FR" dirty="0" err="1" smtClean="0"/>
              <a:t>lobortis</a:t>
            </a:r>
            <a:r>
              <a:rPr lang="fr-FR" dirty="0" smtClean="0"/>
              <a:t> </a:t>
            </a:r>
            <a:r>
              <a:rPr lang="fr-FR" dirty="0" err="1" smtClean="0"/>
              <a:t>sodales</a:t>
            </a:r>
            <a:r>
              <a:rPr lang="fr-FR" dirty="0" smtClean="0"/>
              <a:t>. </a:t>
            </a:r>
            <a:r>
              <a:rPr lang="fr-FR" dirty="0" err="1" smtClean="0"/>
              <a:t>Pellentesque</a:t>
            </a:r>
            <a:r>
              <a:rPr lang="fr-FR" dirty="0" smtClean="0"/>
              <a:t> </a:t>
            </a:r>
            <a:r>
              <a:rPr lang="fr-FR" dirty="0" err="1" smtClean="0"/>
              <a:t>sapien</a:t>
            </a:r>
            <a:r>
              <a:rPr lang="fr-FR" dirty="0" smtClean="0"/>
              <a:t> </a:t>
            </a:r>
            <a:r>
              <a:rPr lang="fr-FR" dirty="0" err="1" smtClean="0"/>
              <a:t>dui</a:t>
            </a:r>
            <a:r>
              <a:rPr lang="fr-FR" dirty="0" smtClean="0"/>
              <a:t>, </a:t>
            </a:r>
            <a:r>
              <a:rPr lang="fr-FR" dirty="0" err="1" smtClean="0"/>
              <a:t>aliquam</a:t>
            </a:r>
            <a:r>
              <a:rPr lang="fr-FR" dirty="0" smtClean="0"/>
              <a:t> ut </a:t>
            </a:r>
            <a:r>
              <a:rPr lang="fr-FR" dirty="0" err="1" smtClean="0"/>
              <a:t>interdum</a:t>
            </a:r>
            <a:r>
              <a:rPr lang="fr-FR" dirty="0" smtClean="0"/>
              <a:t> </a:t>
            </a:r>
            <a:r>
              <a:rPr lang="fr-FR" dirty="0" err="1" smtClean="0"/>
              <a:t>ultrices</a:t>
            </a:r>
            <a:r>
              <a:rPr lang="fr-FR" dirty="0" smtClean="0"/>
              <a:t>, </a:t>
            </a:r>
            <a:r>
              <a:rPr lang="fr-FR" dirty="0" err="1" smtClean="0"/>
              <a:t>ornare</a:t>
            </a:r>
            <a:r>
              <a:rPr lang="fr-FR" dirty="0" smtClean="0"/>
              <a:t> </a:t>
            </a:r>
            <a:r>
              <a:rPr lang="fr-FR" dirty="0" err="1" smtClean="0"/>
              <a:t>sed</a:t>
            </a:r>
            <a:r>
              <a:rPr lang="fr-FR" dirty="0" smtClean="0"/>
              <a:t> </a:t>
            </a:r>
            <a:r>
              <a:rPr lang="fr-FR" dirty="0" err="1" smtClean="0"/>
              <a:t>lorem</a:t>
            </a:r>
            <a:r>
              <a:rPr lang="fr-FR" dirty="0" smtClean="0"/>
              <a:t>. </a:t>
            </a:r>
            <a:endParaRPr lang="et-EE" dirty="0" smtClean="0"/>
          </a:p>
          <a:p>
            <a:pPr marL="285750" marR="0" lvl="0" indent="-285750" algn="l" defTabSz="914400" rtl="0" eaLnBrk="1" fontAlgn="auto" latinLnBrk="0" hangingPunct="1">
              <a:lnSpc>
                <a:spcPct val="120000"/>
              </a:lnSpc>
              <a:spcBef>
                <a:spcPts val="1000"/>
              </a:spcBef>
              <a:spcAft>
                <a:spcPts val="0"/>
              </a:spcAft>
              <a:buClr>
                <a:srgbClr val="0061AA"/>
              </a:buClr>
              <a:buSzTx/>
              <a:buFont typeface="Arial" panose="020B0604020202020204" pitchFamily="34" charset="0"/>
              <a:buChar char="•"/>
              <a:tabLst/>
              <a:defRPr/>
            </a:pPr>
            <a:r>
              <a:rPr lang="fr-FR" dirty="0" err="1" smtClean="0"/>
              <a:t>Mauris</a:t>
            </a:r>
            <a:r>
              <a:rPr lang="fr-FR" dirty="0" smtClean="0"/>
              <a:t> </a:t>
            </a:r>
            <a:r>
              <a:rPr lang="fr-FR" dirty="0" err="1" smtClean="0"/>
              <a:t>gravida</a:t>
            </a:r>
            <a:r>
              <a:rPr lang="fr-FR" dirty="0" smtClean="0"/>
              <a:t> erat vitae </a:t>
            </a:r>
            <a:r>
              <a:rPr lang="fr-FR" dirty="0" err="1" smtClean="0"/>
              <a:t>odio</a:t>
            </a:r>
            <a:r>
              <a:rPr lang="fr-FR" dirty="0" smtClean="0"/>
              <a:t> </a:t>
            </a:r>
            <a:r>
              <a:rPr lang="fr-FR" dirty="0" err="1" smtClean="0"/>
              <a:t>convallis</a:t>
            </a:r>
            <a:r>
              <a:rPr lang="fr-FR" dirty="0" smtClean="0"/>
              <a:t> </a:t>
            </a:r>
            <a:r>
              <a:rPr lang="fr-FR" dirty="0" err="1" smtClean="0"/>
              <a:t>facilisis</a:t>
            </a:r>
            <a:r>
              <a:rPr lang="fr-FR" dirty="0" smtClean="0"/>
              <a:t>.</a:t>
            </a:r>
            <a:endParaRPr lang="en-US" dirty="0" smtClean="0"/>
          </a:p>
          <a:p>
            <a:pPr lvl="0"/>
            <a:r>
              <a:rPr lang="et-EE" dirty="0" smtClean="0"/>
              <a:t>Praesent non consequat velit, in ultricies purus.</a:t>
            </a:r>
          </a:p>
          <a:p>
            <a:pPr lvl="0"/>
            <a:r>
              <a:rPr lang="et-EE" dirty="0" smtClean="0"/>
              <a:t>In sagittis cursus odio quis aliquet. Vestibulum ante ipsum primis in faucibus orci luctus et ultrices.</a:t>
            </a:r>
            <a:endParaRPr lang="en-US" dirty="0" smtClean="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5732" y="574862"/>
            <a:ext cx="3310135" cy="443485"/>
          </a:xfrm>
          <a:prstGeom prst="rect">
            <a:avLst/>
          </a:prstGeom>
        </p:spPr>
      </p:pic>
    </p:spTree>
    <p:extLst>
      <p:ext uri="{BB962C8B-B14F-4D97-AF65-F5344CB8AC3E}">
        <p14:creationId xmlns:p14="http://schemas.microsoft.com/office/powerpoint/2010/main" val="21530671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ealkiri, loetelu ja joonis">
    <p:bg>
      <p:bgPr>
        <a:solidFill>
          <a:srgbClr val="0061AA"/>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70987" y="-2102178"/>
            <a:ext cx="7474659" cy="6858000"/>
          </a:xfrm>
          <a:prstGeom prst="rect">
            <a:avLst/>
          </a:prstGeom>
        </p:spPr>
      </p:pic>
      <p:sp>
        <p:nvSpPr>
          <p:cNvPr id="5"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9"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5953" y="558548"/>
            <a:ext cx="3310135" cy="443485"/>
          </a:xfrm>
          <a:prstGeom prst="rect">
            <a:avLst/>
          </a:prstGeom>
        </p:spPr>
      </p:pic>
    </p:spTree>
    <p:extLst>
      <p:ext uri="{BB962C8B-B14F-4D97-AF65-F5344CB8AC3E}">
        <p14:creationId xmlns:p14="http://schemas.microsoft.com/office/powerpoint/2010/main" val="28546757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Pealkiri, loetelu ja joonis">
    <p:bg>
      <p:bgPr>
        <a:solidFill>
          <a:srgbClr val="0061A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45512" y="-1758746"/>
            <a:ext cx="6858000" cy="6858000"/>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5478" y="558548"/>
            <a:ext cx="3310135" cy="443485"/>
          </a:xfrm>
          <a:prstGeom prst="rect">
            <a:avLst/>
          </a:prstGeom>
        </p:spPr>
      </p:pic>
      <p:sp>
        <p:nvSpPr>
          <p:cNvPr id="6"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Tree>
    <p:extLst>
      <p:ext uri="{BB962C8B-B14F-4D97-AF65-F5344CB8AC3E}">
        <p14:creationId xmlns:p14="http://schemas.microsoft.com/office/powerpoint/2010/main" val="31198593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Pealkiri, loetelu ja joonis">
    <p:bg>
      <p:bgPr>
        <a:solidFill>
          <a:srgbClr val="0061A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358" y="-986641"/>
            <a:ext cx="5981756" cy="5981756"/>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5478" y="558548"/>
            <a:ext cx="3310135" cy="443485"/>
          </a:xfrm>
          <a:prstGeom prst="rect">
            <a:avLst/>
          </a:prstGeom>
        </p:spPr>
      </p:pic>
      <p:sp>
        <p:nvSpPr>
          <p:cNvPr id="6"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Tree>
    <p:extLst>
      <p:ext uri="{BB962C8B-B14F-4D97-AF65-F5344CB8AC3E}">
        <p14:creationId xmlns:p14="http://schemas.microsoft.com/office/powerpoint/2010/main" val="559333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ealkiri, loetelu ja joonis">
    <p:bg>
      <p:bgPr>
        <a:solidFill>
          <a:srgbClr val="0061A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620" y="-871392"/>
            <a:ext cx="5866735" cy="5866735"/>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5953" y="558548"/>
            <a:ext cx="3310135" cy="443485"/>
          </a:xfrm>
          <a:prstGeom prst="rect">
            <a:avLst/>
          </a:prstGeom>
        </p:spPr>
      </p:pic>
      <p:sp>
        <p:nvSpPr>
          <p:cNvPr id="6"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Tree>
    <p:extLst>
      <p:ext uri="{BB962C8B-B14F-4D97-AF65-F5344CB8AC3E}">
        <p14:creationId xmlns:p14="http://schemas.microsoft.com/office/powerpoint/2010/main" val="845775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679" y="352335"/>
            <a:ext cx="10515600" cy="1325563"/>
          </a:xfrm>
          <a:prstGeom prst="rect">
            <a:avLst/>
          </a:prstGeom>
        </p:spPr>
        <p:txBody>
          <a:bodyPr vert="horz" lIns="91440" tIns="45720" rIns="91440" bIns="45720" rtlCol="0" anchor="ctr">
            <a:normAutofit/>
          </a:bodyPr>
          <a:lstStyle/>
          <a:p>
            <a:pPr lvl="0"/>
            <a:r>
              <a:rPr lang="et-EE" dirty="0" smtClean="0"/>
              <a:t>Write a catchy header here!</a:t>
            </a:r>
            <a:endParaRPr lang="en-US" dirty="0" smtClean="0"/>
          </a:p>
        </p:txBody>
      </p:sp>
      <p:sp>
        <p:nvSpPr>
          <p:cNvPr id="3" name="Text Placeholder 2"/>
          <p:cNvSpPr>
            <a:spLocks noGrp="1"/>
          </p:cNvSpPr>
          <p:nvPr>
            <p:ph type="body" idx="1"/>
          </p:nvPr>
        </p:nvSpPr>
        <p:spPr>
          <a:xfrm>
            <a:off x="568719" y="2354538"/>
            <a:ext cx="10515600" cy="3542045"/>
          </a:xfrm>
          <a:prstGeom prst="rect">
            <a:avLst/>
          </a:prstGeom>
        </p:spPr>
        <p:txBody>
          <a:bodyPr vert="horz" lIns="91440" tIns="45720" rIns="91440" bIns="45720" rtlCol="0">
            <a:normAutofit/>
          </a:bodyPr>
          <a:lstStyle/>
          <a:p>
            <a:pPr lvl="0"/>
            <a:r>
              <a:rPr lang="et-EE" dirty="0" smtClean="0"/>
              <a:t>Text goes here</a:t>
            </a:r>
            <a:endParaRPr lang="en-US" dirty="0" smtClean="0"/>
          </a:p>
          <a:p>
            <a:pPr lvl="1"/>
            <a:r>
              <a:rPr lang="et-EE" dirty="0" smtClean="0"/>
              <a:t>Text goes here</a:t>
            </a:r>
          </a:p>
          <a:p>
            <a:pPr lvl="1"/>
            <a:endParaRPr lang="en-US" dirty="0" smtClean="0"/>
          </a:p>
        </p:txBody>
      </p:sp>
    </p:spTree>
    <p:extLst>
      <p:ext uri="{BB962C8B-B14F-4D97-AF65-F5344CB8AC3E}">
        <p14:creationId xmlns:p14="http://schemas.microsoft.com/office/powerpoint/2010/main" val="1968982971"/>
      </p:ext>
    </p:extLst>
  </p:cSld>
  <p:clrMap bg1="lt1" tx1="dk1" bg2="lt2" tx2="dk2" accent1="accent1" accent2="accent2" accent3="accent3" accent4="accent4" accent5="accent5" accent6="accent6" hlink="hlink" folHlink="folHlink"/>
  <p:sldLayoutIdLst>
    <p:sldLayoutId id="2147483667" r:id="rId1"/>
    <p:sldLayoutId id="2147483671" r:id="rId2"/>
    <p:sldLayoutId id="2147483672" r:id="rId3"/>
    <p:sldLayoutId id="2147483673" r:id="rId4"/>
    <p:sldLayoutId id="2147483674" r:id="rId5"/>
    <p:sldLayoutId id="2147483670" r:id="rId6"/>
    <p:sldLayoutId id="2147483703" r:id="rId7"/>
    <p:sldLayoutId id="2147483704" r:id="rId8"/>
    <p:sldLayoutId id="2147483705" r:id="rId9"/>
    <p:sldLayoutId id="2147483706" r:id="rId10"/>
    <p:sldLayoutId id="2147483707" r:id="rId11"/>
    <p:sldLayoutId id="2147483713" r:id="rId12"/>
    <p:sldLayoutId id="2147483650" r:id="rId13"/>
    <p:sldLayoutId id="2147483675" r:id="rId14"/>
    <p:sldLayoutId id="2147483695" r:id="rId15"/>
    <p:sldLayoutId id="2147483699" r:id="rId16"/>
    <p:sldLayoutId id="2147483701" r:id="rId17"/>
    <p:sldLayoutId id="2147483700" r:id="rId18"/>
    <p:sldLayoutId id="2147483676" r:id="rId19"/>
    <p:sldLayoutId id="2147483677" r:id="rId20"/>
    <p:sldLayoutId id="2147483681" r:id="rId21"/>
    <p:sldLayoutId id="2147483678" r:id="rId22"/>
    <p:sldLayoutId id="2147483682" r:id="rId23"/>
    <p:sldLayoutId id="2147483669" r:id="rId24"/>
    <p:sldLayoutId id="2147483702" r:id="rId25"/>
    <p:sldLayoutId id="2147483688" r:id="rId26"/>
    <p:sldLayoutId id="2147483692" r:id="rId27"/>
    <p:sldLayoutId id="2147483693" r:id="rId28"/>
    <p:sldLayoutId id="2147483694" r:id="rId29"/>
    <p:sldLayoutId id="2147483708" r:id="rId30"/>
    <p:sldLayoutId id="2147483709" r:id="rId31"/>
    <p:sldLayoutId id="2147483696" r:id="rId32"/>
    <p:sldLayoutId id="2147483698" r:id="rId33"/>
    <p:sldLayoutId id="2147483710" r:id="rId34"/>
    <p:sldLayoutId id="2147483711" r:id="rId35"/>
    <p:sldLayoutId id="2147483712" r:id="rId36"/>
    <p:sldLayoutId id="2147483714" r:id="rId37"/>
    <p:sldLayoutId id="2147483715" r:id="rId38"/>
    <p:sldLayoutId id="2147483716" r:id="rId39"/>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baseline="0">
          <a:solidFill>
            <a:srgbClr val="0061AA"/>
          </a:solidFill>
          <a:latin typeface="+mj-lt"/>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Clr>
          <a:srgbClr val="0061AA"/>
        </a:buClr>
        <a:buFont typeface="Arial" panose="020B0604020202020204" pitchFamily="34" charset="0"/>
        <a:buChar char="•"/>
        <a:defRPr sz="2400" kern="1200" baseline="0">
          <a:solidFill>
            <a:srgbClr val="0061AA"/>
          </a:solidFill>
          <a:latin typeface="+mj-lt"/>
          <a:ea typeface="+mn-ea"/>
          <a:cs typeface="Times New Roman" panose="02020603050405020304" pitchFamily="18" charset="0"/>
        </a:defRPr>
      </a:lvl1pPr>
      <a:lvl2pPr marL="685800" indent="-228600" algn="l" defTabSz="914400" rtl="0" eaLnBrk="1" latinLnBrk="0" hangingPunct="1">
        <a:lnSpc>
          <a:spcPct val="120000"/>
        </a:lnSpc>
        <a:spcBef>
          <a:spcPts val="500"/>
        </a:spcBef>
        <a:buClr>
          <a:srgbClr val="0061AA"/>
        </a:buClr>
        <a:buFont typeface="Arial" panose="020B0604020202020204" pitchFamily="34" charset="0"/>
        <a:buChar char="•"/>
        <a:defRPr sz="1800" kern="1200" baseline="0">
          <a:solidFill>
            <a:srgbClr val="0061AA"/>
          </a:solidFill>
          <a:latin typeface="+mj-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hyperlink" Target="http://lft.ee/admin/upload/files/Seksuaalkasvatus_II_ja_III_kooliaste_est.pdf" TargetMode="Externa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8.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7.xml"/><Relationship Id="rId1" Type="http://schemas.openxmlformats.org/officeDocument/2006/relationships/vmlDrawing" Target="../drawings/vmlDrawing2.vml"/><Relationship Id="rId5" Type="http://schemas.openxmlformats.org/officeDocument/2006/relationships/image" Target="../media/image41.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Helle Karro</a:t>
            </a:r>
            <a:br>
              <a:rPr lang="et-EE" dirty="0" smtClean="0"/>
            </a:br>
            <a:r>
              <a:rPr lang="et-EE" dirty="0" smtClean="0"/>
              <a:t>Kai Part</a:t>
            </a:r>
            <a:endParaRPr lang="et-EE" dirty="0"/>
          </a:p>
        </p:txBody>
      </p:sp>
      <p:sp>
        <p:nvSpPr>
          <p:cNvPr id="5" name="Teksti kohatäide 4"/>
          <p:cNvSpPr>
            <a:spLocks noGrp="1"/>
          </p:cNvSpPr>
          <p:nvPr>
            <p:ph type="body" sz="quarter" idx="10"/>
          </p:nvPr>
        </p:nvSpPr>
        <p:spPr/>
        <p:txBody>
          <a:bodyPr/>
          <a:lstStyle/>
          <a:p>
            <a:r>
              <a:rPr lang="tr-TR" sz="3200" dirty="0"/>
              <a:t>Impact of </a:t>
            </a:r>
            <a:r>
              <a:rPr lang="tr-TR" sz="3200" dirty="0" smtClean="0"/>
              <a:t>sex </a:t>
            </a:r>
            <a:r>
              <a:rPr lang="tr-TR" sz="3200" dirty="0"/>
              <a:t>education and services on teenage sexual and reproductive health</a:t>
            </a:r>
            <a:endParaRPr lang="et-EE" sz="3200" dirty="0"/>
          </a:p>
        </p:txBody>
      </p:sp>
      <p:sp>
        <p:nvSpPr>
          <p:cNvPr id="6" name="Teksti kohatäide 5"/>
          <p:cNvSpPr>
            <a:spLocks noGrp="1"/>
          </p:cNvSpPr>
          <p:nvPr>
            <p:ph type="body" sz="quarter" idx="11"/>
          </p:nvPr>
        </p:nvSpPr>
        <p:spPr/>
        <p:txBody>
          <a:bodyPr/>
          <a:lstStyle/>
          <a:p>
            <a:r>
              <a:rPr lang="et-EE" dirty="0" err="1" smtClean="0"/>
              <a:t>Antalya</a:t>
            </a:r>
            <a:r>
              <a:rPr lang="et-EE" dirty="0" smtClean="0"/>
              <a:t>, 2017</a:t>
            </a:r>
            <a:endParaRPr lang="et-EE" dirty="0"/>
          </a:p>
        </p:txBody>
      </p:sp>
    </p:spTree>
    <p:extLst>
      <p:ext uri="{BB962C8B-B14F-4D97-AF65-F5344CB8AC3E}">
        <p14:creationId xmlns:p14="http://schemas.microsoft.com/office/powerpoint/2010/main" val="3792336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051" y="260352"/>
            <a:ext cx="4493851" cy="497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p:cNvSpPr txBox="1">
            <a:spLocks noChangeArrowheads="1"/>
          </p:cNvSpPr>
          <p:nvPr/>
        </p:nvSpPr>
        <p:spPr bwMode="auto">
          <a:xfrm>
            <a:off x="431800" y="5589588"/>
            <a:ext cx="518371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t-EE" altLang="et-EE">
                <a:latin typeface="Calibri" pitchFamily="34" charset="0"/>
              </a:rPr>
              <a:t>WHO 2009</a:t>
            </a:r>
          </a:p>
          <a:p>
            <a:pPr eaLnBrk="1" hangingPunct="1"/>
            <a:r>
              <a:rPr lang="et-EE" altLang="et-EE" sz="1400">
                <a:latin typeface="Calibri" pitchFamily="34" charset="0"/>
              </a:rPr>
              <a:t>http://whqlibdoc.who.int/publications/2009/9789241598354_eng.pdf</a:t>
            </a:r>
          </a:p>
        </p:txBody>
      </p:sp>
      <p:sp>
        <p:nvSpPr>
          <p:cNvPr id="14341" name="TextBox 4"/>
          <p:cNvSpPr txBox="1">
            <a:spLocks noChangeArrowheads="1"/>
          </p:cNvSpPr>
          <p:nvPr/>
        </p:nvSpPr>
        <p:spPr bwMode="auto">
          <a:xfrm>
            <a:off x="6096001" y="5661026"/>
            <a:ext cx="3857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t-EE" altLang="et-EE">
                <a:latin typeface="Calibri" pitchFamily="34" charset="0"/>
              </a:rPr>
              <a:t>Kempers J, Ketting E, Chandra-Mouli V, </a:t>
            </a:r>
          </a:p>
          <a:p>
            <a:pPr eaLnBrk="1" hangingPunct="1"/>
            <a:r>
              <a:rPr lang="et-EE" altLang="et-EE">
                <a:latin typeface="Calibri" pitchFamily="34" charset="0"/>
              </a:rPr>
              <a:t>Raudsepp T, 2015</a:t>
            </a:r>
          </a:p>
        </p:txBody>
      </p:sp>
      <p:sp>
        <p:nvSpPr>
          <p:cNvPr id="2" name="TextBox 1"/>
          <p:cNvSpPr txBox="1"/>
          <p:nvPr/>
        </p:nvSpPr>
        <p:spPr>
          <a:xfrm>
            <a:off x="5615517" y="2746376"/>
            <a:ext cx="6195483" cy="2843212"/>
          </a:xfrm>
          <a:prstGeom prst="rect">
            <a:avLst/>
          </a:prstGeom>
        </p:spPr>
        <p:txBody>
          <a:bodyPr vert="horz" wrap="square" lIns="91440" tIns="45720" rIns="91440" bIns="45720" rtlCol="0" anchor="t">
            <a:normAutofit fontScale="92500" lnSpcReduction="20000"/>
          </a:bodyPr>
          <a:lstStyle/>
          <a:p>
            <a:r>
              <a:rPr lang="en-US" dirty="0"/>
              <a:t>The main factors that contributed to the successful scale-up in Estonia were: 1) </a:t>
            </a:r>
            <a:r>
              <a:rPr lang="en-US" dirty="0" err="1"/>
              <a:t>favourable</a:t>
            </a:r>
            <a:r>
              <a:rPr lang="en-US" dirty="0"/>
              <a:t> social and political climate, 2) clear demonstrated need for the adolescent services, 3) a national professional organization that advocated, coordinated and represented the youth clinics, 4) enthusiasm and dedication of personnel, 5) acceptance by user organizations and 6) sustainable funding through the national health insurance system. Finally, the measurement and recognition of the remarkable improvement of adolescent SRH outcomes in Estonia would not have been possible without development of good reporting and monitoring systems, and many studies and international publications.</a:t>
            </a:r>
            <a:endParaRPr lang="en-US" baseline="0" dirty="0" smtClean="0">
              <a:solidFill>
                <a:srgbClr val="0061AA"/>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8358" y="90488"/>
            <a:ext cx="5513715" cy="234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062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199" y="232604"/>
            <a:ext cx="10515600" cy="585756"/>
          </a:xfrm>
        </p:spPr>
        <p:txBody>
          <a:bodyPr>
            <a:noAutofit/>
          </a:bodyPr>
          <a:lstStyle/>
          <a:p>
            <a:pPr algn="ctr"/>
            <a:r>
              <a:rPr lang="en-GB" sz="2400" dirty="0"/>
              <a:t>Youth clinics in Estonia 1991-2013 and visits to the youth clinics 2002-2013</a:t>
            </a:r>
          </a:p>
        </p:txBody>
      </p:sp>
      <p:pic>
        <p:nvPicPr>
          <p:cNvPr id="6" name="Sisu kohatäide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8277" y="818360"/>
            <a:ext cx="7275444" cy="4896938"/>
          </a:xfrm>
        </p:spPr>
      </p:pic>
      <p:sp>
        <p:nvSpPr>
          <p:cNvPr id="4" name="Ristkülik 3"/>
          <p:cNvSpPr/>
          <p:nvPr/>
        </p:nvSpPr>
        <p:spPr>
          <a:xfrm>
            <a:off x="551409" y="5798145"/>
            <a:ext cx="11089179" cy="923330"/>
          </a:xfrm>
          <a:prstGeom prst="rect">
            <a:avLst/>
          </a:prstGeom>
        </p:spPr>
        <p:txBody>
          <a:bodyPr wrap="square">
            <a:spAutoFit/>
          </a:bodyPr>
          <a:lstStyle/>
          <a:p>
            <a:r>
              <a:rPr lang="en-GB" dirty="0">
                <a:solidFill>
                  <a:schemeClr val="tx1">
                    <a:lumMod val="50000"/>
                    <a:lumOff val="50000"/>
                  </a:schemeClr>
                </a:solidFill>
              </a:rPr>
              <a:t>Source: J. </a:t>
            </a:r>
            <a:r>
              <a:rPr lang="en-GB" dirty="0" err="1">
                <a:solidFill>
                  <a:schemeClr val="tx1">
                    <a:lumMod val="50000"/>
                    <a:lumOff val="50000"/>
                  </a:schemeClr>
                </a:solidFill>
              </a:rPr>
              <a:t>Kempers</a:t>
            </a:r>
            <a:r>
              <a:rPr lang="en-GB" dirty="0">
                <a:solidFill>
                  <a:schemeClr val="tx1">
                    <a:lumMod val="50000"/>
                    <a:lumOff val="50000"/>
                  </a:schemeClr>
                </a:solidFill>
              </a:rPr>
              <a:t>, E. </a:t>
            </a:r>
            <a:r>
              <a:rPr lang="en-GB" dirty="0" err="1">
                <a:solidFill>
                  <a:schemeClr val="tx1">
                    <a:lumMod val="50000"/>
                    <a:lumOff val="50000"/>
                  </a:schemeClr>
                </a:solidFill>
              </a:rPr>
              <a:t>Ketting</a:t>
            </a:r>
            <a:r>
              <a:rPr lang="en-GB" dirty="0">
                <a:solidFill>
                  <a:schemeClr val="tx1">
                    <a:lumMod val="50000"/>
                    <a:lumOff val="50000"/>
                  </a:schemeClr>
                </a:solidFill>
              </a:rPr>
              <a:t>, V. Chandra-</a:t>
            </a:r>
            <a:r>
              <a:rPr lang="en-GB" dirty="0" err="1">
                <a:solidFill>
                  <a:schemeClr val="tx1">
                    <a:lumMod val="50000"/>
                    <a:lumOff val="50000"/>
                  </a:schemeClr>
                </a:solidFill>
              </a:rPr>
              <a:t>Mouli</a:t>
            </a:r>
            <a:r>
              <a:rPr lang="en-GB" dirty="0">
                <a:solidFill>
                  <a:schemeClr val="tx1">
                    <a:lumMod val="50000"/>
                    <a:lumOff val="50000"/>
                  </a:schemeClr>
                </a:solidFill>
              </a:rPr>
              <a:t>, T. </a:t>
            </a:r>
            <a:r>
              <a:rPr lang="en-GB" dirty="0" err="1">
                <a:solidFill>
                  <a:schemeClr val="tx1">
                    <a:lumMod val="50000"/>
                    <a:lumOff val="50000"/>
                  </a:schemeClr>
                </a:solidFill>
              </a:rPr>
              <a:t>Raudsepp</a:t>
            </a:r>
            <a:r>
              <a:rPr lang="en-GB" dirty="0">
                <a:solidFill>
                  <a:schemeClr val="tx1">
                    <a:lumMod val="50000"/>
                    <a:lumOff val="50000"/>
                  </a:schemeClr>
                </a:solidFill>
              </a:rPr>
              <a:t>. The success factors of scaling-up Estonian sexual and reproductive health youth clinic network – from a grassroots initiative to a national programme 1991–2013. Reproductive Health 2015; 12: 2</a:t>
            </a:r>
          </a:p>
        </p:txBody>
      </p:sp>
      <p:sp>
        <p:nvSpPr>
          <p:cNvPr id="3" name="Slaidinumbri kohatäide 2"/>
          <p:cNvSpPr>
            <a:spLocks noGrp="1"/>
          </p:cNvSpPr>
          <p:nvPr>
            <p:ph type="sldNum" sz="quarter" idx="12"/>
          </p:nvPr>
        </p:nvSpPr>
        <p:spPr/>
        <p:txBody>
          <a:bodyPr/>
          <a:lstStyle/>
          <a:p>
            <a:fld id="{48CA6799-8067-4C49-BF64-1D15BFA15A8E}" type="slidenum">
              <a:rPr lang="et-EE" smtClean="0"/>
              <a:pPr/>
              <a:t>11</a:t>
            </a:fld>
            <a:endParaRPr lang="et-EE"/>
          </a:p>
        </p:txBody>
      </p:sp>
    </p:spTree>
    <p:extLst>
      <p:ext uri="{BB962C8B-B14F-4D97-AF65-F5344CB8AC3E}">
        <p14:creationId xmlns:p14="http://schemas.microsoft.com/office/powerpoint/2010/main" val="164423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ealkiri 1"/>
          <p:cNvSpPr>
            <a:spLocks noGrp="1"/>
          </p:cNvSpPr>
          <p:nvPr>
            <p:ph type="title"/>
          </p:nvPr>
        </p:nvSpPr>
        <p:spPr/>
        <p:txBody>
          <a:bodyPr/>
          <a:lstStyle/>
          <a:p>
            <a:pPr eaLnBrk="1" hangingPunct="1"/>
            <a:r>
              <a:rPr lang="et-EE" altLang="et-EE" smtClean="0"/>
              <a:t>Sexuality education (SE)</a:t>
            </a:r>
          </a:p>
        </p:txBody>
      </p:sp>
      <p:sp>
        <p:nvSpPr>
          <p:cNvPr id="12291" name="Sisu kohatäide 2"/>
          <p:cNvSpPr>
            <a:spLocks noGrp="1"/>
          </p:cNvSpPr>
          <p:nvPr>
            <p:ph idx="1"/>
          </p:nvPr>
        </p:nvSpPr>
        <p:spPr/>
        <p:txBody>
          <a:bodyPr/>
          <a:lstStyle/>
          <a:p>
            <a:pPr eaLnBrk="1" hangingPunct="1"/>
            <a:r>
              <a:rPr lang="et-EE" altLang="et-EE" smtClean="0"/>
              <a:t>Different philosophies:</a:t>
            </a:r>
          </a:p>
          <a:p>
            <a:pPr lvl="1" eaLnBrk="1" hangingPunct="1"/>
            <a:r>
              <a:rPr lang="et-EE" altLang="et-EE" smtClean="0"/>
              <a:t>Abstinence only</a:t>
            </a:r>
          </a:p>
          <a:p>
            <a:pPr lvl="2" eaLnBrk="1" hangingPunct="1"/>
            <a:r>
              <a:rPr lang="et-EE" altLang="et-EE" smtClean="0"/>
              <a:t>How to say „no“</a:t>
            </a:r>
          </a:p>
          <a:p>
            <a:pPr lvl="1" eaLnBrk="1" hangingPunct="1"/>
            <a:r>
              <a:rPr lang="et-EE" altLang="et-EE" smtClean="0"/>
              <a:t>Comprehensive</a:t>
            </a:r>
          </a:p>
          <a:p>
            <a:pPr lvl="2" eaLnBrk="1" hangingPunct="1"/>
            <a:r>
              <a:rPr lang="et-EE" altLang="et-EE" smtClean="0"/>
              <a:t>Prevention of risks</a:t>
            </a:r>
          </a:p>
          <a:p>
            <a:pPr lvl="2" eaLnBrk="1" hangingPunct="1"/>
            <a:r>
              <a:rPr lang="et-EE" altLang="et-EE" smtClean="0"/>
              <a:t>Public health interventions</a:t>
            </a:r>
          </a:p>
          <a:p>
            <a:pPr lvl="1" eaLnBrk="1" hangingPunct="1"/>
            <a:r>
              <a:rPr lang="et-EE" altLang="et-EE" smtClean="0"/>
              <a:t>Holistic</a:t>
            </a:r>
          </a:p>
          <a:p>
            <a:pPr lvl="2" eaLnBrk="1" hangingPunct="1"/>
            <a:r>
              <a:rPr lang="et-EE" altLang="et-EE" smtClean="0"/>
              <a:t>More than prevention and ill-health</a:t>
            </a:r>
          </a:p>
          <a:p>
            <a:pPr lvl="2" eaLnBrk="1" hangingPunct="1"/>
            <a:r>
              <a:rPr lang="et-EE" altLang="et-EE" smtClean="0"/>
              <a:t>Sex is positive human potential</a:t>
            </a:r>
          </a:p>
          <a:p>
            <a:pPr lvl="2" eaLnBrk="1" hangingPunct="1"/>
            <a:r>
              <a:rPr lang="et-EE" altLang="et-EE" smtClean="0"/>
              <a:t>Rights to know</a:t>
            </a:r>
          </a:p>
        </p:txBody>
      </p:sp>
    </p:spTree>
    <p:extLst>
      <p:ext uri="{BB962C8B-B14F-4D97-AF65-F5344CB8AC3E}">
        <p14:creationId xmlns:p14="http://schemas.microsoft.com/office/powerpoint/2010/main" val="3507284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ealkiri 1"/>
          <p:cNvSpPr>
            <a:spLocks noGrp="1"/>
          </p:cNvSpPr>
          <p:nvPr>
            <p:ph type="title"/>
          </p:nvPr>
        </p:nvSpPr>
        <p:spPr/>
        <p:txBody>
          <a:bodyPr/>
          <a:lstStyle/>
          <a:p>
            <a:r>
              <a:rPr lang="et-EE" altLang="et-EE" smtClean="0"/>
              <a:t>Standards for SE in Europe</a:t>
            </a:r>
          </a:p>
        </p:txBody>
      </p:sp>
      <p:sp>
        <p:nvSpPr>
          <p:cNvPr id="13315" name="Sisu kohatäide 2"/>
          <p:cNvSpPr>
            <a:spLocks noGrp="1"/>
          </p:cNvSpPr>
          <p:nvPr>
            <p:ph sz="half" idx="1"/>
          </p:nvPr>
        </p:nvSpPr>
        <p:spPr>
          <a:xfrm>
            <a:off x="609601" y="1600201"/>
            <a:ext cx="6830484" cy="4525963"/>
          </a:xfrm>
        </p:spPr>
        <p:txBody>
          <a:bodyPr>
            <a:normAutofit fontScale="92500" lnSpcReduction="20000"/>
          </a:bodyPr>
          <a:lstStyle/>
          <a:p>
            <a:r>
              <a:rPr lang="et-EE" altLang="et-EE" smtClean="0"/>
              <a:t>Holistic SE</a:t>
            </a:r>
          </a:p>
          <a:p>
            <a:pPr lvl="1"/>
            <a:r>
              <a:rPr lang="et-EE" altLang="et-EE" smtClean="0"/>
              <a:t>„Learning </a:t>
            </a:r>
            <a:r>
              <a:rPr lang="en-US" altLang="et-EE" smtClean="0"/>
              <a:t>about the cognitive, </a:t>
            </a:r>
            <a:r>
              <a:rPr lang="et-EE" altLang="et-EE" smtClean="0"/>
              <a:t>e</a:t>
            </a:r>
            <a:r>
              <a:rPr lang="en-US" altLang="et-EE" smtClean="0"/>
              <a:t>motional, social, interactive and physical aspects</a:t>
            </a:r>
            <a:r>
              <a:rPr lang="et-EE" altLang="et-EE" smtClean="0"/>
              <a:t> of sexuality“</a:t>
            </a:r>
          </a:p>
          <a:p>
            <a:pPr lvl="1"/>
            <a:r>
              <a:rPr lang="et-EE" altLang="et-EE" smtClean="0"/>
              <a:t>From early childhood to adulthood</a:t>
            </a:r>
          </a:p>
          <a:p>
            <a:pPr lvl="1"/>
            <a:r>
              <a:rPr lang="et-EE" altLang="et-EE" smtClean="0"/>
              <a:t>Gradually equips and empowers young people with information, positive values and skills </a:t>
            </a:r>
            <a:r>
              <a:rPr lang="et-EE" altLang="et-EE" smtClean="0">
                <a:cs typeface="Arial" charset="0"/>
              </a:rPr>
              <a:t>→to enjoy their sexuality, safe and fullfilling relationships and responsibility </a:t>
            </a:r>
          </a:p>
        </p:txBody>
      </p:sp>
      <p:sp>
        <p:nvSpPr>
          <p:cNvPr id="5" name="Sisu kohatäide 4"/>
          <p:cNvSpPr>
            <a:spLocks noGrp="1"/>
          </p:cNvSpPr>
          <p:nvPr>
            <p:ph sz="half" idx="2"/>
          </p:nvPr>
        </p:nvSpPr>
        <p:spPr>
          <a:xfrm>
            <a:off x="7727951" y="1600201"/>
            <a:ext cx="4129616" cy="4525963"/>
          </a:xfrm>
        </p:spPr>
        <p:txBody>
          <a:bodyPr>
            <a:normAutofit fontScale="92500" lnSpcReduction="20000"/>
          </a:bodyPr>
          <a:lstStyle/>
          <a:p>
            <a:pPr>
              <a:defRPr/>
            </a:pPr>
            <a:endParaRPr lang="et-EE" dirty="0" smtClean="0"/>
          </a:p>
          <a:p>
            <a:pPr>
              <a:defRPr/>
            </a:pPr>
            <a:endParaRPr lang="et-EE" dirty="0"/>
          </a:p>
          <a:p>
            <a:pPr>
              <a:defRPr/>
            </a:pPr>
            <a:endParaRPr lang="et-EE" dirty="0" smtClean="0"/>
          </a:p>
          <a:p>
            <a:pPr>
              <a:defRPr/>
            </a:pPr>
            <a:endParaRPr lang="et-EE" dirty="0"/>
          </a:p>
          <a:p>
            <a:pPr>
              <a:defRPr/>
            </a:pPr>
            <a:endParaRPr lang="et-EE" dirty="0" smtClean="0"/>
          </a:p>
          <a:p>
            <a:pPr>
              <a:defRPr/>
            </a:pPr>
            <a:endParaRPr lang="et-EE" dirty="0"/>
          </a:p>
          <a:p>
            <a:pPr>
              <a:defRPr/>
            </a:pPr>
            <a:endParaRPr lang="et-EE" dirty="0" smtClean="0"/>
          </a:p>
          <a:p>
            <a:pPr marL="0" indent="0">
              <a:buFont typeface="Arial" charset="0"/>
              <a:buNone/>
              <a:defRPr/>
            </a:pPr>
            <a:r>
              <a:rPr lang="en-US" sz="2000" i="1" dirty="0"/>
              <a:t>WHO Regional </a:t>
            </a:r>
            <a:r>
              <a:rPr lang="en-US" sz="2000" i="1" dirty="0" smtClean="0"/>
              <a:t>Office </a:t>
            </a:r>
            <a:r>
              <a:rPr lang="en-US" sz="2000" i="1" dirty="0"/>
              <a:t>for Europe/</a:t>
            </a:r>
            <a:r>
              <a:rPr lang="en-US" sz="2000" i="1" dirty="0" err="1"/>
              <a:t>BZgA</a:t>
            </a:r>
            <a:r>
              <a:rPr lang="en-US" sz="2000" i="1" dirty="0"/>
              <a:t>, 2010:20</a:t>
            </a:r>
            <a:endParaRPr lang="et-EE" sz="2000" i="1" dirty="0"/>
          </a:p>
          <a:p>
            <a:pPr marL="0" indent="0">
              <a:buFont typeface="Arial" charset="0"/>
              <a:buNone/>
              <a:defRPr/>
            </a:pPr>
            <a:endParaRPr lang="et-EE" dirty="0"/>
          </a:p>
        </p:txBody>
      </p:sp>
      <p:pic>
        <p:nvPicPr>
          <p:cNvPr id="13317" name="Picture 2" descr="Cover of the document &quot;Standards for Sexuality Education in Europ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5818" y="1628775"/>
            <a:ext cx="2984500"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823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326" y="2011680"/>
            <a:ext cx="4603369" cy="4165284"/>
          </a:xfrm>
          <a:prstGeom prst="rect">
            <a:avLst/>
          </a:prstGeom>
        </p:spPr>
      </p:pic>
      <p:sp>
        <p:nvSpPr>
          <p:cNvPr id="2" name="Pealkiri 1"/>
          <p:cNvSpPr>
            <a:spLocks noGrp="1"/>
          </p:cNvSpPr>
          <p:nvPr>
            <p:ph type="title"/>
          </p:nvPr>
        </p:nvSpPr>
        <p:spPr>
          <a:xfrm>
            <a:off x="532015" y="399010"/>
            <a:ext cx="11155680" cy="1010690"/>
          </a:xfrm>
        </p:spPr>
        <p:txBody>
          <a:bodyPr/>
          <a:lstStyle/>
          <a:p>
            <a:r>
              <a:rPr lang="en-US" dirty="0"/>
              <a:t>School based sexuality education in Estonia</a:t>
            </a:r>
            <a:endParaRPr lang="en-GB" dirty="0"/>
          </a:p>
        </p:txBody>
      </p:sp>
      <p:sp>
        <p:nvSpPr>
          <p:cNvPr id="3" name="Sisu kohatäide 2"/>
          <p:cNvSpPr>
            <a:spLocks noGrp="1"/>
          </p:cNvSpPr>
          <p:nvPr>
            <p:ph idx="1"/>
          </p:nvPr>
        </p:nvSpPr>
        <p:spPr>
          <a:xfrm>
            <a:off x="532016" y="1409700"/>
            <a:ext cx="7248698" cy="4767264"/>
          </a:xfrm>
        </p:spPr>
        <p:txBody>
          <a:bodyPr>
            <a:normAutofit fontScale="92500"/>
          </a:bodyPr>
          <a:lstStyle/>
          <a:p>
            <a:r>
              <a:rPr lang="en-GB" dirty="0"/>
              <a:t>SE is integrated into school curriculum since 1996 as a compulsory topic.</a:t>
            </a:r>
          </a:p>
          <a:p>
            <a:r>
              <a:rPr lang="en-GB" dirty="0"/>
              <a:t>SE is part of subject called ‘Human studies’</a:t>
            </a:r>
            <a:r>
              <a:rPr lang="en-GB" dirty="0">
                <a:solidFill>
                  <a:srgbClr val="FF0000"/>
                </a:solidFill>
              </a:rPr>
              <a:t> </a:t>
            </a:r>
            <a:r>
              <a:rPr lang="en-GB" dirty="0"/>
              <a:t>and is taught by teachers.</a:t>
            </a:r>
            <a:r>
              <a:rPr lang="et-EE" dirty="0"/>
              <a:t> </a:t>
            </a:r>
            <a:endParaRPr lang="en-GB" dirty="0"/>
          </a:p>
          <a:p>
            <a:r>
              <a:rPr lang="en-GB" dirty="0"/>
              <a:t>The curriculum supports </a:t>
            </a:r>
            <a:r>
              <a:rPr lang="en-GB" b="1" dirty="0"/>
              <a:t>holistic approach </a:t>
            </a:r>
            <a:r>
              <a:rPr lang="en-GB" dirty="0"/>
              <a:t>for SE, which means that SE should teach comprehensive, honest and varied information </a:t>
            </a:r>
            <a:r>
              <a:rPr lang="en-GB" b="1" dirty="0"/>
              <a:t>mixing physiological and relational aspects of sexuality. </a:t>
            </a:r>
          </a:p>
          <a:p>
            <a:r>
              <a:rPr lang="en-GB" altLang="et-EE" dirty="0"/>
              <a:t>SE is integrated in </a:t>
            </a:r>
            <a:r>
              <a:rPr lang="en-GB" altLang="et-EE" b="1" dirty="0"/>
              <a:t>all levels of school curriculum, with broad range of topics and positive approach. </a:t>
            </a:r>
            <a:endParaRPr lang="en-GB" b="1" dirty="0"/>
          </a:p>
        </p:txBody>
      </p:sp>
      <p:sp>
        <p:nvSpPr>
          <p:cNvPr id="6" name="TextBox 5"/>
          <p:cNvSpPr txBox="1"/>
          <p:nvPr/>
        </p:nvSpPr>
        <p:spPr>
          <a:xfrm>
            <a:off x="6616932" y="6176964"/>
            <a:ext cx="5070763" cy="276999"/>
          </a:xfrm>
          <a:prstGeom prst="rect">
            <a:avLst/>
          </a:prstGeom>
          <a:noFill/>
        </p:spPr>
        <p:txBody>
          <a:bodyPr wrap="square" rtlCol="0">
            <a:spAutoFit/>
          </a:bodyPr>
          <a:lstStyle/>
          <a:p>
            <a:r>
              <a:rPr lang="en-GB" sz="1200" dirty="0">
                <a:hlinkClick r:id="rId4"/>
              </a:rPr>
              <a:t>http://lft.ee/admin/upload/files/Seksuaalkasvatus_II_ja_III_kooliaste_est.pdf</a:t>
            </a:r>
            <a:r>
              <a:rPr lang="et-EE" sz="1200" dirty="0"/>
              <a:t> </a:t>
            </a:r>
            <a:endParaRPr lang="en-GB" sz="1200" dirty="0"/>
          </a:p>
        </p:txBody>
      </p:sp>
      <p:sp>
        <p:nvSpPr>
          <p:cNvPr id="4" name="Slaidinumbri kohatäide 3"/>
          <p:cNvSpPr>
            <a:spLocks noGrp="1"/>
          </p:cNvSpPr>
          <p:nvPr>
            <p:ph type="sldNum" sz="quarter" idx="12"/>
          </p:nvPr>
        </p:nvSpPr>
        <p:spPr/>
        <p:txBody>
          <a:bodyPr/>
          <a:lstStyle/>
          <a:p>
            <a:fld id="{48CA6799-8067-4C49-BF64-1D15BFA15A8E}" type="slidenum">
              <a:rPr lang="et-EE" smtClean="0"/>
              <a:pPr/>
              <a:t>14</a:t>
            </a:fld>
            <a:endParaRPr lang="et-EE"/>
          </a:p>
        </p:txBody>
      </p:sp>
    </p:spTree>
    <p:extLst>
      <p:ext uri="{BB962C8B-B14F-4D97-AF65-F5344CB8AC3E}">
        <p14:creationId xmlns:p14="http://schemas.microsoft.com/office/powerpoint/2010/main" val="401831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Pealkiri 4"/>
          <p:cNvSpPr>
            <a:spLocks noGrp="1"/>
          </p:cNvSpPr>
          <p:nvPr>
            <p:ph type="title"/>
          </p:nvPr>
        </p:nvSpPr>
        <p:spPr/>
        <p:txBody>
          <a:bodyPr/>
          <a:lstStyle/>
          <a:p>
            <a:r>
              <a:rPr lang="et-EE" altLang="et-EE" sz="3600" smtClean="0"/>
              <a:t>SE </a:t>
            </a:r>
            <a:r>
              <a:rPr lang="et-EE" altLang="et-EE" sz="3600" smtClean="0">
                <a:solidFill>
                  <a:srgbClr val="4D4D4D"/>
                </a:solidFill>
              </a:rPr>
              <a:t>school</a:t>
            </a:r>
            <a:r>
              <a:rPr lang="et-EE" altLang="et-EE" sz="3600" smtClean="0">
                <a:solidFill>
                  <a:srgbClr val="FF0000"/>
                </a:solidFill>
              </a:rPr>
              <a:t> </a:t>
            </a:r>
            <a:r>
              <a:rPr lang="et-EE" altLang="et-EE" sz="3600" smtClean="0"/>
              <a:t>program in Estonia</a:t>
            </a:r>
          </a:p>
        </p:txBody>
      </p:sp>
      <p:sp>
        <p:nvSpPr>
          <p:cNvPr id="14339" name="Sisu kohatäide 5"/>
          <p:cNvSpPr>
            <a:spLocks noGrp="1"/>
          </p:cNvSpPr>
          <p:nvPr>
            <p:ph idx="1"/>
          </p:nvPr>
        </p:nvSpPr>
        <p:spPr>
          <a:xfrm>
            <a:off x="568719" y="1676400"/>
            <a:ext cx="10515600" cy="4220183"/>
          </a:xfrm>
        </p:spPr>
        <p:txBody>
          <a:bodyPr>
            <a:normAutofit/>
          </a:bodyPr>
          <a:lstStyle/>
          <a:p>
            <a:r>
              <a:rPr lang="et-EE" altLang="et-EE" dirty="0" err="1" smtClean="0"/>
              <a:t>Started</a:t>
            </a:r>
            <a:r>
              <a:rPr lang="et-EE" altLang="et-EE" dirty="0" smtClean="0"/>
              <a:t> </a:t>
            </a:r>
            <a:r>
              <a:rPr lang="et-EE" altLang="et-EE" dirty="0" err="1" smtClean="0"/>
              <a:t>in</a:t>
            </a:r>
            <a:r>
              <a:rPr lang="et-EE" altLang="et-EE" dirty="0" smtClean="0"/>
              <a:t> 1996</a:t>
            </a:r>
          </a:p>
          <a:p>
            <a:r>
              <a:rPr lang="et-EE" altLang="et-EE" dirty="0" err="1" smtClean="0"/>
              <a:t>Integrated</a:t>
            </a:r>
            <a:r>
              <a:rPr lang="et-EE" altLang="et-EE" dirty="0" smtClean="0"/>
              <a:t> </a:t>
            </a:r>
            <a:r>
              <a:rPr lang="et-EE" altLang="et-EE" dirty="0" err="1" smtClean="0"/>
              <a:t>intra-curricular</a:t>
            </a:r>
            <a:r>
              <a:rPr lang="et-EE" altLang="et-EE" dirty="0" smtClean="0"/>
              <a:t> </a:t>
            </a:r>
            <a:r>
              <a:rPr lang="et-EE" altLang="et-EE" dirty="0" err="1" smtClean="0"/>
              <a:t>program</a:t>
            </a:r>
            <a:endParaRPr lang="et-EE" altLang="et-EE" dirty="0" smtClean="0"/>
          </a:p>
          <a:p>
            <a:pPr lvl="1"/>
            <a:r>
              <a:rPr lang="et-EE" altLang="et-EE" dirty="0" err="1" smtClean="0"/>
              <a:t>Holistic</a:t>
            </a:r>
            <a:endParaRPr lang="et-EE" altLang="et-EE" dirty="0" smtClean="0"/>
          </a:p>
          <a:p>
            <a:pPr lvl="1"/>
            <a:r>
              <a:rPr lang="et-EE" altLang="et-EE" dirty="0" smtClean="0"/>
              <a:t>Part of </a:t>
            </a:r>
            <a:r>
              <a:rPr lang="et-EE" altLang="et-EE" dirty="0" err="1" smtClean="0"/>
              <a:t>Human</a:t>
            </a:r>
            <a:r>
              <a:rPr lang="et-EE" altLang="et-EE" dirty="0" smtClean="0"/>
              <a:t> </a:t>
            </a:r>
            <a:r>
              <a:rPr lang="et-EE" altLang="et-EE" dirty="0" err="1" smtClean="0"/>
              <a:t>studies</a:t>
            </a:r>
            <a:r>
              <a:rPr lang="et-EE" altLang="et-EE" dirty="0" smtClean="0"/>
              <a:t> </a:t>
            </a:r>
            <a:r>
              <a:rPr lang="et-EE" altLang="et-EE" dirty="0" err="1" smtClean="0"/>
              <a:t>program</a:t>
            </a:r>
            <a:endParaRPr lang="et-EE" altLang="et-EE" dirty="0" smtClean="0"/>
          </a:p>
          <a:p>
            <a:r>
              <a:rPr lang="et-EE" altLang="et-EE" dirty="0" err="1" smtClean="0"/>
              <a:t>Fully</a:t>
            </a:r>
            <a:r>
              <a:rPr lang="et-EE" altLang="et-EE" dirty="0" smtClean="0"/>
              <a:t> </a:t>
            </a:r>
            <a:r>
              <a:rPr lang="et-EE" altLang="et-EE" dirty="0" err="1" smtClean="0"/>
              <a:t>scaled-up</a:t>
            </a:r>
            <a:r>
              <a:rPr lang="et-EE" altLang="et-EE" dirty="0" smtClean="0"/>
              <a:t>, </a:t>
            </a:r>
            <a:r>
              <a:rPr lang="et-EE" altLang="et-EE" dirty="0" err="1" smtClean="0"/>
              <a:t>country</a:t>
            </a:r>
            <a:r>
              <a:rPr lang="et-EE" altLang="et-EE" dirty="0" smtClean="0"/>
              <a:t> </a:t>
            </a:r>
            <a:r>
              <a:rPr lang="et-EE" altLang="et-EE" dirty="0" err="1" smtClean="0"/>
              <a:t>wide</a:t>
            </a:r>
            <a:endParaRPr lang="et-EE" altLang="et-EE" dirty="0" smtClean="0"/>
          </a:p>
          <a:p>
            <a:r>
              <a:rPr lang="et-EE" altLang="et-EE" dirty="0" err="1" smtClean="0"/>
              <a:t>Age</a:t>
            </a:r>
            <a:r>
              <a:rPr lang="et-EE" altLang="et-EE" dirty="0" smtClean="0"/>
              <a:t> </a:t>
            </a:r>
            <a:r>
              <a:rPr lang="et-EE" altLang="et-EE" dirty="0" err="1" smtClean="0"/>
              <a:t>group</a:t>
            </a:r>
            <a:r>
              <a:rPr lang="et-EE" altLang="et-EE" dirty="0" smtClean="0"/>
              <a:t> </a:t>
            </a:r>
            <a:r>
              <a:rPr lang="et-EE" altLang="et-EE" dirty="0" smtClean="0">
                <a:solidFill>
                  <a:srgbClr val="4D4D4D"/>
                </a:solidFill>
              </a:rPr>
              <a:t>(8) 12-16</a:t>
            </a:r>
          </a:p>
          <a:p>
            <a:r>
              <a:rPr lang="et-EE" altLang="et-EE" dirty="0" err="1" smtClean="0"/>
              <a:t>Sexuality</a:t>
            </a:r>
            <a:r>
              <a:rPr lang="et-EE" altLang="et-EE" dirty="0" smtClean="0"/>
              <a:t> </a:t>
            </a:r>
            <a:r>
              <a:rPr lang="et-EE" altLang="et-EE" dirty="0" err="1" smtClean="0"/>
              <a:t>is</a:t>
            </a:r>
            <a:r>
              <a:rPr lang="et-EE" altLang="et-EE" dirty="0" smtClean="0"/>
              <a:t> </a:t>
            </a:r>
            <a:r>
              <a:rPr lang="et-EE" altLang="et-EE" dirty="0" err="1" smtClean="0"/>
              <a:t>not</a:t>
            </a:r>
            <a:r>
              <a:rPr lang="et-EE" altLang="et-EE" dirty="0" smtClean="0"/>
              <a:t> </a:t>
            </a:r>
            <a:r>
              <a:rPr lang="et-EE" altLang="et-EE" dirty="0" err="1" smtClean="0"/>
              <a:t>sensitive</a:t>
            </a:r>
            <a:r>
              <a:rPr lang="et-EE" altLang="et-EE" dirty="0" smtClean="0"/>
              <a:t> </a:t>
            </a:r>
            <a:r>
              <a:rPr lang="et-EE" altLang="et-EE" dirty="0" err="1" smtClean="0"/>
              <a:t>issue</a:t>
            </a:r>
            <a:endParaRPr lang="et-EE" altLang="et-EE" dirty="0" smtClean="0"/>
          </a:p>
        </p:txBody>
      </p:sp>
    </p:spTree>
    <p:extLst>
      <p:ext uri="{BB962C8B-B14F-4D97-AF65-F5344CB8AC3E}">
        <p14:creationId xmlns:p14="http://schemas.microsoft.com/office/powerpoint/2010/main" val="38093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6947"/>
            <a:ext cx="6411431" cy="437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7" name="Objekt 2"/>
          <p:cNvGraphicFramePr>
            <a:graphicFrameLocks noChangeAspect="1"/>
          </p:cNvGraphicFramePr>
          <p:nvPr>
            <p:extLst>
              <p:ext uri="{D42A27DB-BD31-4B8C-83A1-F6EECF244321}">
                <p14:modId xmlns:p14="http://schemas.microsoft.com/office/powerpoint/2010/main" val="1918099456"/>
              </p:ext>
            </p:extLst>
          </p:nvPr>
        </p:nvGraphicFramePr>
        <p:xfrm>
          <a:off x="4518525" y="1613569"/>
          <a:ext cx="8128000" cy="4064000"/>
        </p:xfrm>
        <a:graphic>
          <a:graphicData uri="http://schemas.openxmlformats.org/presentationml/2006/ole">
            <mc:AlternateContent xmlns:mc="http://schemas.openxmlformats.org/markup-compatibility/2006">
              <mc:Choice xmlns:v="urn:schemas-microsoft-com:vml" Requires="v">
                <p:oleObj spid="_x0000_s1050" name="Acrobat Document" r:id="rId5" imgW="0" imgH="0" progId="">
                  <p:embed/>
                </p:oleObj>
              </mc:Choice>
              <mc:Fallback>
                <p:oleObj name="Acrobat Document" r:id="rId5" imgW="0" imgH="0" progId="">
                  <p:embed/>
                  <p:pic>
                    <p:nvPicPr>
                      <p:cNvPr id="0" name="AutoShape 1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518525" y="1613569"/>
                        <a:ext cx="8128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8" name="TextBox 3"/>
          <p:cNvSpPr txBox="1">
            <a:spLocks noChangeArrowheads="1"/>
          </p:cNvSpPr>
          <p:nvPr/>
        </p:nvSpPr>
        <p:spPr bwMode="auto">
          <a:xfrm>
            <a:off x="2813274" y="4117975"/>
            <a:ext cx="74887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endParaRPr lang="et-EE" altLang="et-EE" sz="1800"/>
          </a:p>
        </p:txBody>
      </p:sp>
      <p:sp>
        <p:nvSpPr>
          <p:cNvPr id="2" name="Pealkiri 1"/>
          <p:cNvSpPr>
            <a:spLocks noGrp="1"/>
          </p:cNvSpPr>
          <p:nvPr>
            <p:ph type="title"/>
          </p:nvPr>
        </p:nvSpPr>
        <p:spPr/>
        <p:txBody>
          <a:bodyPr/>
          <a:lstStyle/>
          <a:p>
            <a:endParaRPr lang="et-EE" dirty="0"/>
          </a:p>
        </p:txBody>
      </p:sp>
      <p:sp>
        <p:nvSpPr>
          <p:cNvPr id="3" name="Sisu kohatäide 2"/>
          <p:cNvSpPr>
            <a:spLocks noGrp="1"/>
          </p:cNvSpPr>
          <p:nvPr>
            <p:ph sz="half" idx="1"/>
          </p:nvPr>
        </p:nvSpPr>
        <p:spPr>
          <a:xfrm>
            <a:off x="609600" y="1600201"/>
            <a:ext cx="5105400" cy="4049485"/>
          </a:xfrm>
        </p:spPr>
        <p:txBody>
          <a:bodyPr>
            <a:normAutofit fontScale="55000" lnSpcReduction="20000"/>
          </a:bodyPr>
          <a:lstStyle/>
          <a:p>
            <a:endParaRPr lang="et-EE" dirty="0"/>
          </a:p>
        </p:txBody>
      </p:sp>
      <p:sp>
        <p:nvSpPr>
          <p:cNvPr id="4" name="Sisu kohatäide 3"/>
          <p:cNvSpPr>
            <a:spLocks noGrp="1"/>
          </p:cNvSpPr>
          <p:nvPr>
            <p:ph sz="half" idx="2"/>
          </p:nvPr>
        </p:nvSpPr>
        <p:spPr/>
        <p:txBody>
          <a:bodyPr>
            <a:normAutofit fontScale="55000" lnSpcReduction="20000"/>
          </a:bodyPr>
          <a:lstStyle/>
          <a:p>
            <a:pPr marL="0" indent="0">
              <a:buFont typeface="Arial" charset="0"/>
              <a:buNone/>
            </a:pPr>
            <a:r>
              <a:rPr lang="en-GB" altLang="et-EE" b="1" dirty="0"/>
              <a:t>Results</a:t>
            </a:r>
            <a:r>
              <a:rPr lang="en-GB" altLang="et-EE" dirty="0"/>
              <a:t> By the middle of the past decade SE was well established. There has been a trend towards younger age at first sexual intercourse, and increased usage of condoms and reliable contraceptive methods. The abortion rate among 15–19-year-olds declined by 61%, and their fertility rate by 59%. The annual number of registered new HIV cases among 15–19-year-olds dropped from 560 in 2001 to 25 in 2009, new syphilis cases from 116 in 1998 to two in 2009, and gonorrhoea cases from 263 in 1998 to 20 in 2009. </a:t>
            </a:r>
            <a:endParaRPr lang="et-EE" altLang="et-EE" dirty="0"/>
          </a:p>
          <a:p>
            <a:pPr marL="0" indent="0">
              <a:buFont typeface="Arial" charset="0"/>
              <a:buNone/>
            </a:pPr>
            <a:r>
              <a:rPr lang="en-GB" altLang="et-EE" dirty="0"/>
              <a:t/>
            </a:r>
            <a:br>
              <a:rPr lang="en-GB" altLang="et-EE" dirty="0"/>
            </a:br>
            <a:r>
              <a:rPr lang="en-GB" altLang="et-EE" b="1" dirty="0"/>
              <a:t>Conclusions</a:t>
            </a:r>
            <a:r>
              <a:rPr lang="en-GB" altLang="et-EE" dirty="0"/>
              <a:t> This study documents considerable improvements in sexual health indicators of youths, and indicates that these run parallel to the development of school-based SE and YCCs</a:t>
            </a:r>
            <a:endParaRPr lang="et-EE" dirty="0"/>
          </a:p>
        </p:txBody>
      </p:sp>
    </p:spTree>
    <p:extLst>
      <p:ext uri="{BB962C8B-B14F-4D97-AF65-F5344CB8AC3E}">
        <p14:creationId xmlns:p14="http://schemas.microsoft.com/office/powerpoint/2010/main" val="3218098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75885" y="274638"/>
            <a:ext cx="10416116" cy="1143000"/>
          </a:xfrm>
        </p:spPr>
        <p:txBody>
          <a:bodyPr/>
          <a:lstStyle/>
          <a:p>
            <a:pPr eaLnBrk="1" hangingPunct="1"/>
            <a:r>
              <a:rPr lang="et-EE" altLang="et-EE" sz="2800" smtClean="0"/>
              <a:t>Coverage of school-based sexuality education</a:t>
            </a:r>
            <a:endParaRPr lang="en-GB" altLang="et-EE" sz="2800" smtClean="0"/>
          </a:p>
        </p:txBody>
      </p:sp>
      <p:sp>
        <p:nvSpPr>
          <p:cNvPr id="22531" name="Text Box 4"/>
          <p:cNvSpPr txBox="1">
            <a:spLocks noChangeArrowheads="1"/>
          </p:cNvSpPr>
          <p:nvPr/>
        </p:nvSpPr>
        <p:spPr bwMode="auto">
          <a:xfrm>
            <a:off x="2063751" y="66294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t-EE" altLang="et-EE"/>
          </a:p>
        </p:txBody>
      </p:sp>
      <p:sp>
        <p:nvSpPr>
          <p:cNvPr id="22532" name="Text Box 6"/>
          <p:cNvSpPr txBox="1">
            <a:spLocks noChangeArrowheads="1"/>
          </p:cNvSpPr>
          <p:nvPr/>
        </p:nvSpPr>
        <p:spPr bwMode="auto">
          <a:xfrm>
            <a:off x="9732434" y="15652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t-EE" altLang="et-EE"/>
          </a:p>
        </p:txBody>
      </p:sp>
      <p:sp>
        <p:nvSpPr>
          <p:cNvPr id="22533" name="Text Box 7"/>
          <p:cNvSpPr txBox="1">
            <a:spLocks noChangeArrowheads="1"/>
          </p:cNvSpPr>
          <p:nvPr/>
        </p:nvSpPr>
        <p:spPr bwMode="auto">
          <a:xfrm>
            <a:off x="10160001" y="1524000"/>
            <a:ext cx="816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t-EE" altLang="et-EE" sz="1400"/>
              <a:t>N=2672</a:t>
            </a:r>
            <a:endParaRPr lang="en-GB" altLang="et-EE" sz="1400"/>
          </a:p>
        </p:txBody>
      </p:sp>
      <p:sp>
        <p:nvSpPr>
          <p:cNvPr id="22534" name="Text Box 8"/>
          <p:cNvSpPr txBox="1">
            <a:spLocks noChangeArrowheads="1"/>
          </p:cNvSpPr>
          <p:nvPr/>
        </p:nvSpPr>
        <p:spPr bwMode="auto">
          <a:xfrm>
            <a:off x="791634" y="62134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t-EE" altLang="et-EE"/>
          </a:p>
        </p:txBody>
      </p:sp>
      <p:sp>
        <p:nvSpPr>
          <p:cNvPr id="22535" name="Text Box 9"/>
          <p:cNvSpPr txBox="1">
            <a:spLocks noChangeArrowheads="1"/>
          </p:cNvSpPr>
          <p:nvPr/>
        </p:nvSpPr>
        <p:spPr bwMode="auto">
          <a:xfrm>
            <a:off x="406401" y="6165850"/>
            <a:ext cx="559435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t-EE" altLang="et-EE" sz="1600">
                <a:solidFill>
                  <a:srgbClr val="203F8C"/>
                </a:solidFill>
                <a:latin typeface="Calibri" pitchFamily="34" charset="0"/>
              </a:rPr>
              <a:t>Estonian Women-s Health Survey 2004</a:t>
            </a:r>
            <a:endParaRPr lang="en-US" altLang="et-EE" sz="1600">
              <a:solidFill>
                <a:srgbClr val="203F8C"/>
              </a:solidFill>
              <a:latin typeface="Calibri" pitchFamily="34" charset="0"/>
            </a:endParaRPr>
          </a:p>
        </p:txBody>
      </p:sp>
      <p:sp>
        <p:nvSpPr>
          <p:cNvPr id="22536" name="Text Box 10"/>
          <p:cNvSpPr txBox="1">
            <a:spLocks noChangeArrowheads="1"/>
          </p:cNvSpPr>
          <p:nvPr/>
        </p:nvSpPr>
        <p:spPr bwMode="auto">
          <a:xfrm>
            <a:off x="9753600" y="58674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t-EE" altLang="et-EE"/>
          </a:p>
        </p:txBody>
      </p:sp>
      <p:sp>
        <p:nvSpPr>
          <p:cNvPr id="22537" name="Text Box 11"/>
          <p:cNvSpPr txBox="1">
            <a:spLocks noChangeArrowheads="1"/>
          </p:cNvSpPr>
          <p:nvPr/>
        </p:nvSpPr>
        <p:spPr bwMode="auto">
          <a:xfrm>
            <a:off x="8331201" y="5791200"/>
            <a:ext cx="3497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t-EE" altLang="et-EE" sz="1200">
                <a:latin typeface="Verdana" pitchFamily="34" charset="0"/>
              </a:rPr>
              <a:t>%</a:t>
            </a:r>
            <a:endParaRPr lang="en-GB" altLang="et-EE" sz="1200">
              <a:latin typeface="Verdana" pitchFamily="34" charset="0"/>
            </a:endParaRPr>
          </a:p>
        </p:txBody>
      </p:sp>
      <p:graphicFrame>
        <p:nvGraphicFramePr>
          <p:cNvPr id="14" name="Chart 8"/>
          <p:cNvGraphicFramePr>
            <a:graphicFrameLocks/>
          </p:cNvGraphicFramePr>
          <p:nvPr/>
        </p:nvGraphicFramePr>
        <p:xfrm>
          <a:off x="623392" y="1819274"/>
          <a:ext cx="10273141" cy="4274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4941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ealkiri 1"/>
          <p:cNvSpPr>
            <a:spLocks noGrp="1"/>
          </p:cNvSpPr>
          <p:nvPr>
            <p:ph type="title"/>
          </p:nvPr>
        </p:nvSpPr>
        <p:spPr>
          <a:xfrm>
            <a:off x="1102784" y="274638"/>
            <a:ext cx="9471295" cy="1143000"/>
          </a:xfrm>
        </p:spPr>
        <p:txBody>
          <a:bodyPr/>
          <a:lstStyle/>
          <a:p>
            <a:pPr algn="ctr"/>
            <a:r>
              <a:rPr lang="en-GB" altLang="et-EE" sz="2800" dirty="0"/>
              <a:t>Association between sexuality education and </a:t>
            </a:r>
            <a:br>
              <a:rPr lang="en-GB" altLang="et-EE" sz="2800" dirty="0"/>
            </a:br>
            <a:r>
              <a:rPr lang="en-GB" altLang="et-EE" sz="2800" dirty="0"/>
              <a:t>the use of contraception </a:t>
            </a:r>
            <a:r>
              <a:rPr lang="en-GB" sz="2800" dirty="0"/>
              <a:t>among 16- to 24-year-old women</a:t>
            </a:r>
            <a:r>
              <a:rPr lang="en-GB" altLang="et-EE" sz="2800" dirty="0"/>
              <a:t> </a:t>
            </a:r>
            <a:endParaRPr lang="en-GB" altLang="et-EE" sz="26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44394634"/>
              </p:ext>
            </p:extLst>
          </p:nvPr>
        </p:nvGraphicFramePr>
        <p:xfrm>
          <a:off x="1181913" y="2028583"/>
          <a:ext cx="9313035" cy="3462048"/>
        </p:xfrm>
        <a:graphic>
          <a:graphicData uri="http://schemas.openxmlformats.org/drawingml/2006/table">
            <a:tbl>
              <a:tblPr firstRow="1" bandRow="1">
                <a:tableStyleId>{2D5ABB26-0587-4C30-8999-92F81FD0307C}</a:tableStyleId>
              </a:tblPr>
              <a:tblGrid>
                <a:gridCol w="5664628">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2208247">
                  <a:extLst>
                    <a:ext uri="{9D8B030D-6E8A-4147-A177-3AD203B41FA5}">
                      <a16:colId xmlns:a16="http://schemas.microsoft.com/office/drawing/2014/main" xmlns="" val="20002"/>
                    </a:ext>
                  </a:extLst>
                </a:gridCol>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i="1" noProof="0"/>
                    </a:p>
                  </a:txBody>
                  <a:tcPr marL="121920" marR="121920"/>
                </a:tc>
                <a:tc>
                  <a:txBody>
                    <a:bodyPr/>
                    <a:lstStyle/>
                    <a:p>
                      <a:pPr algn="r"/>
                      <a:endParaRPr lang="et-EE" i="0" dirty="0"/>
                    </a:p>
                  </a:txBody>
                  <a:tcPr marL="121920" marR="121920"/>
                </a:tc>
                <a:tc>
                  <a:txBody>
                    <a:bodyPr/>
                    <a:lstStyle/>
                    <a:p>
                      <a:pPr algn="l"/>
                      <a:r>
                        <a:rPr lang="et-EE" i="0" dirty="0"/>
                        <a:t>        </a:t>
                      </a:r>
                      <a:r>
                        <a:rPr lang="et-EE" i="0" baseline="0" dirty="0"/>
                        <a:t> </a:t>
                      </a:r>
                      <a:endParaRPr lang="et-EE" i="0" dirty="0"/>
                    </a:p>
                  </a:txBody>
                  <a:tcPr marL="121920" marR="121920"/>
                </a:tc>
                <a:extLst>
                  <a:ext uri="{0D108BD9-81ED-4DB2-BD59-A6C34878D82A}">
                    <a16:rowId xmlns:a16="http://schemas.microsoft.com/office/drawing/2014/main" xmlns="" val="10000"/>
                  </a:ext>
                </a:extLst>
              </a:tr>
              <a:tr h="43204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noProof="0"/>
                        <a:t>Use of effective contraceptive methods (hormonal, condom, IUD)</a:t>
                      </a:r>
                    </a:p>
                  </a:txBody>
                  <a:tcPr marL="121920" marR="121920"/>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t-EE" dirty="0"/>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t-EE" dirty="0"/>
                    </a:p>
                  </a:txBody>
                  <a:tcPr/>
                </a:tc>
                <a:extLst>
                  <a:ext uri="{0D108BD9-81ED-4DB2-BD59-A6C34878D82A}">
                    <a16:rowId xmlns:a16="http://schemas.microsoft.com/office/drawing/2014/main" xmlns="" val="10001"/>
                  </a:ext>
                </a:extLst>
              </a:tr>
              <a:tr h="324000">
                <a:tc>
                  <a:txBody>
                    <a:bodyPr/>
                    <a:lstStyle/>
                    <a:p>
                      <a:endParaRPr lang="en-GB" noProof="0"/>
                    </a:p>
                  </a:txBody>
                  <a:tcPr marL="121920" marR="12192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t-EE" i="0" dirty="0"/>
                        <a:t>AOR</a:t>
                      </a:r>
                    </a:p>
                  </a:txBody>
                  <a:tcPr marL="121920" marR="12192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t-EE" i="0" dirty="0"/>
                        <a:t>95% CI</a:t>
                      </a:r>
                    </a:p>
                  </a:txBody>
                  <a:tcPr marL="121920" marR="121920"/>
                </a:tc>
                <a:extLst>
                  <a:ext uri="{0D108BD9-81ED-4DB2-BD59-A6C34878D82A}">
                    <a16:rowId xmlns:a16="http://schemas.microsoft.com/office/drawing/2014/main" xmlns="" val="10002"/>
                  </a:ext>
                </a:extLst>
              </a:tr>
              <a:tr h="432048">
                <a:tc>
                  <a:txBody>
                    <a:bodyPr/>
                    <a:lstStyle/>
                    <a:p>
                      <a:r>
                        <a:rPr lang="en-GB" sz="1800" noProof="0"/>
                        <a:t>   School-based sexuality education </a:t>
                      </a:r>
                      <a:endParaRPr lang="en-GB" noProof="0"/>
                    </a:p>
                  </a:txBody>
                  <a:tcPr marL="121920" marR="12192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1" dirty="0">
                          <a:solidFill>
                            <a:srgbClr val="203F8C"/>
                          </a:solidFill>
                        </a:rPr>
                        <a:t>2.69</a:t>
                      </a:r>
                      <a:endParaRPr lang="et-EE" dirty="0"/>
                    </a:p>
                  </a:txBody>
                  <a:tcPr marL="121920" marR="12192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dirty="0"/>
                        <a:t>1.32–5.50 </a:t>
                      </a:r>
                      <a:endParaRPr lang="et-EE" dirty="0"/>
                    </a:p>
                  </a:txBody>
                  <a:tcPr marL="121920" marR="121920"/>
                </a:tc>
                <a:extLst>
                  <a:ext uri="{0D108BD9-81ED-4DB2-BD59-A6C34878D82A}">
                    <a16:rowId xmlns:a16="http://schemas.microsoft.com/office/drawing/2014/main" xmlns="" val="10003"/>
                  </a:ext>
                </a:extLst>
              </a:tr>
              <a:tr h="432048">
                <a:tc>
                  <a:txBody>
                    <a:bodyPr/>
                    <a:lstStyle/>
                    <a:p>
                      <a:endParaRPr lang="en-GB" noProof="0"/>
                    </a:p>
                  </a:txBody>
                  <a:tcPr marL="121920" marR="121920"/>
                </a:tc>
                <a:tc>
                  <a:txBody>
                    <a:bodyPr/>
                    <a:lstStyle/>
                    <a:p>
                      <a:pPr algn="r"/>
                      <a:endParaRPr lang="et-EE"/>
                    </a:p>
                  </a:txBody>
                  <a:tcPr marL="121920" marR="121920"/>
                </a:tc>
                <a:tc>
                  <a:txBody>
                    <a:bodyPr/>
                    <a:lstStyle/>
                    <a:p>
                      <a:pPr algn="r"/>
                      <a:endParaRPr lang="et-EE" dirty="0"/>
                    </a:p>
                  </a:txBody>
                  <a:tcPr marL="121920" marR="121920"/>
                </a:tc>
                <a:extLst>
                  <a:ext uri="{0D108BD9-81ED-4DB2-BD59-A6C34878D82A}">
                    <a16:rowId xmlns:a16="http://schemas.microsoft.com/office/drawing/2014/main" xmlns="" val="10004"/>
                  </a:ext>
                </a:extLst>
              </a:tr>
              <a:tr h="5040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noProof="0"/>
                        <a:t>Use of hormonal methods</a:t>
                      </a:r>
                      <a:endParaRPr lang="en-GB" sz="2000" i="1" noProof="0"/>
                    </a:p>
                  </a:txBody>
                  <a:tcPr marL="121920" marR="121920"/>
                </a:tc>
                <a:tc hMerge="1">
                  <a:txBody>
                    <a:bodyPr/>
                    <a:lstStyle/>
                    <a:p>
                      <a:pPr algn="r"/>
                      <a:endParaRPr lang="et-EE" dirty="0"/>
                    </a:p>
                  </a:txBody>
                  <a:tcPr/>
                </a:tc>
                <a:tc hMerge="1">
                  <a:txBody>
                    <a:bodyPr/>
                    <a:lstStyle/>
                    <a:p>
                      <a:pPr algn="r"/>
                      <a:endParaRPr lang="et-EE" dirty="0"/>
                    </a:p>
                  </a:txBody>
                  <a:tcPr/>
                </a:tc>
                <a:extLst>
                  <a:ext uri="{0D108BD9-81ED-4DB2-BD59-A6C34878D82A}">
                    <a16:rowId xmlns:a16="http://schemas.microsoft.com/office/drawing/2014/main" xmlns="" val="10005"/>
                  </a:ext>
                </a:extLst>
              </a:tr>
              <a:tr h="432048">
                <a:tc>
                  <a:txBody>
                    <a:bodyPr/>
                    <a:lstStyle/>
                    <a:p>
                      <a:r>
                        <a:rPr lang="en-GB" sz="1800" noProof="0" dirty="0"/>
                        <a:t>   School-based sexuality education </a:t>
                      </a:r>
                      <a:endParaRPr lang="en-GB" noProof="0" dirty="0"/>
                    </a:p>
                  </a:txBody>
                  <a:tcPr marL="121920" marR="121920"/>
                </a:tc>
                <a:tc>
                  <a:txBody>
                    <a:bodyPr/>
                    <a:lstStyle/>
                    <a:p>
                      <a:pPr algn="r"/>
                      <a:r>
                        <a:rPr lang="et-EE" sz="1800" b="1" dirty="0">
                          <a:solidFill>
                            <a:srgbClr val="203F8C"/>
                          </a:solidFill>
                        </a:rPr>
                        <a:t>3</a:t>
                      </a:r>
                      <a:r>
                        <a:rPr lang="en-GB" sz="1800" b="1" dirty="0">
                          <a:solidFill>
                            <a:srgbClr val="203F8C"/>
                          </a:solidFill>
                        </a:rPr>
                        <a:t>.</a:t>
                      </a:r>
                      <a:r>
                        <a:rPr lang="et-EE" sz="1800" b="1" dirty="0">
                          <a:solidFill>
                            <a:srgbClr val="203F8C"/>
                          </a:solidFill>
                        </a:rPr>
                        <a:t>7</a:t>
                      </a:r>
                      <a:r>
                        <a:rPr lang="en-GB" sz="1800" b="1" dirty="0">
                          <a:solidFill>
                            <a:srgbClr val="203F8C"/>
                          </a:solidFill>
                        </a:rPr>
                        <a:t>9</a:t>
                      </a:r>
                      <a:endParaRPr lang="et-EE" b="1" dirty="0">
                        <a:solidFill>
                          <a:srgbClr val="203F8C"/>
                        </a:solidFill>
                      </a:endParaRPr>
                    </a:p>
                  </a:txBody>
                  <a:tcPr marL="121920" marR="121920"/>
                </a:tc>
                <a:tc>
                  <a:txBody>
                    <a:bodyPr/>
                    <a:lstStyle/>
                    <a:p>
                      <a:pPr algn="r"/>
                      <a:r>
                        <a:rPr lang="en-GB" sz="1800" dirty="0"/>
                        <a:t>1.</a:t>
                      </a:r>
                      <a:r>
                        <a:rPr lang="et-EE" sz="1800" dirty="0"/>
                        <a:t>51</a:t>
                      </a:r>
                      <a:r>
                        <a:rPr lang="en-GB" sz="1800" dirty="0"/>
                        <a:t>–</a:t>
                      </a:r>
                      <a:r>
                        <a:rPr lang="et-EE" sz="1800" dirty="0"/>
                        <a:t>9</a:t>
                      </a:r>
                      <a:r>
                        <a:rPr lang="en-GB" sz="1800" dirty="0"/>
                        <a:t>.</a:t>
                      </a:r>
                      <a:r>
                        <a:rPr lang="et-EE" sz="1800" dirty="0"/>
                        <a:t>49</a:t>
                      </a:r>
                      <a:endParaRPr lang="et-EE" dirty="0"/>
                    </a:p>
                  </a:txBody>
                  <a:tcPr marL="121920" marR="121920"/>
                </a:tc>
                <a:extLst>
                  <a:ext uri="{0D108BD9-81ED-4DB2-BD59-A6C34878D82A}">
                    <a16:rowId xmlns:a16="http://schemas.microsoft.com/office/drawing/2014/main" xmlns="" val="10006"/>
                  </a:ext>
                </a:extLst>
              </a:tr>
              <a:tr h="432048">
                <a:tc>
                  <a:txBody>
                    <a:bodyPr/>
                    <a:lstStyle/>
                    <a:p>
                      <a:endParaRPr lang="et-EE" dirty="0"/>
                    </a:p>
                  </a:txBody>
                  <a:tcPr marL="121920" marR="121920"/>
                </a:tc>
                <a:tc>
                  <a:txBody>
                    <a:bodyPr/>
                    <a:lstStyle/>
                    <a:p>
                      <a:pPr algn="r"/>
                      <a:endParaRPr lang="et-EE" b="1" dirty="0">
                        <a:solidFill>
                          <a:srgbClr val="203F8C"/>
                        </a:solidFill>
                      </a:endParaRPr>
                    </a:p>
                  </a:txBody>
                  <a:tcPr marL="121920" marR="121920"/>
                </a:tc>
                <a:tc>
                  <a:txBody>
                    <a:bodyPr/>
                    <a:lstStyle/>
                    <a:p>
                      <a:pPr algn="r"/>
                      <a:endParaRPr lang="et-EE" dirty="0"/>
                    </a:p>
                  </a:txBody>
                  <a:tcPr marL="121920" marR="121920"/>
                </a:tc>
                <a:extLst>
                  <a:ext uri="{0D108BD9-81ED-4DB2-BD59-A6C34878D82A}">
                    <a16:rowId xmlns:a16="http://schemas.microsoft.com/office/drawing/2014/main" xmlns="" val="10007"/>
                  </a:ext>
                </a:extLst>
              </a:tr>
            </a:tbl>
          </a:graphicData>
        </a:graphic>
      </p:graphicFrame>
      <p:sp>
        <p:nvSpPr>
          <p:cNvPr id="7" name="Sisu kohatäide 2"/>
          <p:cNvSpPr>
            <a:spLocks noGrp="1"/>
          </p:cNvSpPr>
          <p:nvPr>
            <p:ph idx="1"/>
          </p:nvPr>
        </p:nvSpPr>
        <p:spPr>
          <a:xfrm>
            <a:off x="1181913" y="1663695"/>
            <a:ext cx="10274300" cy="503237"/>
          </a:xfrm>
        </p:spPr>
        <p:txBody>
          <a:bodyPr/>
          <a:lstStyle/>
          <a:p>
            <a:pPr marL="457200" indent="-457200">
              <a:buFont typeface="Arial" charset="0"/>
              <a:buNone/>
              <a:defRPr/>
            </a:pPr>
            <a:r>
              <a:rPr lang="en-GB" sz="1800" i="1" dirty="0"/>
              <a:t>Estonian Women's Health Survey 2004</a:t>
            </a:r>
          </a:p>
          <a:p>
            <a:pPr marL="457200" indent="-457200">
              <a:buFont typeface="Arial" charset="0"/>
              <a:buNone/>
              <a:defRPr/>
            </a:pPr>
            <a:endParaRPr lang="et-EE" sz="2000" dirty="0"/>
          </a:p>
          <a:p>
            <a:pPr>
              <a:buFont typeface="Arial" pitchFamily="34" charset="0"/>
              <a:buNone/>
              <a:defRPr/>
            </a:pPr>
            <a:endParaRPr lang="et-EE" sz="2000" dirty="0"/>
          </a:p>
          <a:p>
            <a:pPr>
              <a:buFont typeface="Arial" pitchFamily="34" charset="0"/>
              <a:buNone/>
              <a:defRPr/>
            </a:pPr>
            <a:endParaRPr lang="et-EE" sz="2000" dirty="0"/>
          </a:p>
        </p:txBody>
      </p:sp>
      <p:sp>
        <p:nvSpPr>
          <p:cNvPr id="6" name="TextBox 5"/>
          <p:cNvSpPr txBox="1"/>
          <p:nvPr/>
        </p:nvSpPr>
        <p:spPr>
          <a:xfrm>
            <a:off x="1102783" y="5961875"/>
            <a:ext cx="10353429" cy="646331"/>
          </a:xfrm>
          <a:prstGeom prst="rect">
            <a:avLst/>
          </a:prstGeom>
          <a:noFill/>
        </p:spPr>
        <p:txBody>
          <a:bodyPr wrap="square" rtlCol="0">
            <a:spAutoFit/>
          </a:bodyPr>
          <a:lstStyle/>
          <a:p>
            <a:r>
              <a:rPr lang="en-GB" dirty="0">
                <a:solidFill>
                  <a:schemeClr val="tx1">
                    <a:lumMod val="50000"/>
                    <a:lumOff val="50000"/>
                  </a:schemeClr>
                </a:solidFill>
              </a:rPr>
              <a:t>Source: K. Part, I. </a:t>
            </a:r>
            <a:r>
              <a:rPr lang="en-GB" dirty="0" err="1">
                <a:solidFill>
                  <a:schemeClr val="tx1">
                    <a:lumMod val="50000"/>
                    <a:lumOff val="50000"/>
                  </a:schemeClr>
                </a:solidFill>
              </a:rPr>
              <a:t>Ringmets</a:t>
            </a:r>
            <a:r>
              <a:rPr lang="en-GB" dirty="0">
                <a:solidFill>
                  <a:schemeClr val="tx1">
                    <a:lumMod val="50000"/>
                    <a:lumOff val="50000"/>
                  </a:schemeClr>
                </a:solidFill>
              </a:rPr>
              <a:t>, M. </a:t>
            </a:r>
            <a:r>
              <a:rPr lang="en-GB" dirty="0" err="1">
                <a:solidFill>
                  <a:schemeClr val="tx1">
                    <a:lumMod val="50000"/>
                    <a:lumOff val="50000"/>
                  </a:schemeClr>
                </a:solidFill>
              </a:rPr>
              <a:t>Laanpere</a:t>
            </a:r>
            <a:r>
              <a:rPr lang="en-GB" dirty="0">
                <a:solidFill>
                  <a:schemeClr val="tx1">
                    <a:lumMod val="50000"/>
                    <a:lumOff val="50000"/>
                  </a:schemeClr>
                </a:solidFill>
              </a:rPr>
              <a:t>, M. Rahu, H. </a:t>
            </a:r>
            <a:r>
              <a:rPr lang="en-GB" dirty="0" err="1">
                <a:solidFill>
                  <a:schemeClr val="tx1">
                    <a:lumMod val="50000"/>
                    <a:lumOff val="50000"/>
                  </a:schemeClr>
                </a:solidFill>
              </a:rPr>
              <a:t>Karro</a:t>
            </a:r>
            <a:r>
              <a:rPr lang="en-GB" dirty="0">
                <a:solidFill>
                  <a:schemeClr val="tx1">
                    <a:lumMod val="50000"/>
                    <a:lumOff val="50000"/>
                  </a:schemeClr>
                </a:solidFill>
              </a:rPr>
              <a:t>. Contraceptive use among young women in Estonia. </a:t>
            </a:r>
            <a:r>
              <a:rPr lang="en-GB" dirty="0" err="1">
                <a:solidFill>
                  <a:schemeClr val="tx1">
                    <a:lumMod val="50000"/>
                    <a:lumOff val="50000"/>
                  </a:schemeClr>
                </a:solidFill>
              </a:rPr>
              <a:t>Eur</a:t>
            </a:r>
            <a:r>
              <a:rPr lang="en-GB" dirty="0">
                <a:solidFill>
                  <a:schemeClr val="tx1">
                    <a:lumMod val="50000"/>
                    <a:lumOff val="50000"/>
                  </a:schemeClr>
                </a:solidFill>
              </a:rPr>
              <a:t> J </a:t>
            </a:r>
            <a:r>
              <a:rPr lang="en-GB" dirty="0" err="1">
                <a:solidFill>
                  <a:schemeClr val="tx1">
                    <a:lumMod val="50000"/>
                    <a:lumOff val="50000"/>
                  </a:schemeClr>
                </a:solidFill>
              </a:rPr>
              <a:t>Contr</a:t>
            </a:r>
            <a:r>
              <a:rPr lang="en-GB" dirty="0">
                <a:solidFill>
                  <a:schemeClr val="tx1">
                    <a:lumMod val="50000"/>
                    <a:lumOff val="50000"/>
                  </a:schemeClr>
                </a:solidFill>
              </a:rPr>
              <a:t> RH Care, 2016</a:t>
            </a:r>
          </a:p>
        </p:txBody>
      </p:sp>
      <p:sp>
        <p:nvSpPr>
          <p:cNvPr id="2" name="Slaidinumbri kohatäide 1"/>
          <p:cNvSpPr>
            <a:spLocks noGrp="1"/>
          </p:cNvSpPr>
          <p:nvPr>
            <p:ph type="sldNum" sz="quarter" idx="12"/>
          </p:nvPr>
        </p:nvSpPr>
        <p:spPr/>
        <p:txBody>
          <a:bodyPr/>
          <a:lstStyle/>
          <a:p>
            <a:endParaRPr lang="et-EE" dirty="0"/>
          </a:p>
        </p:txBody>
      </p:sp>
    </p:spTree>
    <p:extLst>
      <p:ext uri="{BB962C8B-B14F-4D97-AF65-F5344CB8AC3E}">
        <p14:creationId xmlns:p14="http://schemas.microsoft.com/office/powerpoint/2010/main" val="4232505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ealkiri 1"/>
          <p:cNvSpPr>
            <a:spLocks noGrp="1"/>
          </p:cNvSpPr>
          <p:nvPr>
            <p:ph type="title"/>
          </p:nvPr>
        </p:nvSpPr>
        <p:spPr>
          <a:xfrm>
            <a:off x="1125415" y="274638"/>
            <a:ext cx="9313035" cy="1143000"/>
          </a:xfrm>
        </p:spPr>
        <p:txBody>
          <a:bodyPr>
            <a:normAutofit/>
          </a:bodyPr>
          <a:lstStyle/>
          <a:p>
            <a:pPr algn="ctr"/>
            <a:r>
              <a:rPr lang="en-GB" altLang="et-EE" sz="2800" dirty="0"/>
              <a:t>Association between sexuality education and sexuality-related knowledge </a:t>
            </a:r>
            <a:r>
              <a:rPr lang="en-GB" sz="2800" dirty="0"/>
              <a:t>among 9th grade pupils</a:t>
            </a:r>
            <a:r>
              <a:rPr lang="en-GB" altLang="et-EE" sz="2800" dirty="0"/>
              <a:t> </a:t>
            </a:r>
            <a:endParaRPr lang="en-GB" altLang="et-EE" sz="26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28422792"/>
              </p:ext>
            </p:extLst>
          </p:nvPr>
        </p:nvGraphicFramePr>
        <p:xfrm>
          <a:off x="1125415" y="2362456"/>
          <a:ext cx="9313035" cy="3024336"/>
        </p:xfrm>
        <a:graphic>
          <a:graphicData uri="http://schemas.openxmlformats.org/drawingml/2006/table">
            <a:tbl>
              <a:tblPr firstRow="1" bandRow="1">
                <a:tableStyleId>{2D5ABB26-0587-4C30-8999-92F81FD0307C}</a:tableStyleId>
              </a:tblPr>
              <a:tblGrid>
                <a:gridCol w="5664628">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2208247">
                  <a:extLst>
                    <a:ext uri="{9D8B030D-6E8A-4147-A177-3AD203B41FA5}">
                      <a16:colId xmlns:a16="http://schemas.microsoft.com/office/drawing/2014/main" xmlns="" val="20002"/>
                    </a:ext>
                  </a:extLst>
                </a:gridCol>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i="1" noProof="0"/>
                        <a:t>KISS study 1994</a:t>
                      </a:r>
                    </a:p>
                  </a:txBody>
                  <a:tcPr marL="121920" marR="121920"/>
                </a:tc>
                <a:tc>
                  <a:txBody>
                    <a:bodyPr/>
                    <a:lstStyle/>
                    <a:p>
                      <a:pPr algn="r"/>
                      <a:r>
                        <a:rPr lang="en-GB" i="0" noProof="0"/>
                        <a:t>AOR</a:t>
                      </a:r>
                    </a:p>
                  </a:txBody>
                  <a:tcPr marL="121920" marR="121920"/>
                </a:tc>
                <a:tc>
                  <a:txBody>
                    <a:bodyPr/>
                    <a:lstStyle/>
                    <a:p>
                      <a:pPr algn="l"/>
                      <a:r>
                        <a:rPr lang="en-GB" i="0" noProof="0" dirty="0"/>
                        <a:t>        </a:t>
                      </a:r>
                      <a:r>
                        <a:rPr lang="en-GB" i="0" baseline="0" noProof="0" dirty="0"/>
                        <a:t> </a:t>
                      </a:r>
                      <a:r>
                        <a:rPr lang="en-GB" i="0" noProof="0" dirty="0"/>
                        <a:t>95% CI</a:t>
                      </a:r>
                    </a:p>
                  </a:txBody>
                  <a:tcPr marL="121920" marR="121920"/>
                </a:tc>
                <a:extLst>
                  <a:ext uri="{0D108BD9-81ED-4DB2-BD59-A6C34878D82A}">
                    <a16:rowId xmlns:a16="http://schemas.microsoft.com/office/drawing/2014/main" xmlns="" val="10000"/>
                  </a:ext>
                </a:extLst>
              </a:tr>
              <a:tr h="432048">
                <a:tc>
                  <a:txBody>
                    <a:bodyPr/>
                    <a:lstStyle/>
                    <a:p>
                      <a:r>
                        <a:rPr lang="en-GB" sz="1800" noProof="0"/>
                        <a:t>  School-based sexuality education </a:t>
                      </a:r>
                      <a:endParaRPr lang="en-GB" noProof="0"/>
                    </a:p>
                  </a:txBody>
                  <a:tcPr marL="121920" marR="121920"/>
                </a:tc>
                <a:tc>
                  <a:txBody>
                    <a:bodyPr/>
                    <a:lstStyle/>
                    <a:p>
                      <a:pPr algn="r"/>
                      <a:r>
                        <a:rPr lang="en-GB" sz="1800" dirty="0"/>
                        <a:t>0.94</a:t>
                      </a:r>
                      <a:endParaRPr lang="et-EE" dirty="0"/>
                    </a:p>
                  </a:txBody>
                  <a:tcPr marL="121920" marR="121920"/>
                </a:tc>
                <a:tc>
                  <a:txBody>
                    <a:bodyPr/>
                    <a:lstStyle/>
                    <a:p>
                      <a:pPr algn="r"/>
                      <a:r>
                        <a:rPr lang="en-GB" sz="1800" dirty="0"/>
                        <a:t>0.63–1.40</a:t>
                      </a:r>
                      <a:endParaRPr lang="et-EE" dirty="0"/>
                    </a:p>
                  </a:txBody>
                  <a:tcPr marL="121920" marR="121920"/>
                </a:tc>
                <a:extLst>
                  <a:ext uri="{0D108BD9-81ED-4DB2-BD59-A6C34878D82A}">
                    <a16:rowId xmlns:a16="http://schemas.microsoft.com/office/drawing/2014/main" xmlns="" val="10001"/>
                  </a:ext>
                </a:extLst>
              </a:tr>
              <a:tr h="432048">
                <a:tc>
                  <a:txBody>
                    <a:bodyPr/>
                    <a:lstStyle/>
                    <a:p>
                      <a:r>
                        <a:rPr lang="en-GB" sz="1800" noProof="0"/>
                        <a:t>  Experience of sexual intercourse	</a:t>
                      </a:r>
                      <a:endParaRPr lang="en-GB" noProof="0"/>
                    </a:p>
                  </a:txBody>
                  <a:tcPr marL="121920" marR="121920"/>
                </a:tc>
                <a:tc>
                  <a:txBody>
                    <a:bodyPr/>
                    <a:lstStyle/>
                    <a:p>
                      <a:pPr algn="r"/>
                      <a:r>
                        <a:rPr lang="en-GB" sz="1800" b="1" dirty="0">
                          <a:solidFill>
                            <a:srgbClr val="203F8C"/>
                          </a:solidFill>
                        </a:rPr>
                        <a:t>2.14</a:t>
                      </a:r>
                      <a:endParaRPr lang="et-EE" b="1" dirty="0">
                        <a:solidFill>
                          <a:srgbClr val="203F8C"/>
                        </a:solidFill>
                      </a:endParaRPr>
                    </a:p>
                  </a:txBody>
                  <a:tcPr marL="121920" marR="121920"/>
                </a:tc>
                <a:tc>
                  <a:txBody>
                    <a:bodyPr/>
                    <a:lstStyle/>
                    <a:p>
                      <a:pPr algn="r"/>
                      <a:r>
                        <a:rPr lang="en-GB" sz="1800" dirty="0"/>
                        <a:t>1.37–3.35</a:t>
                      </a:r>
                      <a:endParaRPr lang="et-EE" dirty="0"/>
                    </a:p>
                  </a:txBody>
                  <a:tcPr marL="121920" marR="121920"/>
                </a:tc>
                <a:extLst>
                  <a:ext uri="{0D108BD9-81ED-4DB2-BD59-A6C34878D82A}">
                    <a16:rowId xmlns:a16="http://schemas.microsoft.com/office/drawing/2014/main" xmlns="" val="10002"/>
                  </a:ext>
                </a:extLst>
              </a:tr>
              <a:tr h="432048">
                <a:tc>
                  <a:txBody>
                    <a:bodyPr/>
                    <a:lstStyle/>
                    <a:p>
                      <a:endParaRPr lang="en-GB" noProof="0"/>
                    </a:p>
                  </a:txBody>
                  <a:tcPr marL="121920" marR="121920"/>
                </a:tc>
                <a:tc>
                  <a:txBody>
                    <a:bodyPr/>
                    <a:lstStyle/>
                    <a:p>
                      <a:pPr algn="r"/>
                      <a:endParaRPr lang="et-EE"/>
                    </a:p>
                  </a:txBody>
                  <a:tcPr marL="121920" marR="121920"/>
                </a:tc>
                <a:tc>
                  <a:txBody>
                    <a:bodyPr/>
                    <a:lstStyle/>
                    <a:p>
                      <a:pPr algn="r"/>
                      <a:endParaRPr lang="et-EE" dirty="0"/>
                    </a:p>
                  </a:txBody>
                  <a:tcPr marL="121920" marR="121920"/>
                </a:tc>
                <a:extLst>
                  <a:ext uri="{0D108BD9-81ED-4DB2-BD59-A6C34878D82A}">
                    <a16:rowId xmlns:a16="http://schemas.microsoft.com/office/drawing/2014/main" xmlns="" val="10003"/>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i="1" noProof="0"/>
                        <a:t>KISS  study 1999</a:t>
                      </a:r>
                    </a:p>
                  </a:txBody>
                  <a:tcPr marL="121920" marR="121920"/>
                </a:tc>
                <a:tc>
                  <a:txBody>
                    <a:bodyPr/>
                    <a:lstStyle/>
                    <a:p>
                      <a:pPr algn="r"/>
                      <a:endParaRPr lang="et-EE"/>
                    </a:p>
                  </a:txBody>
                  <a:tcPr marL="121920" marR="121920"/>
                </a:tc>
                <a:tc>
                  <a:txBody>
                    <a:bodyPr/>
                    <a:lstStyle/>
                    <a:p>
                      <a:pPr algn="r"/>
                      <a:endParaRPr lang="et-EE" dirty="0"/>
                    </a:p>
                  </a:txBody>
                  <a:tcPr marL="121920" marR="121920"/>
                </a:tc>
                <a:extLst>
                  <a:ext uri="{0D108BD9-81ED-4DB2-BD59-A6C34878D82A}">
                    <a16:rowId xmlns:a16="http://schemas.microsoft.com/office/drawing/2014/main" xmlns="" val="10004"/>
                  </a:ext>
                </a:extLst>
              </a:tr>
              <a:tr h="432048">
                <a:tc>
                  <a:txBody>
                    <a:bodyPr/>
                    <a:lstStyle/>
                    <a:p>
                      <a:r>
                        <a:rPr lang="en-GB" sz="1800" noProof="0"/>
                        <a:t>  School-based sexuality education </a:t>
                      </a:r>
                      <a:endParaRPr lang="en-GB" noProof="0"/>
                    </a:p>
                  </a:txBody>
                  <a:tcPr marL="121920" marR="121920"/>
                </a:tc>
                <a:tc>
                  <a:txBody>
                    <a:bodyPr/>
                    <a:lstStyle/>
                    <a:p>
                      <a:pPr algn="r"/>
                      <a:r>
                        <a:rPr lang="en-GB" sz="1800" b="1" dirty="0">
                          <a:solidFill>
                            <a:srgbClr val="203F8C"/>
                          </a:solidFill>
                        </a:rPr>
                        <a:t>4.63</a:t>
                      </a:r>
                      <a:endParaRPr lang="et-EE" b="1" dirty="0">
                        <a:solidFill>
                          <a:srgbClr val="203F8C"/>
                        </a:solidFill>
                      </a:endParaRPr>
                    </a:p>
                  </a:txBody>
                  <a:tcPr marL="121920" marR="121920"/>
                </a:tc>
                <a:tc>
                  <a:txBody>
                    <a:bodyPr/>
                    <a:lstStyle/>
                    <a:p>
                      <a:pPr algn="r"/>
                      <a:r>
                        <a:rPr lang="en-GB" sz="1800" dirty="0"/>
                        <a:t>1.91–11.24</a:t>
                      </a:r>
                      <a:endParaRPr lang="et-EE" dirty="0"/>
                    </a:p>
                  </a:txBody>
                  <a:tcPr marL="121920" marR="121920"/>
                </a:tc>
                <a:extLst>
                  <a:ext uri="{0D108BD9-81ED-4DB2-BD59-A6C34878D82A}">
                    <a16:rowId xmlns:a16="http://schemas.microsoft.com/office/drawing/2014/main" xmlns="" val="10005"/>
                  </a:ext>
                </a:extLst>
              </a:tr>
              <a:tr h="432048">
                <a:tc>
                  <a:txBody>
                    <a:bodyPr/>
                    <a:lstStyle/>
                    <a:p>
                      <a:r>
                        <a:rPr lang="en-GB" sz="1800" noProof="0" dirty="0"/>
                        <a:t>  Experience of sexual intercourse </a:t>
                      </a:r>
                      <a:endParaRPr lang="en-GB" noProof="0" dirty="0"/>
                    </a:p>
                  </a:txBody>
                  <a:tcPr marL="121920" marR="121920"/>
                </a:tc>
                <a:tc>
                  <a:txBody>
                    <a:bodyPr/>
                    <a:lstStyle/>
                    <a:p>
                      <a:pPr algn="r"/>
                      <a:r>
                        <a:rPr lang="en-GB" sz="1800" b="1" dirty="0">
                          <a:solidFill>
                            <a:srgbClr val="203F8C"/>
                          </a:solidFill>
                        </a:rPr>
                        <a:t>1.69</a:t>
                      </a:r>
                      <a:endParaRPr lang="et-EE" b="1" dirty="0">
                        <a:solidFill>
                          <a:srgbClr val="203F8C"/>
                        </a:solidFill>
                      </a:endParaRPr>
                    </a:p>
                  </a:txBody>
                  <a:tcPr marL="121920" marR="121920"/>
                </a:tc>
                <a:tc>
                  <a:txBody>
                    <a:bodyPr/>
                    <a:lstStyle/>
                    <a:p>
                      <a:pPr algn="r"/>
                      <a:r>
                        <a:rPr lang="en-GB" sz="1800" dirty="0"/>
                        <a:t>1.15–</a:t>
                      </a:r>
                      <a:r>
                        <a:rPr lang="et-EE" sz="1800" dirty="0"/>
                        <a:t>  </a:t>
                      </a:r>
                      <a:r>
                        <a:rPr lang="en-GB" sz="1800" dirty="0"/>
                        <a:t>2.49</a:t>
                      </a:r>
                      <a:endParaRPr lang="et-EE" dirty="0"/>
                    </a:p>
                  </a:txBody>
                  <a:tcPr marL="121920" marR="121920"/>
                </a:tc>
                <a:extLst>
                  <a:ext uri="{0D108BD9-81ED-4DB2-BD59-A6C34878D82A}">
                    <a16:rowId xmlns:a16="http://schemas.microsoft.com/office/drawing/2014/main" xmlns="" val="10006"/>
                  </a:ext>
                </a:extLst>
              </a:tr>
            </a:tbl>
          </a:graphicData>
        </a:graphic>
      </p:graphicFrame>
      <p:sp>
        <p:nvSpPr>
          <p:cNvPr id="7" name="Sisu kohatäide 2"/>
          <p:cNvSpPr>
            <a:spLocks noGrp="1"/>
          </p:cNvSpPr>
          <p:nvPr>
            <p:ph idx="1"/>
          </p:nvPr>
        </p:nvSpPr>
        <p:spPr>
          <a:xfrm>
            <a:off x="1125415" y="1343403"/>
            <a:ext cx="10251670" cy="1019053"/>
          </a:xfrm>
        </p:spPr>
        <p:txBody>
          <a:bodyPr/>
          <a:lstStyle/>
          <a:p>
            <a:pPr marL="457200" indent="-457200">
              <a:buFont typeface="Arial" charset="0"/>
              <a:buNone/>
              <a:defRPr/>
            </a:pPr>
            <a:endParaRPr lang="et-EE" sz="2000" b="1" dirty="0"/>
          </a:p>
          <a:p>
            <a:pPr marL="457200" indent="-457200">
              <a:buFont typeface="Arial" charset="0"/>
              <a:buNone/>
              <a:defRPr/>
            </a:pPr>
            <a:r>
              <a:rPr lang="en-GB" sz="2000" b="1" dirty="0"/>
              <a:t>Good sexuality-related knowledge</a:t>
            </a:r>
          </a:p>
          <a:p>
            <a:pPr marL="457200" indent="-457200">
              <a:buFont typeface="Arial" charset="0"/>
              <a:buNone/>
              <a:defRPr/>
            </a:pPr>
            <a:endParaRPr lang="et-EE" sz="2000" dirty="0"/>
          </a:p>
          <a:p>
            <a:pPr>
              <a:buFont typeface="Arial" pitchFamily="34" charset="0"/>
              <a:buNone/>
              <a:defRPr/>
            </a:pPr>
            <a:endParaRPr lang="et-EE" sz="2000" dirty="0"/>
          </a:p>
          <a:p>
            <a:pPr>
              <a:buFont typeface="Arial" pitchFamily="34" charset="0"/>
              <a:buNone/>
              <a:defRPr/>
            </a:pPr>
            <a:endParaRPr lang="et-EE" sz="2000" dirty="0"/>
          </a:p>
        </p:txBody>
      </p:sp>
      <p:sp>
        <p:nvSpPr>
          <p:cNvPr id="6" name="TextBox 5"/>
          <p:cNvSpPr txBox="1"/>
          <p:nvPr/>
        </p:nvSpPr>
        <p:spPr>
          <a:xfrm>
            <a:off x="1137057" y="6008444"/>
            <a:ext cx="9759543" cy="646331"/>
          </a:xfrm>
          <a:prstGeom prst="rect">
            <a:avLst/>
          </a:prstGeom>
          <a:noFill/>
        </p:spPr>
        <p:txBody>
          <a:bodyPr wrap="square" rtlCol="0">
            <a:spAutoFit/>
          </a:bodyPr>
          <a:lstStyle/>
          <a:p>
            <a:r>
              <a:rPr lang="en-GB" dirty="0">
                <a:solidFill>
                  <a:schemeClr val="tx1">
                    <a:lumMod val="50000"/>
                    <a:lumOff val="50000"/>
                  </a:schemeClr>
                </a:solidFill>
              </a:rPr>
              <a:t>Source: </a:t>
            </a:r>
            <a:r>
              <a:rPr lang="et-EE" dirty="0">
                <a:solidFill>
                  <a:schemeClr val="tx1">
                    <a:lumMod val="50000"/>
                    <a:lumOff val="50000"/>
                  </a:schemeClr>
                </a:solidFill>
              </a:rPr>
              <a:t>K. </a:t>
            </a:r>
            <a:r>
              <a:rPr lang="en-GB" dirty="0">
                <a:solidFill>
                  <a:schemeClr val="tx1">
                    <a:lumMod val="50000"/>
                    <a:lumOff val="50000"/>
                  </a:schemeClr>
                </a:solidFill>
              </a:rPr>
              <a:t>Part, </a:t>
            </a:r>
            <a:r>
              <a:rPr lang="et-EE" dirty="0">
                <a:solidFill>
                  <a:schemeClr val="tx1">
                    <a:lumMod val="50000"/>
                    <a:lumOff val="50000"/>
                  </a:schemeClr>
                </a:solidFill>
              </a:rPr>
              <a:t>K. </a:t>
            </a:r>
            <a:r>
              <a:rPr lang="en-GB" dirty="0">
                <a:solidFill>
                  <a:schemeClr val="tx1">
                    <a:lumMod val="50000"/>
                    <a:lumOff val="50000"/>
                  </a:schemeClr>
                </a:solidFill>
              </a:rPr>
              <a:t>Rahu, </a:t>
            </a:r>
            <a:r>
              <a:rPr lang="et-EE" dirty="0">
                <a:solidFill>
                  <a:schemeClr val="tx1">
                    <a:lumMod val="50000"/>
                    <a:lumOff val="50000"/>
                  </a:schemeClr>
                </a:solidFill>
              </a:rPr>
              <a:t>M. </a:t>
            </a:r>
            <a:r>
              <a:rPr lang="en-GB" dirty="0">
                <a:solidFill>
                  <a:schemeClr val="tx1">
                    <a:lumMod val="50000"/>
                    <a:lumOff val="50000"/>
                  </a:schemeClr>
                </a:solidFill>
              </a:rPr>
              <a:t>Rahu, </a:t>
            </a:r>
            <a:r>
              <a:rPr lang="et-EE" dirty="0">
                <a:solidFill>
                  <a:schemeClr val="tx1">
                    <a:lumMod val="50000"/>
                    <a:lumOff val="50000"/>
                  </a:schemeClr>
                </a:solidFill>
              </a:rPr>
              <a:t>H. </a:t>
            </a:r>
            <a:r>
              <a:rPr lang="en-GB" dirty="0" err="1">
                <a:solidFill>
                  <a:schemeClr val="tx1">
                    <a:lumMod val="50000"/>
                    <a:lumOff val="50000"/>
                  </a:schemeClr>
                </a:solidFill>
              </a:rPr>
              <a:t>Karro</a:t>
            </a:r>
            <a:r>
              <a:rPr lang="en-GB" dirty="0">
                <a:solidFill>
                  <a:schemeClr val="tx1">
                    <a:lumMod val="50000"/>
                    <a:lumOff val="50000"/>
                  </a:schemeClr>
                </a:solidFill>
              </a:rPr>
              <a:t>. Factors associated with Estonian adolescents’ sexuality-related knowledge. E J </a:t>
            </a:r>
            <a:r>
              <a:rPr lang="en-GB" dirty="0" err="1">
                <a:solidFill>
                  <a:schemeClr val="tx1">
                    <a:lumMod val="50000"/>
                    <a:lumOff val="50000"/>
                  </a:schemeClr>
                </a:solidFill>
              </a:rPr>
              <a:t>Contr</a:t>
            </a:r>
            <a:r>
              <a:rPr lang="en-GB" dirty="0">
                <a:solidFill>
                  <a:schemeClr val="tx1">
                    <a:lumMod val="50000"/>
                    <a:lumOff val="50000"/>
                  </a:schemeClr>
                </a:solidFill>
              </a:rPr>
              <a:t> RH Care, 2008</a:t>
            </a:r>
          </a:p>
        </p:txBody>
      </p:sp>
      <p:sp>
        <p:nvSpPr>
          <p:cNvPr id="2" name="Slaidinumbri kohatäide 1"/>
          <p:cNvSpPr>
            <a:spLocks noGrp="1"/>
          </p:cNvSpPr>
          <p:nvPr>
            <p:ph type="sldNum" sz="quarter" idx="12"/>
          </p:nvPr>
        </p:nvSpPr>
        <p:spPr/>
        <p:txBody>
          <a:bodyPr/>
          <a:lstStyle/>
          <a:p>
            <a:endParaRPr lang="et-EE" dirty="0"/>
          </a:p>
        </p:txBody>
      </p:sp>
    </p:spTree>
    <p:extLst>
      <p:ext uri="{BB962C8B-B14F-4D97-AF65-F5344CB8AC3E}">
        <p14:creationId xmlns:p14="http://schemas.microsoft.com/office/powerpoint/2010/main" val="361880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ealkiri 1"/>
          <p:cNvSpPr>
            <a:spLocks noGrp="1"/>
          </p:cNvSpPr>
          <p:nvPr>
            <p:ph type="title"/>
          </p:nvPr>
        </p:nvSpPr>
        <p:spPr/>
        <p:txBody>
          <a:bodyPr/>
          <a:lstStyle/>
          <a:p>
            <a:endParaRPr lang="et-EE" altLang="et-EE" smtClean="0"/>
          </a:p>
        </p:txBody>
      </p:sp>
      <p:sp>
        <p:nvSpPr>
          <p:cNvPr id="4099" name="Sisu kohatäide 2"/>
          <p:cNvSpPr>
            <a:spLocks noGrp="1"/>
          </p:cNvSpPr>
          <p:nvPr>
            <p:ph idx="1"/>
          </p:nvPr>
        </p:nvSpPr>
        <p:spPr/>
        <p:txBody>
          <a:bodyPr/>
          <a:lstStyle/>
          <a:p>
            <a:endParaRPr lang="et-EE" altLang="et-EE" smtClean="0"/>
          </a:p>
        </p:txBody>
      </p:sp>
      <p:pic>
        <p:nvPicPr>
          <p:cNvPr id="4100" name="Picture 2" descr="http://www.mapsofworld.com/estonia/maps/estonia-location-in-worl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533" y="476250"/>
            <a:ext cx="1016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679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Pealkiri 1"/>
          <p:cNvSpPr>
            <a:spLocks noGrp="1"/>
          </p:cNvSpPr>
          <p:nvPr>
            <p:ph type="title"/>
          </p:nvPr>
        </p:nvSpPr>
        <p:spPr>
          <a:xfrm>
            <a:off x="615411" y="267876"/>
            <a:ext cx="11377083" cy="879432"/>
          </a:xfrm>
        </p:spPr>
        <p:txBody>
          <a:bodyPr/>
          <a:lstStyle/>
          <a:p>
            <a:r>
              <a:rPr lang="en-GB" altLang="et-EE" sz="2800" dirty="0"/>
              <a:t>Association between the use of contraception among 16- to 24-year-old women and type of a contraceptive service</a:t>
            </a:r>
          </a:p>
        </p:txBody>
      </p:sp>
      <p:graphicFrame>
        <p:nvGraphicFramePr>
          <p:cNvPr id="5" name="Table 4"/>
          <p:cNvGraphicFramePr>
            <a:graphicFrameLocks noGrp="1"/>
          </p:cNvGraphicFramePr>
          <p:nvPr>
            <p:extLst>
              <p:ext uri="{D42A27DB-BD31-4B8C-83A1-F6EECF244321}">
                <p14:modId xmlns:p14="http://schemas.microsoft.com/office/powerpoint/2010/main" val="3580862070"/>
              </p:ext>
            </p:extLst>
          </p:nvPr>
        </p:nvGraphicFramePr>
        <p:xfrm>
          <a:off x="615410" y="1502236"/>
          <a:ext cx="10553311" cy="4328160"/>
        </p:xfrm>
        <a:graphic>
          <a:graphicData uri="http://schemas.openxmlformats.org/drawingml/2006/table">
            <a:tbl>
              <a:tblPr firstRow="1" bandRow="1">
                <a:tableStyleId>{2D5ABB26-0587-4C30-8999-92F81FD0307C}</a:tableStyleId>
              </a:tblPr>
              <a:tblGrid>
                <a:gridCol w="6419024">
                  <a:extLst>
                    <a:ext uri="{9D8B030D-6E8A-4147-A177-3AD203B41FA5}">
                      <a16:colId xmlns:a16="http://schemas.microsoft.com/office/drawing/2014/main" xmlns="" val="20000"/>
                    </a:ext>
                  </a:extLst>
                </a:gridCol>
                <a:gridCol w="1631954">
                  <a:extLst>
                    <a:ext uri="{9D8B030D-6E8A-4147-A177-3AD203B41FA5}">
                      <a16:colId xmlns:a16="http://schemas.microsoft.com/office/drawing/2014/main" xmlns="" val="20001"/>
                    </a:ext>
                  </a:extLst>
                </a:gridCol>
                <a:gridCol w="2502333">
                  <a:extLst>
                    <a:ext uri="{9D8B030D-6E8A-4147-A177-3AD203B41FA5}">
                      <a16:colId xmlns:a16="http://schemas.microsoft.com/office/drawing/2014/main" xmlns="" val="20002"/>
                    </a:ext>
                  </a:extLst>
                </a:gridCol>
              </a:tblGrid>
              <a:tr h="38051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t-EE" sz="2000" b="1" noProof="0"/>
                        <a:t>Use of effective contraception methods (hormonal, condom, IUD)</a:t>
                      </a:r>
                    </a:p>
                  </a:txBody>
                  <a:tcPr marL="121920" marR="121920"/>
                </a:tc>
                <a:tc hMerge="1">
                  <a:txBody>
                    <a:bodyPr/>
                    <a:lstStyle/>
                    <a:p>
                      <a:pPr algn="r"/>
                      <a:endParaRPr lang="et-EE" i="0" dirty="0"/>
                    </a:p>
                  </a:txBody>
                  <a:tcPr/>
                </a:tc>
                <a:tc hMerge="1">
                  <a:txBody>
                    <a:bodyPr/>
                    <a:lstStyle/>
                    <a:p>
                      <a:pPr algn="l"/>
                      <a:endParaRPr lang="et-EE" i="0" dirty="0"/>
                    </a:p>
                  </a:txBody>
                  <a:tcPr/>
                </a:tc>
                <a:extLst>
                  <a:ext uri="{0D108BD9-81ED-4DB2-BD59-A6C34878D82A}">
                    <a16:rowId xmlns:a16="http://schemas.microsoft.com/office/drawing/2014/main" xmlns="" val="10000"/>
                  </a:ext>
                </a:extLst>
              </a:tr>
              <a:tr h="3512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i="1" noProof="0" dirty="0"/>
                    </a:p>
                  </a:txBody>
                  <a:tcPr marL="121920" marR="121920"/>
                </a:tc>
                <a:tc>
                  <a:txBody>
                    <a:bodyPr/>
                    <a:lstStyle/>
                    <a:p>
                      <a:pPr algn="r"/>
                      <a:r>
                        <a:rPr lang="en-GB" i="0" noProof="0"/>
                        <a:t>AOR</a:t>
                      </a:r>
                    </a:p>
                  </a:txBody>
                  <a:tcPr marL="121920" marR="121920"/>
                </a:tc>
                <a:tc>
                  <a:txBody>
                    <a:bodyPr/>
                    <a:lstStyle/>
                    <a:p>
                      <a:pPr algn="ctr"/>
                      <a:r>
                        <a:rPr lang="en-GB" i="0" noProof="0" dirty="0"/>
                        <a:t>        </a:t>
                      </a:r>
                      <a:r>
                        <a:rPr lang="en-GB" i="0" baseline="0" noProof="0" dirty="0"/>
                        <a:t> </a:t>
                      </a:r>
                      <a:r>
                        <a:rPr lang="en-GB" i="0" noProof="0" dirty="0"/>
                        <a:t>95% CI</a:t>
                      </a:r>
                    </a:p>
                  </a:txBody>
                  <a:tcPr marL="121920" marR="121920"/>
                </a:tc>
                <a:extLst>
                  <a:ext uri="{0D108BD9-81ED-4DB2-BD59-A6C34878D82A}">
                    <a16:rowId xmlns:a16="http://schemas.microsoft.com/office/drawing/2014/main" xmlns="" val="10001"/>
                  </a:ext>
                </a:extLst>
              </a:tr>
              <a:tr h="351242">
                <a:tc>
                  <a:txBody>
                    <a:bodyPr/>
                    <a:lstStyle/>
                    <a:p>
                      <a:r>
                        <a:rPr lang="en-GB" sz="1800" noProof="0"/>
                        <a:t>   </a:t>
                      </a:r>
                      <a:r>
                        <a:rPr lang="en-GB" altLang="et-EE" sz="1800" noProof="0"/>
                        <a:t>women’s outpatient clinic	</a:t>
                      </a:r>
                      <a:endParaRPr lang="en-GB" noProof="0"/>
                    </a:p>
                  </a:txBody>
                  <a:tcPr marL="121920" marR="121920"/>
                </a:tc>
                <a:tc>
                  <a:txBody>
                    <a:bodyPr/>
                    <a:lstStyle/>
                    <a:p>
                      <a:pPr algn="ctr"/>
                      <a:r>
                        <a:rPr lang="et-EE" b="0" dirty="0">
                          <a:solidFill>
                            <a:schemeClr val="tx1"/>
                          </a:solidFill>
                        </a:rPr>
                        <a:t>    1        </a:t>
                      </a:r>
                    </a:p>
                  </a:txBody>
                  <a:tcPr marL="121920" marR="121920"/>
                </a:tc>
                <a:tc>
                  <a:txBody>
                    <a:bodyPr/>
                    <a:lstStyle/>
                    <a:p>
                      <a:pPr algn="r"/>
                      <a:endParaRPr lang="et-EE" dirty="0"/>
                    </a:p>
                  </a:txBody>
                  <a:tcPr marL="121920" marR="121920"/>
                </a:tc>
                <a:extLst>
                  <a:ext uri="{0D108BD9-81ED-4DB2-BD59-A6C34878D82A}">
                    <a16:rowId xmlns:a16="http://schemas.microsoft.com/office/drawing/2014/main" xmlns="" val="10002"/>
                  </a:ext>
                </a:extLst>
              </a:tr>
              <a:tr h="351242">
                <a:tc>
                  <a:txBody>
                    <a:bodyPr/>
                    <a:lstStyle/>
                    <a:p>
                      <a:r>
                        <a:rPr lang="en-GB" sz="1800" noProof="0"/>
                        <a:t>   </a:t>
                      </a:r>
                      <a:r>
                        <a:rPr lang="en-GB" altLang="et-EE" sz="1800" noProof="0"/>
                        <a:t>youth-friendly clinic</a:t>
                      </a:r>
                      <a:r>
                        <a:rPr lang="en-GB" sz="1800" noProof="0"/>
                        <a:t>	</a:t>
                      </a:r>
                      <a:endParaRPr lang="en-GB" noProof="0"/>
                    </a:p>
                  </a:txBody>
                  <a:tcPr marL="121920" marR="121920"/>
                </a:tc>
                <a:tc>
                  <a:txBody>
                    <a:bodyPr/>
                    <a:lstStyle/>
                    <a:p>
                      <a:pPr algn="r"/>
                      <a:r>
                        <a:rPr lang="en-GB" altLang="et-EE" sz="1800" b="1" dirty="0">
                          <a:solidFill>
                            <a:srgbClr val="203F8C"/>
                          </a:solidFill>
                        </a:rPr>
                        <a:t>1.82</a:t>
                      </a:r>
                      <a:endParaRPr lang="et-EE" b="1" dirty="0">
                        <a:solidFill>
                          <a:srgbClr val="203F8C"/>
                        </a:solidFill>
                      </a:endParaRPr>
                    </a:p>
                  </a:txBody>
                  <a:tcPr marL="121920" marR="121920"/>
                </a:tc>
                <a:tc>
                  <a:txBody>
                    <a:bodyPr/>
                    <a:lstStyle/>
                    <a:p>
                      <a:pPr algn="r"/>
                      <a:r>
                        <a:rPr lang="en-GB" altLang="et-EE" sz="1800" dirty="0"/>
                        <a:t>1.03–3.23</a:t>
                      </a:r>
                      <a:endParaRPr lang="et-EE" dirty="0"/>
                    </a:p>
                  </a:txBody>
                  <a:tcPr marL="121920" marR="121920"/>
                </a:tc>
                <a:extLst>
                  <a:ext uri="{0D108BD9-81ED-4DB2-BD59-A6C34878D82A}">
                    <a16:rowId xmlns:a16="http://schemas.microsoft.com/office/drawing/2014/main" xmlns="" val="10003"/>
                  </a:ext>
                </a:extLst>
              </a:tr>
              <a:tr h="351242">
                <a:tc>
                  <a:txBody>
                    <a:bodyPr/>
                    <a:lstStyle/>
                    <a:p>
                      <a:r>
                        <a:rPr lang="en-GB" altLang="et-EE" sz="1800" noProof="0"/>
                        <a:t>   private gynecology clinic</a:t>
                      </a:r>
                      <a:endParaRPr lang="en-GB" noProof="0"/>
                    </a:p>
                  </a:txBody>
                  <a:tcPr marL="121920" marR="121920"/>
                </a:tc>
                <a:tc>
                  <a:txBody>
                    <a:bodyPr/>
                    <a:lstStyle/>
                    <a:p>
                      <a:pPr algn="r"/>
                      <a:r>
                        <a:rPr lang="en-GB" altLang="et-EE" sz="1800" b="1" dirty="0">
                          <a:solidFill>
                            <a:srgbClr val="203F8C"/>
                          </a:solidFill>
                        </a:rPr>
                        <a:t>2.08</a:t>
                      </a:r>
                      <a:endParaRPr lang="et-EE" b="1" dirty="0">
                        <a:solidFill>
                          <a:srgbClr val="203F8C"/>
                        </a:solidFill>
                      </a:endParaRPr>
                    </a:p>
                  </a:txBody>
                  <a:tcPr marL="121920" marR="121920"/>
                </a:tc>
                <a:tc>
                  <a:txBody>
                    <a:bodyPr/>
                    <a:lstStyle/>
                    <a:p>
                      <a:pPr algn="r"/>
                      <a:r>
                        <a:rPr lang="en-GB" altLang="et-EE" sz="1800" dirty="0"/>
                        <a:t>1.11–3.92</a:t>
                      </a:r>
                      <a:endParaRPr lang="et-EE" dirty="0"/>
                    </a:p>
                  </a:txBody>
                  <a:tcPr marL="121920" marR="121920"/>
                </a:tc>
                <a:extLst>
                  <a:ext uri="{0D108BD9-81ED-4DB2-BD59-A6C34878D82A}">
                    <a16:rowId xmlns:a16="http://schemas.microsoft.com/office/drawing/2014/main" xmlns="" val="10004"/>
                  </a:ext>
                </a:extLst>
              </a:tr>
              <a:tr h="351242">
                <a:tc>
                  <a:txBody>
                    <a:bodyPr/>
                    <a:lstStyle/>
                    <a:p>
                      <a:r>
                        <a:rPr lang="en-GB" altLang="et-EE" sz="1800" noProof="0"/>
                        <a:t>   family doctor</a:t>
                      </a:r>
                      <a:r>
                        <a:rPr lang="en-GB" sz="1800" noProof="0"/>
                        <a:t> </a:t>
                      </a:r>
                      <a:endParaRPr lang="en-GB" noProof="0"/>
                    </a:p>
                  </a:txBody>
                  <a:tcPr marL="121920" marR="121920"/>
                </a:tc>
                <a:tc>
                  <a:txBody>
                    <a:bodyPr/>
                    <a:lstStyle/>
                    <a:p>
                      <a:pPr algn="r"/>
                      <a:r>
                        <a:rPr lang="en-GB" sz="1800" dirty="0"/>
                        <a:t>1.82</a:t>
                      </a:r>
                      <a:endParaRPr lang="et-EE" b="1" dirty="0">
                        <a:solidFill>
                          <a:srgbClr val="203F8C"/>
                        </a:solidFill>
                      </a:endParaRPr>
                    </a:p>
                  </a:txBody>
                  <a:tcPr marL="121920" marR="121920"/>
                </a:tc>
                <a:tc>
                  <a:txBody>
                    <a:bodyPr/>
                    <a:lstStyle/>
                    <a:p>
                      <a:pPr algn="r"/>
                      <a:r>
                        <a:rPr lang="en-GB" sz="1800" dirty="0"/>
                        <a:t>0.95–3.49</a:t>
                      </a:r>
                      <a:endParaRPr lang="et-EE" dirty="0"/>
                    </a:p>
                  </a:txBody>
                  <a:tcPr marL="121920" marR="121920"/>
                </a:tc>
                <a:extLst>
                  <a:ext uri="{0D108BD9-81ED-4DB2-BD59-A6C34878D82A}">
                    <a16:rowId xmlns:a16="http://schemas.microsoft.com/office/drawing/2014/main" xmlns="" val="10005"/>
                  </a:ext>
                </a:extLst>
              </a:tr>
              <a:tr h="234161">
                <a:tc>
                  <a:txBody>
                    <a:bodyPr/>
                    <a:lstStyle/>
                    <a:p>
                      <a:endParaRPr lang="en-GB" sz="1000" noProof="0"/>
                    </a:p>
                  </a:txBody>
                  <a:tcPr marL="121920" marR="121920"/>
                </a:tc>
                <a:tc>
                  <a:txBody>
                    <a:bodyPr/>
                    <a:lstStyle/>
                    <a:p>
                      <a:pPr algn="r"/>
                      <a:endParaRPr lang="et-EE" sz="1000" dirty="0"/>
                    </a:p>
                  </a:txBody>
                  <a:tcPr marL="121920" marR="121920"/>
                </a:tc>
                <a:tc>
                  <a:txBody>
                    <a:bodyPr/>
                    <a:lstStyle/>
                    <a:p>
                      <a:pPr algn="r"/>
                      <a:endParaRPr lang="et-EE" sz="1000" dirty="0"/>
                    </a:p>
                  </a:txBody>
                  <a:tcPr marL="121920" marR="121920"/>
                </a:tc>
                <a:extLst>
                  <a:ext uri="{0D108BD9-81ED-4DB2-BD59-A6C34878D82A}">
                    <a16:rowId xmlns:a16="http://schemas.microsoft.com/office/drawing/2014/main" xmlns="" val="10006"/>
                  </a:ext>
                </a:extLst>
              </a:tr>
              <a:tr h="380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t-EE" sz="2000" b="1" noProof="0" dirty="0"/>
                        <a:t>Use of hormonal methods</a:t>
                      </a:r>
                      <a:endParaRPr lang="en-GB" sz="1800" i="1" noProof="0" dirty="0"/>
                    </a:p>
                  </a:txBody>
                  <a:tcPr marL="121920" marR="121920"/>
                </a:tc>
                <a:tc>
                  <a:txBody>
                    <a:bodyPr/>
                    <a:lstStyle/>
                    <a:p>
                      <a:pPr algn="r"/>
                      <a:endParaRPr lang="et-EE" dirty="0"/>
                    </a:p>
                  </a:txBody>
                  <a:tcPr marL="121920" marR="121920"/>
                </a:tc>
                <a:tc>
                  <a:txBody>
                    <a:bodyPr/>
                    <a:lstStyle/>
                    <a:p>
                      <a:pPr algn="r"/>
                      <a:endParaRPr lang="et-EE" dirty="0"/>
                    </a:p>
                  </a:txBody>
                  <a:tcPr marL="121920" marR="121920"/>
                </a:tc>
                <a:extLst>
                  <a:ext uri="{0D108BD9-81ED-4DB2-BD59-A6C34878D82A}">
                    <a16:rowId xmlns:a16="http://schemas.microsoft.com/office/drawing/2014/main" xmlns="" val="10007"/>
                  </a:ext>
                </a:extLst>
              </a:tr>
              <a:tr h="351242">
                <a:tc>
                  <a:txBody>
                    <a:bodyPr/>
                    <a:lstStyle/>
                    <a:p>
                      <a:r>
                        <a:rPr lang="en-GB" sz="1800" noProof="0" dirty="0"/>
                        <a:t>   </a:t>
                      </a:r>
                      <a:r>
                        <a:rPr lang="en-GB" altLang="et-EE" sz="1800" noProof="0" dirty="0"/>
                        <a:t>women’s outpatient clinic</a:t>
                      </a:r>
                      <a:endParaRPr lang="en-GB" noProof="0" dirty="0"/>
                    </a:p>
                  </a:txBody>
                  <a:tcPr marL="121920" marR="121920"/>
                </a:tc>
                <a:tc>
                  <a:txBody>
                    <a:bodyPr/>
                    <a:lstStyle/>
                    <a:p>
                      <a:pPr algn="ctr"/>
                      <a:r>
                        <a:rPr lang="et-EE" b="0" dirty="0">
                          <a:solidFill>
                            <a:schemeClr val="tx1"/>
                          </a:solidFill>
                        </a:rPr>
                        <a:t>    1</a:t>
                      </a:r>
                    </a:p>
                  </a:txBody>
                  <a:tcPr marL="121920" marR="121920"/>
                </a:tc>
                <a:tc>
                  <a:txBody>
                    <a:bodyPr/>
                    <a:lstStyle/>
                    <a:p>
                      <a:pPr algn="r"/>
                      <a:endParaRPr lang="et-EE" dirty="0"/>
                    </a:p>
                  </a:txBody>
                  <a:tcPr marL="121920" marR="121920"/>
                </a:tc>
                <a:extLst>
                  <a:ext uri="{0D108BD9-81ED-4DB2-BD59-A6C34878D82A}">
                    <a16:rowId xmlns:a16="http://schemas.microsoft.com/office/drawing/2014/main" xmlns="" val="10008"/>
                  </a:ext>
                </a:extLst>
              </a:tr>
              <a:tr h="351242">
                <a:tc>
                  <a:txBody>
                    <a:bodyPr/>
                    <a:lstStyle/>
                    <a:p>
                      <a:r>
                        <a:rPr lang="en-GB" altLang="et-EE" sz="1800" noProof="0"/>
                        <a:t>   youth-friendly clinic</a:t>
                      </a:r>
                      <a:endParaRPr lang="en-GB" noProof="0"/>
                    </a:p>
                  </a:txBody>
                  <a:tcPr marL="121920" marR="121920"/>
                </a:tc>
                <a:tc>
                  <a:txBody>
                    <a:bodyPr/>
                    <a:lstStyle/>
                    <a:p>
                      <a:pPr algn="r"/>
                      <a:r>
                        <a:rPr lang="en-GB" altLang="et-EE" sz="1800" b="1" dirty="0">
                          <a:solidFill>
                            <a:srgbClr val="203F8C"/>
                          </a:solidFill>
                        </a:rPr>
                        <a:t>2.87</a:t>
                      </a:r>
                      <a:endParaRPr lang="et-EE" b="1" dirty="0">
                        <a:solidFill>
                          <a:srgbClr val="203F8C"/>
                        </a:solidFill>
                      </a:endParaRPr>
                    </a:p>
                  </a:txBody>
                  <a:tcPr marL="121920" marR="121920"/>
                </a:tc>
                <a:tc>
                  <a:txBody>
                    <a:bodyPr/>
                    <a:lstStyle/>
                    <a:p>
                      <a:pPr algn="r"/>
                      <a:r>
                        <a:rPr lang="en-GB" altLang="et-EE" sz="1800" dirty="0"/>
                        <a:t>1.54–5.37</a:t>
                      </a:r>
                      <a:endParaRPr lang="et-EE" dirty="0"/>
                    </a:p>
                  </a:txBody>
                  <a:tcPr marL="121920" marR="121920"/>
                </a:tc>
                <a:extLst>
                  <a:ext uri="{0D108BD9-81ED-4DB2-BD59-A6C34878D82A}">
                    <a16:rowId xmlns:a16="http://schemas.microsoft.com/office/drawing/2014/main" xmlns="" val="10009"/>
                  </a:ext>
                </a:extLst>
              </a:tr>
              <a:tr h="351242">
                <a:tc>
                  <a:txBody>
                    <a:bodyPr/>
                    <a:lstStyle/>
                    <a:p>
                      <a:r>
                        <a:rPr lang="en-GB" altLang="et-EE" sz="1800" noProof="0"/>
                        <a:t>   private gynecology clinic</a:t>
                      </a:r>
                      <a:endParaRPr lang="en-GB" noProof="0"/>
                    </a:p>
                  </a:txBody>
                  <a:tcPr marL="121920" marR="121920"/>
                </a:tc>
                <a:tc>
                  <a:txBody>
                    <a:bodyPr/>
                    <a:lstStyle/>
                    <a:p>
                      <a:pPr algn="r"/>
                      <a:r>
                        <a:rPr lang="en-GB" altLang="et-EE" sz="1800" b="1" dirty="0">
                          <a:solidFill>
                            <a:srgbClr val="203F8C"/>
                          </a:solidFill>
                        </a:rPr>
                        <a:t>2.44</a:t>
                      </a:r>
                      <a:endParaRPr lang="et-EE" b="1" dirty="0">
                        <a:solidFill>
                          <a:srgbClr val="203F8C"/>
                        </a:solidFill>
                      </a:endParaRPr>
                    </a:p>
                  </a:txBody>
                  <a:tcPr marL="121920" marR="121920"/>
                </a:tc>
                <a:tc>
                  <a:txBody>
                    <a:bodyPr/>
                    <a:lstStyle/>
                    <a:p>
                      <a:pPr algn="r"/>
                      <a:r>
                        <a:rPr lang="en-GB" altLang="et-EE" sz="1800" dirty="0"/>
                        <a:t>1.20–4.95</a:t>
                      </a:r>
                      <a:endParaRPr lang="et-EE" dirty="0"/>
                    </a:p>
                  </a:txBody>
                  <a:tcPr marL="121920" marR="121920"/>
                </a:tc>
                <a:extLst>
                  <a:ext uri="{0D108BD9-81ED-4DB2-BD59-A6C34878D82A}">
                    <a16:rowId xmlns:a16="http://schemas.microsoft.com/office/drawing/2014/main" xmlns="" val="10010"/>
                  </a:ext>
                </a:extLst>
              </a:tr>
              <a:tr h="3512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t-EE" sz="1800" noProof="0" dirty="0"/>
                        <a:t>   family doctor</a:t>
                      </a:r>
                      <a:r>
                        <a:rPr lang="en-GB" sz="1800" noProof="0" dirty="0"/>
                        <a:t> </a:t>
                      </a:r>
                      <a:endParaRPr lang="en-GB" noProof="0" dirty="0"/>
                    </a:p>
                  </a:txBody>
                  <a:tcPr marL="121920" marR="121920"/>
                </a:tc>
                <a:tc>
                  <a:txBody>
                    <a:bodyPr/>
                    <a:lstStyle/>
                    <a:p>
                      <a:pPr algn="r"/>
                      <a:r>
                        <a:rPr lang="en-GB" altLang="et-EE" sz="1800" b="1" dirty="0">
                          <a:solidFill>
                            <a:srgbClr val="203F8C"/>
                          </a:solidFill>
                        </a:rPr>
                        <a:t>2.37</a:t>
                      </a:r>
                      <a:endParaRPr lang="et-EE" b="1" dirty="0">
                        <a:solidFill>
                          <a:srgbClr val="203F8C"/>
                        </a:solidFill>
                      </a:endParaRPr>
                    </a:p>
                  </a:txBody>
                  <a:tcPr marL="121920" marR="121920"/>
                </a:tc>
                <a:tc>
                  <a:txBody>
                    <a:bodyPr/>
                    <a:lstStyle/>
                    <a:p>
                      <a:pPr algn="r"/>
                      <a:r>
                        <a:rPr lang="en-GB" altLang="et-EE" sz="1800" dirty="0"/>
                        <a:t>1.17–4.78</a:t>
                      </a:r>
                      <a:endParaRPr lang="et-EE" dirty="0"/>
                    </a:p>
                  </a:txBody>
                  <a:tcPr marL="121920" marR="121920"/>
                </a:tc>
                <a:extLst>
                  <a:ext uri="{0D108BD9-81ED-4DB2-BD59-A6C34878D82A}">
                    <a16:rowId xmlns:a16="http://schemas.microsoft.com/office/drawing/2014/main" xmlns="" val="10011"/>
                  </a:ext>
                </a:extLst>
              </a:tr>
            </a:tbl>
          </a:graphicData>
        </a:graphic>
      </p:graphicFrame>
      <p:sp>
        <p:nvSpPr>
          <p:cNvPr id="20519" name="TextBox 5"/>
          <p:cNvSpPr txBox="1">
            <a:spLocks noChangeArrowheads="1"/>
          </p:cNvSpPr>
          <p:nvPr/>
        </p:nvSpPr>
        <p:spPr bwMode="auto">
          <a:xfrm flipH="1">
            <a:off x="615409" y="1179070"/>
            <a:ext cx="5276656" cy="646331"/>
          </a:xfrm>
          <a:prstGeom prst="rect">
            <a:avLst/>
          </a:prstGeom>
          <a:noFill/>
          <a:ln w="9525">
            <a:noFill/>
            <a:miter lim="800000"/>
            <a:headEnd/>
            <a:tailEnd/>
          </a:ln>
        </p:spPr>
        <p:txBody>
          <a:bodyPr wrap="square">
            <a:spAutoFit/>
          </a:bodyPr>
          <a:lstStyle/>
          <a:p>
            <a:r>
              <a:rPr lang="en-GB" altLang="et-EE" i="1" dirty="0"/>
              <a:t>Estonian Women’s Health Survey 2004</a:t>
            </a:r>
          </a:p>
          <a:p>
            <a:endParaRPr lang="en-GB" dirty="0"/>
          </a:p>
        </p:txBody>
      </p:sp>
      <p:sp>
        <p:nvSpPr>
          <p:cNvPr id="7" name="TextBox 6"/>
          <p:cNvSpPr txBox="1"/>
          <p:nvPr/>
        </p:nvSpPr>
        <p:spPr>
          <a:xfrm>
            <a:off x="615412" y="6185324"/>
            <a:ext cx="10553309" cy="646331"/>
          </a:xfrm>
          <a:prstGeom prst="rect">
            <a:avLst/>
          </a:prstGeom>
          <a:noFill/>
        </p:spPr>
        <p:txBody>
          <a:bodyPr wrap="square" rtlCol="0">
            <a:spAutoFit/>
          </a:bodyPr>
          <a:lstStyle/>
          <a:p>
            <a:r>
              <a:rPr lang="en-GB" dirty="0">
                <a:solidFill>
                  <a:schemeClr val="tx1">
                    <a:lumMod val="50000"/>
                    <a:lumOff val="50000"/>
                  </a:schemeClr>
                </a:solidFill>
              </a:rPr>
              <a:t>Source: K. Part, I. </a:t>
            </a:r>
            <a:r>
              <a:rPr lang="en-GB" dirty="0" err="1">
                <a:solidFill>
                  <a:schemeClr val="tx1">
                    <a:lumMod val="50000"/>
                    <a:lumOff val="50000"/>
                  </a:schemeClr>
                </a:solidFill>
              </a:rPr>
              <a:t>Ringmets</a:t>
            </a:r>
            <a:r>
              <a:rPr lang="en-GB" dirty="0">
                <a:solidFill>
                  <a:schemeClr val="tx1">
                    <a:lumMod val="50000"/>
                    <a:lumOff val="50000"/>
                  </a:schemeClr>
                </a:solidFill>
              </a:rPr>
              <a:t>, M. </a:t>
            </a:r>
            <a:r>
              <a:rPr lang="en-GB" dirty="0" err="1">
                <a:solidFill>
                  <a:schemeClr val="tx1">
                    <a:lumMod val="50000"/>
                    <a:lumOff val="50000"/>
                  </a:schemeClr>
                </a:solidFill>
              </a:rPr>
              <a:t>Laanpere</a:t>
            </a:r>
            <a:r>
              <a:rPr lang="en-GB" dirty="0">
                <a:solidFill>
                  <a:schemeClr val="tx1">
                    <a:lumMod val="50000"/>
                    <a:lumOff val="50000"/>
                  </a:schemeClr>
                </a:solidFill>
              </a:rPr>
              <a:t>, M. Rahu, H. </a:t>
            </a:r>
            <a:r>
              <a:rPr lang="en-GB" dirty="0" err="1">
                <a:solidFill>
                  <a:schemeClr val="tx1">
                    <a:lumMod val="50000"/>
                    <a:lumOff val="50000"/>
                  </a:schemeClr>
                </a:solidFill>
              </a:rPr>
              <a:t>Karro</a:t>
            </a:r>
            <a:r>
              <a:rPr lang="en-GB" dirty="0">
                <a:solidFill>
                  <a:schemeClr val="tx1">
                    <a:lumMod val="50000"/>
                    <a:lumOff val="50000"/>
                  </a:schemeClr>
                </a:solidFill>
              </a:rPr>
              <a:t>.  Contraceptive use among young women in Estonia. </a:t>
            </a:r>
            <a:r>
              <a:rPr lang="en-GB" dirty="0" err="1">
                <a:solidFill>
                  <a:schemeClr val="tx1">
                    <a:lumMod val="50000"/>
                    <a:lumOff val="50000"/>
                  </a:schemeClr>
                </a:solidFill>
              </a:rPr>
              <a:t>Eur</a:t>
            </a:r>
            <a:r>
              <a:rPr lang="en-GB" dirty="0">
                <a:solidFill>
                  <a:schemeClr val="tx1">
                    <a:lumMod val="50000"/>
                    <a:lumOff val="50000"/>
                  </a:schemeClr>
                </a:solidFill>
              </a:rPr>
              <a:t> J </a:t>
            </a:r>
            <a:r>
              <a:rPr lang="en-GB" dirty="0" err="1">
                <a:solidFill>
                  <a:schemeClr val="tx1">
                    <a:lumMod val="50000"/>
                    <a:lumOff val="50000"/>
                  </a:schemeClr>
                </a:solidFill>
              </a:rPr>
              <a:t>Contr</a:t>
            </a:r>
            <a:r>
              <a:rPr lang="en-GB" dirty="0">
                <a:solidFill>
                  <a:schemeClr val="tx1">
                    <a:lumMod val="50000"/>
                    <a:lumOff val="50000"/>
                  </a:schemeClr>
                </a:solidFill>
              </a:rPr>
              <a:t> RH Care, 2016</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666" y="212977"/>
            <a:ext cx="8957733" cy="581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387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p:cNvSpPr>
            <a:spLocks noGrp="1"/>
          </p:cNvSpPr>
          <p:nvPr>
            <p:ph idx="1"/>
          </p:nvPr>
        </p:nvSpPr>
        <p:spPr/>
        <p:txBody>
          <a:bodyPr/>
          <a:lstStyle/>
          <a:p>
            <a:endParaRPr lang="et-EE"/>
          </a:p>
        </p:txBody>
      </p:sp>
      <p:sp>
        <p:nvSpPr>
          <p:cNvPr id="3" name="Teksti kohatäide 2"/>
          <p:cNvSpPr>
            <a:spLocks noGrp="1"/>
          </p:cNvSpPr>
          <p:nvPr>
            <p:ph type="body" sz="quarter" idx="11"/>
          </p:nvPr>
        </p:nvSpPr>
        <p:spPr/>
        <p:txBody>
          <a:bodyPr/>
          <a:lstStyle/>
          <a:p>
            <a:endParaRPr lang="et-EE"/>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806" y="232609"/>
            <a:ext cx="4648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858" y="200731"/>
            <a:ext cx="5259197" cy="4767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821" y="120318"/>
            <a:ext cx="6194374" cy="621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13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719403" y="365125"/>
            <a:ext cx="10862997" cy="1325563"/>
          </a:xfrm>
        </p:spPr>
        <p:txBody>
          <a:bodyPr>
            <a:normAutofit/>
          </a:bodyPr>
          <a:lstStyle/>
          <a:p>
            <a:pPr algn="ctr"/>
            <a:r>
              <a:rPr lang="en-GB" sz="2800" dirty="0">
                <a:solidFill>
                  <a:schemeClr val="tx1">
                    <a:lumMod val="75000"/>
                    <a:lumOff val="25000"/>
                  </a:schemeClr>
                </a:solidFill>
              </a:rPr>
              <a:t>Use of contraception during first sexual intercourse, </a:t>
            </a:r>
            <a:br>
              <a:rPr lang="en-GB" sz="2800" dirty="0">
                <a:solidFill>
                  <a:schemeClr val="tx1">
                    <a:lumMod val="75000"/>
                    <a:lumOff val="25000"/>
                  </a:schemeClr>
                </a:solidFill>
              </a:rPr>
            </a:br>
            <a:r>
              <a:rPr lang="en-GB" sz="2800" dirty="0">
                <a:solidFill>
                  <a:schemeClr val="tx1">
                    <a:lumMod val="75000"/>
                    <a:lumOff val="25000"/>
                  </a:schemeClr>
                </a:solidFill>
              </a:rPr>
              <a:t>2004 and 2014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8114347"/>
              </p:ext>
            </p:extLst>
          </p:nvPr>
        </p:nvGraphicFramePr>
        <p:xfrm>
          <a:off x="609600" y="1600201"/>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032437" y="1412776"/>
            <a:ext cx="1552028" cy="923330"/>
          </a:xfrm>
          <a:prstGeom prst="rect">
            <a:avLst/>
          </a:prstGeom>
          <a:noFill/>
        </p:spPr>
        <p:txBody>
          <a:bodyPr wrap="none" rtlCol="0">
            <a:spAutoFit/>
          </a:bodyPr>
          <a:lstStyle/>
          <a:p>
            <a:r>
              <a:rPr lang="et-EE" dirty="0">
                <a:solidFill>
                  <a:schemeClr val="tx1">
                    <a:lumMod val="75000"/>
                    <a:lumOff val="25000"/>
                  </a:schemeClr>
                </a:solidFill>
              </a:rPr>
              <a:t>2004 (n=2385)</a:t>
            </a:r>
          </a:p>
          <a:p>
            <a:r>
              <a:rPr lang="et-EE" dirty="0">
                <a:solidFill>
                  <a:schemeClr val="tx1">
                    <a:lumMod val="75000"/>
                    <a:lumOff val="25000"/>
                  </a:schemeClr>
                </a:solidFill>
              </a:rPr>
              <a:t>2014 (n=1885)</a:t>
            </a:r>
          </a:p>
          <a:p>
            <a:endParaRPr lang="et-EE" dirty="0"/>
          </a:p>
        </p:txBody>
      </p:sp>
      <p:sp>
        <p:nvSpPr>
          <p:cNvPr id="7" name="TextBox 6"/>
          <p:cNvSpPr txBox="1"/>
          <p:nvPr/>
        </p:nvSpPr>
        <p:spPr>
          <a:xfrm>
            <a:off x="985410" y="1228110"/>
            <a:ext cx="349776" cy="369332"/>
          </a:xfrm>
          <a:prstGeom prst="rect">
            <a:avLst/>
          </a:prstGeom>
          <a:noFill/>
        </p:spPr>
        <p:txBody>
          <a:bodyPr wrap="none" rtlCol="0">
            <a:spAutoFit/>
          </a:bodyPr>
          <a:lstStyle/>
          <a:p>
            <a:r>
              <a:rPr lang="et-EE" dirty="0"/>
              <a:t>%</a:t>
            </a:r>
          </a:p>
        </p:txBody>
      </p:sp>
      <p:sp>
        <p:nvSpPr>
          <p:cNvPr id="3" name="Slaidinumbri kohatäide 2"/>
          <p:cNvSpPr>
            <a:spLocks noGrp="1"/>
          </p:cNvSpPr>
          <p:nvPr>
            <p:ph type="sldNum" sz="quarter" idx="12"/>
          </p:nvPr>
        </p:nvSpPr>
        <p:spPr>
          <a:xfrm>
            <a:off x="10032436" y="6356351"/>
            <a:ext cx="1549963" cy="365125"/>
          </a:xfrm>
        </p:spPr>
        <p:txBody>
          <a:bodyPr/>
          <a:lstStyle/>
          <a:p>
            <a:endParaRPr lang="et-EE" dirty="0"/>
          </a:p>
        </p:txBody>
      </p:sp>
      <p:sp>
        <p:nvSpPr>
          <p:cNvPr id="9" name="Ristkülik 8"/>
          <p:cNvSpPr/>
          <p:nvPr/>
        </p:nvSpPr>
        <p:spPr>
          <a:xfrm>
            <a:off x="882349" y="6356349"/>
            <a:ext cx="10471451" cy="369332"/>
          </a:xfrm>
          <a:prstGeom prst="rect">
            <a:avLst/>
          </a:prstGeom>
        </p:spPr>
        <p:txBody>
          <a:bodyPr wrap="square">
            <a:spAutoFit/>
          </a:bodyPr>
          <a:lstStyle/>
          <a:p>
            <a:pPr algn="ctr"/>
            <a:r>
              <a:rPr lang="en-GB" dirty="0">
                <a:solidFill>
                  <a:schemeClr val="bg1">
                    <a:lumMod val="50000"/>
                  </a:schemeClr>
                </a:solidFill>
              </a:rPr>
              <a:t>Source: Estonian Women’s Health Survey 2004 and 2014</a:t>
            </a:r>
          </a:p>
        </p:txBody>
      </p:sp>
    </p:spTree>
    <p:extLst>
      <p:ext uri="{BB962C8B-B14F-4D97-AF65-F5344CB8AC3E}">
        <p14:creationId xmlns:p14="http://schemas.microsoft.com/office/powerpoint/2010/main" val="2450295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Pealkiri 1"/>
          <p:cNvSpPr>
            <a:spLocks noGrp="1"/>
          </p:cNvSpPr>
          <p:nvPr>
            <p:ph type="title"/>
          </p:nvPr>
        </p:nvSpPr>
        <p:spPr/>
        <p:txBody>
          <a:bodyPr/>
          <a:lstStyle/>
          <a:p>
            <a:r>
              <a:rPr lang="et-EE" altLang="et-EE" sz="2800" smtClean="0"/>
              <a:t>School-based SE increased the odds for  </a:t>
            </a:r>
            <a:r>
              <a:rPr lang="en-GB" altLang="et-EE" sz="2800" smtClean="0"/>
              <a:t>good</a:t>
            </a:r>
            <a:r>
              <a:rPr lang="et-EE" altLang="et-EE" sz="2800" smtClean="0"/>
              <a:t> </a:t>
            </a:r>
            <a:r>
              <a:rPr lang="en-GB" altLang="et-EE" sz="2800" smtClean="0"/>
              <a:t>sexuality related knowledge of 9</a:t>
            </a:r>
            <a:r>
              <a:rPr lang="en-GB" altLang="et-EE" sz="2800" baseline="30000" smtClean="0"/>
              <a:t>th</a:t>
            </a:r>
            <a:r>
              <a:rPr lang="en-GB" altLang="et-EE" sz="2800" smtClean="0"/>
              <a:t> grade pupils </a:t>
            </a:r>
            <a:r>
              <a:rPr lang="et-EE" altLang="et-EE" sz="2800" smtClean="0"/>
              <a:t>in </a:t>
            </a:r>
            <a:r>
              <a:rPr lang="en-GB" altLang="et-EE" sz="2800" smtClean="0"/>
              <a:t>1999</a:t>
            </a:r>
            <a:r>
              <a:rPr lang="et-EE" altLang="et-EE" sz="2800" smtClean="0"/>
              <a:t> five times</a:t>
            </a:r>
            <a:endParaRPr lang="et-EE" altLang="et-EE" smtClean="0"/>
          </a:p>
        </p:txBody>
      </p:sp>
      <p:graphicFrame>
        <p:nvGraphicFramePr>
          <p:cNvPr id="1026" name="Object 3136"/>
          <p:cNvGraphicFramePr>
            <a:graphicFrameLocks noGrp="1" noChangeAspect="1"/>
          </p:cNvGraphicFramePr>
          <p:nvPr>
            <p:ph idx="1"/>
          </p:nvPr>
        </p:nvGraphicFramePr>
        <p:xfrm>
          <a:off x="1" y="1624014"/>
          <a:ext cx="12062884" cy="4757737"/>
        </p:xfrm>
        <a:graphic>
          <a:graphicData uri="http://schemas.openxmlformats.org/presentationml/2006/ole">
            <mc:AlternateContent xmlns:mc="http://schemas.openxmlformats.org/markup-compatibility/2006">
              <mc:Choice xmlns:v="urn:schemas-microsoft-com:vml" Requires="v">
                <p:oleObj spid="_x0000_s2073" name="Diagramm" r:id="rId4" imgW="7763005" imgH="4371908" progId="MSGraph.Chart.8">
                  <p:embed/>
                </p:oleObj>
              </mc:Choice>
              <mc:Fallback>
                <p:oleObj name="Diagramm" r:id="rId4" imgW="7763005" imgH="4371908" progId="MSGraph.Chart.8">
                  <p:embed/>
                  <p:pic>
                    <p:nvPicPr>
                      <p:cNvPr id="0" name="Picture 1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624014"/>
                        <a:ext cx="12062884" cy="4757737"/>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irgkonnektor 9"/>
          <p:cNvCxnSpPr/>
          <p:nvPr/>
        </p:nvCxnSpPr>
        <p:spPr>
          <a:xfrm>
            <a:off x="1488018" y="4797425"/>
            <a:ext cx="921596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29" name="TextBox 12"/>
          <p:cNvSpPr txBox="1">
            <a:spLocks noChangeArrowheads="1"/>
          </p:cNvSpPr>
          <p:nvPr/>
        </p:nvSpPr>
        <p:spPr bwMode="auto">
          <a:xfrm>
            <a:off x="6479118" y="3789364"/>
            <a:ext cx="9492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t-EE" altLang="et-EE" sz="1600">
                <a:latin typeface="Calibri" pitchFamily="34" charset="0"/>
              </a:rPr>
              <a:t>POR 4.63</a:t>
            </a:r>
          </a:p>
        </p:txBody>
      </p:sp>
      <p:sp>
        <p:nvSpPr>
          <p:cNvPr id="1030" name="TextBox 13"/>
          <p:cNvSpPr txBox="1">
            <a:spLocks noChangeArrowheads="1"/>
          </p:cNvSpPr>
          <p:nvPr/>
        </p:nvSpPr>
        <p:spPr bwMode="auto">
          <a:xfrm>
            <a:off x="5903385" y="4437064"/>
            <a:ext cx="9492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t-EE" altLang="et-EE" sz="1600">
                <a:latin typeface="Calibri" pitchFamily="34" charset="0"/>
              </a:rPr>
              <a:t>POR 0.78</a:t>
            </a:r>
          </a:p>
        </p:txBody>
      </p:sp>
      <p:sp>
        <p:nvSpPr>
          <p:cNvPr id="1031" name="TextBox 17"/>
          <p:cNvSpPr txBox="1">
            <a:spLocks noChangeArrowheads="1"/>
          </p:cNvSpPr>
          <p:nvPr/>
        </p:nvSpPr>
        <p:spPr bwMode="auto">
          <a:xfrm>
            <a:off x="334434" y="6165850"/>
            <a:ext cx="85055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t-EE" altLang="et-EE" sz="1600" i="1">
                <a:latin typeface="Calibri" pitchFamily="34" charset="0"/>
              </a:rPr>
              <a:t>Part K, Rahu K, Rahu M, Karro H. Factors associated with Estonian adolescents’ </a:t>
            </a:r>
          </a:p>
          <a:p>
            <a:pPr eaLnBrk="1" hangingPunct="1"/>
            <a:r>
              <a:rPr lang="et-EE" altLang="et-EE" sz="1600" i="1">
                <a:latin typeface="Calibri" pitchFamily="34" charset="0"/>
              </a:rPr>
              <a:t>sexuality-related knowledge: Findings frim the 1994 and 1999 KISS Studies. Eur J Contr RH Care 2008</a:t>
            </a:r>
          </a:p>
        </p:txBody>
      </p:sp>
    </p:spTree>
    <p:extLst>
      <p:ext uri="{BB962C8B-B14F-4D97-AF65-F5344CB8AC3E}">
        <p14:creationId xmlns:p14="http://schemas.microsoft.com/office/powerpoint/2010/main" val="286334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ealkiri 1"/>
          <p:cNvSpPr>
            <a:spLocks noGrp="1"/>
          </p:cNvSpPr>
          <p:nvPr>
            <p:ph type="title"/>
          </p:nvPr>
        </p:nvSpPr>
        <p:spPr/>
        <p:txBody>
          <a:bodyPr/>
          <a:lstStyle/>
          <a:p>
            <a:endParaRPr lang="et-EE" altLang="et-EE" smtClean="0"/>
          </a:p>
        </p:txBody>
      </p:sp>
      <p:sp>
        <p:nvSpPr>
          <p:cNvPr id="23555" name="Sisu kohatäide 2"/>
          <p:cNvSpPr>
            <a:spLocks noGrp="1"/>
          </p:cNvSpPr>
          <p:nvPr>
            <p:ph idx="1"/>
          </p:nvPr>
        </p:nvSpPr>
        <p:spPr/>
        <p:txBody>
          <a:bodyPr/>
          <a:lstStyle/>
          <a:p>
            <a:r>
              <a:rPr lang="et-EE" altLang="et-EE" smtClean="0">
                <a:solidFill>
                  <a:srgbClr val="4D4D4D"/>
                </a:solidFill>
              </a:rPr>
              <a:t>Poor knowledge </a:t>
            </a:r>
            <a:r>
              <a:rPr lang="en-US" altLang="et-EE" smtClean="0">
                <a:solidFill>
                  <a:srgbClr val="4D4D4D"/>
                </a:solidFill>
              </a:rPr>
              <a:t>increased the risk of unplanned pregnancy </a:t>
            </a:r>
            <a:r>
              <a:rPr lang="et-EE" altLang="et-EE" smtClean="0">
                <a:solidFill>
                  <a:srgbClr val="4D4D4D"/>
                </a:solidFill>
              </a:rPr>
              <a:t>among Estonian teenagers </a:t>
            </a:r>
            <a:r>
              <a:rPr lang="en-US" altLang="et-EE" smtClean="0">
                <a:solidFill>
                  <a:srgbClr val="4D4D4D"/>
                </a:solidFill>
              </a:rPr>
              <a:t>three times</a:t>
            </a:r>
            <a:r>
              <a:rPr lang="et-EE" altLang="et-EE" smtClean="0">
                <a:solidFill>
                  <a:srgbClr val="4D4D4D"/>
                </a:solidFill>
              </a:rPr>
              <a:t> </a:t>
            </a:r>
          </a:p>
          <a:p>
            <a:pPr>
              <a:buFont typeface="Arial" charset="0"/>
              <a:buNone/>
            </a:pPr>
            <a:r>
              <a:rPr lang="et-EE" altLang="et-EE" smtClean="0">
                <a:solidFill>
                  <a:srgbClr val="4D4D4D"/>
                </a:solidFill>
              </a:rPr>
              <a:t>	</a:t>
            </a:r>
            <a:r>
              <a:rPr lang="en-US" altLang="et-EE" smtClean="0">
                <a:solidFill>
                  <a:srgbClr val="4D4D4D"/>
                </a:solidFill>
              </a:rPr>
              <a:t>(adjusted OR: 3.07; 95%CI: 1.73 – 5.46)</a:t>
            </a:r>
            <a:endParaRPr lang="et-EE" altLang="et-EE" smtClean="0">
              <a:solidFill>
                <a:srgbClr val="4D4D4D"/>
              </a:solidFill>
            </a:endParaRPr>
          </a:p>
        </p:txBody>
      </p:sp>
      <p:sp>
        <p:nvSpPr>
          <p:cNvPr id="23556" name="TextBox 3"/>
          <p:cNvSpPr txBox="1">
            <a:spLocks noChangeArrowheads="1"/>
          </p:cNvSpPr>
          <p:nvPr/>
        </p:nvSpPr>
        <p:spPr bwMode="auto">
          <a:xfrm>
            <a:off x="431800" y="5661025"/>
            <a:ext cx="1097491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t-EE" altLang="et-EE" sz="1600" i="1">
                <a:latin typeface="Calibri" pitchFamily="34" charset="0"/>
              </a:rPr>
              <a:t>Haldre K, Rahu K, Rahu M, Karro H. Individual and </a:t>
            </a:r>
            <a:r>
              <a:rPr lang="en-US" altLang="et-EE" sz="1600" i="1">
                <a:latin typeface="Calibri" pitchFamily="34" charset="0"/>
              </a:rPr>
              <a:t>familial factors associated with teenage pregnancy: An</a:t>
            </a:r>
            <a:r>
              <a:rPr lang="et-EE" altLang="et-EE" sz="1600" i="1">
                <a:latin typeface="Calibri" pitchFamily="34" charset="0"/>
              </a:rPr>
              <a:t> </a:t>
            </a:r>
            <a:r>
              <a:rPr lang="en-US" altLang="et-EE" sz="1600" i="1">
                <a:latin typeface="Calibri" pitchFamily="34" charset="0"/>
              </a:rPr>
              <a:t>interview study. Eur J Public Health 2009;19:266 – 70</a:t>
            </a:r>
            <a:endParaRPr lang="et-EE" altLang="et-EE" sz="1600" i="1">
              <a:latin typeface="Calibri" pitchFamily="34" charset="0"/>
            </a:endParaRPr>
          </a:p>
        </p:txBody>
      </p:sp>
    </p:spTree>
    <p:extLst>
      <p:ext uri="{BB962C8B-B14F-4D97-AF65-F5344CB8AC3E}">
        <p14:creationId xmlns:p14="http://schemas.microsoft.com/office/powerpoint/2010/main" val="2646485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617" y="144463"/>
            <a:ext cx="115316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899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ealkiri 1"/>
          <p:cNvSpPr>
            <a:spLocks noGrp="1"/>
          </p:cNvSpPr>
          <p:nvPr>
            <p:ph type="title"/>
          </p:nvPr>
        </p:nvSpPr>
        <p:spPr/>
        <p:txBody>
          <a:bodyPr/>
          <a:lstStyle/>
          <a:p>
            <a:r>
              <a:rPr lang="et-EE" altLang="et-EE" sz="3200" smtClean="0"/>
              <a:t>Teenage pregnancies in EU, </a:t>
            </a:r>
            <a:br>
              <a:rPr lang="et-EE" altLang="et-EE" sz="3200" smtClean="0"/>
            </a:br>
            <a:r>
              <a:rPr lang="et-EE" altLang="et-EE" sz="2400" i="1" smtClean="0"/>
              <a:t>Part et al.  AOGS, 2013</a:t>
            </a:r>
          </a:p>
        </p:txBody>
      </p:sp>
      <p:sp>
        <p:nvSpPr>
          <p:cNvPr id="38915" name="Sisu kohatäide 2"/>
          <p:cNvSpPr>
            <a:spLocks noGrp="1"/>
          </p:cNvSpPr>
          <p:nvPr>
            <p:ph idx="1"/>
          </p:nvPr>
        </p:nvSpPr>
        <p:spPr/>
        <p:txBody>
          <a:bodyPr>
            <a:normAutofit fontScale="92500" lnSpcReduction="10000"/>
          </a:bodyPr>
          <a:lstStyle/>
          <a:p>
            <a:r>
              <a:rPr lang="et-EE" altLang="et-EE" sz="2400" smtClean="0"/>
              <a:t>Information about teenage SRH indicators for each EU member states was compiled relying on national and international data sources</a:t>
            </a:r>
          </a:p>
          <a:p>
            <a:r>
              <a:rPr lang="et-EE" altLang="et-EE" sz="2400" b="1" smtClean="0"/>
              <a:t>Main conclusion</a:t>
            </a:r>
            <a:r>
              <a:rPr lang="et-EE" altLang="et-EE" sz="2400" smtClean="0"/>
              <a:t>:</a:t>
            </a:r>
          </a:p>
          <a:p>
            <a:pPr lvl="1"/>
            <a:r>
              <a:rPr lang="et-EE" altLang="et-EE" sz="2400" smtClean="0"/>
              <a:t>Collection of standardized statistics about teenage pregnancies is critically needed</a:t>
            </a:r>
          </a:p>
          <a:p>
            <a:pPr lvl="1"/>
            <a:r>
              <a:rPr lang="et-EE" altLang="et-EE" sz="2400" smtClean="0"/>
              <a:t>Teenage pregnancies are declining, but remarkable cross-country differences need to be explored further  to reduce regional disparities in Europe</a:t>
            </a:r>
          </a:p>
          <a:p>
            <a:pPr lvl="1"/>
            <a:r>
              <a:rPr lang="et-EE" altLang="et-EE" sz="2400" smtClean="0"/>
              <a:t>Equal access to abortion and youth friendly SRH services is important</a:t>
            </a:r>
          </a:p>
        </p:txBody>
      </p:sp>
    </p:spTree>
    <p:extLst>
      <p:ext uri="{BB962C8B-B14F-4D97-AF65-F5344CB8AC3E}">
        <p14:creationId xmlns:p14="http://schemas.microsoft.com/office/powerpoint/2010/main" val="817512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71"/>
            <a:ext cx="10515600" cy="599151"/>
          </a:xfrm>
        </p:spPr>
        <p:txBody>
          <a:bodyPr>
            <a:normAutofit fontScale="90000"/>
          </a:bodyPr>
          <a:lstStyle/>
          <a:p>
            <a:pPr algn="ctr">
              <a:defRPr/>
            </a:pPr>
            <a:r>
              <a:rPr lang="en-GB" sz="3600" dirty="0"/>
              <a:t>Changes in adolescent pregnancy rates, 1995-2011</a:t>
            </a:r>
          </a:p>
        </p:txBody>
      </p:sp>
      <p:pic>
        <p:nvPicPr>
          <p:cNvPr id="10243" name="Picture 2"/>
          <p:cNvPicPr>
            <a:picLocks noGrp="1" noChangeAspect="1" noChangeArrowheads="1"/>
          </p:cNvPicPr>
          <p:nvPr>
            <p:ph idx="1"/>
          </p:nvPr>
        </p:nvPicPr>
        <p:blipFill>
          <a:blip r:embed="rId3" cstate="print"/>
          <a:srcRect/>
          <a:stretch>
            <a:fillRect/>
          </a:stretch>
        </p:blipFill>
        <p:spPr>
          <a:xfrm>
            <a:off x="2812473" y="798022"/>
            <a:ext cx="6567054" cy="5662229"/>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p:cNvGraphicFramePr>
            <a:graphicFrameLocks/>
          </p:cNvGraphicFramePr>
          <p:nvPr/>
        </p:nvGraphicFramePr>
        <p:xfrm>
          <a:off x="527382" y="1484784"/>
          <a:ext cx="10849205"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23392" y="404664"/>
            <a:ext cx="8788240" cy="523220"/>
          </a:xfrm>
          <a:prstGeom prst="rect">
            <a:avLst/>
          </a:prstGeom>
          <a:noFill/>
        </p:spPr>
        <p:txBody>
          <a:bodyPr wrap="none" rtlCol="0">
            <a:spAutoFit/>
          </a:bodyPr>
          <a:lstStyle/>
          <a:p>
            <a:r>
              <a:rPr lang="et-EE" sz="2800" dirty="0" err="1" smtClean="0"/>
              <a:t>Teenage</a:t>
            </a:r>
            <a:r>
              <a:rPr lang="et-EE" sz="2800" dirty="0" smtClean="0"/>
              <a:t> </a:t>
            </a:r>
            <a:r>
              <a:rPr lang="et-EE" sz="2800" dirty="0" err="1" smtClean="0"/>
              <a:t>birth</a:t>
            </a:r>
            <a:r>
              <a:rPr lang="et-EE" sz="2800" dirty="0" smtClean="0"/>
              <a:t> and </a:t>
            </a:r>
            <a:r>
              <a:rPr lang="et-EE" sz="2800" dirty="0" err="1" smtClean="0"/>
              <a:t>abortion</a:t>
            </a:r>
            <a:r>
              <a:rPr lang="et-EE" sz="2800" dirty="0" smtClean="0"/>
              <a:t> </a:t>
            </a:r>
            <a:r>
              <a:rPr lang="et-EE" sz="2800" dirty="0" err="1" smtClean="0"/>
              <a:t>rate</a:t>
            </a:r>
            <a:r>
              <a:rPr lang="et-EE" sz="2800" dirty="0" smtClean="0"/>
              <a:t> </a:t>
            </a:r>
            <a:r>
              <a:rPr lang="et-EE" sz="2800" dirty="0" err="1" smtClean="0"/>
              <a:t>in</a:t>
            </a:r>
            <a:r>
              <a:rPr lang="et-EE" sz="2800" dirty="0" smtClean="0"/>
              <a:t> Estonia, 1992-2015</a:t>
            </a:r>
            <a:endParaRPr lang="en-GB" sz="2800" dirty="0"/>
          </a:p>
        </p:txBody>
      </p:sp>
      <p:sp>
        <p:nvSpPr>
          <p:cNvPr id="4" name="TextBox 3"/>
          <p:cNvSpPr txBox="1"/>
          <p:nvPr/>
        </p:nvSpPr>
        <p:spPr>
          <a:xfrm>
            <a:off x="911424" y="5733257"/>
            <a:ext cx="6025752" cy="307777"/>
          </a:xfrm>
          <a:prstGeom prst="rect">
            <a:avLst/>
          </a:prstGeom>
          <a:noFill/>
        </p:spPr>
        <p:txBody>
          <a:bodyPr wrap="none" rtlCol="0">
            <a:spAutoFit/>
          </a:bodyPr>
          <a:lstStyle/>
          <a:p>
            <a:r>
              <a:rPr lang="et-EE" sz="1400" dirty="0" smtClean="0"/>
              <a:t>Estonian </a:t>
            </a:r>
            <a:r>
              <a:rPr lang="et-EE" sz="1400" dirty="0" err="1" smtClean="0"/>
              <a:t>Birth</a:t>
            </a:r>
            <a:r>
              <a:rPr lang="et-EE" sz="1400" dirty="0" smtClean="0"/>
              <a:t> Registry1992-2015, </a:t>
            </a:r>
            <a:r>
              <a:rPr lang="et-EE" sz="1400" dirty="0" err="1" smtClean="0"/>
              <a:t>Estonian</a:t>
            </a:r>
            <a:r>
              <a:rPr lang="et-EE" sz="1400" dirty="0" smtClean="0"/>
              <a:t> </a:t>
            </a:r>
            <a:r>
              <a:rPr lang="et-EE" sz="1400" dirty="0" err="1" smtClean="0"/>
              <a:t>Abortion</a:t>
            </a:r>
            <a:r>
              <a:rPr lang="et-EE" sz="1400" dirty="0" smtClean="0"/>
              <a:t> </a:t>
            </a:r>
            <a:r>
              <a:rPr lang="et-EE" sz="1400" dirty="0" err="1" smtClean="0"/>
              <a:t>Registry</a:t>
            </a:r>
            <a:r>
              <a:rPr lang="et-EE" sz="1400" dirty="0" smtClean="0"/>
              <a:t> 1996-2015 </a:t>
            </a:r>
            <a:endParaRPr lang="en-GB" sz="1400" dirty="0"/>
          </a:p>
        </p:txBody>
      </p:sp>
    </p:spTree>
    <p:extLst>
      <p:ext uri="{BB962C8B-B14F-4D97-AF65-F5344CB8AC3E}">
        <p14:creationId xmlns:p14="http://schemas.microsoft.com/office/powerpoint/2010/main" val="3239714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ealkiri 1"/>
          <p:cNvSpPr>
            <a:spLocks noGrp="1"/>
          </p:cNvSpPr>
          <p:nvPr>
            <p:ph type="title"/>
          </p:nvPr>
        </p:nvSpPr>
        <p:spPr/>
        <p:txBody>
          <a:bodyPr/>
          <a:lstStyle/>
          <a:p>
            <a:pPr eaLnBrk="1" hangingPunct="1"/>
            <a:r>
              <a:rPr lang="et-EE" altLang="et-EE" dirty="0" err="1" smtClean="0"/>
              <a:t>Teenage</a:t>
            </a:r>
            <a:r>
              <a:rPr lang="et-EE" altLang="et-EE" dirty="0" smtClean="0"/>
              <a:t> </a:t>
            </a:r>
            <a:r>
              <a:rPr lang="et-EE" altLang="et-EE" dirty="0" err="1" smtClean="0"/>
              <a:t>sexual</a:t>
            </a:r>
            <a:r>
              <a:rPr lang="et-EE" altLang="et-EE" dirty="0" smtClean="0"/>
              <a:t> and </a:t>
            </a:r>
            <a:r>
              <a:rPr lang="et-EE" altLang="et-EE" dirty="0" err="1" smtClean="0"/>
              <a:t>reproductive</a:t>
            </a:r>
            <a:r>
              <a:rPr lang="et-EE" altLang="et-EE" dirty="0" smtClean="0"/>
              <a:t> </a:t>
            </a:r>
            <a:r>
              <a:rPr lang="et-EE" altLang="et-EE" dirty="0" err="1" smtClean="0"/>
              <a:t>health</a:t>
            </a:r>
            <a:r>
              <a:rPr lang="et-EE" altLang="et-EE" dirty="0" smtClean="0"/>
              <a:t> (SRH) – </a:t>
            </a:r>
            <a:r>
              <a:rPr lang="et-EE" altLang="et-EE" dirty="0" err="1" smtClean="0"/>
              <a:t>why</a:t>
            </a:r>
            <a:r>
              <a:rPr lang="et-EE" altLang="et-EE" dirty="0" smtClean="0"/>
              <a:t> </a:t>
            </a:r>
            <a:r>
              <a:rPr lang="et-EE" altLang="et-EE" dirty="0" err="1" smtClean="0"/>
              <a:t>important</a:t>
            </a:r>
            <a:r>
              <a:rPr lang="et-EE" altLang="et-EE" dirty="0" smtClean="0"/>
              <a:t>?</a:t>
            </a:r>
          </a:p>
        </p:txBody>
      </p:sp>
      <p:sp>
        <p:nvSpPr>
          <p:cNvPr id="3" name="Sisu kohatäide 2"/>
          <p:cNvSpPr>
            <a:spLocks noGrp="1"/>
          </p:cNvSpPr>
          <p:nvPr>
            <p:ph idx="1"/>
          </p:nvPr>
        </p:nvSpPr>
        <p:spPr/>
        <p:txBody>
          <a:bodyPr>
            <a:normAutofit lnSpcReduction="10000"/>
          </a:bodyPr>
          <a:lstStyle/>
          <a:p>
            <a:pPr eaLnBrk="1" hangingPunct="1">
              <a:defRPr/>
            </a:pPr>
            <a:r>
              <a:rPr lang="en-US" sz="2400" dirty="0" smtClean="0">
                <a:latin typeface="+mj-lt"/>
              </a:rPr>
              <a:t>Teenage pregnancy and childbearing are linked with adverse health and social outcomes</a:t>
            </a:r>
            <a:endParaRPr lang="et-EE" sz="2400" dirty="0" smtClean="0">
              <a:latin typeface="+mj-lt"/>
            </a:endParaRPr>
          </a:p>
          <a:p>
            <a:pPr eaLnBrk="1" hangingPunct="1">
              <a:defRPr/>
            </a:pPr>
            <a:endParaRPr lang="et-EE" sz="2400" dirty="0" smtClean="0">
              <a:latin typeface="+mj-lt"/>
            </a:endParaRPr>
          </a:p>
          <a:p>
            <a:pPr eaLnBrk="1" hangingPunct="1">
              <a:defRPr/>
            </a:pPr>
            <a:r>
              <a:rPr lang="en-US" sz="2400" dirty="0" smtClean="0">
                <a:latin typeface="+mj-lt"/>
              </a:rPr>
              <a:t>Great majority of teenage pregnancies in developed countries are </a:t>
            </a:r>
            <a:r>
              <a:rPr lang="et-EE" sz="2400" dirty="0" err="1" smtClean="0">
                <a:latin typeface="+mj-lt"/>
              </a:rPr>
              <a:t>un</a:t>
            </a:r>
            <a:r>
              <a:rPr lang="en-US" sz="2400" dirty="0" smtClean="0">
                <a:latin typeface="+mj-lt"/>
              </a:rPr>
              <a:t>intended and unwanted </a:t>
            </a:r>
            <a:endParaRPr lang="et-EE" sz="2400" dirty="0" smtClean="0">
              <a:latin typeface="+mj-lt"/>
            </a:endParaRPr>
          </a:p>
          <a:p>
            <a:pPr eaLnBrk="1" hangingPunct="1">
              <a:defRPr/>
            </a:pPr>
            <a:endParaRPr lang="et-EE" sz="2400" dirty="0" smtClean="0">
              <a:latin typeface="+mj-lt"/>
            </a:endParaRPr>
          </a:p>
          <a:p>
            <a:pPr eaLnBrk="1" hangingPunct="1">
              <a:defRPr/>
            </a:pPr>
            <a:r>
              <a:rPr lang="en-US" sz="2400" dirty="0" smtClean="0">
                <a:latin typeface="+mj-lt"/>
              </a:rPr>
              <a:t>Teenage </a:t>
            </a:r>
            <a:r>
              <a:rPr lang="en-US" sz="2400" dirty="0" err="1" smtClean="0">
                <a:latin typeface="+mj-lt"/>
              </a:rPr>
              <a:t>pregnanc</a:t>
            </a:r>
            <a:r>
              <a:rPr lang="et-EE" sz="2400" dirty="0" err="1" smtClean="0">
                <a:latin typeface="+mj-lt"/>
              </a:rPr>
              <a:t>ies</a:t>
            </a:r>
            <a:r>
              <a:rPr lang="et-EE" sz="2400" dirty="0" smtClean="0">
                <a:latin typeface="+mj-lt"/>
              </a:rPr>
              <a:t> m</a:t>
            </a:r>
            <a:r>
              <a:rPr lang="en-US" sz="2400" dirty="0" err="1" smtClean="0">
                <a:latin typeface="+mj-lt"/>
              </a:rPr>
              <a:t>ust</a:t>
            </a:r>
            <a:r>
              <a:rPr lang="en-US" sz="2400" dirty="0" smtClean="0">
                <a:latin typeface="+mj-lt"/>
              </a:rPr>
              <a:t> be viewed in the context of SRH and rights</a:t>
            </a:r>
            <a:endParaRPr lang="et-EE" sz="2400" dirty="0" smtClean="0">
              <a:latin typeface="+mj-lt"/>
            </a:endParaRPr>
          </a:p>
          <a:p>
            <a:pPr eaLnBrk="1" hangingPunct="1">
              <a:defRPr/>
            </a:pPr>
            <a:endParaRPr lang="et-EE" sz="2400" dirty="0">
              <a:latin typeface="+mj-lt"/>
            </a:endParaRPr>
          </a:p>
        </p:txBody>
      </p:sp>
    </p:spTree>
    <p:extLst>
      <p:ext uri="{BB962C8B-B14F-4D97-AF65-F5344CB8AC3E}">
        <p14:creationId xmlns:p14="http://schemas.microsoft.com/office/powerpoint/2010/main" val="1164322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ealkiri 1"/>
          <p:cNvSpPr>
            <a:spLocks noGrp="1"/>
          </p:cNvSpPr>
          <p:nvPr>
            <p:ph type="title"/>
          </p:nvPr>
        </p:nvSpPr>
        <p:spPr/>
        <p:txBody>
          <a:bodyPr/>
          <a:lstStyle/>
          <a:p>
            <a:pPr eaLnBrk="1" hangingPunct="1"/>
            <a:r>
              <a:rPr lang="en-GB" altLang="et-EE" sz="3200" smtClean="0"/>
              <a:t>Decline in diagnosed STIs in the period from 2001 to 2009 in Estonia</a:t>
            </a:r>
            <a:endParaRPr lang="et-EE" altLang="et-EE" sz="3200" smtClean="0"/>
          </a:p>
        </p:txBody>
      </p:sp>
      <p:pic>
        <p:nvPicPr>
          <p:cNvPr id="36867" name="P 1"/>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000251" y="1600201"/>
            <a:ext cx="9201149" cy="4525963"/>
          </a:xfrm>
        </p:spPr>
      </p:pic>
      <p:sp>
        <p:nvSpPr>
          <p:cNvPr id="4" name="TextBox 3"/>
          <p:cNvSpPr txBox="1"/>
          <p:nvPr/>
        </p:nvSpPr>
        <p:spPr>
          <a:xfrm>
            <a:off x="990600" y="6159500"/>
            <a:ext cx="914400" cy="914400"/>
          </a:xfrm>
          <a:prstGeom prst="rect">
            <a:avLst/>
          </a:prstGeom>
        </p:spPr>
        <p:txBody>
          <a:bodyPr vert="horz" wrap="none" lIns="91440" tIns="45720" rIns="91440" bIns="45720" rtlCol="0" anchor="t">
            <a:normAutofit/>
          </a:bodyPr>
          <a:lstStyle/>
          <a:p>
            <a:r>
              <a:rPr lang="et-EE" sz="1600" baseline="0" dirty="0" err="1" smtClean="0">
                <a:solidFill>
                  <a:srgbClr val="0061AA"/>
                </a:solidFill>
              </a:rPr>
              <a:t>Cost</a:t>
            </a:r>
            <a:r>
              <a:rPr lang="et-EE" sz="1600" baseline="0" dirty="0" smtClean="0">
                <a:solidFill>
                  <a:srgbClr val="0061AA"/>
                </a:solidFill>
              </a:rPr>
              <a:t> and </a:t>
            </a:r>
            <a:r>
              <a:rPr lang="et-EE" sz="1600" baseline="0" dirty="0" err="1" smtClean="0">
                <a:solidFill>
                  <a:srgbClr val="0061AA"/>
                </a:solidFill>
              </a:rPr>
              <a:t>cost-effectiveness</a:t>
            </a:r>
            <a:r>
              <a:rPr lang="et-EE" sz="1600" baseline="0" dirty="0" smtClean="0">
                <a:solidFill>
                  <a:srgbClr val="0061AA"/>
                </a:solidFill>
              </a:rPr>
              <a:t> </a:t>
            </a:r>
            <a:r>
              <a:rPr lang="et-EE" sz="1600" baseline="0" dirty="0" err="1" smtClean="0">
                <a:solidFill>
                  <a:srgbClr val="0061AA"/>
                </a:solidFill>
              </a:rPr>
              <a:t>analysis</a:t>
            </a:r>
            <a:r>
              <a:rPr lang="et-EE" sz="1600" baseline="0" dirty="0" smtClean="0">
                <a:solidFill>
                  <a:srgbClr val="0061AA"/>
                </a:solidFill>
              </a:rPr>
              <a:t> </a:t>
            </a:r>
            <a:r>
              <a:rPr lang="et-EE" sz="1600" baseline="0" dirty="0" err="1" smtClean="0">
                <a:solidFill>
                  <a:srgbClr val="0061AA"/>
                </a:solidFill>
              </a:rPr>
              <a:t>of</a:t>
            </a:r>
            <a:r>
              <a:rPr lang="et-EE" sz="1600" baseline="0" dirty="0" smtClean="0">
                <a:solidFill>
                  <a:srgbClr val="0061AA"/>
                </a:solidFill>
              </a:rPr>
              <a:t> </a:t>
            </a:r>
            <a:r>
              <a:rPr lang="et-EE" sz="1600" baseline="0" dirty="0" err="1" smtClean="0">
                <a:solidFill>
                  <a:srgbClr val="0061AA"/>
                </a:solidFill>
              </a:rPr>
              <a:t>school-based</a:t>
            </a:r>
            <a:r>
              <a:rPr lang="et-EE" sz="1600" baseline="0" dirty="0" smtClean="0">
                <a:solidFill>
                  <a:srgbClr val="0061AA"/>
                </a:solidFill>
              </a:rPr>
              <a:t> </a:t>
            </a:r>
            <a:r>
              <a:rPr lang="et-EE" sz="1600" baseline="0" dirty="0" err="1" smtClean="0">
                <a:solidFill>
                  <a:srgbClr val="0061AA"/>
                </a:solidFill>
              </a:rPr>
              <a:t>sexuality</a:t>
            </a:r>
            <a:r>
              <a:rPr lang="et-EE" sz="1600" baseline="0" dirty="0" smtClean="0">
                <a:solidFill>
                  <a:srgbClr val="0061AA"/>
                </a:solidFill>
              </a:rPr>
              <a:t> </a:t>
            </a:r>
            <a:r>
              <a:rPr lang="et-EE" sz="1600" baseline="0" dirty="0" err="1" smtClean="0">
                <a:solidFill>
                  <a:srgbClr val="0061AA"/>
                </a:solidFill>
              </a:rPr>
              <a:t>education</a:t>
            </a:r>
            <a:r>
              <a:rPr lang="et-EE" sz="1600" baseline="0" dirty="0" smtClean="0">
                <a:solidFill>
                  <a:srgbClr val="0061AA"/>
                </a:solidFill>
              </a:rPr>
              <a:t> programmes</a:t>
            </a:r>
            <a:r>
              <a:rPr lang="et-EE" sz="1600" dirty="0" smtClean="0">
                <a:solidFill>
                  <a:srgbClr val="0061AA"/>
                </a:solidFill>
              </a:rPr>
              <a:t> </a:t>
            </a:r>
            <a:r>
              <a:rPr lang="et-EE" sz="1600" dirty="0" err="1" smtClean="0">
                <a:solidFill>
                  <a:srgbClr val="0061AA"/>
                </a:solidFill>
              </a:rPr>
              <a:t>in</a:t>
            </a:r>
            <a:r>
              <a:rPr lang="et-EE" sz="1600" dirty="0" smtClean="0">
                <a:solidFill>
                  <a:srgbClr val="0061AA"/>
                </a:solidFill>
              </a:rPr>
              <a:t> </a:t>
            </a:r>
          </a:p>
          <a:p>
            <a:r>
              <a:rPr lang="et-EE" sz="1600" dirty="0" err="1" smtClean="0">
                <a:solidFill>
                  <a:srgbClr val="0061AA"/>
                </a:solidFill>
              </a:rPr>
              <a:t>six</a:t>
            </a:r>
            <a:r>
              <a:rPr lang="et-EE" sz="1600" dirty="0" smtClean="0">
                <a:solidFill>
                  <a:srgbClr val="0061AA"/>
                </a:solidFill>
              </a:rPr>
              <a:t> </a:t>
            </a:r>
            <a:r>
              <a:rPr lang="et-EE" sz="1600" dirty="0" err="1" smtClean="0">
                <a:solidFill>
                  <a:srgbClr val="0061AA"/>
                </a:solidFill>
              </a:rPr>
              <a:t>countries</a:t>
            </a:r>
            <a:r>
              <a:rPr lang="et-EE" sz="1600" dirty="0" smtClean="0">
                <a:solidFill>
                  <a:srgbClr val="0061AA"/>
                </a:solidFill>
              </a:rPr>
              <a:t>. UNESCO, 2011. http://unesdoc.unesco.org/images/0021/002116/211604e.pdf</a:t>
            </a:r>
            <a:endParaRPr lang="en-GB" sz="1600" baseline="0" dirty="0" smtClean="0">
              <a:solidFill>
                <a:srgbClr val="0061AA"/>
              </a:solidFill>
            </a:endParaRPr>
          </a:p>
        </p:txBody>
      </p:sp>
    </p:spTree>
    <p:extLst>
      <p:ext uri="{BB962C8B-B14F-4D97-AF65-F5344CB8AC3E}">
        <p14:creationId xmlns:p14="http://schemas.microsoft.com/office/powerpoint/2010/main" val="2525849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ealkiri 1"/>
          <p:cNvSpPr>
            <a:spLocks noGrp="1"/>
          </p:cNvSpPr>
          <p:nvPr>
            <p:ph type="title"/>
          </p:nvPr>
        </p:nvSpPr>
        <p:spPr/>
        <p:txBody>
          <a:bodyPr/>
          <a:lstStyle/>
          <a:p>
            <a:pPr eaLnBrk="1" hangingPunct="1"/>
            <a:r>
              <a:rPr lang="en-GB" altLang="et-EE" sz="3200" smtClean="0"/>
              <a:t>Decline in diagnosed HIV infections in the period from 2001 to 2009 in Estonia</a:t>
            </a:r>
            <a:endParaRPr lang="et-EE" altLang="et-EE" smtClean="0"/>
          </a:p>
        </p:txBody>
      </p:sp>
      <p:pic>
        <p:nvPicPr>
          <p:cNvPr id="37891" name="P 1"/>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000251" y="1600201"/>
            <a:ext cx="9201149" cy="4525963"/>
          </a:xfrm>
        </p:spPr>
      </p:pic>
      <p:sp>
        <p:nvSpPr>
          <p:cNvPr id="4" name="TextBox 3"/>
          <p:cNvSpPr txBox="1"/>
          <p:nvPr/>
        </p:nvSpPr>
        <p:spPr>
          <a:xfrm>
            <a:off x="825500" y="6235700"/>
            <a:ext cx="914400" cy="914400"/>
          </a:xfrm>
          <a:prstGeom prst="rect">
            <a:avLst/>
          </a:prstGeom>
        </p:spPr>
        <p:txBody>
          <a:bodyPr vert="horz" wrap="none" lIns="91440" tIns="45720" rIns="91440" bIns="45720" rtlCol="0" anchor="t">
            <a:normAutofit/>
          </a:bodyPr>
          <a:lstStyle/>
          <a:p>
            <a:r>
              <a:rPr lang="et-EE" sz="1600" dirty="0" err="1" smtClean="0">
                <a:solidFill>
                  <a:srgbClr val="0061AA"/>
                </a:solidFill>
              </a:rPr>
              <a:t>Cost</a:t>
            </a:r>
            <a:r>
              <a:rPr lang="et-EE" sz="1600" dirty="0" smtClean="0">
                <a:solidFill>
                  <a:srgbClr val="0061AA"/>
                </a:solidFill>
              </a:rPr>
              <a:t> and </a:t>
            </a:r>
            <a:r>
              <a:rPr lang="et-EE" sz="1600" dirty="0" err="1" smtClean="0">
                <a:solidFill>
                  <a:srgbClr val="0061AA"/>
                </a:solidFill>
              </a:rPr>
              <a:t>cost-effectiveness</a:t>
            </a:r>
            <a:r>
              <a:rPr lang="et-EE" sz="1600" dirty="0" smtClean="0">
                <a:solidFill>
                  <a:srgbClr val="0061AA"/>
                </a:solidFill>
              </a:rPr>
              <a:t> </a:t>
            </a:r>
            <a:r>
              <a:rPr lang="et-EE" sz="1600" dirty="0" err="1" smtClean="0">
                <a:solidFill>
                  <a:srgbClr val="0061AA"/>
                </a:solidFill>
              </a:rPr>
              <a:t>analysis</a:t>
            </a:r>
            <a:r>
              <a:rPr lang="et-EE" sz="1600" dirty="0" smtClean="0">
                <a:solidFill>
                  <a:srgbClr val="0061AA"/>
                </a:solidFill>
              </a:rPr>
              <a:t> </a:t>
            </a:r>
            <a:r>
              <a:rPr lang="et-EE" sz="1600" dirty="0" err="1" smtClean="0">
                <a:solidFill>
                  <a:srgbClr val="0061AA"/>
                </a:solidFill>
              </a:rPr>
              <a:t>of</a:t>
            </a:r>
            <a:r>
              <a:rPr lang="et-EE" sz="1600" dirty="0" smtClean="0">
                <a:solidFill>
                  <a:srgbClr val="0061AA"/>
                </a:solidFill>
              </a:rPr>
              <a:t> </a:t>
            </a:r>
            <a:r>
              <a:rPr lang="et-EE" sz="1600" dirty="0" err="1" smtClean="0">
                <a:solidFill>
                  <a:srgbClr val="0061AA"/>
                </a:solidFill>
              </a:rPr>
              <a:t>school-based</a:t>
            </a:r>
            <a:r>
              <a:rPr lang="et-EE" sz="1600" dirty="0" smtClean="0">
                <a:solidFill>
                  <a:srgbClr val="0061AA"/>
                </a:solidFill>
              </a:rPr>
              <a:t> </a:t>
            </a:r>
            <a:r>
              <a:rPr lang="et-EE" sz="1600" dirty="0" err="1" smtClean="0">
                <a:solidFill>
                  <a:srgbClr val="0061AA"/>
                </a:solidFill>
              </a:rPr>
              <a:t>sexuality</a:t>
            </a:r>
            <a:r>
              <a:rPr lang="et-EE" sz="1600" dirty="0" smtClean="0">
                <a:solidFill>
                  <a:srgbClr val="0061AA"/>
                </a:solidFill>
              </a:rPr>
              <a:t> </a:t>
            </a:r>
            <a:r>
              <a:rPr lang="et-EE" sz="1600" dirty="0" err="1" smtClean="0">
                <a:solidFill>
                  <a:srgbClr val="0061AA"/>
                </a:solidFill>
              </a:rPr>
              <a:t>education</a:t>
            </a:r>
            <a:r>
              <a:rPr lang="et-EE" sz="1600" dirty="0" smtClean="0">
                <a:solidFill>
                  <a:srgbClr val="0061AA"/>
                </a:solidFill>
              </a:rPr>
              <a:t> programmes </a:t>
            </a:r>
            <a:r>
              <a:rPr lang="et-EE" sz="1600" dirty="0" err="1" smtClean="0">
                <a:solidFill>
                  <a:srgbClr val="0061AA"/>
                </a:solidFill>
              </a:rPr>
              <a:t>in</a:t>
            </a:r>
            <a:r>
              <a:rPr lang="et-EE" sz="1600" dirty="0" smtClean="0">
                <a:solidFill>
                  <a:srgbClr val="0061AA"/>
                </a:solidFill>
              </a:rPr>
              <a:t> </a:t>
            </a:r>
          </a:p>
          <a:p>
            <a:r>
              <a:rPr lang="et-EE" sz="1600" dirty="0" err="1" smtClean="0">
                <a:solidFill>
                  <a:srgbClr val="0061AA"/>
                </a:solidFill>
              </a:rPr>
              <a:t>six</a:t>
            </a:r>
            <a:r>
              <a:rPr lang="et-EE" sz="1600" dirty="0" smtClean="0">
                <a:solidFill>
                  <a:srgbClr val="0061AA"/>
                </a:solidFill>
              </a:rPr>
              <a:t> </a:t>
            </a:r>
            <a:r>
              <a:rPr lang="et-EE" sz="1600" dirty="0" err="1" smtClean="0">
                <a:solidFill>
                  <a:srgbClr val="0061AA"/>
                </a:solidFill>
              </a:rPr>
              <a:t>countries</a:t>
            </a:r>
            <a:r>
              <a:rPr lang="et-EE" sz="1600" dirty="0" smtClean="0">
                <a:solidFill>
                  <a:srgbClr val="0061AA"/>
                </a:solidFill>
              </a:rPr>
              <a:t>. UNESCO, 2011. http://unesdoc.unesco.org/images/0021/002116/211604e.pdf</a:t>
            </a:r>
            <a:endParaRPr lang="en-GB" sz="1600" dirty="0" smtClean="0">
              <a:solidFill>
                <a:srgbClr val="0061AA"/>
              </a:solidFill>
            </a:endParaRPr>
          </a:p>
        </p:txBody>
      </p:sp>
    </p:spTree>
    <p:extLst>
      <p:ext uri="{BB962C8B-B14F-4D97-AF65-F5344CB8AC3E}">
        <p14:creationId xmlns:p14="http://schemas.microsoft.com/office/powerpoint/2010/main" val="2637476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ealkiri 1"/>
          <p:cNvSpPr>
            <a:spLocks noGrp="1"/>
          </p:cNvSpPr>
          <p:nvPr>
            <p:ph type="title"/>
          </p:nvPr>
        </p:nvSpPr>
        <p:spPr/>
        <p:txBody>
          <a:bodyPr/>
          <a:lstStyle/>
          <a:p>
            <a:r>
              <a:rPr lang="et-EE" altLang="et-EE" smtClean="0"/>
              <a:t>Conclusion</a:t>
            </a:r>
          </a:p>
        </p:txBody>
      </p:sp>
      <p:sp>
        <p:nvSpPr>
          <p:cNvPr id="39939" name="Sisu kohatäide 2"/>
          <p:cNvSpPr>
            <a:spLocks noGrp="1"/>
          </p:cNvSpPr>
          <p:nvPr>
            <p:ph idx="1"/>
          </p:nvPr>
        </p:nvSpPr>
        <p:spPr/>
        <p:txBody>
          <a:bodyPr/>
          <a:lstStyle/>
          <a:p>
            <a:endParaRPr lang="et-EE" altLang="et-EE" smtClean="0"/>
          </a:p>
          <a:p>
            <a:r>
              <a:rPr lang="et-EE" altLang="et-EE" smtClean="0"/>
              <a:t>Availability of youth friendly SRH services and comprehensive sexuality education contributes significantly to improvements in the sexual health of teenagers </a:t>
            </a:r>
          </a:p>
          <a:p>
            <a:pPr lvl="1"/>
            <a:endParaRPr lang="et-EE" altLang="et-EE" smtClean="0"/>
          </a:p>
        </p:txBody>
      </p:sp>
    </p:spTree>
    <p:extLst>
      <p:ext uri="{BB962C8B-B14F-4D97-AF65-F5344CB8AC3E}">
        <p14:creationId xmlns:p14="http://schemas.microsoft.com/office/powerpoint/2010/main" val="127798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3" name="Teksti kohatäide 2"/>
          <p:cNvSpPr>
            <a:spLocks noGrp="1"/>
          </p:cNvSpPr>
          <p:nvPr>
            <p:ph type="body" sz="quarter" idx="10"/>
          </p:nvPr>
        </p:nvSpPr>
        <p:spPr/>
        <p:txBody>
          <a:bodyPr/>
          <a:lstStyle/>
          <a:p>
            <a:r>
              <a:rPr lang="et-EE" dirty="0" err="1" smtClean="0"/>
              <a:t>Thank</a:t>
            </a:r>
            <a:r>
              <a:rPr lang="et-EE" dirty="0" smtClean="0"/>
              <a:t> </a:t>
            </a:r>
            <a:r>
              <a:rPr lang="et-EE" dirty="0" err="1" smtClean="0"/>
              <a:t>you</a:t>
            </a:r>
            <a:endParaRPr lang="et-EE" dirty="0"/>
          </a:p>
        </p:txBody>
      </p:sp>
      <p:sp>
        <p:nvSpPr>
          <p:cNvPr id="4" name="Teksti kohatäide 3"/>
          <p:cNvSpPr>
            <a:spLocks noGrp="1"/>
          </p:cNvSpPr>
          <p:nvPr>
            <p:ph type="body" sz="quarter" idx="13"/>
          </p:nvPr>
        </p:nvSpPr>
        <p:spPr/>
        <p:txBody>
          <a:bodyPr/>
          <a:lstStyle/>
          <a:p>
            <a:endParaRPr lang="et-EE"/>
          </a:p>
        </p:txBody>
      </p:sp>
    </p:spTree>
    <p:extLst>
      <p:ext uri="{BB962C8B-B14F-4D97-AF65-F5344CB8AC3E}">
        <p14:creationId xmlns:p14="http://schemas.microsoft.com/office/powerpoint/2010/main" val="498495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ealkiri 1"/>
          <p:cNvSpPr>
            <a:spLocks noGrp="1"/>
          </p:cNvSpPr>
          <p:nvPr>
            <p:ph type="title"/>
          </p:nvPr>
        </p:nvSpPr>
        <p:spPr/>
        <p:txBody>
          <a:bodyPr/>
          <a:lstStyle/>
          <a:p>
            <a:pPr eaLnBrk="1" hangingPunct="1"/>
            <a:r>
              <a:rPr lang="et-EE" altLang="et-EE" dirty="0" err="1" smtClean="0"/>
              <a:t>Social</a:t>
            </a:r>
            <a:r>
              <a:rPr lang="et-EE" altLang="et-EE" dirty="0" smtClean="0"/>
              <a:t> </a:t>
            </a:r>
            <a:r>
              <a:rPr lang="et-EE" altLang="et-EE" dirty="0" err="1" smtClean="0"/>
              <a:t>context</a:t>
            </a:r>
            <a:r>
              <a:rPr lang="et-EE" altLang="et-EE" dirty="0" smtClean="0"/>
              <a:t> </a:t>
            </a:r>
            <a:r>
              <a:rPr lang="et-EE" altLang="et-EE" dirty="0" err="1" smtClean="0"/>
              <a:t>of</a:t>
            </a:r>
            <a:r>
              <a:rPr lang="et-EE" altLang="et-EE" dirty="0" smtClean="0"/>
              <a:t> </a:t>
            </a:r>
            <a:r>
              <a:rPr lang="et-EE" altLang="et-EE" dirty="0" err="1" smtClean="0"/>
              <a:t>teenage</a:t>
            </a:r>
            <a:r>
              <a:rPr lang="et-EE" altLang="et-EE" dirty="0" smtClean="0"/>
              <a:t> SRH</a:t>
            </a:r>
          </a:p>
        </p:txBody>
      </p:sp>
      <p:sp>
        <p:nvSpPr>
          <p:cNvPr id="3" name="Sisu kohatäide 2"/>
          <p:cNvSpPr>
            <a:spLocks noGrp="1"/>
          </p:cNvSpPr>
          <p:nvPr>
            <p:ph idx="1"/>
          </p:nvPr>
        </p:nvSpPr>
        <p:spPr>
          <a:xfrm>
            <a:off x="624417" y="1628776"/>
            <a:ext cx="10972800" cy="4530725"/>
          </a:xfrm>
        </p:spPr>
        <p:txBody>
          <a:bodyPr>
            <a:normAutofit fontScale="92500" lnSpcReduction="10000"/>
          </a:bodyPr>
          <a:lstStyle/>
          <a:p>
            <a:pPr eaLnBrk="1" hangingPunct="1">
              <a:defRPr/>
            </a:pPr>
            <a:r>
              <a:rPr lang="et-EE" sz="2400" dirty="0" err="1" smtClean="0">
                <a:latin typeface="+mj-lt"/>
              </a:rPr>
              <a:t>Social</a:t>
            </a:r>
            <a:r>
              <a:rPr lang="et-EE" sz="2400" dirty="0" smtClean="0">
                <a:latin typeface="+mj-lt"/>
              </a:rPr>
              <a:t> </a:t>
            </a:r>
            <a:r>
              <a:rPr lang="et-EE" sz="2400" dirty="0" err="1" smtClean="0">
                <a:latin typeface="+mj-lt"/>
              </a:rPr>
              <a:t>determinants</a:t>
            </a:r>
            <a:r>
              <a:rPr lang="et-EE" sz="2400" dirty="0" smtClean="0">
                <a:latin typeface="+mj-lt"/>
              </a:rPr>
              <a:t>:</a:t>
            </a:r>
          </a:p>
          <a:p>
            <a:pPr eaLnBrk="1" hangingPunct="1">
              <a:buFont typeface="Arial" charset="0"/>
              <a:buNone/>
              <a:defRPr/>
            </a:pPr>
            <a:r>
              <a:rPr lang="et-EE" sz="2400" dirty="0" smtClean="0">
                <a:latin typeface="+mj-lt"/>
              </a:rPr>
              <a:t>		- </a:t>
            </a:r>
            <a:r>
              <a:rPr lang="en-US" sz="2400" dirty="0" smtClean="0">
                <a:latin typeface="+mj-lt"/>
              </a:rPr>
              <a:t>legal framework</a:t>
            </a:r>
            <a:endParaRPr lang="et-EE" sz="2400" dirty="0" smtClean="0">
              <a:latin typeface="+mj-lt"/>
            </a:endParaRPr>
          </a:p>
          <a:p>
            <a:pPr eaLnBrk="1" hangingPunct="1">
              <a:buFont typeface="Arial" charset="0"/>
              <a:buNone/>
              <a:defRPr/>
            </a:pPr>
            <a:r>
              <a:rPr lang="et-EE" sz="2400" dirty="0" smtClean="0">
                <a:latin typeface="+mj-lt"/>
              </a:rPr>
              <a:t>		- </a:t>
            </a:r>
            <a:r>
              <a:rPr lang="en-US" sz="2400" dirty="0" smtClean="0">
                <a:latin typeface="+mj-lt"/>
              </a:rPr>
              <a:t>social and cultural norms</a:t>
            </a:r>
            <a:endParaRPr lang="et-EE" sz="2400" dirty="0" smtClean="0">
              <a:latin typeface="+mj-lt"/>
            </a:endParaRPr>
          </a:p>
          <a:p>
            <a:pPr eaLnBrk="1" hangingPunct="1">
              <a:buFont typeface="Arial" charset="0"/>
              <a:buNone/>
              <a:defRPr/>
            </a:pPr>
            <a:r>
              <a:rPr lang="et-EE" sz="2400" dirty="0" smtClean="0">
                <a:latin typeface="+mj-lt"/>
              </a:rPr>
              <a:t>		- </a:t>
            </a:r>
            <a:r>
              <a:rPr lang="en-US" sz="2400" dirty="0" smtClean="0">
                <a:latin typeface="+mj-lt"/>
              </a:rPr>
              <a:t>access to confidential </a:t>
            </a:r>
            <a:r>
              <a:rPr lang="et-EE" sz="2400" dirty="0" smtClean="0">
                <a:latin typeface="+mj-lt"/>
              </a:rPr>
              <a:t>SRH </a:t>
            </a:r>
            <a:r>
              <a:rPr lang="et-EE" sz="2400" dirty="0" err="1" smtClean="0">
                <a:latin typeface="+mj-lt"/>
              </a:rPr>
              <a:t>services</a:t>
            </a:r>
            <a:endParaRPr lang="et-EE" sz="2400" dirty="0" smtClean="0">
              <a:latin typeface="+mj-lt"/>
            </a:endParaRPr>
          </a:p>
          <a:p>
            <a:pPr eaLnBrk="1" hangingPunct="1">
              <a:buFont typeface="Arial" charset="0"/>
              <a:buNone/>
              <a:defRPr/>
            </a:pPr>
            <a:r>
              <a:rPr lang="et-EE" sz="2400" dirty="0" smtClean="0">
                <a:latin typeface="+mj-lt"/>
              </a:rPr>
              <a:t>		- </a:t>
            </a:r>
            <a:r>
              <a:rPr lang="et-EE" sz="2400" dirty="0" err="1" smtClean="0">
                <a:latin typeface="+mj-lt"/>
              </a:rPr>
              <a:t>access</a:t>
            </a:r>
            <a:r>
              <a:rPr lang="et-EE" sz="2400" dirty="0" smtClean="0">
                <a:latin typeface="+mj-lt"/>
              </a:rPr>
              <a:t> </a:t>
            </a:r>
            <a:r>
              <a:rPr lang="et-EE" sz="2400" dirty="0" err="1" smtClean="0">
                <a:latin typeface="+mj-lt"/>
              </a:rPr>
              <a:t>to</a:t>
            </a:r>
            <a:r>
              <a:rPr lang="et-EE" sz="2400" dirty="0" smtClean="0">
                <a:latin typeface="+mj-lt"/>
              </a:rPr>
              <a:t> </a:t>
            </a:r>
            <a:r>
              <a:rPr lang="et-EE" sz="2400" dirty="0" err="1" smtClean="0">
                <a:latin typeface="+mj-lt"/>
              </a:rPr>
              <a:t>good</a:t>
            </a:r>
            <a:r>
              <a:rPr lang="et-EE" sz="2400" dirty="0" smtClean="0">
                <a:latin typeface="+mj-lt"/>
              </a:rPr>
              <a:t> </a:t>
            </a:r>
            <a:r>
              <a:rPr lang="et-EE" sz="2400" dirty="0" err="1" smtClean="0">
                <a:latin typeface="+mj-lt"/>
              </a:rPr>
              <a:t>quality</a:t>
            </a:r>
            <a:r>
              <a:rPr lang="et-EE" sz="2400" dirty="0" smtClean="0">
                <a:latin typeface="+mj-lt"/>
              </a:rPr>
              <a:t> s</a:t>
            </a:r>
            <a:r>
              <a:rPr lang="en-US" sz="2400" dirty="0" err="1" smtClean="0">
                <a:latin typeface="+mj-lt"/>
              </a:rPr>
              <a:t>exuality</a:t>
            </a:r>
            <a:r>
              <a:rPr lang="en-US" sz="2400" dirty="0" smtClean="0">
                <a:latin typeface="+mj-lt"/>
              </a:rPr>
              <a:t> education</a:t>
            </a:r>
            <a:endParaRPr lang="et-EE" sz="2400" dirty="0" smtClean="0">
              <a:latin typeface="+mj-lt"/>
            </a:endParaRPr>
          </a:p>
          <a:p>
            <a:pPr eaLnBrk="1" hangingPunct="1">
              <a:buFont typeface="Arial" charset="0"/>
              <a:buNone/>
              <a:defRPr/>
            </a:pPr>
            <a:r>
              <a:rPr lang="et-EE" sz="2400" dirty="0" smtClean="0">
                <a:latin typeface="+mj-lt"/>
              </a:rPr>
              <a:t>		- </a:t>
            </a:r>
            <a:r>
              <a:rPr lang="en-US" sz="2400" dirty="0" smtClean="0">
                <a:latin typeface="+mj-lt"/>
              </a:rPr>
              <a:t>general degree of equity and social justice</a:t>
            </a:r>
            <a:endParaRPr lang="et-EE" sz="2400" dirty="0" smtClean="0">
              <a:latin typeface="+mj-lt"/>
            </a:endParaRPr>
          </a:p>
          <a:p>
            <a:pPr eaLnBrk="1" hangingPunct="1">
              <a:buFont typeface="Arial" charset="0"/>
              <a:buNone/>
              <a:defRPr/>
            </a:pPr>
            <a:endParaRPr lang="et-EE" sz="2400" dirty="0" smtClean="0">
              <a:latin typeface="+mj-lt"/>
            </a:endParaRPr>
          </a:p>
          <a:p>
            <a:pPr eaLnBrk="1" hangingPunct="1">
              <a:buFont typeface="Arial" charset="0"/>
              <a:buNone/>
              <a:defRPr/>
            </a:pPr>
            <a:r>
              <a:rPr lang="et-EE" sz="2400" dirty="0" smtClean="0">
                <a:latin typeface="+mj-lt"/>
              </a:rPr>
              <a:t>P</a:t>
            </a:r>
            <a:r>
              <a:rPr lang="en-US" sz="2400" dirty="0" err="1" smtClean="0">
                <a:latin typeface="+mj-lt"/>
              </a:rPr>
              <a:t>olicy</a:t>
            </a:r>
            <a:r>
              <a:rPr lang="en-US" sz="2400" dirty="0" smtClean="0">
                <a:latin typeface="+mj-lt"/>
              </a:rPr>
              <a:t> makers and legislators can direct their efforts in programs which are more likely to improve the teenage SRH</a:t>
            </a:r>
            <a:endParaRPr lang="et-EE" sz="2400" dirty="0">
              <a:latin typeface="+mj-lt"/>
            </a:endParaRPr>
          </a:p>
        </p:txBody>
      </p:sp>
    </p:spTree>
    <p:extLst>
      <p:ext uri="{BB962C8B-B14F-4D97-AF65-F5344CB8AC3E}">
        <p14:creationId xmlns:p14="http://schemas.microsoft.com/office/powerpoint/2010/main" val="3214863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Pealkiri 4"/>
          <p:cNvSpPr>
            <a:spLocks noGrp="1"/>
          </p:cNvSpPr>
          <p:nvPr>
            <p:ph type="title"/>
          </p:nvPr>
        </p:nvSpPr>
        <p:spPr/>
        <p:txBody>
          <a:bodyPr/>
          <a:lstStyle/>
          <a:p>
            <a:pPr eaLnBrk="1" hangingPunct="1"/>
            <a:r>
              <a:rPr lang="et-EE" altLang="et-EE" sz="3200" dirty="0" err="1" smtClean="0"/>
              <a:t>Youth</a:t>
            </a:r>
            <a:r>
              <a:rPr lang="et-EE" altLang="et-EE" sz="3200" dirty="0" smtClean="0"/>
              <a:t> </a:t>
            </a:r>
            <a:r>
              <a:rPr lang="et-EE" altLang="et-EE" sz="3200" dirty="0" err="1" smtClean="0"/>
              <a:t>friendly</a:t>
            </a:r>
            <a:r>
              <a:rPr lang="et-EE" altLang="et-EE" sz="3200" dirty="0" smtClean="0"/>
              <a:t> SRH </a:t>
            </a:r>
            <a:r>
              <a:rPr lang="et-EE" altLang="et-EE" sz="3200" dirty="0" err="1" smtClean="0"/>
              <a:t>services</a:t>
            </a:r>
            <a:r>
              <a:rPr lang="et-EE" altLang="et-EE" sz="3200" dirty="0" smtClean="0"/>
              <a:t> </a:t>
            </a:r>
            <a:r>
              <a:rPr lang="et-EE" altLang="et-EE" sz="3200" dirty="0" err="1" smtClean="0"/>
              <a:t>in</a:t>
            </a:r>
            <a:r>
              <a:rPr lang="et-EE" altLang="et-EE" sz="3200" dirty="0" smtClean="0"/>
              <a:t> Estonia</a:t>
            </a:r>
          </a:p>
        </p:txBody>
      </p:sp>
      <p:sp>
        <p:nvSpPr>
          <p:cNvPr id="11268" name="Sisu kohatäide 5"/>
          <p:cNvSpPr>
            <a:spLocks noGrp="1"/>
          </p:cNvSpPr>
          <p:nvPr>
            <p:ph sz="half" idx="1"/>
          </p:nvPr>
        </p:nvSpPr>
        <p:spPr>
          <a:xfrm>
            <a:off x="609600" y="1412875"/>
            <a:ext cx="5581651" cy="4713288"/>
          </a:xfrm>
        </p:spPr>
        <p:txBody>
          <a:bodyPr>
            <a:normAutofit/>
          </a:bodyPr>
          <a:lstStyle/>
          <a:p>
            <a:pPr lvl="1" eaLnBrk="1" hangingPunct="1">
              <a:defRPr/>
            </a:pPr>
            <a:r>
              <a:rPr lang="et-EE" altLang="et-EE" dirty="0" err="1" smtClean="0"/>
              <a:t>Intended</a:t>
            </a:r>
            <a:r>
              <a:rPr lang="et-EE" altLang="et-EE" dirty="0" smtClean="0"/>
              <a:t> </a:t>
            </a:r>
            <a:r>
              <a:rPr lang="et-EE" altLang="et-EE" dirty="0" err="1" smtClean="0"/>
              <a:t>for</a:t>
            </a:r>
            <a:r>
              <a:rPr lang="et-EE" altLang="et-EE" dirty="0" smtClean="0"/>
              <a:t> </a:t>
            </a:r>
            <a:r>
              <a:rPr lang="et-EE" altLang="et-EE" dirty="0" err="1" smtClean="0"/>
              <a:t>young</a:t>
            </a:r>
            <a:r>
              <a:rPr lang="et-EE" altLang="et-EE" dirty="0" smtClean="0"/>
              <a:t> </a:t>
            </a:r>
            <a:r>
              <a:rPr lang="et-EE" altLang="et-EE" dirty="0" err="1" smtClean="0"/>
              <a:t>people</a:t>
            </a:r>
            <a:r>
              <a:rPr lang="et-EE" altLang="et-EE" dirty="0" smtClean="0"/>
              <a:t> </a:t>
            </a:r>
            <a:r>
              <a:rPr lang="et-EE" altLang="et-EE" dirty="0" err="1" smtClean="0"/>
              <a:t>for</a:t>
            </a:r>
            <a:r>
              <a:rPr lang="et-EE" altLang="et-EE" dirty="0" smtClean="0"/>
              <a:t> </a:t>
            </a:r>
            <a:r>
              <a:rPr lang="et-EE" altLang="et-EE" dirty="0" err="1" smtClean="0"/>
              <a:t>both</a:t>
            </a:r>
            <a:r>
              <a:rPr lang="et-EE" altLang="et-EE" dirty="0" smtClean="0"/>
              <a:t> </a:t>
            </a:r>
            <a:r>
              <a:rPr lang="et-EE" altLang="et-EE" dirty="0" err="1" smtClean="0"/>
              <a:t>sexes</a:t>
            </a:r>
            <a:endParaRPr lang="et-EE" altLang="et-EE" dirty="0" smtClean="0"/>
          </a:p>
          <a:p>
            <a:pPr marL="457200" lvl="1" indent="0" eaLnBrk="1" hangingPunct="1">
              <a:buFont typeface="Arial" charset="0"/>
              <a:buNone/>
              <a:defRPr/>
            </a:pPr>
            <a:r>
              <a:rPr lang="et-EE" altLang="et-EE" dirty="0"/>
              <a:t>	</a:t>
            </a:r>
            <a:r>
              <a:rPr lang="et-EE" altLang="et-EE" dirty="0" smtClean="0"/>
              <a:t> &gt; 25-years of </a:t>
            </a:r>
            <a:r>
              <a:rPr lang="et-EE" altLang="et-EE" dirty="0" err="1" smtClean="0"/>
              <a:t>age</a:t>
            </a:r>
            <a:endParaRPr lang="et-EE" altLang="et-EE" dirty="0" smtClean="0"/>
          </a:p>
          <a:p>
            <a:pPr lvl="1" eaLnBrk="1" hangingPunct="1">
              <a:defRPr/>
            </a:pPr>
            <a:r>
              <a:rPr lang="et-EE" altLang="et-EE" dirty="0" err="1" smtClean="0"/>
              <a:t>Common</a:t>
            </a:r>
            <a:r>
              <a:rPr lang="et-EE" altLang="et-EE" dirty="0" smtClean="0"/>
              <a:t> </a:t>
            </a:r>
            <a:r>
              <a:rPr lang="et-EE" altLang="et-EE" dirty="0" err="1" smtClean="0"/>
              <a:t>principles</a:t>
            </a:r>
            <a:r>
              <a:rPr lang="et-EE" altLang="et-EE" dirty="0" smtClean="0"/>
              <a:t> </a:t>
            </a:r>
            <a:r>
              <a:rPr lang="et-EE" altLang="et-EE" dirty="0" err="1" smtClean="0"/>
              <a:t>for</a:t>
            </a:r>
            <a:r>
              <a:rPr lang="et-EE" altLang="et-EE" dirty="0" smtClean="0"/>
              <a:t> </a:t>
            </a:r>
            <a:r>
              <a:rPr lang="et-EE" altLang="et-EE" dirty="0" err="1" smtClean="0"/>
              <a:t>promotion</a:t>
            </a:r>
            <a:r>
              <a:rPr lang="et-EE" altLang="et-EE" dirty="0" smtClean="0"/>
              <a:t> </a:t>
            </a:r>
            <a:r>
              <a:rPr lang="et-EE" altLang="et-EE" dirty="0" err="1" smtClean="0"/>
              <a:t>of</a:t>
            </a:r>
            <a:r>
              <a:rPr lang="et-EE" altLang="et-EE" dirty="0" smtClean="0"/>
              <a:t> </a:t>
            </a:r>
            <a:r>
              <a:rPr lang="et-EE" altLang="et-EE" dirty="0" err="1" smtClean="0"/>
              <a:t>sexual</a:t>
            </a:r>
            <a:r>
              <a:rPr lang="et-EE" altLang="et-EE" dirty="0" smtClean="0"/>
              <a:t> </a:t>
            </a:r>
            <a:r>
              <a:rPr lang="et-EE" altLang="et-EE" dirty="0" err="1" smtClean="0"/>
              <a:t>health</a:t>
            </a:r>
            <a:r>
              <a:rPr lang="et-EE" altLang="et-EE" dirty="0" smtClean="0"/>
              <a:t> </a:t>
            </a:r>
            <a:r>
              <a:rPr lang="et-EE" altLang="et-EE" dirty="0" err="1" smtClean="0"/>
              <a:t>of</a:t>
            </a:r>
            <a:r>
              <a:rPr lang="et-EE" altLang="et-EE" dirty="0" smtClean="0"/>
              <a:t> </a:t>
            </a:r>
            <a:r>
              <a:rPr lang="et-EE" altLang="et-EE" dirty="0" err="1" smtClean="0"/>
              <a:t>young</a:t>
            </a:r>
            <a:r>
              <a:rPr lang="et-EE" altLang="et-EE" dirty="0" smtClean="0"/>
              <a:t> </a:t>
            </a:r>
            <a:r>
              <a:rPr lang="et-EE" altLang="et-EE" dirty="0" err="1" smtClean="0"/>
              <a:t>people</a:t>
            </a:r>
            <a:endParaRPr lang="et-EE" altLang="et-EE" dirty="0" smtClean="0"/>
          </a:p>
          <a:p>
            <a:pPr lvl="1" eaLnBrk="1" hangingPunct="1">
              <a:defRPr/>
            </a:pPr>
            <a:r>
              <a:rPr lang="et-EE" altLang="et-EE" dirty="0" err="1" smtClean="0"/>
              <a:t>Integrated</a:t>
            </a:r>
            <a:r>
              <a:rPr lang="et-EE" altLang="et-EE" dirty="0" smtClean="0"/>
              <a:t> </a:t>
            </a:r>
            <a:r>
              <a:rPr lang="et-EE" altLang="et-EE" dirty="0" err="1" smtClean="0"/>
              <a:t>approach</a:t>
            </a:r>
            <a:r>
              <a:rPr lang="et-EE" altLang="et-EE" dirty="0" smtClean="0"/>
              <a:t> </a:t>
            </a:r>
            <a:r>
              <a:rPr lang="et-EE" altLang="et-EE" dirty="0" err="1" smtClean="0"/>
              <a:t>to</a:t>
            </a:r>
            <a:r>
              <a:rPr lang="et-EE" altLang="et-EE" dirty="0" smtClean="0"/>
              <a:t> </a:t>
            </a:r>
            <a:r>
              <a:rPr lang="et-EE" altLang="et-EE" dirty="0" err="1" smtClean="0"/>
              <a:t>problems</a:t>
            </a:r>
            <a:endParaRPr lang="et-EE" altLang="et-EE" dirty="0" smtClean="0"/>
          </a:p>
          <a:p>
            <a:pPr lvl="1" eaLnBrk="1" hangingPunct="1">
              <a:defRPr/>
            </a:pPr>
            <a:r>
              <a:rPr lang="et-EE" altLang="et-EE" dirty="0" err="1" smtClean="0"/>
              <a:t>Trustworthy</a:t>
            </a:r>
            <a:r>
              <a:rPr lang="et-EE" altLang="et-EE" dirty="0" smtClean="0"/>
              <a:t> </a:t>
            </a:r>
            <a:r>
              <a:rPr lang="et-EE" altLang="et-EE" dirty="0" err="1" smtClean="0"/>
              <a:t>information</a:t>
            </a:r>
            <a:r>
              <a:rPr lang="et-EE" altLang="et-EE" dirty="0" smtClean="0"/>
              <a:t> and </a:t>
            </a:r>
            <a:r>
              <a:rPr lang="et-EE" altLang="et-EE" dirty="0" err="1" smtClean="0"/>
              <a:t>counselling</a:t>
            </a:r>
            <a:endParaRPr lang="et-EE" altLang="et-EE" dirty="0" smtClean="0"/>
          </a:p>
          <a:p>
            <a:pPr lvl="1" eaLnBrk="1" hangingPunct="1">
              <a:defRPr/>
            </a:pPr>
            <a:r>
              <a:rPr lang="et-EE" altLang="et-EE" dirty="0" err="1" smtClean="0"/>
              <a:t>Lecturers</a:t>
            </a:r>
            <a:endParaRPr lang="et-EE" altLang="et-EE" dirty="0" smtClean="0"/>
          </a:p>
        </p:txBody>
      </p:sp>
      <p:sp>
        <p:nvSpPr>
          <p:cNvPr id="10245" name="Sisu kohatäide 6"/>
          <p:cNvSpPr>
            <a:spLocks noGrp="1"/>
          </p:cNvSpPr>
          <p:nvPr>
            <p:ph sz="half" idx="2"/>
          </p:nvPr>
        </p:nvSpPr>
        <p:spPr>
          <a:xfrm>
            <a:off x="6479117" y="1600200"/>
            <a:ext cx="5103283" cy="4276725"/>
          </a:xfrm>
        </p:spPr>
        <p:txBody>
          <a:bodyPr>
            <a:normAutofit/>
          </a:bodyPr>
          <a:lstStyle/>
          <a:p>
            <a:pPr eaLnBrk="1" hangingPunct="1"/>
            <a:endParaRPr lang="et-EE" altLang="et-EE" dirty="0" smtClean="0"/>
          </a:p>
        </p:txBody>
      </p:sp>
      <p:sp>
        <p:nvSpPr>
          <p:cNvPr id="10246" name="TextBox 7"/>
          <p:cNvSpPr txBox="1">
            <a:spLocks noChangeArrowheads="1"/>
          </p:cNvSpPr>
          <p:nvPr/>
        </p:nvSpPr>
        <p:spPr bwMode="auto">
          <a:xfrm>
            <a:off x="814918" y="6457950"/>
            <a:ext cx="7071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t-EE" altLang="et-EE" sz="1800"/>
              <a:t>http://whqlibdoc.who.int/publications/2009/9789241598354_eng.pdf</a:t>
            </a:r>
          </a:p>
        </p:txBody>
      </p:sp>
    </p:spTree>
    <p:extLst>
      <p:ext uri="{BB962C8B-B14F-4D97-AF65-F5344CB8AC3E}">
        <p14:creationId xmlns:p14="http://schemas.microsoft.com/office/powerpoint/2010/main" val="119858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pPr algn="l" eaLnBrk="1" hangingPunct="1"/>
            <a:r>
              <a:rPr lang="et-EE" altLang="et-EE" sz="3600" smtClean="0"/>
              <a:t>Teenage sexual and reproductive health (SRH)  indicators</a:t>
            </a:r>
          </a:p>
        </p:txBody>
      </p:sp>
      <p:sp>
        <p:nvSpPr>
          <p:cNvPr id="15363" name="Content Placeholder 6"/>
          <p:cNvSpPr>
            <a:spLocks noGrp="1"/>
          </p:cNvSpPr>
          <p:nvPr>
            <p:ph idx="1"/>
          </p:nvPr>
        </p:nvSpPr>
        <p:spPr/>
        <p:txBody>
          <a:bodyPr/>
          <a:lstStyle/>
          <a:p>
            <a:pPr eaLnBrk="1" hangingPunct="1"/>
            <a:r>
              <a:rPr lang="et-EE" altLang="et-EE" dirty="0" err="1" smtClean="0">
                <a:latin typeface="+mn-lt"/>
              </a:rPr>
              <a:t>The</a:t>
            </a:r>
            <a:r>
              <a:rPr lang="et-EE" altLang="et-EE" dirty="0" smtClean="0">
                <a:latin typeface="+mn-lt"/>
              </a:rPr>
              <a:t> number </a:t>
            </a:r>
            <a:r>
              <a:rPr lang="et-EE" altLang="et-EE" dirty="0" err="1" smtClean="0">
                <a:latin typeface="+mn-lt"/>
              </a:rPr>
              <a:t>of</a:t>
            </a:r>
            <a:r>
              <a:rPr lang="et-EE" altLang="et-EE" dirty="0" smtClean="0">
                <a:latin typeface="+mn-lt"/>
              </a:rPr>
              <a:t> </a:t>
            </a:r>
            <a:r>
              <a:rPr lang="et-EE" altLang="et-EE" dirty="0" err="1" smtClean="0">
                <a:latin typeface="+mn-lt"/>
              </a:rPr>
              <a:t>live</a:t>
            </a:r>
            <a:r>
              <a:rPr lang="et-EE" altLang="et-EE" dirty="0" smtClean="0">
                <a:latin typeface="+mn-lt"/>
              </a:rPr>
              <a:t> </a:t>
            </a:r>
            <a:r>
              <a:rPr lang="et-EE" altLang="et-EE" dirty="0" err="1" smtClean="0">
                <a:latin typeface="+mn-lt"/>
              </a:rPr>
              <a:t>births</a:t>
            </a:r>
            <a:r>
              <a:rPr lang="et-EE" altLang="et-EE" dirty="0" smtClean="0">
                <a:latin typeface="+mn-lt"/>
              </a:rPr>
              <a:t>, </a:t>
            </a:r>
            <a:r>
              <a:rPr lang="et-EE" altLang="et-EE" dirty="0" err="1" smtClean="0">
                <a:latin typeface="+mn-lt"/>
              </a:rPr>
              <a:t>women</a:t>
            </a:r>
            <a:r>
              <a:rPr lang="et-EE" altLang="et-EE" dirty="0" smtClean="0">
                <a:latin typeface="+mn-lt"/>
              </a:rPr>
              <a:t> 15-19 </a:t>
            </a:r>
            <a:r>
              <a:rPr lang="et-EE" altLang="et-EE" dirty="0" err="1" smtClean="0">
                <a:latin typeface="+mn-lt"/>
              </a:rPr>
              <a:t>years</a:t>
            </a:r>
            <a:r>
              <a:rPr lang="et-EE" altLang="et-EE" dirty="0" smtClean="0">
                <a:latin typeface="+mn-lt"/>
              </a:rPr>
              <a:t> (</a:t>
            </a:r>
            <a:r>
              <a:rPr lang="et-EE" altLang="et-EE" dirty="0" err="1" smtClean="0">
                <a:latin typeface="+mn-lt"/>
              </a:rPr>
              <a:t>fertility</a:t>
            </a:r>
            <a:r>
              <a:rPr lang="et-EE" altLang="et-EE" dirty="0" smtClean="0">
                <a:latin typeface="+mn-lt"/>
              </a:rPr>
              <a:t> </a:t>
            </a:r>
            <a:r>
              <a:rPr lang="et-EE" altLang="et-EE" dirty="0" err="1" smtClean="0">
                <a:latin typeface="+mn-lt"/>
              </a:rPr>
              <a:t>rate</a:t>
            </a:r>
            <a:r>
              <a:rPr lang="et-EE" altLang="et-EE" dirty="0" smtClean="0">
                <a:latin typeface="+mn-lt"/>
              </a:rPr>
              <a:t>)</a:t>
            </a:r>
          </a:p>
          <a:p>
            <a:pPr eaLnBrk="1" hangingPunct="1"/>
            <a:r>
              <a:rPr lang="et-EE" altLang="et-EE" dirty="0" err="1" smtClean="0">
                <a:latin typeface="+mn-lt"/>
              </a:rPr>
              <a:t>The</a:t>
            </a:r>
            <a:r>
              <a:rPr lang="et-EE" altLang="et-EE" dirty="0" smtClean="0">
                <a:latin typeface="+mn-lt"/>
              </a:rPr>
              <a:t> number </a:t>
            </a:r>
            <a:r>
              <a:rPr lang="et-EE" altLang="et-EE" dirty="0" err="1" smtClean="0">
                <a:latin typeface="+mn-lt"/>
              </a:rPr>
              <a:t>of</a:t>
            </a:r>
            <a:r>
              <a:rPr lang="et-EE" altLang="et-EE" dirty="0" smtClean="0">
                <a:latin typeface="+mn-lt"/>
              </a:rPr>
              <a:t> </a:t>
            </a:r>
            <a:r>
              <a:rPr lang="et-EE" altLang="et-EE" dirty="0" err="1" smtClean="0">
                <a:latin typeface="+mn-lt"/>
              </a:rPr>
              <a:t>induced</a:t>
            </a:r>
            <a:r>
              <a:rPr lang="et-EE" altLang="et-EE" dirty="0" smtClean="0">
                <a:latin typeface="+mn-lt"/>
              </a:rPr>
              <a:t> </a:t>
            </a:r>
            <a:r>
              <a:rPr lang="et-EE" altLang="et-EE" dirty="0" err="1" smtClean="0">
                <a:latin typeface="+mn-lt"/>
              </a:rPr>
              <a:t>abortions</a:t>
            </a:r>
            <a:r>
              <a:rPr lang="et-EE" altLang="et-EE" dirty="0" smtClean="0">
                <a:latin typeface="+mn-lt"/>
              </a:rPr>
              <a:t> (</a:t>
            </a:r>
            <a:r>
              <a:rPr lang="et-EE" altLang="et-EE" dirty="0" err="1" smtClean="0">
                <a:latin typeface="+mn-lt"/>
              </a:rPr>
              <a:t>abortion</a:t>
            </a:r>
            <a:r>
              <a:rPr lang="et-EE" altLang="et-EE" dirty="0" smtClean="0">
                <a:latin typeface="+mn-lt"/>
              </a:rPr>
              <a:t> </a:t>
            </a:r>
            <a:r>
              <a:rPr lang="et-EE" altLang="et-EE" dirty="0" err="1" smtClean="0">
                <a:latin typeface="+mn-lt"/>
              </a:rPr>
              <a:t>rate</a:t>
            </a:r>
            <a:r>
              <a:rPr lang="et-EE" altLang="et-EE" dirty="0" smtClean="0">
                <a:latin typeface="+mn-lt"/>
              </a:rPr>
              <a:t>)</a:t>
            </a:r>
          </a:p>
          <a:p>
            <a:pPr eaLnBrk="1" hangingPunct="1"/>
            <a:r>
              <a:rPr lang="et-EE" altLang="et-EE" dirty="0" err="1" smtClean="0">
                <a:latin typeface="+mn-lt"/>
              </a:rPr>
              <a:t>The</a:t>
            </a:r>
            <a:r>
              <a:rPr lang="et-EE" altLang="et-EE" dirty="0" smtClean="0">
                <a:latin typeface="+mn-lt"/>
              </a:rPr>
              <a:t> number </a:t>
            </a:r>
            <a:r>
              <a:rPr lang="et-EE" altLang="et-EE" dirty="0" err="1" smtClean="0">
                <a:latin typeface="+mn-lt"/>
              </a:rPr>
              <a:t>of</a:t>
            </a:r>
            <a:r>
              <a:rPr lang="et-EE" altLang="et-EE" dirty="0" smtClean="0">
                <a:latin typeface="+mn-lt"/>
              </a:rPr>
              <a:t> </a:t>
            </a:r>
            <a:r>
              <a:rPr lang="et-EE" altLang="et-EE" dirty="0" err="1" smtClean="0">
                <a:latin typeface="+mn-lt"/>
              </a:rPr>
              <a:t>teenage</a:t>
            </a:r>
            <a:r>
              <a:rPr lang="et-EE" altLang="et-EE" dirty="0" smtClean="0">
                <a:latin typeface="+mn-lt"/>
              </a:rPr>
              <a:t> </a:t>
            </a:r>
            <a:r>
              <a:rPr lang="et-EE" altLang="et-EE" dirty="0" err="1" smtClean="0">
                <a:latin typeface="+mn-lt"/>
              </a:rPr>
              <a:t>pregnancies</a:t>
            </a:r>
            <a:r>
              <a:rPr lang="et-EE" altLang="et-EE" dirty="0" smtClean="0">
                <a:latin typeface="+mn-lt"/>
              </a:rPr>
              <a:t> (</a:t>
            </a:r>
            <a:r>
              <a:rPr lang="et-EE" altLang="et-EE" dirty="0" err="1" smtClean="0">
                <a:latin typeface="+mn-lt"/>
              </a:rPr>
              <a:t>pregnancy</a:t>
            </a:r>
            <a:r>
              <a:rPr lang="et-EE" altLang="et-EE" dirty="0" smtClean="0">
                <a:latin typeface="+mn-lt"/>
              </a:rPr>
              <a:t> </a:t>
            </a:r>
            <a:r>
              <a:rPr lang="et-EE" altLang="et-EE" dirty="0" err="1" smtClean="0">
                <a:latin typeface="+mn-lt"/>
              </a:rPr>
              <a:t>rate</a:t>
            </a:r>
            <a:r>
              <a:rPr lang="et-EE" altLang="et-EE" dirty="0" smtClean="0">
                <a:latin typeface="+mn-lt"/>
              </a:rPr>
              <a:t>)</a:t>
            </a:r>
          </a:p>
          <a:p>
            <a:pPr eaLnBrk="1" hangingPunct="1"/>
            <a:r>
              <a:rPr lang="et-EE" altLang="et-EE" dirty="0" err="1" smtClean="0">
                <a:latin typeface="+mn-lt"/>
              </a:rPr>
              <a:t>Teenage</a:t>
            </a:r>
            <a:r>
              <a:rPr lang="et-EE" altLang="et-EE" dirty="0" smtClean="0">
                <a:latin typeface="+mn-lt"/>
              </a:rPr>
              <a:t> (15-19-year-olds) </a:t>
            </a:r>
            <a:r>
              <a:rPr lang="et-EE" altLang="et-EE" dirty="0" err="1" smtClean="0">
                <a:latin typeface="+mn-lt"/>
              </a:rPr>
              <a:t>contraceptive</a:t>
            </a:r>
            <a:r>
              <a:rPr lang="et-EE" altLang="et-EE" dirty="0" smtClean="0">
                <a:latin typeface="+mn-lt"/>
              </a:rPr>
              <a:t> </a:t>
            </a:r>
            <a:r>
              <a:rPr lang="et-EE" altLang="et-EE" dirty="0" err="1" smtClean="0">
                <a:latin typeface="+mn-lt"/>
              </a:rPr>
              <a:t>prevalence</a:t>
            </a:r>
            <a:endParaRPr lang="et-EE" altLang="et-EE" dirty="0" smtClean="0">
              <a:latin typeface="+mn-lt"/>
            </a:endParaRPr>
          </a:p>
          <a:p>
            <a:pPr eaLnBrk="1" hangingPunct="1"/>
            <a:r>
              <a:rPr lang="et-EE" altLang="et-EE" dirty="0" err="1" smtClean="0">
                <a:latin typeface="+mn-lt"/>
              </a:rPr>
              <a:t>The</a:t>
            </a:r>
            <a:r>
              <a:rPr lang="et-EE" altLang="et-EE" dirty="0" smtClean="0">
                <a:latin typeface="+mn-lt"/>
              </a:rPr>
              <a:t> </a:t>
            </a:r>
            <a:r>
              <a:rPr lang="et-EE" altLang="et-EE" dirty="0" err="1" smtClean="0">
                <a:latin typeface="+mn-lt"/>
              </a:rPr>
              <a:t>incidence</a:t>
            </a:r>
            <a:r>
              <a:rPr lang="et-EE" altLang="et-EE" dirty="0" smtClean="0">
                <a:latin typeface="+mn-lt"/>
              </a:rPr>
              <a:t> </a:t>
            </a:r>
            <a:r>
              <a:rPr lang="et-EE" altLang="et-EE" dirty="0" err="1" smtClean="0">
                <a:latin typeface="+mn-lt"/>
              </a:rPr>
              <a:t>of</a:t>
            </a:r>
            <a:r>
              <a:rPr lang="et-EE" altLang="et-EE" dirty="0" smtClean="0">
                <a:latin typeface="+mn-lt"/>
              </a:rPr>
              <a:t> STI</a:t>
            </a:r>
          </a:p>
          <a:p>
            <a:pPr eaLnBrk="1" hangingPunct="1"/>
            <a:endParaRPr lang="et-EE" altLang="et-EE" dirty="0" smtClean="0">
              <a:solidFill>
                <a:srgbClr val="4D4D4D"/>
              </a:solidFill>
              <a:latin typeface="+mn-lt"/>
            </a:endParaRPr>
          </a:p>
        </p:txBody>
      </p:sp>
    </p:spTree>
    <p:extLst>
      <p:ext uri="{BB962C8B-B14F-4D97-AF65-F5344CB8AC3E}">
        <p14:creationId xmlns:p14="http://schemas.microsoft.com/office/powerpoint/2010/main" val="2611128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pPr algn="l" eaLnBrk="1" hangingPunct="1"/>
            <a:r>
              <a:rPr lang="et-EE" altLang="et-EE" sz="3600" smtClean="0"/>
              <a:t>Teenage sexual and reproductive health (SRH) indicators</a:t>
            </a:r>
          </a:p>
        </p:txBody>
      </p:sp>
      <p:sp>
        <p:nvSpPr>
          <p:cNvPr id="16387" name="Content Placeholder 6"/>
          <p:cNvSpPr>
            <a:spLocks noGrp="1"/>
          </p:cNvSpPr>
          <p:nvPr>
            <p:ph idx="1"/>
          </p:nvPr>
        </p:nvSpPr>
        <p:spPr/>
        <p:txBody>
          <a:bodyPr/>
          <a:lstStyle/>
          <a:p>
            <a:pPr eaLnBrk="1" hangingPunct="1"/>
            <a:r>
              <a:rPr lang="en-US" altLang="et-EE" dirty="0" smtClean="0">
                <a:latin typeface="+mn-lt"/>
              </a:rPr>
              <a:t>Experience of sexual intercourse</a:t>
            </a:r>
            <a:r>
              <a:rPr lang="et-EE" altLang="et-EE" dirty="0" smtClean="0">
                <a:latin typeface="+mn-lt"/>
              </a:rPr>
              <a:t> </a:t>
            </a:r>
          </a:p>
          <a:p>
            <a:pPr eaLnBrk="1" hangingPunct="1"/>
            <a:r>
              <a:rPr lang="et-EE" altLang="et-EE" dirty="0" err="1" smtClean="0">
                <a:latin typeface="+mn-lt"/>
              </a:rPr>
              <a:t>Contraceptive</a:t>
            </a:r>
            <a:r>
              <a:rPr lang="et-EE" altLang="et-EE" dirty="0" smtClean="0">
                <a:latin typeface="+mn-lt"/>
              </a:rPr>
              <a:t> </a:t>
            </a:r>
            <a:r>
              <a:rPr lang="et-EE" altLang="et-EE" dirty="0" err="1" smtClean="0">
                <a:latin typeface="+mn-lt"/>
              </a:rPr>
              <a:t>use</a:t>
            </a:r>
            <a:r>
              <a:rPr lang="et-EE" altLang="et-EE" dirty="0" smtClean="0">
                <a:latin typeface="+mn-lt"/>
              </a:rPr>
              <a:t> </a:t>
            </a:r>
            <a:r>
              <a:rPr lang="et-EE" altLang="et-EE" dirty="0" err="1" smtClean="0">
                <a:latin typeface="+mn-lt"/>
              </a:rPr>
              <a:t>during</a:t>
            </a:r>
            <a:r>
              <a:rPr lang="et-EE" altLang="et-EE" dirty="0" smtClean="0">
                <a:latin typeface="+mn-lt"/>
              </a:rPr>
              <a:t> </a:t>
            </a:r>
            <a:r>
              <a:rPr lang="et-EE" altLang="et-EE" dirty="0" err="1" smtClean="0">
                <a:latin typeface="+mn-lt"/>
              </a:rPr>
              <a:t>the</a:t>
            </a:r>
            <a:r>
              <a:rPr lang="et-EE" altLang="et-EE" dirty="0" smtClean="0">
                <a:latin typeface="+mn-lt"/>
              </a:rPr>
              <a:t> </a:t>
            </a:r>
            <a:r>
              <a:rPr lang="et-EE" altLang="et-EE" dirty="0" err="1" smtClean="0">
                <a:latin typeface="+mn-lt"/>
              </a:rPr>
              <a:t>first</a:t>
            </a:r>
            <a:r>
              <a:rPr lang="et-EE" altLang="et-EE" dirty="0" smtClean="0">
                <a:latin typeface="+mn-lt"/>
              </a:rPr>
              <a:t> </a:t>
            </a:r>
            <a:r>
              <a:rPr lang="et-EE" altLang="et-EE" dirty="0" err="1" smtClean="0">
                <a:latin typeface="+mn-lt"/>
              </a:rPr>
              <a:t>intercourse</a:t>
            </a:r>
            <a:endParaRPr lang="et-EE" altLang="et-EE" dirty="0" smtClean="0">
              <a:latin typeface="+mn-lt"/>
            </a:endParaRPr>
          </a:p>
          <a:p>
            <a:pPr eaLnBrk="1" hangingPunct="1">
              <a:lnSpc>
                <a:spcPct val="80000"/>
              </a:lnSpc>
            </a:pPr>
            <a:r>
              <a:rPr lang="et-EE" altLang="et-EE" dirty="0" err="1" smtClean="0">
                <a:latin typeface="+mn-lt"/>
              </a:rPr>
              <a:t>Abortion</a:t>
            </a:r>
            <a:r>
              <a:rPr lang="et-EE" altLang="et-EE" dirty="0" smtClean="0">
                <a:latin typeface="+mn-lt"/>
              </a:rPr>
              <a:t> </a:t>
            </a:r>
            <a:r>
              <a:rPr lang="et-EE" altLang="et-EE" dirty="0" err="1" smtClean="0">
                <a:latin typeface="+mn-lt"/>
              </a:rPr>
              <a:t>legislation</a:t>
            </a:r>
            <a:r>
              <a:rPr lang="et-EE" altLang="et-EE" dirty="0" smtClean="0">
                <a:latin typeface="+mn-lt"/>
              </a:rPr>
              <a:t> </a:t>
            </a:r>
            <a:r>
              <a:rPr lang="et-EE" altLang="et-EE" dirty="0" err="1" smtClean="0">
                <a:latin typeface="+mn-lt"/>
              </a:rPr>
              <a:t>concerning</a:t>
            </a:r>
            <a:r>
              <a:rPr lang="et-EE" altLang="et-EE" dirty="0" smtClean="0">
                <a:latin typeface="+mn-lt"/>
              </a:rPr>
              <a:t> </a:t>
            </a:r>
            <a:r>
              <a:rPr lang="et-EE" altLang="et-EE" dirty="0" err="1" smtClean="0">
                <a:latin typeface="+mn-lt"/>
              </a:rPr>
              <a:t>teenagers</a:t>
            </a:r>
            <a:r>
              <a:rPr lang="et-EE" altLang="et-EE" dirty="0" smtClean="0">
                <a:latin typeface="+mn-lt"/>
              </a:rPr>
              <a:t> </a:t>
            </a:r>
          </a:p>
          <a:p>
            <a:pPr eaLnBrk="1" hangingPunct="1">
              <a:lnSpc>
                <a:spcPct val="80000"/>
              </a:lnSpc>
            </a:pPr>
            <a:r>
              <a:rPr lang="et-EE" altLang="et-EE" b="1" dirty="0" err="1" smtClean="0">
                <a:latin typeface="+mn-lt"/>
              </a:rPr>
              <a:t>Teenage</a:t>
            </a:r>
            <a:r>
              <a:rPr lang="et-EE" altLang="et-EE" b="1" dirty="0" smtClean="0">
                <a:latin typeface="+mn-lt"/>
              </a:rPr>
              <a:t> SRH </a:t>
            </a:r>
            <a:r>
              <a:rPr lang="et-EE" altLang="et-EE" b="1" dirty="0" err="1" smtClean="0">
                <a:latin typeface="+mn-lt"/>
              </a:rPr>
              <a:t>services</a:t>
            </a:r>
            <a:endParaRPr lang="et-EE" altLang="et-EE" b="1" dirty="0" smtClean="0">
              <a:latin typeface="+mn-lt"/>
            </a:endParaRPr>
          </a:p>
          <a:p>
            <a:pPr eaLnBrk="1" hangingPunct="1">
              <a:lnSpc>
                <a:spcPct val="80000"/>
              </a:lnSpc>
            </a:pPr>
            <a:r>
              <a:rPr lang="et-EE" altLang="et-EE" b="1" dirty="0" err="1" smtClean="0">
                <a:latin typeface="+mn-lt"/>
              </a:rPr>
              <a:t>Coverage</a:t>
            </a:r>
            <a:r>
              <a:rPr lang="et-EE" altLang="et-EE" b="1" dirty="0" smtClean="0">
                <a:latin typeface="+mn-lt"/>
              </a:rPr>
              <a:t> </a:t>
            </a:r>
            <a:r>
              <a:rPr lang="et-EE" altLang="et-EE" b="1" dirty="0" err="1" smtClean="0">
                <a:latin typeface="+mn-lt"/>
              </a:rPr>
              <a:t>of</a:t>
            </a:r>
            <a:r>
              <a:rPr lang="et-EE" altLang="et-EE" b="1" dirty="0" smtClean="0">
                <a:latin typeface="+mn-lt"/>
              </a:rPr>
              <a:t> </a:t>
            </a:r>
            <a:r>
              <a:rPr lang="et-EE" altLang="et-EE" b="1" dirty="0" err="1" smtClean="0">
                <a:latin typeface="+mn-lt"/>
              </a:rPr>
              <a:t>sexual</a:t>
            </a:r>
            <a:r>
              <a:rPr lang="et-EE" altLang="et-EE" b="1" dirty="0" smtClean="0">
                <a:latin typeface="+mn-lt"/>
              </a:rPr>
              <a:t> </a:t>
            </a:r>
            <a:r>
              <a:rPr lang="et-EE" altLang="et-EE" b="1" dirty="0" err="1" smtClean="0">
                <a:latin typeface="+mn-lt"/>
              </a:rPr>
              <a:t>education</a:t>
            </a:r>
            <a:endParaRPr lang="et-EE" altLang="et-EE" b="1" dirty="0" smtClean="0">
              <a:latin typeface="+mn-lt"/>
            </a:endParaRPr>
          </a:p>
          <a:p>
            <a:pPr eaLnBrk="1" hangingPunct="1"/>
            <a:endParaRPr lang="et-EE" altLang="et-EE" b="1" dirty="0" smtClean="0">
              <a:solidFill>
                <a:srgbClr val="4D4D4D"/>
              </a:solidFill>
            </a:endParaRPr>
          </a:p>
        </p:txBody>
      </p:sp>
    </p:spTree>
    <p:extLst>
      <p:ext uri="{BB962C8B-B14F-4D97-AF65-F5344CB8AC3E}">
        <p14:creationId xmlns:p14="http://schemas.microsoft.com/office/powerpoint/2010/main" val="4134687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1957" y="3029423"/>
            <a:ext cx="5682343" cy="3502007"/>
          </a:xfrm>
          <a:prstGeom prst="rect">
            <a:avLst/>
          </a:prstGeom>
        </p:spPr>
      </p:pic>
      <p:sp>
        <p:nvSpPr>
          <p:cNvPr id="2" name="Pealkiri 1"/>
          <p:cNvSpPr>
            <a:spLocks noGrp="1"/>
          </p:cNvSpPr>
          <p:nvPr>
            <p:ph type="title"/>
          </p:nvPr>
        </p:nvSpPr>
        <p:spPr>
          <a:xfrm>
            <a:off x="791308" y="205284"/>
            <a:ext cx="10659251" cy="1219070"/>
          </a:xfrm>
        </p:spPr>
        <p:txBody>
          <a:bodyPr>
            <a:noAutofit/>
          </a:bodyPr>
          <a:lstStyle/>
          <a:p>
            <a:r>
              <a:rPr lang="en-GB" sz="3600" dirty="0"/>
              <a:t>Network of youth-friendly sexual health clinics in Estonia</a:t>
            </a:r>
          </a:p>
        </p:txBody>
      </p:sp>
      <p:sp>
        <p:nvSpPr>
          <p:cNvPr id="3" name="Sisu kohatäide 2"/>
          <p:cNvSpPr>
            <a:spLocks noGrp="1"/>
          </p:cNvSpPr>
          <p:nvPr>
            <p:ph idx="1"/>
          </p:nvPr>
        </p:nvSpPr>
        <p:spPr>
          <a:xfrm>
            <a:off x="791308" y="1424354"/>
            <a:ext cx="10474341" cy="4976446"/>
          </a:xfrm>
        </p:spPr>
        <p:txBody>
          <a:bodyPr>
            <a:normAutofit/>
          </a:bodyPr>
          <a:lstStyle/>
          <a:p>
            <a:r>
              <a:rPr lang="en-GB" dirty="0"/>
              <a:t>YFCs in 14 cities free for young women and men up to age 25</a:t>
            </a:r>
          </a:p>
          <a:p>
            <a:r>
              <a:rPr lang="en-GB" dirty="0"/>
              <a:t>Main integrated elements of services:</a:t>
            </a:r>
          </a:p>
          <a:p>
            <a:pPr lvl="1"/>
            <a:r>
              <a:rPr lang="en-GB" dirty="0"/>
              <a:t>Prevention, diagnosis and treatment of STIs/HIV</a:t>
            </a:r>
          </a:p>
          <a:p>
            <a:pPr lvl="1"/>
            <a:r>
              <a:rPr lang="en-GB" dirty="0"/>
              <a:t>Contraceptive care</a:t>
            </a:r>
          </a:p>
          <a:p>
            <a:pPr lvl="1"/>
            <a:r>
              <a:rPr lang="en-GB" dirty="0"/>
              <a:t>Abortion care</a:t>
            </a:r>
          </a:p>
          <a:p>
            <a:pPr lvl="1"/>
            <a:r>
              <a:rPr lang="en-GB" dirty="0"/>
              <a:t>Identification/care for sexual violence</a:t>
            </a:r>
          </a:p>
          <a:p>
            <a:pPr lvl="1"/>
            <a:r>
              <a:rPr lang="en-GB" dirty="0"/>
              <a:t>Psychological and sexual life problems</a:t>
            </a:r>
          </a:p>
          <a:p>
            <a:pPr lvl="1"/>
            <a:r>
              <a:rPr lang="en-GB" dirty="0"/>
              <a:t>SE lectures</a:t>
            </a:r>
          </a:p>
          <a:p>
            <a:pPr lvl="1"/>
            <a:r>
              <a:rPr lang="en-GB" dirty="0"/>
              <a:t>Phone counselling</a:t>
            </a:r>
          </a:p>
          <a:p>
            <a:endParaRPr lang="en-GB" dirty="0"/>
          </a:p>
        </p:txBody>
      </p:sp>
      <p:sp>
        <p:nvSpPr>
          <p:cNvPr id="6" name="Süda 5"/>
          <p:cNvSpPr/>
          <p:nvPr/>
        </p:nvSpPr>
        <p:spPr>
          <a:xfrm>
            <a:off x="8330441" y="5011660"/>
            <a:ext cx="184910" cy="169940"/>
          </a:xfrm>
          <a:prstGeom prst="heart">
            <a:avLst/>
          </a:prstGeom>
          <a:solidFill>
            <a:srgbClr val="CC3399"/>
          </a:solidFill>
          <a:ln>
            <a:solidFill>
              <a:srgbClr val="CE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üda 6"/>
          <p:cNvSpPr/>
          <p:nvPr/>
        </p:nvSpPr>
        <p:spPr>
          <a:xfrm>
            <a:off x="8563803" y="3363835"/>
            <a:ext cx="184910" cy="169940"/>
          </a:xfrm>
          <a:prstGeom prst="heart">
            <a:avLst/>
          </a:prstGeom>
          <a:solidFill>
            <a:srgbClr val="CC3399"/>
          </a:solidFill>
          <a:ln>
            <a:solidFill>
              <a:srgbClr val="CE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üda 7"/>
          <p:cNvSpPr/>
          <p:nvPr/>
        </p:nvSpPr>
        <p:spPr>
          <a:xfrm>
            <a:off x="7621450" y="4120097"/>
            <a:ext cx="184910" cy="169940"/>
          </a:xfrm>
          <a:prstGeom prst="heart">
            <a:avLst/>
          </a:prstGeom>
          <a:solidFill>
            <a:srgbClr val="CE3A88"/>
          </a:solidFill>
          <a:ln>
            <a:solidFill>
              <a:srgbClr val="CE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üda 8"/>
          <p:cNvSpPr/>
          <p:nvPr/>
        </p:nvSpPr>
        <p:spPr>
          <a:xfrm>
            <a:off x="6927544" y="4024994"/>
            <a:ext cx="184910" cy="169940"/>
          </a:xfrm>
          <a:prstGeom prst="heart">
            <a:avLst/>
          </a:prstGeom>
          <a:solidFill>
            <a:srgbClr val="CE3A88"/>
          </a:solidFill>
          <a:ln>
            <a:solidFill>
              <a:srgbClr val="CE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üda 9"/>
          <p:cNvSpPr/>
          <p:nvPr/>
        </p:nvSpPr>
        <p:spPr>
          <a:xfrm>
            <a:off x="6742634" y="5231490"/>
            <a:ext cx="184910" cy="169940"/>
          </a:xfrm>
          <a:prstGeom prst="heart">
            <a:avLst/>
          </a:prstGeom>
          <a:solidFill>
            <a:srgbClr val="CE3A88"/>
          </a:solidFill>
          <a:ln>
            <a:solidFill>
              <a:srgbClr val="CE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üda 10"/>
          <p:cNvSpPr/>
          <p:nvPr/>
        </p:nvSpPr>
        <p:spPr>
          <a:xfrm>
            <a:off x="10440124" y="5468801"/>
            <a:ext cx="184910" cy="169940"/>
          </a:xfrm>
          <a:prstGeom prst="heart">
            <a:avLst/>
          </a:prstGeom>
          <a:solidFill>
            <a:srgbClr val="CE3A88"/>
          </a:solidFill>
          <a:ln>
            <a:solidFill>
              <a:srgbClr val="CE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üda 11"/>
          <p:cNvSpPr/>
          <p:nvPr/>
        </p:nvSpPr>
        <p:spPr>
          <a:xfrm>
            <a:off x="10358023" y="5900724"/>
            <a:ext cx="184910" cy="169940"/>
          </a:xfrm>
          <a:prstGeom prst="heart">
            <a:avLst/>
          </a:prstGeom>
          <a:solidFill>
            <a:srgbClr val="CE3A88"/>
          </a:solidFill>
          <a:ln>
            <a:solidFill>
              <a:srgbClr val="CE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üda 12"/>
          <p:cNvSpPr/>
          <p:nvPr/>
        </p:nvSpPr>
        <p:spPr>
          <a:xfrm>
            <a:off x="9728546" y="5985694"/>
            <a:ext cx="184910" cy="169940"/>
          </a:xfrm>
          <a:prstGeom prst="heart">
            <a:avLst/>
          </a:prstGeom>
          <a:solidFill>
            <a:srgbClr val="CE3A88"/>
          </a:solidFill>
          <a:ln>
            <a:solidFill>
              <a:srgbClr val="CE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üda 13"/>
          <p:cNvSpPr/>
          <p:nvPr/>
        </p:nvSpPr>
        <p:spPr>
          <a:xfrm>
            <a:off x="11265649" y="3371082"/>
            <a:ext cx="184910" cy="169940"/>
          </a:xfrm>
          <a:prstGeom prst="heart">
            <a:avLst/>
          </a:prstGeom>
          <a:solidFill>
            <a:srgbClr val="CC3399"/>
          </a:solidFill>
          <a:ln>
            <a:solidFill>
              <a:srgbClr val="CE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üda 14"/>
          <p:cNvSpPr/>
          <p:nvPr/>
        </p:nvSpPr>
        <p:spPr>
          <a:xfrm>
            <a:off x="9170194" y="4996399"/>
            <a:ext cx="184910" cy="169940"/>
          </a:xfrm>
          <a:prstGeom prst="heart">
            <a:avLst/>
          </a:prstGeom>
          <a:solidFill>
            <a:srgbClr val="CE3A88"/>
          </a:solidFill>
          <a:ln>
            <a:solidFill>
              <a:srgbClr val="CE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üda 15"/>
          <p:cNvSpPr/>
          <p:nvPr/>
        </p:nvSpPr>
        <p:spPr>
          <a:xfrm>
            <a:off x="10173113" y="4975352"/>
            <a:ext cx="184910" cy="169940"/>
          </a:xfrm>
          <a:prstGeom prst="heart">
            <a:avLst/>
          </a:prstGeom>
          <a:solidFill>
            <a:srgbClr val="CC3399"/>
          </a:solidFill>
          <a:ln>
            <a:solidFill>
              <a:srgbClr val="CE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üda 17"/>
          <p:cNvSpPr/>
          <p:nvPr/>
        </p:nvSpPr>
        <p:spPr>
          <a:xfrm>
            <a:off x="8558494" y="4047520"/>
            <a:ext cx="184910" cy="169940"/>
          </a:xfrm>
          <a:prstGeom prst="heart">
            <a:avLst/>
          </a:prstGeom>
          <a:solidFill>
            <a:srgbClr val="CC3399"/>
          </a:solidFill>
          <a:ln>
            <a:solidFill>
              <a:srgbClr val="CE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üda 20"/>
          <p:cNvSpPr/>
          <p:nvPr/>
        </p:nvSpPr>
        <p:spPr>
          <a:xfrm>
            <a:off x="10632489" y="3457220"/>
            <a:ext cx="184910" cy="169940"/>
          </a:xfrm>
          <a:prstGeom prst="heart">
            <a:avLst/>
          </a:prstGeom>
          <a:solidFill>
            <a:srgbClr val="CE3A88"/>
          </a:solidFill>
          <a:ln>
            <a:solidFill>
              <a:srgbClr val="CE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üda 22"/>
          <p:cNvSpPr/>
          <p:nvPr/>
        </p:nvSpPr>
        <p:spPr>
          <a:xfrm>
            <a:off x="9197305" y="4171937"/>
            <a:ext cx="184910" cy="169940"/>
          </a:xfrm>
          <a:prstGeom prst="heart">
            <a:avLst/>
          </a:prstGeom>
          <a:solidFill>
            <a:srgbClr val="CE3A88"/>
          </a:solidFill>
          <a:ln>
            <a:solidFill>
              <a:srgbClr val="CE3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aidinumbri kohatäide 3"/>
          <p:cNvSpPr>
            <a:spLocks noGrp="1"/>
          </p:cNvSpPr>
          <p:nvPr>
            <p:ph type="sldNum" sz="quarter" idx="12"/>
          </p:nvPr>
        </p:nvSpPr>
        <p:spPr/>
        <p:txBody>
          <a:bodyPr/>
          <a:lstStyle/>
          <a:p>
            <a:endParaRPr lang="et-EE" dirty="0"/>
          </a:p>
        </p:txBody>
      </p:sp>
    </p:spTree>
    <p:extLst>
      <p:ext uri="{BB962C8B-B14F-4D97-AF65-F5344CB8AC3E}">
        <p14:creationId xmlns:p14="http://schemas.microsoft.com/office/powerpoint/2010/main" val="552417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4" descr="eestika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8518" y="1089026"/>
            <a:ext cx="10369549"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Oval 6"/>
          <p:cNvSpPr>
            <a:spLocks noChangeArrowheads="1"/>
          </p:cNvSpPr>
          <p:nvPr/>
        </p:nvSpPr>
        <p:spPr bwMode="auto">
          <a:xfrm>
            <a:off x="8208434" y="2205038"/>
            <a:ext cx="192617" cy="144462"/>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endParaRPr lang="et-EE" altLang="et-EE" sz="1800"/>
          </a:p>
        </p:txBody>
      </p:sp>
      <p:sp>
        <p:nvSpPr>
          <p:cNvPr id="11268" name="Oval 7"/>
          <p:cNvSpPr>
            <a:spLocks noChangeArrowheads="1"/>
          </p:cNvSpPr>
          <p:nvPr/>
        </p:nvSpPr>
        <p:spPr bwMode="auto">
          <a:xfrm>
            <a:off x="8496301" y="3860801"/>
            <a:ext cx="192617" cy="144463"/>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endParaRPr lang="et-EE" altLang="et-EE" sz="1800"/>
          </a:p>
        </p:txBody>
      </p:sp>
      <p:sp>
        <p:nvSpPr>
          <p:cNvPr id="11269" name="Text Box 8"/>
          <p:cNvSpPr txBox="1">
            <a:spLocks noChangeArrowheads="1"/>
          </p:cNvSpPr>
          <p:nvPr/>
        </p:nvSpPr>
        <p:spPr bwMode="auto">
          <a:xfrm>
            <a:off x="7632700" y="2349500"/>
            <a:ext cx="122766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t-EE" altLang="et-EE" sz="900" b="1">
                <a:solidFill>
                  <a:srgbClr val="000000"/>
                </a:solidFill>
                <a:latin typeface="Tahoma" pitchFamily="34" charset="0"/>
              </a:rPr>
              <a:t>Rakvere</a:t>
            </a:r>
            <a:endParaRPr lang="en-US" altLang="et-EE" sz="900" b="1">
              <a:solidFill>
                <a:srgbClr val="000000"/>
              </a:solidFill>
              <a:latin typeface="Tahoma" pitchFamily="34" charset="0"/>
            </a:endParaRPr>
          </a:p>
        </p:txBody>
      </p:sp>
      <p:sp>
        <p:nvSpPr>
          <p:cNvPr id="11270" name="Pealkiri 2"/>
          <p:cNvSpPr>
            <a:spLocks noGrp="1"/>
          </p:cNvSpPr>
          <p:nvPr>
            <p:ph type="title"/>
          </p:nvPr>
        </p:nvSpPr>
        <p:spPr/>
        <p:txBody>
          <a:bodyPr/>
          <a:lstStyle/>
          <a:p>
            <a:r>
              <a:rPr lang="et-EE" altLang="et-EE" sz="3200" dirty="0" err="1" smtClean="0"/>
              <a:t>Amor</a:t>
            </a:r>
            <a:r>
              <a:rPr lang="et-EE" altLang="et-EE" sz="3200" dirty="0" smtClean="0"/>
              <a:t> </a:t>
            </a:r>
            <a:r>
              <a:rPr lang="et-EE" altLang="et-EE" sz="3200" dirty="0" err="1" smtClean="0"/>
              <a:t>youth</a:t>
            </a:r>
            <a:r>
              <a:rPr lang="et-EE" altLang="et-EE" sz="3200" dirty="0" smtClean="0"/>
              <a:t> </a:t>
            </a:r>
            <a:r>
              <a:rPr lang="et-EE" altLang="et-EE" sz="3200" dirty="0" err="1" smtClean="0"/>
              <a:t>clinic</a:t>
            </a:r>
            <a:r>
              <a:rPr lang="et-EE" altLang="et-EE" sz="3200" dirty="0" smtClean="0"/>
              <a:t> </a:t>
            </a:r>
            <a:r>
              <a:rPr lang="et-EE" altLang="et-EE" sz="3200" dirty="0" err="1" smtClean="0"/>
              <a:t>network</a:t>
            </a:r>
            <a:r>
              <a:rPr lang="et-EE" altLang="et-EE" sz="3200" dirty="0" smtClean="0"/>
              <a:t> </a:t>
            </a:r>
            <a:r>
              <a:rPr lang="et-EE" altLang="et-EE" sz="3200" dirty="0" err="1" smtClean="0"/>
              <a:t>in</a:t>
            </a:r>
            <a:r>
              <a:rPr lang="et-EE" altLang="et-EE" sz="3200" dirty="0" smtClean="0"/>
              <a:t> Estonia</a:t>
            </a:r>
            <a:r>
              <a:rPr lang="et-EE" altLang="et-EE" dirty="0" smtClean="0"/>
              <a:t/>
            </a:r>
            <a:br>
              <a:rPr lang="et-EE" altLang="et-EE" dirty="0" smtClean="0"/>
            </a:br>
            <a:endParaRPr lang="et-EE" altLang="et-EE" dirty="0" smtClean="0"/>
          </a:p>
        </p:txBody>
      </p:sp>
      <p:sp>
        <p:nvSpPr>
          <p:cNvPr id="11271" name="Sisu kohatäide 3"/>
          <p:cNvSpPr>
            <a:spLocks noGrp="1"/>
          </p:cNvSpPr>
          <p:nvPr>
            <p:ph idx="1"/>
          </p:nvPr>
        </p:nvSpPr>
        <p:spPr/>
        <p:txBody>
          <a:bodyPr/>
          <a:lstStyle/>
          <a:p>
            <a:endParaRPr lang="et-EE" altLang="et-EE" dirty="0" smtClean="0"/>
          </a:p>
        </p:txBody>
      </p:sp>
    </p:spTree>
    <p:extLst>
      <p:ext uri="{BB962C8B-B14F-4D97-AF65-F5344CB8AC3E}">
        <p14:creationId xmlns:p14="http://schemas.microsoft.com/office/powerpoint/2010/main" val="4099912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Mix">
  <a:themeElements>
    <a:clrScheme name="Custom 1">
      <a:dk1>
        <a:srgbClr val="2B2B2B"/>
      </a:dk1>
      <a:lt1>
        <a:srgbClr val="FFFFFF"/>
      </a:lt1>
      <a:dk2>
        <a:srgbClr val="505050"/>
      </a:dk2>
      <a:lt2>
        <a:srgbClr val="F2F2F2"/>
      </a:lt2>
      <a:accent1>
        <a:srgbClr val="0061AA"/>
      </a:accent1>
      <a:accent2>
        <a:srgbClr val="8B0304"/>
      </a:accent2>
      <a:accent3>
        <a:srgbClr val="F04E23"/>
      </a:accent3>
      <a:accent4>
        <a:srgbClr val="004282"/>
      </a:accent4>
      <a:accent5>
        <a:srgbClr val="009AC6"/>
      </a:accent5>
      <a:accent6>
        <a:srgbClr val="FFB900"/>
      </a:accent6>
      <a:hlink>
        <a:srgbClr val="0078D7"/>
      </a:hlink>
      <a:folHlink>
        <a:srgbClr val="4DB0FF"/>
      </a:folHlink>
    </a:clrScheme>
    <a:fontScheme name="Tinos preset">
      <a:majorFont>
        <a:latin typeface="tinos"/>
        <a:ea typeface=""/>
        <a:cs typeface=""/>
      </a:majorFont>
      <a:minorFont>
        <a:latin typeface="ti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defRPr baseline="0" dirty="0" smtClean="0">
            <a:solidFill>
              <a:srgbClr val="0061AA"/>
            </a:solidFill>
          </a:defRPr>
        </a:defPPr>
      </a:lstStyle>
    </a:txDef>
  </a:objectDefaults>
  <a:extraClrSchemeLst/>
  <a:extLst>
    <a:ext uri="{05A4C25C-085E-4340-85A3-A5531E510DB2}">
      <thm15:themeFamily xmlns:thm15="http://schemas.microsoft.com/office/thememl/2012/main" name="OfficeMixStart_Update_6.5.15" id="{60899B57-461E-436C-89B9-AD8BFE676B7F}" vid="{4C140D03-C9A6-4F01-A333-D0890A71F5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Create an Office Mix</Template>
  <TotalTime>2169</TotalTime>
  <Words>1974</Words>
  <Application>Microsoft Office PowerPoint</Application>
  <PresentationFormat>Widescreen</PresentationFormat>
  <Paragraphs>242</Paragraphs>
  <Slides>33</Slides>
  <Notes>18</Notes>
  <HiddenSlides>6</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3" baseType="lpstr">
      <vt:lpstr>Arial</vt:lpstr>
      <vt:lpstr>Calibri</vt:lpstr>
      <vt:lpstr>Tahoma</vt:lpstr>
      <vt:lpstr>Times New Roman</vt:lpstr>
      <vt:lpstr>Tinos</vt:lpstr>
      <vt:lpstr>Tinos</vt:lpstr>
      <vt:lpstr>Verdana</vt:lpstr>
      <vt:lpstr>Office Mix</vt:lpstr>
      <vt:lpstr>Acrobat Document</vt:lpstr>
      <vt:lpstr>Diagramm</vt:lpstr>
      <vt:lpstr>Helle Karro Kai Part</vt:lpstr>
      <vt:lpstr>PowerPoint Presentation</vt:lpstr>
      <vt:lpstr>Teenage sexual and reproductive health (SRH) – why important?</vt:lpstr>
      <vt:lpstr>Social context of teenage SRH</vt:lpstr>
      <vt:lpstr>Youth friendly SRH services in Estonia</vt:lpstr>
      <vt:lpstr>Teenage sexual and reproductive health (SRH)  indicators</vt:lpstr>
      <vt:lpstr>Teenage sexual and reproductive health (SRH) indicators</vt:lpstr>
      <vt:lpstr>Network of youth-friendly sexual health clinics in Estonia</vt:lpstr>
      <vt:lpstr>Amor youth clinic network in Estonia </vt:lpstr>
      <vt:lpstr>PowerPoint Presentation</vt:lpstr>
      <vt:lpstr>Youth clinics in Estonia 1991-2013 and visits to the youth clinics 2002-2013</vt:lpstr>
      <vt:lpstr>Sexuality education (SE)</vt:lpstr>
      <vt:lpstr>Standards for SE in Europe</vt:lpstr>
      <vt:lpstr>School based sexuality education in Estonia</vt:lpstr>
      <vt:lpstr>SE school program in Estonia</vt:lpstr>
      <vt:lpstr>PowerPoint Presentation</vt:lpstr>
      <vt:lpstr>Coverage of school-based sexuality education</vt:lpstr>
      <vt:lpstr>Association between sexuality education and  the use of contraception among 16- to 24-year-old women </vt:lpstr>
      <vt:lpstr>Association between sexuality education and sexuality-related knowledge among 9th grade pupils </vt:lpstr>
      <vt:lpstr>Association between the use of contraception among 16- to 24-year-old women and type of a contraceptive service</vt:lpstr>
      <vt:lpstr>PowerPoint Presentation</vt:lpstr>
      <vt:lpstr>PowerPoint Presentation</vt:lpstr>
      <vt:lpstr>Use of contraception during first sexual intercourse,  2004 and 2014 (%)</vt:lpstr>
      <vt:lpstr>School-based SE increased the odds for  good sexuality related knowledge of 9th grade pupils in 1999 five times</vt:lpstr>
      <vt:lpstr>PowerPoint Presentation</vt:lpstr>
      <vt:lpstr>PowerPoint Presentation</vt:lpstr>
      <vt:lpstr>Teenage pregnancies in EU,  Part et al.  AOGS, 2013</vt:lpstr>
      <vt:lpstr>Changes in adolescent pregnancy rates, 1995-2011</vt:lpstr>
      <vt:lpstr>PowerPoint Presentation</vt:lpstr>
      <vt:lpstr>Decline in diagnosed STIs in the period from 2001 to 2009 in Estonia</vt:lpstr>
      <vt:lpstr>Decline in diagnosed HIV infections in the period from 2001 to 2009 in Estonia</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Interactive Videos with PowerPoint and Office Mix</dc:title>
  <dc:creator>Johan</dc:creator>
  <cp:lastModifiedBy>DNP</cp:lastModifiedBy>
  <cp:revision>97</cp:revision>
  <dcterms:created xsi:type="dcterms:W3CDTF">2016-01-07T07:52:03Z</dcterms:created>
  <dcterms:modified xsi:type="dcterms:W3CDTF">2017-05-18T08:18:15Z</dcterms:modified>
</cp:coreProperties>
</file>