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3" r:id="rId1"/>
  </p:sldMasterIdLst>
  <p:notesMasterIdLst>
    <p:notesMasterId r:id="rId51"/>
  </p:notesMasterIdLst>
  <p:sldIdLst>
    <p:sldId id="256" r:id="rId2"/>
    <p:sldId id="277" r:id="rId3"/>
    <p:sldId id="407" r:id="rId4"/>
    <p:sldId id="379" r:id="rId5"/>
    <p:sldId id="408" r:id="rId6"/>
    <p:sldId id="380" r:id="rId7"/>
    <p:sldId id="309" r:id="rId8"/>
    <p:sldId id="381" r:id="rId9"/>
    <p:sldId id="310" r:id="rId10"/>
    <p:sldId id="520" r:id="rId11"/>
    <p:sldId id="519" r:id="rId12"/>
    <p:sldId id="500" r:id="rId13"/>
    <p:sldId id="413" r:id="rId14"/>
    <p:sldId id="312" r:id="rId15"/>
    <p:sldId id="456" r:id="rId16"/>
    <p:sldId id="463" r:id="rId17"/>
    <p:sldId id="502" r:id="rId18"/>
    <p:sldId id="501" r:id="rId19"/>
    <p:sldId id="498" r:id="rId20"/>
    <p:sldId id="499" r:id="rId21"/>
    <p:sldId id="414" r:id="rId22"/>
    <p:sldId id="419" r:id="rId23"/>
    <p:sldId id="467" r:id="rId24"/>
    <p:sldId id="518" r:id="rId25"/>
    <p:sldId id="455" r:id="rId26"/>
    <p:sldId id="424" r:id="rId27"/>
    <p:sldId id="348" r:id="rId28"/>
    <p:sldId id="395" r:id="rId29"/>
    <p:sldId id="505" r:id="rId30"/>
    <p:sldId id="470" r:id="rId31"/>
    <p:sldId id="472" r:id="rId32"/>
    <p:sldId id="473" r:id="rId33"/>
    <p:sldId id="506" r:id="rId34"/>
    <p:sldId id="507" r:id="rId35"/>
    <p:sldId id="479" r:id="rId36"/>
    <p:sldId id="511" r:id="rId37"/>
    <p:sldId id="508" r:id="rId38"/>
    <p:sldId id="482" r:id="rId39"/>
    <p:sldId id="483" r:id="rId40"/>
    <p:sldId id="484" r:id="rId41"/>
    <p:sldId id="512" r:id="rId42"/>
    <p:sldId id="513" r:id="rId43"/>
    <p:sldId id="488" r:id="rId44"/>
    <p:sldId id="515" r:id="rId45"/>
    <p:sldId id="516" r:id="rId46"/>
    <p:sldId id="495" r:id="rId47"/>
    <p:sldId id="496" r:id="rId48"/>
    <p:sldId id="517" r:id="rId49"/>
    <p:sldId id="510" r:id="rId5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60"/>
  </p:normalViewPr>
  <p:slideViewPr>
    <p:cSldViewPr>
      <p:cViewPr>
        <p:scale>
          <a:sx n="66" d="100"/>
          <a:sy n="66" d="100"/>
        </p:scale>
        <p:origin x="-1512" y="-14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image" Target="../media/image7.png"/><Relationship Id="rId4"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F07FD1-0E02-41BA-BD3C-D5830306885E}" type="datetimeFigureOut">
              <a:rPr lang="tr-TR" smtClean="0"/>
              <a:pPr/>
              <a:t>20.5.2017</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8633F1-FB65-4612-83D4-E1070A56D873}"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Ovulasyon</a:t>
            </a:r>
            <a:r>
              <a:rPr lang="tr-TR" dirty="0" smtClean="0"/>
              <a:t> indüksiyonu </a:t>
            </a:r>
            <a:r>
              <a:rPr lang="tr-TR" dirty="0" err="1" smtClean="0"/>
              <a:t>infertilite</a:t>
            </a:r>
            <a:r>
              <a:rPr lang="tr-TR" dirty="0" smtClean="0"/>
              <a:t> için dünyada en yaygın kullanılan tedavi şeklidir. </a:t>
            </a:r>
            <a:endParaRPr lang="tr-TR" dirty="0"/>
          </a:p>
        </p:txBody>
      </p:sp>
      <p:sp>
        <p:nvSpPr>
          <p:cNvPr id="4" name="3 Slayt Numarası Yer Tutucusu"/>
          <p:cNvSpPr>
            <a:spLocks noGrp="1"/>
          </p:cNvSpPr>
          <p:nvPr>
            <p:ph type="sldNum" sz="quarter" idx="10"/>
          </p:nvPr>
        </p:nvSpPr>
        <p:spPr/>
        <p:txBody>
          <a:bodyPr/>
          <a:lstStyle/>
          <a:p>
            <a:fld id="{F18633F1-FB65-4612-83D4-E1070A56D873}" type="slidenum">
              <a:rPr lang="tr-TR" smtClean="0"/>
              <a:pPr/>
              <a:t>1</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OI ajanı olarak</a:t>
            </a:r>
            <a:r>
              <a:rPr lang="tr-TR" baseline="0" dirty="0" smtClean="0"/>
              <a:t> hangi dozda </a:t>
            </a:r>
            <a:r>
              <a:rPr lang="tr-TR" baseline="0" dirty="0" err="1" smtClean="0"/>
              <a:t>kullanılıcağına</a:t>
            </a:r>
            <a:r>
              <a:rPr lang="tr-TR" baseline="0" dirty="0" smtClean="0"/>
              <a:t> dair net bir veri yoktur.</a:t>
            </a:r>
            <a:endParaRPr lang="tr-TR" dirty="0"/>
          </a:p>
        </p:txBody>
      </p:sp>
      <p:sp>
        <p:nvSpPr>
          <p:cNvPr id="4" name="3 Slayt Numarası Yer Tutucusu"/>
          <p:cNvSpPr>
            <a:spLocks noGrp="1"/>
          </p:cNvSpPr>
          <p:nvPr>
            <p:ph type="sldNum" sz="quarter" idx="10"/>
          </p:nvPr>
        </p:nvSpPr>
        <p:spPr/>
        <p:txBody>
          <a:bodyPr/>
          <a:lstStyle/>
          <a:p>
            <a:fld id="{F18633F1-FB65-4612-83D4-E1070A56D873}" type="slidenum">
              <a:rPr lang="tr-TR" smtClean="0"/>
              <a:pPr/>
              <a:t>23</a:t>
            </a:fld>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i="1" kern="1200" baseline="0" dirty="0" err="1" smtClean="0">
                <a:solidFill>
                  <a:schemeClr val="tx1"/>
                </a:solidFill>
                <a:latin typeface="+mn-lt"/>
                <a:ea typeface="+mn-ea"/>
                <a:cs typeface="+mn-cs"/>
              </a:rPr>
              <a:t>Clinical</a:t>
            </a:r>
            <a:r>
              <a:rPr lang="tr-TR" sz="1200" i="1" kern="1200" baseline="0" dirty="0" smtClean="0">
                <a:solidFill>
                  <a:schemeClr val="tx1"/>
                </a:solidFill>
                <a:latin typeface="+mn-lt"/>
                <a:ea typeface="+mn-ea"/>
                <a:cs typeface="+mn-cs"/>
              </a:rPr>
              <a:t> </a:t>
            </a:r>
            <a:r>
              <a:rPr lang="tr-TR" sz="1200" i="1" kern="1200" baseline="0" dirty="0" err="1" smtClean="0">
                <a:solidFill>
                  <a:schemeClr val="tx1"/>
                </a:solidFill>
                <a:latin typeface="+mn-lt"/>
                <a:ea typeface="+mn-ea"/>
                <a:cs typeface="+mn-cs"/>
              </a:rPr>
              <a:t>pregnancy</a:t>
            </a:r>
            <a:r>
              <a:rPr lang="tr-TR" sz="1200" i="1" kern="1200" baseline="0" dirty="0" smtClean="0">
                <a:solidFill>
                  <a:schemeClr val="tx1"/>
                </a:solidFill>
                <a:latin typeface="+mn-lt"/>
                <a:ea typeface="+mn-ea"/>
                <a:cs typeface="+mn-cs"/>
              </a:rPr>
              <a:t> rate</a:t>
            </a:r>
          </a:p>
          <a:p>
            <a:r>
              <a:rPr lang="en-US" sz="1200" kern="1200" baseline="0" dirty="0" smtClean="0">
                <a:solidFill>
                  <a:schemeClr val="tx1"/>
                </a:solidFill>
                <a:latin typeface="+mn-lt"/>
                <a:ea typeface="+mn-ea"/>
                <a:cs typeface="+mn-cs"/>
              </a:rPr>
              <a:t>There was no clear evidence of a difference in the chance of a clinical pregnancy between the </a:t>
            </a:r>
            <a:r>
              <a:rPr lang="en-US" sz="1200" kern="1200" baseline="0" dirty="0" err="1" smtClean="0">
                <a:solidFill>
                  <a:schemeClr val="tx1"/>
                </a:solidFill>
                <a:latin typeface="+mn-lt"/>
                <a:ea typeface="+mn-ea"/>
                <a:cs typeface="+mn-cs"/>
              </a:rPr>
              <a:t>clomiphene</a:t>
            </a:r>
            <a:r>
              <a:rPr lang="en-US" sz="1200" kern="1200" baseline="0" dirty="0" smtClean="0">
                <a:solidFill>
                  <a:schemeClr val="tx1"/>
                </a:solidFill>
                <a:latin typeface="+mn-lt"/>
                <a:ea typeface="+mn-ea"/>
                <a:cs typeface="+mn-cs"/>
              </a:rPr>
              <a:t> citrate and </a:t>
            </a:r>
            <a:r>
              <a:rPr lang="en-US" sz="1200" kern="1200" baseline="0" dirty="0" err="1" smtClean="0">
                <a:solidFill>
                  <a:schemeClr val="tx1"/>
                </a:solidFill>
                <a:latin typeface="+mn-lt"/>
                <a:ea typeface="+mn-ea"/>
                <a:cs typeface="+mn-cs"/>
              </a:rPr>
              <a:t>tamoxifen</a:t>
            </a:r>
            <a:r>
              <a:rPr lang="en-US" sz="1200" kern="1200" baseline="0" dirty="0" smtClean="0">
                <a:solidFill>
                  <a:schemeClr val="tx1"/>
                </a:solidFill>
                <a:latin typeface="+mn-lt"/>
                <a:ea typeface="+mn-ea"/>
                <a:cs typeface="+mn-cs"/>
              </a:rPr>
              <a:t> groups</a:t>
            </a:r>
          </a:p>
          <a:p>
            <a:r>
              <a:rPr lang="en-US" sz="1200" kern="1200" baseline="0" dirty="0" smtClean="0">
                <a:solidFill>
                  <a:schemeClr val="tx1"/>
                </a:solidFill>
                <a:latin typeface="+mn-lt"/>
                <a:ea typeface="+mn-ea"/>
                <a:cs typeface="+mn-cs"/>
              </a:rPr>
              <a:t>(OR 1.30, 95% CI 0.92 to 1.85; 5 studies; 757 women; I2 = 69%; low-quality evidence). If 22% of women in the </a:t>
            </a:r>
            <a:r>
              <a:rPr lang="en-US" sz="1200" kern="1200" baseline="0" dirty="0" err="1" smtClean="0">
                <a:solidFill>
                  <a:schemeClr val="tx1"/>
                </a:solidFill>
                <a:latin typeface="+mn-lt"/>
                <a:ea typeface="+mn-ea"/>
                <a:cs typeface="+mn-cs"/>
              </a:rPr>
              <a:t>tamoxifen</a:t>
            </a:r>
            <a:r>
              <a:rPr lang="en-US" sz="1200" kern="1200" baseline="0" dirty="0" smtClean="0">
                <a:solidFill>
                  <a:schemeClr val="tx1"/>
                </a:solidFill>
                <a:latin typeface="+mn-lt"/>
                <a:ea typeface="+mn-ea"/>
                <a:cs typeface="+mn-cs"/>
              </a:rPr>
              <a:t> group</a:t>
            </a:r>
          </a:p>
          <a:p>
            <a:r>
              <a:rPr lang="en-US" sz="1200" kern="1200" baseline="0" dirty="0" smtClean="0">
                <a:solidFill>
                  <a:schemeClr val="tx1"/>
                </a:solidFill>
                <a:latin typeface="+mn-lt"/>
                <a:ea typeface="+mn-ea"/>
                <a:cs typeface="+mn-cs"/>
              </a:rPr>
              <a:t>had a clinical pregnancy, then between 21% and 35% in the </a:t>
            </a:r>
            <a:r>
              <a:rPr lang="en-US" sz="1200" kern="1200" baseline="0" dirty="0" err="1" smtClean="0">
                <a:solidFill>
                  <a:schemeClr val="tx1"/>
                </a:solidFill>
                <a:latin typeface="+mn-lt"/>
                <a:ea typeface="+mn-ea"/>
                <a:cs typeface="+mn-cs"/>
              </a:rPr>
              <a:t>clomiphene</a:t>
            </a:r>
            <a:r>
              <a:rPr lang="en-US" sz="1200" kern="1200" baseline="0" dirty="0" smtClean="0">
                <a:solidFill>
                  <a:schemeClr val="tx1"/>
                </a:solidFill>
                <a:latin typeface="+mn-lt"/>
                <a:ea typeface="+mn-ea"/>
                <a:cs typeface="+mn-cs"/>
              </a:rPr>
              <a:t> citrate group would have a clinical pregnancy.</a:t>
            </a:r>
            <a:endParaRPr lang="tr-TR" dirty="0"/>
          </a:p>
        </p:txBody>
      </p:sp>
      <p:sp>
        <p:nvSpPr>
          <p:cNvPr id="4" name="3 Slayt Numarası Yer Tutucusu"/>
          <p:cNvSpPr>
            <a:spLocks noGrp="1"/>
          </p:cNvSpPr>
          <p:nvPr>
            <p:ph type="sldNum" sz="quarter" idx="10"/>
          </p:nvPr>
        </p:nvSpPr>
        <p:spPr/>
        <p:txBody>
          <a:bodyPr/>
          <a:lstStyle/>
          <a:p>
            <a:fld id="{0AA3B413-B0D1-4AAD-9288-6A4CEAF15C44}" type="slidenum">
              <a:rPr lang="tr-TR" smtClean="0"/>
              <a:pPr/>
              <a:t>31</a:t>
            </a:fld>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There was no clear evidence of a difference in the chance of a live birth between the </a:t>
            </a:r>
            <a:r>
              <a:rPr lang="en-US" sz="1200" kern="1200" baseline="0" dirty="0" err="1" smtClean="0">
                <a:solidFill>
                  <a:schemeClr val="tx1"/>
                </a:solidFill>
                <a:latin typeface="+mn-lt"/>
                <a:ea typeface="+mn-ea"/>
                <a:cs typeface="+mn-cs"/>
              </a:rPr>
              <a:t>clomiphene</a:t>
            </a:r>
            <a:r>
              <a:rPr lang="en-US" sz="1200" kern="1200" baseline="0" dirty="0" smtClean="0">
                <a:solidFill>
                  <a:schemeClr val="tx1"/>
                </a:solidFill>
                <a:latin typeface="+mn-lt"/>
                <a:ea typeface="+mn-ea"/>
                <a:cs typeface="+mn-cs"/>
              </a:rPr>
              <a:t> citrate and </a:t>
            </a:r>
            <a:r>
              <a:rPr lang="en-US" sz="1200" kern="1200" baseline="0" dirty="0" err="1" smtClean="0">
                <a:solidFill>
                  <a:schemeClr val="tx1"/>
                </a:solidFill>
                <a:latin typeface="+mn-lt"/>
                <a:ea typeface="+mn-ea"/>
                <a:cs typeface="+mn-cs"/>
              </a:rPr>
              <a:t>tamoxifen</a:t>
            </a:r>
            <a:r>
              <a:rPr lang="en-US" sz="1200" kern="1200" baseline="0" dirty="0" smtClean="0">
                <a:solidFill>
                  <a:schemeClr val="tx1"/>
                </a:solidFill>
                <a:latin typeface="+mn-lt"/>
                <a:ea typeface="+mn-ea"/>
                <a:cs typeface="+mn-cs"/>
              </a:rPr>
              <a:t> groups (OR</a:t>
            </a:r>
          </a:p>
          <a:p>
            <a:r>
              <a:rPr lang="en-US" sz="1200" kern="1200" baseline="0" dirty="0" smtClean="0">
                <a:solidFill>
                  <a:schemeClr val="tx1"/>
                </a:solidFill>
                <a:latin typeface="+mn-lt"/>
                <a:ea typeface="+mn-ea"/>
                <a:cs typeface="+mn-cs"/>
              </a:rPr>
              <a:t>1.24, 95% CI 0.59 to 2.62; 2 studies; 195 women; low-quality evidence). If 20% of women in the </a:t>
            </a:r>
            <a:r>
              <a:rPr lang="en-US" sz="1200" kern="1200" baseline="0" dirty="0" err="1" smtClean="0">
                <a:solidFill>
                  <a:schemeClr val="tx1"/>
                </a:solidFill>
                <a:latin typeface="+mn-lt"/>
                <a:ea typeface="+mn-ea"/>
                <a:cs typeface="+mn-cs"/>
              </a:rPr>
              <a:t>tamoxifen</a:t>
            </a:r>
            <a:r>
              <a:rPr lang="en-US" sz="1200" kern="1200" baseline="0" dirty="0" smtClean="0">
                <a:solidFill>
                  <a:schemeClr val="tx1"/>
                </a:solidFill>
                <a:latin typeface="+mn-lt"/>
                <a:ea typeface="+mn-ea"/>
                <a:cs typeface="+mn-cs"/>
              </a:rPr>
              <a:t> group had a live birth,</a:t>
            </a:r>
          </a:p>
          <a:p>
            <a:r>
              <a:rPr lang="en-US" sz="1200" kern="1200" baseline="0" dirty="0" smtClean="0">
                <a:solidFill>
                  <a:schemeClr val="tx1"/>
                </a:solidFill>
                <a:latin typeface="+mn-lt"/>
                <a:ea typeface="+mn-ea"/>
                <a:cs typeface="+mn-cs"/>
              </a:rPr>
              <a:t>then between 13% and 40% of women in the </a:t>
            </a:r>
            <a:r>
              <a:rPr lang="en-US" sz="1200" kern="1200" baseline="0" dirty="0" err="1" smtClean="0">
                <a:solidFill>
                  <a:schemeClr val="tx1"/>
                </a:solidFill>
                <a:latin typeface="+mn-lt"/>
                <a:ea typeface="+mn-ea"/>
                <a:cs typeface="+mn-cs"/>
              </a:rPr>
              <a:t>clomiphene</a:t>
            </a:r>
            <a:r>
              <a:rPr lang="en-US" sz="1200" kern="1200" baseline="0" dirty="0" smtClean="0">
                <a:solidFill>
                  <a:schemeClr val="tx1"/>
                </a:solidFill>
                <a:latin typeface="+mn-lt"/>
                <a:ea typeface="+mn-ea"/>
                <a:cs typeface="+mn-cs"/>
              </a:rPr>
              <a:t> citrate group would have a live birth.</a:t>
            </a:r>
            <a:endParaRPr lang="tr-TR" dirty="0"/>
          </a:p>
        </p:txBody>
      </p:sp>
      <p:sp>
        <p:nvSpPr>
          <p:cNvPr id="4" name="3 Slayt Numarası Yer Tutucusu"/>
          <p:cNvSpPr>
            <a:spLocks noGrp="1"/>
          </p:cNvSpPr>
          <p:nvPr>
            <p:ph type="sldNum" sz="quarter" idx="10"/>
          </p:nvPr>
        </p:nvSpPr>
        <p:spPr/>
        <p:txBody>
          <a:bodyPr/>
          <a:lstStyle/>
          <a:p>
            <a:fld id="{0AA3B413-B0D1-4AAD-9288-6A4CEAF15C44}" type="slidenum">
              <a:rPr lang="tr-TR" smtClean="0"/>
              <a:pPr/>
              <a:t>32</a:t>
            </a:fld>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Letrozol</a:t>
            </a:r>
            <a:r>
              <a:rPr lang="tr-TR" dirty="0" smtClean="0"/>
              <a:t> sadece </a:t>
            </a:r>
            <a:r>
              <a:rPr lang="tr-TR" dirty="0" err="1" smtClean="0"/>
              <a:t>hmg</a:t>
            </a:r>
            <a:r>
              <a:rPr lang="tr-TR" dirty="0" smtClean="0"/>
              <a:t> doz ve süresini </a:t>
            </a:r>
            <a:r>
              <a:rPr lang="tr-TR" dirty="0" err="1" smtClean="0"/>
              <a:t>azaltmamıs</a:t>
            </a:r>
            <a:r>
              <a:rPr lang="tr-TR" dirty="0" smtClean="0"/>
              <a:t> ayrıca yüksek </a:t>
            </a:r>
            <a:r>
              <a:rPr lang="tr-TR" dirty="0" err="1" smtClean="0"/>
              <a:t>monofolliküler</a:t>
            </a:r>
            <a:r>
              <a:rPr lang="tr-TR" dirty="0" smtClean="0"/>
              <a:t> gelişime</a:t>
            </a:r>
            <a:r>
              <a:rPr lang="tr-TR" baseline="0" dirty="0" smtClean="0"/>
              <a:t> neden olmuştur.</a:t>
            </a:r>
            <a:r>
              <a:rPr lang="tr-TR" baseline="0" dirty="0" err="1" smtClean="0"/>
              <a:t>cc</a:t>
            </a:r>
            <a:r>
              <a:rPr lang="tr-TR" baseline="0" dirty="0" smtClean="0"/>
              <a:t> </a:t>
            </a:r>
            <a:r>
              <a:rPr lang="tr-TR" baseline="0" dirty="0" err="1" smtClean="0"/>
              <a:t>rezi</a:t>
            </a:r>
            <a:endParaRPr lang="tr-TR" dirty="0"/>
          </a:p>
        </p:txBody>
      </p:sp>
      <p:sp>
        <p:nvSpPr>
          <p:cNvPr id="4" name="3 Slayt Numarası Yer Tutucusu"/>
          <p:cNvSpPr>
            <a:spLocks noGrp="1"/>
          </p:cNvSpPr>
          <p:nvPr>
            <p:ph type="sldNum" sz="quarter" idx="10"/>
          </p:nvPr>
        </p:nvSpPr>
        <p:spPr/>
        <p:txBody>
          <a:bodyPr/>
          <a:lstStyle/>
          <a:p>
            <a:fld id="{F18633F1-FB65-4612-83D4-E1070A56D873}" type="slidenum">
              <a:rPr lang="tr-TR" smtClean="0"/>
              <a:pPr/>
              <a:t>35</a:t>
            </a:fld>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Nine RCTs compared </a:t>
            </a:r>
            <a:r>
              <a:rPr lang="en-US" sz="1200" kern="1200" baseline="0" dirty="0" err="1" smtClean="0">
                <a:solidFill>
                  <a:schemeClr val="tx1"/>
                </a:solidFill>
                <a:latin typeface="+mn-lt"/>
                <a:ea typeface="+mn-ea"/>
                <a:cs typeface="+mn-cs"/>
              </a:rPr>
              <a:t>letrozole</a:t>
            </a:r>
            <a:r>
              <a:rPr lang="en-US" sz="1200" kern="1200" baseline="0" dirty="0" smtClean="0">
                <a:solidFill>
                  <a:schemeClr val="tx1"/>
                </a:solidFill>
                <a:latin typeface="+mn-lt"/>
                <a:ea typeface="+mn-ea"/>
                <a:cs typeface="+mn-cs"/>
              </a:rPr>
              <a:t> with </a:t>
            </a:r>
            <a:r>
              <a:rPr lang="en-US" sz="1200" kern="1200" baseline="0" dirty="0" err="1" smtClean="0">
                <a:solidFill>
                  <a:schemeClr val="tx1"/>
                </a:solidFill>
                <a:latin typeface="+mn-lt"/>
                <a:ea typeface="+mn-ea"/>
                <a:cs typeface="+mn-cs"/>
              </a:rPr>
              <a:t>clomiphene</a:t>
            </a:r>
            <a:r>
              <a:rPr lang="en-US" sz="1200" kern="1200" baseline="0" dirty="0" smtClean="0">
                <a:solidFill>
                  <a:schemeClr val="tx1"/>
                </a:solidFill>
                <a:latin typeface="+mn-lt"/>
                <a:ea typeface="+mn-ea"/>
                <a:cs typeface="+mn-cs"/>
              </a:rPr>
              <a:t> citrate (with or without adjuncts in one or both arms) followed by timed intercourse.</a:t>
            </a:r>
          </a:p>
          <a:p>
            <a:r>
              <a:rPr lang="en-US" sz="1200" kern="1200" baseline="0" dirty="0" smtClean="0">
                <a:solidFill>
                  <a:schemeClr val="tx1"/>
                </a:solidFill>
                <a:latin typeface="+mn-lt"/>
                <a:ea typeface="+mn-ea"/>
                <a:cs typeface="+mn-cs"/>
              </a:rPr>
              <a:t>The birth rate was higher in the </a:t>
            </a:r>
            <a:r>
              <a:rPr lang="en-US" sz="1200" kern="1200" baseline="0" dirty="0" err="1" smtClean="0">
                <a:solidFill>
                  <a:schemeClr val="tx1"/>
                </a:solidFill>
                <a:latin typeface="+mn-lt"/>
                <a:ea typeface="+mn-ea"/>
                <a:cs typeface="+mn-cs"/>
              </a:rPr>
              <a:t>letrozole</a:t>
            </a:r>
            <a:r>
              <a:rPr lang="en-US" sz="1200" kern="1200" baseline="0" dirty="0" smtClean="0">
                <a:solidFill>
                  <a:schemeClr val="tx1"/>
                </a:solidFill>
                <a:latin typeface="+mn-lt"/>
                <a:ea typeface="+mn-ea"/>
                <a:cs typeface="+mn-cs"/>
              </a:rPr>
              <a:t> group (OR 1.64, 95% CI 1.32 to 2.04, n=1783, I²=3%)</a:t>
            </a:r>
            <a:endParaRPr lang="tr-TR" dirty="0"/>
          </a:p>
        </p:txBody>
      </p:sp>
      <p:sp>
        <p:nvSpPr>
          <p:cNvPr id="4" name="3 Slayt Numarası Yer Tutucusu"/>
          <p:cNvSpPr>
            <a:spLocks noGrp="1"/>
          </p:cNvSpPr>
          <p:nvPr>
            <p:ph type="sldNum" sz="quarter" idx="10"/>
          </p:nvPr>
        </p:nvSpPr>
        <p:spPr/>
        <p:txBody>
          <a:bodyPr/>
          <a:lstStyle/>
          <a:p>
            <a:fld id="{F18633F1-FB65-4612-83D4-E1070A56D873}" type="slidenum">
              <a:rPr lang="tr-TR" smtClean="0"/>
              <a:pPr/>
              <a:t>38</a:t>
            </a:fld>
            <a:endParaRPr 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en-US" sz="1200" kern="1200" baseline="0" dirty="0" err="1" smtClean="0">
                <a:solidFill>
                  <a:schemeClr val="tx1"/>
                </a:solidFill>
                <a:latin typeface="+mn-lt"/>
                <a:ea typeface="+mn-ea"/>
                <a:cs typeface="+mn-cs"/>
              </a:rPr>
              <a:t>FifteenRCTs</a:t>
            </a:r>
            <a:r>
              <a:rPr lang="en-US" sz="1200" kern="1200" baseline="0" dirty="0" smtClean="0">
                <a:solidFill>
                  <a:schemeClr val="tx1"/>
                </a:solidFill>
                <a:latin typeface="+mn-lt"/>
                <a:ea typeface="+mn-ea"/>
                <a:cs typeface="+mn-cs"/>
              </a:rPr>
              <a:t> compared </a:t>
            </a:r>
            <a:r>
              <a:rPr lang="en-US" sz="1200" kern="1200" baseline="0" dirty="0" err="1" smtClean="0">
                <a:solidFill>
                  <a:schemeClr val="tx1"/>
                </a:solidFill>
                <a:latin typeface="+mn-lt"/>
                <a:ea typeface="+mn-ea"/>
                <a:cs typeface="+mn-cs"/>
              </a:rPr>
              <a:t>letrozole</a:t>
            </a:r>
            <a:r>
              <a:rPr lang="en-US" sz="1200" kern="1200" baseline="0" dirty="0" smtClean="0">
                <a:solidFill>
                  <a:schemeClr val="tx1"/>
                </a:solidFill>
                <a:latin typeface="+mn-lt"/>
                <a:ea typeface="+mn-ea"/>
                <a:cs typeface="+mn-cs"/>
              </a:rPr>
              <a:t> versus </a:t>
            </a:r>
            <a:r>
              <a:rPr lang="en-US" sz="1200" kern="1200" baseline="0" dirty="0" err="1" smtClean="0">
                <a:solidFill>
                  <a:schemeClr val="tx1"/>
                </a:solidFill>
                <a:latin typeface="+mn-lt"/>
                <a:ea typeface="+mn-ea"/>
                <a:cs typeface="+mn-cs"/>
              </a:rPr>
              <a:t>clomiphene</a:t>
            </a:r>
            <a:r>
              <a:rPr lang="en-US" sz="1200" kern="1200" baseline="0" dirty="0" smtClean="0">
                <a:solidFill>
                  <a:schemeClr val="tx1"/>
                </a:solidFill>
                <a:latin typeface="+mn-lt"/>
                <a:ea typeface="+mn-ea"/>
                <a:cs typeface="+mn-cs"/>
              </a:rPr>
              <a:t> citrate (with </a:t>
            </a:r>
            <a:r>
              <a:rPr lang="en-US" sz="1200" kern="1200" baseline="0" dirty="0" err="1" smtClean="0">
                <a:solidFill>
                  <a:schemeClr val="tx1"/>
                </a:solidFill>
                <a:latin typeface="+mn-lt"/>
                <a:ea typeface="+mn-ea"/>
                <a:cs typeface="+mn-cs"/>
              </a:rPr>
              <a:t>orwithout</a:t>
            </a:r>
            <a:r>
              <a:rPr lang="en-US" sz="1200" kern="1200" baseline="0" dirty="0" smtClean="0">
                <a:solidFill>
                  <a:schemeClr val="tx1"/>
                </a:solidFill>
                <a:latin typeface="+mn-lt"/>
                <a:ea typeface="+mn-ea"/>
                <a:cs typeface="+mn-cs"/>
              </a:rPr>
              <a:t> adjuncts in one or both arms) followed by timed intercourse.</a:t>
            </a:r>
          </a:p>
          <a:p>
            <a:r>
              <a:rPr lang="en-US" sz="1200" kern="1200" baseline="0" dirty="0" smtClean="0">
                <a:solidFill>
                  <a:schemeClr val="tx1"/>
                </a:solidFill>
                <a:latin typeface="+mn-lt"/>
                <a:ea typeface="+mn-ea"/>
                <a:cs typeface="+mn-cs"/>
              </a:rPr>
              <a:t>The pregnancy rate was higher in the </a:t>
            </a:r>
            <a:r>
              <a:rPr lang="en-US" sz="1200" kern="1200" baseline="0" dirty="0" err="1" smtClean="0">
                <a:solidFill>
                  <a:schemeClr val="tx1"/>
                </a:solidFill>
                <a:latin typeface="+mn-lt"/>
                <a:ea typeface="+mn-ea"/>
                <a:cs typeface="+mn-cs"/>
              </a:rPr>
              <a:t>letrozole</a:t>
            </a:r>
            <a:r>
              <a:rPr lang="en-US" sz="1200" kern="1200" baseline="0" dirty="0" smtClean="0">
                <a:solidFill>
                  <a:schemeClr val="tx1"/>
                </a:solidFill>
                <a:latin typeface="+mn-lt"/>
                <a:ea typeface="+mn-ea"/>
                <a:cs typeface="+mn-cs"/>
              </a:rPr>
              <a:t> group (OR 1.40, 95% CI 1.18 to 1.65, n=2816, I²=26%)</a:t>
            </a:r>
          </a:p>
          <a:p>
            <a:r>
              <a:rPr lang="en-US" sz="1200" kern="1200" baseline="0" dirty="0" smtClean="0">
                <a:solidFill>
                  <a:schemeClr val="tx1"/>
                </a:solidFill>
                <a:latin typeface="+mn-lt"/>
                <a:ea typeface="+mn-ea"/>
                <a:cs typeface="+mn-cs"/>
              </a:rPr>
              <a:t>Three RCTs compared </a:t>
            </a:r>
            <a:r>
              <a:rPr lang="en-US" sz="1200" kern="1200" baseline="0" dirty="0" err="1" smtClean="0">
                <a:solidFill>
                  <a:schemeClr val="tx1"/>
                </a:solidFill>
                <a:latin typeface="+mn-lt"/>
                <a:ea typeface="+mn-ea"/>
                <a:cs typeface="+mn-cs"/>
              </a:rPr>
              <a:t>letrozole</a:t>
            </a:r>
            <a:r>
              <a:rPr lang="en-US" sz="1200" kern="1200" baseline="0" dirty="0" smtClean="0">
                <a:solidFill>
                  <a:schemeClr val="tx1"/>
                </a:solidFill>
                <a:latin typeface="+mn-lt"/>
                <a:ea typeface="+mn-ea"/>
                <a:cs typeface="+mn-cs"/>
              </a:rPr>
              <a:t> versus </a:t>
            </a:r>
            <a:r>
              <a:rPr lang="en-US" sz="1200" kern="1200" baseline="0" dirty="0" err="1" smtClean="0">
                <a:solidFill>
                  <a:schemeClr val="tx1"/>
                </a:solidFill>
                <a:latin typeface="+mn-lt"/>
                <a:ea typeface="+mn-ea"/>
                <a:cs typeface="+mn-cs"/>
              </a:rPr>
              <a:t>clomiphene</a:t>
            </a:r>
            <a:r>
              <a:rPr lang="en-US" sz="1200" kern="1200" baseline="0" dirty="0" smtClean="0">
                <a:solidFill>
                  <a:schemeClr val="tx1"/>
                </a:solidFill>
                <a:latin typeface="+mn-lt"/>
                <a:ea typeface="+mn-ea"/>
                <a:cs typeface="+mn-cs"/>
              </a:rPr>
              <a:t> citrate (with or without adjuncts) followed by IUI. The pregnancy rate was higher</a:t>
            </a:r>
          </a:p>
          <a:p>
            <a:r>
              <a:rPr lang="en-US" sz="1200" kern="1200" baseline="0" dirty="0" smtClean="0">
                <a:solidFill>
                  <a:schemeClr val="tx1"/>
                </a:solidFill>
                <a:latin typeface="+mn-lt"/>
                <a:ea typeface="+mn-ea"/>
                <a:cs typeface="+mn-cs"/>
              </a:rPr>
              <a:t>in the </a:t>
            </a:r>
            <a:r>
              <a:rPr lang="en-US" sz="1200" kern="1200" baseline="0" dirty="0" err="1" smtClean="0">
                <a:solidFill>
                  <a:schemeClr val="tx1"/>
                </a:solidFill>
                <a:latin typeface="+mn-lt"/>
                <a:ea typeface="+mn-ea"/>
                <a:cs typeface="+mn-cs"/>
              </a:rPr>
              <a:t>letrozole</a:t>
            </a:r>
            <a:r>
              <a:rPr lang="en-US" sz="1200" kern="1200" baseline="0" dirty="0" smtClean="0">
                <a:solidFill>
                  <a:schemeClr val="tx1"/>
                </a:solidFill>
                <a:latin typeface="+mn-lt"/>
                <a:ea typeface="+mn-ea"/>
                <a:cs typeface="+mn-cs"/>
              </a:rPr>
              <a:t> group (OR 1.71, 95% CI 1.30 to 2.25, n=1597)</a:t>
            </a:r>
            <a:endParaRPr lang="tr-TR" dirty="0"/>
          </a:p>
        </p:txBody>
      </p:sp>
      <p:sp>
        <p:nvSpPr>
          <p:cNvPr id="4" name="3 Slayt Numarası Yer Tutucusu"/>
          <p:cNvSpPr>
            <a:spLocks noGrp="1"/>
          </p:cNvSpPr>
          <p:nvPr>
            <p:ph type="sldNum" sz="quarter" idx="10"/>
          </p:nvPr>
        </p:nvSpPr>
        <p:spPr/>
        <p:txBody>
          <a:bodyPr/>
          <a:lstStyle/>
          <a:p>
            <a:fld id="{F18633F1-FB65-4612-83D4-E1070A56D873}" type="slidenum">
              <a:rPr lang="tr-TR" smtClean="0"/>
              <a:pPr/>
              <a:t>39</a:t>
            </a:fld>
            <a:endParaRPr 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en-US" dirty="0" smtClean="0"/>
              <a:t>There was no evidence of a difference in OHSS rates when </a:t>
            </a:r>
            <a:r>
              <a:rPr lang="en-US" dirty="0" err="1" smtClean="0"/>
              <a:t>letrozole</a:t>
            </a:r>
            <a:r>
              <a:rPr lang="en-US" dirty="0" smtClean="0"/>
              <a:t> (with or without adjuncts) was compared with placebo (one RCT,</a:t>
            </a:r>
          </a:p>
          <a:p>
            <a:r>
              <a:rPr lang="en-US" dirty="0" smtClean="0"/>
              <a:t>n=36), </a:t>
            </a:r>
            <a:r>
              <a:rPr lang="en-US" dirty="0" err="1" smtClean="0"/>
              <a:t>clomiphene</a:t>
            </a:r>
            <a:r>
              <a:rPr lang="en-US" dirty="0" smtClean="0"/>
              <a:t> citrate (with or without adjuncts) followed by timed intercourse (nine RCTs, n=2179) or intrauterine insemination</a:t>
            </a:r>
          </a:p>
          <a:p>
            <a:r>
              <a:rPr lang="en-US" dirty="0" smtClean="0"/>
              <a:t>(IUI) (two RCTs, n=1494), laparoscopic ovarian drilling (one RCT, n=260) or </a:t>
            </a:r>
            <a:r>
              <a:rPr lang="en-US" dirty="0" err="1" smtClean="0"/>
              <a:t>anastrozole</a:t>
            </a:r>
            <a:r>
              <a:rPr lang="en-US" dirty="0" smtClean="0"/>
              <a:t> (one RCT, n=220). Events were absent or</a:t>
            </a:r>
          </a:p>
          <a:p>
            <a:r>
              <a:rPr lang="en-US" dirty="0" smtClean="0"/>
              <a:t>very rare, and no study had more than 2 cases of OHSS.</a:t>
            </a:r>
          </a:p>
          <a:p>
            <a:endParaRPr lang="tr-TR" dirty="0"/>
          </a:p>
        </p:txBody>
      </p:sp>
      <p:sp>
        <p:nvSpPr>
          <p:cNvPr id="4" name="3 Slayt Numarası Yer Tutucusu"/>
          <p:cNvSpPr>
            <a:spLocks noGrp="1"/>
          </p:cNvSpPr>
          <p:nvPr>
            <p:ph type="sldNum" sz="quarter" idx="10"/>
          </p:nvPr>
        </p:nvSpPr>
        <p:spPr/>
        <p:txBody>
          <a:bodyPr/>
          <a:lstStyle/>
          <a:p>
            <a:fld id="{0AA3B413-B0D1-4AAD-9288-6A4CEAF15C44}" type="slidenum">
              <a:rPr lang="tr-TR" smtClean="0"/>
              <a:pPr/>
              <a:t>40</a:t>
            </a:fld>
            <a:endParaRPr 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Em kal, klinik </a:t>
            </a:r>
            <a:r>
              <a:rPr lang="tr-TR" dirty="0" err="1" smtClean="0"/>
              <a:t>geb</a:t>
            </a:r>
            <a:r>
              <a:rPr lang="tr-TR" dirty="0" smtClean="0"/>
              <a:t> oranı yüksek, </a:t>
            </a:r>
            <a:r>
              <a:rPr lang="tr-TR" dirty="0" err="1" smtClean="0"/>
              <a:t>cc</a:t>
            </a:r>
            <a:r>
              <a:rPr lang="tr-TR" dirty="0" smtClean="0"/>
              <a:t> de </a:t>
            </a:r>
            <a:r>
              <a:rPr lang="tr-TR" dirty="0" err="1" smtClean="0"/>
              <a:t>ohss</a:t>
            </a:r>
            <a:r>
              <a:rPr lang="tr-TR" dirty="0" smtClean="0"/>
              <a:t> yüksek</a:t>
            </a:r>
            <a:endParaRPr lang="tr-TR" dirty="0"/>
          </a:p>
        </p:txBody>
      </p:sp>
      <p:sp>
        <p:nvSpPr>
          <p:cNvPr id="4" name="3 Slayt Numarası Yer Tutucusu"/>
          <p:cNvSpPr>
            <a:spLocks noGrp="1"/>
          </p:cNvSpPr>
          <p:nvPr>
            <p:ph type="sldNum" sz="quarter" idx="10"/>
          </p:nvPr>
        </p:nvSpPr>
        <p:spPr/>
        <p:txBody>
          <a:bodyPr/>
          <a:lstStyle/>
          <a:p>
            <a:fld id="{F18633F1-FB65-4612-83D4-E1070A56D873}" type="slidenum">
              <a:rPr lang="tr-TR" smtClean="0"/>
              <a:pPr/>
              <a:t>43</a:t>
            </a:fld>
            <a:endParaRPr 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OHSS yüksek</a:t>
            </a:r>
            <a:r>
              <a:rPr lang="tr-TR" baseline="0" dirty="0" smtClean="0"/>
              <a:t> </a:t>
            </a:r>
            <a:r>
              <a:rPr lang="tr-TR" baseline="0" dirty="0" err="1" smtClean="0"/>
              <a:t>cc</a:t>
            </a:r>
            <a:r>
              <a:rPr lang="tr-TR" baseline="0" dirty="0" smtClean="0"/>
              <a:t> dozu daha az kullanılmalı</a:t>
            </a:r>
            <a:endParaRPr lang="tr-TR" dirty="0"/>
          </a:p>
        </p:txBody>
      </p:sp>
      <p:sp>
        <p:nvSpPr>
          <p:cNvPr id="4" name="3 Slayt Numarası Yer Tutucusu"/>
          <p:cNvSpPr>
            <a:spLocks noGrp="1"/>
          </p:cNvSpPr>
          <p:nvPr>
            <p:ph type="sldNum" sz="quarter" idx="10"/>
          </p:nvPr>
        </p:nvSpPr>
        <p:spPr/>
        <p:txBody>
          <a:bodyPr/>
          <a:lstStyle/>
          <a:p>
            <a:fld id="{F18633F1-FB65-4612-83D4-E1070A56D873}" type="slidenum">
              <a:rPr lang="tr-TR" smtClean="0"/>
              <a:pPr/>
              <a:t>44</a:t>
            </a:fld>
            <a:endParaRPr lang="tr-T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 </a:t>
            </a:r>
            <a:r>
              <a:rPr lang="en-US" sz="1200" i="1" kern="1200" baseline="0" dirty="0" smtClean="0">
                <a:solidFill>
                  <a:schemeClr val="tx1"/>
                </a:solidFill>
                <a:latin typeface="+mn-lt"/>
                <a:ea typeface="+mn-ea"/>
                <a:cs typeface="+mn-cs"/>
              </a:rPr>
              <a:t>p value &lt;0.05 was considered statistically </a:t>
            </a:r>
            <a:r>
              <a:rPr lang="en-US" sz="1200" i="1" kern="1200" baseline="0" dirty="0" err="1" smtClean="0">
                <a:solidFill>
                  <a:schemeClr val="tx1"/>
                </a:solidFill>
                <a:latin typeface="+mn-lt"/>
                <a:ea typeface="+mn-ea"/>
                <a:cs typeface="+mn-cs"/>
              </a:rPr>
              <a:t>significant.</a:t>
            </a:r>
            <a:r>
              <a:rPr lang="en-US" sz="1200" kern="1200" baseline="0" dirty="0" err="1" smtClean="0">
                <a:solidFill>
                  <a:schemeClr val="tx1"/>
                </a:solidFill>
                <a:latin typeface="+mn-lt"/>
                <a:ea typeface="+mn-ea"/>
                <a:cs typeface="+mn-cs"/>
              </a:rPr>
              <a:t>The</a:t>
            </a:r>
            <a:r>
              <a:rPr lang="en-US" sz="1200" kern="1200" baseline="0" dirty="0" smtClean="0">
                <a:solidFill>
                  <a:schemeClr val="tx1"/>
                </a:solidFill>
                <a:latin typeface="+mn-lt"/>
                <a:ea typeface="+mn-ea"/>
                <a:cs typeface="+mn-cs"/>
              </a:rPr>
              <a:t> clinical pregnancy rate, multiple pregnancy rate, and the development of OHSS per cycle in the study population were 15.2%, 20.5%, and 5.8%, respectively. OHSS was significantly more prevalent in the CC group than in the LTZ group [13 cases (10.3%) vs. 2 cases (1.5%), </a:t>
            </a:r>
            <a:r>
              <a:rPr lang="en-US" sz="1200" i="1" kern="1200" baseline="0" dirty="0" smtClean="0">
                <a:solidFill>
                  <a:schemeClr val="tx1"/>
                </a:solidFill>
                <a:latin typeface="+mn-lt"/>
                <a:ea typeface="+mn-ea"/>
                <a:cs typeface="+mn-cs"/>
              </a:rPr>
              <a:t>p=0.003]. The </a:t>
            </a:r>
            <a:r>
              <a:rPr lang="en-US" sz="1200" kern="1200" baseline="0" dirty="0" smtClean="0">
                <a:solidFill>
                  <a:schemeClr val="tx1"/>
                </a:solidFill>
                <a:latin typeface="+mn-lt"/>
                <a:ea typeface="+mn-ea"/>
                <a:cs typeface="+mn-cs"/>
              </a:rPr>
              <a:t>OHSS was significantly more prevalent in the CC group than in the LTZ group [13 cases (10.3%) vs. 2 cases (1.5%), </a:t>
            </a:r>
            <a:r>
              <a:rPr lang="en-US" sz="1200" i="1" kern="1200" baseline="0" dirty="0" smtClean="0">
                <a:solidFill>
                  <a:schemeClr val="tx1"/>
                </a:solidFill>
                <a:latin typeface="+mn-lt"/>
                <a:ea typeface="+mn-ea"/>
                <a:cs typeface="+mn-cs"/>
              </a:rPr>
              <a:t>p=0.003]. The </a:t>
            </a:r>
            <a:r>
              <a:rPr lang="en-US" sz="1200" kern="1200" baseline="0" dirty="0" smtClean="0">
                <a:solidFill>
                  <a:schemeClr val="tx1"/>
                </a:solidFill>
                <a:latin typeface="+mn-lt"/>
                <a:ea typeface="+mn-ea"/>
                <a:cs typeface="+mn-cs"/>
              </a:rPr>
              <a:t>endometrial thickness was significantly lesser in the CC group (9.37±2.02 vs. 9.98±1.85, </a:t>
            </a:r>
            <a:r>
              <a:rPr lang="en-US" sz="1200" i="1" kern="1200" baseline="0" dirty="0" smtClean="0">
                <a:solidFill>
                  <a:schemeClr val="tx1"/>
                </a:solidFill>
                <a:latin typeface="+mn-lt"/>
                <a:ea typeface="+mn-ea"/>
                <a:cs typeface="+mn-cs"/>
              </a:rPr>
              <a:t>p=0.005) than the LTZ group. </a:t>
            </a:r>
            <a:endParaRPr lang="tr-TR" dirty="0"/>
          </a:p>
        </p:txBody>
      </p:sp>
      <p:sp>
        <p:nvSpPr>
          <p:cNvPr id="4" name="3 Slayt Numarası Yer Tutucusu"/>
          <p:cNvSpPr>
            <a:spLocks noGrp="1"/>
          </p:cNvSpPr>
          <p:nvPr>
            <p:ph type="sldNum" sz="quarter" idx="10"/>
          </p:nvPr>
        </p:nvSpPr>
        <p:spPr/>
        <p:txBody>
          <a:bodyPr/>
          <a:lstStyle/>
          <a:p>
            <a:fld id="{F18633F1-FB65-4612-83D4-E1070A56D873}" type="slidenum">
              <a:rPr lang="tr-TR" smtClean="0"/>
              <a:pPr/>
              <a:t>46</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A4A7B7E3-CE55-498C-A9E0-319BC24C3E47}" type="slidenum">
              <a:rPr lang="en-US"/>
              <a:pPr/>
              <a:t>3</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baseline="0" dirty="0" err="1" smtClean="0">
                <a:solidFill>
                  <a:schemeClr val="tx1"/>
                </a:solidFill>
                <a:latin typeface="+mn-lt"/>
                <a:ea typeface="+mn-ea"/>
                <a:cs typeface="+mn-cs"/>
              </a:rPr>
              <a:t>the</a:t>
            </a:r>
            <a:r>
              <a:rPr lang="tr-TR" sz="1200" kern="1200" baseline="0" dirty="0" smtClean="0">
                <a:solidFill>
                  <a:schemeClr val="tx1"/>
                </a:solidFill>
                <a:latin typeface="+mn-lt"/>
                <a:ea typeface="+mn-ea"/>
                <a:cs typeface="+mn-cs"/>
              </a:rPr>
              <a:t> </a:t>
            </a:r>
            <a:r>
              <a:rPr lang="tr-TR" sz="1200" kern="1200" baseline="0" dirty="0" err="1" smtClean="0">
                <a:solidFill>
                  <a:schemeClr val="tx1"/>
                </a:solidFill>
                <a:latin typeface="+mn-lt"/>
                <a:ea typeface="+mn-ea"/>
                <a:cs typeface="+mn-cs"/>
              </a:rPr>
              <a:t>endometrial</a:t>
            </a:r>
            <a:r>
              <a:rPr lang="tr-TR"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thickness on the day of </a:t>
            </a:r>
            <a:r>
              <a:rPr lang="en-US" sz="1200" kern="1200" baseline="0" dirty="0" err="1" smtClean="0">
                <a:solidFill>
                  <a:schemeClr val="tx1"/>
                </a:solidFill>
                <a:latin typeface="+mn-lt"/>
                <a:ea typeface="+mn-ea"/>
                <a:cs typeface="+mn-cs"/>
              </a:rPr>
              <a:t>hCG</a:t>
            </a:r>
            <a:r>
              <a:rPr lang="en-US" sz="1200" kern="1200" baseline="0" dirty="0" smtClean="0">
                <a:solidFill>
                  <a:schemeClr val="tx1"/>
                </a:solidFill>
                <a:latin typeface="+mn-lt"/>
                <a:ea typeface="+mn-ea"/>
                <a:cs typeface="+mn-cs"/>
              </a:rPr>
              <a:t> administration was significantly greater in the alternate-day regimen of 3 days compared to that of 2 days LTZ+300 group (0.78±1.06 vs. 0.35±0.65, </a:t>
            </a:r>
            <a:r>
              <a:rPr lang="en-US" sz="1200" i="1" kern="1200" baseline="0" dirty="0" smtClean="0">
                <a:solidFill>
                  <a:schemeClr val="tx1"/>
                </a:solidFill>
                <a:latin typeface="+mn-lt"/>
                <a:ea typeface="+mn-ea"/>
                <a:cs typeface="+mn-cs"/>
              </a:rPr>
              <a:t>p=0.041). In the alternate </a:t>
            </a:r>
            <a:r>
              <a:rPr lang="en-US" sz="1200" i="1" kern="1200" baseline="0" dirty="0" err="1" smtClean="0">
                <a:solidFill>
                  <a:schemeClr val="tx1"/>
                </a:solidFill>
                <a:latin typeface="+mn-lt"/>
                <a:ea typeface="+mn-ea"/>
                <a:cs typeface="+mn-cs"/>
              </a:rPr>
              <a:t>gonadotropin</a:t>
            </a:r>
            <a:r>
              <a:rPr lang="en-US" sz="1200" i="1" kern="1200" baseline="0" dirty="0" smtClean="0">
                <a:solidFill>
                  <a:schemeClr val="tx1"/>
                </a:solidFill>
                <a:latin typeface="+mn-lt"/>
                <a:ea typeface="+mn-ea"/>
                <a:cs typeface="+mn-cs"/>
              </a:rPr>
              <a:t> regimen of 3 days, although there was no significant difference in the clinical pregnancy rate between the cycles using CC and LTZ, the endometrial thickness was significantly greater in the LTZ+450 group </a:t>
            </a:r>
            <a:r>
              <a:rPr lang="en-US" sz="1200" kern="1200" baseline="0" dirty="0" smtClean="0">
                <a:solidFill>
                  <a:schemeClr val="tx1"/>
                </a:solidFill>
                <a:latin typeface="+mn-lt"/>
                <a:ea typeface="+mn-ea"/>
                <a:cs typeface="+mn-cs"/>
              </a:rPr>
              <a:t>Finally, the multiple pregnancy rate was significantly higher in the LTZ+450 group than in the CC+450 group (50% vs. 13.3%, </a:t>
            </a:r>
            <a:r>
              <a:rPr lang="en-US" sz="1200" i="1" kern="1200" baseline="0" dirty="0" smtClean="0">
                <a:solidFill>
                  <a:schemeClr val="tx1"/>
                </a:solidFill>
                <a:latin typeface="+mn-lt"/>
                <a:ea typeface="+mn-ea"/>
                <a:cs typeface="+mn-cs"/>
              </a:rPr>
              <a:t>p=0.038) (Table 3).</a:t>
            </a:r>
            <a:endParaRPr lang="tr-TR" dirty="0"/>
          </a:p>
        </p:txBody>
      </p:sp>
      <p:sp>
        <p:nvSpPr>
          <p:cNvPr id="4" name="3 Slayt Numarası Yer Tutucusu"/>
          <p:cNvSpPr>
            <a:spLocks noGrp="1"/>
          </p:cNvSpPr>
          <p:nvPr>
            <p:ph type="sldNum" sz="quarter" idx="10"/>
          </p:nvPr>
        </p:nvSpPr>
        <p:spPr/>
        <p:txBody>
          <a:bodyPr/>
          <a:lstStyle/>
          <a:p>
            <a:fld id="{F18633F1-FB65-4612-83D4-E1070A56D873}" type="slidenum">
              <a:rPr lang="tr-TR" smtClean="0"/>
              <a:pPr/>
              <a:t>47</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latin typeface="Arial" pitchFamily="34" charset="0"/>
                <a:cs typeface="Arial" pitchFamily="34" charset="0"/>
              </a:rPr>
              <a:t>En ucuz tedavi ajanlarından başlayarak gerektiğinde pahalı ajanlara yönelmek</a:t>
            </a:r>
          </a:p>
          <a:p>
            <a:endParaRPr lang="tr-TR" dirty="0"/>
          </a:p>
        </p:txBody>
      </p:sp>
      <p:sp>
        <p:nvSpPr>
          <p:cNvPr id="4" name="3 Slayt Numarası Yer Tutucusu"/>
          <p:cNvSpPr>
            <a:spLocks noGrp="1"/>
          </p:cNvSpPr>
          <p:nvPr>
            <p:ph type="sldNum" sz="quarter" idx="10"/>
          </p:nvPr>
        </p:nvSpPr>
        <p:spPr/>
        <p:txBody>
          <a:bodyPr/>
          <a:lstStyle/>
          <a:p>
            <a:fld id="{F18633F1-FB65-4612-83D4-E1070A56D873}" type="slidenum">
              <a:rPr lang="tr-TR" smtClean="0"/>
              <a:pPr/>
              <a:t>4</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B5187E33-A667-4122-B72A-0C081AE574E9}" type="slidenum">
              <a:rPr lang="en-US"/>
              <a:pPr/>
              <a:t>5</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just"/>
            <a:r>
              <a:rPr lang="tr-TR" sz="1200" dirty="0" smtClean="0">
                <a:latin typeface="Arial" pitchFamily="34" charset="0"/>
                <a:cs typeface="Arial" pitchFamily="34" charset="0"/>
              </a:rPr>
              <a:t>En sık kullanılan </a:t>
            </a:r>
            <a:r>
              <a:rPr lang="tr-TR" sz="1200" dirty="0" err="1" smtClean="0">
                <a:latin typeface="Arial" pitchFamily="34" charset="0"/>
                <a:cs typeface="Arial" pitchFamily="34" charset="0"/>
              </a:rPr>
              <a:t>ovulasyon</a:t>
            </a:r>
            <a:r>
              <a:rPr lang="tr-TR" sz="1200" dirty="0" smtClean="0">
                <a:latin typeface="Arial" pitchFamily="34" charset="0"/>
                <a:cs typeface="Arial" pitchFamily="34" charset="0"/>
              </a:rPr>
              <a:t> indüksiyonu preparatıdır . </a:t>
            </a:r>
            <a:r>
              <a:rPr lang="tr-TR" sz="1200" dirty="0" err="1" smtClean="0">
                <a:latin typeface="Arial" pitchFamily="34" charset="0"/>
                <a:cs typeface="Arial" pitchFamily="34" charset="0"/>
              </a:rPr>
              <a:t>Ovulasyon</a:t>
            </a:r>
            <a:r>
              <a:rPr lang="tr-TR" sz="1200" dirty="0" smtClean="0">
                <a:latin typeface="Arial" pitchFamily="34" charset="0"/>
                <a:cs typeface="Arial" pitchFamily="34" charset="0"/>
              </a:rPr>
              <a:t> indüksiyon ajanı olarak kullanımı 1967’de başlamıştır  </a:t>
            </a:r>
          </a:p>
        </p:txBody>
      </p:sp>
      <p:sp>
        <p:nvSpPr>
          <p:cNvPr id="4" name="3 Slayt Numarası Yer Tutucusu"/>
          <p:cNvSpPr>
            <a:spLocks noGrp="1"/>
          </p:cNvSpPr>
          <p:nvPr>
            <p:ph type="sldNum" sz="quarter" idx="10"/>
          </p:nvPr>
        </p:nvSpPr>
        <p:spPr/>
        <p:txBody>
          <a:bodyPr/>
          <a:lstStyle/>
          <a:p>
            <a:fld id="{F18633F1-FB65-4612-83D4-E1070A56D873}" type="slidenum">
              <a:rPr lang="tr-TR" smtClean="0"/>
              <a:pPr/>
              <a:t>7</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12762F1C-C5EE-4D3B-9646-3E917B0D955A}" type="slidenum">
              <a:rPr lang="en-US"/>
              <a:pPr/>
              <a:t>8</a:t>
            </a:fld>
            <a:endParaRPr lang="en-US"/>
          </a:p>
        </p:txBody>
      </p:sp>
      <p:sp>
        <p:nvSpPr>
          <p:cNvPr id="49155" name="Rectangle 2"/>
          <p:cNvSpPr>
            <a:spLocks noGrp="1" noRot="1" noChangeAspect="1" noChangeArrowheads="1" noTextEdit="1"/>
          </p:cNvSpPr>
          <p:nvPr>
            <p:ph type="sldImg"/>
          </p:nvPr>
        </p:nvSpPr>
        <p:spPr>
          <a:solidFill>
            <a:srgbClr val="FFFFFF"/>
          </a:solidFill>
          <a:ln/>
        </p:spPr>
      </p:sp>
      <p:sp>
        <p:nvSpPr>
          <p:cNvPr id="49156" name="Rectangle 3"/>
          <p:cNvSpPr>
            <a:spLocks noGrp="1" noChangeArrowheads="1"/>
          </p:cNvSpPr>
          <p:nvPr>
            <p:ph type="body" idx="1"/>
          </p:nvPr>
        </p:nvSpPr>
        <p:spPr>
          <a:xfrm>
            <a:off x="914400" y="4344874"/>
            <a:ext cx="5029200" cy="4113764"/>
          </a:xfrm>
          <a:solidFill>
            <a:srgbClr val="FFFFFF"/>
          </a:solidFill>
          <a:ln>
            <a:solidFill>
              <a:srgbClr val="000000"/>
            </a:solidFill>
          </a:ln>
        </p:spPr>
        <p:txBody>
          <a:bodyPr lIns="90497" tIns="45249" rIns="90497" bIns="45249"/>
          <a:lstStyle/>
          <a:p>
            <a:pPr eaLnBrk="1" hangingPunct="1"/>
            <a:r>
              <a:rPr lang="en-US" smtClean="0"/>
              <a:t>Figure 2. Administration of clomiphene citrate (CC) from days 3 to 7 results in estrogen receptor (ER) depletion at the level of the pituitary and mediobasal hypothalamus. As a result, estrogen negative feedback centrally is interrupted and FSH secretion increases from the anterior pituitary leading to multiple follicular growth. By the late follicular phase, because of the long tissue retention of CC, there continues to be ER depletion centrally and increased estradiol secretion from the ovary is not capable of normal negative feedback on FSH. The result is multiple dominant follicle growth and multiple ovulation.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latin typeface="Arial" pitchFamily="34" charset="0"/>
                <a:cs typeface="Arial" pitchFamily="34" charset="0"/>
              </a:rPr>
              <a:t>Yapısal benzerliği sebebiyle.  </a:t>
            </a:r>
            <a:r>
              <a:rPr lang="tr-TR" dirty="0" err="1" smtClean="0">
                <a:latin typeface="Arial" pitchFamily="34" charset="0"/>
                <a:cs typeface="Arial" pitchFamily="34" charset="0"/>
              </a:rPr>
              <a:t>Ovulatuar</a:t>
            </a:r>
            <a:r>
              <a:rPr lang="tr-TR" dirty="0" smtClean="0">
                <a:latin typeface="Arial" pitchFamily="34" charset="0"/>
                <a:cs typeface="Arial" pitchFamily="34" charset="0"/>
              </a:rPr>
              <a:t> </a:t>
            </a:r>
            <a:r>
              <a:rPr lang="tr-TR" dirty="0" err="1" smtClean="0">
                <a:latin typeface="Arial" pitchFamily="34" charset="0"/>
                <a:cs typeface="Arial" pitchFamily="34" charset="0"/>
              </a:rPr>
              <a:t>ovaryen</a:t>
            </a:r>
            <a:r>
              <a:rPr lang="tr-TR" dirty="0" smtClean="0">
                <a:latin typeface="Arial" pitchFamily="34" charset="0"/>
                <a:cs typeface="Arial" pitchFamily="34" charset="0"/>
              </a:rPr>
              <a:t> </a:t>
            </a:r>
            <a:r>
              <a:rPr lang="tr-TR" dirty="0" err="1" smtClean="0">
                <a:latin typeface="Arial" pitchFamily="34" charset="0"/>
                <a:cs typeface="Arial" pitchFamily="34" charset="0"/>
              </a:rPr>
              <a:t>disfonksiyon</a:t>
            </a:r>
            <a:r>
              <a:rPr lang="tr-TR" dirty="0" smtClean="0">
                <a:latin typeface="Arial" pitchFamily="34" charset="0"/>
                <a:cs typeface="Arial" pitchFamily="34" charset="0"/>
              </a:rPr>
              <a:t>, açıklanamayan </a:t>
            </a:r>
            <a:r>
              <a:rPr lang="tr-TR" dirty="0" err="1" smtClean="0">
                <a:latin typeface="Arial" pitchFamily="34" charset="0"/>
                <a:cs typeface="Arial" pitchFamily="34" charset="0"/>
              </a:rPr>
              <a:t>infertilite</a:t>
            </a:r>
            <a:r>
              <a:rPr lang="tr-TR" dirty="0" smtClean="0">
                <a:latin typeface="Arial" pitchFamily="34" charset="0"/>
                <a:cs typeface="Arial" pitchFamily="34" charset="0"/>
              </a:rPr>
              <a:t>, sınırda erkek </a:t>
            </a:r>
            <a:r>
              <a:rPr lang="tr-TR" dirty="0" err="1" smtClean="0">
                <a:latin typeface="Arial" pitchFamily="34" charset="0"/>
                <a:cs typeface="Arial" pitchFamily="34" charset="0"/>
              </a:rPr>
              <a:t>infertilitesi</a:t>
            </a:r>
            <a:r>
              <a:rPr lang="tr-TR" dirty="0" smtClean="0">
                <a:latin typeface="Arial" pitchFamily="34" charset="0"/>
                <a:cs typeface="Arial" pitchFamily="34" charset="0"/>
              </a:rPr>
              <a:t>, minimal ve hafif </a:t>
            </a:r>
            <a:r>
              <a:rPr lang="tr-TR" dirty="0" err="1" smtClean="0">
                <a:latin typeface="Arial" pitchFamily="34" charset="0"/>
                <a:cs typeface="Arial" pitchFamily="34" charset="0"/>
              </a:rPr>
              <a:t>endometriosis</a:t>
            </a:r>
            <a:r>
              <a:rPr lang="tr-TR" dirty="0" smtClean="0">
                <a:latin typeface="Arial" pitchFamily="34" charset="0"/>
                <a:cs typeface="Arial" pitchFamily="34" charset="0"/>
              </a:rPr>
              <a:t> ve </a:t>
            </a:r>
            <a:r>
              <a:rPr lang="tr-TR" dirty="0" err="1" smtClean="0">
                <a:latin typeface="Arial" pitchFamily="34" charset="0"/>
                <a:cs typeface="Arial" pitchFamily="34" charset="0"/>
              </a:rPr>
              <a:t>luteal</a:t>
            </a:r>
            <a:r>
              <a:rPr lang="tr-TR" dirty="0" smtClean="0">
                <a:latin typeface="Arial" pitchFamily="34" charset="0"/>
                <a:cs typeface="Arial" pitchFamily="34" charset="0"/>
              </a:rPr>
              <a:t> faz yetmezliğinde de kullanılmaktadır </a:t>
            </a:r>
            <a:endParaRPr lang="tr-TR" dirty="0"/>
          </a:p>
        </p:txBody>
      </p:sp>
      <p:sp>
        <p:nvSpPr>
          <p:cNvPr id="4" name="3 Slayt Numarası Yer Tutucusu"/>
          <p:cNvSpPr>
            <a:spLocks noGrp="1"/>
          </p:cNvSpPr>
          <p:nvPr>
            <p:ph type="sldNum" sz="quarter" idx="10"/>
          </p:nvPr>
        </p:nvSpPr>
        <p:spPr/>
        <p:txBody>
          <a:bodyPr/>
          <a:lstStyle/>
          <a:p>
            <a:fld id="{F18633F1-FB65-4612-83D4-E1070A56D873}" type="slidenum">
              <a:rPr lang="tr-TR" smtClean="0"/>
              <a:pPr/>
              <a:t>9</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latin typeface="Arial" pitchFamily="34" charset="0"/>
                <a:cs typeface="Arial" pitchFamily="34" charset="0"/>
              </a:rPr>
              <a:t> ilk kez </a:t>
            </a:r>
            <a:endParaRPr lang="tr-TR" dirty="0"/>
          </a:p>
        </p:txBody>
      </p:sp>
      <p:sp>
        <p:nvSpPr>
          <p:cNvPr id="4" name="3 Slayt Numarası Yer Tutucusu"/>
          <p:cNvSpPr>
            <a:spLocks noGrp="1"/>
          </p:cNvSpPr>
          <p:nvPr>
            <p:ph type="sldNum" sz="quarter" idx="10"/>
          </p:nvPr>
        </p:nvSpPr>
        <p:spPr/>
        <p:txBody>
          <a:bodyPr/>
          <a:lstStyle/>
          <a:p>
            <a:fld id="{F18633F1-FB65-4612-83D4-E1070A56D873}" type="slidenum">
              <a:rPr lang="tr-TR" smtClean="0"/>
              <a:pPr/>
              <a:t>18</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E35034EF-8130-423A-8B08-4ABC8810465A}" type="slidenum">
              <a:rPr lang="en-US" smtClean="0">
                <a:ea typeface="Times New Roman (Hebrew)" charset="0"/>
                <a:cs typeface="Times New Roman (Hebrew)" charset="0"/>
              </a:rPr>
              <a:pPr/>
              <a:t>19</a:t>
            </a:fld>
            <a:endParaRPr lang="en-US" smtClean="0">
              <a:ea typeface="Times New Roman (Hebrew)" charset="0"/>
              <a:cs typeface="Times New Roman (Hebrew)" charset="0"/>
            </a:endParaRPr>
          </a:p>
        </p:txBody>
      </p:sp>
      <p:sp>
        <p:nvSpPr>
          <p:cNvPr id="48131" name="Rectangle 2"/>
          <p:cNvSpPr>
            <a:spLocks noGrp="1" noRot="1" noChangeAspect="1" noChangeArrowheads="1" noTextEdit="1"/>
          </p:cNvSpPr>
          <p:nvPr>
            <p:ph type="sldImg"/>
          </p:nvPr>
        </p:nvSpPr>
        <p:spPr>
          <a:solidFill>
            <a:srgbClr val="FFFFFF"/>
          </a:solidFill>
          <a:ln/>
        </p:spPr>
      </p:sp>
      <p:sp>
        <p:nvSpPr>
          <p:cNvPr id="48132" name="Rectangle 3"/>
          <p:cNvSpPr>
            <a:spLocks noGrp="1" noChangeArrowheads="1"/>
          </p:cNvSpPr>
          <p:nvPr>
            <p:ph type="body" idx="1"/>
          </p:nvPr>
        </p:nvSpPr>
        <p:spPr>
          <a:xfrm>
            <a:off x="914711" y="4345587"/>
            <a:ext cx="5028579" cy="4112926"/>
          </a:xfrm>
          <a:solidFill>
            <a:srgbClr val="FFFFFF"/>
          </a:solidFill>
          <a:ln>
            <a:solidFill>
              <a:srgbClr val="000000"/>
            </a:solidFill>
          </a:ln>
        </p:spPr>
        <p:txBody>
          <a:bodyPr lIns="90492" tIns="45247" rIns="90492" bIns="45247"/>
          <a:lstStyle/>
          <a:p>
            <a:pPr eaLnBrk="1" hangingPunct="1"/>
            <a:r>
              <a:rPr lang="en-US" smtClean="0"/>
              <a:t>Figure 1. Administration of an aromatase inhibitor (AI) from days 3 to 7 results in suppression of ovarian estradiol secretion and reduction in estrogen negative feedback at the pituitary and mediobasal hypothalamus. Increased FSH secretion from the anterior pituitary results in stimulation of multiple ovarian follicle growth. Later in the follicular phase, the effect of the AI is reduced and estradiol levels increase as a result of follicular growth. Because AIs do not affect estrogen receptors (ER) centrally, the increased estradiol levels result in normal negative feedback on FSH secretion and follicles less than dominant follicle size undergo atresia, with resultant monofollicular ovulation in most cases.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91680F01-8302-4E81-8FE1-F3B2734BD400}" type="datetimeFigureOut">
              <a:rPr lang="tr-TR" smtClean="0"/>
              <a:pPr/>
              <a:t>20.5.2017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FC3B984-A9D1-48F6-B7DF-3EE30F7FDD44}"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91680F01-8302-4E81-8FE1-F3B2734BD400}" type="datetimeFigureOut">
              <a:rPr lang="tr-TR" smtClean="0"/>
              <a:pPr/>
              <a:t>20.5.2017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FC3B984-A9D1-48F6-B7DF-3EE30F7FDD44}"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91680F01-8302-4E81-8FE1-F3B2734BD400}" type="datetimeFigureOut">
              <a:rPr lang="tr-TR" smtClean="0"/>
              <a:pPr/>
              <a:t>20.5.2017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FC3B984-A9D1-48F6-B7DF-3EE30F7FDD44}"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676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3657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267200" y="1600200"/>
            <a:ext cx="3657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A1A6D8D8-E701-4BCE-9071-ECB5FE185AAC}" type="slidenum">
              <a:rPr lang="en-US"/>
              <a:pPr>
                <a:defRPr/>
              </a:pPr>
              <a:t>‹#›</a:t>
            </a:fld>
            <a:endParaRPr lang="en-US"/>
          </a:p>
        </p:txBody>
      </p:sp>
    </p:spTree>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457200" y="274638"/>
            <a:ext cx="7467600" cy="5851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Date Placeholder 4"/>
          <p:cNvSpPr>
            <a:spLocks noGrp="1"/>
          </p:cNvSpPr>
          <p:nvPr>
            <p:ph type="dt" sz="half" idx="10"/>
          </p:nvPr>
        </p:nvSpPr>
        <p:spPr/>
        <p:txBody>
          <a:bodyPr/>
          <a:lstStyle>
            <a:lvl1pPr>
              <a:defRPr/>
            </a:lvl1pPr>
          </a:lstStyle>
          <a:p>
            <a:pPr>
              <a:defRPr/>
            </a:pPr>
            <a:endParaRPr lang="en-US"/>
          </a:p>
        </p:txBody>
      </p:sp>
      <p:sp>
        <p:nvSpPr>
          <p:cNvPr id="4" name="Footer Placeholder 5"/>
          <p:cNvSpPr>
            <a:spLocks noGrp="1"/>
          </p:cNvSpPr>
          <p:nvPr>
            <p:ph type="ftr" sz="quarter" idx="11"/>
          </p:nvPr>
        </p:nvSpPr>
        <p:spPr/>
        <p:txBody>
          <a:bodyPr/>
          <a:lstStyle>
            <a:lvl1pPr>
              <a:defRPr/>
            </a:lvl1pPr>
          </a:lstStyle>
          <a:p>
            <a:pPr>
              <a:defRPr/>
            </a:pPr>
            <a:endParaRPr lang="en-US"/>
          </a:p>
        </p:txBody>
      </p:sp>
      <p:sp>
        <p:nvSpPr>
          <p:cNvPr id="5" name="Slide Number Placeholder 6"/>
          <p:cNvSpPr>
            <a:spLocks noGrp="1"/>
          </p:cNvSpPr>
          <p:nvPr>
            <p:ph type="sldNum" sz="quarter" idx="12"/>
          </p:nvPr>
        </p:nvSpPr>
        <p:spPr/>
        <p:txBody>
          <a:bodyPr/>
          <a:lstStyle>
            <a:lvl1pPr>
              <a:defRPr/>
            </a:lvl1pPr>
          </a:lstStyle>
          <a:p>
            <a:pPr>
              <a:defRPr/>
            </a:pPr>
            <a:fld id="{07C23ACB-2E47-47F3-AC26-5F897783C2FE}" type="slidenum">
              <a:rPr lang="en-US"/>
              <a:pPr>
                <a:defRPr/>
              </a:pPr>
              <a:t>‹#›</a:t>
            </a:fld>
            <a:endParaRPr lang="en-US"/>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91680F01-8302-4E81-8FE1-F3B2734BD400}" type="datetimeFigureOut">
              <a:rPr lang="tr-TR" smtClean="0"/>
              <a:pPr/>
              <a:t>20.5.2017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FC3B984-A9D1-48F6-B7DF-3EE30F7FDD44}"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91680F01-8302-4E81-8FE1-F3B2734BD400}" type="datetimeFigureOut">
              <a:rPr lang="tr-TR" smtClean="0"/>
              <a:pPr/>
              <a:t>20.5.2017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FC3B984-A9D1-48F6-B7DF-3EE30F7FDD44}"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91680F01-8302-4E81-8FE1-F3B2734BD400}" type="datetimeFigureOut">
              <a:rPr lang="tr-TR" smtClean="0"/>
              <a:pPr/>
              <a:t>20.5.2017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FC3B984-A9D1-48F6-B7DF-3EE30F7FDD44}"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91680F01-8302-4E81-8FE1-F3B2734BD400}" type="datetimeFigureOut">
              <a:rPr lang="tr-TR" smtClean="0"/>
              <a:pPr/>
              <a:t>20.5.2017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8FC3B984-A9D1-48F6-B7DF-3EE30F7FDD44}"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91680F01-8302-4E81-8FE1-F3B2734BD400}" type="datetimeFigureOut">
              <a:rPr lang="tr-TR" smtClean="0"/>
              <a:pPr/>
              <a:t>20.5.2017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8FC3B984-A9D1-48F6-B7DF-3EE30F7FDD44}"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91680F01-8302-4E81-8FE1-F3B2734BD400}" type="datetimeFigureOut">
              <a:rPr lang="tr-TR" smtClean="0"/>
              <a:pPr/>
              <a:t>20.5.2017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8FC3B984-A9D1-48F6-B7DF-3EE30F7FDD44}"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91680F01-8302-4E81-8FE1-F3B2734BD400}" type="datetimeFigureOut">
              <a:rPr lang="tr-TR" smtClean="0"/>
              <a:pPr/>
              <a:t>20.5.2017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FC3B984-A9D1-48F6-B7DF-3EE30F7FDD44}"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91680F01-8302-4E81-8FE1-F3B2734BD400}" type="datetimeFigureOut">
              <a:rPr lang="tr-TR" smtClean="0"/>
              <a:pPr/>
              <a:t>20.5.2017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FC3B984-A9D1-48F6-B7DF-3EE30F7FDD44}"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680F01-8302-4E81-8FE1-F3B2734BD400}" type="datetimeFigureOut">
              <a:rPr lang="tr-TR" smtClean="0"/>
              <a:pPr/>
              <a:t>20.5.2017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C3B984-A9D1-48F6-B7DF-3EE30F7FDD44}"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 id="2147484035" r:id="rId12"/>
    <p:sldLayoutId id="2147484037"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9.xml"/><Relationship Id="rId7"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6.xml"/><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 Id="rId9"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8062664" cy="1470025"/>
          </a:xfrm>
        </p:spPr>
        <p:txBody>
          <a:bodyPr>
            <a:normAutofit/>
          </a:bodyPr>
          <a:lstStyle/>
          <a:p>
            <a:pPr algn="ctr"/>
            <a:r>
              <a:rPr lang="tr-TR" sz="4000" b="1" dirty="0" smtClean="0">
                <a:solidFill>
                  <a:schemeClr val="tx1"/>
                </a:solidFill>
                <a:latin typeface="Arial" pitchFamily="34" charset="0"/>
                <a:cs typeface="Arial" pitchFamily="34" charset="0"/>
              </a:rPr>
              <a:t>OVULASYON İNDÜKSİYONU: CC vs AI</a:t>
            </a:r>
            <a:endParaRPr lang="tr-TR" sz="4000" b="1" dirty="0">
              <a:solidFill>
                <a:schemeClr val="tx1"/>
              </a:solidFill>
              <a:latin typeface="Arial" pitchFamily="34" charset="0"/>
              <a:cs typeface="Arial" pitchFamily="34" charset="0"/>
            </a:endParaRPr>
          </a:p>
        </p:txBody>
      </p:sp>
      <p:sp>
        <p:nvSpPr>
          <p:cNvPr id="3" name="2 Alt Başlık"/>
          <p:cNvSpPr>
            <a:spLocks noGrp="1"/>
          </p:cNvSpPr>
          <p:nvPr>
            <p:ph type="subTitle" idx="1"/>
          </p:nvPr>
        </p:nvSpPr>
        <p:spPr/>
        <p:txBody>
          <a:bodyPr>
            <a:normAutofit/>
          </a:bodyPr>
          <a:lstStyle/>
          <a:p>
            <a:pPr algn="ctr"/>
            <a:r>
              <a:rPr lang="tr-TR" b="1" dirty="0" smtClean="0">
                <a:solidFill>
                  <a:schemeClr val="tx1"/>
                </a:solidFill>
              </a:rPr>
              <a:t>Prof. Dr. Semra Oruç </a:t>
            </a:r>
            <a:r>
              <a:rPr lang="tr-TR" b="1" dirty="0" err="1" smtClean="0">
                <a:solidFill>
                  <a:schemeClr val="tx1"/>
                </a:solidFill>
              </a:rPr>
              <a:t>Koltan</a:t>
            </a:r>
            <a:endParaRPr lang="tr-TR" b="1" dirty="0" smtClean="0">
              <a:solidFill>
                <a:schemeClr val="tx1"/>
              </a:solidFill>
            </a:endParaRPr>
          </a:p>
          <a:p>
            <a:pPr algn="ctr"/>
            <a:r>
              <a:rPr lang="tr-TR" b="1" dirty="0" smtClean="0">
                <a:solidFill>
                  <a:schemeClr val="tx1"/>
                </a:solidFill>
              </a:rPr>
              <a:t>Manisa Celal Bayar Üniversitesi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b="1" dirty="0" smtClean="0">
                <a:solidFill>
                  <a:schemeClr val="tx1"/>
                </a:solidFill>
                <a:latin typeface="Arial" pitchFamily="34" charset="0"/>
                <a:cs typeface="Arial" pitchFamily="34" charset="0"/>
              </a:rPr>
              <a:t>KLOMİFEN SİTRAT</a:t>
            </a:r>
            <a:endParaRPr lang="tr-TR" sz="3600" dirty="0">
              <a:solidFill>
                <a:schemeClr val="tx1"/>
              </a:solidFill>
              <a:latin typeface="Arial" pitchFamily="34" charset="0"/>
              <a:cs typeface="Arial" pitchFamily="34" charset="0"/>
            </a:endParaRPr>
          </a:p>
        </p:txBody>
      </p:sp>
      <p:sp>
        <p:nvSpPr>
          <p:cNvPr id="3" name="2 İçerik Yer Tutucusu"/>
          <p:cNvSpPr>
            <a:spLocks noGrp="1"/>
          </p:cNvSpPr>
          <p:nvPr>
            <p:ph idx="1"/>
          </p:nvPr>
        </p:nvSpPr>
        <p:spPr/>
        <p:txBody>
          <a:bodyPr>
            <a:normAutofit fontScale="85000" lnSpcReduction="20000"/>
          </a:bodyPr>
          <a:lstStyle/>
          <a:p>
            <a:pPr>
              <a:buNone/>
            </a:pPr>
            <a:r>
              <a:rPr lang="tr-TR" dirty="0" smtClean="0"/>
              <a:t> </a:t>
            </a:r>
          </a:p>
          <a:p>
            <a:r>
              <a:rPr lang="tr-TR" dirty="0" err="1" smtClean="0">
                <a:latin typeface="Arial" pitchFamily="34" charset="0"/>
                <a:cs typeface="Arial" pitchFamily="34" charset="0"/>
              </a:rPr>
              <a:t>Uterus</a:t>
            </a:r>
            <a:r>
              <a:rPr lang="tr-TR" dirty="0" smtClean="0">
                <a:latin typeface="Arial" pitchFamily="34" charset="0"/>
                <a:cs typeface="Arial" pitchFamily="34" charset="0"/>
              </a:rPr>
              <a:t>, </a:t>
            </a:r>
            <a:r>
              <a:rPr lang="tr-TR" dirty="0" err="1" smtClean="0">
                <a:latin typeface="Arial" pitchFamily="34" charset="0"/>
                <a:cs typeface="Arial" pitchFamily="34" charset="0"/>
              </a:rPr>
              <a:t>serviks</a:t>
            </a:r>
            <a:r>
              <a:rPr lang="tr-TR" dirty="0" smtClean="0">
                <a:latin typeface="Arial" pitchFamily="34" charset="0"/>
                <a:cs typeface="Arial" pitchFamily="34" charset="0"/>
              </a:rPr>
              <a:t> ve </a:t>
            </a:r>
            <a:r>
              <a:rPr lang="tr-TR" dirty="0" err="1" smtClean="0">
                <a:latin typeface="Arial" pitchFamily="34" charset="0"/>
                <a:cs typeface="Arial" pitchFamily="34" charset="0"/>
              </a:rPr>
              <a:t>vagende</a:t>
            </a:r>
            <a:r>
              <a:rPr lang="tr-TR" dirty="0" smtClean="0">
                <a:latin typeface="Arial" pitchFamily="34" charset="0"/>
                <a:cs typeface="Arial" pitchFamily="34" charset="0"/>
              </a:rPr>
              <a:t> </a:t>
            </a:r>
            <a:r>
              <a:rPr lang="tr-TR" dirty="0" err="1" smtClean="0">
                <a:latin typeface="Arial" pitchFamily="34" charset="0"/>
                <a:cs typeface="Arial" pitchFamily="34" charset="0"/>
              </a:rPr>
              <a:t>antiöstrojen</a:t>
            </a:r>
            <a:r>
              <a:rPr lang="tr-TR" dirty="0" smtClean="0">
                <a:latin typeface="Arial" pitchFamily="34" charset="0"/>
                <a:cs typeface="Arial" pitchFamily="34" charset="0"/>
              </a:rPr>
              <a:t> etkili </a:t>
            </a:r>
          </a:p>
          <a:p>
            <a:endParaRPr lang="tr-TR" dirty="0" smtClean="0">
              <a:latin typeface="Arial" pitchFamily="34" charset="0"/>
              <a:cs typeface="Arial" pitchFamily="34" charset="0"/>
            </a:endParaRPr>
          </a:p>
          <a:p>
            <a:r>
              <a:rPr lang="tr-TR" dirty="0" smtClean="0">
                <a:latin typeface="Arial" pitchFamily="34" charset="0"/>
                <a:cs typeface="Arial" pitchFamily="34" charset="0"/>
              </a:rPr>
              <a:t> </a:t>
            </a:r>
            <a:r>
              <a:rPr lang="tr-TR" dirty="0" err="1" smtClean="0">
                <a:latin typeface="Arial" pitchFamily="34" charset="0"/>
                <a:cs typeface="Arial" pitchFamily="34" charset="0"/>
              </a:rPr>
              <a:t>İmplantasyon</a:t>
            </a:r>
            <a:r>
              <a:rPr lang="tr-TR" dirty="0" smtClean="0">
                <a:latin typeface="Arial" pitchFamily="34" charset="0"/>
                <a:cs typeface="Arial" pitchFamily="34" charset="0"/>
              </a:rPr>
              <a:t>, sperm transportu ve erken embriyo gelişiminde </a:t>
            </a:r>
            <a:r>
              <a:rPr lang="tr-TR" dirty="0" err="1" smtClean="0">
                <a:latin typeface="Arial" pitchFamily="34" charset="0"/>
                <a:cs typeface="Arial" pitchFamily="34" charset="0"/>
              </a:rPr>
              <a:t>negative</a:t>
            </a:r>
            <a:r>
              <a:rPr lang="tr-TR" dirty="0" smtClean="0">
                <a:latin typeface="Arial" pitchFamily="34" charset="0"/>
                <a:cs typeface="Arial" pitchFamily="34" charset="0"/>
              </a:rPr>
              <a:t> etkili </a:t>
            </a:r>
          </a:p>
          <a:p>
            <a:pPr>
              <a:buNone/>
            </a:pPr>
            <a:r>
              <a:rPr lang="tr-TR" dirty="0">
                <a:latin typeface="Arial" pitchFamily="34" charset="0"/>
                <a:cs typeface="Arial" pitchFamily="34" charset="0"/>
              </a:rPr>
              <a:t>	</a:t>
            </a:r>
            <a:r>
              <a:rPr lang="tr-TR" dirty="0" smtClean="0">
                <a:latin typeface="Arial" pitchFamily="34" charset="0"/>
                <a:cs typeface="Arial" pitchFamily="34" charset="0"/>
              </a:rPr>
              <a:t>		</a:t>
            </a:r>
          </a:p>
          <a:p>
            <a:pPr>
              <a:buNone/>
            </a:pPr>
            <a:endParaRPr lang="tr-TR" sz="1800" dirty="0" smtClean="0">
              <a:latin typeface="Arial" pitchFamily="34" charset="0"/>
              <a:cs typeface="Arial" pitchFamily="34" charset="0"/>
            </a:endParaRPr>
          </a:p>
          <a:p>
            <a:pPr>
              <a:buNone/>
            </a:pPr>
            <a:endParaRPr lang="tr-TR" sz="1800" dirty="0" smtClean="0">
              <a:latin typeface="Arial" pitchFamily="34" charset="0"/>
              <a:cs typeface="Arial" pitchFamily="34" charset="0"/>
            </a:endParaRPr>
          </a:p>
          <a:p>
            <a:pPr>
              <a:buNone/>
            </a:pPr>
            <a:endParaRPr lang="tr-TR" sz="1800" dirty="0" smtClean="0">
              <a:latin typeface="Arial" pitchFamily="34" charset="0"/>
              <a:cs typeface="Arial" pitchFamily="34" charset="0"/>
            </a:endParaRPr>
          </a:p>
          <a:p>
            <a:pPr>
              <a:buNone/>
            </a:pPr>
            <a:endParaRPr lang="tr-TR" sz="1800" dirty="0" smtClean="0">
              <a:latin typeface="Arial" pitchFamily="34" charset="0"/>
              <a:cs typeface="Arial" pitchFamily="34" charset="0"/>
            </a:endParaRPr>
          </a:p>
          <a:p>
            <a:pPr>
              <a:buNone/>
            </a:pPr>
            <a:endParaRPr lang="tr-TR" sz="1800" dirty="0" smtClean="0">
              <a:latin typeface="Arial" pitchFamily="34" charset="0"/>
              <a:cs typeface="Arial" pitchFamily="34" charset="0"/>
            </a:endParaRPr>
          </a:p>
          <a:p>
            <a:pPr>
              <a:buNone/>
            </a:pPr>
            <a:endParaRPr lang="tr-TR" sz="1800" dirty="0" smtClean="0">
              <a:latin typeface="Arial" pitchFamily="34" charset="0"/>
              <a:cs typeface="Arial" pitchFamily="34" charset="0"/>
            </a:endParaRPr>
          </a:p>
          <a:p>
            <a:pPr>
              <a:buNone/>
            </a:pPr>
            <a:r>
              <a:rPr lang="tr-TR" sz="1600" dirty="0" smtClean="0">
                <a:latin typeface="Arial" pitchFamily="34" charset="0"/>
                <a:cs typeface="Arial" pitchFamily="34" charset="0"/>
              </a:rPr>
              <a:t>						</a:t>
            </a:r>
            <a:r>
              <a:rPr lang="tr-TR" sz="1600" dirty="0" err="1" smtClean="0">
                <a:latin typeface="Arial" pitchFamily="34" charset="0"/>
                <a:cs typeface="Arial" pitchFamily="34" charset="0"/>
              </a:rPr>
              <a:t>Birkenfeld</a:t>
            </a:r>
            <a:r>
              <a:rPr lang="tr-TR" sz="1600" dirty="0" smtClean="0">
                <a:latin typeface="Arial" pitchFamily="34" charset="0"/>
                <a:cs typeface="Arial" pitchFamily="34" charset="0"/>
              </a:rPr>
              <a:t> ve ark,Hum </a:t>
            </a:r>
            <a:r>
              <a:rPr lang="tr-TR" sz="1600" dirty="0" err="1" smtClean="0">
                <a:latin typeface="Arial" pitchFamily="34" charset="0"/>
                <a:cs typeface="Arial" pitchFamily="34" charset="0"/>
              </a:rPr>
              <a:t>Reprod</a:t>
            </a:r>
            <a:r>
              <a:rPr lang="tr-TR" sz="1600" dirty="0" smtClean="0">
                <a:latin typeface="Arial" pitchFamily="34" charset="0"/>
                <a:cs typeface="Arial" pitchFamily="34" charset="0"/>
              </a:rPr>
              <a:t> 1986 </a:t>
            </a:r>
          </a:p>
          <a:p>
            <a:pPr>
              <a:buNone/>
            </a:pPr>
            <a:r>
              <a:rPr lang="tr-TR" sz="1600" dirty="0" smtClean="0">
                <a:latin typeface="Arial" pitchFamily="34" charset="0"/>
                <a:cs typeface="Arial" pitchFamily="34" charset="0"/>
              </a:rPr>
              <a:t>						</a:t>
            </a:r>
            <a:r>
              <a:rPr lang="tr-TR" sz="1600" dirty="0" err="1" smtClean="0">
                <a:latin typeface="Arial" pitchFamily="34" charset="0"/>
                <a:cs typeface="Arial" pitchFamily="34" charset="0"/>
              </a:rPr>
              <a:t>Jennings</a:t>
            </a:r>
            <a:r>
              <a:rPr lang="tr-TR" sz="1600" dirty="0" smtClean="0">
                <a:latin typeface="Arial" pitchFamily="34" charset="0"/>
                <a:cs typeface="Arial" pitchFamily="34" charset="0"/>
              </a:rPr>
              <a:t> </a:t>
            </a:r>
            <a:r>
              <a:rPr lang="tr-TR" sz="1600" dirty="0" err="1" smtClean="0">
                <a:latin typeface="Arial" pitchFamily="34" charset="0"/>
                <a:cs typeface="Arial" pitchFamily="34" charset="0"/>
              </a:rPr>
              <a:t>JCve</a:t>
            </a:r>
            <a:r>
              <a:rPr lang="tr-TR" sz="1600" dirty="0" smtClean="0">
                <a:latin typeface="Arial" pitchFamily="34" charset="0"/>
                <a:cs typeface="Arial" pitchFamily="34" charset="0"/>
              </a:rPr>
              <a:t> ark, </a:t>
            </a:r>
            <a:r>
              <a:rPr lang="tr-TR" sz="1600" dirty="0" err="1" smtClean="0">
                <a:latin typeface="Arial" pitchFamily="34" charset="0"/>
                <a:cs typeface="Arial" pitchFamily="34" charset="0"/>
              </a:rPr>
              <a:t>Drugs</a:t>
            </a:r>
            <a:r>
              <a:rPr lang="tr-TR" sz="1600" dirty="0" smtClean="0">
                <a:latin typeface="Arial" pitchFamily="34" charset="0"/>
                <a:cs typeface="Arial" pitchFamily="34" charset="0"/>
              </a:rPr>
              <a:t> 1996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a:bodyPr>
          <a:lstStyle/>
          <a:p>
            <a:r>
              <a:rPr lang="tr-TR" sz="3600" b="1" dirty="0" smtClean="0">
                <a:solidFill>
                  <a:schemeClr val="tx1"/>
                </a:solidFill>
                <a:latin typeface="Arial" pitchFamily="34" charset="0"/>
                <a:cs typeface="Arial" pitchFamily="34" charset="0"/>
              </a:rPr>
              <a:t>KLOMİFEN SİTRAT</a:t>
            </a:r>
            <a:endParaRPr lang="tr-TR" sz="3600" dirty="0"/>
          </a:p>
        </p:txBody>
      </p:sp>
      <p:sp>
        <p:nvSpPr>
          <p:cNvPr id="2" name="1 İçerik Yer Tutucusu"/>
          <p:cNvSpPr>
            <a:spLocks noGrp="1"/>
          </p:cNvSpPr>
          <p:nvPr>
            <p:ph idx="1"/>
          </p:nvPr>
        </p:nvSpPr>
        <p:spPr>
          <a:xfrm>
            <a:off x="457200" y="1481328"/>
            <a:ext cx="8435280" cy="4525963"/>
          </a:xfrm>
        </p:spPr>
        <p:txBody>
          <a:bodyPr>
            <a:normAutofit fontScale="85000" lnSpcReduction="20000"/>
          </a:bodyPr>
          <a:lstStyle/>
          <a:p>
            <a:endParaRPr lang="tr-TR" dirty="0" smtClean="0">
              <a:latin typeface="Arial" pitchFamily="34" charset="0"/>
              <a:cs typeface="Arial" pitchFamily="34" charset="0"/>
            </a:endParaRPr>
          </a:p>
          <a:p>
            <a:r>
              <a:rPr lang="tr-TR" dirty="0" smtClean="0">
                <a:latin typeface="Arial" pitchFamily="34" charset="0"/>
                <a:cs typeface="Arial" pitchFamily="34" charset="0"/>
              </a:rPr>
              <a:t>% 75-80 </a:t>
            </a:r>
            <a:r>
              <a:rPr lang="tr-TR" dirty="0" err="1" smtClean="0">
                <a:latin typeface="Arial" pitchFamily="34" charset="0"/>
                <a:cs typeface="Arial" pitchFamily="34" charset="0"/>
              </a:rPr>
              <a:t>ovulasyon</a:t>
            </a:r>
            <a:r>
              <a:rPr lang="tr-TR" dirty="0" smtClean="0">
                <a:latin typeface="Arial" pitchFamily="34" charset="0"/>
                <a:cs typeface="Arial" pitchFamily="34" charset="0"/>
              </a:rPr>
              <a:t> oranı olmasına rağmen  6 ay tedaviyle gebelik oranları % 20-40 civarındadır </a:t>
            </a:r>
          </a:p>
          <a:p>
            <a:pPr>
              <a:buNone/>
            </a:pPr>
            <a:r>
              <a:rPr lang="tr-TR" dirty="0" smtClean="0">
                <a:latin typeface="Arial" pitchFamily="34" charset="0"/>
                <a:cs typeface="Arial" pitchFamily="34" charset="0"/>
              </a:rPr>
              <a:t>	</a:t>
            </a:r>
            <a:r>
              <a:rPr lang="tr-TR" sz="1700" dirty="0" smtClean="0">
                <a:latin typeface="Arial" pitchFamily="34" charset="0"/>
                <a:cs typeface="Arial" pitchFamily="34" charset="0"/>
              </a:rPr>
              <a:t>			</a:t>
            </a:r>
            <a:r>
              <a:rPr lang="tr-TR" sz="1600" dirty="0" smtClean="0">
                <a:latin typeface="Arial" pitchFamily="34" charset="0"/>
                <a:cs typeface="Arial" pitchFamily="34" charset="0"/>
              </a:rPr>
              <a:t> </a:t>
            </a:r>
            <a:r>
              <a:rPr lang="tr-TR" sz="1600" dirty="0" err="1" smtClean="0">
                <a:latin typeface="Arial" pitchFamily="34" charset="0"/>
                <a:cs typeface="Arial" pitchFamily="34" charset="0"/>
              </a:rPr>
              <a:t>European</a:t>
            </a:r>
            <a:r>
              <a:rPr lang="tr-TR" sz="1600" dirty="0" smtClean="0">
                <a:latin typeface="Arial" pitchFamily="34" charset="0"/>
                <a:cs typeface="Arial" pitchFamily="34" charset="0"/>
              </a:rPr>
              <a:t> </a:t>
            </a:r>
            <a:r>
              <a:rPr lang="tr-TR" sz="1600" dirty="0" err="1" smtClean="0">
                <a:latin typeface="Arial" pitchFamily="34" charset="0"/>
                <a:cs typeface="Arial" pitchFamily="34" charset="0"/>
              </a:rPr>
              <a:t>Society</a:t>
            </a:r>
            <a:r>
              <a:rPr lang="tr-TR" sz="1600" dirty="0" smtClean="0">
                <a:latin typeface="Arial" pitchFamily="34" charset="0"/>
                <a:cs typeface="Arial" pitchFamily="34" charset="0"/>
              </a:rPr>
              <a:t> </a:t>
            </a:r>
            <a:r>
              <a:rPr lang="tr-TR" sz="1600" dirty="0" err="1" smtClean="0">
                <a:latin typeface="Arial" pitchFamily="34" charset="0"/>
                <a:cs typeface="Arial" pitchFamily="34" charset="0"/>
              </a:rPr>
              <a:t>for</a:t>
            </a:r>
            <a:r>
              <a:rPr lang="tr-TR" sz="1600" dirty="0" smtClean="0">
                <a:latin typeface="Arial" pitchFamily="34" charset="0"/>
                <a:cs typeface="Arial" pitchFamily="34" charset="0"/>
              </a:rPr>
              <a:t> </a:t>
            </a:r>
            <a:r>
              <a:rPr lang="tr-TR" sz="1600" dirty="0" err="1" smtClean="0">
                <a:latin typeface="Arial" pitchFamily="34" charset="0"/>
                <a:cs typeface="Arial" pitchFamily="34" charset="0"/>
              </a:rPr>
              <a:t>Human</a:t>
            </a:r>
            <a:r>
              <a:rPr lang="tr-TR" sz="1600" dirty="0" smtClean="0">
                <a:latin typeface="Arial" pitchFamily="34" charset="0"/>
                <a:cs typeface="Arial" pitchFamily="34" charset="0"/>
              </a:rPr>
              <a:t> </a:t>
            </a:r>
            <a:r>
              <a:rPr lang="tr-TR" sz="1600" dirty="0" err="1" smtClean="0">
                <a:latin typeface="Arial" pitchFamily="34" charset="0"/>
                <a:cs typeface="Arial" pitchFamily="34" charset="0"/>
              </a:rPr>
              <a:t>Reproduction</a:t>
            </a:r>
            <a:r>
              <a:rPr lang="tr-TR" sz="1600" dirty="0" smtClean="0">
                <a:latin typeface="Arial" pitchFamily="34" charset="0"/>
                <a:cs typeface="Arial" pitchFamily="34" charset="0"/>
              </a:rPr>
              <a:t> </a:t>
            </a:r>
            <a:r>
              <a:rPr lang="tr-TR" sz="1600" dirty="0" err="1" smtClean="0">
                <a:latin typeface="Arial" pitchFamily="34" charset="0"/>
                <a:cs typeface="Arial" pitchFamily="34" charset="0"/>
              </a:rPr>
              <a:t>and</a:t>
            </a:r>
            <a:r>
              <a:rPr lang="tr-TR" sz="1600" dirty="0" smtClean="0">
                <a:latin typeface="Arial" pitchFamily="34" charset="0"/>
                <a:cs typeface="Arial" pitchFamily="34" charset="0"/>
              </a:rPr>
              <a:t> </a:t>
            </a:r>
            <a:r>
              <a:rPr lang="tr-TR" sz="1600" dirty="0" err="1" smtClean="0">
                <a:latin typeface="Arial" pitchFamily="34" charset="0"/>
                <a:cs typeface="Arial" pitchFamily="34" charset="0"/>
              </a:rPr>
              <a:t>Embryology</a:t>
            </a:r>
            <a:r>
              <a:rPr lang="tr-TR" sz="1600" dirty="0" smtClean="0">
                <a:latin typeface="Arial" pitchFamily="34" charset="0"/>
                <a:cs typeface="Arial" pitchFamily="34" charset="0"/>
              </a:rPr>
              <a:t>. 			 	 </a:t>
            </a:r>
            <a:r>
              <a:rPr lang="tr-TR" sz="1600" dirty="0" err="1" smtClean="0">
                <a:latin typeface="Arial" pitchFamily="34" charset="0"/>
                <a:cs typeface="Arial" pitchFamily="34" charset="0"/>
              </a:rPr>
              <a:t>Homburg</a:t>
            </a:r>
            <a:r>
              <a:rPr lang="tr-TR" sz="1600" dirty="0" smtClean="0">
                <a:latin typeface="Arial" pitchFamily="34" charset="0"/>
                <a:cs typeface="Arial" pitchFamily="34" charset="0"/>
              </a:rPr>
              <a:t>, Hum </a:t>
            </a:r>
            <a:r>
              <a:rPr lang="tr-TR" sz="1600" dirty="0" err="1" smtClean="0">
                <a:latin typeface="Arial" pitchFamily="34" charset="0"/>
                <a:cs typeface="Arial" pitchFamily="34" charset="0"/>
              </a:rPr>
              <a:t>Reprod</a:t>
            </a:r>
            <a:r>
              <a:rPr lang="tr-TR" sz="1600" dirty="0" smtClean="0">
                <a:latin typeface="Arial" pitchFamily="34" charset="0"/>
                <a:cs typeface="Arial" pitchFamily="34" charset="0"/>
              </a:rPr>
              <a:t>, 2005</a:t>
            </a:r>
          </a:p>
          <a:p>
            <a:pPr>
              <a:buNone/>
            </a:pPr>
            <a:r>
              <a:rPr lang="tr-TR" sz="1600" dirty="0" smtClean="0">
                <a:latin typeface="Arial" pitchFamily="34" charset="0"/>
                <a:cs typeface="Arial" pitchFamily="34" charset="0"/>
              </a:rPr>
              <a:t>				 </a:t>
            </a:r>
            <a:r>
              <a:rPr lang="tr-TR" sz="1600" dirty="0" err="1" smtClean="0">
                <a:latin typeface="Arial" pitchFamily="34" charset="0"/>
                <a:cs typeface="Arial" pitchFamily="34" charset="0"/>
              </a:rPr>
              <a:t>Badawy</a:t>
            </a:r>
            <a:r>
              <a:rPr lang="tr-TR" sz="1600" dirty="0" smtClean="0">
                <a:latin typeface="Arial" pitchFamily="34" charset="0"/>
                <a:cs typeface="Arial" pitchFamily="34" charset="0"/>
              </a:rPr>
              <a:t> A, </a:t>
            </a:r>
            <a:r>
              <a:rPr lang="tr-TR" sz="1600" dirty="0" err="1" smtClean="0">
                <a:latin typeface="Arial" pitchFamily="34" charset="0"/>
                <a:cs typeface="Arial" pitchFamily="34" charset="0"/>
              </a:rPr>
              <a:t>Elnashar</a:t>
            </a:r>
            <a:r>
              <a:rPr lang="tr-TR" sz="1600" dirty="0" smtClean="0">
                <a:latin typeface="Arial" pitchFamily="34" charset="0"/>
                <a:cs typeface="Arial" pitchFamily="34" charset="0"/>
              </a:rPr>
              <a:t> A, </a:t>
            </a:r>
            <a:r>
              <a:rPr lang="tr-TR" sz="1600" dirty="0" err="1" smtClean="0">
                <a:latin typeface="Arial" pitchFamily="34" charset="0"/>
                <a:cs typeface="Arial" pitchFamily="34" charset="0"/>
              </a:rPr>
              <a:t>Internatinal</a:t>
            </a:r>
            <a:r>
              <a:rPr lang="tr-TR" sz="1600" dirty="0" smtClean="0">
                <a:latin typeface="Arial" pitchFamily="34" charset="0"/>
                <a:cs typeface="Arial" pitchFamily="34" charset="0"/>
              </a:rPr>
              <a:t> </a:t>
            </a:r>
            <a:r>
              <a:rPr lang="tr-TR" sz="1600" dirty="0" err="1" smtClean="0">
                <a:latin typeface="Arial" pitchFamily="34" charset="0"/>
                <a:cs typeface="Arial" pitchFamily="34" charset="0"/>
              </a:rPr>
              <a:t>Jornal</a:t>
            </a:r>
            <a:r>
              <a:rPr lang="tr-TR" sz="1600" dirty="0" smtClean="0">
                <a:latin typeface="Arial" pitchFamily="34" charset="0"/>
                <a:cs typeface="Arial" pitchFamily="34" charset="0"/>
              </a:rPr>
              <a:t> Of </a:t>
            </a:r>
            <a:r>
              <a:rPr lang="tr-TR" sz="1600" dirty="0" err="1" smtClean="0">
                <a:latin typeface="Arial" pitchFamily="34" charset="0"/>
                <a:cs typeface="Arial" pitchFamily="34" charset="0"/>
              </a:rPr>
              <a:t>WomenS</a:t>
            </a:r>
            <a:r>
              <a:rPr lang="tr-TR" sz="1600" dirty="0" smtClean="0">
                <a:latin typeface="Arial" pitchFamily="34" charset="0"/>
                <a:cs typeface="Arial" pitchFamily="34" charset="0"/>
              </a:rPr>
              <a:t> </a:t>
            </a:r>
            <a:r>
              <a:rPr lang="tr-TR" sz="1600" dirty="0" err="1" smtClean="0">
                <a:latin typeface="Arial" pitchFamily="34" charset="0"/>
                <a:cs typeface="Arial" pitchFamily="34" charset="0"/>
              </a:rPr>
              <a:t>Health</a:t>
            </a:r>
            <a:r>
              <a:rPr lang="tr-TR" sz="1600" dirty="0" smtClean="0">
                <a:latin typeface="Arial" pitchFamily="34" charset="0"/>
                <a:cs typeface="Arial" pitchFamily="34" charset="0"/>
              </a:rPr>
              <a:t>, 2011 </a:t>
            </a:r>
          </a:p>
          <a:p>
            <a:endParaRPr lang="tr-TR" dirty="0" smtClean="0">
              <a:latin typeface="Arial" pitchFamily="34" charset="0"/>
              <a:cs typeface="Arial" pitchFamily="34" charset="0"/>
            </a:endParaRPr>
          </a:p>
          <a:p>
            <a:pPr>
              <a:buNone/>
            </a:pPr>
            <a:r>
              <a:rPr lang="tr-TR" dirty="0" smtClean="0">
                <a:latin typeface="Arial" pitchFamily="34" charset="0"/>
                <a:cs typeface="Arial" pitchFamily="34" charset="0"/>
              </a:rPr>
              <a:t> </a:t>
            </a:r>
          </a:p>
          <a:p>
            <a:r>
              <a:rPr lang="tr-TR" dirty="0" smtClean="0">
                <a:latin typeface="Arial" pitchFamily="34" charset="0"/>
                <a:cs typeface="Arial" pitchFamily="34" charset="0"/>
              </a:rPr>
              <a:t>Önerilen maksimum tedavi süresi 6 ay</a:t>
            </a:r>
          </a:p>
          <a:p>
            <a:pPr>
              <a:buNone/>
            </a:pPr>
            <a:r>
              <a:rPr lang="tr-TR" sz="2300" dirty="0" smtClean="0">
                <a:latin typeface="Arial" pitchFamily="34" charset="0"/>
                <a:cs typeface="Arial" pitchFamily="34" charset="0"/>
              </a:rPr>
              <a:t>	 	</a:t>
            </a:r>
          </a:p>
          <a:p>
            <a:pPr>
              <a:buNone/>
            </a:pPr>
            <a:endParaRPr lang="tr-TR" sz="2300" dirty="0" smtClean="0">
              <a:latin typeface="Arial" pitchFamily="34" charset="0"/>
              <a:cs typeface="Arial" pitchFamily="34" charset="0"/>
            </a:endParaRPr>
          </a:p>
          <a:p>
            <a:pPr>
              <a:buNone/>
            </a:pPr>
            <a:r>
              <a:rPr lang="tr-TR" sz="2300" dirty="0" smtClean="0">
                <a:latin typeface="Arial" pitchFamily="34" charset="0"/>
                <a:cs typeface="Arial" pitchFamily="34" charset="0"/>
              </a:rPr>
              <a:t>		</a:t>
            </a:r>
          </a:p>
          <a:p>
            <a:pPr>
              <a:buNone/>
            </a:pPr>
            <a:r>
              <a:rPr lang="tr-TR" sz="2300" dirty="0" smtClean="0">
                <a:latin typeface="Arial" pitchFamily="34" charset="0"/>
                <a:cs typeface="Arial" pitchFamily="34" charset="0"/>
              </a:rPr>
              <a:t>					</a:t>
            </a:r>
            <a:r>
              <a:rPr lang="tr-TR" sz="1600" dirty="0" smtClean="0">
                <a:latin typeface="Arial" pitchFamily="34" charset="0"/>
                <a:cs typeface="Arial" pitchFamily="34" charset="0"/>
              </a:rPr>
              <a:t>ESHRE/ASRM-Hum </a:t>
            </a:r>
            <a:r>
              <a:rPr lang="tr-TR" sz="1600" dirty="0" err="1" smtClean="0">
                <a:latin typeface="Arial" pitchFamily="34" charset="0"/>
                <a:cs typeface="Arial" pitchFamily="34" charset="0"/>
              </a:rPr>
              <a:t>Reprod</a:t>
            </a:r>
            <a:r>
              <a:rPr lang="tr-TR" sz="1600" dirty="0" smtClean="0">
                <a:latin typeface="Arial" pitchFamily="34" charset="0"/>
                <a:cs typeface="Arial" pitchFamily="34" charset="0"/>
              </a:rPr>
              <a:t>. 2008 </a:t>
            </a:r>
          </a:p>
          <a:p>
            <a:endParaRPr lang="tr-T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p:cNvSpPr>
          <p:nvPr>
            <p:ph type="title"/>
          </p:nvPr>
        </p:nvSpPr>
        <p:spPr>
          <a:xfrm>
            <a:off x="457200" y="228600"/>
            <a:ext cx="8229600" cy="1143000"/>
          </a:xfrm>
        </p:spPr>
        <p:txBody>
          <a:bodyPr/>
          <a:lstStyle/>
          <a:p>
            <a:pPr eaLnBrk="1" hangingPunct="1"/>
            <a:r>
              <a:rPr lang="tr-TR" b="1" dirty="0" smtClean="0">
                <a:solidFill>
                  <a:schemeClr val="tx1"/>
                </a:solidFill>
              </a:rPr>
              <a:t>CC- SORUNLAR</a:t>
            </a:r>
            <a:endParaRPr lang="en-US" b="1" dirty="0" smtClean="0">
              <a:solidFill>
                <a:schemeClr val="tx1"/>
              </a:solidFill>
            </a:endParaRPr>
          </a:p>
        </p:txBody>
      </p:sp>
      <p:sp>
        <p:nvSpPr>
          <p:cNvPr id="20484" name="Rectangle 3"/>
          <p:cNvSpPr>
            <a:spLocks noGrp="1"/>
          </p:cNvSpPr>
          <p:nvPr>
            <p:ph idx="1"/>
          </p:nvPr>
        </p:nvSpPr>
        <p:spPr>
          <a:xfrm>
            <a:off x="609600" y="1371600"/>
            <a:ext cx="8153400" cy="5181600"/>
          </a:xfrm>
        </p:spPr>
        <p:txBody>
          <a:bodyPr>
            <a:normAutofit/>
          </a:bodyPr>
          <a:lstStyle/>
          <a:p>
            <a:pPr eaLnBrk="1" hangingPunct="1"/>
            <a:r>
              <a:rPr lang="tr-TR" sz="2800" dirty="0" err="1" smtClean="0">
                <a:latin typeface="Arial" pitchFamily="34" charset="0"/>
                <a:cs typeface="Arial" pitchFamily="34" charset="0"/>
              </a:rPr>
              <a:t>Periferal</a:t>
            </a:r>
            <a:r>
              <a:rPr lang="tr-TR" sz="2800" dirty="0" smtClean="0">
                <a:latin typeface="Arial" pitchFamily="34" charset="0"/>
                <a:cs typeface="Arial" pitchFamily="34" charset="0"/>
              </a:rPr>
              <a:t> </a:t>
            </a:r>
            <a:r>
              <a:rPr lang="en-US" sz="2800" dirty="0" smtClean="0">
                <a:latin typeface="Arial" pitchFamily="34" charset="0"/>
                <a:cs typeface="Arial" pitchFamily="34" charset="0"/>
              </a:rPr>
              <a:t>anti-</a:t>
            </a:r>
            <a:r>
              <a:rPr lang="en-US" sz="2800" dirty="0" err="1" smtClean="0">
                <a:latin typeface="Arial" pitchFamily="34" charset="0"/>
                <a:cs typeface="Arial" pitchFamily="34" charset="0"/>
              </a:rPr>
              <a:t>estrogeni</a:t>
            </a:r>
            <a:r>
              <a:rPr lang="tr-TR" sz="2800" dirty="0" smtClean="0">
                <a:latin typeface="Arial" pitchFamily="34" charset="0"/>
                <a:cs typeface="Arial" pitchFamily="34" charset="0"/>
              </a:rPr>
              <a:t>k</a:t>
            </a:r>
            <a:r>
              <a:rPr lang="en-US" sz="2800" dirty="0" smtClean="0">
                <a:latin typeface="Arial" pitchFamily="34" charset="0"/>
                <a:cs typeface="Arial" pitchFamily="34" charset="0"/>
              </a:rPr>
              <a:t> </a:t>
            </a:r>
            <a:r>
              <a:rPr lang="tr-TR" sz="2800" dirty="0" smtClean="0">
                <a:latin typeface="Arial" pitchFamily="34" charset="0"/>
                <a:cs typeface="Arial" pitchFamily="34" charset="0"/>
              </a:rPr>
              <a:t>etki</a:t>
            </a:r>
            <a:r>
              <a:rPr lang="en-US" sz="2800" dirty="0" smtClean="0">
                <a:latin typeface="Arial" pitchFamily="34" charset="0"/>
                <a:cs typeface="Arial" pitchFamily="34" charset="0"/>
              </a:rPr>
              <a:t> </a:t>
            </a:r>
          </a:p>
          <a:p>
            <a:pPr lvl="1"/>
            <a:r>
              <a:rPr lang="tr-TR" sz="2400" dirty="0" smtClean="0">
                <a:latin typeface="Arial" pitchFamily="34" charset="0"/>
                <a:cs typeface="Arial" pitchFamily="34" charset="0"/>
              </a:rPr>
              <a:t>İnce</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endometrium</a:t>
            </a:r>
            <a:endParaRPr lang="en-US" sz="2400" dirty="0" smtClean="0">
              <a:latin typeface="Arial" pitchFamily="34" charset="0"/>
              <a:cs typeface="Arial" pitchFamily="34" charset="0"/>
            </a:endParaRPr>
          </a:p>
          <a:p>
            <a:pPr lvl="1"/>
            <a:r>
              <a:rPr lang="tr-TR" sz="2400" dirty="0" smtClean="0">
                <a:latin typeface="Arial" pitchFamily="34" charset="0"/>
                <a:cs typeface="Arial" pitchFamily="34" charset="0"/>
              </a:rPr>
              <a:t>Kötü</a:t>
            </a:r>
            <a:r>
              <a:rPr lang="en-US" sz="2400" dirty="0" smtClean="0">
                <a:latin typeface="Arial" pitchFamily="34" charset="0"/>
                <a:cs typeface="Arial" pitchFamily="34" charset="0"/>
              </a:rPr>
              <a:t> </a:t>
            </a:r>
            <a:r>
              <a:rPr lang="tr-TR" sz="2400" dirty="0" smtClean="0">
                <a:latin typeface="Arial" pitchFamily="34" charset="0"/>
                <a:cs typeface="Arial" pitchFamily="34" charset="0"/>
              </a:rPr>
              <a:t>s</a:t>
            </a:r>
            <a:r>
              <a:rPr lang="en-US" sz="2400" dirty="0" err="1" smtClean="0">
                <a:latin typeface="Arial" pitchFamily="34" charset="0"/>
                <a:cs typeface="Arial" pitchFamily="34" charset="0"/>
              </a:rPr>
              <a:t>ervi</a:t>
            </a:r>
            <a:r>
              <a:rPr lang="tr-TR" sz="2400" dirty="0" smtClean="0">
                <a:latin typeface="Arial" pitchFamily="34" charset="0"/>
                <a:cs typeface="Arial" pitchFamily="34" charset="0"/>
              </a:rPr>
              <a:t>k</a:t>
            </a:r>
            <a:r>
              <a:rPr lang="en-US" sz="2400" dirty="0" smtClean="0">
                <a:latin typeface="Arial" pitchFamily="34" charset="0"/>
                <a:cs typeface="Arial" pitchFamily="34" charset="0"/>
              </a:rPr>
              <a:t>al mu</a:t>
            </a:r>
            <a:r>
              <a:rPr lang="tr-TR" sz="2400" dirty="0" smtClean="0">
                <a:latin typeface="Arial" pitchFamily="34" charset="0"/>
                <a:cs typeface="Arial" pitchFamily="34" charset="0"/>
              </a:rPr>
              <a:t>k</a:t>
            </a:r>
            <a:r>
              <a:rPr lang="en-US" sz="2400" dirty="0" smtClean="0">
                <a:latin typeface="Arial" pitchFamily="34" charset="0"/>
                <a:cs typeface="Arial" pitchFamily="34" charset="0"/>
              </a:rPr>
              <a:t>us</a:t>
            </a:r>
          </a:p>
          <a:p>
            <a:pPr lvl="1"/>
            <a:r>
              <a:rPr lang="tr-TR" sz="2400" dirty="0" smtClean="0">
                <a:latin typeface="Arial" pitchFamily="34" charset="0"/>
                <a:cs typeface="Arial" pitchFamily="34" charset="0"/>
              </a:rPr>
              <a:t>Azalmış</a:t>
            </a:r>
            <a:r>
              <a:rPr lang="en-US" sz="2400" dirty="0" smtClean="0">
                <a:latin typeface="Arial" pitchFamily="34" charset="0"/>
                <a:cs typeface="Arial" pitchFamily="34" charset="0"/>
              </a:rPr>
              <a:t> uterine </a:t>
            </a:r>
            <a:r>
              <a:rPr lang="tr-TR" sz="2400" dirty="0" smtClean="0">
                <a:latin typeface="Arial" pitchFamily="34" charset="0"/>
                <a:cs typeface="Arial" pitchFamily="34" charset="0"/>
              </a:rPr>
              <a:t>kan akımı</a:t>
            </a:r>
          </a:p>
          <a:p>
            <a:r>
              <a:rPr lang="tr-TR" sz="2800" dirty="0" smtClean="0">
                <a:latin typeface="Arial" pitchFamily="34" charset="0"/>
                <a:cs typeface="Arial" pitchFamily="34" charset="0"/>
              </a:rPr>
              <a:t>Düşük gebelik oranı</a:t>
            </a:r>
            <a:endParaRPr lang="en-US" sz="2800" dirty="0" smtClean="0">
              <a:latin typeface="Arial" pitchFamily="34" charset="0"/>
              <a:cs typeface="Arial" pitchFamily="34" charset="0"/>
            </a:endParaRPr>
          </a:p>
          <a:p>
            <a:r>
              <a:rPr lang="tr-TR" sz="2800" dirty="0" smtClean="0">
                <a:latin typeface="Arial" pitchFamily="34" charset="0"/>
                <a:cs typeface="Arial" pitchFamily="34" charset="0"/>
              </a:rPr>
              <a:t>Yüksek çoğul gebelik oranı</a:t>
            </a:r>
            <a:endParaRPr lang="en-US" sz="2800" dirty="0" smtClean="0">
              <a:latin typeface="Arial" pitchFamily="34" charset="0"/>
              <a:cs typeface="Arial" pitchFamily="34" charset="0"/>
            </a:endParaRPr>
          </a:p>
          <a:p>
            <a:pPr lvl="1"/>
            <a:endParaRPr lang="en-US" sz="2400" dirty="0" smtClean="0">
              <a:latin typeface="Arial" pitchFamily="34" charset="0"/>
              <a:cs typeface="Arial" pitchFamily="34" charset="0"/>
            </a:endParaRPr>
          </a:p>
        </p:txBody>
      </p:sp>
      <p:sp>
        <p:nvSpPr>
          <p:cNvPr id="6" name="5 Slayt Numarası Yer Tutucusu"/>
          <p:cNvSpPr>
            <a:spLocks noGrp="1"/>
          </p:cNvSpPr>
          <p:nvPr>
            <p:ph type="sldNum" sz="quarter" idx="12"/>
          </p:nvPr>
        </p:nvSpPr>
        <p:spPr/>
        <p:txBody>
          <a:bodyPr>
            <a:normAutofit/>
          </a:bodyPr>
          <a:lstStyle/>
          <a:p>
            <a:pPr>
              <a:defRPr/>
            </a:pPr>
            <a:fld id="{6E4913EB-8E6F-41E7-9197-1489D5C689C1}" type="slidenum">
              <a:rPr lang="en-US"/>
              <a:pPr>
                <a:defRPr/>
              </a:pPr>
              <a:t>12</a:t>
            </a:fld>
            <a:endParaRPr lang="en-US"/>
          </a:p>
        </p:txBody>
      </p:sp>
      <p:pic>
        <p:nvPicPr>
          <p:cNvPr id="424962" name="Picture 2" descr="https://encrypted-tbn3.gstatic.com/images?q=tbn:ANd9GcT6SAWoeALWunEaKCxfIgGb6Y9OjM9Wp6QK2_4TSposrUTo-dcc"/>
          <p:cNvPicPr>
            <a:picLocks noChangeAspect="1" noChangeArrowheads="1"/>
          </p:cNvPicPr>
          <p:nvPr/>
        </p:nvPicPr>
        <p:blipFill>
          <a:blip r:embed="rId3" cstate="print"/>
          <a:srcRect/>
          <a:stretch>
            <a:fillRect/>
          </a:stretch>
        </p:blipFill>
        <p:spPr bwMode="auto">
          <a:xfrm>
            <a:off x="6228184" y="1268760"/>
            <a:ext cx="2915816" cy="2564904"/>
          </a:xfrm>
          <a:prstGeom prst="rect">
            <a:avLst/>
          </a:prstGeom>
          <a:noFill/>
        </p:spPr>
      </p:pic>
      <p:graphicFrame>
        <p:nvGraphicFramePr>
          <p:cNvPr id="2" name="Object 3"/>
          <p:cNvGraphicFramePr>
            <a:graphicFrameLocks noChangeAspect="1"/>
          </p:cNvGraphicFramePr>
          <p:nvPr/>
        </p:nvGraphicFramePr>
        <p:xfrm>
          <a:off x="0" y="4581128"/>
          <a:ext cx="3384376" cy="2276872"/>
        </p:xfrm>
        <a:graphic>
          <a:graphicData uri="http://schemas.openxmlformats.org/presentationml/2006/ole">
            <p:oleObj spid="_x0000_s446466" name="Image" r:id="rId4" imgW="5676190" imgH="5739683" progId="">
              <p:embed/>
            </p:oleObj>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404813"/>
            <a:ext cx="9144000" cy="1143000"/>
          </a:xfrm>
        </p:spPr>
        <p:txBody>
          <a:bodyPr>
            <a:normAutofit/>
          </a:bodyPr>
          <a:lstStyle/>
          <a:p>
            <a:pPr algn="l" eaLnBrk="1" hangingPunct="1">
              <a:defRPr/>
            </a:pPr>
            <a:r>
              <a:rPr lang="en-US" sz="3600" b="1" dirty="0" smtClean="0">
                <a:latin typeface="Arial" pitchFamily="34" charset="0"/>
                <a:cs typeface="Arial" pitchFamily="34" charset="0"/>
              </a:rPr>
              <a:t>     </a:t>
            </a:r>
            <a:r>
              <a:rPr lang="tr-TR" sz="3600" b="1" dirty="0" smtClean="0">
                <a:latin typeface="Arial" pitchFamily="34" charset="0"/>
                <a:cs typeface="Arial" pitchFamily="34" charset="0"/>
              </a:rPr>
              <a:t>CC BAŞARISIZLIĞININ NEDENLERİ</a:t>
            </a:r>
            <a:endParaRPr lang="en-US" sz="3600" b="1" dirty="0" smtClean="0">
              <a:latin typeface="Arial" pitchFamily="34" charset="0"/>
              <a:cs typeface="Arial" pitchFamily="34" charset="0"/>
            </a:endParaRPr>
          </a:p>
        </p:txBody>
      </p:sp>
      <p:sp>
        <p:nvSpPr>
          <p:cNvPr id="15363" name="Rectangle 3"/>
          <p:cNvSpPr>
            <a:spLocks noGrp="1" noChangeArrowheads="1"/>
          </p:cNvSpPr>
          <p:nvPr>
            <p:ph sz="half" idx="1"/>
          </p:nvPr>
        </p:nvSpPr>
        <p:spPr>
          <a:xfrm>
            <a:off x="4343400" y="2133600"/>
            <a:ext cx="4405064" cy="4419600"/>
          </a:xfrm>
        </p:spPr>
        <p:txBody>
          <a:bodyPr>
            <a:normAutofit/>
          </a:bodyPr>
          <a:lstStyle/>
          <a:p>
            <a:pPr marL="350838" indent="-350838" eaLnBrk="1" hangingPunct="1">
              <a:buFontTx/>
              <a:buNone/>
              <a:defRPr/>
            </a:pPr>
            <a:r>
              <a:rPr lang="en-US" sz="3200" b="1" dirty="0" smtClean="0">
                <a:solidFill>
                  <a:schemeClr val="accent2"/>
                </a:solidFill>
              </a:rPr>
              <a:t>   </a:t>
            </a:r>
            <a:r>
              <a:rPr lang="en-US" b="1" dirty="0" err="1" smtClean="0">
                <a:solidFill>
                  <a:schemeClr val="accent2"/>
                </a:solidFill>
              </a:rPr>
              <a:t>Ovula</a:t>
            </a:r>
            <a:r>
              <a:rPr lang="tr-TR" b="1" dirty="0" err="1" smtClean="0">
                <a:solidFill>
                  <a:schemeClr val="accent2"/>
                </a:solidFill>
              </a:rPr>
              <a:t>syon</a:t>
            </a:r>
            <a:r>
              <a:rPr lang="tr-TR" b="1" dirty="0" smtClean="0">
                <a:solidFill>
                  <a:schemeClr val="accent2"/>
                </a:solidFill>
              </a:rPr>
              <a:t> +</a:t>
            </a:r>
            <a:r>
              <a:rPr lang="en-US" b="1" dirty="0" smtClean="0">
                <a:solidFill>
                  <a:schemeClr val="accent2"/>
                </a:solidFill>
              </a:rPr>
              <a:t> </a:t>
            </a:r>
          </a:p>
          <a:p>
            <a:pPr marL="350838" indent="-350838">
              <a:buNone/>
              <a:defRPr/>
            </a:pPr>
            <a:r>
              <a:rPr lang="tr-TR" b="1" dirty="0" smtClean="0">
                <a:solidFill>
                  <a:schemeClr val="accent2"/>
                </a:solidFill>
              </a:rPr>
              <a:t>	gebelik </a:t>
            </a:r>
            <a:r>
              <a:rPr lang="tr-TR" b="1" dirty="0" smtClean="0">
                <a:solidFill>
                  <a:schemeClr val="accent2"/>
                </a:solidFill>
                <a:effectLst>
                  <a:outerShdw blurRad="38100" dist="38100" dir="2700000" algn="tl">
                    <a:srgbClr val="000000">
                      <a:alpha val="43137"/>
                    </a:srgbClr>
                  </a:outerShdw>
                </a:effectLst>
                <a:cs typeface="Times New Roman" pitchFamily="18" charset="0"/>
              </a:rPr>
              <a:t> Ø</a:t>
            </a:r>
            <a:endParaRPr lang="en-US" dirty="0" smtClean="0">
              <a:solidFill>
                <a:schemeClr val="accent2"/>
              </a:solidFill>
            </a:endParaRPr>
          </a:p>
          <a:p>
            <a:pPr marL="350838" indent="-350838" eaLnBrk="1" hangingPunct="1">
              <a:defRPr/>
            </a:pPr>
            <a:r>
              <a:rPr lang="en-US" b="1" dirty="0" smtClean="0"/>
              <a:t> Anti-estrogen </a:t>
            </a:r>
            <a:r>
              <a:rPr lang="tr-TR" b="1" dirty="0" smtClean="0"/>
              <a:t>etki</a:t>
            </a:r>
            <a:endParaRPr lang="en-US" b="1" dirty="0" smtClean="0"/>
          </a:p>
          <a:p>
            <a:pPr marL="350838" indent="-350838" eaLnBrk="1" hangingPunct="1">
              <a:buFontTx/>
              <a:buNone/>
              <a:defRPr/>
            </a:pPr>
            <a:r>
              <a:rPr lang="en-US" dirty="0" smtClean="0"/>
              <a:t>     - </a:t>
            </a:r>
            <a:r>
              <a:rPr lang="tr-TR" dirty="0" err="1" smtClean="0"/>
              <a:t>Servikal</a:t>
            </a:r>
            <a:r>
              <a:rPr lang="en-US" dirty="0" smtClean="0"/>
              <a:t> mu</a:t>
            </a:r>
            <a:r>
              <a:rPr lang="tr-TR" dirty="0" smtClean="0"/>
              <a:t>k</a:t>
            </a:r>
            <a:r>
              <a:rPr lang="en-US" dirty="0" smtClean="0"/>
              <a:t>us</a:t>
            </a:r>
          </a:p>
          <a:p>
            <a:pPr marL="350838" indent="-350838" eaLnBrk="1" hangingPunct="1">
              <a:buFontTx/>
              <a:buNone/>
              <a:defRPr/>
            </a:pPr>
            <a:r>
              <a:rPr lang="en-US" dirty="0" smtClean="0"/>
              <a:t>     - </a:t>
            </a:r>
            <a:r>
              <a:rPr lang="tr-TR" dirty="0" smtClean="0"/>
              <a:t>İnce </a:t>
            </a:r>
            <a:r>
              <a:rPr lang="en-US" dirty="0" err="1" smtClean="0"/>
              <a:t>Endometrium</a:t>
            </a:r>
            <a:endParaRPr lang="en-US" dirty="0" smtClean="0"/>
          </a:p>
          <a:p>
            <a:pPr marL="350838" indent="-350838" eaLnBrk="1" hangingPunct="1">
              <a:defRPr/>
            </a:pPr>
            <a:r>
              <a:rPr lang="en-US" b="1" dirty="0" smtClean="0"/>
              <a:t> </a:t>
            </a:r>
            <a:r>
              <a:rPr lang="tr-TR" b="1" dirty="0" smtClean="0"/>
              <a:t>Yüksek LH</a:t>
            </a:r>
            <a:endParaRPr lang="en-US" b="1" dirty="0" smtClean="0"/>
          </a:p>
        </p:txBody>
      </p:sp>
      <p:sp>
        <p:nvSpPr>
          <p:cNvPr id="15364" name="Text Box 4"/>
          <p:cNvSpPr txBox="1">
            <a:spLocks noChangeArrowheads="1"/>
          </p:cNvSpPr>
          <p:nvPr/>
        </p:nvSpPr>
        <p:spPr bwMode="auto">
          <a:xfrm>
            <a:off x="381000" y="1981200"/>
            <a:ext cx="3182888" cy="2634567"/>
          </a:xfrm>
          <a:prstGeom prst="rect">
            <a:avLst/>
          </a:prstGeom>
          <a:noFill/>
          <a:ln w="9525">
            <a:noFill/>
            <a:miter lim="800000"/>
            <a:headEnd/>
            <a:tailEnd/>
          </a:ln>
          <a:effectLst>
            <a:outerShdw dist="28398" dir="1593903" algn="ctr" rotWithShape="0">
              <a:schemeClr val="bg2"/>
            </a:outerShdw>
          </a:effectLst>
        </p:spPr>
        <p:txBody>
          <a:bodyPr wrap="square">
            <a:spAutoFit/>
          </a:bodyPr>
          <a:lstStyle/>
          <a:p>
            <a:pPr marL="344488" indent="-344488" algn="l" rtl="0">
              <a:spcBef>
                <a:spcPct val="20000"/>
              </a:spcBef>
              <a:defRPr/>
            </a:pPr>
            <a:r>
              <a:rPr lang="tr-TR" sz="3200" b="1" dirty="0" err="1" smtClean="0">
                <a:solidFill>
                  <a:schemeClr val="accent2"/>
                </a:solidFill>
                <a:effectLst>
                  <a:outerShdw blurRad="38100" dist="38100" dir="2700000" algn="tl">
                    <a:srgbClr val="000000">
                      <a:alpha val="43137"/>
                    </a:srgbClr>
                  </a:outerShdw>
                </a:effectLst>
                <a:ea typeface="+mn-ea"/>
                <a:cs typeface="Times New Roman" pitchFamily="18" charset="0"/>
              </a:rPr>
              <a:t>Ovulasyon</a:t>
            </a:r>
            <a:r>
              <a:rPr lang="tr-TR" sz="3200" b="1" dirty="0" smtClean="0">
                <a:solidFill>
                  <a:schemeClr val="accent2"/>
                </a:solidFill>
                <a:effectLst>
                  <a:outerShdw blurRad="38100" dist="38100" dir="2700000" algn="tl">
                    <a:srgbClr val="000000">
                      <a:alpha val="43137"/>
                    </a:srgbClr>
                  </a:outerShdw>
                </a:effectLst>
                <a:ea typeface="+mn-ea"/>
                <a:cs typeface="Times New Roman" pitchFamily="18" charset="0"/>
              </a:rPr>
              <a:t> Ø</a:t>
            </a:r>
            <a:endParaRPr lang="en-US" sz="3200" b="1" dirty="0">
              <a:solidFill>
                <a:schemeClr val="accent2"/>
              </a:solidFill>
              <a:effectLst>
                <a:outerShdw blurRad="38100" dist="38100" dir="2700000" algn="tl">
                  <a:srgbClr val="000000">
                    <a:alpha val="43137"/>
                  </a:srgbClr>
                </a:outerShdw>
              </a:effectLst>
              <a:ea typeface="+mn-ea"/>
              <a:cs typeface="Times New Roman" pitchFamily="18" charset="0"/>
            </a:endParaRPr>
          </a:p>
          <a:p>
            <a:pPr marL="344488" indent="-344488" algn="l" rtl="0">
              <a:spcBef>
                <a:spcPct val="20000"/>
              </a:spcBef>
              <a:defRPr/>
            </a:pPr>
            <a:endParaRPr lang="en-US" sz="3200" b="1" dirty="0">
              <a:effectLst>
                <a:outerShdw blurRad="38100" dist="38100" dir="2700000" algn="tl">
                  <a:srgbClr val="000000"/>
                </a:outerShdw>
              </a:effectLst>
              <a:ea typeface="+mn-ea"/>
              <a:cs typeface="Times New Roman" pitchFamily="18" charset="0"/>
            </a:endParaRPr>
          </a:p>
          <a:p>
            <a:pPr marL="344488" indent="-344488" algn="l" rtl="0">
              <a:spcBef>
                <a:spcPct val="20000"/>
              </a:spcBef>
              <a:buFontTx/>
              <a:buChar char="•"/>
              <a:defRPr/>
            </a:pPr>
            <a:r>
              <a:rPr lang="en-US" sz="3200" b="1" dirty="0" smtClean="0">
                <a:effectLst>
                  <a:outerShdw blurRad="38100" dist="38100" dir="2700000" algn="tl">
                    <a:srgbClr val="000000"/>
                  </a:outerShdw>
                </a:effectLst>
                <a:ea typeface="+mn-ea"/>
                <a:cs typeface="Times New Roman" pitchFamily="18" charset="0"/>
              </a:rPr>
              <a:t>BMI</a:t>
            </a:r>
            <a:endParaRPr lang="en-US" sz="3200" b="1" dirty="0">
              <a:effectLst>
                <a:outerShdw blurRad="38100" dist="38100" dir="2700000" algn="tl">
                  <a:srgbClr val="000000"/>
                </a:outerShdw>
              </a:effectLst>
              <a:ea typeface="+mn-ea"/>
              <a:cs typeface="Times New Roman" pitchFamily="18" charset="0"/>
            </a:endParaRPr>
          </a:p>
          <a:p>
            <a:pPr marL="344488" indent="-344488" algn="l" rtl="0">
              <a:spcBef>
                <a:spcPct val="20000"/>
              </a:spcBef>
              <a:buFontTx/>
              <a:buChar char="•"/>
              <a:defRPr/>
            </a:pPr>
            <a:r>
              <a:rPr lang="en-US" sz="3200" b="1" dirty="0" smtClean="0">
                <a:effectLst>
                  <a:outerShdw blurRad="38100" dist="38100" dir="2700000" algn="tl">
                    <a:srgbClr val="000000"/>
                  </a:outerShdw>
                </a:effectLst>
                <a:ea typeface="+mn-ea"/>
                <a:cs typeface="Times New Roman" pitchFamily="18" charset="0"/>
              </a:rPr>
              <a:t>Insulin</a:t>
            </a:r>
            <a:endParaRPr lang="en-US" sz="3200" b="1" dirty="0">
              <a:effectLst>
                <a:outerShdw blurRad="38100" dist="38100" dir="2700000" algn="tl">
                  <a:srgbClr val="000000"/>
                </a:outerShdw>
              </a:effectLst>
              <a:ea typeface="+mn-ea"/>
              <a:cs typeface="Times New Roman" pitchFamily="18" charset="0"/>
            </a:endParaRPr>
          </a:p>
          <a:p>
            <a:pPr marL="344488" indent="-344488" algn="l" rtl="0">
              <a:defRPr/>
            </a:pPr>
            <a:endParaRPr lang="en-US" b="1" dirty="0">
              <a:effectLst>
                <a:outerShdw blurRad="38100" dist="38100" dir="2700000" algn="tl">
                  <a:srgbClr val="000000"/>
                </a:outerShdw>
              </a:effectLst>
              <a:ea typeface="+mn-ea"/>
              <a:cs typeface="Times New Roman (Hebrew)" charset="-79"/>
            </a:endParaRPr>
          </a:p>
        </p:txBody>
      </p:sp>
      <p:sp>
        <p:nvSpPr>
          <p:cNvPr id="8197" name="AutoShape 5"/>
          <p:cNvSpPr>
            <a:spLocks noChangeArrowheads="1"/>
          </p:cNvSpPr>
          <p:nvPr/>
        </p:nvSpPr>
        <p:spPr bwMode="auto">
          <a:xfrm>
            <a:off x="2267744" y="2996952"/>
            <a:ext cx="485775" cy="1224136"/>
          </a:xfrm>
          <a:prstGeom prst="upArrow">
            <a:avLst>
              <a:gd name="adj1" fmla="val 50000"/>
              <a:gd name="adj2" fmla="val 105882"/>
            </a:avLst>
          </a:prstGeom>
          <a:solidFill>
            <a:schemeClr val="accent2"/>
          </a:solidFill>
          <a:ln w="9525">
            <a:solidFill>
              <a:schemeClr val="tx1"/>
            </a:solidFill>
            <a:miter lim="800000"/>
            <a:headEnd/>
            <a:tailEnd/>
          </a:ln>
        </p:spPr>
        <p:txBody>
          <a:bodyPr wrap="none" anchor="ctr"/>
          <a:lstStyle/>
          <a:p>
            <a:endParaRPr lang="en-US"/>
          </a:p>
        </p:txBody>
      </p:sp>
      <p:sp>
        <p:nvSpPr>
          <p:cNvPr id="8198" name="Rectangle 6"/>
          <p:cNvSpPr>
            <a:spLocks noChangeArrowheads="1"/>
          </p:cNvSpPr>
          <p:nvPr/>
        </p:nvSpPr>
        <p:spPr bwMode="auto">
          <a:xfrm>
            <a:off x="457200" y="2057400"/>
            <a:ext cx="3538736" cy="4179912"/>
          </a:xfrm>
          <a:prstGeom prst="rect">
            <a:avLst/>
          </a:prstGeom>
          <a:noFill/>
          <a:ln w="9525">
            <a:solidFill>
              <a:schemeClr val="tx1"/>
            </a:solidFill>
            <a:miter lim="800000"/>
            <a:headEnd/>
            <a:tailEnd/>
          </a:ln>
        </p:spPr>
        <p:txBody>
          <a:bodyPr wrap="none" anchor="ctr"/>
          <a:lstStyle/>
          <a:p>
            <a:endParaRPr lang="en-US"/>
          </a:p>
        </p:txBody>
      </p:sp>
      <p:sp>
        <p:nvSpPr>
          <p:cNvPr id="8199" name="Rectangle 7"/>
          <p:cNvSpPr>
            <a:spLocks noChangeArrowheads="1"/>
          </p:cNvSpPr>
          <p:nvPr/>
        </p:nvSpPr>
        <p:spPr bwMode="auto">
          <a:xfrm>
            <a:off x="4343400" y="2057400"/>
            <a:ext cx="4114800" cy="4179912"/>
          </a:xfrm>
          <a:prstGeom prst="rect">
            <a:avLst/>
          </a:prstGeom>
          <a:noFill/>
          <a:ln w="9525">
            <a:solidFill>
              <a:schemeClr val="tx1"/>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260648"/>
            <a:ext cx="8229600" cy="1143000"/>
          </a:xfrm>
        </p:spPr>
        <p:txBody>
          <a:bodyPr>
            <a:noAutofit/>
          </a:bodyPr>
          <a:lstStyle/>
          <a:p>
            <a:r>
              <a:rPr lang="tr-TR" sz="3200" b="1" dirty="0" err="1" smtClean="0">
                <a:solidFill>
                  <a:schemeClr val="tx1"/>
                </a:solidFill>
              </a:rPr>
              <a:t>Klomifen</a:t>
            </a:r>
            <a:r>
              <a:rPr lang="tr-TR" sz="3200" b="1" dirty="0" smtClean="0">
                <a:solidFill>
                  <a:schemeClr val="tx1"/>
                </a:solidFill>
              </a:rPr>
              <a:t> </a:t>
            </a:r>
            <a:r>
              <a:rPr lang="tr-TR" sz="3200" b="1" dirty="0" err="1" smtClean="0">
                <a:solidFill>
                  <a:schemeClr val="tx1"/>
                </a:solidFill>
              </a:rPr>
              <a:t>Sitratın</a:t>
            </a:r>
            <a:r>
              <a:rPr lang="tr-TR" sz="3200" b="1" dirty="0" smtClean="0">
                <a:solidFill>
                  <a:schemeClr val="tx1"/>
                </a:solidFill>
              </a:rPr>
              <a:t> olumsuz etkilerini azaltmak için kullanılan tedavi protokolleri </a:t>
            </a:r>
            <a:endParaRPr lang="tr-TR" sz="3200" b="1" dirty="0">
              <a:solidFill>
                <a:schemeClr val="tx1"/>
              </a:solidFill>
            </a:endParaRPr>
          </a:p>
        </p:txBody>
      </p:sp>
      <p:sp>
        <p:nvSpPr>
          <p:cNvPr id="3" name="2 İçerik Yer Tutucusu"/>
          <p:cNvSpPr>
            <a:spLocks noGrp="1"/>
          </p:cNvSpPr>
          <p:nvPr>
            <p:ph idx="1"/>
          </p:nvPr>
        </p:nvSpPr>
        <p:spPr/>
        <p:txBody>
          <a:bodyPr>
            <a:normAutofit fontScale="55000" lnSpcReduction="20000"/>
          </a:bodyPr>
          <a:lstStyle/>
          <a:p>
            <a:r>
              <a:rPr lang="tr-TR" dirty="0" smtClean="0"/>
              <a:t> </a:t>
            </a:r>
            <a:r>
              <a:rPr lang="tr-TR" sz="3600" dirty="0" smtClean="0">
                <a:latin typeface="Arial" pitchFamily="34" charset="0"/>
                <a:cs typeface="Arial" pitchFamily="34" charset="0"/>
              </a:rPr>
              <a:t>CC ve </a:t>
            </a:r>
            <a:r>
              <a:rPr lang="tr-TR" sz="3600" dirty="0" err="1" smtClean="0">
                <a:latin typeface="Arial" pitchFamily="34" charset="0"/>
                <a:cs typeface="Arial" pitchFamily="34" charset="0"/>
              </a:rPr>
              <a:t>dydrogesterone</a:t>
            </a:r>
            <a:endParaRPr lang="tr-TR" sz="3600" dirty="0" smtClean="0">
              <a:latin typeface="Arial" pitchFamily="34" charset="0"/>
              <a:cs typeface="Arial" pitchFamily="34" charset="0"/>
            </a:endParaRPr>
          </a:p>
          <a:p>
            <a:pPr>
              <a:buNone/>
            </a:pPr>
            <a:r>
              <a:rPr lang="tr-TR" dirty="0" smtClean="0">
                <a:latin typeface="Arial" pitchFamily="34" charset="0"/>
                <a:cs typeface="Arial" pitchFamily="34" charset="0"/>
              </a:rPr>
              <a:t>			 </a:t>
            </a:r>
            <a:r>
              <a:rPr lang="tr-TR" sz="2600" dirty="0" err="1" smtClean="0">
                <a:latin typeface="Arial" pitchFamily="34" charset="0"/>
                <a:cs typeface="Arial" pitchFamily="34" charset="0"/>
              </a:rPr>
              <a:t>Homburg</a:t>
            </a:r>
            <a:r>
              <a:rPr lang="tr-TR" sz="2600" dirty="0" smtClean="0">
                <a:latin typeface="Arial" pitchFamily="34" charset="0"/>
                <a:cs typeface="Arial" pitchFamily="34" charset="0"/>
              </a:rPr>
              <a:t> R ve ark Hum </a:t>
            </a:r>
            <a:r>
              <a:rPr lang="tr-TR" sz="2600" dirty="0" err="1" smtClean="0">
                <a:latin typeface="Arial" pitchFamily="34" charset="0"/>
                <a:cs typeface="Arial" pitchFamily="34" charset="0"/>
              </a:rPr>
              <a:t>Reprod</a:t>
            </a:r>
            <a:r>
              <a:rPr lang="tr-TR" sz="2600" dirty="0" smtClean="0">
                <a:latin typeface="Arial" pitchFamily="34" charset="0"/>
                <a:cs typeface="Arial" pitchFamily="34" charset="0"/>
              </a:rPr>
              <a:t> 1988  </a:t>
            </a:r>
          </a:p>
          <a:p>
            <a:r>
              <a:rPr lang="tr-TR" sz="3600" dirty="0" smtClean="0">
                <a:latin typeface="Arial" pitchFamily="34" charset="0"/>
                <a:cs typeface="Arial" pitchFamily="34" charset="0"/>
              </a:rPr>
              <a:t>CC ve </a:t>
            </a:r>
            <a:r>
              <a:rPr lang="tr-TR" sz="3600" dirty="0" err="1" smtClean="0">
                <a:latin typeface="Arial" pitchFamily="34" charset="0"/>
                <a:cs typeface="Arial" pitchFamily="34" charset="0"/>
              </a:rPr>
              <a:t>vaginal</a:t>
            </a:r>
            <a:r>
              <a:rPr lang="tr-TR" sz="3600" dirty="0" smtClean="0">
                <a:latin typeface="Arial" pitchFamily="34" charset="0"/>
                <a:cs typeface="Arial" pitchFamily="34" charset="0"/>
              </a:rPr>
              <a:t> </a:t>
            </a:r>
            <a:r>
              <a:rPr lang="tr-TR" sz="3600" dirty="0" err="1" smtClean="0">
                <a:latin typeface="Arial" pitchFamily="34" charset="0"/>
                <a:cs typeface="Arial" pitchFamily="34" charset="0"/>
              </a:rPr>
              <a:t>estradiol</a:t>
            </a:r>
            <a:r>
              <a:rPr lang="tr-TR" sz="3600" dirty="0" smtClean="0">
                <a:latin typeface="Arial" pitchFamily="34" charset="0"/>
                <a:cs typeface="Arial" pitchFamily="34" charset="0"/>
              </a:rPr>
              <a:t> ve </a:t>
            </a:r>
            <a:r>
              <a:rPr lang="tr-TR" sz="3600" dirty="0" err="1" smtClean="0">
                <a:latin typeface="Arial" pitchFamily="34" charset="0"/>
                <a:cs typeface="Arial" pitchFamily="34" charset="0"/>
              </a:rPr>
              <a:t>mikronized</a:t>
            </a:r>
            <a:r>
              <a:rPr lang="tr-TR" sz="3600" dirty="0" smtClean="0">
                <a:latin typeface="Arial" pitchFamily="34" charset="0"/>
                <a:cs typeface="Arial" pitchFamily="34" charset="0"/>
              </a:rPr>
              <a:t> </a:t>
            </a:r>
            <a:r>
              <a:rPr lang="tr-TR" sz="3600" dirty="0" err="1" smtClean="0">
                <a:latin typeface="Arial" pitchFamily="34" charset="0"/>
                <a:cs typeface="Arial" pitchFamily="34" charset="0"/>
              </a:rPr>
              <a:t>progesterone</a:t>
            </a:r>
            <a:endParaRPr lang="tr-TR" sz="3600" dirty="0" smtClean="0">
              <a:latin typeface="Arial" pitchFamily="34" charset="0"/>
              <a:cs typeface="Arial" pitchFamily="34" charset="0"/>
            </a:endParaRPr>
          </a:p>
          <a:p>
            <a:pPr>
              <a:buNone/>
            </a:pPr>
            <a:r>
              <a:rPr lang="tr-TR" dirty="0" smtClean="0">
                <a:latin typeface="Arial" pitchFamily="34" charset="0"/>
                <a:cs typeface="Arial" pitchFamily="34" charset="0"/>
              </a:rPr>
              <a:t>			 </a:t>
            </a:r>
            <a:r>
              <a:rPr lang="tr-TR" sz="2600" dirty="0" err="1" smtClean="0">
                <a:latin typeface="Arial" pitchFamily="34" charset="0"/>
                <a:cs typeface="Arial" pitchFamily="34" charset="0"/>
              </a:rPr>
              <a:t>Elkind</a:t>
            </a:r>
            <a:r>
              <a:rPr lang="tr-TR" sz="2600" dirty="0" smtClean="0">
                <a:latin typeface="Arial" pitchFamily="34" charset="0"/>
                <a:cs typeface="Arial" pitchFamily="34" charset="0"/>
              </a:rPr>
              <a:t>-</a:t>
            </a:r>
            <a:r>
              <a:rPr lang="tr-TR" sz="2600" dirty="0" err="1" smtClean="0">
                <a:latin typeface="Arial" pitchFamily="34" charset="0"/>
                <a:cs typeface="Arial" pitchFamily="34" charset="0"/>
              </a:rPr>
              <a:t>Hirsch</a:t>
            </a:r>
            <a:r>
              <a:rPr lang="tr-TR" sz="2600" dirty="0" smtClean="0">
                <a:latin typeface="Arial" pitchFamily="34" charset="0"/>
                <a:cs typeface="Arial" pitchFamily="34" charset="0"/>
              </a:rPr>
              <a:t> KE ve ark Hum </a:t>
            </a:r>
            <a:r>
              <a:rPr lang="tr-TR" sz="2600" dirty="0" err="1" smtClean="0">
                <a:latin typeface="Arial" pitchFamily="34" charset="0"/>
                <a:cs typeface="Arial" pitchFamily="34" charset="0"/>
              </a:rPr>
              <a:t>Reprod</a:t>
            </a:r>
            <a:r>
              <a:rPr lang="tr-TR" sz="2600" dirty="0" smtClean="0">
                <a:latin typeface="Arial" pitchFamily="34" charset="0"/>
                <a:cs typeface="Arial" pitchFamily="34" charset="0"/>
              </a:rPr>
              <a:t>. 2002</a:t>
            </a:r>
            <a:r>
              <a:rPr lang="tr-TR" dirty="0" smtClean="0">
                <a:latin typeface="Arial" pitchFamily="34" charset="0"/>
                <a:cs typeface="Arial" pitchFamily="34" charset="0"/>
              </a:rPr>
              <a:t>. </a:t>
            </a:r>
          </a:p>
          <a:p>
            <a:r>
              <a:rPr lang="tr-TR" dirty="0" smtClean="0">
                <a:latin typeface="Arial" pitchFamily="34" charset="0"/>
                <a:cs typeface="Arial" pitchFamily="34" charset="0"/>
              </a:rPr>
              <a:t> </a:t>
            </a:r>
            <a:r>
              <a:rPr lang="tr-TR" sz="3600" dirty="0" smtClean="0">
                <a:latin typeface="Arial" pitchFamily="34" charset="0"/>
                <a:cs typeface="Arial" pitchFamily="34" charset="0"/>
              </a:rPr>
              <a:t>CC + </a:t>
            </a:r>
            <a:r>
              <a:rPr lang="tr-TR" sz="3600" dirty="0" err="1" smtClean="0">
                <a:latin typeface="Arial" pitchFamily="34" charset="0"/>
                <a:cs typeface="Arial" pitchFamily="34" charset="0"/>
              </a:rPr>
              <a:t>dexamethasone</a:t>
            </a:r>
            <a:r>
              <a:rPr lang="tr-TR" dirty="0" smtClean="0">
                <a:latin typeface="Arial" pitchFamily="34" charset="0"/>
                <a:cs typeface="Arial" pitchFamily="34" charset="0"/>
              </a:rPr>
              <a:t>,</a:t>
            </a:r>
          </a:p>
          <a:p>
            <a:pPr>
              <a:buNone/>
            </a:pPr>
            <a:r>
              <a:rPr lang="tr-TR" dirty="0" smtClean="0">
                <a:latin typeface="Arial" pitchFamily="34" charset="0"/>
                <a:cs typeface="Arial" pitchFamily="34" charset="0"/>
              </a:rPr>
              <a:t>			</a:t>
            </a:r>
            <a:r>
              <a:rPr lang="tr-TR" sz="2600" dirty="0" err="1" smtClean="0">
                <a:latin typeface="Arial" pitchFamily="34" charset="0"/>
                <a:cs typeface="Arial" pitchFamily="34" charset="0"/>
              </a:rPr>
              <a:t>Parsanezhad</a:t>
            </a:r>
            <a:r>
              <a:rPr lang="tr-TR" sz="2600" dirty="0" smtClean="0">
                <a:latin typeface="Arial" pitchFamily="34" charset="0"/>
                <a:cs typeface="Arial" pitchFamily="34" charset="0"/>
              </a:rPr>
              <a:t> ME ve ark </a:t>
            </a:r>
            <a:r>
              <a:rPr lang="tr-TR" sz="2600" dirty="0" err="1" smtClean="0">
                <a:latin typeface="Arial" pitchFamily="34" charset="0"/>
                <a:cs typeface="Arial" pitchFamily="34" charset="0"/>
              </a:rPr>
              <a:t>Fertil</a:t>
            </a:r>
            <a:r>
              <a:rPr lang="tr-TR" sz="2600" dirty="0" smtClean="0">
                <a:latin typeface="Arial" pitchFamily="34" charset="0"/>
                <a:cs typeface="Arial" pitchFamily="34" charset="0"/>
              </a:rPr>
              <a:t> Steril. 2002 </a:t>
            </a:r>
          </a:p>
          <a:p>
            <a:r>
              <a:rPr lang="tr-TR" dirty="0" smtClean="0">
                <a:latin typeface="Arial" pitchFamily="34" charset="0"/>
                <a:cs typeface="Arial" pitchFamily="34" charset="0"/>
              </a:rPr>
              <a:t> </a:t>
            </a:r>
            <a:r>
              <a:rPr lang="tr-TR" sz="3600" dirty="0" smtClean="0">
                <a:latin typeface="Arial" pitchFamily="34" charset="0"/>
                <a:cs typeface="Arial" pitchFamily="34" charset="0"/>
              </a:rPr>
              <a:t>CC + HMG</a:t>
            </a:r>
          </a:p>
          <a:p>
            <a:pPr>
              <a:buNone/>
            </a:pPr>
            <a:r>
              <a:rPr lang="tr-TR" dirty="0" smtClean="0">
                <a:latin typeface="Arial" pitchFamily="34" charset="0"/>
                <a:cs typeface="Arial" pitchFamily="34" charset="0"/>
              </a:rPr>
              <a:t>	 		</a:t>
            </a:r>
            <a:r>
              <a:rPr lang="tr-TR" sz="2600" dirty="0" err="1" smtClean="0">
                <a:latin typeface="Arial" pitchFamily="34" charset="0"/>
                <a:cs typeface="Arial" pitchFamily="34" charset="0"/>
              </a:rPr>
              <a:t>Mahani</a:t>
            </a:r>
            <a:r>
              <a:rPr lang="tr-TR" sz="2600" dirty="0" smtClean="0">
                <a:latin typeface="Arial" pitchFamily="34" charset="0"/>
                <a:cs typeface="Arial" pitchFamily="34" charset="0"/>
              </a:rPr>
              <a:t> IM ve </a:t>
            </a:r>
            <a:r>
              <a:rPr lang="tr-TR" sz="2600" dirty="0" err="1" smtClean="0">
                <a:latin typeface="Arial" pitchFamily="34" charset="0"/>
                <a:cs typeface="Arial" pitchFamily="34" charset="0"/>
              </a:rPr>
              <a:t>Afnan</a:t>
            </a:r>
            <a:r>
              <a:rPr lang="tr-TR" sz="2600" dirty="0" smtClean="0">
                <a:latin typeface="Arial" pitchFamily="34" charset="0"/>
                <a:cs typeface="Arial" pitchFamily="34" charset="0"/>
              </a:rPr>
              <a:t> M, J Pak </a:t>
            </a:r>
            <a:r>
              <a:rPr lang="tr-TR" sz="2600" dirty="0" err="1" smtClean="0">
                <a:latin typeface="Arial" pitchFamily="34" charset="0"/>
                <a:cs typeface="Arial" pitchFamily="34" charset="0"/>
              </a:rPr>
              <a:t>Med</a:t>
            </a:r>
            <a:r>
              <a:rPr lang="tr-TR" sz="2600" dirty="0" smtClean="0">
                <a:latin typeface="Arial" pitchFamily="34" charset="0"/>
                <a:cs typeface="Arial" pitchFamily="34" charset="0"/>
              </a:rPr>
              <a:t> </a:t>
            </a:r>
            <a:r>
              <a:rPr lang="tr-TR" sz="2600" dirty="0" err="1" smtClean="0">
                <a:latin typeface="Arial" pitchFamily="34" charset="0"/>
                <a:cs typeface="Arial" pitchFamily="34" charset="0"/>
              </a:rPr>
              <a:t>Assoc</a:t>
            </a:r>
            <a:r>
              <a:rPr lang="tr-TR" sz="2600" dirty="0" smtClean="0">
                <a:latin typeface="Arial" pitchFamily="34" charset="0"/>
                <a:cs typeface="Arial" pitchFamily="34" charset="0"/>
              </a:rPr>
              <a:t>. 2004 </a:t>
            </a:r>
            <a:r>
              <a:rPr lang="tr-TR" dirty="0" smtClean="0">
                <a:latin typeface="Arial" pitchFamily="34" charset="0"/>
                <a:cs typeface="Arial" pitchFamily="34" charset="0"/>
              </a:rPr>
              <a:t> </a:t>
            </a:r>
          </a:p>
          <a:p>
            <a:r>
              <a:rPr lang="tr-TR" sz="3600" dirty="0" smtClean="0">
                <a:latin typeface="Arial" pitchFamily="34" charset="0"/>
                <a:cs typeface="Arial" pitchFamily="34" charset="0"/>
              </a:rPr>
              <a:t>CC+ HCG + IUI</a:t>
            </a:r>
          </a:p>
          <a:p>
            <a:pPr>
              <a:buNone/>
            </a:pPr>
            <a:r>
              <a:rPr lang="tr-TR" dirty="0" smtClean="0">
                <a:latin typeface="Arial" pitchFamily="34" charset="0"/>
                <a:cs typeface="Arial" pitchFamily="34" charset="0"/>
              </a:rPr>
              <a:t>			</a:t>
            </a:r>
            <a:r>
              <a:rPr lang="tr-TR" sz="3300" dirty="0" err="1" smtClean="0">
                <a:latin typeface="Arial" pitchFamily="34" charset="0"/>
                <a:cs typeface="Arial" pitchFamily="34" charset="0"/>
              </a:rPr>
              <a:t>Agarwal</a:t>
            </a:r>
            <a:r>
              <a:rPr lang="tr-TR" sz="3300" dirty="0" smtClean="0">
                <a:latin typeface="Arial" pitchFamily="34" charset="0"/>
                <a:cs typeface="Arial" pitchFamily="34" charset="0"/>
              </a:rPr>
              <a:t> SK ve </a:t>
            </a:r>
            <a:r>
              <a:rPr lang="tr-TR" sz="3300" dirty="0" err="1" smtClean="0">
                <a:latin typeface="Arial" pitchFamily="34" charset="0"/>
                <a:cs typeface="Arial" pitchFamily="34" charset="0"/>
              </a:rPr>
              <a:t>Buyalos</a:t>
            </a:r>
            <a:r>
              <a:rPr lang="tr-TR" sz="3300" dirty="0" smtClean="0">
                <a:latin typeface="Arial" pitchFamily="34" charset="0"/>
                <a:cs typeface="Arial" pitchFamily="34" charset="0"/>
              </a:rPr>
              <a:t> RP Hum </a:t>
            </a:r>
            <a:r>
              <a:rPr lang="tr-TR" sz="3300" dirty="0" err="1" smtClean="0">
                <a:latin typeface="Arial" pitchFamily="34" charset="0"/>
                <a:cs typeface="Arial" pitchFamily="34" charset="0"/>
              </a:rPr>
              <a:t>Reprod</a:t>
            </a:r>
            <a:r>
              <a:rPr lang="tr-TR" sz="3300" dirty="0" smtClean="0">
                <a:latin typeface="Arial" pitchFamily="34" charset="0"/>
                <a:cs typeface="Arial" pitchFamily="34" charset="0"/>
              </a:rPr>
              <a:t>. 1995 </a:t>
            </a:r>
          </a:p>
          <a:p>
            <a:r>
              <a:rPr lang="tr-TR" dirty="0" smtClean="0">
                <a:latin typeface="Arial" pitchFamily="34" charset="0"/>
                <a:cs typeface="Arial" pitchFamily="34" charset="0"/>
              </a:rPr>
              <a:t> </a:t>
            </a:r>
            <a:r>
              <a:rPr lang="tr-TR" sz="3600" dirty="0" smtClean="0">
                <a:latin typeface="Arial" pitchFamily="34" charset="0"/>
                <a:cs typeface="Arial" pitchFamily="34" charset="0"/>
              </a:rPr>
              <a:t>CC + </a:t>
            </a:r>
            <a:r>
              <a:rPr lang="tr-TR" sz="3600" dirty="0" err="1" smtClean="0">
                <a:latin typeface="Arial" pitchFamily="34" charset="0"/>
                <a:cs typeface="Arial" pitchFamily="34" charset="0"/>
              </a:rPr>
              <a:t>metformin</a:t>
            </a:r>
            <a:endParaRPr lang="tr-TR" sz="3600" dirty="0" smtClean="0">
              <a:latin typeface="Arial" pitchFamily="34" charset="0"/>
              <a:cs typeface="Arial" pitchFamily="34" charset="0"/>
            </a:endParaRPr>
          </a:p>
          <a:p>
            <a:pPr>
              <a:buNone/>
            </a:pPr>
            <a:r>
              <a:rPr lang="tr-TR" dirty="0" smtClean="0">
                <a:latin typeface="Arial" pitchFamily="34" charset="0"/>
                <a:cs typeface="Arial" pitchFamily="34" charset="0"/>
              </a:rPr>
              <a:t>	 		</a:t>
            </a:r>
            <a:r>
              <a:rPr lang="tr-TR" sz="2900" dirty="0" err="1" smtClean="0">
                <a:latin typeface="Arial" pitchFamily="34" charset="0"/>
                <a:cs typeface="Arial" pitchFamily="34" charset="0"/>
              </a:rPr>
              <a:t>Kashyap</a:t>
            </a:r>
            <a:r>
              <a:rPr lang="tr-TR" sz="2900" dirty="0" smtClean="0">
                <a:latin typeface="Arial" pitchFamily="34" charset="0"/>
                <a:cs typeface="Arial" pitchFamily="34" charset="0"/>
              </a:rPr>
              <a:t> S ve ark Hum </a:t>
            </a:r>
            <a:r>
              <a:rPr lang="tr-TR" sz="2900" dirty="0" err="1" smtClean="0">
                <a:latin typeface="Arial" pitchFamily="34" charset="0"/>
                <a:cs typeface="Arial" pitchFamily="34" charset="0"/>
              </a:rPr>
              <a:t>Reprod</a:t>
            </a:r>
            <a:r>
              <a:rPr lang="tr-TR" sz="2900" dirty="0" smtClean="0">
                <a:latin typeface="Arial" pitchFamily="34" charset="0"/>
                <a:cs typeface="Arial" pitchFamily="34" charset="0"/>
              </a:rPr>
              <a:t>. 2004</a:t>
            </a:r>
          </a:p>
          <a:p>
            <a:pPr>
              <a:buNone/>
            </a:pPr>
            <a:r>
              <a:rPr lang="tr-TR" sz="2900" dirty="0" smtClean="0">
                <a:latin typeface="Arial" pitchFamily="34" charset="0"/>
                <a:cs typeface="Arial" pitchFamily="34" charset="0"/>
              </a:rPr>
              <a:t>                                        </a:t>
            </a:r>
            <a:r>
              <a:rPr lang="tr-TR" sz="2900" dirty="0" err="1" smtClean="0">
                <a:latin typeface="Arial" pitchFamily="34" charset="0"/>
                <a:cs typeface="Arial" pitchFamily="34" charset="0"/>
              </a:rPr>
              <a:t>Palomba</a:t>
            </a:r>
            <a:r>
              <a:rPr lang="tr-TR" sz="2900" dirty="0" smtClean="0">
                <a:latin typeface="Arial" pitchFamily="34" charset="0"/>
                <a:cs typeface="Arial" pitchFamily="34" charset="0"/>
              </a:rPr>
              <a:t> S ve ark J </a:t>
            </a:r>
            <a:r>
              <a:rPr lang="tr-TR" sz="2900" dirty="0" err="1" smtClean="0">
                <a:latin typeface="Arial" pitchFamily="34" charset="0"/>
                <a:cs typeface="Arial" pitchFamily="34" charset="0"/>
              </a:rPr>
              <a:t>Clin</a:t>
            </a:r>
            <a:r>
              <a:rPr lang="tr-TR" sz="2900" dirty="0" smtClean="0">
                <a:latin typeface="Arial" pitchFamily="34" charset="0"/>
                <a:cs typeface="Arial" pitchFamily="34" charset="0"/>
              </a:rPr>
              <a:t> </a:t>
            </a:r>
            <a:r>
              <a:rPr lang="tr-TR" sz="2900" dirty="0" err="1" smtClean="0">
                <a:latin typeface="Arial" pitchFamily="34" charset="0"/>
                <a:cs typeface="Arial" pitchFamily="34" charset="0"/>
              </a:rPr>
              <a:t>Endocrinol</a:t>
            </a:r>
            <a:r>
              <a:rPr lang="tr-TR" sz="2900" dirty="0" smtClean="0">
                <a:latin typeface="Arial" pitchFamily="34" charset="0"/>
                <a:cs typeface="Arial" pitchFamily="34" charset="0"/>
              </a:rPr>
              <a:t> </a:t>
            </a:r>
            <a:r>
              <a:rPr lang="tr-TR" sz="2900" dirty="0" err="1" smtClean="0">
                <a:latin typeface="Arial" pitchFamily="34" charset="0"/>
                <a:cs typeface="Arial" pitchFamily="34" charset="0"/>
              </a:rPr>
              <a:t>Metab</a:t>
            </a:r>
            <a:r>
              <a:rPr lang="tr-TR" sz="2900" dirty="0" smtClean="0">
                <a:latin typeface="Arial" pitchFamily="34" charset="0"/>
                <a:cs typeface="Arial" pitchFamily="34" charset="0"/>
              </a:rPr>
              <a:t>. 2007 </a:t>
            </a:r>
            <a:endParaRPr lang="tr-TR" dirty="0" smtClean="0">
              <a:latin typeface="Arial" pitchFamily="34" charset="0"/>
              <a:cs typeface="Arial" pitchFamily="34" charset="0"/>
            </a:endParaRPr>
          </a:p>
          <a:p>
            <a:r>
              <a:rPr lang="tr-TR" sz="3600" dirty="0" smtClean="0">
                <a:latin typeface="Arial" pitchFamily="34" charset="0"/>
                <a:cs typeface="Arial" pitchFamily="34" charset="0"/>
              </a:rPr>
              <a:t>CC+</a:t>
            </a:r>
            <a:r>
              <a:rPr lang="tr-TR" sz="3600" dirty="0" err="1" smtClean="0">
                <a:latin typeface="Arial" pitchFamily="34" charset="0"/>
                <a:cs typeface="Arial" pitchFamily="34" charset="0"/>
              </a:rPr>
              <a:t>uFSH</a:t>
            </a:r>
            <a:r>
              <a:rPr lang="tr-TR" sz="3600" dirty="0" smtClean="0">
                <a:latin typeface="Arial" pitchFamily="34" charset="0"/>
                <a:cs typeface="Arial" pitchFamily="34" charset="0"/>
              </a:rPr>
              <a:t>+</a:t>
            </a:r>
            <a:r>
              <a:rPr lang="tr-TR" sz="3600" dirty="0" err="1" smtClean="0">
                <a:latin typeface="Arial" pitchFamily="34" charset="0"/>
                <a:cs typeface="Arial" pitchFamily="34" charset="0"/>
              </a:rPr>
              <a:t>Progesteron</a:t>
            </a:r>
            <a:r>
              <a:rPr lang="tr-TR" sz="3600" dirty="0" smtClean="0">
                <a:latin typeface="Arial" pitchFamily="34" charset="0"/>
                <a:cs typeface="Arial" pitchFamily="34" charset="0"/>
              </a:rPr>
              <a:t> </a:t>
            </a:r>
          </a:p>
          <a:p>
            <a:pPr>
              <a:buNone/>
            </a:pPr>
            <a:r>
              <a:rPr lang="tr-TR" dirty="0" smtClean="0">
                <a:latin typeface="Arial" pitchFamily="34" charset="0"/>
                <a:cs typeface="Arial" pitchFamily="34" charset="0"/>
              </a:rPr>
              <a:t>			</a:t>
            </a:r>
            <a:r>
              <a:rPr lang="tr-TR" dirty="0" err="1" smtClean="0">
                <a:latin typeface="Arial" pitchFamily="34" charset="0"/>
                <a:cs typeface="Arial" pitchFamily="34" charset="0"/>
              </a:rPr>
              <a:t>Mukherjee</a:t>
            </a:r>
            <a:r>
              <a:rPr lang="tr-TR" dirty="0" smtClean="0">
                <a:latin typeface="Arial" pitchFamily="34" charset="0"/>
                <a:cs typeface="Arial" pitchFamily="34" charset="0"/>
              </a:rPr>
              <a:t> S ve ark J Hum </a:t>
            </a:r>
            <a:r>
              <a:rPr lang="tr-TR" dirty="0" err="1" smtClean="0">
                <a:latin typeface="Arial" pitchFamily="34" charset="0"/>
                <a:cs typeface="Arial" pitchFamily="34" charset="0"/>
              </a:rPr>
              <a:t>Reprod</a:t>
            </a:r>
            <a:r>
              <a:rPr lang="tr-TR" dirty="0" smtClean="0">
                <a:latin typeface="Arial" pitchFamily="34" charset="0"/>
                <a:cs typeface="Arial" pitchFamily="34" charset="0"/>
              </a:rPr>
              <a:t> </a:t>
            </a:r>
            <a:r>
              <a:rPr lang="tr-TR" dirty="0" err="1" smtClean="0">
                <a:latin typeface="Arial" pitchFamily="34" charset="0"/>
                <a:cs typeface="Arial" pitchFamily="34" charset="0"/>
              </a:rPr>
              <a:t>Sci</a:t>
            </a:r>
            <a:r>
              <a:rPr lang="tr-TR" dirty="0" smtClean="0">
                <a:latin typeface="Arial" pitchFamily="34" charset="0"/>
                <a:cs typeface="Arial" pitchFamily="34" charset="0"/>
              </a:rPr>
              <a:t> 2010 </a:t>
            </a:r>
            <a:endParaRPr lang="tr-T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0"/>
            <a:ext cx="7772400" cy="1143000"/>
          </a:xfrm>
        </p:spPr>
        <p:txBody>
          <a:bodyPr>
            <a:normAutofit/>
          </a:bodyPr>
          <a:lstStyle/>
          <a:p>
            <a:pPr>
              <a:defRPr/>
            </a:pPr>
            <a:r>
              <a:rPr lang="tr-TR" sz="3600" b="1" dirty="0">
                <a:latin typeface="Arial" pitchFamily="34" charset="0"/>
                <a:cs typeface="Arial" pitchFamily="34" charset="0"/>
              </a:rPr>
              <a:t>KLOMİFEN SİTRAT</a:t>
            </a:r>
            <a:endParaRPr lang="en-US" sz="3600" dirty="0" smtClean="0">
              <a:solidFill>
                <a:schemeClr val="accent1"/>
              </a:solidFill>
              <a:latin typeface="+mn-lt"/>
              <a:cs typeface="Times New Roman" pitchFamily="18" charset="0"/>
            </a:endParaRPr>
          </a:p>
        </p:txBody>
      </p:sp>
      <p:sp>
        <p:nvSpPr>
          <p:cNvPr id="14339" name="Rectangle 3"/>
          <p:cNvSpPr>
            <a:spLocks noGrp="1" noChangeArrowheads="1"/>
          </p:cNvSpPr>
          <p:nvPr>
            <p:ph sz="half" idx="1"/>
          </p:nvPr>
        </p:nvSpPr>
        <p:spPr>
          <a:xfrm>
            <a:off x="152400" y="1295400"/>
            <a:ext cx="8991600" cy="5334000"/>
          </a:xfrm>
        </p:spPr>
        <p:txBody>
          <a:bodyPr>
            <a:normAutofit/>
          </a:bodyPr>
          <a:lstStyle/>
          <a:p>
            <a:pPr eaLnBrk="1" hangingPunct="1">
              <a:buFontTx/>
              <a:buNone/>
              <a:defRPr/>
            </a:pPr>
            <a:r>
              <a:rPr lang="tr-TR" sz="3200" dirty="0" smtClean="0">
                <a:solidFill>
                  <a:srgbClr val="FF0000"/>
                </a:solidFill>
              </a:rPr>
              <a:t>Direnç var</a:t>
            </a:r>
            <a:r>
              <a:rPr lang="en-US" sz="3200" dirty="0" smtClean="0"/>
              <a:t>… </a:t>
            </a:r>
            <a:r>
              <a:rPr lang="tr-TR" sz="3200" dirty="0" smtClean="0"/>
              <a:t>Durduralım</a:t>
            </a:r>
            <a:endParaRPr lang="en-US" sz="3200" dirty="0" smtClean="0"/>
          </a:p>
          <a:p>
            <a:pPr eaLnBrk="1" hangingPunct="1">
              <a:defRPr/>
            </a:pPr>
            <a:endParaRPr lang="en-US" sz="3200" dirty="0" smtClean="0"/>
          </a:p>
          <a:p>
            <a:pPr eaLnBrk="1" hangingPunct="1">
              <a:defRPr/>
            </a:pPr>
            <a:r>
              <a:rPr lang="en-US" sz="3200" dirty="0" smtClean="0"/>
              <a:t>150 mg/</a:t>
            </a:r>
            <a:r>
              <a:rPr lang="tr-TR" sz="3200" dirty="0" smtClean="0"/>
              <a:t>g ile </a:t>
            </a:r>
            <a:r>
              <a:rPr lang="tr-TR" sz="3200" dirty="0" err="1" smtClean="0"/>
              <a:t>ovulasyonun</a:t>
            </a:r>
            <a:r>
              <a:rPr lang="tr-TR" sz="3200" dirty="0" smtClean="0"/>
              <a:t> olmaması</a:t>
            </a:r>
            <a:endParaRPr lang="en-US" sz="3200" dirty="0" smtClean="0"/>
          </a:p>
          <a:p>
            <a:pPr eaLnBrk="1" hangingPunct="1">
              <a:defRPr/>
            </a:pPr>
            <a:endParaRPr lang="en-US" sz="3200" dirty="0" smtClean="0"/>
          </a:p>
          <a:p>
            <a:pPr eaLnBrk="1" hangingPunct="1">
              <a:defRPr/>
            </a:pPr>
            <a:r>
              <a:rPr lang="tr-TR" sz="3200" dirty="0" smtClean="0"/>
              <a:t>6 </a:t>
            </a:r>
            <a:r>
              <a:rPr lang="tr-TR" sz="3200" dirty="0" err="1" smtClean="0"/>
              <a:t>ovulatuar</a:t>
            </a:r>
            <a:r>
              <a:rPr lang="tr-TR" sz="3200" dirty="0" smtClean="0"/>
              <a:t> </a:t>
            </a:r>
            <a:r>
              <a:rPr lang="tr-TR" sz="3200" dirty="0" err="1" smtClean="0"/>
              <a:t>siklusa</a:t>
            </a:r>
            <a:r>
              <a:rPr lang="tr-TR" sz="3200" dirty="0" smtClean="0"/>
              <a:t> rağmen gebelik oluşmaması</a:t>
            </a:r>
            <a:endParaRPr lang="en-US" sz="3200" dirty="0" smtClean="0"/>
          </a:p>
          <a:p>
            <a:pPr eaLnBrk="1" hangingPunct="1">
              <a:defRPr/>
            </a:pPr>
            <a:endParaRPr lang="en-US" sz="3200" dirty="0" smtClean="0"/>
          </a:p>
          <a:p>
            <a:pPr eaLnBrk="1" hangingPunct="1">
              <a:defRPr/>
            </a:pPr>
            <a:r>
              <a:rPr lang="tr-TR" sz="3200" dirty="0" err="1" smtClean="0"/>
              <a:t>Ovulasyonda</a:t>
            </a:r>
            <a:r>
              <a:rPr lang="tr-TR" sz="3200" dirty="0" smtClean="0"/>
              <a:t> EM</a:t>
            </a:r>
            <a:r>
              <a:rPr lang="en-US" sz="3200" dirty="0" smtClean="0"/>
              <a:t> &lt;7 mm </a:t>
            </a:r>
            <a:r>
              <a:rPr lang="tr-TR" sz="3200" dirty="0" smtClean="0"/>
              <a:t>olması</a:t>
            </a:r>
            <a:endParaRPr lang="en-US" sz="3200" dirty="0" smtClean="0"/>
          </a:p>
          <a:p>
            <a:pPr eaLnBrk="1" hangingPunct="1">
              <a:buFontTx/>
              <a:buNone/>
              <a:defRPr/>
            </a:pPr>
            <a:r>
              <a:rPr lang="en-US" sz="3200" dirty="0" smtClean="0"/>
              <a:t>    </a:t>
            </a:r>
          </a:p>
          <a:p>
            <a:pPr eaLnBrk="1" hangingPunct="1">
              <a:buFontTx/>
              <a:buNone/>
              <a:defRPr/>
            </a:pPr>
            <a:endParaRPr lang="en-US" sz="3200" dirty="0" smtClean="0"/>
          </a:p>
        </p:txBody>
      </p:sp>
      <p:sp>
        <p:nvSpPr>
          <p:cNvPr id="7172" name="Rectangle 4"/>
          <p:cNvSpPr>
            <a:spLocks noChangeArrowheads="1"/>
          </p:cNvSpPr>
          <p:nvPr/>
        </p:nvSpPr>
        <p:spPr bwMode="auto">
          <a:xfrm>
            <a:off x="685800" y="1447800"/>
            <a:ext cx="3810000" cy="4800600"/>
          </a:xfrm>
          <a:prstGeom prst="rect">
            <a:avLst/>
          </a:prstGeom>
          <a:noFill/>
          <a:ln w="9525">
            <a:noFill/>
            <a:miter lim="800000"/>
            <a:headEnd/>
            <a:tailEnd/>
          </a:ln>
        </p:spPr>
        <p:txBody>
          <a:bodyPr wrap="none" anchor="ctr"/>
          <a:lstStyle/>
          <a:p>
            <a:endParaRPr lang="en-US"/>
          </a:p>
        </p:txBody>
      </p:sp>
      <p:sp>
        <p:nvSpPr>
          <p:cNvPr id="14341" name="Rectangle 5"/>
          <p:cNvSpPr>
            <a:spLocks noChangeArrowheads="1"/>
          </p:cNvSpPr>
          <p:nvPr/>
        </p:nvSpPr>
        <p:spPr bwMode="auto">
          <a:xfrm>
            <a:off x="4648200" y="1447800"/>
            <a:ext cx="3810000" cy="4800600"/>
          </a:xfrm>
          <a:prstGeom prst="rect">
            <a:avLst/>
          </a:prstGeom>
          <a:noFill/>
          <a:ln w="9525">
            <a:no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14341"/>
                                        </p:tgtEl>
                                        <p:attrNameLst>
                                          <p:attrName>style.visibility</p:attrName>
                                        </p:attrNameLst>
                                      </p:cBhvr>
                                      <p:to>
                                        <p:strVal val="visible"/>
                                      </p:to>
                                    </p:set>
                                    <p:anim calcmode="lin" valueType="num">
                                      <p:cBhvr additive="base">
                                        <p:cTn id="7" dur="500" fill="hold"/>
                                        <p:tgtEl>
                                          <p:spTgt spid="14341"/>
                                        </p:tgtEl>
                                        <p:attrNameLst>
                                          <p:attrName>ppt_x</p:attrName>
                                        </p:attrNameLst>
                                      </p:cBhvr>
                                      <p:tavLst>
                                        <p:tav tm="0">
                                          <p:val>
                                            <p:strVal val="0-#ppt_w/2"/>
                                          </p:val>
                                        </p:tav>
                                        <p:tav tm="100000">
                                          <p:val>
                                            <p:strVal val="#ppt_x"/>
                                          </p:val>
                                        </p:tav>
                                      </p:tavLst>
                                    </p:anim>
                                    <p:anim calcmode="lin" valueType="num">
                                      <p:cBhvr additive="base">
                                        <p:cTn id="8" dur="500" fill="hold"/>
                                        <p:tgtEl>
                                          <p:spTgt spid="143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err="1" smtClean="0">
                <a:solidFill>
                  <a:schemeClr val="tx1"/>
                </a:solidFill>
              </a:rPr>
              <a:t>Aromataz</a:t>
            </a:r>
            <a:r>
              <a:rPr lang="tr-TR" b="1" dirty="0" smtClean="0">
                <a:solidFill>
                  <a:schemeClr val="tx1"/>
                </a:solidFill>
              </a:rPr>
              <a:t> Enzimi</a:t>
            </a:r>
            <a:r>
              <a:rPr lang="tr-TR" dirty="0" smtClean="0">
                <a:solidFill>
                  <a:schemeClr val="tx1"/>
                </a:solidFill>
              </a:rPr>
              <a:t/>
            </a:r>
            <a:br>
              <a:rPr lang="tr-TR" dirty="0" smtClean="0">
                <a:solidFill>
                  <a:schemeClr val="tx1"/>
                </a:solidFill>
              </a:rPr>
            </a:br>
            <a:endParaRPr lang="tr-TR" dirty="0">
              <a:solidFill>
                <a:schemeClr val="tx1"/>
              </a:solidFill>
            </a:endParaRPr>
          </a:p>
        </p:txBody>
      </p:sp>
      <p:sp>
        <p:nvSpPr>
          <p:cNvPr id="3" name="2 İçerik Yer Tutucusu"/>
          <p:cNvSpPr>
            <a:spLocks noGrp="1"/>
          </p:cNvSpPr>
          <p:nvPr>
            <p:ph idx="1"/>
          </p:nvPr>
        </p:nvSpPr>
        <p:spPr/>
        <p:txBody>
          <a:bodyPr>
            <a:normAutofit/>
          </a:bodyPr>
          <a:lstStyle/>
          <a:p>
            <a:r>
              <a:rPr lang="tr-TR" dirty="0" err="1" smtClean="0">
                <a:latin typeface="Arial" pitchFamily="34" charset="0"/>
                <a:cs typeface="Arial" pitchFamily="34" charset="0"/>
              </a:rPr>
              <a:t>Estrojen</a:t>
            </a:r>
            <a:r>
              <a:rPr lang="tr-TR" dirty="0" smtClean="0">
                <a:latin typeface="Arial" pitchFamily="34" charset="0"/>
                <a:cs typeface="Arial" pitchFamily="34" charset="0"/>
              </a:rPr>
              <a:t> sentezinde son basamakta görev alır </a:t>
            </a:r>
          </a:p>
          <a:p>
            <a:r>
              <a:rPr lang="tr-TR" dirty="0" err="1" smtClean="0">
                <a:latin typeface="Arial" pitchFamily="34" charset="0"/>
                <a:cs typeface="Arial" pitchFamily="34" charset="0"/>
              </a:rPr>
              <a:t>Androstenedion</a:t>
            </a:r>
            <a:r>
              <a:rPr lang="tr-TR" dirty="0" smtClean="0">
                <a:latin typeface="Arial" pitchFamily="34" charset="0"/>
                <a:cs typeface="Arial" pitchFamily="34" charset="0"/>
              </a:rPr>
              <a:t> ve testosteronun </a:t>
            </a:r>
            <a:r>
              <a:rPr lang="tr-TR" dirty="0" err="1" smtClean="0">
                <a:latin typeface="Arial" pitchFamily="34" charset="0"/>
                <a:cs typeface="Arial" pitchFamily="34" charset="0"/>
              </a:rPr>
              <a:t>estrojene</a:t>
            </a:r>
            <a:r>
              <a:rPr lang="tr-TR" dirty="0" smtClean="0">
                <a:latin typeface="Arial" pitchFamily="34" charset="0"/>
                <a:cs typeface="Arial" pitchFamily="34" charset="0"/>
              </a:rPr>
              <a:t>  çevrilmesinde katalizördür </a:t>
            </a:r>
          </a:p>
          <a:p>
            <a:pPr>
              <a:buNone/>
            </a:pPr>
            <a:endParaRPr lang="tr-TR" sz="1800" dirty="0" smtClean="0">
              <a:latin typeface="Arial" pitchFamily="34" charset="0"/>
              <a:cs typeface="Arial" pitchFamily="34" charset="0"/>
            </a:endParaRPr>
          </a:p>
          <a:p>
            <a:pPr>
              <a:buNone/>
            </a:pPr>
            <a:endParaRPr lang="tr-TR" sz="1800" dirty="0" smtClean="0">
              <a:latin typeface="Arial" pitchFamily="34" charset="0"/>
              <a:cs typeface="Arial" pitchFamily="34" charset="0"/>
            </a:endParaRPr>
          </a:p>
          <a:p>
            <a:pPr>
              <a:buNone/>
            </a:pPr>
            <a:endParaRPr lang="tr-TR" sz="1800" dirty="0" smtClean="0">
              <a:latin typeface="Arial" pitchFamily="34" charset="0"/>
              <a:cs typeface="Arial" pitchFamily="34" charset="0"/>
            </a:endParaRPr>
          </a:p>
          <a:p>
            <a:pPr>
              <a:buNone/>
            </a:pPr>
            <a:endParaRPr lang="tr-TR" sz="1800" dirty="0" smtClean="0">
              <a:latin typeface="Arial" pitchFamily="34" charset="0"/>
              <a:cs typeface="Arial" pitchFamily="34" charset="0"/>
            </a:endParaRPr>
          </a:p>
          <a:p>
            <a:pPr>
              <a:buNone/>
            </a:pPr>
            <a:endParaRPr lang="tr-TR" sz="1800" dirty="0" smtClean="0">
              <a:latin typeface="Arial" pitchFamily="34" charset="0"/>
              <a:cs typeface="Arial" pitchFamily="34" charset="0"/>
            </a:endParaRPr>
          </a:p>
          <a:p>
            <a:pPr>
              <a:buNone/>
            </a:pPr>
            <a:r>
              <a:rPr lang="tr-TR" sz="1800" dirty="0" smtClean="0">
                <a:latin typeface="Arial" pitchFamily="34" charset="0"/>
                <a:cs typeface="Arial" pitchFamily="34" charset="0"/>
              </a:rPr>
              <a:t>					</a:t>
            </a:r>
            <a:r>
              <a:rPr lang="tr-TR" sz="1800" dirty="0" err="1" smtClean="0">
                <a:latin typeface="Arial" pitchFamily="34" charset="0"/>
                <a:cs typeface="Arial" pitchFamily="34" charset="0"/>
              </a:rPr>
              <a:t>Brodie</a:t>
            </a:r>
            <a:r>
              <a:rPr lang="tr-TR" sz="1800" dirty="0" smtClean="0">
                <a:latin typeface="Arial" pitchFamily="34" charset="0"/>
                <a:cs typeface="Arial" pitchFamily="34" charset="0"/>
              </a:rPr>
              <a:t> ve ark, </a:t>
            </a:r>
            <a:r>
              <a:rPr lang="tr-TR" sz="1800" dirty="0" err="1" smtClean="0">
                <a:latin typeface="Arial" pitchFamily="34" charset="0"/>
                <a:cs typeface="Arial" pitchFamily="34" charset="0"/>
              </a:rPr>
              <a:t>Endocr</a:t>
            </a:r>
            <a:r>
              <a:rPr lang="tr-TR" sz="1800" dirty="0" smtClean="0">
                <a:latin typeface="Arial" pitchFamily="34" charset="0"/>
                <a:cs typeface="Arial" pitchFamily="34" charset="0"/>
              </a:rPr>
              <a:t> </a:t>
            </a:r>
            <a:r>
              <a:rPr lang="tr-TR" sz="1800" dirty="0" err="1" smtClean="0">
                <a:latin typeface="Arial" pitchFamily="34" charset="0"/>
                <a:cs typeface="Arial" pitchFamily="34" charset="0"/>
              </a:rPr>
              <a:t>Relat</a:t>
            </a:r>
            <a:r>
              <a:rPr lang="tr-TR" sz="1800" dirty="0" smtClean="0">
                <a:latin typeface="Arial" pitchFamily="34" charset="0"/>
                <a:cs typeface="Arial" pitchFamily="34" charset="0"/>
              </a:rPr>
              <a:t> </a:t>
            </a:r>
            <a:r>
              <a:rPr lang="tr-TR" sz="1800" dirty="0" err="1" smtClean="0">
                <a:latin typeface="Arial" pitchFamily="34" charset="0"/>
                <a:cs typeface="Arial" pitchFamily="34" charset="0"/>
              </a:rPr>
              <a:t>Cancer</a:t>
            </a:r>
            <a:r>
              <a:rPr lang="tr-TR" sz="1800" dirty="0" smtClean="0">
                <a:latin typeface="Arial" pitchFamily="34" charset="0"/>
                <a:cs typeface="Arial" pitchFamily="34" charset="0"/>
              </a:rPr>
              <a:t> 1999</a:t>
            </a:r>
            <a:endParaRPr lang="tr-TR" sz="1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chemeClr val="tx1"/>
                </a:solidFill>
              </a:rPr>
              <a:t>AI-Klinik Kullanımı</a:t>
            </a:r>
            <a:r>
              <a:rPr lang="tr-TR" dirty="0" smtClean="0"/>
              <a:t/>
            </a:r>
            <a:br>
              <a:rPr lang="tr-TR" dirty="0" smtClean="0"/>
            </a:br>
            <a:endParaRPr lang="tr-TR" dirty="0"/>
          </a:p>
        </p:txBody>
      </p:sp>
      <p:sp>
        <p:nvSpPr>
          <p:cNvPr id="3" name="2 İçerik Yer Tutucusu"/>
          <p:cNvSpPr>
            <a:spLocks noGrp="1"/>
          </p:cNvSpPr>
          <p:nvPr>
            <p:ph idx="1"/>
          </p:nvPr>
        </p:nvSpPr>
        <p:spPr/>
        <p:txBody>
          <a:bodyPr/>
          <a:lstStyle/>
          <a:p>
            <a:r>
              <a:rPr lang="tr-TR" dirty="0" smtClean="0">
                <a:latin typeface="Arial" pitchFamily="34" charset="0"/>
                <a:cs typeface="Arial" pitchFamily="34" charset="0"/>
              </a:rPr>
              <a:t> Meme kanseri </a:t>
            </a:r>
          </a:p>
          <a:p>
            <a:r>
              <a:rPr lang="tr-TR" dirty="0" smtClean="0">
                <a:latin typeface="Arial" pitchFamily="34" charset="0"/>
                <a:cs typeface="Arial" pitchFamily="34" charset="0"/>
              </a:rPr>
              <a:t> </a:t>
            </a:r>
            <a:r>
              <a:rPr lang="tr-TR" dirty="0" err="1" smtClean="0">
                <a:latin typeface="Arial" pitchFamily="34" charset="0"/>
                <a:cs typeface="Arial" pitchFamily="34" charset="0"/>
              </a:rPr>
              <a:t>Endometrium</a:t>
            </a:r>
            <a:r>
              <a:rPr lang="tr-TR" dirty="0" smtClean="0">
                <a:latin typeface="Arial" pitchFamily="34" charset="0"/>
                <a:cs typeface="Arial" pitchFamily="34" charset="0"/>
              </a:rPr>
              <a:t> kanseri </a:t>
            </a:r>
          </a:p>
          <a:p>
            <a:r>
              <a:rPr lang="tr-TR" dirty="0" smtClean="0">
                <a:latin typeface="Arial" pitchFamily="34" charset="0"/>
                <a:cs typeface="Arial" pitchFamily="34" charset="0"/>
              </a:rPr>
              <a:t> </a:t>
            </a:r>
            <a:r>
              <a:rPr lang="tr-TR" dirty="0" err="1" smtClean="0">
                <a:latin typeface="Arial" pitchFamily="34" charset="0"/>
                <a:cs typeface="Arial" pitchFamily="34" charset="0"/>
              </a:rPr>
              <a:t>Endometriozis</a:t>
            </a:r>
            <a:r>
              <a:rPr lang="tr-TR" dirty="0" smtClean="0">
                <a:latin typeface="Arial" pitchFamily="34" charset="0"/>
                <a:cs typeface="Arial" pitchFamily="34" charset="0"/>
              </a:rPr>
              <a:t> </a:t>
            </a:r>
          </a:p>
          <a:p>
            <a:r>
              <a:rPr lang="tr-TR" u="sng" dirty="0" smtClean="0">
                <a:latin typeface="Arial" pitchFamily="34" charset="0"/>
                <a:cs typeface="Arial" pitchFamily="34" charset="0"/>
              </a:rPr>
              <a:t> </a:t>
            </a:r>
            <a:r>
              <a:rPr lang="tr-TR" u="sng" dirty="0" err="1" smtClean="0">
                <a:latin typeface="Arial" pitchFamily="34" charset="0"/>
                <a:cs typeface="Arial" pitchFamily="34" charset="0"/>
              </a:rPr>
              <a:t>Ovulasyon</a:t>
            </a:r>
            <a:r>
              <a:rPr lang="tr-TR" u="sng" dirty="0" smtClean="0">
                <a:latin typeface="Arial" pitchFamily="34" charset="0"/>
                <a:cs typeface="Arial" pitchFamily="34" charset="0"/>
              </a:rPr>
              <a:t> indüksiyonu</a:t>
            </a:r>
          </a:p>
          <a:p>
            <a:pPr lvl="1">
              <a:buNone/>
            </a:pPr>
            <a:r>
              <a:rPr lang="tr-TR" dirty="0" smtClean="0">
                <a:latin typeface="Arial" pitchFamily="34" charset="0"/>
                <a:cs typeface="Arial" pitchFamily="34" charset="0"/>
              </a:rPr>
              <a:t> ¤ </a:t>
            </a:r>
            <a:r>
              <a:rPr lang="tr-TR" dirty="0" err="1" smtClean="0">
                <a:latin typeface="Arial" pitchFamily="34" charset="0"/>
                <a:cs typeface="Arial" pitchFamily="34" charset="0"/>
              </a:rPr>
              <a:t>Non</a:t>
            </a:r>
            <a:r>
              <a:rPr lang="tr-TR" dirty="0" smtClean="0">
                <a:latin typeface="Arial" pitchFamily="34" charset="0"/>
                <a:cs typeface="Arial" pitchFamily="34" charset="0"/>
              </a:rPr>
              <a:t>-IVF (±IUI) </a:t>
            </a:r>
          </a:p>
          <a:p>
            <a:pPr lvl="1"/>
            <a:r>
              <a:rPr lang="tr-TR" dirty="0" smtClean="0">
                <a:latin typeface="Arial" pitchFamily="34" charset="0"/>
                <a:cs typeface="Arial" pitchFamily="34" charset="0"/>
              </a:rPr>
              <a:t> PCOS </a:t>
            </a:r>
          </a:p>
          <a:p>
            <a:pPr lvl="1"/>
            <a:r>
              <a:rPr lang="tr-TR" dirty="0" smtClean="0">
                <a:latin typeface="Arial" pitchFamily="34" charset="0"/>
                <a:cs typeface="Arial" pitchFamily="34" charset="0"/>
              </a:rPr>
              <a:t> </a:t>
            </a:r>
            <a:r>
              <a:rPr lang="tr-TR" dirty="0" err="1" smtClean="0">
                <a:latin typeface="Arial" pitchFamily="34" charset="0"/>
                <a:cs typeface="Arial" pitchFamily="34" charset="0"/>
              </a:rPr>
              <a:t>Ovulatuar</a:t>
            </a:r>
            <a:r>
              <a:rPr lang="tr-TR" dirty="0" smtClean="0">
                <a:latin typeface="Arial" pitchFamily="34" charset="0"/>
                <a:cs typeface="Arial" pitchFamily="34" charset="0"/>
              </a:rPr>
              <a:t> ampirik </a:t>
            </a:r>
          </a:p>
          <a:p>
            <a:pPr lvl="1">
              <a:buNone/>
            </a:pPr>
            <a:r>
              <a:rPr lang="tr-TR" dirty="0" smtClean="0">
                <a:latin typeface="Arial" pitchFamily="34" charset="0"/>
                <a:cs typeface="Arial" pitchFamily="34" charset="0"/>
              </a:rPr>
              <a:t>¤ IVF</a:t>
            </a:r>
            <a:endParaRPr lang="tr-TR" dirty="0">
              <a:latin typeface="Arial" pitchFamily="34" charset="0"/>
              <a:cs typeface="Arial" pitchFamily="34" charset="0"/>
            </a:endParaRPr>
          </a:p>
        </p:txBody>
      </p:sp>
      <p:sp>
        <p:nvSpPr>
          <p:cNvPr id="433156" name="AutoShape 4" descr="data:image/jpeg;base64,/9j/4AAQSkZJRgABAQAAAQABAAD/2wCEAAkGBhIPEBAUEBAQEBAQFBAQEBIPEA8PDxAQFBAVFRQQFBQXGyYeFxkjGRQVHy8gIycpLSwsFR8xNTAqNSYrLCkBCQoKDgwOGA8OGjQkHyQvNSo1NSwpLC0qNDU1LiwuLSowMDUqKTQpNC4pKSo1KikwLC4uLyw1LSkqMCksNDUuK//AABEIAL4A5QMBIgACEQEDEQH/xAAbAAEAAgMBAQAAAAAAAAAAAAAABQYBAwQCB//EADoQAAIBAgQBCQYEBgMBAAAAAAABAgMRBAUSITEGEyIyQVFhgZEHI3FyobEUQlLBM2KCstHhU6LxFf/EABoBAQADAQEBAAAAAAAAAAAAAAABAgMEBgX/xAAoEQEAAgEEAQALAQAAAAAAAAAAAQIDBBEhMRITIkFRcYGRobHB8AX/2gAMAwEAAhEDEQA/APuIAAAAAAAAAAAAAAAAAAAAADFzNwAAAAAAAAAAAAAAAAAAAAAAAAAAAAAAAAMN2NcsSkV7lDyvwmEm1iMVRpWS6Mp3nw/QrspOae3HA07qhTxGJl2NRVGHrLf6AfVFi0eKuYRgry2Xa+4+Fz9uWKqyapYbD0opNrW51Zet0iWy72tyq0tOLw66a6+Hdmn4wlx8mBeMBivxk51nKUoOc44dRlOMY04S0qaUXvKTTld96LNgKratJ3cbb9sl2N+J895EV4V8tp2lPRapCbg5RqR0zmtStvdPS7eBc+T9SbpUHVTVWVKPO32evSrtrsf+QJoAAAAAAAAAAAAAAAAAAAAAAAAAAAAAAAHwPOvZPisZmGMqSlToU51qkoubc5yi3dNJdlu8lst9iGEhbn61as+1R00ofu/qfScc7VZ+X9qNSkBA4P2a5bTW2Eg/nlOb+5qx/sxwNRe7hPDy7HSk3Ff0Sui0U5HtsCicmsqq5LVnSqN1sHiJ66VSnCblQrPrRnBXemVlur2Z9CyyWt6knoSaTcXHU292k97Kxppq8ofMvuTCAygAAAAAAAAAAAAAAAAAAAAAAAAAAAAAAAV7N56az8VF/t+xyLEHfymyupVip0bOpDbS3ZTj3J95U6VDGS4YWt/UoR+rY32TFZnpYoYhGznyvUadaU+blelVS1aJrrR7XGSupHVPnKavKLsuL7CImJTas14lP4Od6kfjf0RNEJyew7a5yTjZq0FGUZ8e1tbE4SqAAAAAAAAAAAAAAAAAAAAAAAAAAALmJStxOOti/QDqlVSNcsQiPnivE0vFLvAk3iUeXVuR8aptVQCI5V4iNOnGd7Tp1KcqduLkp7x846l5kxTcKkFJWcJq624xfgRecYCFeLU1q0puO72m9ovyu2dGC0wpwjFWjFWSvfh2epXad5lvN6ziivtifs5J044OrCpSShTnOFOtCKUYSU3pjU0rZSUrb9zLPDEJlUzCLxClSg1rlpcb8E4yUk36ErUqOMrPjxJjiVLT5Vjfv+2TgOHCYvsZ2pks2QAAAAAAAAAAAAAAAAAAAAA8znZHo5MTV9EBy4/FNJlcxOdWuduZYu17s4Ms5MPFvnKrlCj+WMejOr43/LH7gcEc0rV5OFCEqku3Twj80uC8zTmlTF4R0+ehbnb6dElO1rX1d3E+j4PA06MFClCMIrgoq3n4kRyuwinCk7dWf90WBFZTipyS1W3Je5FYGnp2JWXADS5X9d/Tb7mqDspLzX7ntU7O7d9W6Xcl0fumao9ZeLt67AR+DryoYlza1QktLS4qz4njlByhtXpJKUYOL3aajKV+rfv8DsqRRLZdltOthdFWCnGbk7P42TT7HtxAj8uzJStuWDDYi6KhjeTtbBtypaq1HjtvVgvFfmXijoy3Pk+0C4pmSJp5qkr3I7E8rFF73t4ICzghMu5T0qtrTTb2t2k2AAAAAAAAAAAAAAAABqr1bLxfA568bwaXWs7fE4sxx6jVab6qX1K1jvaNQo4nmKrlBrS9Ti9CUureXiBJZZlMsTPVWi40YNrQ9nUknwf8qfqWyKsRmU41SbV7prUv3+5KACOz6F6L8JQf/YkThzr+BP8Ap/uQEFSidk5dE5aZ7qVQOaeaU1JQc0pqM24vioxd3L4Wf0POCxcakFOEtSnfQ1wUeGr4ntwi3eyva17K9u6/cZjBRVopJLglskRyt6u3HbXMs2UwtRpr+VP13K3JFowK91T+WP2JVbmRmO5OUKzvKGmb/PTeifm1x8yUAFSxvJWtTi3Qqupb8lRKMmvCS2v8UVirGUm1NOMlxjJNST7mj6ocWYZRSrr3kE2uEltNfBgfPcLKVFqUYakt+jbUvEueS8oYVo21brZp7SXxRGYvkpUp70pKou59Gf8AhnLg8plUqxTpTjJNapWlCy/mfb8ALxGVzJ5hBJJLgtkegAAAAAAAAAAAwzyp37Uasfi1RpTnLhCLk/JcD5SsRNyctUlKbcm1Jrdu7M75PB26XSTn3nfbZLe03FVqVfDfhaFatUntU5tNwgtSjTcvFtvyRQs8y+rj82p4NSpyqQtSqSptun0U51G3a/RWxP47lDiKVSLp1p6opNuT137lv3ERySz3D5ZmCqTo1as68HBuNSMua1z1Smk1d3t38ClM9bTs6M/+Xmw0i/ExP1fYeT/JtYRR97OrpioR1JJRW1/jw2uThFZTyjw+K/g1Yylx0PozS+V7kqbRMT0+ZelqT42jaQ4c6/gT8v7kdxx5rDVRqJcdLfpv+xKqBonJXqNX4nXgMTFPffYklGE+1AVd5jZ2OyhX1Fhp5ZT/AExfi0mbf/nw/TH0QFfbLRg17uHyx+xHV8ki+q3H6olKasku5JAewAAAAAxYyAAAAAAAAAAAAGDJgCrcucb7unRj1qsrtfyx7PN29Cp43Cqk0r36KlJ9l9728NiUzOusRjKrbtCnGUYu9klFWcvVt+RXs2rpRduErRjfjpX+l9Tiyz3L02gxTEVpHxn5oWtPVJyfa7+X/iOLD0MLWq1K9GtW1QtDma9JX32vCpF2aSV97PcxnGJ5ujN9rWmPxf8Ao85Nhubox75dN993wXpZGFeKTPv4fUzR6TUUxxPFfWn9PpHsvyu861drq+6g/F7ya+iPoiIfkplv4fCUYNWlp1z+ee7/AMEwfQxV8axDyWvz+n1Fr/Jk8yjdNPg9megaOJR69J0qkoPjF2XjH8r9DbTrtE7nmUxrRUtShUjfTJ8Gv0y8CowxqUnGTSktuO3xT7UBP4fMWu0mMJj1PjxKpCrc6qNdpgW0wzhwON1Kz4nZcD2mZNVzYmBkAAAAAAAAAAAAAAAA4c3xfM0Zy7bWj8z2R3HLmGAjXg4TvbimuKfeiJ64WptFo8unzGpDchc0q6p27Ir6vd/sWjPctnhW3PeG7jNdWXh4PwKZKpu5S331Sv3cWfNybxOz22jmto846Qmbe9r0qS4LpT8/9L6lu5L5b+JxdGFujq1z8IQ3t9l5kFg6uFrupXpUa9Gq3p0yqxrUGnu3FtKUdrbbn0j2YZbZVq7XWtSh8FvJ+rS8jTw3vWnucU6jx0+XUe207R+IX1IyZMSdjveUYnNJXbsiPxOa26vqyMzPPI347diK/is5lLhsBJ5tm1k+leT8SoYjpNtnVVquXFmiSA1UsbUp8JXXc+BZcBiJThCUouKnfTfg7OzaI3IMili6vaqUH7yVtvkXiy/ZnlqlR0wik6aTppcFpXV9NgIbC13Fk/h62pFWpVL7kpl+Ks7ATZ6g7GuM7noDcDzCR6AAAAAAAAAAAAAABgXPLkBrxWEhVi41IRnB8YySafkVXOvZnhcRCcabnhpSVr03qiv6JbFsdQ8OqVmsT3DWmbJSNqWmHzF+ymvh6ajRqU69rvf3Um36o+h5Blv4bDUqW14xWrxm95P1Oh1jw65WuOKzMw1y6vJlx1xW6h2ajzVSkmnwaadu5o4pYg562NkuBo5VKzbBTw9WUJu661OX64X2fx7Gclyw57rrxtZXi7wb/K/8Mr8ctrX6cVbujJ7+YGKUJVJaacZTl3QTb/15lgy3kVOdniZaI/8AHTd5P5pLZeR5wGPnSjpjTjCPdFWv8XxfmSlLN5dqAnsJRhSgoU4qEI7JLZI3ayGp5lc3wxoEVnGD5qrddSpdruUu1fv6milOxN4uMa0HF9u6fdJcGV5Nq6ezi7NdzQFhwOJurHdqKnTzHm3xOuPKOLso3lJ8IxTcm+6yAn+es14tI6UR2X4aV9dXaX5YcdHx8SRAyAAAAAAAAAABi5hs8NgZkzVKZmTNEwMyqGmVYxJGtwAOseXVMOmFAA5nlq57UD0oAc8qR4eH8Ds0DQBw/hV3GPw53OB5cQOVUj0kbnE8uIGYzOTMMDznSi0p8HfhJePib2Y1AQ0OT1Wb6c4Qj4PXJ/BFgyzLaeHXu49J9act5y8+z4I1wmb4SA741DZGRyQZvgwOhSPRqibEBkAAAAAAAH//2Q=="/>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433158" name="AutoShape 6" descr="data:image/jpeg;base64,/9j/4AAQSkZJRgABAQAAAQABAAD/2wCEAAkGBhAPEA8QDw8PDw4PDQ0NEA8NDw8PDw8OFBAVFBURFBQXHCYeFxkjGRUUHy8gJCcpLCwtFR4xNTAvNSYrLikBCQoKDQwNGQ8PFColHCA0KiwtNS4pLTUpKjU1NikyLDUxKSwsKS8yLCwpLCksKjU2KTQsKzIsKSk1LSkpLDU1Lv/AABEIAOAA4AMBIgACEQEDEQH/xAAcAAEAAgMBAQEAAAAAAAAAAAAAAQUCAwQGBwj/xAA8EAACAQIEBAMECAUDBQAAAAABAgADEQQSITEFE0FRBmFxIjKBkRRCUqGxwdHhByOC8PFDYnIkM4OSov/EABgBAQEBAQEAAAAAAAAAAAAAAAABAgME/8QAHBEBAAMBAAMBAAAAAAAAAAAAAAECAxEEEpFR/9oADAMBAAIRAxEAPwD7jERAxRwdQQRqLg3FxMpX18O1JjVojMGN6tEW9v8A3p2f7m9dZ14fELUUOhDK2xHrYgjcEG4IOoIgbYiICIiAiIgIiICIiAiIgIiICIiAiIgIiICIiAiIgRJiIETgxGFamxq0Bcsb1aNwBV095b6CoB12a1j0IsIgacNiVqqHQ3U36EEEGxUg6gg6EHUWm2cOJwrIxrUBdzbm0r2WsALXF9FqAbN1tY6WK9OFxS1VDIbi5BBBDKw0KsDqGB0IMDdERAREQEiTEBERAREQEREBERAREQERECJMRASJMQEREBERATgxeEZWNahbmWHMpk2Wuo2BPRwNm+B0tbviBoweMWquZb7lSrCzIw3Vh0I7TfODF4Ng3OoWFWwDoTZK6j6rdmHRum2034PGrVXMtwQSrIws6ON0YdD+xGhEDoiIgIiICJEmAiJECYia61bL6mBmWmOacwqSRVgdGaTnmjmyOZA6QZM5ObOinUzC4gZxEQESJMBERAREQEREBOHGYJs3OokLWAAIOiVkH1H7eTbi/UEg90QOfBY1aqkgFWU5XR9Hpv1Vh8vIggi4M6JTeI0q06VXE4Vc2KpUiQm4rIuppsv1rC5XrfY6m/n/AAz/ABQoYkKuIy0WawFUX5LHsb60z63HnO1Mb6Vm1Y7z78cb7UpaK2nnfj3MSFYHUG4IuCNiJM4uyJMRAiTEQIJlVUxOYk9OnpO/HPlp1D2RvwnnFrwLPmyeZK8V5mK0Dt5snmzi50nnQOzmTZhcRZgOjafHpK7nTEYixHkQYHo5MRAiTEQEREBERAREQEREBPh/8SvDTcNxX0miv/RYtySoHs0sQbs1PyVtWH9Q6CfcJV+JuA08fha2FqsypVVbuuXMhVgwYZgRe4nfDa2N4tDjvlXWk1l8p8FeKcUtajQoVWOGNRHrI6hxSohvbsT7gN7aEakdZ9hGNBF+nfpPnHhTwl9FqVRRZzRbMgaoQGqJm9nmW30tYW6me4WwTl31tby8zNeTtG1/aI4x42M409Znq0pVgwuJslDRrNSax26iXFCuGFwd55XpboiJRz4+mWpVANzTe3rbSeMTET3c8BxnDnD13T6pOdP+B/TUfCB0LiJs58qVxE2LXgWgrwa8rhiJP0iBYGvJoNndFH1nUffrK1sRLrwthS7tWPupdV83I1PwH4wPUREQEREBERAREQEREBERATRjqTNSqKls7U3Vb6DMRpeb4gfMKXidqdVqNRDSdGysrbg/3+M6+NeM6GFpZnIesyk06QYKWtu7E+5THVzt5mwnovFvhBMcuZbU8Ug/l1OjD7D23Xz3F/UH5SvDKdI18Pi6bJWLh6tWo380MtyrCp0ABJW2g3FjYgPoXh3xTSx9E3BWvTU8ynY5gQNSFOpGo03FwGAbSWGB4iu9Ng63ANjsbA2PY2I+c+G4PF1MLUSrQdsocrRrKjLTrKrZRlW2qG5AUA7kJmYtVH1zwn4loY+kQAtOvo9RBl1J05gI95TlIuLi6kAm1zB7XDYoON/3m+eap1WpN5fjLzCYwON9fx/eB0yp8R8F+k0/ZsKqXNMnY91Pkf0ltOLGcWp0tPebsv5mUfMXqtTYo4KupysraEGZDFS68RsMWQ2RabKCAy6sw7Mes84/D6i9L+kDsGKmX0qcC4SqehlnwvhqiorYgF6YOtNDYn1PbygdnBuGVMW3s3WkDZ6hGg8h3b+zPf4bDLSRUQWVRYD++s08PxVFlC0soUCwQDLlHbLOuAiIgIiICIiAiIgIiICIiAiJECZ5/wAXeEKXEKdiFWuqkU6hFxbfI4+sh+7cefoIgfCOLGpSWphMVh2qVQci0xYe0QQHDnQLa+uxBI1uRKComJ4fVp1M+VwM61UN1JsM4u1gdrHNYEKC2VAtNvvXijwtSx9OzexWQHlVgNUPY91PUfLWfFuP0cQubC1mCLTcZ8q5ndlfQox0VdL5rX9CIF/g/H5xzU1VjRqrTZGuf5Qc6FwDqV297UXGgnpuGcYek+SoSddCTuO958Iq0nwzgg9boy9fK3x28za5uw+geGPFiYlBSrm1VR7DDpppa240+7qNZuIhzmZfXsTxa9K67nQsO35GeeOMDG04eCcY15b63A0uDdTexNj1sTHE8I1J1dLtRdrX6oezfrMzHG4nqwyTWaMypPpNyyK0rhxNiUBNyiKz2EDdhksdNPPrL/BYrN7Le90Pf955DD8Qu1ry7w9XYjcaiBfxMKVTMAe4mcBERARIiBMSIgTEi8QF4iIExIiAiIgJ8/8A4j+Gw45wGjGzEbpUPX0PXz9Z9AmvEYdaiMjqGRwVZTsQYH5lxXCgjOKiXJFszsWsp+zfZf7N5RqDTfNTYkBvZqC4BOl7E7+uoPnos+3eIPBNK7Uqt+WfapVRYOBfXXuNiNjpKut/DqitFzh74h+WQErsBm090MAMl9rjvNRP6zMOPwL4rpVhy6+UVRez2sw6FvPW48tfO3vEfIcrWZWGx1V1nwXiHCa+CZXJsQdWS45dQDVTe1rbX0Bt0Flb2/hbxccTyqVWoUam6tluQrAEXPcix1U99hsMzPViOPeYrDZPaTWmfmp+yZhTq3nVTqlDY2ZWHqrrOfE4bJ7aa0yfih7H9ZFdCNNWMPsmY03k129kyjzOFxLc06GwIBPQE3sPuPyns8BVuBPNYHD5hjgBqtKliB/46lz/APLGXXCql1ED0/Dqu6/1D853XlLhquUhux19OsuYCIiAiIgIi8iBMSIgTEiLwEmRF4E3kXiICIkXgcfGOGjEUmS9m95G+y4/LofWeEFaph6hRwVZTZlP4+Y859HvOLinCKWJXLVXUe666Ovofy2gfKvFWGw+Jq0lao1PnBsyqcq1mplWVS2436WOg10nzrjvCmwNYZH01dLEB0C9SBawF99BqRoL5vvr/wAOcI6stVqtTQ5DcK1JulRSB7w89PKeFxvDVpVKmGxIR2OZKeJy2GIRToD1DDTS+h1HQwNHgnxytVeRiPeANj106r+Y872F7D2PDeKh8wttYMp1BU6jXY3HbYgjpPk+C8HPz3ez0qVNwadNiFrOB2t7g3t1selyT73gfGgo5dT/ALbG97e0jbXkF7iqOT2luaZ+ansZoavpOk1Cm9mRhod1ZZW18Gxa63NO1wD0/WBt4E5SvUfKGSpRqUipJGYNb7tJYcIoZFte+W2/ynHgUswM6hiAr8tSCb3a3QXuB69YFxUPs6enxMvVFgB2AEo8OmZqQ7uCfQe1+UvZRMXkRAREiBMSJMBIi8iBN4kGDAmJiDF4GV5Ei8QJvAMxvF4GUXmMZoGvFV8iM3ZTb16ffPA8Vwi1VZKguCb32YMNmB6HznruN19FT+o/l+c8vjW3geaSoVYUK59r/Rr7Bx9luzTVi6ViW91x7w6OP1nXicLzrhhdL6979Ldj5zmpgkihXPfk1yNGt9R/OB38G4uCvLq6076d0PeW9KuQDY5kJKq32rb2+75zzKcMq5rWynqTsR39Zb8O43RSqqNZlRcg2CKwPu/j8byCxpMb5U1bvuF8/Xyljw/hyIb7sSWJO5J1vOXGeIaSLdFXMdgtt+5tJ4G1Rxmfc6yj0WDA5i/1AfES1vKVXtY9QQflLgG4BHXWBlExk3gTBgmLwIvERAReReQYE3iReRAm8XmIMEwMryLzG8EwMryM0wBgmBmTIzW/GYXnJxTE5E829n4df784FVjq+ZmbudPTpKDGvc5R1NpYV8Re8qMTU1uNwbiB0rhNlX0/eWNDBWIVVLN0VdT6nt6mY+HMO2IDvUOVFYIvLupdrXbU3sACNu89NRpLTFkAUeXU9yesg8h4t4ZUp0adTOLmpy2VdgpUlRm3Ox7b7d/GVMP1Ua7EHY+R/WfUvFFMPhaw+yEcequPyvPntShf1lHLwHBGpV9m/LB9oEbN0HrPe0f5YAEoMPWWmoCdt/Ob14kTuYF0ccRvL3hXEEqoArAsgCsNbg/p5zweN4kBZVN2Pb6o7mW/hJWFS/dSD8r/AJQPZ3k3mvNJvA2GRBMXgCZEiIEyLxMbwJMi8gmRAm8gmQTIJgTmmJaReYloGReYl5gWmBaBsNSU3H6+qDsCfmf2li1SU3EqbOS1tNh6QKitVnBUYsQqi7MQoHcnQCdeKQjpNvh+iDVZ2/01uo/3Npf4C/zgeq4dhxRpJTH1RqftMdWPzJnTzJwfSZBxgEDX4jxYXDuvWpZAPiCT8p4oNLbjWJNRz2X2R6SqNA/50gaqjaHLv0tOfJWJ320t3+M76dO1yPaIHuqCzH07nynRglVz7Adj9ladS49bjT42kGnh3DCbEiw3sdx6z3HAsJkXP9oWX/j9r4/h6zk4fwvY1AABqKYsf/c9fQaesuQ8o3hpkDNKtMg0DrkXkReAkSTMYCQZJkEwIBmN5JmLQBMgmQZECCZgTMjMGMDEtNTvNjTmqiBhzgTYzTiqIP8AmV/EqzUyGAJA3t2nOvH6ZHvgHsTYwMcVSIO9x56zjoYrI5A6gXjGcWVtE9tvLb4masJhjudzqYFsuMvNdWuSJiKZg0oFVWcoxJuVO/cec6qZVxcaib6uEvOM4BlN0Nu46GBZ4ekB0ljSxNrC8oFq1xpywfRv2nVhKVVmBewA+qNfvgeipVp0rUlfR0nVTMDqVptBnOhm1YFhIkzEiAEiTIMCCZEkyIEGYkTIyIGJEwMzMxtAxMxaZETFhA1ETWyzcVmJWBxVKIMrq/BabalB8hLopaYMkCkXhKLsomz6LbpLQpMeVArxQg0J3mjI5UCv5EfR538mTyoHEKE3U6E3ijNoSBrWnN6JJVJtAgSomxRICzYBA//Z"/>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433160" name="AutoShape 8" descr="data:image/jpeg;base64,/9j/4AAQSkZJRgABAQAAAQABAAD/2wCEAAkGBhAPEA8QDw8PDw4PDQ0NEA8NDw8PDw8OFBAVFBURFBQXHCYeFxkjGRUUHy8gJCcpLCwtFR4xNTAvNSYrLikBCQoKDQwNGQ8PFColHCA0KiwtNS4pLTUpKjU1NikyLDUxKSwsKS8yLCwpLCksKjU2KTQsKzIsKSk1LSkpLDU1Lv/AABEIAOAA4AMBIgACEQEDEQH/xAAcAAEAAgMBAQEAAAAAAAAAAAAAAQUCAwQGBwj/xAA8EAACAQIEBAMECAUDBQAAAAABAgADEQQSITEFE0FRBmFxIjKBkRRCUqGxwdHhByOC8PFDYnIkM4OSov/EABgBAQEBAQEAAAAAAAAAAAAAAAABAgME/8QAHBEBAAMBAAMBAAAAAAAAAAAAAAECAxEEEpFR/9oADAMBAAIRAxEAPwD7jERAxRwdQQRqLg3FxMpX18O1JjVojMGN6tEW9v8A3p2f7m9dZ14fELUUOhDK2xHrYgjcEG4IOoIgbYiICIiAiIgIiICIiAiIgIiICIiAiIgIiICIiAiIgRJiIETgxGFamxq0Bcsb1aNwBV095b6CoB12a1j0IsIgacNiVqqHQ3U36EEEGxUg6gg6EHUWm2cOJwrIxrUBdzbm0r2WsALXF9FqAbN1tY6WK9OFxS1VDIbi5BBBDKw0KsDqGB0IMDdERAREQEiTEBERAREQEREBERAREQERECJMRASJMQEREBERATgxeEZWNahbmWHMpk2Wuo2BPRwNm+B0tbviBoweMWquZb7lSrCzIw3Vh0I7TfODF4Ng3OoWFWwDoTZK6j6rdmHRum2034PGrVXMtwQSrIws6ON0YdD+xGhEDoiIgIiICJEmAiJECYia61bL6mBmWmOacwqSRVgdGaTnmjmyOZA6QZM5ObOinUzC4gZxEQESJMBERAREQEREBOHGYJs3OokLWAAIOiVkH1H7eTbi/UEg90QOfBY1aqkgFWU5XR9Hpv1Vh8vIggi4M6JTeI0q06VXE4Vc2KpUiQm4rIuppsv1rC5XrfY6m/n/AAz/ABQoYkKuIy0WawFUX5LHsb60z63HnO1Mb6Vm1Y7z78cb7UpaK2nnfj3MSFYHUG4IuCNiJM4uyJMRAiTEQIJlVUxOYk9OnpO/HPlp1D2RvwnnFrwLPmyeZK8V5mK0Dt5snmzi50nnQOzmTZhcRZgOjafHpK7nTEYixHkQYHo5MRAiTEQEREBERAREQEREBPh/8SvDTcNxX0miv/RYtySoHs0sQbs1PyVtWH9Q6CfcJV+JuA08fha2FqsypVVbuuXMhVgwYZgRe4nfDa2N4tDjvlXWk1l8p8FeKcUtajQoVWOGNRHrI6hxSohvbsT7gN7aEakdZ9hGNBF+nfpPnHhTwl9FqVRRZzRbMgaoQGqJm9nmW30tYW6me4WwTl31tby8zNeTtG1/aI4x42M409Znq0pVgwuJslDRrNSax26iXFCuGFwd55XpboiJRz4+mWpVANzTe3rbSeMTET3c8BxnDnD13T6pOdP+B/TUfCB0LiJs58qVxE2LXgWgrwa8rhiJP0iBYGvJoNndFH1nUffrK1sRLrwthS7tWPupdV83I1PwH4wPUREQEREBERAREQEREBERATRjqTNSqKls7U3Vb6DMRpeb4gfMKXidqdVqNRDSdGysrbg/3+M6+NeM6GFpZnIesyk06QYKWtu7E+5THVzt5mwnovFvhBMcuZbU8Ug/l1OjD7D23Xz3F/UH5SvDKdI18Pi6bJWLh6tWo380MtyrCp0ABJW2g3FjYgPoXh3xTSx9E3BWvTU8ynY5gQNSFOpGo03FwGAbSWGB4iu9Ng63ANjsbA2PY2I+c+G4PF1MLUSrQdsocrRrKjLTrKrZRlW2qG5AUA7kJmYtVH1zwn4loY+kQAtOvo9RBl1J05gI95TlIuLi6kAm1zB7XDYoON/3m+eap1WpN5fjLzCYwON9fx/eB0yp8R8F+k0/ZsKqXNMnY91Pkf0ltOLGcWp0tPebsv5mUfMXqtTYo4KupysraEGZDFS68RsMWQ2RabKCAy6sw7Mes84/D6i9L+kDsGKmX0qcC4SqehlnwvhqiorYgF6YOtNDYn1PbygdnBuGVMW3s3WkDZ6hGg8h3b+zPf4bDLSRUQWVRYD++s08PxVFlC0soUCwQDLlHbLOuAiIgIiICIiAiIgIiICIiAiJECZ5/wAXeEKXEKdiFWuqkU6hFxbfI4+sh+7cefoIgfCOLGpSWphMVh2qVQci0xYe0QQHDnQLa+uxBI1uRKComJ4fVp1M+VwM61UN1JsM4u1gdrHNYEKC2VAtNvvXijwtSx9OzexWQHlVgNUPY91PUfLWfFuP0cQubC1mCLTcZ8q5ndlfQox0VdL5rX9CIF/g/H5xzU1VjRqrTZGuf5Qc6FwDqV297UXGgnpuGcYek+SoSddCTuO958Iq0nwzgg9boy9fK3x28za5uw+geGPFiYlBSrm1VR7DDpppa240+7qNZuIhzmZfXsTxa9K67nQsO35GeeOMDG04eCcY15b63A0uDdTexNj1sTHE8I1J1dLtRdrX6oezfrMzHG4nqwyTWaMypPpNyyK0rhxNiUBNyiKz2EDdhksdNPPrL/BYrN7Le90Pf955DD8Qu1ry7w9XYjcaiBfxMKVTMAe4mcBERARIiBMSIgTEi8QF4iIExIiAiIgJ8/8A4j+Gw45wGjGzEbpUPX0PXz9Z9AmvEYdaiMjqGRwVZTsQYH5lxXCgjOKiXJFszsWsp+zfZf7N5RqDTfNTYkBvZqC4BOl7E7+uoPnos+3eIPBNK7Uqt+WfapVRYOBfXXuNiNjpKut/DqitFzh74h+WQErsBm090MAMl9rjvNRP6zMOPwL4rpVhy6+UVRez2sw6FvPW48tfO3vEfIcrWZWGx1V1nwXiHCa+CZXJsQdWS45dQDVTe1rbX0Bt0Flb2/hbxccTyqVWoUam6tluQrAEXPcix1U99hsMzPViOPeYrDZPaTWmfmp+yZhTq3nVTqlDY2ZWHqrrOfE4bJ7aa0yfih7H9ZFdCNNWMPsmY03k129kyjzOFxLc06GwIBPQE3sPuPyns8BVuBPNYHD5hjgBqtKliB/46lz/APLGXXCql1ED0/Dqu6/1D853XlLhquUhux19OsuYCIiAiIgIi8iBMSIgTEiLwEmRF4E3kXiICIkXgcfGOGjEUmS9m95G+y4/LofWeEFaph6hRwVZTZlP4+Y859HvOLinCKWJXLVXUe666Ovofy2gfKvFWGw+Jq0lao1PnBsyqcq1mplWVS2436WOg10nzrjvCmwNYZH01dLEB0C9SBawF99BqRoL5vvr/wAOcI6stVqtTQ5DcK1JulRSB7w89PKeFxvDVpVKmGxIR2OZKeJy2GIRToD1DDTS+h1HQwNHgnxytVeRiPeANj106r+Y872F7D2PDeKh8wttYMp1BU6jXY3HbYgjpPk+C8HPz3ez0qVNwadNiFrOB2t7g3t1selyT73gfGgo5dT/ALbG97e0jbXkF7iqOT2luaZ+ansZoavpOk1Cm9mRhod1ZZW18Gxa63NO1wD0/WBt4E5SvUfKGSpRqUipJGYNb7tJYcIoZFte+W2/ynHgUswM6hiAr8tSCb3a3QXuB69YFxUPs6enxMvVFgB2AEo8OmZqQ7uCfQe1+UvZRMXkRAREiBMSJMBIi8iBN4kGDAmJiDF4GV5Ei8QJvAMxvF4GUXmMZoGvFV8iM3ZTb16ffPA8Vwi1VZKguCb32YMNmB6HznruN19FT+o/l+c8vjW3geaSoVYUK59r/Rr7Bx9luzTVi6ViW91x7w6OP1nXicLzrhhdL6979Ldj5zmpgkihXPfk1yNGt9R/OB38G4uCvLq6076d0PeW9KuQDY5kJKq32rb2+75zzKcMq5rWynqTsR39Zb8O43RSqqNZlRcg2CKwPu/j8byCxpMb5U1bvuF8/Xyljw/hyIb7sSWJO5J1vOXGeIaSLdFXMdgtt+5tJ4G1Rxmfc6yj0WDA5i/1AfES1vKVXtY9QQflLgG4BHXWBlExk3gTBgmLwIvERAReReQYE3iReRAm8XmIMEwMryLzG8EwMryM0wBgmBmTIzW/GYXnJxTE5E829n4df784FVjq+ZmbudPTpKDGvc5R1NpYV8Re8qMTU1uNwbiB0rhNlX0/eWNDBWIVVLN0VdT6nt6mY+HMO2IDvUOVFYIvLupdrXbU3sACNu89NRpLTFkAUeXU9yesg8h4t4ZUp0adTOLmpy2VdgpUlRm3Ox7b7d/GVMP1Ua7EHY+R/WfUvFFMPhaw+yEcequPyvPntShf1lHLwHBGpV9m/LB9oEbN0HrPe0f5YAEoMPWWmoCdt/Ob14kTuYF0ccRvL3hXEEqoArAsgCsNbg/p5zweN4kBZVN2Pb6o7mW/hJWFS/dSD8r/AJQPZ3k3mvNJvA2GRBMXgCZEiIEyLxMbwJMi8gmRAm8gmQTIJgTmmJaReYloGReYl5gWmBaBsNSU3H6+qDsCfmf2li1SU3EqbOS1tNh6QKitVnBUYsQqi7MQoHcnQCdeKQjpNvh+iDVZ2/01uo/3Npf4C/zgeq4dhxRpJTH1RqftMdWPzJnTzJwfSZBxgEDX4jxYXDuvWpZAPiCT8p4oNLbjWJNRz2X2R6SqNA/50gaqjaHLv0tOfJWJ320t3+M76dO1yPaIHuqCzH07nynRglVz7Adj9ladS49bjT42kGnh3DCbEiw3sdx6z3HAsJkXP9oWX/j9r4/h6zk4fwvY1AABqKYsf/c9fQaesuQ8o3hpkDNKtMg0DrkXkReAkSTMYCQZJkEwIBmN5JmLQBMgmQZECCZgTMjMGMDEtNTvNjTmqiBhzgTYzTiqIP8AmV/EqzUyGAJA3t2nOvH6ZHvgHsTYwMcVSIO9x56zjoYrI5A6gXjGcWVtE9tvLb4masJhjudzqYFsuMvNdWuSJiKZg0oFVWcoxJuVO/cec6qZVxcaib6uEvOM4BlN0Nu46GBZ4ekB0ljSxNrC8oFq1xpywfRv2nVhKVVmBewA+qNfvgeipVp0rUlfR0nVTMDqVptBnOhm1YFhIkzEiAEiTIMCCZEkyIEGYkTIyIGJEwMzMxtAxMxaZETFhA1ETWyzcVmJWBxVKIMrq/BabalB8hLopaYMkCkXhKLsomz6LbpLQpMeVArxQg0J3mjI5UCv5EfR538mTyoHEKE3U6E3ijNoSBrWnN6JJVJtAgSomxRICzYBA//Z"/>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433162" name="AutoShape 10" descr="data:image/jpeg;base64,/9j/4AAQSkZJRgABAQAAAQABAAD/2wCEAAkGBhAPEA8QDw8PDw4PDQ0NEA8NDw8PDw8OFBAVFBURFBQXHCYeFxkjGRUUHy8gJCcpLCwtFR4xNTAvNSYrLikBCQoKDQwNGQ8PFColHCA0KiwtNS4pLTUpKjU1NikyLDUxKSwsKS8yLCwpLCksKjU2KTQsKzIsKSk1LSkpLDU1Lv/AABEIAOAA4AMBIgACEQEDEQH/xAAcAAEAAgMBAQEAAAAAAAAAAAAAAQUCAwQGBwj/xAA8EAACAQIEBAMECAUDBQAAAAABAgADEQQSITEFE0FRBmFxIjKBkRRCUqGxwdHhByOC8PFDYnIkM4OSov/EABgBAQEBAQEAAAAAAAAAAAAAAAABAgME/8QAHBEBAAMBAAMBAAAAAAAAAAAAAAECAxEEEpFR/9oADAMBAAIRAxEAPwD7jERAxRwdQQRqLg3FxMpX18O1JjVojMGN6tEW9v8A3p2f7m9dZ14fELUUOhDK2xHrYgjcEG4IOoIgbYiICIiAiIgIiICIiAiIgIiICIiAiIgIiICIiAiIgRJiIETgxGFamxq0Bcsb1aNwBV095b6CoB12a1j0IsIgacNiVqqHQ3U36EEEGxUg6gg6EHUWm2cOJwrIxrUBdzbm0r2WsALXF9FqAbN1tY6WK9OFxS1VDIbi5BBBDKw0KsDqGB0IMDdERAREQEiTEBERAREQEREBERAREQERECJMRASJMQEREBERATgxeEZWNahbmWHMpk2Wuo2BPRwNm+B0tbviBoweMWquZb7lSrCzIw3Vh0I7TfODF4Ng3OoWFWwDoTZK6j6rdmHRum2034PGrVXMtwQSrIws6ON0YdD+xGhEDoiIgIiICJEmAiJECYia61bL6mBmWmOacwqSRVgdGaTnmjmyOZA6QZM5ObOinUzC4gZxEQESJMBERAREQEREBOHGYJs3OokLWAAIOiVkH1H7eTbi/UEg90QOfBY1aqkgFWU5XR9Hpv1Vh8vIggi4M6JTeI0q06VXE4Vc2KpUiQm4rIuppsv1rC5XrfY6m/n/AAz/ABQoYkKuIy0WawFUX5LHsb60z63HnO1Mb6Vm1Y7z78cb7UpaK2nnfj3MSFYHUG4IuCNiJM4uyJMRAiTEQIJlVUxOYk9OnpO/HPlp1D2RvwnnFrwLPmyeZK8V5mK0Dt5snmzi50nnQOzmTZhcRZgOjafHpK7nTEYixHkQYHo5MRAiTEQEREBERAREQEREBPh/8SvDTcNxX0miv/RYtySoHs0sQbs1PyVtWH9Q6CfcJV+JuA08fha2FqsypVVbuuXMhVgwYZgRe4nfDa2N4tDjvlXWk1l8p8FeKcUtajQoVWOGNRHrI6hxSohvbsT7gN7aEakdZ9hGNBF+nfpPnHhTwl9FqVRRZzRbMgaoQGqJm9nmW30tYW6me4WwTl31tby8zNeTtG1/aI4x42M409Znq0pVgwuJslDRrNSax26iXFCuGFwd55XpboiJRz4+mWpVANzTe3rbSeMTET3c8BxnDnD13T6pOdP+B/TUfCB0LiJs58qVxE2LXgWgrwa8rhiJP0iBYGvJoNndFH1nUffrK1sRLrwthS7tWPupdV83I1PwH4wPUREQEREBERAREQEREBERATRjqTNSqKls7U3Vb6DMRpeb4gfMKXidqdVqNRDSdGysrbg/3+M6+NeM6GFpZnIesyk06QYKWtu7E+5THVzt5mwnovFvhBMcuZbU8Ug/l1OjD7D23Xz3F/UH5SvDKdI18Pi6bJWLh6tWo380MtyrCp0ABJW2g3FjYgPoXh3xTSx9E3BWvTU8ynY5gQNSFOpGo03FwGAbSWGB4iu9Ng63ANjsbA2PY2I+c+G4PF1MLUSrQdsocrRrKjLTrKrZRlW2qG5AUA7kJmYtVH1zwn4loY+kQAtOvo9RBl1J05gI95TlIuLi6kAm1zB7XDYoON/3m+eap1WpN5fjLzCYwON9fx/eB0yp8R8F+k0/ZsKqXNMnY91Pkf0ltOLGcWp0tPebsv5mUfMXqtTYo4KupysraEGZDFS68RsMWQ2RabKCAy6sw7Mes84/D6i9L+kDsGKmX0qcC4SqehlnwvhqiorYgF6YOtNDYn1PbygdnBuGVMW3s3WkDZ6hGg8h3b+zPf4bDLSRUQWVRYD++s08PxVFlC0soUCwQDLlHbLOuAiIgIiICIiAiIgIiICIiAiJECZ5/wAXeEKXEKdiFWuqkU6hFxbfI4+sh+7cefoIgfCOLGpSWphMVh2qVQci0xYe0QQHDnQLa+uxBI1uRKComJ4fVp1M+VwM61UN1JsM4u1gdrHNYEKC2VAtNvvXijwtSx9OzexWQHlVgNUPY91PUfLWfFuP0cQubC1mCLTcZ8q5ndlfQox0VdL5rX9CIF/g/H5xzU1VjRqrTZGuf5Qc6FwDqV297UXGgnpuGcYek+SoSddCTuO958Iq0nwzgg9boy9fK3x28za5uw+geGPFiYlBSrm1VR7DDpppa240+7qNZuIhzmZfXsTxa9K67nQsO35GeeOMDG04eCcY15b63A0uDdTexNj1sTHE8I1J1dLtRdrX6oezfrMzHG4nqwyTWaMypPpNyyK0rhxNiUBNyiKz2EDdhksdNPPrL/BYrN7Le90Pf955DD8Qu1ry7w9XYjcaiBfxMKVTMAe4mcBERARIiBMSIgTEi8QF4iIExIiAiIgJ8/8A4j+Gw45wGjGzEbpUPX0PXz9Z9AmvEYdaiMjqGRwVZTsQYH5lxXCgjOKiXJFszsWsp+zfZf7N5RqDTfNTYkBvZqC4BOl7E7+uoPnos+3eIPBNK7Uqt+WfapVRYOBfXXuNiNjpKut/DqitFzh74h+WQErsBm090MAMl9rjvNRP6zMOPwL4rpVhy6+UVRez2sw6FvPW48tfO3vEfIcrWZWGx1V1nwXiHCa+CZXJsQdWS45dQDVTe1rbX0Bt0Flb2/hbxccTyqVWoUam6tluQrAEXPcix1U99hsMzPViOPeYrDZPaTWmfmp+yZhTq3nVTqlDY2ZWHqrrOfE4bJ7aa0yfih7H9ZFdCNNWMPsmY03k129kyjzOFxLc06GwIBPQE3sPuPyns8BVuBPNYHD5hjgBqtKliB/46lz/APLGXXCql1ED0/Dqu6/1D853XlLhquUhux19OsuYCIiAiIgIi8iBMSIgTEiLwEmRF4E3kXiICIkXgcfGOGjEUmS9m95G+y4/LofWeEFaph6hRwVZTZlP4+Y859HvOLinCKWJXLVXUe666Ovofy2gfKvFWGw+Jq0lao1PnBsyqcq1mplWVS2436WOg10nzrjvCmwNYZH01dLEB0C9SBawF99BqRoL5vvr/wAOcI6stVqtTQ5DcK1JulRSB7w89PKeFxvDVpVKmGxIR2OZKeJy2GIRToD1DDTS+h1HQwNHgnxytVeRiPeANj106r+Y872F7D2PDeKh8wttYMp1BU6jXY3HbYgjpPk+C8HPz3ez0qVNwadNiFrOB2t7g3t1selyT73gfGgo5dT/ALbG97e0jbXkF7iqOT2luaZ+ansZoavpOk1Cm9mRhod1ZZW18Gxa63NO1wD0/WBt4E5SvUfKGSpRqUipJGYNb7tJYcIoZFte+W2/ynHgUswM6hiAr8tSCb3a3QXuB69YFxUPs6enxMvVFgB2AEo8OmZqQ7uCfQe1+UvZRMXkRAREiBMSJMBIi8iBN4kGDAmJiDF4GV5Ei8QJvAMxvF4GUXmMZoGvFV8iM3ZTb16ffPA8Vwi1VZKguCb32YMNmB6HznruN19FT+o/l+c8vjW3geaSoVYUK59r/Rr7Bx9luzTVi6ViW91x7w6OP1nXicLzrhhdL6979Ldj5zmpgkihXPfk1yNGt9R/OB38G4uCvLq6076d0PeW9KuQDY5kJKq32rb2+75zzKcMq5rWynqTsR39Zb8O43RSqqNZlRcg2CKwPu/j8byCxpMb5U1bvuF8/Xyljw/hyIb7sSWJO5J1vOXGeIaSLdFXMdgtt+5tJ4G1Rxmfc6yj0WDA5i/1AfES1vKVXtY9QQflLgG4BHXWBlExk3gTBgmLwIvERAReReQYE3iReRAm8XmIMEwMryLzG8EwMryM0wBgmBmTIzW/GYXnJxTE5E829n4df784FVjq+ZmbudPTpKDGvc5R1NpYV8Re8qMTU1uNwbiB0rhNlX0/eWNDBWIVVLN0VdT6nt6mY+HMO2IDvUOVFYIvLupdrXbU3sACNu89NRpLTFkAUeXU9yesg8h4t4ZUp0adTOLmpy2VdgpUlRm3Ox7b7d/GVMP1Ua7EHY+R/WfUvFFMPhaw+yEcequPyvPntShf1lHLwHBGpV9m/LB9oEbN0HrPe0f5YAEoMPWWmoCdt/Ob14kTuYF0ccRvL3hXEEqoArAsgCsNbg/p5zweN4kBZVN2Pb6o7mW/hJWFS/dSD8r/AJQPZ3k3mvNJvA2GRBMXgCZEiIEyLxMbwJMi8gmRAm8gmQTIJgTmmJaReYloGReYl5gWmBaBsNSU3H6+qDsCfmf2li1SU3EqbOS1tNh6QKitVnBUYsQqi7MQoHcnQCdeKQjpNvh+iDVZ2/01uo/3Npf4C/zgeq4dhxRpJTH1RqftMdWPzJnTzJwfSZBxgEDX4jxYXDuvWpZAPiCT8p4oNLbjWJNRz2X2R6SqNA/50gaqjaHLv0tOfJWJ320t3+M76dO1yPaIHuqCzH07nynRglVz7Adj9ladS49bjT42kGnh3DCbEiw3sdx6z3HAsJkXP9oWX/j9r4/h6zk4fwvY1AABqKYsf/c9fQaesuQ8o3hpkDNKtMg0DrkXkReAkSTMYCQZJkEwIBmN5JmLQBMgmQZECCZgTMjMGMDEtNTvNjTmqiBhzgTYzTiqIP8AmV/EqzUyGAJA3t2nOvH6ZHvgHsTYwMcVSIO9x56zjoYrI5A6gXjGcWVtE9tvLb4masJhjudzqYFsuMvNdWuSJiKZg0oFVWcoxJuVO/cec6qZVxcaib6uEvOM4BlN0Nu46GBZ4ekB0ljSxNrC8oFq1xpywfRv2nVhKVVmBewA+qNfvgeipVp0rUlfR0nVTMDqVptBnOhm1YFhIkzEiAEiTIMCCZEkyIEGYkTIyIGJEwMzMxtAxMxaZETFhA1ETWyzcVmJWBxVKIMrq/BabalB8hLopaYMkCkXhKLsomz6LbpLQpMeVArxQg0J3mjI5UCv5EfR538mTyoHEKE3U6E3ijNoSBrWnN6JJVJtAgSomxRICzYBA//Z"/>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433164" name="AutoShape 12" descr="data:image/jpeg;base64,/9j/4AAQSkZJRgABAQAAAQABAAD/2wCEAAkGBhAPEA8QDw8PDw4PDQ0NEA8NDw8PDw8OFBAVFBURFBQXHCYeFxkjGRUUHy8gJCcpLCwtFR4xNTAvNSYrLikBCQoKDQwNGQ8PFColHCA0KiwtNS4pLTUpKjU1NikyLDUxKSwsKS8yLCwpLCksKjU2KTQsKzIsKSk1LSkpLDU1Lv/AABEIAOAA4AMBIgACEQEDEQH/xAAcAAEAAgMBAQEAAAAAAAAAAAAAAQUCAwQGBwj/xAA8EAACAQIEBAMECAUDBQAAAAABAgADEQQSITEFE0FRBmFxIjKBkRRCUqGxwdHhByOC8PFDYnIkM4OSov/EABgBAQEBAQEAAAAAAAAAAAAAAAABAgME/8QAHBEBAAMBAAMBAAAAAAAAAAAAAAECAxEEEpFR/9oADAMBAAIRAxEAPwD7jERAxRwdQQRqLg3FxMpX18O1JjVojMGN6tEW9v8A3p2f7m9dZ14fELUUOhDK2xHrYgjcEG4IOoIgbYiICIiAiIgIiICIiAiIgIiICIiAiIgIiICIiAiIgRJiIETgxGFamxq0Bcsb1aNwBV095b6CoB12a1j0IsIgacNiVqqHQ3U36EEEGxUg6gg6EHUWm2cOJwrIxrUBdzbm0r2WsALXF9FqAbN1tY6WK9OFxS1VDIbi5BBBDKw0KsDqGB0IMDdERAREQEiTEBERAREQEREBERAREQERECJMRASJMQEREBERATgxeEZWNahbmWHMpk2Wuo2BPRwNm+B0tbviBoweMWquZb7lSrCzIw3Vh0I7TfODF4Ng3OoWFWwDoTZK6j6rdmHRum2034PGrVXMtwQSrIws6ON0YdD+xGhEDoiIgIiICJEmAiJECYia61bL6mBmWmOacwqSRVgdGaTnmjmyOZA6QZM5ObOinUzC4gZxEQESJMBERAREQEREBOHGYJs3OokLWAAIOiVkH1H7eTbi/UEg90QOfBY1aqkgFWU5XR9Hpv1Vh8vIggi4M6JTeI0q06VXE4Vc2KpUiQm4rIuppsv1rC5XrfY6m/n/AAz/ABQoYkKuIy0WawFUX5LHsb60z63HnO1Mb6Vm1Y7z78cb7UpaK2nnfj3MSFYHUG4IuCNiJM4uyJMRAiTEQIJlVUxOYk9OnpO/HPlp1D2RvwnnFrwLPmyeZK8V5mK0Dt5snmzi50nnQOzmTZhcRZgOjafHpK7nTEYixHkQYHo5MRAiTEQEREBERAREQEREBPh/8SvDTcNxX0miv/RYtySoHs0sQbs1PyVtWH9Q6CfcJV+JuA08fha2FqsypVVbuuXMhVgwYZgRe4nfDa2N4tDjvlXWk1l8p8FeKcUtajQoVWOGNRHrI6hxSohvbsT7gN7aEakdZ9hGNBF+nfpPnHhTwl9FqVRRZzRbMgaoQGqJm9nmW30tYW6me4WwTl31tby8zNeTtG1/aI4x42M409Znq0pVgwuJslDRrNSax26iXFCuGFwd55XpboiJRz4+mWpVANzTe3rbSeMTET3c8BxnDnD13T6pOdP+B/TUfCB0LiJs58qVxE2LXgWgrwa8rhiJP0iBYGvJoNndFH1nUffrK1sRLrwthS7tWPupdV83I1PwH4wPUREQEREBERAREQEREBERATRjqTNSqKls7U3Vb6DMRpeb4gfMKXidqdVqNRDSdGysrbg/3+M6+NeM6GFpZnIesyk06QYKWtu7E+5THVzt5mwnovFvhBMcuZbU8Ug/l1OjD7D23Xz3F/UH5SvDKdI18Pi6bJWLh6tWo380MtyrCp0ABJW2g3FjYgPoXh3xTSx9E3BWvTU8ynY5gQNSFOpGo03FwGAbSWGB4iu9Ng63ANjsbA2PY2I+c+G4PF1MLUSrQdsocrRrKjLTrKrZRlW2qG5AUA7kJmYtVH1zwn4loY+kQAtOvo9RBl1J05gI95TlIuLi6kAm1zB7XDYoON/3m+eap1WpN5fjLzCYwON9fx/eB0yp8R8F+k0/ZsKqXNMnY91Pkf0ltOLGcWp0tPebsv5mUfMXqtTYo4KupysraEGZDFS68RsMWQ2RabKCAy6sw7Mes84/D6i9L+kDsGKmX0qcC4SqehlnwvhqiorYgF6YOtNDYn1PbygdnBuGVMW3s3WkDZ6hGg8h3b+zPf4bDLSRUQWVRYD++s08PxVFlC0soUCwQDLlHbLOuAiIgIiICIiAiIgIiICIiAiJECZ5/wAXeEKXEKdiFWuqkU6hFxbfI4+sh+7cefoIgfCOLGpSWphMVh2qVQci0xYe0QQHDnQLa+uxBI1uRKComJ4fVp1M+VwM61UN1JsM4u1gdrHNYEKC2VAtNvvXijwtSx9OzexWQHlVgNUPY91PUfLWfFuP0cQubC1mCLTcZ8q5ndlfQox0VdL5rX9CIF/g/H5xzU1VjRqrTZGuf5Qc6FwDqV297UXGgnpuGcYek+SoSddCTuO958Iq0nwzgg9boy9fK3x28za5uw+geGPFiYlBSrm1VR7DDpppa240+7qNZuIhzmZfXsTxa9K67nQsO35GeeOMDG04eCcY15b63A0uDdTexNj1sTHE8I1J1dLtRdrX6oezfrMzHG4nqwyTWaMypPpNyyK0rhxNiUBNyiKz2EDdhksdNPPrL/BYrN7Le90Pf955DD8Qu1ry7w9XYjcaiBfxMKVTMAe4mcBERARIiBMSIgTEi8QF4iIExIiAiIgJ8/8A4j+Gw45wGjGzEbpUPX0PXz9Z9AmvEYdaiMjqGRwVZTsQYH5lxXCgjOKiXJFszsWsp+zfZf7N5RqDTfNTYkBvZqC4BOl7E7+uoPnos+3eIPBNK7Uqt+WfapVRYOBfXXuNiNjpKut/DqitFzh74h+WQErsBm090MAMl9rjvNRP6zMOPwL4rpVhy6+UVRez2sw6FvPW48tfO3vEfIcrWZWGx1V1nwXiHCa+CZXJsQdWS45dQDVTe1rbX0Bt0Flb2/hbxccTyqVWoUam6tluQrAEXPcix1U99hsMzPViOPeYrDZPaTWmfmp+yZhTq3nVTqlDY2ZWHqrrOfE4bJ7aa0yfih7H9ZFdCNNWMPsmY03k129kyjzOFxLc06GwIBPQE3sPuPyns8BVuBPNYHD5hjgBqtKliB/46lz/APLGXXCql1ED0/Dqu6/1D853XlLhquUhux19OsuYCIiAiIgIi8iBMSIgTEiLwEmRF4E3kXiICIkXgcfGOGjEUmS9m95G+y4/LofWeEFaph6hRwVZTZlP4+Y859HvOLinCKWJXLVXUe666Ovofy2gfKvFWGw+Jq0lao1PnBsyqcq1mplWVS2436WOg10nzrjvCmwNYZH01dLEB0C9SBawF99BqRoL5vvr/wAOcI6stVqtTQ5DcK1JulRSB7w89PKeFxvDVpVKmGxIR2OZKeJy2GIRToD1DDTS+h1HQwNHgnxytVeRiPeANj106r+Y872F7D2PDeKh8wttYMp1BU6jXY3HbYgjpPk+C8HPz3ez0qVNwadNiFrOB2t7g3t1selyT73gfGgo5dT/ALbG97e0jbXkF7iqOT2luaZ+ansZoavpOk1Cm9mRhod1ZZW18Gxa63NO1wD0/WBt4E5SvUfKGSpRqUipJGYNb7tJYcIoZFte+W2/ynHgUswM6hiAr8tSCb3a3QXuB69YFxUPs6enxMvVFgB2AEo8OmZqQ7uCfQe1+UvZRMXkRAREiBMSJMBIi8iBN4kGDAmJiDF4GV5Ei8QJvAMxvF4GUXmMZoGvFV8iM3ZTb16ffPA8Vwi1VZKguCb32YMNmB6HznruN19FT+o/l+c8vjW3geaSoVYUK59r/Rr7Bx9luzTVi6ViW91x7w6OP1nXicLzrhhdL6979Ldj5zmpgkihXPfk1yNGt9R/OB38G4uCvLq6076d0PeW9KuQDY5kJKq32rb2+75zzKcMq5rWynqTsR39Zb8O43RSqqNZlRcg2CKwPu/j8byCxpMb5U1bvuF8/Xyljw/hyIb7sSWJO5J1vOXGeIaSLdFXMdgtt+5tJ4G1Rxmfc6yj0WDA5i/1AfES1vKVXtY9QQflLgG4BHXWBlExk3gTBgmLwIvERAReReQYE3iReRAm8XmIMEwMryLzG8EwMryM0wBgmBmTIzW/GYXnJxTE5E829n4df784FVjq+ZmbudPTpKDGvc5R1NpYV8Re8qMTU1uNwbiB0rhNlX0/eWNDBWIVVLN0VdT6nt6mY+HMO2IDvUOVFYIvLupdrXbU3sACNu89NRpLTFkAUeXU9yesg8h4t4ZUp0adTOLmpy2VdgpUlRm3Ox7b7d/GVMP1Ua7EHY+R/WfUvFFMPhaw+yEcequPyvPntShf1lHLwHBGpV9m/LB9oEbN0HrPe0f5YAEoMPWWmoCdt/Ob14kTuYF0ccRvL3hXEEqoArAsgCsNbg/p5zweN4kBZVN2Pb6o7mW/hJWFS/dSD8r/AJQPZ3k3mvNJvA2GRBMXgCZEiIEyLxMbwJMi8gmRAm8gmQTIJgTmmJaReYloGReYl5gWmBaBsNSU3H6+qDsCfmf2li1SU3EqbOS1tNh6QKitVnBUYsQqi7MQoHcnQCdeKQjpNvh+iDVZ2/01uo/3Npf4C/zgeq4dhxRpJTH1RqftMdWPzJnTzJwfSZBxgEDX4jxYXDuvWpZAPiCT8p4oNLbjWJNRz2X2R6SqNA/50gaqjaHLv0tOfJWJ320t3+M76dO1yPaIHuqCzH07nynRglVz7Adj9ladS49bjT42kGnh3DCbEiw3sdx6z3HAsJkXP9oWX/j9r4/h6zk4fwvY1AABqKYsf/c9fQaesuQ8o3hpkDNKtMg0DrkXkReAkSTMYCQZJkEwIBmN5JmLQBMgmQZECCZgTMjMGMDEtNTvNjTmqiBhzgTYzTiqIP8AmV/EqzUyGAJA3t2nOvH6ZHvgHsTYwMcVSIO9x56zjoYrI5A6gXjGcWVtE9tvLb4masJhjudzqYFsuMvNdWuSJiKZg0oFVWcoxJuVO/cec6qZVxcaib6uEvOM4BlN0Nu46GBZ4ekB0ljSxNrC8oFq1xpywfRv2nVhKVVmBewA+qNfvgeipVp0rUlfR0nVTMDqVptBnOhm1YFhIkzEiAEiTIMCCZEkyIEGYkTIyIGJEwMzMxtAxMxaZETFhA1ETWyzcVmJWBxVKIMrq/BabalB8hLopaYMkCkXhKLsomz6LbpLQpMeVArxQg0J3mjI5UCv5EfR538mTyoHEKE3U6E3ijNoSBrWnN6JJVJtAgSomxRICzYBA//Z"/>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433166" name="AutoShape 14" descr="data:image/jpeg;base64,/9j/4AAQSkZJRgABAQAAAQABAAD/2wCEAAkGBhAPEA8QDw8PDw4PDQ0NEA8NDw8PDw8OFBAVFBURFBQXHCYeFxkjGRUUHy8gJCcpLCwtFR4xNTAvNSYrLikBCQoKDQwNGQ8PFColHCA0KiwtNS4pLTUpKjU1NikyLDUxKSwsKS8yLCwpLCksKjU2KTQsKzIsKSk1LSkpLDU1Lv/AABEIAOAA4AMBIgACEQEDEQH/xAAcAAEAAgMBAQEAAAAAAAAAAAAAAQUCAwQGBwj/xAA8EAACAQIEBAMECAUDBQAAAAABAgADEQQSITEFE0FRBmFxIjKBkRRCUqGxwdHhByOC8PFDYnIkM4OSov/EABgBAQEBAQEAAAAAAAAAAAAAAAABAgME/8QAHBEBAAMBAAMBAAAAAAAAAAAAAAECAxEEEpFR/9oADAMBAAIRAxEAPwD7jERAxRwdQQRqLg3FxMpX18O1JjVojMGN6tEW9v8A3p2f7m9dZ14fELUUOhDK2xHrYgjcEG4IOoIgbYiICIiAiIgIiICIiAiIgIiICIiAiIgIiICIiAiIgRJiIETgxGFamxq0Bcsb1aNwBV095b6CoB12a1j0IsIgacNiVqqHQ3U36EEEGxUg6gg6EHUWm2cOJwrIxrUBdzbm0r2WsALXF9FqAbN1tY6WK9OFxS1VDIbi5BBBDKw0KsDqGB0IMDdERAREQEiTEBERAREQEREBERAREQERECJMRASJMQEREBERATgxeEZWNahbmWHMpk2Wuo2BPRwNm+B0tbviBoweMWquZb7lSrCzIw3Vh0I7TfODF4Ng3OoWFWwDoTZK6j6rdmHRum2034PGrVXMtwQSrIws6ON0YdD+xGhEDoiIgIiICJEmAiJECYia61bL6mBmWmOacwqSRVgdGaTnmjmyOZA6QZM5ObOinUzC4gZxEQESJMBERAREQEREBOHGYJs3OokLWAAIOiVkH1H7eTbi/UEg90QOfBY1aqkgFWU5XR9Hpv1Vh8vIggi4M6JTeI0q06VXE4Vc2KpUiQm4rIuppsv1rC5XrfY6m/n/AAz/ABQoYkKuIy0WawFUX5LHsb60z63HnO1Mb6Vm1Y7z78cb7UpaK2nnfj3MSFYHUG4IuCNiJM4uyJMRAiTEQIJlVUxOYk9OnpO/HPlp1D2RvwnnFrwLPmyeZK8V5mK0Dt5snmzi50nnQOzmTZhcRZgOjafHpK7nTEYixHkQYHo5MRAiTEQEREBERAREQEREBPh/8SvDTcNxX0miv/RYtySoHs0sQbs1PyVtWH9Q6CfcJV+JuA08fha2FqsypVVbuuXMhVgwYZgRe4nfDa2N4tDjvlXWk1l8p8FeKcUtajQoVWOGNRHrI6hxSohvbsT7gN7aEakdZ9hGNBF+nfpPnHhTwl9FqVRRZzRbMgaoQGqJm9nmW30tYW6me4WwTl31tby8zNeTtG1/aI4x42M409Znq0pVgwuJslDRrNSax26iXFCuGFwd55XpboiJRz4+mWpVANzTe3rbSeMTET3c8BxnDnD13T6pOdP+B/TUfCB0LiJs58qVxE2LXgWgrwa8rhiJP0iBYGvJoNndFH1nUffrK1sRLrwthS7tWPupdV83I1PwH4wPUREQEREBERAREQEREBERATRjqTNSqKls7U3Vb6DMRpeb4gfMKXidqdVqNRDSdGysrbg/3+M6+NeM6GFpZnIesyk06QYKWtu7E+5THVzt5mwnovFvhBMcuZbU8Ug/l1OjD7D23Xz3F/UH5SvDKdI18Pi6bJWLh6tWo380MtyrCp0ABJW2g3FjYgPoXh3xTSx9E3BWvTU8ynY5gQNSFOpGo03FwGAbSWGB4iu9Ng63ANjsbA2PY2I+c+G4PF1MLUSrQdsocrRrKjLTrKrZRlW2qG5AUA7kJmYtVH1zwn4loY+kQAtOvo9RBl1J05gI95TlIuLi6kAm1zB7XDYoON/3m+eap1WpN5fjLzCYwON9fx/eB0yp8R8F+k0/ZsKqXNMnY91Pkf0ltOLGcWp0tPebsv5mUfMXqtTYo4KupysraEGZDFS68RsMWQ2RabKCAy6sw7Mes84/D6i9L+kDsGKmX0qcC4SqehlnwvhqiorYgF6YOtNDYn1PbygdnBuGVMW3s3WkDZ6hGg8h3b+zPf4bDLSRUQWVRYD++s08PxVFlC0soUCwQDLlHbLOuAiIgIiICIiAiIgIiICIiAiJECZ5/wAXeEKXEKdiFWuqkU6hFxbfI4+sh+7cefoIgfCOLGpSWphMVh2qVQci0xYe0QQHDnQLa+uxBI1uRKComJ4fVp1M+VwM61UN1JsM4u1gdrHNYEKC2VAtNvvXijwtSx9OzexWQHlVgNUPY91PUfLWfFuP0cQubC1mCLTcZ8q5ndlfQox0VdL5rX9CIF/g/H5xzU1VjRqrTZGuf5Qc6FwDqV297UXGgnpuGcYek+SoSddCTuO958Iq0nwzgg9boy9fK3x28za5uw+geGPFiYlBSrm1VR7DDpppa240+7qNZuIhzmZfXsTxa9K67nQsO35GeeOMDG04eCcY15b63A0uDdTexNj1sTHE8I1J1dLtRdrX6oezfrMzHG4nqwyTWaMypPpNyyK0rhxNiUBNyiKz2EDdhksdNPPrL/BYrN7Le90Pf955DD8Qu1ry7w9XYjcaiBfxMKVTMAe4mcBERARIiBMSIgTEi8QF4iIExIiAiIgJ8/8A4j+Gw45wGjGzEbpUPX0PXz9Z9AmvEYdaiMjqGRwVZTsQYH5lxXCgjOKiXJFszsWsp+zfZf7N5RqDTfNTYkBvZqC4BOl7E7+uoPnos+3eIPBNK7Uqt+WfapVRYOBfXXuNiNjpKut/DqitFzh74h+WQErsBm090MAMl9rjvNRP6zMOPwL4rpVhy6+UVRez2sw6FvPW48tfO3vEfIcrWZWGx1V1nwXiHCa+CZXJsQdWS45dQDVTe1rbX0Bt0Flb2/hbxccTyqVWoUam6tluQrAEXPcix1U99hsMzPViOPeYrDZPaTWmfmp+yZhTq3nVTqlDY2ZWHqrrOfE4bJ7aa0yfih7H9ZFdCNNWMPsmY03k129kyjzOFxLc06GwIBPQE3sPuPyns8BVuBPNYHD5hjgBqtKliB/46lz/APLGXXCql1ED0/Dqu6/1D853XlLhquUhux19OsuYCIiAiIgIi8iBMSIgTEiLwEmRF4E3kXiICIkXgcfGOGjEUmS9m95G+y4/LofWeEFaph6hRwVZTZlP4+Y859HvOLinCKWJXLVXUe666Ovofy2gfKvFWGw+Jq0lao1PnBsyqcq1mplWVS2436WOg10nzrjvCmwNYZH01dLEB0C9SBawF99BqRoL5vvr/wAOcI6stVqtTQ5DcK1JulRSB7w89PKeFxvDVpVKmGxIR2OZKeJy2GIRToD1DDTS+h1HQwNHgnxytVeRiPeANj106r+Y872F7D2PDeKh8wttYMp1BU6jXY3HbYgjpPk+C8HPz3ez0qVNwadNiFrOB2t7g3t1selyT73gfGgo5dT/ALbG97e0jbXkF7iqOT2luaZ+ansZoavpOk1Cm9mRhod1ZZW18Gxa63NO1wD0/WBt4E5SvUfKGSpRqUipJGYNb7tJYcIoZFte+W2/ynHgUswM6hiAr8tSCb3a3QXuB69YFxUPs6enxMvVFgB2AEo8OmZqQ7uCfQe1+UvZRMXkRAREiBMSJMBIi8iBN4kGDAmJiDF4GV5Ei8QJvAMxvF4GUXmMZoGvFV8iM3ZTb16ffPA8Vwi1VZKguCb32YMNmB6HznruN19FT+o/l+c8vjW3geaSoVYUK59r/Rr7Bx9luzTVi6ViW91x7w6OP1nXicLzrhhdL6979Ldj5zmpgkihXPfk1yNGt9R/OB38G4uCvLq6076d0PeW9KuQDY5kJKq32rb2+75zzKcMq5rWynqTsR39Zb8O43RSqqNZlRcg2CKwPu/j8byCxpMb5U1bvuF8/Xyljw/hyIb7sSWJO5J1vOXGeIaSLdFXMdgtt+5tJ4G1Rxmfc6yj0WDA5i/1AfES1vKVXtY9QQflLgG4BHXWBlExk3gTBgmLwIvERAReReQYE3iReRAm8XmIMEwMryLzG8EwMryM0wBgmBmTIzW/GYXnJxTE5E829n4df784FVjq+ZmbudPTpKDGvc5R1NpYV8Re8qMTU1uNwbiB0rhNlX0/eWNDBWIVVLN0VdT6nt6mY+HMO2IDvUOVFYIvLupdrXbU3sACNu89NRpLTFkAUeXU9yesg8h4t4ZUp0adTOLmpy2VdgpUlRm3Ox7b7d/GVMP1Ua7EHY+R/WfUvFFMPhaw+yEcequPyvPntShf1lHLwHBGpV9m/LB9oEbN0HrPe0f5YAEoMPWWmoCdt/Ob14kTuYF0ccRvL3hXEEqoArAsgCsNbg/p5zweN4kBZVN2Pb6o7mW/hJWFS/dSD8r/AJQPZ3k3mvNJvA2GRBMXgCZEiIEyLxMbwJMi8gmRAm8gmQTIJgTmmJaReYloGReYl5gWmBaBsNSU3H6+qDsCfmf2li1SU3EqbOS1tNh6QKitVnBUYsQqi7MQoHcnQCdeKQjpNvh+iDVZ2/01uo/3Npf4C/zgeq4dhxRpJTH1RqftMdWPzJnTzJwfSZBxgEDX4jxYXDuvWpZAPiCT8p4oNLbjWJNRz2X2R6SqNA/50gaqjaHLv0tOfJWJ320t3+M76dO1yPaIHuqCzH07nynRglVz7Adj9ladS49bjT42kGnh3DCbEiw3sdx6z3HAsJkXP9oWX/j9r4/h6zk4fwvY1AABqKYsf/c9fQaesuQ8o3hpkDNKtMg0DrkXkReAkSTMYCQZJkEwIBmN5JmLQBMgmQZECCZgTMjMGMDEtNTvNjTmqiBhzgTYzTiqIP8AmV/EqzUyGAJA3t2nOvH6ZHvgHsTYwMcVSIO9x56zjoYrI5A6gXjGcWVtE9tvLb4masJhjudzqYFsuMvNdWuSJiKZg0oFVWcoxJuVO/cec6qZVxcaib6uEvOM4BlN0Nu46GBZ4ekB0ljSxNrC8oFq1xpywfRv2nVhKVVmBewA+qNfvgeipVp0rUlfR0nVTMDqVptBnOhm1YFhIkzEiAEiTIMCCZEkyIEGYkTIyIGJEwMzMxtAxMxaZETFhA1ETWyzcVmJWBxVKIMrq/BabalB8hLopaYMkCkXhKLsomz6LbpLQpMeVArxQg0J3mjI5UCv5EfR538mTyoHEKE3U6E3ijNoSBrWnN6JJVJtAgSomxRICzYBA//Z"/>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433168" name="Picture 16" descr="https://encrypted-tbn2.gstatic.com/images?q=tbn:ANd9GcSdR0C3z3svEiHOqQG3lwSxLMRN2ohPA6BRAnzNop0pwX6MqHSz_w"/>
          <p:cNvPicPr>
            <a:picLocks noChangeAspect="1" noChangeArrowheads="1"/>
          </p:cNvPicPr>
          <p:nvPr/>
        </p:nvPicPr>
        <p:blipFill>
          <a:blip r:embed="rId2" cstate="print"/>
          <a:srcRect/>
          <a:stretch>
            <a:fillRect/>
          </a:stretch>
        </p:blipFill>
        <p:spPr bwMode="auto">
          <a:xfrm>
            <a:off x="6372200" y="4797152"/>
            <a:ext cx="2771800" cy="2060848"/>
          </a:xfrm>
          <a:prstGeom prst="rect">
            <a:avLst/>
          </a:prstGeom>
          <a:noFill/>
        </p:spPr>
      </p:pic>
      <p:sp>
        <p:nvSpPr>
          <p:cNvPr id="433170" name="AutoShape 18" descr="data:image/jpeg;base64,/9j/4AAQSkZJRgABAQAAAQABAAD/2wCEAAkGBhIPEBAUEBAQEBAQFBAQEBIPEA8PDxAQFBAVFRQQFBQXGyYeFxkjGRQVHy8gIycpLSwsFR8xNTAqNSYrLCkBCQoKDgwOGA8OGjQkHyQvNSo1NSwpLC0qNDU1LiwuLSowMDUqKTQpNC4pKSo1KikwLC4uLyw1LSkqMCksNDUuK//AABEIAL4A5QMBIgACEQEDEQH/xAAbAAEAAgMBAQAAAAAAAAAAAAAABQYBAwQCB//EADoQAAIBAgQBCQYEBgMBAAAAAAABAgMRBAUSITEGEyIyQVFhgZEHI3FyobEUQlLBM2KCstHhU6LxFf/EABoBAQADAQEBAAAAAAAAAAAAAAABAgMEBgX/xAAoEQEAAgEEAQALAQAAAAAAAAAAAQIDBBEhMRITIkFRcYGRobHB8AX/2gAMAwEAAhEDEQA/APuIAAAAAAAAAAAAAAAAAAAAADFzNwAAAAAAAAAAAAAAAAAAAAAAAAAAAAAAAAMN2NcsSkV7lDyvwmEm1iMVRpWS6Mp3nw/QrspOae3HA07qhTxGJl2NRVGHrLf6AfVFi0eKuYRgry2Xa+4+Fz9uWKqyapYbD0opNrW51Zet0iWy72tyq0tOLw66a6+Hdmn4wlx8mBeMBivxk51nKUoOc44dRlOMY04S0qaUXvKTTld96LNgKratJ3cbb9sl2N+J895EV4V8tp2lPRapCbg5RqR0zmtStvdPS7eBc+T9SbpUHVTVWVKPO32evSrtrsf+QJoAAAAAAAAAAAAAAAAAAAAAAAAAAAAAAAHwPOvZPisZmGMqSlToU51qkoubc5yi3dNJdlu8lst9iGEhbn61as+1R00ofu/qfScc7VZ+X9qNSkBA4P2a5bTW2Eg/nlOb+5qx/sxwNRe7hPDy7HSk3Ff0Sui0U5HtsCicmsqq5LVnSqN1sHiJ66VSnCblQrPrRnBXemVlur2Z9CyyWt6knoSaTcXHU292k97Kxppq8ofMvuTCAygAAAAAAAAAAAAAAAAAAAAAAAAAAAAAAAV7N56az8VF/t+xyLEHfymyupVip0bOpDbS3ZTj3J95U6VDGS4YWt/UoR+rY32TFZnpYoYhGznyvUadaU+blelVS1aJrrR7XGSupHVPnKavKLsuL7CImJTas14lP4Od6kfjf0RNEJyew7a5yTjZq0FGUZ8e1tbE4SqAAAAAAAAAAAAAAAAAAAAAAAAAAALmJStxOOti/QDqlVSNcsQiPnivE0vFLvAk3iUeXVuR8aptVQCI5V4iNOnGd7Tp1KcqduLkp7x846l5kxTcKkFJWcJq624xfgRecYCFeLU1q0puO72m9ovyu2dGC0wpwjFWjFWSvfh2epXad5lvN6ziivtifs5J044OrCpSShTnOFOtCKUYSU3pjU0rZSUrb9zLPDEJlUzCLxClSg1rlpcb8E4yUk36ErUqOMrPjxJjiVLT5Vjfv+2TgOHCYvsZ2pks2QAAAAAAAAAAAAAAAAAAAAA8znZHo5MTV9EBy4/FNJlcxOdWuduZYu17s4Ms5MPFvnKrlCj+WMejOr43/LH7gcEc0rV5OFCEqku3Twj80uC8zTmlTF4R0+ehbnb6dElO1rX1d3E+j4PA06MFClCMIrgoq3n4kRyuwinCk7dWf90WBFZTipyS1W3Je5FYGnp2JWXADS5X9d/Tb7mqDspLzX7ntU7O7d9W6Xcl0fumao9ZeLt67AR+DryoYlza1QktLS4qz4njlByhtXpJKUYOL3aajKV+rfv8DsqRRLZdltOthdFWCnGbk7P42TT7HtxAj8uzJStuWDDYi6KhjeTtbBtypaq1HjtvVgvFfmXijoy3Pk+0C4pmSJp5qkr3I7E8rFF73t4ICzghMu5T0qtrTTb2t2k2AAAAAAAAAAAAAAAABqr1bLxfA568bwaXWs7fE4sxx6jVab6qX1K1jvaNQo4nmKrlBrS9Ti9CUureXiBJZZlMsTPVWi40YNrQ9nUknwf8qfqWyKsRmU41SbV7prUv3+5KACOz6F6L8JQf/YkThzr+BP8Ap/uQEFSidk5dE5aZ7qVQOaeaU1JQc0pqM24vioxd3L4Wf0POCxcakFOEtSnfQ1wUeGr4ntwi3eyva17K9u6/cZjBRVopJLglskRyt6u3HbXMs2UwtRpr+VP13K3JFowK91T+WP2JVbmRmO5OUKzvKGmb/PTeifm1x8yUAFSxvJWtTi3Qqupb8lRKMmvCS2v8UVirGUm1NOMlxjJNST7mj6ocWYZRSrr3kE2uEltNfBgfPcLKVFqUYakt+jbUvEueS8oYVo21brZp7SXxRGYvkpUp70pKou59Gf8AhnLg8plUqxTpTjJNapWlCy/mfb8ALxGVzJ5hBJJLgtkegAAAAAAAAAAAwzyp37Uasfi1RpTnLhCLk/JcD5SsRNyctUlKbcm1Jrdu7M75PB26XSTn3nfbZLe03FVqVfDfhaFatUntU5tNwgtSjTcvFtvyRQs8y+rj82p4NSpyqQtSqSptun0U51G3a/RWxP47lDiKVSLp1p6opNuT137lv3ERySz3D5ZmCqTo1as68HBuNSMua1z1Smk1d3t38ClM9bTs6M/+Xmw0i/ExP1fYeT/JtYRR97OrpioR1JJRW1/jw2uThFZTyjw+K/g1Yylx0PozS+V7kqbRMT0+ZelqT42jaQ4c6/gT8v7kdxx5rDVRqJcdLfpv+xKqBonJXqNX4nXgMTFPffYklGE+1AVd5jZ2OyhX1Fhp5ZT/AExfi0mbf/nw/TH0QFfbLRg17uHyx+xHV8ki+q3H6olKasku5JAewAAAAAxYyAAAAAAAAAAAAGDJgCrcucb7unRj1qsrtfyx7PN29Cp43Cqk0r36KlJ9l9728NiUzOusRjKrbtCnGUYu9klFWcvVt+RXs2rpRduErRjfjpX+l9Tiyz3L02gxTEVpHxn5oWtPVJyfa7+X/iOLD0MLWq1K9GtW1QtDma9JX32vCpF2aSV97PcxnGJ5ujN9rWmPxf8Ao85Nhubox75dN993wXpZGFeKTPv4fUzR6TUUxxPFfWn9PpHsvyu861drq+6g/F7ya+iPoiIfkplv4fCUYNWlp1z+ee7/AMEwfQxV8axDyWvz+n1Fr/Jk8yjdNPg9megaOJR69J0qkoPjF2XjH8r9DbTrtE7nmUxrRUtShUjfTJ8Gv0y8CowxqUnGTSktuO3xT7UBP4fMWu0mMJj1PjxKpCrc6qNdpgW0wzhwON1Kz4nZcD2mZNVzYmBkAAAAAAAAAAAAAAAA4c3xfM0Zy7bWj8z2R3HLmGAjXg4TvbimuKfeiJ64WptFo8unzGpDchc0q6p27Ir6vd/sWjPctnhW3PeG7jNdWXh4PwKZKpu5S331Sv3cWfNybxOz22jmto846Qmbe9r0qS4LpT8/9L6lu5L5b+JxdGFujq1z8IQ3t9l5kFg6uFrupXpUa9Gq3p0yqxrUGnu3FtKUdrbbn0j2YZbZVq7XWtSh8FvJ+rS8jTw3vWnucU6jx0+XUe207R+IX1IyZMSdjveUYnNJXbsiPxOa26vqyMzPPI347diK/is5lLhsBJ5tm1k+leT8SoYjpNtnVVquXFmiSA1UsbUp8JXXc+BZcBiJThCUouKnfTfg7OzaI3IMili6vaqUH7yVtvkXiy/ZnlqlR0wik6aTppcFpXV9NgIbC13Fk/h62pFWpVL7kpl+Ks7ATZ6g7GuM7noDcDzCR6AAAAAAAAAAAAAABgXPLkBrxWEhVi41IRnB8YySafkVXOvZnhcRCcabnhpSVr03qiv6JbFsdQ8OqVmsT3DWmbJSNqWmHzF+ymvh6ajRqU69rvf3Um36o+h5Blv4bDUqW14xWrxm95P1Oh1jw65WuOKzMw1y6vJlx1xW6h2ajzVSkmnwaadu5o4pYg562NkuBo5VKzbBTw9WUJu661OX64X2fx7Gclyw57rrxtZXi7wb/K/8Mr8ctrX6cVbujJ7+YGKUJVJaacZTl3QTb/15lgy3kVOdniZaI/8AHTd5P5pLZeR5wGPnSjpjTjCPdFWv8XxfmSlLN5dqAnsJRhSgoU4qEI7JLZI3ayGp5lc3wxoEVnGD5qrddSpdruUu1fv6milOxN4uMa0HF9u6fdJcGV5Nq6ezi7NdzQFhwOJurHdqKnTzHm3xOuPKOLso3lJ8IxTcm+6yAn+es14tI6UR2X4aV9dXaX5YcdHx8SRAyAAAAAAAAAABi5hs8NgZkzVKZmTNEwMyqGmVYxJGtwAOseXVMOmFAA5nlq57UD0oAc8qR4eH8Ds0DQBw/hV3GPw53OB5cQOVUj0kbnE8uIGYzOTMMDznSi0p8HfhJePib2Y1AQ0OT1Wb6c4Qj4PXJ/BFgyzLaeHXu49J9act5y8+z4I1wmb4SA741DZGRyQZvgwOhSPRqibEBkAAAAAAAH//2Q=="/>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332656"/>
            <a:ext cx="8229600" cy="1143000"/>
          </a:xfrm>
        </p:spPr>
        <p:txBody>
          <a:bodyPr>
            <a:normAutofit/>
          </a:bodyPr>
          <a:lstStyle/>
          <a:p>
            <a:r>
              <a:rPr lang="tr-TR" b="1" dirty="0" smtClean="0">
                <a:solidFill>
                  <a:schemeClr val="tx1"/>
                </a:solidFill>
              </a:rPr>
              <a:t>AI- </a:t>
            </a:r>
            <a:r>
              <a:rPr lang="tr-TR" b="1" dirty="0" err="1" smtClean="0">
                <a:solidFill>
                  <a:schemeClr val="tx1"/>
                </a:solidFill>
              </a:rPr>
              <a:t>Ovulasyon</a:t>
            </a:r>
            <a:r>
              <a:rPr lang="tr-TR" b="1" dirty="0" smtClean="0">
                <a:solidFill>
                  <a:schemeClr val="tx1"/>
                </a:solidFill>
              </a:rPr>
              <a:t> indüksiyonu </a:t>
            </a:r>
            <a:endParaRPr lang="tr-TR" b="1" dirty="0">
              <a:solidFill>
                <a:schemeClr val="tx1"/>
              </a:solidFill>
            </a:endParaRPr>
          </a:p>
        </p:txBody>
      </p:sp>
      <p:sp>
        <p:nvSpPr>
          <p:cNvPr id="3" name="2 İçerik Yer Tutucusu"/>
          <p:cNvSpPr>
            <a:spLocks noGrp="1"/>
          </p:cNvSpPr>
          <p:nvPr>
            <p:ph idx="1"/>
          </p:nvPr>
        </p:nvSpPr>
        <p:spPr/>
        <p:txBody>
          <a:bodyPr>
            <a:normAutofit lnSpcReduction="10000"/>
          </a:bodyPr>
          <a:lstStyle/>
          <a:p>
            <a:endParaRPr lang="tr-TR" dirty="0" smtClean="0">
              <a:latin typeface="Arial" pitchFamily="34" charset="0"/>
              <a:cs typeface="Arial" pitchFamily="34" charset="0"/>
            </a:endParaRPr>
          </a:p>
          <a:p>
            <a:r>
              <a:rPr lang="tr-TR" dirty="0" smtClean="0">
                <a:latin typeface="Arial" pitchFamily="34" charset="0"/>
                <a:cs typeface="Arial" pitchFamily="34" charset="0"/>
              </a:rPr>
              <a:t>İlk kullanım </a:t>
            </a:r>
            <a:r>
              <a:rPr lang="tr-TR" dirty="0" err="1" smtClean="0">
                <a:latin typeface="Arial" pitchFamily="34" charset="0"/>
                <a:cs typeface="Arial" pitchFamily="34" charset="0"/>
              </a:rPr>
              <a:t>Mitwally</a:t>
            </a:r>
            <a:r>
              <a:rPr lang="tr-TR" dirty="0" smtClean="0">
                <a:latin typeface="Arial" pitchFamily="34" charset="0"/>
                <a:cs typeface="Arial" pitchFamily="34" charset="0"/>
              </a:rPr>
              <a:t> ve </a:t>
            </a:r>
            <a:r>
              <a:rPr lang="tr-TR" dirty="0" err="1" smtClean="0">
                <a:latin typeface="Arial" pitchFamily="34" charset="0"/>
                <a:cs typeface="Arial" pitchFamily="34" charset="0"/>
              </a:rPr>
              <a:t>Casper</a:t>
            </a:r>
            <a:r>
              <a:rPr lang="tr-TR" dirty="0" smtClean="0">
                <a:latin typeface="Arial" pitchFamily="34" charset="0"/>
                <a:cs typeface="Arial" pitchFamily="34" charset="0"/>
              </a:rPr>
              <a:t> </a:t>
            </a:r>
          </a:p>
          <a:p>
            <a:r>
              <a:rPr lang="tr-TR" dirty="0" smtClean="0">
                <a:latin typeface="Arial" pitchFamily="34" charset="0"/>
                <a:cs typeface="Arial" pitchFamily="34" charset="0"/>
              </a:rPr>
              <a:t>CC </a:t>
            </a:r>
            <a:r>
              <a:rPr lang="tr-TR" dirty="0" err="1" smtClean="0">
                <a:latin typeface="Arial" pitchFamily="34" charset="0"/>
                <a:cs typeface="Arial" pitchFamily="34" charset="0"/>
              </a:rPr>
              <a:t>rezistan</a:t>
            </a:r>
            <a:r>
              <a:rPr lang="tr-TR" dirty="0" smtClean="0">
                <a:latin typeface="Arial" pitchFamily="34" charset="0"/>
                <a:cs typeface="Arial" pitchFamily="34" charset="0"/>
              </a:rPr>
              <a:t> PKOS’ </a:t>
            </a:r>
            <a:r>
              <a:rPr lang="tr-TR" dirty="0" err="1" smtClean="0">
                <a:latin typeface="Arial" pitchFamily="34" charset="0"/>
                <a:cs typeface="Arial" pitchFamily="34" charset="0"/>
              </a:rPr>
              <a:t>lu</a:t>
            </a:r>
            <a:r>
              <a:rPr lang="tr-TR" dirty="0" smtClean="0">
                <a:latin typeface="Arial" pitchFamily="34" charset="0"/>
                <a:cs typeface="Arial" pitchFamily="34" charset="0"/>
              </a:rPr>
              <a:t> 12 ve </a:t>
            </a:r>
            <a:r>
              <a:rPr lang="tr-TR" dirty="0" err="1" smtClean="0">
                <a:latin typeface="Arial" pitchFamily="34" charset="0"/>
                <a:cs typeface="Arial" pitchFamily="34" charset="0"/>
              </a:rPr>
              <a:t>ovulatuar</a:t>
            </a:r>
            <a:r>
              <a:rPr lang="tr-TR" dirty="0" smtClean="0">
                <a:latin typeface="Arial" pitchFamily="34" charset="0"/>
                <a:cs typeface="Arial" pitchFamily="34" charset="0"/>
              </a:rPr>
              <a:t> 10 hastada AI (</a:t>
            </a:r>
            <a:r>
              <a:rPr lang="tr-TR" dirty="0" err="1" smtClean="0">
                <a:latin typeface="Arial" pitchFamily="34" charset="0"/>
                <a:cs typeface="Arial" pitchFamily="34" charset="0"/>
              </a:rPr>
              <a:t>letrozol</a:t>
            </a:r>
            <a:r>
              <a:rPr lang="tr-TR" dirty="0" smtClean="0">
                <a:latin typeface="Arial" pitchFamily="34" charset="0"/>
                <a:cs typeface="Arial" pitchFamily="34" charset="0"/>
              </a:rPr>
              <a:t>) kullanmışlardır</a:t>
            </a:r>
          </a:p>
          <a:p>
            <a:endParaRPr lang="tr-TR" dirty="0" smtClean="0">
              <a:latin typeface="Arial" pitchFamily="34" charset="0"/>
              <a:cs typeface="Arial" pitchFamily="34" charset="0"/>
            </a:endParaRPr>
          </a:p>
          <a:p>
            <a:pPr>
              <a:buNone/>
            </a:pPr>
            <a:r>
              <a:rPr lang="tr-TR" dirty="0" smtClean="0">
                <a:latin typeface="Arial" pitchFamily="34" charset="0"/>
                <a:cs typeface="Arial" pitchFamily="34" charset="0"/>
              </a:rPr>
              <a:t>					</a:t>
            </a:r>
          </a:p>
          <a:p>
            <a:pPr>
              <a:buNone/>
            </a:pPr>
            <a:endParaRPr lang="tr-TR" dirty="0" smtClean="0">
              <a:latin typeface="Arial" pitchFamily="34" charset="0"/>
              <a:cs typeface="Arial" pitchFamily="34" charset="0"/>
            </a:endParaRPr>
          </a:p>
          <a:p>
            <a:pPr>
              <a:buNone/>
            </a:pPr>
            <a:r>
              <a:rPr lang="tr-TR" dirty="0" smtClean="0">
                <a:latin typeface="Arial" pitchFamily="34" charset="0"/>
                <a:cs typeface="Arial" pitchFamily="34" charset="0"/>
              </a:rPr>
              <a:t>					 </a:t>
            </a:r>
            <a:r>
              <a:rPr lang="tr-TR" sz="1800" dirty="0" err="1" smtClean="0">
                <a:latin typeface="Arial" pitchFamily="34" charset="0"/>
                <a:cs typeface="Arial" pitchFamily="34" charset="0"/>
              </a:rPr>
              <a:t>Mitwally</a:t>
            </a:r>
            <a:r>
              <a:rPr lang="tr-TR" sz="1800" dirty="0" smtClean="0">
                <a:latin typeface="Arial" pitchFamily="34" charset="0"/>
                <a:cs typeface="Arial" pitchFamily="34" charset="0"/>
              </a:rPr>
              <a:t> ve </a:t>
            </a:r>
            <a:r>
              <a:rPr lang="tr-TR" sz="1800" dirty="0" err="1" smtClean="0">
                <a:latin typeface="Arial" pitchFamily="34" charset="0"/>
                <a:cs typeface="Arial" pitchFamily="34" charset="0"/>
              </a:rPr>
              <a:t>Casper</a:t>
            </a:r>
            <a:r>
              <a:rPr lang="tr-TR" sz="1800" dirty="0" smtClean="0">
                <a:latin typeface="Arial" pitchFamily="34" charset="0"/>
                <a:cs typeface="Arial" pitchFamily="34" charset="0"/>
              </a:rPr>
              <a:t> , </a:t>
            </a:r>
            <a:r>
              <a:rPr lang="tr-TR" sz="1800" dirty="0" err="1" smtClean="0">
                <a:latin typeface="Arial" pitchFamily="34" charset="0"/>
                <a:cs typeface="Arial" pitchFamily="34" charset="0"/>
              </a:rPr>
              <a:t>Fertil</a:t>
            </a:r>
            <a:r>
              <a:rPr lang="tr-TR" sz="1800" dirty="0" smtClean="0">
                <a:latin typeface="Arial" pitchFamily="34" charset="0"/>
                <a:cs typeface="Arial" pitchFamily="34" charset="0"/>
              </a:rPr>
              <a:t> Steril 2001</a:t>
            </a:r>
            <a:endParaRPr lang="tr-TR" sz="1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387475" y="1562100"/>
            <a:ext cx="1733550" cy="3040063"/>
            <a:chOff x="624" y="480"/>
            <a:chExt cx="1092" cy="1915"/>
          </a:xfrm>
        </p:grpSpPr>
        <p:graphicFrame>
          <p:nvGraphicFramePr>
            <p:cNvPr id="12319" name="Object 3"/>
            <p:cNvGraphicFramePr>
              <a:graphicFrameLocks noChangeAspect="1"/>
            </p:cNvGraphicFramePr>
            <p:nvPr/>
          </p:nvGraphicFramePr>
          <p:xfrm>
            <a:off x="780" y="480"/>
            <a:ext cx="614" cy="704"/>
          </p:xfrm>
          <a:graphic>
            <a:graphicData uri="http://schemas.openxmlformats.org/presentationml/2006/ole">
              <p:oleObj spid="_x0000_s440325" name="Image" r:id="rId4" imgW="2617720" imgH="2998941" progId="">
                <p:embed/>
              </p:oleObj>
            </a:graphicData>
          </a:graphic>
        </p:graphicFrame>
        <p:graphicFrame>
          <p:nvGraphicFramePr>
            <p:cNvPr id="12320" name="Object 4"/>
            <p:cNvGraphicFramePr>
              <a:graphicFrameLocks noChangeAspect="1"/>
            </p:cNvGraphicFramePr>
            <p:nvPr/>
          </p:nvGraphicFramePr>
          <p:xfrm>
            <a:off x="624" y="1624"/>
            <a:ext cx="1092" cy="771"/>
          </p:xfrm>
          <a:graphic>
            <a:graphicData uri="http://schemas.openxmlformats.org/presentationml/2006/ole">
              <p:oleObj spid="_x0000_s440326" name="Image" r:id="rId5" imgW="2554183" imgH="1804448" progId="">
                <p:embed/>
              </p:oleObj>
            </a:graphicData>
          </a:graphic>
        </p:graphicFrame>
      </p:grpSp>
      <p:sp>
        <p:nvSpPr>
          <p:cNvPr id="12291" name="AutoShape 5"/>
          <p:cNvSpPr>
            <a:spLocks noChangeArrowheads="1"/>
          </p:cNvSpPr>
          <p:nvPr/>
        </p:nvSpPr>
        <p:spPr bwMode="auto">
          <a:xfrm>
            <a:off x="1158875" y="2324100"/>
            <a:ext cx="381000" cy="1676400"/>
          </a:xfrm>
          <a:prstGeom prst="curvedRightArrow">
            <a:avLst>
              <a:gd name="adj1" fmla="val 88000"/>
              <a:gd name="adj2" fmla="val 176000"/>
              <a:gd name="adj3" fmla="val 33333"/>
            </a:avLst>
          </a:prstGeom>
          <a:solidFill>
            <a:schemeClr val="accent1"/>
          </a:solidFill>
          <a:ln w="9525">
            <a:solidFill>
              <a:schemeClr val="tx1"/>
            </a:solidFill>
            <a:miter lim="800000"/>
            <a:headEnd/>
            <a:tailEnd/>
          </a:ln>
        </p:spPr>
        <p:txBody>
          <a:bodyPr wrap="none" anchor="ctr"/>
          <a:lstStyle/>
          <a:p>
            <a:endParaRPr lang="en-US"/>
          </a:p>
        </p:txBody>
      </p:sp>
      <p:cxnSp>
        <p:nvCxnSpPr>
          <p:cNvPr id="12292" name="AutoShape 6"/>
          <p:cNvCxnSpPr>
            <a:cxnSpLocks noChangeShapeType="1"/>
          </p:cNvCxnSpPr>
          <p:nvPr/>
        </p:nvCxnSpPr>
        <p:spPr bwMode="auto">
          <a:xfrm flipH="1" flipV="1">
            <a:off x="2682875" y="2400300"/>
            <a:ext cx="438150" cy="1590675"/>
          </a:xfrm>
          <a:prstGeom prst="curvedConnector4">
            <a:avLst>
              <a:gd name="adj1" fmla="val -52176"/>
              <a:gd name="adj2" fmla="val 94407"/>
            </a:avLst>
          </a:prstGeom>
          <a:noFill/>
          <a:ln w="38100">
            <a:solidFill>
              <a:schemeClr val="tx1"/>
            </a:solidFill>
            <a:prstDash val="dash"/>
            <a:round/>
            <a:headEnd/>
            <a:tailEnd type="triangle" w="med" len="med"/>
          </a:ln>
        </p:spPr>
      </p:cxnSp>
      <p:sp>
        <p:nvSpPr>
          <p:cNvPr id="32775" name="Text Box 7"/>
          <p:cNvSpPr txBox="1">
            <a:spLocks noChangeArrowheads="1"/>
          </p:cNvSpPr>
          <p:nvPr/>
        </p:nvSpPr>
        <p:spPr bwMode="auto">
          <a:xfrm>
            <a:off x="2133600" y="2133600"/>
            <a:ext cx="501650" cy="366713"/>
          </a:xfrm>
          <a:prstGeom prst="rect">
            <a:avLst/>
          </a:prstGeom>
          <a:noFill/>
          <a:ln w="9525">
            <a:noFill/>
            <a:miter lim="800000"/>
            <a:headEnd/>
            <a:tailEnd/>
          </a:ln>
          <a:effectLst/>
        </p:spPr>
        <p:txBody>
          <a:bodyPr wrap="none">
            <a:spAutoFit/>
          </a:bodyPr>
          <a:lstStyle/>
          <a:p>
            <a:pPr algn="l" rtl="0">
              <a:defRPr/>
            </a:pPr>
            <a:r>
              <a:rPr lang="en-US" sz="1800" b="1">
                <a:effectLst>
                  <a:outerShdw blurRad="38100" dist="38100" dir="2700000" algn="tl">
                    <a:srgbClr val="000000"/>
                  </a:outerShdw>
                </a:effectLst>
                <a:latin typeface="Arial" charset="0"/>
                <a:ea typeface="+mn-ea"/>
                <a:cs typeface="Times New Roman (Hebrew)" charset="-79"/>
              </a:rPr>
              <a:t>ER</a:t>
            </a:r>
          </a:p>
        </p:txBody>
      </p:sp>
      <p:sp>
        <p:nvSpPr>
          <p:cNvPr id="32776" name="Text Box 8"/>
          <p:cNvSpPr txBox="1">
            <a:spLocks noChangeArrowheads="1"/>
          </p:cNvSpPr>
          <p:nvPr/>
        </p:nvSpPr>
        <p:spPr bwMode="auto">
          <a:xfrm>
            <a:off x="2209800" y="1524000"/>
            <a:ext cx="501650" cy="366713"/>
          </a:xfrm>
          <a:prstGeom prst="rect">
            <a:avLst/>
          </a:prstGeom>
          <a:noFill/>
          <a:ln w="9525">
            <a:noFill/>
            <a:miter lim="800000"/>
            <a:headEnd/>
            <a:tailEnd/>
          </a:ln>
          <a:effectLst/>
        </p:spPr>
        <p:txBody>
          <a:bodyPr wrap="none">
            <a:spAutoFit/>
          </a:bodyPr>
          <a:lstStyle/>
          <a:p>
            <a:pPr algn="l" rtl="0">
              <a:defRPr/>
            </a:pPr>
            <a:r>
              <a:rPr lang="en-US" sz="1800" b="1">
                <a:effectLst>
                  <a:outerShdw blurRad="38100" dist="38100" dir="2700000" algn="tl">
                    <a:srgbClr val="000000"/>
                  </a:outerShdw>
                </a:effectLst>
                <a:latin typeface="Arial" charset="0"/>
                <a:ea typeface="+mn-ea"/>
                <a:cs typeface="Times New Roman (Hebrew)" charset="-79"/>
              </a:rPr>
              <a:t>ER</a:t>
            </a:r>
          </a:p>
        </p:txBody>
      </p:sp>
      <p:cxnSp>
        <p:nvCxnSpPr>
          <p:cNvPr id="12295" name="AutoShape 9"/>
          <p:cNvCxnSpPr>
            <a:cxnSpLocks noChangeShapeType="1"/>
          </p:cNvCxnSpPr>
          <p:nvPr/>
        </p:nvCxnSpPr>
        <p:spPr bwMode="auto">
          <a:xfrm rot="5400000" flipH="1">
            <a:off x="2339975" y="2057400"/>
            <a:ext cx="1447800" cy="609600"/>
          </a:xfrm>
          <a:prstGeom prst="curvedConnector3">
            <a:avLst>
              <a:gd name="adj1" fmla="val 99338"/>
            </a:avLst>
          </a:prstGeom>
          <a:noFill/>
          <a:ln w="38100">
            <a:solidFill>
              <a:schemeClr val="tx1"/>
            </a:solidFill>
            <a:prstDash val="dash"/>
            <a:round/>
            <a:headEnd/>
            <a:tailEnd type="triangle" w="med" len="med"/>
          </a:ln>
        </p:spPr>
      </p:cxnSp>
      <p:sp>
        <p:nvSpPr>
          <p:cNvPr id="32778" name="Text Box 10"/>
          <p:cNvSpPr txBox="1">
            <a:spLocks noChangeArrowheads="1"/>
          </p:cNvSpPr>
          <p:nvPr/>
        </p:nvSpPr>
        <p:spPr bwMode="auto">
          <a:xfrm>
            <a:off x="3429000" y="2668588"/>
            <a:ext cx="557213" cy="457200"/>
          </a:xfrm>
          <a:prstGeom prst="rect">
            <a:avLst/>
          </a:prstGeom>
          <a:noFill/>
          <a:ln w="9525">
            <a:noFill/>
            <a:miter lim="800000"/>
            <a:headEnd/>
            <a:tailEnd/>
          </a:ln>
          <a:effectLst/>
        </p:spPr>
        <p:txBody>
          <a:bodyPr wrap="none">
            <a:spAutoFit/>
          </a:bodyPr>
          <a:lstStyle/>
          <a:p>
            <a:pPr algn="l" rtl="0">
              <a:defRPr/>
            </a:pPr>
            <a:r>
              <a:rPr lang="en-US" b="1">
                <a:effectLst>
                  <a:outerShdw blurRad="38100" dist="38100" dir="2700000" algn="tl">
                    <a:srgbClr val="000000"/>
                  </a:outerShdw>
                </a:effectLst>
                <a:latin typeface="Arial" charset="0"/>
                <a:ea typeface="+mn-ea"/>
                <a:cs typeface="Times New Roman (Hebrew)" charset="-79"/>
              </a:rPr>
              <a:t>E2</a:t>
            </a:r>
          </a:p>
        </p:txBody>
      </p:sp>
      <p:sp>
        <p:nvSpPr>
          <p:cNvPr id="32779" name="Text Box 11"/>
          <p:cNvSpPr txBox="1">
            <a:spLocks noChangeArrowheads="1"/>
          </p:cNvSpPr>
          <p:nvPr/>
        </p:nvSpPr>
        <p:spPr bwMode="auto">
          <a:xfrm>
            <a:off x="304800" y="2820988"/>
            <a:ext cx="793750" cy="457200"/>
          </a:xfrm>
          <a:prstGeom prst="rect">
            <a:avLst/>
          </a:prstGeom>
          <a:noFill/>
          <a:ln w="9525">
            <a:noFill/>
            <a:miter lim="800000"/>
            <a:headEnd/>
            <a:tailEnd/>
          </a:ln>
          <a:effectLst/>
        </p:spPr>
        <p:txBody>
          <a:bodyPr wrap="none">
            <a:spAutoFit/>
          </a:bodyPr>
          <a:lstStyle/>
          <a:p>
            <a:pPr algn="l" rtl="0">
              <a:defRPr/>
            </a:pPr>
            <a:r>
              <a:rPr lang="en-US" b="1">
                <a:effectLst>
                  <a:outerShdw blurRad="38100" dist="38100" dir="2700000" algn="tl">
                    <a:srgbClr val="000000"/>
                  </a:outerShdw>
                </a:effectLst>
                <a:latin typeface="Arial" charset="0"/>
                <a:ea typeface="+mn-ea"/>
                <a:cs typeface="Times New Roman (Hebrew)" charset="-79"/>
              </a:rPr>
              <a:t>FSH</a:t>
            </a:r>
          </a:p>
        </p:txBody>
      </p:sp>
      <p:sp>
        <p:nvSpPr>
          <p:cNvPr id="32780" name="Text Box 12"/>
          <p:cNvSpPr txBox="1">
            <a:spLocks noChangeArrowheads="1"/>
          </p:cNvSpPr>
          <p:nvPr/>
        </p:nvSpPr>
        <p:spPr bwMode="auto">
          <a:xfrm>
            <a:off x="2667000" y="3430588"/>
            <a:ext cx="565150" cy="457200"/>
          </a:xfrm>
          <a:prstGeom prst="rect">
            <a:avLst/>
          </a:prstGeom>
          <a:noFill/>
          <a:ln w="9525">
            <a:noFill/>
            <a:miter lim="800000"/>
            <a:headEnd/>
            <a:tailEnd/>
          </a:ln>
          <a:effectLst/>
        </p:spPr>
        <p:txBody>
          <a:bodyPr>
            <a:spAutoFit/>
          </a:bodyPr>
          <a:lstStyle/>
          <a:p>
            <a:pPr algn="l" rtl="0">
              <a:defRPr/>
            </a:pPr>
            <a:r>
              <a:rPr lang="en-US" b="1">
                <a:solidFill>
                  <a:schemeClr val="bg2"/>
                </a:solidFill>
                <a:effectLst>
                  <a:outerShdw blurRad="38100" dist="38100" dir="2700000" algn="tl">
                    <a:srgbClr val="000000"/>
                  </a:outerShdw>
                </a:effectLst>
                <a:latin typeface="Arial" charset="0"/>
                <a:ea typeface="+mn-ea"/>
                <a:cs typeface="Times New Roman (Hebrew)" charset="-79"/>
              </a:rPr>
              <a:t>AI</a:t>
            </a:r>
          </a:p>
        </p:txBody>
      </p:sp>
      <p:sp>
        <p:nvSpPr>
          <p:cNvPr id="32781" name="Text Box 13"/>
          <p:cNvSpPr txBox="1">
            <a:spLocks noChangeArrowheads="1"/>
          </p:cNvSpPr>
          <p:nvPr/>
        </p:nvSpPr>
        <p:spPr bwMode="auto">
          <a:xfrm>
            <a:off x="1676400" y="4725988"/>
            <a:ext cx="998538" cy="457200"/>
          </a:xfrm>
          <a:prstGeom prst="rect">
            <a:avLst/>
          </a:prstGeom>
          <a:noFill/>
          <a:ln w="9525">
            <a:noFill/>
            <a:miter lim="800000"/>
            <a:headEnd/>
            <a:tailEnd/>
          </a:ln>
          <a:effectLst/>
        </p:spPr>
        <p:txBody>
          <a:bodyPr wrap="none">
            <a:spAutoFit/>
          </a:bodyPr>
          <a:lstStyle/>
          <a:p>
            <a:pPr algn="l" rtl="0">
              <a:defRPr/>
            </a:pPr>
            <a:r>
              <a:rPr lang="en-US" b="1">
                <a:effectLst>
                  <a:outerShdw blurRad="38100" dist="38100" dir="2700000" algn="tl">
                    <a:srgbClr val="000000"/>
                  </a:outerShdw>
                </a:effectLst>
                <a:latin typeface="Arial" charset="0"/>
                <a:ea typeface="+mn-ea"/>
                <a:cs typeface="Times New Roman (Hebrew)" charset="-79"/>
              </a:rPr>
              <a:t>Day 5</a:t>
            </a:r>
          </a:p>
        </p:txBody>
      </p:sp>
      <p:sp>
        <p:nvSpPr>
          <p:cNvPr id="32782" name="Text Box 14"/>
          <p:cNvSpPr txBox="1">
            <a:spLocks noChangeArrowheads="1"/>
          </p:cNvSpPr>
          <p:nvPr/>
        </p:nvSpPr>
        <p:spPr bwMode="auto">
          <a:xfrm>
            <a:off x="0" y="457200"/>
            <a:ext cx="9144000" cy="584775"/>
          </a:xfrm>
          <a:prstGeom prst="rect">
            <a:avLst/>
          </a:prstGeom>
          <a:noFill/>
          <a:ln w="9525">
            <a:noFill/>
            <a:miter lim="800000"/>
            <a:headEnd/>
            <a:tailEnd/>
          </a:ln>
          <a:effectLst/>
        </p:spPr>
        <p:txBody>
          <a:bodyPr>
            <a:spAutoFit/>
          </a:bodyPr>
          <a:lstStyle/>
          <a:p>
            <a:pPr algn="ctr" rtl="0">
              <a:defRPr/>
            </a:pPr>
            <a:r>
              <a:rPr lang="tr-TR" sz="3200" b="1" dirty="0" smtClean="0">
                <a:effectLst>
                  <a:outerShdw blurRad="38100" dist="38100" dir="2700000" algn="tl">
                    <a:srgbClr val="000000"/>
                  </a:outerShdw>
                </a:effectLst>
                <a:latin typeface="Arial" pitchFamily="34" charset="0"/>
                <a:cs typeface="Arial" pitchFamily="34" charset="0"/>
              </a:rPr>
              <a:t>AROMATAZ İNHİBİTÖRLERİ  TEDAVİ</a:t>
            </a:r>
            <a:endParaRPr lang="en-US" sz="3200" b="1" dirty="0">
              <a:effectLst>
                <a:outerShdw blurRad="38100" dist="38100" dir="2700000" algn="tl">
                  <a:srgbClr val="000000"/>
                </a:outerShdw>
              </a:effectLst>
              <a:latin typeface="Arial" pitchFamily="34" charset="0"/>
              <a:cs typeface="Arial" pitchFamily="34" charset="0"/>
            </a:endParaRPr>
          </a:p>
        </p:txBody>
      </p:sp>
      <p:grpSp>
        <p:nvGrpSpPr>
          <p:cNvPr id="3" name="Group 15"/>
          <p:cNvGrpSpPr>
            <a:grpSpLocks/>
          </p:cNvGrpSpPr>
          <p:nvPr/>
        </p:nvGrpSpPr>
        <p:grpSpPr bwMode="auto">
          <a:xfrm>
            <a:off x="4343400" y="1447800"/>
            <a:ext cx="3513138" cy="3773488"/>
            <a:chOff x="2736" y="912"/>
            <a:chExt cx="2213" cy="2377"/>
          </a:xfrm>
        </p:grpSpPr>
        <p:graphicFrame>
          <p:nvGraphicFramePr>
            <p:cNvPr id="12309" name="Object 16"/>
            <p:cNvGraphicFramePr>
              <a:graphicFrameLocks noChangeAspect="1"/>
            </p:cNvGraphicFramePr>
            <p:nvPr/>
          </p:nvGraphicFramePr>
          <p:xfrm>
            <a:off x="3360" y="2064"/>
            <a:ext cx="1184" cy="846"/>
          </p:xfrm>
          <a:graphic>
            <a:graphicData uri="http://schemas.openxmlformats.org/presentationml/2006/ole">
              <p:oleObj spid="_x0000_s440323" name="Image" r:id="rId6" imgW="2541475" imgH="1817155" progId="">
                <p:embed/>
              </p:oleObj>
            </a:graphicData>
          </a:graphic>
        </p:graphicFrame>
        <p:sp>
          <p:nvSpPr>
            <p:cNvPr id="12310" name="AutoShape 17"/>
            <p:cNvSpPr>
              <a:spLocks noChangeArrowheads="1"/>
            </p:cNvSpPr>
            <p:nvPr/>
          </p:nvSpPr>
          <p:spPr bwMode="auto">
            <a:xfrm rot="-6443924">
              <a:off x="3840" y="1728"/>
              <a:ext cx="1152" cy="288"/>
            </a:xfrm>
            <a:prstGeom prst="curvedUpArrow">
              <a:avLst>
                <a:gd name="adj1" fmla="val 80000"/>
                <a:gd name="adj2" fmla="val 160000"/>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32786" name="Text Box 18"/>
            <p:cNvSpPr txBox="1">
              <a:spLocks noChangeArrowheads="1"/>
            </p:cNvSpPr>
            <p:nvPr/>
          </p:nvSpPr>
          <p:spPr bwMode="auto">
            <a:xfrm>
              <a:off x="3782" y="1320"/>
              <a:ext cx="316" cy="231"/>
            </a:xfrm>
            <a:prstGeom prst="rect">
              <a:avLst/>
            </a:prstGeom>
            <a:noFill/>
            <a:ln w="9525">
              <a:noFill/>
              <a:miter lim="800000"/>
              <a:headEnd/>
              <a:tailEnd/>
            </a:ln>
            <a:effectLst/>
          </p:spPr>
          <p:txBody>
            <a:bodyPr wrap="none">
              <a:spAutoFit/>
            </a:bodyPr>
            <a:lstStyle/>
            <a:p>
              <a:pPr algn="l" rtl="0">
                <a:defRPr/>
              </a:pPr>
              <a:r>
                <a:rPr lang="en-US" sz="1800" b="1">
                  <a:effectLst>
                    <a:outerShdw blurRad="38100" dist="38100" dir="2700000" algn="tl">
                      <a:srgbClr val="000000"/>
                    </a:outerShdw>
                  </a:effectLst>
                  <a:latin typeface="Arial" charset="0"/>
                  <a:ea typeface="+mn-ea"/>
                  <a:cs typeface="Times New Roman (Hebrew)" charset="-79"/>
                </a:rPr>
                <a:t>ER</a:t>
              </a:r>
            </a:p>
          </p:txBody>
        </p:sp>
        <p:sp>
          <p:nvSpPr>
            <p:cNvPr id="32787" name="Text Box 19"/>
            <p:cNvSpPr txBox="1">
              <a:spLocks noChangeArrowheads="1"/>
            </p:cNvSpPr>
            <p:nvPr/>
          </p:nvSpPr>
          <p:spPr bwMode="auto">
            <a:xfrm>
              <a:off x="3878" y="936"/>
              <a:ext cx="316" cy="231"/>
            </a:xfrm>
            <a:prstGeom prst="rect">
              <a:avLst/>
            </a:prstGeom>
            <a:noFill/>
            <a:ln w="9525">
              <a:noFill/>
              <a:miter lim="800000"/>
              <a:headEnd/>
              <a:tailEnd/>
            </a:ln>
            <a:effectLst/>
          </p:spPr>
          <p:txBody>
            <a:bodyPr wrap="none">
              <a:spAutoFit/>
            </a:bodyPr>
            <a:lstStyle/>
            <a:p>
              <a:pPr algn="l" rtl="0">
                <a:defRPr/>
              </a:pPr>
              <a:r>
                <a:rPr lang="en-US" sz="1800" b="1">
                  <a:effectLst>
                    <a:outerShdw blurRad="38100" dist="38100" dir="2700000" algn="tl">
                      <a:srgbClr val="000000"/>
                    </a:outerShdw>
                  </a:effectLst>
                  <a:latin typeface="Arial" charset="0"/>
                  <a:ea typeface="+mn-ea"/>
                  <a:cs typeface="Times New Roman (Hebrew)" charset="-79"/>
                </a:rPr>
                <a:t>ER</a:t>
              </a:r>
            </a:p>
          </p:txBody>
        </p:sp>
        <p:sp>
          <p:nvSpPr>
            <p:cNvPr id="12313" name="AutoShape 20"/>
            <p:cNvSpPr>
              <a:spLocks noChangeArrowheads="1"/>
            </p:cNvSpPr>
            <p:nvPr/>
          </p:nvSpPr>
          <p:spPr bwMode="auto">
            <a:xfrm rot="9049021">
              <a:off x="4320" y="960"/>
              <a:ext cx="144" cy="816"/>
            </a:xfrm>
            <a:prstGeom prst="curvedRightArrow">
              <a:avLst>
                <a:gd name="adj1" fmla="val 113333"/>
                <a:gd name="adj2" fmla="val 226667"/>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32789" name="Text Box 21"/>
            <p:cNvSpPr txBox="1">
              <a:spLocks noChangeArrowheads="1"/>
            </p:cNvSpPr>
            <p:nvPr/>
          </p:nvSpPr>
          <p:spPr bwMode="auto">
            <a:xfrm>
              <a:off x="4598" y="1657"/>
              <a:ext cx="351" cy="288"/>
            </a:xfrm>
            <a:prstGeom prst="rect">
              <a:avLst/>
            </a:prstGeom>
            <a:noFill/>
            <a:ln w="9525">
              <a:noFill/>
              <a:miter lim="800000"/>
              <a:headEnd/>
              <a:tailEnd/>
            </a:ln>
            <a:effectLst/>
          </p:spPr>
          <p:txBody>
            <a:bodyPr wrap="none">
              <a:spAutoFit/>
            </a:bodyPr>
            <a:lstStyle/>
            <a:p>
              <a:pPr algn="l" rtl="0">
                <a:defRPr/>
              </a:pPr>
              <a:r>
                <a:rPr lang="en-US" b="1">
                  <a:effectLst>
                    <a:outerShdw blurRad="38100" dist="38100" dir="2700000" algn="tl">
                      <a:srgbClr val="000000"/>
                    </a:outerShdw>
                  </a:effectLst>
                  <a:latin typeface="Arial" charset="0"/>
                  <a:ea typeface="+mn-ea"/>
                  <a:cs typeface="Times New Roman (Hebrew)" charset="-79"/>
                </a:rPr>
                <a:t>E2</a:t>
              </a:r>
            </a:p>
          </p:txBody>
        </p:sp>
        <p:sp>
          <p:nvSpPr>
            <p:cNvPr id="32790" name="Text Box 22"/>
            <p:cNvSpPr txBox="1">
              <a:spLocks noChangeArrowheads="1"/>
            </p:cNvSpPr>
            <p:nvPr/>
          </p:nvSpPr>
          <p:spPr bwMode="auto">
            <a:xfrm>
              <a:off x="2736" y="1919"/>
              <a:ext cx="500" cy="288"/>
            </a:xfrm>
            <a:prstGeom prst="rect">
              <a:avLst/>
            </a:prstGeom>
            <a:noFill/>
            <a:ln w="9525">
              <a:noFill/>
              <a:miter lim="800000"/>
              <a:headEnd/>
              <a:tailEnd/>
            </a:ln>
            <a:effectLst/>
          </p:spPr>
          <p:txBody>
            <a:bodyPr wrap="none">
              <a:spAutoFit/>
            </a:bodyPr>
            <a:lstStyle/>
            <a:p>
              <a:pPr algn="l" rtl="0">
                <a:defRPr/>
              </a:pPr>
              <a:r>
                <a:rPr lang="en-US" b="1">
                  <a:effectLst>
                    <a:outerShdw blurRad="38100" dist="38100" dir="2700000" algn="tl">
                      <a:srgbClr val="000000"/>
                    </a:outerShdw>
                  </a:effectLst>
                  <a:latin typeface="Arial" charset="0"/>
                  <a:ea typeface="+mn-ea"/>
                  <a:cs typeface="Times New Roman (Hebrew)" charset="-79"/>
                </a:rPr>
                <a:t>FSH</a:t>
              </a:r>
            </a:p>
          </p:txBody>
        </p:sp>
        <p:sp>
          <p:nvSpPr>
            <p:cNvPr id="32791" name="Text Box 23"/>
            <p:cNvSpPr txBox="1">
              <a:spLocks noChangeArrowheads="1"/>
            </p:cNvSpPr>
            <p:nvPr/>
          </p:nvSpPr>
          <p:spPr bwMode="auto">
            <a:xfrm>
              <a:off x="3638" y="3001"/>
              <a:ext cx="736" cy="288"/>
            </a:xfrm>
            <a:prstGeom prst="rect">
              <a:avLst/>
            </a:prstGeom>
            <a:noFill/>
            <a:ln w="9525">
              <a:noFill/>
              <a:miter lim="800000"/>
              <a:headEnd/>
              <a:tailEnd/>
            </a:ln>
            <a:effectLst/>
          </p:spPr>
          <p:txBody>
            <a:bodyPr wrap="none">
              <a:spAutoFit/>
            </a:bodyPr>
            <a:lstStyle/>
            <a:p>
              <a:pPr algn="l" rtl="0">
                <a:defRPr/>
              </a:pPr>
              <a:r>
                <a:rPr lang="en-US" b="1">
                  <a:effectLst>
                    <a:outerShdw blurRad="38100" dist="38100" dir="2700000" algn="tl">
                      <a:srgbClr val="000000"/>
                    </a:outerShdw>
                  </a:effectLst>
                  <a:latin typeface="Arial" charset="0"/>
                  <a:ea typeface="+mn-ea"/>
                  <a:cs typeface="Times New Roman (Hebrew)" charset="-79"/>
                </a:rPr>
                <a:t>Day 10</a:t>
              </a:r>
            </a:p>
          </p:txBody>
        </p:sp>
        <p:cxnSp>
          <p:nvCxnSpPr>
            <p:cNvPr id="12317" name="AutoShape 24"/>
            <p:cNvCxnSpPr>
              <a:cxnSpLocks noChangeShapeType="1"/>
            </p:cNvCxnSpPr>
            <p:nvPr/>
          </p:nvCxnSpPr>
          <p:spPr bwMode="auto">
            <a:xfrm rot="5400000">
              <a:off x="3222" y="1818"/>
              <a:ext cx="823" cy="451"/>
            </a:xfrm>
            <a:prstGeom prst="curvedConnector4">
              <a:avLst>
                <a:gd name="adj1" fmla="val 7894"/>
                <a:gd name="adj2" fmla="val 137690"/>
              </a:avLst>
            </a:prstGeom>
            <a:noFill/>
            <a:ln w="57150">
              <a:solidFill>
                <a:schemeClr val="tx1"/>
              </a:solidFill>
              <a:round/>
              <a:headEnd/>
              <a:tailEnd type="triangle" w="med" len="med"/>
            </a:ln>
          </p:spPr>
        </p:cxnSp>
        <p:graphicFrame>
          <p:nvGraphicFramePr>
            <p:cNvPr id="12318" name="Object 25"/>
            <p:cNvGraphicFramePr>
              <a:graphicFrameLocks noChangeAspect="1"/>
            </p:cNvGraphicFramePr>
            <p:nvPr/>
          </p:nvGraphicFramePr>
          <p:xfrm>
            <a:off x="3552" y="912"/>
            <a:ext cx="568" cy="684"/>
          </p:xfrm>
          <a:graphic>
            <a:graphicData uri="http://schemas.openxmlformats.org/presentationml/2006/ole">
              <p:oleObj spid="_x0000_s440324" name="Image" r:id="rId7" imgW="2566890" imgH="3087893" progId="">
                <p:embed/>
              </p:oleObj>
            </a:graphicData>
          </a:graphic>
        </p:graphicFrame>
      </p:grpSp>
      <p:sp>
        <p:nvSpPr>
          <p:cNvPr id="32794" name="Text Box 26"/>
          <p:cNvSpPr txBox="1">
            <a:spLocks noChangeArrowheads="1"/>
          </p:cNvSpPr>
          <p:nvPr/>
        </p:nvSpPr>
        <p:spPr bwMode="auto">
          <a:xfrm>
            <a:off x="6003925" y="2095500"/>
            <a:ext cx="501650" cy="366713"/>
          </a:xfrm>
          <a:prstGeom prst="rect">
            <a:avLst/>
          </a:prstGeom>
          <a:noFill/>
          <a:ln w="9525">
            <a:noFill/>
            <a:miter lim="800000"/>
            <a:headEnd/>
            <a:tailEnd/>
          </a:ln>
          <a:effectLst/>
        </p:spPr>
        <p:txBody>
          <a:bodyPr wrap="none">
            <a:spAutoFit/>
          </a:bodyPr>
          <a:lstStyle/>
          <a:p>
            <a:pPr algn="l" rtl="0">
              <a:defRPr/>
            </a:pPr>
            <a:r>
              <a:rPr lang="en-US" sz="1800" b="1">
                <a:effectLst>
                  <a:outerShdw blurRad="38100" dist="38100" dir="2700000" algn="tl">
                    <a:srgbClr val="000000"/>
                  </a:outerShdw>
                </a:effectLst>
                <a:latin typeface="Arial" charset="0"/>
                <a:ea typeface="+mn-ea"/>
                <a:cs typeface="Times New Roman (Hebrew)" charset="-79"/>
              </a:rPr>
              <a:t>ER</a:t>
            </a:r>
          </a:p>
        </p:txBody>
      </p:sp>
      <p:sp>
        <p:nvSpPr>
          <p:cNvPr id="32795" name="Text Box 27"/>
          <p:cNvSpPr txBox="1">
            <a:spLocks noChangeArrowheads="1"/>
          </p:cNvSpPr>
          <p:nvPr/>
        </p:nvSpPr>
        <p:spPr bwMode="auto">
          <a:xfrm>
            <a:off x="6232525" y="1409700"/>
            <a:ext cx="501650" cy="366713"/>
          </a:xfrm>
          <a:prstGeom prst="rect">
            <a:avLst/>
          </a:prstGeom>
          <a:noFill/>
          <a:ln w="9525">
            <a:noFill/>
            <a:miter lim="800000"/>
            <a:headEnd/>
            <a:tailEnd/>
          </a:ln>
          <a:effectLst/>
        </p:spPr>
        <p:txBody>
          <a:bodyPr wrap="none">
            <a:spAutoFit/>
          </a:bodyPr>
          <a:lstStyle/>
          <a:p>
            <a:pPr algn="l" rtl="0">
              <a:defRPr/>
            </a:pPr>
            <a:r>
              <a:rPr lang="en-US" sz="1800" b="1">
                <a:effectLst>
                  <a:outerShdw blurRad="38100" dist="38100" dir="2700000" algn="tl">
                    <a:srgbClr val="000000"/>
                  </a:outerShdw>
                </a:effectLst>
                <a:latin typeface="Arial" charset="0"/>
                <a:ea typeface="+mn-ea"/>
                <a:cs typeface="Times New Roman (Hebrew)" charset="-79"/>
              </a:rPr>
              <a:t>ER</a:t>
            </a:r>
          </a:p>
        </p:txBody>
      </p:sp>
      <p:graphicFrame>
        <p:nvGraphicFramePr>
          <p:cNvPr id="12304" name="Object 28"/>
          <p:cNvGraphicFramePr>
            <a:graphicFrameLocks noChangeAspect="1"/>
          </p:cNvGraphicFramePr>
          <p:nvPr/>
        </p:nvGraphicFramePr>
        <p:xfrm>
          <a:off x="1676400" y="1524000"/>
          <a:ext cx="966788" cy="1162050"/>
        </p:xfrm>
        <a:graphic>
          <a:graphicData uri="http://schemas.openxmlformats.org/presentationml/2006/ole">
            <p:oleObj spid="_x0000_s440322" name="Image" r:id="rId8" imgW="2566890" imgH="3087893" progId="">
              <p:embed/>
            </p:oleObj>
          </a:graphicData>
        </a:graphic>
      </p:graphicFrame>
      <p:sp>
        <p:nvSpPr>
          <p:cNvPr id="32797" name="Text Box 29"/>
          <p:cNvSpPr txBox="1">
            <a:spLocks noChangeArrowheads="1"/>
          </p:cNvSpPr>
          <p:nvPr/>
        </p:nvSpPr>
        <p:spPr bwMode="auto">
          <a:xfrm>
            <a:off x="2041525" y="2247900"/>
            <a:ext cx="501650" cy="366713"/>
          </a:xfrm>
          <a:prstGeom prst="rect">
            <a:avLst/>
          </a:prstGeom>
          <a:noFill/>
          <a:ln w="9525">
            <a:noFill/>
            <a:miter lim="800000"/>
            <a:headEnd/>
            <a:tailEnd/>
          </a:ln>
          <a:effectLst/>
        </p:spPr>
        <p:txBody>
          <a:bodyPr wrap="none">
            <a:spAutoFit/>
          </a:bodyPr>
          <a:lstStyle/>
          <a:p>
            <a:pPr algn="l" rtl="0">
              <a:defRPr/>
            </a:pPr>
            <a:r>
              <a:rPr lang="en-US" sz="1800" b="1">
                <a:effectLst>
                  <a:outerShdw blurRad="38100" dist="38100" dir="2700000" algn="tl">
                    <a:srgbClr val="000000"/>
                  </a:outerShdw>
                </a:effectLst>
                <a:latin typeface="Arial" charset="0"/>
                <a:ea typeface="+mn-ea"/>
                <a:cs typeface="Times New Roman (Hebrew)" charset="-79"/>
              </a:rPr>
              <a:t>ER</a:t>
            </a:r>
          </a:p>
        </p:txBody>
      </p:sp>
      <p:sp>
        <p:nvSpPr>
          <p:cNvPr id="32798" name="Text Box 30"/>
          <p:cNvSpPr txBox="1">
            <a:spLocks noChangeArrowheads="1"/>
          </p:cNvSpPr>
          <p:nvPr/>
        </p:nvSpPr>
        <p:spPr bwMode="auto">
          <a:xfrm>
            <a:off x="2270125" y="1485900"/>
            <a:ext cx="501650" cy="366713"/>
          </a:xfrm>
          <a:prstGeom prst="rect">
            <a:avLst/>
          </a:prstGeom>
          <a:noFill/>
          <a:ln w="9525">
            <a:noFill/>
            <a:miter lim="800000"/>
            <a:headEnd/>
            <a:tailEnd/>
          </a:ln>
          <a:effectLst/>
        </p:spPr>
        <p:txBody>
          <a:bodyPr wrap="none">
            <a:spAutoFit/>
          </a:bodyPr>
          <a:lstStyle/>
          <a:p>
            <a:pPr algn="l" rtl="0">
              <a:defRPr/>
            </a:pPr>
            <a:r>
              <a:rPr lang="en-US" sz="1800" b="1">
                <a:effectLst>
                  <a:outerShdw blurRad="38100" dist="38100" dir="2700000" algn="tl">
                    <a:srgbClr val="000000"/>
                  </a:outerShdw>
                </a:effectLst>
                <a:latin typeface="Arial" charset="0"/>
                <a:ea typeface="+mn-ea"/>
                <a:cs typeface="Times New Roman (Hebrew)" charset="-79"/>
              </a:rPr>
              <a:t>ER</a:t>
            </a:r>
          </a:p>
        </p:txBody>
      </p:sp>
      <p:sp>
        <p:nvSpPr>
          <p:cNvPr id="12307" name="Line 31"/>
          <p:cNvSpPr>
            <a:spLocks noChangeShapeType="1"/>
          </p:cNvSpPr>
          <p:nvPr/>
        </p:nvSpPr>
        <p:spPr bwMode="auto">
          <a:xfrm>
            <a:off x="2971800" y="3886200"/>
            <a:ext cx="152400" cy="304800"/>
          </a:xfrm>
          <a:prstGeom prst="line">
            <a:avLst/>
          </a:prstGeom>
          <a:noFill/>
          <a:ln w="57150">
            <a:solidFill>
              <a:schemeClr val="tx1"/>
            </a:solidFill>
            <a:round/>
            <a:headEnd/>
            <a:tailEnd/>
          </a:ln>
        </p:spPr>
        <p:txBody>
          <a:bodyPr wrap="none">
            <a:spAutoFit/>
          </a:bodyPr>
          <a:lstStyle/>
          <a:p>
            <a:endParaRPr lang="tr-TR"/>
          </a:p>
        </p:txBody>
      </p:sp>
      <p:sp>
        <p:nvSpPr>
          <p:cNvPr id="35" name="Text Box 20"/>
          <p:cNvSpPr txBox="1">
            <a:spLocks noChangeArrowheads="1"/>
          </p:cNvSpPr>
          <p:nvPr/>
        </p:nvSpPr>
        <p:spPr bwMode="auto">
          <a:xfrm>
            <a:off x="6457950" y="6180138"/>
            <a:ext cx="2625725" cy="457200"/>
          </a:xfrm>
          <a:prstGeom prst="rect">
            <a:avLst/>
          </a:prstGeom>
          <a:noFill/>
          <a:ln w="9525" algn="ctr">
            <a:noFill/>
            <a:miter lim="800000"/>
            <a:headEnd/>
            <a:tailEnd/>
          </a:ln>
          <a:effectLst/>
        </p:spPr>
        <p:txBody>
          <a:bodyPr lIns="0" tIns="0" rIns="0" bIns="0" anchor="b"/>
          <a:lstStyle/>
          <a:p>
            <a:pPr marL="342900" indent="-342900" rtl="0">
              <a:lnSpc>
                <a:spcPct val="90000"/>
              </a:lnSpc>
              <a:spcBef>
                <a:spcPct val="20000"/>
              </a:spcBef>
              <a:defRPr/>
            </a:pPr>
            <a:r>
              <a:rPr lang="en-US" dirty="0">
                <a:effectLst>
                  <a:outerShdw blurRad="38100" dist="38100" dir="2700000" algn="tl">
                    <a:srgbClr val="000000"/>
                  </a:outerShdw>
                </a:effectLst>
                <a:latin typeface="Arial" pitchFamily="34" charset="0"/>
                <a:cs typeface="Arial" pitchFamily="34" charset="0"/>
              </a:rPr>
              <a:t>Casper &amp; </a:t>
            </a:r>
            <a:r>
              <a:rPr lang="en-US" dirty="0" err="1">
                <a:effectLst>
                  <a:outerShdw blurRad="38100" dist="38100" dir="2700000" algn="tl">
                    <a:srgbClr val="000000"/>
                  </a:outerShdw>
                </a:effectLst>
                <a:latin typeface="Arial" pitchFamily="34" charset="0"/>
                <a:cs typeface="Arial" pitchFamily="34" charset="0"/>
              </a:rPr>
              <a:t>Mitwally</a:t>
            </a:r>
            <a:endParaRPr lang="en-US" dirty="0">
              <a:effectLst>
                <a:outerShdw blurRad="38100" dist="38100" dir="2700000" algn="tl">
                  <a:srgbClr val="000000"/>
                </a:outerShdw>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r>
              <a:rPr lang="tr-TR" b="1" dirty="0" smtClean="0"/>
              <a:t>OVULASYON İNDÜKSİYONU</a:t>
            </a:r>
            <a:endParaRPr lang="tr-TR" b="1" dirty="0"/>
          </a:p>
        </p:txBody>
      </p:sp>
      <p:sp>
        <p:nvSpPr>
          <p:cNvPr id="18435" name="Rectangle 2"/>
          <p:cNvSpPr>
            <a:spLocks noGrp="1"/>
          </p:cNvSpPr>
          <p:nvPr>
            <p:ph idx="1"/>
          </p:nvPr>
        </p:nvSpPr>
        <p:spPr/>
        <p:txBody>
          <a:bodyPr/>
          <a:lstStyle/>
          <a:p>
            <a:pPr algn="just" eaLnBrk="1" hangingPunct="1">
              <a:lnSpc>
                <a:spcPct val="90000"/>
              </a:lnSpc>
            </a:pPr>
            <a:endParaRPr lang="tr-TR" dirty="0" smtClean="0">
              <a:latin typeface="Arial" pitchFamily="34" charset="0"/>
              <a:cs typeface="Arial" pitchFamily="34" charset="0"/>
            </a:endParaRPr>
          </a:p>
          <a:p>
            <a:pPr algn="just" eaLnBrk="1" hangingPunct="1">
              <a:lnSpc>
                <a:spcPct val="90000"/>
              </a:lnSpc>
            </a:pPr>
            <a:r>
              <a:rPr lang="tr-TR" dirty="0" err="1" smtClean="0">
                <a:latin typeface="Arial" pitchFamily="34" charset="0"/>
                <a:cs typeface="Arial" pitchFamily="34" charset="0"/>
              </a:rPr>
              <a:t>İ</a:t>
            </a:r>
            <a:r>
              <a:rPr lang="tr-TR" sz="3200" dirty="0" err="1" smtClean="0">
                <a:latin typeface="Arial" pitchFamily="34" charset="0"/>
                <a:cs typeface="Arial" pitchFamily="34" charset="0"/>
              </a:rPr>
              <a:t>nfertil</a:t>
            </a:r>
            <a:r>
              <a:rPr lang="tr-TR" sz="3200" dirty="0" smtClean="0">
                <a:latin typeface="Arial" pitchFamily="34" charset="0"/>
                <a:cs typeface="Arial" pitchFamily="34" charset="0"/>
              </a:rPr>
              <a:t> olgularda dünyada en çok kullanılan tedavi şeklidir.</a:t>
            </a:r>
            <a:endParaRPr lang="en-US" sz="3200" dirty="0" smtClean="0">
              <a:latin typeface="Arial" pitchFamily="34" charset="0"/>
              <a:cs typeface="Arial" pitchFamily="34" charset="0"/>
            </a:endParaRPr>
          </a:p>
          <a:p>
            <a:pPr algn="just" eaLnBrk="1" hangingPunct="1"/>
            <a:r>
              <a:rPr lang="tr-TR" sz="3200" dirty="0" smtClean="0">
                <a:latin typeface="Arial" pitchFamily="34" charset="0"/>
                <a:cs typeface="Arial" pitchFamily="34" charset="0"/>
              </a:rPr>
              <a:t> </a:t>
            </a:r>
            <a:r>
              <a:rPr lang="tr-TR" dirty="0" err="1" smtClean="0">
                <a:latin typeface="Arial" pitchFamily="34" charset="0"/>
                <a:cs typeface="Arial" pitchFamily="34" charset="0"/>
              </a:rPr>
              <a:t>E</a:t>
            </a:r>
            <a:r>
              <a:rPr lang="tr-TR" sz="3200" dirty="0" err="1" smtClean="0">
                <a:latin typeface="Arial" pitchFamily="34" charset="0"/>
                <a:cs typeface="Arial" pitchFamily="34" charset="0"/>
              </a:rPr>
              <a:t>ksojen</a:t>
            </a:r>
            <a:r>
              <a:rPr lang="tr-TR" sz="3200" dirty="0" smtClean="0">
                <a:latin typeface="Arial" pitchFamily="34" charset="0"/>
                <a:cs typeface="Arial" pitchFamily="34" charset="0"/>
              </a:rPr>
              <a:t> </a:t>
            </a:r>
            <a:r>
              <a:rPr lang="tr-TR" sz="3200" dirty="0" err="1" smtClean="0">
                <a:latin typeface="Arial" pitchFamily="34" charset="0"/>
                <a:cs typeface="Arial" pitchFamily="34" charset="0"/>
              </a:rPr>
              <a:t>gonadotropin</a:t>
            </a:r>
            <a:r>
              <a:rPr lang="tr-TR" sz="3200" dirty="0" smtClean="0">
                <a:latin typeface="Arial" pitchFamily="34" charset="0"/>
                <a:cs typeface="Arial" pitchFamily="34" charset="0"/>
              </a:rPr>
              <a:t> uygulanması veya </a:t>
            </a:r>
            <a:r>
              <a:rPr lang="tr-TR" sz="3200" dirty="0" err="1" smtClean="0">
                <a:latin typeface="Arial" pitchFamily="34" charset="0"/>
                <a:cs typeface="Arial" pitchFamily="34" charset="0"/>
              </a:rPr>
              <a:t>endojen</a:t>
            </a:r>
            <a:r>
              <a:rPr lang="tr-TR" sz="3200" dirty="0" smtClean="0">
                <a:latin typeface="Arial" pitchFamily="34" charset="0"/>
                <a:cs typeface="Arial" pitchFamily="34" charset="0"/>
              </a:rPr>
              <a:t> </a:t>
            </a:r>
            <a:r>
              <a:rPr lang="tr-TR" sz="3200" dirty="0" err="1" smtClean="0">
                <a:latin typeface="Arial" pitchFamily="34" charset="0"/>
                <a:cs typeface="Arial" pitchFamily="34" charset="0"/>
              </a:rPr>
              <a:t>gonadotropinin</a:t>
            </a:r>
            <a:r>
              <a:rPr lang="tr-TR" sz="3200" dirty="0" smtClean="0">
                <a:latin typeface="Arial" pitchFamily="34" charset="0"/>
                <a:cs typeface="Arial" pitchFamily="34" charset="0"/>
              </a:rPr>
              <a:t> uyarılması ile yapılmaktadır. </a:t>
            </a:r>
            <a:endParaRPr lang="en-US" sz="3200" dirty="0" smtClean="0">
              <a:latin typeface="Arial" pitchFamily="34" charset="0"/>
              <a:cs typeface="Arial" pitchFamily="34" charset="0"/>
            </a:endParaRPr>
          </a:p>
        </p:txBody>
      </p:sp>
      <p:sp>
        <p:nvSpPr>
          <p:cNvPr id="5" name="5 Slayt Numarası Yer Tutucusu"/>
          <p:cNvSpPr>
            <a:spLocks noGrp="1"/>
          </p:cNvSpPr>
          <p:nvPr>
            <p:ph type="sldNum" sz="quarter" idx="12"/>
          </p:nvPr>
        </p:nvSpPr>
        <p:spPr/>
        <p:txBody>
          <a:bodyPr>
            <a:normAutofit/>
          </a:bodyPr>
          <a:lstStyle/>
          <a:p>
            <a:pPr>
              <a:defRPr/>
            </a:pPr>
            <a:fld id="{8935344D-7365-4ED7-8D97-6C1535996680}" type="slidenum">
              <a:rPr lang="en-US"/>
              <a:pPr>
                <a:defRPr/>
              </a:pPr>
              <a:t>2</a:t>
            </a:fld>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304800"/>
            <a:ext cx="7772400" cy="1143000"/>
          </a:xfrm>
        </p:spPr>
        <p:txBody>
          <a:bodyPr>
            <a:normAutofit/>
          </a:bodyPr>
          <a:lstStyle/>
          <a:p>
            <a:pPr eaLnBrk="1" hangingPunct="1">
              <a:defRPr/>
            </a:pPr>
            <a:r>
              <a:rPr lang="tr-TR" b="1" dirty="0" smtClean="0">
                <a:solidFill>
                  <a:schemeClr val="tx1"/>
                </a:solidFill>
                <a:latin typeface="+mn-lt"/>
                <a:cs typeface="+mj-cs"/>
              </a:rPr>
              <a:t>AI</a:t>
            </a:r>
            <a:r>
              <a:rPr lang="en-US" b="1" dirty="0" smtClean="0">
                <a:solidFill>
                  <a:schemeClr val="tx1"/>
                </a:solidFill>
                <a:latin typeface="+mn-lt"/>
                <a:cs typeface="+mj-cs"/>
              </a:rPr>
              <a:t>:</a:t>
            </a:r>
            <a:r>
              <a:rPr lang="tr-TR" b="1" dirty="0" smtClean="0">
                <a:solidFill>
                  <a:schemeClr val="tx1"/>
                </a:solidFill>
                <a:latin typeface="+mn-lt"/>
                <a:cs typeface="+mj-cs"/>
              </a:rPr>
              <a:t> Avantajları (Teorik)</a:t>
            </a:r>
            <a:endParaRPr lang="en-US" b="1" dirty="0" smtClean="0">
              <a:solidFill>
                <a:schemeClr val="tx1"/>
              </a:solidFill>
              <a:latin typeface="+mn-lt"/>
              <a:cs typeface="+mj-cs"/>
            </a:endParaRPr>
          </a:p>
        </p:txBody>
      </p:sp>
      <p:sp>
        <p:nvSpPr>
          <p:cNvPr id="29699" name="Rectangle 3"/>
          <p:cNvSpPr>
            <a:spLocks noGrp="1" noChangeArrowheads="1"/>
          </p:cNvSpPr>
          <p:nvPr>
            <p:ph idx="1"/>
          </p:nvPr>
        </p:nvSpPr>
        <p:spPr>
          <a:xfrm>
            <a:off x="685800" y="1981200"/>
            <a:ext cx="7772400" cy="4876800"/>
          </a:xfrm>
        </p:spPr>
        <p:txBody>
          <a:bodyPr/>
          <a:lstStyle/>
          <a:p>
            <a:pPr eaLnBrk="1" hangingPunct="1">
              <a:lnSpc>
                <a:spcPct val="90000"/>
              </a:lnSpc>
              <a:defRPr/>
            </a:pPr>
            <a:r>
              <a:rPr lang="tr-TR" sz="2800" dirty="0" smtClean="0">
                <a:latin typeface="Arial" pitchFamily="34" charset="0"/>
                <a:cs typeface="Arial" pitchFamily="34" charset="0"/>
              </a:rPr>
              <a:t>Östrojen reseptörlerini bloke etmez</a:t>
            </a:r>
            <a:endParaRPr lang="en-US" sz="2800" dirty="0" smtClean="0">
              <a:latin typeface="Arial" pitchFamily="34" charset="0"/>
              <a:cs typeface="Arial" pitchFamily="34" charset="0"/>
            </a:endParaRPr>
          </a:p>
          <a:p>
            <a:pPr eaLnBrk="1" hangingPunct="1">
              <a:lnSpc>
                <a:spcPct val="90000"/>
              </a:lnSpc>
              <a:defRPr/>
            </a:pPr>
            <a:endParaRPr lang="tr-TR" sz="2800" dirty="0" smtClean="0">
              <a:latin typeface="Arial" pitchFamily="34" charset="0"/>
              <a:cs typeface="Arial" pitchFamily="34" charset="0"/>
            </a:endParaRPr>
          </a:p>
          <a:p>
            <a:pPr eaLnBrk="1" hangingPunct="1">
              <a:lnSpc>
                <a:spcPct val="90000"/>
              </a:lnSpc>
              <a:defRPr/>
            </a:pPr>
            <a:r>
              <a:rPr lang="tr-TR" sz="2800" dirty="0" err="1" smtClean="0">
                <a:latin typeface="Arial" pitchFamily="34" charset="0"/>
                <a:cs typeface="Arial" pitchFamily="34" charset="0"/>
              </a:rPr>
              <a:t>Endometriyum</a:t>
            </a:r>
            <a:r>
              <a:rPr lang="tr-TR" sz="2800" dirty="0" smtClean="0">
                <a:latin typeface="Arial" pitchFamily="34" charset="0"/>
                <a:cs typeface="Arial" pitchFamily="34" charset="0"/>
              </a:rPr>
              <a:t> ve </a:t>
            </a:r>
            <a:r>
              <a:rPr lang="tr-TR" sz="2800" dirty="0" err="1" smtClean="0">
                <a:latin typeface="Arial" pitchFamily="34" charset="0"/>
                <a:cs typeface="Arial" pitchFamily="34" charset="0"/>
              </a:rPr>
              <a:t>servikal</a:t>
            </a:r>
            <a:r>
              <a:rPr lang="tr-TR" sz="2800" dirty="0" smtClean="0">
                <a:latin typeface="Arial" pitchFamily="34" charset="0"/>
                <a:cs typeface="Arial" pitchFamily="34" charset="0"/>
              </a:rPr>
              <a:t> mukus üzerine olumsuz etkisi yoktur</a:t>
            </a:r>
            <a:endParaRPr lang="en-US" sz="2800" dirty="0" smtClean="0">
              <a:latin typeface="Arial" pitchFamily="34" charset="0"/>
              <a:cs typeface="Arial" pitchFamily="34" charset="0"/>
            </a:endParaRPr>
          </a:p>
          <a:p>
            <a:pPr eaLnBrk="1" hangingPunct="1">
              <a:lnSpc>
                <a:spcPct val="90000"/>
              </a:lnSpc>
              <a:buFontTx/>
              <a:buNone/>
              <a:defRPr/>
            </a:pPr>
            <a:r>
              <a:rPr lang="en-US" sz="2800" dirty="0" smtClean="0">
                <a:latin typeface="Arial" pitchFamily="34" charset="0"/>
                <a:cs typeface="Arial" pitchFamily="34" charset="0"/>
              </a:rPr>
              <a:t>  </a:t>
            </a:r>
          </a:p>
          <a:p>
            <a:pPr eaLnBrk="1" hangingPunct="1">
              <a:lnSpc>
                <a:spcPct val="90000"/>
              </a:lnSpc>
              <a:defRPr/>
            </a:pPr>
            <a:r>
              <a:rPr lang="tr-TR" sz="2800" dirty="0" smtClean="0">
                <a:latin typeface="Arial" pitchFamily="34" charset="0"/>
                <a:cs typeface="Arial" pitchFamily="34" charset="0"/>
              </a:rPr>
              <a:t>Negatif </a:t>
            </a:r>
            <a:r>
              <a:rPr lang="tr-TR" sz="2800" dirty="0" err="1" smtClean="0">
                <a:latin typeface="Arial" pitchFamily="34" charset="0"/>
                <a:cs typeface="Arial" pitchFamily="34" charset="0"/>
              </a:rPr>
              <a:t>feed</a:t>
            </a:r>
            <a:r>
              <a:rPr lang="tr-TR" sz="2800" dirty="0" smtClean="0">
                <a:latin typeface="Arial" pitchFamily="34" charset="0"/>
                <a:cs typeface="Arial" pitchFamily="34" charset="0"/>
              </a:rPr>
              <a:t>-</a:t>
            </a:r>
            <a:r>
              <a:rPr lang="tr-TR" sz="2800" dirty="0" err="1" smtClean="0">
                <a:latin typeface="Arial" pitchFamily="34" charset="0"/>
                <a:cs typeface="Arial" pitchFamily="34" charset="0"/>
              </a:rPr>
              <a:t>back</a:t>
            </a:r>
            <a:r>
              <a:rPr lang="tr-TR" sz="2800" dirty="0" smtClean="0">
                <a:latin typeface="Arial" pitchFamily="34" charset="0"/>
                <a:cs typeface="Arial" pitchFamily="34" charset="0"/>
              </a:rPr>
              <a:t> mekanizma etkilenmez </a:t>
            </a:r>
          </a:p>
          <a:p>
            <a:pPr lvl="1">
              <a:lnSpc>
                <a:spcPct val="90000"/>
              </a:lnSpc>
              <a:defRPr/>
            </a:pPr>
            <a:r>
              <a:rPr lang="tr-TR" sz="2400" dirty="0" smtClean="0">
                <a:latin typeface="Arial" pitchFamily="34" charset="0"/>
                <a:cs typeface="Arial" pitchFamily="34" charset="0"/>
              </a:rPr>
              <a:t>çoğul </a:t>
            </a:r>
            <a:r>
              <a:rPr lang="tr-TR" sz="2400" dirty="0" err="1" smtClean="0">
                <a:latin typeface="Arial" pitchFamily="34" charset="0"/>
                <a:cs typeface="Arial" pitchFamily="34" charset="0"/>
              </a:rPr>
              <a:t>follikül</a:t>
            </a:r>
            <a:r>
              <a:rPr lang="tr-TR" sz="2400" dirty="0" smtClean="0">
                <a:latin typeface="Arial" pitchFamily="34" charset="0"/>
                <a:cs typeface="Arial" pitchFamily="34" charset="0"/>
              </a:rPr>
              <a:t> gelişme şansı düşüktür.</a:t>
            </a:r>
            <a:endParaRPr lang="en-US" sz="2400" dirty="0" smtClean="0">
              <a:latin typeface="Arial" pitchFamily="34" charset="0"/>
              <a:cs typeface="Arial" pitchFamily="34" charset="0"/>
            </a:endParaRPr>
          </a:p>
          <a:p>
            <a:pPr eaLnBrk="1" hangingPunct="1">
              <a:lnSpc>
                <a:spcPct val="90000"/>
              </a:lnSpc>
              <a:buFontTx/>
              <a:buNone/>
              <a:defRPr/>
            </a:pPr>
            <a:r>
              <a:rPr lang="en-US" dirty="0" smtClean="0">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26"/>
          <p:cNvSpPr>
            <a:spLocks noGrp="1" noChangeArrowheads="1"/>
          </p:cNvSpPr>
          <p:nvPr>
            <p:ph type="title"/>
          </p:nvPr>
        </p:nvSpPr>
        <p:spPr/>
        <p:txBody>
          <a:bodyPr>
            <a:normAutofit/>
          </a:bodyPr>
          <a:lstStyle/>
          <a:p>
            <a:pPr eaLnBrk="1" hangingPunct="1">
              <a:defRPr/>
            </a:pPr>
            <a:r>
              <a:rPr lang="tr-TR" b="1" dirty="0" smtClean="0">
                <a:solidFill>
                  <a:schemeClr val="tx1"/>
                </a:solidFill>
                <a:latin typeface="+mn-lt"/>
                <a:cs typeface="+mj-cs"/>
              </a:rPr>
              <a:t>AI ve </a:t>
            </a:r>
            <a:r>
              <a:rPr lang="tr-TR" b="1" dirty="0" err="1" smtClean="0">
                <a:solidFill>
                  <a:schemeClr val="tx1"/>
                </a:solidFill>
                <a:latin typeface="+mn-lt"/>
                <a:cs typeface="+mj-cs"/>
              </a:rPr>
              <a:t>Ovulasyon</a:t>
            </a:r>
            <a:r>
              <a:rPr lang="tr-TR" b="1" dirty="0" smtClean="0">
                <a:solidFill>
                  <a:schemeClr val="tx1"/>
                </a:solidFill>
                <a:latin typeface="+mn-lt"/>
                <a:cs typeface="+mj-cs"/>
              </a:rPr>
              <a:t> İndüksiyonu</a:t>
            </a:r>
            <a:endParaRPr lang="en-US" b="1" dirty="0" smtClean="0">
              <a:solidFill>
                <a:schemeClr val="tx1"/>
              </a:solidFill>
              <a:latin typeface="+mn-lt"/>
              <a:cs typeface="+mj-cs"/>
            </a:endParaRPr>
          </a:p>
        </p:txBody>
      </p:sp>
      <p:sp>
        <p:nvSpPr>
          <p:cNvPr id="34819" name="Rectangle 1027"/>
          <p:cNvSpPr>
            <a:spLocks noGrp="1" noChangeArrowheads="1"/>
          </p:cNvSpPr>
          <p:nvPr>
            <p:ph idx="1"/>
          </p:nvPr>
        </p:nvSpPr>
        <p:spPr/>
        <p:txBody>
          <a:bodyPr/>
          <a:lstStyle/>
          <a:p>
            <a:pPr eaLnBrk="1" hangingPunct="1">
              <a:defRPr/>
            </a:pPr>
            <a:r>
              <a:rPr lang="tr-TR" dirty="0" smtClean="0">
                <a:latin typeface="Arial" pitchFamily="34" charset="0"/>
                <a:cs typeface="Arial" pitchFamily="34" charset="0"/>
              </a:rPr>
              <a:t>Etkili olur mu</a:t>
            </a:r>
            <a:r>
              <a:rPr lang="en-US" dirty="0" smtClean="0">
                <a:latin typeface="Arial" pitchFamily="34" charset="0"/>
                <a:cs typeface="Arial" pitchFamily="34" charset="0"/>
              </a:rPr>
              <a:t>?</a:t>
            </a:r>
          </a:p>
          <a:p>
            <a:pPr eaLnBrk="1" hangingPunct="1">
              <a:defRPr/>
            </a:pPr>
            <a:endParaRPr lang="en-US" dirty="0" smtClean="0">
              <a:latin typeface="Arial" pitchFamily="34" charset="0"/>
              <a:cs typeface="Arial" pitchFamily="34" charset="0"/>
            </a:endParaRPr>
          </a:p>
          <a:p>
            <a:pPr eaLnBrk="1" hangingPunct="1">
              <a:defRPr/>
            </a:pPr>
            <a:r>
              <a:rPr lang="tr-TR" u="sng" dirty="0" err="1" smtClean="0">
                <a:latin typeface="Arial" pitchFamily="34" charset="0"/>
                <a:cs typeface="Arial" pitchFamily="34" charset="0"/>
              </a:rPr>
              <a:t>First</a:t>
            </a:r>
            <a:r>
              <a:rPr lang="tr-TR" u="sng" dirty="0" smtClean="0">
                <a:latin typeface="Arial" pitchFamily="34" charset="0"/>
                <a:cs typeface="Arial" pitchFamily="34" charset="0"/>
              </a:rPr>
              <a:t>-</a:t>
            </a:r>
            <a:r>
              <a:rPr lang="tr-TR" u="sng" dirty="0" err="1" smtClean="0">
                <a:latin typeface="Arial" pitchFamily="34" charset="0"/>
                <a:cs typeface="Arial" pitchFamily="34" charset="0"/>
              </a:rPr>
              <a:t>line</a:t>
            </a:r>
            <a:r>
              <a:rPr lang="tr-TR" u="sng" dirty="0" smtClean="0">
                <a:latin typeface="Arial" pitchFamily="34" charset="0"/>
                <a:cs typeface="Arial" pitchFamily="34" charset="0"/>
              </a:rPr>
              <a:t> tedavide </a:t>
            </a:r>
            <a:r>
              <a:rPr lang="tr-TR" u="sng" dirty="0" err="1" smtClean="0">
                <a:latin typeface="Arial" pitchFamily="34" charset="0"/>
                <a:cs typeface="Arial" pitchFamily="34" charset="0"/>
              </a:rPr>
              <a:t>CC’den</a:t>
            </a:r>
            <a:r>
              <a:rPr lang="tr-TR" u="sng" dirty="0" smtClean="0">
                <a:latin typeface="Arial" pitchFamily="34" charset="0"/>
                <a:cs typeface="Arial" pitchFamily="34" charset="0"/>
              </a:rPr>
              <a:t> daha iyi midir</a:t>
            </a:r>
            <a:r>
              <a:rPr lang="en-US" dirty="0" smtClean="0">
                <a:latin typeface="Arial" pitchFamily="34" charset="0"/>
                <a:cs typeface="Arial" pitchFamily="34" charset="0"/>
              </a:rPr>
              <a:t>?</a:t>
            </a:r>
          </a:p>
          <a:p>
            <a:pPr eaLnBrk="1" hangingPunct="1">
              <a:defRPr/>
            </a:pPr>
            <a:endParaRPr lang="en-US" dirty="0" smtClean="0">
              <a:latin typeface="Arial" pitchFamily="34" charset="0"/>
              <a:cs typeface="Arial" pitchFamily="34" charset="0"/>
            </a:endParaRPr>
          </a:p>
          <a:p>
            <a:pPr eaLnBrk="1" hangingPunct="1">
              <a:defRPr/>
            </a:pPr>
            <a:r>
              <a:rPr lang="tr-TR" dirty="0" smtClean="0">
                <a:latin typeface="Arial" pitchFamily="34" charset="0"/>
                <a:cs typeface="Arial" pitchFamily="34" charset="0"/>
              </a:rPr>
              <a:t>Güvenilir midir</a:t>
            </a:r>
            <a:r>
              <a:rPr lang="en-US" dirty="0" smtClean="0">
                <a:latin typeface="Arial" pitchFamily="34" charset="0"/>
                <a:cs typeface="Arial" pitchFamily="34" charset="0"/>
              </a:rPr>
              <a:t>?</a:t>
            </a:r>
          </a:p>
        </p:txBody>
      </p:sp>
      <p:sp>
        <p:nvSpPr>
          <p:cNvPr id="432130" name="AutoShape 2" descr="data:image/jpeg;base64,/9j/4AAQSkZJRgABAQAAAQABAAD/2wCEAAkGBxANDw0PEBAPEBAQEA8PDxAQDw8PDw8QFREWFhQRFhUYHCggGBolHRQYITEhJSkrLi4uFx8zODMsOCgtLisBCgoKDg0OGxAQGy0kHyQsLCwsLCwsLywvLCwuLCwsLCwsLCwsLCwsLCwsLCwsLCwsLCwsLCwsLCwsLCwsLCwsLP/AABEIAOAA4QMBEQACEQEDEQH/xAAcAAEAAQUBAQAAAAAAAAAAAAAAAQIEBQYHAwj/xAA9EAABAwIDBQUGAwcEAwAAAAABAAIDBBEFEiEGMUFRYQcTInGBFDJSkaGxI0LBFUNicoKi0VOSssI0VHP/xAAbAQEAAgMBAQAAAAAAAAAAAAAAAwQBAgUGB//EADARAQACAQMDAgQEBgMAAAAAAAABAgMEETEFEiFBURMUYaEiMnGxBiNCgZHhwdHw/9oADAMBAAIRAxEAPwDuKAgICAgICAgICAgICAgICAgICAgICAgICAgICAgICAgICAgICAgpe8NBJIAGpJNgEZiJmdoaxinaBhtMSDP3rhplgaZdeVxp9VBbUUr6ulg6Pq8vmK7R9fDBS9rlNfwUtQR/EYmn6OKi+cr7L8fw5n9b1+6Yu1ulPv01S3+Xunf9gnzlPaSf4cz+lo+//TM0HaJhs+nf90eUzHR/Xd9VLXU459VLL0bV4/6d/wBGzU1SyZofG9j2nc5jg4H1CmiYnhzL0tSdrRs9llqICAgICAgICAgICAgICAgICAgICAg1/azauDC480hzyuB7qFp8TzzPwt6lRZc1ccfVf0PT8urttXxHrLi+0e1dXiTj30hbHfwwRktiA6j8x6lc3Jmvfl7TR9NwaaPwxvPvPP8Apg1CviAgILrDcSnpHZ4JpInfwOIB827j6hbVvavEoc2mxZo2yViXSdlu1K5bFXtDeAqIwcv9bBu8x8gr2LV7+LvNa7oE1jv0/n6T/wAS6bDM2RrXscHNcA5rmkFrgdxBVyJ3eZtWaztPKtZYSgICAgICAgICAgICAgICAgICDX9sdpo8LgMjrOlddsMV9Xu5nk0cSosuWMcb+q/0/QX1eTtjiOZcDxGvlqpXzzPL5Hm7nH6AcgOS5NrTad5e+w4aYaRSkbRC3WqUQEBBCCUBBtew22UmFvEby59I8+Nm8xE75GfqOPmrODPNPE8OP1TpddVXvr4vH3+ku50lSyZjJI3B7HtDmOabhzTuK6cTvG8PD3palpraNph7LLUQEBAQEBAQEBAQEBAQEBAQY7HsXjoIHzynRujWj3nvPusHUrTJeKV3lZ0mlvqcsYqcz9vq+f8AaPGZa+ofNKbk6NaL5WNvo1vQLk3yTed5fQNLpcemxxjp6evvLFrRZEYFhl4T1bI/eOvIalSVx2twq5tZixfmlb/taPk75BSfL2VI6th39VzT1TJNGnXluKjtitVaxa3Dk4l7KNaEZSg6J2T7UGGQUErvwpSTTk7o5NSWeTvv5q7pc209svN9d6f3V+YpHmOf093YF0HkRAQEBAQEBAQEBAQEBAQEEIOLdp20Bqqp0LT+FTEsbro6X87vT3fQ81y9Vk7r7ekPddC0cYNP8WfzW+0NEVd1xAQXdHs9iFcLUdLJKNxk8McY6B7yAT5FWcGGbeXF6n1KuH+XWfPq9Z+ybGgM3s8bz8LamDN/c4D6q78OYeanVVtO8y1fGdnaygIFVTTQ33Oew5CeQePCT6rExMJKXrbiVhG0lapqs7QzOcLP15O4+R5qtlxb+YdjRa21Z7b8LpVXcidxGUseWkOaSHNIc1w0LXA3BHqkePMMWiLRMT6vozZLGPb6KnqPzObaQcpGnK8fMfVdjFfvrEvnOt0/y+e2P24/RmFIqiAgICAgICAgICAgICAgxu0eJCjpKmo4xxuLerzo0fMhaZLdtZlY0mH42auP3l8x12LAPy6vN7vdfXNx8yubTBNo3l7bUdRrjt2UjeIIq6N/5rHk7QrW2G0JMXUMN+Z2XCj2lcraLeYlfYJhrq2pgpmXvK8NJ+Fu9zvQAlbY691oqg1eojT4bZJ9P3fSFBSMp4ooYxljjY1jAODQLBdiI2jaHzvJe17Ta3MrhZaPOogZKx0cjWvY4EOY9oc1w5EHehE7OK9o/ZsyjzVtE0iC954NT3Fz77P4OY4eW6G9dvMOnpdR3T2WaCCGBQzLpVhVBJmv5qnljaXoNFebY9p9Hoo1sQdZ7E6+8VZTE+49kzByDxZ31aPmr+jt4mHk/wCIsW2SmT3jb/DpquvNiAgICAgICAgICAgICAgwe2WAuxSjlpWzGAvLD3gZntldcAi40uOa0vSLRtKfT57Yb99eXCce7KMUpLuZG2qjH5qd1326xus75XUc0ldrqqW58NInhfE5zJGuY9ujmPaWPb5g6harEWieExVL2bnEDlfT5LWaxKWma+PzEu69juylRDfEKtgjc+PLTxkESBjiCZHA+6SALDfYnmt8WGKTuq6/qV89IxTw6mrDkCAg85omyNcxwDmuBa5p1DmkWIKMxO07w+XtrMNNFW1dLc5YpXBhPGM+Jn9pCpX8Ts9Pp5+JjrdtexXZxUVjBNO400DrFtxeaRvMNPujqfksRp5v5kv1amm3rSN5+zolJ2cYXGAHRSSni6SV9z6NsPopo02OHNv1vV2n8236Q867s0w2UHI2WB3B0crnD/a+4WJ0uOW2PrmqrP4pif7LXYXZOowrEJgSJaeWndklb4fE17bNc3gbE9NCsYcM47z7JupdRx6zT18bWieP7OiK04IgICAgICAgICAgICAgICAgsMVwamrW5KmCKZvKRjXEeR3j0WNm0XtXiWr4d2WYXTVTKqOJ/wCHqyF8jpIWv4Ps65JHC5I48AsRSIS21F5jaW7LZAlAQEEIOW12z8dbtFVyyNDoaZlM57SPDJKYRkaeYFrkdBzUHZ3ZHWjPOLRxEczMt+75TuSjvkE9+gqbPZBfwyZwD8/NB6ICAgICAgICAgICAgICAgICAgICAgIPKpnZEx8j3BrGNL3uJsGtAuSSsTO3lmtZtPbHMtB2XxEVLKmrtY1NTNIL78jSI2A/0sCjxT3RNl7X45xXri9oj7+Wa9pUqgj2lBPtCCRUIMrg02bOOVigyaAgICAgICAgICAgICAgICAgICAgIPCsq44GPlle2ONgu57jZoCxMxEby3pS17RWsbzLiu323jsQJp6fMylB8RNw6cg7yODenz5Ln58/d4jh67pvSo0/8zJ5t+3+11sBXA0ro76xyOv5O8QP3U+lnemzlddxzGeL+8Nm9pVpwz2lBIqEFYqEGwbMXIldwu1o8xqfuEGdQEBAQEBAQEBAQEBAQEBAQEBAQEGD2o2opsMjzTOu8i7IW27x/XoOpUeTLWkeVzR6HLqbbUjx6z6OH7V7W1OKvvKckTTeOBp8DepP5j1K52TLa/L2Gj0GLS1/D5n3/wDcMCol1k9n8U9kmzH3HjLJ5cHeh/VTYcnZb6Of1LR/M4to5jzDfRVAgEEEHUEbiF04nd4i1ZrMxPK5w+tiDiJmlwNreItA+Sy1Zl2GxzNzU8mU/A83B9d4+qD1Gz7st+98X8un3QbLg8DYoWsablvvHddx3lBfICAgICAgICAgICAgICAgICAgINR252yZhrO6iyvqntu1p1bE0/vH/oOKr580UjaOXW6Z0y2qt3W8Ujmff6Q4bieISVMj5ZHuke43c9xuXH9ByHBc6Zm07y9hjpTHWKUjaIWiNhAQ3ZfAa6cPjgiY6bObMiaCX3/h5eunkrGDLeJ25cjqWhwZKzktPbPu3OtwmeJxZIzK4WvqDvF+G9dF46efCvDqqSLMM3u7h04hBseF45nsCUG1YW0Evfrcho36W1O5BkUBAQEBAQEBAQEBAQEBAQEBAQYXa7Hm4bSSTmxf7kLfikO70G89Ao8uTsruuaHSTqc0Y449f0fPmJ1j5nvkkcXySuLnuJ1JO/06clypmZneXvYpXFSKUjaIWCNRAuhuy2zeztTicvdU7dG27yV2kcQPFx58gNfupMeKbz4U9Xrcemrvbn2dz2R2Qp8JjtGM8zh+LO4DO7oPhb0H1XRx4q0jw8hq9bk1Nt7cekPKslZJI9xsbmw8hoFIprCoweGbX3Hcx/hAw7Au4fezXN+Ic+oQZ6eQwhj2/lIDhwLSgylPOJGhzdx+nRB6oCAgICAgICAgICAgICAgICDi/a5i/fVracHwUrQCOBleA4n0blHqVztVfe3b7PY9B0/w8E5J5t+0OezOuVXh17z5ULLQRlsGxey0uLVHdtJZCyzp5be43g1vN54epUuLFN5+jn6/XV01N/6p4h9AYPhUNFCyCBgZGzcBvJ4uceJPNdKtYrG0PG5ct8tpted5XUwJa4DeWkDzsso3N31+UkHeNEHpHiY5oPduMEbnIKxjVw4ONwQboMpgeIZSOLTvCDaGm4uglAQEBAQEBAQEBAQEBAQEEONrk7hqUIjd8y4rXe01FROf3sr5BffYu8P0suPed7TL6Jp8cYsVaR6QxpKMyhGNy6G76E7NMJFJhlNpZ87RUyG2pdIAQD5Nyj0XTw17aQ8T1LNOXUWn28f4bUpVEQaDjeFMFRMMt7uzDTXxa2+qDGyYF/T0vqg82YQAdS4+pQZihpY4mkZQbjxXGYkcjfggv2YgxmgAHkAg2LCnl0LHHjcjyubILtAQEBAQEBAQEBAQEBAQEGM2mqe5oq2T4KeY/wBhWl52rKbTV7s1Y+sPmhzw1tyQABxXKiJnh9AyZK0je07PFsgO4g+qzNZhDXLS3Eqlhvu9KaHvZI4/9R7Gf7nAfqtqxvLTJbtpM/SX1NBEGMYwbmta0eQFl1YeAtO87vRZYEGo4vU/ivfwJy36DS/0QWZmHNB5PnaOKCk1OfRgvzdwCDPYRgMEkccrw57je93uyXBI90acOKDYmgAADQDQAbgglAQEBAQEBAQEBAQEBAQEGO2hwz26lqKXOYu+YWZw0OLQSL6XF1ravdGyXBlnFki8ejjuLdiVYSXQ1sEp4CVkkOnm3N9lHGLbxC5fX2yTvdq9f2U4xBuphKOcM0bvoSD9E7JK6mrCP2exOJ7YzR1zXuOVrTTzeI9NLH0Wk44n0WK6u1eLOmbCdl1aJaeqrpGwNikjmbA3LJK8scHAPI0aNOFz5LNcEb7tMvVck1mm++7tSsOSIPKqJEchG/I63nY2QacW5xrxQWEuFtJ95w8nGyCgYcxu+7vMkoEs4bZo0Qbts7/40XXMf7ygySAgICAgICAgICAgICAgICCEFriWJQ0jDJPKyJg/M9wHoOZ6BazaIjykxYb5bdtI3lolf2vUcbi2KCeYA2z+CNp6i5v8wFBOpr6OtTomaY3tMQvcE7UaCqeI395TOOgMwb3ZPLOCbetltTUVmUWfpGfFHdH4o+jeAbqdykoCAUGnzR5HyNG5r3AeQOiDwkcgsKybI0k8AgxUBc85ig6lhsWSGFvKNvztqguUBAQEBAQEBAQEBAQEBAQEGkdoO2v7OtTwZTUvbmLnathYdziOLjwHr51s+fs8Ry7XSul/Mz8TJ+SPu4vjOKTVTy6aV8ruLnuv6AbgOgVHebebPURjx4o7MUbQxyMIRh2Dsa2mfMJMPlcXGJneU7iST3YIDo79CRboeiu6fJv+GXnOsaSKTGasc8/q6irThCAg1KvP4s387vugspCgwuLSXys5m58ggroo7lo5kBB1BosAEEoCAgICAgICAgICAgIIQEEoPmnauvdPX1z3G5NRM0dGseWNHyaFy8kd1pe60kxj09Kx7MMStE++/lCMIWRuPZIHftentwjnLv5e7P62U2n/ADuX1eY+Wnf3h39dB5MQEGo1x/Fm/wDo/wD5FBYzFBgZzmld00QZPCmXliHN7PuEHSEBAQEBAQEBAQU3QLoF0C6BdBF0DMgZkHzz2l4SaDEai4Pd1DnVETuBzm72+YcTp1Cp5KbWek0eq78MR6x4arFKHG1wHcB8XTzUV6eq/h1Eb7SqUS5ugmyMS7R2R7KPo2PrahpZLM3JFG4WdHDe5LhwLiBpyA5q9gx9sby8z1XWRlt8OnEfu6PmVhxzMgollDGlx3AXQahVyXc93xOc75m6CwnlCDER+8UGcwFmaeED4w70Gv6IN8ugm6BdAugXQLoF0C6BdB55kEZkDMgjOgZ0Ed4gjvEEd6gxO0uB02KQGCpZmbe7HtNpIn/E13A/QrExE8pMeS2Od6uQYp2N1jXH2epp5WXNjLnheBwuAHAlR/DW/nN48r3BOyCouDV1rGNG+OnaZXEdHvsG/IrHwYnlvHUslfyS6FgWx2HUBa+KEPlG6WZxleDzF9G+gC3rjrXiFfNrc2XxazY++W6qd+gnvkGOxqp8AbzNz5BBqtZMg9cIoi9k87vdZG8MHxPym59Pv5IMNEPEg2bZdv41+THH7D9UG250E5kAOQTmQTmQLoJugXQTdB4oKSUEEoKSUFJcgoc9B5mUoPN856oLeSrcPyn5ILZ+IPH5HFB5/tGT/TegqFdIf3bkHq2qefylB6tndysg9BKUFjiAc+5GthZBhDSySmzWuOoBOU2HUlBsNYWwUxib8BY3qTvP1ug1OOnN0GfweQQOc51zdhAA11uP8IMzBiQdvFvW6C9ZICARuQVh6CcyCcyCrMgByCcyCcyClBFkEEIKSEEFqCnKggsQUliCkx9EFJjCCh0QQUliCktQUlBb1EgykE5evJBjDjkcZyuc0nmDof8ACCsY822jggssTrzMzwWc8G4FwLjigx0ctSP3Dj5OYf1Qe7aqo/8AWl9Mp/VB7x1dRu9nl9bAfdBstBK4RsDgbga+ZN0F4JUFTZEFYegqDkFQKCboJug9bIFkEZUEZUDKgjKggtQRkQRkQQY0EGNBHdIKTEgj2cIKHUgPBBbTYPC/3o2O8wEFsdl6Q/uGemYfYoPWDZ+nj92JrfK6C5GHMG4IPQUQ5IKhShBUKdBV3CCe5QT3SCe7QSGIJyIJyoPWyBZAsgWQLIIsgWQLIIsgZUAtQRlQMqCcqCMqBlQMqBlQTlQMqCcqBZAsgmyCMqCcqBZAsgWQVWQEBAsgWQLIIQLIFkCyBZAsgWQLIFkCyBZAsgWQLIJsgWQLICAgIFkCyAg//9k="/>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432132" name="AutoShape 4" descr="data:image/jpeg;base64,/9j/4AAQSkZJRgABAQAAAQABAAD/2wCEAAkGBxANDw0PEBAPEBAQEA8PDxAQDw8PDw8QFREWFhQRFhUYHCggGBolHRQYITEhJSkrLi4uFx8zODMsOCgtLisBCgoKDg0OGxAQGy0kHyQsLCwsLCwsLywvLCwuLCwsLCwsLCwsLCwsLCwsLCwsLCwsLCwsLCwsLCwsLCwsLCwsLP/AABEIAOAA4QMBEQACEQEDEQH/xAAcAAEAAQUBAQAAAAAAAAAAAAAAAQIEBQYHAwj/xAA9EAABAwIDBQUGAwcEAwAAAAABAAIDBBEFEiEGMUFRYQcTInGBFDJSkaGxI0LBFUNicoKi0VOSssI0VHP/xAAbAQEAAgMBAQAAAAAAAAAAAAAAAwQBAgUGB//EADARAQACAQMDAgQEBgMAAAAAAAABAgMEETEFEiFBURMUYaEiMnGxBiNCgZHhwdHw/9oADAMBAAIRAxEAPwDuKAgICAgICAgICAgICAgICAgICAgICAgICAgICAgICAgICAgICAgpe8NBJIAGpJNgEZiJmdoaxinaBhtMSDP3rhplgaZdeVxp9VBbUUr6ulg6Pq8vmK7R9fDBS9rlNfwUtQR/EYmn6OKi+cr7L8fw5n9b1+6Yu1ulPv01S3+Xunf9gnzlPaSf4cz+lo+//TM0HaJhs+nf90eUzHR/Xd9VLXU459VLL0bV4/6d/wBGzU1SyZofG9j2nc5jg4H1CmiYnhzL0tSdrRs9llqICAgICAgICAgICAgICAgICAgICAg1/azauDC480hzyuB7qFp8TzzPwt6lRZc1ccfVf0PT8urttXxHrLi+0e1dXiTj30hbHfwwRktiA6j8x6lc3Jmvfl7TR9NwaaPwxvPvPP8Apg1CviAgILrDcSnpHZ4JpInfwOIB827j6hbVvavEoc2mxZo2yViXSdlu1K5bFXtDeAqIwcv9bBu8x8gr2LV7+LvNa7oE1jv0/n6T/wAS6bDM2RrXscHNcA5rmkFrgdxBVyJ3eZtWaztPKtZYSgICAgICAgICAgICAgICAgICDX9sdpo8LgMjrOlddsMV9Xu5nk0cSosuWMcb+q/0/QX1eTtjiOZcDxGvlqpXzzPL5Hm7nH6AcgOS5NrTad5e+w4aYaRSkbRC3WqUQEBBCCUBBtew22UmFvEby59I8+Nm8xE75GfqOPmrODPNPE8OP1TpddVXvr4vH3+ku50lSyZjJI3B7HtDmOabhzTuK6cTvG8PD3palpraNph7LLUQEBAQEBAQEBAQEBAQEBAQY7HsXjoIHzynRujWj3nvPusHUrTJeKV3lZ0mlvqcsYqcz9vq+f8AaPGZa+ofNKbk6NaL5WNvo1vQLk3yTed5fQNLpcemxxjp6evvLFrRZEYFhl4T1bI/eOvIalSVx2twq5tZixfmlb/taPk75BSfL2VI6th39VzT1TJNGnXluKjtitVaxa3Dk4l7KNaEZSg6J2T7UGGQUErvwpSTTk7o5NSWeTvv5q7pc209svN9d6f3V+YpHmOf093YF0HkRAQEBAQEBAQEBAQEBAQEEIOLdp20Bqqp0LT+FTEsbro6X87vT3fQ81y9Vk7r7ekPddC0cYNP8WfzW+0NEVd1xAQXdHs9iFcLUdLJKNxk8McY6B7yAT5FWcGGbeXF6n1KuH+XWfPq9Z+ybGgM3s8bz8LamDN/c4D6q78OYeanVVtO8y1fGdnaygIFVTTQ33Oew5CeQePCT6rExMJKXrbiVhG0lapqs7QzOcLP15O4+R5qtlxb+YdjRa21Z7b8LpVXcidxGUseWkOaSHNIc1w0LXA3BHqkePMMWiLRMT6vozZLGPb6KnqPzObaQcpGnK8fMfVdjFfvrEvnOt0/y+e2P24/RmFIqiAgICAgICAgICAgICAgxu0eJCjpKmo4xxuLerzo0fMhaZLdtZlY0mH42auP3l8x12LAPy6vN7vdfXNx8yubTBNo3l7bUdRrjt2UjeIIq6N/5rHk7QrW2G0JMXUMN+Z2XCj2lcraLeYlfYJhrq2pgpmXvK8NJ+Fu9zvQAlbY691oqg1eojT4bZJ9P3fSFBSMp4ooYxljjY1jAODQLBdiI2jaHzvJe17Ta3MrhZaPOogZKx0cjWvY4EOY9oc1w5EHehE7OK9o/ZsyjzVtE0iC954NT3Fz77P4OY4eW6G9dvMOnpdR3T2WaCCGBQzLpVhVBJmv5qnljaXoNFebY9p9Hoo1sQdZ7E6+8VZTE+49kzByDxZ31aPmr+jt4mHk/wCIsW2SmT3jb/DpquvNiAgICAgICAgICAgICAgwe2WAuxSjlpWzGAvLD3gZntldcAi40uOa0vSLRtKfT57Yb99eXCce7KMUpLuZG2qjH5qd1326xus75XUc0ldrqqW58NInhfE5zJGuY9ujmPaWPb5g6harEWieExVL2bnEDlfT5LWaxKWma+PzEu69juylRDfEKtgjc+PLTxkESBjiCZHA+6SALDfYnmt8WGKTuq6/qV89IxTw6mrDkCAg85omyNcxwDmuBa5p1DmkWIKMxO07w+XtrMNNFW1dLc5YpXBhPGM+Jn9pCpX8Ts9Pp5+JjrdtexXZxUVjBNO400DrFtxeaRvMNPujqfksRp5v5kv1amm3rSN5+zolJ2cYXGAHRSSni6SV9z6NsPopo02OHNv1vV2n8236Q867s0w2UHI2WB3B0crnD/a+4WJ0uOW2PrmqrP4pif7LXYXZOowrEJgSJaeWndklb4fE17bNc3gbE9NCsYcM47z7JupdRx6zT18bWieP7OiK04IgICAgICAgICAgICAgICAgsMVwamrW5KmCKZvKRjXEeR3j0WNm0XtXiWr4d2WYXTVTKqOJ/wCHqyF8jpIWv4Ps65JHC5I48AsRSIS21F5jaW7LZAlAQEEIOW12z8dbtFVyyNDoaZlM57SPDJKYRkaeYFrkdBzUHZ3ZHWjPOLRxEczMt+75TuSjvkE9+gqbPZBfwyZwD8/NB6ICAgICAgICAgICAgICAgICAgICAgIPKpnZEx8j3BrGNL3uJsGtAuSSsTO3lmtZtPbHMtB2XxEVLKmrtY1NTNIL78jSI2A/0sCjxT3RNl7X45xXri9oj7+Wa9pUqgj2lBPtCCRUIMrg02bOOVigyaAgICAgICAgICAgICAgICAgICAgIPCsq44GPlle2ONgu57jZoCxMxEby3pS17RWsbzLiu323jsQJp6fMylB8RNw6cg7yODenz5Ln58/d4jh67pvSo0/8zJ5t+3+11sBXA0ro76xyOv5O8QP3U+lnemzlddxzGeL+8Nm9pVpwz2lBIqEFYqEGwbMXIldwu1o8xqfuEGdQEBAQEBAQEBAQEBAQEBAQEBAQEGD2o2opsMjzTOu8i7IW27x/XoOpUeTLWkeVzR6HLqbbUjx6z6OH7V7W1OKvvKckTTeOBp8DepP5j1K52TLa/L2Gj0GLS1/D5n3/wDcMCol1k9n8U9kmzH3HjLJ5cHeh/VTYcnZb6Of1LR/M4to5jzDfRVAgEEEHUEbiF04nd4i1ZrMxPK5w+tiDiJmlwNreItA+Sy1Zl2GxzNzU8mU/A83B9d4+qD1Gz7st+98X8un3QbLg8DYoWsablvvHddx3lBfICAgICAgICAgICAgICAgICAgINR252yZhrO6iyvqntu1p1bE0/vH/oOKr580UjaOXW6Z0y2qt3W8Ujmff6Q4bieISVMj5ZHuke43c9xuXH9ByHBc6Zm07y9hjpTHWKUjaIWiNhAQ3ZfAa6cPjgiY6bObMiaCX3/h5eunkrGDLeJ25cjqWhwZKzktPbPu3OtwmeJxZIzK4WvqDvF+G9dF46efCvDqqSLMM3u7h04hBseF45nsCUG1YW0Evfrcho36W1O5BkUBAQEBAQEBAQEBAQEBAQEBAQYXa7Hm4bSSTmxf7kLfikO70G89Ao8uTsruuaHSTqc0Y449f0fPmJ1j5nvkkcXySuLnuJ1JO/06clypmZneXvYpXFSKUjaIWCNRAuhuy2zeztTicvdU7dG27yV2kcQPFx58gNfupMeKbz4U9Xrcemrvbn2dz2R2Qp8JjtGM8zh+LO4DO7oPhb0H1XRx4q0jw8hq9bk1Nt7cekPKslZJI9xsbmw8hoFIprCoweGbX3Hcx/hAw7Au4fezXN+Ic+oQZ6eQwhj2/lIDhwLSgylPOJGhzdx+nRB6oCAgICAgICAgICAgICAgICDi/a5i/fVracHwUrQCOBleA4n0blHqVztVfe3b7PY9B0/w8E5J5t+0OezOuVXh17z5ULLQRlsGxey0uLVHdtJZCyzp5be43g1vN54epUuLFN5+jn6/XV01N/6p4h9AYPhUNFCyCBgZGzcBvJ4uceJPNdKtYrG0PG5ct8tpted5XUwJa4DeWkDzsso3N31+UkHeNEHpHiY5oPduMEbnIKxjVw4ONwQboMpgeIZSOLTvCDaGm4uglAQEBAQEBAQEBAQEBAQEEONrk7hqUIjd8y4rXe01FROf3sr5BffYu8P0suPed7TL6Jp8cYsVaR6QxpKMyhGNy6G76E7NMJFJhlNpZ87RUyG2pdIAQD5Nyj0XTw17aQ8T1LNOXUWn28f4bUpVEQaDjeFMFRMMt7uzDTXxa2+qDGyYF/T0vqg82YQAdS4+pQZihpY4mkZQbjxXGYkcjfggv2YgxmgAHkAg2LCnl0LHHjcjyubILtAQEBAQEBAQEBAQEBAQEGM2mqe5oq2T4KeY/wBhWl52rKbTV7s1Y+sPmhzw1tyQABxXKiJnh9AyZK0je07PFsgO4g+qzNZhDXLS3Eqlhvu9KaHvZI4/9R7Gf7nAfqtqxvLTJbtpM/SX1NBEGMYwbmta0eQFl1YeAtO87vRZYEGo4vU/ivfwJy36DS/0QWZmHNB5PnaOKCk1OfRgvzdwCDPYRgMEkccrw57je93uyXBI90acOKDYmgAADQDQAbgglAQEBAQEBAQEBAQEBAQEGO2hwz26lqKXOYu+YWZw0OLQSL6XF1ravdGyXBlnFki8ejjuLdiVYSXQ1sEp4CVkkOnm3N9lHGLbxC5fX2yTvdq9f2U4xBuphKOcM0bvoSD9E7JK6mrCP2exOJ7YzR1zXuOVrTTzeI9NLH0Wk44n0WK6u1eLOmbCdl1aJaeqrpGwNikjmbA3LJK8scHAPI0aNOFz5LNcEb7tMvVck1mm++7tSsOSIPKqJEchG/I63nY2QacW5xrxQWEuFtJ95w8nGyCgYcxu+7vMkoEs4bZo0Qbts7/40XXMf7ygySAgICAgICAgICAgICAgICCEFriWJQ0jDJPKyJg/M9wHoOZ6BazaIjykxYb5bdtI3lolf2vUcbi2KCeYA2z+CNp6i5v8wFBOpr6OtTomaY3tMQvcE7UaCqeI395TOOgMwb3ZPLOCbetltTUVmUWfpGfFHdH4o+jeAbqdykoCAUGnzR5HyNG5r3AeQOiDwkcgsKybI0k8AgxUBc85ig6lhsWSGFvKNvztqguUBAQEBAQEBAQEBAQEBAQEGkdoO2v7OtTwZTUvbmLnathYdziOLjwHr51s+fs8Ry7XSul/Mz8TJ+SPu4vjOKTVTy6aV8ruLnuv6AbgOgVHebebPURjx4o7MUbQxyMIRh2Dsa2mfMJMPlcXGJneU7iST3YIDo79CRboeiu6fJv+GXnOsaSKTGasc8/q6irThCAg1KvP4s387vugspCgwuLSXys5m58ggroo7lo5kBB1BosAEEoCAgICAgICAgICAgIIQEEoPmnauvdPX1z3G5NRM0dGseWNHyaFy8kd1pe60kxj09Kx7MMStE++/lCMIWRuPZIHftentwjnLv5e7P62U2n/ADuX1eY+Wnf3h39dB5MQEGo1x/Fm/wDo/wD5FBYzFBgZzmld00QZPCmXliHN7PuEHSEBAQEBAQEBAQU3QLoF0C6BdBF0DMgZkHzz2l4SaDEai4Pd1DnVETuBzm72+YcTp1Cp5KbWek0eq78MR6x4arFKHG1wHcB8XTzUV6eq/h1Eb7SqUS5ugmyMS7R2R7KPo2PrahpZLM3JFG4WdHDe5LhwLiBpyA5q9gx9sby8z1XWRlt8OnEfu6PmVhxzMgollDGlx3AXQahVyXc93xOc75m6CwnlCDER+8UGcwFmaeED4w70Gv6IN8ugm6BdAugXQLoF0C6BdB55kEZkDMgjOgZ0Ed4gjvEEd6gxO0uB02KQGCpZmbe7HtNpIn/E13A/QrExE8pMeS2Od6uQYp2N1jXH2epp5WXNjLnheBwuAHAlR/DW/nN48r3BOyCouDV1rGNG+OnaZXEdHvsG/IrHwYnlvHUslfyS6FgWx2HUBa+KEPlG6WZxleDzF9G+gC3rjrXiFfNrc2XxazY++W6qd+gnvkGOxqp8AbzNz5BBqtZMg9cIoi9k87vdZG8MHxPym59Pv5IMNEPEg2bZdv41+THH7D9UG250E5kAOQTmQTmQLoJugXQTdB4oKSUEEoKSUFJcgoc9B5mUoPN856oLeSrcPyn5ILZ+IPH5HFB5/tGT/TegqFdIf3bkHq2qefylB6tndysg9BKUFjiAc+5GthZBhDSySmzWuOoBOU2HUlBsNYWwUxib8BY3qTvP1ug1OOnN0GfweQQOc51zdhAA11uP8IMzBiQdvFvW6C9ZICARuQVh6CcyCcyCrMgByCcyCcyClBFkEEIKSEEFqCnKggsQUliCkx9EFJjCCh0QQUliCktQUlBb1EgykE5evJBjDjkcZyuc0nmDof8ACCsY822jggssTrzMzwWc8G4FwLjigx0ctSP3Dj5OYf1Qe7aqo/8AWl9Mp/VB7x1dRu9nl9bAfdBstBK4RsDgbga+ZN0F4JUFTZEFYegqDkFQKCboJug9bIFkEZUEZUDKgjKggtQRkQRkQQY0EGNBHdIKTEgj2cIKHUgPBBbTYPC/3o2O8wEFsdl6Q/uGemYfYoPWDZ+nj92JrfK6C5GHMG4IPQUQ5IKhShBUKdBV3CCe5QT3SCe7QSGIJyIJyoPWyBZAsgWQLIIsgWQLIIsgZUAtQRlQMqCcqCMqBlQMqBlQTlQMqCcqBZAsgmyCMqCcqBZAsgWQVWQEBAsgWQLIIQLIFkCyBZAsgWQLIFkCyBZAsgWQLIJsgWQLICAgIFkCyAg//9k="/>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432136" name="Picture 8" descr="https://encrypted-tbn3.gstatic.com/images?q=tbn:ANd9GcTdIBRYgdg2LJsfQkKyBSi0tByh15n2FCbp77J-mOjG-pBe0xZp"/>
          <p:cNvPicPr>
            <a:picLocks noChangeAspect="1" noChangeArrowheads="1"/>
          </p:cNvPicPr>
          <p:nvPr/>
        </p:nvPicPr>
        <p:blipFill>
          <a:blip r:embed="rId2" cstate="print"/>
          <a:srcRect/>
          <a:stretch>
            <a:fillRect/>
          </a:stretch>
        </p:blipFill>
        <p:spPr bwMode="auto">
          <a:xfrm>
            <a:off x="7296150" y="4077072"/>
            <a:ext cx="1847850" cy="246697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p:cNvSpPr>
          <p:nvPr>
            <p:ph type="title"/>
          </p:nvPr>
        </p:nvSpPr>
        <p:spPr>
          <a:xfrm>
            <a:off x="457200" y="274638"/>
            <a:ext cx="8382000" cy="1143000"/>
          </a:xfrm>
        </p:spPr>
        <p:txBody>
          <a:bodyPr>
            <a:normAutofit/>
          </a:bodyPr>
          <a:lstStyle/>
          <a:p>
            <a:pPr eaLnBrk="1" hangingPunct="1"/>
            <a:r>
              <a:rPr lang="tr-TR" b="1" dirty="0" smtClean="0">
                <a:solidFill>
                  <a:schemeClr val="tx1"/>
                </a:solidFill>
              </a:rPr>
              <a:t>AI ve </a:t>
            </a:r>
            <a:r>
              <a:rPr lang="tr-TR" b="1" dirty="0" err="1" smtClean="0">
                <a:solidFill>
                  <a:schemeClr val="tx1"/>
                </a:solidFill>
              </a:rPr>
              <a:t>Ovulasyon</a:t>
            </a:r>
            <a:r>
              <a:rPr lang="tr-TR" b="1" dirty="0" smtClean="0">
                <a:solidFill>
                  <a:schemeClr val="tx1"/>
                </a:solidFill>
              </a:rPr>
              <a:t> İndüksiyonu</a:t>
            </a:r>
            <a:endParaRPr lang="en-US" dirty="0" smtClean="0">
              <a:solidFill>
                <a:schemeClr val="tx1"/>
              </a:solidFill>
            </a:endParaRPr>
          </a:p>
        </p:txBody>
      </p:sp>
      <p:sp>
        <p:nvSpPr>
          <p:cNvPr id="24580" name="Rectangle 3"/>
          <p:cNvSpPr>
            <a:spLocks noGrp="1"/>
          </p:cNvSpPr>
          <p:nvPr>
            <p:ph idx="1"/>
          </p:nvPr>
        </p:nvSpPr>
        <p:spPr>
          <a:xfrm>
            <a:off x="457200" y="1600200"/>
            <a:ext cx="8382000" cy="4525963"/>
          </a:xfrm>
        </p:spPr>
        <p:txBody>
          <a:bodyPr>
            <a:normAutofit/>
          </a:bodyPr>
          <a:lstStyle/>
          <a:p>
            <a:pPr>
              <a:buNone/>
            </a:pPr>
            <a:r>
              <a:rPr lang="tr-TR" sz="2600" dirty="0" smtClean="0">
                <a:latin typeface="Arial" pitchFamily="34" charset="0"/>
                <a:cs typeface="Arial" pitchFamily="34" charset="0"/>
              </a:rPr>
              <a:t>AI ( </a:t>
            </a:r>
            <a:r>
              <a:rPr lang="tr-TR" sz="2600" dirty="0" err="1" smtClean="0">
                <a:latin typeface="Arial" pitchFamily="34" charset="0"/>
                <a:cs typeface="Arial" pitchFamily="34" charset="0"/>
              </a:rPr>
              <a:t>Letrozol</a:t>
            </a:r>
            <a:r>
              <a:rPr lang="tr-TR" sz="2600" dirty="0" smtClean="0">
                <a:latin typeface="Arial" pitchFamily="34" charset="0"/>
                <a:cs typeface="Arial" pitchFamily="34" charset="0"/>
              </a:rPr>
              <a:t> ) </a:t>
            </a:r>
            <a:r>
              <a:rPr lang="tr-TR" sz="2600" dirty="0" err="1" smtClean="0">
                <a:latin typeface="Arial" pitchFamily="34" charset="0"/>
                <a:cs typeface="Arial" pitchFamily="34" charset="0"/>
              </a:rPr>
              <a:t>ovulasyon</a:t>
            </a:r>
            <a:r>
              <a:rPr lang="tr-TR" sz="2600" dirty="0" smtClean="0">
                <a:latin typeface="Arial" pitchFamily="34" charset="0"/>
                <a:cs typeface="Arial" pitchFamily="34" charset="0"/>
              </a:rPr>
              <a:t> indüksiyonunda ilk seçenek olarak kullanıldığında</a:t>
            </a:r>
          </a:p>
          <a:p>
            <a:pPr>
              <a:buNone/>
            </a:pPr>
            <a:r>
              <a:rPr lang="tr-TR" sz="2600" u="sng" dirty="0" err="1" smtClean="0">
                <a:latin typeface="Arial" pitchFamily="34" charset="0"/>
                <a:cs typeface="Arial" pitchFamily="34" charset="0"/>
              </a:rPr>
              <a:t>Klomifen</a:t>
            </a:r>
            <a:r>
              <a:rPr lang="tr-TR" sz="2600" u="sng" dirty="0" smtClean="0">
                <a:latin typeface="Arial" pitchFamily="34" charset="0"/>
                <a:cs typeface="Arial" pitchFamily="34" charset="0"/>
              </a:rPr>
              <a:t> </a:t>
            </a:r>
            <a:r>
              <a:rPr lang="tr-TR" sz="2600" u="sng" dirty="0" err="1" smtClean="0">
                <a:latin typeface="Arial" pitchFamily="34" charset="0"/>
                <a:cs typeface="Arial" pitchFamily="34" charset="0"/>
              </a:rPr>
              <a:t>sitrat</a:t>
            </a:r>
            <a:r>
              <a:rPr lang="tr-TR" sz="2600" u="sng" dirty="0" smtClean="0">
                <a:latin typeface="Arial" pitchFamily="34" charset="0"/>
                <a:cs typeface="Arial" pitchFamily="34" charset="0"/>
              </a:rPr>
              <a:t> </a:t>
            </a:r>
            <a:r>
              <a:rPr lang="tr-TR" sz="2600" u="sng" dirty="0" err="1" smtClean="0">
                <a:latin typeface="Arial" pitchFamily="34" charset="0"/>
                <a:cs typeface="Arial" pitchFamily="34" charset="0"/>
              </a:rPr>
              <a:t>sikluslarına</a:t>
            </a:r>
            <a:r>
              <a:rPr lang="tr-TR" sz="2600" u="sng" dirty="0" smtClean="0">
                <a:latin typeface="Arial" pitchFamily="34" charset="0"/>
                <a:cs typeface="Arial" pitchFamily="34" charset="0"/>
              </a:rPr>
              <a:t> göre </a:t>
            </a:r>
          </a:p>
          <a:p>
            <a:r>
              <a:rPr lang="tr-TR" sz="2600" dirty="0" smtClean="0">
                <a:latin typeface="Arial" pitchFamily="34" charset="0"/>
                <a:cs typeface="Arial" pitchFamily="34" charset="0"/>
              </a:rPr>
              <a:t> Daha çok olgun </a:t>
            </a:r>
            <a:r>
              <a:rPr lang="tr-TR" sz="2600" dirty="0" err="1" smtClean="0">
                <a:latin typeface="Arial" pitchFamily="34" charset="0"/>
                <a:cs typeface="Arial" pitchFamily="34" charset="0"/>
              </a:rPr>
              <a:t>follikül</a:t>
            </a:r>
            <a:r>
              <a:rPr lang="tr-TR" sz="2600" dirty="0" smtClean="0">
                <a:latin typeface="Arial" pitchFamily="34" charset="0"/>
                <a:cs typeface="Arial" pitchFamily="34" charset="0"/>
              </a:rPr>
              <a:t> </a:t>
            </a:r>
          </a:p>
          <a:p>
            <a:r>
              <a:rPr lang="tr-TR" sz="2600" dirty="0" smtClean="0">
                <a:latin typeface="Arial" pitchFamily="34" charset="0"/>
                <a:cs typeface="Arial" pitchFamily="34" charset="0"/>
              </a:rPr>
              <a:t> </a:t>
            </a:r>
            <a:r>
              <a:rPr lang="tr-TR" sz="2600" dirty="0" err="1" smtClean="0">
                <a:latin typeface="Arial" pitchFamily="34" charset="0"/>
                <a:cs typeface="Arial" pitchFamily="34" charset="0"/>
              </a:rPr>
              <a:t>Endometriyal</a:t>
            </a:r>
            <a:r>
              <a:rPr lang="tr-TR" sz="2600" dirty="0" smtClean="0">
                <a:latin typeface="Arial" pitchFamily="34" charset="0"/>
                <a:cs typeface="Arial" pitchFamily="34" charset="0"/>
              </a:rPr>
              <a:t> kalınlıkta artma </a:t>
            </a:r>
          </a:p>
          <a:p>
            <a:r>
              <a:rPr lang="tr-TR" sz="2600" dirty="0" smtClean="0">
                <a:latin typeface="Arial" pitchFamily="34" charset="0"/>
                <a:cs typeface="Arial" pitchFamily="34" charset="0"/>
              </a:rPr>
              <a:t> </a:t>
            </a:r>
            <a:r>
              <a:rPr lang="tr-TR" sz="2600" dirty="0" err="1" smtClean="0">
                <a:latin typeface="Arial" pitchFamily="34" charset="0"/>
                <a:cs typeface="Arial" pitchFamily="34" charset="0"/>
              </a:rPr>
              <a:t>Ovulasyon</a:t>
            </a:r>
            <a:r>
              <a:rPr lang="tr-TR" sz="2600" dirty="0" smtClean="0">
                <a:latin typeface="Arial" pitchFamily="34" charset="0"/>
                <a:cs typeface="Arial" pitchFamily="34" charset="0"/>
              </a:rPr>
              <a:t> oranında artış </a:t>
            </a:r>
          </a:p>
          <a:p>
            <a:r>
              <a:rPr lang="tr-TR" sz="2600" dirty="0" smtClean="0">
                <a:latin typeface="Arial" pitchFamily="34" charset="0"/>
                <a:cs typeface="Arial" pitchFamily="34" charset="0"/>
              </a:rPr>
              <a:t> Daha  yüksek gebelik oranları elde edilmişti</a:t>
            </a:r>
            <a:r>
              <a:rPr lang="tr-TR" dirty="0" smtClean="0">
                <a:latin typeface="Arial" pitchFamily="34" charset="0"/>
                <a:cs typeface="Arial" pitchFamily="34" charset="0"/>
              </a:rPr>
              <a:t>r </a:t>
            </a:r>
          </a:p>
          <a:p>
            <a:endParaRPr lang="tr-TR" sz="1900" dirty="0" smtClean="0">
              <a:latin typeface="Arial" pitchFamily="34" charset="0"/>
              <a:cs typeface="Arial" pitchFamily="34" charset="0"/>
            </a:endParaRPr>
          </a:p>
          <a:p>
            <a:pPr>
              <a:buNone/>
            </a:pPr>
            <a:r>
              <a:rPr lang="tr-TR" sz="1900" dirty="0" smtClean="0">
                <a:latin typeface="Arial" pitchFamily="34" charset="0"/>
                <a:cs typeface="Arial" pitchFamily="34" charset="0"/>
              </a:rPr>
              <a:t>						Atay </a:t>
            </a:r>
            <a:r>
              <a:rPr lang="tr-TR" sz="1900" dirty="0">
                <a:latin typeface="Arial" pitchFamily="34" charset="0"/>
                <a:cs typeface="Arial" pitchFamily="34" charset="0"/>
              </a:rPr>
              <a:t>,</a:t>
            </a:r>
            <a:r>
              <a:rPr lang="tr-TR" sz="1900" dirty="0" smtClean="0">
                <a:latin typeface="Arial" pitchFamily="34" charset="0"/>
                <a:cs typeface="Arial" pitchFamily="34" charset="0"/>
              </a:rPr>
              <a:t> J </a:t>
            </a:r>
            <a:r>
              <a:rPr lang="tr-TR" sz="1900" dirty="0" err="1" smtClean="0">
                <a:latin typeface="Arial" pitchFamily="34" charset="0"/>
                <a:cs typeface="Arial" pitchFamily="34" charset="0"/>
              </a:rPr>
              <a:t>Int</a:t>
            </a:r>
            <a:r>
              <a:rPr lang="tr-TR" sz="1900" dirty="0" smtClean="0">
                <a:latin typeface="Arial" pitchFamily="34" charset="0"/>
                <a:cs typeface="Arial" pitchFamily="34" charset="0"/>
              </a:rPr>
              <a:t> </a:t>
            </a:r>
            <a:r>
              <a:rPr lang="tr-TR" sz="1900" dirty="0" err="1" smtClean="0">
                <a:latin typeface="Arial" pitchFamily="34" charset="0"/>
                <a:cs typeface="Arial" pitchFamily="34" charset="0"/>
              </a:rPr>
              <a:t>Med</a:t>
            </a:r>
            <a:r>
              <a:rPr lang="tr-TR" sz="1900" dirty="0" smtClean="0">
                <a:latin typeface="Arial" pitchFamily="34" charset="0"/>
                <a:cs typeface="Arial" pitchFamily="34" charset="0"/>
              </a:rPr>
              <a:t> </a:t>
            </a:r>
            <a:r>
              <a:rPr lang="tr-TR" sz="1900" dirty="0" err="1" smtClean="0">
                <a:latin typeface="Arial" pitchFamily="34" charset="0"/>
                <a:cs typeface="Arial" pitchFamily="34" charset="0"/>
              </a:rPr>
              <a:t>Res</a:t>
            </a:r>
            <a:r>
              <a:rPr lang="tr-TR" sz="1900" dirty="0" smtClean="0">
                <a:latin typeface="Arial" pitchFamily="34" charset="0"/>
                <a:cs typeface="Arial" pitchFamily="34" charset="0"/>
              </a:rPr>
              <a:t> 2006 </a:t>
            </a:r>
          </a:p>
          <a:p>
            <a:pPr>
              <a:buNone/>
            </a:pPr>
            <a:r>
              <a:rPr lang="tr-TR" sz="1900" dirty="0" smtClean="0">
                <a:latin typeface="Arial" pitchFamily="34" charset="0"/>
                <a:cs typeface="Arial" pitchFamily="34" charset="0"/>
              </a:rPr>
              <a:t>						</a:t>
            </a:r>
            <a:r>
              <a:rPr lang="tr-TR" sz="1900" dirty="0" err="1" smtClean="0">
                <a:latin typeface="Arial" pitchFamily="34" charset="0"/>
                <a:cs typeface="Arial" pitchFamily="34" charset="0"/>
              </a:rPr>
              <a:t>Polyzos</a:t>
            </a:r>
            <a:r>
              <a:rPr lang="tr-TR" sz="1900" dirty="0" smtClean="0">
                <a:latin typeface="Arial" pitchFamily="34" charset="0"/>
                <a:cs typeface="Arial" pitchFamily="34" charset="0"/>
              </a:rPr>
              <a:t> NP , </a:t>
            </a:r>
            <a:r>
              <a:rPr lang="tr-TR" sz="1900" dirty="0" err="1" smtClean="0">
                <a:latin typeface="Arial" pitchFamily="34" charset="0"/>
                <a:cs typeface="Arial" pitchFamily="34" charset="0"/>
              </a:rPr>
              <a:t>Fertil</a:t>
            </a:r>
            <a:r>
              <a:rPr lang="tr-TR" sz="1900" dirty="0" smtClean="0">
                <a:latin typeface="Arial" pitchFamily="34" charset="0"/>
                <a:cs typeface="Arial" pitchFamily="34" charset="0"/>
              </a:rPr>
              <a:t> Steril 2008</a:t>
            </a:r>
          </a:p>
          <a:p>
            <a:pPr eaLnBrk="1" hangingPunct="1">
              <a:buFont typeface="Wingdings 2" pitchFamily="18" charset="2"/>
              <a:buNone/>
            </a:pPr>
            <a:endParaRPr lang="en-US" sz="3200" dirty="0" smtClean="0"/>
          </a:p>
        </p:txBody>
      </p:sp>
      <p:sp>
        <p:nvSpPr>
          <p:cNvPr id="6" name="5 Slayt Numarası Yer Tutucusu"/>
          <p:cNvSpPr>
            <a:spLocks noGrp="1"/>
          </p:cNvSpPr>
          <p:nvPr>
            <p:ph type="sldNum" sz="quarter" idx="12"/>
          </p:nvPr>
        </p:nvSpPr>
        <p:spPr/>
        <p:txBody>
          <a:bodyPr>
            <a:normAutofit/>
          </a:bodyPr>
          <a:lstStyle/>
          <a:p>
            <a:pPr>
              <a:defRPr/>
            </a:pPr>
            <a:fld id="{0C829D7B-FF67-4819-B2C7-8822CE0F3162}" type="slidenum">
              <a:rPr lang="en-US"/>
              <a:pPr>
                <a:defRPr/>
              </a:pPr>
              <a:t>22</a:t>
            </a:fld>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p:cNvSpPr>
          <p:nvPr>
            <p:ph type="title"/>
          </p:nvPr>
        </p:nvSpPr>
        <p:spPr/>
        <p:txBody>
          <a:bodyPr/>
          <a:lstStyle/>
          <a:p>
            <a:pPr eaLnBrk="1" hangingPunct="1"/>
            <a:r>
              <a:rPr lang="tr-TR" b="1" dirty="0" smtClean="0">
                <a:solidFill>
                  <a:schemeClr val="tx1"/>
                </a:solidFill>
              </a:rPr>
              <a:t>Tedavi Protokolü-Dozaj</a:t>
            </a:r>
            <a:endParaRPr lang="en-US" b="1" dirty="0" smtClean="0">
              <a:solidFill>
                <a:schemeClr val="tx1"/>
              </a:solidFill>
            </a:endParaRPr>
          </a:p>
        </p:txBody>
      </p:sp>
      <p:graphicFrame>
        <p:nvGraphicFramePr>
          <p:cNvPr id="134187" name="Group 43"/>
          <p:cNvGraphicFramePr>
            <a:graphicFrameLocks noGrp="1"/>
          </p:cNvGraphicFramePr>
          <p:nvPr>
            <p:ph sz="half" idx="2"/>
          </p:nvPr>
        </p:nvGraphicFramePr>
        <p:xfrm>
          <a:off x="457200" y="1447800"/>
          <a:ext cx="8382000" cy="3744914"/>
        </p:xfrm>
        <a:graphic>
          <a:graphicData uri="http://schemas.openxmlformats.org/drawingml/2006/table">
            <a:tbl>
              <a:tblPr/>
              <a:tblGrid>
                <a:gridCol w="3106738"/>
                <a:gridCol w="2638425"/>
                <a:gridCol w="2636837"/>
              </a:tblGrid>
              <a:tr h="544513">
                <a:tc>
                  <a:txBody>
                    <a:bodyPr/>
                    <a:lstStyle/>
                    <a:p>
                      <a:pPr marL="36513"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2600" b="0" i="0" u="none" strike="noStrike" cap="none" normalizeH="0" baseline="0" dirty="0" err="1" smtClean="0">
                          <a:ln>
                            <a:noFill/>
                          </a:ln>
                          <a:solidFill>
                            <a:schemeClr val="bg1"/>
                          </a:solidFill>
                          <a:effectLst/>
                          <a:latin typeface="Arial" pitchFamily="34" charset="0"/>
                        </a:rPr>
                        <a:t>Letrozol</a:t>
                      </a:r>
                      <a:r>
                        <a:rPr kumimoji="0" lang="en-US" sz="2600" b="0" i="0" u="none" strike="noStrike" cap="none" normalizeH="0" baseline="0" dirty="0" smtClean="0">
                          <a:ln>
                            <a:noFill/>
                          </a:ln>
                          <a:solidFill>
                            <a:schemeClr val="bg1"/>
                          </a:solidFill>
                          <a:effectLst/>
                          <a:latin typeface="Arial" pitchFamily="34"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36513"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2600" b="0" i="0" u="none" strike="noStrike" cap="none" normalizeH="0" baseline="0" dirty="0" smtClean="0">
                          <a:ln>
                            <a:noFill/>
                          </a:ln>
                          <a:solidFill>
                            <a:schemeClr val="bg1"/>
                          </a:solidFill>
                          <a:effectLst/>
                          <a:latin typeface="Arial" pitchFamily="34" charset="0"/>
                        </a:rPr>
                        <a:t>Do</a:t>
                      </a:r>
                      <a:r>
                        <a:rPr kumimoji="0" lang="tr-TR" sz="2600" b="0" i="0" u="none" strike="noStrike" cap="none" normalizeH="0" baseline="0" dirty="0" smtClean="0">
                          <a:ln>
                            <a:noFill/>
                          </a:ln>
                          <a:solidFill>
                            <a:schemeClr val="bg1"/>
                          </a:solidFill>
                          <a:effectLst/>
                          <a:latin typeface="Arial" pitchFamily="34" charset="0"/>
                        </a:rPr>
                        <a:t>z</a:t>
                      </a:r>
                      <a:endParaRPr kumimoji="0" lang="en-US" sz="2600" b="0" i="0" u="none" strike="noStrike" cap="none" normalizeH="0" baseline="0" dirty="0" smtClean="0">
                        <a:ln>
                          <a:noFill/>
                        </a:ln>
                        <a:solidFill>
                          <a:schemeClr val="bg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36513"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tr-TR" sz="2600" b="0" i="0" u="none" strike="noStrike" cap="none" normalizeH="0" baseline="0" dirty="0" smtClean="0">
                          <a:ln>
                            <a:noFill/>
                          </a:ln>
                          <a:solidFill>
                            <a:schemeClr val="bg1"/>
                          </a:solidFill>
                          <a:effectLst/>
                          <a:latin typeface="Arial" pitchFamily="34" charset="0"/>
                        </a:rPr>
                        <a:t>Süre</a:t>
                      </a:r>
                      <a:endParaRPr kumimoji="0" lang="en-US" sz="2600" b="0" i="0" u="none" strike="noStrike" cap="none" normalizeH="0" baseline="0" dirty="0" smtClean="0">
                        <a:ln>
                          <a:noFill/>
                        </a:ln>
                        <a:solidFill>
                          <a:schemeClr val="bg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r h="544513">
                <a:tc>
                  <a:txBody>
                    <a:bodyPr/>
                    <a:lstStyle/>
                    <a:p>
                      <a:pPr marL="36513"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2600" b="0" i="0" u="none" strike="noStrike" cap="none" normalizeH="0" baseline="0" smtClean="0">
                          <a:ln>
                            <a:noFill/>
                          </a:ln>
                          <a:solidFill>
                            <a:schemeClr val="bg1"/>
                          </a:solidFill>
                          <a:effectLst/>
                          <a:latin typeface="Arial" pitchFamily="34" charset="0"/>
                        </a:rPr>
                        <a:t>2.5-7.5 mg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36513"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2600" b="0" i="0" u="none" strike="noStrike" cap="none" normalizeH="0" baseline="0" dirty="0" smtClean="0">
                          <a:ln>
                            <a:noFill/>
                          </a:ln>
                          <a:solidFill>
                            <a:schemeClr val="bg1"/>
                          </a:solidFill>
                          <a:effectLst/>
                          <a:latin typeface="Arial" pitchFamily="34" charset="0"/>
                        </a:rPr>
                        <a:t>X 5 </a:t>
                      </a:r>
                      <a:r>
                        <a:rPr kumimoji="0" lang="tr-TR" sz="2600" b="0" i="0" u="none" strike="noStrike" cap="none" normalizeH="0" baseline="0" dirty="0" smtClean="0">
                          <a:ln>
                            <a:noFill/>
                          </a:ln>
                          <a:solidFill>
                            <a:schemeClr val="bg1"/>
                          </a:solidFill>
                          <a:effectLst/>
                          <a:latin typeface="Arial" pitchFamily="34" charset="0"/>
                        </a:rPr>
                        <a:t>gün</a:t>
                      </a:r>
                      <a:endParaRPr kumimoji="0" lang="en-US" sz="2600" b="0" i="0" u="none" strike="noStrike" cap="none" normalizeH="0" baseline="0" dirty="0" smtClean="0">
                        <a:ln>
                          <a:noFill/>
                        </a:ln>
                        <a:solidFill>
                          <a:schemeClr val="bg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36513"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2600" b="0" i="0" u="none" strike="noStrike" cap="none" normalizeH="0" baseline="0" smtClean="0">
                          <a:ln>
                            <a:noFill/>
                          </a:ln>
                          <a:solidFill>
                            <a:schemeClr val="bg1"/>
                          </a:solidFill>
                          <a:effectLst/>
                          <a:latin typeface="Arial" pitchFamily="34" charset="0"/>
                        </a:rPr>
                        <a:t>D3-D7</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r h="1458913">
                <a:tc>
                  <a:txBody>
                    <a:bodyPr/>
                    <a:lstStyle/>
                    <a:p>
                      <a:pPr marL="36513"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2600" b="0" i="0" u="none" strike="noStrike" cap="none" normalizeH="0" baseline="0" smtClean="0">
                          <a:ln>
                            <a:noFill/>
                          </a:ln>
                          <a:solidFill>
                            <a:schemeClr val="bg1"/>
                          </a:solidFill>
                          <a:effectLst/>
                          <a:latin typeface="Arial" pitchFamily="34" charset="0"/>
                        </a:rPr>
                        <a:t>20 mg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36513"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tr-TR" sz="2600" b="0" i="0" u="none" strike="noStrike" cap="none" normalizeH="0" baseline="0" dirty="0" smtClean="0">
                          <a:ln>
                            <a:noFill/>
                          </a:ln>
                          <a:solidFill>
                            <a:schemeClr val="bg1"/>
                          </a:solidFill>
                          <a:effectLst/>
                          <a:latin typeface="Arial" pitchFamily="34" charset="0"/>
                        </a:rPr>
                        <a:t>Tek</a:t>
                      </a:r>
                      <a:r>
                        <a:rPr kumimoji="0" lang="en-US" sz="2600" b="0" i="0" u="none" strike="noStrike" cap="none" normalizeH="0" baseline="0" dirty="0" smtClean="0">
                          <a:ln>
                            <a:noFill/>
                          </a:ln>
                          <a:solidFill>
                            <a:schemeClr val="bg1"/>
                          </a:solidFill>
                          <a:effectLst/>
                          <a:latin typeface="Arial" pitchFamily="34" charset="0"/>
                        </a:rPr>
                        <a:t> do</a:t>
                      </a:r>
                      <a:r>
                        <a:rPr kumimoji="0" lang="tr-TR" sz="2600" b="0" i="0" u="none" strike="noStrike" cap="none" normalizeH="0" baseline="0" dirty="0" smtClean="0">
                          <a:ln>
                            <a:noFill/>
                          </a:ln>
                          <a:solidFill>
                            <a:schemeClr val="bg1"/>
                          </a:solidFill>
                          <a:effectLst/>
                          <a:latin typeface="Arial" pitchFamily="34" charset="0"/>
                        </a:rPr>
                        <a:t>z</a:t>
                      </a:r>
                      <a:endParaRPr kumimoji="0" lang="en-US" sz="2600" b="0" i="0" u="none" strike="noStrike" cap="none" normalizeH="0" baseline="0" dirty="0" smtClean="0">
                        <a:ln>
                          <a:noFill/>
                        </a:ln>
                        <a:solidFill>
                          <a:schemeClr val="bg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36513"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2600" b="0" i="0" u="none" strike="noStrike" cap="none" normalizeH="0" baseline="0" dirty="0" smtClean="0">
                          <a:ln>
                            <a:noFill/>
                          </a:ln>
                          <a:solidFill>
                            <a:schemeClr val="bg1"/>
                          </a:solidFill>
                          <a:effectLst/>
                          <a:latin typeface="Arial" pitchFamily="34" charset="0"/>
                        </a:rPr>
                        <a:t>D3</a:t>
                      </a:r>
                    </a:p>
                    <a:p>
                      <a:pPr marL="36513"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tr-TR" sz="2600" b="0" i="0" u="none" strike="noStrike" cap="none" normalizeH="0" baseline="0" dirty="0" smtClean="0">
                          <a:ln>
                            <a:noFill/>
                          </a:ln>
                          <a:solidFill>
                            <a:schemeClr val="bg1"/>
                          </a:solidFill>
                          <a:effectLst/>
                          <a:latin typeface="Arial" pitchFamily="34" charset="0"/>
                        </a:rPr>
                        <a:t>Erken</a:t>
                      </a:r>
                      <a:r>
                        <a:rPr kumimoji="0" lang="en-US" sz="2600" b="0" i="0" u="none" strike="noStrike" cap="none" normalizeH="0" baseline="0" dirty="0" smtClean="0">
                          <a:ln>
                            <a:noFill/>
                          </a:ln>
                          <a:solidFill>
                            <a:schemeClr val="bg1"/>
                          </a:solidFill>
                          <a:effectLst/>
                          <a:latin typeface="Arial" pitchFamily="34" charset="0"/>
                        </a:rPr>
                        <a:t> max E </a:t>
                      </a:r>
                      <a:r>
                        <a:rPr kumimoji="0" lang="tr-TR" sz="2600" b="0" i="0" u="none" strike="noStrike" cap="none" normalizeH="0" baseline="0" dirty="0" smtClean="0">
                          <a:ln>
                            <a:noFill/>
                          </a:ln>
                          <a:solidFill>
                            <a:schemeClr val="bg1"/>
                          </a:solidFill>
                          <a:effectLst/>
                          <a:latin typeface="Arial" pitchFamily="34" charset="0"/>
                        </a:rPr>
                        <a:t>baskılama</a:t>
                      </a:r>
                      <a:r>
                        <a:rPr kumimoji="0" lang="en-US" sz="2600" b="0" i="0" u="none" strike="noStrike" cap="none" normalizeH="0" baseline="0" dirty="0" smtClean="0">
                          <a:ln>
                            <a:noFill/>
                          </a:ln>
                          <a:solidFill>
                            <a:schemeClr val="bg1"/>
                          </a:solidFill>
                          <a:effectLst/>
                          <a:latin typeface="Arial" pitchFamily="34" charset="0"/>
                        </a:rPr>
                        <a: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r h="1196975">
                <a:tc>
                  <a:txBody>
                    <a:bodyPr/>
                    <a:lstStyle/>
                    <a:p>
                      <a:pPr marL="36513"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2600" b="0" i="0" u="none" strike="noStrike" cap="none" normalizeH="0" baseline="0" smtClean="0">
                          <a:ln>
                            <a:noFill/>
                          </a:ln>
                          <a:solidFill>
                            <a:schemeClr val="bg1"/>
                          </a:solidFill>
                          <a:effectLst/>
                          <a:latin typeface="Arial" pitchFamily="34" charset="0"/>
                        </a:rPr>
                        <a:t>5 mg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36513"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2600" b="0" i="0" u="none" strike="noStrike" cap="none" normalizeH="0" baseline="0" dirty="0" smtClean="0">
                          <a:ln>
                            <a:noFill/>
                          </a:ln>
                          <a:solidFill>
                            <a:schemeClr val="bg1"/>
                          </a:solidFill>
                          <a:effectLst/>
                          <a:latin typeface="Arial" pitchFamily="34" charset="0"/>
                        </a:rPr>
                        <a:t>X 5 </a:t>
                      </a:r>
                      <a:r>
                        <a:rPr kumimoji="0" lang="tr-TR" sz="2600" b="0" i="0" u="none" strike="noStrike" cap="none" normalizeH="0" baseline="0" dirty="0" smtClean="0">
                          <a:ln>
                            <a:noFill/>
                          </a:ln>
                          <a:solidFill>
                            <a:schemeClr val="bg1"/>
                          </a:solidFill>
                          <a:effectLst/>
                          <a:latin typeface="Arial" pitchFamily="34" charset="0"/>
                        </a:rPr>
                        <a:t>gün</a:t>
                      </a:r>
                      <a:endParaRPr kumimoji="0" lang="en-US" sz="2600" b="0" i="0" u="none" strike="noStrike" cap="none" normalizeH="0" baseline="0" dirty="0" smtClean="0">
                        <a:ln>
                          <a:noFill/>
                        </a:ln>
                        <a:solidFill>
                          <a:schemeClr val="bg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36513"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2600" b="0" i="0" u="none" strike="noStrike" cap="none" normalizeH="0" baseline="0" smtClean="0">
                          <a:ln>
                            <a:noFill/>
                          </a:ln>
                          <a:solidFill>
                            <a:schemeClr val="bg1"/>
                          </a:solidFill>
                          <a:effectLst/>
                          <a:latin typeface="Arial" pitchFamily="34" charset="0"/>
                        </a:rPr>
                        <a:t>D3-D7</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r>
            </a:tbl>
          </a:graphicData>
        </a:graphic>
      </p:graphicFrame>
      <p:sp>
        <p:nvSpPr>
          <p:cNvPr id="37914" name="Rectangle 30"/>
          <p:cNvSpPr>
            <a:spLocks noChangeArrowheads="1"/>
          </p:cNvSpPr>
          <p:nvPr/>
        </p:nvSpPr>
        <p:spPr bwMode="auto">
          <a:xfrm>
            <a:off x="1447800" y="5733256"/>
            <a:ext cx="7696200" cy="369332"/>
          </a:xfrm>
          <a:prstGeom prst="rect">
            <a:avLst/>
          </a:prstGeom>
          <a:noFill/>
          <a:ln w="9525">
            <a:noFill/>
            <a:miter lim="800000"/>
            <a:headEnd/>
            <a:tailEnd/>
          </a:ln>
        </p:spPr>
        <p:txBody>
          <a:bodyPr>
            <a:spAutoFit/>
          </a:bodyPr>
          <a:lstStyle/>
          <a:p>
            <a:r>
              <a:rPr lang="tr-TR" dirty="0" smtClean="0"/>
              <a:t>			 </a:t>
            </a:r>
            <a:r>
              <a:rPr lang="en-US" dirty="0" err="1" smtClean="0"/>
              <a:t>Biljan</a:t>
            </a:r>
            <a:r>
              <a:rPr lang="en-US" dirty="0" smtClean="0"/>
              <a:t> </a:t>
            </a:r>
            <a:r>
              <a:rPr lang="en-US" dirty="0"/>
              <a:t>M et al. </a:t>
            </a:r>
            <a:r>
              <a:rPr lang="en-US" dirty="0" err="1"/>
              <a:t>Fertil</a:t>
            </a:r>
            <a:r>
              <a:rPr lang="en-US" dirty="0"/>
              <a:t> </a:t>
            </a:r>
            <a:r>
              <a:rPr lang="en-US" dirty="0" err="1"/>
              <a:t>Steril</a:t>
            </a:r>
            <a:r>
              <a:rPr lang="en-US" dirty="0"/>
              <a:t> </a:t>
            </a:r>
            <a:r>
              <a:rPr lang="en-US" dirty="0" smtClean="0"/>
              <a:t>2002</a:t>
            </a:r>
            <a:endParaRPr lang="en-US" dirty="0"/>
          </a:p>
        </p:txBody>
      </p:sp>
      <p:sp>
        <p:nvSpPr>
          <p:cNvPr id="6" name="5 Dikdörtgen"/>
          <p:cNvSpPr/>
          <p:nvPr/>
        </p:nvSpPr>
        <p:spPr>
          <a:xfrm>
            <a:off x="4283968" y="6021288"/>
            <a:ext cx="4860032" cy="646331"/>
          </a:xfrm>
          <a:prstGeom prst="rect">
            <a:avLst/>
          </a:prstGeom>
        </p:spPr>
        <p:txBody>
          <a:bodyPr wrap="square">
            <a:spAutoFit/>
          </a:bodyPr>
          <a:lstStyle/>
          <a:p>
            <a:pPr>
              <a:buNone/>
            </a:pPr>
            <a:r>
              <a:rPr lang="tr-TR" dirty="0" err="1" smtClean="0"/>
              <a:t>Mitwally</a:t>
            </a:r>
            <a:r>
              <a:rPr lang="tr-TR" dirty="0" smtClean="0"/>
              <a:t> ve </a:t>
            </a:r>
            <a:r>
              <a:rPr lang="tr-TR" dirty="0" err="1" smtClean="0"/>
              <a:t>Casper</a:t>
            </a:r>
            <a:r>
              <a:rPr lang="tr-TR" dirty="0" smtClean="0"/>
              <a:t> , </a:t>
            </a:r>
            <a:r>
              <a:rPr lang="tr-TR" dirty="0" err="1" smtClean="0"/>
              <a:t>Fertil</a:t>
            </a:r>
            <a:r>
              <a:rPr lang="tr-TR" dirty="0" smtClean="0"/>
              <a:t> Steril 2001 </a:t>
            </a:r>
          </a:p>
          <a:p>
            <a:pPr>
              <a:buNone/>
            </a:pPr>
            <a:r>
              <a:rPr lang="tr-TR" dirty="0" smtClean="0"/>
              <a:t>Bayar ve ark, </a:t>
            </a:r>
            <a:r>
              <a:rPr lang="tr-TR" dirty="0" err="1" smtClean="0"/>
              <a:t>Fertil</a:t>
            </a:r>
            <a:r>
              <a:rPr lang="tr-TR" dirty="0" smtClean="0"/>
              <a:t> Steril ,2006</a:t>
            </a:r>
          </a:p>
        </p:txBody>
      </p:sp>
    </p:spTree>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tr-TR" b="1" dirty="0" smtClean="0">
                <a:solidFill>
                  <a:schemeClr val="tx1"/>
                </a:solidFill>
                <a:latin typeface="+mn-lt"/>
                <a:cs typeface="+mj-cs"/>
              </a:rPr>
              <a:t>AI</a:t>
            </a:r>
            <a:r>
              <a:rPr lang="en-US" b="1" dirty="0" smtClean="0">
                <a:solidFill>
                  <a:schemeClr val="tx1"/>
                </a:solidFill>
                <a:latin typeface="+mn-lt"/>
                <a:cs typeface="+mj-cs"/>
              </a:rPr>
              <a:t> </a:t>
            </a:r>
            <a:r>
              <a:rPr lang="en-US" b="1" dirty="0" err="1" smtClean="0">
                <a:solidFill>
                  <a:schemeClr val="tx1"/>
                </a:solidFill>
                <a:latin typeface="+mn-lt"/>
                <a:cs typeface="+mj-cs"/>
              </a:rPr>
              <a:t>vs</a:t>
            </a:r>
            <a:r>
              <a:rPr lang="en-US" b="1" dirty="0" smtClean="0">
                <a:solidFill>
                  <a:schemeClr val="tx1"/>
                </a:solidFill>
                <a:latin typeface="+mn-lt"/>
                <a:cs typeface="+mj-cs"/>
              </a:rPr>
              <a:t> CC</a:t>
            </a:r>
          </a:p>
        </p:txBody>
      </p:sp>
      <p:sp>
        <p:nvSpPr>
          <p:cNvPr id="36867" name="Rectangle 3"/>
          <p:cNvSpPr>
            <a:spLocks noGrp="1" noChangeArrowheads="1"/>
          </p:cNvSpPr>
          <p:nvPr>
            <p:ph idx="1"/>
          </p:nvPr>
        </p:nvSpPr>
        <p:spPr/>
        <p:txBody>
          <a:bodyPr/>
          <a:lstStyle/>
          <a:p>
            <a:pPr eaLnBrk="1" hangingPunct="1">
              <a:defRPr/>
            </a:pPr>
            <a:r>
              <a:rPr lang="en-US" sz="2800" dirty="0" smtClean="0">
                <a:cs typeface="+mn-cs"/>
              </a:rPr>
              <a:t>Meta-anal</a:t>
            </a:r>
            <a:r>
              <a:rPr lang="tr-TR" sz="2800" dirty="0" smtClean="0">
                <a:cs typeface="+mn-cs"/>
              </a:rPr>
              <a:t>iz</a:t>
            </a:r>
            <a:r>
              <a:rPr lang="en-US" sz="2800" dirty="0" smtClean="0">
                <a:cs typeface="+mn-cs"/>
              </a:rPr>
              <a:t>, 4 R</a:t>
            </a:r>
            <a:r>
              <a:rPr lang="tr-TR" sz="2800" dirty="0" smtClean="0">
                <a:cs typeface="+mn-cs"/>
              </a:rPr>
              <a:t>KÇ</a:t>
            </a:r>
            <a:endParaRPr lang="en-US" sz="2800" dirty="0" smtClean="0">
              <a:cs typeface="+mn-cs"/>
            </a:endParaRPr>
          </a:p>
          <a:p>
            <a:pPr eaLnBrk="1" hangingPunct="1">
              <a:defRPr/>
            </a:pPr>
            <a:r>
              <a:rPr lang="tr-TR" sz="2800" dirty="0" err="1" smtClean="0">
                <a:cs typeface="+mn-cs"/>
              </a:rPr>
              <a:t>Aromataz</a:t>
            </a:r>
            <a:r>
              <a:rPr lang="tr-TR" sz="2800" dirty="0" smtClean="0">
                <a:cs typeface="+mn-cs"/>
              </a:rPr>
              <a:t> </a:t>
            </a:r>
            <a:r>
              <a:rPr lang="tr-TR" sz="2800" dirty="0" err="1" smtClean="0">
                <a:cs typeface="+mn-cs"/>
              </a:rPr>
              <a:t>İnibitörleri</a:t>
            </a:r>
            <a:r>
              <a:rPr lang="tr-TR" sz="2800" dirty="0" smtClean="0">
                <a:cs typeface="+mn-cs"/>
              </a:rPr>
              <a:t>;</a:t>
            </a:r>
          </a:p>
          <a:p>
            <a:pPr eaLnBrk="1" hangingPunct="1">
              <a:defRPr/>
            </a:pPr>
            <a:endParaRPr lang="tr-TR" dirty="0" smtClean="0"/>
          </a:p>
          <a:p>
            <a:pPr lvl="1">
              <a:defRPr/>
            </a:pPr>
            <a:r>
              <a:rPr lang="tr-TR" dirty="0" smtClean="0">
                <a:cs typeface="+mn-cs"/>
              </a:rPr>
              <a:t> </a:t>
            </a:r>
            <a:r>
              <a:rPr lang="tr-TR" sz="2400" dirty="0" smtClean="0">
                <a:cs typeface="+mn-cs"/>
              </a:rPr>
              <a:t>gebelik oranı </a:t>
            </a:r>
            <a:r>
              <a:rPr lang="en-US" sz="2400" dirty="0" smtClean="0">
                <a:cs typeface="+mn-cs"/>
              </a:rPr>
              <a:t>(OR 2.0) </a:t>
            </a:r>
            <a:r>
              <a:rPr lang="tr-TR" sz="2400" dirty="0" smtClean="0">
                <a:cs typeface="+mn-cs"/>
              </a:rPr>
              <a:t>ve</a:t>
            </a:r>
          </a:p>
          <a:p>
            <a:pPr lvl="1">
              <a:defRPr/>
            </a:pPr>
            <a:r>
              <a:rPr lang="en-US" sz="2400" dirty="0" smtClean="0">
                <a:cs typeface="+mn-cs"/>
              </a:rPr>
              <a:t> </a:t>
            </a:r>
            <a:r>
              <a:rPr lang="tr-TR" sz="2400" dirty="0" smtClean="0">
                <a:cs typeface="+mn-cs"/>
              </a:rPr>
              <a:t>doğumda</a:t>
            </a:r>
            <a:r>
              <a:rPr lang="en-US" sz="2400" dirty="0" smtClean="0">
                <a:cs typeface="+mn-cs"/>
              </a:rPr>
              <a:t> (OR 2.4)</a:t>
            </a:r>
            <a:r>
              <a:rPr lang="tr-TR" sz="2400" dirty="0" smtClean="0">
                <a:cs typeface="+mn-cs"/>
              </a:rPr>
              <a:t> belirgin üstünlüğe sahip.</a:t>
            </a:r>
            <a:endParaRPr lang="en-US" sz="2400" dirty="0" smtClean="0">
              <a:cs typeface="+mn-cs"/>
            </a:endParaRPr>
          </a:p>
        </p:txBody>
      </p:sp>
      <p:sp>
        <p:nvSpPr>
          <p:cNvPr id="36868" name="Rectangle 4"/>
          <p:cNvSpPr>
            <a:spLocks noChangeArrowheads="1"/>
          </p:cNvSpPr>
          <p:nvPr/>
        </p:nvSpPr>
        <p:spPr bwMode="auto">
          <a:xfrm>
            <a:off x="4865688" y="6200775"/>
            <a:ext cx="4216400" cy="457200"/>
          </a:xfrm>
          <a:prstGeom prst="rect">
            <a:avLst/>
          </a:prstGeom>
          <a:noFill/>
          <a:ln w="9525" algn="ctr">
            <a:noFill/>
            <a:miter lim="800000"/>
            <a:headEnd/>
            <a:tailEnd/>
          </a:ln>
          <a:effectLst/>
        </p:spPr>
        <p:txBody>
          <a:bodyPr lIns="0" tIns="0" rIns="0" bIns="0" anchor="b"/>
          <a:lstStyle/>
          <a:p>
            <a:pPr marL="342900" indent="-342900" rtl="0">
              <a:lnSpc>
                <a:spcPct val="90000"/>
              </a:lnSpc>
              <a:spcBef>
                <a:spcPct val="20000"/>
              </a:spcBef>
              <a:defRPr/>
            </a:pPr>
            <a:r>
              <a:rPr lang="en-US" sz="2000" b="1" dirty="0" err="1">
                <a:effectLst>
                  <a:outerShdw blurRad="38100" dist="38100" dir="2700000" algn="tl">
                    <a:srgbClr val="000000"/>
                  </a:outerShdw>
                </a:effectLst>
                <a:ea typeface="+mn-ea"/>
                <a:cs typeface="Times New Roman (Hebrew)" charset="-79"/>
              </a:rPr>
              <a:t>Polyzos</a:t>
            </a:r>
            <a:r>
              <a:rPr lang="en-US" sz="2000" b="1" dirty="0">
                <a:effectLst>
                  <a:outerShdw blurRad="38100" dist="38100" dir="2700000" algn="tl">
                    <a:srgbClr val="000000"/>
                  </a:outerShdw>
                </a:effectLst>
                <a:ea typeface="+mn-ea"/>
                <a:cs typeface="Times New Roman (Hebrew)" charset="-79"/>
              </a:rPr>
              <a:t> et al, </a:t>
            </a:r>
            <a:r>
              <a:rPr lang="en-US" sz="2000" b="1" dirty="0" err="1">
                <a:effectLst>
                  <a:outerShdw blurRad="38100" dist="38100" dir="2700000" algn="tl">
                    <a:srgbClr val="000000"/>
                  </a:outerShdw>
                </a:effectLst>
                <a:ea typeface="+mn-ea"/>
                <a:cs typeface="Times New Roman (Hebrew)" charset="-79"/>
              </a:rPr>
              <a:t>Fertil</a:t>
            </a:r>
            <a:r>
              <a:rPr lang="en-US" sz="2000" b="1" dirty="0">
                <a:effectLst>
                  <a:outerShdw blurRad="38100" dist="38100" dir="2700000" algn="tl">
                    <a:srgbClr val="000000"/>
                  </a:outerShdw>
                </a:effectLst>
                <a:ea typeface="+mn-ea"/>
                <a:cs typeface="Times New Roman (Hebrew)" charset="-79"/>
              </a:rPr>
              <a:t> </a:t>
            </a:r>
            <a:r>
              <a:rPr lang="en-US" sz="2000" b="1" dirty="0" err="1">
                <a:effectLst>
                  <a:outerShdw blurRad="38100" dist="38100" dir="2700000" algn="tl">
                    <a:srgbClr val="000000"/>
                  </a:outerShdw>
                </a:effectLst>
                <a:ea typeface="+mn-ea"/>
                <a:cs typeface="Times New Roman (Hebrew)" charset="-79"/>
              </a:rPr>
              <a:t>Steril</a:t>
            </a:r>
            <a:r>
              <a:rPr lang="en-US" sz="2000" b="1" dirty="0">
                <a:effectLst>
                  <a:outerShdw blurRad="38100" dist="38100" dir="2700000" algn="tl">
                    <a:srgbClr val="000000"/>
                  </a:outerShdw>
                </a:effectLst>
                <a:ea typeface="+mn-ea"/>
                <a:cs typeface="Times New Roman (Hebrew)" charset="-79"/>
              </a:rPr>
              <a:t>, 2008</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smtClean="0">
                <a:solidFill>
                  <a:schemeClr val="tx1"/>
                </a:solidFill>
              </a:rPr>
              <a:t>Letrozol</a:t>
            </a:r>
            <a:r>
              <a:rPr lang="tr-TR" dirty="0" smtClean="0">
                <a:solidFill>
                  <a:schemeClr val="tx1"/>
                </a:solidFill>
              </a:rPr>
              <a:t> &amp;CC-</a:t>
            </a:r>
            <a:r>
              <a:rPr lang="tr-TR" dirty="0" err="1" smtClean="0">
                <a:solidFill>
                  <a:schemeClr val="tx1"/>
                </a:solidFill>
              </a:rPr>
              <a:t>Endometriyal</a:t>
            </a:r>
            <a:r>
              <a:rPr lang="tr-TR" dirty="0" smtClean="0">
                <a:solidFill>
                  <a:schemeClr val="tx1"/>
                </a:solidFill>
              </a:rPr>
              <a:t> </a:t>
            </a:r>
            <a:r>
              <a:rPr lang="tr-TR" dirty="0" err="1" smtClean="0">
                <a:solidFill>
                  <a:schemeClr val="tx1"/>
                </a:solidFill>
              </a:rPr>
              <a:t>Reseptivite</a:t>
            </a:r>
            <a:endParaRPr lang="tr-TR" dirty="0">
              <a:solidFill>
                <a:schemeClr val="tx1"/>
              </a:solidFill>
            </a:endParaRPr>
          </a:p>
        </p:txBody>
      </p:sp>
      <p:pic>
        <p:nvPicPr>
          <p:cNvPr id="290818" name="Picture 2"/>
          <p:cNvPicPr>
            <a:picLocks noGrp="1" noChangeAspect="1" noChangeArrowheads="1"/>
          </p:cNvPicPr>
          <p:nvPr>
            <p:ph idx="1"/>
          </p:nvPr>
        </p:nvPicPr>
        <p:blipFill>
          <a:blip r:embed="rId2" cstate="print"/>
          <a:stretch>
            <a:fillRect/>
          </a:stretch>
        </p:blipFill>
        <p:spPr bwMode="auto">
          <a:xfrm>
            <a:off x="509650" y="1600200"/>
            <a:ext cx="8124700" cy="4525963"/>
          </a:xfrm>
          <a:prstGeom prst="rect">
            <a:avLst/>
          </a:prstGeom>
          <a:noFill/>
          <a:ln w="9525">
            <a:noFill/>
            <a:miter lim="800000"/>
            <a:headEnd/>
            <a:tailEnd/>
          </a:ln>
        </p:spPr>
      </p:pic>
      <p:sp>
        <p:nvSpPr>
          <p:cNvPr id="5" name="4 Dikdörtgen"/>
          <p:cNvSpPr/>
          <p:nvPr/>
        </p:nvSpPr>
        <p:spPr>
          <a:xfrm>
            <a:off x="3995936" y="6093296"/>
            <a:ext cx="4108882" cy="369332"/>
          </a:xfrm>
          <a:prstGeom prst="rect">
            <a:avLst/>
          </a:prstGeom>
        </p:spPr>
        <p:txBody>
          <a:bodyPr wrap="none">
            <a:spAutoFit/>
          </a:bodyPr>
          <a:lstStyle/>
          <a:p>
            <a:r>
              <a:rPr lang="tr-TR" dirty="0" err="1" smtClean="0">
                <a:latin typeface="Arial" pitchFamily="34" charset="0"/>
                <a:cs typeface="Arial" pitchFamily="34" charset="0"/>
              </a:rPr>
              <a:t>Baruah</a:t>
            </a:r>
            <a:r>
              <a:rPr lang="tr-TR" dirty="0" smtClean="0">
                <a:latin typeface="Arial" pitchFamily="34" charset="0"/>
                <a:cs typeface="Arial" pitchFamily="34" charset="0"/>
              </a:rPr>
              <a:t> J, ARCH </a:t>
            </a:r>
            <a:r>
              <a:rPr lang="tr-TR" dirty="0" err="1" smtClean="0">
                <a:latin typeface="Arial" pitchFamily="34" charset="0"/>
                <a:cs typeface="Arial" pitchFamily="34" charset="0"/>
              </a:rPr>
              <a:t>Gynecol</a:t>
            </a:r>
            <a:r>
              <a:rPr lang="tr-TR" dirty="0" smtClean="0">
                <a:latin typeface="Arial" pitchFamily="34" charset="0"/>
                <a:cs typeface="Arial" pitchFamily="34" charset="0"/>
              </a:rPr>
              <a:t> </a:t>
            </a:r>
            <a:r>
              <a:rPr lang="tr-TR" dirty="0" err="1" smtClean="0">
                <a:latin typeface="Arial" pitchFamily="34" charset="0"/>
                <a:cs typeface="Arial" pitchFamily="34" charset="0"/>
              </a:rPr>
              <a:t>Obstet</a:t>
            </a:r>
            <a:r>
              <a:rPr lang="tr-TR" dirty="0" smtClean="0">
                <a:latin typeface="Arial" pitchFamily="34" charset="0"/>
                <a:cs typeface="Arial" pitchFamily="34" charset="0"/>
              </a:rPr>
              <a:t> 2009</a:t>
            </a:r>
            <a:endParaRPr lang="tr-T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333" name="Group 461"/>
          <p:cNvGraphicFramePr>
            <a:graphicFrameLocks noGrp="1"/>
          </p:cNvGraphicFramePr>
          <p:nvPr>
            <p:ph/>
          </p:nvPr>
        </p:nvGraphicFramePr>
        <p:xfrm>
          <a:off x="152400" y="381000"/>
          <a:ext cx="8839200" cy="5017008"/>
        </p:xfrm>
        <a:graphic>
          <a:graphicData uri="http://schemas.openxmlformats.org/drawingml/2006/table">
            <a:tbl>
              <a:tblPr/>
              <a:tblGrid>
                <a:gridCol w="1595438"/>
                <a:gridCol w="1419225"/>
                <a:gridCol w="1268412"/>
                <a:gridCol w="1365250"/>
                <a:gridCol w="1216025"/>
                <a:gridCol w="1974850"/>
              </a:tblGrid>
              <a:tr h="457200">
                <a:tc gridSpan="6">
                  <a:txBody>
                    <a:bodyPr/>
                    <a:lstStyle/>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2100" b="0" i="0" u="none" strike="noStrike" cap="none" normalizeH="0" baseline="0" dirty="0" smtClean="0">
                          <a:ln>
                            <a:noFill/>
                          </a:ln>
                          <a:solidFill>
                            <a:schemeClr val="tx1"/>
                          </a:solidFill>
                          <a:effectLst/>
                          <a:latin typeface="Verdana" pitchFamily="34" charset="0"/>
                        </a:rPr>
                        <a:t>Use of </a:t>
                      </a:r>
                      <a:r>
                        <a:rPr kumimoji="0" lang="en-US" sz="2100" b="0" i="0" u="none" strike="noStrike" cap="none" normalizeH="0" baseline="0" dirty="0" err="1" smtClean="0">
                          <a:ln>
                            <a:noFill/>
                          </a:ln>
                          <a:solidFill>
                            <a:schemeClr val="tx1"/>
                          </a:solidFill>
                          <a:effectLst/>
                          <a:latin typeface="Verdana" pitchFamily="34" charset="0"/>
                        </a:rPr>
                        <a:t>Letrozole</a:t>
                      </a:r>
                      <a:r>
                        <a:rPr kumimoji="0" lang="en-US" sz="2100" b="0" i="0" u="none" strike="noStrike" cap="none" normalizeH="0" baseline="0" dirty="0" smtClean="0">
                          <a:ln>
                            <a:noFill/>
                          </a:ln>
                          <a:solidFill>
                            <a:schemeClr val="tx1"/>
                          </a:solidFill>
                          <a:effectLst/>
                          <a:latin typeface="Verdana" pitchFamily="34" charset="0"/>
                        </a:rPr>
                        <a:t> for </a:t>
                      </a:r>
                      <a:r>
                        <a:rPr kumimoji="0" lang="en-US" sz="2100" b="0" i="0" u="none" strike="noStrike" cap="none" normalizeH="0" baseline="0" dirty="0" err="1" smtClean="0">
                          <a:ln>
                            <a:noFill/>
                          </a:ln>
                          <a:solidFill>
                            <a:schemeClr val="tx1"/>
                          </a:solidFill>
                          <a:effectLst/>
                          <a:latin typeface="Verdana" pitchFamily="34" charset="0"/>
                        </a:rPr>
                        <a:t>superovulation</a:t>
                      </a:r>
                      <a:endParaRPr kumimoji="0" lang="en-US" sz="2100" b="0" i="0" u="none" strike="noStrike" cap="none" normalizeH="0" baseline="0" dirty="0" smtClean="0">
                        <a:ln>
                          <a:noFill/>
                        </a:ln>
                        <a:solidFill>
                          <a:schemeClr val="tx1"/>
                        </a:solidFill>
                        <a:effectLst/>
                        <a:latin typeface="Verdana"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838200">
                <a:tc>
                  <a:txBody>
                    <a:bodyPr/>
                    <a:lstStyle/>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300" b="1" i="0" u="none" strike="noStrike" cap="none" normalizeH="0" baseline="0" smtClean="0">
                          <a:ln>
                            <a:noFill/>
                          </a:ln>
                          <a:solidFill>
                            <a:schemeClr val="bg1"/>
                          </a:solidFill>
                          <a:effectLst/>
                          <a:latin typeface="Verdana" pitchFamily="34" charset="0"/>
                        </a:rPr>
                        <a:t>Authors (reference)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300" b="1" i="0" u="none" strike="noStrike" cap="none" normalizeH="0" baseline="0" smtClean="0">
                          <a:ln>
                            <a:noFill/>
                          </a:ln>
                          <a:solidFill>
                            <a:schemeClr val="bg1"/>
                          </a:solidFill>
                          <a:effectLst/>
                          <a:latin typeface="Verdana" pitchFamily="34" charset="0"/>
                        </a:rPr>
                        <a:t>Treatment</a:t>
                      </a:r>
                      <a:endParaRPr kumimoji="0" lang="en-US" sz="1300" b="0" i="0" u="none" strike="noStrike" cap="none" normalizeH="0" baseline="0" smtClean="0">
                        <a:ln>
                          <a:noFill/>
                        </a:ln>
                        <a:solidFill>
                          <a:schemeClr val="bg1"/>
                        </a:solidFill>
                        <a:effectLst/>
                        <a:latin typeface="Verdana"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CCFF"/>
                    </a:solidFill>
                  </a:tcPr>
                </a:tc>
                <a:tc>
                  <a:txBody>
                    <a:bodyPr/>
                    <a:lstStyle/>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300" b="1" i="0" u="none" strike="noStrike" cap="none" normalizeH="0" baseline="0" smtClean="0">
                          <a:ln>
                            <a:noFill/>
                          </a:ln>
                          <a:solidFill>
                            <a:schemeClr val="bg1"/>
                          </a:solidFill>
                          <a:effectLst/>
                          <a:latin typeface="Verdana" pitchFamily="34" charset="0"/>
                        </a:rPr>
                        <a:t>No. of pts &amp; diagnosis</a:t>
                      </a:r>
                      <a:endParaRPr kumimoji="0" lang="en-US" sz="1300" b="0" i="0" u="none" strike="noStrike" cap="none" normalizeH="0" baseline="0" smtClean="0">
                        <a:ln>
                          <a:noFill/>
                        </a:ln>
                        <a:solidFill>
                          <a:schemeClr val="bg1"/>
                        </a:solidFill>
                        <a:effectLst/>
                        <a:latin typeface="Verdana"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300" b="1" i="0" u="none" strike="noStrike" cap="none" normalizeH="0" baseline="0" smtClean="0">
                          <a:ln>
                            <a:noFill/>
                          </a:ln>
                          <a:solidFill>
                            <a:schemeClr val="bg1"/>
                          </a:solidFill>
                          <a:effectLst/>
                          <a:latin typeface="Verdana" pitchFamily="34" charset="0"/>
                        </a:rPr>
                        <a:t>Mean no. of</a:t>
                      </a:r>
                    </a:p>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300" b="1" i="0" u="none" strike="noStrike" cap="none" normalizeH="0" baseline="0" smtClean="0">
                          <a:ln>
                            <a:noFill/>
                          </a:ln>
                          <a:solidFill>
                            <a:schemeClr val="bg1"/>
                          </a:solidFill>
                          <a:effectLst/>
                          <a:latin typeface="Verdana" pitchFamily="34" charset="0"/>
                        </a:rPr>
                        <a:t>dominant </a:t>
                      </a:r>
                    </a:p>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300" b="1" i="0" u="none" strike="noStrike" cap="none" normalizeH="0" baseline="0" smtClean="0">
                          <a:ln>
                            <a:noFill/>
                          </a:ln>
                          <a:solidFill>
                            <a:schemeClr val="bg1"/>
                          </a:solidFill>
                          <a:effectLst/>
                          <a:latin typeface="Verdana" pitchFamily="34" charset="0"/>
                        </a:rPr>
                        <a:t>follicles</a:t>
                      </a:r>
                      <a:endParaRPr kumimoji="0" lang="en-US" sz="1300" b="0" i="0" u="none" strike="noStrike" cap="none" normalizeH="0" baseline="0" smtClean="0">
                        <a:ln>
                          <a:noFill/>
                        </a:ln>
                        <a:solidFill>
                          <a:schemeClr val="bg1"/>
                        </a:solidFill>
                        <a:effectLst/>
                        <a:latin typeface="Verdana"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3399"/>
                    </a:solidFill>
                  </a:tcPr>
                </a:tc>
                <a:tc>
                  <a:txBody>
                    <a:bodyPr/>
                    <a:lstStyle/>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300" b="1" i="0" u="none" strike="noStrike" cap="none" normalizeH="0" baseline="0" smtClean="0">
                          <a:ln>
                            <a:noFill/>
                          </a:ln>
                          <a:solidFill>
                            <a:schemeClr val="bg1"/>
                          </a:solidFill>
                          <a:effectLst/>
                          <a:latin typeface="Verdana" pitchFamily="34" charset="0"/>
                        </a:rPr>
                        <a:t>Mean E</a:t>
                      </a:r>
                    </a:p>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300" b="1" i="0" u="none" strike="noStrike" cap="none" normalizeH="0" baseline="0" smtClean="0">
                          <a:ln>
                            <a:noFill/>
                          </a:ln>
                          <a:solidFill>
                            <a:schemeClr val="bg1"/>
                          </a:solidFill>
                          <a:effectLst/>
                          <a:latin typeface="Verdana" pitchFamily="34" charset="0"/>
                        </a:rPr>
                        <a:t>Thickness</a:t>
                      </a:r>
                    </a:p>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300" b="1" i="0" u="none" strike="noStrike" cap="none" normalizeH="0" baseline="0" smtClean="0">
                          <a:ln>
                            <a:noFill/>
                          </a:ln>
                          <a:solidFill>
                            <a:schemeClr val="bg1"/>
                          </a:solidFill>
                          <a:effectLst/>
                          <a:latin typeface="Verdana" pitchFamily="34" charset="0"/>
                        </a:rPr>
                        <a:t>(mm)</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434EA"/>
                    </a:solidFill>
                  </a:tcPr>
                </a:tc>
                <a:tc>
                  <a:txBody>
                    <a:bodyPr/>
                    <a:lstStyle/>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1300" b="1" i="0" u="none" strike="noStrike" cap="none" normalizeH="0" baseline="0" smtClean="0">
                        <a:ln>
                          <a:noFill/>
                        </a:ln>
                        <a:solidFill>
                          <a:schemeClr val="bg1"/>
                        </a:solidFill>
                        <a:effectLst/>
                        <a:latin typeface="Verdana" pitchFamily="34" charset="0"/>
                      </a:endParaRPr>
                    </a:p>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300" b="1" i="0" u="none" strike="noStrike" cap="none" normalizeH="0" baseline="0" smtClean="0">
                          <a:ln>
                            <a:noFill/>
                          </a:ln>
                          <a:solidFill>
                            <a:schemeClr val="bg1"/>
                          </a:solidFill>
                          <a:effectLst/>
                          <a:latin typeface="Verdana" pitchFamily="34" charset="0"/>
                        </a:rPr>
                        <a:t>Pregnancy</a:t>
                      </a:r>
                    </a:p>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1300" b="1" i="0" u="none" strike="noStrike" cap="none" normalizeH="0" baseline="0" smtClean="0">
                        <a:ln>
                          <a:noFill/>
                        </a:ln>
                        <a:solidFill>
                          <a:schemeClr val="bg1"/>
                        </a:solidFill>
                        <a:effectLst/>
                        <a:latin typeface="Verdana"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9CCFF"/>
                    </a:solidFill>
                  </a:tcPr>
                </a:tc>
              </a:tr>
              <a:tr h="550863">
                <a:tc>
                  <a:txBody>
                    <a:bodyPr/>
                    <a:lstStyle/>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300" b="0" i="0" u="none" strike="noStrike" cap="none" normalizeH="0" baseline="0" smtClean="0">
                          <a:ln>
                            <a:noFill/>
                          </a:ln>
                          <a:solidFill>
                            <a:schemeClr val="bg1"/>
                          </a:solidFill>
                          <a:effectLst/>
                          <a:latin typeface="Verdana" pitchFamily="34" charset="0"/>
                        </a:rPr>
                        <a:t>Fisher et al. </a:t>
                      </a:r>
                    </a:p>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300" b="0" i="0" u="none" strike="noStrike" cap="none" normalizeH="0" baseline="0" smtClean="0">
                          <a:ln>
                            <a:noFill/>
                          </a:ln>
                          <a:solidFill>
                            <a:schemeClr val="bg1"/>
                          </a:solidFill>
                          <a:effectLst/>
                          <a:latin typeface="Verdana" pitchFamily="34" charset="0"/>
                        </a:rPr>
                        <a:t>FertilSteril2002;</a:t>
                      </a:r>
                    </a:p>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300" b="0" i="0" u="none" strike="noStrike" cap="none" normalizeH="0" baseline="0" smtClean="0">
                          <a:ln>
                            <a:noFill/>
                          </a:ln>
                          <a:solidFill>
                            <a:schemeClr val="bg1"/>
                          </a:solidFill>
                          <a:effectLst/>
                          <a:latin typeface="Verdana" pitchFamily="34" charset="0"/>
                        </a:rPr>
                        <a:t>78:280-5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300" b="0" i="0" u="none" strike="noStrike" cap="none" normalizeH="0" baseline="0" smtClean="0">
                          <a:ln>
                            <a:noFill/>
                          </a:ln>
                          <a:solidFill>
                            <a:schemeClr val="bg1"/>
                          </a:solidFill>
                          <a:effectLst/>
                          <a:latin typeface="Verdana" pitchFamily="34" charset="0"/>
                        </a:rPr>
                        <a:t>L   (2.5mg)</a:t>
                      </a:r>
                    </a:p>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300" b="0" i="0" u="none" strike="noStrike" cap="none" normalizeH="0" baseline="0" smtClean="0">
                          <a:ln>
                            <a:noFill/>
                          </a:ln>
                          <a:solidFill>
                            <a:schemeClr val="bg1"/>
                          </a:solidFill>
                          <a:effectLst/>
                          <a:latin typeface="Verdana" pitchFamily="34" charset="0"/>
                        </a:rPr>
                        <a:t>vs. </a:t>
                      </a:r>
                    </a:p>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300" b="0" i="0" u="none" strike="noStrike" cap="none" normalizeH="0" baseline="0" smtClean="0">
                          <a:ln>
                            <a:noFill/>
                          </a:ln>
                          <a:solidFill>
                            <a:schemeClr val="bg1"/>
                          </a:solidFill>
                          <a:effectLst/>
                          <a:latin typeface="Verdana" pitchFamily="34" charset="0"/>
                        </a:rPr>
                        <a:t>CC  (50 mg)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CCFF"/>
                    </a:solidFill>
                  </a:tcPr>
                </a:tc>
                <a:tc>
                  <a:txBody>
                    <a:bodyPr/>
                    <a:lstStyle/>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1300" b="0" i="0" u="none" strike="noStrike" cap="none" normalizeH="0" baseline="0" smtClean="0">
                        <a:ln>
                          <a:noFill/>
                        </a:ln>
                        <a:solidFill>
                          <a:schemeClr val="bg1"/>
                        </a:solidFill>
                        <a:effectLst/>
                        <a:latin typeface="Verdana" pitchFamily="34" charset="0"/>
                      </a:endParaRPr>
                    </a:p>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300" b="0" i="0" u="none" strike="noStrike" cap="none" normalizeH="0" baseline="0" smtClean="0">
                          <a:ln>
                            <a:noFill/>
                          </a:ln>
                          <a:solidFill>
                            <a:schemeClr val="bg1"/>
                          </a:solidFill>
                          <a:effectLst/>
                          <a:latin typeface="Verdana" pitchFamily="34" charset="0"/>
                        </a:rPr>
                        <a:t>19, N</a:t>
                      </a:r>
                    </a:p>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300" b="0" i="0" u="none" strike="noStrike" cap="none" normalizeH="0" baseline="0" smtClean="0">
                          <a:ln>
                            <a:noFill/>
                          </a:ln>
                          <a:solidFill>
                            <a:schemeClr val="bg1"/>
                          </a:solidFill>
                          <a:effectLst/>
                          <a:latin typeface="Verdana" pitchFamily="34" charset="0"/>
                        </a:rPr>
                        <a:t>volunteers</a:t>
                      </a:r>
                    </a:p>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1300" b="0" i="0" u="none" strike="noStrike" cap="none" normalizeH="0" baseline="0" smtClean="0">
                        <a:ln>
                          <a:noFill/>
                        </a:ln>
                        <a:solidFill>
                          <a:schemeClr val="bg1"/>
                        </a:solidFill>
                        <a:effectLst/>
                        <a:latin typeface="Verdana"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1300" b="0" i="0" u="none" strike="noStrike" cap="none" normalizeH="0" baseline="0" smtClean="0">
                        <a:ln>
                          <a:noFill/>
                        </a:ln>
                        <a:solidFill>
                          <a:schemeClr val="bg1"/>
                        </a:solidFill>
                        <a:effectLst/>
                        <a:latin typeface="Verdana" pitchFamily="34" charset="0"/>
                      </a:endParaRPr>
                    </a:p>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300" b="0" i="0" u="none" strike="noStrike" cap="none" normalizeH="0" baseline="0" smtClean="0">
                          <a:ln>
                            <a:noFill/>
                          </a:ln>
                          <a:solidFill>
                            <a:schemeClr val="bg1"/>
                          </a:solidFill>
                          <a:effectLst/>
                          <a:latin typeface="Verdana" pitchFamily="34" charset="0"/>
                        </a:rPr>
                        <a:t>1.7   L</a:t>
                      </a:r>
                    </a:p>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300" b="0" i="0" u="none" strike="noStrike" cap="none" normalizeH="0" baseline="0" smtClean="0">
                          <a:ln>
                            <a:noFill/>
                          </a:ln>
                          <a:solidFill>
                            <a:schemeClr val="bg1"/>
                          </a:solidFill>
                          <a:effectLst/>
                          <a:latin typeface="Verdana" pitchFamily="34" charset="0"/>
                        </a:rPr>
                        <a:t>vs.</a:t>
                      </a:r>
                    </a:p>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300" b="0" i="0" u="none" strike="noStrike" cap="none" normalizeH="0" baseline="0" smtClean="0">
                          <a:ln>
                            <a:noFill/>
                          </a:ln>
                          <a:solidFill>
                            <a:schemeClr val="bg1"/>
                          </a:solidFill>
                          <a:effectLst/>
                          <a:latin typeface="Verdana" pitchFamily="34" charset="0"/>
                        </a:rPr>
                        <a:t>2.2  CC </a:t>
                      </a:r>
                    </a:p>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1300" b="0" i="0" u="none" strike="noStrike" cap="none" normalizeH="0" baseline="0" smtClean="0">
                        <a:ln>
                          <a:noFill/>
                        </a:ln>
                        <a:solidFill>
                          <a:schemeClr val="bg1"/>
                        </a:solidFill>
                        <a:effectLst/>
                        <a:latin typeface="Verdana"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3399"/>
                    </a:solidFill>
                  </a:tcPr>
                </a:tc>
                <a:tc>
                  <a:txBody>
                    <a:bodyPr/>
                    <a:lstStyle/>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300" b="0" i="0" u="none" strike="noStrike" cap="none" normalizeH="0" baseline="0" smtClean="0">
                          <a:ln>
                            <a:noFill/>
                          </a:ln>
                          <a:solidFill>
                            <a:schemeClr val="bg1"/>
                          </a:solidFill>
                          <a:effectLst/>
                          <a:latin typeface="Verdana" pitchFamily="34" charset="0"/>
                        </a:rPr>
                        <a:t>No difference </a:t>
                      </a:r>
                    </a:p>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300" b="0" i="0" u="none" strike="noStrike" cap="none" normalizeH="0" baseline="0" smtClean="0">
                          <a:ln>
                            <a:noFill/>
                          </a:ln>
                          <a:solidFill>
                            <a:schemeClr val="bg1"/>
                          </a:solidFill>
                          <a:effectLst/>
                          <a:latin typeface="Verdana" pitchFamily="34" charset="0"/>
                        </a:rPr>
                        <a:t>from natural cycles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434EA"/>
                    </a:solidFill>
                  </a:tcPr>
                </a:tc>
                <a:tc>
                  <a:txBody>
                    <a:bodyPr/>
                    <a:lstStyle/>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300" b="0" i="0" u="none" strike="noStrike" cap="none" normalizeH="0" baseline="0" smtClean="0">
                          <a:ln>
                            <a:noFill/>
                          </a:ln>
                          <a:solidFill>
                            <a:schemeClr val="bg1"/>
                          </a:solidFill>
                          <a:effectLst/>
                          <a:latin typeface="Verdana" pitchFamily="34" charset="0"/>
                        </a:rPr>
                        <a:t>Volunteers </a:t>
                      </a:r>
                    </a:p>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300" b="0" i="0" u="none" strike="noStrike" cap="none" normalizeH="0" baseline="0" smtClean="0">
                          <a:ln>
                            <a:noFill/>
                          </a:ln>
                          <a:solidFill>
                            <a:schemeClr val="bg1"/>
                          </a:solidFill>
                          <a:effectLst/>
                          <a:latin typeface="Verdana" pitchFamily="34" charset="0"/>
                        </a:rPr>
                        <a:t>not desiring </a:t>
                      </a:r>
                    </a:p>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300" b="0" i="0" u="none" strike="noStrike" cap="none" normalizeH="0" baseline="0" smtClean="0">
                          <a:ln>
                            <a:noFill/>
                          </a:ln>
                          <a:solidFill>
                            <a:schemeClr val="bg1"/>
                          </a:solidFill>
                          <a:effectLst/>
                          <a:latin typeface="Verdana" pitchFamily="34" charset="0"/>
                        </a:rPr>
                        <a:t>pregnancy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9CCFF"/>
                    </a:solidFill>
                  </a:tcPr>
                </a:tc>
              </a:tr>
              <a:tr h="1096963">
                <a:tc>
                  <a:txBody>
                    <a:bodyPr/>
                    <a:lstStyle/>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300" b="0" i="0" u="none" strike="noStrike" cap="none" normalizeH="0" baseline="0" smtClean="0">
                          <a:ln>
                            <a:noFill/>
                          </a:ln>
                          <a:solidFill>
                            <a:schemeClr val="bg1"/>
                          </a:solidFill>
                          <a:effectLst/>
                          <a:latin typeface="Verdana" pitchFamily="34" charset="0"/>
                        </a:rPr>
                        <a:t>Sammour et al. Fertil Steril 2001</a:t>
                      </a:r>
                    </a:p>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300" b="0" i="0" u="none" strike="noStrike" cap="none" normalizeH="0" baseline="0" smtClean="0">
                          <a:ln>
                            <a:noFill/>
                          </a:ln>
                          <a:solidFill>
                            <a:schemeClr val="bg1"/>
                          </a:solidFill>
                          <a:effectLst/>
                          <a:latin typeface="Verdana" pitchFamily="34" charset="0"/>
                        </a:rPr>
                        <a:t>;76 Supp1:S110</a:t>
                      </a:r>
                    </a:p>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1300" b="0" i="0" u="none" strike="noStrike" cap="none" normalizeH="0" baseline="0" smtClean="0">
                        <a:ln>
                          <a:noFill/>
                        </a:ln>
                        <a:solidFill>
                          <a:schemeClr val="bg1"/>
                        </a:solidFill>
                        <a:effectLst/>
                        <a:latin typeface="Verdana"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300" b="0" i="0" u="none" strike="noStrike" cap="none" normalizeH="0" baseline="0" smtClean="0">
                          <a:ln>
                            <a:noFill/>
                          </a:ln>
                          <a:solidFill>
                            <a:schemeClr val="bg1"/>
                          </a:solidFill>
                          <a:effectLst/>
                          <a:latin typeface="Verdana" pitchFamily="34" charset="0"/>
                        </a:rPr>
                        <a:t>L  (2.5 mg) </a:t>
                      </a:r>
                    </a:p>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300" b="0" i="0" u="none" strike="noStrike" cap="none" normalizeH="0" baseline="0" smtClean="0">
                          <a:ln>
                            <a:noFill/>
                          </a:ln>
                          <a:solidFill>
                            <a:schemeClr val="bg1"/>
                          </a:solidFill>
                          <a:effectLst/>
                          <a:latin typeface="Verdana" pitchFamily="34" charset="0"/>
                        </a:rPr>
                        <a:t>vs. </a:t>
                      </a:r>
                    </a:p>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300" b="0" i="0" u="none" strike="noStrike" cap="none" normalizeH="0" baseline="0" smtClean="0">
                          <a:ln>
                            <a:noFill/>
                          </a:ln>
                          <a:solidFill>
                            <a:schemeClr val="bg1"/>
                          </a:solidFill>
                          <a:effectLst/>
                          <a:latin typeface="Verdana" pitchFamily="34" charset="0"/>
                        </a:rPr>
                        <a:t>CC  (100 mg)</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CCFF"/>
                    </a:solidFill>
                  </a:tcPr>
                </a:tc>
                <a:tc>
                  <a:txBody>
                    <a:bodyPr/>
                    <a:lstStyle/>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1300" b="0" i="0" u="none" strike="noStrike" cap="none" normalizeH="0" baseline="0" smtClean="0">
                        <a:ln>
                          <a:noFill/>
                        </a:ln>
                        <a:solidFill>
                          <a:schemeClr val="bg1"/>
                        </a:solidFill>
                        <a:effectLst/>
                        <a:latin typeface="Verdana" pitchFamily="34" charset="0"/>
                      </a:endParaRPr>
                    </a:p>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300" b="0" i="0" u="none" strike="noStrike" cap="none" normalizeH="0" baseline="0" smtClean="0">
                          <a:ln>
                            <a:noFill/>
                          </a:ln>
                          <a:solidFill>
                            <a:schemeClr val="bg1"/>
                          </a:solidFill>
                          <a:effectLst/>
                          <a:latin typeface="Verdana" pitchFamily="34" charset="0"/>
                        </a:rPr>
                        <a:t>49, </a:t>
                      </a:r>
                    </a:p>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300" b="0" i="0" u="none" strike="noStrike" cap="none" normalizeH="0" baseline="0" smtClean="0">
                          <a:ln>
                            <a:noFill/>
                          </a:ln>
                          <a:solidFill>
                            <a:schemeClr val="bg1"/>
                          </a:solidFill>
                          <a:effectLst/>
                          <a:latin typeface="Verdana" pitchFamily="34" charset="0"/>
                        </a:rPr>
                        <a:t>unexplained</a:t>
                      </a:r>
                    </a:p>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300" b="0" i="0" u="none" strike="noStrike" cap="none" normalizeH="0" baseline="0" smtClean="0">
                          <a:ln>
                            <a:noFill/>
                          </a:ln>
                          <a:solidFill>
                            <a:schemeClr val="bg1"/>
                          </a:solidFill>
                          <a:effectLst/>
                          <a:latin typeface="Verdana" pitchFamily="34" charset="0"/>
                        </a:rPr>
                        <a:t>infertility</a:t>
                      </a:r>
                    </a:p>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1300" b="0" i="0" u="none" strike="noStrike" cap="none" normalizeH="0" baseline="0" smtClean="0">
                        <a:ln>
                          <a:noFill/>
                        </a:ln>
                        <a:solidFill>
                          <a:schemeClr val="bg1"/>
                        </a:solidFill>
                        <a:effectLst/>
                        <a:latin typeface="Verdana"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1300" b="0" i="0" u="none" strike="noStrike" cap="none" normalizeH="0" baseline="0" smtClean="0">
                        <a:ln>
                          <a:noFill/>
                        </a:ln>
                        <a:solidFill>
                          <a:schemeClr val="bg1"/>
                        </a:solidFill>
                        <a:effectLst/>
                        <a:latin typeface="Verdana" pitchFamily="34" charset="0"/>
                      </a:endParaRPr>
                    </a:p>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300" b="0" i="0" u="none" strike="noStrike" cap="none" normalizeH="0" baseline="0" smtClean="0">
                          <a:ln>
                            <a:noFill/>
                          </a:ln>
                          <a:solidFill>
                            <a:schemeClr val="bg1"/>
                          </a:solidFill>
                          <a:effectLst/>
                          <a:latin typeface="Verdana" pitchFamily="34" charset="0"/>
                        </a:rPr>
                        <a:t>1   L</a:t>
                      </a:r>
                    </a:p>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300" b="0" i="0" u="none" strike="noStrike" cap="none" normalizeH="0" baseline="0" smtClean="0">
                          <a:ln>
                            <a:noFill/>
                          </a:ln>
                          <a:solidFill>
                            <a:schemeClr val="bg1"/>
                          </a:solidFill>
                          <a:effectLst/>
                          <a:latin typeface="Verdana" pitchFamily="34" charset="0"/>
                        </a:rPr>
                        <a:t>vs.</a:t>
                      </a:r>
                    </a:p>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300" b="0" i="0" u="none" strike="noStrike" cap="none" normalizeH="0" baseline="0" smtClean="0">
                          <a:ln>
                            <a:noFill/>
                          </a:ln>
                          <a:solidFill>
                            <a:schemeClr val="bg1"/>
                          </a:solidFill>
                          <a:effectLst/>
                          <a:latin typeface="Verdana" pitchFamily="34" charset="0"/>
                        </a:rPr>
                        <a:t>2  CC </a:t>
                      </a:r>
                    </a:p>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1300" b="0" i="0" u="none" strike="noStrike" cap="none" normalizeH="0" baseline="0" smtClean="0">
                        <a:ln>
                          <a:noFill/>
                        </a:ln>
                        <a:solidFill>
                          <a:schemeClr val="bg1"/>
                        </a:solidFill>
                        <a:effectLst/>
                        <a:latin typeface="Verdana"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3399"/>
                    </a:solidFill>
                  </a:tcPr>
                </a:tc>
                <a:tc>
                  <a:txBody>
                    <a:bodyPr/>
                    <a:lstStyle/>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1300" b="0" i="0" u="none" strike="noStrike" cap="none" normalizeH="0" baseline="0" smtClean="0">
                        <a:ln>
                          <a:noFill/>
                        </a:ln>
                        <a:solidFill>
                          <a:schemeClr val="bg1"/>
                        </a:solidFill>
                        <a:effectLst/>
                        <a:latin typeface="Verdana" pitchFamily="34" charset="0"/>
                      </a:endParaRPr>
                    </a:p>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300" b="0" i="0" u="none" strike="noStrike" cap="none" normalizeH="0" baseline="0" smtClean="0">
                          <a:ln>
                            <a:noFill/>
                          </a:ln>
                          <a:solidFill>
                            <a:schemeClr val="bg1"/>
                          </a:solidFill>
                          <a:effectLst/>
                          <a:latin typeface="Verdana" pitchFamily="34" charset="0"/>
                        </a:rPr>
                        <a:t>8.6  mm  L vs.</a:t>
                      </a:r>
                    </a:p>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300" b="0" i="0" u="none" strike="noStrike" cap="none" normalizeH="0" baseline="0" smtClean="0">
                          <a:ln>
                            <a:noFill/>
                          </a:ln>
                          <a:solidFill>
                            <a:schemeClr val="bg1"/>
                          </a:solidFill>
                          <a:effectLst/>
                          <a:latin typeface="Verdana" pitchFamily="34" charset="0"/>
                        </a:rPr>
                        <a:t>6.9 mm CC</a:t>
                      </a:r>
                    </a:p>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1300" b="0" i="0" u="none" strike="noStrike" cap="none" normalizeH="0" baseline="0" smtClean="0">
                        <a:ln>
                          <a:noFill/>
                        </a:ln>
                        <a:solidFill>
                          <a:schemeClr val="bg1"/>
                        </a:solidFill>
                        <a:effectLst/>
                        <a:latin typeface="Verdana"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434EA"/>
                    </a:solidFill>
                  </a:tcPr>
                </a:tc>
                <a:tc>
                  <a:txBody>
                    <a:bodyPr/>
                    <a:lstStyle/>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300" b="0" i="0" u="none" strike="noStrike" cap="none" normalizeH="0" baseline="0" smtClean="0">
                          <a:ln>
                            <a:noFill/>
                          </a:ln>
                          <a:solidFill>
                            <a:schemeClr val="bg1"/>
                          </a:solidFill>
                          <a:effectLst/>
                          <a:latin typeface="Verdana" pitchFamily="34" charset="0"/>
                        </a:rPr>
                        <a:t>Pregnancy rate/cycle</a:t>
                      </a:r>
                    </a:p>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300" b="0" i="0" u="none" strike="noStrike" cap="none" normalizeH="0" baseline="0" smtClean="0">
                          <a:ln>
                            <a:noFill/>
                          </a:ln>
                          <a:solidFill>
                            <a:schemeClr val="bg1"/>
                          </a:solidFill>
                          <a:effectLst/>
                          <a:latin typeface="Verdana" pitchFamily="34" charset="0"/>
                        </a:rPr>
                        <a:t>16.7%  L  </a:t>
                      </a:r>
                    </a:p>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300" b="0" i="0" u="none" strike="noStrike" cap="none" normalizeH="0" baseline="0" smtClean="0">
                          <a:ln>
                            <a:noFill/>
                          </a:ln>
                          <a:solidFill>
                            <a:schemeClr val="bg1"/>
                          </a:solidFill>
                          <a:effectLst/>
                          <a:latin typeface="Verdana" pitchFamily="34" charset="0"/>
                        </a:rPr>
                        <a:t>vs. </a:t>
                      </a:r>
                    </a:p>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300" b="0" i="0" u="none" strike="noStrike" cap="none" normalizeH="0" baseline="0" smtClean="0">
                          <a:ln>
                            <a:noFill/>
                          </a:ln>
                          <a:solidFill>
                            <a:schemeClr val="bg1"/>
                          </a:solidFill>
                          <a:effectLst/>
                          <a:latin typeface="Verdana" pitchFamily="34" charset="0"/>
                        </a:rPr>
                        <a:t>5.6%    CC</a:t>
                      </a:r>
                    </a:p>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1300" b="0" i="0" u="none" strike="noStrike" cap="none" normalizeH="0" baseline="0" smtClean="0">
                        <a:ln>
                          <a:noFill/>
                        </a:ln>
                        <a:solidFill>
                          <a:schemeClr val="bg1"/>
                        </a:solidFill>
                        <a:effectLst/>
                        <a:latin typeface="Verdana"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9CCFF"/>
                    </a:solidFill>
                  </a:tcPr>
                </a:tc>
              </a:tr>
              <a:tr h="914400">
                <a:tc>
                  <a:txBody>
                    <a:bodyPr/>
                    <a:lstStyle/>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300" b="0" i="0" u="none" strike="noStrike" cap="none" normalizeH="0" baseline="0" smtClean="0">
                          <a:ln>
                            <a:noFill/>
                          </a:ln>
                          <a:solidFill>
                            <a:schemeClr val="bg1"/>
                          </a:solidFill>
                          <a:effectLst/>
                          <a:latin typeface="Verdana" pitchFamily="34" charset="0"/>
                        </a:rPr>
                        <a:t>Fatemi </a:t>
                      </a:r>
                    </a:p>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300" b="0" i="0" u="none" strike="noStrike" cap="none" normalizeH="0" baseline="0" smtClean="0">
                          <a:ln>
                            <a:noFill/>
                          </a:ln>
                          <a:solidFill>
                            <a:schemeClr val="bg1"/>
                          </a:solidFill>
                          <a:effectLst/>
                          <a:latin typeface="Verdana" pitchFamily="34" charset="0"/>
                        </a:rPr>
                        <a:t>Reprod. Biomed </a:t>
                      </a:r>
                    </a:p>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300" b="0" i="0" u="none" strike="noStrike" cap="none" normalizeH="0" baseline="0" smtClean="0">
                          <a:ln>
                            <a:noFill/>
                          </a:ln>
                          <a:solidFill>
                            <a:schemeClr val="bg1"/>
                          </a:solidFill>
                          <a:effectLst/>
                          <a:latin typeface="Verdana" pitchFamily="34" charset="0"/>
                        </a:rPr>
                        <a:t>online2003;7;543-6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solidFill>
                      <a:schemeClr val="folHlink"/>
                    </a:solidFill>
                  </a:tcPr>
                </a:tc>
                <a:tc>
                  <a:txBody>
                    <a:bodyPr/>
                    <a:lstStyle/>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300" b="0" i="0" u="none" strike="noStrike" cap="none" normalizeH="0" baseline="0" smtClean="0">
                          <a:ln>
                            <a:noFill/>
                          </a:ln>
                          <a:solidFill>
                            <a:schemeClr val="bg1"/>
                          </a:solidFill>
                          <a:effectLst/>
                          <a:latin typeface="Verdana" pitchFamily="34" charset="0"/>
                        </a:rPr>
                        <a:t>L   (2.5 mg )</a:t>
                      </a:r>
                    </a:p>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300" b="0" i="0" u="none" strike="noStrike" cap="none" normalizeH="0" baseline="0" smtClean="0">
                          <a:ln>
                            <a:noFill/>
                          </a:ln>
                          <a:solidFill>
                            <a:schemeClr val="bg1"/>
                          </a:solidFill>
                          <a:effectLst/>
                          <a:latin typeface="Verdana" pitchFamily="34" charset="0"/>
                        </a:rPr>
                        <a:t> vs. </a:t>
                      </a:r>
                    </a:p>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300" b="0" i="0" u="none" strike="noStrike" cap="none" normalizeH="0" baseline="0" smtClean="0">
                          <a:ln>
                            <a:noFill/>
                          </a:ln>
                          <a:solidFill>
                            <a:schemeClr val="bg1"/>
                          </a:solidFill>
                          <a:effectLst/>
                          <a:latin typeface="Verdana" pitchFamily="34" charset="0"/>
                        </a:rPr>
                        <a:t>CC  (100 mg)</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solidFill>
                      <a:srgbClr val="00CCFF"/>
                    </a:solidFill>
                  </a:tcPr>
                </a:tc>
                <a:tc>
                  <a:txBody>
                    <a:bodyPr/>
                    <a:lstStyle/>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300" b="0" i="0" u="none" strike="noStrike" cap="none" normalizeH="0" baseline="0" smtClean="0">
                          <a:ln>
                            <a:noFill/>
                          </a:ln>
                          <a:solidFill>
                            <a:schemeClr val="bg1"/>
                          </a:solidFill>
                          <a:effectLst/>
                          <a:latin typeface="Verdana" pitchFamily="34" charset="0"/>
                        </a:rPr>
                        <a:t>15,</a:t>
                      </a:r>
                    </a:p>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300" b="0" i="0" u="none" strike="noStrike" cap="none" normalizeH="0" baseline="0" smtClean="0">
                          <a:ln>
                            <a:noFill/>
                          </a:ln>
                          <a:solidFill>
                            <a:schemeClr val="bg1"/>
                          </a:solidFill>
                          <a:effectLst/>
                          <a:latin typeface="Verdana" pitchFamily="34" charset="0"/>
                        </a:rPr>
                        <a:t>unexplained</a:t>
                      </a:r>
                    </a:p>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300" b="0" i="0" u="none" strike="noStrike" cap="none" normalizeH="0" baseline="0" smtClean="0">
                          <a:ln>
                            <a:noFill/>
                          </a:ln>
                          <a:solidFill>
                            <a:schemeClr val="bg1"/>
                          </a:solidFill>
                          <a:effectLst/>
                          <a:latin typeface="Verdana" pitchFamily="34" charset="0"/>
                        </a:rPr>
                        <a:t>infertility</a:t>
                      </a:r>
                    </a:p>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1300" b="0" i="0" u="none" strike="noStrike" cap="none" normalizeH="0" baseline="0" smtClean="0">
                        <a:ln>
                          <a:noFill/>
                        </a:ln>
                        <a:solidFill>
                          <a:schemeClr val="bg1"/>
                        </a:solidFill>
                        <a:effectLst/>
                        <a:latin typeface="Verdana"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solidFill>
                      <a:srgbClr val="FFFF00"/>
                    </a:solidFill>
                  </a:tcPr>
                </a:tc>
                <a:tc>
                  <a:txBody>
                    <a:bodyPr/>
                    <a:lstStyle/>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300" b="0" i="0" u="none" strike="noStrike" cap="none" normalizeH="0" baseline="0" smtClean="0">
                          <a:ln>
                            <a:noFill/>
                          </a:ln>
                          <a:solidFill>
                            <a:schemeClr val="bg1"/>
                          </a:solidFill>
                          <a:effectLst/>
                          <a:latin typeface="Verdana" pitchFamily="34" charset="0"/>
                        </a:rPr>
                        <a:t>1  L</a:t>
                      </a:r>
                    </a:p>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300" b="0" i="0" u="none" strike="noStrike" cap="none" normalizeH="0" baseline="0" smtClean="0">
                          <a:ln>
                            <a:noFill/>
                          </a:ln>
                          <a:solidFill>
                            <a:schemeClr val="bg1"/>
                          </a:solidFill>
                          <a:effectLst/>
                          <a:latin typeface="Verdana" pitchFamily="34" charset="0"/>
                        </a:rPr>
                        <a:t>vs.</a:t>
                      </a:r>
                    </a:p>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300" b="0" i="0" u="none" strike="noStrike" cap="none" normalizeH="0" baseline="0" smtClean="0">
                          <a:ln>
                            <a:noFill/>
                          </a:ln>
                          <a:solidFill>
                            <a:schemeClr val="bg1"/>
                          </a:solidFill>
                          <a:effectLst/>
                          <a:latin typeface="Verdana" pitchFamily="34" charset="0"/>
                        </a:rPr>
                        <a:t>2  CC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solidFill>
                      <a:srgbClr val="FF3399"/>
                    </a:solidFill>
                  </a:tcPr>
                </a:tc>
                <a:tc>
                  <a:txBody>
                    <a:bodyPr/>
                    <a:lstStyle/>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1300" b="0" i="0" u="none" strike="noStrike" cap="none" normalizeH="0" baseline="0" smtClean="0">
                        <a:ln>
                          <a:noFill/>
                        </a:ln>
                        <a:solidFill>
                          <a:schemeClr val="bg1"/>
                        </a:solidFill>
                        <a:effectLst/>
                        <a:latin typeface="Verdana" pitchFamily="34" charset="0"/>
                      </a:endParaRPr>
                    </a:p>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300" b="0" i="0" u="none" strike="noStrike" cap="none" normalizeH="0" baseline="0" smtClean="0">
                          <a:ln>
                            <a:noFill/>
                          </a:ln>
                          <a:solidFill>
                            <a:schemeClr val="bg1"/>
                          </a:solidFill>
                          <a:effectLst/>
                          <a:latin typeface="Verdana" pitchFamily="34" charset="0"/>
                        </a:rPr>
                        <a:t>8.0 mm L vs</a:t>
                      </a:r>
                    </a:p>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300" b="0" i="0" u="none" strike="noStrike" cap="none" normalizeH="0" baseline="0" smtClean="0">
                          <a:ln>
                            <a:noFill/>
                          </a:ln>
                          <a:solidFill>
                            <a:schemeClr val="bg1"/>
                          </a:solidFill>
                          <a:effectLst/>
                          <a:latin typeface="Verdana" pitchFamily="34" charset="0"/>
                        </a:rPr>
                        <a:t>8.3 mm CC</a:t>
                      </a:r>
                    </a:p>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1300" b="0" i="0" u="none" strike="noStrike" cap="none" normalizeH="0" baseline="0" smtClean="0">
                        <a:ln>
                          <a:noFill/>
                        </a:ln>
                        <a:solidFill>
                          <a:schemeClr val="bg1"/>
                        </a:solidFill>
                        <a:effectLst/>
                        <a:latin typeface="Verdana"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solidFill>
                      <a:srgbClr val="3434EA"/>
                    </a:solidFill>
                  </a:tcPr>
                </a:tc>
                <a:tc>
                  <a:txBody>
                    <a:bodyPr/>
                    <a:lstStyle/>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300" b="0" i="0" u="none" strike="noStrike" cap="none" normalizeH="0" baseline="0" dirty="0" smtClean="0">
                          <a:ln>
                            <a:noFill/>
                          </a:ln>
                          <a:solidFill>
                            <a:schemeClr val="bg1"/>
                          </a:solidFill>
                          <a:effectLst/>
                          <a:latin typeface="Verdana" pitchFamily="34" charset="0"/>
                        </a:rPr>
                        <a:t>Total pregnancies: </a:t>
                      </a:r>
                    </a:p>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300" b="0" i="0" u="none" strike="noStrike" cap="none" normalizeH="0" baseline="0" dirty="0" smtClean="0">
                          <a:ln>
                            <a:noFill/>
                          </a:ln>
                          <a:solidFill>
                            <a:schemeClr val="bg1"/>
                          </a:solidFill>
                          <a:effectLst/>
                          <a:latin typeface="Verdana" pitchFamily="34" charset="0"/>
                        </a:rPr>
                        <a:t>37.5% CC   </a:t>
                      </a:r>
                    </a:p>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300" b="0" i="0" u="none" strike="noStrike" cap="none" normalizeH="0" baseline="0" dirty="0" smtClean="0">
                          <a:ln>
                            <a:noFill/>
                          </a:ln>
                          <a:solidFill>
                            <a:schemeClr val="bg1"/>
                          </a:solidFill>
                          <a:effectLst/>
                          <a:latin typeface="Verdana" pitchFamily="34" charset="0"/>
                        </a:rPr>
                        <a:t>vs. </a:t>
                      </a:r>
                    </a:p>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300" b="0" i="0" u="none" strike="noStrike" cap="none" normalizeH="0" baseline="0" dirty="0" smtClean="0">
                          <a:ln>
                            <a:noFill/>
                          </a:ln>
                          <a:solidFill>
                            <a:schemeClr val="bg1"/>
                          </a:solidFill>
                          <a:effectLst/>
                          <a:latin typeface="Verdana" pitchFamily="34" charset="0"/>
                        </a:rPr>
                        <a:t>28.6% L</a:t>
                      </a:r>
                    </a:p>
                    <a:p>
                      <a:pPr marL="0" marR="0" lvl="0" indent="36513"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1300" b="0" i="0" u="none" strike="noStrike" cap="none" normalizeH="0" baseline="0" dirty="0" smtClean="0">
                        <a:ln>
                          <a:noFill/>
                        </a:ln>
                        <a:solidFill>
                          <a:schemeClr val="bg1"/>
                        </a:solidFill>
                        <a:effectLst/>
                        <a:latin typeface="Verdana"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solidFill>
                      <a:srgbClr val="99CCFF"/>
                    </a:solidFill>
                  </a:tcPr>
                </a:tc>
              </a:tr>
            </a:tbl>
          </a:graphicData>
        </a:graphic>
      </p:graphicFrame>
      <p:sp>
        <p:nvSpPr>
          <p:cNvPr id="49" name="4 Slayt Numarası Yer Tutucusu"/>
          <p:cNvSpPr>
            <a:spLocks noGrp="1"/>
          </p:cNvSpPr>
          <p:nvPr>
            <p:ph type="sldNum" sz="quarter" idx="12"/>
          </p:nvPr>
        </p:nvSpPr>
        <p:spPr/>
        <p:txBody>
          <a:bodyPr/>
          <a:lstStyle/>
          <a:p>
            <a:pPr>
              <a:defRPr/>
            </a:pPr>
            <a:fld id="{CDBA779F-B9CB-407A-987C-A8ABD4F7DD15}" type="slidenum">
              <a:rPr lang="en-US"/>
              <a:pPr>
                <a:defRPr/>
              </a:pPr>
              <a:t>26</a:t>
            </a:fld>
            <a:endParaRPr lang="en-US"/>
          </a:p>
        </p:txBody>
      </p:sp>
      <p:sp>
        <p:nvSpPr>
          <p:cNvPr id="27689" name="Text Box 122"/>
          <p:cNvSpPr txBox="1">
            <a:spLocks noChangeArrowheads="1"/>
          </p:cNvSpPr>
          <p:nvPr/>
        </p:nvSpPr>
        <p:spPr bwMode="auto">
          <a:xfrm>
            <a:off x="533400" y="5867400"/>
            <a:ext cx="8382000" cy="641350"/>
          </a:xfrm>
          <a:prstGeom prst="rect">
            <a:avLst/>
          </a:prstGeom>
          <a:noFill/>
          <a:ln w="9525">
            <a:noFill/>
            <a:miter lim="800000"/>
            <a:headEnd/>
            <a:tailEnd/>
          </a:ln>
        </p:spPr>
        <p:txBody>
          <a:bodyPr>
            <a:spAutoFit/>
          </a:bodyPr>
          <a:lstStyle/>
          <a:p>
            <a:r>
              <a:rPr lang="en-US" i="1">
                <a:solidFill>
                  <a:schemeClr val="accent2"/>
                </a:solidFill>
                <a:latin typeface="Times New Roman" pitchFamily="18" charset="0"/>
                <a:cs typeface="Times New Roman" pitchFamily="18" charset="0"/>
              </a:rPr>
              <a:t>Note: </a:t>
            </a:r>
            <a:r>
              <a:rPr lang="en-US">
                <a:solidFill>
                  <a:schemeClr val="accent2"/>
                </a:solidFill>
                <a:latin typeface="Times New Roman" pitchFamily="18" charset="0"/>
                <a:cs typeface="Times New Roman" pitchFamily="18" charset="0"/>
              </a:rPr>
              <a:t>L  letrozole.</a:t>
            </a:r>
          </a:p>
          <a:p>
            <a:r>
              <a:rPr lang="en-US" i="1">
                <a:solidFill>
                  <a:schemeClr val="accent2"/>
                </a:solidFill>
                <a:latin typeface="Times New Roman" pitchFamily="18" charset="0"/>
                <a:cs typeface="Times New Roman" pitchFamily="18" charset="0"/>
              </a:rPr>
              <a:t>Holzer. A new era in ovulation induction. Fertil Steril 2006.</a:t>
            </a:r>
            <a:endParaRPr lang="en-US">
              <a:solidFill>
                <a:schemeClr val="accent2"/>
              </a:solidFill>
              <a:latin typeface="Times New Roman" pitchFamily="18" charset="0"/>
              <a:cs typeface="Times New Roman" pitchFamily="18" charset="0"/>
            </a:endParaRPr>
          </a:p>
        </p:txBody>
      </p:sp>
    </p:spTree>
  </p:cSld>
  <p:clrMapOvr>
    <a:masterClrMapping/>
  </p:clrMapOvr>
  <p:transition spd="slow">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err="1" smtClean="0">
                <a:solidFill>
                  <a:schemeClr val="tx1"/>
                </a:solidFill>
              </a:rPr>
              <a:t>Letrozol</a:t>
            </a:r>
            <a:r>
              <a:rPr lang="tr-TR" b="1" dirty="0" smtClean="0">
                <a:solidFill>
                  <a:schemeClr val="tx1"/>
                </a:solidFill>
              </a:rPr>
              <a:t>&amp; CC&amp; </a:t>
            </a:r>
            <a:r>
              <a:rPr lang="tr-TR" b="1" dirty="0" err="1" smtClean="0">
                <a:solidFill>
                  <a:schemeClr val="tx1"/>
                </a:solidFill>
              </a:rPr>
              <a:t>gonadotropin</a:t>
            </a:r>
            <a:r>
              <a:rPr lang="tr-TR" b="1" dirty="0" smtClean="0">
                <a:solidFill>
                  <a:schemeClr val="tx1"/>
                </a:solidFill>
              </a:rPr>
              <a:t>-PKOS</a:t>
            </a:r>
            <a:br>
              <a:rPr lang="tr-TR" b="1" dirty="0" smtClean="0">
                <a:solidFill>
                  <a:schemeClr val="tx1"/>
                </a:solidFill>
              </a:rPr>
            </a:br>
            <a:endParaRPr lang="tr-TR" b="1" dirty="0">
              <a:solidFill>
                <a:schemeClr val="tx1"/>
              </a:solidFill>
            </a:endParaRPr>
          </a:p>
        </p:txBody>
      </p:sp>
      <p:sp>
        <p:nvSpPr>
          <p:cNvPr id="3" name="2 İçerik Yer Tutucusu"/>
          <p:cNvSpPr>
            <a:spLocks noGrp="1"/>
          </p:cNvSpPr>
          <p:nvPr>
            <p:ph idx="1"/>
          </p:nvPr>
        </p:nvSpPr>
        <p:spPr>
          <a:xfrm>
            <a:off x="457200" y="1600200"/>
            <a:ext cx="8363272" cy="4525963"/>
          </a:xfrm>
        </p:spPr>
        <p:txBody>
          <a:bodyPr>
            <a:normAutofit/>
          </a:bodyPr>
          <a:lstStyle/>
          <a:p>
            <a:r>
              <a:rPr lang="tr-TR" dirty="0" smtClean="0"/>
              <a:t> </a:t>
            </a:r>
            <a:r>
              <a:rPr lang="tr-TR" sz="3000" dirty="0" smtClean="0">
                <a:latin typeface="Arial" pitchFamily="34" charset="0"/>
                <a:cs typeface="Arial" pitchFamily="34" charset="0"/>
              </a:rPr>
              <a:t>Grup A: </a:t>
            </a:r>
            <a:r>
              <a:rPr lang="tr-TR" sz="3000" dirty="0" err="1" smtClean="0">
                <a:latin typeface="Arial" pitchFamily="34" charset="0"/>
                <a:cs typeface="Arial" pitchFamily="34" charset="0"/>
              </a:rPr>
              <a:t>Letrozol</a:t>
            </a:r>
            <a:endParaRPr lang="tr-TR" sz="3000" dirty="0" smtClean="0">
              <a:latin typeface="Arial" pitchFamily="34" charset="0"/>
              <a:cs typeface="Arial" pitchFamily="34" charset="0"/>
            </a:endParaRPr>
          </a:p>
          <a:p>
            <a:pPr lvl="1"/>
            <a:r>
              <a:rPr lang="tr-TR" sz="2400" dirty="0" smtClean="0">
                <a:latin typeface="Arial" pitchFamily="34" charset="0"/>
                <a:cs typeface="Arial" pitchFamily="34" charset="0"/>
              </a:rPr>
              <a:t>5mg/g ( 3-7 g)</a:t>
            </a:r>
          </a:p>
          <a:p>
            <a:r>
              <a:rPr lang="tr-TR" sz="3000" dirty="0" smtClean="0">
                <a:latin typeface="Arial" pitchFamily="34" charset="0"/>
                <a:cs typeface="Arial" pitchFamily="34" charset="0"/>
              </a:rPr>
              <a:t>Grup B: CC</a:t>
            </a:r>
          </a:p>
          <a:p>
            <a:pPr lvl="1"/>
            <a:r>
              <a:rPr lang="tr-TR" sz="2600" dirty="0" smtClean="0">
                <a:latin typeface="Arial" pitchFamily="34" charset="0"/>
                <a:cs typeface="Arial" pitchFamily="34" charset="0"/>
              </a:rPr>
              <a:t> </a:t>
            </a:r>
            <a:r>
              <a:rPr lang="tr-TR" sz="2400" dirty="0" smtClean="0">
                <a:latin typeface="Arial" pitchFamily="34" charset="0"/>
                <a:cs typeface="Arial" pitchFamily="34" charset="0"/>
              </a:rPr>
              <a:t>100mg/g (3-7 g) + 3. günde ve 8. günde </a:t>
            </a:r>
            <a:r>
              <a:rPr lang="tr-TR" sz="2400" dirty="0" err="1" smtClean="0">
                <a:latin typeface="Arial" pitchFamily="34" charset="0"/>
                <a:cs typeface="Arial" pitchFamily="34" charset="0"/>
              </a:rPr>
              <a:t>rFSH</a:t>
            </a:r>
            <a:r>
              <a:rPr lang="tr-TR" sz="2400" dirty="0" smtClean="0">
                <a:latin typeface="Arial" pitchFamily="34" charset="0"/>
                <a:cs typeface="Arial" pitchFamily="34" charset="0"/>
              </a:rPr>
              <a:t> 150 IU </a:t>
            </a:r>
          </a:p>
          <a:p>
            <a:r>
              <a:rPr lang="tr-TR" dirty="0" smtClean="0">
                <a:latin typeface="Arial" pitchFamily="34" charset="0"/>
                <a:cs typeface="Arial" pitchFamily="34" charset="0"/>
              </a:rPr>
              <a:t> </a:t>
            </a:r>
            <a:r>
              <a:rPr lang="tr-TR" sz="3000" dirty="0" smtClean="0">
                <a:latin typeface="Arial" pitchFamily="34" charset="0"/>
                <a:cs typeface="Arial" pitchFamily="34" charset="0"/>
              </a:rPr>
              <a:t>Grup C: </a:t>
            </a:r>
            <a:r>
              <a:rPr lang="tr-TR" sz="3000" dirty="0" err="1" smtClean="0">
                <a:latin typeface="Arial" pitchFamily="34" charset="0"/>
                <a:cs typeface="Arial" pitchFamily="34" charset="0"/>
              </a:rPr>
              <a:t>Gonadotropin</a:t>
            </a:r>
            <a:r>
              <a:rPr lang="tr-TR" sz="3000" dirty="0" smtClean="0">
                <a:latin typeface="Arial" pitchFamily="34" charset="0"/>
                <a:cs typeface="Arial" pitchFamily="34" charset="0"/>
              </a:rPr>
              <a:t> grubu</a:t>
            </a:r>
          </a:p>
          <a:p>
            <a:pPr lvl="1"/>
            <a:r>
              <a:rPr lang="tr-TR" sz="2400" dirty="0" smtClean="0">
                <a:latin typeface="Arial" pitchFamily="34" charset="0"/>
                <a:cs typeface="Arial" pitchFamily="34" charset="0"/>
              </a:rPr>
              <a:t>75 IU yada 100 IU</a:t>
            </a:r>
          </a:p>
          <a:p>
            <a:r>
              <a:rPr lang="tr-TR" dirty="0" smtClean="0">
                <a:latin typeface="Arial" pitchFamily="34" charset="0"/>
                <a:cs typeface="Arial" pitchFamily="34" charset="0"/>
              </a:rPr>
              <a:t> </a:t>
            </a:r>
            <a:r>
              <a:rPr lang="tr-TR" sz="2800" dirty="0" smtClean="0">
                <a:latin typeface="Arial" pitchFamily="34" charset="0"/>
                <a:cs typeface="Arial" pitchFamily="34" charset="0"/>
              </a:rPr>
              <a:t>Tüm olgulara IUI</a:t>
            </a:r>
          </a:p>
          <a:p>
            <a:pPr>
              <a:buNone/>
            </a:pPr>
            <a:endParaRPr lang="tr-TR" sz="1800" dirty="0" smtClean="0">
              <a:latin typeface="Arial" pitchFamily="34" charset="0"/>
              <a:cs typeface="Arial" pitchFamily="34" charset="0"/>
            </a:endParaRPr>
          </a:p>
          <a:p>
            <a:pPr>
              <a:buNone/>
            </a:pPr>
            <a:r>
              <a:rPr lang="tr-TR" sz="1800" dirty="0" smtClean="0">
                <a:latin typeface="Arial" pitchFamily="34" charset="0"/>
                <a:cs typeface="Arial" pitchFamily="34" charset="0"/>
              </a:rPr>
              <a:t>				</a:t>
            </a:r>
            <a:r>
              <a:rPr lang="tr-TR" sz="1800" dirty="0" err="1" smtClean="0">
                <a:latin typeface="Arial" pitchFamily="34" charset="0"/>
                <a:cs typeface="Arial" pitchFamily="34" charset="0"/>
              </a:rPr>
              <a:t>Ganesh</a:t>
            </a:r>
            <a:r>
              <a:rPr lang="tr-TR" sz="1800" dirty="0" smtClean="0">
                <a:latin typeface="Arial" pitchFamily="34" charset="0"/>
                <a:cs typeface="Arial" pitchFamily="34" charset="0"/>
              </a:rPr>
              <a:t> A, ve ark, J </a:t>
            </a:r>
            <a:r>
              <a:rPr lang="tr-TR" sz="1800" dirty="0" err="1" smtClean="0">
                <a:latin typeface="Arial" pitchFamily="34" charset="0"/>
                <a:cs typeface="Arial" pitchFamily="34" charset="0"/>
              </a:rPr>
              <a:t>Assist</a:t>
            </a:r>
            <a:r>
              <a:rPr lang="tr-TR" sz="1800" dirty="0" smtClean="0">
                <a:latin typeface="Arial" pitchFamily="34" charset="0"/>
                <a:cs typeface="Arial" pitchFamily="34" charset="0"/>
              </a:rPr>
              <a:t> </a:t>
            </a:r>
            <a:r>
              <a:rPr lang="tr-TR" sz="1800" dirty="0" err="1" smtClean="0">
                <a:latin typeface="Arial" pitchFamily="34" charset="0"/>
                <a:cs typeface="Arial" pitchFamily="34" charset="0"/>
              </a:rPr>
              <a:t>Reprod</a:t>
            </a:r>
            <a:r>
              <a:rPr lang="tr-TR" sz="1800" dirty="0" smtClean="0">
                <a:latin typeface="Arial" pitchFamily="34" charset="0"/>
                <a:cs typeface="Arial" pitchFamily="34" charset="0"/>
              </a:rPr>
              <a:t> </a:t>
            </a:r>
            <a:r>
              <a:rPr lang="tr-TR" sz="1800" dirty="0" err="1" smtClean="0">
                <a:latin typeface="Arial" pitchFamily="34" charset="0"/>
                <a:cs typeface="Arial" pitchFamily="34" charset="0"/>
              </a:rPr>
              <a:t>Genet</a:t>
            </a:r>
            <a:r>
              <a:rPr lang="tr-TR" sz="1800" dirty="0" smtClean="0">
                <a:latin typeface="Arial" pitchFamily="34" charset="0"/>
                <a:cs typeface="Arial" pitchFamily="34" charset="0"/>
              </a:rPr>
              <a:t>. 2009 </a:t>
            </a:r>
          </a:p>
          <a:p>
            <a:endParaRPr lang="tr-T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err="1" smtClean="0">
                <a:solidFill>
                  <a:schemeClr val="tx1"/>
                </a:solidFill>
              </a:rPr>
              <a:t>Letrozol</a:t>
            </a:r>
            <a:r>
              <a:rPr lang="tr-TR" dirty="0" smtClean="0">
                <a:solidFill>
                  <a:schemeClr val="tx1"/>
                </a:solidFill>
              </a:rPr>
              <a:t>&amp;CC&amp;</a:t>
            </a:r>
            <a:r>
              <a:rPr lang="tr-TR" dirty="0" err="1" smtClean="0">
                <a:solidFill>
                  <a:schemeClr val="tx1"/>
                </a:solidFill>
              </a:rPr>
              <a:t>gonadotropin</a:t>
            </a:r>
            <a:r>
              <a:rPr lang="tr-TR" dirty="0" smtClean="0">
                <a:solidFill>
                  <a:schemeClr val="tx1"/>
                </a:solidFill>
              </a:rPr>
              <a:t>-PKOS</a:t>
            </a:r>
            <a:endParaRPr lang="tr-TR" dirty="0">
              <a:solidFill>
                <a:schemeClr val="tx1"/>
              </a:solidFill>
            </a:endParaRPr>
          </a:p>
        </p:txBody>
      </p:sp>
      <p:pic>
        <p:nvPicPr>
          <p:cNvPr id="161794" name="Picture 2"/>
          <p:cNvPicPr>
            <a:picLocks noGrp="1" noChangeAspect="1" noChangeArrowheads="1"/>
          </p:cNvPicPr>
          <p:nvPr>
            <p:ph idx="1"/>
          </p:nvPr>
        </p:nvPicPr>
        <p:blipFill>
          <a:blip r:embed="rId2" cstate="print"/>
          <a:stretch>
            <a:fillRect/>
          </a:stretch>
        </p:blipFill>
        <p:spPr bwMode="auto">
          <a:xfrm>
            <a:off x="457200" y="1682651"/>
            <a:ext cx="8229600" cy="4361061"/>
          </a:xfrm>
          <a:prstGeom prst="rect">
            <a:avLst/>
          </a:prstGeom>
          <a:noFill/>
          <a:ln w="9525">
            <a:noFill/>
            <a:miter lim="800000"/>
            <a:headEnd/>
            <a:tailEnd/>
          </a:ln>
        </p:spPr>
      </p:pic>
      <p:sp>
        <p:nvSpPr>
          <p:cNvPr id="5" name="4 Dikdörtgen"/>
          <p:cNvSpPr/>
          <p:nvPr/>
        </p:nvSpPr>
        <p:spPr>
          <a:xfrm>
            <a:off x="4067944" y="6165304"/>
            <a:ext cx="4510274" cy="369332"/>
          </a:xfrm>
          <a:prstGeom prst="rect">
            <a:avLst/>
          </a:prstGeom>
        </p:spPr>
        <p:txBody>
          <a:bodyPr wrap="none">
            <a:spAutoFit/>
          </a:bodyPr>
          <a:lstStyle/>
          <a:p>
            <a:r>
              <a:rPr lang="tr-TR" dirty="0" err="1" smtClean="0"/>
              <a:t>Ganesh</a:t>
            </a:r>
            <a:r>
              <a:rPr lang="tr-TR" dirty="0" smtClean="0"/>
              <a:t> A, ve ark, J </a:t>
            </a:r>
            <a:r>
              <a:rPr lang="tr-TR" dirty="0" err="1" smtClean="0"/>
              <a:t>Assist</a:t>
            </a:r>
            <a:r>
              <a:rPr lang="tr-TR" dirty="0" smtClean="0"/>
              <a:t> </a:t>
            </a:r>
            <a:r>
              <a:rPr lang="tr-TR" dirty="0" err="1" smtClean="0"/>
              <a:t>Reprod</a:t>
            </a:r>
            <a:r>
              <a:rPr lang="tr-TR" dirty="0" smtClean="0"/>
              <a:t> </a:t>
            </a:r>
            <a:r>
              <a:rPr lang="tr-TR" dirty="0" err="1" smtClean="0"/>
              <a:t>Genet</a:t>
            </a:r>
            <a:r>
              <a:rPr lang="tr-TR" dirty="0" smtClean="0"/>
              <a:t>. 2009 </a:t>
            </a:r>
            <a:endParaRPr lang="tr-T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pic>
        <p:nvPicPr>
          <p:cNvPr id="4" name="Picture 2"/>
          <p:cNvPicPr>
            <a:picLocks noChangeAspect="1" noChangeArrowheads="1"/>
          </p:cNvPicPr>
          <p:nvPr/>
        </p:nvPicPr>
        <p:blipFill>
          <a:blip r:embed="rId2" cstate="print"/>
          <a:srcRect/>
          <a:stretch>
            <a:fillRect/>
          </a:stretch>
        </p:blipFill>
        <p:spPr bwMode="auto">
          <a:xfrm>
            <a:off x="0" y="0"/>
            <a:ext cx="4248150" cy="1352550"/>
          </a:xfrm>
          <a:prstGeom prst="rect">
            <a:avLst/>
          </a:prstGeom>
          <a:noFill/>
          <a:ln w="9525">
            <a:noFill/>
            <a:miter lim="800000"/>
            <a:headEnd/>
            <a:tailEnd/>
          </a:ln>
        </p:spPr>
      </p:pic>
      <p:pic>
        <p:nvPicPr>
          <p:cNvPr id="5" name="Picture 3"/>
          <p:cNvPicPr>
            <a:picLocks noGrp="1" noChangeAspect="1" noChangeArrowheads="1"/>
          </p:cNvPicPr>
          <p:nvPr>
            <p:ph idx="1"/>
          </p:nvPr>
        </p:nvPicPr>
        <p:blipFill>
          <a:blip r:embed="rId3" cstate="print"/>
          <a:srcRect/>
          <a:stretch>
            <a:fillRect/>
          </a:stretch>
        </p:blipFill>
        <p:spPr bwMode="auto">
          <a:xfrm>
            <a:off x="0" y="1340768"/>
            <a:ext cx="8964488" cy="2088232"/>
          </a:xfrm>
          <a:prstGeom prst="rect">
            <a:avLst/>
          </a:prstGeom>
          <a:noFill/>
          <a:ln w="9525">
            <a:noFill/>
            <a:miter lim="800000"/>
            <a:headEnd/>
            <a:tailEnd/>
          </a:ln>
        </p:spPr>
      </p:pic>
      <p:sp>
        <p:nvSpPr>
          <p:cNvPr id="6" name="5 Dikdörtgen"/>
          <p:cNvSpPr/>
          <p:nvPr/>
        </p:nvSpPr>
        <p:spPr>
          <a:xfrm>
            <a:off x="3923928" y="6021288"/>
            <a:ext cx="5220072" cy="369332"/>
          </a:xfrm>
          <a:prstGeom prst="rect">
            <a:avLst/>
          </a:prstGeom>
        </p:spPr>
        <p:txBody>
          <a:bodyPr wrap="square">
            <a:spAutoFit/>
          </a:bodyPr>
          <a:lstStyle/>
          <a:p>
            <a:r>
              <a:rPr lang="en-US" dirty="0" smtClean="0">
                <a:latin typeface="Arial" pitchFamily="34" charset="0"/>
                <a:cs typeface="Arial" pitchFamily="34" charset="0"/>
              </a:rPr>
              <a:t>Cochrane Database of Systematic Reviews 2016</a:t>
            </a:r>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0" name="Picture 2" descr="ohss"/>
          <p:cNvPicPr>
            <a:picLocks noChangeAspect="1" noChangeArrowheads="1"/>
          </p:cNvPicPr>
          <p:nvPr/>
        </p:nvPicPr>
        <p:blipFill>
          <a:blip r:embed="rId3" cstate="print"/>
          <a:srcRect/>
          <a:stretch>
            <a:fillRect/>
          </a:stretch>
        </p:blipFill>
        <p:spPr bwMode="auto">
          <a:xfrm>
            <a:off x="1828800" y="3937000"/>
            <a:ext cx="2609850" cy="2228850"/>
          </a:xfrm>
          <a:prstGeom prst="rect">
            <a:avLst/>
          </a:prstGeom>
          <a:noFill/>
          <a:ln w="9525">
            <a:solidFill>
              <a:srgbClr val="FF0000"/>
            </a:solidFill>
            <a:miter lim="800000"/>
            <a:headEnd/>
            <a:tailEnd/>
          </a:ln>
          <a:effectLst>
            <a:outerShdw dist="107763" dir="13500000" algn="ctr" rotWithShape="0">
              <a:srgbClr val="808080"/>
            </a:outerShdw>
          </a:effectLst>
        </p:spPr>
      </p:pic>
      <p:pic>
        <p:nvPicPr>
          <p:cNvPr id="201731" name="Picture 3" descr="tripletiup"/>
          <p:cNvPicPr>
            <a:picLocks noChangeAspect="1" noChangeArrowheads="1"/>
          </p:cNvPicPr>
          <p:nvPr/>
        </p:nvPicPr>
        <p:blipFill>
          <a:blip r:embed="rId4" cstate="print"/>
          <a:srcRect/>
          <a:stretch>
            <a:fillRect/>
          </a:stretch>
        </p:blipFill>
        <p:spPr bwMode="auto">
          <a:xfrm>
            <a:off x="5334000" y="4019550"/>
            <a:ext cx="2693988" cy="2146300"/>
          </a:xfrm>
          <a:prstGeom prst="rect">
            <a:avLst/>
          </a:prstGeom>
          <a:noFill/>
          <a:ln w="9525">
            <a:solidFill>
              <a:srgbClr val="FF0000"/>
            </a:solidFill>
            <a:miter lim="800000"/>
            <a:headEnd/>
            <a:tailEnd/>
          </a:ln>
          <a:effectLst>
            <a:outerShdw dist="107763" dir="13500000" algn="ctr" rotWithShape="0">
              <a:srgbClr val="808080"/>
            </a:outerShdw>
          </a:effectLst>
        </p:spPr>
      </p:pic>
      <p:pic>
        <p:nvPicPr>
          <p:cNvPr id="201732" name="Picture 4" descr="UTZovarianfollicle"/>
          <p:cNvPicPr>
            <a:picLocks noChangeAspect="1" noChangeArrowheads="1"/>
          </p:cNvPicPr>
          <p:nvPr/>
        </p:nvPicPr>
        <p:blipFill>
          <a:blip r:embed="rId5" cstate="print"/>
          <a:srcRect/>
          <a:stretch>
            <a:fillRect/>
          </a:stretch>
        </p:blipFill>
        <p:spPr bwMode="auto">
          <a:xfrm>
            <a:off x="1905000" y="1852613"/>
            <a:ext cx="2552700" cy="1936750"/>
          </a:xfrm>
          <a:prstGeom prst="rect">
            <a:avLst/>
          </a:prstGeom>
          <a:noFill/>
          <a:ln w="9525">
            <a:solidFill>
              <a:srgbClr val="FF0000"/>
            </a:solidFill>
            <a:miter lim="800000"/>
            <a:headEnd/>
            <a:tailEnd/>
          </a:ln>
          <a:effectLst>
            <a:outerShdw dist="107763" dir="13500000" algn="ctr" rotWithShape="0">
              <a:srgbClr val="808080"/>
            </a:outerShdw>
          </a:effectLst>
        </p:spPr>
      </p:pic>
      <p:pic>
        <p:nvPicPr>
          <p:cNvPr id="201733" name="Picture 5" descr="siup"/>
          <p:cNvPicPr>
            <a:picLocks noChangeAspect="1" noChangeArrowheads="1"/>
          </p:cNvPicPr>
          <p:nvPr/>
        </p:nvPicPr>
        <p:blipFill>
          <a:blip r:embed="rId6" cstate="print"/>
          <a:srcRect/>
          <a:stretch>
            <a:fillRect/>
          </a:stretch>
        </p:blipFill>
        <p:spPr bwMode="auto">
          <a:xfrm>
            <a:off x="5181600" y="1630363"/>
            <a:ext cx="2919413" cy="2303462"/>
          </a:xfrm>
          <a:prstGeom prst="rect">
            <a:avLst/>
          </a:prstGeom>
          <a:noFill/>
          <a:ln w="9525">
            <a:solidFill>
              <a:srgbClr val="FF0000"/>
            </a:solidFill>
            <a:miter lim="800000"/>
            <a:headEnd/>
            <a:tailEnd/>
          </a:ln>
          <a:effectLst>
            <a:outerShdw dist="107763" dir="13500000" algn="ctr" rotWithShape="0">
              <a:srgbClr val="808080"/>
            </a:outerShdw>
          </a:effectLst>
        </p:spPr>
      </p:pic>
      <p:sp>
        <p:nvSpPr>
          <p:cNvPr id="201734" name="Text Box 6"/>
          <p:cNvSpPr txBox="1">
            <a:spLocks noChangeArrowheads="1"/>
          </p:cNvSpPr>
          <p:nvPr/>
        </p:nvSpPr>
        <p:spPr bwMode="auto">
          <a:xfrm>
            <a:off x="2057400" y="609600"/>
            <a:ext cx="6091732" cy="461665"/>
          </a:xfrm>
          <a:prstGeom prst="rect">
            <a:avLst/>
          </a:prstGeom>
          <a:solidFill>
            <a:schemeClr val="bg1"/>
          </a:solidFill>
          <a:ln w="9525">
            <a:noFill/>
            <a:miter lim="800000"/>
            <a:headEnd/>
            <a:tailEnd/>
          </a:ln>
          <a:effectLst>
            <a:outerShdw dist="107763" dir="13500000" algn="ctr" rotWithShape="0">
              <a:schemeClr val="bg2">
                <a:alpha val="50000"/>
              </a:schemeClr>
            </a:outerShdw>
          </a:effectLst>
        </p:spPr>
        <p:txBody>
          <a:bodyPr wrap="none">
            <a:spAutoFit/>
          </a:bodyPr>
          <a:lstStyle/>
          <a:p>
            <a:pPr>
              <a:defRPr/>
            </a:pPr>
            <a:r>
              <a:rPr lang="tr-TR" sz="2400" b="1" dirty="0" err="1" smtClean="0">
                <a:latin typeface="Comic Sans MS" pitchFamily="66" charset="0"/>
              </a:rPr>
              <a:t>Ovulasyon</a:t>
            </a:r>
            <a:r>
              <a:rPr lang="tr-TR" sz="2400" b="1" dirty="0" smtClean="0">
                <a:latin typeface="Comic Sans MS" pitchFamily="66" charset="0"/>
              </a:rPr>
              <a:t> İndüksiyonunun Temel Amacı </a:t>
            </a:r>
            <a:endParaRPr lang="en-US" sz="2400" b="1" dirty="0">
              <a:latin typeface="Comic Sans MS" pitchFamily="66"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188640"/>
            <a:ext cx="8229600" cy="1143000"/>
          </a:xfrm>
        </p:spPr>
        <p:txBody>
          <a:bodyPr>
            <a:normAutofit/>
          </a:bodyPr>
          <a:lstStyle/>
          <a:p>
            <a:r>
              <a:rPr lang="tr-TR" sz="1800" dirty="0" smtClean="0"/>
              <a:t/>
            </a:r>
            <a:br>
              <a:rPr lang="tr-TR" sz="1800" dirty="0" smtClean="0"/>
            </a:br>
            <a:r>
              <a:rPr lang="tr-TR" sz="1800" dirty="0" smtClean="0"/>
              <a:t/>
            </a:r>
            <a:br>
              <a:rPr lang="tr-TR" sz="1800" dirty="0" smtClean="0"/>
            </a:br>
            <a:r>
              <a:rPr lang="tr-TR" sz="1400" dirty="0" smtClean="0"/>
              <a:t/>
            </a:r>
            <a:br>
              <a:rPr lang="tr-TR" sz="1400" dirty="0" smtClean="0"/>
            </a:br>
            <a:endParaRPr lang="tr-TR" sz="1800" dirty="0"/>
          </a:p>
        </p:txBody>
      </p:sp>
      <p:sp>
        <p:nvSpPr>
          <p:cNvPr id="3" name="2 İçerik Yer Tutucusu"/>
          <p:cNvSpPr>
            <a:spLocks noGrp="1"/>
          </p:cNvSpPr>
          <p:nvPr>
            <p:ph idx="1"/>
          </p:nvPr>
        </p:nvSpPr>
        <p:spPr>
          <a:xfrm>
            <a:off x="457200" y="1268760"/>
            <a:ext cx="8229600" cy="5256584"/>
          </a:xfrm>
        </p:spPr>
        <p:txBody>
          <a:bodyPr>
            <a:normAutofit fontScale="40000" lnSpcReduction="20000"/>
          </a:bodyPr>
          <a:lstStyle/>
          <a:p>
            <a:endParaRPr lang="tr-TR" dirty="0" smtClean="0"/>
          </a:p>
          <a:p>
            <a:r>
              <a:rPr lang="en-US" sz="6000" dirty="0" smtClean="0">
                <a:latin typeface="Arial" pitchFamily="34" charset="0"/>
                <a:cs typeface="Arial" pitchFamily="34" charset="0"/>
              </a:rPr>
              <a:t>28 R</a:t>
            </a:r>
            <a:r>
              <a:rPr lang="tr-TR" sz="6000" dirty="0" smtClean="0">
                <a:latin typeface="Arial" pitchFamily="34" charset="0"/>
                <a:cs typeface="Arial" pitchFamily="34" charset="0"/>
              </a:rPr>
              <a:t>C</a:t>
            </a:r>
            <a:r>
              <a:rPr lang="en-US" sz="6000" dirty="0" smtClean="0">
                <a:latin typeface="Arial" pitchFamily="34" charset="0"/>
                <a:cs typeface="Arial" pitchFamily="34" charset="0"/>
              </a:rPr>
              <a:t>Ts </a:t>
            </a:r>
            <a:endParaRPr lang="tr-TR" sz="6000" dirty="0" smtClean="0">
              <a:latin typeface="Arial" pitchFamily="34" charset="0"/>
              <a:cs typeface="Arial" pitchFamily="34" charset="0"/>
            </a:endParaRPr>
          </a:p>
          <a:p>
            <a:r>
              <a:rPr lang="en-US" sz="6000" dirty="0" smtClean="0">
                <a:latin typeface="Arial" pitchFamily="34" charset="0"/>
                <a:cs typeface="Arial" pitchFamily="34" charset="0"/>
              </a:rPr>
              <a:t>3377 </a:t>
            </a:r>
            <a:r>
              <a:rPr lang="tr-TR" sz="6000" dirty="0" smtClean="0">
                <a:latin typeface="Arial" pitchFamily="34" charset="0"/>
                <a:cs typeface="Arial" pitchFamily="34" charset="0"/>
              </a:rPr>
              <a:t>olgu</a:t>
            </a:r>
          </a:p>
          <a:p>
            <a:endParaRPr lang="tr-TR" sz="6000" dirty="0" smtClean="0">
              <a:latin typeface="Arial" pitchFamily="34" charset="0"/>
              <a:cs typeface="Arial" pitchFamily="34" charset="0"/>
            </a:endParaRPr>
          </a:p>
          <a:p>
            <a:r>
              <a:rPr lang="tr-TR" sz="6000" dirty="0" smtClean="0">
                <a:latin typeface="Arial" pitchFamily="34" charset="0"/>
                <a:cs typeface="Arial" pitchFamily="34" charset="0"/>
              </a:rPr>
              <a:t>CC</a:t>
            </a:r>
          </a:p>
          <a:p>
            <a:r>
              <a:rPr lang="tr-TR" sz="6000" dirty="0" smtClean="0">
                <a:latin typeface="Arial" pitchFamily="34" charset="0"/>
                <a:cs typeface="Arial" pitchFamily="34" charset="0"/>
              </a:rPr>
              <a:t>CC dirençli olgularda</a:t>
            </a:r>
          </a:p>
          <a:p>
            <a:pPr lvl="1"/>
            <a:r>
              <a:rPr lang="tr-TR" sz="5100" dirty="0" err="1" smtClean="0">
                <a:latin typeface="Arial" pitchFamily="34" charset="0"/>
                <a:cs typeface="Arial" pitchFamily="34" charset="0"/>
              </a:rPr>
              <a:t>Tamoksifen</a:t>
            </a:r>
            <a:endParaRPr lang="tr-TR" sz="5100" dirty="0" smtClean="0">
              <a:latin typeface="Arial" pitchFamily="34" charset="0"/>
              <a:cs typeface="Arial" pitchFamily="34" charset="0"/>
            </a:endParaRPr>
          </a:p>
          <a:p>
            <a:pPr lvl="1"/>
            <a:r>
              <a:rPr lang="tr-TR" sz="5100" dirty="0" smtClean="0">
                <a:latin typeface="Arial" pitchFamily="34" charset="0"/>
                <a:cs typeface="Arial" pitchFamily="34" charset="0"/>
              </a:rPr>
              <a:t>CC+ </a:t>
            </a:r>
            <a:r>
              <a:rPr lang="tr-TR" sz="5100" dirty="0" err="1" smtClean="0">
                <a:latin typeface="Arial" pitchFamily="34" charset="0"/>
                <a:cs typeface="Arial" pitchFamily="34" charset="0"/>
              </a:rPr>
              <a:t>deksametazon</a:t>
            </a:r>
            <a:endParaRPr lang="tr-TR" sz="5100" dirty="0" smtClean="0">
              <a:latin typeface="Arial" pitchFamily="34" charset="0"/>
              <a:cs typeface="Arial" pitchFamily="34" charset="0"/>
            </a:endParaRPr>
          </a:p>
          <a:p>
            <a:pPr lvl="1"/>
            <a:r>
              <a:rPr lang="tr-TR" sz="5100" dirty="0" smtClean="0">
                <a:latin typeface="Arial" pitchFamily="34" charset="0"/>
                <a:cs typeface="Arial" pitchFamily="34" charset="0"/>
              </a:rPr>
              <a:t>CC+ </a:t>
            </a:r>
            <a:r>
              <a:rPr lang="tr-TR" sz="5100" dirty="0" err="1" smtClean="0">
                <a:latin typeface="Arial" pitchFamily="34" charset="0"/>
                <a:cs typeface="Arial" pitchFamily="34" charset="0"/>
              </a:rPr>
              <a:t>bromokriptin</a:t>
            </a:r>
            <a:endParaRPr lang="tr-TR" sz="5100" dirty="0" smtClean="0">
              <a:latin typeface="Arial" pitchFamily="34" charset="0"/>
              <a:cs typeface="Arial" pitchFamily="34" charset="0"/>
            </a:endParaRPr>
          </a:p>
          <a:p>
            <a:endParaRPr lang="tr-TR" dirty="0" smtClean="0"/>
          </a:p>
          <a:p>
            <a:endParaRPr lang="tr-TR" dirty="0" smtClean="0"/>
          </a:p>
          <a:p>
            <a:endParaRPr lang="tr-TR" dirty="0" smtClean="0"/>
          </a:p>
          <a:p>
            <a:endParaRPr lang="tr-TR" dirty="0" smtClean="0"/>
          </a:p>
          <a:p>
            <a:endParaRPr lang="tr-TR" dirty="0" smtClean="0"/>
          </a:p>
          <a:p>
            <a:pPr>
              <a:buNone/>
            </a:pPr>
            <a:endParaRPr lang="tr-TR" dirty="0" smtClean="0"/>
          </a:p>
          <a:p>
            <a:pPr>
              <a:buNone/>
            </a:pPr>
            <a:endParaRPr lang="tr-TR" dirty="0" smtClean="0"/>
          </a:p>
          <a:p>
            <a:pPr>
              <a:buNone/>
            </a:pPr>
            <a:r>
              <a:rPr lang="tr-TR" dirty="0" smtClean="0"/>
              <a:t>			</a:t>
            </a:r>
            <a:endParaRPr lang="tr-TR" sz="2900" dirty="0" smtClean="0">
              <a:latin typeface="Arial" pitchFamily="34" charset="0"/>
              <a:cs typeface="Arial" pitchFamily="34" charset="0"/>
            </a:endParaRPr>
          </a:p>
          <a:p>
            <a:pPr>
              <a:buNone/>
            </a:pPr>
            <a:r>
              <a:rPr lang="tr-TR" sz="2900" dirty="0" smtClean="0">
                <a:latin typeface="Arial" pitchFamily="34" charset="0"/>
                <a:cs typeface="Arial" pitchFamily="34" charset="0"/>
              </a:rPr>
              <a:t>									 		</a:t>
            </a:r>
          </a:p>
          <a:p>
            <a:pPr>
              <a:buNone/>
            </a:pPr>
            <a:r>
              <a:rPr lang="tr-TR" sz="2900" dirty="0">
                <a:latin typeface="Arial" pitchFamily="34" charset="0"/>
                <a:cs typeface="Arial" pitchFamily="34" charset="0"/>
              </a:rPr>
              <a:t>	</a:t>
            </a:r>
            <a:r>
              <a:rPr lang="tr-TR" sz="2900" dirty="0" smtClean="0">
                <a:latin typeface="Arial" pitchFamily="34" charset="0"/>
                <a:cs typeface="Arial" pitchFamily="34" charset="0"/>
              </a:rPr>
              <a:t>			</a:t>
            </a:r>
            <a:r>
              <a:rPr lang="tr-TR" sz="2900" dirty="0" err="1" smtClean="0">
                <a:latin typeface="Arial" pitchFamily="34" charset="0"/>
                <a:cs typeface="Arial" pitchFamily="34" charset="0"/>
              </a:rPr>
              <a:t>Julie</a:t>
            </a:r>
            <a:r>
              <a:rPr lang="tr-TR" sz="2900" dirty="0" smtClean="0">
                <a:latin typeface="Arial" pitchFamily="34" charset="0"/>
                <a:cs typeface="Arial" pitchFamily="34" charset="0"/>
              </a:rPr>
              <a:t> Brown, </a:t>
            </a:r>
            <a:r>
              <a:rPr lang="tr-TR" sz="2900" dirty="0" err="1" smtClean="0">
                <a:latin typeface="Arial" pitchFamily="34" charset="0"/>
                <a:cs typeface="Arial" pitchFamily="34" charset="0"/>
              </a:rPr>
              <a:t>Cindy</a:t>
            </a:r>
            <a:r>
              <a:rPr lang="tr-TR" sz="2900" dirty="0" smtClean="0">
                <a:latin typeface="Arial" pitchFamily="34" charset="0"/>
                <a:cs typeface="Arial" pitchFamily="34" charset="0"/>
              </a:rPr>
              <a:t> </a:t>
            </a:r>
            <a:r>
              <a:rPr lang="tr-TR" sz="2900" dirty="0" err="1" smtClean="0">
                <a:latin typeface="Arial" pitchFamily="34" charset="0"/>
                <a:cs typeface="Arial" pitchFamily="34" charset="0"/>
              </a:rPr>
              <a:t>Farquhar</a:t>
            </a:r>
            <a:r>
              <a:rPr lang="tr-TR" sz="2900" dirty="0" smtClean="0">
                <a:latin typeface="Arial" pitchFamily="34" charset="0"/>
                <a:cs typeface="Arial" pitchFamily="34" charset="0"/>
              </a:rPr>
              <a:t>, </a:t>
            </a:r>
            <a:r>
              <a:rPr lang="en-US" sz="2900" dirty="0" smtClean="0">
                <a:latin typeface="Arial" pitchFamily="34" charset="0"/>
                <a:cs typeface="Arial" pitchFamily="34" charset="0"/>
              </a:rPr>
              <a:t>Cochrane Database of Systematic Reviews 2016</a:t>
            </a:r>
            <a:endParaRPr lang="tr-TR" sz="2900" dirty="0">
              <a:latin typeface="Arial" pitchFamily="34" charset="0"/>
              <a:cs typeface="Arial" pitchFamily="34" charset="0"/>
            </a:endParaRPr>
          </a:p>
        </p:txBody>
      </p:sp>
      <p:pic>
        <p:nvPicPr>
          <p:cNvPr id="448514" name="Picture 2"/>
          <p:cNvPicPr>
            <a:picLocks noChangeAspect="1" noChangeArrowheads="1"/>
          </p:cNvPicPr>
          <p:nvPr/>
        </p:nvPicPr>
        <p:blipFill>
          <a:blip r:embed="rId2" cstate="print"/>
          <a:srcRect/>
          <a:stretch>
            <a:fillRect/>
          </a:stretch>
        </p:blipFill>
        <p:spPr bwMode="auto">
          <a:xfrm>
            <a:off x="0" y="0"/>
            <a:ext cx="9324528" cy="1190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026" name="Picture 2"/>
          <p:cNvPicPr>
            <a:picLocks noGrp="1" noChangeAspect="1" noChangeArrowheads="1"/>
          </p:cNvPicPr>
          <p:nvPr>
            <p:ph idx="1"/>
          </p:nvPr>
        </p:nvPicPr>
        <p:blipFill>
          <a:blip r:embed="rId3" cstate="print"/>
          <a:srcRect/>
          <a:stretch>
            <a:fillRect/>
          </a:stretch>
        </p:blipFill>
        <p:spPr bwMode="auto">
          <a:xfrm>
            <a:off x="755576" y="2060848"/>
            <a:ext cx="7488832" cy="4104455"/>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971600" y="1700808"/>
            <a:ext cx="5257800" cy="323850"/>
          </a:xfrm>
          <a:prstGeom prst="rect">
            <a:avLst/>
          </a:prstGeom>
          <a:noFill/>
          <a:ln w="9525">
            <a:noFill/>
            <a:miter lim="800000"/>
            <a:headEnd/>
            <a:tailEnd/>
          </a:ln>
        </p:spPr>
      </p:pic>
      <p:sp>
        <p:nvSpPr>
          <p:cNvPr id="5" name="4 Dikdörtgen"/>
          <p:cNvSpPr/>
          <p:nvPr/>
        </p:nvSpPr>
        <p:spPr>
          <a:xfrm>
            <a:off x="3419872" y="6550223"/>
            <a:ext cx="5724128" cy="307777"/>
          </a:xfrm>
          <a:prstGeom prst="rect">
            <a:avLst/>
          </a:prstGeom>
        </p:spPr>
        <p:txBody>
          <a:bodyPr wrap="square">
            <a:spAutoFit/>
          </a:bodyPr>
          <a:lstStyle/>
          <a:p>
            <a:pPr>
              <a:buNone/>
            </a:pPr>
            <a:r>
              <a:rPr lang="tr-TR" sz="1400" dirty="0" smtClean="0">
                <a:latin typeface="Arial" pitchFamily="34" charset="0"/>
                <a:cs typeface="Arial" pitchFamily="34" charset="0"/>
              </a:rPr>
              <a:t>                    </a:t>
            </a:r>
            <a:r>
              <a:rPr lang="en-US" sz="1400" dirty="0" smtClean="0">
                <a:latin typeface="Arial" pitchFamily="34" charset="0"/>
                <a:cs typeface="Arial" pitchFamily="34" charset="0"/>
              </a:rPr>
              <a:t>Cochrane Database of Systematic Reviews 2016</a:t>
            </a:r>
            <a:endParaRPr lang="tr-TR"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pic>
        <p:nvPicPr>
          <p:cNvPr id="3074" name="Picture 2"/>
          <p:cNvPicPr>
            <a:picLocks noGrp="1" noChangeAspect="1" noChangeArrowheads="1"/>
          </p:cNvPicPr>
          <p:nvPr>
            <p:ph idx="1"/>
          </p:nvPr>
        </p:nvPicPr>
        <p:blipFill>
          <a:blip r:embed="rId3" cstate="print"/>
          <a:stretch>
            <a:fillRect/>
          </a:stretch>
        </p:blipFill>
        <p:spPr bwMode="auto">
          <a:xfrm>
            <a:off x="971600" y="1700808"/>
            <a:ext cx="7488832" cy="3816423"/>
          </a:xfrm>
          <a:prstGeom prst="rect">
            <a:avLst/>
          </a:prstGeom>
          <a:noFill/>
          <a:ln w="9525">
            <a:noFill/>
            <a:miter lim="800000"/>
            <a:headEnd/>
            <a:tailEnd/>
          </a:ln>
        </p:spPr>
      </p:pic>
      <p:sp>
        <p:nvSpPr>
          <p:cNvPr id="4" name="3 Dikdörtgen"/>
          <p:cNvSpPr/>
          <p:nvPr/>
        </p:nvSpPr>
        <p:spPr>
          <a:xfrm>
            <a:off x="3923928" y="6211669"/>
            <a:ext cx="5220072" cy="369332"/>
          </a:xfrm>
          <a:prstGeom prst="rect">
            <a:avLst/>
          </a:prstGeom>
        </p:spPr>
        <p:txBody>
          <a:bodyPr wrap="square">
            <a:spAutoFit/>
          </a:bodyPr>
          <a:lstStyle/>
          <a:p>
            <a:r>
              <a:rPr lang="tr-TR" dirty="0" smtClean="0">
                <a:latin typeface="Arial" pitchFamily="34" charset="0"/>
                <a:cs typeface="Arial" pitchFamily="34" charset="0"/>
              </a:rPr>
              <a:t> </a:t>
            </a:r>
            <a:r>
              <a:rPr lang="en-US" dirty="0" smtClean="0">
                <a:latin typeface="Arial" pitchFamily="34" charset="0"/>
                <a:cs typeface="Arial" pitchFamily="34" charset="0"/>
              </a:rPr>
              <a:t>Cochrane Database of Systematic Reviews 2016</a:t>
            </a:r>
            <a:endParaRPr lang="tr-T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620688"/>
            <a:ext cx="8229600" cy="1143000"/>
          </a:xfrm>
        </p:spPr>
        <p:txBody>
          <a:bodyPr>
            <a:normAutofit fontScale="90000"/>
          </a:bodyPr>
          <a:lstStyle/>
          <a:p>
            <a:r>
              <a:rPr lang="tr-TR" dirty="0"/>
              <a:t/>
            </a:r>
            <a:br>
              <a:rPr lang="tr-TR" dirty="0"/>
            </a:br>
            <a:endParaRPr lang="tr-TR" dirty="0"/>
          </a:p>
        </p:txBody>
      </p:sp>
      <p:sp>
        <p:nvSpPr>
          <p:cNvPr id="3" name="2 İçerik Yer Tutucusu"/>
          <p:cNvSpPr>
            <a:spLocks noGrp="1"/>
          </p:cNvSpPr>
          <p:nvPr>
            <p:ph idx="1"/>
          </p:nvPr>
        </p:nvSpPr>
        <p:spPr/>
        <p:txBody>
          <a:bodyPr/>
          <a:lstStyle/>
          <a:p>
            <a:pPr>
              <a:buNone/>
            </a:pPr>
            <a:r>
              <a:rPr lang="tr-TR" sz="1800" dirty="0" smtClean="0">
                <a:latin typeface="Arial" pitchFamily="34" charset="0"/>
                <a:cs typeface="Arial" pitchFamily="34" charset="0"/>
              </a:rPr>
              <a:t>	</a:t>
            </a:r>
            <a:br>
              <a:rPr lang="tr-TR" sz="1800" dirty="0" smtClean="0">
                <a:latin typeface="Arial" pitchFamily="34" charset="0"/>
                <a:cs typeface="Arial" pitchFamily="34" charset="0"/>
              </a:rPr>
            </a:br>
            <a:r>
              <a:rPr lang="tr-TR" sz="1800" dirty="0" smtClean="0">
                <a:latin typeface="Arial" pitchFamily="34" charset="0"/>
                <a:cs typeface="Arial" pitchFamily="34" charset="0"/>
              </a:rPr>
              <a:t>		</a:t>
            </a:r>
            <a:endParaRPr lang="tr-TR" dirty="0"/>
          </a:p>
        </p:txBody>
      </p:sp>
      <p:pic>
        <p:nvPicPr>
          <p:cNvPr id="449539" name="Picture 3"/>
          <p:cNvPicPr>
            <a:picLocks noChangeAspect="1" noChangeArrowheads="1"/>
          </p:cNvPicPr>
          <p:nvPr/>
        </p:nvPicPr>
        <p:blipFill>
          <a:blip r:embed="rId2" cstate="print"/>
          <a:srcRect/>
          <a:stretch>
            <a:fillRect/>
          </a:stretch>
        </p:blipFill>
        <p:spPr bwMode="auto">
          <a:xfrm>
            <a:off x="0" y="1700808"/>
            <a:ext cx="8640960" cy="1296144"/>
          </a:xfrm>
          <a:prstGeom prst="rect">
            <a:avLst/>
          </a:prstGeom>
          <a:noFill/>
          <a:ln w="9525">
            <a:noFill/>
            <a:miter lim="800000"/>
            <a:headEnd/>
            <a:tailEnd/>
          </a:ln>
        </p:spPr>
      </p:pic>
      <p:sp>
        <p:nvSpPr>
          <p:cNvPr id="7" name="6 Dikdörtgen"/>
          <p:cNvSpPr/>
          <p:nvPr/>
        </p:nvSpPr>
        <p:spPr>
          <a:xfrm>
            <a:off x="395536" y="3284984"/>
            <a:ext cx="8352928" cy="807913"/>
          </a:xfrm>
          <a:prstGeom prst="rect">
            <a:avLst/>
          </a:prstGeom>
        </p:spPr>
        <p:txBody>
          <a:bodyPr wrap="square">
            <a:spAutoFit/>
          </a:bodyPr>
          <a:lstStyle/>
          <a:p>
            <a:pPr>
              <a:buNone/>
            </a:pPr>
            <a:r>
              <a:rPr lang="tr-TR" sz="1050" dirty="0" smtClean="0">
                <a:latin typeface="Arial" pitchFamily="34" charset="0"/>
                <a:cs typeface="Arial" pitchFamily="34" charset="0"/>
              </a:rPr>
              <a:t>	</a:t>
            </a:r>
            <a:br>
              <a:rPr lang="tr-TR" sz="1050" dirty="0" smtClean="0">
                <a:latin typeface="Arial" pitchFamily="34" charset="0"/>
                <a:cs typeface="Arial" pitchFamily="34" charset="0"/>
              </a:rPr>
            </a:br>
            <a:r>
              <a:rPr lang="tr-TR" dirty="0" err="1" smtClean="0">
                <a:latin typeface="Arial" pitchFamily="34" charset="0"/>
                <a:cs typeface="Arial" pitchFamily="34" charset="0"/>
              </a:rPr>
              <a:t>Wenyan</a:t>
            </a:r>
            <a:r>
              <a:rPr lang="tr-TR" dirty="0" smtClean="0">
                <a:latin typeface="Arial" pitchFamily="34" charset="0"/>
                <a:cs typeface="Arial" pitchFamily="34" charset="0"/>
              </a:rPr>
              <a:t> </a:t>
            </a:r>
            <a:r>
              <a:rPr lang="tr-TR" dirty="0" err="1" smtClean="0">
                <a:latin typeface="Arial" pitchFamily="34" charset="0"/>
                <a:cs typeface="Arial" pitchFamily="34" charset="0"/>
              </a:rPr>
              <a:t>Xi</a:t>
            </a:r>
            <a:r>
              <a:rPr lang="tr-TR" dirty="0" smtClean="0">
                <a:latin typeface="Arial" pitchFamily="34" charset="0"/>
                <a:cs typeface="Arial" pitchFamily="34" charset="0"/>
              </a:rPr>
              <a:t>, </a:t>
            </a:r>
            <a:r>
              <a:rPr lang="tr-TR" dirty="0" err="1" smtClean="0">
                <a:latin typeface="Arial" pitchFamily="34" charset="0"/>
                <a:cs typeface="Arial" pitchFamily="34" charset="0"/>
              </a:rPr>
              <a:t>Shankun</a:t>
            </a:r>
            <a:r>
              <a:rPr lang="tr-TR" dirty="0" smtClean="0">
                <a:latin typeface="Arial" pitchFamily="34" charset="0"/>
                <a:cs typeface="Arial" pitchFamily="34" charset="0"/>
              </a:rPr>
              <a:t> </a:t>
            </a:r>
            <a:r>
              <a:rPr lang="tr-TR" dirty="0" err="1" smtClean="0">
                <a:latin typeface="Arial" pitchFamily="34" charset="0"/>
                <a:cs typeface="Arial" pitchFamily="34" charset="0"/>
              </a:rPr>
              <a:t>Liu</a:t>
            </a:r>
            <a:r>
              <a:rPr lang="tr-TR" dirty="0" smtClean="0">
                <a:latin typeface="Arial" pitchFamily="34" charset="0"/>
                <a:cs typeface="Arial" pitchFamily="34" charset="0"/>
              </a:rPr>
              <a:t>, </a:t>
            </a:r>
            <a:r>
              <a:rPr lang="tr-TR" dirty="0" err="1" smtClean="0">
                <a:latin typeface="Arial" pitchFamily="34" charset="0"/>
                <a:cs typeface="Arial" pitchFamily="34" charset="0"/>
              </a:rPr>
              <a:t>Hui</a:t>
            </a:r>
            <a:r>
              <a:rPr lang="tr-TR" dirty="0" smtClean="0">
                <a:latin typeface="Arial" pitchFamily="34" charset="0"/>
                <a:cs typeface="Arial" pitchFamily="34" charset="0"/>
              </a:rPr>
              <a:t> Mao, </a:t>
            </a:r>
            <a:r>
              <a:rPr lang="tr-TR" dirty="0" err="1" smtClean="0">
                <a:latin typeface="Arial" pitchFamily="34" charset="0"/>
                <a:cs typeface="Arial" pitchFamily="34" charset="0"/>
              </a:rPr>
              <a:t>Yongkang</a:t>
            </a:r>
            <a:r>
              <a:rPr lang="tr-TR" dirty="0" smtClean="0">
                <a:latin typeface="Arial" pitchFamily="34" charset="0"/>
                <a:cs typeface="Arial" pitchFamily="34" charset="0"/>
              </a:rPr>
              <a:t> </a:t>
            </a:r>
            <a:r>
              <a:rPr lang="tr-TR" dirty="0" err="1" smtClean="0">
                <a:latin typeface="Arial" pitchFamily="34" charset="0"/>
                <a:cs typeface="Arial" pitchFamily="34" charset="0"/>
              </a:rPr>
              <a:t>Yang</a:t>
            </a:r>
            <a:r>
              <a:rPr lang="tr-TR" dirty="0" smtClean="0">
                <a:latin typeface="Arial" pitchFamily="34" charset="0"/>
                <a:cs typeface="Arial" pitchFamily="34" charset="0"/>
              </a:rPr>
              <a:t>, </a:t>
            </a:r>
            <a:r>
              <a:rPr lang="tr-TR" dirty="0" err="1" smtClean="0">
                <a:latin typeface="Arial" pitchFamily="34" charset="0"/>
                <a:cs typeface="Arial" pitchFamily="34" charset="0"/>
              </a:rPr>
              <a:t>Xiang</a:t>
            </a:r>
            <a:r>
              <a:rPr lang="tr-TR" dirty="0" smtClean="0">
                <a:latin typeface="Arial" pitchFamily="34" charset="0"/>
                <a:cs typeface="Arial" pitchFamily="34" charset="0"/>
              </a:rPr>
              <a:t> </a:t>
            </a:r>
            <a:r>
              <a:rPr lang="tr-TR" dirty="0" err="1" smtClean="0">
                <a:latin typeface="Arial" pitchFamily="34" charset="0"/>
                <a:cs typeface="Arial" pitchFamily="34" charset="0"/>
              </a:rPr>
              <a:t>Xue</a:t>
            </a:r>
            <a:r>
              <a:rPr lang="tr-TR" dirty="0" smtClean="0">
                <a:latin typeface="Arial" pitchFamily="34" charset="0"/>
                <a:cs typeface="Arial" pitchFamily="34" charset="0"/>
              </a:rPr>
              <a:t>, </a:t>
            </a:r>
            <a:r>
              <a:rPr lang="tr-TR" dirty="0" err="1" smtClean="0">
                <a:latin typeface="Arial" pitchFamily="34" charset="0"/>
                <a:cs typeface="Arial" pitchFamily="34" charset="0"/>
              </a:rPr>
              <a:t>Xiaoning</a:t>
            </a:r>
            <a:r>
              <a:rPr lang="tr-TR" dirty="0" smtClean="0">
                <a:latin typeface="Arial" pitchFamily="34" charset="0"/>
                <a:cs typeface="Arial" pitchFamily="34" charset="0"/>
              </a:rPr>
              <a:t> </a:t>
            </a:r>
            <a:r>
              <a:rPr lang="tr-TR" dirty="0" err="1" smtClean="0">
                <a:latin typeface="Arial" pitchFamily="34" charset="0"/>
                <a:cs typeface="Arial" pitchFamily="34" charset="0"/>
              </a:rPr>
              <a:t>Lu</a:t>
            </a:r>
            <a:endParaRPr lang="tr-TR" dirty="0" smtClean="0">
              <a:latin typeface="Arial" pitchFamily="34" charset="0"/>
              <a:cs typeface="Arial" pitchFamily="34" charset="0"/>
            </a:endParaRPr>
          </a:p>
          <a:p>
            <a:pPr>
              <a:buNone/>
            </a:pPr>
            <a:r>
              <a:rPr lang="en-US" dirty="0" smtClean="0">
                <a:latin typeface="Arial" pitchFamily="34" charset="0"/>
                <a:cs typeface="Arial" pitchFamily="34" charset="0"/>
              </a:rPr>
              <a:t>Drug Design, Development and Therapy 2015:9 6001–6008</a:t>
            </a:r>
            <a:endParaRPr lang="tr-TR" dirty="0" smtClean="0"/>
          </a:p>
        </p:txBody>
      </p:sp>
      <p:pic>
        <p:nvPicPr>
          <p:cNvPr id="449540" name="Picture 4"/>
          <p:cNvPicPr>
            <a:picLocks noChangeAspect="1" noChangeArrowheads="1"/>
          </p:cNvPicPr>
          <p:nvPr/>
        </p:nvPicPr>
        <p:blipFill>
          <a:blip r:embed="rId3" cstate="print"/>
          <a:srcRect/>
          <a:stretch>
            <a:fillRect/>
          </a:stretch>
        </p:blipFill>
        <p:spPr bwMode="auto">
          <a:xfrm>
            <a:off x="0" y="404664"/>
            <a:ext cx="8086725" cy="876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55000" lnSpcReduction="20000"/>
          </a:bodyPr>
          <a:lstStyle/>
          <a:p>
            <a:r>
              <a:rPr lang="tr-TR" sz="5900" dirty="0" smtClean="0">
                <a:latin typeface="Arial" pitchFamily="34" charset="0"/>
                <a:cs typeface="Arial" pitchFamily="34" charset="0"/>
              </a:rPr>
              <a:t>CC dirençli PCOS (255 olgu) </a:t>
            </a:r>
          </a:p>
          <a:p>
            <a:pPr lvl="1"/>
            <a:r>
              <a:rPr lang="tr-TR" sz="5100" dirty="0" err="1" smtClean="0">
                <a:latin typeface="Arial" pitchFamily="34" charset="0"/>
                <a:cs typeface="Arial" pitchFamily="34" charset="0"/>
              </a:rPr>
              <a:t>Letrozol</a:t>
            </a:r>
            <a:r>
              <a:rPr lang="tr-TR" sz="5100" dirty="0" smtClean="0">
                <a:latin typeface="Arial" pitchFamily="34" charset="0"/>
                <a:cs typeface="Arial" pitchFamily="34" charset="0"/>
              </a:rPr>
              <a:t>+HMG: 94 olgu</a:t>
            </a:r>
          </a:p>
          <a:p>
            <a:pPr lvl="1"/>
            <a:r>
              <a:rPr lang="tr-TR" sz="5100" dirty="0" smtClean="0">
                <a:latin typeface="Arial" pitchFamily="34" charset="0"/>
                <a:cs typeface="Arial" pitchFamily="34" charset="0"/>
              </a:rPr>
              <a:t>CC+HMG: 90 olgu</a:t>
            </a:r>
          </a:p>
          <a:p>
            <a:pPr lvl="1"/>
            <a:r>
              <a:rPr lang="tr-TR" sz="5100" dirty="0" smtClean="0">
                <a:latin typeface="Arial" pitchFamily="34" charset="0"/>
                <a:cs typeface="Arial" pitchFamily="34" charset="0"/>
              </a:rPr>
              <a:t>HMG: 71 olgu</a:t>
            </a:r>
          </a:p>
          <a:p>
            <a:pPr lvl="1"/>
            <a:endParaRPr lang="tr-TR" sz="3400" dirty="0" smtClean="0">
              <a:latin typeface="Arial" pitchFamily="34" charset="0"/>
              <a:cs typeface="Arial" pitchFamily="34" charset="0"/>
            </a:endParaRPr>
          </a:p>
          <a:p>
            <a:endParaRPr lang="tr-TR" sz="3800" dirty="0" smtClean="0">
              <a:latin typeface="Arial" pitchFamily="34" charset="0"/>
              <a:cs typeface="Arial" pitchFamily="34" charset="0"/>
            </a:endParaRPr>
          </a:p>
          <a:p>
            <a:pPr>
              <a:buNone/>
            </a:pPr>
            <a:r>
              <a:rPr lang="tr-TR" sz="7400" dirty="0" smtClean="0">
                <a:latin typeface="Arial" pitchFamily="34" charset="0"/>
                <a:cs typeface="Arial" pitchFamily="34" charset="0"/>
              </a:rPr>
              <a:t>	</a:t>
            </a:r>
          </a:p>
          <a:p>
            <a:pPr>
              <a:buNone/>
            </a:pPr>
            <a:r>
              <a:rPr lang="tr-TR" sz="7400" dirty="0" smtClean="0">
                <a:latin typeface="Arial" pitchFamily="34" charset="0"/>
                <a:cs typeface="Arial" pitchFamily="34" charset="0"/>
              </a:rPr>
              <a:t>	</a:t>
            </a:r>
            <a:r>
              <a:rPr lang="tr-TR" sz="5100" dirty="0" smtClean="0">
                <a:latin typeface="Arial" pitchFamily="34" charset="0"/>
                <a:cs typeface="Arial" pitchFamily="34" charset="0"/>
              </a:rPr>
              <a:t>L: 2.5 mg/g (3-7)</a:t>
            </a:r>
          </a:p>
          <a:p>
            <a:pPr>
              <a:buNone/>
            </a:pPr>
            <a:r>
              <a:rPr lang="tr-TR" sz="5100" dirty="0" smtClean="0">
                <a:latin typeface="Arial" pitchFamily="34" charset="0"/>
                <a:cs typeface="Arial" pitchFamily="34" charset="0"/>
              </a:rPr>
              <a:t>	CC: 50 mg/g (3-7)</a:t>
            </a:r>
          </a:p>
          <a:p>
            <a:pPr>
              <a:buNone/>
            </a:pPr>
            <a:r>
              <a:rPr lang="tr-TR" sz="5100" dirty="0" smtClean="0">
                <a:latin typeface="Arial" pitchFamily="34" charset="0"/>
                <a:cs typeface="Arial" pitchFamily="34" charset="0"/>
              </a:rPr>
              <a:t>	HMG: 75 IU </a:t>
            </a:r>
          </a:p>
          <a:p>
            <a:endParaRPr lang="tr-TR" dirty="0"/>
          </a:p>
        </p:txBody>
      </p:sp>
      <p:sp>
        <p:nvSpPr>
          <p:cNvPr id="4" name="3 Dikdörtgen"/>
          <p:cNvSpPr/>
          <p:nvPr/>
        </p:nvSpPr>
        <p:spPr>
          <a:xfrm>
            <a:off x="3347864" y="6309320"/>
            <a:ext cx="5476820" cy="369332"/>
          </a:xfrm>
          <a:prstGeom prst="rect">
            <a:avLst/>
          </a:prstGeom>
        </p:spPr>
        <p:txBody>
          <a:bodyPr wrap="none">
            <a:spAutoFit/>
          </a:bodyPr>
          <a:lstStyle/>
          <a:p>
            <a:r>
              <a:rPr lang="tr-TR" dirty="0" err="1" smtClean="0">
                <a:latin typeface="Arial" pitchFamily="34" charset="0"/>
                <a:cs typeface="Arial" pitchFamily="34" charset="0"/>
              </a:rPr>
              <a:t>Xi</a:t>
            </a:r>
            <a:r>
              <a:rPr lang="tr-TR" dirty="0" smtClean="0">
                <a:latin typeface="Arial" pitchFamily="34" charset="0"/>
                <a:cs typeface="Arial" pitchFamily="34" charset="0"/>
              </a:rPr>
              <a:t>, </a:t>
            </a:r>
            <a:r>
              <a:rPr lang="en-US" dirty="0" smtClean="0">
                <a:latin typeface="Arial" pitchFamily="34" charset="0"/>
                <a:cs typeface="Arial" pitchFamily="34" charset="0"/>
              </a:rPr>
              <a:t>Drug Design, Development and Therapy 2015 </a:t>
            </a:r>
            <a:endParaRPr lang="tr-T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0242" name="Picture 2"/>
          <p:cNvPicPr>
            <a:picLocks noGrp="1" noChangeAspect="1" noChangeArrowheads="1"/>
          </p:cNvPicPr>
          <p:nvPr>
            <p:ph idx="1"/>
          </p:nvPr>
        </p:nvPicPr>
        <p:blipFill>
          <a:blip r:embed="rId3" cstate="print"/>
          <a:stretch>
            <a:fillRect/>
          </a:stretch>
        </p:blipFill>
        <p:spPr bwMode="auto">
          <a:xfrm>
            <a:off x="709612" y="1556792"/>
            <a:ext cx="8038852" cy="4464495"/>
          </a:xfrm>
          <a:prstGeom prst="rect">
            <a:avLst/>
          </a:prstGeom>
          <a:noFill/>
          <a:ln w="9525">
            <a:noFill/>
            <a:miter lim="800000"/>
            <a:headEnd/>
            <a:tailEnd/>
          </a:ln>
        </p:spPr>
      </p:pic>
      <p:sp>
        <p:nvSpPr>
          <p:cNvPr id="4" name="3 Dikdörtgen"/>
          <p:cNvSpPr/>
          <p:nvPr/>
        </p:nvSpPr>
        <p:spPr>
          <a:xfrm>
            <a:off x="3851920" y="6211669"/>
            <a:ext cx="5292080" cy="369332"/>
          </a:xfrm>
          <a:prstGeom prst="rect">
            <a:avLst/>
          </a:prstGeom>
        </p:spPr>
        <p:txBody>
          <a:bodyPr wrap="square">
            <a:spAutoFit/>
          </a:bodyPr>
          <a:lstStyle/>
          <a:p>
            <a:r>
              <a:rPr lang="tr-TR" dirty="0" err="1" smtClean="0">
                <a:latin typeface="Arial" pitchFamily="34" charset="0"/>
                <a:cs typeface="Arial" pitchFamily="34" charset="0"/>
              </a:rPr>
              <a:t>Xi</a:t>
            </a:r>
            <a:r>
              <a:rPr lang="tr-TR" dirty="0" smtClean="0">
                <a:latin typeface="Arial" pitchFamily="34" charset="0"/>
                <a:cs typeface="Arial" pitchFamily="34" charset="0"/>
              </a:rPr>
              <a:t>, </a:t>
            </a:r>
            <a:r>
              <a:rPr lang="en-US" dirty="0" smtClean="0">
                <a:latin typeface="Arial" pitchFamily="34" charset="0"/>
                <a:cs typeface="Arial" pitchFamily="34" charset="0"/>
              </a:rPr>
              <a:t>Drug Design, Development and Therapy 2015 </a:t>
            </a:r>
            <a:endParaRPr lang="tr-T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AI+HMG</a:t>
            </a:r>
            <a:endParaRPr lang="tr-TR" dirty="0"/>
          </a:p>
        </p:txBody>
      </p:sp>
      <p:sp>
        <p:nvSpPr>
          <p:cNvPr id="3" name="2 İçerik Yer Tutucusu"/>
          <p:cNvSpPr>
            <a:spLocks noGrp="1"/>
          </p:cNvSpPr>
          <p:nvPr>
            <p:ph idx="1"/>
          </p:nvPr>
        </p:nvSpPr>
        <p:spPr/>
        <p:txBody>
          <a:bodyPr/>
          <a:lstStyle/>
          <a:p>
            <a:r>
              <a:rPr lang="tr-TR" dirty="0" smtClean="0"/>
              <a:t>Sonuç olarak;</a:t>
            </a:r>
          </a:p>
          <a:p>
            <a:pPr lvl="1"/>
            <a:r>
              <a:rPr lang="tr-TR" dirty="0" smtClean="0"/>
              <a:t>AI HMG doz ve uygulama süresini azaltır</a:t>
            </a:r>
          </a:p>
          <a:p>
            <a:pPr lvl="1"/>
            <a:r>
              <a:rPr lang="tr-TR" dirty="0" err="1" smtClean="0"/>
              <a:t>Monofolliküler</a:t>
            </a:r>
            <a:r>
              <a:rPr lang="tr-TR" dirty="0" smtClean="0"/>
              <a:t> gelişim oranı yüksektir</a:t>
            </a:r>
          </a:p>
          <a:p>
            <a:pPr lvl="1"/>
            <a:r>
              <a:rPr lang="tr-TR" dirty="0" smtClean="0"/>
              <a:t> OHSS oranını azaltır</a:t>
            </a:r>
          </a:p>
          <a:p>
            <a:pPr lvl="1"/>
            <a:r>
              <a:rPr lang="tr-TR" dirty="0" smtClean="0"/>
              <a:t>CC </a:t>
            </a:r>
            <a:r>
              <a:rPr lang="tr-TR" dirty="0" err="1" smtClean="0"/>
              <a:t>rezistan</a:t>
            </a:r>
            <a:r>
              <a:rPr lang="tr-TR" dirty="0" smtClean="0"/>
              <a:t> PCOS da agresif tedavilerden önce (IVF veya </a:t>
            </a:r>
            <a:r>
              <a:rPr lang="tr-TR" dirty="0" err="1" smtClean="0"/>
              <a:t>ovaryan</a:t>
            </a:r>
            <a:r>
              <a:rPr lang="tr-TR" dirty="0" smtClean="0"/>
              <a:t> </a:t>
            </a:r>
            <a:r>
              <a:rPr lang="tr-TR" dirty="0" err="1" smtClean="0"/>
              <a:t>diyatermi</a:t>
            </a:r>
            <a:r>
              <a:rPr lang="tr-TR" dirty="0" smtClean="0"/>
              <a:t>) denenmelidir</a:t>
            </a:r>
          </a:p>
          <a:p>
            <a:pPr lvl="1"/>
            <a:endParaRPr lang="tr-TR" dirty="0" smtClean="0"/>
          </a:p>
          <a:p>
            <a:pPr lvl="1"/>
            <a:endParaRPr lang="tr-TR" dirty="0" smtClean="0"/>
          </a:p>
          <a:p>
            <a:pPr lvl="1"/>
            <a:endParaRPr lang="tr-TR" dirty="0"/>
          </a:p>
        </p:txBody>
      </p:sp>
      <p:sp>
        <p:nvSpPr>
          <p:cNvPr id="4" name="3 Dikdörtgen"/>
          <p:cNvSpPr/>
          <p:nvPr/>
        </p:nvSpPr>
        <p:spPr>
          <a:xfrm>
            <a:off x="3347864" y="6237312"/>
            <a:ext cx="5580112" cy="369332"/>
          </a:xfrm>
          <a:prstGeom prst="rect">
            <a:avLst/>
          </a:prstGeom>
        </p:spPr>
        <p:txBody>
          <a:bodyPr wrap="square">
            <a:spAutoFit/>
          </a:bodyPr>
          <a:lstStyle/>
          <a:p>
            <a:r>
              <a:rPr lang="tr-TR" dirty="0" err="1" smtClean="0">
                <a:latin typeface="Arial" pitchFamily="34" charset="0"/>
                <a:cs typeface="Arial" pitchFamily="34" charset="0"/>
              </a:rPr>
              <a:t>Xi</a:t>
            </a:r>
            <a:r>
              <a:rPr lang="tr-TR" dirty="0" smtClean="0">
                <a:latin typeface="Arial" pitchFamily="34" charset="0"/>
                <a:cs typeface="Arial" pitchFamily="34" charset="0"/>
              </a:rPr>
              <a:t>, </a:t>
            </a:r>
            <a:r>
              <a:rPr lang="en-US" dirty="0" smtClean="0">
                <a:latin typeface="Arial" pitchFamily="34" charset="0"/>
                <a:cs typeface="Arial" pitchFamily="34" charset="0"/>
              </a:rPr>
              <a:t>Drug Design, Development and Therapy 2015 </a:t>
            </a:r>
            <a:endParaRPr lang="tr-T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Başlık"/>
          <p:cNvSpPr>
            <a:spLocks noGrp="1"/>
          </p:cNvSpPr>
          <p:nvPr>
            <p:ph type="title"/>
          </p:nvPr>
        </p:nvSpPr>
        <p:spPr/>
        <p:txBody>
          <a:bodyPr/>
          <a:lstStyle/>
          <a:p>
            <a:endParaRPr lang="tr-TR"/>
          </a:p>
        </p:txBody>
      </p:sp>
      <p:pic>
        <p:nvPicPr>
          <p:cNvPr id="450563" name="Picture 3"/>
          <p:cNvPicPr>
            <a:picLocks noGrp="1" noChangeAspect="1" noChangeArrowheads="1"/>
          </p:cNvPicPr>
          <p:nvPr>
            <p:ph idx="1"/>
          </p:nvPr>
        </p:nvPicPr>
        <p:blipFill>
          <a:blip r:embed="rId2" cstate="print"/>
          <a:stretch>
            <a:fillRect/>
          </a:stretch>
        </p:blipFill>
        <p:spPr bwMode="auto">
          <a:xfrm>
            <a:off x="0" y="1628800"/>
            <a:ext cx="8229600" cy="1560466"/>
          </a:xfrm>
          <a:prstGeom prst="rect">
            <a:avLst/>
          </a:prstGeom>
          <a:noFill/>
          <a:ln w="9525">
            <a:noFill/>
            <a:miter lim="800000"/>
            <a:headEnd/>
            <a:tailEnd/>
          </a:ln>
        </p:spPr>
      </p:pic>
      <p:pic>
        <p:nvPicPr>
          <p:cNvPr id="450562" name="Picture 2"/>
          <p:cNvPicPr>
            <a:picLocks noChangeAspect="1" noChangeArrowheads="1"/>
          </p:cNvPicPr>
          <p:nvPr/>
        </p:nvPicPr>
        <p:blipFill>
          <a:blip r:embed="rId3" cstate="print"/>
          <a:srcRect/>
          <a:stretch>
            <a:fillRect/>
          </a:stretch>
        </p:blipFill>
        <p:spPr bwMode="auto">
          <a:xfrm>
            <a:off x="0" y="0"/>
            <a:ext cx="5148064" cy="1704975"/>
          </a:xfrm>
          <a:prstGeom prst="rect">
            <a:avLst/>
          </a:prstGeom>
          <a:noFill/>
          <a:ln w="9525">
            <a:noFill/>
            <a:miter lim="800000"/>
            <a:headEnd/>
            <a:tailEnd/>
          </a:ln>
        </p:spPr>
      </p:pic>
      <p:sp>
        <p:nvSpPr>
          <p:cNvPr id="6" name="5 Dikdörtgen"/>
          <p:cNvSpPr/>
          <p:nvPr/>
        </p:nvSpPr>
        <p:spPr>
          <a:xfrm>
            <a:off x="899592" y="3573016"/>
            <a:ext cx="6552728" cy="1661993"/>
          </a:xfrm>
          <a:prstGeom prst="rect">
            <a:avLst/>
          </a:prstGeom>
        </p:spPr>
        <p:txBody>
          <a:bodyPr wrap="square">
            <a:spAutoFit/>
          </a:bodyPr>
          <a:lstStyle/>
          <a:p>
            <a:pPr>
              <a:buFont typeface="Arial" pitchFamily="34" charset="0"/>
              <a:buChar char="•"/>
            </a:pPr>
            <a:r>
              <a:rPr lang="tr-TR" sz="2800" dirty="0" smtClean="0">
                <a:latin typeface="Arial" pitchFamily="34" charset="0"/>
                <a:cs typeface="Arial" pitchFamily="34" charset="0"/>
              </a:rPr>
              <a:t> </a:t>
            </a:r>
            <a:r>
              <a:rPr lang="en-US" sz="2800" dirty="0" smtClean="0">
                <a:latin typeface="Arial" pitchFamily="34" charset="0"/>
                <a:cs typeface="Arial" pitchFamily="34" charset="0"/>
              </a:rPr>
              <a:t>26 RCTs </a:t>
            </a:r>
            <a:endParaRPr lang="tr-TR" sz="2800" dirty="0" smtClean="0">
              <a:latin typeface="Arial" pitchFamily="34" charset="0"/>
              <a:cs typeface="Arial" pitchFamily="34" charset="0"/>
            </a:endParaRPr>
          </a:p>
          <a:p>
            <a:pPr>
              <a:buFont typeface="Arial" pitchFamily="34" charset="0"/>
              <a:buChar char="•"/>
            </a:pPr>
            <a:r>
              <a:rPr lang="tr-TR" sz="2800" dirty="0" smtClean="0">
                <a:latin typeface="Arial" pitchFamily="34" charset="0"/>
                <a:cs typeface="Arial" pitchFamily="34" charset="0"/>
              </a:rPr>
              <a:t> </a:t>
            </a:r>
            <a:r>
              <a:rPr lang="en-US" sz="2800" dirty="0" smtClean="0">
                <a:latin typeface="Arial" pitchFamily="34" charset="0"/>
                <a:cs typeface="Arial" pitchFamily="34" charset="0"/>
              </a:rPr>
              <a:t>5560 </a:t>
            </a:r>
            <a:r>
              <a:rPr lang="tr-TR" sz="2800" dirty="0" smtClean="0">
                <a:latin typeface="Arial" pitchFamily="34" charset="0"/>
                <a:cs typeface="Arial" pitchFamily="34" charset="0"/>
              </a:rPr>
              <a:t>olgu</a:t>
            </a:r>
          </a:p>
          <a:p>
            <a:pPr>
              <a:buFont typeface="Arial" pitchFamily="34" charset="0"/>
              <a:buChar char="•"/>
            </a:pPr>
            <a:r>
              <a:rPr lang="tr-TR" sz="2800" dirty="0" smtClean="0">
                <a:latin typeface="Arial" pitchFamily="34" charset="0"/>
                <a:cs typeface="Arial" pitchFamily="34" charset="0"/>
              </a:rPr>
              <a:t> AI (</a:t>
            </a:r>
            <a:r>
              <a:rPr lang="tr-TR" sz="2800" dirty="0" err="1" smtClean="0">
                <a:latin typeface="Arial" pitchFamily="34" charset="0"/>
                <a:cs typeface="Arial" pitchFamily="34" charset="0"/>
              </a:rPr>
              <a:t>letrozol</a:t>
            </a:r>
            <a:r>
              <a:rPr lang="tr-TR" sz="2800" dirty="0" smtClean="0">
                <a:latin typeface="Arial" pitchFamily="34" charset="0"/>
                <a:cs typeface="Arial" pitchFamily="34" charset="0"/>
              </a:rPr>
              <a:t>)tek veya diğer OI ajanlar ile</a:t>
            </a:r>
          </a:p>
          <a:p>
            <a:endParaRPr lang="tr-T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pic>
        <p:nvPicPr>
          <p:cNvPr id="12290" name="Picture 2"/>
          <p:cNvPicPr>
            <a:picLocks noGrp="1" noChangeAspect="1" noChangeArrowheads="1"/>
          </p:cNvPicPr>
          <p:nvPr>
            <p:ph idx="1"/>
          </p:nvPr>
        </p:nvPicPr>
        <p:blipFill>
          <a:blip r:embed="rId3" cstate="print"/>
          <a:srcRect/>
          <a:stretch>
            <a:fillRect/>
          </a:stretch>
        </p:blipFill>
        <p:spPr bwMode="auto">
          <a:xfrm>
            <a:off x="611560" y="1484784"/>
            <a:ext cx="7848872" cy="4641379"/>
          </a:xfrm>
          <a:prstGeom prst="rect">
            <a:avLst/>
          </a:prstGeom>
          <a:noFill/>
          <a:ln w="9525">
            <a:noFill/>
            <a:miter lim="800000"/>
            <a:headEnd/>
            <a:tailEnd/>
          </a:ln>
        </p:spPr>
      </p:pic>
      <p:pic>
        <p:nvPicPr>
          <p:cNvPr id="451587" name="Picture 3"/>
          <p:cNvPicPr>
            <a:picLocks noChangeAspect="1" noChangeArrowheads="1"/>
          </p:cNvPicPr>
          <p:nvPr/>
        </p:nvPicPr>
        <p:blipFill>
          <a:blip r:embed="rId4" cstate="print"/>
          <a:srcRect/>
          <a:stretch>
            <a:fillRect/>
          </a:stretch>
        </p:blipFill>
        <p:spPr bwMode="auto">
          <a:xfrm>
            <a:off x="6300192" y="6453336"/>
            <a:ext cx="2438400" cy="123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pic>
        <p:nvPicPr>
          <p:cNvPr id="14338" name="Picture 2"/>
          <p:cNvPicPr>
            <a:picLocks noGrp="1" noChangeAspect="1" noChangeArrowheads="1"/>
          </p:cNvPicPr>
          <p:nvPr>
            <p:ph idx="1"/>
          </p:nvPr>
        </p:nvPicPr>
        <p:blipFill>
          <a:blip r:embed="rId3" cstate="print"/>
          <a:stretch>
            <a:fillRect/>
          </a:stretch>
        </p:blipFill>
        <p:spPr bwMode="auto">
          <a:xfrm>
            <a:off x="467544" y="1484784"/>
            <a:ext cx="8280919" cy="4407222"/>
          </a:xfrm>
          <a:prstGeom prst="rect">
            <a:avLst/>
          </a:prstGeom>
          <a:noFill/>
          <a:ln w="9525">
            <a:noFill/>
            <a:miter lim="800000"/>
            <a:headEnd/>
            <a:tailEnd/>
          </a:ln>
        </p:spPr>
      </p:pic>
      <p:pic>
        <p:nvPicPr>
          <p:cNvPr id="453634" name="Picture 2"/>
          <p:cNvPicPr>
            <a:picLocks noChangeAspect="1" noChangeArrowheads="1"/>
          </p:cNvPicPr>
          <p:nvPr/>
        </p:nvPicPr>
        <p:blipFill>
          <a:blip r:embed="rId4" cstate="print"/>
          <a:srcRect/>
          <a:stretch>
            <a:fillRect/>
          </a:stretch>
        </p:blipFill>
        <p:spPr bwMode="auto">
          <a:xfrm>
            <a:off x="6156176" y="6381328"/>
            <a:ext cx="2438400" cy="123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rPr>
              <a:t>OI PRENSİPLERİ</a:t>
            </a:r>
            <a:endParaRPr lang="tr-TR" b="1" dirty="0">
              <a:solidFill>
                <a:schemeClr val="tx1"/>
              </a:solidFill>
            </a:endParaRPr>
          </a:p>
        </p:txBody>
      </p:sp>
      <p:sp>
        <p:nvSpPr>
          <p:cNvPr id="3" name="2 İçerik Yer Tutucusu"/>
          <p:cNvSpPr>
            <a:spLocks noGrp="1"/>
          </p:cNvSpPr>
          <p:nvPr>
            <p:ph idx="1"/>
          </p:nvPr>
        </p:nvSpPr>
        <p:spPr/>
        <p:txBody>
          <a:bodyPr>
            <a:normAutofit lnSpcReduction="10000"/>
          </a:bodyPr>
          <a:lstStyle/>
          <a:p>
            <a:r>
              <a:rPr lang="tr-TR" dirty="0" smtClean="0">
                <a:latin typeface="Arial" pitchFamily="34" charset="0"/>
                <a:cs typeface="Arial" pitchFamily="34" charset="0"/>
              </a:rPr>
              <a:t>En ucuz tedavi ajanlarından başlamak</a:t>
            </a:r>
          </a:p>
          <a:p>
            <a:r>
              <a:rPr lang="tr-TR" dirty="0" smtClean="0">
                <a:latin typeface="Arial" pitchFamily="34" charset="0"/>
                <a:cs typeface="Arial" pitchFamily="34" charset="0"/>
              </a:rPr>
              <a:t>Uygun doz</a:t>
            </a:r>
          </a:p>
          <a:p>
            <a:r>
              <a:rPr lang="tr-TR" dirty="0" smtClean="0">
                <a:latin typeface="Arial" pitchFamily="34" charset="0"/>
                <a:cs typeface="Arial" pitchFamily="34" charset="0"/>
              </a:rPr>
              <a:t>İyi </a:t>
            </a:r>
            <a:r>
              <a:rPr lang="tr-TR" dirty="0" err="1" smtClean="0">
                <a:latin typeface="Arial" pitchFamily="34" charset="0"/>
                <a:cs typeface="Arial" pitchFamily="34" charset="0"/>
              </a:rPr>
              <a:t>monitorizasyon</a:t>
            </a:r>
            <a:endParaRPr lang="tr-TR" dirty="0" smtClean="0">
              <a:latin typeface="Arial" pitchFamily="34" charset="0"/>
              <a:cs typeface="Arial" pitchFamily="34" charset="0"/>
            </a:endParaRPr>
          </a:p>
          <a:p>
            <a:r>
              <a:rPr lang="tr-TR" dirty="0" smtClean="0">
                <a:latin typeface="Arial" pitchFamily="34" charset="0"/>
                <a:cs typeface="Arial" pitchFamily="34" charset="0"/>
              </a:rPr>
              <a:t>Yeterli sayıda </a:t>
            </a:r>
            <a:r>
              <a:rPr lang="tr-TR" dirty="0" err="1" smtClean="0">
                <a:latin typeface="Arial" pitchFamily="34" charset="0"/>
                <a:cs typeface="Arial" pitchFamily="34" charset="0"/>
              </a:rPr>
              <a:t>follikül</a:t>
            </a:r>
            <a:r>
              <a:rPr lang="tr-TR" dirty="0" smtClean="0">
                <a:latin typeface="Arial" pitchFamily="34" charset="0"/>
                <a:cs typeface="Arial" pitchFamily="34" charset="0"/>
              </a:rPr>
              <a:t> </a:t>
            </a:r>
            <a:r>
              <a:rPr lang="tr-TR" dirty="0" err="1" smtClean="0">
                <a:latin typeface="Arial" pitchFamily="34" charset="0"/>
                <a:cs typeface="Arial" pitchFamily="34" charset="0"/>
              </a:rPr>
              <a:t>maturasyonu</a:t>
            </a:r>
            <a:endParaRPr lang="tr-TR" dirty="0" smtClean="0">
              <a:latin typeface="Arial" pitchFamily="34" charset="0"/>
              <a:cs typeface="Arial" pitchFamily="34" charset="0"/>
            </a:endParaRPr>
          </a:p>
          <a:p>
            <a:r>
              <a:rPr lang="tr-TR" dirty="0" err="1" smtClean="0">
                <a:latin typeface="Arial" pitchFamily="34" charset="0"/>
                <a:cs typeface="Arial" pitchFamily="34" charset="0"/>
              </a:rPr>
              <a:t>Hiperstimülasyonu</a:t>
            </a:r>
            <a:r>
              <a:rPr lang="tr-TR" dirty="0" smtClean="0">
                <a:latin typeface="Arial" pitchFamily="34" charset="0"/>
                <a:cs typeface="Arial" pitchFamily="34" charset="0"/>
              </a:rPr>
              <a:t> engellemek</a:t>
            </a:r>
          </a:p>
          <a:p>
            <a:r>
              <a:rPr lang="tr-TR" dirty="0" smtClean="0">
                <a:latin typeface="Arial" pitchFamily="34" charset="0"/>
                <a:cs typeface="Arial" pitchFamily="34" charset="0"/>
              </a:rPr>
              <a:t>Çoğul gebeliği önlemek</a:t>
            </a:r>
          </a:p>
          <a:p>
            <a:r>
              <a:rPr lang="tr-TR" dirty="0" smtClean="0">
                <a:latin typeface="Arial" pitchFamily="34" charset="0"/>
                <a:cs typeface="Arial" pitchFamily="34" charset="0"/>
              </a:rPr>
              <a:t>Tedavi sonucunda sağlıklı bebeği aileye teslim etmek</a:t>
            </a:r>
            <a:endParaRPr lang="tr-T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pic>
        <p:nvPicPr>
          <p:cNvPr id="13314" name="Picture 2"/>
          <p:cNvPicPr>
            <a:picLocks noGrp="1" noChangeAspect="1" noChangeArrowheads="1"/>
          </p:cNvPicPr>
          <p:nvPr>
            <p:ph idx="1"/>
          </p:nvPr>
        </p:nvPicPr>
        <p:blipFill>
          <a:blip r:embed="rId3" cstate="print"/>
          <a:stretch>
            <a:fillRect/>
          </a:stretch>
        </p:blipFill>
        <p:spPr bwMode="auto">
          <a:xfrm>
            <a:off x="539552" y="908720"/>
            <a:ext cx="8208912" cy="5256584"/>
          </a:xfrm>
          <a:prstGeom prst="rect">
            <a:avLst/>
          </a:prstGeom>
          <a:noFill/>
          <a:ln w="9525">
            <a:noFill/>
            <a:miter lim="800000"/>
            <a:headEnd/>
            <a:tailEnd/>
          </a:ln>
        </p:spPr>
      </p:pic>
      <p:pic>
        <p:nvPicPr>
          <p:cNvPr id="454658" name="Picture 2"/>
          <p:cNvPicPr>
            <a:picLocks noChangeAspect="1" noChangeArrowheads="1"/>
          </p:cNvPicPr>
          <p:nvPr/>
        </p:nvPicPr>
        <p:blipFill>
          <a:blip r:embed="rId4" cstate="print"/>
          <a:srcRect/>
          <a:stretch>
            <a:fillRect/>
          </a:stretch>
        </p:blipFill>
        <p:spPr bwMode="auto">
          <a:xfrm>
            <a:off x="6444208" y="6453336"/>
            <a:ext cx="2438400" cy="123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Sonuç olarak;</a:t>
            </a:r>
          </a:p>
          <a:p>
            <a:pPr lvl="1"/>
            <a:r>
              <a:rPr lang="tr-TR" dirty="0" err="1" smtClean="0"/>
              <a:t>PCOS’da</a:t>
            </a:r>
            <a:r>
              <a:rPr lang="tr-TR" dirty="0" smtClean="0"/>
              <a:t> AI ile OI,  CC ile karşılaştırıldığında</a:t>
            </a:r>
          </a:p>
          <a:p>
            <a:pPr lvl="2"/>
            <a:r>
              <a:rPr lang="tr-TR" dirty="0" smtClean="0"/>
              <a:t>Gebelik oranı artar</a:t>
            </a:r>
          </a:p>
          <a:p>
            <a:pPr lvl="2"/>
            <a:r>
              <a:rPr lang="tr-TR" dirty="0" smtClean="0"/>
              <a:t>Canlı doğum oranı artar </a:t>
            </a:r>
            <a:endParaRPr lang="tr-TR" dirty="0"/>
          </a:p>
        </p:txBody>
      </p:sp>
      <p:pic>
        <p:nvPicPr>
          <p:cNvPr id="4" name="Picture 4"/>
          <p:cNvPicPr>
            <a:picLocks noChangeAspect="1" noChangeArrowheads="1"/>
          </p:cNvPicPr>
          <p:nvPr/>
        </p:nvPicPr>
        <p:blipFill>
          <a:blip r:embed="rId2" cstate="print"/>
          <a:srcRect/>
          <a:stretch>
            <a:fillRect/>
          </a:stretch>
        </p:blipFill>
        <p:spPr bwMode="auto">
          <a:xfrm>
            <a:off x="5386942" y="6165304"/>
            <a:ext cx="3351650" cy="288032"/>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a:xfrm>
            <a:off x="467544" y="2636913"/>
            <a:ext cx="8229600" cy="3960440"/>
          </a:xfrm>
        </p:spPr>
        <p:txBody>
          <a:bodyPr/>
          <a:lstStyle/>
          <a:p>
            <a:endParaRPr lang="tr-TR" sz="2800" dirty="0" smtClean="0">
              <a:latin typeface="Arial" pitchFamily="34" charset="0"/>
              <a:cs typeface="Arial" pitchFamily="34" charset="0"/>
            </a:endParaRPr>
          </a:p>
          <a:p>
            <a:r>
              <a:rPr lang="tr-TR" sz="2800" dirty="0" smtClean="0">
                <a:latin typeface="Arial" pitchFamily="34" charset="0"/>
                <a:cs typeface="Arial" pitchFamily="34" charset="0"/>
              </a:rPr>
              <a:t>180 </a:t>
            </a:r>
            <a:r>
              <a:rPr lang="tr-TR" sz="2800" dirty="0" err="1" smtClean="0">
                <a:latin typeface="Arial" pitchFamily="34" charset="0"/>
                <a:cs typeface="Arial" pitchFamily="34" charset="0"/>
              </a:rPr>
              <a:t>infertil</a:t>
            </a:r>
            <a:r>
              <a:rPr lang="tr-TR" sz="2800" dirty="0" smtClean="0">
                <a:latin typeface="Arial" pitchFamily="34" charset="0"/>
                <a:cs typeface="Arial" pitchFamily="34" charset="0"/>
              </a:rPr>
              <a:t> olgu</a:t>
            </a:r>
          </a:p>
          <a:p>
            <a:r>
              <a:rPr lang="tr-TR" sz="2800" dirty="0" smtClean="0">
                <a:latin typeface="Arial" pitchFamily="34" charset="0"/>
                <a:cs typeface="Arial" pitchFamily="34" charset="0"/>
              </a:rPr>
              <a:t>CC + HMG</a:t>
            </a:r>
          </a:p>
          <a:p>
            <a:pPr lvl="1"/>
            <a:r>
              <a:rPr lang="tr-TR" dirty="0" smtClean="0"/>
              <a:t>CC 100 mg (3-7) + HMG  75 IU(6.g)</a:t>
            </a:r>
          </a:p>
          <a:p>
            <a:r>
              <a:rPr lang="tr-TR" sz="2800" dirty="0" err="1" smtClean="0">
                <a:latin typeface="Arial" pitchFamily="34" charset="0"/>
                <a:cs typeface="Arial" pitchFamily="34" charset="0"/>
              </a:rPr>
              <a:t>Letrozol</a:t>
            </a:r>
            <a:r>
              <a:rPr lang="tr-TR" sz="2800" dirty="0" smtClean="0">
                <a:latin typeface="Arial" pitchFamily="34" charset="0"/>
                <a:cs typeface="Arial" pitchFamily="34" charset="0"/>
              </a:rPr>
              <a:t> + HMG</a:t>
            </a:r>
          </a:p>
          <a:p>
            <a:pPr lvl="1"/>
            <a:r>
              <a:rPr lang="tr-TR" dirty="0" smtClean="0"/>
              <a:t>L 5mg (3-7) + HMG 75 IU(6.g)</a:t>
            </a:r>
          </a:p>
          <a:p>
            <a:endParaRPr lang="tr-TR" dirty="0"/>
          </a:p>
        </p:txBody>
      </p:sp>
      <p:pic>
        <p:nvPicPr>
          <p:cNvPr id="460802" name="Picture 2"/>
          <p:cNvPicPr>
            <a:picLocks noChangeAspect="1" noChangeArrowheads="1"/>
          </p:cNvPicPr>
          <p:nvPr/>
        </p:nvPicPr>
        <p:blipFill>
          <a:blip r:embed="rId2" cstate="print"/>
          <a:srcRect/>
          <a:stretch>
            <a:fillRect/>
          </a:stretch>
        </p:blipFill>
        <p:spPr bwMode="auto">
          <a:xfrm>
            <a:off x="0" y="260648"/>
            <a:ext cx="9144000" cy="752475"/>
          </a:xfrm>
          <a:prstGeom prst="rect">
            <a:avLst/>
          </a:prstGeom>
          <a:noFill/>
          <a:ln w="9525">
            <a:noFill/>
            <a:miter lim="800000"/>
            <a:headEnd/>
            <a:tailEnd/>
          </a:ln>
        </p:spPr>
      </p:pic>
      <p:pic>
        <p:nvPicPr>
          <p:cNvPr id="460803" name="Picture 3"/>
          <p:cNvPicPr>
            <a:picLocks noChangeAspect="1" noChangeArrowheads="1"/>
          </p:cNvPicPr>
          <p:nvPr/>
        </p:nvPicPr>
        <p:blipFill>
          <a:blip r:embed="rId3" cstate="print"/>
          <a:srcRect/>
          <a:stretch>
            <a:fillRect/>
          </a:stretch>
        </p:blipFill>
        <p:spPr bwMode="auto">
          <a:xfrm>
            <a:off x="0" y="836712"/>
            <a:ext cx="8964488" cy="1695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20482" name="Picture 2"/>
          <p:cNvPicPr>
            <a:picLocks noGrp="1" noChangeAspect="1" noChangeArrowheads="1"/>
          </p:cNvPicPr>
          <p:nvPr>
            <p:ph idx="1"/>
          </p:nvPr>
        </p:nvPicPr>
        <p:blipFill>
          <a:blip r:embed="rId3" cstate="print"/>
          <a:srcRect/>
          <a:stretch>
            <a:fillRect/>
          </a:stretch>
        </p:blipFill>
        <p:spPr bwMode="auto">
          <a:xfrm>
            <a:off x="467544" y="1412776"/>
            <a:ext cx="8220075" cy="4680520"/>
          </a:xfrm>
          <a:prstGeom prst="rect">
            <a:avLst/>
          </a:prstGeom>
          <a:noFill/>
          <a:ln w="9525">
            <a:noFill/>
            <a:miter lim="800000"/>
            <a:headEnd/>
            <a:tailEnd/>
          </a:ln>
        </p:spPr>
      </p:pic>
      <p:sp>
        <p:nvSpPr>
          <p:cNvPr id="6" name="5 Dikdörtgen"/>
          <p:cNvSpPr/>
          <p:nvPr/>
        </p:nvSpPr>
        <p:spPr>
          <a:xfrm>
            <a:off x="4932040" y="6309320"/>
            <a:ext cx="4024179" cy="369332"/>
          </a:xfrm>
          <a:prstGeom prst="rect">
            <a:avLst/>
          </a:prstGeom>
        </p:spPr>
        <p:txBody>
          <a:bodyPr wrap="none">
            <a:spAutoFit/>
          </a:bodyPr>
          <a:lstStyle/>
          <a:p>
            <a:pPr lvl="1"/>
            <a:r>
              <a:rPr lang="tr-TR" dirty="0" err="1" smtClean="0"/>
              <a:t>Pourali</a:t>
            </a:r>
            <a:r>
              <a:rPr lang="tr-TR" dirty="0" smtClean="0"/>
              <a:t> L, </a:t>
            </a:r>
            <a:r>
              <a:rPr lang="tr-TR" dirty="0" err="1" smtClean="0"/>
              <a:t>Int</a:t>
            </a:r>
            <a:r>
              <a:rPr lang="tr-TR" dirty="0" smtClean="0"/>
              <a:t> J </a:t>
            </a:r>
            <a:r>
              <a:rPr lang="tr-TR" dirty="0" err="1" smtClean="0"/>
              <a:t>Reprod</a:t>
            </a:r>
            <a:r>
              <a:rPr lang="tr-TR" dirty="0" smtClean="0"/>
              <a:t> </a:t>
            </a:r>
            <a:r>
              <a:rPr lang="tr-TR" dirty="0" err="1" smtClean="0"/>
              <a:t>Biomed</a:t>
            </a:r>
            <a:r>
              <a:rPr lang="tr-TR" dirty="0" smtClean="0"/>
              <a:t>, 2017</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Sonuç olarak;</a:t>
            </a:r>
          </a:p>
          <a:p>
            <a:pPr lvl="1"/>
            <a:r>
              <a:rPr lang="tr-TR" dirty="0" smtClean="0"/>
              <a:t>L grupta klinik gebelik oranı anlamlı yüksek</a:t>
            </a:r>
          </a:p>
          <a:p>
            <a:pPr lvl="1"/>
            <a:r>
              <a:rPr lang="tr-TR" dirty="0" smtClean="0"/>
              <a:t>Artmış </a:t>
            </a:r>
            <a:r>
              <a:rPr lang="tr-TR" dirty="0" err="1" smtClean="0"/>
              <a:t>endometriyal</a:t>
            </a:r>
            <a:r>
              <a:rPr lang="tr-TR" dirty="0" smtClean="0"/>
              <a:t> kalınlık </a:t>
            </a:r>
            <a:r>
              <a:rPr lang="tr-TR" dirty="0" err="1" smtClean="0"/>
              <a:t>endometriyal</a:t>
            </a:r>
            <a:r>
              <a:rPr lang="tr-TR" dirty="0" smtClean="0"/>
              <a:t> </a:t>
            </a:r>
            <a:r>
              <a:rPr lang="tr-TR" dirty="0" err="1" smtClean="0"/>
              <a:t>reseptiviteyi</a:t>
            </a:r>
            <a:r>
              <a:rPr lang="tr-TR" dirty="0" smtClean="0"/>
              <a:t> artırır</a:t>
            </a:r>
          </a:p>
          <a:p>
            <a:pPr lvl="1"/>
            <a:endParaRPr lang="tr-TR" dirty="0" smtClean="0"/>
          </a:p>
          <a:p>
            <a:pPr lvl="1"/>
            <a:r>
              <a:rPr lang="tr-TR" dirty="0" smtClean="0"/>
              <a:t>CC de düşük gebelik oranı </a:t>
            </a:r>
            <a:r>
              <a:rPr lang="tr-TR" dirty="0" err="1" smtClean="0"/>
              <a:t>endometriyuma</a:t>
            </a:r>
            <a:r>
              <a:rPr lang="tr-TR" dirty="0" smtClean="0"/>
              <a:t> </a:t>
            </a:r>
            <a:r>
              <a:rPr lang="tr-TR" dirty="0" err="1" smtClean="0"/>
              <a:t>antiöstrojenik</a:t>
            </a:r>
            <a:r>
              <a:rPr lang="tr-TR" dirty="0" smtClean="0"/>
              <a:t> etki ile açıklanabilir</a:t>
            </a:r>
          </a:p>
          <a:p>
            <a:pPr lvl="1"/>
            <a:r>
              <a:rPr lang="tr-TR" dirty="0" smtClean="0"/>
              <a:t>OHSS anlamlı yüksek</a:t>
            </a:r>
          </a:p>
          <a:p>
            <a:pPr lvl="1"/>
            <a:endParaRPr lang="tr-TR" dirty="0"/>
          </a:p>
        </p:txBody>
      </p:sp>
      <p:sp>
        <p:nvSpPr>
          <p:cNvPr id="4" name="3 Dikdörtgen"/>
          <p:cNvSpPr/>
          <p:nvPr/>
        </p:nvSpPr>
        <p:spPr>
          <a:xfrm>
            <a:off x="4932040" y="6309320"/>
            <a:ext cx="4024179" cy="369332"/>
          </a:xfrm>
          <a:prstGeom prst="rect">
            <a:avLst/>
          </a:prstGeom>
        </p:spPr>
        <p:txBody>
          <a:bodyPr wrap="none">
            <a:spAutoFit/>
          </a:bodyPr>
          <a:lstStyle/>
          <a:p>
            <a:pPr lvl="1"/>
            <a:r>
              <a:rPr lang="tr-TR" dirty="0" err="1" smtClean="0"/>
              <a:t>Pourali</a:t>
            </a:r>
            <a:r>
              <a:rPr lang="tr-TR" dirty="0" smtClean="0"/>
              <a:t> L, </a:t>
            </a:r>
            <a:r>
              <a:rPr lang="tr-TR" dirty="0" err="1" smtClean="0"/>
              <a:t>Int</a:t>
            </a:r>
            <a:r>
              <a:rPr lang="tr-TR" dirty="0" smtClean="0"/>
              <a:t> J </a:t>
            </a:r>
            <a:r>
              <a:rPr lang="tr-TR" dirty="0" err="1" smtClean="0"/>
              <a:t>Reprod</a:t>
            </a:r>
            <a:r>
              <a:rPr lang="tr-TR" dirty="0" smtClean="0"/>
              <a:t> </a:t>
            </a:r>
            <a:r>
              <a:rPr lang="tr-TR" dirty="0" err="1" smtClean="0"/>
              <a:t>Biomed</a:t>
            </a:r>
            <a:r>
              <a:rPr lang="tr-TR" dirty="0" smtClean="0"/>
              <a:t>, 2017</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a:xfrm>
            <a:off x="457200" y="3140968"/>
            <a:ext cx="8075240" cy="2985195"/>
          </a:xfrm>
        </p:spPr>
        <p:txBody>
          <a:bodyPr>
            <a:normAutofit/>
          </a:bodyPr>
          <a:lstStyle/>
          <a:p>
            <a:r>
              <a:rPr lang="tr-TR" sz="3000" dirty="0" smtClean="0">
                <a:latin typeface="Arial" pitchFamily="34" charset="0"/>
                <a:cs typeface="Arial" pitchFamily="34" charset="0"/>
              </a:rPr>
              <a:t>158 </a:t>
            </a:r>
            <a:r>
              <a:rPr lang="tr-TR" sz="3000" dirty="0" err="1" smtClean="0">
                <a:latin typeface="Arial" pitchFamily="34" charset="0"/>
                <a:cs typeface="Arial" pitchFamily="34" charset="0"/>
              </a:rPr>
              <a:t>infertil</a:t>
            </a:r>
            <a:r>
              <a:rPr lang="tr-TR" sz="3000" dirty="0" smtClean="0">
                <a:latin typeface="Arial" pitchFamily="34" charset="0"/>
                <a:cs typeface="Arial" pitchFamily="34" charset="0"/>
              </a:rPr>
              <a:t> çift</a:t>
            </a:r>
          </a:p>
          <a:p>
            <a:r>
              <a:rPr lang="tr-TR" sz="3000" dirty="0" smtClean="0">
                <a:latin typeface="Arial" pitchFamily="34" charset="0"/>
                <a:cs typeface="Arial" pitchFamily="34" charset="0"/>
              </a:rPr>
              <a:t> 257 IUI </a:t>
            </a:r>
            <a:r>
              <a:rPr lang="tr-TR" sz="3000" dirty="0" err="1" smtClean="0">
                <a:latin typeface="Arial" pitchFamily="34" charset="0"/>
                <a:cs typeface="Arial" pitchFamily="34" charset="0"/>
              </a:rPr>
              <a:t>siklus</a:t>
            </a:r>
            <a:endParaRPr lang="tr-TR" sz="3000" dirty="0" smtClean="0">
              <a:latin typeface="Arial" pitchFamily="34" charset="0"/>
              <a:cs typeface="Arial" pitchFamily="34" charset="0"/>
            </a:endParaRPr>
          </a:p>
          <a:p>
            <a:pPr lvl="1"/>
            <a:r>
              <a:rPr lang="tr-TR" sz="2400" dirty="0" smtClean="0">
                <a:latin typeface="Arial" pitchFamily="34" charset="0"/>
                <a:cs typeface="Arial" pitchFamily="34" charset="0"/>
              </a:rPr>
              <a:t>CC: 100 mg/g (3-7)</a:t>
            </a:r>
          </a:p>
          <a:p>
            <a:pPr lvl="1"/>
            <a:r>
              <a:rPr lang="tr-TR" sz="2400" dirty="0" smtClean="0">
                <a:latin typeface="Arial" pitchFamily="34" charset="0"/>
                <a:cs typeface="Arial" pitchFamily="34" charset="0"/>
              </a:rPr>
              <a:t>L: 5 mg/g (3-7)</a:t>
            </a:r>
          </a:p>
          <a:p>
            <a:pPr lvl="1"/>
            <a:r>
              <a:rPr lang="tr-TR" sz="2400" dirty="0" smtClean="0">
                <a:latin typeface="Arial" pitchFamily="34" charset="0"/>
                <a:cs typeface="Arial" pitchFamily="34" charset="0"/>
              </a:rPr>
              <a:t>HMG: 	</a:t>
            </a:r>
            <a:r>
              <a:rPr lang="en-US" sz="2400" dirty="0" smtClean="0">
                <a:latin typeface="Arial" pitchFamily="34" charset="0"/>
                <a:cs typeface="Arial" pitchFamily="34" charset="0"/>
              </a:rPr>
              <a:t>(CC+300, n=37; CC+450, n=89)</a:t>
            </a:r>
            <a:endParaRPr lang="tr-TR" sz="2400" dirty="0" smtClean="0">
              <a:latin typeface="Arial" pitchFamily="34" charset="0"/>
              <a:cs typeface="Arial" pitchFamily="34" charset="0"/>
            </a:endParaRPr>
          </a:p>
          <a:p>
            <a:pPr>
              <a:buNone/>
            </a:pPr>
            <a:r>
              <a:rPr lang="tr-TR" sz="2400" dirty="0" smtClean="0">
                <a:latin typeface="Arial" pitchFamily="34" charset="0"/>
                <a:cs typeface="Arial" pitchFamily="34" charset="0"/>
              </a:rPr>
              <a:t>		       	</a:t>
            </a:r>
            <a:r>
              <a:rPr lang="en-US" sz="2400" dirty="0" smtClean="0">
                <a:latin typeface="Arial" pitchFamily="34" charset="0"/>
                <a:cs typeface="Arial" pitchFamily="34" charset="0"/>
              </a:rPr>
              <a:t>(LTZ+300, n=36; LTZ+450, n=95). </a:t>
            </a:r>
            <a:endParaRPr lang="tr-TR" sz="2400" dirty="0" smtClean="0">
              <a:latin typeface="Arial" pitchFamily="34" charset="0"/>
              <a:cs typeface="Arial" pitchFamily="34" charset="0"/>
            </a:endParaRPr>
          </a:p>
          <a:p>
            <a:endParaRPr lang="tr-TR" dirty="0"/>
          </a:p>
        </p:txBody>
      </p:sp>
      <p:pic>
        <p:nvPicPr>
          <p:cNvPr id="461826" name="Picture 2"/>
          <p:cNvPicPr>
            <a:picLocks noChangeAspect="1" noChangeArrowheads="1"/>
          </p:cNvPicPr>
          <p:nvPr/>
        </p:nvPicPr>
        <p:blipFill>
          <a:blip r:embed="rId2" cstate="print"/>
          <a:srcRect/>
          <a:stretch>
            <a:fillRect/>
          </a:stretch>
        </p:blipFill>
        <p:spPr bwMode="auto">
          <a:xfrm>
            <a:off x="0" y="188640"/>
            <a:ext cx="8964488" cy="2592288"/>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50178" name="Picture 2"/>
          <p:cNvPicPr>
            <a:picLocks noGrp="1" noChangeAspect="1" noChangeArrowheads="1"/>
          </p:cNvPicPr>
          <p:nvPr>
            <p:ph idx="1"/>
          </p:nvPr>
        </p:nvPicPr>
        <p:blipFill>
          <a:blip r:embed="rId3" cstate="print"/>
          <a:stretch>
            <a:fillRect/>
          </a:stretch>
        </p:blipFill>
        <p:spPr bwMode="auto">
          <a:xfrm>
            <a:off x="539552" y="1916832"/>
            <a:ext cx="8352928" cy="4407222"/>
          </a:xfrm>
          <a:prstGeom prst="rect">
            <a:avLst/>
          </a:prstGeom>
          <a:noFill/>
          <a:ln w="9525">
            <a:noFill/>
            <a:miter lim="800000"/>
            <a:headEnd/>
            <a:tailEnd/>
          </a:ln>
        </p:spPr>
      </p:pic>
      <p:pic>
        <p:nvPicPr>
          <p:cNvPr id="462850" name="Picture 2"/>
          <p:cNvPicPr>
            <a:picLocks noChangeAspect="1" noChangeArrowheads="1"/>
          </p:cNvPicPr>
          <p:nvPr/>
        </p:nvPicPr>
        <p:blipFill>
          <a:blip r:embed="rId4" cstate="print"/>
          <a:srcRect/>
          <a:stretch>
            <a:fillRect/>
          </a:stretch>
        </p:blipFill>
        <p:spPr bwMode="auto">
          <a:xfrm>
            <a:off x="7020272" y="6309320"/>
            <a:ext cx="1828800" cy="219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51202" name="Picture 2"/>
          <p:cNvPicPr>
            <a:picLocks noGrp="1" noChangeAspect="1" noChangeArrowheads="1"/>
          </p:cNvPicPr>
          <p:nvPr>
            <p:ph idx="1"/>
          </p:nvPr>
        </p:nvPicPr>
        <p:blipFill>
          <a:blip r:embed="rId3" cstate="print"/>
          <a:stretch>
            <a:fillRect/>
          </a:stretch>
        </p:blipFill>
        <p:spPr bwMode="auto">
          <a:xfrm>
            <a:off x="395536" y="1556793"/>
            <a:ext cx="8496943" cy="4464496"/>
          </a:xfrm>
          <a:prstGeom prst="rect">
            <a:avLst/>
          </a:prstGeom>
          <a:noFill/>
          <a:ln w="9525">
            <a:noFill/>
            <a:miter lim="800000"/>
            <a:headEnd/>
            <a:tailEnd/>
          </a:ln>
        </p:spPr>
      </p:pic>
      <p:pic>
        <p:nvPicPr>
          <p:cNvPr id="463874" name="Picture 2"/>
          <p:cNvPicPr>
            <a:picLocks noChangeAspect="1" noChangeArrowheads="1"/>
          </p:cNvPicPr>
          <p:nvPr/>
        </p:nvPicPr>
        <p:blipFill>
          <a:blip r:embed="rId4" cstate="print"/>
          <a:srcRect/>
          <a:stretch>
            <a:fillRect/>
          </a:stretch>
        </p:blipFill>
        <p:spPr bwMode="auto">
          <a:xfrm>
            <a:off x="6876256" y="6237312"/>
            <a:ext cx="1828800" cy="219075"/>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chemeClr val="tx1"/>
                </a:solidFill>
              </a:rPr>
              <a:t>Sonuç</a:t>
            </a:r>
            <a:br>
              <a:rPr lang="tr-TR" b="1" dirty="0" smtClean="0">
                <a:solidFill>
                  <a:schemeClr val="tx1"/>
                </a:solidFill>
              </a:rPr>
            </a:br>
            <a:endParaRPr lang="tr-TR" b="1" dirty="0">
              <a:solidFill>
                <a:schemeClr val="tx1"/>
              </a:solidFill>
            </a:endParaRPr>
          </a:p>
        </p:txBody>
      </p:sp>
      <p:sp>
        <p:nvSpPr>
          <p:cNvPr id="3" name="2 İçerik Yer Tutucusu"/>
          <p:cNvSpPr>
            <a:spLocks noGrp="1"/>
          </p:cNvSpPr>
          <p:nvPr>
            <p:ph idx="1"/>
          </p:nvPr>
        </p:nvSpPr>
        <p:spPr/>
        <p:txBody>
          <a:bodyPr>
            <a:normAutofit fontScale="92500" lnSpcReduction="10000"/>
          </a:bodyPr>
          <a:lstStyle/>
          <a:p>
            <a:pPr>
              <a:buNone/>
            </a:pPr>
            <a:r>
              <a:rPr lang="tr-TR" b="1" u="sng" dirty="0" err="1" smtClean="0"/>
              <a:t>Aromataz</a:t>
            </a:r>
            <a:r>
              <a:rPr lang="tr-TR" b="1" u="sng" dirty="0" smtClean="0"/>
              <a:t> </a:t>
            </a:r>
            <a:r>
              <a:rPr lang="tr-TR" b="1" u="sng" dirty="0" err="1" smtClean="0"/>
              <a:t>inhitörleri</a:t>
            </a:r>
            <a:r>
              <a:rPr lang="tr-TR" b="1" u="sng" dirty="0" smtClean="0"/>
              <a:t> </a:t>
            </a:r>
          </a:p>
          <a:p>
            <a:pPr algn="just"/>
            <a:r>
              <a:rPr lang="tr-TR" dirty="0" smtClean="0"/>
              <a:t> </a:t>
            </a:r>
            <a:r>
              <a:rPr lang="tr-TR" dirty="0" err="1" smtClean="0"/>
              <a:t>Klomifen</a:t>
            </a:r>
            <a:r>
              <a:rPr lang="tr-TR" dirty="0" smtClean="0"/>
              <a:t> </a:t>
            </a:r>
            <a:r>
              <a:rPr lang="tr-TR" dirty="0" err="1" smtClean="0"/>
              <a:t>sitrata</a:t>
            </a:r>
            <a:r>
              <a:rPr lang="tr-TR" dirty="0" smtClean="0"/>
              <a:t> dirençli hastalarda </a:t>
            </a:r>
          </a:p>
          <a:p>
            <a:pPr algn="just"/>
            <a:r>
              <a:rPr lang="tr-TR" dirty="0" smtClean="0"/>
              <a:t> Yüksek doz </a:t>
            </a:r>
            <a:r>
              <a:rPr lang="tr-TR" dirty="0" err="1" smtClean="0"/>
              <a:t>gonadotropin</a:t>
            </a:r>
            <a:r>
              <a:rPr lang="tr-TR" dirty="0" smtClean="0"/>
              <a:t> kullanılması düşünülen hastalarda </a:t>
            </a:r>
            <a:r>
              <a:rPr lang="tr-TR" dirty="0" err="1" smtClean="0"/>
              <a:t>gonadotropin</a:t>
            </a:r>
            <a:r>
              <a:rPr lang="tr-TR" dirty="0" smtClean="0"/>
              <a:t> tedavisiyle birlikte </a:t>
            </a:r>
          </a:p>
          <a:p>
            <a:pPr algn="just"/>
            <a:r>
              <a:rPr lang="tr-TR" dirty="0" smtClean="0"/>
              <a:t> </a:t>
            </a:r>
            <a:r>
              <a:rPr lang="tr-TR" dirty="0" err="1" smtClean="0"/>
              <a:t>Ovaryan</a:t>
            </a:r>
            <a:r>
              <a:rPr lang="tr-TR" dirty="0" smtClean="0"/>
              <a:t> </a:t>
            </a:r>
            <a:r>
              <a:rPr lang="tr-TR" dirty="0" err="1" smtClean="0"/>
              <a:t>hiperstimulasyonu</a:t>
            </a:r>
            <a:r>
              <a:rPr lang="tr-TR" dirty="0" smtClean="0"/>
              <a:t> önlemek amacıyla </a:t>
            </a:r>
          </a:p>
          <a:p>
            <a:pPr algn="just"/>
            <a:r>
              <a:rPr lang="tr-TR" dirty="0" smtClean="0"/>
              <a:t> Meme ve </a:t>
            </a:r>
            <a:r>
              <a:rPr lang="tr-TR" dirty="0" err="1" smtClean="0"/>
              <a:t>endometriyum</a:t>
            </a:r>
            <a:r>
              <a:rPr lang="tr-TR" dirty="0" smtClean="0"/>
              <a:t> kanseri olan hastalarda düşük </a:t>
            </a:r>
            <a:r>
              <a:rPr lang="tr-TR" dirty="0" err="1" smtClean="0"/>
              <a:t>estrojen</a:t>
            </a:r>
            <a:r>
              <a:rPr lang="tr-TR" dirty="0" smtClean="0"/>
              <a:t> seviyeleri ile yüksek oranda oosit elde etmek amacıyla kullanılabilirler </a:t>
            </a:r>
          </a:p>
          <a:p>
            <a:pPr>
              <a:buNone/>
            </a:pPr>
            <a:endParaRPr lang="tr-TR" sz="2100" dirty="0" smtClean="0"/>
          </a:p>
          <a:p>
            <a:pPr>
              <a:buNone/>
            </a:pPr>
            <a:r>
              <a:rPr lang="tr-TR" sz="2100" dirty="0" smtClean="0"/>
              <a:t>		</a:t>
            </a:r>
            <a:endParaRPr lang="tr-TR" sz="17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Picture 4" descr="19 mayıs atatürk ile ilgili görsel sonucu"/>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260350"/>
            <a:ext cx="8713788" cy="1311275"/>
          </a:xfrm>
          <a:prstGeom prst="rect">
            <a:avLst/>
          </a:prstGeom>
          <a:noFill/>
          <a:ln w="9525">
            <a:noFill/>
            <a:miter lim="800000"/>
            <a:headEnd/>
            <a:tailEnd/>
          </a:ln>
        </p:spPr>
        <p:txBody>
          <a:bodyPr>
            <a:spAutoFit/>
          </a:bodyPr>
          <a:lstStyle/>
          <a:p>
            <a:pPr algn="ctr"/>
            <a:r>
              <a:rPr lang="tr-TR" sz="2800" b="1" dirty="0" smtClean="0">
                <a:latin typeface="Arial" pitchFamily="34" charset="0"/>
                <a:cs typeface="Arial" pitchFamily="34" charset="0"/>
              </a:rPr>
              <a:t>OVULASYON İNDÜKSİYONU</a:t>
            </a:r>
            <a:endParaRPr lang="en-US" sz="2800" b="1" dirty="0">
              <a:latin typeface="Arial" pitchFamily="34" charset="0"/>
              <a:cs typeface="Arial" pitchFamily="34" charset="0"/>
            </a:endParaRPr>
          </a:p>
          <a:p>
            <a:pPr algn="ctr"/>
            <a:r>
              <a:rPr lang="en-US" sz="2800" b="1" dirty="0">
                <a:latin typeface="Comic Sans MS" pitchFamily="66" charset="0"/>
              </a:rPr>
              <a:t> </a:t>
            </a:r>
            <a:endParaRPr lang="en-US" sz="2400" dirty="0">
              <a:latin typeface="Comic Sans MS" pitchFamily="66" charset="0"/>
            </a:endParaRPr>
          </a:p>
          <a:p>
            <a:pPr lvl="2">
              <a:buClr>
                <a:schemeClr val="folHlink"/>
              </a:buClr>
              <a:buSzPct val="150000"/>
              <a:buFont typeface="Wingdings" pitchFamily="2" charset="2"/>
              <a:buNone/>
            </a:pPr>
            <a:r>
              <a:rPr lang="en-US" sz="2400" dirty="0">
                <a:latin typeface="Comic Sans MS" pitchFamily="66" charset="0"/>
              </a:rPr>
              <a:t>   </a:t>
            </a:r>
            <a:r>
              <a:rPr lang="tr-TR" sz="2400" dirty="0" smtClean="0">
                <a:latin typeface="Comic Sans MS" pitchFamily="66" charset="0"/>
              </a:rPr>
              <a:t>İki Mekanizma</a:t>
            </a:r>
            <a:endParaRPr lang="en-US" sz="1600" i="1" dirty="0">
              <a:solidFill>
                <a:srgbClr val="4D4D4D"/>
              </a:solidFill>
              <a:latin typeface="Comic Sans MS" pitchFamily="66" charset="0"/>
            </a:endParaRPr>
          </a:p>
        </p:txBody>
      </p:sp>
      <p:pic>
        <p:nvPicPr>
          <p:cNvPr id="19459" name="Picture 3" descr="ejeH-H-O"/>
          <p:cNvPicPr>
            <a:picLocks noChangeAspect="1" noChangeArrowheads="1"/>
          </p:cNvPicPr>
          <p:nvPr/>
        </p:nvPicPr>
        <p:blipFill>
          <a:blip r:embed="rId3" cstate="print"/>
          <a:srcRect/>
          <a:stretch>
            <a:fillRect/>
          </a:stretch>
        </p:blipFill>
        <p:spPr bwMode="auto">
          <a:xfrm>
            <a:off x="3733800" y="2438400"/>
            <a:ext cx="2819400" cy="3886200"/>
          </a:xfrm>
          <a:prstGeom prst="rect">
            <a:avLst/>
          </a:prstGeom>
          <a:noFill/>
          <a:ln w="9525">
            <a:noFill/>
            <a:miter lim="800000"/>
            <a:headEnd/>
            <a:tailEnd/>
          </a:ln>
        </p:spPr>
      </p:pic>
      <p:sp>
        <p:nvSpPr>
          <p:cNvPr id="19460" name="Text Box 4"/>
          <p:cNvSpPr txBox="1">
            <a:spLocks noChangeArrowheads="1"/>
          </p:cNvSpPr>
          <p:nvPr/>
        </p:nvSpPr>
        <p:spPr bwMode="auto">
          <a:xfrm>
            <a:off x="1143000" y="2819400"/>
            <a:ext cx="1370013" cy="366713"/>
          </a:xfrm>
          <a:prstGeom prst="rect">
            <a:avLst/>
          </a:prstGeom>
          <a:noFill/>
          <a:ln w="9525">
            <a:noFill/>
            <a:miter lim="800000"/>
            <a:headEnd/>
            <a:tailEnd/>
          </a:ln>
        </p:spPr>
        <p:txBody>
          <a:bodyPr wrap="none">
            <a:spAutoFit/>
          </a:bodyPr>
          <a:lstStyle/>
          <a:p>
            <a:r>
              <a:rPr lang="en-US">
                <a:latin typeface="Comic Sans MS" pitchFamily="66" charset="0"/>
              </a:rPr>
              <a:t>Clomiphene</a:t>
            </a:r>
            <a:endParaRPr lang="en-US" sz="2400">
              <a:latin typeface="Times New Roman" pitchFamily="18" charset="0"/>
            </a:endParaRPr>
          </a:p>
        </p:txBody>
      </p:sp>
      <p:sp>
        <p:nvSpPr>
          <p:cNvPr id="19461" name="Text Box 5"/>
          <p:cNvSpPr txBox="1">
            <a:spLocks noChangeArrowheads="1"/>
          </p:cNvSpPr>
          <p:nvPr/>
        </p:nvSpPr>
        <p:spPr bwMode="auto">
          <a:xfrm>
            <a:off x="323850" y="5300663"/>
            <a:ext cx="2610010" cy="523220"/>
          </a:xfrm>
          <a:prstGeom prst="rect">
            <a:avLst/>
          </a:prstGeom>
          <a:noFill/>
          <a:ln w="9525">
            <a:noFill/>
            <a:miter lim="800000"/>
            <a:headEnd/>
            <a:tailEnd/>
          </a:ln>
        </p:spPr>
        <p:txBody>
          <a:bodyPr wrap="none">
            <a:spAutoFit/>
          </a:bodyPr>
          <a:lstStyle/>
          <a:p>
            <a:r>
              <a:rPr lang="en-US" dirty="0" err="1">
                <a:latin typeface="Comic Sans MS" pitchFamily="66" charset="0"/>
              </a:rPr>
              <a:t>Aromatase</a:t>
            </a:r>
            <a:r>
              <a:rPr lang="en-US" dirty="0">
                <a:latin typeface="Comic Sans MS" pitchFamily="66" charset="0"/>
              </a:rPr>
              <a:t> inhibitors</a:t>
            </a:r>
          </a:p>
          <a:p>
            <a:r>
              <a:rPr lang="en-US" sz="1000" dirty="0">
                <a:latin typeface="Comic Sans MS" pitchFamily="66" charset="0"/>
                <a:sym typeface="Symbol" pitchFamily="18" charset="2"/>
              </a:rPr>
              <a:t> </a:t>
            </a:r>
            <a:r>
              <a:rPr lang="tr-TR" sz="1000" dirty="0" err="1" smtClean="0">
                <a:latin typeface="Comic Sans MS" pitchFamily="66" charset="0"/>
                <a:sym typeface="Symbol" pitchFamily="18" charset="2"/>
              </a:rPr>
              <a:t>Andrestenedionun</a:t>
            </a:r>
            <a:r>
              <a:rPr lang="tr-TR" sz="1000" dirty="0" smtClean="0">
                <a:latin typeface="Comic Sans MS" pitchFamily="66" charset="0"/>
                <a:sym typeface="Symbol" pitchFamily="18" charset="2"/>
              </a:rPr>
              <a:t> östrojene dönüşümü</a:t>
            </a:r>
            <a:endParaRPr lang="en-US" sz="1000" dirty="0">
              <a:latin typeface="Times New Roman" pitchFamily="18" charset="0"/>
            </a:endParaRPr>
          </a:p>
        </p:txBody>
      </p:sp>
      <p:sp>
        <p:nvSpPr>
          <p:cNvPr id="19462" name="Text Box 6"/>
          <p:cNvSpPr txBox="1">
            <a:spLocks noChangeArrowheads="1"/>
          </p:cNvSpPr>
          <p:nvPr/>
        </p:nvSpPr>
        <p:spPr bwMode="auto">
          <a:xfrm>
            <a:off x="533400" y="2209800"/>
            <a:ext cx="2530475" cy="366713"/>
          </a:xfrm>
          <a:prstGeom prst="rect">
            <a:avLst/>
          </a:prstGeom>
          <a:noFill/>
          <a:ln w="9525">
            <a:noFill/>
            <a:miter lim="800000"/>
            <a:headEnd/>
            <a:tailEnd/>
          </a:ln>
        </p:spPr>
        <p:txBody>
          <a:bodyPr>
            <a:spAutoFit/>
          </a:bodyPr>
          <a:lstStyle/>
          <a:p>
            <a:r>
              <a:rPr lang="tr-TR" dirty="0" err="1" smtClean="0">
                <a:latin typeface="Comic Sans MS" pitchFamily="66" charset="0"/>
              </a:rPr>
              <a:t>İndirek</a:t>
            </a:r>
            <a:r>
              <a:rPr lang="tr-TR" dirty="0" smtClean="0">
                <a:latin typeface="Comic Sans MS" pitchFamily="66" charset="0"/>
              </a:rPr>
              <a:t> Etki</a:t>
            </a:r>
            <a:endParaRPr lang="en-US" sz="2400" dirty="0">
              <a:latin typeface="Times New Roman" pitchFamily="18" charset="0"/>
            </a:endParaRPr>
          </a:p>
        </p:txBody>
      </p:sp>
      <p:sp>
        <p:nvSpPr>
          <p:cNvPr id="19463" name="Text Box 7"/>
          <p:cNvSpPr txBox="1">
            <a:spLocks noChangeArrowheads="1"/>
          </p:cNvSpPr>
          <p:nvPr/>
        </p:nvSpPr>
        <p:spPr bwMode="auto">
          <a:xfrm>
            <a:off x="6553200" y="2133600"/>
            <a:ext cx="1289135" cy="369332"/>
          </a:xfrm>
          <a:prstGeom prst="rect">
            <a:avLst/>
          </a:prstGeom>
          <a:noFill/>
          <a:ln w="9525">
            <a:noFill/>
            <a:miter lim="800000"/>
            <a:headEnd/>
            <a:tailEnd/>
          </a:ln>
        </p:spPr>
        <p:txBody>
          <a:bodyPr wrap="none">
            <a:spAutoFit/>
          </a:bodyPr>
          <a:lstStyle/>
          <a:p>
            <a:r>
              <a:rPr lang="tr-TR" dirty="0" smtClean="0">
                <a:latin typeface="Comic Sans MS" pitchFamily="66" charset="0"/>
              </a:rPr>
              <a:t>Direk Etki</a:t>
            </a:r>
            <a:endParaRPr lang="en-US" sz="2400" dirty="0">
              <a:latin typeface="Times New Roman" pitchFamily="18" charset="0"/>
            </a:endParaRPr>
          </a:p>
        </p:txBody>
      </p:sp>
      <p:sp>
        <p:nvSpPr>
          <p:cNvPr id="19464" name="Text Box 8"/>
          <p:cNvSpPr txBox="1">
            <a:spLocks noChangeArrowheads="1"/>
          </p:cNvSpPr>
          <p:nvPr/>
        </p:nvSpPr>
        <p:spPr bwMode="auto">
          <a:xfrm>
            <a:off x="6781800" y="3581400"/>
            <a:ext cx="777875" cy="366713"/>
          </a:xfrm>
          <a:prstGeom prst="rect">
            <a:avLst/>
          </a:prstGeom>
          <a:noFill/>
          <a:ln w="9525">
            <a:noFill/>
            <a:miter lim="800000"/>
            <a:headEnd/>
            <a:tailEnd/>
          </a:ln>
        </p:spPr>
        <p:txBody>
          <a:bodyPr wrap="none">
            <a:spAutoFit/>
          </a:bodyPr>
          <a:lstStyle/>
          <a:p>
            <a:r>
              <a:rPr lang="en-US">
                <a:latin typeface="Comic Sans MS" pitchFamily="66" charset="0"/>
              </a:rPr>
              <a:t>GnRH</a:t>
            </a:r>
          </a:p>
        </p:txBody>
      </p:sp>
      <p:sp>
        <p:nvSpPr>
          <p:cNvPr id="19465" name="Text Box 9"/>
          <p:cNvSpPr txBox="1">
            <a:spLocks noChangeArrowheads="1"/>
          </p:cNvSpPr>
          <p:nvPr/>
        </p:nvSpPr>
        <p:spPr bwMode="auto">
          <a:xfrm>
            <a:off x="6781800" y="4724400"/>
            <a:ext cx="1706563" cy="366713"/>
          </a:xfrm>
          <a:prstGeom prst="rect">
            <a:avLst/>
          </a:prstGeom>
          <a:noFill/>
          <a:ln w="9525">
            <a:noFill/>
            <a:miter lim="800000"/>
            <a:headEnd/>
            <a:tailEnd/>
          </a:ln>
        </p:spPr>
        <p:txBody>
          <a:bodyPr wrap="none">
            <a:spAutoFit/>
          </a:bodyPr>
          <a:lstStyle/>
          <a:p>
            <a:r>
              <a:rPr lang="en-US">
                <a:latin typeface="Comic Sans MS" pitchFamily="66" charset="0"/>
              </a:rPr>
              <a:t>Gonadotropins</a:t>
            </a:r>
          </a:p>
        </p:txBody>
      </p:sp>
      <p:sp>
        <p:nvSpPr>
          <p:cNvPr id="19466" name="Freeform 10"/>
          <p:cNvSpPr>
            <a:spLocks/>
          </p:cNvSpPr>
          <p:nvPr/>
        </p:nvSpPr>
        <p:spPr bwMode="auto">
          <a:xfrm>
            <a:off x="3289300" y="3352800"/>
            <a:ext cx="520700" cy="2438400"/>
          </a:xfrm>
          <a:custGeom>
            <a:avLst/>
            <a:gdLst>
              <a:gd name="T0" fmla="*/ 376 w 376"/>
              <a:gd name="T1" fmla="*/ 1680 h 1680"/>
              <a:gd name="T2" fmla="*/ 88 w 376"/>
              <a:gd name="T3" fmla="*/ 1296 h 1680"/>
              <a:gd name="T4" fmla="*/ 40 w 376"/>
              <a:gd name="T5" fmla="*/ 432 h 1680"/>
              <a:gd name="T6" fmla="*/ 328 w 376"/>
              <a:gd name="T7" fmla="*/ 0 h 1680"/>
              <a:gd name="T8" fmla="*/ 0 60000 65536"/>
              <a:gd name="T9" fmla="*/ 0 60000 65536"/>
              <a:gd name="T10" fmla="*/ 0 60000 65536"/>
              <a:gd name="T11" fmla="*/ 0 60000 65536"/>
              <a:gd name="T12" fmla="*/ 0 w 376"/>
              <a:gd name="T13" fmla="*/ 0 h 1680"/>
              <a:gd name="T14" fmla="*/ 376 w 376"/>
              <a:gd name="T15" fmla="*/ 1680 h 1680"/>
            </a:gdLst>
            <a:ahLst/>
            <a:cxnLst>
              <a:cxn ang="T8">
                <a:pos x="T0" y="T1"/>
              </a:cxn>
              <a:cxn ang="T9">
                <a:pos x="T2" y="T3"/>
              </a:cxn>
              <a:cxn ang="T10">
                <a:pos x="T4" y="T5"/>
              </a:cxn>
              <a:cxn ang="T11">
                <a:pos x="T6" y="T7"/>
              </a:cxn>
            </a:cxnLst>
            <a:rect l="T12" t="T13" r="T14" b="T15"/>
            <a:pathLst>
              <a:path w="376" h="1680">
                <a:moveTo>
                  <a:pt x="376" y="1680"/>
                </a:moveTo>
                <a:cubicBezTo>
                  <a:pt x="260" y="1592"/>
                  <a:pt x="144" y="1504"/>
                  <a:pt x="88" y="1296"/>
                </a:cubicBezTo>
                <a:cubicBezTo>
                  <a:pt x="32" y="1088"/>
                  <a:pt x="0" y="648"/>
                  <a:pt x="40" y="432"/>
                </a:cubicBezTo>
                <a:cubicBezTo>
                  <a:pt x="80" y="216"/>
                  <a:pt x="204" y="108"/>
                  <a:pt x="328" y="0"/>
                </a:cubicBezTo>
              </a:path>
            </a:pathLst>
          </a:custGeom>
          <a:noFill/>
          <a:ln w="38100">
            <a:solidFill>
              <a:srgbClr val="000000"/>
            </a:solidFill>
            <a:round/>
            <a:headEnd/>
            <a:tailEnd type="triangle" w="med" len="med"/>
          </a:ln>
        </p:spPr>
        <p:txBody>
          <a:bodyPr wrap="none" anchor="ctr"/>
          <a:lstStyle/>
          <a:p>
            <a:endParaRPr lang="tr-TR"/>
          </a:p>
        </p:txBody>
      </p:sp>
      <p:sp>
        <p:nvSpPr>
          <p:cNvPr id="19467" name="Text Box 11"/>
          <p:cNvSpPr txBox="1">
            <a:spLocks noChangeArrowheads="1"/>
          </p:cNvSpPr>
          <p:nvPr/>
        </p:nvSpPr>
        <p:spPr bwMode="auto">
          <a:xfrm>
            <a:off x="1828800" y="4343400"/>
            <a:ext cx="1252538" cy="366713"/>
          </a:xfrm>
          <a:prstGeom prst="rect">
            <a:avLst/>
          </a:prstGeom>
          <a:noFill/>
          <a:ln w="9525">
            <a:noFill/>
            <a:miter lim="800000"/>
            <a:headEnd/>
            <a:tailEnd/>
          </a:ln>
        </p:spPr>
        <p:txBody>
          <a:bodyPr wrap="none">
            <a:spAutoFit/>
          </a:bodyPr>
          <a:lstStyle/>
          <a:p>
            <a:r>
              <a:rPr lang="en-US">
                <a:solidFill>
                  <a:schemeClr val="accent2"/>
                </a:solidFill>
                <a:latin typeface="Comic Sans MS" pitchFamily="66" charset="0"/>
              </a:rPr>
              <a:t>Estrogens</a:t>
            </a:r>
            <a:endParaRPr lang="en-US" sz="2400">
              <a:solidFill>
                <a:schemeClr val="accent2"/>
              </a:solidFill>
              <a:latin typeface="Times New Roman" pitchFamily="18" charset="0"/>
            </a:endParaRPr>
          </a:p>
        </p:txBody>
      </p:sp>
      <p:sp>
        <p:nvSpPr>
          <p:cNvPr id="19468" name="Text Box 12"/>
          <p:cNvSpPr txBox="1">
            <a:spLocks noChangeArrowheads="1"/>
          </p:cNvSpPr>
          <p:nvPr/>
        </p:nvSpPr>
        <p:spPr bwMode="auto">
          <a:xfrm>
            <a:off x="3429000" y="4271963"/>
            <a:ext cx="311150" cy="457200"/>
          </a:xfrm>
          <a:prstGeom prst="rect">
            <a:avLst/>
          </a:prstGeom>
          <a:noFill/>
          <a:ln w="9525">
            <a:noFill/>
            <a:miter lim="800000"/>
            <a:headEnd/>
            <a:tailEnd/>
          </a:ln>
        </p:spPr>
        <p:txBody>
          <a:bodyPr wrap="none">
            <a:spAutoFit/>
          </a:bodyPr>
          <a:lstStyle/>
          <a:p>
            <a:r>
              <a:rPr lang="en-US" sz="2400">
                <a:solidFill>
                  <a:schemeClr val="accent2"/>
                </a:solidFill>
                <a:latin typeface="Comic Sans MS" pitchFamily="66" charset="0"/>
              </a:rPr>
              <a:t>-</a:t>
            </a:r>
            <a:endParaRPr lang="en-US" sz="2400">
              <a:solidFill>
                <a:schemeClr val="accent2"/>
              </a:solidFill>
              <a:latin typeface="Times New Roman" pitchFamily="18" charset="0"/>
            </a:endParaRPr>
          </a:p>
        </p:txBody>
      </p:sp>
      <p:sp>
        <p:nvSpPr>
          <p:cNvPr id="19469" name="Text Box 13"/>
          <p:cNvSpPr txBox="1">
            <a:spLocks noChangeArrowheads="1"/>
          </p:cNvSpPr>
          <p:nvPr/>
        </p:nvSpPr>
        <p:spPr bwMode="auto">
          <a:xfrm rot="-1882832">
            <a:off x="3352800" y="2362200"/>
            <a:ext cx="692150" cy="1311275"/>
          </a:xfrm>
          <a:prstGeom prst="rect">
            <a:avLst/>
          </a:prstGeom>
          <a:noFill/>
          <a:ln w="38100">
            <a:noFill/>
            <a:miter lim="800000"/>
            <a:headEnd/>
            <a:tailEnd/>
          </a:ln>
        </p:spPr>
        <p:txBody>
          <a:bodyPr wrap="none">
            <a:spAutoFit/>
          </a:bodyPr>
          <a:lstStyle/>
          <a:p>
            <a:pPr algn="ctr"/>
            <a:r>
              <a:rPr lang="en-US" sz="8000">
                <a:solidFill>
                  <a:schemeClr val="accent2"/>
                </a:solidFill>
                <a:latin typeface="Times New Roman" pitchFamily="18" charset="0"/>
              </a:rPr>
              <a:t>x</a:t>
            </a:r>
          </a:p>
        </p:txBody>
      </p:sp>
      <p:sp>
        <p:nvSpPr>
          <p:cNvPr id="19470" name="Text Box 14"/>
          <p:cNvSpPr txBox="1">
            <a:spLocks noChangeArrowheads="1"/>
          </p:cNvSpPr>
          <p:nvPr/>
        </p:nvSpPr>
        <p:spPr bwMode="auto">
          <a:xfrm rot="-1882832">
            <a:off x="3619500" y="5168900"/>
            <a:ext cx="692150" cy="1311275"/>
          </a:xfrm>
          <a:prstGeom prst="rect">
            <a:avLst/>
          </a:prstGeom>
          <a:noFill/>
          <a:ln w="38100">
            <a:noFill/>
            <a:miter lim="800000"/>
            <a:headEnd/>
            <a:tailEnd/>
          </a:ln>
        </p:spPr>
        <p:txBody>
          <a:bodyPr>
            <a:spAutoFit/>
          </a:bodyPr>
          <a:lstStyle/>
          <a:p>
            <a:pPr algn="ctr"/>
            <a:r>
              <a:rPr lang="en-US" sz="8000">
                <a:solidFill>
                  <a:schemeClr val="accent2"/>
                </a:solidFill>
                <a:latin typeface="Times New Roman" pitchFamily="18" charset="0"/>
              </a:rPr>
              <a:t>x</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rPr>
              <a:t>OI’DA FİRST LINE TEDAVİ</a:t>
            </a:r>
            <a:endParaRPr lang="tr-TR" b="1" dirty="0">
              <a:solidFill>
                <a:schemeClr val="tx1"/>
              </a:solidFill>
            </a:endParaRPr>
          </a:p>
        </p:txBody>
      </p:sp>
      <p:sp>
        <p:nvSpPr>
          <p:cNvPr id="3" name="2 İçerik Yer Tutucusu"/>
          <p:cNvSpPr>
            <a:spLocks noGrp="1"/>
          </p:cNvSpPr>
          <p:nvPr>
            <p:ph idx="1"/>
          </p:nvPr>
        </p:nvSpPr>
        <p:spPr/>
        <p:txBody>
          <a:bodyPr/>
          <a:lstStyle/>
          <a:p>
            <a:pPr marL="571500" indent="-514350"/>
            <a:endParaRPr lang="tr-TR" b="1" dirty="0" smtClean="0"/>
          </a:p>
          <a:p>
            <a:pPr marL="571500" indent="-514350"/>
            <a:r>
              <a:rPr lang="tr-TR" b="1" dirty="0" err="1" smtClean="0"/>
              <a:t>Klomifen</a:t>
            </a:r>
            <a:r>
              <a:rPr lang="tr-TR" b="1" dirty="0" smtClean="0"/>
              <a:t> </a:t>
            </a:r>
            <a:r>
              <a:rPr lang="tr-TR" b="1" dirty="0" err="1" smtClean="0"/>
              <a:t>Sitrat</a:t>
            </a:r>
            <a:r>
              <a:rPr lang="tr-TR" b="1" dirty="0" smtClean="0"/>
              <a:t> (CC)</a:t>
            </a:r>
          </a:p>
          <a:p>
            <a:pPr marL="571500" indent="-514350"/>
            <a:r>
              <a:rPr lang="tr-TR" b="1" dirty="0" err="1" smtClean="0"/>
              <a:t>Aromataz</a:t>
            </a:r>
            <a:r>
              <a:rPr lang="tr-TR" b="1" dirty="0" smtClean="0"/>
              <a:t> İnhibitörleri (AI) ??</a:t>
            </a:r>
            <a:endParaRPr lang="tr-TR" b="1" dirty="0"/>
          </a:p>
        </p:txBody>
      </p:sp>
      <p:pic>
        <p:nvPicPr>
          <p:cNvPr id="149506" name="Picture 2" descr="https://encrypted-tbn3.gstatic.com/images?q=tbn:ANd9GcR_-YnVP116gEe389On7Dl6u9sqdsdNVwrhptuv_prBf3g0h6VLIA"/>
          <p:cNvPicPr>
            <a:picLocks noChangeAspect="1" noChangeArrowheads="1"/>
          </p:cNvPicPr>
          <p:nvPr/>
        </p:nvPicPr>
        <p:blipFill>
          <a:blip r:embed="rId2" cstate="print"/>
          <a:srcRect/>
          <a:stretch>
            <a:fillRect/>
          </a:stretch>
        </p:blipFill>
        <p:spPr bwMode="auto">
          <a:xfrm>
            <a:off x="6228184" y="4838699"/>
            <a:ext cx="2915816" cy="201930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r>
              <a:rPr lang="tr-TR" b="1" dirty="0" smtClean="0">
                <a:solidFill>
                  <a:schemeClr val="tx1"/>
                </a:solidFill>
              </a:rPr>
              <a:t>KLOMİFEN SİTRAT (CC)</a:t>
            </a:r>
            <a:endParaRPr lang="tr-TR" b="1" dirty="0">
              <a:solidFill>
                <a:schemeClr val="tx1"/>
              </a:solidFill>
            </a:endParaRPr>
          </a:p>
        </p:txBody>
      </p:sp>
      <p:sp>
        <p:nvSpPr>
          <p:cNvPr id="5" name="4 İçerik Yer Tutucusu"/>
          <p:cNvSpPr>
            <a:spLocks noGrp="1"/>
          </p:cNvSpPr>
          <p:nvPr>
            <p:ph idx="1"/>
          </p:nvPr>
        </p:nvSpPr>
        <p:spPr/>
        <p:txBody>
          <a:bodyPr>
            <a:normAutofit fontScale="70000" lnSpcReduction="20000"/>
          </a:bodyPr>
          <a:lstStyle/>
          <a:p>
            <a:pPr algn="just"/>
            <a:r>
              <a:rPr lang="tr-TR" sz="3400" dirty="0" smtClean="0">
                <a:latin typeface="Arial" pitchFamily="34" charset="0"/>
                <a:cs typeface="Arial" pitchFamily="34" charset="0"/>
              </a:rPr>
              <a:t>İlk kez 1956 yılda sentezlenmiştir </a:t>
            </a:r>
          </a:p>
          <a:p>
            <a:pPr algn="just"/>
            <a:r>
              <a:rPr lang="tr-TR" sz="3400" dirty="0" err="1" smtClean="0">
                <a:latin typeface="Arial" pitchFamily="34" charset="0"/>
                <a:cs typeface="Arial" pitchFamily="34" charset="0"/>
              </a:rPr>
              <a:t>Nonsteroidal</a:t>
            </a:r>
            <a:r>
              <a:rPr lang="tr-TR" sz="3400" dirty="0" smtClean="0">
                <a:latin typeface="Arial" pitchFamily="34" charset="0"/>
                <a:cs typeface="Arial" pitchFamily="34" charset="0"/>
              </a:rPr>
              <a:t> </a:t>
            </a:r>
            <a:r>
              <a:rPr lang="tr-TR" sz="3400" dirty="0" err="1" smtClean="0">
                <a:latin typeface="Arial" pitchFamily="34" charset="0"/>
                <a:cs typeface="Arial" pitchFamily="34" charset="0"/>
              </a:rPr>
              <a:t>trifeniletilen</a:t>
            </a:r>
            <a:r>
              <a:rPr lang="tr-TR" sz="3400" dirty="0" smtClean="0">
                <a:latin typeface="Arial" pitchFamily="34" charset="0"/>
                <a:cs typeface="Arial" pitchFamily="34" charset="0"/>
              </a:rPr>
              <a:t> </a:t>
            </a:r>
            <a:r>
              <a:rPr lang="tr-TR" sz="3400" dirty="0" err="1" smtClean="0">
                <a:latin typeface="Arial" pitchFamily="34" charset="0"/>
                <a:cs typeface="Arial" pitchFamily="34" charset="0"/>
              </a:rPr>
              <a:t>derivesidir</a:t>
            </a:r>
            <a:r>
              <a:rPr lang="tr-TR" sz="3400" dirty="0" smtClean="0">
                <a:latin typeface="Arial" pitchFamily="34" charset="0"/>
                <a:cs typeface="Arial" pitchFamily="34" charset="0"/>
              </a:rPr>
              <a:t> </a:t>
            </a:r>
          </a:p>
          <a:p>
            <a:pPr algn="just"/>
            <a:r>
              <a:rPr lang="tr-TR" sz="3400" dirty="0" smtClean="0">
                <a:latin typeface="Arial" pitchFamily="34" charset="0"/>
                <a:cs typeface="Arial" pitchFamily="34" charset="0"/>
              </a:rPr>
              <a:t>İlk kullanım 1967</a:t>
            </a:r>
          </a:p>
          <a:p>
            <a:pPr algn="just"/>
            <a:r>
              <a:rPr lang="tr-TR" sz="3400" dirty="0" smtClean="0">
                <a:latin typeface="Arial" pitchFamily="34" charset="0"/>
                <a:cs typeface="Arial" pitchFamily="34" charset="0"/>
              </a:rPr>
              <a:t>Oral olarak alınır  </a:t>
            </a:r>
          </a:p>
          <a:p>
            <a:pPr algn="just"/>
            <a:r>
              <a:rPr lang="tr-TR" sz="3400" dirty="0" smtClean="0">
                <a:latin typeface="Arial" pitchFamily="34" charset="0"/>
                <a:cs typeface="Arial" pitchFamily="34" charset="0"/>
              </a:rPr>
              <a:t>Yarılanma ömrü 5-7 gün </a:t>
            </a:r>
          </a:p>
          <a:p>
            <a:pPr algn="just">
              <a:buNone/>
            </a:pPr>
            <a:r>
              <a:rPr lang="tr-TR" sz="3400" dirty="0" smtClean="0">
                <a:latin typeface="Arial" pitchFamily="34" charset="0"/>
                <a:cs typeface="Arial" pitchFamily="34" charset="0"/>
              </a:rPr>
              <a:t> </a:t>
            </a:r>
          </a:p>
          <a:p>
            <a:pPr algn="just"/>
            <a:r>
              <a:rPr lang="tr-TR" sz="3400" dirty="0" err="1" smtClean="0">
                <a:latin typeface="Arial" pitchFamily="34" charset="0"/>
                <a:cs typeface="Arial" pitchFamily="34" charset="0"/>
              </a:rPr>
              <a:t>Tirod</a:t>
            </a:r>
            <a:r>
              <a:rPr lang="tr-TR" sz="3400" dirty="0" smtClean="0">
                <a:latin typeface="Arial" pitchFamily="34" charset="0"/>
                <a:cs typeface="Arial" pitchFamily="34" charset="0"/>
              </a:rPr>
              <a:t> fonksiyonu, </a:t>
            </a:r>
            <a:r>
              <a:rPr lang="tr-TR" sz="3400" dirty="0" err="1" smtClean="0">
                <a:latin typeface="Arial" pitchFamily="34" charset="0"/>
                <a:cs typeface="Arial" pitchFamily="34" charset="0"/>
              </a:rPr>
              <a:t>prolaktin</a:t>
            </a:r>
            <a:r>
              <a:rPr lang="tr-TR" sz="3400" dirty="0" smtClean="0">
                <a:latin typeface="Arial" pitchFamily="34" charset="0"/>
                <a:cs typeface="Arial" pitchFamily="34" charset="0"/>
              </a:rPr>
              <a:t> seviyesi normal olan </a:t>
            </a:r>
            <a:r>
              <a:rPr lang="tr-TR" sz="3400" dirty="0" err="1" smtClean="0">
                <a:latin typeface="Arial" pitchFamily="34" charset="0"/>
                <a:cs typeface="Arial" pitchFamily="34" charset="0"/>
              </a:rPr>
              <a:t>anovulatuar</a:t>
            </a:r>
            <a:r>
              <a:rPr lang="tr-TR" sz="3400" dirty="0" smtClean="0">
                <a:latin typeface="Arial" pitchFamily="34" charset="0"/>
                <a:cs typeface="Arial" pitchFamily="34" charset="0"/>
              </a:rPr>
              <a:t> hastalarda ilk seçenektir </a:t>
            </a:r>
          </a:p>
          <a:p>
            <a:endParaRPr lang="tr-TR" sz="2600" dirty="0" smtClean="0">
              <a:latin typeface="Arial" pitchFamily="34" charset="0"/>
              <a:cs typeface="Arial" pitchFamily="34" charset="0"/>
            </a:endParaRPr>
          </a:p>
          <a:p>
            <a:endParaRPr lang="tr-TR" sz="2600" dirty="0"/>
          </a:p>
          <a:p>
            <a:endParaRPr lang="tr-TR" sz="2600" dirty="0" smtClean="0"/>
          </a:p>
          <a:p>
            <a:pPr>
              <a:buNone/>
            </a:pPr>
            <a:r>
              <a:rPr lang="tr-TR" sz="2600" dirty="0"/>
              <a:t>	</a:t>
            </a:r>
            <a:r>
              <a:rPr lang="tr-TR" sz="2600" dirty="0" smtClean="0"/>
              <a:t>	</a:t>
            </a:r>
          </a:p>
          <a:p>
            <a:pPr>
              <a:buNone/>
            </a:pPr>
            <a:r>
              <a:rPr lang="tr-TR" sz="2600" dirty="0" smtClean="0">
                <a:latin typeface="Arial" pitchFamily="34" charset="0"/>
                <a:cs typeface="Arial" pitchFamily="34" charset="0"/>
              </a:rPr>
              <a:t>		</a:t>
            </a:r>
            <a:r>
              <a:rPr lang="tr-TR" sz="2300" dirty="0" err="1" smtClean="0">
                <a:latin typeface="Arial" pitchFamily="34" charset="0"/>
                <a:cs typeface="Arial" pitchFamily="34" charset="0"/>
              </a:rPr>
              <a:t>Greenblatt</a:t>
            </a:r>
            <a:r>
              <a:rPr lang="tr-TR" sz="2300" dirty="0" smtClean="0">
                <a:latin typeface="Arial" pitchFamily="34" charset="0"/>
                <a:cs typeface="Arial" pitchFamily="34" charset="0"/>
              </a:rPr>
              <a:t> ve ark, JAMA 1961, </a:t>
            </a:r>
            <a:r>
              <a:rPr lang="tr-TR" sz="2300" dirty="0" err="1" smtClean="0">
                <a:latin typeface="Arial" pitchFamily="34" charset="0"/>
                <a:cs typeface="Arial" pitchFamily="34" charset="0"/>
              </a:rPr>
              <a:t>Dickey</a:t>
            </a:r>
            <a:r>
              <a:rPr lang="tr-TR" sz="2300" dirty="0" smtClean="0">
                <a:latin typeface="Arial" pitchFamily="34" charset="0"/>
                <a:cs typeface="Arial" pitchFamily="34" charset="0"/>
              </a:rPr>
              <a:t> ve </a:t>
            </a:r>
            <a:r>
              <a:rPr lang="tr-TR" sz="2300" dirty="0" err="1" smtClean="0">
                <a:latin typeface="Arial" pitchFamily="34" charset="0"/>
                <a:cs typeface="Arial" pitchFamily="34" charset="0"/>
              </a:rPr>
              <a:t>Holtkamp</a:t>
            </a:r>
            <a:r>
              <a:rPr lang="tr-TR" sz="2300" dirty="0" smtClean="0">
                <a:latin typeface="Arial" pitchFamily="34" charset="0"/>
                <a:cs typeface="Arial" pitchFamily="34" charset="0"/>
              </a:rPr>
              <a:t>,Hum </a:t>
            </a:r>
            <a:r>
              <a:rPr lang="tr-TR" sz="2300" dirty="0" err="1" smtClean="0">
                <a:latin typeface="Arial" pitchFamily="34" charset="0"/>
                <a:cs typeface="Arial" pitchFamily="34" charset="0"/>
              </a:rPr>
              <a:t>Reprod</a:t>
            </a:r>
            <a:r>
              <a:rPr lang="tr-TR" sz="2300" dirty="0" smtClean="0">
                <a:latin typeface="Arial" pitchFamily="34" charset="0"/>
                <a:cs typeface="Arial" pitchFamily="34" charset="0"/>
              </a:rPr>
              <a:t> </a:t>
            </a:r>
            <a:r>
              <a:rPr lang="tr-TR" sz="2300" dirty="0" err="1" smtClean="0">
                <a:latin typeface="Arial" pitchFamily="34" charset="0"/>
                <a:cs typeface="Arial" pitchFamily="34" charset="0"/>
              </a:rPr>
              <a:t>Update</a:t>
            </a:r>
            <a:r>
              <a:rPr lang="tr-TR" sz="2300" dirty="0" smtClean="0">
                <a:latin typeface="Arial" pitchFamily="34" charset="0"/>
                <a:cs typeface="Arial" pitchFamily="34" charset="0"/>
              </a:rPr>
              <a:t> 1996</a:t>
            </a:r>
            <a:endParaRPr lang="tr-TR" sz="23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3 Slayt Numarası Yer Tutucusu"/>
          <p:cNvSpPr>
            <a:spLocks noGrp="1"/>
          </p:cNvSpPr>
          <p:nvPr>
            <p:ph type="sldNum" sz="quarter" idx="12"/>
          </p:nvPr>
        </p:nvSpPr>
        <p:spPr>
          <a:noFill/>
        </p:spPr>
        <p:txBody>
          <a:bodyPr/>
          <a:lstStyle/>
          <a:p>
            <a:fld id="{857EEBE0-A8DB-45C9-94D0-B46E09A20202}" type="slidenum">
              <a:rPr lang="en-US"/>
              <a:pPr/>
              <a:t>8</a:t>
            </a:fld>
            <a:endParaRPr lang="en-US"/>
          </a:p>
        </p:txBody>
      </p:sp>
      <p:grpSp>
        <p:nvGrpSpPr>
          <p:cNvPr id="2" name="Group 2"/>
          <p:cNvGrpSpPr>
            <a:grpSpLocks/>
          </p:cNvGrpSpPr>
          <p:nvPr/>
        </p:nvGrpSpPr>
        <p:grpSpPr bwMode="auto">
          <a:xfrm>
            <a:off x="288925" y="1562100"/>
            <a:ext cx="3646488" cy="3660775"/>
            <a:chOff x="182" y="984"/>
            <a:chExt cx="2297" cy="2306"/>
          </a:xfrm>
        </p:grpSpPr>
        <p:grpSp>
          <p:nvGrpSpPr>
            <p:cNvPr id="3" name="Group 3"/>
            <p:cNvGrpSpPr>
              <a:grpSpLocks/>
            </p:cNvGrpSpPr>
            <p:nvPr/>
          </p:nvGrpSpPr>
          <p:grpSpPr bwMode="auto">
            <a:xfrm>
              <a:off x="864" y="1008"/>
              <a:ext cx="1092" cy="1915"/>
              <a:chOff x="624" y="480"/>
              <a:chExt cx="1092" cy="1915"/>
            </a:xfrm>
          </p:grpSpPr>
          <p:graphicFrame>
            <p:nvGraphicFramePr>
              <p:cNvPr id="1030" name="Object 4"/>
              <p:cNvGraphicFramePr>
                <a:graphicFrameLocks noChangeAspect="1"/>
              </p:cNvGraphicFramePr>
              <p:nvPr/>
            </p:nvGraphicFramePr>
            <p:xfrm>
              <a:off x="780" y="480"/>
              <a:ext cx="614" cy="704"/>
            </p:xfrm>
            <a:graphic>
              <a:graphicData uri="http://schemas.openxmlformats.org/presentationml/2006/ole">
                <p:oleObj spid="_x0000_s147462" name="Image" r:id="rId4" imgW="2617720" imgH="2998941" progId="">
                  <p:embed/>
                </p:oleObj>
              </a:graphicData>
            </a:graphic>
          </p:graphicFrame>
          <p:graphicFrame>
            <p:nvGraphicFramePr>
              <p:cNvPr id="1031" name="Object 5"/>
              <p:cNvGraphicFramePr>
                <a:graphicFrameLocks noChangeAspect="1"/>
              </p:cNvGraphicFramePr>
              <p:nvPr/>
            </p:nvGraphicFramePr>
            <p:xfrm>
              <a:off x="624" y="1624"/>
              <a:ext cx="1092" cy="771"/>
            </p:xfrm>
            <a:graphic>
              <a:graphicData uri="http://schemas.openxmlformats.org/presentationml/2006/ole">
                <p:oleObj spid="_x0000_s147463" name="Image" r:id="rId5" imgW="2554183" imgH="1804448" progId="">
                  <p:embed/>
                </p:oleObj>
              </a:graphicData>
            </a:graphic>
          </p:graphicFrame>
        </p:grpSp>
        <p:sp>
          <p:nvSpPr>
            <p:cNvPr id="1058" name="AutoShape 6"/>
            <p:cNvSpPr>
              <a:spLocks noChangeArrowheads="1"/>
            </p:cNvSpPr>
            <p:nvPr/>
          </p:nvSpPr>
          <p:spPr bwMode="auto">
            <a:xfrm>
              <a:off x="720" y="1488"/>
              <a:ext cx="240" cy="1056"/>
            </a:xfrm>
            <a:prstGeom prst="curvedRightArrow">
              <a:avLst>
                <a:gd name="adj1" fmla="val 88000"/>
                <a:gd name="adj2" fmla="val 176000"/>
                <a:gd name="adj3" fmla="val 33333"/>
              </a:avLst>
            </a:prstGeom>
            <a:solidFill>
              <a:schemeClr val="accent1"/>
            </a:solidFill>
            <a:ln w="9525">
              <a:solidFill>
                <a:schemeClr val="tx1"/>
              </a:solidFill>
              <a:miter lim="800000"/>
              <a:headEnd/>
              <a:tailEnd/>
            </a:ln>
          </p:spPr>
          <p:txBody>
            <a:bodyPr wrap="none" anchor="ctr"/>
            <a:lstStyle/>
            <a:p>
              <a:endParaRPr lang="tr-TR"/>
            </a:p>
          </p:txBody>
        </p:sp>
        <p:sp>
          <p:nvSpPr>
            <p:cNvPr id="1059" name="Text Box 7"/>
            <p:cNvSpPr txBox="1">
              <a:spLocks noChangeArrowheads="1"/>
            </p:cNvSpPr>
            <p:nvPr/>
          </p:nvSpPr>
          <p:spPr bwMode="auto">
            <a:xfrm>
              <a:off x="1334" y="1368"/>
              <a:ext cx="316" cy="231"/>
            </a:xfrm>
            <a:prstGeom prst="rect">
              <a:avLst/>
            </a:prstGeom>
            <a:noFill/>
            <a:ln w="9525">
              <a:noFill/>
              <a:miter lim="800000"/>
              <a:headEnd/>
              <a:tailEnd/>
            </a:ln>
          </p:spPr>
          <p:txBody>
            <a:bodyPr wrap="none">
              <a:spAutoFit/>
            </a:bodyPr>
            <a:lstStyle/>
            <a:p>
              <a:r>
                <a:rPr lang="en-US" b="1">
                  <a:latin typeface="Times New Roman" pitchFamily="18" charset="0"/>
                  <a:cs typeface="Times New Roman" pitchFamily="18" charset="0"/>
                </a:rPr>
                <a:t>ER</a:t>
              </a:r>
            </a:p>
          </p:txBody>
        </p:sp>
        <p:sp>
          <p:nvSpPr>
            <p:cNvPr id="1060" name="Text Box 8"/>
            <p:cNvSpPr txBox="1">
              <a:spLocks noChangeArrowheads="1"/>
            </p:cNvSpPr>
            <p:nvPr/>
          </p:nvSpPr>
          <p:spPr bwMode="auto">
            <a:xfrm>
              <a:off x="1382" y="984"/>
              <a:ext cx="316" cy="231"/>
            </a:xfrm>
            <a:prstGeom prst="rect">
              <a:avLst/>
            </a:prstGeom>
            <a:noFill/>
            <a:ln w="9525">
              <a:noFill/>
              <a:miter lim="800000"/>
              <a:headEnd/>
              <a:tailEnd/>
            </a:ln>
          </p:spPr>
          <p:txBody>
            <a:bodyPr wrap="none">
              <a:spAutoFit/>
            </a:bodyPr>
            <a:lstStyle/>
            <a:p>
              <a:r>
                <a:rPr lang="en-US" b="1">
                  <a:latin typeface="Times New Roman" pitchFamily="18" charset="0"/>
                  <a:cs typeface="Times New Roman" pitchFamily="18" charset="0"/>
                </a:rPr>
                <a:t>ER</a:t>
              </a:r>
            </a:p>
          </p:txBody>
        </p:sp>
        <p:sp>
          <p:nvSpPr>
            <p:cNvPr id="1061" name="Text Box 9"/>
            <p:cNvSpPr txBox="1">
              <a:spLocks noChangeArrowheads="1"/>
            </p:cNvSpPr>
            <p:nvPr/>
          </p:nvSpPr>
          <p:spPr bwMode="auto">
            <a:xfrm>
              <a:off x="2150" y="1706"/>
              <a:ext cx="329" cy="288"/>
            </a:xfrm>
            <a:prstGeom prst="rect">
              <a:avLst/>
            </a:prstGeom>
            <a:noFill/>
            <a:ln w="9525">
              <a:noFill/>
              <a:miter lim="800000"/>
              <a:headEnd/>
              <a:tailEnd/>
            </a:ln>
          </p:spPr>
          <p:txBody>
            <a:bodyPr wrap="none">
              <a:spAutoFit/>
            </a:bodyPr>
            <a:lstStyle/>
            <a:p>
              <a:r>
                <a:rPr lang="en-US" sz="2400">
                  <a:latin typeface="Times New Roman" pitchFamily="18" charset="0"/>
                  <a:cs typeface="Times New Roman" pitchFamily="18" charset="0"/>
                </a:rPr>
                <a:t>E2</a:t>
              </a:r>
            </a:p>
          </p:txBody>
        </p:sp>
        <p:sp>
          <p:nvSpPr>
            <p:cNvPr id="1062" name="Text Box 10"/>
            <p:cNvSpPr txBox="1">
              <a:spLocks noChangeArrowheads="1"/>
            </p:cNvSpPr>
            <p:nvPr/>
          </p:nvSpPr>
          <p:spPr bwMode="auto">
            <a:xfrm>
              <a:off x="182" y="1802"/>
              <a:ext cx="469" cy="288"/>
            </a:xfrm>
            <a:prstGeom prst="rect">
              <a:avLst/>
            </a:prstGeom>
            <a:noFill/>
            <a:ln w="9525">
              <a:noFill/>
              <a:miter lim="800000"/>
              <a:headEnd/>
              <a:tailEnd/>
            </a:ln>
          </p:spPr>
          <p:txBody>
            <a:bodyPr wrap="none">
              <a:spAutoFit/>
            </a:bodyPr>
            <a:lstStyle/>
            <a:p>
              <a:r>
                <a:rPr lang="en-US" sz="2400">
                  <a:latin typeface="Times New Roman" pitchFamily="18" charset="0"/>
                  <a:cs typeface="Times New Roman" pitchFamily="18" charset="0"/>
                </a:rPr>
                <a:t>FSH</a:t>
              </a:r>
            </a:p>
          </p:txBody>
        </p:sp>
        <p:sp>
          <p:nvSpPr>
            <p:cNvPr id="1063" name="Text Box 11"/>
            <p:cNvSpPr txBox="1">
              <a:spLocks noChangeArrowheads="1"/>
            </p:cNvSpPr>
            <p:nvPr/>
          </p:nvSpPr>
          <p:spPr bwMode="auto">
            <a:xfrm>
              <a:off x="1046" y="3002"/>
              <a:ext cx="580" cy="288"/>
            </a:xfrm>
            <a:prstGeom prst="rect">
              <a:avLst/>
            </a:prstGeom>
            <a:noFill/>
            <a:ln w="9525">
              <a:noFill/>
              <a:miter lim="800000"/>
              <a:headEnd/>
              <a:tailEnd/>
            </a:ln>
          </p:spPr>
          <p:txBody>
            <a:bodyPr wrap="none">
              <a:spAutoFit/>
            </a:bodyPr>
            <a:lstStyle/>
            <a:p>
              <a:r>
                <a:rPr lang="en-US" sz="2400">
                  <a:latin typeface="Times New Roman" pitchFamily="18" charset="0"/>
                  <a:cs typeface="Times New Roman" pitchFamily="18" charset="0"/>
                </a:rPr>
                <a:t>Day 5</a:t>
              </a:r>
            </a:p>
          </p:txBody>
        </p:sp>
        <p:sp>
          <p:nvSpPr>
            <p:cNvPr id="1064" name="Line 12"/>
            <p:cNvSpPr>
              <a:spLocks noChangeShapeType="1"/>
            </p:cNvSpPr>
            <p:nvPr/>
          </p:nvSpPr>
          <p:spPr bwMode="auto">
            <a:xfrm flipH="1">
              <a:off x="1440" y="1392"/>
              <a:ext cx="48" cy="192"/>
            </a:xfrm>
            <a:prstGeom prst="line">
              <a:avLst/>
            </a:prstGeom>
            <a:noFill/>
            <a:ln w="38100">
              <a:solidFill>
                <a:schemeClr val="tx1"/>
              </a:solidFill>
              <a:round/>
              <a:headEnd/>
              <a:tailEnd/>
            </a:ln>
          </p:spPr>
          <p:txBody>
            <a:bodyPr/>
            <a:lstStyle/>
            <a:p>
              <a:endParaRPr lang="tr-TR"/>
            </a:p>
          </p:txBody>
        </p:sp>
        <p:sp>
          <p:nvSpPr>
            <p:cNvPr id="1065" name="Line 13"/>
            <p:cNvSpPr>
              <a:spLocks noChangeShapeType="1"/>
            </p:cNvSpPr>
            <p:nvPr/>
          </p:nvSpPr>
          <p:spPr bwMode="auto">
            <a:xfrm flipH="1">
              <a:off x="1488" y="1008"/>
              <a:ext cx="48" cy="192"/>
            </a:xfrm>
            <a:prstGeom prst="line">
              <a:avLst/>
            </a:prstGeom>
            <a:noFill/>
            <a:ln w="38100">
              <a:solidFill>
                <a:schemeClr val="tx1"/>
              </a:solidFill>
              <a:round/>
              <a:headEnd/>
              <a:tailEnd/>
            </a:ln>
          </p:spPr>
          <p:txBody>
            <a:bodyPr/>
            <a:lstStyle/>
            <a:p>
              <a:endParaRPr lang="tr-TR"/>
            </a:p>
          </p:txBody>
        </p:sp>
        <p:sp>
          <p:nvSpPr>
            <p:cNvPr id="1066" name="Text Box 14"/>
            <p:cNvSpPr txBox="1">
              <a:spLocks noChangeArrowheads="1"/>
            </p:cNvSpPr>
            <p:nvPr/>
          </p:nvSpPr>
          <p:spPr bwMode="auto">
            <a:xfrm>
              <a:off x="1430" y="1994"/>
              <a:ext cx="116" cy="288"/>
            </a:xfrm>
            <a:prstGeom prst="rect">
              <a:avLst/>
            </a:prstGeom>
            <a:noFill/>
            <a:ln w="9525">
              <a:noFill/>
              <a:miter lim="800000"/>
              <a:headEnd/>
              <a:tailEnd/>
            </a:ln>
          </p:spPr>
          <p:txBody>
            <a:bodyPr wrap="none">
              <a:spAutoFit/>
            </a:bodyPr>
            <a:lstStyle/>
            <a:p>
              <a:endParaRPr lang="tr-TR" sz="2400">
                <a:latin typeface="Times New Roman" pitchFamily="18" charset="0"/>
                <a:cs typeface="Times New Roman" pitchFamily="18" charset="0"/>
              </a:endParaRPr>
            </a:p>
          </p:txBody>
        </p:sp>
        <p:cxnSp>
          <p:nvCxnSpPr>
            <p:cNvPr id="1067" name="AutoShape 15"/>
            <p:cNvCxnSpPr>
              <a:cxnSpLocks noChangeShapeType="1"/>
            </p:cNvCxnSpPr>
            <p:nvPr/>
          </p:nvCxnSpPr>
          <p:spPr bwMode="auto">
            <a:xfrm flipH="1" flipV="1">
              <a:off x="1632" y="1440"/>
              <a:ext cx="276" cy="1002"/>
            </a:xfrm>
            <a:prstGeom prst="curvedConnector4">
              <a:avLst>
                <a:gd name="adj1" fmla="val -52176"/>
                <a:gd name="adj2" fmla="val 94407"/>
              </a:avLst>
            </a:prstGeom>
            <a:noFill/>
            <a:ln w="57150">
              <a:solidFill>
                <a:schemeClr val="tx1"/>
              </a:solidFill>
              <a:round/>
              <a:headEnd/>
              <a:tailEnd type="triangle" w="med" len="med"/>
            </a:ln>
          </p:spPr>
        </p:cxnSp>
        <p:cxnSp>
          <p:nvCxnSpPr>
            <p:cNvPr id="1068" name="AutoShape 16"/>
            <p:cNvCxnSpPr>
              <a:cxnSpLocks noChangeShapeType="1"/>
            </p:cNvCxnSpPr>
            <p:nvPr/>
          </p:nvCxnSpPr>
          <p:spPr bwMode="auto">
            <a:xfrm rot="5400000" flipH="1">
              <a:off x="1416" y="1320"/>
              <a:ext cx="912" cy="384"/>
            </a:xfrm>
            <a:prstGeom prst="curvedConnector3">
              <a:avLst>
                <a:gd name="adj1" fmla="val 99338"/>
              </a:avLst>
            </a:prstGeom>
            <a:noFill/>
            <a:ln w="57150">
              <a:solidFill>
                <a:schemeClr val="tx1"/>
              </a:solidFill>
              <a:round/>
              <a:headEnd/>
              <a:tailEnd type="triangle" w="med" len="med"/>
            </a:ln>
          </p:spPr>
        </p:cxnSp>
      </p:grpSp>
      <p:sp>
        <p:nvSpPr>
          <p:cNvPr id="1035" name="Text Box 17"/>
          <p:cNvSpPr txBox="1">
            <a:spLocks noChangeArrowheads="1"/>
          </p:cNvSpPr>
          <p:nvPr/>
        </p:nvSpPr>
        <p:spPr bwMode="auto">
          <a:xfrm>
            <a:off x="1547665" y="523875"/>
            <a:ext cx="6669078" cy="523220"/>
          </a:xfrm>
          <a:prstGeom prst="rect">
            <a:avLst/>
          </a:prstGeom>
          <a:noFill/>
          <a:ln w="9525">
            <a:noFill/>
            <a:miter lim="800000"/>
            <a:headEnd/>
            <a:tailEnd/>
          </a:ln>
        </p:spPr>
        <p:txBody>
          <a:bodyPr wrap="square">
            <a:spAutoFit/>
          </a:bodyPr>
          <a:lstStyle/>
          <a:p>
            <a:r>
              <a:rPr lang="tr-TR" sz="2800" b="1" dirty="0" smtClean="0"/>
              <a:t>KLOMİFEN SİTRAT </a:t>
            </a:r>
            <a:r>
              <a:rPr lang="tr-TR" sz="2800" b="1" dirty="0" smtClean="0">
                <a:latin typeface="Times New Roman" pitchFamily="18" charset="0"/>
                <a:cs typeface="Times New Roman" pitchFamily="18" charset="0"/>
              </a:rPr>
              <a:t>ETKİ MEKANİZMASI</a:t>
            </a:r>
            <a:endParaRPr lang="en-US" sz="2800" b="1" dirty="0">
              <a:latin typeface="Times New Roman" pitchFamily="18" charset="0"/>
              <a:cs typeface="Times New Roman" pitchFamily="18" charset="0"/>
            </a:endParaRPr>
          </a:p>
        </p:txBody>
      </p:sp>
      <p:grpSp>
        <p:nvGrpSpPr>
          <p:cNvPr id="4" name="Group 18"/>
          <p:cNvGrpSpPr>
            <a:grpSpLocks/>
          </p:cNvGrpSpPr>
          <p:nvPr/>
        </p:nvGrpSpPr>
        <p:grpSpPr bwMode="auto">
          <a:xfrm>
            <a:off x="4343400" y="1676400"/>
            <a:ext cx="3570288" cy="3505200"/>
            <a:chOff x="2736" y="1056"/>
            <a:chExt cx="2249" cy="2208"/>
          </a:xfrm>
        </p:grpSpPr>
        <p:graphicFrame>
          <p:nvGraphicFramePr>
            <p:cNvPr id="1028" name="Object 19"/>
            <p:cNvGraphicFramePr>
              <a:graphicFrameLocks noChangeAspect="1"/>
            </p:cNvGraphicFramePr>
            <p:nvPr/>
          </p:nvGraphicFramePr>
          <p:xfrm>
            <a:off x="3504" y="1104"/>
            <a:ext cx="614" cy="704"/>
          </p:xfrm>
          <a:graphic>
            <a:graphicData uri="http://schemas.openxmlformats.org/presentationml/2006/ole">
              <p:oleObj spid="_x0000_s147460" name="Image" r:id="rId6" imgW="2617720" imgH="2998941" progId="">
                <p:embed/>
              </p:oleObj>
            </a:graphicData>
          </a:graphic>
        </p:graphicFrame>
        <p:sp>
          <p:nvSpPr>
            <p:cNvPr id="1047" name="AutoShape 20"/>
            <p:cNvSpPr>
              <a:spLocks noChangeArrowheads="1"/>
            </p:cNvSpPr>
            <p:nvPr/>
          </p:nvSpPr>
          <p:spPr bwMode="auto">
            <a:xfrm rot="10450106">
              <a:off x="4174" y="1477"/>
              <a:ext cx="481" cy="1152"/>
            </a:xfrm>
            <a:prstGeom prst="curvedRightArrow">
              <a:avLst>
                <a:gd name="adj1" fmla="val 47900"/>
                <a:gd name="adj2" fmla="val 95800"/>
                <a:gd name="adj3" fmla="val 33333"/>
              </a:avLst>
            </a:prstGeom>
            <a:solidFill>
              <a:schemeClr val="accent1"/>
            </a:solidFill>
            <a:ln w="9525">
              <a:solidFill>
                <a:schemeClr val="tx1"/>
              </a:solidFill>
              <a:miter lim="800000"/>
              <a:headEnd/>
              <a:tailEnd/>
            </a:ln>
          </p:spPr>
          <p:txBody>
            <a:bodyPr wrap="none" anchor="ctr"/>
            <a:lstStyle/>
            <a:p>
              <a:endParaRPr lang="tr-TR"/>
            </a:p>
          </p:txBody>
        </p:sp>
        <p:sp>
          <p:nvSpPr>
            <p:cNvPr id="1048" name="AutoShape 21"/>
            <p:cNvSpPr>
              <a:spLocks noChangeArrowheads="1"/>
            </p:cNvSpPr>
            <p:nvPr/>
          </p:nvSpPr>
          <p:spPr bwMode="auto">
            <a:xfrm rot="8672225">
              <a:off x="4320" y="1056"/>
              <a:ext cx="144" cy="816"/>
            </a:xfrm>
            <a:prstGeom prst="curvedRightArrow">
              <a:avLst>
                <a:gd name="adj1" fmla="val 113333"/>
                <a:gd name="adj2" fmla="val 226667"/>
                <a:gd name="adj3" fmla="val 33333"/>
              </a:avLst>
            </a:prstGeom>
            <a:solidFill>
              <a:schemeClr val="accent1"/>
            </a:solidFill>
            <a:ln w="9525">
              <a:solidFill>
                <a:schemeClr val="tx1"/>
              </a:solidFill>
              <a:miter lim="800000"/>
              <a:headEnd/>
              <a:tailEnd/>
            </a:ln>
          </p:spPr>
          <p:txBody>
            <a:bodyPr wrap="none" anchor="ctr"/>
            <a:lstStyle/>
            <a:p>
              <a:endParaRPr lang="tr-TR"/>
            </a:p>
          </p:txBody>
        </p:sp>
        <p:graphicFrame>
          <p:nvGraphicFramePr>
            <p:cNvPr id="1029" name="Object 22"/>
            <p:cNvGraphicFramePr>
              <a:graphicFrameLocks noChangeAspect="1"/>
            </p:cNvGraphicFramePr>
            <p:nvPr/>
          </p:nvGraphicFramePr>
          <p:xfrm>
            <a:off x="3312" y="2160"/>
            <a:ext cx="1097" cy="789"/>
          </p:xfrm>
          <a:graphic>
            <a:graphicData uri="http://schemas.openxmlformats.org/presentationml/2006/ole">
              <p:oleObj spid="_x0000_s147461" name="Image" r:id="rId7" imgW="2579598" imgH="1855277" progId="">
                <p:embed/>
              </p:oleObj>
            </a:graphicData>
          </a:graphic>
        </p:graphicFrame>
        <p:sp>
          <p:nvSpPr>
            <p:cNvPr id="1049" name="AutoShape 23"/>
            <p:cNvSpPr>
              <a:spLocks noChangeArrowheads="1"/>
            </p:cNvSpPr>
            <p:nvPr/>
          </p:nvSpPr>
          <p:spPr bwMode="auto">
            <a:xfrm>
              <a:off x="3168" y="1488"/>
              <a:ext cx="240" cy="1056"/>
            </a:xfrm>
            <a:prstGeom prst="curvedRightArrow">
              <a:avLst>
                <a:gd name="adj1" fmla="val 88000"/>
                <a:gd name="adj2" fmla="val 176000"/>
                <a:gd name="adj3" fmla="val 33333"/>
              </a:avLst>
            </a:prstGeom>
            <a:solidFill>
              <a:schemeClr val="accent1"/>
            </a:solidFill>
            <a:ln w="9525">
              <a:solidFill>
                <a:schemeClr val="tx1"/>
              </a:solidFill>
              <a:miter lim="800000"/>
              <a:headEnd/>
              <a:tailEnd/>
            </a:ln>
          </p:spPr>
          <p:txBody>
            <a:bodyPr wrap="none" anchor="ctr"/>
            <a:lstStyle/>
            <a:p>
              <a:endParaRPr lang="tr-TR"/>
            </a:p>
          </p:txBody>
        </p:sp>
        <p:sp>
          <p:nvSpPr>
            <p:cNvPr id="1050" name="Text Box 24"/>
            <p:cNvSpPr txBox="1">
              <a:spLocks noChangeArrowheads="1"/>
            </p:cNvSpPr>
            <p:nvPr/>
          </p:nvSpPr>
          <p:spPr bwMode="auto">
            <a:xfrm>
              <a:off x="3782" y="1464"/>
              <a:ext cx="316" cy="231"/>
            </a:xfrm>
            <a:prstGeom prst="rect">
              <a:avLst/>
            </a:prstGeom>
            <a:noFill/>
            <a:ln w="9525">
              <a:noFill/>
              <a:miter lim="800000"/>
              <a:headEnd/>
              <a:tailEnd/>
            </a:ln>
          </p:spPr>
          <p:txBody>
            <a:bodyPr wrap="none">
              <a:spAutoFit/>
            </a:bodyPr>
            <a:lstStyle/>
            <a:p>
              <a:r>
                <a:rPr lang="en-US" b="1">
                  <a:latin typeface="Times New Roman" pitchFamily="18" charset="0"/>
                  <a:cs typeface="Times New Roman" pitchFamily="18" charset="0"/>
                </a:rPr>
                <a:t>ER</a:t>
              </a:r>
            </a:p>
          </p:txBody>
        </p:sp>
        <p:sp>
          <p:nvSpPr>
            <p:cNvPr id="1051" name="Text Box 25"/>
            <p:cNvSpPr txBox="1">
              <a:spLocks noChangeArrowheads="1"/>
            </p:cNvSpPr>
            <p:nvPr/>
          </p:nvSpPr>
          <p:spPr bwMode="auto">
            <a:xfrm>
              <a:off x="3878" y="1080"/>
              <a:ext cx="316" cy="231"/>
            </a:xfrm>
            <a:prstGeom prst="rect">
              <a:avLst/>
            </a:prstGeom>
            <a:noFill/>
            <a:ln w="9525">
              <a:noFill/>
              <a:miter lim="800000"/>
              <a:headEnd/>
              <a:tailEnd/>
            </a:ln>
          </p:spPr>
          <p:txBody>
            <a:bodyPr wrap="none">
              <a:spAutoFit/>
            </a:bodyPr>
            <a:lstStyle/>
            <a:p>
              <a:r>
                <a:rPr lang="en-US" b="1">
                  <a:latin typeface="Times New Roman" pitchFamily="18" charset="0"/>
                  <a:cs typeface="Times New Roman" pitchFamily="18" charset="0"/>
                </a:rPr>
                <a:t>ER</a:t>
              </a:r>
            </a:p>
          </p:txBody>
        </p:sp>
        <p:sp>
          <p:nvSpPr>
            <p:cNvPr id="1052" name="Line 26"/>
            <p:cNvSpPr>
              <a:spLocks noChangeShapeType="1"/>
            </p:cNvSpPr>
            <p:nvPr/>
          </p:nvSpPr>
          <p:spPr bwMode="auto">
            <a:xfrm flipH="1">
              <a:off x="3984" y="1104"/>
              <a:ext cx="48" cy="192"/>
            </a:xfrm>
            <a:prstGeom prst="line">
              <a:avLst/>
            </a:prstGeom>
            <a:noFill/>
            <a:ln w="38100">
              <a:solidFill>
                <a:schemeClr val="tx1"/>
              </a:solidFill>
              <a:round/>
              <a:headEnd/>
              <a:tailEnd/>
            </a:ln>
          </p:spPr>
          <p:txBody>
            <a:bodyPr/>
            <a:lstStyle/>
            <a:p>
              <a:endParaRPr lang="tr-TR"/>
            </a:p>
          </p:txBody>
        </p:sp>
        <p:sp>
          <p:nvSpPr>
            <p:cNvPr id="1053" name="Line 27"/>
            <p:cNvSpPr>
              <a:spLocks noChangeShapeType="1"/>
            </p:cNvSpPr>
            <p:nvPr/>
          </p:nvSpPr>
          <p:spPr bwMode="auto">
            <a:xfrm flipH="1">
              <a:off x="3888" y="1488"/>
              <a:ext cx="48" cy="192"/>
            </a:xfrm>
            <a:prstGeom prst="line">
              <a:avLst/>
            </a:prstGeom>
            <a:noFill/>
            <a:ln w="38100">
              <a:solidFill>
                <a:schemeClr val="tx1"/>
              </a:solidFill>
              <a:round/>
              <a:headEnd/>
              <a:tailEnd/>
            </a:ln>
          </p:spPr>
          <p:txBody>
            <a:bodyPr/>
            <a:lstStyle/>
            <a:p>
              <a:endParaRPr lang="tr-TR"/>
            </a:p>
          </p:txBody>
        </p:sp>
        <p:sp>
          <p:nvSpPr>
            <p:cNvPr id="1054" name="Text Box 28"/>
            <p:cNvSpPr txBox="1">
              <a:spLocks noChangeArrowheads="1"/>
            </p:cNvSpPr>
            <p:nvPr/>
          </p:nvSpPr>
          <p:spPr bwMode="auto">
            <a:xfrm>
              <a:off x="3648" y="2976"/>
              <a:ext cx="676" cy="288"/>
            </a:xfrm>
            <a:prstGeom prst="rect">
              <a:avLst/>
            </a:prstGeom>
            <a:noFill/>
            <a:ln w="9525">
              <a:noFill/>
              <a:miter lim="800000"/>
              <a:headEnd/>
              <a:tailEnd/>
            </a:ln>
          </p:spPr>
          <p:txBody>
            <a:bodyPr wrap="none">
              <a:spAutoFit/>
            </a:bodyPr>
            <a:lstStyle/>
            <a:p>
              <a:r>
                <a:rPr lang="en-US" sz="2400">
                  <a:latin typeface="Times New Roman" pitchFamily="18" charset="0"/>
                  <a:cs typeface="Times New Roman" pitchFamily="18" charset="0"/>
                </a:rPr>
                <a:t>Day 10</a:t>
              </a:r>
            </a:p>
          </p:txBody>
        </p:sp>
        <p:sp>
          <p:nvSpPr>
            <p:cNvPr id="1055" name="Rectangle 29"/>
            <p:cNvSpPr>
              <a:spLocks noChangeArrowheads="1"/>
            </p:cNvSpPr>
            <p:nvPr/>
          </p:nvSpPr>
          <p:spPr bwMode="auto">
            <a:xfrm>
              <a:off x="2736" y="1920"/>
              <a:ext cx="469" cy="288"/>
            </a:xfrm>
            <a:prstGeom prst="rect">
              <a:avLst/>
            </a:prstGeom>
            <a:noFill/>
            <a:ln w="9525">
              <a:noFill/>
              <a:miter lim="800000"/>
              <a:headEnd/>
              <a:tailEnd/>
            </a:ln>
          </p:spPr>
          <p:txBody>
            <a:bodyPr wrap="none">
              <a:spAutoFit/>
            </a:bodyPr>
            <a:lstStyle/>
            <a:p>
              <a:r>
                <a:rPr lang="en-US" sz="2400">
                  <a:latin typeface="Times New Roman" pitchFamily="18" charset="0"/>
                  <a:cs typeface="Times New Roman" pitchFamily="18" charset="0"/>
                </a:rPr>
                <a:t>FSH</a:t>
              </a:r>
            </a:p>
          </p:txBody>
        </p:sp>
        <p:sp>
          <p:nvSpPr>
            <p:cNvPr id="1056" name="Rectangle 30"/>
            <p:cNvSpPr>
              <a:spLocks noChangeArrowheads="1"/>
            </p:cNvSpPr>
            <p:nvPr/>
          </p:nvSpPr>
          <p:spPr bwMode="auto">
            <a:xfrm>
              <a:off x="4656" y="1632"/>
              <a:ext cx="329" cy="288"/>
            </a:xfrm>
            <a:prstGeom prst="rect">
              <a:avLst/>
            </a:prstGeom>
            <a:noFill/>
            <a:ln w="9525">
              <a:noFill/>
              <a:miter lim="800000"/>
              <a:headEnd/>
              <a:tailEnd/>
            </a:ln>
          </p:spPr>
          <p:txBody>
            <a:bodyPr wrap="none">
              <a:spAutoFit/>
            </a:bodyPr>
            <a:lstStyle/>
            <a:p>
              <a:r>
                <a:rPr lang="en-US" sz="2400">
                  <a:latin typeface="Times New Roman" pitchFamily="18" charset="0"/>
                  <a:cs typeface="Times New Roman" pitchFamily="18" charset="0"/>
                </a:rPr>
                <a:t>E2</a:t>
              </a:r>
            </a:p>
          </p:txBody>
        </p:sp>
      </p:grpSp>
      <p:sp>
        <p:nvSpPr>
          <p:cNvPr id="1037" name="Text Box 31"/>
          <p:cNvSpPr txBox="1">
            <a:spLocks noChangeArrowheads="1"/>
          </p:cNvSpPr>
          <p:nvPr/>
        </p:nvSpPr>
        <p:spPr bwMode="auto">
          <a:xfrm>
            <a:off x="1889125" y="1260475"/>
            <a:ext cx="625475" cy="457200"/>
          </a:xfrm>
          <a:prstGeom prst="rect">
            <a:avLst/>
          </a:prstGeom>
          <a:noFill/>
          <a:ln w="9525">
            <a:noFill/>
            <a:miter lim="800000"/>
            <a:headEnd/>
            <a:tailEnd/>
          </a:ln>
        </p:spPr>
        <p:txBody>
          <a:bodyPr wrap="none">
            <a:spAutoFit/>
          </a:bodyPr>
          <a:lstStyle/>
          <a:p>
            <a:r>
              <a:rPr lang="en-US" sz="2400" b="1">
                <a:latin typeface="Times New Roman" pitchFamily="18" charset="0"/>
                <a:cs typeface="Times New Roman" pitchFamily="18" charset="0"/>
              </a:rPr>
              <a:t>CC</a:t>
            </a:r>
          </a:p>
        </p:txBody>
      </p:sp>
      <p:sp>
        <p:nvSpPr>
          <p:cNvPr id="1038" name="Text Box 32"/>
          <p:cNvSpPr txBox="1">
            <a:spLocks noChangeArrowheads="1"/>
          </p:cNvSpPr>
          <p:nvPr/>
        </p:nvSpPr>
        <p:spPr bwMode="auto">
          <a:xfrm>
            <a:off x="5775325" y="1336675"/>
            <a:ext cx="625475" cy="457200"/>
          </a:xfrm>
          <a:prstGeom prst="rect">
            <a:avLst/>
          </a:prstGeom>
          <a:noFill/>
          <a:ln w="9525">
            <a:noFill/>
            <a:miter lim="800000"/>
            <a:headEnd/>
            <a:tailEnd/>
          </a:ln>
        </p:spPr>
        <p:txBody>
          <a:bodyPr wrap="none">
            <a:spAutoFit/>
          </a:bodyPr>
          <a:lstStyle/>
          <a:p>
            <a:r>
              <a:rPr lang="en-US" sz="2400" b="1">
                <a:latin typeface="Times New Roman" pitchFamily="18" charset="0"/>
                <a:cs typeface="Times New Roman" pitchFamily="18" charset="0"/>
              </a:rPr>
              <a:t>CC</a:t>
            </a:r>
          </a:p>
        </p:txBody>
      </p:sp>
      <p:graphicFrame>
        <p:nvGraphicFramePr>
          <p:cNvPr id="1026" name="Object 33"/>
          <p:cNvGraphicFramePr>
            <a:graphicFrameLocks noChangeAspect="1"/>
          </p:cNvGraphicFramePr>
          <p:nvPr/>
        </p:nvGraphicFramePr>
        <p:xfrm>
          <a:off x="1628775" y="1600200"/>
          <a:ext cx="950913" cy="1143000"/>
        </p:xfrm>
        <a:graphic>
          <a:graphicData uri="http://schemas.openxmlformats.org/presentationml/2006/ole">
            <p:oleObj spid="_x0000_s147458" name="Image" r:id="rId8" imgW="2566890" imgH="3087893" progId="">
              <p:embed/>
            </p:oleObj>
          </a:graphicData>
        </a:graphic>
      </p:graphicFrame>
      <p:graphicFrame>
        <p:nvGraphicFramePr>
          <p:cNvPr id="1027" name="Object 34"/>
          <p:cNvGraphicFramePr>
            <a:graphicFrameLocks noChangeAspect="1"/>
          </p:cNvGraphicFramePr>
          <p:nvPr/>
        </p:nvGraphicFramePr>
        <p:xfrm>
          <a:off x="5602288" y="1752600"/>
          <a:ext cx="950912" cy="1143000"/>
        </p:xfrm>
        <a:graphic>
          <a:graphicData uri="http://schemas.openxmlformats.org/presentationml/2006/ole">
            <p:oleObj spid="_x0000_s147459" name="Image" r:id="rId9" imgW="2566890" imgH="3087893" progId="">
              <p:embed/>
            </p:oleObj>
          </a:graphicData>
        </a:graphic>
      </p:graphicFrame>
      <p:sp>
        <p:nvSpPr>
          <p:cNvPr id="1039" name="Text Box 35"/>
          <p:cNvSpPr txBox="1">
            <a:spLocks noChangeArrowheads="1"/>
          </p:cNvSpPr>
          <p:nvPr/>
        </p:nvSpPr>
        <p:spPr bwMode="auto">
          <a:xfrm>
            <a:off x="2057400" y="2171700"/>
            <a:ext cx="501650" cy="366713"/>
          </a:xfrm>
          <a:prstGeom prst="rect">
            <a:avLst/>
          </a:prstGeom>
          <a:noFill/>
          <a:ln w="9525">
            <a:noFill/>
            <a:miter lim="800000"/>
            <a:headEnd/>
            <a:tailEnd/>
          </a:ln>
        </p:spPr>
        <p:txBody>
          <a:bodyPr wrap="none">
            <a:spAutoFit/>
          </a:bodyPr>
          <a:lstStyle/>
          <a:p>
            <a:r>
              <a:rPr lang="en-US" b="1">
                <a:latin typeface="Times New Roman" pitchFamily="18" charset="0"/>
                <a:cs typeface="Times New Roman" pitchFamily="18" charset="0"/>
              </a:rPr>
              <a:t>ER</a:t>
            </a:r>
          </a:p>
        </p:txBody>
      </p:sp>
      <p:sp>
        <p:nvSpPr>
          <p:cNvPr id="1040" name="Text Box 36"/>
          <p:cNvSpPr txBox="1">
            <a:spLocks noChangeArrowheads="1"/>
          </p:cNvSpPr>
          <p:nvPr/>
        </p:nvSpPr>
        <p:spPr bwMode="auto">
          <a:xfrm>
            <a:off x="2270125" y="1562100"/>
            <a:ext cx="501650" cy="366713"/>
          </a:xfrm>
          <a:prstGeom prst="rect">
            <a:avLst/>
          </a:prstGeom>
          <a:noFill/>
          <a:ln w="9525">
            <a:noFill/>
            <a:miter lim="800000"/>
            <a:headEnd/>
            <a:tailEnd/>
          </a:ln>
        </p:spPr>
        <p:txBody>
          <a:bodyPr wrap="none">
            <a:spAutoFit/>
          </a:bodyPr>
          <a:lstStyle/>
          <a:p>
            <a:r>
              <a:rPr lang="en-US" b="1">
                <a:latin typeface="Times New Roman" pitchFamily="18" charset="0"/>
                <a:cs typeface="Times New Roman" pitchFamily="18" charset="0"/>
              </a:rPr>
              <a:t>ER</a:t>
            </a:r>
          </a:p>
        </p:txBody>
      </p:sp>
      <p:sp>
        <p:nvSpPr>
          <p:cNvPr id="1041" name="Text Box 37"/>
          <p:cNvSpPr txBox="1">
            <a:spLocks noChangeArrowheads="1"/>
          </p:cNvSpPr>
          <p:nvPr/>
        </p:nvSpPr>
        <p:spPr bwMode="auto">
          <a:xfrm>
            <a:off x="6003925" y="2400300"/>
            <a:ext cx="501650" cy="366713"/>
          </a:xfrm>
          <a:prstGeom prst="rect">
            <a:avLst/>
          </a:prstGeom>
          <a:noFill/>
          <a:ln w="9525">
            <a:noFill/>
            <a:miter lim="800000"/>
            <a:headEnd/>
            <a:tailEnd/>
          </a:ln>
        </p:spPr>
        <p:txBody>
          <a:bodyPr wrap="none">
            <a:spAutoFit/>
          </a:bodyPr>
          <a:lstStyle/>
          <a:p>
            <a:r>
              <a:rPr lang="en-US" b="1">
                <a:latin typeface="Times New Roman" pitchFamily="18" charset="0"/>
                <a:cs typeface="Times New Roman" pitchFamily="18" charset="0"/>
              </a:rPr>
              <a:t>ER</a:t>
            </a:r>
          </a:p>
        </p:txBody>
      </p:sp>
      <p:sp>
        <p:nvSpPr>
          <p:cNvPr id="1042" name="Text Box 38"/>
          <p:cNvSpPr txBox="1">
            <a:spLocks noChangeArrowheads="1"/>
          </p:cNvSpPr>
          <p:nvPr/>
        </p:nvSpPr>
        <p:spPr bwMode="auto">
          <a:xfrm>
            <a:off x="6156325" y="1790700"/>
            <a:ext cx="501650" cy="366713"/>
          </a:xfrm>
          <a:prstGeom prst="rect">
            <a:avLst/>
          </a:prstGeom>
          <a:noFill/>
          <a:ln w="9525">
            <a:noFill/>
            <a:miter lim="800000"/>
            <a:headEnd/>
            <a:tailEnd/>
          </a:ln>
        </p:spPr>
        <p:txBody>
          <a:bodyPr wrap="none">
            <a:spAutoFit/>
          </a:bodyPr>
          <a:lstStyle/>
          <a:p>
            <a:r>
              <a:rPr lang="en-US" b="1">
                <a:latin typeface="Times New Roman" pitchFamily="18" charset="0"/>
                <a:cs typeface="Times New Roman" pitchFamily="18" charset="0"/>
              </a:rPr>
              <a:t>ER</a:t>
            </a:r>
          </a:p>
        </p:txBody>
      </p:sp>
      <p:sp>
        <p:nvSpPr>
          <p:cNvPr id="1043" name="Line 39"/>
          <p:cNvSpPr>
            <a:spLocks noChangeShapeType="1"/>
          </p:cNvSpPr>
          <p:nvPr/>
        </p:nvSpPr>
        <p:spPr bwMode="auto">
          <a:xfrm flipV="1">
            <a:off x="2209800" y="2209800"/>
            <a:ext cx="228600" cy="304800"/>
          </a:xfrm>
          <a:prstGeom prst="line">
            <a:avLst/>
          </a:prstGeom>
          <a:noFill/>
          <a:ln w="57150">
            <a:solidFill>
              <a:schemeClr val="tx1"/>
            </a:solidFill>
            <a:round/>
            <a:headEnd/>
            <a:tailEnd/>
          </a:ln>
        </p:spPr>
        <p:txBody>
          <a:bodyPr/>
          <a:lstStyle/>
          <a:p>
            <a:endParaRPr lang="tr-TR"/>
          </a:p>
        </p:txBody>
      </p:sp>
      <p:sp>
        <p:nvSpPr>
          <p:cNvPr id="1044" name="Line 40"/>
          <p:cNvSpPr>
            <a:spLocks noChangeShapeType="1"/>
          </p:cNvSpPr>
          <p:nvPr/>
        </p:nvSpPr>
        <p:spPr bwMode="auto">
          <a:xfrm flipV="1">
            <a:off x="6172200" y="2438400"/>
            <a:ext cx="228600" cy="304800"/>
          </a:xfrm>
          <a:prstGeom prst="line">
            <a:avLst/>
          </a:prstGeom>
          <a:noFill/>
          <a:ln w="57150">
            <a:solidFill>
              <a:schemeClr val="tx1"/>
            </a:solidFill>
            <a:round/>
            <a:headEnd/>
            <a:tailEnd/>
          </a:ln>
        </p:spPr>
        <p:txBody>
          <a:bodyPr/>
          <a:lstStyle/>
          <a:p>
            <a:endParaRPr lang="tr-TR"/>
          </a:p>
        </p:txBody>
      </p:sp>
      <p:sp>
        <p:nvSpPr>
          <p:cNvPr id="1045" name="Line 41"/>
          <p:cNvSpPr>
            <a:spLocks noChangeShapeType="1"/>
          </p:cNvSpPr>
          <p:nvPr/>
        </p:nvSpPr>
        <p:spPr bwMode="auto">
          <a:xfrm flipV="1">
            <a:off x="6324600" y="1828800"/>
            <a:ext cx="228600" cy="304800"/>
          </a:xfrm>
          <a:prstGeom prst="line">
            <a:avLst/>
          </a:prstGeom>
          <a:noFill/>
          <a:ln w="57150">
            <a:solidFill>
              <a:schemeClr val="tx1"/>
            </a:solidFill>
            <a:round/>
            <a:headEnd/>
            <a:tailEnd/>
          </a:ln>
        </p:spPr>
        <p:txBody>
          <a:bodyPr/>
          <a:lstStyle/>
          <a:p>
            <a:endParaRPr lang="tr-TR"/>
          </a:p>
        </p:txBody>
      </p:sp>
      <p:sp>
        <p:nvSpPr>
          <p:cNvPr id="1046" name="Line 42"/>
          <p:cNvSpPr>
            <a:spLocks noChangeShapeType="1"/>
          </p:cNvSpPr>
          <p:nvPr/>
        </p:nvSpPr>
        <p:spPr bwMode="auto">
          <a:xfrm flipV="1">
            <a:off x="2438400" y="1600200"/>
            <a:ext cx="228600" cy="304800"/>
          </a:xfrm>
          <a:prstGeom prst="line">
            <a:avLst/>
          </a:prstGeom>
          <a:noFill/>
          <a:ln w="57150">
            <a:solidFill>
              <a:schemeClr val="tx1"/>
            </a:solidFill>
            <a:round/>
            <a:headEnd/>
            <a:tailEnd/>
          </a:ln>
        </p:spPr>
        <p:txBody>
          <a:bodyPr/>
          <a:lstStyle/>
          <a:p>
            <a:endParaRPr lang="tr-T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b="1" dirty="0" smtClean="0">
                <a:solidFill>
                  <a:schemeClr val="tx1"/>
                </a:solidFill>
                <a:latin typeface="Arial" pitchFamily="34" charset="0"/>
                <a:cs typeface="Arial" pitchFamily="34" charset="0"/>
              </a:rPr>
              <a:t>KLOMİFEN SİTRAT</a:t>
            </a:r>
            <a:endParaRPr lang="tr-TR" sz="3600" b="1" dirty="0">
              <a:solidFill>
                <a:schemeClr val="tx1"/>
              </a:solidFill>
              <a:latin typeface="Arial" pitchFamily="34" charset="0"/>
              <a:cs typeface="Arial" pitchFamily="34" charset="0"/>
            </a:endParaRPr>
          </a:p>
        </p:txBody>
      </p:sp>
      <p:sp>
        <p:nvSpPr>
          <p:cNvPr id="3" name="2 İçerik Yer Tutucusu"/>
          <p:cNvSpPr>
            <a:spLocks noGrp="1"/>
          </p:cNvSpPr>
          <p:nvPr>
            <p:ph idx="1"/>
          </p:nvPr>
        </p:nvSpPr>
        <p:spPr>
          <a:xfrm>
            <a:off x="457200" y="2060848"/>
            <a:ext cx="8229600" cy="4065315"/>
          </a:xfrm>
        </p:spPr>
        <p:txBody>
          <a:bodyPr>
            <a:normAutofit/>
          </a:bodyPr>
          <a:lstStyle/>
          <a:p>
            <a:pPr algn="just"/>
            <a:r>
              <a:rPr lang="tr-TR" sz="2400" dirty="0" smtClean="0">
                <a:latin typeface="Arial" pitchFamily="34" charset="0"/>
                <a:cs typeface="Arial" pitchFamily="34" charset="0"/>
              </a:rPr>
              <a:t>Zayıf </a:t>
            </a:r>
            <a:r>
              <a:rPr lang="tr-TR" sz="2400" dirty="0" err="1" smtClean="0">
                <a:latin typeface="Arial" pitchFamily="34" charset="0"/>
                <a:cs typeface="Arial" pitchFamily="34" charset="0"/>
              </a:rPr>
              <a:t>östrojenik</a:t>
            </a:r>
            <a:r>
              <a:rPr lang="tr-TR" sz="2400" dirty="0" smtClean="0">
                <a:latin typeface="Arial" pitchFamily="34" charset="0"/>
                <a:cs typeface="Arial" pitchFamily="34" charset="0"/>
              </a:rPr>
              <a:t> etkili bir </a:t>
            </a:r>
            <a:r>
              <a:rPr lang="tr-TR" sz="2400" dirty="0" err="1" smtClean="0">
                <a:latin typeface="Arial" pitchFamily="34" charset="0"/>
                <a:cs typeface="Arial" pitchFamily="34" charset="0"/>
              </a:rPr>
              <a:t>antiöstrojendir</a:t>
            </a:r>
            <a:r>
              <a:rPr lang="tr-TR" sz="2400" dirty="0" smtClean="0">
                <a:latin typeface="Arial" pitchFamily="34" charset="0"/>
                <a:cs typeface="Arial" pitchFamily="34" charset="0"/>
              </a:rPr>
              <a:t> </a:t>
            </a:r>
          </a:p>
          <a:p>
            <a:pPr algn="just"/>
            <a:r>
              <a:rPr lang="tr-TR" sz="2400" dirty="0" err="1" smtClean="0">
                <a:latin typeface="Arial" pitchFamily="34" charset="0"/>
                <a:cs typeface="Arial" pitchFamily="34" charset="0"/>
              </a:rPr>
              <a:t>Anovulatuar</a:t>
            </a:r>
            <a:r>
              <a:rPr lang="tr-TR" sz="2400" dirty="0" smtClean="0">
                <a:latin typeface="Arial" pitchFamily="34" charset="0"/>
                <a:cs typeface="Arial" pitchFamily="34" charset="0"/>
              </a:rPr>
              <a:t> hastalarda oldukça etkilidir </a:t>
            </a:r>
          </a:p>
          <a:p>
            <a:pPr algn="just">
              <a:buNone/>
            </a:pPr>
            <a:r>
              <a:rPr lang="tr-TR" sz="2400" dirty="0" smtClean="0">
                <a:latin typeface="Arial" pitchFamily="34" charset="0"/>
                <a:cs typeface="Arial" pitchFamily="34" charset="0"/>
              </a:rPr>
              <a:t> </a:t>
            </a:r>
          </a:p>
          <a:p>
            <a:pPr algn="just"/>
            <a:r>
              <a:rPr lang="tr-TR" sz="2400" dirty="0" smtClean="0">
                <a:latin typeface="Arial" pitchFamily="34" charset="0"/>
                <a:cs typeface="Arial" pitchFamily="34" charset="0"/>
              </a:rPr>
              <a:t>BMI  &gt; 30    yanıt iyi değil.</a:t>
            </a:r>
          </a:p>
          <a:p>
            <a:pPr algn="just"/>
            <a:endParaRPr lang="tr-TR" sz="2100" dirty="0"/>
          </a:p>
          <a:p>
            <a:pPr algn="just">
              <a:buNone/>
            </a:pPr>
            <a:r>
              <a:rPr lang="tr-TR" sz="2100" dirty="0" smtClean="0"/>
              <a:t>		</a:t>
            </a:r>
          </a:p>
          <a:p>
            <a:pPr algn="just">
              <a:buNone/>
            </a:pPr>
            <a:r>
              <a:rPr lang="tr-TR" sz="2100" dirty="0" smtClean="0">
                <a:latin typeface="Arial" pitchFamily="34" charset="0"/>
                <a:cs typeface="Arial" pitchFamily="34" charset="0"/>
              </a:rPr>
              <a:t>		</a:t>
            </a:r>
          </a:p>
          <a:p>
            <a:pPr algn="just">
              <a:buNone/>
            </a:pPr>
            <a:endParaRPr lang="tr-TR" sz="2100" dirty="0" smtClean="0">
              <a:latin typeface="Arial" pitchFamily="34" charset="0"/>
              <a:cs typeface="Arial" pitchFamily="34" charset="0"/>
            </a:endParaRPr>
          </a:p>
          <a:p>
            <a:pPr algn="just">
              <a:buNone/>
            </a:pPr>
            <a:r>
              <a:rPr lang="tr-TR" sz="2100" dirty="0" smtClean="0">
                <a:latin typeface="Arial" pitchFamily="34" charset="0"/>
                <a:cs typeface="Arial" pitchFamily="34" charset="0"/>
              </a:rPr>
              <a:t>		</a:t>
            </a:r>
            <a:r>
              <a:rPr lang="tr-TR" sz="1600" dirty="0" err="1" smtClean="0">
                <a:latin typeface="Arial" pitchFamily="34" charset="0"/>
                <a:cs typeface="Arial" pitchFamily="34" charset="0"/>
              </a:rPr>
              <a:t>Hammond</a:t>
            </a:r>
            <a:r>
              <a:rPr lang="tr-TR" sz="1600" dirty="0" smtClean="0">
                <a:latin typeface="Arial" pitchFamily="34" charset="0"/>
                <a:cs typeface="Arial" pitchFamily="34" charset="0"/>
              </a:rPr>
              <a:t> ,</a:t>
            </a:r>
            <a:r>
              <a:rPr lang="tr-TR" sz="1600" dirty="0" err="1" smtClean="0">
                <a:latin typeface="Arial" pitchFamily="34" charset="0"/>
                <a:cs typeface="Arial" pitchFamily="34" charset="0"/>
              </a:rPr>
              <a:t>Fertil</a:t>
            </a:r>
            <a:r>
              <a:rPr lang="tr-TR" sz="1600" dirty="0" smtClean="0">
                <a:latin typeface="Arial" pitchFamily="34" charset="0"/>
                <a:cs typeface="Arial" pitchFamily="34" charset="0"/>
              </a:rPr>
              <a:t> Steril 1984 </a:t>
            </a:r>
            <a:r>
              <a:rPr lang="tr-TR" sz="1600" dirty="0" err="1" smtClean="0">
                <a:latin typeface="Arial" pitchFamily="34" charset="0"/>
                <a:cs typeface="Arial" pitchFamily="34" charset="0"/>
              </a:rPr>
              <a:t>Beck</a:t>
            </a:r>
            <a:r>
              <a:rPr lang="tr-TR" sz="1600" dirty="0" smtClean="0">
                <a:latin typeface="Arial" pitchFamily="34" charset="0"/>
                <a:cs typeface="Arial" pitchFamily="34" charset="0"/>
              </a:rPr>
              <a:t> ve ark., </a:t>
            </a:r>
            <a:r>
              <a:rPr lang="tr-TR" sz="1600" dirty="0" err="1" smtClean="0">
                <a:latin typeface="Arial" pitchFamily="34" charset="0"/>
                <a:cs typeface="Arial" pitchFamily="34" charset="0"/>
              </a:rPr>
              <a:t>Cochrane</a:t>
            </a:r>
            <a:r>
              <a:rPr lang="tr-TR" sz="1600" dirty="0" smtClean="0">
                <a:latin typeface="Arial" pitchFamily="34" charset="0"/>
                <a:cs typeface="Arial" pitchFamily="34" charset="0"/>
              </a:rPr>
              <a:t> </a:t>
            </a:r>
            <a:r>
              <a:rPr lang="tr-TR" sz="1600" dirty="0" err="1" smtClean="0">
                <a:latin typeface="Arial" pitchFamily="34" charset="0"/>
                <a:cs typeface="Arial" pitchFamily="34" charset="0"/>
              </a:rPr>
              <a:t>Database</a:t>
            </a:r>
            <a:r>
              <a:rPr lang="tr-TR" sz="1600" dirty="0" smtClean="0">
                <a:latin typeface="Arial" pitchFamily="34" charset="0"/>
                <a:cs typeface="Arial" pitchFamily="34" charset="0"/>
              </a:rPr>
              <a:t> </a:t>
            </a:r>
            <a:r>
              <a:rPr lang="tr-TR" sz="1600" dirty="0" err="1" smtClean="0">
                <a:latin typeface="Arial" pitchFamily="34" charset="0"/>
                <a:cs typeface="Arial" pitchFamily="34" charset="0"/>
              </a:rPr>
              <a:t>Syst</a:t>
            </a:r>
            <a:r>
              <a:rPr lang="tr-TR" sz="1600" dirty="0" smtClean="0">
                <a:latin typeface="Arial" pitchFamily="34" charset="0"/>
                <a:cs typeface="Arial" pitchFamily="34" charset="0"/>
              </a:rPr>
              <a:t> </a:t>
            </a:r>
            <a:r>
              <a:rPr lang="tr-TR" sz="1600" dirty="0" err="1" smtClean="0">
                <a:latin typeface="Arial" pitchFamily="34" charset="0"/>
                <a:cs typeface="Arial" pitchFamily="34" charset="0"/>
              </a:rPr>
              <a:t>Rev</a:t>
            </a:r>
            <a:r>
              <a:rPr lang="tr-TR" sz="1600" dirty="0" smtClean="0">
                <a:latin typeface="Arial" pitchFamily="34" charset="0"/>
                <a:cs typeface="Arial" pitchFamily="34" charset="0"/>
              </a:rPr>
              <a:t>. 2005 </a:t>
            </a:r>
          </a:p>
          <a:p>
            <a:pPr>
              <a:buNone/>
            </a:pPr>
            <a:r>
              <a:rPr lang="tr-TR" sz="1600" dirty="0" smtClean="0">
                <a:latin typeface="Arial" pitchFamily="34" charset="0"/>
                <a:cs typeface="Arial" pitchFamily="34" charset="0"/>
              </a:rPr>
              <a:t>		</a:t>
            </a:r>
            <a:r>
              <a:rPr lang="tr-TR" sz="1600" dirty="0" err="1" smtClean="0">
                <a:latin typeface="Arial" pitchFamily="34" charset="0"/>
                <a:cs typeface="Arial" pitchFamily="34" charset="0"/>
              </a:rPr>
              <a:t>Badawy</a:t>
            </a:r>
            <a:r>
              <a:rPr lang="tr-TR" sz="1600" dirty="0" smtClean="0">
                <a:latin typeface="Arial" pitchFamily="34" charset="0"/>
                <a:cs typeface="Arial" pitchFamily="34" charset="0"/>
              </a:rPr>
              <a:t> A ve </a:t>
            </a:r>
            <a:r>
              <a:rPr lang="tr-TR" sz="1600" dirty="0" err="1" smtClean="0">
                <a:latin typeface="Arial" pitchFamily="34" charset="0"/>
                <a:cs typeface="Arial" pitchFamily="34" charset="0"/>
              </a:rPr>
              <a:t>Elnashar</a:t>
            </a:r>
            <a:r>
              <a:rPr lang="tr-TR" sz="1600" dirty="0" smtClean="0">
                <a:latin typeface="Arial" pitchFamily="34" charset="0"/>
                <a:cs typeface="Arial" pitchFamily="34" charset="0"/>
              </a:rPr>
              <a:t> A, </a:t>
            </a:r>
            <a:r>
              <a:rPr lang="tr-TR" sz="1600" dirty="0" err="1" smtClean="0">
                <a:latin typeface="Arial" pitchFamily="34" charset="0"/>
                <a:cs typeface="Arial" pitchFamily="34" charset="0"/>
              </a:rPr>
              <a:t>Internatinal</a:t>
            </a:r>
            <a:r>
              <a:rPr lang="tr-TR" sz="1600" dirty="0" smtClean="0">
                <a:latin typeface="Arial" pitchFamily="34" charset="0"/>
                <a:cs typeface="Arial" pitchFamily="34" charset="0"/>
              </a:rPr>
              <a:t> </a:t>
            </a:r>
            <a:r>
              <a:rPr lang="tr-TR" sz="1600" dirty="0" err="1" smtClean="0">
                <a:latin typeface="Arial" pitchFamily="34" charset="0"/>
                <a:cs typeface="Arial" pitchFamily="34" charset="0"/>
              </a:rPr>
              <a:t>Jornal</a:t>
            </a:r>
            <a:r>
              <a:rPr lang="tr-TR" sz="1600" dirty="0" smtClean="0">
                <a:latin typeface="Arial" pitchFamily="34" charset="0"/>
                <a:cs typeface="Arial" pitchFamily="34" charset="0"/>
              </a:rPr>
              <a:t> Of </a:t>
            </a:r>
            <a:r>
              <a:rPr lang="tr-TR" sz="1600" dirty="0" err="1" smtClean="0">
                <a:latin typeface="Arial" pitchFamily="34" charset="0"/>
                <a:cs typeface="Arial" pitchFamily="34" charset="0"/>
              </a:rPr>
              <a:t>WomenS</a:t>
            </a:r>
            <a:r>
              <a:rPr lang="tr-TR" sz="1600" dirty="0" smtClean="0">
                <a:latin typeface="Arial" pitchFamily="34" charset="0"/>
                <a:cs typeface="Arial" pitchFamily="34" charset="0"/>
              </a:rPr>
              <a:t> </a:t>
            </a:r>
            <a:r>
              <a:rPr lang="tr-TR" sz="1600" dirty="0" err="1" smtClean="0">
                <a:latin typeface="Arial" pitchFamily="34" charset="0"/>
                <a:cs typeface="Arial" pitchFamily="34" charset="0"/>
              </a:rPr>
              <a:t>Health</a:t>
            </a:r>
            <a:r>
              <a:rPr lang="tr-TR" sz="1600" dirty="0" smtClean="0">
                <a:latin typeface="Arial" pitchFamily="34" charset="0"/>
                <a:cs typeface="Arial" pitchFamily="34" charset="0"/>
              </a:rPr>
              <a:t>, 2011</a:t>
            </a:r>
            <a:endParaRPr lang="tr-TR"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1428</TotalTime>
  <Words>2058</Words>
  <Application>Microsoft Office PowerPoint</Application>
  <PresentationFormat>Ekran Gösterisi (4:3)</PresentationFormat>
  <Paragraphs>457</Paragraphs>
  <Slides>49</Slides>
  <Notes>20</Notes>
  <HiddenSlides>1</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49</vt:i4>
      </vt:variant>
    </vt:vector>
  </HeadingPairs>
  <TitlesOfParts>
    <vt:vector size="51" baseType="lpstr">
      <vt:lpstr>Ofis Teması</vt:lpstr>
      <vt:lpstr>Image</vt:lpstr>
      <vt:lpstr>OVULASYON İNDÜKSİYONU: CC vs AI</vt:lpstr>
      <vt:lpstr>OVULASYON İNDÜKSİYONU</vt:lpstr>
      <vt:lpstr>Slayt 3</vt:lpstr>
      <vt:lpstr>OI PRENSİPLERİ</vt:lpstr>
      <vt:lpstr>Slayt 5</vt:lpstr>
      <vt:lpstr>OI’DA FİRST LINE TEDAVİ</vt:lpstr>
      <vt:lpstr>KLOMİFEN SİTRAT (CC)</vt:lpstr>
      <vt:lpstr>Slayt 8</vt:lpstr>
      <vt:lpstr>KLOMİFEN SİTRAT</vt:lpstr>
      <vt:lpstr>KLOMİFEN SİTRAT</vt:lpstr>
      <vt:lpstr>KLOMİFEN SİTRAT</vt:lpstr>
      <vt:lpstr>CC- SORUNLAR</vt:lpstr>
      <vt:lpstr>     CC BAŞARISIZLIĞININ NEDENLERİ</vt:lpstr>
      <vt:lpstr>Klomifen Sitratın olumsuz etkilerini azaltmak için kullanılan tedavi protokolleri </vt:lpstr>
      <vt:lpstr>KLOMİFEN SİTRAT</vt:lpstr>
      <vt:lpstr>Aromataz Enzimi </vt:lpstr>
      <vt:lpstr>AI-Klinik Kullanımı </vt:lpstr>
      <vt:lpstr>AI- Ovulasyon indüksiyonu </vt:lpstr>
      <vt:lpstr>Slayt 19</vt:lpstr>
      <vt:lpstr>AI: Avantajları (Teorik)</vt:lpstr>
      <vt:lpstr>AI ve Ovulasyon İndüksiyonu</vt:lpstr>
      <vt:lpstr>AI ve Ovulasyon İndüksiyonu</vt:lpstr>
      <vt:lpstr>Tedavi Protokolü-Dozaj</vt:lpstr>
      <vt:lpstr>AI vs CC</vt:lpstr>
      <vt:lpstr>Letrozol &amp;CC-Endometriyal Reseptivite</vt:lpstr>
      <vt:lpstr>Slayt 26</vt:lpstr>
      <vt:lpstr>Letrozol&amp; CC&amp; gonadotropin-PKOS </vt:lpstr>
      <vt:lpstr>Letrozol&amp;CC&amp;gonadotropin-PKOS</vt:lpstr>
      <vt:lpstr>Slayt 29</vt:lpstr>
      <vt:lpstr>   </vt:lpstr>
      <vt:lpstr>Slayt 31</vt:lpstr>
      <vt:lpstr>Slayt 32</vt:lpstr>
      <vt:lpstr> </vt:lpstr>
      <vt:lpstr>Slayt 34</vt:lpstr>
      <vt:lpstr>Slayt 35</vt:lpstr>
      <vt:lpstr>AI+HMG</vt:lpstr>
      <vt:lpstr>Slayt 37</vt:lpstr>
      <vt:lpstr>Slayt 38</vt:lpstr>
      <vt:lpstr>Slayt 39</vt:lpstr>
      <vt:lpstr>Slayt 40</vt:lpstr>
      <vt:lpstr>Slayt 41</vt:lpstr>
      <vt:lpstr>Slayt 42</vt:lpstr>
      <vt:lpstr>Slayt 43</vt:lpstr>
      <vt:lpstr>Slayt 44</vt:lpstr>
      <vt:lpstr>Slayt 45</vt:lpstr>
      <vt:lpstr>Slayt 46</vt:lpstr>
      <vt:lpstr>Slayt 47</vt:lpstr>
      <vt:lpstr>Sonuç </vt:lpstr>
      <vt:lpstr>Slayt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DOĞA</dc:creator>
  <cp:lastModifiedBy>DOĞA</cp:lastModifiedBy>
  <cp:revision>44</cp:revision>
  <dcterms:created xsi:type="dcterms:W3CDTF">2014-01-09T10:05:25Z</dcterms:created>
  <dcterms:modified xsi:type="dcterms:W3CDTF">2017-05-20T07:32:35Z</dcterms:modified>
</cp:coreProperties>
</file>