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5/21/2017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59250"/>
            <a:ext cx="9144000" cy="2143125"/>
          </a:xfrm>
        </p:spPr>
        <p:txBody>
          <a:bodyPr>
            <a:normAutofit fontScale="90000"/>
          </a:bodyPr>
          <a:lstStyle/>
          <a:p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/>
              <a:t/>
            </a:r>
            <a:br>
              <a:rPr lang="de-DE" sz="2400" b="1" dirty="0"/>
            </a:b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/>
              <a:t/>
            </a:r>
            <a:br>
              <a:rPr lang="de-DE" sz="2400" b="1" dirty="0"/>
            </a:b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3 </a:t>
            </a:r>
            <a:r>
              <a:rPr lang="de-DE" sz="2400" b="1" dirty="0"/>
              <a:t>BOYUTLU YÜKSEK FREKANSLI ENDOVAG</a:t>
            </a:r>
            <a:r>
              <a:rPr lang="de-DE" sz="2400" dirty="0"/>
              <a:t>İ</a:t>
            </a:r>
            <a:r>
              <a:rPr lang="de-DE" sz="2400" b="1" dirty="0"/>
              <a:t>NAL ULTRASONOGRAF</a:t>
            </a:r>
            <a:r>
              <a:rPr lang="de-DE" sz="2400" dirty="0"/>
              <a:t>İ İ</a:t>
            </a:r>
            <a:r>
              <a:rPr lang="de-DE" sz="2400" b="1" dirty="0"/>
              <a:t>LE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b="1" dirty="0"/>
              <a:t>STRESS ÜR</a:t>
            </a:r>
            <a:r>
              <a:rPr lang="de-DE" sz="2400" dirty="0"/>
              <a:t>İ</a:t>
            </a:r>
            <a:r>
              <a:rPr lang="de-DE" sz="2400" b="1" dirty="0"/>
              <a:t>NER </a:t>
            </a:r>
            <a:r>
              <a:rPr lang="de-DE" sz="2400" dirty="0"/>
              <a:t>İ</a:t>
            </a:r>
            <a:r>
              <a:rPr lang="de-DE" sz="2400" b="1" dirty="0"/>
              <a:t>NKONT</a:t>
            </a:r>
            <a:r>
              <a:rPr lang="de-DE" sz="2400" dirty="0"/>
              <a:t>İ</a:t>
            </a:r>
            <a:r>
              <a:rPr lang="de-DE" sz="2400" b="1" dirty="0"/>
              <a:t>NANSLI VE SA</a:t>
            </a:r>
            <a:r>
              <a:rPr lang="de-DE" sz="2400" dirty="0"/>
              <a:t>Ğ</a:t>
            </a:r>
            <a:r>
              <a:rPr lang="de-DE" sz="2400" b="1" dirty="0"/>
              <a:t>LIKLI KONTROL OLGULARININ DE</a:t>
            </a:r>
            <a:r>
              <a:rPr lang="de-DE" sz="2400" dirty="0"/>
              <a:t>Ğ</a:t>
            </a:r>
            <a:r>
              <a:rPr lang="de-DE" sz="2400" b="1" dirty="0"/>
              <a:t>ERLEND</a:t>
            </a:r>
            <a:r>
              <a:rPr lang="de-DE" sz="2400" dirty="0"/>
              <a:t>İ</a:t>
            </a:r>
            <a:r>
              <a:rPr lang="de-DE" sz="2400" b="1" dirty="0"/>
              <a:t>R</a:t>
            </a:r>
            <a:r>
              <a:rPr lang="de-DE" sz="2400" dirty="0"/>
              <a:t>İ</a:t>
            </a:r>
            <a:r>
              <a:rPr lang="de-DE" sz="2400" b="1" dirty="0"/>
              <a:t>LMES</a:t>
            </a:r>
            <a:r>
              <a:rPr lang="de-DE" sz="2400" dirty="0"/>
              <a:t>İ </a:t>
            </a:r>
            <a:br>
              <a:rPr lang="de-DE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Ege</a:t>
            </a:r>
            <a:r>
              <a:rPr lang="en-US" sz="2400" dirty="0" smtClean="0"/>
              <a:t> </a:t>
            </a:r>
            <a:r>
              <a:rPr lang="en-US" sz="2400" dirty="0" err="1" smtClean="0"/>
              <a:t>Üniversitesi</a:t>
            </a:r>
            <a:r>
              <a:rPr lang="en-US" sz="2400" dirty="0" smtClean="0"/>
              <a:t> Tıp </a:t>
            </a:r>
            <a:r>
              <a:rPr lang="en-US" sz="2400" dirty="0" err="1" smtClean="0"/>
              <a:t>Fakültesi</a:t>
            </a:r>
            <a:r>
              <a:rPr lang="en-US" sz="2400" dirty="0" smtClean="0"/>
              <a:t> </a:t>
            </a:r>
            <a:r>
              <a:rPr lang="en-US" sz="2400" dirty="0" err="1" smtClean="0"/>
              <a:t>Kadın</a:t>
            </a:r>
            <a:r>
              <a:rPr lang="en-US" sz="2400" dirty="0" smtClean="0"/>
              <a:t> </a:t>
            </a:r>
            <a:r>
              <a:rPr lang="en-US" sz="2400" dirty="0" err="1" smtClean="0"/>
              <a:t>Hastalıkları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Doğum</a:t>
            </a:r>
            <a:r>
              <a:rPr lang="en-US" sz="2400" dirty="0" smtClean="0"/>
              <a:t> ABD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86375"/>
            <a:ext cx="9144000" cy="1571625"/>
          </a:xfrm>
        </p:spPr>
        <p:txBody>
          <a:bodyPr>
            <a:normAutofit/>
          </a:bodyPr>
          <a:lstStyle/>
          <a:p>
            <a:r>
              <a:rPr lang="en-US" u="sng" dirty="0" smtClean="0"/>
              <a:t>Erhan </a:t>
            </a:r>
            <a:r>
              <a:rPr lang="en-US" u="sng" dirty="0" err="1" smtClean="0"/>
              <a:t>Çağatay</a:t>
            </a:r>
            <a:r>
              <a:rPr lang="en-US" u="sng" dirty="0" smtClean="0"/>
              <a:t>, </a:t>
            </a:r>
            <a:r>
              <a:rPr lang="en-US" dirty="0" smtClean="0"/>
              <a:t>A. </a:t>
            </a:r>
            <a:r>
              <a:rPr lang="en-US" dirty="0" err="1" smtClean="0"/>
              <a:t>Özgür</a:t>
            </a:r>
            <a:r>
              <a:rPr lang="en-US" dirty="0" smtClean="0"/>
              <a:t> </a:t>
            </a:r>
            <a:r>
              <a:rPr lang="en-US" dirty="0" err="1" smtClean="0"/>
              <a:t>Yeniel</a:t>
            </a:r>
            <a:r>
              <a:rPr lang="en-US" dirty="0" smtClean="0"/>
              <a:t>, A. Mete </a:t>
            </a:r>
            <a:r>
              <a:rPr lang="en-US" dirty="0" err="1" smtClean="0"/>
              <a:t>Ergenoğlu</a:t>
            </a:r>
            <a:r>
              <a:rPr lang="en-US" dirty="0" smtClean="0"/>
              <a:t>, </a:t>
            </a:r>
            <a:r>
              <a:rPr lang="en-US" dirty="0" err="1" smtClean="0"/>
              <a:t>Reci</a:t>
            </a:r>
            <a:r>
              <a:rPr lang="en-US" dirty="0" smtClean="0"/>
              <a:t> </a:t>
            </a:r>
            <a:r>
              <a:rPr lang="en-US" dirty="0" err="1" smtClean="0"/>
              <a:t>Meseri</a:t>
            </a:r>
            <a:r>
              <a:rPr lang="en-US" dirty="0" smtClean="0"/>
              <a:t>, </a:t>
            </a:r>
            <a:r>
              <a:rPr lang="en-US" dirty="0" err="1" smtClean="0"/>
              <a:t>İsmet</a:t>
            </a:r>
            <a:r>
              <a:rPr lang="en-US" dirty="0" smtClean="0"/>
              <a:t> </a:t>
            </a:r>
            <a:r>
              <a:rPr lang="en-US" dirty="0" err="1" smtClean="0"/>
              <a:t>Hortu</a:t>
            </a:r>
            <a:r>
              <a:rPr lang="en-US" dirty="0" smtClean="0"/>
              <a:t>, İ. Mete </a:t>
            </a:r>
            <a:r>
              <a:rPr lang="en-US" dirty="0" err="1" smtClean="0"/>
              <a:t>İtil</a:t>
            </a:r>
            <a:endParaRPr lang="en-US" u="sng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" y="0"/>
            <a:ext cx="9144000" cy="41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j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r="3404"/>
          <a:stretch>
            <a:fillRect/>
          </a:stretch>
        </p:blipFill>
        <p:spPr>
          <a:xfrm>
            <a:off x="338666" y="1058333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355669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j3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 r="10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192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j4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1" b="10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368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j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8" r="-2558"/>
          <a:stretch>
            <a:fillRect/>
          </a:stretch>
        </p:blipFill>
        <p:spPr>
          <a:xfrm>
            <a:off x="3419475" y="3251200"/>
            <a:ext cx="5724525" cy="3606800"/>
          </a:xfrm>
        </p:spPr>
      </p:pic>
      <p:pic>
        <p:nvPicPr>
          <p:cNvPr id="4" name="Picture 3" descr="imaj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19" y="13"/>
            <a:ext cx="5723970" cy="36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8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Bulgular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Yaş</a:t>
            </a:r>
            <a:r>
              <a:rPr lang="en-US" dirty="0" smtClean="0"/>
              <a:t>, </a:t>
            </a:r>
            <a:r>
              <a:rPr lang="en-US" dirty="0" err="1" smtClean="0"/>
              <a:t>menapoz</a:t>
            </a:r>
            <a:r>
              <a:rPr lang="en-US" dirty="0" smtClean="0"/>
              <a:t> </a:t>
            </a:r>
            <a:r>
              <a:rPr lang="en-US" dirty="0" err="1" smtClean="0"/>
              <a:t>durumu</a:t>
            </a:r>
            <a:r>
              <a:rPr lang="en-US" dirty="0" smtClean="0"/>
              <a:t>, </a:t>
            </a:r>
            <a:r>
              <a:rPr lang="en-US" dirty="0" err="1" smtClean="0"/>
              <a:t>doğum</a:t>
            </a:r>
            <a:r>
              <a:rPr lang="en-US" dirty="0" smtClean="0"/>
              <a:t> </a:t>
            </a:r>
            <a:r>
              <a:rPr lang="en-US" dirty="0" err="1" smtClean="0"/>
              <a:t>sayısı</a:t>
            </a:r>
            <a:r>
              <a:rPr lang="en-US" dirty="0" smtClean="0"/>
              <a:t>, </a:t>
            </a:r>
            <a:r>
              <a:rPr lang="en-US" dirty="0" err="1" smtClean="0"/>
              <a:t>histerektomi</a:t>
            </a:r>
            <a:r>
              <a:rPr lang="en-US" dirty="0" smtClean="0"/>
              <a:t> </a:t>
            </a:r>
            <a:r>
              <a:rPr lang="en-US" dirty="0" err="1" smtClean="0"/>
              <a:t>öyküsü</a:t>
            </a:r>
            <a:r>
              <a:rPr lang="en-US" dirty="0" smtClean="0"/>
              <a:t> </a:t>
            </a:r>
            <a:r>
              <a:rPr lang="en-US" dirty="0" err="1" smtClean="0"/>
              <a:t>birebir</a:t>
            </a:r>
            <a:r>
              <a:rPr lang="en-US" dirty="0" smtClean="0"/>
              <a:t> </a:t>
            </a:r>
            <a:r>
              <a:rPr lang="en-US" dirty="0" err="1" smtClean="0"/>
              <a:t>eşleştirilerek</a:t>
            </a:r>
            <a:r>
              <a:rPr lang="en-US" dirty="0" smtClean="0"/>
              <a:t> </a:t>
            </a:r>
            <a:r>
              <a:rPr lang="en-US" dirty="0" err="1" smtClean="0"/>
              <a:t>tasarlandığı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her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anlamlı</a:t>
            </a:r>
            <a:r>
              <a:rPr lang="en-US" dirty="0" smtClean="0"/>
              <a:t> </a:t>
            </a:r>
            <a:r>
              <a:rPr lang="en-US" dirty="0" err="1" smtClean="0"/>
              <a:t>fark</a:t>
            </a:r>
            <a:r>
              <a:rPr lang="en-US" dirty="0" smtClean="0"/>
              <a:t> </a:t>
            </a:r>
            <a:r>
              <a:rPr lang="en-US" dirty="0" err="1" smtClean="0"/>
              <a:t>saptanmadı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 descr="bulgu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22" y="3494211"/>
            <a:ext cx="7523978" cy="30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2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Bulgular</a:t>
            </a:r>
            <a:endParaRPr lang="en-US" sz="3200" dirty="0"/>
          </a:p>
        </p:txBody>
      </p:sp>
      <p:pic>
        <p:nvPicPr>
          <p:cNvPr id="4" name="Content Placeholder 3" descr="bulgu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727" b="-51727"/>
          <a:stretch>
            <a:fillRect/>
          </a:stretch>
        </p:blipFill>
        <p:spPr>
          <a:xfrm>
            <a:off x="0" y="274638"/>
            <a:ext cx="9213391" cy="5804429"/>
          </a:xfrm>
        </p:spPr>
      </p:pic>
    </p:spTree>
    <p:extLst>
      <p:ext uri="{BB962C8B-B14F-4D97-AF65-F5344CB8AC3E}">
        <p14:creationId xmlns:p14="http://schemas.microsoft.com/office/powerpoint/2010/main" val="91534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558102"/>
              </p:ext>
            </p:extLst>
          </p:nvPr>
        </p:nvGraphicFramePr>
        <p:xfrm>
          <a:off x="0" y="8"/>
          <a:ext cx="9144000" cy="6857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9125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Cases</a:t>
                      </a:r>
                      <a:r>
                        <a:rPr lang="tr-TR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tr-TR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Mean</a:t>
                      </a:r>
                      <a:r>
                        <a:rPr lang="tr-TR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± 1SD) (n=34)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Controls</a:t>
                      </a:r>
                      <a:r>
                        <a:rPr lang="tr-TR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tr-TR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Mean</a:t>
                      </a:r>
                      <a:r>
                        <a:rPr lang="tr-TR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± </a:t>
                      </a:r>
                      <a:r>
                        <a:rPr lang="tr-TR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1SD</a:t>
                      </a:r>
                      <a:r>
                        <a:rPr lang="tr-TR" sz="16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tr-TR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tr-TR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n=34)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812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Uretra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 length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31.9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5.8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35.6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4.8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0.002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12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Bladder-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Symphisis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4.5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25.7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4.2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&lt;0.001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170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Intramural part</a:t>
                      </a:r>
                      <a:r>
                        <a:rPr lang="en-US" sz="1600" baseline="0" dirty="0" smtClean="0"/>
                        <a:t> of urethra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6.5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6.8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0.9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0.143</a:t>
                      </a:r>
                      <a:endParaRPr lang="en-US" sz="1600" dirty="0"/>
                    </a:p>
                  </a:txBody>
                  <a:tcPr/>
                </a:tc>
              </a:tr>
              <a:tr h="5812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Urethral complex</a:t>
                      </a:r>
                      <a:r>
                        <a:rPr lang="en-US" sz="1600" baseline="0" dirty="0" smtClean="0"/>
                        <a:t> width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13.4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2.3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13.3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1.8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0.947</a:t>
                      </a:r>
                      <a:endParaRPr lang="en-US" sz="1600" dirty="0"/>
                    </a:p>
                  </a:txBody>
                  <a:tcPr/>
                </a:tc>
              </a:tr>
              <a:tr h="5812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Urethral complex thick.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12.1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11.8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0.469</a:t>
                      </a:r>
                      <a:endParaRPr lang="en-US" sz="1600" dirty="0"/>
                    </a:p>
                  </a:txBody>
                  <a:tcPr/>
                </a:tc>
              </a:tr>
              <a:tr h="5812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Rhabdosphincter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 L.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17.9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3.9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3.3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0.010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12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Rhabdosphincter</a:t>
                      </a:r>
                      <a:r>
                        <a:rPr lang="en-US" sz="1600" dirty="0" smtClean="0"/>
                        <a:t> W.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33.4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4.9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31.7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0.143</a:t>
                      </a:r>
                      <a:endParaRPr lang="en-US" sz="1600" dirty="0"/>
                    </a:p>
                  </a:txBody>
                  <a:tcPr/>
                </a:tc>
              </a:tr>
              <a:tr h="5812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Rhabdosphincter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 T.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0.6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2.8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0.004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12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Rhabdosphincter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V.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0.6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1.4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0.024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97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Urethral</a:t>
                      </a:r>
                      <a:r>
                        <a:rPr lang="en-US" sz="1600" baseline="0" dirty="0" smtClean="0"/>
                        <a:t> complex volume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4.2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1.8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dirty="0" smtClean="0">
                          <a:effectLst/>
                        </a:rPr>
                        <a:t> 1.3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0.388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347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Sonuç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Üretra</a:t>
            </a:r>
            <a:r>
              <a:rPr lang="en-US" dirty="0" smtClean="0"/>
              <a:t> </a:t>
            </a:r>
            <a:r>
              <a:rPr lang="en-US" dirty="0" err="1" smtClean="0"/>
              <a:t>uzunluğu</a:t>
            </a:r>
            <a:r>
              <a:rPr lang="en-US" dirty="0" smtClean="0"/>
              <a:t> SUI </a:t>
            </a:r>
            <a:r>
              <a:rPr lang="en-US" dirty="0" err="1" smtClean="0"/>
              <a:t>olgularında</a:t>
            </a:r>
            <a:r>
              <a:rPr lang="en-US" dirty="0" smtClean="0"/>
              <a:t> </a:t>
            </a:r>
            <a:r>
              <a:rPr lang="en-US" dirty="0" err="1" smtClean="0"/>
              <a:t>anlamlı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saptanmıştır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Rabdosfinkter</a:t>
            </a:r>
            <a:r>
              <a:rPr lang="en-US" dirty="0" smtClean="0"/>
              <a:t> </a:t>
            </a:r>
            <a:r>
              <a:rPr lang="en-US" dirty="0" err="1" smtClean="0"/>
              <a:t>kasının</a:t>
            </a:r>
            <a:r>
              <a:rPr lang="en-US" dirty="0" smtClean="0"/>
              <a:t> </a:t>
            </a:r>
            <a:r>
              <a:rPr lang="en-US" dirty="0" err="1" smtClean="0"/>
              <a:t>ölçümleri</a:t>
            </a:r>
            <a:r>
              <a:rPr lang="en-US" dirty="0" smtClean="0"/>
              <a:t> SUI </a:t>
            </a:r>
            <a:r>
              <a:rPr lang="en-US" dirty="0" err="1" smtClean="0"/>
              <a:t>grubunda</a:t>
            </a:r>
            <a:r>
              <a:rPr lang="en-US" dirty="0" smtClean="0"/>
              <a:t> </a:t>
            </a:r>
            <a:r>
              <a:rPr lang="en-US" dirty="0" err="1" smtClean="0"/>
              <a:t>kısmi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küçük</a:t>
            </a:r>
            <a:r>
              <a:rPr lang="en-US" dirty="0" smtClean="0"/>
              <a:t> </a:t>
            </a:r>
            <a:r>
              <a:rPr lang="en-US" dirty="0" err="1" smtClean="0"/>
              <a:t>saptanmıştır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inkontinans</a:t>
            </a:r>
            <a:r>
              <a:rPr lang="en-US" dirty="0" smtClean="0"/>
              <a:t> </a:t>
            </a:r>
            <a:r>
              <a:rPr lang="en-US" dirty="0" err="1" smtClean="0"/>
              <a:t>mekanizmasındaki</a:t>
            </a:r>
            <a:r>
              <a:rPr lang="en-US" dirty="0" smtClean="0"/>
              <a:t> en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faktör</a:t>
            </a:r>
            <a:r>
              <a:rPr lang="en-US" dirty="0" smtClean="0"/>
              <a:t> (</a:t>
            </a:r>
            <a:r>
              <a:rPr lang="en-US" dirty="0" err="1" smtClean="0"/>
              <a:t>üretral</a:t>
            </a:r>
            <a:r>
              <a:rPr lang="en-US" dirty="0" smtClean="0"/>
              <a:t> </a:t>
            </a:r>
            <a:r>
              <a:rPr lang="en-US" dirty="0" err="1" smtClean="0"/>
              <a:t>destek</a:t>
            </a:r>
            <a:r>
              <a:rPr lang="en-US" dirty="0" smtClean="0"/>
              <a:t> vs. </a:t>
            </a:r>
            <a:r>
              <a:rPr lang="en-US" dirty="0" err="1" smtClean="0"/>
              <a:t>üretral</a:t>
            </a:r>
            <a:r>
              <a:rPr lang="en-US" dirty="0" smtClean="0"/>
              <a:t> </a:t>
            </a:r>
            <a:r>
              <a:rPr lang="en-US" dirty="0" err="1" smtClean="0"/>
              <a:t>fonksiyon</a:t>
            </a:r>
            <a:r>
              <a:rPr lang="en-US" dirty="0" smtClean="0"/>
              <a:t>) </a:t>
            </a:r>
            <a:r>
              <a:rPr lang="en-US" dirty="0" err="1" smtClean="0"/>
              <a:t>henüz</a:t>
            </a:r>
            <a:r>
              <a:rPr lang="en-US" dirty="0" smtClean="0"/>
              <a:t> </a:t>
            </a:r>
            <a:r>
              <a:rPr lang="en-US" dirty="0" err="1" smtClean="0"/>
              <a:t>netleşmemiştir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Çalışmada</a:t>
            </a:r>
            <a:r>
              <a:rPr lang="en-US" dirty="0" smtClean="0"/>
              <a:t> </a:t>
            </a:r>
            <a:r>
              <a:rPr lang="en-US" dirty="0" err="1" smtClean="0"/>
              <a:t>amaçlanan</a:t>
            </a:r>
            <a:r>
              <a:rPr lang="en-US" dirty="0" smtClean="0"/>
              <a:t>; </a:t>
            </a:r>
            <a:r>
              <a:rPr lang="en-US" dirty="0" err="1" smtClean="0"/>
              <a:t>üretral</a:t>
            </a:r>
            <a:r>
              <a:rPr lang="en-US" dirty="0" smtClean="0"/>
              <a:t> </a:t>
            </a:r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faktörlerinden</a:t>
            </a:r>
            <a:r>
              <a:rPr lang="en-US" dirty="0" smtClean="0"/>
              <a:t> </a:t>
            </a:r>
            <a:r>
              <a:rPr lang="en-US" dirty="0" err="1" smtClean="0"/>
              <a:t>rabdosfinkter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volümü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üretral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volümünün</a:t>
            </a:r>
            <a:r>
              <a:rPr lang="en-US" dirty="0" smtClean="0"/>
              <a:t> </a:t>
            </a:r>
            <a:r>
              <a:rPr lang="en-US" dirty="0" err="1" smtClean="0"/>
              <a:t>değerlendirilmesidir</a:t>
            </a:r>
            <a:r>
              <a:rPr lang="en-US" dirty="0" smtClean="0"/>
              <a:t>.</a:t>
            </a:r>
          </a:p>
          <a:p>
            <a:r>
              <a:rPr lang="tr-TR" dirty="0" err="1"/>
              <a:t>Üretral</a:t>
            </a:r>
            <a:r>
              <a:rPr lang="tr-TR" dirty="0"/>
              <a:t> fonksiyonu belirleyen </a:t>
            </a:r>
            <a:r>
              <a:rPr lang="tr-TR" dirty="0" err="1" smtClean="0"/>
              <a:t>faktörler</a:t>
            </a:r>
            <a:r>
              <a:rPr lang="tr-TR" dirty="0" smtClean="0"/>
              <a:t> </a:t>
            </a:r>
            <a:r>
              <a:rPr lang="tr-TR" dirty="0"/>
              <a:t>net olarak ortaya </a:t>
            </a:r>
            <a:r>
              <a:rPr lang="tr-TR" dirty="0" err="1"/>
              <a:t>koyulduğunda</a:t>
            </a:r>
            <a:r>
              <a:rPr lang="tr-TR" dirty="0"/>
              <a:t> SUI </a:t>
            </a:r>
            <a:r>
              <a:rPr lang="tr-TR" dirty="0" smtClean="0"/>
              <a:t>tedavisinin </a:t>
            </a:r>
            <a:r>
              <a:rPr lang="tr-TR" dirty="0" err="1" smtClean="0"/>
              <a:t>doğrudan</a:t>
            </a:r>
            <a:r>
              <a:rPr lang="tr-TR" dirty="0" smtClean="0"/>
              <a:t> </a:t>
            </a:r>
            <a:r>
              <a:rPr lang="tr-TR" dirty="0" err="1"/>
              <a:t>patofizyolojiye</a:t>
            </a:r>
            <a:r>
              <a:rPr lang="tr-TR" dirty="0"/>
              <a:t> </a:t>
            </a:r>
            <a:r>
              <a:rPr lang="tr-TR" smtClean="0"/>
              <a:t>yönelik </a:t>
            </a:r>
            <a:r>
              <a:rPr lang="tr-TR" dirty="0"/>
              <a:t>tanımlanması </a:t>
            </a:r>
            <a:r>
              <a:rPr lang="tr-TR" dirty="0" err="1"/>
              <a:t>mümkün</a:t>
            </a:r>
            <a:r>
              <a:rPr lang="tr-TR" dirty="0"/>
              <a:t> olabilecek gibi </a:t>
            </a:r>
            <a:r>
              <a:rPr lang="tr-TR" dirty="0" err="1"/>
              <a:t>gözükmektedir</a:t>
            </a:r>
            <a:r>
              <a:rPr lang="tr-TR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21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498"/>
            <a:ext cx="7620000" cy="1257301"/>
          </a:xfrm>
        </p:spPr>
        <p:txBody>
          <a:bodyPr/>
          <a:lstStyle/>
          <a:p>
            <a:pPr marL="114300" indent="0" algn="r">
              <a:buNone/>
            </a:pPr>
            <a:endParaRPr lang="en-US" dirty="0"/>
          </a:p>
        </p:txBody>
      </p:sp>
      <p:pic>
        <p:nvPicPr>
          <p:cNvPr id="4" name="Picture 3" descr="19m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7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Stres</a:t>
            </a:r>
            <a:r>
              <a:rPr lang="en-US" sz="3200" dirty="0" smtClean="0"/>
              <a:t> </a:t>
            </a:r>
            <a:r>
              <a:rPr lang="en-US" sz="3200" dirty="0" err="1" smtClean="0"/>
              <a:t>Üriner</a:t>
            </a:r>
            <a:r>
              <a:rPr lang="en-US" sz="3200" dirty="0" smtClean="0"/>
              <a:t> </a:t>
            </a:r>
            <a:r>
              <a:rPr lang="en-US" sz="3200" dirty="0" err="1" smtClean="0"/>
              <a:t>İnkontinans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Üriner</a:t>
            </a:r>
            <a:r>
              <a:rPr lang="en-US" dirty="0" smtClean="0"/>
              <a:t> </a:t>
            </a:r>
            <a:r>
              <a:rPr lang="en-US" dirty="0" err="1" smtClean="0"/>
              <a:t>inkontinans</a:t>
            </a:r>
            <a:r>
              <a:rPr lang="en-US" dirty="0" smtClean="0"/>
              <a:t>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görülen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patolojidir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Prevelansı</a:t>
            </a:r>
            <a:r>
              <a:rPr lang="en-US" dirty="0" smtClean="0"/>
              <a:t> </a:t>
            </a:r>
            <a:r>
              <a:rPr lang="en-US" dirty="0" err="1" smtClean="0"/>
              <a:t>metod</a:t>
            </a:r>
            <a:r>
              <a:rPr lang="en-US" dirty="0" smtClean="0"/>
              <a:t> </a:t>
            </a:r>
            <a:r>
              <a:rPr lang="en-US" dirty="0" err="1" smtClean="0"/>
              <a:t>farklılıkları</a:t>
            </a:r>
            <a:r>
              <a:rPr lang="en-US" dirty="0" smtClean="0"/>
              <a:t> </a:t>
            </a:r>
            <a:r>
              <a:rPr lang="en-US" dirty="0" err="1" smtClean="0"/>
              <a:t>göstermekle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%8.5-38.</a:t>
            </a:r>
          </a:p>
          <a:p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üriner</a:t>
            </a:r>
            <a:r>
              <a:rPr lang="en-US" dirty="0" smtClean="0"/>
              <a:t> </a:t>
            </a:r>
            <a:r>
              <a:rPr lang="en-US" dirty="0" err="1" smtClean="0"/>
              <a:t>inkontinans</a:t>
            </a:r>
            <a:r>
              <a:rPr lang="en-US" dirty="0" smtClean="0"/>
              <a:t> en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rastlanan</a:t>
            </a:r>
            <a:r>
              <a:rPr lang="en-US" dirty="0" smtClean="0"/>
              <a:t> tipi.</a:t>
            </a:r>
          </a:p>
          <a:p>
            <a:pPr marL="114300" indent="0">
              <a:buNone/>
            </a:pPr>
            <a:endParaRPr lang="en-US" b="1" u="sng" dirty="0" smtClean="0"/>
          </a:p>
          <a:p>
            <a:pPr marL="114300" indent="0">
              <a:buNone/>
            </a:pPr>
            <a:r>
              <a:rPr lang="en-US" b="1" u="sng" dirty="0" err="1" smtClean="0"/>
              <a:t>Tanım</a:t>
            </a:r>
            <a:r>
              <a:rPr lang="en-US" b="1" u="sng" dirty="0" smtClean="0"/>
              <a:t>: </a:t>
            </a:r>
            <a:r>
              <a:rPr lang="en-US" dirty="0" err="1" smtClean="0"/>
              <a:t>Artan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ntraabdominal</a:t>
            </a:r>
            <a:r>
              <a:rPr lang="en-US" dirty="0" smtClean="0"/>
              <a:t> </a:t>
            </a:r>
            <a:r>
              <a:rPr lang="en-US" dirty="0" err="1" smtClean="0"/>
              <a:t>basıncın</a:t>
            </a:r>
            <a:r>
              <a:rPr lang="en-US" dirty="0" smtClean="0"/>
              <a:t>, </a:t>
            </a:r>
            <a:r>
              <a:rPr lang="en-US" dirty="0" err="1" smtClean="0"/>
              <a:t>üretra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</a:t>
            </a:r>
            <a:r>
              <a:rPr lang="en-US" dirty="0" err="1" smtClean="0"/>
              <a:t>basıncı</a:t>
            </a:r>
            <a:r>
              <a:rPr lang="en-US" dirty="0" smtClean="0"/>
              <a:t> </a:t>
            </a:r>
            <a:r>
              <a:rPr lang="en-US" dirty="0" err="1" smtClean="0"/>
              <a:t>aşması</a:t>
            </a:r>
            <a:r>
              <a:rPr lang="en-US" dirty="0" smtClean="0"/>
              <a:t> </a:t>
            </a:r>
            <a:r>
              <a:rPr lang="en-US" dirty="0" err="1" smtClean="0"/>
              <a:t>durumunda</a:t>
            </a:r>
            <a:r>
              <a:rPr lang="en-US" dirty="0" smtClean="0"/>
              <a:t> </a:t>
            </a:r>
            <a:r>
              <a:rPr lang="en-US" dirty="0" err="1" smtClean="0"/>
              <a:t>istemsiz</a:t>
            </a:r>
            <a:r>
              <a:rPr lang="en-US" dirty="0" smtClean="0"/>
              <a:t> </a:t>
            </a:r>
            <a:r>
              <a:rPr lang="en-US" dirty="0" err="1" smtClean="0"/>
              <a:t>idrar</a:t>
            </a:r>
            <a:r>
              <a:rPr lang="en-US" dirty="0" smtClean="0"/>
              <a:t> </a:t>
            </a:r>
            <a:r>
              <a:rPr lang="en-US" dirty="0" err="1" smtClean="0"/>
              <a:t>kaçırma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Kontinans</a:t>
            </a:r>
            <a:r>
              <a:rPr lang="en-US" dirty="0" smtClean="0"/>
              <a:t>; </a:t>
            </a:r>
            <a:r>
              <a:rPr lang="en-US" dirty="0" err="1" smtClean="0"/>
              <a:t>üretral</a:t>
            </a:r>
            <a:r>
              <a:rPr lang="en-US" dirty="0" smtClean="0"/>
              <a:t> </a:t>
            </a:r>
            <a:r>
              <a:rPr lang="en-US" dirty="0" err="1" smtClean="0"/>
              <a:t>destek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üretral</a:t>
            </a:r>
            <a:r>
              <a:rPr lang="en-US" dirty="0" smtClean="0"/>
              <a:t> </a:t>
            </a:r>
            <a:r>
              <a:rPr lang="en-US" dirty="0" err="1" smtClean="0"/>
              <a:t>fonksiyonun</a:t>
            </a:r>
            <a:r>
              <a:rPr lang="en-US" dirty="0" smtClean="0"/>
              <a:t> </a:t>
            </a:r>
            <a:r>
              <a:rPr lang="en-US" dirty="0" err="1" smtClean="0"/>
              <a:t>sağlanması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sürdürülebilir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yapıların</a:t>
            </a:r>
            <a:r>
              <a:rPr lang="en-US" dirty="0" smtClean="0"/>
              <a:t> </a:t>
            </a:r>
            <a:r>
              <a:rPr lang="en-US" dirty="0" err="1" smtClean="0"/>
              <a:t>fonksiyonel</a:t>
            </a:r>
            <a:r>
              <a:rPr lang="en-US" dirty="0" smtClean="0"/>
              <a:t> </a:t>
            </a:r>
            <a:r>
              <a:rPr lang="en-US" dirty="0" err="1" smtClean="0"/>
              <a:t>etkileşimi</a:t>
            </a:r>
            <a:r>
              <a:rPr lang="en-US" dirty="0" smtClean="0"/>
              <a:t> net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konulamamıştır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b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Stres</a:t>
            </a:r>
            <a:r>
              <a:rPr lang="en-US" sz="3200" dirty="0" smtClean="0"/>
              <a:t> </a:t>
            </a:r>
            <a:r>
              <a:rPr lang="en-US" sz="3200" dirty="0" err="1" smtClean="0"/>
              <a:t>Üriner</a:t>
            </a:r>
            <a:r>
              <a:rPr lang="en-US" sz="3200" dirty="0" smtClean="0"/>
              <a:t> </a:t>
            </a:r>
            <a:r>
              <a:rPr lang="en-US" sz="3200" dirty="0" err="1" smtClean="0"/>
              <a:t>İnkontinans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Delancey</a:t>
            </a:r>
            <a:r>
              <a:rPr lang="en-US" dirty="0" smtClean="0"/>
              <a:t>, SUI </a:t>
            </a:r>
            <a:r>
              <a:rPr lang="en-US" dirty="0" err="1" smtClean="0"/>
              <a:t>patofizyolojisi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en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faktörün</a:t>
            </a:r>
            <a:r>
              <a:rPr lang="en-US" dirty="0" smtClean="0"/>
              <a:t> </a:t>
            </a:r>
            <a:r>
              <a:rPr lang="en-US" dirty="0" err="1" smtClean="0"/>
              <a:t>üretral</a:t>
            </a:r>
            <a:r>
              <a:rPr lang="en-US" dirty="0" smtClean="0"/>
              <a:t> </a:t>
            </a:r>
            <a:r>
              <a:rPr lang="en-US" dirty="0" err="1" smtClean="0"/>
              <a:t>destek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üretral</a:t>
            </a:r>
            <a:r>
              <a:rPr lang="en-US" dirty="0" smtClean="0"/>
              <a:t> </a:t>
            </a:r>
            <a:r>
              <a:rPr lang="en-US" dirty="0" err="1" smtClean="0"/>
              <a:t>kapanma</a:t>
            </a:r>
            <a:r>
              <a:rPr lang="en-US" dirty="0" smtClean="0"/>
              <a:t> </a:t>
            </a:r>
            <a:r>
              <a:rPr lang="en-US" dirty="0" err="1" smtClean="0"/>
              <a:t>basıncı</a:t>
            </a:r>
            <a:r>
              <a:rPr lang="en-US" dirty="0" smtClean="0"/>
              <a:t> </a:t>
            </a:r>
            <a:r>
              <a:rPr lang="en-US" dirty="0" err="1" smtClean="0"/>
              <a:t>olduğunu</a:t>
            </a:r>
            <a:r>
              <a:rPr lang="en-US" dirty="0" smtClean="0"/>
              <a:t> </a:t>
            </a:r>
            <a:r>
              <a:rPr lang="en-US" dirty="0" err="1" smtClean="0"/>
              <a:t>öne</a:t>
            </a:r>
            <a:r>
              <a:rPr lang="en-US" dirty="0" smtClean="0"/>
              <a:t> </a:t>
            </a:r>
            <a:r>
              <a:rPr lang="en-US" dirty="0" err="1" smtClean="0"/>
              <a:t>sürmüştür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Üretral</a:t>
            </a:r>
            <a:r>
              <a:rPr lang="en-US" dirty="0" smtClean="0"/>
              <a:t> </a:t>
            </a:r>
            <a:r>
              <a:rPr lang="en-US" dirty="0" err="1" smtClean="0"/>
              <a:t>fonksiyon</a:t>
            </a:r>
            <a:r>
              <a:rPr lang="en-US" dirty="0" smtClean="0"/>
              <a:t>;</a:t>
            </a:r>
          </a:p>
          <a:p>
            <a:pPr>
              <a:buFont typeface="Wingdings" charset="2"/>
              <a:buChar char="ü"/>
            </a:pPr>
            <a:r>
              <a:rPr lang="en-US" dirty="0" err="1" smtClean="0"/>
              <a:t>Çizgili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err="1" smtClean="0"/>
              <a:t>Düz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err="1" smtClean="0"/>
              <a:t>Mukozal</a:t>
            </a:r>
            <a:r>
              <a:rPr lang="en-US" dirty="0" smtClean="0"/>
              <a:t> </a:t>
            </a:r>
            <a:r>
              <a:rPr lang="en-US" dirty="0" err="1" smtClean="0"/>
              <a:t>vasküler</a:t>
            </a:r>
            <a:r>
              <a:rPr lang="en-US" dirty="0" smtClean="0"/>
              <a:t> </a:t>
            </a:r>
            <a:r>
              <a:rPr lang="en-US" dirty="0" err="1" smtClean="0"/>
              <a:t>yapılar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oluşturulan</a:t>
            </a:r>
            <a:r>
              <a:rPr lang="en-US" dirty="0" smtClean="0"/>
              <a:t> </a:t>
            </a:r>
            <a:r>
              <a:rPr lang="en-US" dirty="0" err="1" smtClean="0"/>
              <a:t>üretral</a:t>
            </a:r>
            <a:r>
              <a:rPr lang="en-US" dirty="0" smtClean="0"/>
              <a:t> </a:t>
            </a:r>
            <a:r>
              <a:rPr lang="en-US" dirty="0" err="1" smtClean="0"/>
              <a:t>kapanma</a:t>
            </a:r>
            <a:r>
              <a:rPr lang="en-US" dirty="0" smtClean="0"/>
              <a:t> </a:t>
            </a:r>
            <a:r>
              <a:rPr lang="en-US" dirty="0" err="1" smtClean="0"/>
              <a:t>basıncı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belirlenir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üretral</a:t>
            </a:r>
            <a:r>
              <a:rPr lang="en-US" dirty="0" smtClean="0"/>
              <a:t> </a:t>
            </a:r>
            <a:r>
              <a:rPr lang="en-US" dirty="0" err="1" smtClean="0"/>
              <a:t>kapanma</a:t>
            </a:r>
            <a:r>
              <a:rPr lang="en-US" dirty="0" smtClean="0"/>
              <a:t> </a:t>
            </a:r>
            <a:r>
              <a:rPr lang="en-US" dirty="0" err="1" smtClean="0"/>
              <a:t>basıncı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faktörlerin</a:t>
            </a:r>
            <a:r>
              <a:rPr lang="en-US" dirty="0" smtClean="0"/>
              <a:t> 1/3 </a:t>
            </a:r>
            <a:r>
              <a:rPr lang="en-US" dirty="0" err="1" smtClean="0"/>
              <a:t>oranındaki</a:t>
            </a:r>
            <a:r>
              <a:rPr lang="en-US" dirty="0" smtClean="0"/>
              <a:t> </a:t>
            </a:r>
            <a:r>
              <a:rPr lang="en-US" dirty="0" err="1" smtClean="0"/>
              <a:t>katkısı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oluşmaktadır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Stres</a:t>
            </a:r>
            <a:r>
              <a:rPr lang="en-US" sz="3200" dirty="0" smtClean="0"/>
              <a:t> </a:t>
            </a:r>
            <a:r>
              <a:rPr lang="en-US" sz="3200" dirty="0" err="1" smtClean="0"/>
              <a:t>Üriner</a:t>
            </a:r>
            <a:r>
              <a:rPr lang="en-US" sz="3200" dirty="0" smtClean="0"/>
              <a:t> </a:t>
            </a:r>
            <a:r>
              <a:rPr lang="en-US" sz="3200" dirty="0" err="1" smtClean="0"/>
              <a:t>İnkontinans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 </a:t>
            </a:r>
            <a:r>
              <a:rPr lang="en-US" dirty="0" err="1" smtClean="0"/>
              <a:t>patolfizyolojisinde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parametreleri</a:t>
            </a:r>
            <a:r>
              <a:rPr lang="en-US" dirty="0" smtClean="0"/>
              <a:t> </a:t>
            </a:r>
            <a:r>
              <a:rPr lang="en-US" dirty="0" err="1" smtClean="0"/>
              <a:t>izole</a:t>
            </a:r>
            <a:r>
              <a:rPr lang="en-US" dirty="0" smtClean="0"/>
              <a:t> </a:t>
            </a:r>
            <a:r>
              <a:rPr lang="en-US" dirty="0" err="1" smtClean="0"/>
              <a:t>değerlendiren</a:t>
            </a:r>
            <a:r>
              <a:rPr lang="en-US" dirty="0" smtClean="0"/>
              <a:t> </a:t>
            </a: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kısıtlı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Transperienal</a:t>
            </a:r>
            <a:r>
              <a:rPr lang="en-US" dirty="0" smtClean="0"/>
              <a:t> </a:t>
            </a:r>
            <a:r>
              <a:rPr lang="en-US" dirty="0" err="1" smtClean="0"/>
              <a:t>ultrason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belirlenmiş</a:t>
            </a:r>
            <a:r>
              <a:rPr lang="en-US" dirty="0" smtClean="0"/>
              <a:t> </a:t>
            </a:r>
            <a:r>
              <a:rPr lang="en-US" dirty="0" err="1" smtClean="0"/>
              <a:t>üretra</a:t>
            </a:r>
            <a:r>
              <a:rPr lang="en-US" dirty="0" smtClean="0"/>
              <a:t> </a:t>
            </a:r>
            <a:r>
              <a:rPr lang="en-US" dirty="0" err="1" smtClean="0"/>
              <a:t>çizgili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volümünün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başarı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prediktif</a:t>
            </a:r>
            <a:r>
              <a:rPr lang="en-US" dirty="0" smtClean="0"/>
              <a:t> </a:t>
            </a:r>
            <a:r>
              <a:rPr lang="en-US" dirty="0" err="1" smtClean="0"/>
              <a:t>faktör</a:t>
            </a:r>
            <a:r>
              <a:rPr lang="en-US" dirty="0" smtClean="0"/>
              <a:t> </a:t>
            </a:r>
            <a:r>
              <a:rPr lang="en-US" dirty="0" err="1" smtClean="0"/>
              <a:t>olduğunu</a:t>
            </a:r>
            <a:r>
              <a:rPr lang="en-US" dirty="0" smtClean="0"/>
              <a:t> </a:t>
            </a:r>
            <a:r>
              <a:rPr lang="en-US" dirty="0" err="1" smtClean="0"/>
              <a:t>belirten</a:t>
            </a:r>
            <a:r>
              <a:rPr lang="en-US" dirty="0" smtClean="0"/>
              <a:t> </a:t>
            </a:r>
            <a:r>
              <a:rPr lang="en-US" dirty="0" err="1" smtClean="0"/>
              <a:t>çalışmalar</a:t>
            </a:r>
            <a:r>
              <a:rPr lang="en-US" dirty="0" smtClean="0"/>
              <a:t> </a:t>
            </a:r>
            <a:r>
              <a:rPr lang="en-US" dirty="0" err="1" smtClean="0"/>
              <a:t>mevcuttur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Wieczorek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ark. </a:t>
            </a:r>
            <a:r>
              <a:rPr lang="tr-TR" dirty="0" smtClean="0"/>
              <a:t>yüksek frekanslı </a:t>
            </a:r>
            <a:r>
              <a:rPr lang="tr-TR" dirty="0" err="1" smtClean="0"/>
              <a:t>endovaginal</a:t>
            </a:r>
            <a:r>
              <a:rPr lang="tr-TR" dirty="0" smtClean="0"/>
              <a:t> 360</a:t>
            </a:r>
            <a:r>
              <a:rPr lang="tr-TR" baseline="30000" dirty="0" smtClean="0"/>
              <a:t>0</a:t>
            </a:r>
            <a:r>
              <a:rPr lang="tr-TR" dirty="0" smtClean="0"/>
              <a:t> </a:t>
            </a:r>
            <a:r>
              <a:rPr lang="tr-TR" dirty="0" err="1" smtClean="0"/>
              <a:t>transduserli</a:t>
            </a:r>
            <a:r>
              <a:rPr lang="tr-TR" dirty="0" smtClean="0"/>
              <a:t> ultrason ile 3 boyutlu görüntülerin </a:t>
            </a:r>
            <a:r>
              <a:rPr lang="tr-TR" dirty="0" err="1" smtClean="0"/>
              <a:t>üretral</a:t>
            </a:r>
            <a:r>
              <a:rPr lang="tr-TR" dirty="0" smtClean="0"/>
              <a:t> ölçümleri hesaplamada yüksek </a:t>
            </a:r>
            <a:r>
              <a:rPr lang="tr-TR" dirty="0" err="1" smtClean="0"/>
              <a:t>tekrarlanabilirlik</a:t>
            </a:r>
            <a:r>
              <a:rPr lang="tr-TR" dirty="0" smtClean="0"/>
              <a:t>  sağladığını göstermişlerdir.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dirty="0"/>
          </a:p>
        </p:txBody>
      </p:sp>
      <p:pic>
        <p:nvPicPr>
          <p:cNvPr id="6" name="Content Placeholder 5" descr="wiec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01" b="-24601"/>
          <a:stretch>
            <a:fillRect/>
          </a:stretch>
        </p:blipFill>
        <p:spPr>
          <a:xfrm>
            <a:off x="1" y="-800099"/>
            <a:ext cx="8423999" cy="5307119"/>
          </a:xfrm>
        </p:spPr>
      </p:pic>
      <p:pic>
        <p:nvPicPr>
          <p:cNvPr id="7" name="Picture 6" descr="formul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1" y="3603625"/>
            <a:ext cx="7950574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Yöntem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Olguların</a:t>
            </a:r>
            <a:r>
              <a:rPr lang="en-US" dirty="0" smtClean="0"/>
              <a:t> </a:t>
            </a:r>
            <a:r>
              <a:rPr lang="en-US" dirty="0" err="1" smtClean="0"/>
              <a:t>yaş</a:t>
            </a:r>
            <a:r>
              <a:rPr lang="en-US" dirty="0" smtClean="0"/>
              <a:t>, </a:t>
            </a:r>
            <a:r>
              <a:rPr lang="en-US" dirty="0" err="1" smtClean="0"/>
              <a:t>menapoz</a:t>
            </a:r>
            <a:r>
              <a:rPr lang="en-US" dirty="0" smtClean="0"/>
              <a:t> </a:t>
            </a:r>
            <a:r>
              <a:rPr lang="en-US" dirty="0" err="1" smtClean="0"/>
              <a:t>durumu</a:t>
            </a:r>
            <a:r>
              <a:rPr lang="en-US" dirty="0" smtClean="0"/>
              <a:t>, </a:t>
            </a:r>
            <a:r>
              <a:rPr lang="en-US" dirty="0" err="1" smtClean="0"/>
              <a:t>doğum</a:t>
            </a:r>
            <a:r>
              <a:rPr lang="en-US" dirty="0" smtClean="0"/>
              <a:t> </a:t>
            </a:r>
            <a:r>
              <a:rPr lang="en-US" dirty="0" err="1" smtClean="0"/>
              <a:t>sayısı</a:t>
            </a:r>
            <a:r>
              <a:rPr lang="en-US" dirty="0" smtClean="0"/>
              <a:t>, </a:t>
            </a:r>
            <a:r>
              <a:rPr lang="en-US" dirty="0" err="1" smtClean="0"/>
              <a:t>histerektomi</a:t>
            </a:r>
            <a:r>
              <a:rPr lang="en-US" dirty="0" smtClean="0"/>
              <a:t> </a:t>
            </a:r>
            <a:r>
              <a:rPr lang="en-US" dirty="0" err="1" smtClean="0"/>
              <a:t>öyküsü</a:t>
            </a:r>
            <a:r>
              <a:rPr lang="en-US" dirty="0" smtClean="0"/>
              <a:t> </a:t>
            </a:r>
            <a:r>
              <a:rPr lang="en-US" dirty="0" err="1" smtClean="0"/>
              <a:t>birebir</a:t>
            </a:r>
            <a:r>
              <a:rPr lang="en-US" dirty="0" smtClean="0"/>
              <a:t> </a:t>
            </a:r>
            <a:r>
              <a:rPr lang="en-US" dirty="0" err="1" smtClean="0"/>
              <a:t>eşleştirilerek</a:t>
            </a:r>
            <a:r>
              <a:rPr lang="en-US" dirty="0" smtClean="0"/>
              <a:t> </a:t>
            </a: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tasarlandı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 descr="dışlam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60324"/>
            <a:ext cx="7941733" cy="320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Yöntem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UDI-6, IIQ-7, FSFI </a:t>
            </a:r>
            <a:r>
              <a:rPr lang="en-US" dirty="0" err="1" smtClean="0"/>
              <a:t>formları</a:t>
            </a:r>
            <a:r>
              <a:rPr lang="en-US" dirty="0" smtClean="0"/>
              <a:t> </a:t>
            </a:r>
            <a:r>
              <a:rPr lang="en-US" dirty="0" err="1" smtClean="0"/>
              <a:t>olgulara</a:t>
            </a:r>
            <a:r>
              <a:rPr lang="en-US" dirty="0" smtClean="0"/>
              <a:t> </a:t>
            </a:r>
            <a:r>
              <a:rPr lang="en-US" dirty="0" err="1" smtClean="0"/>
              <a:t>doldurtuldu</a:t>
            </a:r>
            <a:r>
              <a:rPr lang="en-US" dirty="0" smtClean="0"/>
              <a:t>.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günlük</a:t>
            </a:r>
            <a:r>
              <a:rPr lang="en-US" dirty="0" smtClean="0"/>
              <a:t> </a:t>
            </a:r>
            <a:r>
              <a:rPr lang="en-US" dirty="0" err="1" smtClean="0"/>
              <a:t>mesane</a:t>
            </a:r>
            <a:r>
              <a:rPr lang="en-US" dirty="0" smtClean="0"/>
              <a:t> </a:t>
            </a:r>
            <a:r>
              <a:rPr lang="en-US" dirty="0" err="1" smtClean="0"/>
              <a:t>günlüğü</a:t>
            </a:r>
            <a:r>
              <a:rPr lang="en-US" dirty="0" smtClean="0"/>
              <a:t> </a:t>
            </a:r>
            <a:r>
              <a:rPr lang="en-US" dirty="0" err="1" smtClean="0"/>
              <a:t>formu</a:t>
            </a:r>
            <a:endParaRPr lang="en-US" dirty="0" smtClean="0"/>
          </a:p>
          <a:p>
            <a:r>
              <a:rPr lang="en-US" dirty="0" smtClean="0"/>
              <a:t>POP-Q </a:t>
            </a:r>
            <a:r>
              <a:rPr lang="en-US" dirty="0" err="1" smtClean="0"/>
              <a:t>değerlendirmesi</a:t>
            </a:r>
            <a:endParaRPr lang="en-US" dirty="0" smtClean="0"/>
          </a:p>
          <a:p>
            <a:r>
              <a:rPr lang="en-US" dirty="0" err="1" smtClean="0"/>
              <a:t>Ped</a:t>
            </a:r>
            <a:r>
              <a:rPr lang="en-US" dirty="0" smtClean="0"/>
              <a:t> </a:t>
            </a:r>
            <a:r>
              <a:rPr lang="en-US" dirty="0" err="1" smtClean="0"/>
              <a:t>testi</a:t>
            </a:r>
            <a:endParaRPr lang="en-US" dirty="0" smtClean="0"/>
          </a:p>
          <a:p>
            <a:r>
              <a:rPr lang="en-US" dirty="0" smtClean="0"/>
              <a:t>Q tip test</a:t>
            </a:r>
          </a:p>
          <a:p>
            <a:r>
              <a:rPr lang="en-US" dirty="0" err="1" smtClean="0"/>
              <a:t>Pelvik</a:t>
            </a:r>
            <a:r>
              <a:rPr lang="en-US" dirty="0" smtClean="0"/>
              <a:t> </a:t>
            </a:r>
            <a:r>
              <a:rPr lang="en-US" dirty="0" err="1" smtClean="0"/>
              <a:t>taban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gücü</a:t>
            </a:r>
            <a:r>
              <a:rPr lang="en-US" dirty="0" smtClean="0"/>
              <a:t> </a:t>
            </a:r>
            <a:r>
              <a:rPr lang="en-US" dirty="0" err="1" smtClean="0"/>
              <a:t>değerlendirmesi</a:t>
            </a:r>
            <a:endParaRPr lang="en-US" dirty="0" smtClean="0"/>
          </a:p>
          <a:p>
            <a:r>
              <a:rPr lang="en-US" dirty="0" err="1" smtClean="0"/>
              <a:t>Perinometre</a:t>
            </a:r>
            <a:endParaRPr lang="en-US" dirty="0" smtClean="0"/>
          </a:p>
          <a:p>
            <a:r>
              <a:rPr lang="tr-TR" dirty="0"/>
              <a:t>3 </a:t>
            </a:r>
            <a:r>
              <a:rPr lang="tr-TR" dirty="0" smtClean="0"/>
              <a:t>Boyutlu </a:t>
            </a:r>
            <a:r>
              <a:rPr lang="tr-TR" dirty="0" err="1"/>
              <a:t>y</a:t>
            </a:r>
            <a:r>
              <a:rPr lang="tr-TR" dirty="0" err="1" smtClean="0"/>
              <a:t>üksek</a:t>
            </a:r>
            <a:r>
              <a:rPr lang="tr-TR" dirty="0" smtClean="0"/>
              <a:t> </a:t>
            </a:r>
            <a:r>
              <a:rPr lang="tr-TR" dirty="0"/>
              <a:t>f</a:t>
            </a:r>
            <a:r>
              <a:rPr lang="tr-TR" dirty="0" smtClean="0"/>
              <a:t>rekanslı </a:t>
            </a:r>
            <a:r>
              <a:rPr lang="tr-TR" dirty="0" err="1"/>
              <a:t>e</a:t>
            </a:r>
            <a:r>
              <a:rPr lang="tr-TR" dirty="0" err="1" smtClean="0"/>
              <a:t>ndovaginal</a:t>
            </a:r>
            <a:r>
              <a:rPr lang="tr-TR" dirty="0" smtClean="0"/>
              <a:t> ultrasonografi </a:t>
            </a:r>
            <a:r>
              <a:rPr lang="tr-TR" dirty="0"/>
              <a:t>ile </a:t>
            </a:r>
            <a:r>
              <a:rPr lang="tr-TR" dirty="0" err="1"/>
              <a:t>önce</a:t>
            </a:r>
            <a:r>
              <a:rPr lang="tr-TR" dirty="0"/>
              <a:t> 3DART 8838 12-4MHz </a:t>
            </a:r>
            <a:r>
              <a:rPr lang="tr-TR" dirty="0" err="1"/>
              <a:t>probe</a:t>
            </a:r>
            <a:r>
              <a:rPr lang="tr-TR" dirty="0"/>
              <a:t> ardından </a:t>
            </a:r>
            <a:r>
              <a:rPr lang="tr-TR" dirty="0" err="1"/>
              <a:t>e</a:t>
            </a:r>
            <a:r>
              <a:rPr lang="tr-TR" dirty="0" err="1" smtClean="0"/>
              <a:t>ndocavity</a:t>
            </a:r>
            <a:r>
              <a:rPr lang="tr-TR" dirty="0" smtClean="0"/>
              <a:t> </a:t>
            </a:r>
            <a:r>
              <a:rPr lang="tr-TR" dirty="0" err="1"/>
              <a:t>b</a:t>
            </a:r>
            <a:r>
              <a:rPr lang="tr-TR" dirty="0" err="1" smtClean="0"/>
              <a:t>iplane</a:t>
            </a:r>
            <a:r>
              <a:rPr lang="tr-TR" dirty="0" smtClean="0"/>
              <a:t> </a:t>
            </a:r>
            <a:r>
              <a:rPr lang="tr-TR" dirty="0"/>
              <a:t>8848 12-4MHz </a:t>
            </a:r>
            <a:r>
              <a:rPr lang="tr-TR" dirty="0" err="1"/>
              <a:t>probe</a:t>
            </a:r>
            <a:r>
              <a:rPr lang="tr-TR" dirty="0"/>
              <a:t> </a:t>
            </a:r>
          </a:p>
          <a:p>
            <a:endParaRPr lang="en-US" dirty="0"/>
          </a:p>
        </p:txBody>
      </p:sp>
      <p:pic>
        <p:nvPicPr>
          <p:cNvPr id="4" name="Picture 3" descr="us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67" y="0"/>
            <a:ext cx="2201333" cy="39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Yöntem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Pelvik</a:t>
            </a:r>
            <a:r>
              <a:rPr lang="en-US" dirty="0" smtClean="0"/>
              <a:t> </a:t>
            </a:r>
            <a:r>
              <a:rPr lang="en-US" dirty="0" err="1" smtClean="0"/>
              <a:t>yapılara</a:t>
            </a:r>
            <a:r>
              <a:rPr lang="en-US" dirty="0" smtClean="0"/>
              <a:t> </a:t>
            </a:r>
            <a:r>
              <a:rPr lang="en-US" dirty="0" err="1" smtClean="0"/>
              <a:t>ait</a:t>
            </a:r>
            <a:r>
              <a:rPr lang="en-US" dirty="0" smtClean="0"/>
              <a:t> </a:t>
            </a:r>
            <a:r>
              <a:rPr lang="en-US" dirty="0" err="1" smtClean="0"/>
              <a:t>imajlar</a:t>
            </a:r>
            <a:r>
              <a:rPr lang="en-US" dirty="0" smtClean="0"/>
              <a:t> software </a:t>
            </a:r>
            <a:r>
              <a:rPr lang="en-US" dirty="0" err="1" smtClean="0"/>
              <a:t>programı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off-line </a:t>
            </a:r>
            <a:r>
              <a:rPr lang="en-US" dirty="0" err="1" smtClean="0"/>
              <a:t>ortamda</a:t>
            </a:r>
            <a:r>
              <a:rPr lang="en-US" dirty="0" smtClean="0"/>
              <a:t> </a:t>
            </a:r>
            <a:r>
              <a:rPr lang="en-US" dirty="0" err="1" smtClean="0"/>
              <a:t>değerlendirilerek</a:t>
            </a:r>
            <a:r>
              <a:rPr lang="en-US" dirty="0" smtClean="0"/>
              <a:t> </a:t>
            </a:r>
            <a:r>
              <a:rPr lang="en-US" dirty="0" err="1" smtClean="0"/>
              <a:t>önceden</a:t>
            </a:r>
            <a:r>
              <a:rPr lang="en-US" dirty="0" smtClean="0"/>
              <a:t> </a:t>
            </a:r>
            <a:r>
              <a:rPr lang="en-US" dirty="0" err="1" smtClean="0"/>
              <a:t>literatürde</a:t>
            </a:r>
            <a:r>
              <a:rPr lang="en-US" dirty="0" smtClean="0"/>
              <a:t> </a:t>
            </a:r>
            <a:r>
              <a:rPr lang="en-US" dirty="0" err="1" smtClean="0"/>
              <a:t>tanımlanan</a:t>
            </a:r>
            <a:r>
              <a:rPr lang="en-US" dirty="0" smtClean="0"/>
              <a:t> </a:t>
            </a:r>
            <a:r>
              <a:rPr lang="en-US" dirty="0" err="1" smtClean="0"/>
              <a:t>ölçüm</a:t>
            </a:r>
            <a:r>
              <a:rPr lang="en-US" dirty="0" smtClean="0"/>
              <a:t> </a:t>
            </a:r>
            <a:r>
              <a:rPr lang="en-US" dirty="0" err="1" smtClean="0"/>
              <a:t>yöntemleri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değerlendirildi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ü"/>
            </a:pPr>
            <a:r>
              <a:rPr lang="en-US" dirty="0" err="1" smtClean="0"/>
              <a:t>Üretral</a:t>
            </a:r>
            <a:r>
              <a:rPr lang="en-US" dirty="0" smtClean="0"/>
              <a:t> </a:t>
            </a:r>
            <a:r>
              <a:rPr lang="en-US" dirty="0" err="1" smtClean="0"/>
              <a:t>uzunluk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err="1" smtClean="0"/>
              <a:t>Mesane</a:t>
            </a:r>
            <a:r>
              <a:rPr lang="en-US" dirty="0" err="1"/>
              <a:t>-</a:t>
            </a:r>
            <a:r>
              <a:rPr lang="en-US" dirty="0" err="1" smtClean="0"/>
              <a:t>simfizis</a:t>
            </a:r>
            <a:r>
              <a:rPr lang="en-US" dirty="0" smtClean="0"/>
              <a:t> </a:t>
            </a:r>
            <a:r>
              <a:rPr lang="en-US" dirty="0" err="1" smtClean="0"/>
              <a:t>mesafesi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err="1" smtClean="0"/>
              <a:t>Üretranın</a:t>
            </a:r>
            <a:r>
              <a:rPr lang="en-US" dirty="0" smtClean="0"/>
              <a:t> intramural </a:t>
            </a:r>
            <a:r>
              <a:rPr lang="en-US" dirty="0" err="1" smtClean="0"/>
              <a:t>kısmı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err="1" smtClean="0"/>
              <a:t>Üretral</a:t>
            </a:r>
            <a:r>
              <a:rPr lang="en-US" dirty="0" smtClean="0"/>
              <a:t> </a:t>
            </a:r>
            <a:r>
              <a:rPr lang="en-US" dirty="0" err="1" smtClean="0"/>
              <a:t>kompleksin</a:t>
            </a:r>
            <a:r>
              <a:rPr lang="en-US" dirty="0" smtClean="0"/>
              <a:t> </a:t>
            </a:r>
            <a:r>
              <a:rPr lang="en-US" dirty="0" err="1" smtClean="0"/>
              <a:t>kalınlığı-genişliği-volümü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err="1" smtClean="0"/>
              <a:t>Rabdosfinkter</a:t>
            </a:r>
            <a:r>
              <a:rPr lang="en-US" dirty="0" smtClean="0"/>
              <a:t> </a:t>
            </a:r>
            <a:r>
              <a:rPr lang="en-US" dirty="0" err="1" smtClean="0"/>
              <a:t>kasının</a:t>
            </a:r>
            <a:r>
              <a:rPr lang="en-US" dirty="0" smtClean="0"/>
              <a:t> </a:t>
            </a:r>
            <a:r>
              <a:rPr lang="en-US" dirty="0" err="1" smtClean="0"/>
              <a:t>uzunluğu-kalınlığı-genişliği-volümü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err="1" smtClean="0"/>
              <a:t>Üretra-levator</a:t>
            </a:r>
            <a:r>
              <a:rPr lang="en-US" dirty="0" smtClean="0"/>
              <a:t> </a:t>
            </a:r>
            <a:r>
              <a:rPr lang="en-US" dirty="0" err="1" smtClean="0"/>
              <a:t>mesafesi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err="1" smtClean="0"/>
              <a:t>Simfizis-levator</a:t>
            </a:r>
            <a:r>
              <a:rPr lang="en-US" dirty="0" smtClean="0"/>
              <a:t> </a:t>
            </a:r>
            <a:r>
              <a:rPr lang="en-US" dirty="0" err="1" smtClean="0"/>
              <a:t>mesafesi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5151438"/>
            <a:ext cx="7620000" cy="1143000"/>
          </a:xfrm>
        </p:spPr>
        <p:txBody>
          <a:bodyPr/>
          <a:lstStyle/>
          <a:p>
            <a:r>
              <a:rPr lang="en-US" sz="2000" dirty="0" smtClean="0"/>
              <a:t>SUI </a:t>
            </a:r>
            <a:r>
              <a:rPr lang="en-US" sz="2000" dirty="0" err="1" smtClean="0"/>
              <a:t>olmayan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</a:t>
            </a:r>
            <a:r>
              <a:rPr lang="en-US" sz="2000" dirty="0" smtClean="0"/>
              <a:t> </a:t>
            </a:r>
            <a:r>
              <a:rPr lang="en-US" sz="2000" dirty="0" err="1" smtClean="0"/>
              <a:t>olgusuna</a:t>
            </a:r>
            <a:r>
              <a:rPr lang="en-US" sz="2000" dirty="0" smtClean="0"/>
              <a:t> </a:t>
            </a:r>
            <a:r>
              <a:rPr lang="en-US" sz="2000" dirty="0" err="1" smtClean="0"/>
              <a:t>ait</a:t>
            </a:r>
            <a:r>
              <a:rPr lang="en-US" sz="2000" dirty="0" smtClean="0"/>
              <a:t> </a:t>
            </a:r>
            <a:r>
              <a:rPr lang="en-US" sz="2000" dirty="0" err="1" smtClean="0"/>
              <a:t>hesaplanmaya</a:t>
            </a:r>
            <a:r>
              <a:rPr lang="en-US" sz="2000" dirty="0" smtClean="0"/>
              <a:t> </a:t>
            </a:r>
            <a:r>
              <a:rPr lang="en-US" sz="2000" dirty="0" err="1" smtClean="0"/>
              <a:t>başlanmamış</a:t>
            </a:r>
            <a:r>
              <a:rPr lang="en-US" sz="2000" dirty="0" smtClean="0"/>
              <a:t> </a:t>
            </a:r>
            <a:r>
              <a:rPr lang="en-US" sz="2000" dirty="0" err="1" smtClean="0"/>
              <a:t>görüntü</a:t>
            </a:r>
            <a:endParaRPr lang="en-US" sz="2000" dirty="0"/>
          </a:p>
        </p:txBody>
      </p:sp>
      <p:pic>
        <p:nvPicPr>
          <p:cNvPr id="4" name="Content Placeholder 3" descr="imaj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" b="941"/>
          <a:stretch>
            <a:fillRect/>
          </a:stretch>
        </p:blipFill>
        <p:spPr>
          <a:xfrm>
            <a:off x="0" y="350838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3648200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1547</TotalTime>
  <Words>534</Words>
  <Application>Microsoft Office PowerPoint</Application>
  <PresentationFormat>On-screen Show (4:3)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Wingdings</vt:lpstr>
      <vt:lpstr>Adjacency</vt:lpstr>
      <vt:lpstr>     3 BOYUTLU YÜKSEK FREKANSLI ENDOVAGİNAL ULTRASONOGRAFİ İLE  STRESS ÜRİNER İNKONTİNANSLI VE SAĞLIKLI KONTROL OLGULARININ DEĞERLENDİRİLMESİ    Ege Üniversitesi Tıp Fakültesi Kadın Hastalıkları ve Doğum ABD</vt:lpstr>
      <vt:lpstr>Stres Üriner İnkontinans</vt:lpstr>
      <vt:lpstr>Stres Üriner İnkontinans</vt:lpstr>
      <vt:lpstr>Stres Üriner İnkontinans</vt:lpstr>
      <vt:lpstr>PowerPoint Presentation</vt:lpstr>
      <vt:lpstr>Yöntem</vt:lpstr>
      <vt:lpstr>Yöntem</vt:lpstr>
      <vt:lpstr>Yöntem</vt:lpstr>
      <vt:lpstr>SUI olmayan kontrol olgusuna ait hesaplanmaya başlanmamış görüntü</vt:lpstr>
      <vt:lpstr>PowerPoint Presentation</vt:lpstr>
      <vt:lpstr>PowerPoint Presentation</vt:lpstr>
      <vt:lpstr>PowerPoint Presentation</vt:lpstr>
      <vt:lpstr>PowerPoint Presentation</vt:lpstr>
      <vt:lpstr>Bulgular</vt:lpstr>
      <vt:lpstr>Bulgular</vt:lpstr>
      <vt:lpstr>PowerPoint Presentation</vt:lpstr>
      <vt:lpstr>Sonuç</vt:lpstr>
      <vt:lpstr>PowerPoint Presentation</vt:lpstr>
    </vt:vector>
  </TitlesOfParts>
  <Company>erhan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Erhan Cagatay</dc:creator>
  <cp:lastModifiedBy>DNP</cp:lastModifiedBy>
  <cp:revision>22</cp:revision>
  <dcterms:created xsi:type="dcterms:W3CDTF">2017-05-02T08:15:24Z</dcterms:created>
  <dcterms:modified xsi:type="dcterms:W3CDTF">2017-05-21T05:04:23Z</dcterms:modified>
</cp:coreProperties>
</file>