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/>
              <a:t>Perinatal outcome of fetuses with echogenic intracardiac focus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Mehmet Özsürmeli, Selim </a:t>
            </a:r>
            <a:r>
              <a:rPr lang="en-US" dirty="0" err="1">
                <a:solidFill>
                  <a:schemeClr val="tx1"/>
                </a:solidFill>
              </a:rPr>
              <a:t>Büyükkurt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u="sng" dirty="0">
                <a:solidFill>
                  <a:schemeClr val="tx1"/>
                </a:solidFill>
              </a:rPr>
              <a:t>Mete </a:t>
            </a:r>
            <a:r>
              <a:rPr lang="en-US" u="sng" dirty="0" err="1">
                <a:solidFill>
                  <a:schemeClr val="tx1"/>
                </a:solidFill>
              </a:rPr>
              <a:t>Sucu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Erol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Arslan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Selahattin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Mısırlıoğlu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Süleyman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Cansun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Demir</a:t>
            </a:r>
            <a:r>
              <a:rPr lang="en-US" dirty="0">
                <a:solidFill>
                  <a:schemeClr val="tx1"/>
                </a:solidFill>
              </a:rPr>
              <a:t>, İsmail </a:t>
            </a:r>
            <a:r>
              <a:rPr lang="en-US" dirty="0" err="1">
                <a:solidFill>
                  <a:schemeClr val="tx1"/>
                </a:solidFill>
              </a:rPr>
              <a:t>Cüneyt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Evrüke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7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su, açık hava, zemin içeren bir resim&#10;&#10;Yüksek güvenilirlikle oluşturulmuş açıklam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909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6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17752" y="320041"/>
            <a:ext cx="4150476" cy="5861304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7264" y="478241"/>
            <a:ext cx="3911452" cy="1325563"/>
          </a:xfrm>
        </p:spPr>
        <p:txBody>
          <a:bodyPr>
            <a:noAutofit/>
          </a:bodyPr>
          <a:lstStyle/>
          <a:p>
            <a:r>
              <a:rPr lang="tr-TR" sz="4000"/>
              <a:t>E</a:t>
            </a:r>
            <a:r>
              <a:rPr lang="en-US" sz="4000"/>
              <a:t>chogenic </a:t>
            </a:r>
            <a:r>
              <a:rPr lang="tr-TR" sz="4000"/>
              <a:t>I</a:t>
            </a:r>
            <a:r>
              <a:rPr lang="en-US" sz="4000"/>
              <a:t>ntracardiac </a:t>
            </a:r>
            <a:r>
              <a:rPr lang="tr-TR" sz="4000"/>
              <a:t>F</a:t>
            </a:r>
            <a:r>
              <a:rPr lang="en-US" sz="4000"/>
              <a:t>ocus</a:t>
            </a:r>
            <a:endParaRPr lang="tr-TR" sz="40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7264" y="1938740"/>
            <a:ext cx="3879555" cy="4089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EIF </a:t>
            </a:r>
            <a:r>
              <a:rPr lang="tr-TR" sz="240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/>
              <a:t>is </a:t>
            </a:r>
            <a:r>
              <a:rPr lang="en-US" sz="2400"/>
              <a:t>a microcalcification localized in the papillary muscle</a:t>
            </a:r>
            <a:endParaRPr lang="tr-TR" sz="240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/>
              <a:t>is </a:t>
            </a:r>
            <a:r>
              <a:rPr lang="en-US" sz="2400"/>
              <a:t>a soft marker</a:t>
            </a:r>
            <a:endParaRPr lang="tr-TR" sz="240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/>
              <a:t>within either or both ventricules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/>
              <a:t>is defined by comparing the echogenicity of adjacent bone</a:t>
            </a:r>
          </a:p>
        </p:txBody>
      </p:sp>
    </p:spTree>
    <p:extLst>
      <p:ext uri="{BB962C8B-B14F-4D97-AF65-F5344CB8AC3E}">
        <p14:creationId xmlns:p14="http://schemas.microsoft.com/office/powerpoint/2010/main" val="308467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iç mekan, bilgisayar, dizüstü içeren bir resim&#10;&#10;Yüksek güvenilirlikle oluşturulmuş açıklam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276" b="681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479800" y="0"/>
            <a:ext cx="5664200" cy="6858000"/>
          </a:xfrm>
          <a:prstGeom prst="rect">
            <a:avLst/>
          </a:prstGeom>
          <a:solidFill>
            <a:schemeClr val="tx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02455" y="365124"/>
            <a:ext cx="4629150" cy="1828800"/>
          </a:xfrm>
        </p:spPr>
        <p:txBody>
          <a:bodyPr>
            <a:normAutofit/>
          </a:bodyPr>
          <a:lstStyle/>
          <a:p>
            <a:r>
              <a:rPr lang="tr-TR">
                <a:solidFill>
                  <a:schemeClr val="bg1"/>
                </a:solidFill>
              </a:rPr>
              <a:t>Objective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02455" y="2322576"/>
            <a:ext cx="4629150" cy="38587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3000">
                <a:solidFill>
                  <a:schemeClr val="bg1"/>
                </a:solidFill>
              </a:rPr>
              <a:t>in the presence of an isolated eif, the increase in the risk for Down syndrome is minimal </a:t>
            </a:r>
          </a:p>
          <a:p>
            <a:pPr>
              <a:lnSpc>
                <a:spcPct val="80000"/>
              </a:lnSpc>
            </a:pPr>
            <a:r>
              <a:rPr lang="en-US" sz="3000">
                <a:solidFill>
                  <a:schemeClr val="bg1"/>
                </a:solidFill>
              </a:rPr>
              <a:t>The aim of the study is to determine the role of isolated echogenic intracardiac focus (EIF) and EIF accompanying to soft markers</a:t>
            </a:r>
            <a:endParaRPr lang="tr-TR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</a:t>
            </a:r>
            <a:r>
              <a:rPr lang="tr-TR" dirty="0"/>
              <a:t>M</a:t>
            </a:r>
            <a:r>
              <a:rPr lang="en-US" dirty="0" err="1"/>
              <a:t>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Data collected retrospectively from the 1-November-2014 to 31-October-2016.</a:t>
            </a:r>
            <a:endParaRPr lang="tr-TR" dirty="0"/>
          </a:p>
          <a:p>
            <a:r>
              <a:rPr lang="en-US" dirty="0"/>
              <a:t>9640 patients were examined for routine second trimester anatomical scan</a:t>
            </a:r>
            <a:endParaRPr lang="tr-TR" dirty="0"/>
          </a:p>
          <a:p>
            <a:r>
              <a:rPr lang="en-US" dirty="0"/>
              <a:t>EIF is diagnosed in 197 of patients (2%)</a:t>
            </a:r>
            <a:endParaRPr lang="tr-TR" dirty="0"/>
          </a:p>
          <a:p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0848"/>
            <a:ext cx="4059353" cy="304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3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</a:t>
            </a:r>
            <a:r>
              <a:rPr lang="tr-TR" dirty="0"/>
              <a:t>M</a:t>
            </a:r>
            <a:r>
              <a:rPr lang="en-US" dirty="0" err="1"/>
              <a:t>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Group</a:t>
            </a:r>
            <a:r>
              <a:rPr lang="tr-TR" dirty="0"/>
              <a:t> 1: </a:t>
            </a:r>
            <a:r>
              <a:rPr lang="tr-TR" dirty="0" err="1"/>
              <a:t>isolated</a:t>
            </a:r>
            <a:r>
              <a:rPr lang="tr-TR" dirty="0"/>
              <a:t> </a:t>
            </a:r>
            <a:r>
              <a:rPr lang="tr-TR" dirty="0" err="1"/>
              <a:t>eif</a:t>
            </a:r>
            <a:r>
              <a:rPr lang="tr-TR" dirty="0"/>
              <a:t> (n=168)</a:t>
            </a:r>
          </a:p>
          <a:p>
            <a:r>
              <a:rPr lang="tr-TR" dirty="0" err="1"/>
              <a:t>Group</a:t>
            </a:r>
            <a:r>
              <a:rPr lang="tr-TR" dirty="0"/>
              <a:t> 2: </a:t>
            </a:r>
            <a:r>
              <a:rPr lang="en-US" dirty="0"/>
              <a:t>EIF with at least one soft marker</a:t>
            </a:r>
            <a:r>
              <a:rPr lang="tr-TR" dirty="0"/>
              <a:t> (n=29)</a:t>
            </a:r>
          </a:p>
          <a:p>
            <a:r>
              <a:rPr lang="en-US" dirty="0"/>
              <a:t>Fetal karyotyping is offered to all women in group 2 and women in group 1 with positive biochemical trisomy screening test.</a:t>
            </a:r>
            <a:endParaRPr lang="tr-TR" dirty="0"/>
          </a:p>
          <a:p>
            <a:r>
              <a:rPr lang="en-US" dirty="0"/>
              <a:t>Neonatal outcomes are obtained from electronic medical reports or the family is interrogated by phone call.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822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Result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738823"/>
              </p:ext>
            </p:extLst>
          </p:nvPr>
        </p:nvGraphicFramePr>
        <p:xfrm>
          <a:off x="1043608" y="1700808"/>
          <a:ext cx="7499177" cy="3816423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1919067">
                  <a:extLst>
                    <a:ext uri="{9D8B030D-6E8A-4147-A177-3AD203B41FA5}">
                      <a16:colId xmlns:a16="http://schemas.microsoft.com/office/drawing/2014/main" val="1867974142"/>
                    </a:ext>
                  </a:extLst>
                </a:gridCol>
                <a:gridCol w="1946377">
                  <a:extLst>
                    <a:ext uri="{9D8B030D-6E8A-4147-A177-3AD203B41FA5}">
                      <a16:colId xmlns:a16="http://schemas.microsoft.com/office/drawing/2014/main" val="754791850"/>
                    </a:ext>
                  </a:extLst>
                </a:gridCol>
                <a:gridCol w="1946377">
                  <a:extLst>
                    <a:ext uri="{9D8B030D-6E8A-4147-A177-3AD203B41FA5}">
                      <a16:colId xmlns:a16="http://schemas.microsoft.com/office/drawing/2014/main" val="1798486336"/>
                    </a:ext>
                  </a:extLst>
                </a:gridCol>
                <a:gridCol w="1687356">
                  <a:extLst>
                    <a:ext uri="{9D8B030D-6E8A-4147-A177-3AD203B41FA5}">
                      <a16:colId xmlns:a16="http://schemas.microsoft.com/office/drawing/2014/main" val="1080379758"/>
                    </a:ext>
                  </a:extLst>
                </a:gridCol>
              </a:tblGrid>
              <a:tr h="1642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Fetal karyotype -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Fetal karyotype +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Trisomy (n)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6285079"/>
                  </a:ext>
                </a:extLst>
              </a:tr>
              <a:tr h="108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Group 1 (n=168)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155 (%92)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13 (%8)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3852693"/>
                  </a:ext>
                </a:extLst>
              </a:tr>
              <a:tr h="108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Group 2 (n=29)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18 (%62)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11 (%38)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120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7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old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: </a:t>
            </a:r>
            <a:r>
              <a:rPr lang="en-US" dirty="0"/>
              <a:t>positive likelihood ratio ranging between 1.8 and 5.4, </a:t>
            </a:r>
            <a:endParaRPr lang="tr-TR" dirty="0"/>
          </a:p>
          <a:p>
            <a:r>
              <a:rPr lang="en-US" dirty="0"/>
              <a:t>The type of studied population may influence these differences in likelihood ratios.</a:t>
            </a:r>
            <a:endParaRPr lang="tr-TR" dirty="0"/>
          </a:p>
          <a:p>
            <a:r>
              <a:rPr lang="en-US" dirty="0"/>
              <a:t>In contrast to old studies, current data indicates that there is no need for fetal karyotyping in cases of low-risk population with isolated EIF.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169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Rates of invasive testing were higher in group 2. </a:t>
            </a:r>
            <a:r>
              <a:rPr lang="tr-TR" dirty="0"/>
              <a:t> (%8 </a:t>
            </a:r>
            <a:r>
              <a:rPr lang="tr-TR" dirty="0" err="1"/>
              <a:t>vs</a:t>
            </a:r>
            <a:r>
              <a:rPr lang="tr-TR" dirty="0"/>
              <a:t> %38, </a:t>
            </a:r>
            <a:r>
              <a:rPr lang="tr-TR" dirty="0" err="1"/>
              <a:t>respectively</a:t>
            </a:r>
            <a:r>
              <a:rPr lang="tr-TR" dirty="0"/>
              <a:t>)</a:t>
            </a:r>
          </a:p>
          <a:p>
            <a:r>
              <a:rPr lang="tr-TR" dirty="0"/>
              <a:t>No </a:t>
            </a:r>
            <a:r>
              <a:rPr lang="en-US" dirty="0"/>
              <a:t>trisomy was detected in both groups. </a:t>
            </a:r>
            <a:endParaRPr lang="tr-TR" dirty="0"/>
          </a:p>
          <a:p>
            <a:r>
              <a:rPr lang="en-US" dirty="0"/>
              <a:t>When EIF is </a:t>
            </a:r>
            <a:r>
              <a:rPr lang="tr-TR" dirty="0" err="1"/>
              <a:t>isolated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negative</a:t>
            </a:r>
            <a:r>
              <a:rPr lang="en-US" dirty="0"/>
              <a:t> biochemical trisomy screening test</a:t>
            </a:r>
            <a:r>
              <a:rPr lang="tr-TR" dirty="0"/>
              <a:t>,</a:t>
            </a:r>
            <a:r>
              <a:rPr lang="en-US" dirty="0"/>
              <a:t> there is no association with </a:t>
            </a:r>
            <a:r>
              <a:rPr lang="tr-TR" dirty="0" err="1"/>
              <a:t>trisomies</a:t>
            </a:r>
            <a:r>
              <a:rPr lang="en-US" dirty="0"/>
              <a:t>. </a:t>
            </a:r>
            <a:endParaRPr lang="tr-TR" dirty="0"/>
          </a:p>
          <a:p>
            <a:r>
              <a:rPr lang="tr-TR" dirty="0"/>
              <a:t>K</a:t>
            </a:r>
            <a:r>
              <a:rPr lang="en-US" dirty="0" err="1"/>
              <a:t>aryotyping</a:t>
            </a:r>
            <a:r>
              <a:rPr lang="en-US" dirty="0"/>
              <a:t> can only be performed in the presence of strong desire of woman.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801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340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Ofis Teması</vt:lpstr>
      <vt:lpstr>Perinatal outcome of fetuses with echogenic intracardiac focus </vt:lpstr>
      <vt:lpstr>Echogenic Intracardiac Focus</vt:lpstr>
      <vt:lpstr>Objective</vt:lpstr>
      <vt:lpstr>Material and Method</vt:lpstr>
      <vt:lpstr>Material and Method</vt:lpstr>
      <vt:lpstr>Result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Perinatal outcome of fetuses with echogenic intracardiac focus </dc:title>
  <dc:creator>mehmet</dc:creator>
  <cp:lastModifiedBy>mehmet özsürmeli</cp:lastModifiedBy>
  <cp:revision>7</cp:revision>
  <dcterms:created xsi:type="dcterms:W3CDTF">2017-05-08T19:47:26Z</dcterms:created>
  <dcterms:modified xsi:type="dcterms:W3CDTF">2017-05-08T20:42:58Z</dcterms:modified>
</cp:coreProperties>
</file>