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77" r:id="rId6"/>
    <p:sldId id="280" r:id="rId7"/>
    <p:sldId id="276" r:id="rId8"/>
    <p:sldId id="259" r:id="rId9"/>
    <p:sldId id="271" r:id="rId10"/>
    <p:sldId id="260" r:id="rId11"/>
    <p:sldId id="261" r:id="rId12"/>
    <p:sldId id="281" r:id="rId13"/>
    <p:sldId id="282" r:id="rId14"/>
    <p:sldId id="262" r:id="rId15"/>
    <p:sldId id="263" r:id="rId16"/>
    <p:sldId id="267" r:id="rId17"/>
    <p:sldId id="266" r:id="rId18"/>
    <p:sldId id="265" r:id="rId19"/>
    <p:sldId id="279" r:id="rId20"/>
    <p:sldId id="264" r:id="rId21"/>
    <p:sldId id="268" r:id="rId22"/>
    <p:sldId id="27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Tedavi Öncesi Hs-CRP</c:v>
                </c:pt>
              </c:strCache>
            </c:strRef>
          </c:tx>
          <c:invertIfNegative val="0"/>
          <c:cat>
            <c:strRef>
              <c:f>Sayfa1!$A$2:$A$6</c:f>
              <c:strCache>
                <c:ptCount val="4"/>
                <c:pt idx="0">
                  <c:v>Atorvastatin</c:v>
                </c:pt>
                <c:pt idx="1">
                  <c:v>Dienogest</c:v>
                </c:pt>
                <c:pt idx="2">
                  <c:v>Atorvastatin+Dienogest</c:v>
                </c:pt>
                <c:pt idx="3">
                  <c:v>Kontrol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1.051299999999999</c:v>
                </c:pt>
                <c:pt idx="1">
                  <c:v>0.97219999999999984</c:v>
                </c:pt>
                <c:pt idx="2">
                  <c:v>0.88280000000000014</c:v>
                </c:pt>
                <c:pt idx="3">
                  <c:v>0.5554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Tedavi Sonrası Hs-CRP</c:v>
                </c:pt>
              </c:strCache>
            </c:strRef>
          </c:tx>
          <c:invertIfNegative val="0"/>
          <c:cat>
            <c:strRef>
              <c:f>Sayfa1!$A$2:$A$6</c:f>
              <c:strCache>
                <c:ptCount val="4"/>
                <c:pt idx="0">
                  <c:v>Atorvastatin</c:v>
                </c:pt>
                <c:pt idx="1">
                  <c:v>Dienogest</c:v>
                </c:pt>
                <c:pt idx="2">
                  <c:v>Atorvastatin+Dienogest</c:v>
                </c:pt>
                <c:pt idx="3">
                  <c:v>Kontrol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0.28310000000000002</c:v>
                </c:pt>
                <c:pt idx="1">
                  <c:v>0.21500000000000011</c:v>
                </c:pt>
                <c:pt idx="2">
                  <c:v>0.2070000000000001</c:v>
                </c:pt>
                <c:pt idx="3">
                  <c:v>0.12120000000000006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64944"/>
        <c:axId val="225418128"/>
      </c:barChart>
      <c:catAx>
        <c:axId val="22376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418128"/>
        <c:crosses val="autoZero"/>
        <c:auto val="1"/>
        <c:lblAlgn val="ctr"/>
        <c:lblOffset val="100"/>
        <c:noMultiLvlLbl val="0"/>
      </c:catAx>
      <c:valAx>
        <c:axId val="22541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764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266550029255655E-2"/>
          <c:y val="4.4111062124884505E-2"/>
          <c:w val="0.73753192542482249"/>
          <c:h val="0.70653202583804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Before treatment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Atorvastatin</c:v>
                </c:pt>
                <c:pt idx="1">
                  <c:v>Dienogest</c:v>
                </c:pt>
                <c:pt idx="2">
                  <c:v>Atorvastatin+Dienogest</c:v>
                </c:pt>
                <c:pt idx="3">
                  <c:v>Kontrol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199.44290000000001</c:v>
                </c:pt>
                <c:pt idx="1">
                  <c:v>215.5667</c:v>
                </c:pt>
                <c:pt idx="2">
                  <c:v>229.91669999999999</c:v>
                </c:pt>
                <c:pt idx="3">
                  <c:v>194.63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After treatment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Atorvastatin</c:v>
                </c:pt>
                <c:pt idx="1">
                  <c:v>Dienogest</c:v>
                </c:pt>
                <c:pt idx="2">
                  <c:v>Atorvastatin+Dienogest</c:v>
                </c:pt>
                <c:pt idx="3">
                  <c:v>Kontrol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129.48570000000001</c:v>
                </c:pt>
                <c:pt idx="1">
                  <c:v>196.63329999999999</c:v>
                </c:pt>
                <c:pt idx="2">
                  <c:v>167.22329999999999</c:v>
                </c:pt>
                <c:pt idx="3">
                  <c:v>191.59900000000002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420368"/>
        <c:axId val="225417008"/>
      </c:barChart>
      <c:catAx>
        <c:axId val="22542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417008"/>
        <c:crosses val="autoZero"/>
        <c:auto val="1"/>
        <c:lblAlgn val="ctr"/>
        <c:lblOffset val="100"/>
        <c:noMultiLvlLbl val="0"/>
      </c:catAx>
      <c:valAx>
        <c:axId val="22541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420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80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27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61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92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60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1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24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31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82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50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F359F-57AE-412E-AF61-07E763E2DD01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9DD9-8F52-400A-BFCB-7C1945551E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88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532263"/>
            <a:ext cx="9144000" cy="29752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4400" b="1" dirty="0" err="1"/>
              <a:t>The</a:t>
            </a:r>
            <a:r>
              <a:rPr lang="tr-TR" sz="4400" b="1" dirty="0"/>
              <a:t> </a:t>
            </a:r>
            <a:r>
              <a:rPr lang="tr-TR" sz="4400" b="1" dirty="0" err="1"/>
              <a:t>effects</a:t>
            </a:r>
            <a:r>
              <a:rPr lang="tr-TR" sz="4400" b="1" dirty="0"/>
              <a:t> of </a:t>
            </a:r>
            <a:r>
              <a:rPr lang="tr-TR" sz="4400" b="1" dirty="0" err="1" smtClean="0"/>
              <a:t>Atorvastatin</a:t>
            </a:r>
            <a:r>
              <a:rPr lang="tr-TR" sz="4400" b="1" dirty="0" smtClean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 smtClean="0"/>
              <a:t>Dienogest</a:t>
            </a:r>
            <a:r>
              <a:rPr lang="tr-TR" sz="4400" b="1" dirty="0" smtClean="0"/>
              <a:t> </a:t>
            </a:r>
            <a:r>
              <a:rPr lang="tr-TR" sz="4400" b="1" dirty="0"/>
              <a:t>on </a:t>
            </a:r>
            <a:r>
              <a:rPr lang="tr-TR" sz="4400" b="1" dirty="0" err="1"/>
              <a:t>inflammation</a:t>
            </a:r>
            <a:r>
              <a:rPr lang="tr-TR" sz="4400" b="1" dirty="0"/>
              <a:t> </a:t>
            </a:r>
            <a:r>
              <a:rPr lang="tr-TR" sz="4400" b="1" dirty="0" err="1"/>
              <a:t>markers</a:t>
            </a:r>
            <a:r>
              <a:rPr lang="tr-TR" sz="4400" b="1" dirty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/>
              <a:t>histopathological</a:t>
            </a:r>
            <a:r>
              <a:rPr lang="tr-TR" sz="4400" b="1" dirty="0"/>
              <a:t> </a:t>
            </a:r>
            <a:r>
              <a:rPr lang="tr-TR" sz="4400" b="1" dirty="0" err="1"/>
              <a:t>effects</a:t>
            </a:r>
            <a:r>
              <a:rPr lang="tr-TR" sz="4400" b="1" dirty="0"/>
              <a:t> on </a:t>
            </a:r>
            <a:r>
              <a:rPr lang="tr-TR" sz="4400" b="1" dirty="0" err="1"/>
              <a:t>lesions</a:t>
            </a:r>
            <a:r>
              <a:rPr lang="tr-TR" sz="4400" b="1" dirty="0"/>
              <a:t> in </a:t>
            </a:r>
            <a:r>
              <a:rPr lang="tr-TR" sz="4400" b="1" dirty="0" err="1"/>
              <a:t>rat</a:t>
            </a:r>
            <a:r>
              <a:rPr lang="tr-TR" sz="4400" b="1" dirty="0"/>
              <a:t> </a:t>
            </a:r>
            <a:r>
              <a:rPr lang="tr-TR" sz="4400" b="1" dirty="0" err="1"/>
              <a:t>endometriosis</a:t>
            </a:r>
            <a:r>
              <a:rPr lang="tr-TR" sz="4400" b="1" dirty="0"/>
              <a:t> </a:t>
            </a:r>
            <a:r>
              <a:rPr lang="tr-TR" sz="4400" b="1" dirty="0" smtClean="0"/>
              <a:t>model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6800" y="4394579"/>
            <a:ext cx="10058400" cy="1828800"/>
          </a:xfrm>
        </p:spPr>
        <p:txBody>
          <a:bodyPr/>
          <a:lstStyle/>
          <a:p>
            <a:r>
              <a:rPr lang="tr-TR" b="1" u="sng" dirty="0"/>
              <a:t>Ayşe Güler Okyay</a:t>
            </a:r>
            <a:r>
              <a:rPr lang="tr-TR" b="1" dirty="0"/>
              <a:t>, </a:t>
            </a:r>
            <a:endParaRPr lang="tr-TR" b="1" dirty="0" smtClean="0"/>
          </a:p>
          <a:p>
            <a:r>
              <a:rPr lang="tr-TR" b="1" dirty="0" smtClean="0"/>
              <a:t>Orhan </a:t>
            </a:r>
            <a:r>
              <a:rPr lang="tr-TR" b="1" dirty="0" err="1"/>
              <a:t>Nural</a:t>
            </a:r>
            <a:r>
              <a:rPr lang="tr-TR" b="1" dirty="0"/>
              <a:t>, Neslihan Pınar, Oğuzhan Özcan, Oya Soylu Karapınar, Esin Atik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71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Method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Materials-4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1723" y="1857375"/>
            <a:ext cx="10515600" cy="5000625"/>
          </a:xfrm>
        </p:spPr>
        <p:txBody>
          <a:bodyPr/>
          <a:lstStyle/>
          <a:p>
            <a:r>
              <a:rPr lang="tr-TR" dirty="0"/>
              <a:t>4 </a:t>
            </a:r>
            <a:r>
              <a:rPr lang="tr-TR" dirty="0" err="1"/>
              <a:t>weeks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, 3rd </a:t>
            </a:r>
            <a:r>
              <a:rPr lang="tr-TR" dirty="0" err="1" smtClean="0"/>
              <a:t>laparotomy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Peritoneal</a:t>
            </a:r>
            <a:r>
              <a:rPr lang="tr-TR" dirty="0" smtClean="0"/>
              <a:t> </a:t>
            </a:r>
            <a:r>
              <a:rPr lang="tr-TR" dirty="0" err="1" smtClean="0"/>
              <a:t>fluid</a:t>
            </a:r>
            <a:r>
              <a:rPr lang="tr-TR" dirty="0" smtClean="0"/>
              <a:t> </a:t>
            </a:r>
            <a:r>
              <a:rPr lang="tr-TR" dirty="0" err="1" smtClean="0"/>
              <a:t>samples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collected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/>
              <a:t>IL-6, </a:t>
            </a:r>
            <a:r>
              <a:rPr lang="tr-TR" dirty="0" err="1"/>
              <a:t>Hs</a:t>
            </a:r>
            <a:r>
              <a:rPr lang="tr-TR" dirty="0"/>
              <a:t>-CRP, TNF-α </a:t>
            </a:r>
            <a:r>
              <a:rPr lang="tr-TR" dirty="0" err="1"/>
              <a:t>and</a:t>
            </a:r>
            <a:r>
              <a:rPr lang="tr-TR" dirty="0"/>
              <a:t> VEGF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Volumes</a:t>
            </a:r>
            <a:r>
              <a:rPr lang="tr-TR" dirty="0" smtClean="0"/>
              <a:t> of </a:t>
            </a:r>
            <a:r>
              <a:rPr lang="tr-TR" dirty="0" err="1" smtClean="0"/>
              <a:t>endometriotic</a:t>
            </a:r>
            <a:r>
              <a:rPr lang="tr-TR" dirty="0" smtClean="0"/>
              <a:t> </a:t>
            </a:r>
            <a:r>
              <a:rPr lang="tr-TR" dirty="0" err="1" smtClean="0"/>
              <a:t>implants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measured</a:t>
            </a:r>
            <a:r>
              <a:rPr lang="tr-TR" dirty="0" smtClean="0"/>
              <a:t> </a:t>
            </a:r>
            <a:r>
              <a:rPr lang="tr-TR" dirty="0" err="1" smtClean="0"/>
              <a:t>again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implants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excised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histopathological</a:t>
            </a:r>
            <a:r>
              <a:rPr lang="tr-TR" dirty="0" smtClean="0"/>
              <a:t> </a:t>
            </a:r>
            <a:r>
              <a:rPr lang="tr-TR" dirty="0" err="1" smtClean="0"/>
              <a:t>evaluation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err="1" smtClean="0"/>
              <a:t>scoring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28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Method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Materials-5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Levels</a:t>
            </a:r>
            <a:r>
              <a:rPr lang="tr-TR" dirty="0" smtClean="0"/>
              <a:t> of </a:t>
            </a:r>
            <a:r>
              <a:rPr lang="tr-TR" dirty="0" err="1" smtClean="0"/>
              <a:t>İnflamation</a:t>
            </a:r>
            <a:r>
              <a:rPr lang="tr-TR" dirty="0" smtClean="0"/>
              <a:t> </a:t>
            </a:r>
            <a:r>
              <a:rPr lang="tr-TR" dirty="0" err="1" smtClean="0"/>
              <a:t>markers</a:t>
            </a:r>
            <a:r>
              <a:rPr lang="tr-TR" dirty="0" smtClean="0"/>
              <a:t> </a:t>
            </a:r>
            <a:r>
              <a:rPr lang="tr-TR" dirty="0" err="1" smtClean="0"/>
              <a:t>tested</a:t>
            </a:r>
            <a:r>
              <a:rPr lang="tr-TR" dirty="0" smtClean="0"/>
              <a:t> in </a:t>
            </a:r>
            <a:r>
              <a:rPr lang="tr-TR" dirty="0" err="1" smtClean="0"/>
              <a:t>peritoneal</a:t>
            </a:r>
            <a:r>
              <a:rPr lang="tr-TR" dirty="0" smtClean="0"/>
              <a:t> </a:t>
            </a:r>
            <a:r>
              <a:rPr lang="tr-TR" dirty="0" err="1" smtClean="0"/>
              <a:t>fluid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volumes</a:t>
            </a:r>
            <a:r>
              <a:rPr lang="tr-TR" dirty="0" smtClean="0"/>
              <a:t> of </a:t>
            </a:r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implants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volumes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Three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27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Method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smtClean="0"/>
              <a:t>Materials-6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Histopathological</a:t>
            </a:r>
            <a:r>
              <a:rPr lang="tr-TR" dirty="0"/>
              <a:t> </a:t>
            </a:r>
            <a:r>
              <a:rPr lang="tr-TR" dirty="0" err="1"/>
              <a:t>scores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 smtClean="0"/>
              <a:t>. (</a:t>
            </a:r>
            <a:r>
              <a:rPr lang="tr-TR" dirty="0" err="1" smtClean="0"/>
              <a:t>Keenan</a:t>
            </a:r>
            <a:r>
              <a:rPr lang="tr-TR" dirty="0" smtClean="0"/>
              <a:t> et al, 1999)</a:t>
            </a:r>
            <a:endParaRPr lang="tr-TR" b="1" dirty="0" smtClean="0"/>
          </a:p>
          <a:p>
            <a:endParaRPr lang="tr-TR" b="1" dirty="0"/>
          </a:p>
          <a:p>
            <a:pPr marL="0" indent="0">
              <a:buNone/>
            </a:pPr>
            <a:r>
              <a:rPr lang="tr-TR" b="1" dirty="0" smtClean="0"/>
              <a:t>           Skor </a:t>
            </a:r>
            <a:r>
              <a:rPr lang="tr-TR" b="1" dirty="0"/>
              <a:t>0: </a:t>
            </a:r>
            <a:r>
              <a:rPr lang="tr-TR" dirty="0"/>
              <a:t>Kötü korunmuş</a:t>
            </a:r>
            <a:r>
              <a:rPr lang="tr-TR" b="1" dirty="0"/>
              <a:t> </a:t>
            </a:r>
            <a:r>
              <a:rPr lang="tr-TR" dirty="0" err="1"/>
              <a:t>epitelyal</a:t>
            </a:r>
            <a:r>
              <a:rPr lang="tr-TR" dirty="0"/>
              <a:t> tabaka</a:t>
            </a:r>
            <a:r>
              <a:rPr lang="tr-TR" b="1" dirty="0"/>
              <a:t> </a:t>
            </a:r>
            <a:r>
              <a:rPr lang="tr-TR" dirty="0" err="1"/>
              <a:t>Epitel</a:t>
            </a:r>
            <a:r>
              <a:rPr lang="tr-TR" dirty="0"/>
              <a:t> hücresi yok</a:t>
            </a:r>
          </a:p>
          <a:p>
            <a:pPr marL="0" indent="0">
              <a:buNone/>
            </a:pPr>
            <a:r>
              <a:rPr lang="tr-TR" b="1" dirty="0" smtClean="0"/>
              <a:t>           Skor </a:t>
            </a:r>
            <a:r>
              <a:rPr lang="tr-TR" b="1" dirty="0"/>
              <a:t>1:</a:t>
            </a:r>
            <a:r>
              <a:rPr lang="tr-TR" dirty="0"/>
              <a:t> Kötü korunmuş </a:t>
            </a:r>
            <a:r>
              <a:rPr lang="tr-TR" dirty="0" err="1"/>
              <a:t>epitelyal</a:t>
            </a:r>
            <a:r>
              <a:rPr lang="tr-TR" dirty="0"/>
              <a:t> tabaka (seyrek </a:t>
            </a:r>
            <a:r>
              <a:rPr lang="tr-TR" dirty="0" err="1"/>
              <a:t>epitel</a:t>
            </a:r>
            <a:r>
              <a:rPr lang="tr-TR" dirty="0"/>
              <a:t> hücreleri)</a:t>
            </a:r>
          </a:p>
          <a:p>
            <a:pPr marL="0" indent="0">
              <a:buNone/>
            </a:pPr>
            <a:r>
              <a:rPr lang="tr-TR" b="1" dirty="0" smtClean="0"/>
              <a:t>           Skor </a:t>
            </a:r>
            <a:r>
              <a:rPr lang="tr-TR" b="1" dirty="0"/>
              <a:t>2: </a:t>
            </a:r>
            <a:r>
              <a:rPr lang="tr-TR" dirty="0"/>
              <a:t>Orta derecede korunmuş </a:t>
            </a:r>
            <a:r>
              <a:rPr lang="tr-TR" dirty="0" err="1"/>
              <a:t>epitelyal</a:t>
            </a:r>
            <a:r>
              <a:rPr lang="tr-TR" dirty="0"/>
              <a:t> tabaka (lökosit </a:t>
            </a:r>
            <a:r>
              <a:rPr lang="tr-TR" dirty="0" smtClean="0"/>
              <a:t>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</a:t>
            </a:r>
            <a:r>
              <a:rPr lang="tr-TR" dirty="0" err="1" smtClean="0"/>
              <a:t>infiltrasyonlu</a:t>
            </a:r>
            <a:r>
              <a:rPr lang="tr-TR" dirty="0" smtClean="0"/>
              <a:t> </a:t>
            </a:r>
            <a:r>
              <a:rPr lang="tr-TR" dirty="0" err="1"/>
              <a:t>epitel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b="1" dirty="0" smtClean="0"/>
              <a:t>           Skor </a:t>
            </a:r>
            <a:r>
              <a:rPr lang="tr-TR" b="1" dirty="0"/>
              <a:t>3: </a:t>
            </a:r>
            <a:r>
              <a:rPr lang="tr-TR" dirty="0"/>
              <a:t>İyi korunmuş </a:t>
            </a:r>
            <a:r>
              <a:rPr lang="tr-TR" dirty="0" err="1"/>
              <a:t>epitelyal</a:t>
            </a:r>
            <a:r>
              <a:rPr lang="tr-TR" dirty="0"/>
              <a:t> tabaka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989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Statistical Analysis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SPSS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windows</a:t>
            </a:r>
            <a:r>
              <a:rPr lang="tr-TR" dirty="0"/>
              <a:t> </a:t>
            </a:r>
            <a:r>
              <a:rPr lang="tr-TR" dirty="0" err="1"/>
              <a:t>release</a:t>
            </a:r>
            <a:r>
              <a:rPr lang="tr-TR" dirty="0"/>
              <a:t> 21.0 </a:t>
            </a:r>
            <a:r>
              <a:rPr lang="tr-TR" dirty="0" smtClean="0"/>
              <a:t>program</a:t>
            </a:r>
          </a:p>
          <a:p>
            <a:endParaRPr lang="tr-TR" dirty="0" smtClean="0"/>
          </a:p>
          <a:p>
            <a:r>
              <a:rPr lang="tr-TR" dirty="0" err="1" smtClean="0"/>
              <a:t>Nonparametrik</a:t>
            </a:r>
            <a:r>
              <a:rPr lang="tr-TR" dirty="0" smtClean="0"/>
              <a:t> </a:t>
            </a:r>
            <a:r>
              <a:rPr lang="tr-TR" dirty="0" err="1"/>
              <a:t>Mann</a:t>
            </a:r>
            <a:r>
              <a:rPr lang="tr-TR" dirty="0"/>
              <a:t>-</a:t>
            </a:r>
            <a:r>
              <a:rPr lang="tr-TR" dirty="0" err="1"/>
              <a:t>Whitney</a:t>
            </a:r>
            <a:r>
              <a:rPr lang="tr-TR" dirty="0"/>
              <a:t> </a:t>
            </a:r>
            <a:r>
              <a:rPr lang="tr-TR" dirty="0" smtClean="0"/>
              <a:t>U </a:t>
            </a:r>
          </a:p>
          <a:p>
            <a:r>
              <a:rPr lang="tr-TR" dirty="0" err="1" smtClean="0"/>
              <a:t>Kruskal</a:t>
            </a:r>
            <a:r>
              <a:rPr lang="tr-TR" dirty="0" smtClean="0"/>
              <a:t>-Wallis</a:t>
            </a:r>
            <a:r>
              <a:rPr lang="tr-TR" dirty="0"/>
              <a:t>, </a:t>
            </a:r>
            <a:r>
              <a:rPr lang="tr-TR" dirty="0" smtClean="0"/>
              <a:t>tekyönlü </a:t>
            </a:r>
            <a:r>
              <a:rPr lang="tr-TR" dirty="0" err="1" smtClean="0"/>
              <a:t>varyans</a:t>
            </a:r>
            <a:r>
              <a:rPr lang="tr-TR" dirty="0" smtClean="0"/>
              <a:t> analizi </a:t>
            </a:r>
            <a:r>
              <a:rPr lang="tr-TR" dirty="0"/>
              <a:t>ve </a:t>
            </a:r>
            <a:endParaRPr lang="tr-TR" dirty="0" smtClean="0"/>
          </a:p>
          <a:p>
            <a:r>
              <a:rPr lang="tr-TR" dirty="0" err="1" smtClean="0"/>
              <a:t>Wilcoxon</a:t>
            </a:r>
            <a:r>
              <a:rPr lang="tr-TR" dirty="0" smtClean="0"/>
              <a:t> </a:t>
            </a:r>
            <a:r>
              <a:rPr lang="tr-TR" dirty="0" err="1"/>
              <a:t>sign</a:t>
            </a:r>
            <a:r>
              <a:rPr lang="tr-TR" dirty="0"/>
              <a:t> </a:t>
            </a:r>
            <a:r>
              <a:rPr lang="tr-TR" dirty="0" smtClean="0"/>
              <a:t>test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p</a:t>
            </a:r>
            <a:r>
              <a:rPr lang="tr-TR" dirty="0"/>
              <a:t>&lt; 0.05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accepted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significance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635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4163" y="-52861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Findings-1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276846"/>
              </p:ext>
            </p:extLst>
          </p:nvPr>
        </p:nvGraphicFramePr>
        <p:xfrm>
          <a:off x="1396763" y="1272702"/>
          <a:ext cx="9130353" cy="4772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2981"/>
                <a:gridCol w="1005169"/>
                <a:gridCol w="1857375"/>
                <a:gridCol w="1871662"/>
                <a:gridCol w="1783166"/>
              </a:tblGrid>
              <a:tr h="1127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 smtClean="0">
                          <a:effectLst/>
                        </a:rPr>
                        <a:t>Groups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</a:rPr>
                        <a:t>Before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treatment</a:t>
                      </a:r>
                      <a:endParaRPr lang="tr-T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(cm³)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</a:rPr>
                        <a:t>After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treatment</a:t>
                      </a:r>
                      <a:r>
                        <a:rPr lang="tr-TR" sz="1600" dirty="0">
                          <a:effectLst/>
                        </a:rPr>
                        <a:t> (cm³)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p </a:t>
                      </a:r>
                      <a:r>
                        <a:rPr lang="tr-TR" sz="1600" dirty="0" err="1">
                          <a:effectLst/>
                        </a:rPr>
                        <a:t>value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Group</a:t>
                      </a:r>
                      <a:r>
                        <a:rPr lang="tr-TR" sz="1600" dirty="0">
                          <a:effectLst/>
                        </a:rPr>
                        <a:t> I-</a:t>
                      </a:r>
                      <a:r>
                        <a:rPr lang="tr-TR" sz="1600" dirty="0" err="1">
                          <a:effectLst/>
                        </a:rPr>
                        <a:t>Atorvastatin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1,87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1,23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0.018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Group</a:t>
                      </a:r>
                      <a:r>
                        <a:rPr lang="tr-TR" sz="1600" dirty="0">
                          <a:effectLst/>
                        </a:rPr>
                        <a:t> II-</a:t>
                      </a:r>
                      <a:r>
                        <a:rPr lang="tr-TR" sz="1600" dirty="0" err="1">
                          <a:effectLst/>
                        </a:rPr>
                        <a:t>Dienogest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1,39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0,95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0.008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9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GroupIII-Atorvastatin+Dienogest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1,57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0,83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0.028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Group</a:t>
                      </a:r>
                      <a:r>
                        <a:rPr lang="tr-TR" sz="1600" dirty="0">
                          <a:effectLst/>
                        </a:rPr>
                        <a:t> IV-Control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1,21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1,88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0.005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913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a) </a:t>
                      </a:r>
                      <a:r>
                        <a:rPr lang="tr-TR" sz="1200" dirty="0" err="1">
                          <a:effectLst/>
                        </a:rPr>
                        <a:t>significant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difference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with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control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group</a:t>
                      </a:r>
                      <a:r>
                        <a:rPr lang="tr-TR" sz="1200" dirty="0">
                          <a:effectLst/>
                        </a:rPr>
                        <a:t> (p=0,007)</a:t>
                      </a:r>
                      <a:endParaRPr lang="tr-T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b) </a:t>
                      </a:r>
                      <a:r>
                        <a:rPr lang="tr-TR" sz="1200" dirty="0" err="1">
                          <a:effectLst/>
                        </a:rPr>
                        <a:t>significant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difference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with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control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group</a:t>
                      </a:r>
                      <a:r>
                        <a:rPr lang="tr-TR" sz="1200" dirty="0">
                          <a:effectLst/>
                        </a:rPr>
                        <a:t> (p=0,001)</a:t>
                      </a:r>
                      <a:endParaRPr lang="tr-T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c) </a:t>
                      </a:r>
                      <a:r>
                        <a:rPr lang="tr-TR" sz="1200" dirty="0" err="1">
                          <a:effectLst/>
                        </a:rPr>
                        <a:t>significant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difference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with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control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group</a:t>
                      </a:r>
                      <a:r>
                        <a:rPr lang="tr-TR" sz="1200" dirty="0">
                          <a:effectLst/>
                        </a:rPr>
                        <a:t> (p=0.001)</a:t>
                      </a:r>
                      <a:endParaRPr lang="tr-T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    Statistical </a:t>
                      </a:r>
                      <a:r>
                        <a:rPr lang="tr-TR" sz="1200" dirty="0" err="1">
                          <a:effectLst/>
                        </a:rPr>
                        <a:t>significance</a:t>
                      </a:r>
                      <a:r>
                        <a:rPr lang="tr-TR" sz="1200" dirty="0">
                          <a:effectLst/>
                        </a:rPr>
                        <a:t>: p&lt;0.05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56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Findings-2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6806" y="1514901"/>
            <a:ext cx="8933039" cy="51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88710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Findings-3</a:t>
            </a:r>
            <a:br>
              <a:rPr lang="tr-TR" b="1" dirty="0" smtClean="0"/>
            </a:br>
            <a:r>
              <a:rPr lang="tr-TR" b="1" dirty="0" smtClean="0"/>
              <a:t>IL-6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2221" y="1132636"/>
            <a:ext cx="6952279" cy="4807005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633482" y="6089637"/>
            <a:ext cx="1051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IL-6 levels (</a:t>
            </a:r>
            <a:r>
              <a:rPr lang="en-US" dirty="0" err="1" smtClean="0"/>
              <a:t>pg</a:t>
            </a:r>
            <a:r>
              <a:rPr lang="en-US" dirty="0" smtClean="0"/>
              <a:t>/ml) were decreased in all treated groups. When compared with the control group</a:t>
            </a:r>
            <a:r>
              <a:rPr lang="tr-TR" dirty="0" smtClean="0"/>
              <a:t>,</a:t>
            </a:r>
            <a:r>
              <a:rPr lang="en-US" dirty="0" smtClean="0"/>
              <a:t> the decrease in the IL-6 levels w</a:t>
            </a:r>
            <a:r>
              <a:rPr lang="tr-TR" dirty="0" smtClean="0"/>
              <a:t>as</a:t>
            </a:r>
            <a:r>
              <a:rPr lang="en-US" dirty="0" smtClean="0"/>
              <a:t> statistically significant in group I (p=0.05) and group III (p=0.001).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371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075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Findings-4</a:t>
            </a:r>
            <a:br>
              <a:rPr lang="tr-TR" b="1" dirty="0" smtClean="0"/>
            </a:br>
            <a:r>
              <a:rPr lang="tr-TR" b="1" dirty="0" err="1" smtClean="0"/>
              <a:t>Hs</a:t>
            </a:r>
            <a:r>
              <a:rPr lang="tr-TR" b="1" dirty="0" smtClean="0"/>
              <a:t>-CRP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45" y="5145205"/>
            <a:ext cx="11600597" cy="1712793"/>
          </a:xfrm>
        </p:spPr>
        <p:txBody>
          <a:bodyPr>
            <a:normAutofit lnSpcReduction="10000"/>
          </a:bodyPr>
          <a:lstStyle/>
          <a:p>
            <a:endParaRPr lang="tr-TR" sz="2000" dirty="0" smtClean="0"/>
          </a:p>
          <a:p>
            <a:pPr marL="0" indent="0">
              <a:buNone/>
            </a:pPr>
            <a:r>
              <a:rPr lang="en-US" sz="2000" dirty="0" smtClean="0"/>
              <a:t>Hs-CRP levels were decreased significantly in all groups after treatment comparing to the pre</a:t>
            </a:r>
            <a:r>
              <a:rPr lang="tr-TR" sz="2000" dirty="0" smtClean="0"/>
              <a:t>-</a:t>
            </a:r>
            <a:r>
              <a:rPr lang="en-US" sz="2000" dirty="0" smtClean="0"/>
              <a:t>treatment levels (p&lt;0.05) and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D</a:t>
            </a:r>
            <a:r>
              <a:rPr lang="en-US" sz="2000" dirty="0" err="1" smtClean="0"/>
              <a:t>ecreases</a:t>
            </a:r>
            <a:r>
              <a:rPr lang="en-US" sz="2000" dirty="0" smtClean="0"/>
              <a:t> were significant in all three groups comparing to the control group.. However when three groups were compared with each other, there was no significant difference between them (p&gt;0.05).</a:t>
            </a:r>
            <a:endParaRPr lang="tr-TR" sz="2000" dirty="0" smtClean="0"/>
          </a:p>
          <a:p>
            <a:endParaRPr lang="tr-TR" sz="2000" dirty="0"/>
          </a:p>
        </p:txBody>
      </p:sp>
      <p:graphicFrame>
        <p:nvGraphicFramePr>
          <p:cNvPr id="4" name="Nesnesi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242614"/>
              </p:ext>
            </p:extLst>
          </p:nvPr>
        </p:nvGraphicFramePr>
        <p:xfrm>
          <a:off x="2784144" y="900753"/>
          <a:ext cx="6523630" cy="464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554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16454"/>
            <a:ext cx="10515600" cy="82223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Findings-5</a:t>
            </a:r>
            <a:br>
              <a:rPr lang="tr-TR" b="1" dirty="0" smtClean="0"/>
            </a:br>
            <a:r>
              <a:rPr lang="tr-TR" b="1" dirty="0" smtClean="0"/>
              <a:t>TNF-</a:t>
            </a:r>
            <a:r>
              <a:rPr lang="el-GR" b="1" dirty="0" smtClean="0"/>
              <a:t>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4757596"/>
          </a:xfrm>
        </p:spPr>
        <p:txBody>
          <a:bodyPr/>
          <a:lstStyle/>
          <a:p>
            <a:r>
              <a:rPr lang="en-US" sz="2000" dirty="0" smtClean="0"/>
              <a:t>Decrease in the TNF-α levels after the treatment were statistically significant in group I (p=0.001) and group III (p=0.001).</a:t>
            </a:r>
            <a:endParaRPr lang="tr-TR" sz="2000" dirty="0" smtClean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Nesnesi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742303"/>
              </p:ext>
            </p:extLst>
          </p:nvPr>
        </p:nvGraphicFramePr>
        <p:xfrm>
          <a:off x="2806889" y="2180733"/>
          <a:ext cx="6578221" cy="434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1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Findings-6</a:t>
            </a:r>
            <a:br>
              <a:rPr lang="tr-TR" b="1" dirty="0"/>
            </a:br>
            <a:r>
              <a:rPr lang="tr-TR" b="1" dirty="0"/>
              <a:t>VEGF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9163" y="1213643"/>
            <a:ext cx="9373671" cy="528637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437738" y="6488668"/>
            <a:ext cx="5316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Peritoneal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fluid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VEGF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levels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before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after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treatment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171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conducted</a:t>
            </a:r>
            <a:r>
              <a:rPr lang="tr-TR" dirty="0"/>
              <a:t> in Mustafa Kemal </a:t>
            </a:r>
            <a:r>
              <a:rPr lang="tr-TR" dirty="0" err="1"/>
              <a:t>University</a:t>
            </a:r>
            <a:r>
              <a:rPr lang="tr-TR" dirty="0"/>
              <a:t> </a:t>
            </a:r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Animal</a:t>
            </a:r>
            <a:r>
              <a:rPr lang="tr-TR" dirty="0"/>
              <a:t> </a:t>
            </a:r>
            <a:r>
              <a:rPr lang="tr-TR" dirty="0" err="1"/>
              <a:t>Experiments</a:t>
            </a:r>
            <a:r>
              <a:rPr lang="tr-TR" dirty="0"/>
              <a:t> Center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June</a:t>
            </a:r>
            <a:r>
              <a:rPr lang="tr-TR" dirty="0"/>
              <a:t> 2015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August</a:t>
            </a:r>
            <a:r>
              <a:rPr lang="tr-TR" dirty="0"/>
              <a:t> 2015. </a:t>
            </a:r>
            <a:endParaRPr lang="tr-TR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-796" r="43135" b="10748"/>
          <a:stretch/>
        </p:blipFill>
        <p:spPr>
          <a:xfrm>
            <a:off x="4441936" y="2454341"/>
            <a:ext cx="4102976" cy="35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8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222095"/>
            <a:ext cx="10515600" cy="101985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Findings-6</a:t>
            </a:r>
            <a:br>
              <a:rPr lang="tr-TR" b="1" dirty="0" smtClean="0"/>
            </a:br>
            <a:r>
              <a:rPr lang="tr-TR" b="1" dirty="0" smtClean="0"/>
              <a:t>VEGF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275675"/>
              </p:ext>
            </p:extLst>
          </p:nvPr>
        </p:nvGraphicFramePr>
        <p:xfrm>
          <a:off x="2142139" y="1376972"/>
          <a:ext cx="7962313" cy="4616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318"/>
                <a:gridCol w="2311318"/>
                <a:gridCol w="2183565"/>
                <a:gridCol w="1156112"/>
              </a:tblGrid>
              <a:tr h="15740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8355" algn="l"/>
                        </a:tabLst>
                      </a:pPr>
                      <a:endParaRPr lang="tr-TR" sz="2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8355" algn="l"/>
                        </a:tabLst>
                      </a:pPr>
                      <a:endParaRPr lang="tr-TR" sz="2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8355" algn="l"/>
                        </a:tabLst>
                      </a:pPr>
                      <a:r>
                        <a:rPr lang="tr-TR" sz="2400" dirty="0" smtClean="0">
                          <a:effectLst/>
                        </a:rPr>
                        <a:t>GROUPS</a:t>
                      </a:r>
                      <a:endParaRPr lang="tr-T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Peritoneal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fluid</a:t>
                      </a:r>
                      <a:r>
                        <a:rPr lang="tr-TR" sz="2400" dirty="0">
                          <a:effectLst/>
                        </a:rPr>
                        <a:t> VEGF</a:t>
                      </a:r>
                      <a:r>
                        <a:rPr lang="tr-TR" sz="1600" dirty="0">
                          <a:effectLst/>
                        </a:rPr>
                        <a:t>( </a:t>
                      </a:r>
                      <a:r>
                        <a:rPr lang="tr-TR" sz="1600" dirty="0" err="1">
                          <a:effectLst/>
                        </a:rPr>
                        <a:t>pg</a:t>
                      </a:r>
                      <a:r>
                        <a:rPr lang="tr-TR" sz="1600" dirty="0">
                          <a:effectLst/>
                        </a:rPr>
                        <a:t>/ml)</a:t>
                      </a:r>
                      <a:endParaRPr lang="tr-T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p </a:t>
                      </a:r>
                      <a:r>
                        <a:rPr lang="tr-TR" sz="2400" dirty="0" err="1">
                          <a:effectLst/>
                        </a:rPr>
                        <a:t>value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20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Before treatment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After treatment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0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Group I (n=7)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50,81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41,50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0,063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Group II (n=9)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64,57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46,88*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0.015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Group III (n=6)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64,50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43,96*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0.028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5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 err="1" smtClean="0">
                          <a:effectLst/>
                          <a:latin typeface="Times New Roman" panose="02020603050405020304" pitchFamily="18" charset="0"/>
                          <a:ea typeface="TimesNewRoman"/>
                        </a:rPr>
                        <a:t>Group</a:t>
                      </a:r>
                      <a:r>
                        <a:rPr lang="tr-TR" sz="2400" b="0" dirty="0" smtClean="0">
                          <a:effectLst/>
                          <a:latin typeface="Times New Roman" panose="02020603050405020304" pitchFamily="18" charset="0"/>
                          <a:ea typeface="TimesNewRoman"/>
                        </a:rPr>
                        <a:t> IV (n=10)</a:t>
                      </a:r>
                      <a:endParaRPr lang="tr-TR" sz="24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 dirty="0" err="1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50,06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55,05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0.445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3204547" y="6103465"/>
            <a:ext cx="583749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effectLst/>
                <a:latin typeface="Times New Roman" panose="02020603050405020304" pitchFamily="18" charset="0"/>
                <a:ea typeface="TimesNewRoman"/>
              </a:rPr>
              <a:t>*: </a:t>
            </a:r>
            <a:r>
              <a:rPr lang="tr-TR" dirty="0" err="1" smtClean="0">
                <a:effectLst/>
                <a:latin typeface="Times New Roman" panose="02020603050405020304" pitchFamily="18" charset="0"/>
                <a:ea typeface="TimesNewRoman"/>
              </a:rPr>
              <a:t>Significant</a:t>
            </a:r>
            <a:r>
              <a:rPr lang="tr-TR" dirty="0" smtClean="0">
                <a:effectLst/>
                <a:latin typeface="Times New Roman" panose="02020603050405020304" pitchFamily="18" charset="0"/>
                <a:ea typeface="TimesNewRoman"/>
              </a:rPr>
              <a:t> </a:t>
            </a:r>
            <a:r>
              <a:rPr lang="tr-TR" dirty="0" err="1" smtClean="0">
                <a:effectLst/>
                <a:latin typeface="Times New Roman" panose="02020603050405020304" pitchFamily="18" charset="0"/>
                <a:ea typeface="TimesNewRoman"/>
              </a:rPr>
              <a:t>difference</a:t>
            </a:r>
            <a:r>
              <a:rPr lang="tr-TR" dirty="0" smtClean="0">
                <a:effectLst/>
                <a:latin typeface="Times New Roman" panose="02020603050405020304" pitchFamily="18" charset="0"/>
                <a:ea typeface="TimesNewRoman"/>
              </a:rPr>
              <a:t> in </a:t>
            </a:r>
            <a:r>
              <a:rPr lang="tr-TR" dirty="0" err="1" smtClean="0">
                <a:effectLst/>
                <a:latin typeface="Times New Roman" panose="02020603050405020304" pitchFamily="18" charset="0"/>
                <a:ea typeface="TimesNewRoman"/>
              </a:rPr>
              <a:t>comparison</a:t>
            </a:r>
            <a:r>
              <a:rPr lang="tr-TR" dirty="0" smtClean="0">
                <a:effectLst/>
                <a:latin typeface="Times New Roman" panose="02020603050405020304" pitchFamily="18" charset="0"/>
                <a:ea typeface="TimesNewRoman"/>
              </a:rPr>
              <a:t> </a:t>
            </a:r>
            <a:r>
              <a:rPr lang="tr-TR" dirty="0" err="1" smtClean="0">
                <a:effectLst/>
                <a:latin typeface="Times New Roman" panose="02020603050405020304" pitchFamily="18" charset="0"/>
                <a:ea typeface="TimesNewRoman"/>
              </a:rPr>
              <a:t>with</a:t>
            </a:r>
            <a:r>
              <a:rPr lang="tr-TR" dirty="0" smtClean="0">
                <a:effectLst/>
                <a:latin typeface="Times New Roman" panose="02020603050405020304" pitchFamily="18" charset="0"/>
                <a:ea typeface="TimesNewRoman"/>
              </a:rPr>
              <a:t> </a:t>
            </a:r>
            <a:r>
              <a:rPr lang="tr-TR" dirty="0" err="1" smtClean="0">
                <a:effectLst/>
                <a:latin typeface="Times New Roman" panose="02020603050405020304" pitchFamily="18" charset="0"/>
                <a:ea typeface="TimesNewRoman"/>
              </a:rPr>
              <a:t>control</a:t>
            </a:r>
            <a:r>
              <a:rPr lang="tr-TR" dirty="0" smtClean="0">
                <a:effectLst/>
                <a:latin typeface="Times New Roman" panose="02020603050405020304" pitchFamily="18" charset="0"/>
                <a:ea typeface="TimesNewRoman"/>
              </a:rPr>
              <a:t> (p&lt;0,05)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</p:spPr>
        <p:txBody>
          <a:bodyPr/>
          <a:lstStyle/>
          <a:p>
            <a:pPr algn="ctr"/>
            <a:r>
              <a:rPr lang="tr-TR" b="1" dirty="0" err="1" smtClean="0"/>
              <a:t>Conclusion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0237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Atorvastatin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Dienogest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a </a:t>
            </a:r>
            <a:r>
              <a:rPr lang="tr-TR" dirty="0" err="1"/>
              <a:t>reduction</a:t>
            </a:r>
            <a:r>
              <a:rPr lang="tr-TR" dirty="0"/>
              <a:t> in </a:t>
            </a:r>
            <a:r>
              <a:rPr lang="tr-TR" dirty="0" err="1"/>
              <a:t>endometriotic</a:t>
            </a:r>
            <a:r>
              <a:rPr lang="tr-TR" dirty="0"/>
              <a:t> </a:t>
            </a:r>
            <a:r>
              <a:rPr lang="tr-TR" dirty="0" err="1"/>
              <a:t>implants</a:t>
            </a:r>
            <a:r>
              <a:rPr lang="tr-TR" dirty="0"/>
              <a:t> in </a:t>
            </a:r>
            <a:r>
              <a:rPr lang="tr-TR" dirty="0" err="1"/>
              <a:t>rats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Atorvastatin</a:t>
            </a:r>
            <a:r>
              <a:rPr lang="tr-TR" dirty="0" smtClean="0"/>
              <a:t> </a:t>
            </a:r>
            <a:r>
              <a:rPr lang="tr-TR" dirty="0" err="1" smtClean="0"/>
              <a:t>decreases</a:t>
            </a:r>
            <a:r>
              <a:rPr lang="tr-TR" dirty="0" smtClean="0"/>
              <a:t> IL-6, </a:t>
            </a:r>
            <a:r>
              <a:rPr lang="tr-TR" dirty="0" err="1" smtClean="0"/>
              <a:t>Hs</a:t>
            </a:r>
            <a:r>
              <a:rPr lang="tr-TR" dirty="0" smtClean="0"/>
              <a:t>-CRP, TNF-α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Dienogest</a:t>
            </a:r>
            <a:r>
              <a:rPr lang="tr-TR" dirty="0" smtClean="0"/>
              <a:t> </a:t>
            </a:r>
            <a:r>
              <a:rPr lang="tr-TR" dirty="0" err="1" smtClean="0"/>
              <a:t>decreases</a:t>
            </a:r>
            <a:r>
              <a:rPr lang="tr-TR" dirty="0" smtClean="0"/>
              <a:t> </a:t>
            </a:r>
            <a:r>
              <a:rPr lang="tr-TR" dirty="0" err="1" smtClean="0"/>
              <a:t>Hs</a:t>
            </a:r>
            <a:r>
              <a:rPr lang="tr-TR" dirty="0" smtClean="0"/>
              <a:t>-CRP </a:t>
            </a:r>
            <a:r>
              <a:rPr lang="tr-TR" dirty="0" err="1" smtClean="0"/>
              <a:t>and</a:t>
            </a:r>
            <a:r>
              <a:rPr lang="tr-TR" dirty="0" smtClean="0"/>
              <a:t> VEGF </a:t>
            </a:r>
            <a:r>
              <a:rPr lang="tr-TR" dirty="0" err="1" smtClean="0"/>
              <a:t>levels</a:t>
            </a:r>
            <a:r>
              <a:rPr lang="tr-TR" dirty="0" smtClean="0"/>
              <a:t>,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combined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markers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decresed</a:t>
            </a:r>
            <a:r>
              <a:rPr lang="tr-TR" dirty="0" smtClean="0"/>
              <a:t> </a:t>
            </a:r>
            <a:r>
              <a:rPr lang="tr-TR" dirty="0" err="1" smtClean="0"/>
              <a:t>significantly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smtClean="0"/>
              <a:t>IL-6, </a:t>
            </a:r>
            <a:r>
              <a:rPr lang="tr-TR" dirty="0" err="1" smtClean="0"/>
              <a:t>Hs</a:t>
            </a:r>
            <a:r>
              <a:rPr lang="tr-TR" dirty="0" smtClean="0"/>
              <a:t>-CRP, TNF-α </a:t>
            </a:r>
            <a:r>
              <a:rPr lang="tr-TR" dirty="0" err="1" smtClean="0"/>
              <a:t>and</a:t>
            </a:r>
            <a:r>
              <a:rPr lang="tr-TR" dirty="0" smtClean="0"/>
              <a:t> VEGF </a:t>
            </a:r>
            <a:r>
              <a:rPr lang="tr-TR" dirty="0" err="1"/>
              <a:t>levels</a:t>
            </a:r>
            <a:r>
              <a:rPr lang="tr-TR" dirty="0"/>
              <a:t> </a:t>
            </a:r>
            <a:r>
              <a:rPr lang="tr-TR" dirty="0" err="1"/>
              <a:t>decrease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significantly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combination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Atorvastatin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Dienogest</a:t>
            </a:r>
            <a:r>
              <a:rPr lang="tr-TR" dirty="0"/>
              <a:t>,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endometriosis</a:t>
            </a:r>
            <a:r>
              <a:rPr lang="tr-TR" dirty="0"/>
              <a:t>,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combination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needed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combination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treatment</a:t>
            </a:r>
            <a:r>
              <a:rPr lang="tr-TR" dirty="0" smtClean="0"/>
              <a:t> of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endometriosis</a:t>
            </a:r>
            <a:r>
              <a:rPr lang="tr-TR" dirty="0" smtClean="0"/>
              <a:t>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033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tr-TR" sz="6000" dirty="0" smtClean="0"/>
          </a:p>
          <a:p>
            <a:pPr marL="0" indent="0" algn="r">
              <a:buNone/>
            </a:pPr>
            <a:endParaRPr lang="tr-TR" sz="6000" dirty="0"/>
          </a:p>
          <a:p>
            <a:pPr marL="0" indent="0" algn="r">
              <a:buNone/>
            </a:pPr>
            <a:endParaRPr lang="tr-TR" sz="6000" b="1" dirty="0" smtClean="0"/>
          </a:p>
          <a:p>
            <a:pPr marL="0" indent="0" algn="r">
              <a:buNone/>
            </a:pPr>
            <a:r>
              <a:rPr lang="tr-TR" sz="6000" b="1" dirty="0" err="1" smtClean="0"/>
              <a:t>Thank</a:t>
            </a:r>
            <a:r>
              <a:rPr lang="tr-TR" sz="6000" b="1" dirty="0" smtClean="0"/>
              <a:t> </a:t>
            </a:r>
            <a:r>
              <a:rPr lang="tr-TR" sz="6000" b="1" dirty="0" err="1" smtClean="0"/>
              <a:t>you</a:t>
            </a:r>
            <a:r>
              <a:rPr lang="tr-TR" sz="6000" b="1" smtClean="0"/>
              <a:t>...</a:t>
            </a:r>
            <a:endParaRPr lang="tr-TR" sz="60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10FC-8D94-4D5F-84B0-05987A5FEE14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5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Prospective</a:t>
            </a:r>
            <a:r>
              <a:rPr lang="tr-TR" sz="3600" dirty="0"/>
              <a:t>, </a:t>
            </a:r>
            <a:r>
              <a:rPr lang="tr-TR" sz="3600" dirty="0" err="1"/>
              <a:t>randomized</a:t>
            </a:r>
            <a:r>
              <a:rPr lang="tr-TR" sz="3600" dirty="0"/>
              <a:t>, </a:t>
            </a:r>
            <a:r>
              <a:rPr lang="tr-TR" sz="3600" dirty="0" err="1"/>
              <a:t>controlled</a:t>
            </a:r>
            <a:r>
              <a:rPr lang="tr-TR" sz="3600" dirty="0"/>
              <a:t> </a:t>
            </a:r>
            <a:r>
              <a:rPr lang="tr-TR" sz="3600" dirty="0" err="1"/>
              <a:t>experimental</a:t>
            </a:r>
            <a:r>
              <a:rPr lang="tr-TR" sz="3600" dirty="0"/>
              <a:t> </a:t>
            </a:r>
            <a:r>
              <a:rPr lang="tr-TR" sz="3600" dirty="0" err="1"/>
              <a:t>study</a:t>
            </a:r>
            <a:r>
              <a:rPr lang="tr-TR" sz="3600" dirty="0"/>
              <a:t> </a:t>
            </a:r>
            <a:br>
              <a:rPr lang="tr-TR" sz="3600" dirty="0"/>
            </a:br>
            <a:endParaRPr lang="tr-TR" sz="3600" dirty="0"/>
          </a:p>
        </p:txBody>
      </p:sp>
      <p:pic>
        <p:nvPicPr>
          <p:cNvPr id="4" name="İçerik Yer Tutucusu 3" descr="Açıklama: 20150615_10253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6" y="1414463"/>
            <a:ext cx="6657975" cy="52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69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Objectives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469500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IL-6                      </a:t>
            </a:r>
          </a:p>
          <a:p>
            <a:r>
              <a:rPr lang="tr-TR" dirty="0" err="1" smtClean="0"/>
              <a:t>Hs</a:t>
            </a:r>
            <a:r>
              <a:rPr lang="tr-TR" dirty="0" smtClean="0"/>
              <a:t>-CRP</a:t>
            </a:r>
          </a:p>
          <a:p>
            <a:r>
              <a:rPr lang="tr-TR" dirty="0" smtClean="0"/>
              <a:t>TNF-</a:t>
            </a:r>
            <a:r>
              <a:rPr lang="el-GR" dirty="0" smtClean="0"/>
              <a:t>α</a:t>
            </a:r>
            <a:r>
              <a:rPr lang="tr-TR" dirty="0" smtClean="0"/>
              <a:t>                   in </a:t>
            </a:r>
            <a:r>
              <a:rPr lang="tr-TR" dirty="0" err="1" smtClean="0"/>
              <a:t>peritoneal</a:t>
            </a:r>
            <a:r>
              <a:rPr lang="tr-TR" dirty="0" smtClean="0"/>
              <a:t> </a:t>
            </a:r>
            <a:r>
              <a:rPr lang="tr-TR" dirty="0" err="1" smtClean="0"/>
              <a:t>fluid</a:t>
            </a:r>
            <a:r>
              <a:rPr lang="tr-TR" dirty="0" smtClean="0"/>
              <a:t>                                   </a:t>
            </a:r>
          </a:p>
          <a:p>
            <a:r>
              <a:rPr lang="tr-TR" dirty="0" smtClean="0"/>
              <a:t>VEGF</a:t>
            </a:r>
          </a:p>
          <a:p>
            <a:endParaRPr lang="tr-TR" dirty="0" smtClean="0"/>
          </a:p>
          <a:p>
            <a:r>
              <a:rPr lang="tr-TR" dirty="0" err="1" smtClean="0"/>
              <a:t>Histopathological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on </a:t>
            </a:r>
            <a:r>
              <a:rPr lang="tr-TR" dirty="0" err="1" smtClean="0"/>
              <a:t>endometriotic</a:t>
            </a:r>
            <a:r>
              <a:rPr lang="tr-TR" dirty="0" smtClean="0"/>
              <a:t> </a:t>
            </a:r>
            <a:r>
              <a:rPr lang="tr-TR" dirty="0" err="1" smtClean="0"/>
              <a:t>implants</a:t>
            </a:r>
            <a:r>
              <a:rPr lang="tr-TR" dirty="0" smtClean="0"/>
              <a:t> in </a:t>
            </a:r>
            <a:r>
              <a:rPr lang="tr-TR" dirty="0" err="1" smtClean="0"/>
              <a:t>rats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endometriosis</a:t>
            </a:r>
            <a:r>
              <a:rPr lang="tr-TR" dirty="0" smtClean="0"/>
              <a:t> model.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Atorvastatin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Dienogest</a:t>
            </a:r>
            <a:r>
              <a:rPr lang="tr-TR" dirty="0" smtClean="0"/>
              <a:t>, </a:t>
            </a:r>
            <a:r>
              <a:rPr lang="tr-TR" dirty="0" err="1" smtClean="0"/>
              <a:t>alone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in </a:t>
            </a:r>
            <a:r>
              <a:rPr lang="tr-TR" dirty="0" err="1" smtClean="0"/>
              <a:t>combination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2411417" y="1368425"/>
            <a:ext cx="641445" cy="19548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0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1030" y="1"/>
            <a:ext cx="10515600" cy="85725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err="1"/>
              <a:t>Method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</a:t>
            </a:r>
            <a:r>
              <a:rPr lang="tr-TR" sz="3600" b="1" dirty="0" smtClean="0"/>
              <a:t>Materials-1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1030" y="857251"/>
            <a:ext cx="10515600" cy="5270592"/>
          </a:xfrm>
        </p:spPr>
        <p:txBody>
          <a:bodyPr/>
          <a:lstStyle/>
          <a:p>
            <a:r>
              <a:rPr lang="tr-TR" dirty="0" smtClean="0"/>
              <a:t>44 </a:t>
            </a:r>
            <a:r>
              <a:rPr lang="tr-TR" dirty="0" err="1"/>
              <a:t>Wistar</a:t>
            </a:r>
            <a:r>
              <a:rPr lang="tr-TR" dirty="0"/>
              <a:t> </a:t>
            </a:r>
            <a:r>
              <a:rPr lang="tr-TR" dirty="0" err="1"/>
              <a:t>female</a:t>
            </a:r>
            <a:r>
              <a:rPr lang="tr-TR" dirty="0"/>
              <a:t> </a:t>
            </a:r>
            <a:r>
              <a:rPr lang="tr-TR" dirty="0" err="1" smtClean="0"/>
              <a:t>rats</a:t>
            </a:r>
            <a:r>
              <a:rPr lang="tr-TR" dirty="0" smtClean="0"/>
              <a:t>………12 </a:t>
            </a:r>
            <a:r>
              <a:rPr lang="tr-TR" dirty="0" err="1" smtClean="0"/>
              <a:t>rats</a:t>
            </a:r>
            <a:r>
              <a:rPr lang="tr-TR" dirty="0" smtClean="0"/>
              <a:t> </a:t>
            </a:r>
            <a:r>
              <a:rPr lang="tr-TR" dirty="0" err="1" smtClean="0"/>
              <a:t>died</a:t>
            </a:r>
            <a:r>
              <a:rPr lang="tr-TR" dirty="0" smtClean="0"/>
              <a:t>……32 </a:t>
            </a:r>
            <a:r>
              <a:rPr lang="tr-TR" dirty="0" err="1" smtClean="0"/>
              <a:t>rats</a:t>
            </a:r>
            <a:r>
              <a:rPr lang="tr-TR" dirty="0" smtClean="0"/>
              <a:t> </a:t>
            </a:r>
            <a:r>
              <a:rPr lang="tr-TR" dirty="0" err="1" smtClean="0"/>
              <a:t>completed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endParaRPr lang="tr-TR" dirty="0" smtClean="0"/>
          </a:p>
          <a:p>
            <a:r>
              <a:rPr lang="tr-TR" dirty="0" err="1"/>
              <a:t>Endometriosis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surgically</a:t>
            </a:r>
            <a:r>
              <a:rPr lang="tr-TR" dirty="0"/>
              <a:t> </a:t>
            </a:r>
            <a:r>
              <a:rPr lang="tr-TR" dirty="0" err="1" smtClean="0"/>
              <a:t>induced</a:t>
            </a:r>
            <a:r>
              <a:rPr lang="tr-TR" dirty="0" smtClean="0"/>
              <a:t>…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877" y="1851584"/>
            <a:ext cx="6229848" cy="50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Method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smtClean="0"/>
              <a:t>Materials-2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4 </a:t>
            </a:r>
            <a:r>
              <a:rPr lang="tr-TR" dirty="0" err="1"/>
              <a:t>weeks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 2nd </a:t>
            </a:r>
            <a:r>
              <a:rPr lang="tr-TR" dirty="0" err="1"/>
              <a:t>laparotomy</a:t>
            </a:r>
            <a:endParaRPr lang="tr-TR" dirty="0"/>
          </a:p>
          <a:p>
            <a:r>
              <a:rPr lang="tr-TR" dirty="0" err="1"/>
              <a:t>Assessment</a:t>
            </a:r>
            <a:r>
              <a:rPr lang="tr-TR" dirty="0"/>
              <a:t> of </a:t>
            </a:r>
            <a:r>
              <a:rPr lang="tr-TR" dirty="0" err="1"/>
              <a:t>implants</a:t>
            </a:r>
            <a:r>
              <a:rPr lang="tr-TR" dirty="0"/>
              <a:t> (</a:t>
            </a:r>
            <a:r>
              <a:rPr lang="tr-TR" dirty="0" err="1"/>
              <a:t>volumes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collection</a:t>
            </a:r>
            <a:r>
              <a:rPr lang="tr-TR" dirty="0"/>
              <a:t> of </a:t>
            </a:r>
            <a:r>
              <a:rPr lang="tr-TR" dirty="0" err="1"/>
              <a:t>peritoneal</a:t>
            </a:r>
            <a:r>
              <a:rPr lang="tr-TR" dirty="0"/>
              <a:t> </a:t>
            </a:r>
            <a:r>
              <a:rPr lang="tr-TR" dirty="0" err="1"/>
              <a:t>fluid</a:t>
            </a:r>
            <a:r>
              <a:rPr lang="tr-TR" dirty="0"/>
              <a:t> </a:t>
            </a:r>
            <a:r>
              <a:rPr lang="tr-TR" dirty="0" err="1"/>
              <a:t>samples</a:t>
            </a:r>
            <a:endParaRPr lang="tr-TR" dirty="0"/>
          </a:p>
          <a:p>
            <a:r>
              <a:rPr lang="tr-TR" dirty="0" err="1"/>
              <a:t>Randomization</a:t>
            </a:r>
            <a:r>
              <a:rPr lang="tr-TR" dirty="0"/>
              <a:t> of </a:t>
            </a:r>
            <a:r>
              <a:rPr lang="tr-TR" dirty="0" err="1"/>
              <a:t>rats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4 </a:t>
            </a:r>
            <a:r>
              <a:rPr lang="tr-TR" dirty="0" err="1"/>
              <a:t>groups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924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IMG_523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4260" y="142873"/>
            <a:ext cx="2992870" cy="34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 descr="IMG_52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131" y="142874"/>
            <a:ext cx="2992871" cy="343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şağı Ok 5"/>
          <p:cNvSpPr/>
          <p:nvPr/>
        </p:nvSpPr>
        <p:spPr>
          <a:xfrm rot="5400000">
            <a:off x="5118098" y="1448437"/>
            <a:ext cx="193678" cy="589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 rot="2854417">
            <a:off x="7857924" y="877940"/>
            <a:ext cx="267516" cy="671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20150812_13350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4260" y="3578224"/>
            <a:ext cx="5985742" cy="32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ağ Ok 9"/>
          <p:cNvSpPr/>
          <p:nvPr/>
        </p:nvSpPr>
        <p:spPr>
          <a:xfrm>
            <a:off x="5200650" y="4951664"/>
            <a:ext cx="871538" cy="277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9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594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Method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Materials-3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0779" y="1569493"/>
            <a:ext cx="10515600" cy="5085141"/>
          </a:xfrm>
        </p:spPr>
        <p:txBody>
          <a:bodyPr/>
          <a:lstStyle/>
          <a:p>
            <a:pPr marL="0" indent="0">
              <a:buNone/>
            </a:pPr>
            <a:r>
              <a:rPr lang="tr-TR" sz="4000" b="1" dirty="0" err="1" smtClean="0"/>
              <a:t>Groups</a:t>
            </a:r>
            <a:endParaRPr lang="tr-TR" sz="4000" b="1" dirty="0" smtClean="0"/>
          </a:p>
          <a:p>
            <a:r>
              <a:rPr lang="tr-TR" dirty="0" err="1" smtClean="0"/>
              <a:t>Group</a:t>
            </a:r>
            <a:r>
              <a:rPr lang="tr-TR" dirty="0" smtClean="0"/>
              <a:t> I (n:7) ……………………….</a:t>
            </a:r>
            <a:r>
              <a:rPr lang="tr-TR" dirty="0" err="1" smtClean="0"/>
              <a:t>Atorvastatin</a:t>
            </a:r>
            <a:r>
              <a:rPr lang="tr-TR" dirty="0" smtClean="0"/>
              <a:t>  (2,5 mg/kg/</a:t>
            </a:r>
            <a:r>
              <a:rPr lang="tr-TR" dirty="0" err="1" smtClean="0"/>
              <a:t>day</a:t>
            </a:r>
            <a:r>
              <a:rPr lang="tr-TR" dirty="0" smtClean="0"/>
              <a:t>, </a:t>
            </a:r>
            <a:r>
              <a:rPr lang="tr-TR" dirty="0" err="1" smtClean="0"/>
              <a:t>po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Group</a:t>
            </a:r>
            <a:r>
              <a:rPr lang="tr-TR" dirty="0" smtClean="0"/>
              <a:t> II (n:9) ………………………</a:t>
            </a:r>
            <a:r>
              <a:rPr lang="tr-TR" dirty="0" err="1" smtClean="0"/>
              <a:t>Dienogest</a:t>
            </a:r>
            <a:r>
              <a:rPr lang="tr-TR" dirty="0" smtClean="0"/>
              <a:t>  (0,3 </a:t>
            </a:r>
            <a:r>
              <a:rPr lang="tr-TR" dirty="0"/>
              <a:t>mg/kg/</a:t>
            </a:r>
            <a:r>
              <a:rPr lang="tr-TR" dirty="0" err="1"/>
              <a:t>day</a:t>
            </a:r>
            <a:r>
              <a:rPr lang="tr-TR" dirty="0" smtClean="0"/>
              <a:t>/ </a:t>
            </a:r>
            <a:r>
              <a:rPr lang="tr-TR" dirty="0" err="1" smtClean="0"/>
              <a:t>po</a:t>
            </a:r>
            <a:r>
              <a:rPr lang="tr-TR" dirty="0" smtClean="0"/>
              <a:t> )</a:t>
            </a:r>
          </a:p>
          <a:p>
            <a:r>
              <a:rPr lang="tr-TR" dirty="0" err="1" smtClean="0"/>
              <a:t>Group</a:t>
            </a:r>
            <a:r>
              <a:rPr lang="tr-TR" dirty="0" smtClean="0"/>
              <a:t> III (n:6) ……………………..</a:t>
            </a:r>
            <a:r>
              <a:rPr lang="tr-TR" dirty="0" err="1" smtClean="0"/>
              <a:t>Atorvastatin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Dienogest</a:t>
            </a:r>
            <a:r>
              <a:rPr lang="tr-TR" dirty="0"/>
              <a:t> in </a:t>
            </a:r>
            <a:r>
              <a:rPr lang="tr-TR" dirty="0" err="1"/>
              <a:t>combination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/>
              <a:t>2,5 </a:t>
            </a:r>
            <a:r>
              <a:rPr lang="tr-TR" dirty="0" smtClean="0"/>
              <a:t>mg/kg/</a:t>
            </a:r>
            <a:r>
              <a:rPr lang="tr-TR" dirty="0" err="1" smtClean="0"/>
              <a:t>day</a:t>
            </a:r>
            <a:r>
              <a:rPr lang="tr-TR" dirty="0" smtClean="0"/>
              <a:t>, </a:t>
            </a:r>
            <a:r>
              <a:rPr lang="tr-TR" dirty="0" err="1" smtClean="0"/>
              <a:t>po</a:t>
            </a:r>
            <a:r>
              <a:rPr lang="tr-TR" dirty="0" smtClean="0"/>
              <a:t> - 0,3 mg/kg/</a:t>
            </a:r>
            <a:r>
              <a:rPr lang="tr-TR" dirty="0" err="1" smtClean="0"/>
              <a:t>day</a:t>
            </a:r>
            <a:r>
              <a:rPr lang="tr-TR" dirty="0" smtClean="0"/>
              <a:t>, </a:t>
            </a:r>
            <a:r>
              <a:rPr lang="tr-TR" dirty="0" err="1" smtClean="0"/>
              <a:t>po</a:t>
            </a:r>
            <a:r>
              <a:rPr lang="tr-TR" dirty="0" smtClean="0"/>
              <a:t>, </a:t>
            </a:r>
            <a:r>
              <a:rPr lang="tr-TR" dirty="0" err="1" smtClean="0"/>
              <a:t>respectively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Group</a:t>
            </a:r>
            <a:r>
              <a:rPr lang="tr-TR" dirty="0" smtClean="0"/>
              <a:t> IV (n:10)…………………….Control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smtClean="0"/>
              <a:t> (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). 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929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2" y="365124"/>
            <a:ext cx="728662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7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452</TotalTime>
  <Words>745</Words>
  <Application>Microsoft Office PowerPoint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TimesNewRoman</vt:lpstr>
      <vt:lpstr>Office Teması</vt:lpstr>
      <vt:lpstr>The effects of Atorvastatin and Dienogest on inflammation markers and histopathological effects on lesions in rat endometriosis model</vt:lpstr>
      <vt:lpstr>PowerPoint Presentation</vt:lpstr>
      <vt:lpstr>Prospective, randomized, controlled experimental study  </vt:lpstr>
      <vt:lpstr>Objectives</vt:lpstr>
      <vt:lpstr>Method and Materials-1</vt:lpstr>
      <vt:lpstr>Method and Materials-2</vt:lpstr>
      <vt:lpstr>PowerPoint Presentation</vt:lpstr>
      <vt:lpstr>Method and Materials-3</vt:lpstr>
      <vt:lpstr>PowerPoint Presentation</vt:lpstr>
      <vt:lpstr>Method and Materials-4</vt:lpstr>
      <vt:lpstr>Method and Materials-5</vt:lpstr>
      <vt:lpstr>Method and Materials-6</vt:lpstr>
      <vt:lpstr>Statistical Analysis</vt:lpstr>
      <vt:lpstr>Findings-1</vt:lpstr>
      <vt:lpstr>Findings-2</vt:lpstr>
      <vt:lpstr>Findings-3 IL-6</vt:lpstr>
      <vt:lpstr>Findings-4 Hs-CRP</vt:lpstr>
      <vt:lpstr>Findings-5 TNF-α</vt:lpstr>
      <vt:lpstr>Findings-6 VEGF</vt:lpstr>
      <vt:lpstr>Findings-6 VEGF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Atorvastatin and Dienogest on inflammation markers and histopathological effects on lesions in rat endometriosis model</dc:title>
  <dc:creator>hpelitebook</dc:creator>
  <cp:lastModifiedBy>s</cp:lastModifiedBy>
  <cp:revision>62</cp:revision>
  <dcterms:created xsi:type="dcterms:W3CDTF">2017-05-13T11:33:26Z</dcterms:created>
  <dcterms:modified xsi:type="dcterms:W3CDTF">2017-05-17T09:23:24Z</dcterms:modified>
</cp:coreProperties>
</file>