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76"/>
  </p:notesMasterIdLst>
  <p:sldIdLst>
    <p:sldId id="594" r:id="rId4"/>
    <p:sldId id="599" r:id="rId5"/>
    <p:sldId id="329" r:id="rId6"/>
    <p:sldId id="333" r:id="rId7"/>
    <p:sldId id="520" r:id="rId8"/>
    <p:sldId id="580" r:id="rId9"/>
    <p:sldId id="579" r:id="rId10"/>
    <p:sldId id="334" r:id="rId11"/>
    <p:sldId id="341" r:id="rId12"/>
    <p:sldId id="335" r:id="rId13"/>
    <p:sldId id="336" r:id="rId14"/>
    <p:sldId id="342" r:id="rId15"/>
    <p:sldId id="473" r:id="rId16"/>
    <p:sldId id="337" r:id="rId17"/>
    <p:sldId id="340" r:id="rId18"/>
    <p:sldId id="402" r:id="rId19"/>
    <p:sldId id="454" r:id="rId20"/>
    <p:sldId id="349" r:id="rId21"/>
    <p:sldId id="516" r:id="rId22"/>
    <p:sldId id="517" r:id="rId23"/>
    <p:sldId id="530" r:id="rId24"/>
    <p:sldId id="443" r:id="rId25"/>
    <p:sldId id="447" r:id="rId26"/>
    <p:sldId id="358" r:id="rId27"/>
    <p:sldId id="360" r:id="rId28"/>
    <p:sldId id="361" r:id="rId29"/>
    <p:sldId id="362" r:id="rId30"/>
    <p:sldId id="414" r:id="rId31"/>
    <p:sldId id="439" r:id="rId32"/>
    <p:sldId id="577" r:id="rId33"/>
    <p:sldId id="586" r:id="rId34"/>
    <p:sldId id="587" r:id="rId35"/>
    <p:sldId id="588" r:id="rId36"/>
    <p:sldId id="590" r:id="rId37"/>
    <p:sldId id="591" r:id="rId38"/>
    <p:sldId id="438" r:id="rId39"/>
    <p:sldId id="589" r:id="rId40"/>
    <p:sldId id="452" r:id="rId41"/>
    <p:sldId id="601" r:id="rId42"/>
    <p:sldId id="600" r:id="rId43"/>
    <p:sldId id="357" r:id="rId44"/>
    <p:sldId id="339" r:id="rId45"/>
    <p:sldId id="375" r:id="rId46"/>
    <p:sldId id="374" r:id="rId47"/>
    <p:sldId id="377" r:id="rId48"/>
    <p:sldId id="541" r:id="rId49"/>
    <p:sldId id="542" r:id="rId50"/>
    <p:sldId id="583" r:id="rId51"/>
    <p:sldId id="338" r:id="rId52"/>
    <p:sldId id="464" r:id="rId53"/>
    <p:sldId id="465" r:id="rId54"/>
    <p:sldId id="581" r:id="rId55"/>
    <p:sldId id="365" r:id="rId56"/>
    <p:sldId id="474" r:id="rId57"/>
    <p:sldId id="389" r:id="rId58"/>
    <p:sldId id="578" r:id="rId59"/>
    <p:sldId id="569" r:id="rId60"/>
    <p:sldId id="570" r:id="rId61"/>
    <p:sldId id="571" r:id="rId62"/>
    <p:sldId id="416" r:id="rId63"/>
    <p:sldId id="573" r:id="rId64"/>
    <p:sldId id="574" r:id="rId65"/>
    <p:sldId id="419" r:id="rId66"/>
    <p:sldId id="417" r:id="rId67"/>
    <p:sldId id="418" r:id="rId68"/>
    <p:sldId id="585" r:id="rId69"/>
    <p:sldId id="595" r:id="rId70"/>
    <p:sldId id="459" r:id="rId71"/>
    <p:sldId id="572" r:id="rId72"/>
    <p:sldId id="596" r:id="rId73"/>
    <p:sldId id="597" r:id="rId74"/>
    <p:sldId id="598" r:id="rId7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FF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55" autoAdjust="0"/>
  </p:normalViewPr>
  <p:slideViewPr>
    <p:cSldViewPr>
      <p:cViewPr varScale="1">
        <p:scale>
          <a:sx n="65" d="100"/>
          <a:sy n="65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BA1A3-0211-4ACF-8574-E2A63B1360C4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4315-146D-453D-99DA-1D9D9B866B7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4315-146D-453D-99DA-1D9D9B866B7F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4315-146D-453D-99DA-1D9D9B866B7F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8978D-BED0-4A5E-8EE0-8DDDD03A04FA}" type="slidenum">
              <a:rPr lang="en-AU"/>
              <a:pPr/>
              <a:t>51</a:t>
            </a:fld>
            <a:endParaRPr lang="en-AU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ln/>
        </p:spPr>
        <p:txBody>
          <a:bodyPr lIns="90488" tIns="44450" rIns="90488" bIns="44450"/>
          <a:lstStyle/>
          <a:p>
            <a:pPr defTabSz="914400"/>
            <a:endParaRPr lang="tr-TR"/>
          </a:p>
        </p:txBody>
      </p:sp>
      <p:sp>
        <p:nvSpPr>
          <p:cNvPr id="201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4315-146D-453D-99DA-1D9D9B866B7F}" type="slidenum">
              <a:rPr lang="tr-TR" smtClean="0"/>
              <a:pPr/>
              <a:t>65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ong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8"/>
          <p:cNvSpPr>
            <a:spLocks noChangeAspect="1"/>
          </p:cNvSpPr>
          <p:nvPr userDrawn="1"/>
        </p:nvSpPr>
        <p:spPr bwMode="auto">
          <a:xfrm>
            <a:off x="-12700" y="215900"/>
            <a:ext cx="558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Picture 8" descr="SEQLabs-Logo-2c-RGB.png"/>
          <p:cNvSpPr>
            <a:spLocks noChangeAspect="1"/>
          </p:cNvSpPr>
          <p:nvPr userDrawn="1"/>
        </p:nvSpPr>
        <p:spPr bwMode="auto">
          <a:xfrm>
            <a:off x="6877050" y="6470650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Title 24"/>
          <p:cNvSpPr>
            <a:spLocks noGrp="1"/>
          </p:cNvSpPr>
          <p:nvPr>
            <p:ph type="title"/>
          </p:nvPr>
        </p:nvSpPr>
        <p:spPr>
          <a:xfrm>
            <a:off x="584200" y="254000"/>
            <a:ext cx="7975600" cy="113030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defRPr sz="280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 flipH="1">
            <a:off x="8382000" y="636270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C0C0-D5A5-49D9-9F3D-D39BDD5C8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2637-4A50-9A4A-8BAF-8BADEA221E18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2AEA-29B0-B041-8450-F2BD758D0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ong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8"/>
          <p:cNvSpPr>
            <a:spLocks noChangeAspect="1"/>
          </p:cNvSpPr>
          <p:nvPr userDrawn="1"/>
        </p:nvSpPr>
        <p:spPr bwMode="auto">
          <a:xfrm>
            <a:off x="-12700" y="215900"/>
            <a:ext cx="558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Picture 8" descr="SEQLabs-Logo-2c-RGB.png"/>
          <p:cNvSpPr>
            <a:spLocks noChangeAspect="1"/>
          </p:cNvSpPr>
          <p:nvPr userDrawn="1"/>
        </p:nvSpPr>
        <p:spPr bwMode="auto">
          <a:xfrm>
            <a:off x="6877050" y="6470650"/>
            <a:ext cx="160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Title 24"/>
          <p:cNvSpPr>
            <a:spLocks noGrp="1"/>
          </p:cNvSpPr>
          <p:nvPr>
            <p:ph type="title"/>
          </p:nvPr>
        </p:nvSpPr>
        <p:spPr>
          <a:xfrm>
            <a:off x="584200" y="254000"/>
            <a:ext cx="7975600" cy="113030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defRPr sz="280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 flipH="1">
            <a:off x="8382000" y="636270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C0C0-D5A5-49D9-9F3D-D39BDD5C84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2637-4A50-9A4A-8BAF-8BADEA221E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2AEA-29B0-B041-8450-F2BD758D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4F81BD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0E58-16C5-435C-9A0A-FE9BC30AB20E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8F56-C4F0-4581-9AF5-A592D2EA914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7D1C-A675-4337-8602-DC76ADDFD347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2D55-64F3-4F21-B234-EC1D28E88E6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9EC9-0729-4252-8205-56CAF44BA76F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4D0F-0AC8-4956-A16C-B5E35DF2415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6F42-47B7-4BC6-896C-A86972F1092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675A-857A-4BED-A2B4-20924811A14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A56D-FB2C-430C-B54D-F9CF9F9DF8FA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2757-5961-42F3-B55D-C8A903ED586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C0A7-0664-49B3-BD1E-2119F3BE7C0F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45F8-FBAF-45A1-9E20-6670E736A6B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4293-853D-43F2-9E5C-ABEDDBDDD25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E00A-CE0C-4638-A816-E8AC6027D82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8892-74DF-4693-8CF9-346D0B579F1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720AC-6256-4E58-AC40-0A3B402B5E8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1A7C-6965-4480-A6BE-1BC730C9362B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0F6D-6297-404D-844C-CC8D6BF8128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CAF3-3C1A-45F6-9BD0-7578A1E73B9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F91F-F247-420C-A2C0-D0DAF3FA5F2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B09E-582A-40BC-9326-00D6D929539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C4C0-DF00-47B0-89B1-63FD7FC2037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6DE9-961B-4D3E-83D2-6655341B490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0DEB-D576-42ED-88E2-7B479659D4B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C915CB-216A-48C7-AF1A-F8EC4FDA5AB7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618097-6470-4A8C-866B-52B658C7CC79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Microsoft_Office_Excel_97-2003__al__ma_Sayfas_1.xls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34734"/>
            <a:ext cx="7704856" cy="57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75" y="116632"/>
            <a:ext cx="3616445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rgbClr val="68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4000" dirty="0" err="1" smtClean="0">
                <a:solidFill>
                  <a:srgbClr val="C00000"/>
                </a:solidFill>
              </a:rPr>
              <a:t>Prenatal</a:t>
            </a:r>
            <a:r>
              <a:rPr lang="tr-TR" sz="4000" dirty="0" smtClean="0">
                <a:solidFill>
                  <a:srgbClr val="C00000"/>
                </a:solidFill>
              </a:rPr>
              <a:t> Tanı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2" cy="4896544"/>
          </a:xfrm>
        </p:spPr>
        <p:txBody>
          <a:bodyPr>
            <a:normAutofit/>
          </a:bodyPr>
          <a:lstStyle/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5600" dirty="0" smtClean="0">
                <a:solidFill>
                  <a:srgbClr val="C00000"/>
                </a:solidFill>
              </a:rPr>
              <a:t>Tarama		2.Tanı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sz="6000" dirty="0">
              <a:solidFill>
                <a:srgbClr val="C00000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2195736" y="3284984"/>
            <a:ext cx="2376264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bg2">
                    <a:lumMod val="10000"/>
                  </a:schemeClr>
                </a:solidFill>
              </a:rPr>
              <a:t>Anamnez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tr-T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Ultrasonografi MRI</a:t>
            </a:r>
          </a:p>
          <a:p>
            <a:pPr algn="ctr"/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Biyokimya</a:t>
            </a:r>
          </a:p>
          <a:p>
            <a:pPr algn="ctr"/>
            <a:r>
              <a:rPr lang="tr-TR" b="1" dirty="0" err="1" smtClean="0">
                <a:solidFill>
                  <a:schemeClr val="bg2">
                    <a:lumMod val="10000"/>
                  </a:schemeClr>
                </a:solidFill>
              </a:rPr>
              <a:t>cff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 DNA</a:t>
            </a:r>
          </a:p>
        </p:txBody>
      </p:sp>
      <p:sp>
        <p:nvSpPr>
          <p:cNvPr id="5" name="4 Oval"/>
          <p:cNvSpPr/>
          <p:nvPr/>
        </p:nvSpPr>
        <p:spPr>
          <a:xfrm>
            <a:off x="4283968" y="3284984"/>
            <a:ext cx="2376264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bg2">
                    <a:lumMod val="10000"/>
                  </a:schemeClr>
                </a:solidFill>
              </a:rPr>
              <a:t>İnvazif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 işlemler:</a:t>
            </a:r>
          </a:p>
          <a:p>
            <a:pPr algn="ctr"/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CVS</a:t>
            </a:r>
            <a:b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AS</a:t>
            </a:r>
          </a:p>
          <a:p>
            <a:pPr algn="ctr"/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Ultrasonografi MRI</a:t>
            </a:r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0" y="1340768"/>
            <a:ext cx="8640960" cy="5517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rgbClr val="680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tr-TR" sz="4000" dirty="0" err="1" smtClean="0">
                <a:solidFill>
                  <a:srgbClr val="C00000"/>
                </a:solidFill>
              </a:rPr>
              <a:t>Prenatal</a:t>
            </a:r>
            <a:r>
              <a:rPr lang="tr-TR" sz="4000" dirty="0" smtClean="0">
                <a:solidFill>
                  <a:srgbClr val="C00000"/>
                </a:solidFill>
              </a:rPr>
              <a:t> Tanı</a:t>
            </a:r>
            <a:br>
              <a:rPr lang="tr-TR" sz="4000" dirty="0" smtClean="0">
                <a:solidFill>
                  <a:srgbClr val="C00000"/>
                </a:solidFill>
              </a:rPr>
            </a:br>
            <a:r>
              <a:rPr lang="tr-TR" sz="4000" dirty="0" smtClean="0">
                <a:solidFill>
                  <a:srgbClr val="C00000"/>
                </a:solidFill>
              </a:rPr>
              <a:t>Aşamaları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323528" y="2780928"/>
            <a:ext cx="3672408" cy="3672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6444208" y="2420888"/>
            <a:ext cx="2448272" cy="2365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043608" y="1340768"/>
            <a:ext cx="2245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 smtClean="0">
                <a:solidFill>
                  <a:srgbClr val="C00000"/>
                </a:solidFill>
              </a:rPr>
              <a:t>Tarama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238653" y="1340768"/>
            <a:ext cx="1480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 smtClean="0">
                <a:solidFill>
                  <a:srgbClr val="C00000"/>
                </a:solidFill>
              </a:rPr>
              <a:t>Tanı </a:t>
            </a:r>
            <a:endParaRPr lang="tr-TR" sz="5400" dirty="0">
              <a:solidFill>
                <a:srgbClr val="C00000"/>
              </a:solidFill>
            </a:endParaRPr>
          </a:p>
        </p:txBody>
      </p:sp>
      <p:sp>
        <p:nvSpPr>
          <p:cNvPr id="10" name="9 Sağ Ok"/>
          <p:cNvSpPr/>
          <p:nvPr/>
        </p:nvSpPr>
        <p:spPr>
          <a:xfrm>
            <a:off x="4427984" y="4437112"/>
            <a:ext cx="792088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-396552" y="213285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Prevalansı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%1 den az olan</a:t>
            </a:r>
            <a:b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Önemli Hastalık ve Anomali</a:t>
            </a:r>
            <a:endParaRPr lang="tr-T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11 Oval"/>
          <p:cNvSpPr/>
          <p:nvPr/>
        </p:nvSpPr>
        <p:spPr>
          <a:xfrm>
            <a:off x="6977067" y="5229200"/>
            <a:ext cx="1258957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2843808" y="3204265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Düşük Risk</a:t>
            </a:r>
            <a:endParaRPr lang="tr-T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2843808" y="5466710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Yüksek Risk</a:t>
            </a:r>
            <a:endParaRPr lang="tr-T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27"/>
          <p:cNvGrpSpPr>
            <a:grpSpLocks/>
          </p:cNvGrpSpPr>
          <p:nvPr/>
        </p:nvGrpSpPr>
        <p:grpSpPr bwMode="auto">
          <a:xfrm flipH="1">
            <a:off x="2411760" y="3789040"/>
            <a:ext cx="576065" cy="1008112"/>
            <a:chOff x="3086" y="1894"/>
            <a:chExt cx="395" cy="1227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3199" y="2784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3086" y="2122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3195" y="2017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3213" y="1928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3285" y="1997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3329" y="2015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3291" y="2060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281" y="2052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3102" y="1894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3312" y="2358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3261" y="2390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3130" y="2338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3164" y="2235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3317" y="2316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flipH="1">
              <a:off x="3378" y="2259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3321" y="2271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3436" y="2493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3399" y="2572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3328" y="2692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3369" y="2524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7" name="Group 48"/>
          <p:cNvGrpSpPr>
            <a:grpSpLocks/>
          </p:cNvGrpSpPr>
          <p:nvPr/>
        </p:nvGrpSpPr>
        <p:grpSpPr bwMode="auto">
          <a:xfrm flipH="1">
            <a:off x="3275856" y="4581128"/>
            <a:ext cx="576064" cy="1008112"/>
            <a:chOff x="3278" y="1990"/>
            <a:chExt cx="395" cy="1227"/>
          </a:xfrm>
        </p:grpSpPr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8" name="Group 110"/>
          <p:cNvGrpSpPr>
            <a:grpSpLocks/>
          </p:cNvGrpSpPr>
          <p:nvPr/>
        </p:nvGrpSpPr>
        <p:grpSpPr bwMode="auto">
          <a:xfrm>
            <a:off x="611560" y="4509120"/>
            <a:ext cx="360040" cy="1197297"/>
            <a:chOff x="3278" y="1990"/>
            <a:chExt cx="395" cy="1227"/>
          </a:xfrm>
        </p:grpSpPr>
        <p:sp>
          <p:nvSpPr>
            <p:cNvPr id="79" name="Freeform 111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112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113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114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115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116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5" name="Freeform 117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6" name="Freeform 118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7" name="Freeform 119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" name="Freeform 120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9" name="Freeform 121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" name="Freeform 122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1" name="Freeform 123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" name="Freeform 124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3" name="Line 125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4" name="Freeform 126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5" name="Freeform 127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" name="Freeform 128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7" name="Freeform 129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8" name="Freeform 130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9" name="Group 131"/>
          <p:cNvGrpSpPr>
            <a:grpSpLocks/>
          </p:cNvGrpSpPr>
          <p:nvPr/>
        </p:nvGrpSpPr>
        <p:grpSpPr bwMode="auto">
          <a:xfrm flipH="1">
            <a:off x="1405944" y="3559605"/>
            <a:ext cx="403974" cy="805996"/>
            <a:chOff x="3278" y="1990"/>
            <a:chExt cx="395" cy="1227"/>
          </a:xfrm>
        </p:grpSpPr>
        <p:sp>
          <p:nvSpPr>
            <p:cNvPr id="100" name="Freeform 132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1" name="Freeform 133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2" name="Freeform 134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3" name="Freeform 135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4" name="Freeform 136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5" name="Freeform 137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6" name="Freeform 138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7" name="Freeform 139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8" name="Freeform 140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" name="Freeform 141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0" name="Freeform 142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" name="Freeform 143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2" name="Freeform 144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" name="Freeform 145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4" name="Line 146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5" name="Freeform 147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6" name="Freeform 148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" name="Freeform 149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8" name="Freeform 150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9" name="Freeform 151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0" name="Group 152"/>
          <p:cNvGrpSpPr>
            <a:grpSpLocks/>
          </p:cNvGrpSpPr>
          <p:nvPr/>
        </p:nvGrpSpPr>
        <p:grpSpPr bwMode="auto">
          <a:xfrm flipH="1">
            <a:off x="1674228" y="3450066"/>
            <a:ext cx="403975" cy="805997"/>
            <a:chOff x="3278" y="1990"/>
            <a:chExt cx="395" cy="1227"/>
          </a:xfrm>
        </p:grpSpPr>
        <p:sp>
          <p:nvSpPr>
            <p:cNvPr id="121" name="Freeform 153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2" name="Freeform 154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3" name="Freeform 155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4" name="Freeform 156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5" name="Freeform 157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6" name="Freeform 158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7" name="Freeform 159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8" name="Freeform 160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9" name="Freeform 161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0" name="Freeform 162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" name="Freeform 163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" name="Freeform 164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3" name="Freeform 165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4" name="Freeform 166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5" name="Line 167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6" name="Freeform 168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7" name="Freeform 169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" name="Freeform 170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9" name="Freeform 171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" name="Freeform 172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1" name="Group 173"/>
          <p:cNvGrpSpPr>
            <a:grpSpLocks/>
          </p:cNvGrpSpPr>
          <p:nvPr/>
        </p:nvGrpSpPr>
        <p:grpSpPr bwMode="auto">
          <a:xfrm flipH="1">
            <a:off x="977319" y="3940605"/>
            <a:ext cx="403974" cy="805996"/>
            <a:chOff x="3278" y="1990"/>
            <a:chExt cx="395" cy="1227"/>
          </a:xfrm>
        </p:grpSpPr>
        <p:sp>
          <p:nvSpPr>
            <p:cNvPr id="142" name="Freeform 17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3" name="Freeform 17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" name="Freeform 17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5" name="Freeform 17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6" name="Freeform 17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7" name="Freeform 17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8" name="Freeform 18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9" name="Freeform 18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0" name="Freeform 18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1" name="Freeform 18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2" name="Freeform 18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3" name="Freeform 18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" name="Freeform 18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" name="Freeform 18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6" name="Line 18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7" name="Freeform 18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8" name="Freeform 19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9" name="Freeform 19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0" name="Freeform 19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1" name="Freeform 19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62" name="Group 215"/>
          <p:cNvGrpSpPr>
            <a:grpSpLocks/>
          </p:cNvGrpSpPr>
          <p:nvPr/>
        </p:nvGrpSpPr>
        <p:grpSpPr bwMode="auto">
          <a:xfrm>
            <a:off x="1907704" y="2780928"/>
            <a:ext cx="360040" cy="648072"/>
            <a:chOff x="3278" y="1990"/>
            <a:chExt cx="395" cy="1227"/>
          </a:xfrm>
        </p:grpSpPr>
        <p:sp>
          <p:nvSpPr>
            <p:cNvPr id="163" name="Freeform 216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4" name="Freeform 217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7" name="Freeform 220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8" name="Freeform 221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9" name="Freeform 222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0" name="Freeform 223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1" name="Freeform 224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2" name="Freeform 225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3" name="Freeform 226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4" name="Freeform 227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5" name="Freeform 228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6" name="Freeform 229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7" name="Line 230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" name="Freeform 231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9" name="Freeform 232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80" name="Freeform 233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81" name="Freeform 234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82" name="Freeform 235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83" name="Group 236"/>
          <p:cNvGrpSpPr>
            <a:grpSpLocks/>
          </p:cNvGrpSpPr>
          <p:nvPr/>
        </p:nvGrpSpPr>
        <p:grpSpPr bwMode="auto">
          <a:xfrm flipH="1">
            <a:off x="1369428" y="4364466"/>
            <a:ext cx="403975" cy="805997"/>
            <a:chOff x="3278" y="1990"/>
            <a:chExt cx="395" cy="1227"/>
          </a:xfrm>
        </p:grpSpPr>
        <p:sp>
          <p:nvSpPr>
            <p:cNvPr id="184" name="Freeform 237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85" name="Freeform 238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86" name="Freeform 239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87" name="Freeform 240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88" name="Freeform 241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89" name="Freeform 242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90" name="Freeform 243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91" name="Freeform 244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92" name="Freeform 245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93" name="Freeform 246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94" name="Freeform 247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95" name="Freeform 248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96" name="Freeform 249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97" name="Freeform 250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98" name="Line 251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9" name="Freeform 252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00" name="Freeform 253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01" name="Freeform 254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02" name="Freeform 255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03" name="Freeform 256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04" name="Group 257"/>
          <p:cNvGrpSpPr>
            <a:grpSpLocks/>
          </p:cNvGrpSpPr>
          <p:nvPr/>
        </p:nvGrpSpPr>
        <p:grpSpPr bwMode="auto">
          <a:xfrm flipH="1">
            <a:off x="3059832" y="3645024"/>
            <a:ext cx="576064" cy="1008112"/>
            <a:chOff x="3278" y="1990"/>
            <a:chExt cx="395" cy="1227"/>
          </a:xfrm>
        </p:grpSpPr>
        <p:sp>
          <p:nvSpPr>
            <p:cNvPr id="205" name="Freeform 258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06" name="Freeform 259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07" name="Freeform 260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08" name="Freeform 261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09" name="Freeform 262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10" name="Freeform 263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11" name="Freeform 264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12" name="Freeform 265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13" name="Freeform 266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14" name="Freeform 267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15" name="Freeform 268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16" name="Freeform 269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17" name="Freeform 270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18" name="Freeform 271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19" name="Line 272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0" name="Freeform 273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21" name="Freeform 274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22" name="Freeform 275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23" name="Freeform 276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24" name="Freeform 277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25" name="Group 278"/>
          <p:cNvGrpSpPr>
            <a:grpSpLocks/>
          </p:cNvGrpSpPr>
          <p:nvPr/>
        </p:nvGrpSpPr>
        <p:grpSpPr bwMode="auto">
          <a:xfrm flipH="1">
            <a:off x="2153392" y="4582070"/>
            <a:ext cx="576065" cy="1008112"/>
            <a:chOff x="3278" y="1990"/>
            <a:chExt cx="395" cy="1227"/>
          </a:xfrm>
        </p:grpSpPr>
        <p:sp>
          <p:nvSpPr>
            <p:cNvPr id="226" name="Freeform 279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27" name="Freeform 280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28" name="Freeform 281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29" name="Freeform 282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0" name="Freeform 283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1" name="Freeform 284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2" name="Freeform 285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3" name="Freeform 286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4" name="Freeform 287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5" name="Freeform 288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6" name="Freeform 289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7" name="Freeform 290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8" name="Freeform 291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9" name="Freeform 292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40" name="Line 293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1" name="Freeform 294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42" name="Freeform 295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43" name="Freeform 296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44" name="Freeform 297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45" name="Freeform 298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67" name="Group 362"/>
          <p:cNvGrpSpPr>
            <a:grpSpLocks/>
          </p:cNvGrpSpPr>
          <p:nvPr/>
        </p:nvGrpSpPr>
        <p:grpSpPr bwMode="auto">
          <a:xfrm flipH="1">
            <a:off x="1844094" y="4516866"/>
            <a:ext cx="403974" cy="805997"/>
            <a:chOff x="3278" y="1990"/>
            <a:chExt cx="395" cy="1227"/>
          </a:xfrm>
        </p:grpSpPr>
        <p:sp>
          <p:nvSpPr>
            <p:cNvPr id="268" name="Freeform 363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69" name="Freeform 364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70" name="Freeform 365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71" name="Freeform 366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72" name="Freeform 367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73" name="Freeform 368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74" name="Freeform 369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75" name="Freeform 370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76" name="Freeform 371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77" name="Freeform 372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78" name="Freeform 373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79" name="Freeform 374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80" name="Freeform 375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81" name="Freeform 376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82" name="Line 377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3" name="Freeform 378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84" name="Freeform 379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85" name="Freeform 380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86" name="Freeform 381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87" name="Freeform 382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88" name="Group 383"/>
          <p:cNvGrpSpPr>
            <a:grpSpLocks/>
          </p:cNvGrpSpPr>
          <p:nvPr/>
        </p:nvGrpSpPr>
        <p:grpSpPr bwMode="auto">
          <a:xfrm>
            <a:off x="1259632" y="4941168"/>
            <a:ext cx="261764" cy="1127918"/>
            <a:chOff x="3278" y="1990"/>
            <a:chExt cx="395" cy="1227"/>
          </a:xfrm>
        </p:grpSpPr>
        <p:sp>
          <p:nvSpPr>
            <p:cNvPr id="289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0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1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2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3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4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5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6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7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8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99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00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01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02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03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04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05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06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07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08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09" name="Group 425"/>
          <p:cNvGrpSpPr>
            <a:grpSpLocks/>
          </p:cNvGrpSpPr>
          <p:nvPr/>
        </p:nvGrpSpPr>
        <p:grpSpPr bwMode="auto">
          <a:xfrm flipH="1">
            <a:off x="759828" y="3221466"/>
            <a:ext cx="403975" cy="805997"/>
            <a:chOff x="3278" y="1990"/>
            <a:chExt cx="395" cy="1227"/>
          </a:xfrm>
        </p:grpSpPr>
        <p:sp>
          <p:nvSpPr>
            <p:cNvPr id="310" name="Freeform 426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11" name="Freeform 427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12" name="Freeform 428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13" name="Freeform 429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14" name="Freeform 430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15" name="Freeform 431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16" name="Freeform 432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17" name="Freeform 433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18" name="Freeform 434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19" name="Freeform 435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20" name="Freeform 436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21" name="Freeform 437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22" name="Freeform 438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23" name="Freeform 439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24" name="Line 440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5" name="Freeform 441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26" name="Freeform 442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27" name="Freeform 443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28" name="Freeform 444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29" name="Freeform 445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45" name="Group 90"/>
          <p:cNvGrpSpPr>
            <a:grpSpLocks/>
          </p:cNvGrpSpPr>
          <p:nvPr/>
        </p:nvGrpSpPr>
        <p:grpSpPr bwMode="auto">
          <a:xfrm>
            <a:off x="611560" y="4005064"/>
            <a:ext cx="276225" cy="463550"/>
            <a:chOff x="445" y="2794"/>
            <a:chExt cx="327" cy="484"/>
          </a:xfrm>
          <a:solidFill>
            <a:srgbClr val="FF0000"/>
          </a:solidFill>
        </p:grpSpPr>
        <p:sp>
          <p:nvSpPr>
            <p:cNvPr id="646" name="Freeform 91"/>
            <p:cNvSpPr>
              <a:spLocks/>
            </p:cNvSpPr>
            <p:nvPr/>
          </p:nvSpPr>
          <p:spPr bwMode="auto">
            <a:xfrm>
              <a:off x="445" y="2992"/>
              <a:ext cx="311" cy="286"/>
            </a:xfrm>
            <a:custGeom>
              <a:avLst/>
              <a:gdLst/>
              <a:ahLst/>
              <a:cxnLst>
                <a:cxn ang="0">
                  <a:pos x="309" y="167"/>
                </a:cxn>
                <a:cxn ang="0">
                  <a:pos x="307" y="156"/>
                </a:cxn>
                <a:cxn ang="0">
                  <a:pos x="304" y="146"/>
                </a:cxn>
                <a:cxn ang="0">
                  <a:pos x="303" y="137"/>
                </a:cxn>
                <a:cxn ang="0">
                  <a:pos x="302" y="127"/>
                </a:cxn>
                <a:cxn ang="0">
                  <a:pos x="301" y="119"/>
                </a:cxn>
                <a:cxn ang="0">
                  <a:pos x="299" y="110"/>
                </a:cxn>
                <a:cxn ang="0">
                  <a:pos x="296" y="100"/>
                </a:cxn>
                <a:cxn ang="0">
                  <a:pos x="290" y="87"/>
                </a:cxn>
                <a:cxn ang="0">
                  <a:pos x="281" y="72"/>
                </a:cxn>
                <a:cxn ang="0">
                  <a:pos x="270" y="56"/>
                </a:cxn>
                <a:cxn ang="0">
                  <a:pos x="261" y="43"/>
                </a:cxn>
                <a:cxn ang="0">
                  <a:pos x="253" y="32"/>
                </a:cxn>
                <a:cxn ang="0">
                  <a:pos x="246" y="24"/>
                </a:cxn>
                <a:cxn ang="0">
                  <a:pos x="239" y="18"/>
                </a:cxn>
                <a:cxn ang="0">
                  <a:pos x="231" y="13"/>
                </a:cxn>
                <a:cxn ang="0">
                  <a:pos x="223" y="9"/>
                </a:cxn>
                <a:cxn ang="0">
                  <a:pos x="214" y="6"/>
                </a:cxn>
                <a:cxn ang="0">
                  <a:pos x="206" y="4"/>
                </a:cxn>
                <a:cxn ang="0">
                  <a:pos x="199" y="3"/>
                </a:cxn>
                <a:cxn ang="0">
                  <a:pos x="194" y="5"/>
                </a:cxn>
                <a:cxn ang="0">
                  <a:pos x="193" y="8"/>
                </a:cxn>
                <a:cxn ang="0">
                  <a:pos x="192" y="12"/>
                </a:cxn>
                <a:cxn ang="0">
                  <a:pos x="189" y="16"/>
                </a:cxn>
                <a:cxn ang="0">
                  <a:pos x="182" y="19"/>
                </a:cxn>
                <a:cxn ang="0">
                  <a:pos x="173" y="22"/>
                </a:cxn>
                <a:cxn ang="0">
                  <a:pos x="164" y="24"/>
                </a:cxn>
                <a:cxn ang="0">
                  <a:pos x="155" y="24"/>
                </a:cxn>
                <a:cxn ang="0">
                  <a:pos x="145" y="21"/>
                </a:cxn>
                <a:cxn ang="0">
                  <a:pos x="135" y="16"/>
                </a:cxn>
                <a:cxn ang="0">
                  <a:pos x="125" y="9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98" y="3"/>
                </a:cxn>
                <a:cxn ang="0">
                  <a:pos x="82" y="12"/>
                </a:cxn>
                <a:cxn ang="0">
                  <a:pos x="67" y="31"/>
                </a:cxn>
                <a:cxn ang="0">
                  <a:pos x="50" y="50"/>
                </a:cxn>
                <a:cxn ang="0">
                  <a:pos x="32" y="65"/>
                </a:cxn>
                <a:cxn ang="0">
                  <a:pos x="16" y="76"/>
                </a:cxn>
                <a:cxn ang="0">
                  <a:pos x="6" y="89"/>
                </a:cxn>
                <a:cxn ang="0">
                  <a:pos x="1" y="102"/>
                </a:cxn>
                <a:cxn ang="0">
                  <a:pos x="0" y="114"/>
                </a:cxn>
                <a:cxn ang="0">
                  <a:pos x="2" y="127"/>
                </a:cxn>
                <a:cxn ang="0">
                  <a:pos x="7" y="141"/>
                </a:cxn>
                <a:cxn ang="0">
                  <a:pos x="11" y="159"/>
                </a:cxn>
                <a:cxn ang="0">
                  <a:pos x="16" y="182"/>
                </a:cxn>
                <a:cxn ang="0">
                  <a:pos x="23" y="204"/>
                </a:cxn>
                <a:cxn ang="0">
                  <a:pos x="33" y="224"/>
                </a:cxn>
                <a:cxn ang="0">
                  <a:pos x="42" y="240"/>
                </a:cxn>
                <a:cxn ang="0">
                  <a:pos x="49" y="256"/>
                </a:cxn>
                <a:cxn ang="0">
                  <a:pos x="58" y="271"/>
                </a:cxn>
                <a:cxn ang="0">
                  <a:pos x="71" y="285"/>
                </a:cxn>
                <a:cxn ang="0">
                  <a:pos x="108" y="267"/>
                </a:cxn>
                <a:cxn ang="0">
                  <a:pos x="190" y="230"/>
                </a:cxn>
                <a:cxn ang="0">
                  <a:pos x="272" y="191"/>
                </a:cxn>
                <a:cxn ang="0">
                  <a:pos x="310" y="175"/>
                </a:cxn>
              </a:cxnLst>
              <a:rect l="0" t="0" r="r" b="b"/>
              <a:pathLst>
                <a:path w="311" h="286">
                  <a:moveTo>
                    <a:pt x="310" y="175"/>
                  </a:moveTo>
                  <a:lnTo>
                    <a:pt x="309" y="172"/>
                  </a:lnTo>
                  <a:lnTo>
                    <a:pt x="309" y="169"/>
                  </a:lnTo>
                  <a:lnTo>
                    <a:pt x="309" y="167"/>
                  </a:lnTo>
                  <a:lnTo>
                    <a:pt x="308" y="164"/>
                  </a:lnTo>
                  <a:lnTo>
                    <a:pt x="307" y="161"/>
                  </a:lnTo>
                  <a:lnTo>
                    <a:pt x="307" y="159"/>
                  </a:lnTo>
                  <a:lnTo>
                    <a:pt x="307" y="156"/>
                  </a:lnTo>
                  <a:lnTo>
                    <a:pt x="306" y="154"/>
                  </a:lnTo>
                  <a:lnTo>
                    <a:pt x="306" y="151"/>
                  </a:lnTo>
                  <a:lnTo>
                    <a:pt x="305" y="149"/>
                  </a:lnTo>
                  <a:lnTo>
                    <a:pt x="304" y="146"/>
                  </a:lnTo>
                  <a:lnTo>
                    <a:pt x="304" y="144"/>
                  </a:lnTo>
                  <a:lnTo>
                    <a:pt x="304" y="142"/>
                  </a:lnTo>
                  <a:lnTo>
                    <a:pt x="303" y="139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2" y="132"/>
                  </a:lnTo>
                  <a:lnTo>
                    <a:pt x="302" y="130"/>
                  </a:lnTo>
                  <a:lnTo>
                    <a:pt x="302" y="127"/>
                  </a:lnTo>
                  <a:lnTo>
                    <a:pt x="301" y="125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19"/>
                  </a:lnTo>
                  <a:lnTo>
                    <a:pt x="301" y="117"/>
                  </a:lnTo>
                  <a:lnTo>
                    <a:pt x="300" y="114"/>
                  </a:lnTo>
                  <a:lnTo>
                    <a:pt x="299" y="112"/>
                  </a:lnTo>
                  <a:lnTo>
                    <a:pt x="299" y="110"/>
                  </a:lnTo>
                  <a:lnTo>
                    <a:pt x="298" y="108"/>
                  </a:lnTo>
                  <a:lnTo>
                    <a:pt x="298" y="105"/>
                  </a:lnTo>
                  <a:lnTo>
                    <a:pt x="296" y="103"/>
                  </a:lnTo>
                  <a:lnTo>
                    <a:pt x="296" y="100"/>
                  </a:lnTo>
                  <a:lnTo>
                    <a:pt x="295" y="97"/>
                  </a:lnTo>
                  <a:lnTo>
                    <a:pt x="293" y="94"/>
                  </a:lnTo>
                  <a:lnTo>
                    <a:pt x="291" y="91"/>
                  </a:lnTo>
                  <a:lnTo>
                    <a:pt x="290" y="87"/>
                  </a:lnTo>
                  <a:lnTo>
                    <a:pt x="288" y="83"/>
                  </a:lnTo>
                  <a:lnTo>
                    <a:pt x="285" y="79"/>
                  </a:lnTo>
                  <a:lnTo>
                    <a:pt x="283" y="76"/>
                  </a:lnTo>
                  <a:lnTo>
                    <a:pt x="281" y="72"/>
                  </a:lnTo>
                  <a:lnTo>
                    <a:pt x="278" y="68"/>
                  </a:lnTo>
                  <a:lnTo>
                    <a:pt x="276" y="64"/>
                  </a:lnTo>
                  <a:lnTo>
                    <a:pt x="273" y="60"/>
                  </a:lnTo>
                  <a:lnTo>
                    <a:pt x="270" y="56"/>
                  </a:lnTo>
                  <a:lnTo>
                    <a:pt x="268" y="52"/>
                  </a:lnTo>
                  <a:lnTo>
                    <a:pt x="265" y="49"/>
                  </a:lnTo>
                  <a:lnTo>
                    <a:pt x="263" y="46"/>
                  </a:lnTo>
                  <a:lnTo>
                    <a:pt x="261" y="43"/>
                  </a:lnTo>
                  <a:lnTo>
                    <a:pt x="259" y="40"/>
                  </a:lnTo>
                  <a:lnTo>
                    <a:pt x="257" y="37"/>
                  </a:lnTo>
                  <a:lnTo>
                    <a:pt x="255" y="34"/>
                  </a:lnTo>
                  <a:lnTo>
                    <a:pt x="253" y="32"/>
                  </a:lnTo>
                  <a:lnTo>
                    <a:pt x="251" y="30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6" y="24"/>
                  </a:lnTo>
                  <a:lnTo>
                    <a:pt x="244" y="23"/>
                  </a:lnTo>
                  <a:lnTo>
                    <a:pt x="242" y="21"/>
                  </a:lnTo>
                  <a:lnTo>
                    <a:pt x="240" y="20"/>
                  </a:lnTo>
                  <a:lnTo>
                    <a:pt x="239" y="18"/>
                  </a:lnTo>
                  <a:lnTo>
                    <a:pt x="237" y="17"/>
                  </a:lnTo>
                  <a:lnTo>
                    <a:pt x="235" y="15"/>
                  </a:lnTo>
                  <a:lnTo>
                    <a:pt x="233" y="14"/>
                  </a:lnTo>
                  <a:lnTo>
                    <a:pt x="231" y="13"/>
                  </a:lnTo>
                  <a:lnTo>
                    <a:pt x="230" y="12"/>
                  </a:lnTo>
                  <a:lnTo>
                    <a:pt x="227" y="11"/>
                  </a:lnTo>
                  <a:lnTo>
                    <a:pt x="225" y="10"/>
                  </a:lnTo>
                  <a:lnTo>
                    <a:pt x="223" y="9"/>
                  </a:lnTo>
                  <a:lnTo>
                    <a:pt x="220" y="8"/>
                  </a:lnTo>
                  <a:lnTo>
                    <a:pt x="219" y="7"/>
                  </a:lnTo>
                  <a:lnTo>
                    <a:pt x="217" y="6"/>
                  </a:lnTo>
                  <a:lnTo>
                    <a:pt x="214" y="6"/>
                  </a:lnTo>
                  <a:lnTo>
                    <a:pt x="212" y="5"/>
                  </a:lnTo>
                  <a:lnTo>
                    <a:pt x="210" y="4"/>
                  </a:lnTo>
                  <a:lnTo>
                    <a:pt x="207" y="4"/>
                  </a:lnTo>
                  <a:lnTo>
                    <a:pt x="206" y="4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201" y="3"/>
                  </a:lnTo>
                  <a:lnTo>
                    <a:pt x="199" y="3"/>
                  </a:lnTo>
                  <a:lnTo>
                    <a:pt x="198" y="4"/>
                  </a:lnTo>
                  <a:lnTo>
                    <a:pt x="196" y="4"/>
                  </a:lnTo>
                  <a:lnTo>
                    <a:pt x="195" y="4"/>
                  </a:lnTo>
                  <a:lnTo>
                    <a:pt x="194" y="5"/>
                  </a:lnTo>
                  <a:lnTo>
                    <a:pt x="194" y="6"/>
                  </a:lnTo>
                  <a:lnTo>
                    <a:pt x="194" y="7"/>
                  </a:lnTo>
                  <a:lnTo>
                    <a:pt x="193" y="7"/>
                  </a:lnTo>
                  <a:lnTo>
                    <a:pt x="193" y="8"/>
                  </a:lnTo>
                  <a:lnTo>
                    <a:pt x="193" y="9"/>
                  </a:lnTo>
                  <a:lnTo>
                    <a:pt x="193" y="10"/>
                  </a:lnTo>
                  <a:lnTo>
                    <a:pt x="193" y="11"/>
                  </a:lnTo>
                  <a:lnTo>
                    <a:pt x="192" y="12"/>
                  </a:lnTo>
                  <a:lnTo>
                    <a:pt x="192" y="13"/>
                  </a:lnTo>
                  <a:lnTo>
                    <a:pt x="190" y="14"/>
                  </a:lnTo>
                  <a:lnTo>
                    <a:pt x="190" y="15"/>
                  </a:lnTo>
                  <a:lnTo>
                    <a:pt x="189" y="16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19"/>
                  </a:lnTo>
                  <a:lnTo>
                    <a:pt x="180" y="20"/>
                  </a:lnTo>
                  <a:lnTo>
                    <a:pt x="178" y="20"/>
                  </a:lnTo>
                  <a:lnTo>
                    <a:pt x="176" y="22"/>
                  </a:lnTo>
                  <a:lnTo>
                    <a:pt x="173" y="22"/>
                  </a:lnTo>
                  <a:lnTo>
                    <a:pt x="171" y="23"/>
                  </a:lnTo>
                  <a:lnTo>
                    <a:pt x="169" y="24"/>
                  </a:lnTo>
                  <a:lnTo>
                    <a:pt x="166" y="24"/>
                  </a:lnTo>
                  <a:lnTo>
                    <a:pt x="164" y="24"/>
                  </a:lnTo>
                  <a:lnTo>
                    <a:pt x="161" y="24"/>
                  </a:lnTo>
                  <a:lnTo>
                    <a:pt x="159" y="25"/>
                  </a:lnTo>
                  <a:lnTo>
                    <a:pt x="157" y="24"/>
                  </a:lnTo>
                  <a:lnTo>
                    <a:pt x="155" y="24"/>
                  </a:lnTo>
                  <a:lnTo>
                    <a:pt x="152" y="23"/>
                  </a:lnTo>
                  <a:lnTo>
                    <a:pt x="149" y="23"/>
                  </a:lnTo>
                  <a:lnTo>
                    <a:pt x="147" y="22"/>
                  </a:lnTo>
                  <a:lnTo>
                    <a:pt x="145" y="21"/>
                  </a:lnTo>
                  <a:lnTo>
                    <a:pt x="143" y="20"/>
                  </a:lnTo>
                  <a:lnTo>
                    <a:pt x="140" y="19"/>
                  </a:lnTo>
                  <a:lnTo>
                    <a:pt x="138" y="17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5" y="9"/>
                  </a:lnTo>
                  <a:lnTo>
                    <a:pt x="123" y="7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2"/>
                  </a:lnTo>
                  <a:lnTo>
                    <a:pt x="98" y="3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7" y="9"/>
                  </a:lnTo>
                  <a:lnTo>
                    <a:pt x="82" y="12"/>
                  </a:lnTo>
                  <a:lnTo>
                    <a:pt x="78" y="15"/>
                  </a:lnTo>
                  <a:lnTo>
                    <a:pt x="75" y="20"/>
                  </a:lnTo>
                  <a:lnTo>
                    <a:pt x="70" y="24"/>
                  </a:lnTo>
                  <a:lnTo>
                    <a:pt x="67" y="31"/>
                  </a:lnTo>
                  <a:lnTo>
                    <a:pt x="63" y="36"/>
                  </a:lnTo>
                  <a:lnTo>
                    <a:pt x="59" y="41"/>
                  </a:lnTo>
                  <a:lnTo>
                    <a:pt x="55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2" y="58"/>
                  </a:lnTo>
                  <a:lnTo>
                    <a:pt x="37" y="61"/>
                  </a:lnTo>
                  <a:lnTo>
                    <a:pt x="32" y="65"/>
                  </a:lnTo>
                  <a:lnTo>
                    <a:pt x="29" y="67"/>
                  </a:lnTo>
                  <a:lnTo>
                    <a:pt x="24" y="70"/>
                  </a:lnTo>
                  <a:lnTo>
                    <a:pt x="20" y="73"/>
                  </a:lnTo>
                  <a:lnTo>
                    <a:pt x="16" y="76"/>
                  </a:lnTo>
                  <a:lnTo>
                    <a:pt x="13" y="79"/>
                  </a:lnTo>
                  <a:lnTo>
                    <a:pt x="10" y="82"/>
                  </a:lnTo>
                  <a:lnTo>
                    <a:pt x="8" y="85"/>
                  </a:lnTo>
                  <a:lnTo>
                    <a:pt x="6" y="89"/>
                  </a:lnTo>
                  <a:lnTo>
                    <a:pt x="4" y="92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0"/>
                  </a:lnTo>
                  <a:lnTo>
                    <a:pt x="4" y="133"/>
                  </a:lnTo>
                  <a:lnTo>
                    <a:pt x="5" y="137"/>
                  </a:lnTo>
                  <a:lnTo>
                    <a:pt x="7" y="141"/>
                  </a:lnTo>
                  <a:lnTo>
                    <a:pt x="8" y="145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9"/>
                  </a:lnTo>
                  <a:lnTo>
                    <a:pt x="12" y="165"/>
                  </a:lnTo>
                  <a:lnTo>
                    <a:pt x="14" y="170"/>
                  </a:lnTo>
                  <a:lnTo>
                    <a:pt x="15" y="176"/>
                  </a:lnTo>
                  <a:lnTo>
                    <a:pt x="16" y="182"/>
                  </a:lnTo>
                  <a:lnTo>
                    <a:pt x="18" y="187"/>
                  </a:lnTo>
                  <a:lnTo>
                    <a:pt x="19" y="193"/>
                  </a:lnTo>
                  <a:lnTo>
                    <a:pt x="21" y="198"/>
                  </a:lnTo>
                  <a:lnTo>
                    <a:pt x="23" y="204"/>
                  </a:lnTo>
                  <a:lnTo>
                    <a:pt x="25" y="210"/>
                  </a:lnTo>
                  <a:lnTo>
                    <a:pt x="27" y="214"/>
                  </a:lnTo>
                  <a:lnTo>
                    <a:pt x="29" y="219"/>
                  </a:lnTo>
                  <a:lnTo>
                    <a:pt x="33" y="224"/>
                  </a:lnTo>
                  <a:lnTo>
                    <a:pt x="35" y="227"/>
                  </a:lnTo>
                  <a:lnTo>
                    <a:pt x="38" y="231"/>
                  </a:lnTo>
                  <a:lnTo>
                    <a:pt x="40" y="235"/>
                  </a:lnTo>
                  <a:lnTo>
                    <a:pt x="42" y="240"/>
                  </a:lnTo>
                  <a:lnTo>
                    <a:pt x="44" y="244"/>
                  </a:lnTo>
                  <a:lnTo>
                    <a:pt x="46" y="247"/>
                  </a:lnTo>
                  <a:lnTo>
                    <a:pt x="48" y="251"/>
                  </a:lnTo>
                  <a:lnTo>
                    <a:pt x="49" y="256"/>
                  </a:lnTo>
                  <a:lnTo>
                    <a:pt x="52" y="259"/>
                  </a:lnTo>
                  <a:lnTo>
                    <a:pt x="54" y="263"/>
                  </a:lnTo>
                  <a:lnTo>
                    <a:pt x="56" y="267"/>
                  </a:lnTo>
                  <a:lnTo>
                    <a:pt x="58" y="271"/>
                  </a:lnTo>
                  <a:lnTo>
                    <a:pt x="61" y="274"/>
                  </a:lnTo>
                  <a:lnTo>
                    <a:pt x="64" y="277"/>
                  </a:lnTo>
                  <a:lnTo>
                    <a:pt x="67" y="281"/>
                  </a:lnTo>
                  <a:lnTo>
                    <a:pt x="71" y="285"/>
                  </a:lnTo>
                  <a:lnTo>
                    <a:pt x="73" y="283"/>
                  </a:lnTo>
                  <a:lnTo>
                    <a:pt x="81" y="280"/>
                  </a:lnTo>
                  <a:lnTo>
                    <a:pt x="93" y="274"/>
                  </a:lnTo>
                  <a:lnTo>
                    <a:pt x="108" y="267"/>
                  </a:lnTo>
                  <a:lnTo>
                    <a:pt x="126" y="259"/>
                  </a:lnTo>
                  <a:lnTo>
                    <a:pt x="146" y="250"/>
                  </a:lnTo>
                  <a:lnTo>
                    <a:pt x="168" y="240"/>
                  </a:lnTo>
                  <a:lnTo>
                    <a:pt x="190" y="230"/>
                  </a:lnTo>
                  <a:lnTo>
                    <a:pt x="212" y="219"/>
                  </a:lnTo>
                  <a:lnTo>
                    <a:pt x="234" y="209"/>
                  </a:lnTo>
                  <a:lnTo>
                    <a:pt x="254" y="199"/>
                  </a:lnTo>
                  <a:lnTo>
                    <a:pt x="272" y="191"/>
                  </a:lnTo>
                  <a:lnTo>
                    <a:pt x="288" y="184"/>
                  </a:lnTo>
                  <a:lnTo>
                    <a:pt x="299" y="179"/>
                  </a:lnTo>
                  <a:lnTo>
                    <a:pt x="307" y="176"/>
                  </a:lnTo>
                  <a:lnTo>
                    <a:pt x="310" y="175"/>
                  </a:lnTo>
                </a:path>
              </a:pathLst>
            </a:custGeom>
            <a:grp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7" name="Freeform 92"/>
            <p:cNvSpPr>
              <a:spLocks/>
            </p:cNvSpPr>
            <p:nvPr/>
          </p:nvSpPr>
          <p:spPr bwMode="auto">
            <a:xfrm>
              <a:off x="548" y="2925"/>
              <a:ext cx="107" cy="158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2" y="56"/>
                </a:cxn>
                <a:cxn ang="0">
                  <a:pos x="100" y="59"/>
                </a:cxn>
                <a:cxn ang="0">
                  <a:pos x="97" y="61"/>
                </a:cxn>
                <a:cxn ang="0">
                  <a:pos x="96" y="65"/>
                </a:cxn>
                <a:cxn ang="0">
                  <a:pos x="94" y="68"/>
                </a:cxn>
                <a:cxn ang="0">
                  <a:pos x="93" y="73"/>
                </a:cxn>
                <a:cxn ang="0">
                  <a:pos x="92" y="77"/>
                </a:cxn>
                <a:cxn ang="0">
                  <a:pos x="92" y="83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7" y="103"/>
                </a:cxn>
                <a:cxn ang="0">
                  <a:pos x="100" y="112"/>
                </a:cxn>
                <a:cxn ang="0">
                  <a:pos x="103" y="120"/>
                </a:cxn>
                <a:cxn ang="0">
                  <a:pos x="105" y="128"/>
                </a:cxn>
                <a:cxn ang="0">
                  <a:pos x="105" y="135"/>
                </a:cxn>
                <a:cxn ang="0">
                  <a:pos x="104" y="141"/>
                </a:cxn>
                <a:cxn ang="0">
                  <a:pos x="99" y="145"/>
                </a:cxn>
                <a:cxn ang="0">
                  <a:pos x="93" y="149"/>
                </a:cxn>
                <a:cxn ang="0">
                  <a:pos x="86" y="152"/>
                </a:cxn>
                <a:cxn ang="0">
                  <a:pos x="77" y="154"/>
                </a:cxn>
                <a:cxn ang="0">
                  <a:pos x="68" y="155"/>
                </a:cxn>
                <a:cxn ang="0">
                  <a:pos x="59" y="157"/>
                </a:cxn>
                <a:cxn ang="0">
                  <a:pos x="51" y="157"/>
                </a:cxn>
                <a:cxn ang="0">
                  <a:pos x="44" y="157"/>
                </a:cxn>
                <a:cxn ang="0">
                  <a:pos x="37" y="155"/>
                </a:cxn>
                <a:cxn ang="0">
                  <a:pos x="30" y="153"/>
                </a:cxn>
                <a:cxn ang="0">
                  <a:pos x="23" y="151"/>
                </a:cxn>
                <a:cxn ang="0">
                  <a:pos x="17" y="148"/>
                </a:cxn>
                <a:cxn ang="0">
                  <a:pos x="11" y="144"/>
                </a:cxn>
                <a:cxn ang="0">
                  <a:pos x="5" y="139"/>
                </a:cxn>
                <a:cxn ang="0">
                  <a:pos x="1" y="131"/>
                </a:cxn>
                <a:cxn ang="0">
                  <a:pos x="0" y="123"/>
                </a:cxn>
                <a:cxn ang="0">
                  <a:pos x="0" y="112"/>
                </a:cxn>
                <a:cxn ang="0">
                  <a:pos x="0" y="100"/>
                </a:cxn>
                <a:cxn ang="0">
                  <a:pos x="2" y="87"/>
                </a:cxn>
                <a:cxn ang="0">
                  <a:pos x="5" y="72"/>
                </a:cxn>
                <a:cxn ang="0">
                  <a:pos x="9" y="56"/>
                </a:cxn>
                <a:cxn ang="0">
                  <a:pos x="14" y="39"/>
                </a:cxn>
                <a:cxn ang="0">
                  <a:pos x="20" y="20"/>
                </a:cxn>
                <a:cxn ang="0">
                  <a:pos x="27" y="0"/>
                </a:cxn>
                <a:cxn ang="0">
                  <a:pos x="106" y="55"/>
                </a:cxn>
              </a:cxnLst>
              <a:rect l="0" t="0" r="r" b="b"/>
              <a:pathLst>
                <a:path w="107" h="158">
                  <a:moveTo>
                    <a:pt x="106" y="55"/>
                  </a:moveTo>
                  <a:lnTo>
                    <a:pt x="102" y="56"/>
                  </a:lnTo>
                  <a:lnTo>
                    <a:pt x="100" y="59"/>
                  </a:lnTo>
                  <a:lnTo>
                    <a:pt x="97" y="61"/>
                  </a:lnTo>
                  <a:lnTo>
                    <a:pt x="96" y="65"/>
                  </a:lnTo>
                  <a:lnTo>
                    <a:pt x="94" y="68"/>
                  </a:lnTo>
                  <a:lnTo>
                    <a:pt x="93" y="73"/>
                  </a:lnTo>
                  <a:lnTo>
                    <a:pt x="92" y="77"/>
                  </a:lnTo>
                  <a:lnTo>
                    <a:pt x="92" y="83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7" y="103"/>
                  </a:lnTo>
                  <a:lnTo>
                    <a:pt x="100" y="112"/>
                  </a:lnTo>
                  <a:lnTo>
                    <a:pt x="103" y="120"/>
                  </a:lnTo>
                  <a:lnTo>
                    <a:pt x="105" y="128"/>
                  </a:lnTo>
                  <a:lnTo>
                    <a:pt x="105" y="135"/>
                  </a:lnTo>
                  <a:lnTo>
                    <a:pt x="104" y="141"/>
                  </a:lnTo>
                  <a:lnTo>
                    <a:pt x="99" y="145"/>
                  </a:lnTo>
                  <a:lnTo>
                    <a:pt x="93" y="149"/>
                  </a:lnTo>
                  <a:lnTo>
                    <a:pt x="86" y="152"/>
                  </a:lnTo>
                  <a:lnTo>
                    <a:pt x="77" y="154"/>
                  </a:lnTo>
                  <a:lnTo>
                    <a:pt x="68" y="155"/>
                  </a:lnTo>
                  <a:lnTo>
                    <a:pt x="59" y="157"/>
                  </a:lnTo>
                  <a:lnTo>
                    <a:pt x="51" y="157"/>
                  </a:lnTo>
                  <a:lnTo>
                    <a:pt x="44" y="157"/>
                  </a:lnTo>
                  <a:lnTo>
                    <a:pt x="37" y="155"/>
                  </a:lnTo>
                  <a:lnTo>
                    <a:pt x="30" y="153"/>
                  </a:lnTo>
                  <a:lnTo>
                    <a:pt x="23" y="151"/>
                  </a:lnTo>
                  <a:lnTo>
                    <a:pt x="17" y="148"/>
                  </a:lnTo>
                  <a:lnTo>
                    <a:pt x="11" y="144"/>
                  </a:lnTo>
                  <a:lnTo>
                    <a:pt x="5" y="139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2" y="87"/>
                  </a:lnTo>
                  <a:lnTo>
                    <a:pt x="5" y="72"/>
                  </a:lnTo>
                  <a:lnTo>
                    <a:pt x="9" y="56"/>
                  </a:lnTo>
                  <a:lnTo>
                    <a:pt x="14" y="39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106" y="5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8" name="Freeform 93"/>
            <p:cNvSpPr>
              <a:spLocks/>
            </p:cNvSpPr>
            <p:nvPr/>
          </p:nvSpPr>
          <p:spPr bwMode="auto">
            <a:xfrm>
              <a:off x="568" y="2830"/>
              <a:ext cx="156" cy="179"/>
            </a:xfrm>
            <a:custGeom>
              <a:avLst/>
              <a:gdLst/>
              <a:ahLst/>
              <a:cxnLst>
                <a:cxn ang="0">
                  <a:pos x="152" y="84"/>
                </a:cxn>
                <a:cxn ang="0">
                  <a:pos x="151" y="91"/>
                </a:cxn>
                <a:cxn ang="0">
                  <a:pos x="148" y="98"/>
                </a:cxn>
                <a:cxn ang="0">
                  <a:pos x="145" y="104"/>
                </a:cxn>
                <a:cxn ang="0">
                  <a:pos x="141" y="112"/>
                </a:cxn>
                <a:cxn ang="0">
                  <a:pos x="137" y="120"/>
                </a:cxn>
                <a:cxn ang="0">
                  <a:pos x="134" y="127"/>
                </a:cxn>
                <a:cxn ang="0">
                  <a:pos x="131" y="132"/>
                </a:cxn>
                <a:cxn ang="0">
                  <a:pos x="127" y="137"/>
                </a:cxn>
                <a:cxn ang="0">
                  <a:pos x="124" y="142"/>
                </a:cxn>
                <a:cxn ang="0">
                  <a:pos x="119" y="149"/>
                </a:cxn>
                <a:cxn ang="0">
                  <a:pos x="114" y="156"/>
                </a:cxn>
                <a:cxn ang="0">
                  <a:pos x="109" y="162"/>
                </a:cxn>
                <a:cxn ang="0">
                  <a:pos x="105" y="167"/>
                </a:cxn>
                <a:cxn ang="0">
                  <a:pos x="101" y="170"/>
                </a:cxn>
                <a:cxn ang="0">
                  <a:pos x="96" y="174"/>
                </a:cxn>
                <a:cxn ang="0">
                  <a:pos x="91" y="176"/>
                </a:cxn>
                <a:cxn ang="0">
                  <a:pos x="86" y="178"/>
                </a:cxn>
                <a:cxn ang="0">
                  <a:pos x="80" y="177"/>
                </a:cxn>
                <a:cxn ang="0">
                  <a:pos x="74" y="175"/>
                </a:cxn>
                <a:cxn ang="0">
                  <a:pos x="67" y="173"/>
                </a:cxn>
                <a:cxn ang="0">
                  <a:pos x="59" y="169"/>
                </a:cxn>
                <a:cxn ang="0">
                  <a:pos x="50" y="164"/>
                </a:cxn>
                <a:cxn ang="0">
                  <a:pos x="41" y="156"/>
                </a:cxn>
                <a:cxn ang="0">
                  <a:pos x="30" y="148"/>
                </a:cxn>
                <a:cxn ang="0">
                  <a:pos x="22" y="139"/>
                </a:cxn>
                <a:cxn ang="0">
                  <a:pos x="15" y="130"/>
                </a:cxn>
                <a:cxn ang="0">
                  <a:pos x="9" y="120"/>
                </a:cxn>
                <a:cxn ang="0">
                  <a:pos x="5" y="111"/>
                </a:cxn>
                <a:cxn ang="0">
                  <a:pos x="1" y="100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3" y="66"/>
                </a:cxn>
                <a:cxn ang="0">
                  <a:pos x="8" y="52"/>
                </a:cxn>
                <a:cxn ang="0">
                  <a:pos x="15" y="38"/>
                </a:cxn>
                <a:cxn ang="0">
                  <a:pos x="24" y="24"/>
                </a:cxn>
                <a:cxn ang="0">
                  <a:pos x="34" y="13"/>
                </a:cxn>
                <a:cxn ang="0">
                  <a:pos x="47" y="7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3" y="0"/>
                </a:cxn>
                <a:cxn ang="0">
                  <a:pos x="122" y="2"/>
                </a:cxn>
                <a:cxn ang="0">
                  <a:pos x="139" y="8"/>
                </a:cxn>
                <a:cxn ang="0">
                  <a:pos x="149" y="19"/>
                </a:cxn>
                <a:cxn ang="0">
                  <a:pos x="154" y="36"/>
                </a:cxn>
                <a:cxn ang="0">
                  <a:pos x="155" y="54"/>
                </a:cxn>
                <a:cxn ang="0">
                  <a:pos x="153" y="70"/>
                </a:cxn>
                <a:cxn ang="0">
                  <a:pos x="152" y="78"/>
                </a:cxn>
              </a:cxnLst>
              <a:rect l="0" t="0" r="r" b="b"/>
              <a:pathLst>
                <a:path w="156" h="179">
                  <a:moveTo>
                    <a:pt x="152" y="79"/>
                  </a:moveTo>
                  <a:lnTo>
                    <a:pt x="152" y="82"/>
                  </a:lnTo>
                  <a:lnTo>
                    <a:pt x="152" y="84"/>
                  </a:lnTo>
                  <a:lnTo>
                    <a:pt x="152" y="86"/>
                  </a:lnTo>
                  <a:lnTo>
                    <a:pt x="151" y="88"/>
                  </a:lnTo>
                  <a:lnTo>
                    <a:pt x="151" y="91"/>
                  </a:lnTo>
                  <a:lnTo>
                    <a:pt x="150" y="93"/>
                  </a:lnTo>
                  <a:lnTo>
                    <a:pt x="149" y="95"/>
                  </a:lnTo>
                  <a:lnTo>
                    <a:pt x="148" y="98"/>
                  </a:lnTo>
                  <a:lnTo>
                    <a:pt x="147" y="100"/>
                  </a:lnTo>
                  <a:lnTo>
                    <a:pt x="146" y="102"/>
                  </a:lnTo>
                  <a:lnTo>
                    <a:pt x="145" y="104"/>
                  </a:lnTo>
                  <a:lnTo>
                    <a:pt x="144" y="107"/>
                  </a:lnTo>
                  <a:lnTo>
                    <a:pt x="143" y="109"/>
                  </a:lnTo>
                  <a:lnTo>
                    <a:pt x="141" y="112"/>
                  </a:lnTo>
                  <a:lnTo>
                    <a:pt x="140" y="114"/>
                  </a:lnTo>
                  <a:lnTo>
                    <a:pt x="139" y="118"/>
                  </a:lnTo>
                  <a:lnTo>
                    <a:pt x="137" y="120"/>
                  </a:lnTo>
                  <a:lnTo>
                    <a:pt x="136" y="123"/>
                  </a:lnTo>
                  <a:lnTo>
                    <a:pt x="135" y="125"/>
                  </a:lnTo>
                  <a:lnTo>
                    <a:pt x="134" y="127"/>
                  </a:lnTo>
                  <a:lnTo>
                    <a:pt x="133" y="129"/>
                  </a:lnTo>
                  <a:lnTo>
                    <a:pt x="132" y="130"/>
                  </a:lnTo>
                  <a:lnTo>
                    <a:pt x="131" y="132"/>
                  </a:lnTo>
                  <a:lnTo>
                    <a:pt x="130" y="134"/>
                  </a:lnTo>
                  <a:lnTo>
                    <a:pt x="129" y="136"/>
                  </a:lnTo>
                  <a:lnTo>
                    <a:pt x="127" y="137"/>
                  </a:lnTo>
                  <a:lnTo>
                    <a:pt x="127" y="139"/>
                  </a:lnTo>
                  <a:lnTo>
                    <a:pt x="125" y="140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1" y="147"/>
                  </a:lnTo>
                  <a:lnTo>
                    <a:pt x="119" y="149"/>
                  </a:lnTo>
                  <a:lnTo>
                    <a:pt x="117" y="151"/>
                  </a:lnTo>
                  <a:lnTo>
                    <a:pt x="115" y="154"/>
                  </a:lnTo>
                  <a:lnTo>
                    <a:pt x="114" y="156"/>
                  </a:lnTo>
                  <a:lnTo>
                    <a:pt x="112" y="158"/>
                  </a:lnTo>
                  <a:lnTo>
                    <a:pt x="111" y="160"/>
                  </a:lnTo>
                  <a:lnTo>
                    <a:pt x="109" y="162"/>
                  </a:lnTo>
                  <a:lnTo>
                    <a:pt x="108" y="163"/>
                  </a:lnTo>
                  <a:lnTo>
                    <a:pt x="106" y="165"/>
                  </a:lnTo>
                  <a:lnTo>
                    <a:pt x="105" y="167"/>
                  </a:lnTo>
                  <a:lnTo>
                    <a:pt x="104" y="168"/>
                  </a:lnTo>
                  <a:lnTo>
                    <a:pt x="103" y="169"/>
                  </a:lnTo>
                  <a:lnTo>
                    <a:pt x="101" y="170"/>
                  </a:lnTo>
                  <a:lnTo>
                    <a:pt x="100" y="171"/>
                  </a:lnTo>
                  <a:lnTo>
                    <a:pt x="98" y="173"/>
                  </a:lnTo>
                  <a:lnTo>
                    <a:pt x="96" y="174"/>
                  </a:lnTo>
                  <a:lnTo>
                    <a:pt x="95" y="175"/>
                  </a:lnTo>
                  <a:lnTo>
                    <a:pt x="93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88" y="177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2" y="178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6" y="176"/>
                  </a:lnTo>
                  <a:lnTo>
                    <a:pt x="74" y="175"/>
                  </a:lnTo>
                  <a:lnTo>
                    <a:pt x="72" y="175"/>
                  </a:lnTo>
                  <a:lnTo>
                    <a:pt x="69" y="174"/>
                  </a:lnTo>
                  <a:lnTo>
                    <a:pt x="67" y="173"/>
                  </a:lnTo>
                  <a:lnTo>
                    <a:pt x="64" y="172"/>
                  </a:lnTo>
                  <a:lnTo>
                    <a:pt x="62" y="171"/>
                  </a:lnTo>
                  <a:lnTo>
                    <a:pt x="59" y="169"/>
                  </a:lnTo>
                  <a:lnTo>
                    <a:pt x="56" y="168"/>
                  </a:lnTo>
                  <a:lnTo>
                    <a:pt x="53" y="166"/>
                  </a:lnTo>
                  <a:lnTo>
                    <a:pt x="50" y="164"/>
                  </a:lnTo>
                  <a:lnTo>
                    <a:pt x="47" y="162"/>
                  </a:lnTo>
                  <a:lnTo>
                    <a:pt x="43" y="159"/>
                  </a:lnTo>
                  <a:lnTo>
                    <a:pt x="41" y="156"/>
                  </a:lnTo>
                  <a:lnTo>
                    <a:pt x="37" y="154"/>
                  </a:lnTo>
                  <a:lnTo>
                    <a:pt x="34" y="151"/>
                  </a:lnTo>
                  <a:lnTo>
                    <a:pt x="30" y="148"/>
                  </a:lnTo>
                  <a:lnTo>
                    <a:pt x="28" y="145"/>
                  </a:lnTo>
                  <a:lnTo>
                    <a:pt x="25" y="142"/>
                  </a:lnTo>
                  <a:lnTo>
                    <a:pt x="22" y="139"/>
                  </a:lnTo>
                  <a:lnTo>
                    <a:pt x="19" y="136"/>
                  </a:lnTo>
                  <a:lnTo>
                    <a:pt x="17" y="133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1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5" y="111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6"/>
                  </a:lnTo>
                  <a:lnTo>
                    <a:pt x="5" y="62"/>
                  </a:lnTo>
                  <a:lnTo>
                    <a:pt x="6" y="57"/>
                  </a:lnTo>
                  <a:lnTo>
                    <a:pt x="8" y="52"/>
                  </a:lnTo>
                  <a:lnTo>
                    <a:pt x="10" y="47"/>
                  </a:lnTo>
                  <a:lnTo>
                    <a:pt x="12" y="42"/>
                  </a:lnTo>
                  <a:lnTo>
                    <a:pt x="15" y="38"/>
                  </a:lnTo>
                  <a:lnTo>
                    <a:pt x="17" y="33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30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7" y="4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9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6" y="15"/>
                  </a:lnTo>
                  <a:lnTo>
                    <a:pt x="149" y="19"/>
                  </a:lnTo>
                  <a:lnTo>
                    <a:pt x="151" y="25"/>
                  </a:lnTo>
                  <a:lnTo>
                    <a:pt x="153" y="30"/>
                  </a:lnTo>
                  <a:lnTo>
                    <a:pt x="154" y="36"/>
                  </a:lnTo>
                  <a:lnTo>
                    <a:pt x="155" y="42"/>
                  </a:lnTo>
                  <a:lnTo>
                    <a:pt x="155" y="48"/>
                  </a:lnTo>
                  <a:lnTo>
                    <a:pt x="155" y="54"/>
                  </a:lnTo>
                  <a:lnTo>
                    <a:pt x="155" y="60"/>
                  </a:lnTo>
                  <a:lnTo>
                    <a:pt x="154" y="65"/>
                  </a:lnTo>
                  <a:lnTo>
                    <a:pt x="153" y="70"/>
                  </a:lnTo>
                  <a:lnTo>
                    <a:pt x="153" y="74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2" y="7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9" name="Freeform 94"/>
            <p:cNvSpPr>
              <a:spLocks/>
            </p:cNvSpPr>
            <p:nvPr/>
          </p:nvSpPr>
          <p:spPr bwMode="auto">
            <a:xfrm>
              <a:off x="750" y="3115"/>
              <a:ext cx="22" cy="71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7" y="36"/>
                </a:cxn>
                <a:cxn ang="0">
                  <a:pos x="9" y="39"/>
                </a:cxn>
                <a:cxn ang="0">
                  <a:pos x="10" y="43"/>
                </a:cxn>
                <a:cxn ang="0">
                  <a:pos x="11" y="46"/>
                </a:cxn>
                <a:cxn ang="0">
                  <a:pos x="11" y="49"/>
                </a:cxn>
                <a:cxn ang="0">
                  <a:pos x="13" y="51"/>
                </a:cxn>
                <a:cxn ang="0">
                  <a:pos x="14" y="54"/>
                </a:cxn>
                <a:cxn ang="0">
                  <a:pos x="15" y="57"/>
                </a:cxn>
                <a:cxn ang="0">
                  <a:pos x="16" y="60"/>
                </a:cxn>
                <a:cxn ang="0">
                  <a:pos x="17" y="63"/>
                </a:cxn>
                <a:cxn ang="0">
                  <a:pos x="18" y="66"/>
                </a:cxn>
                <a:cxn ang="0">
                  <a:pos x="19" y="68"/>
                </a:cxn>
                <a:cxn ang="0">
                  <a:pos x="20" y="70"/>
                </a:cxn>
                <a:cxn ang="0">
                  <a:pos x="21" y="67"/>
                </a:cxn>
                <a:cxn ang="0">
                  <a:pos x="21" y="65"/>
                </a:cxn>
                <a:cxn ang="0">
                  <a:pos x="21" y="63"/>
                </a:cxn>
                <a:cxn ang="0">
                  <a:pos x="21" y="61"/>
                </a:cxn>
                <a:cxn ang="0">
                  <a:pos x="20" y="57"/>
                </a:cxn>
                <a:cxn ang="0">
                  <a:pos x="20" y="54"/>
                </a:cxn>
                <a:cxn ang="0">
                  <a:pos x="19" y="50"/>
                </a:cxn>
                <a:cxn ang="0">
                  <a:pos x="19" y="45"/>
                </a:cxn>
                <a:cxn ang="0">
                  <a:pos x="18" y="40"/>
                </a:cxn>
                <a:cxn ang="0">
                  <a:pos x="18" y="34"/>
                </a:cxn>
                <a:cxn ang="0">
                  <a:pos x="16" y="28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3" y="11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4" y="23"/>
                </a:cxn>
                <a:cxn ang="0">
                  <a:pos x="5" y="27"/>
                </a:cxn>
                <a:cxn ang="0">
                  <a:pos x="7" y="31"/>
                </a:cxn>
              </a:cxnLst>
              <a:rect l="0" t="0" r="r" b="b"/>
              <a:pathLst>
                <a:path w="22" h="71">
                  <a:moveTo>
                    <a:pt x="7" y="31"/>
                  </a:move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8" y="65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7" y="3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0" name="Freeform 95"/>
            <p:cNvSpPr>
              <a:spLocks/>
            </p:cNvSpPr>
            <p:nvPr/>
          </p:nvSpPr>
          <p:spPr bwMode="auto">
            <a:xfrm>
              <a:off x="639" y="2906"/>
              <a:ext cx="35" cy="22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2" y="21"/>
                </a:cxn>
                <a:cxn ang="0">
                  <a:pos x="32" y="19"/>
                </a:cxn>
                <a:cxn ang="0">
                  <a:pos x="33" y="18"/>
                </a:cxn>
                <a:cxn ang="0">
                  <a:pos x="34" y="16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1" y="10"/>
                </a:cxn>
                <a:cxn ang="0">
                  <a:pos x="30" y="9"/>
                </a:cxn>
                <a:cxn ang="0">
                  <a:pos x="29" y="8"/>
                </a:cxn>
                <a:cxn ang="0">
                  <a:pos x="27" y="7"/>
                </a:cxn>
                <a:cxn ang="0">
                  <a:pos x="26" y="6"/>
                </a:cxn>
                <a:cxn ang="0">
                  <a:pos x="23" y="6"/>
                </a:cxn>
              </a:cxnLst>
              <a:rect l="0" t="0" r="r" b="b"/>
              <a:pathLst>
                <a:path w="35" h="22">
                  <a:moveTo>
                    <a:pt x="23" y="6"/>
                  </a:move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1" name="Freeform 96"/>
            <p:cNvSpPr>
              <a:spLocks/>
            </p:cNvSpPr>
            <p:nvPr/>
          </p:nvSpPr>
          <p:spPr bwMode="auto">
            <a:xfrm>
              <a:off x="686" y="2923"/>
              <a:ext cx="22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2" h="26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2" name="Freeform 97"/>
            <p:cNvSpPr>
              <a:spLocks/>
            </p:cNvSpPr>
            <p:nvPr/>
          </p:nvSpPr>
          <p:spPr bwMode="auto">
            <a:xfrm>
              <a:off x="646" y="2972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3" y="16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7" y="1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3" name="Freeform 98"/>
            <p:cNvSpPr>
              <a:spLocks/>
            </p:cNvSpPr>
            <p:nvPr/>
          </p:nvSpPr>
          <p:spPr bwMode="auto">
            <a:xfrm>
              <a:off x="636" y="2963"/>
              <a:ext cx="38" cy="19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7" y="9"/>
                </a:cxn>
                <a:cxn ang="0">
                  <a:pos x="25" y="9"/>
                </a:cxn>
                <a:cxn ang="0">
                  <a:pos x="22" y="9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1" y="10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2" y="14"/>
                </a:cxn>
                <a:cxn ang="0">
                  <a:pos x="25" y="15"/>
                </a:cxn>
                <a:cxn ang="0">
                  <a:pos x="27" y="16"/>
                </a:cxn>
                <a:cxn ang="0">
                  <a:pos x="30" y="18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13"/>
                </a:cxn>
              </a:cxnLst>
              <a:rect l="0" t="0" r="r" b="b"/>
              <a:pathLst>
                <a:path w="38" h="19">
                  <a:moveTo>
                    <a:pt x="36" y="12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4" name="Freeform 99"/>
            <p:cNvSpPr>
              <a:spLocks/>
            </p:cNvSpPr>
            <p:nvPr/>
          </p:nvSpPr>
          <p:spPr bwMode="auto">
            <a:xfrm>
              <a:off x="455" y="2794"/>
              <a:ext cx="290" cy="334"/>
            </a:xfrm>
            <a:custGeom>
              <a:avLst/>
              <a:gdLst/>
              <a:ahLst/>
              <a:cxnLst>
                <a:cxn ang="0">
                  <a:pos x="248" y="207"/>
                </a:cxn>
                <a:cxn ang="0">
                  <a:pos x="261" y="163"/>
                </a:cxn>
                <a:cxn ang="0">
                  <a:pos x="280" y="117"/>
                </a:cxn>
                <a:cxn ang="0">
                  <a:pos x="288" y="78"/>
                </a:cxn>
                <a:cxn ang="0">
                  <a:pos x="281" y="58"/>
                </a:cxn>
                <a:cxn ang="0">
                  <a:pos x="272" y="40"/>
                </a:cxn>
                <a:cxn ang="0">
                  <a:pos x="261" y="34"/>
                </a:cxn>
                <a:cxn ang="0">
                  <a:pos x="224" y="11"/>
                </a:cxn>
                <a:cxn ang="0">
                  <a:pos x="180" y="1"/>
                </a:cxn>
                <a:cxn ang="0">
                  <a:pos x="138" y="2"/>
                </a:cxn>
                <a:cxn ang="0">
                  <a:pos x="99" y="29"/>
                </a:cxn>
                <a:cxn ang="0">
                  <a:pos x="66" y="83"/>
                </a:cxn>
                <a:cxn ang="0">
                  <a:pos x="44" y="136"/>
                </a:cxn>
                <a:cxn ang="0">
                  <a:pos x="30" y="186"/>
                </a:cxn>
                <a:cxn ang="0">
                  <a:pos x="16" y="216"/>
                </a:cxn>
                <a:cxn ang="0">
                  <a:pos x="6" y="244"/>
                </a:cxn>
                <a:cxn ang="0">
                  <a:pos x="2" y="283"/>
                </a:cxn>
                <a:cxn ang="0">
                  <a:pos x="0" y="313"/>
                </a:cxn>
                <a:cxn ang="0">
                  <a:pos x="0" y="329"/>
                </a:cxn>
                <a:cxn ang="0">
                  <a:pos x="13" y="331"/>
                </a:cxn>
                <a:cxn ang="0">
                  <a:pos x="42" y="319"/>
                </a:cxn>
                <a:cxn ang="0">
                  <a:pos x="77" y="295"/>
                </a:cxn>
                <a:cxn ang="0">
                  <a:pos x="111" y="260"/>
                </a:cxn>
                <a:cxn ang="0">
                  <a:pos x="123" y="204"/>
                </a:cxn>
                <a:cxn ang="0">
                  <a:pos x="131" y="150"/>
                </a:cxn>
                <a:cxn ang="0">
                  <a:pos x="139" y="112"/>
                </a:cxn>
                <a:cxn ang="0">
                  <a:pos x="155" y="80"/>
                </a:cxn>
                <a:cxn ang="0">
                  <a:pos x="179" y="56"/>
                </a:cxn>
                <a:cxn ang="0">
                  <a:pos x="204" y="43"/>
                </a:cxn>
                <a:cxn ang="0">
                  <a:pos x="229" y="43"/>
                </a:cxn>
                <a:cxn ang="0">
                  <a:pos x="220" y="45"/>
                </a:cxn>
                <a:cxn ang="0">
                  <a:pos x="204" y="49"/>
                </a:cxn>
                <a:cxn ang="0">
                  <a:pos x="187" y="57"/>
                </a:cxn>
                <a:cxn ang="0">
                  <a:pos x="170" y="69"/>
                </a:cxn>
                <a:cxn ang="0">
                  <a:pos x="157" y="81"/>
                </a:cxn>
                <a:cxn ang="0">
                  <a:pos x="165" y="78"/>
                </a:cxn>
                <a:cxn ang="0">
                  <a:pos x="188" y="66"/>
                </a:cxn>
                <a:cxn ang="0">
                  <a:pos x="206" y="57"/>
                </a:cxn>
                <a:cxn ang="0">
                  <a:pos x="221" y="54"/>
                </a:cxn>
                <a:cxn ang="0">
                  <a:pos x="234" y="55"/>
                </a:cxn>
                <a:cxn ang="0">
                  <a:pos x="245" y="55"/>
                </a:cxn>
                <a:cxn ang="0">
                  <a:pos x="254" y="54"/>
                </a:cxn>
                <a:cxn ang="0">
                  <a:pos x="260" y="56"/>
                </a:cxn>
                <a:cxn ang="0">
                  <a:pos x="263" y="66"/>
                </a:cxn>
                <a:cxn ang="0">
                  <a:pos x="266" y="93"/>
                </a:cxn>
                <a:cxn ang="0">
                  <a:pos x="264" y="121"/>
                </a:cxn>
                <a:cxn ang="0">
                  <a:pos x="252" y="152"/>
                </a:cxn>
                <a:cxn ang="0">
                  <a:pos x="231" y="187"/>
                </a:cxn>
                <a:cxn ang="0">
                  <a:pos x="212" y="206"/>
                </a:cxn>
                <a:cxn ang="0">
                  <a:pos x="201" y="210"/>
                </a:cxn>
                <a:cxn ang="0">
                  <a:pos x="190" y="211"/>
                </a:cxn>
                <a:cxn ang="0">
                  <a:pos x="181" y="211"/>
                </a:cxn>
                <a:cxn ang="0">
                  <a:pos x="174" y="213"/>
                </a:cxn>
                <a:cxn ang="0">
                  <a:pos x="170" y="226"/>
                </a:cxn>
                <a:cxn ang="0">
                  <a:pos x="171" y="240"/>
                </a:cxn>
                <a:cxn ang="0">
                  <a:pos x="179" y="252"/>
                </a:cxn>
                <a:cxn ang="0">
                  <a:pos x="198" y="259"/>
                </a:cxn>
                <a:cxn ang="0">
                  <a:pos x="223" y="267"/>
                </a:cxn>
                <a:cxn ang="0">
                  <a:pos x="239" y="276"/>
                </a:cxn>
                <a:cxn ang="0">
                  <a:pos x="248" y="281"/>
                </a:cxn>
                <a:cxn ang="0">
                  <a:pos x="242" y="252"/>
                </a:cxn>
              </a:cxnLst>
              <a:rect l="0" t="0" r="r" b="b"/>
              <a:pathLst>
                <a:path w="290" h="334">
                  <a:moveTo>
                    <a:pt x="241" y="245"/>
                  </a:moveTo>
                  <a:lnTo>
                    <a:pt x="240" y="240"/>
                  </a:lnTo>
                  <a:lnTo>
                    <a:pt x="241" y="235"/>
                  </a:lnTo>
                  <a:lnTo>
                    <a:pt x="241" y="230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5" y="216"/>
                  </a:lnTo>
                  <a:lnTo>
                    <a:pt x="247" y="211"/>
                  </a:lnTo>
                  <a:lnTo>
                    <a:pt x="248" y="207"/>
                  </a:lnTo>
                  <a:lnTo>
                    <a:pt x="250" y="202"/>
                  </a:lnTo>
                  <a:lnTo>
                    <a:pt x="252" y="198"/>
                  </a:lnTo>
                  <a:lnTo>
                    <a:pt x="253" y="193"/>
                  </a:lnTo>
                  <a:lnTo>
                    <a:pt x="255" y="188"/>
                  </a:lnTo>
                  <a:lnTo>
                    <a:pt x="257" y="183"/>
                  </a:lnTo>
                  <a:lnTo>
                    <a:pt x="258" y="178"/>
                  </a:lnTo>
                  <a:lnTo>
                    <a:pt x="259" y="173"/>
                  </a:lnTo>
                  <a:lnTo>
                    <a:pt x="260" y="168"/>
                  </a:lnTo>
                  <a:lnTo>
                    <a:pt x="261" y="163"/>
                  </a:lnTo>
                  <a:lnTo>
                    <a:pt x="262" y="158"/>
                  </a:lnTo>
                  <a:lnTo>
                    <a:pt x="264" y="153"/>
                  </a:lnTo>
                  <a:lnTo>
                    <a:pt x="265" y="148"/>
                  </a:lnTo>
                  <a:lnTo>
                    <a:pt x="267" y="142"/>
                  </a:lnTo>
                  <a:lnTo>
                    <a:pt x="270" y="137"/>
                  </a:lnTo>
                  <a:lnTo>
                    <a:pt x="273" y="132"/>
                  </a:lnTo>
                  <a:lnTo>
                    <a:pt x="275" y="128"/>
                  </a:lnTo>
                  <a:lnTo>
                    <a:pt x="278" y="122"/>
                  </a:lnTo>
                  <a:lnTo>
                    <a:pt x="280" y="117"/>
                  </a:lnTo>
                  <a:lnTo>
                    <a:pt x="282" y="112"/>
                  </a:lnTo>
                  <a:lnTo>
                    <a:pt x="284" y="108"/>
                  </a:lnTo>
                  <a:lnTo>
                    <a:pt x="286" y="102"/>
                  </a:lnTo>
                  <a:lnTo>
                    <a:pt x="287" y="98"/>
                  </a:lnTo>
                  <a:lnTo>
                    <a:pt x="288" y="94"/>
                  </a:lnTo>
                  <a:lnTo>
                    <a:pt x="289" y="89"/>
                  </a:lnTo>
                  <a:lnTo>
                    <a:pt x="289" y="85"/>
                  </a:lnTo>
                  <a:lnTo>
                    <a:pt x="288" y="82"/>
                  </a:lnTo>
                  <a:lnTo>
                    <a:pt x="288" y="78"/>
                  </a:lnTo>
                  <a:lnTo>
                    <a:pt x="287" y="76"/>
                  </a:lnTo>
                  <a:lnTo>
                    <a:pt x="287" y="73"/>
                  </a:lnTo>
                  <a:lnTo>
                    <a:pt x="286" y="71"/>
                  </a:lnTo>
                  <a:lnTo>
                    <a:pt x="286" y="69"/>
                  </a:lnTo>
                  <a:lnTo>
                    <a:pt x="285" y="66"/>
                  </a:lnTo>
                  <a:lnTo>
                    <a:pt x="284" y="64"/>
                  </a:lnTo>
                  <a:lnTo>
                    <a:pt x="283" y="62"/>
                  </a:lnTo>
                  <a:lnTo>
                    <a:pt x="282" y="60"/>
                  </a:lnTo>
                  <a:lnTo>
                    <a:pt x="281" y="58"/>
                  </a:lnTo>
                  <a:lnTo>
                    <a:pt x="280" y="56"/>
                  </a:lnTo>
                  <a:lnTo>
                    <a:pt x="280" y="54"/>
                  </a:lnTo>
                  <a:lnTo>
                    <a:pt x="278" y="51"/>
                  </a:lnTo>
                  <a:lnTo>
                    <a:pt x="278" y="49"/>
                  </a:lnTo>
                  <a:lnTo>
                    <a:pt x="277" y="46"/>
                  </a:lnTo>
                  <a:lnTo>
                    <a:pt x="275" y="44"/>
                  </a:lnTo>
                  <a:lnTo>
                    <a:pt x="274" y="42"/>
                  </a:lnTo>
                  <a:lnTo>
                    <a:pt x="273" y="41"/>
                  </a:lnTo>
                  <a:lnTo>
                    <a:pt x="272" y="40"/>
                  </a:lnTo>
                  <a:lnTo>
                    <a:pt x="270" y="38"/>
                  </a:lnTo>
                  <a:lnTo>
                    <a:pt x="269" y="37"/>
                  </a:lnTo>
                  <a:lnTo>
                    <a:pt x="267" y="37"/>
                  </a:lnTo>
                  <a:lnTo>
                    <a:pt x="267" y="36"/>
                  </a:lnTo>
                  <a:lnTo>
                    <a:pt x="265" y="36"/>
                  </a:lnTo>
                  <a:lnTo>
                    <a:pt x="264" y="35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61" y="34"/>
                  </a:lnTo>
                  <a:lnTo>
                    <a:pt x="257" y="31"/>
                  </a:lnTo>
                  <a:lnTo>
                    <a:pt x="254" y="29"/>
                  </a:lnTo>
                  <a:lnTo>
                    <a:pt x="250" y="26"/>
                  </a:lnTo>
                  <a:lnTo>
                    <a:pt x="246" y="23"/>
                  </a:lnTo>
                  <a:lnTo>
                    <a:pt x="242" y="21"/>
                  </a:lnTo>
                  <a:lnTo>
                    <a:pt x="237" y="18"/>
                  </a:lnTo>
                  <a:lnTo>
                    <a:pt x="233" y="16"/>
                  </a:lnTo>
                  <a:lnTo>
                    <a:pt x="228" y="13"/>
                  </a:lnTo>
                  <a:lnTo>
                    <a:pt x="224" y="11"/>
                  </a:lnTo>
                  <a:lnTo>
                    <a:pt x="219" y="9"/>
                  </a:lnTo>
                  <a:lnTo>
                    <a:pt x="214" y="7"/>
                  </a:lnTo>
                  <a:lnTo>
                    <a:pt x="209" y="6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5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1"/>
                  </a:lnTo>
                  <a:lnTo>
                    <a:pt x="143" y="1"/>
                  </a:lnTo>
                  <a:lnTo>
                    <a:pt x="138" y="2"/>
                  </a:lnTo>
                  <a:lnTo>
                    <a:pt x="133" y="3"/>
                  </a:lnTo>
                  <a:lnTo>
                    <a:pt x="129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7" y="13"/>
                  </a:lnTo>
                  <a:lnTo>
                    <a:pt x="112" y="16"/>
                  </a:lnTo>
                  <a:lnTo>
                    <a:pt x="108" y="20"/>
                  </a:lnTo>
                  <a:lnTo>
                    <a:pt x="104" y="24"/>
                  </a:lnTo>
                  <a:lnTo>
                    <a:pt x="99" y="29"/>
                  </a:lnTo>
                  <a:lnTo>
                    <a:pt x="95" y="35"/>
                  </a:lnTo>
                  <a:lnTo>
                    <a:pt x="91" y="40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0" y="58"/>
                  </a:lnTo>
                  <a:lnTo>
                    <a:pt x="77" y="64"/>
                  </a:lnTo>
                  <a:lnTo>
                    <a:pt x="73" y="71"/>
                  </a:lnTo>
                  <a:lnTo>
                    <a:pt x="69" y="77"/>
                  </a:lnTo>
                  <a:lnTo>
                    <a:pt x="66" y="83"/>
                  </a:lnTo>
                  <a:lnTo>
                    <a:pt x="63" y="89"/>
                  </a:lnTo>
                  <a:lnTo>
                    <a:pt x="60" y="95"/>
                  </a:lnTo>
                  <a:lnTo>
                    <a:pt x="57" y="101"/>
                  </a:lnTo>
                  <a:lnTo>
                    <a:pt x="54" y="107"/>
                  </a:lnTo>
                  <a:lnTo>
                    <a:pt x="52" y="112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6" y="130"/>
                  </a:lnTo>
                  <a:lnTo>
                    <a:pt x="44" y="136"/>
                  </a:lnTo>
                  <a:lnTo>
                    <a:pt x="42" y="142"/>
                  </a:lnTo>
                  <a:lnTo>
                    <a:pt x="40" y="148"/>
                  </a:lnTo>
                  <a:lnTo>
                    <a:pt x="39" y="154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5" y="171"/>
                  </a:lnTo>
                  <a:lnTo>
                    <a:pt x="33" y="176"/>
                  </a:lnTo>
                  <a:lnTo>
                    <a:pt x="32" y="181"/>
                  </a:lnTo>
                  <a:lnTo>
                    <a:pt x="30" y="186"/>
                  </a:lnTo>
                  <a:lnTo>
                    <a:pt x="29" y="191"/>
                  </a:lnTo>
                  <a:lnTo>
                    <a:pt x="27" y="195"/>
                  </a:lnTo>
                  <a:lnTo>
                    <a:pt x="26" y="199"/>
                  </a:lnTo>
                  <a:lnTo>
                    <a:pt x="24" y="202"/>
                  </a:lnTo>
                  <a:lnTo>
                    <a:pt x="22" y="205"/>
                  </a:lnTo>
                  <a:lnTo>
                    <a:pt x="20" y="208"/>
                  </a:lnTo>
                  <a:lnTo>
                    <a:pt x="19" y="211"/>
                  </a:lnTo>
                  <a:lnTo>
                    <a:pt x="18" y="213"/>
                  </a:lnTo>
                  <a:lnTo>
                    <a:pt x="16" y="216"/>
                  </a:lnTo>
                  <a:lnTo>
                    <a:pt x="15" y="219"/>
                  </a:lnTo>
                  <a:lnTo>
                    <a:pt x="13" y="222"/>
                  </a:lnTo>
                  <a:lnTo>
                    <a:pt x="12" y="225"/>
                  </a:lnTo>
                  <a:lnTo>
                    <a:pt x="11" y="227"/>
                  </a:lnTo>
                  <a:lnTo>
                    <a:pt x="10" y="230"/>
                  </a:lnTo>
                  <a:lnTo>
                    <a:pt x="8" y="233"/>
                  </a:lnTo>
                  <a:lnTo>
                    <a:pt x="7" y="236"/>
                  </a:lnTo>
                  <a:lnTo>
                    <a:pt x="7" y="240"/>
                  </a:lnTo>
                  <a:lnTo>
                    <a:pt x="6" y="244"/>
                  </a:lnTo>
                  <a:lnTo>
                    <a:pt x="5" y="247"/>
                  </a:lnTo>
                  <a:lnTo>
                    <a:pt x="5" y="252"/>
                  </a:lnTo>
                  <a:lnTo>
                    <a:pt x="4" y="256"/>
                  </a:lnTo>
                  <a:lnTo>
                    <a:pt x="3" y="260"/>
                  </a:lnTo>
                  <a:lnTo>
                    <a:pt x="3" y="265"/>
                  </a:lnTo>
                  <a:lnTo>
                    <a:pt x="3" y="269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2" y="283"/>
                  </a:lnTo>
                  <a:lnTo>
                    <a:pt x="2" y="287"/>
                  </a:lnTo>
                  <a:lnTo>
                    <a:pt x="2" y="291"/>
                  </a:lnTo>
                  <a:lnTo>
                    <a:pt x="1" y="295"/>
                  </a:lnTo>
                  <a:lnTo>
                    <a:pt x="1" y="299"/>
                  </a:lnTo>
                  <a:lnTo>
                    <a:pt x="1" y="302"/>
                  </a:lnTo>
                  <a:lnTo>
                    <a:pt x="1" y="305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0" y="331"/>
                  </a:lnTo>
                  <a:lnTo>
                    <a:pt x="0" y="332"/>
                  </a:lnTo>
                  <a:lnTo>
                    <a:pt x="0" y="333"/>
                  </a:lnTo>
                  <a:lnTo>
                    <a:pt x="2" y="332"/>
                  </a:lnTo>
                  <a:lnTo>
                    <a:pt x="5" y="332"/>
                  </a:lnTo>
                  <a:lnTo>
                    <a:pt x="8" y="332"/>
                  </a:lnTo>
                  <a:lnTo>
                    <a:pt x="11" y="332"/>
                  </a:lnTo>
                  <a:lnTo>
                    <a:pt x="13" y="331"/>
                  </a:lnTo>
                  <a:lnTo>
                    <a:pt x="16" y="330"/>
                  </a:lnTo>
                  <a:lnTo>
                    <a:pt x="19" y="329"/>
                  </a:lnTo>
                  <a:lnTo>
                    <a:pt x="23" y="328"/>
                  </a:lnTo>
                  <a:lnTo>
                    <a:pt x="26" y="327"/>
                  </a:lnTo>
                  <a:lnTo>
                    <a:pt x="29" y="325"/>
                  </a:lnTo>
                  <a:lnTo>
                    <a:pt x="32" y="324"/>
                  </a:lnTo>
                  <a:lnTo>
                    <a:pt x="35" y="323"/>
                  </a:lnTo>
                  <a:lnTo>
                    <a:pt x="39" y="321"/>
                  </a:lnTo>
                  <a:lnTo>
                    <a:pt x="42" y="319"/>
                  </a:lnTo>
                  <a:lnTo>
                    <a:pt x="46" y="317"/>
                  </a:lnTo>
                  <a:lnTo>
                    <a:pt x="49" y="315"/>
                  </a:lnTo>
                  <a:lnTo>
                    <a:pt x="53" y="312"/>
                  </a:lnTo>
                  <a:lnTo>
                    <a:pt x="56" y="310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9" y="301"/>
                  </a:lnTo>
                  <a:lnTo>
                    <a:pt x="73" y="299"/>
                  </a:lnTo>
                  <a:lnTo>
                    <a:pt x="77" y="295"/>
                  </a:lnTo>
                  <a:lnTo>
                    <a:pt x="82" y="292"/>
                  </a:lnTo>
                  <a:lnTo>
                    <a:pt x="86" y="289"/>
                  </a:lnTo>
                  <a:lnTo>
                    <a:pt x="90" y="285"/>
                  </a:lnTo>
                  <a:lnTo>
                    <a:pt x="94" y="281"/>
                  </a:lnTo>
                  <a:lnTo>
                    <a:pt x="98" y="277"/>
                  </a:lnTo>
                  <a:lnTo>
                    <a:pt x="102" y="273"/>
                  </a:lnTo>
                  <a:lnTo>
                    <a:pt x="105" y="269"/>
                  </a:lnTo>
                  <a:lnTo>
                    <a:pt x="108" y="264"/>
                  </a:lnTo>
                  <a:lnTo>
                    <a:pt x="111" y="260"/>
                  </a:lnTo>
                  <a:lnTo>
                    <a:pt x="113" y="254"/>
                  </a:lnTo>
                  <a:lnTo>
                    <a:pt x="115" y="249"/>
                  </a:lnTo>
                  <a:lnTo>
                    <a:pt x="117" y="243"/>
                  </a:lnTo>
                  <a:lnTo>
                    <a:pt x="118" y="237"/>
                  </a:lnTo>
                  <a:lnTo>
                    <a:pt x="120" y="230"/>
                  </a:lnTo>
                  <a:lnTo>
                    <a:pt x="121" y="224"/>
                  </a:lnTo>
                  <a:lnTo>
                    <a:pt x="122" y="217"/>
                  </a:lnTo>
                  <a:lnTo>
                    <a:pt x="123" y="210"/>
                  </a:lnTo>
                  <a:lnTo>
                    <a:pt x="123" y="204"/>
                  </a:lnTo>
                  <a:lnTo>
                    <a:pt x="124" y="197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6" y="177"/>
                  </a:lnTo>
                  <a:lnTo>
                    <a:pt x="127" y="171"/>
                  </a:lnTo>
                  <a:lnTo>
                    <a:pt x="128" y="165"/>
                  </a:lnTo>
                  <a:lnTo>
                    <a:pt x="130" y="160"/>
                  </a:lnTo>
                  <a:lnTo>
                    <a:pt x="130" y="155"/>
                  </a:lnTo>
                  <a:lnTo>
                    <a:pt x="131" y="150"/>
                  </a:lnTo>
                  <a:lnTo>
                    <a:pt x="132" y="145"/>
                  </a:lnTo>
                  <a:lnTo>
                    <a:pt x="133" y="140"/>
                  </a:lnTo>
                  <a:lnTo>
                    <a:pt x="133" y="136"/>
                  </a:lnTo>
                  <a:lnTo>
                    <a:pt x="135" y="132"/>
                  </a:lnTo>
                  <a:lnTo>
                    <a:pt x="135" y="128"/>
                  </a:lnTo>
                  <a:lnTo>
                    <a:pt x="136" y="123"/>
                  </a:lnTo>
                  <a:lnTo>
                    <a:pt x="137" y="119"/>
                  </a:lnTo>
                  <a:lnTo>
                    <a:pt x="138" y="115"/>
                  </a:lnTo>
                  <a:lnTo>
                    <a:pt x="139" y="112"/>
                  </a:lnTo>
                  <a:lnTo>
                    <a:pt x="140" y="108"/>
                  </a:lnTo>
                  <a:lnTo>
                    <a:pt x="141" y="104"/>
                  </a:lnTo>
                  <a:lnTo>
                    <a:pt x="143" y="101"/>
                  </a:lnTo>
                  <a:lnTo>
                    <a:pt x="144" y="97"/>
                  </a:lnTo>
                  <a:lnTo>
                    <a:pt x="147" y="94"/>
                  </a:lnTo>
                  <a:lnTo>
                    <a:pt x="148" y="90"/>
                  </a:lnTo>
                  <a:lnTo>
                    <a:pt x="150" y="87"/>
                  </a:lnTo>
                  <a:lnTo>
                    <a:pt x="152" y="83"/>
                  </a:lnTo>
                  <a:lnTo>
                    <a:pt x="155" y="80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3" y="71"/>
                  </a:lnTo>
                  <a:lnTo>
                    <a:pt x="165" y="68"/>
                  </a:lnTo>
                  <a:lnTo>
                    <a:pt x="168" y="65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9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0"/>
                  </a:lnTo>
                  <a:lnTo>
                    <a:pt x="191" y="49"/>
                  </a:lnTo>
                  <a:lnTo>
                    <a:pt x="194" y="47"/>
                  </a:lnTo>
                  <a:lnTo>
                    <a:pt x="196" y="46"/>
                  </a:lnTo>
                  <a:lnTo>
                    <a:pt x="199" y="45"/>
                  </a:lnTo>
                  <a:lnTo>
                    <a:pt x="202" y="44"/>
                  </a:lnTo>
                  <a:lnTo>
                    <a:pt x="204" y="43"/>
                  </a:lnTo>
                  <a:lnTo>
                    <a:pt x="207" y="43"/>
                  </a:lnTo>
                  <a:lnTo>
                    <a:pt x="209" y="42"/>
                  </a:lnTo>
                  <a:lnTo>
                    <a:pt x="212" y="42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21" y="42"/>
                  </a:lnTo>
                  <a:lnTo>
                    <a:pt x="224" y="42"/>
                  </a:lnTo>
                  <a:lnTo>
                    <a:pt x="226" y="43"/>
                  </a:lnTo>
                  <a:lnTo>
                    <a:pt x="229" y="43"/>
                  </a:lnTo>
                  <a:lnTo>
                    <a:pt x="232" y="45"/>
                  </a:lnTo>
                  <a:lnTo>
                    <a:pt x="231" y="44"/>
                  </a:lnTo>
                  <a:lnTo>
                    <a:pt x="229" y="44"/>
                  </a:lnTo>
                  <a:lnTo>
                    <a:pt x="228" y="44"/>
                  </a:lnTo>
                  <a:lnTo>
                    <a:pt x="226" y="44"/>
                  </a:lnTo>
                  <a:lnTo>
                    <a:pt x="224" y="44"/>
                  </a:lnTo>
                  <a:lnTo>
                    <a:pt x="223" y="45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5" y="46"/>
                  </a:lnTo>
                  <a:lnTo>
                    <a:pt x="214" y="46"/>
                  </a:lnTo>
                  <a:lnTo>
                    <a:pt x="212" y="47"/>
                  </a:lnTo>
                  <a:lnTo>
                    <a:pt x="210" y="47"/>
                  </a:lnTo>
                  <a:lnTo>
                    <a:pt x="208" y="47"/>
                  </a:lnTo>
                  <a:lnTo>
                    <a:pt x="207" y="49"/>
                  </a:lnTo>
                  <a:lnTo>
                    <a:pt x="204" y="49"/>
                  </a:lnTo>
                  <a:lnTo>
                    <a:pt x="203" y="49"/>
                  </a:lnTo>
                  <a:lnTo>
                    <a:pt x="201" y="50"/>
                  </a:lnTo>
                  <a:lnTo>
                    <a:pt x="199" y="51"/>
                  </a:lnTo>
                  <a:lnTo>
                    <a:pt x="197" y="52"/>
                  </a:lnTo>
                  <a:lnTo>
                    <a:pt x="195" y="53"/>
                  </a:lnTo>
                  <a:lnTo>
                    <a:pt x="193" y="54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87" y="57"/>
                  </a:lnTo>
                  <a:lnTo>
                    <a:pt x="185" y="58"/>
                  </a:lnTo>
                  <a:lnTo>
                    <a:pt x="183" y="60"/>
                  </a:lnTo>
                  <a:lnTo>
                    <a:pt x="181" y="61"/>
                  </a:lnTo>
                  <a:lnTo>
                    <a:pt x="179" y="62"/>
                  </a:lnTo>
                  <a:lnTo>
                    <a:pt x="177" y="63"/>
                  </a:lnTo>
                  <a:lnTo>
                    <a:pt x="176" y="65"/>
                  </a:lnTo>
                  <a:lnTo>
                    <a:pt x="174" y="66"/>
                  </a:lnTo>
                  <a:lnTo>
                    <a:pt x="172" y="67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67" y="71"/>
                  </a:lnTo>
                  <a:lnTo>
                    <a:pt x="165" y="72"/>
                  </a:lnTo>
                  <a:lnTo>
                    <a:pt x="164" y="74"/>
                  </a:lnTo>
                  <a:lnTo>
                    <a:pt x="163" y="75"/>
                  </a:lnTo>
                  <a:lnTo>
                    <a:pt x="161" y="77"/>
                  </a:lnTo>
                  <a:lnTo>
                    <a:pt x="160" y="78"/>
                  </a:lnTo>
                  <a:lnTo>
                    <a:pt x="158" y="80"/>
                  </a:lnTo>
                  <a:lnTo>
                    <a:pt x="157" y="81"/>
                  </a:lnTo>
                  <a:lnTo>
                    <a:pt x="155" y="82"/>
                  </a:lnTo>
                  <a:lnTo>
                    <a:pt x="154" y="84"/>
                  </a:lnTo>
                  <a:lnTo>
                    <a:pt x="153" y="86"/>
                  </a:lnTo>
                  <a:lnTo>
                    <a:pt x="152" y="87"/>
                  </a:lnTo>
                  <a:lnTo>
                    <a:pt x="155" y="85"/>
                  </a:lnTo>
                  <a:lnTo>
                    <a:pt x="157" y="83"/>
                  </a:lnTo>
                  <a:lnTo>
                    <a:pt x="160" y="81"/>
                  </a:lnTo>
                  <a:lnTo>
                    <a:pt x="163" y="80"/>
                  </a:lnTo>
                  <a:lnTo>
                    <a:pt x="165" y="78"/>
                  </a:lnTo>
                  <a:lnTo>
                    <a:pt x="168" y="76"/>
                  </a:lnTo>
                  <a:lnTo>
                    <a:pt x="171" y="75"/>
                  </a:lnTo>
                  <a:lnTo>
                    <a:pt x="173" y="74"/>
                  </a:lnTo>
                  <a:lnTo>
                    <a:pt x="176" y="72"/>
                  </a:lnTo>
                  <a:lnTo>
                    <a:pt x="178" y="71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5" y="67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3" y="64"/>
                  </a:lnTo>
                  <a:lnTo>
                    <a:pt x="194" y="63"/>
                  </a:lnTo>
                  <a:lnTo>
                    <a:pt x="196" y="62"/>
                  </a:lnTo>
                  <a:lnTo>
                    <a:pt x="198" y="61"/>
                  </a:lnTo>
                  <a:lnTo>
                    <a:pt x="201" y="60"/>
                  </a:lnTo>
                  <a:lnTo>
                    <a:pt x="202" y="59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9" y="56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8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2" y="54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7" y="54"/>
                  </a:lnTo>
                  <a:lnTo>
                    <a:pt x="228" y="54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4" y="55"/>
                  </a:lnTo>
                  <a:lnTo>
                    <a:pt x="236" y="55"/>
                  </a:lnTo>
                  <a:lnTo>
                    <a:pt x="237" y="56"/>
                  </a:lnTo>
                  <a:lnTo>
                    <a:pt x="239" y="56"/>
                  </a:lnTo>
                  <a:lnTo>
                    <a:pt x="240" y="56"/>
                  </a:lnTo>
                  <a:lnTo>
                    <a:pt x="241" y="56"/>
                  </a:lnTo>
                  <a:lnTo>
                    <a:pt x="242" y="56"/>
                  </a:lnTo>
                  <a:lnTo>
                    <a:pt x="242" y="55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6" y="55"/>
                  </a:lnTo>
                  <a:lnTo>
                    <a:pt x="247" y="55"/>
                  </a:lnTo>
                  <a:lnTo>
                    <a:pt x="248" y="55"/>
                  </a:lnTo>
                  <a:lnTo>
                    <a:pt x="249" y="55"/>
                  </a:lnTo>
                  <a:lnTo>
                    <a:pt x="250" y="55"/>
                  </a:lnTo>
                  <a:lnTo>
                    <a:pt x="252" y="55"/>
                  </a:lnTo>
                  <a:lnTo>
                    <a:pt x="252" y="54"/>
                  </a:lnTo>
                  <a:lnTo>
                    <a:pt x="253" y="54"/>
                  </a:lnTo>
                  <a:lnTo>
                    <a:pt x="254" y="54"/>
                  </a:lnTo>
                  <a:lnTo>
                    <a:pt x="254" y="53"/>
                  </a:lnTo>
                  <a:lnTo>
                    <a:pt x="255" y="52"/>
                  </a:lnTo>
                  <a:lnTo>
                    <a:pt x="256" y="51"/>
                  </a:lnTo>
                  <a:lnTo>
                    <a:pt x="257" y="51"/>
                  </a:lnTo>
                  <a:lnTo>
                    <a:pt x="257" y="52"/>
                  </a:lnTo>
                  <a:lnTo>
                    <a:pt x="258" y="53"/>
                  </a:lnTo>
                  <a:lnTo>
                    <a:pt x="259" y="54"/>
                  </a:lnTo>
                  <a:lnTo>
                    <a:pt x="260" y="55"/>
                  </a:lnTo>
                  <a:lnTo>
                    <a:pt x="260" y="56"/>
                  </a:lnTo>
                  <a:lnTo>
                    <a:pt x="260" y="57"/>
                  </a:lnTo>
                  <a:lnTo>
                    <a:pt x="261" y="57"/>
                  </a:lnTo>
                  <a:lnTo>
                    <a:pt x="261" y="58"/>
                  </a:lnTo>
                  <a:lnTo>
                    <a:pt x="261" y="60"/>
                  </a:lnTo>
                  <a:lnTo>
                    <a:pt x="262" y="61"/>
                  </a:lnTo>
                  <a:lnTo>
                    <a:pt x="262" y="62"/>
                  </a:lnTo>
                  <a:lnTo>
                    <a:pt x="262" y="63"/>
                  </a:lnTo>
                  <a:lnTo>
                    <a:pt x="262" y="65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65" y="86"/>
                  </a:lnTo>
                  <a:lnTo>
                    <a:pt x="266" y="90"/>
                  </a:lnTo>
                  <a:lnTo>
                    <a:pt x="266" y="93"/>
                  </a:lnTo>
                  <a:lnTo>
                    <a:pt x="267" y="96"/>
                  </a:lnTo>
                  <a:lnTo>
                    <a:pt x="267" y="100"/>
                  </a:lnTo>
                  <a:lnTo>
                    <a:pt x="267" y="103"/>
                  </a:lnTo>
                  <a:lnTo>
                    <a:pt x="267" y="106"/>
                  </a:lnTo>
                  <a:lnTo>
                    <a:pt x="267" y="110"/>
                  </a:lnTo>
                  <a:lnTo>
                    <a:pt x="266" y="112"/>
                  </a:lnTo>
                  <a:lnTo>
                    <a:pt x="265" y="115"/>
                  </a:lnTo>
                  <a:lnTo>
                    <a:pt x="265" y="118"/>
                  </a:lnTo>
                  <a:lnTo>
                    <a:pt x="264" y="121"/>
                  </a:lnTo>
                  <a:lnTo>
                    <a:pt x="264" y="124"/>
                  </a:lnTo>
                  <a:lnTo>
                    <a:pt x="262" y="128"/>
                  </a:lnTo>
                  <a:lnTo>
                    <a:pt x="261" y="131"/>
                  </a:lnTo>
                  <a:lnTo>
                    <a:pt x="260" y="134"/>
                  </a:lnTo>
                  <a:lnTo>
                    <a:pt x="259" y="137"/>
                  </a:lnTo>
                  <a:lnTo>
                    <a:pt x="257" y="141"/>
                  </a:lnTo>
                  <a:lnTo>
                    <a:pt x="256" y="144"/>
                  </a:lnTo>
                  <a:lnTo>
                    <a:pt x="254" y="148"/>
                  </a:lnTo>
                  <a:lnTo>
                    <a:pt x="252" y="152"/>
                  </a:lnTo>
                  <a:lnTo>
                    <a:pt x="250" y="156"/>
                  </a:lnTo>
                  <a:lnTo>
                    <a:pt x="248" y="160"/>
                  </a:lnTo>
                  <a:lnTo>
                    <a:pt x="247" y="165"/>
                  </a:lnTo>
                  <a:lnTo>
                    <a:pt x="244" y="168"/>
                  </a:lnTo>
                  <a:lnTo>
                    <a:pt x="241" y="173"/>
                  </a:lnTo>
                  <a:lnTo>
                    <a:pt x="239" y="176"/>
                  </a:lnTo>
                  <a:lnTo>
                    <a:pt x="236" y="180"/>
                  </a:lnTo>
                  <a:lnTo>
                    <a:pt x="234" y="184"/>
                  </a:lnTo>
                  <a:lnTo>
                    <a:pt x="231" y="187"/>
                  </a:lnTo>
                  <a:lnTo>
                    <a:pt x="228" y="190"/>
                  </a:lnTo>
                  <a:lnTo>
                    <a:pt x="226" y="193"/>
                  </a:lnTo>
                  <a:lnTo>
                    <a:pt x="223" y="195"/>
                  </a:lnTo>
                  <a:lnTo>
                    <a:pt x="221" y="198"/>
                  </a:lnTo>
                  <a:lnTo>
                    <a:pt x="219" y="200"/>
                  </a:lnTo>
                  <a:lnTo>
                    <a:pt x="217" y="201"/>
                  </a:lnTo>
                  <a:lnTo>
                    <a:pt x="215" y="203"/>
                  </a:lnTo>
                  <a:lnTo>
                    <a:pt x="213" y="205"/>
                  </a:lnTo>
                  <a:lnTo>
                    <a:pt x="212" y="206"/>
                  </a:lnTo>
                  <a:lnTo>
                    <a:pt x="211" y="207"/>
                  </a:lnTo>
                  <a:lnTo>
                    <a:pt x="209" y="208"/>
                  </a:lnTo>
                  <a:lnTo>
                    <a:pt x="208" y="209"/>
                  </a:lnTo>
                  <a:lnTo>
                    <a:pt x="207" y="209"/>
                  </a:lnTo>
                  <a:lnTo>
                    <a:pt x="206" y="210"/>
                  </a:lnTo>
                  <a:lnTo>
                    <a:pt x="204" y="210"/>
                  </a:lnTo>
                  <a:lnTo>
                    <a:pt x="203" y="210"/>
                  </a:lnTo>
                  <a:lnTo>
                    <a:pt x="202" y="210"/>
                  </a:lnTo>
                  <a:lnTo>
                    <a:pt x="201" y="210"/>
                  </a:lnTo>
                  <a:lnTo>
                    <a:pt x="199" y="210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4" y="211"/>
                  </a:lnTo>
                  <a:lnTo>
                    <a:pt x="193" y="211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0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6" y="211"/>
                  </a:lnTo>
                  <a:lnTo>
                    <a:pt x="185" y="211"/>
                  </a:lnTo>
                  <a:lnTo>
                    <a:pt x="184" y="211"/>
                  </a:lnTo>
                  <a:lnTo>
                    <a:pt x="183" y="211"/>
                  </a:lnTo>
                  <a:lnTo>
                    <a:pt x="182" y="211"/>
                  </a:lnTo>
                  <a:lnTo>
                    <a:pt x="181" y="211"/>
                  </a:lnTo>
                  <a:lnTo>
                    <a:pt x="181" y="210"/>
                  </a:lnTo>
                  <a:lnTo>
                    <a:pt x="180" y="210"/>
                  </a:lnTo>
                  <a:lnTo>
                    <a:pt x="179" y="209"/>
                  </a:lnTo>
                  <a:lnTo>
                    <a:pt x="178" y="209"/>
                  </a:lnTo>
                  <a:lnTo>
                    <a:pt x="177" y="208"/>
                  </a:lnTo>
                  <a:lnTo>
                    <a:pt x="176" y="209"/>
                  </a:lnTo>
                  <a:lnTo>
                    <a:pt x="175" y="211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2" y="218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0" y="224"/>
                  </a:lnTo>
                  <a:lnTo>
                    <a:pt x="170" y="225"/>
                  </a:lnTo>
                  <a:lnTo>
                    <a:pt x="170" y="226"/>
                  </a:lnTo>
                  <a:lnTo>
                    <a:pt x="170" y="228"/>
                  </a:lnTo>
                  <a:lnTo>
                    <a:pt x="170" y="230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5"/>
                  </a:lnTo>
                  <a:lnTo>
                    <a:pt x="170" y="236"/>
                  </a:lnTo>
                  <a:lnTo>
                    <a:pt x="170" y="238"/>
                  </a:lnTo>
                  <a:lnTo>
                    <a:pt x="171" y="239"/>
                  </a:lnTo>
                  <a:lnTo>
                    <a:pt x="171" y="240"/>
                  </a:lnTo>
                  <a:lnTo>
                    <a:pt x="171" y="241"/>
                  </a:lnTo>
                  <a:lnTo>
                    <a:pt x="172" y="243"/>
                  </a:lnTo>
                  <a:lnTo>
                    <a:pt x="173" y="244"/>
                  </a:lnTo>
                  <a:lnTo>
                    <a:pt x="173" y="245"/>
                  </a:lnTo>
                  <a:lnTo>
                    <a:pt x="174" y="246"/>
                  </a:lnTo>
                  <a:lnTo>
                    <a:pt x="176" y="247"/>
                  </a:lnTo>
                  <a:lnTo>
                    <a:pt x="177" y="249"/>
                  </a:lnTo>
                  <a:lnTo>
                    <a:pt x="178" y="250"/>
                  </a:lnTo>
                  <a:lnTo>
                    <a:pt x="179" y="252"/>
                  </a:lnTo>
                  <a:lnTo>
                    <a:pt x="182" y="253"/>
                  </a:lnTo>
                  <a:lnTo>
                    <a:pt x="183" y="254"/>
                  </a:lnTo>
                  <a:lnTo>
                    <a:pt x="185" y="255"/>
                  </a:lnTo>
                  <a:lnTo>
                    <a:pt x="188" y="256"/>
                  </a:lnTo>
                  <a:lnTo>
                    <a:pt x="189" y="257"/>
                  </a:lnTo>
                  <a:lnTo>
                    <a:pt x="191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8" y="259"/>
                  </a:lnTo>
                  <a:lnTo>
                    <a:pt x="201" y="259"/>
                  </a:lnTo>
                  <a:lnTo>
                    <a:pt x="203" y="259"/>
                  </a:lnTo>
                  <a:lnTo>
                    <a:pt x="206" y="260"/>
                  </a:lnTo>
                  <a:lnTo>
                    <a:pt x="208" y="261"/>
                  </a:lnTo>
                  <a:lnTo>
                    <a:pt x="211" y="261"/>
                  </a:lnTo>
                  <a:lnTo>
                    <a:pt x="214" y="263"/>
                  </a:lnTo>
                  <a:lnTo>
                    <a:pt x="216" y="264"/>
                  </a:lnTo>
                  <a:lnTo>
                    <a:pt x="220" y="266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8" y="270"/>
                  </a:lnTo>
                  <a:lnTo>
                    <a:pt x="229" y="271"/>
                  </a:lnTo>
                  <a:lnTo>
                    <a:pt x="232" y="272"/>
                  </a:lnTo>
                  <a:lnTo>
                    <a:pt x="234" y="273"/>
                  </a:lnTo>
                  <a:lnTo>
                    <a:pt x="234" y="274"/>
                  </a:lnTo>
                  <a:lnTo>
                    <a:pt x="236" y="275"/>
                  </a:lnTo>
                  <a:lnTo>
                    <a:pt x="237" y="275"/>
                  </a:lnTo>
                  <a:lnTo>
                    <a:pt x="239" y="276"/>
                  </a:lnTo>
                  <a:lnTo>
                    <a:pt x="240" y="278"/>
                  </a:lnTo>
                  <a:lnTo>
                    <a:pt x="242" y="279"/>
                  </a:lnTo>
                  <a:lnTo>
                    <a:pt x="243" y="280"/>
                  </a:lnTo>
                  <a:lnTo>
                    <a:pt x="245" y="281"/>
                  </a:lnTo>
                  <a:lnTo>
                    <a:pt x="247" y="283"/>
                  </a:lnTo>
                  <a:lnTo>
                    <a:pt x="249" y="285"/>
                  </a:lnTo>
                  <a:lnTo>
                    <a:pt x="249" y="284"/>
                  </a:lnTo>
                  <a:lnTo>
                    <a:pt x="249" y="283"/>
                  </a:lnTo>
                  <a:lnTo>
                    <a:pt x="248" y="281"/>
                  </a:lnTo>
                  <a:lnTo>
                    <a:pt x="248" y="278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5" y="269"/>
                  </a:lnTo>
                  <a:lnTo>
                    <a:pt x="245" y="265"/>
                  </a:lnTo>
                  <a:lnTo>
                    <a:pt x="244" y="261"/>
                  </a:lnTo>
                  <a:lnTo>
                    <a:pt x="243" y="258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1" y="249"/>
                  </a:lnTo>
                  <a:lnTo>
                    <a:pt x="241" y="247"/>
                  </a:lnTo>
                  <a:lnTo>
                    <a:pt x="241" y="24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55" name="Group 90"/>
          <p:cNvGrpSpPr>
            <a:grpSpLocks/>
          </p:cNvGrpSpPr>
          <p:nvPr/>
        </p:nvGrpSpPr>
        <p:grpSpPr bwMode="auto">
          <a:xfrm>
            <a:off x="1331640" y="3068960"/>
            <a:ext cx="276225" cy="463550"/>
            <a:chOff x="445" y="2794"/>
            <a:chExt cx="327" cy="484"/>
          </a:xfrm>
          <a:solidFill>
            <a:srgbClr val="FF0000"/>
          </a:solidFill>
        </p:grpSpPr>
        <p:sp>
          <p:nvSpPr>
            <p:cNvPr id="656" name="Freeform 91"/>
            <p:cNvSpPr>
              <a:spLocks/>
            </p:cNvSpPr>
            <p:nvPr/>
          </p:nvSpPr>
          <p:spPr bwMode="auto">
            <a:xfrm>
              <a:off x="445" y="2992"/>
              <a:ext cx="311" cy="286"/>
            </a:xfrm>
            <a:custGeom>
              <a:avLst/>
              <a:gdLst/>
              <a:ahLst/>
              <a:cxnLst>
                <a:cxn ang="0">
                  <a:pos x="309" y="167"/>
                </a:cxn>
                <a:cxn ang="0">
                  <a:pos x="307" y="156"/>
                </a:cxn>
                <a:cxn ang="0">
                  <a:pos x="304" y="146"/>
                </a:cxn>
                <a:cxn ang="0">
                  <a:pos x="303" y="137"/>
                </a:cxn>
                <a:cxn ang="0">
                  <a:pos x="302" y="127"/>
                </a:cxn>
                <a:cxn ang="0">
                  <a:pos x="301" y="119"/>
                </a:cxn>
                <a:cxn ang="0">
                  <a:pos x="299" y="110"/>
                </a:cxn>
                <a:cxn ang="0">
                  <a:pos x="296" y="100"/>
                </a:cxn>
                <a:cxn ang="0">
                  <a:pos x="290" y="87"/>
                </a:cxn>
                <a:cxn ang="0">
                  <a:pos x="281" y="72"/>
                </a:cxn>
                <a:cxn ang="0">
                  <a:pos x="270" y="56"/>
                </a:cxn>
                <a:cxn ang="0">
                  <a:pos x="261" y="43"/>
                </a:cxn>
                <a:cxn ang="0">
                  <a:pos x="253" y="32"/>
                </a:cxn>
                <a:cxn ang="0">
                  <a:pos x="246" y="24"/>
                </a:cxn>
                <a:cxn ang="0">
                  <a:pos x="239" y="18"/>
                </a:cxn>
                <a:cxn ang="0">
                  <a:pos x="231" y="13"/>
                </a:cxn>
                <a:cxn ang="0">
                  <a:pos x="223" y="9"/>
                </a:cxn>
                <a:cxn ang="0">
                  <a:pos x="214" y="6"/>
                </a:cxn>
                <a:cxn ang="0">
                  <a:pos x="206" y="4"/>
                </a:cxn>
                <a:cxn ang="0">
                  <a:pos x="199" y="3"/>
                </a:cxn>
                <a:cxn ang="0">
                  <a:pos x="194" y="5"/>
                </a:cxn>
                <a:cxn ang="0">
                  <a:pos x="193" y="8"/>
                </a:cxn>
                <a:cxn ang="0">
                  <a:pos x="192" y="12"/>
                </a:cxn>
                <a:cxn ang="0">
                  <a:pos x="189" y="16"/>
                </a:cxn>
                <a:cxn ang="0">
                  <a:pos x="182" y="19"/>
                </a:cxn>
                <a:cxn ang="0">
                  <a:pos x="173" y="22"/>
                </a:cxn>
                <a:cxn ang="0">
                  <a:pos x="164" y="24"/>
                </a:cxn>
                <a:cxn ang="0">
                  <a:pos x="155" y="24"/>
                </a:cxn>
                <a:cxn ang="0">
                  <a:pos x="145" y="21"/>
                </a:cxn>
                <a:cxn ang="0">
                  <a:pos x="135" y="16"/>
                </a:cxn>
                <a:cxn ang="0">
                  <a:pos x="125" y="9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98" y="3"/>
                </a:cxn>
                <a:cxn ang="0">
                  <a:pos x="82" y="12"/>
                </a:cxn>
                <a:cxn ang="0">
                  <a:pos x="67" y="31"/>
                </a:cxn>
                <a:cxn ang="0">
                  <a:pos x="50" y="50"/>
                </a:cxn>
                <a:cxn ang="0">
                  <a:pos x="32" y="65"/>
                </a:cxn>
                <a:cxn ang="0">
                  <a:pos x="16" y="76"/>
                </a:cxn>
                <a:cxn ang="0">
                  <a:pos x="6" y="89"/>
                </a:cxn>
                <a:cxn ang="0">
                  <a:pos x="1" y="102"/>
                </a:cxn>
                <a:cxn ang="0">
                  <a:pos x="0" y="114"/>
                </a:cxn>
                <a:cxn ang="0">
                  <a:pos x="2" y="127"/>
                </a:cxn>
                <a:cxn ang="0">
                  <a:pos x="7" y="141"/>
                </a:cxn>
                <a:cxn ang="0">
                  <a:pos x="11" y="159"/>
                </a:cxn>
                <a:cxn ang="0">
                  <a:pos x="16" y="182"/>
                </a:cxn>
                <a:cxn ang="0">
                  <a:pos x="23" y="204"/>
                </a:cxn>
                <a:cxn ang="0">
                  <a:pos x="33" y="224"/>
                </a:cxn>
                <a:cxn ang="0">
                  <a:pos x="42" y="240"/>
                </a:cxn>
                <a:cxn ang="0">
                  <a:pos x="49" y="256"/>
                </a:cxn>
                <a:cxn ang="0">
                  <a:pos x="58" y="271"/>
                </a:cxn>
                <a:cxn ang="0">
                  <a:pos x="71" y="285"/>
                </a:cxn>
                <a:cxn ang="0">
                  <a:pos x="108" y="267"/>
                </a:cxn>
                <a:cxn ang="0">
                  <a:pos x="190" y="230"/>
                </a:cxn>
                <a:cxn ang="0">
                  <a:pos x="272" y="191"/>
                </a:cxn>
                <a:cxn ang="0">
                  <a:pos x="310" y="175"/>
                </a:cxn>
              </a:cxnLst>
              <a:rect l="0" t="0" r="r" b="b"/>
              <a:pathLst>
                <a:path w="311" h="286">
                  <a:moveTo>
                    <a:pt x="310" y="175"/>
                  </a:moveTo>
                  <a:lnTo>
                    <a:pt x="309" y="172"/>
                  </a:lnTo>
                  <a:lnTo>
                    <a:pt x="309" y="169"/>
                  </a:lnTo>
                  <a:lnTo>
                    <a:pt x="309" y="167"/>
                  </a:lnTo>
                  <a:lnTo>
                    <a:pt x="308" y="164"/>
                  </a:lnTo>
                  <a:lnTo>
                    <a:pt x="307" y="161"/>
                  </a:lnTo>
                  <a:lnTo>
                    <a:pt x="307" y="159"/>
                  </a:lnTo>
                  <a:lnTo>
                    <a:pt x="307" y="156"/>
                  </a:lnTo>
                  <a:lnTo>
                    <a:pt x="306" y="154"/>
                  </a:lnTo>
                  <a:lnTo>
                    <a:pt x="306" y="151"/>
                  </a:lnTo>
                  <a:lnTo>
                    <a:pt x="305" y="149"/>
                  </a:lnTo>
                  <a:lnTo>
                    <a:pt x="304" y="146"/>
                  </a:lnTo>
                  <a:lnTo>
                    <a:pt x="304" y="144"/>
                  </a:lnTo>
                  <a:lnTo>
                    <a:pt x="304" y="142"/>
                  </a:lnTo>
                  <a:lnTo>
                    <a:pt x="303" y="139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2" y="132"/>
                  </a:lnTo>
                  <a:lnTo>
                    <a:pt x="302" y="130"/>
                  </a:lnTo>
                  <a:lnTo>
                    <a:pt x="302" y="127"/>
                  </a:lnTo>
                  <a:lnTo>
                    <a:pt x="301" y="125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19"/>
                  </a:lnTo>
                  <a:lnTo>
                    <a:pt x="301" y="117"/>
                  </a:lnTo>
                  <a:lnTo>
                    <a:pt x="300" y="114"/>
                  </a:lnTo>
                  <a:lnTo>
                    <a:pt x="299" y="112"/>
                  </a:lnTo>
                  <a:lnTo>
                    <a:pt x="299" y="110"/>
                  </a:lnTo>
                  <a:lnTo>
                    <a:pt x="298" y="108"/>
                  </a:lnTo>
                  <a:lnTo>
                    <a:pt x="298" y="105"/>
                  </a:lnTo>
                  <a:lnTo>
                    <a:pt x="296" y="103"/>
                  </a:lnTo>
                  <a:lnTo>
                    <a:pt x="296" y="100"/>
                  </a:lnTo>
                  <a:lnTo>
                    <a:pt x="295" y="97"/>
                  </a:lnTo>
                  <a:lnTo>
                    <a:pt x="293" y="94"/>
                  </a:lnTo>
                  <a:lnTo>
                    <a:pt x="291" y="91"/>
                  </a:lnTo>
                  <a:lnTo>
                    <a:pt x="290" y="87"/>
                  </a:lnTo>
                  <a:lnTo>
                    <a:pt x="288" y="83"/>
                  </a:lnTo>
                  <a:lnTo>
                    <a:pt x="285" y="79"/>
                  </a:lnTo>
                  <a:lnTo>
                    <a:pt x="283" y="76"/>
                  </a:lnTo>
                  <a:lnTo>
                    <a:pt x="281" y="72"/>
                  </a:lnTo>
                  <a:lnTo>
                    <a:pt x="278" y="68"/>
                  </a:lnTo>
                  <a:lnTo>
                    <a:pt x="276" y="64"/>
                  </a:lnTo>
                  <a:lnTo>
                    <a:pt x="273" y="60"/>
                  </a:lnTo>
                  <a:lnTo>
                    <a:pt x="270" y="56"/>
                  </a:lnTo>
                  <a:lnTo>
                    <a:pt x="268" y="52"/>
                  </a:lnTo>
                  <a:lnTo>
                    <a:pt x="265" y="49"/>
                  </a:lnTo>
                  <a:lnTo>
                    <a:pt x="263" y="46"/>
                  </a:lnTo>
                  <a:lnTo>
                    <a:pt x="261" y="43"/>
                  </a:lnTo>
                  <a:lnTo>
                    <a:pt x="259" y="40"/>
                  </a:lnTo>
                  <a:lnTo>
                    <a:pt x="257" y="37"/>
                  </a:lnTo>
                  <a:lnTo>
                    <a:pt x="255" y="34"/>
                  </a:lnTo>
                  <a:lnTo>
                    <a:pt x="253" y="32"/>
                  </a:lnTo>
                  <a:lnTo>
                    <a:pt x="251" y="30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6" y="24"/>
                  </a:lnTo>
                  <a:lnTo>
                    <a:pt x="244" y="23"/>
                  </a:lnTo>
                  <a:lnTo>
                    <a:pt x="242" y="21"/>
                  </a:lnTo>
                  <a:lnTo>
                    <a:pt x="240" y="20"/>
                  </a:lnTo>
                  <a:lnTo>
                    <a:pt x="239" y="18"/>
                  </a:lnTo>
                  <a:lnTo>
                    <a:pt x="237" y="17"/>
                  </a:lnTo>
                  <a:lnTo>
                    <a:pt x="235" y="15"/>
                  </a:lnTo>
                  <a:lnTo>
                    <a:pt x="233" y="14"/>
                  </a:lnTo>
                  <a:lnTo>
                    <a:pt x="231" y="13"/>
                  </a:lnTo>
                  <a:lnTo>
                    <a:pt x="230" y="12"/>
                  </a:lnTo>
                  <a:lnTo>
                    <a:pt x="227" y="11"/>
                  </a:lnTo>
                  <a:lnTo>
                    <a:pt x="225" y="10"/>
                  </a:lnTo>
                  <a:lnTo>
                    <a:pt x="223" y="9"/>
                  </a:lnTo>
                  <a:lnTo>
                    <a:pt x="220" y="8"/>
                  </a:lnTo>
                  <a:lnTo>
                    <a:pt x="219" y="7"/>
                  </a:lnTo>
                  <a:lnTo>
                    <a:pt x="217" y="6"/>
                  </a:lnTo>
                  <a:lnTo>
                    <a:pt x="214" y="6"/>
                  </a:lnTo>
                  <a:lnTo>
                    <a:pt x="212" y="5"/>
                  </a:lnTo>
                  <a:lnTo>
                    <a:pt x="210" y="4"/>
                  </a:lnTo>
                  <a:lnTo>
                    <a:pt x="207" y="4"/>
                  </a:lnTo>
                  <a:lnTo>
                    <a:pt x="206" y="4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201" y="3"/>
                  </a:lnTo>
                  <a:lnTo>
                    <a:pt x="199" y="3"/>
                  </a:lnTo>
                  <a:lnTo>
                    <a:pt x="198" y="4"/>
                  </a:lnTo>
                  <a:lnTo>
                    <a:pt x="196" y="4"/>
                  </a:lnTo>
                  <a:lnTo>
                    <a:pt x="195" y="4"/>
                  </a:lnTo>
                  <a:lnTo>
                    <a:pt x="194" y="5"/>
                  </a:lnTo>
                  <a:lnTo>
                    <a:pt x="194" y="6"/>
                  </a:lnTo>
                  <a:lnTo>
                    <a:pt x="194" y="7"/>
                  </a:lnTo>
                  <a:lnTo>
                    <a:pt x="193" y="7"/>
                  </a:lnTo>
                  <a:lnTo>
                    <a:pt x="193" y="8"/>
                  </a:lnTo>
                  <a:lnTo>
                    <a:pt x="193" y="9"/>
                  </a:lnTo>
                  <a:lnTo>
                    <a:pt x="193" y="10"/>
                  </a:lnTo>
                  <a:lnTo>
                    <a:pt x="193" y="11"/>
                  </a:lnTo>
                  <a:lnTo>
                    <a:pt x="192" y="12"/>
                  </a:lnTo>
                  <a:lnTo>
                    <a:pt x="192" y="13"/>
                  </a:lnTo>
                  <a:lnTo>
                    <a:pt x="190" y="14"/>
                  </a:lnTo>
                  <a:lnTo>
                    <a:pt x="190" y="15"/>
                  </a:lnTo>
                  <a:lnTo>
                    <a:pt x="189" y="16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19"/>
                  </a:lnTo>
                  <a:lnTo>
                    <a:pt x="180" y="20"/>
                  </a:lnTo>
                  <a:lnTo>
                    <a:pt x="178" y="20"/>
                  </a:lnTo>
                  <a:lnTo>
                    <a:pt x="176" y="22"/>
                  </a:lnTo>
                  <a:lnTo>
                    <a:pt x="173" y="22"/>
                  </a:lnTo>
                  <a:lnTo>
                    <a:pt x="171" y="23"/>
                  </a:lnTo>
                  <a:lnTo>
                    <a:pt x="169" y="24"/>
                  </a:lnTo>
                  <a:lnTo>
                    <a:pt x="166" y="24"/>
                  </a:lnTo>
                  <a:lnTo>
                    <a:pt x="164" y="24"/>
                  </a:lnTo>
                  <a:lnTo>
                    <a:pt x="161" y="24"/>
                  </a:lnTo>
                  <a:lnTo>
                    <a:pt x="159" y="25"/>
                  </a:lnTo>
                  <a:lnTo>
                    <a:pt x="157" y="24"/>
                  </a:lnTo>
                  <a:lnTo>
                    <a:pt x="155" y="24"/>
                  </a:lnTo>
                  <a:lnTo>
                    <a:pt x="152" y="23"/>
                  </a:lnTo>
                  <a:lnTo>
                    <a:pt x="149" y="23"/>
                  </a:lnTo>
                  <a:lnTo>
                    <a:pt x="147" y="22"/>
                  </a:lnTo>
                  <a:lnTo>
                    <a:pt x="145" y="21"/>
                  </a:lnTo>
                  <a:lnTo>
                    <a:pt x="143" y="20"/>
                  </a:lnTo>
                  <a:lnTo>
                    <a:pt x="140" y="19"/>
                  </a:lnTo>
                  <a:lnTo>
                    <a:pt x="138" y="17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5" y="9"/>
                  </a:lnTo>
                  <a:lnTo>
                    <a:pt x="123" y="7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2"/>
                  </a:lnTo>
                  <a:lnTo>
                    <a:pt x="98" y="3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7" y="9"/>
                  </a:lnTo>
                  <a:lnTo>
                    <a:pt x="82" y="12"/>
                  </a:lnTo>
                  <a:lnTo>
                    <a:pt x="78" y="15"/>
                  </a:lnTo>
                  <a:lnTo>
                    <a:pt x="75" y="20"/>
                  </a:lnTo>
                  <a:lnTo>
                    <a:pt x="70" y="24"/>
                  </a:lnTo>
                  <a:lnTo>
                    <a:pt x="67" y="31"/>
                  </a:lnTo>
                  <a:lnTo>
                    <a:pt x="63" y="36"/>
                  </a:lnTo>
                  <a:lnTo>
                    <a:pt x="59" y="41"/>
                  </a:lnTo>
                  <a:lnTo>
                    <a:pt x="55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2" y="58"/>
                  </a:lnTo>
                  <a:lnTo>
                    <a:pt x="37" y="61"/>
                  </a:lnTo>
                  <a:lnTo>
                    <a:pt x="32" y="65"/>
                  </a:lnTo>
                  <a:lnTo>
                    <a:pt x="29" y="67"/>
                  </a:lnTo>
                  <a:lnTo>
                    <a:pt x="24" y="70"/>
                  </a:lnTo>
                  <a:lnTo>
                    <a:pt x="20" y="73"/>
                  </a:lnTo>
                  <a:lnTo>
                    <a:pt x="16" y="76"/>
                  </a:lnTo>
                  <a:lnTo>
                    <a:pt x="13" y="79"/>
                  </a:lnTo>
                  <a:lnTo>
                    <a:pt x="10" y="82"/>
                  </a:lnTo>
                  <a:lnTo>
                    <a:pt x="8" y="85"/>
                  </a:lnTo>
                  <a:lnTo>
                    <a:pt x="6" y="89"/>
                  </a:lnTo>
                  <a:lnTo>
                    <a:pt x="4" y="92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0"/>
                  </a:lnTo>
                  <a:lnTo>
                    <a:pt x="4" y="133"/>
                  </a:lnTo>
                  <a:lnTo>
                    <a:pt x="5" y="137"/>
                  </a:lnTo>
                  <a:lnTo>
                    <a:pt x="7" y="141"/>
                  </a:lnTo>
                  <a:lnTo>
                    <a:pt x="8" y="145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9"/>
                  </a:lnTo>
                  <a:lnTo>
                    <a:pt x="12" y="165"/>
                  </a:lnTo>
                  <a:lnTo>
                    <a:pt x="14" y="170"/>
                  </a:lnTo>
                  <a:lnTo>
                    <a:pt x="15" y="176"/>
                  </a:lnTo>
                  <a:lnTo>
                    <a:pt x="16" y="182"/>
                  </a:lnTo>
                  <a:lnTo>
                    <a:pt x="18" y="187"/>
                  </a:lnTo>
                  <a:lnTo>
                    <a:pt x="19" y="193"/>
                  </a:lnTo>
                  <a:lnTo>
                    <a:pt x="21" y="198"/>
                  </a:lnTo>
                  <a:lnTo>
                    <a:pt x="23" y="204"/>
                  </a:lnTo>
                  <a:lnTo>
                    <a:pt x="25" y="210"/>
                  </a:lnTo>
                  <a:lnTo>
                    <a:pt x="27" y="214"/>
                  </a:lnTo>
                  <a:lnTo>
                    <a:pt x="29" y="219"/>
                  </a:lnTo>
                  <a:lnTo>
                    <a:pt x="33" y="224"/>
                  </a:lnTo>
                  <a:lnTo>
                    <a:pt x="35" y="227"/>
                  </a:lnTo>
                  <a:lnTo>
                    <a:pt x="38" y="231"/>
                  </a:lnTo>
                  <a:lnTo>
                    <a:pt x="40" y="235"/>
                  </a:lnTo>
                  <a:lnTo>
                    <a:pt x="42" y="240"/>
                  </a:lnTo>
                  <a:lnTo>
                    <a:pt x="44" y="244"/>
                  </a:lnTo>
                  <a:lnTo>
                    <a:pt x="46" y="247"/>
                  </a:lnTo>
                  <a:lnTo>
                    <a:pt x="48" y="251"/>
                  </a:lnTo>
                  <a:lnTo>
                    <a:pt x="49" y="256"/>
                  </a:lnTo>
                  <a:lnTo>
                    <a:pt x="52" y="259"/>
                  </a:lnTo>
                  <a:lnTo>
                    <a:pt x="54" y="263"/>
                  </a:lnTo>
                  <a:lnTo>
                    <a:pt x="56" y="267"/>
                  </a:lnTo>
                  <a:lnTo>
                    <a:pt x="58" y="271"/>
                  </a:lnTo>
                  <a:lnTo>
                    <a:pt x="61" y="274"/>
                  </a:lnTo>
                  <a:lnTo>
                    <a:pt x="64" y="277"/>
                  </a:lnTo>
                  <a:lnTo>
                    <a:pt x="67" y="281"/>
                  </a:lnTo>
                  <a:lnTo>
                    <a:pt x="71" y="285"/>
                  </a:lnTo>
                  <a:lnTo>
                    <a:pt x="73" y="283"/>
                  </a:lnTo>
                  <a:lnTo>
                    <a:pt x="81" y="280"/>
                  </a:lnTo>
                  <a:lnTo>
                    <a:pt x="93" y="274"/>
                  </a:lnTo>
                  <a:lnTo>
                    <a:pt x="108" y="267"/>
                  </a:lnTo>
                  <a:lnTo>
                    <a:pt x="126" y="259"/>
                  </a:lnTo>
                  <a:lnTo>
                    <a:pt x="146" y="250"/>
                  </a:lnTo>
                  <a:lnTo>
                    <a:pt x="168" y="240"/>
                  </a:lnTo>
                  <a:lnTo>
                    <a:pt x="190" y="230"/>
                  </a:lnTo>
                  <a:lnTo>
                    <a:pt x="212" y="219"/>
                  </a:lnTo>
                  <a:lnTo>
                    <a:pt x="234" y="209"/>
                  </a:lnTo>
                  <a:lnTo>
                    <a:pt x="254" y="199"/>
                  </a:lnTo>
                  <a:lnTo>
                    <a:pt x="272" y="191"/>
                  </a:lnTo>
                  <a:lnTo>
                    <a:pt x="288" y="184"/>
                  </a:lnTo>
                  <a:lnTo>
                    <a:pt x="299" y="179"/>
                  </a:lnTo>
                  <a:lnTo>
                    <a:pt x="307" y="176"/>
                  </a:lnTo>
                  <a:lnTo>
                    <a:pt x="310" y="175"/>
                  </a:lnTo>
                </a:path>
              </a:pathLst>
            </a:custGeom>
            <a:grp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7" name="Freeform 92"/>
            <p:cNvSpPr>
              <a:spLocks/>
            </p:cNvSpPr>
            <p:nvPr/>
          </p:nvSpPr>
          <p:spPr bwMode="auto">
            <a:xfrm>
              <a:off x="548" y="2925"/>
              <a:ext cx="107" cy="158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2" y="56"/>
                </a:cxn>
                <a:cxn ang="0">
                  <a:pos x="100" y="59"/>
                </a:cxn>
                <a:cxn ang="0">
                  <a:pos x="97" y="61"/>
                </a:cxn>
                <a:cxn ang="0">
                  <a:pos x="96" y="65"/>
                </a:cxn>
                <a:cxn ang="0">
                  <a:pos x="94" y="68"/>
                </a:cxn>
                <a:cxn ang="0">
                  <a:pos x="93" y="73"/>
                </a:cxn>
                <a:cxn ang="0">
                  <a:pos x="92" y="77"/>
                </a:cxn>
                <a:cxn ang="0">
                  <a:pos x="92" y="83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7" y="103"/>
                </a:cxn>
                <a:cxn ang="0">
                  <a:pos x="100" y="112"/>
                </a:cxn>
                <a:cxn ang="0">
                  <a:pos x="103" y="120"/>
                </a:cxn>
                <a:cxn ang="0">
                  <a:pos x="105" y="128"/>
                </a:cxn>
                <a:cxn ang="0">
                  <a:pos x="105" y="135"/>
                </a:cxn>
                <a:cxn ang="0">
                  <a:pos x="104" y="141"/>
                </a:cxn>
                <a:cxn ang="0">
                  <a:pos x="99" y="145"/>
                </a:cxn>
                <a:cxn ang="0">
                  <a:pos x="93" y="149"/>
                </a:cxn>
                <a:cxn ang="0">
                  <a:pos x="86" y="152"/>
                </a:cxn>
                <a:cxn ang="0">
                  <a:pos x="77" y="154"/>
                </a:cxn>
                <a:cxn ang="0">
                  <a:pos x="68" y="155"/>
                </a:cxn>
                <a:cxn ang="0">
                  <a:pos x="59" y="157"/>
                </a:cxn>
                <a:cxn ang="0">
                  <a:pos x="51" y="157"/>
                </a:cxn>
                <a:cxn ang="0">
                  <a:pos x="44" y="157"/>
                </a:cxn>
                <a:cxn ang="0">
                  <a:pos x="37" y="155"/>
                </a:cxn>
                <a:cxn ang="0">
                  <a:pos x="30" y="153"/>
                </a:cxn>
                <a:cxn ang="0">
                  <a:pos x="23" y="151"/>
                </a:cxn>
                <a:cxn ang="0">
                  <a:pos x="17" y="148"/>
                </a:cxn>
                <a:cxn ang="0">
                  <a:pos x="11" y="144"/>
                </a:cxn>
                <a:cxn ang="0">
                  <a:pos x="5" y="139"/>
                </a:cxn>
                <a:cxn ang="0">
                  <a:pos x="1" y="131"/>
                </a:cxn>
                <a:cxn ang="0">
                  <a:pos x="0" y="123"/>
                </a:cxn>
                <a:cxn ang="0">
                  <a:pos x="0" y="112"/>
                </a:cxn>
                <a:cxn ang="0">
                  <a:pos x="0" y="100"/>
                </a:cxn>
                <a:cxn ang="0">
                  <a:pos x="2" y="87"/>
                </a:cxn>
                <a:cxn ang="0">
                  <a:pos x="5" y="72"/>
                </a:cxn>
                <a:cxn ang="0">
                  <a:pos x="9" y="56"/>
                </a:cxn>
                <a:cxn ang="0">
                  <a:pos x="14" y="39"/>
                </a:cxn>
                <a:cxn ang="0">
                  <a:pos x="20" y="20"/>
                </a:cxn>
                <a:cxn ang="0">
                  <a:pos x="27" y="0"/>
                </a:cxn>
                <a:cxn ang="0">
                  <a:pos x="106" y="55"/>
                </a:cxn>
              </a:cxnLst>
              <a:rect l="0" t="0" r="r" b="b"/>
              <a:pathLst>
                <a:path w="107" h="158">
                  <a:moveTo>
                    <a:pt x="106" y="55"/>
                  </a:moveTo>
                  <a:lnTo>
                    <a:pt x="102" y="56"/>
                  </a:lnTo>
                  <a:lnTo>
                    <a:pt x="100" y="59"/>
                  </a:lnTo>
                  <a:lnTo>
                    <a:pt x="97" y="61"/>
                  </a:lnTo>
                  <a:lnTo>
                    <a:pt x="96" y="65"/>
                  </a:lnTo>
                  <a:lnTo>
                    <a:pt x="94" y="68"/>
                  </a:lnTo>
                  <a:lnTo>
                    <a:pt x="93" y="73"/>
                  </a:lnTo>
                  <a:lnTo>
                    <a:pt x="92" y="77"/>
                  </a:lnTo>
                  <a:lnTo>
                    <a:pt x="92" y="83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7" y="103"/>
                  </a:lnTo>
                  <a:lnTo>
                    <a:pt x="100" y="112"/>
                  </a:lnTo>
                  <a:lnTo>
                    <a:pt x="103" y="120"/>
                  </a:lnTo>
                  <a:lnTo>
                    <a:pt x="105" y="128"/>
                  </a:lnTo>
                  <a:lnTo>
                    <a:pt x="105" y="135"/>
                  </a:lnTo>
                  <a:lnTo>
                    <a:pt x="104" y="141"/>
                  </a:lnTo>
                  <a:lnTo>
                    <a:pt x="99" y="145"/>
                  </a:lnTo>
                  <a:lnTo>
                    <a:pt x="93" y="149"/>
                  </a:lnTo>
                  <a:lnTo>
                    <a:pt x="86" y="152"/>
                  </a:lnTo>
                  <a:lnTo>
                    <a:pt x="77" y="154"/>
                  </a:lnTo>
                  <a:lnTo>
                    <a:pt x="68" y="155"/>
                  </a:lnTo>
                  <a:lnTo>
                    <a:pt x="59" y="157"/>
                  </a:lnTo>
                  <a:lnTo>
                    <a:pt x="51" y="157"/>
                  </a:lnTo>
                  <a:lnTo>
                    <a:pt x="44" y="157"/>
                  </a:lnTo>
                  <a:lnTo>
                    <a:pt x="37" y="155"/>
                  </a:lnTo>
                  <a:lnTo>
                    <a:pt x="30" y="153"/>
                  </a:lnTo>
                  <a:lnTo>
                    <a:pt x="23" y="151"/>
                  </a:lnTo>
                  <a:lnTo>
                    <a:pt x="17" y="148"/>
                  </a:lnTo>
                  <a:lnTo>
                    <a:pt x="11" y="144"/>
                  </a:lnTo>
                  <a:lnTo>
                    <a:pt x="5" y="139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2" y="87"/>
                  </a:lnTo>
                  <a:lnTo>
                    <a:pt x="5" y="72"/>
                  </a:lnTo>
                  <a:lnTo>
                    <a:pt x="9" y="56"/>
                  </a:lnTo>
                  <a:lnTo>
                    <a:pt x="14" y="39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106" y="5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8" name="Freeform 93"/>
            <p:cNvSpPr>
              <a:spLocks/>
            </p:cNvSpPr>
            <p:nvPr/>
          </p:nvSpPr>
          <p:spPr bwMode="auto">
            <a:xfrm>
              <a:off x="568" y="2830"/>
              <a:ext cx="156" cy="179"/>
            </a:xfrm>
            <a:custGeom>
              <a:avLst/>
              <a:gdLst/>
              <a:ahLst/>
              <a:cxnLst>
                <a:cxn ang="0">
                  <a:pos x="152" y="84"/>
                </a:cxn>
                <a:cxn ang="0">
                  <a:pos x="151" y="91"/>
                </a:cxn>
                <a:cxn ang="0">
                  <a:pos x="148" y="98"/>
                </a:cxn>
                <a:cxn ang="0">
                  <a:pos x="145" y="104"/>
                </a:cxn>
                <a:cxn ang="0">
                  <a:pos x="141" y="112"/>
                </a:cxn>
                <a:cxn ang="0">
                  <a:pos x="137" y="120"/>
                </a:cxn>
                <a:cxn ang="0">
                  <a:pos x="134" y="127"/>
                </a:cxn>
                <a:cxn ang="0">
                  <a:pos x="131" y="132"/>
                </a:cxn>
                <a:cxn ang="0">
                  <a:pos x="127" y="137"/>
                </a:cxn>
                <a:cxn ang="0">
                  <a:pos x="124" y="142"/>
                </a:cxn>
                <a:cxn ang="0">
                  <a:pos x="119" y="149"/>
                </a:cxn>
                <a:cxn ang="0">
                  <a:pos x="114" y="156"/>
                </a:cxn>
                <a:cxn ang="0">
                  <a:pos x="109" y="162"/>
                </a:cxn>
                <a:cxn ang="0">
                  <a:pos x="105" y="167"/>
                </a:cxn>
                <a:cxn ang="0">
                  <a:pos x="101" y="170"/>
                </a:cxn>
                <a:cxn ang="0">
                  <a:pos x="96" y="174"/>
                </a:cxn>
                <a:cxn ang="0">
                  <a:pos x="91" y="176"/>
                </a:cxn>
                <a:cxn ang="0">
                  <a:pos x="86" y="178"/>
                </a:cxn>
                <a:cxn ang="0">
                  <a:pos x="80" y="177"/>
                </a:cxn>
                <a:cxn ang="0">
                  <a:pos x="74" y="175"/>
                </a:cxn>
                <a:cxn ang="0">
                  <a:pos x="67" y="173"/>
                </a:cxn>
                <a:cxn ang="0">
                  <a:pos x="59" y="169"/>
                </a:cxn>
                <a:cxn ang="0">
                  <a:pos x="50" y="164"/>
                </a:cxn>
                <a:cxn ang="0">
                  <a:pos x="41" y="156"/>
                </a:cxn>
                <a:cxn ang="0">
                  <a:pos x="30" y="148"/>
                </a:cxn>
                <a:cxn ang="0">
                  <a:pos x="22" y="139"/>
                </a:cxn>
                <a:cxn ang="0">
                  <a:pos x="15" y="130"/>
                </a:cxn>
                <a:cxn ang="0">
                  <a:pos x="9" y="120"/>
                </a:cxn>
                <a:cxn ang="0">
                  <a:pos x="5" y="111"/>
                </a:cxn>
                <a:cxn ang="0">
                  <a:pos x="1" y="100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3" y="66"/>
                </a:cxn>
                <a:cxn ang="0">
                  <a:pos x="8" y="52"/>
                </a:cxn>
                <a:cxn ang="0">
                  <a:pos x="15" y="38"/>
                </a:cxn>
                <a:cxn ang="0">
                  <a:pos x="24" y="24"/>
                </a:cxn>
                <a:cxn ang="0">
                  <a:pos x="34" y="13"/>
                </a:cxn>
                <a:cxn ang="0">
                  <a:pos x="47" y="7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3" y="0"/>
                </a:cxn>
                <a:cxn ang="0">
                  <a:pos x="122" y="2"/>
                </a:cxn>
                <a:cxn ang="0">
                  <a:pos x="139" y="8"/>
                </a:cxn>
                <a:cxn ang="0">
                  <a:pos x="149" y="19"/>
                </a:cxn>
                <a:cxn ang="0">
                  <a:pos x="154" y="36"/>
                </a:cxn>
                <a:cxn ang="0">
                  <a:pos x="155" y="54"/>
                </a:cxn>
                <a:cxn ang="0">
                  <a:pos x="153" y="70"/>
                </a:cxn>
                <a:cxn ang="0">
                  <a:pos x="152" y="78"/>
                </a:cxn>
              </a:cxnLst>
              <a:rect l="0" t="0" r="r" b="b"/>
              <a:pathLst>
                <a:path w="156" h="179">
                  <a:moveTo>
                    <a:pt x="152" y="79"/>
                  </a:moveTo>
                  <a:lnTo>
                    <a:pt x="152" y="82"/>
                  </a:lnTo>
                  <a:lnTo>
                    <a:pt x="152" y="84"/>
                  </a:lnTo>
                  <a:lnTo>
                    <a:pt x="152" y="86"/>
                  </a:lnTo>
                  <a:lnTo>
                    <a:pt x="151" y="88"/>
                  </a:lnTo>
                  <a:lnTo>
                    <a:pt x="151" y="91"/>
                  </a:lnTo>
                  <a:lnTo>
                    <a:pt x="150" y="93"/>
                  </a:lnTo>
                  <a:lnTo>
                    <a:pt x="149" y="95"/>
                  </a:lnTo>
                  <a:lnTo>
                    <a:pt x="148" y="98"/>
                  </a:lnTo>
                  <a:lnTo>
                    <a:pt x="147" y="100"/>
                  </a:lnTo>
                  <a:lnTo>
                    <a:pt x="146" y="102"/>
                  </a:lnTo>
                  <a:lnTo>
                    <a:pt x="145" y="104"/>
                  </a:lnTo>
                  <a:lnTo>
                    <a:pt x="144" y="107"/>
                  </a:lnTo>
                  <a:lnTo>
                    <a:pt x="143" y="109"/>
                  </a:lnTo>
                  <a:lnTo>
                    <a:pt x="141" y="112"/>
                  </a:lnTo>
                  <a:lnTo>
                    <a:pt x="140" y="114"/>
                  </a:lnTo>
                  <a:lnTo>
                    <a:pt x="139" y="118"/>
                  </a:lnTo>
                  <a:lnTo>
                    <a:pt x="137" y="120"/>
                  </a:lnTo>
                  <a:lnTo>
                    <a:pt x="136" y="123"/>
                  </a:lnTo>
                  <a:lnTo>
                    <a:pt x="135" y="125"/>
                  </a:lnTo>
                  <a:lnTo>
                    <a:pt x="134" y="127"/>
                  </a:lnTo>
                  <a:lnTo>
                    <a:pt x="133" y="129"/>
                  </a:lnTo>
                  <a:lnTo>
                    <a:pt x="132" y="130"/>
                  </a:lnTo>
                  <a:lnTo>
                    <a:pt x="131" y="132"/>
                  </a:lnTo>
                  <a:lnTo>
                    <a:pt x="130" y="134"/>
                  </a:lnTo>
                  <a:lnTo>
                    <a:pt x="129" y="136"/>
                  </a:lnTo>
                  <a:lnTo>
                    <a:pt x="127" y="137"/>
                  </a:lnTo>
                  <a:lnTo>
                    <a:pt x="127" y="139"/>
                  </a:lnTo>
                  <a:lnTo>
                    <a:pt x="125" y="140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1" y="147"/>
                  </a:lnTo>
                  <a:lnTo>
                    <a:pt x="119" y="149"/>
                  </a:lnTo>
                  <a:lnTo>
                    <a:pt x="117" y="151"/>
                  </a:lnTo>
                  <a:lnTo>
                    <a:pt x="115" y="154"/>
                  </a:lnTo>
                  <a:lnTo>
                    <a:pt x="114" y="156"/>
                  </a:lnTo>
                  <a:lnTo>
                    <a:pt x="112" y="158"/>
                  </a:lnTo>
                  <a:lnTo>
                    <a:pt x="111" y="160"/>
                  </a:lnTo>
                  <a:lnTo>
                    <a:pt x="109" y="162"/>
                  </a:lnTo>
                  <a:lnTo>
                    <a:pt x="108" y="163"/>
                  </a:lnTo>
                  <a:lnTo>
                    <a:pt x="106" y="165"/>
                  </a:lnTo>
                  <a:lnTo>
                    <a:pt x="105" y="167"/>
                  </a:lnTo>
                  <a:lnTo>
                    <a:pt x="104" y="168"/>
                  </a:lnTo>
                  <a:lnTo>
                    <a:pt x="103" y="169"/>
                  </a:lnTo>
                  <a:lnTo>
                    <a:pt x="101" y="170"/>
                  </a:lnTo>
                  <a:lnTo>
                    <a:pt x="100" y="171"/>
                  </a:lnTo>
                  <a:lnTo>
                    <a:pt x="98" y="173"/>
                  </a:lnTo>
                  <a:lnTo>
                    <a:pt x="96" y="174"/>
                  </a:lnTo>
                  <a:lnTo>
                    <a:pt x="95" y="175"/>
                  </a:lnTo>
                  <a:lnTo>
                    <a:pt x="93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88" y="177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2" y="178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6" y="176"/>
                  </a:lnTo>
                  <a:lnTo>
                    <a:pt x="74" y="175"/>
                  </a:lnTo>
                  <a:lnTo>
                    <a:pt x="72" y="175"/>
                  </a:lnTo>
                  <a:lnTo>
                    <a:pt x="69" y="174"/>
                  </a:lnTo>
                  <a:lnTo>
                    <a:pt x="67" y="173"/>
                  </a:lnTo>
                  <a:lnTo>
                    <a:pt x="64" y="172"/>
                  </a:lnTo>
                  <a:lnTo>
                    <a:pt x="62" y="171"/>
                  </a:lnTo>
                  <a:lnTo>
                    <a:pt x="59" y="169"/>
                  </a:lnTo>
                  <a:lnTo>
                    <a:pt x="56" y="168"/>
                  </a:lnTo>
                  <a:lnTo>
                    <a:pt x="53" y="166"/>
                  </a:lnTo>
                  <a:lnTo>
                    <a:pt x="50" y="164"/>
                  </a:lnTo>
                  <a:lnTo>
                    <a:pt x="47" y="162"/>
                  </a:lnTo>
                  <a:lnTo>
                    <a:pt x="43" y="159"/>
                  </a:lnTo>
                  <a:lnTo>
                    <a:pt x="41" y="156"/>
                  </a:lnTo>
                  <a:lnTo>
                    <a:pt x="37" y="154"/>
                  </a:lnTo>
                  <a:lnTo>
                    <a:pt x="34" y="151"/>
                  </a:lnTo>
                  <a:lnTo>
                    <a:pt x="30" y="148"/>
                  </a:lnTo>
                  <a:lnTo>
                    <a:pt x="28" y="145"/>
                  </a:lnTo>
                  <a:lnTo>
                    <a:pt x="25" y="142"/>
                  </a:lnTo>
                  <a:lnTo>
                    <a:pt x="22" y="139"/>
                  </a:lnTo>
                  <a:lnTo>
                    <a:pt x="19" y="136"/>
                  </a:lnTo>
                  <a:lnTo>
                    <a:pt x="17" y="133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1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5" y="111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6"/>
                  </a:lnTo>
                  <a:lnTo>
                    <a:pt x="5" y="62"/>
                  </a:lnTo>
                  <a:lnTo>
                    <a:pt x="6" y="57"/>
                  </a:lnTo>
                  <a:lnTo>
                    <a:pt x="8" y="52"/>
                  </a:lnTo>
                  <a:lnTo>
                    <a:pt x="10" y="47"/>
                  </a:lnTo>
                  <a:lnTo>
                    <a:pt x="12" y="42"/>
                  </a:lnTo>
                  <a:lnTo>
                    <a:pt x="15" y="38"/>
                  </a:lnTo>
                  <a:lnTo>
                    <a:pt x="17" y="33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30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7" y="4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9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6" y="15"/>
                  </a:lnTo>
                  <a:lnTo>
                    <a:pt x="149" y="19"/>
                  </a:lnTo>
                  <a:lnTo>
                    <a:pt x="151" y="25"/>
                  </a:lnTo>
                  <a:lnTo>
                    <a:pt x="153" y="30"/>
                  </a:lnTo>
                  <a:lnTo>
                    <a:pt x="154" y="36"/>
                  </a:lnTo>
                  <a:lnTo>
                    <a:pt x="155" y="42"/>
                  </a:lnTo>
                  <a:lnTo>
                    <a:pt x="155" y="48"/>
                  </a:lnTo>
                  <a:lnTo>
                    <a:pt x="155" y="54"/>
                  </a:lnTo>
                  <a:lnTo>
                    <a:pt x="155" y="60"/>
                  </a:lnTo>
                  <a:lnTo>
                    <a:pt x="154" y="65"/>
                  </a:lnTo>
                  <a:lnTo>
                    <a:pt x="153" y="70"/>
                  </a:lnTo>
                  <a:lnTo>
                    <a:pt x="153" y="74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2" y="7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9" name="Freeform 94"/>
            <p:cNvSpPr>
              <a:spLocks/>
            </p:cNvSpPr>
            <p:nvPr/>
          </p:nvSpPr>
          <p:spPr bwMode="auto">
            <a:xfrm>
              <a:off x="750" y="3115"/>
              <a:ext cx="22" cy="71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7" y="36"/>
                </a:cxn>
                <a:cxn ang="0">
                  <a:pos x="9" y="39"/>
                </a:cxn>
                <a:cxn ang="0">
                  <a:pos x="10" y="43"/>
                </a:cxn>
                <a:cxn ang="0">
                  <a:pos x="11" y="46"/>
                </a:cxn>
                <a:cxn ang="0">
                  <a:pos x="11" y="49"/>
                </a:cxn>
                <a:cxn ang="0">
                  <a:pos x="13" y="51"/>
                </a:cxn>
                <a:cxn ang="0">
                  <a:pos x="14" y="54"/>
                </a:cxn>
                <a:cxn ang="0">
                  <a:pos x="15" y="57"/>
                </a:cxn>
                <a:cxn ang="0">
                  <a:pos x="16" y="60"/>
                </a:cxn>
                <a:cxn ang="0">
                  <a:pos x="17" y="63"/>
                </a:cxn>
                <a:cxn ang="0">
                  <a:pos x="18" y="66"/>
                </a:cxn>
                <a:cxn ang="0">
                  <a:pos x="19" y="68"/>
                </a:cxn>
                <a:cxn ang="0">
                  <a:pos x="20" y="70"/>
                </a:cxn>
                <a:cxn ang="0">
                  <a:pos x="21" y="67"/>
                </a:cxn>
                <a:cxn ang="0">
                  <a:pos x="21" y="65"/>
                </a:cxn>
                <a:cxn ang="0">
                  <a:pos x="21" y="63"/>
                </a:cxn>
                <a:cxn ang="0">
                  <a:pos x="21" y="61"/>
                </a:cxn>
                <a:cxn ang="0">
                  <a:pos x="20" y="57"/>
                </a:cxn>
                <a:cxn ang="0">
                  <a:pos x="20" y="54"/>
                </a:cxn>
                <a:cxn ang="0">
                  <a:pos x="19" y="50"/>
                </a:cxn>
                <a:cxn ang="0">
                  <a:pos x="19" y="45"/>
                </a:cxn>
                <a:cxn ang="0">
                  <a:pos x="18" y="40"/>
                </a:cxn>
                <a:cxn ang="0">
                  <a:pos x="18" y="34"/>
                </a:cxn>
                <a:cxn ang="0">
                  <a:pos x="16" y="28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3" y="11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4" y="23"/>
                </a:cxn>
                <a:cxn ang="0">
                  <a:pos x="5" y="27"/>
                </a:cxn>
                <a:cxn ang="0">
                  <a:pos x="7" y="31"/>
                </a:cxn>
              </a:cxnLst>
              <a:rect l="0" t="0" r="r" b="b"/>
              <a:pathLst>
                <a:path w="22" h="71">
                  <a:moveTo>
                    <a:pt x="7" y="31"/>
                  </a:move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8" y="65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7" y="3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0" name="Freeform 95"/>
            <p:cNvSpPr>
              <a:spLocks/>
            </p:cNvSpPr>
            <p:nvPr/>
          </p:nvSpPr>
          <p:spPr bwMode="auto">
            <a:xfrm>
              <a:off x="639" y="2906"/>
              <a:ext cx="35" cy="22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2" y="21"/>
                </a:cxn>
                <a:cxn ang="0">
                  <a:pos x="32" y="19"/>
                </a:cxn>
                <a:cxn ang="0">
                  <a:pos x="33" y="18"/>
                </a:cxn>
                <a:cxn ang="0">
                  <a:pos x="34" y="16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1" y="10"/>
                </a:cxn>
                <a:cxn ang="0">
                  <a:pos x="30" y="9"/>
                </a:cxn>
                <a:cxn ang="0">
                  <a:pos x="29" y="8"/>
                </a:cxn>
                <a:cxn ang="0">
                  <a:pos x="27" y="7"/>
                </a:cxn>
                <a:cxn ang="0">
                  <a:pos x="26" y="6"/>
                </a:cxn>
                <a:cxn ang="0">
                  <a:pos x="23" y="6"/>
                </a:cxn>
              </a:cxnLst>
              <a:rect l="0" t="0" r="r" b="b"/>
              <a:pathLst>
                <a:path w="35" h="22">
                  <a:moveTo>
                    <a:pt x="23" y="6"/>
                  </a:move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1" name="Freeform 96"/>
            <p:cNvSpPr>
              <a:spLocks/>
            </p:cNvSpPr>
            <p:nvPr/>
          </p:nvSpPr>
          <p:spPr bwMode="auto">
            <a:xfrm>
              <a:off x="686" y="2923"/>
              <a:ext cx="22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2" h="26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2" name="Freeform 97"/>
            <p:cNvSpPr>
              <a:spLocks/>
            </p:cNvSpPr>
            <p:nvPr/>
          </p:nvSpPr>
          <p:spPr bwMode="auto">
            <a:xfrm>
              <a:off x="646" y="2972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3" y="16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7" y="1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3" name="Freeform 98"/>
            <p:cNvSpPr>
              <a:spLocks/>
            </p:cNvSpPr>
            <p:nvPr/>
          </p:nvSpPr>
          <p:spPr bwMode="auto">
            <a:xfrm>
              <a:off x="636" y="2963"/>
              <a:ext cx="38" cy="19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7" y="9"/>
                </a:cxn>
                <a:cxn ang="0">
                  <a:pos x="25" y="9"/>
                </a:cxn>
                <a:cxn ang="0">
                  <a:pos x="22" y="9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1" y="10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2" y="14"/>
                </a:cxn>
                <a:cxn ang="0">
                  <a:pos x="25" y="15"/>
                </a:cxn>
                <a:cxn ang="0">
                  <a:pos x="27" y="16"/>
                </a:cxn>
                <a:cxn ang="0">
                  <a:pos x="30" y="18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13"/>
                </a:cxn>
              </a:cxnLst>
              <a:rect l="0" t="0" r="r" b="b"/>
              <a:pathLst>
                <a:path w="38" h="19">
                  <a:moveTo>
                    <a:pt x="36" y="12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4" name="Freeform 99"/>
            <p:cNvSpPr>
              <a:spLocks/>
            </p:cNvSpPr>
            <p:nvPr/>
          </p:nvSpPr>
          <p:spPr bwMode="auto">
            <a:xfrm>
              <a:off x="455" y="2794"/>
              <a:ext cx="290" cy="334"/>
            </a:xfrm>
            <a:custGeom>
              <a:avLst/>
              <a:gdLst/>
              <a:ahLst/>
              <a:cxnLst>
                <a:cxn ang="0">
                  <a:pos x="248" y="207"/>
                </a:cxn>
                <a:cxn ang="0">
                  <a:pos x="261" y="163"/>
                </a:cxn>
                <a:cxn ang="0">
                  <a:pos x="280" y="117"/>
                </a:cxn>
                <a:cxn ang="0">
                  <a:pos x="288" y="78"/>
                </a:cxn>
                <a:cxn ang="0">
                  <a:pos x="281" y="58"/>
                </a:cxn>
                <a:cxn ang="0">
                  <a:pos x="272" y="40"/>
                </a:cxn>
                <a:cxn ang="0">
                  <a:pos x="261" y="34"/>
                </a:cxn>
                <a:cxn ang="0">
                  <a:pos x="224" y="11"/>
                </a:cxn>
                <a:cxn ang="0">
                  <a:pos x="180" y="1"/>
                </a:cxn>
                <a:cxn ang="0">
                  <a:pos x="138" y="2"/>
                </a:cxn>
                <a:cxn ang="0">
                  <a:pos x="99" y="29"/>
                </a:cxn>
                <a:cxn ang="0">
                  <a:pos x="66" y="83"/>
                </a:cxn>
                <a:cxn ang="0">
                  <a:pos x="44" y="136"/>
                </a:cxn>
                <a:cxn ang="0">
                  <a:pos x="30" y="186"/>
                </a:cxn>
                <a:cxn ang="0">
                  <a:pos x="16" y="216"/>
                </a:cxn>
                <a:cxn ang="0">
                  <a:pos x="6" y="244"/>
                </a:cxn>
                <a:cxn ang="0">
                  <a:pos x="2" y="283"/>
                </a:cxn>
                <a:cxn ang="0">
                  <a:pos x="0" y="313"/>
                </a:cxn>
                <a:cxn ang="0">
                  <a:pos x="0" y="329"/>
                </a:cxn>
                <a:cxn ang="0">
                  <a:pos x="13" y="331"/>
                </a:cxn>
                <a:cxn ang="0">
                  <a:pos x="42" y="319"/>
                </a:cxn>
                <a:cxn ang="0">
                  <a:pos x="77" y="295"/>
                </a:cxn>
                <a:cxn ang="0">
                  <a:pos x="111" y="260"/>
                </a:cxn>
                <a:cxn ang="0">
                  <a:pos x="123" y="204"/>
                </a:cxn>
                <a:cxn ang="0">
                  <a:pos x="131" y="150"/>
                </a:cxn>
                <a:cxn ang="0">
                  <a:pos x="139" y="112"/>
                </a:cxn>
                <a:cxn ang="0">
                  <a:pos x="155" y="80"/>
                </a:cxn>
                <a:cxn ang="0">
                  <a:pos x="179" y="56"/>
                </a:cxn>
                <a:cxn ang="0">
                  <a:pos x="204" y="43"/>
                </a:cxn>
                <a:cxn ang="0">
                  <a:pos x="229" y="43"/>
                </a:cxn>
                <a:cxn ang="0">
                  <a:pos x="220" y="45"/>
                </a:cxn>
                <a:cxn ang="0">
                  <a:pos x="204" y="49"/>
                </a:cxn>
                <a:cxn ang="0">
                  <a:pos x="187" y="57"/>
                </a:cxn>
                <a:cxn ang="0">
                  <a:pos x="170" y="69"/>
                </a:cxn>
                <a:cxn ang="0">
                  <a:pos x="157" y="81"/>
                </a:cxn>
                <a:cxn ang="0">
                  <a:pos x="165" y="78"/>
                </a:cxn>
                <a:cxn ang="0">
                  <a:pos x="188" y="66"/>
                </a:cxn>
                <a:cxn ang="0">
                  <a:pos x="206" y="57"/>
                </a:cxn>
                <a:cxn ang="0">
                  <a:pos x="221" y="54"/>
                </a:cxn>
                <a:cxn ang="0">
                  <a:pos x="234" y="55"/>
                </a:cxn>
                <a:cxn ang="0">
                  <a:pos x="245" y="55"/>
                </a:cxn>
                <a:cxn ang="0">
                  <a:pos x="254" y="54"/>
                </a:cxn>
                <a:cxn ang="0">
                  <a:pos x="260" y="56"/>
                </a:cxn>
                <a:cxn ang="0">
                  <a:pos x="263" y="66"/>
                </a:cxn>
                <a:cxn ang="0">
                  <a:pos x="266" y="93"/>
                </a:cxn>
                <a:cxn ang="0">
                  <a:pos x="264" y="121"/>
                </a:cxn>
                <a:cxn ang="0">
                  <a:pos x="252" y="152"/>
                </a:cxn>
                <a:cxn ang="0">
                  <a:pos x="231" y="187"/>
                </a:cxn>
                <a:cxn ang="0">
                  <a:pos x="212" y="206"/>
                </a:cxn>
                <a:cxn ang="0">
                  <a:pos x="201" y="210"/>
                </a:cxn>
                <a:cxn ang="0">
                  <a:pos x="190" y="211"/>
                </a:cxn>
                <a:cxn ang="0">
                  <a:pos x="181" y="211"/>
                </a:cxn>
                <a:cxn ang="0">
                  <a:pos x="174" y="213"/>
                </a:cxn>
                <a:cxn ang="0">
                  <a:pos x="170" y="226"/>
                </a:cxn>
                <a:cxn ang="0">
                  <a:pos x="171" y="240"/>
                </a:cxn>
                <a:cxn ang="0">
                  <a:pos x="179" y="252"/>
                </a:cxn>
                <a:cxn ang="0">
                  <a:pos x="198" y="259"/>
                </a:cxn>
                <a:cxn ang="0">
                  <a:pos x="223" y="267"/>
                </a:cxn>
                <a:cxn ang="0">
                  <a:pos x="239" y="276"/>
                </a:cxn>
                <a:cxn ang="0">
                  <a:pos x="248" y="281"/>
                </a:cxn>
                <a:cxn ang="0">
                  <a:pos x="242" y="252"/>
                </a:cxn>
              </a:cxnLst>
              <a:rect l="0" t="0" r="r" b="b"/>
              <a:pathLst>
                <a:path w="290" h="334">
                  <a:moveTo>
                    <a:pt x="241" y="245"/>
                  </a:moveTo>
                  <a:lnTo>
                    <a:pt x="240" y="240"/>
                  </a:lnTo>
                  <a:lnTo>
                    <a:pt x="241" y="235"/>
                  </a:lnTo>
                  <a:lnTo>
                    <a:pt x="241" y="230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5" y="216"/>
                  </a:lnTo>
                  <a:lnTo>
                    <a:pt x="247" y="211"/>
                  </a:lnTo>
                  <a:lnTo>
                    <a:pt x="248" y="207"/>
                  </a:lnTo>
                  <a:lnTo>
                    <a:pt x="250" y="202"/>
                  </a:lnTo>
                  <a:lnTo>
                    <a:pt x="252" y="198"/>
                  </a:lnTo>
                  <a:lnTo>
                    <a:pt x="253" y="193"/>
                  </a:lnTo>
                  <a:lnTo>
                    <a:pt x="255" y="188"/>
                  </a:lnTo>
                  <a:lnTo>
                    <a:pt x="257" y="183"/>
                  </a:lnTo>
                  <a:lnTo>
                    <a:pt x="258" y="178"/>
                  </a:lnTo>
                  <a:lnTo>
                    <a:pt x="259" y="173"/>
                  </a:lnTo>
                  <a:lnTo>
                    <a:pt x="260" y="168"/>
                  </a:lnTo>
                  <a:lnTo>
                    <a:pt x="261" y="163"/>
                  </a:lnTo>
                  <a:lnTo>
                    <a:pt x="262" y="158"/>
                  </a:lnTo>
                  <a:lnTo>
                    <a:pt x="264" y="153"/>
                  </a:lnTo>
                  <a:lnTo>
                    <a:pt x="265" y="148"/>
                  </a:lnTo>
                  <a:lnTo>
                    <a:pt x="267" y="142"/>
                  </a:lnTo>
                  <a:lnTo>
                    <a:pt x="270" y="137"/>
                  </a:lnTo>
                  <a:lnTo>
                    <a:pt x="273" y="132"/>
                  </a:lnTo>
                  <a:lnTo>
                    <a:pt x="275" y="128"/>
                  </a:lnTo>
                  <a:lnTo>
                    <a:pt x="278" y="122"/>
                  </a:lnTo>
                  <a:lnTo>
                    <a:pt x="280" y="117"/>
                  </a:lnTo>
                  <a:lnTo>
                    <a:pt x="282" y="112"/>
                  </a:lnTo>
                  <a:lnTo>
                    <a:pt x="284" y="108"/>
                  </a:lnTo>
                  <a:lnTo>
                    <a:pt x="286" y="102"/>
                  </a:lnTo>
                  <a:lnTo>
                    <a:pt x="287" y="98"/>
                  </a:lnTo>
                  <a:lnTo>
                    <a:pt x="288" y="94"/>
                  </a:lnTo>
                  <a:lnTo>
                    <a:pt x="289" y="89"/>
                  </a:lnTo>
                  <a:lnTo>
                    <a:pt x="289" y="85"/>
                  </a:lnTo>
                  <a:lnTo>
                    <a:pt x="288" y="82"/>
                  </a:lnTo>
                  <a:lnTo>
                    <a:pt x="288" y="78"/>
                  </a:lnTo>
                  <a:lnTo>
                    <a:pt x="287" y="76"/>
                  </a:lnTo>
                  <a:lnTo>
                    <a:pt x="287" y="73"/>
                  </a:lnTo>
                  <a:lnTo>
                    <a:pt x="286" y="71"/>
                  </a:lnTo>
                  <a:lnTo>
                    <a:pt x="286" y="69"/>
                  </a:lnTo>
                  <a:lnTo>
                    <a:pt x="285" y="66"/>
                  </a:lnTo>
                  <a:lnTo>
                    <a:pt x="284" y="64"/>
                  </a:lnTo>
                  <a:lnTo>
                    <a:pt x="283" y="62"/>
                  </a:lnTo>
                  <a:lnTo>
                    <a:pt x="282" y="60"/>
                  </a:lnTo>
                  <a:lnTo>
                    <a:pt x="281" y="58"/>
                  </a:lnTo>
                  <a:lnTo>
                    <a:pt x="280" y="56"/>
                  </a:lnTo>
                  <a:lnTo>
                    <a:pt x="280" y="54"/>
                  </a:lnTo>
                  <a:lnTo>
                    <a:pt x="278" y="51"/>
                  </a:lnTo>
                  <a:lnTo>
                    <a:pt x="278" y="49"/>
                  </a:lnTo>
                  <a:lnTo>
                    <a:pt x="277" y="46"/>
                  </a:lnTo>
                  <a:lnTo>
                    <a:pt x="275" y="44"/>
                  </a:lnTo>
                  <a:lnTo>
                    <a:pt x="274" y="42"/>
                  </a:lnTo>
                  <a:lnTo>
                    <a:pt x="273" y="41"/>
                  </a:lnTo>
                  <a:lnTo>
                    <a:pt x="272" y="40"/>
                  </a:lnTo>
                  <a:lnTo>
                    <a:pt x="270" y="38"/>
                  </a:lnTo>
                  <a:lnTo>
                    <a:pt x="269" y="37"/>
                  </a:lnTo>
                  <a:lnTo>
                    <a:pt x="267" y="37"/>
                  </a:lnTo>
                  <a:lnTo>
                    <a:pt x="267" y="36"/>
                  </a:lnTo>
                  <a:lnTo>
                    <a:pt x="265" y="36"/>
                  </a:lnTo>
                  <a:lnTo>
                    <a:pt x="264" y="35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61" y="34"/>
                  </a:lnTo>
                  <a:lnTo>
                    <a:pt x="257" y="31"/>
                  </a:lnTo>
                  <a:lnTo>
                    <a:pt x="254" y="29"/>
                  </a:lnTo>
                  <a:lnTo>
                    <a:pt x="250" y="26"/>
                  </a:lnTo>
                  <a:lnTo>
                    <a:pt x="246" y="23"/>
                  </a:lnTo>
                  <a:lnTo>
                    <a:pt x="242" y="21"/>
                  </a:lnTo>
                  <a:lnTo>
                    <a:pt x="237" y="18"/>
                  </a:lnTo>
                  <a:lnTo>
                    <a:pt x="233" y="16"/>
                  </a:lnTo>
                  <a:lnTo>
                    <a:pt x="228" y="13"/>
                  </a:lnTo>
                  <a:lnTo>
                    <a:pt x="224" y="11"/>
                  </a:lnTo>
                  <a:lnTo>
                    <a:pt x="219" y="9"/>
                  </a:lnTo>
                  <a:lnTo>
                    <a:pt x="214" y="7"/>
                  </a:lnTo>
                  <a:lnTo>
                    <a:pt x="209" y="6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5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1"/>
                  </a:lnTo>
                  <a:lnTo>
                    <a:pt x="143" y="1"/>
                  </a:lnTo>
                  <a:lnTo>
                    <a:pt x="138" y="2"/>
                  </a:lnTo>
                  <a:lnTo>
                    <a:pt x="133" y="3"/>
                  </a:lnTo>
                  <a:lnTo>
                    <a:pt x="129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7" y="13"/>
                  </a:lnTo>
                  <a:lnTo>
                    <a:pt x="112" y="16"/>
                  </a:lnTo>
                  <a:lnTo>
                    <a:pt x="108" y="20"/>
                  </a:lnTo>
                  <a:lnTo>
                    <a:pt x="104" y="24"/>
                  </a:lnTo>
                  <a:lnTo>
                    <a:pt x="99" y="29"/>
                  </a:lnTo>
                  <a:lnTo>
                    <a:pt x="95" y="35"/>
                  </a:lnTo>
                  <a:lnTo>
                    <a:pt x="91" y="40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0" y="58"/>
                  </a:lnTo>
                  <a:lnTo>
                    <a:pt x="77" y="64"/>
                  </a:lnTo>
                  <a:lnTo>
                    <a:pt x="73" y="71"/>
                  </a:lnTo>
                  <a:lnTo>
                    <a:pt x="69" y="77"/>
                  </a:lnTo>
                  <a:lnTo>
                    <a:pt x="66" y="83"/>
                  </a:lnTo>
                  <a:lnTo>
                    <a:pt x="63" y="89"/>
                  </a:lnTo>
                  <a:lnTo>
                    <a:pt x="60" y="95"/>
                  </a:lnTo>
                  <a:lnTo>
                    <a:pt x="57" y="101"/>
                  </a:lnTo>
                  <a:lnTo>
                    <a:pt x="54" y="107"/>
                  </a:lnTo>
                  <a:lnTo>
                    <a:pt x="52" y="112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6" y="130"/>
                  </a:lnTo>
                  <a:lnTo>
                    <a:pt x="44" y="136"/>
                  </a:lnTo>
                  <a:lnTo>
                    <a:pt x="42" y="142"/>
                  </a:lnTo>
                  <a:lnTo>
                    <a:pt x="40" y="148"/>
                  </a:lnTo>
                  <a:lnTo>
                    <a:pt x="39" y="154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5" y="171"/>
                  </a:lnTo>
                  <a:lnTo>
                    <a:pt x="33" y="176"/>
                  </a:lnTo>
                  <a:lnTo>
                    <a:pt x="32" y="181"/>
                  </a:lnTo>
                  <a:lnTo>
                    <a:pt x="30" y="186"/>
                  </a:lnTo>
                  <a:lnTo>
                    <a:pt x="29" y="191"/>
                  </a:lnTo>
                  <a:lnTo>
                    <a:pt x="27" y="195"/>
                  </a:lnTo>
                  <a:lnTo>
                    <a:pt x="26" y="199"/>
                  </a:lnTo>
                  <a:lnTo>
                    <a:pt x="24" y="202"/>
                  </a:lnTo>
                  <a:lnTo>
                    <a:pt x="22" y="205"/>
                  </a:lnTo>
                  <a:lnTo>
                    <a:pt x="20" y="208"/>
                  </a:lnTo>
                  <a:lnTo>
                    <a:pt x="19" y="211"/>
                  </a:lnTo>
                  <a:lnTo>
                    <a:pt x="18" y="213"/>
                  </a:lnTo>
                  <a:lnTo>
                    <a:pt x="16" y="216"/>
                  </a:lnTo>
                  <a:lnTo>
                    <a:pt x="15" y="219"/>
                  </a:lnTo>
                  <a:lnTo>
                    <a:pt x="13" y="222"/>
                  </a:lnTo>
                  <a:lnTo>
                    <a:pt x="12" y="225"/>
                  </a:lnTo>
                  <a:lnTo>
                    <a:pt x="11" y="227"/>
                  </a:lnTo>
                  <a:lnTo>
                    <a:pt x="10" y="230"/>
                  </a:lnTo>
                  <a:lnTo>
                    <a:pt x="8" y="233"/>
                  </a:lnTo>
                  <a:lnTo>
                    <a:pt x="7" y="236"/>
                  </a:lnTo>
                  <a:lnTo>
                    <a:pt x="7" y="240"/>
                  </a:lnTo>
                  <a:lnTo>
                    <a:pt x="6" y="244"/>
                  </a:lnTo>
                  <a:lnTo>
                    <a:pt x="5" y="247"/>
                  </a:lnTo>
                  <a:lnTo>
                    <a:pt x="5" y="252"/>
                  </a:lnTo>
                  <a:lnTo>
                    <a:pt x="4" y="256"/>
                  </a:lnTo>
                  <a:lnTo>
                    <a:pt x="3" y="260"/>
                  </a:lnTo>
                  <a:lnTo>
                    <a:pt x="3" y="265"/>
                  </a:lnTo>
                  <a:lnTo>
                    <a:pt x="3" y="269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2" y="283"/>
                  </a:lnTo>
                  <a:lnTo>
                    <a:pt x="2" y="287"/>
                  </a:lnTo>
                  <a:lnTo>
                    <a:pt x="2" y="291"/>
                  </a:lnTo>
                  <a:lnTo>
                    <a:pt x="1" y="295"/>
                  </a:lnTo>
                  <a:lnTo>
                    <a:pt x="1" y="299"/>
                  </a:lnTo>
                  <a:lnTo>
                    <a:pt x="1" y="302"/>
                  </a:lnTo>
                  <a:lnTo>
                    <a:pt x="1" y="305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0" y="331"/>
                  </a:lnTo>
                  <a:lnTo>
                    <a:pt x="0" y="332"/>
                  </a:lnTo>
                  <a:lnTo>
                    <a:pt x="0" y="333"/>
                  </a:lnTo>
                  <a:lnTo>
                    <a:pt x="2" y="332"/>
                  </a:lnTo>
                  <a:lnTo>
                    <a:pt x="5" y="332"/>
                  </a:lnTo>
                  <a:lnTo>
                    <a:pt x="8" y="332"/>
                  </a:lnTo>
                  <a:lnTo>
                    <a:pt x="11" y="332"/>
                  </a:lnTo>
                  <a:lnTo>
                    <a:pt x="13" y="331"/>
                  </a:lnTo>
                  <a:lnTo>
                    <a:pt x="16" y="330"/>
                  </a:lnTo>
                  <a:lnTo>
                    <a:pt x="19" y="329"/>
                  </a:lnTo>
                  <a:lnTo>
                    <a:pt x="23" y="328"/>
                  </a:lnTo>
                  <a:lnTo>
                    <a:pt x="26" y="327"/>
                  </a:lnTo>
                  <a:lnTo>
                    <a:pt x="29" y="325"/>
                  </a:lnTo>
                  <a:lnTo>
                    <a:pt x="32" y="324"/>
                  </a:lnTo>
                  <a:lnTo>
                    <a:pt x="35" y="323"/>
                  </a:lnTo>
                  <a:lnTo>
                    <a:pt x="39" y="321"/>
                  </a:lnTo>
                  <a:lnTo>
                    <a:pt x="42" y="319"/>
                  </a:lnTo>
                  <a:lnTo>
                    <a:pt x="46" y="317"/>
                  </a:lnTo>
                  <a:lnTo>
                    <a:pt x="49" y="315"/>
                  </a:lnTo>
                  <a:lnTo>
                    <a:pt x="53" y="312"/>
                  </a:lnTo>
                  <a:lnTo>
                    <a:pt x="56" y="310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9" y="301"/>
                  </a:lnTo>
                  <a:lnTo>
                    <a:pt x="73" y="299"/>
                  </a:lnTo>
                  <a:lnTo>
                    <a:pt x="77" y="295"/>
                  </a:lnTo>
                  <a:lnTo>
                    <a:pt x="82" y="292"/>
                  </a:lnTo>
                  <a:lnTo>
                    <a:pt x="86" y="289"/>
                  </a:lnTo>
                  <a:lnTo>
                    <a:pt x="90" y="285"/>
                  </a:lnTo>
                  <a:lnTo>
                    <a:pt x="94" y="281"/>
                  </a:lnTo>
                  <a:lnTo>
                    <a:pt x="98" y="277"/>
                  </a:lnTo>
                  <a:lnTo>
                    <a:pt x="102" y="273"/>
                  </a:lnTo>
                  <a:lnTo>
                    <a:pt x="105" y="269"/>
                  </a:lnTo>
                  <a:lnTo>
                    <a:pt x="108" y="264"/>
                  </a:lnTo>
                  <a:lnTo>
                    <a:pt x="111" y="260"/>
                  </a:lnTo>
                  <a:lnTo>
                    <a:pt x="113" y="254"/>
                  </a:lnTo>
                  <a:lnTo>
                    <a:pt x="115" y="249"/>
                  </a:lnTo>
                  <a:lnTo>
                    <a:pt x="117" y="243"/>
                  </a:lnTo>
                  <a:lnTo>
                    <a:pt x="118" y="237"/>
                  </a:lnTo>
                  <a:lnTo>
                    <a:pt x="120" y="230"/>
                  </a:lnTo>
                  <a:lnTo>
                    <a:pt x="121" y="224"/>
                  </a:lnTo>
                  <a:lnTo>
                    <a:pt x="122" y="217"/>
                  </a:lnTo>
                  <a:lnTo>
                    <a:pt x="123" y="210"/>
                  </a:lnTo>
                  <a:lnTo>
                    <a:pt x="123" y="204"/>
                  </a:lnTo>
                  <a:lnTo>
                    <a:pt x="124" y="197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6" y="177"/>
                  </a:lnTo>
                  <a:lnTo>
                    <a:pt x="127" y="171"/>
                  </a:lnTo>
                  <a:lnTo>
                    <a:pt x="128" y="165"/>
                  </a:lnTo>
                  <a:lnTo>
                    <a:pt x="130" y="160"/>
                  </a:lnTo>
                  <a:lnTo>
                    <a:pt x="130" y="155"/>
                  </a:lnTo>
                  <a:lnTo>
                    <a:pt x="131" y="150"/>
                  </a:lnTo>
                  <a:lnTo>
                    <a:pt x="132" y="145"/>
                  </a:lnTo>
                  <a:lnTo>
                    <a:pt x="133" y="140"/>
                  </a:lnTo>
                  <a:lnTo>
                    <a:pt x="133" y="136"/>
                  </a:lnTo>
                  <a:lnTo>
                    <a:pt x="135" y="132"/>
                  </a:lnTo>
                  <a:lnTo>
                    <a:pt x="135" y="128"/>
                  </a:lnTo>
                  <a:lnTo>
                    <a:pt x="136" y="123"/>
                  </a:lnTo>
                  <a:lnTo>
                    <a:pt x="137" y="119"/>
                  </a:lnTo>
                  <a:lnTo>
                    <a:pt x="138" y="115"/>
                  </a:lnTo>
                  <a:lnTo>
                    <a:pt x="139" y="112"/>
                  </a:lnTo>
                  <a:lnTo>
                    <a:pt x="140" y="108"/>
                  </a:lnTo>
                  <a:lnTo>
                    <a:pt x="141" y="104"/>
                  </a:lnTo>
                  <a:lnTo>
                    <a:pt x="143" y="101"/>
                  </a:lnTo>
                  <a:lnTo>
                    <a:pt x="144" y="97"/>
                  </a:lnTo>
                  <a:lnTo>
                    <a:pt x="147" y="94"/>
                  </a:lnTo>
                  <a:lnTo>
                    <a:pt x="148" y="90"/>
                  </a:lnTo>
                  <a:lnTo>
                    <a:pt x="150" y="87"/>
                  </a:lnTo>
                  <a:lnTo>
                    <a:pt x="152" y="83"/>
                  </a:lnTo>
                  <a:lnTo>
                    <a:pt x="155" y="80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3" y="71"/>
                  </a:lnTo>
                  <a:lnTo>
                    <a:pt x="165" y="68"/>
                  </a:lnTo>
                  <a:lnTo>
                    <a:pt x="168" y="65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9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0"/>
                  </a:lnTo>
                  <a:lnTo>
                    <a:pt x="191" y="49"/>
                  </a:lnTo>
                  <a:lnTo>
                    <a:pt x="194" y="47"/>
                  </a:lnTo>
                  <a:lnTo>
                    <a:pt x="196" y="46"/>
                  </a:lnTo>
                  <a:lnTo>
                    <a:pt x="199" y="45"/>
                  </a:lnTo>
                  <a:lnTo>
                    <a:pt x="202" y="44"/>
                  </a:lnTo>
                  <a:lnTo>
                    <a:pt x="204" y="43"/>
                  </a:lnTo>
                  <a:lnTo>
                    <a:pt x="207" y="43"/>
                  </a:lnTo>
                  <a:lnTo>
                    <a:pt x="209" y="42"/>
                  </a:lnTo>
                  <a:lnTo>
                    <a:pt x="212" y="42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21" y="42"/>
                  </a:lnTo>
                  <a:lnTo>
                    <a:pt x="224" y="42"/>
                  </a:lnTo>
                  <a:lnTo>
                    <a:pt x="226" y="43"/>
                  </a:lnTo>
                  <a:lnTo>
                    <a:pt x="229" y="43"/>
                  </a:lnTo>
                  <a:lnTo>
                    <a:pt x="232" y="45"/>
                  </a:lnTo>
                  <a:lnTo>
                    <a:pt x="231" y="44"/>
                  </a:lnTo>
                  <a:lnTo>
                    <a:pt x="229" y="44"/>
                  </a:lnTo>
                  <a:lnTo>
                    <a:pt x="228" y="44"/>
                  </a:lnTo>
                  <a:lnTo>
                    <a:pt x="226" y="44"/>
                  </a:lnTo>
                  <a:lnTo>
                    <a:pt x="224" y="44"/>
                  </a:lnTo>
                  <a:lnTo>
                    <a:pt x="223" y="45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5" y="46"/>
                  </a:lnTo>
                  <a:lnTo>
                    <a:pt x="214" y="46"/>
                  </a:lnTo>
                  <a:lnTo>
                    <a:pt x="212" y="47"/>
                  </a:lnTo>
                  <a:lnTo>
                    <a:pt x="210" y="47"/>
                  </a:lnTo>
                  <a:lnTo>
                    <a:pt x="208" y="47"/>
                  </a:lnTo>
                  <a:lnTo>
                    <a:pt x="207" y="49"/>
                  </a:lnTo>
                  <a:lnTo>
                    <a:pt x="204" y="49"/>
                  </a:lnTo>
                  <a:lnTo>
                    <a:pt x="203" y="49"/>
                  </a:lnTo>
                  <a:lnTo>
                    <a:pt x="201" y="50"/>
                  </a:lnTo>
                  <a:lnTo>
                    <a:pt x="199" y="51"/>
                  </a:lnTo>
                  <a:lnTo>
                    <a:pt x="197" y="52"/>
                  </a:lnTo>
                  <a:lnTo>
                    <a:pt x="195" y="53"/>
                  </a:lnTo>
                  <a:lnTo>
                    <a:pt x="193" y="54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87" y="57"/>
                  </a:lnTo>
                  <a:lnTo>
                    <a:pt x="185" y="58"/>
                  </a:lnTo>
                  <a:lnTo>
                    <a:pt x="183" y="60"/>
                  </a:lnTo>
                  <a:lnTo>
                    <a:pt x="181" y="61"/>
                  </a:lnTo>
                  <a:lnTo>
                    <a:pt x="179" y="62"/>
                  </a:lnTo>
                  <a:lnTo>
                    <a:pt x="177" y="63"/>
                  </a:lnTo>
                  <a:lnTo>
                    <a:pt x="176" y="65"/>
                  </a:lnTo>
                  <a:lnTo>
                    <a:pt x="174" y="66"/>
                  </a:lnTo>
                  <a:lnTo>
                    <a:pt x="172" y="67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67" y="71"/>
                  </a:lnTo>
                  <a:lnTo>
                    <a:pt x="165" y="72"/>
                  </a:lnTo>
                  <a:lnTo>
                    <a:pt x="164" y="74"/>
                  </a:lnTo>
                  <a:lnTo>
                    <a:pt x="163" y="75"/>
                  </a:lnTo>
                  <a:lnTo>
                    <a:pt x="161" y="77"/>
                  </a:lnTo>
                  <a:lnTo>
                    <a:pt x="160" y="78"/>
                  </a:lnTo>
                  <a:lnTo>
                    <a:pt x="158" y="80"/>
                  </a:lnTo>
                  <a:lnTo>
                    <a:pt x="157" y="81"/>
                  </a:lnTo>
                  <a:lnTo>
                    <a:pt x="155" y="82"/>
                  </a:lnTo>
                  <a:lnTo>
                    <a:pt x="154" y="84"/>
                  </a:lnTo>
                  <a:lnTo>
                    <a:pt x="153" y="86"/>
                  </a:lnTo>
                  <a:lnTo>
                    <a:pt x="152" y="87"/>
                  </a:lnTo>
                  <a:lnTo>
                    <a:pt x="155" y="85"/>
                  </a:lnTo>
                  <a:lnTo>
                    <a:pt x="157" y="83"/>
                  </a:lnTo>
                  <a:lnTo>
                    <a:pt x="160" y="81"/>
                  </a:lnTo>
                  <a:lnTo>
                    <a:pt x="163" y="80"/>
                  </a:lnTo>
                  <a:lnTo>
                    <a:pt x="165" y="78"/>
                  </a:lnTo>
                  <a:lnTo>
                    <a:pt x="168" y="76"/>
                  </a:lnTo>
                  <a:lnTo>
                    <a:pt x="171" y="75"/>
                  </a:lnTo>
                  <a:lnTo>
                    <a:pt x="173" y="74"/>
                  </a:lnTo>
                  <a:lnTo>
                    <a:pt x="176" y="72"/>
                  </a:lnTo>
                  <a:lnTo>
                    <a:pt x="178" y="71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5" y="67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3" y="64"/>
                  </a:lnTo>
                  <a:lnTo>
                    <a:pt x="194" y="63"/>
                  </a:lnTo>
                  <a:lnTo>
                    <a:pt x="196" y="62"/>
                  </a:lnTo>
                  <a:lnTo>
                    <a:pt x="198" y="61"/>
                  </a:lnTo>
                  <a:lnTo>
                    <a:pt x="201" y="60"/>
                  </a:lnTo>
                  <a:lnTo>
                    <a:pt x="202" y="59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9" y="56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8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2" y="54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7" y="54"/>
                  </a:lnTo>
                  <a:lnTo>
                    <a:pt x="228" y="54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4" y="55"/>
                  </a:lnTo>
                  <a:lnTo>
                    <a:pt x="236" y="55"/>
                  </a:lnTo>
                  <a:lnTo>
                    <a:pt x="237" y="56"/>
                  </a:lnTo>
                  <a:lnTo>
                    <a:pt x="239" y="56"/>
                  </a:lnTo>
                  <a:lnTo>
                    <a:pt x="240" y="56"/>
                  </a:lnTo>
                  <a:lnTo>
                    <a:pt x="241" y="56"/>
                  </a:lnTo>
                  <a:lnTo>
                    <a:pt x="242" y="56"/>
                  </a:lnTo>
                  <a:lnTo>
                    <a:pt x="242" y="55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6" y="55"/>
                  </a:lnTo>
                  <a:lnTo>
                    <a:pt x="247" y="55"/>
                  </a:lnTo>
                  <a:lnTo>
                    <a:pt x="248" y="55"/>
                  </a:lnTo>
                  <a:lnTo>
                    <a:pt x="249" y="55"/>
                  </a:lnTo>
                  <a:lnTo>
                    <a:pt x="250" y="55"/>
                  </a:lnTo>
                  <a:lnTo>
                    <a:pt x="252" y="55"/>
                  </a:lnTo>
                  <a:lnTo>
                    <a:pt x="252" y="54"/>
                  </a:lnTo>
                  <a:lnTo>
                    <a:pt x="253" y="54"/>
                  </a:lnTo>
                  <a:lnTo>
                    <a:pt x="254" y="54"/>
                  </a:lnTo>
                  <a:lnTo>
                    <a:pt x="254" y="53"/>
                  </a:lnTo>
                  <a:lnTo>
                    <a:pt x="255" y="52"/>
                  </a:lnTo>
                  <a:lnTo>
                    <a:pt x="256" y="51"/>
                  </a:lnTo>
                  <a:lnTo>
                    <a:pt x="257" y="51"/>
                  </a:lnTo>
                  <a:lnTo>
                    <a:pt x="257" y="52"/>
                  </a:lnTo>
                  <a:lnTo>
                    <a:pt x="258" y="53"/>
                  </a:lnTo>
                  <a:lnTo>
                    <a:pt x="259" y="54"/>
                  </a:lnTo>
                  <a:lnTo>
                    <a:pt x="260" y="55"/>
                  </a:lnTo>
                  <a:lnTo>
                    <a:pt x="260" y="56"/>
                  </a:lnTo>
                  <a:lnTo>
                    <a:pt x="260" y="57"/>
                  </a:lnTo>
                  <a:lnTo>
                    <a:pt x="261" y="57"/>
                  </a:lnTo>
                  <a:lnTo>
                    <a:pt x="261" y="58"/>
                  </a:lnTo>
                  <a:lnTo>
                    <a:pt x="261" y="60"/>
                  </a:lnTo>
                  <a:lnTo>
                    <a:pt x="262" y="61"/>
                  </a:lnTo>
                  <a:lnTo>
                    <a:pt x="262" y="62"/>
                  </a:lnTo>
                  <a:lnTo>
                    <a:pt x="262" y="63"/>
                  </a:lnTo>
                  <a:lnTo>
                    <a:pt x="262" y="65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65" y="86"/>
                  </a:lnTo>
                  <a:lnTo>
                    <a:pt x="266" y="90"/>
                  </a:lnTo>
                  <a:lnTo>
                    <a:pt x="266" y="93"/>
                  </a:lnTo>
                  <a:lnTo>
                    <a:pt x="267" y="96"/>
                  </a:lnTo>
                  <a:lnTo>
                    <a:pt x="267" y="100"/>
                  </a:lnTo>
                  <a:lnTo>
                    <a:pt x="267" y="103"/>
                  </a:lnTo>
                  <a:lnTo>
                    <a:pt x="267" y="106"/>
                  </a:lnTo>
                  <a:lnTo>
                    <a:pt x="267" y="110"/>
                  </a:lnTo>
                  <a:lnTo>
                    <a:pt x="266" y="112"/>
                  </a:lnTo>
                  <a:lnTo>
                    <a:pt x="265" y="115"/>
                  </a:lnTo>
                  <a:lnTo>
                    <a:pt x="265" y="118"/>
                  </a:lnTo>
                  <a:lnTo>
                    <a:pt x="264" y="121"/>
                  </a:lnTo>
                  <a:lnTo>
                    <a:pt x="264" y="124"/>
                  </a:lnTo>
                  <a:lnTo>
                    <a:pt x="262" y="128"/>
                  </a:lnTo>
                  <a:lnTo>
                    <a:pt x="261" y="131"/>
                  </a:lnTo>
                  <a:lnTo>
                    <a:pt x="260" y="134"/>
                  </a:lnTo>
                  <a:lnTo>
                    <a:pt x="259" y="137"/>
                  </a:lnTo>
                  <a:lnTo>
                    <a:pt x="257" y="141"/>
                  </a:lnTo>
                  <a:lnTo>
                    <a:pt x="256" y="144"/>
                  </a:lnTo>
                  <a:lnTo>
                    <a:pt x="254" y="148"/>
                  </a:lnTo>
                  <a:lnTo>
                    <a:pt x="252" y="152"/>
                  </a:lnTo>
                  <a:lnTo>
                    <a:pt x="250" y="156"/>
                  </a:lnTo>
                  <a:lnTo>
                    <a:pt x="248" y="160"/>
                  </a:lnTo>
                  <a:lnTo>
                    <a:pt x="247" y="165"/>
                  </a:lnTo>
                  <a:lnTo>
                    <a:pt x="244" y="168"/>
                  </a:lnTo>
                  <a:lnTo>
                    <a:pt x="241" y="173"/>
                  </a:lnTo>
                  <a:lnTo>
                    <a:pt x="239" y="176"/>
                  </a:lnTo>
                  <a:lnTo>
                    <a:pt x="236" y="180"/>
                  </a:lnTo>
                  <a:lnTo>
                    <a:pt x="234" y="184"/>
                  </a:lnTo>
                  <a:lnTo>
                    <a:pt x="231" y="187"/>
                  </a:lnTo>
                  <a:lnTo>
                    <a:pt x="228" y="190"/>
                  </a:lnTo>
                  <a:lnTo>
                    <a:pt x="226" y="193"/>
                  </a:lnTo>
                  <a:lnTo>
                    <a:pt x="223" y="195"/>
                  </a:lnTo>
                  <a:lnTo>
                    <a:pt x="221" y="198"/>
                  </a:lnTo>
                  <a:lnTo>
                    <a:pt x="219" y="200"/>
                  </a:lnTo>
                  <a:lnTo>
                    <a:pt x="217" y="201"/>
                  </a:lnTo>
                  <a:lnTo>
                    <a:pt x="215" y="203"/>
                  </a:lnTo>
                  <a:lnTo>
                    <a:pt x="213" y="205"/>
                  </a:lnTo>
                  <a:lnTo>
                    <a:pt x="212" y="206"/>
                  </a:lnTo>
                  <a:lnTo>
                    <a:pt x="211" y="207"/>
                  </a:lnTo>
                  <a:lnTo>
                    <a:pt x="209" y="208"/>
                  </a:lnTo>
                  <a:lnTo>
                    <a:pt x="208" y="209"/>
                  </a:lnTo>
                  <a:lnTo>
                    <a:pt x="207" y="209"/>
                  </a:lnTo>
                  <a:lnTo>
                    <a:pt x="206" y="210"/>
                  </a:lnTo>
                  <a:lnTo>
                    <a:pt x="204" y="210"/>
                  </a:lnTo>
                  <a:lnTo>
                    <a:pt x="203" y="210"/>
                  </a:lnTo>
                  <a:lnTo>
                    <a:pt x="202" y="210"/>
                  </a:lnTo>
                  <a:lnTo>
                    <a:pt x="201" y="210"/>
                  </a:lnTo>
                  <a:lnTo>
                    <a:pt x="199" y="210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4" y="211"/>
                  </a:lnTo>
                  <a:lnTo>
                    <a:pt x="193" y="211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0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6" y="211"/>
                  </a:lnTo>
                  <a:lnTo>
                    <a:pt x="185" y="211"/>
                  </a:lnTo>
                  <a:lnTo>
                    <a:pt x="184" y="211"/>
                  </a:lnTo>
                  <a:lnTo>
                    <a:pt x="183" y="211"/>
                  </a:lnTo>
                  <a:lnTo>
                    <a:pt x="182" y="211"/>
                  </a:lnTo>
                  <a:lnTo>
                    <a:pt x="181" y="211"/>
                  </a:lnTo>
                  <a:lnTo>
                    <a:pt x="181" y="210"/>
                  </a:lnTo>
                  <a:lnTo>
                    <a:pt x="180" y="210"/>
                  </a:lnTo>
                  <a:lnTo>
                    <a:pt x="179" y="209"/>
                  </a:lnTo>
                  <a:lnTo>
                    <a:pt x="178" y="209"/>
                  </a:lnTo>
                  <a:lnTo>
                    <a:pt x="177" y="208"/>
                  </a:lnTo>
                  <a:lnTo>
                    <a:pt x="176" y="209"/>
                  </a:lnTo>
                  <a:lnTo>
                    <a:pt x="175" y="211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2" y="218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0" y="224"/>
                  </a:lnTo>
                  <a:lnTo>
                    <a:pt x="170" y="225"/>
                  </a:lnTo>
                  <a:lnTo>
                    <a:pt x="170" y="226"/>
                  </a:lnTo>
                  <a:lnTo>
                    <a:pt x="170" y="228"/>
                  </a:lnTo>
                  <a:lnTo>
                    <a:pt x="170" y="230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5"/>
                  </a:lnTo>
                  <a:lnTo>
                    <a:pt x="170" y="236"/>
                  </a:lnTo>
                  <a:lnTo>
                    <a:pt x="170" y="238"/>
                  </a:lnTo>
                  <a:lnTo>
                    <a:pt x="171" y="239"/>
                  </a:lnTo>
                  <a:lnTo>
                    <a:pt x="171" y="240"/>
                  </a:lnTo>
                  <a:lnTo>
                    <a:pt x="171" y="241"/>
                  </a:lnTo>
                  <a:lnTo>
                    <a:pt x="172" y="243"/>
                  </a:lnTo>
                  <a:lnTo>
                    <a:pt x="173" y="244"/>
                  </a:lnTo>
                  <a:lnTo>
                    <a:pt x="173" y="245"/>
                  </a:lnTo>
                  <a:lnTo>
                    <a:pt x="174" y="246"/>
                  </a:lnTo>
                  <a:lnTo>
                    <a:pt x="176" y="247"/>
                  </a:lnTo>
                  <a:lnTo>
                    <a:pt x="177" y="249"/>
                  </a:lnTo>
                  <a:lnTo>
                    <a:pt x="178" y="250"/>
                  </a:lnTo>
                  <a:lnTo>
                    <a:pt x="179" y="252"/>
                  </a:lnTo>
                  <a:lnTo>
                    <a:pt x="182" y="253"/>
                  </a:lnTo>
                  <a:lnTo>
                    <a:pt x="183" y="254"/>
                  </a:lnTo>
                  <a:lnTo>
                    <a:pt x="185" y="255"/>
                  </a:lnTo>
                  <a:lnTo>
                    <a:pt x="188" y="256"/>
                  </a:lnTo>
                  <a:lnTo>
                    <a:pt x="189" y="257"/>
                  </a:lnTo>
                  <a:lnTo>
                    <a:pt x="191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8" y="259"/>
                  </a:lnTo>
                  <a:lnTo>
                    <a:pt x="201" y="259"/>
                  </a:lnTo>
                  <a:lnTo>
                    <a:pt x="203" y="259"/>
                  </a:lnTo>
                  <a:lnTo>
                    <a:pt x="206" y="260"/>
                  </a:lnTo>
                  <a:lnTo>
                    <a:pt x="208" y="261"/>
                  </a:lnTo>
                  <a:lnTo>
                    <a:pt x="211" y="261"/>
                  </a:lnTo>
                  <a:lnTo>
                    <a:pt x="214" y="263"/>
                  </a:lnTo>
                  <a:lnTo>
                    <a:pt x="216" y="264"/>
                  </a:lnTo>
                  <a:lnTo>
                    <a:pt x="220" y="266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8" y="270"/>
                  </a:lnTo>
                  <a:lnTo>
                    <a:pt x="229" y="271"/>
                  </a:lnTo>
                  <a:lnTo>
                    <a:pt x="232" y="272"/>
                  </a:lnTo>
                  <a:lnTo>
                    <a:pt x="234" y="273"/>
                  </a:lnTo>
                  <a:lnTo>
                    <a:pt x="234" y="274"/>
                  </a:lnTo>
                  <a:lnTo>
                    <a:pt x="236" y="275"/>
                  </a:lnTo>
                  <a:lnTo>
                    <a:pt x="237" y="275"/>
                  </a:lnTo>
                  <a:lnTo>
                    <a:pt x="239" y="276"/>
                  </a:lnTo>
                  <a:lnTo>
                    <a:pt x="240" y="278"/>
                  </a:lnTo>
                  <a:lnTo>
                    <a:pt x="242" y="279"/>
                  </a:lnTo>
                  <a:lnTo>
                    <a:pt x="243" y="280"/>
                  </a:lnTo>
                  <a:lnTo>
                    <a:pt x="245" y="281"/>
                  </a:lnTo>
                  <a:lnTo>
                    <a:pt x="247" y="283"/>
                  </a:lnTo>
                  <a:lnTo>
                    <a:pt x="249" y="285"/>
                  </a:lnTo>
                  <a:lnTo>
                    <a:pt x="249" y="284"/>
                  </a:lnTo>
                  <a:lnTo>
                    <a:pt x="249" y="283"/>
                  </a:lnTo>
                  <a:lnTo>
                    <a:pt x="248" y="281"/>
                  </a:lnTo>
                  <a:lnTo>
                    <a:pt x="248" y="278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5" y="269"/>
                  </a:lnTo>
                  <a:lnTo>
                    <a:pt x="245" y="265"/>
                  </a:lnTo>
                  <a:lnTo>
                    <a:pt x="244" y="261"/>
                  </a:lnTo>
                  <a:lnTo>
                    <a:pt x="243" y="258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1" y="249"/>
                  </a:lnTo>
                  <a:lnTo>
                    <a:pt x="241" y="247"/>
                  </a:lnTo>
                  <a:lnTo>
                    <a:pt x="241" y="24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65" name="Group 90"/>
          <p:cNvGrpSpPr>
            <a:grpSpLocks/>
          </p:cNvGrpSpPr>
          <p:nvPr/>
        </p:nvGrpSpPr>
        <p:grpSpPr bwMode="auto">
          <a:xfrm>
            <a:off x="2627784" y="3212976"/>
            <a:ext cx="276225" cy="463550"/>
            <a:chOff x="445" y="2794"/>
            <a:chExt cx="327" cy="484"/>
          </a:xfrm>
          <a:solidFill>
            <a:srgbClr val="FF0000"/>
          </a:solidFill>
        </p:grpSpPr>
        <p:sp>
          <p:nvSpPr>
            <p:cNvPr id="666" name="Freeform 91"/>
            <p:cNvSpPr>
              <a:spLocks/>
            </p:cNvSpPr>
            <p:nvPr/>
          </p:nvSpPr>
          <p:spPr bwMode="auto">
            <a:xfrm>
              <a:off x="445" y="2992"/>
              <a:ext cx="311" cy="286"/>
            </a:xfrm>
            <a:custGeom>
              <a:avLst/>
              <a:gdLst/>
              <a:ahLst/>
              <a:cxnLst>
                <a:cxn ang="0">
                  <a:pos x="309" y="167"/>
                </a:cxn>
                <a:cxn ang="0">
                  <a:pos x="307" y="156"/>
                </a:cxn>
                <a:cxn ang="0">
                  <a:pos x="304" y="146"/>
                </a:cxn>
                <a:cxn ang="0">
                  <a:pos x="303" y="137"/>
                </a:cxn>
                <a:cxn ang="0">
                  <a:pos x="302" y="127"/>
                </a:cxn>
                <a:cxn ang="0">
                  <a:pos x="301" y="119"/>
                </a:cxn>
                <a:cxn ang="0">
                  <a:pos x="299" y="110"/>
                </a:cxn>
                <a:cxn ang="0">
                  <a:pos x="296" y="100"/>
                </a:cxn>
                <a:cxn ang="0">
                  <a:pos x="290" y="87"/>
                </a:cxn>
                <a:cxn ang="0">
                  <a:pos x="281" y="72"/>
                </a:cxn>
                <a:cxn ang="0">
                  <a:pos x="270" y="56"/>
                </a:cxn>
                <a:cxn ang="0">
                  <a:pos x="261" y="43"/>
                </a:cxn>
                <a:cxn ang="0">
                  <a:pos x="253" y="32"/>
                </a:cxn>
                <a:cxn ang="0">
                  <a:pos x="246" y="24"/>
                </a:cxn>
                <a:cxn ang="0">
                  <a:pos x="239" y="18"/>
                </a:cxn>
                <a:cxn ang="0">
                  <a:pos x="231" y="13"/>
                </a:cxn>
                <a:cxn ang="0">
                  <a:pos x="223" y="9"/>
                </a:cxn>
                <a:cxn ang="0">
                  <a:pos x="214" y="6"/>
                </a:cxn>
                <a:cxn ang="0">
                  <a:pos x="206" y="4"/>
                </a:cxn>
                <a:cxn ang="0">
                  <a:pos x="199" y="3"/>
                </a:cxn>
                <a:cxn ang="0">
                  <a:pos x="194" y="5"/>
                </a:cxn>
                <a:cxn ang="0">
                  <a:pos x="193" y="8"/>
                </a:cxn>
                <a:cxn ang="0">
                  <a:pos x="192" y="12"/>
                </a:cxn>
                <a:cxn ang="0">
                  <a:pos x="189" y="16"/>
                </a:cxn>
                <a:cxn ang="0">
                  <a:pos x="182" y="19"/>
                </a:cxn>
                <a:cxn ang="0">
                  <a:pos x="173" y="22"/>
                </a:cxn>
                <a:cxn ang="0">
                  <a:pos x="164" y="24"/>
                </a:cxn>
                <a:cxn ang="0">
                  <a:pos x="155" y="24"/>
                </a:cxn>
                <a:cxn ang="0">
                  <a:pos x="145" y="21"/>
                </a:cxn>
                <a:cxn ang="0">
                  <a:pos x="135" y="16"/>
                </a:cxn>
                <a:cxn ang="0">
                  <a:pos x="125" y="9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98" y="3"/>
                </a:cxn>
                <a:cxn ang="0">
                  <a:pos x="82" y="12"/>
                </a:cxn>
                <a:cxn ang="0">
                  <a:pos x="67" y="31"/>
                </a:cxn>
                <a:cxn ang="0">
                  <a:pos x="50" y="50"/>
                </a:cxn>
                <a:cxn ang="0">
                  <a:pos x="32" y="65"/>
                </a:cxn>
                <a:cxn ang="0">
                  <a:pos x="16" y="76"/>
                </a:cxn>
                <a:cxn ang="0">
                  <a:pos x="6" y="89"/>
                </a:cxn>
                <a:cxn ang="0">
                  <a:pos x="1" y="102"/>
                </a:cxn>
                <a:cxn ang="0">
                  <a:pos x="0" y="114"/>
                </a:cxn>
                <a:cxn ang="0">
                  <a:pos x="2" y="127"/>
                </a:cxn>
                <a:cxn ang="0">
                  <a:pos x="7" y="141"/>
                </a:cxn>
                <a:cxn ang="0">
                  <a:pos x="11" y="159"/>
                </a:cxn>
                <a:cxn ang="0">
                  <a:pos x="16" y="182"/>
                </a:cxn>
                <a:cxn ang="0">
                  <a:pos x="23" y="204"/>
                </a:cxn>
                <a:cxn ang="0">
                  <a:pos x="33" y="224"/>
                </a:cxn>
                <a:cxn ang="0">
                  <a:pos x="42" y="240"/>
                </a:cxn>
                <a:cxn ang="0">
                  <a:pos x="49" y="256"/>
                </a:cxn>
                <a:cxn ang="0">
                  <a:pos x="58" y="271"/>
                </a:cxn>
                <a:cxn ang="0">
                  <a:pos x="71" y="285"/>
                </a:cxn>
                <a:cxn ang="0">
                  <a:pos x="108" y="267"/>
                </a:cxn>
                <a:cxn ang="0">
                  <a:pos x="190" y="230"/>
                </a:cxn>
                <a:cxn ang="0">
                  <a:pos x="272" y="191"/>
                </a:cxn>
                <a:cxn ang="0">
                  <a:pos x="310" y="175"/>
                </a:cxn>
              </a:cxnLst>
              <a:rect l="0" t="0" r="r" b="b"/>
              <a:pathLst>
                <a:path w="311" h="286">
                  <a:moveTo>
                    <a:pt x="310" y="175"/>
                  </a:moveTo>
                  <a:lnTo>
                    <a:pt x="309" y="172"/>
                  </a:lnTo>
                  <a:lnTo>
                    <a:pt x="309" y="169"/>
                  </a:lnTo>
                  <a:lnTo>
                    <a:pt x="309" y="167"/>
                  </a:lnTo>
                  <a:lnTo>
                    <a:pt x="308" y="164"/>
                  </a:lnTo>
                  <a:lnTo>
                    <a:pt x="307" y="161"/>
                  </a:lnTo>
                  <a:lnTo>
                    <a:pt x="307" y="159"/>
                  </a:lnTo>
                  <a:lnTo>
                    <a:pt x="307" y="156"/>
                  </a:lnTo>
                  <a:lnTo>
                    <a:pt x="306" y="154"/>
                  </a:lnTo>
                  <a:lnTo>
                    <a:pt x="306" y="151"/>
                  </a:lnTo>
                  <a:lnTo>
                    <a:pt x="305" y="149"/>
                  </a:lnTo>
                  <a:lnTo>
                    <a:pt x="304" y="146"/>
                  </a:lnTo>
                  <a:lnTo>
                    <a:pt x="304" y="144"/>
                  </a:lnTo>
                  <a:lnTo>
                    <a:pt x="304" y="142"/>
                  </a:lnTo>
                  <a:lnTo>
                    <a:pt x="303" y="139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2" y="132"/>
                  </a:lnTo>
                  <a:lnTo>
                    <a:pt x="302" y="130"/>
                  </a:lnTo>
                  <a:lnTo>
                    <a:pt x="302" y="127"/>
                  </a:lnTo>
                  <a:lnTo>
                    <a:pt x="301" y="125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19"/>
                  </a:lnTo>
                  <a:lnTo>
                    <a:pt x="301" y="117"/>
                  </a:lnTo>
                  <a:lnTo>
                    <a:pt x="300" y="114"/>
                  </a:lnTo>
                  <a:lnTo>
                    <a:pt x="299" y="112"/>
                  </a:lnTo>
                  <a:lnTo>
                    <a:pt x="299" y="110"/>
                  </a:lnTo>
                  <a:lnTo>
                    <a:pt x="298" y="108"/>
                  </a:lnTo>
                  <a:lnTo>
                    <a:pt x="298" y="105"/>
                  </a:lnTo>
                  <a:lnTo>
                    <a:pt x="296" y="103"/>
                  </a:lnTo>
                  <a:lnTo>
                    <a:pt x="296" y="100"/>
                  </a:lnTo>
                  <a:lnTo>
                    <a:pt x="295" y="97"/>
                  </a:lnTo>
                  <a:lnTo>
                    <a:pt x="293" y="94"/>
                  </a:lnTo>
                  <a:lnTo>
                    <a:pt x="291" y="91"/>
                  </a:lnTo>
                  <a:lnTo>
                    <a:pt x="290" y="87"/>
                  </a:lnTo>
                  <a:lnTo>
                    <a:pt x="288" y="83"/>
                  </a:lnTo>
                  <a:lnTo>
                    <a:pt x="285" y="79"/>
                  </a:lnTo>
                  <a:lnTo>
                    <a:pt x="283" y="76"/>
                  </a:lnTo>
                  <a:lnTo>
                    <a:pt x="281" y="72"/>
                  </a:lnTo>
                  <a:lnTo>
                    <a:pt x="278" y="68"/>
                  </a:lnTo>
                  <a:lnTo>
                    <a:pt x="276" y="64"/>
                  </a:lnTo>
                  <a:lnTo>
                    <a:pt x="273" y="60"/>
                  </a:lnTo>
                  <a:lnTo>
                    <a:pt x="270" y="56"/>
                  </a:lnTo>
                  <a:lnTo>
                    <a:pt x="268" y="52"/>
                  </a:lnTo>
                  <a:lnTo>
                    <a:pt x="265" y="49"/>
                  </a:lnTo>
                  <a:lnTo>
                    <a:pt x="263" y="46"/>
                  </a:lnTo>
                  <a:lnTo>
                    <a:pt x="261" y="43"/>
                  </a:lnTo>
                  <a:lnTo>
                    <a:pt x="259" y="40"/>
                  </a:lnTo>
                  <a:lnTo>
                    <a:pt x="257" y="37"/>
                  </a:lnTo>
                  <a:lnTo>
                    <a:pt x="255" y="34"/>
                  </a:lnTo>
                  <a:lnTo>
                    <a:pt x="253" y="32"/>
                  </a:lnTo>
                  <a:lnTo>
                    <a:pt x="251" y="30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6" y="24"/>
                  </a:lnTo>
                  <a:lnTo>
                    <a:pt x="244" y="23"/>
                  </a:lnTo>
                  <a:lnTo>
                    <a:pt x="242" y="21"/>
                  </a:lnTo>
                  <a:lnTo>
                    <a:pt x="240" y="20"/>
                  </a:lnTo>
                  <a:lnTo>
                    <a:pt x="239" y="18"/>
                  </a:lnTo>
                  <a:lnTo>
                    <a:pt x="237" y="17"/>
                  </a:lnTo>
                  <a:lnTo>
                    <a:pt x="235" y="15"/>
                  </a:lnTo>
                  <a:lnTo>
                    <a:pt x="233" y="14"/>
                  </a:lnTo>
                  <a:lnTo>
                    <a:pt x="231" y="13"/>
                  </a:lnTo>
                  <a:lnTo>
                    <a:pt x="230" y="12"/>
                  </a:lnTo>
                  <a:lnTo>
                    <a:pt x="227" y="11"/>
                  </a:lnTo>
                  <a:lnTo>
                    <a:pt x="225" y="10"/>
                  </a:lnTo>
                  <a:lnTo>
                    <a:pt x="223" y="9"/>
                  </a:lnTo>
                  <a:lnTo>
                    <a:pt x="220" y="8"/>
                  </a:lnTo>
                  <a:lnTo>
                    <a:pt x="219" y="7"/>
                  </a:lnTo>
                  <a:lnTo>
                    <a:pt x="217" y="6"/>
                  </a:lnTo>
                  <a:lnTo>
                    <a:pt x="214" y="6"/>
                  </a:lnTo>
                  <a:lnTo>
                    <a:pt x="212" y="5"/>
                  </a:lnTo>
                  <a:lnTo>
                    <a:pt x="210" y="4"/>
                  </a:lnTo>
                  <a:lnTo>
                    <a:pt x="207" y="4"/>
                  </a:lnTo>
                  <a:lnTo>
                    <a:pt x="206" y="4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201" y="3"/>
                  </a:lnTo>
                  <a:lnTo>
                    <a:pt x="199" y="3"/>
                  </a:lnTo>
                  <a:lnTo>
                    <a:pt x="198" y="4"/>
                  </a:lnTo>
                  <a:lnTo>
                    <a:pt x="196" y="4"/>
                  </a:lnTo>
                  <a:lnTo>
                    <a:pt x="195" y="4"/>
                  </a:lnTo>
                  <a:lnTo>
                    <a:pt x="194" y="5"/>
                  </a:lnTo>
                  <a:lnTo>
                    <a:pt x="194" y="6"/>
                  </a:lnTo>
                  <a:lnTo>
                    <a:pt x="194" y="7"/>
                  </a:lnTo>
                  <a:lnTo>
                    <a:pt x="193" y="7"/>
                  </a:lnTo>
                  <a:lnTo>
                    <a:pt x="193" y="8"/>
                  </a:lnTo>
                  <a:lnTo>
                    <a:pt x="193" y="9"/>
                  </a:lnTo>
                  <a:lnTo>
                    <a:pt x="193" y="10"/>
                  </a:lnTo>
                  <a:lnTo>
                    <a:pt x="193" y="11"/>
                  </a:lnTo>
                  <a:lnTo>
                    <a:pt x="192" y="12"/>
                  </a:lnTo>
                  <a:lnTo>
                    <a:pt x="192" y="13"/>
                  </a:lnTo>
                  <a:lnTo>
                    <a:pt x="190" y="14"/>
                  </a:lnTo>
                  <a:lnTo>
                    <a:pt x="190" y="15"/>
                  </a:lnTo>
                  <a:lnTo>
                    <a:pt x="189" y="16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19"/>
                  </a:lnTo>
                  <a:lnTo>
                    <a:pt x="180" y="20"/>
                  </a:lnTo>
                  <a:lnTo>
                    <a:pt x="178" y="20"/>
                  </a:lnTo>
                  <a:lnTo>
                    <a:pt x="176" y="22"/>
                  </a:lnTo>
                  <a:lnTo>
                    <a:pt x="173" y="22"/>
                  </a:lnTo>
                  <a:lnTo>
                    <a:pt x="171" y="23"/>
                  </a:lnTo>
                  <a:lnTo>
                    <a:pt x="169" y="24"/>
                  </a:lnTo>
                  <a:lnTo>
                    <a:pt x="166" y="24"/>
                  </a:lnTo>
                  <a:lnTo>
                    <a:pt x="164" y="24"/>
                  </a:lnTo>
                  <a:lnTo>
                    <a:pt x="161" y="24"/>
                  </a:lnTo>
                  <a:lnTo>
                    <a:pt x="159" y="25"/>
                  </a:lnTo>
                  <a:lnTo>
                    <a:pt x="157" y="24"/>
                  </a:lnTo>
                  <a:lnTo>
                    <a:pt x="155" y="24"/>
                  </a:lnTo>
                  <a:lnTo>
                    <a:pt x="152" y="23"/>
                  </a:lnTo>
                  <a:lnTo>
                    <a:pt x="149" y="23"/>
                  </a:lnTo>
                  <a:lnTo>
                    <a:pt x="147" y="22"/>
                  </a:lnTo>
                  <a:lnTo>
                    <a:pt x="145" y="21"/>
                  </a:lnTo>
                  <a:lnTo>
                    <a:pt x="143" y="20"/>
                  </a:lnTo>
                  <a:lnTo>
                    <a:pt x="140" y="19"/>
                  </a:lnTo>
                  <a:lnTo>
                    <a:pt x="138" y="17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5" y="9"/>
                  </a:lnTo>
                  <a:lnTo>
                    <a:pt x="123" y="7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2"/>
                  </a:lnTo>
                  <a:lnTo>
                    <a:pt x="98" y="3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7" y="9"/>
                  </a:lnTo>
                  <a:lnTo>
                    <a:pt x="82" y="12"/>
                  </a:lnTo>
                  <a:lnTo>
                    <a:pt x="78" y="15"/>
                  </a:lnTo>
                  <a:lnTo>
                    <a:pt x="75" y="20"/>
                  </a:lnTo>
                  <a:lnTo>
                    <a:pt x="70" y="24"/>
                  </a:lnTo>
                  <a:lnTo>
                    <a:pt x="67" y="31"/>
                  </a:lnTo>
                  <a:lnTo>
                    <a:pt x="63" y="36"/>
                  </a:lnTo>
                  <a:lnTo>
                    <a:pt x="59" y="41"/>
                  </a:lnTo>
                  <a:lnTo>
                    <a:pt x="55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2" y="58"/>
                  </a:lnTo>
                  <a:lnTo>
                    <a:pt x="37" y="61"/>
                  </a:lnTo>
                  <a:lnTo>
                    <a:pt x="32" y="65"/>
                  </a:lnTo>
                  <a:lnTo>
                    <a:pt x="29" y="67"/>
                  </a:lnTo>
                  <a:lnTo>
                    <a:pt x="24" y="70"/>
                  </a:lnTo>
                  <a:lnTo>
                    <a:pt x="20" y="73"/>
                  </a:lnTo>
                  <a:lnTo>
                    <a:pt x="16" y="76"/>
                  </a:lnTo>
                  <a:lnTo>
                    <a:pt x="13" y="79"/>
                  </a:lnTo>
                  <a:lnTo>
                    <a:pt x="10" y="82"/>
                  </a:lnTo>
                  <a:lnTo>
                    <a:pt x="8" y="85"/>
                  </a:lnTo>
                  <a:lnTo>
                    <a:pt x="6" y="89"/>
                  </a:lnTo>
                  <a:lnTo>
                    <a:pt x="4" y="92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0"/>
                  </a:lnTo>
                  <a:lnTo>
                    <a:pt x="4" y="133"/>
                  </a:lnTo>
                  <a:lnTo>
                    <a:pt x="5" y="137"/>
                  </a:lnTo>
                  <a:lnTo>
                    <a:pt x="7" y="141"/>
                  </a:lnTo>
                  <a:lnTo>
                    <a:pt x="8" y="145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9"/>
                  </a:lnTo>
                  <a:lnTo>
                    <a:pt x="12" y="165"/>
                  </a:lnTo>
                  <a:lnTo>
                    <a:pt x="14" y="170"/>
                  </a:lnTo>
                  <a:lnTo>
                    <a:pt x="15" y="176"/>
                  </a:lnTo>
                  <a:lnTo>
                    <a:pt x="16" y="182"/>
                  </a:lnTo>
                  <a:lnTo>
                    <a:pt x="18" y="187"/>
                  </a:lnTo>
                  <a:lnTo>
                    <a:pt x="19" y="193"/>
                  </a:lnTo>
                  <a:lnTo>
                    <a:pt x="21" y="198"/>
                  </a:lnTo>
                  <a:lnTo>
                    <a:pt x="23" y="204"/>
                  </a:lnTo>
                  <a:lnTo>
                    <a:pt x="25" y="210"/>
                  </a:lnTo>
                  <a:lnTo>
                    <a:pt x="27" y="214"/>
                  </a:lnTo>
                  <a:lnTo>
                    <a:pt x="29" y="219"/>
                  </a:lnTo>
                  <a:lnTo>
                    <a:pt x="33" y="224"/>
                  </a:lnTo>
                  <a:lnTo>
                    <a:pt x="35" y="227"/>
                  </a:lnTo>
                  <a:lnTo>
                    <a:pt x="38" y="231"/>
                  </a:lnTo>
                  <a:lnTo>
                    <a:pt x="40" y="235"/>
                  </a:lnTo>
                  <a:lnTo>
                    <a:pt x="42" y="240"/>
                  </a:lnTo>
                  <a:lnTo>
                    <a:pt x="44" y="244"/>
                  </a:lnTo>
                  <a:lnTo>
                    <a:pt x="46" y="247"/>
                  </a:lnTo>
                  <a:lnTo>
                    <a:pt x="48" y="251"/>
                  </a:lnTo>
                  <a:lnTo>
                    <a:pt x="49" y="256"/>
                  </a:lnTo>
                  <a:lnTo>
                    <a:pt x="52" y="259"/>
                  </a:lnTo>
                  <a:lnTo>
                    <a:pt x="54" y="263"/>
                  </a:lnTo>
                  <a:lnTo>
                    <a:pt x="56" y="267"/>
                  </a:lnTo>
                  <a:lnTo>
                    <a:pt x="58" y="271"/>
                  </a:lnTo>
                  <a:lnTo>
                    <a:pt x="61" y="274"/>
                  </a:lnTo>
                  <a:lnTo>
                    <a:pt x="64" y="277"/>
                  </a:lnTo>
                  <a:lnTo>
                    <a:pt x="67" y="281"/>
                  </a:lnTo>
                  <a:lnTo>
                    <a:pt x="71" y="285"/>
                  </a:lnTo>
                  <a:lnTo>
                    <a:pt x="73" y="283"/>
                  </a:lnTo>
                  <a:lnTo>
                    <a:pt x="81" y="280"/>
                  </a:lnTo>
                  <a:lnTo>
                    <a:pt x="93" y="274"/>
                  </a:lnTo>
                  <a:lnTo>
                    <a:pt x="108" y="267"/>
                  </a:lnTo>
                  <a:lnTo>
                    <a:pt x="126" y="259"/>
                  </a:lnTo>
                  <a:lnTo>
                    <a:pt x="146" y="250"/>
                  </a:lnTo>
                  <a:lnTo>
                    <a:pt x="168" y="240"/>
                  </a:lnTo>
                  <a:lnTo>
                    <a:pt x="190" y="230"/>
                  </a:lnTo>
                  <a:lnTo>
                    <a:pt x="212" y="219"/>
                  </a:lnTo>
                  <a:lnTo>
                    <a:pt x="234" y="209"/>
                  </a:lnTo>
                  <a:lnTo>
                    <a:pt x="254" y="199"/>
                  </a:lnTo>
                  <a:lnTo>
                    <a:pt x="272" y="191"/>
                  </a:lnTo>
                  <a:lnTo>
                    <a:pt x="288" y="184"/>
                  </a:lnTo>
                  <a:lnTo>
                    <a:pt x="299" y="179"/>
                  </a:lnTo>
                  <a:lnTo>
                    <a:pt x="307" y="176"/>
                  </a:lnTo>
                  <a:lnTo>
                    <a:pt x="310" y="175"/>
                  </a:lnTo>
                </a:path>
              </a:pathLst>
            </a:custGeom>
            <a:grp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7" name="Freeform 92"/>
            <p:cNvSpPr>
              <a:spLocks/>
            </p:cNvSpPr>
            <p:nvPr/>
          </p:nvSpPr>
          <p:spPr bwMode="auto">
            <a:xfrm>
              <a:off x="548" y="2925"/>
              <a:ext cx="107" cy="158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2" y="56"/>
                </a:cxn>
                <a:cxn ang="0">
                  <a:pos x="100" y="59"/>
                </a:cxn>
                <a:cxn ang="0">
                  <a:pos x="97" y="61"/>
                </a:cxn>
                <a:cxn ang="0">
                  <a:pos x="96" y="65"/>
                </a:cxn>
                <a:cxn ang="0">
                  <a:pos x="94" y="68"/>
                </a:cxn>
                <a:cxn ang="0">
                  <a:pos x="93" y="73"/>
                </a:cxn>
                <a:cxn ang="0">
                  <a:pos x="92" y="77"/>
                </a:cxn>
                <a:cxn ang="0">
                  <a:pos x="92" y="83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7" y="103"/>
                </a:cxn>
                <a:cxn ang="0">
                  <a:pos x="100" y="112"/>
                </a:cxn>
                <a:cxn ang="0">
                  <a:pos x="103" y="120"/>
                </a:cxn>
                <a:cxn ang="0">
                  <a:pos x="105" y="128"/>
                </a:cxn>
                <a:cxn ang="0">
                  <a:pos x="105" y="135"/>
                </a:cxn>
                <a:cxn ang="0">
                  <a:pos x="104" y="141"/>
                </a:cxn>
                <a:cxn ang="0">
                  <a:pos x="99" y="145"/>
                </a:cxn>
                <a:cxn ang="0">
                  <a:pos x="93" y="149"/>
                </a:cxn>
                <a:cxn ang="0">
                  <a:pos x="86" y="152"/>
                </a:cxn>
                <a:cxn ang="0">
                  <a:pos x="77" y="154"/>
                </a:cxn>
                <a:cxn ang="0">
                  <a:pos x="68" y="155"/>
                </a:cxn>
                <a:cxn ang="0">
                  <a:pos x="59" y="157"/>
                </a:cxn>
                <a:cxn ang="0">
                  <a:pos x="51" y="157"/>
                </a:cxn>
                <a:cxn ang="0">
                  <a:pos x="44" y="157"/>
                </a:cxn>
                <a:cxn ang="0">
                  <a:pos x="37" y="155"/>
                </a:cxn>
                <a:cxn ang="0">
                  <a:pos x="30" y="153"/>
                </a:cxn>
                <a:cxn ang="0">
                  <a:pos x="23" y="151"/>
                </a:cxn>
                <a:cxn ang="0">
                  <a:pos x="17" y="148"/>
                </a:cxn>
                <a:cxn ang="0">
                  <a:pos x="11" y="144"/>
                </a:cxn>
                <a:cxn ang="0">
                  <a:pos x="5" y="139"/>
                </a:cxn>
                <a:cxn ang="0">
                  <a:pos x="1" y="131"/>
                </a:cxn>
                <a:cxn ang="0">
                  <a:pos x="0" y="123"/>
                </a:cxn>
                <a:cxn ang="0">
                  <a:pos x="0" y="112"/>
                </a:cxn>
                <a:cxn ang="0">
                  <a:pos x="0" y="100"/>
                </a:cxn>
                <a:cxn ang="0">
                  <a:pos x="2" y="87"/>
                </a:cxn>
                <a:cxn ang="0">
                  <a:pos x="5" y="72"/>
                </a:cxn>
                <a:cxn ang="0">
                  <a:pos x="9" y="56"/>
                </a:cxn>
                <a:cxn ang="0">
                  <a:pos x="14" y="39"/>
                </a:cxn>
                <a:cxn ang="0">
                  <a:pos x="20" y="20"/>
                </a:cxn>
                <a:cxn ang="0">
                  <a:pos x="27" y="0"/>
                </a:cxn>
                <a:cxn ang="0">
                  <a:pos x="106" y="55"/>
                </a:cxn>
              </a:cxnLst>
              <a:rect l="0" t="0" r="r" b="b"/>
              <a:pathLst>
                <a:path w="107" h="158">
                  <a:moveTo>
                    <a:pt x="106" y="55"/>
                  </a:moveTo>
                  <a:lnTo>
                    <a:pt x="102" y="56"/>
                  </a:lnTo>
                  <a:lnTo>
                    <a:pt x="100" y="59"/>
                  </a:lnTo>
                  <a:lnTo>
                    <a:pt x="97" y="61"/>
                  </a:lnTo>
                  <a:lnTo>
                    <a:pt x="96" y="65"/>
                  </a:lnTo>
                  <a:lnTo>
                    <a:pt x="94" y="68"/>
                  </a:lnTo>
                  <a:lnTo>
                    <a:pt x="93" y="73"/>
                  </a:lnTo>
                  <a:lnTo>
                    <a:pt x="92" y="77"/>
                  </a:lnTo>
                  <a:lnTo>
                    <a:pt x="92" y="83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7" y="103"/>
                  </a:lnTo>
                  <a:lnTo>
                    <a:pt x="100" y="112"/>
                  </a:lnTo>
                  <a:lnTo>
                    <a:pt x="103" y="120"/>
                  </a:lnTo>
                  <a:lnTo>
                    <a:pt x="105" y="128"/>
                  </a:lnTo>
                  <a:lnTo>
                    <a:pt x="105" y="135"/>
                  </a:lnTo>
                  <a:lnTo>
                    <a:pt x="104" y="141"/>
                  </a:lnTo>
                  <a:lnTo>
                    <a:pt x="99" y="145"/>
                  </a:lnTo>
                  <a:lnTo>
                    <a:pt x="93" y="149"/>
                  </a:lnTo>
                  <a:lnTo>
                    <a:pt x="86" y="152"/>
                  </a:lnTo>
                  <a:lnTo>
                    <a:pt x="77" y="154"/>
                  </a:lnTo>
                  <a:lnTo>
                    <a:pt x="68" y="155"/>
                  </a:lnTo>
                  <a:lnTo>
                    <a:pt x="59" y="157"/>
                  </a:lnTo>
                  <a:lnTo>
                    <a:pt x="51" y="157"/>
                  </a:lnTo>
                  <a:lnTo>
                    <a:pt x="44" y="157"/>
                  </a:lnTo>
                  <a:lnTo>
                    <a:pt x="37" y="155"/>
                  </a:lnTo>
                  <a:lnTo>
                    <a:pt x="30" y="153"/>
                  </a:lnTo>
                  <a:lnTo>
                    <a:pt x="23" y="151"/>
                  </a:lnTo>
                  <a:lnTo>
                    <a:pt x="17" y="148"/>
                  </a:lnTo>
                  <a:lnTo>
                    <a:pt x="11" y="144"/>
                  </a:lnTo>
                  <a:lnTo>
                    <a:pt x="5" y="139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2" y="87"/>
                  </a:lnTo>
                  <a:lnTo>
                    <a:pt x="5" y="72"/>
                  </a:lnTo>
                  <a:lnTo>
                    <a:pt x="9" y="56"/>
                  </a:lnTo>
                  <a:lnTo>
                    <a:pt x="14" y="39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106" y="5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8" name="Freeform 93"/>
            <p:cNvSpPr>
              <a:spLocks/>
            </p:cNvSpPr>
            <p:nvPr/>
          </p:nvSpPr>
          <p:spPr bwMode="auto">
            <a:xfrm>
              <a:off x="568" y="2830"/>
              <a:ext cx="156" cy="179"/>
            </a:xfrm>
            <a:custGeom>
              <a:avLst/>
              <a:gdLst/>
              <a:ahLst/>
              <a:cxnLst>
                <a:cxn ang="0">
                  <a:pos x="152" y="84"/>
                </a:cxn>
                <a:cxn ang="0">
                  <a:pos x="151" y="91"/>
                </a:cxn>
                <a:cxn ang="0">
                  <a:pos x="148" y="98"/>
                </a:cxn>
                <a:cxn ang="0">
                  <a:pos x="145" y="104"/>
                </a:cxn>
                <a:cxn ang="0">
                  <a:pos x="141" y="112"/>
                </a:cxn>
                <a:cxn ang="0">
                  <a:pos x="137" y="120"/>
                </a:cxn>
                <a:cxn ang="0">
                  <a:pos x="134" y="127"/>
                </a:cxn>
                <a:cxn ang="0">
                  <a:pos x="131" y="132"/>
                </a:cxn>
                <a:cxn ang="0">
                  <a:pos x="127" y="137"/>
                </a:cxn>
                <a:cxn ang="0">
                  <a:pos x="124" y="142"/>
                </a:cxn>
                <a:cxn ang="0">
                  <a:pos x="119" y="149"/>
                </a:cxn>
                <a:cxn ang="0">
                  <a:pos x="114" y="156"/>
                </a:cxn>
                <a:cxn ang="0">
                  <a:pos x="109" y="162"/>
                </a:cxn>
                <a:cxn ang="0">
                  <a:pos x="105" y="167"/>
                </a:cxn>
                <a:cxn ang="0">
                  <a:pos x="101" y="170"/>
                </a:cxn>
                <a:cxn ang="0">
                  <a:pos x="96" y="174"/>
                </a:cxn>
                <a:cxn ang="0">
                  <a:pos x="91" y="176"/>
                </a:cxn>
                <a:cxn ang="0">
                  <a:pos x="86" y="178"/>
                </a:cxn>
                <a:cxn ang="0">
                  <a:pos x="80" y="177"/>
                </a:cxn>
                <a:cxn ang="0">
                  <a:pos x="74" y="175"/>
                </a:cxn>
                <a:cxn ang="0">
                  <a:pos x="67" y="173"/>
                </a:cxn>
                <a:cxn ang="0">
                  <a:pos x="59" y="169"/>
                </a:cxn>
                <a:cxn ang="0">
                  <a:pos x="50" y="164"/>
                </a:cxn>
                <a:cxn ang="0">
                  <a:pos x="41" y="156"/>
                </a:cxn>
                <a:cxn ang="0">
                  <a:pos x="30" y="148"/>
                </a:cxn>
                <a:cxn ang="0">
                  <a:pos x="22" y="139"/>
                </a:cxn>
                <a:cxn ang="0">
                  <a:pos x="15" y="130"/>
                </a:cxn>
                <a:cxn ang="0">
                  <a:pos x="9" y="120"/>
                </a:cxn>
                <a:cxn ang="0">
                  <a:pos x="5" y="111"/>
                </a:cxn>
                <a:cxn ang="0">
                  <a:pos x="1" y="100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3" y="66"/>
                </a:cxn>
                <a:cxn ang="0">
                  <a:pos x="8" y="52"/>
                </a:cxn>
                <a:cxn ang="0">
                  <a:pos x="15" y="38"/>
                </a:cxn>
                <a:cxn ang="0">
                  <a:pos x="24" y="24"/>
                </a:cxn>
                <a:cxn ang="0">
                  <a:pos x="34" y="13"/>
                </a:cxn>
                <a:cxn ang="0">
                  <a:pos x="47" y="7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3" y="0"/>
                </a:cxn>
                <a:cxn ang="0">
                  <a:pos x="122" y="2"/>
                </a:cxn>
                <a:cxn ang="0">
                  <a:pos x="139" y="8"/>
                </a:cxn>
                <a:cxn ang="0">
                  <a:pos x="149" y="19"/>
                </a:cxn>
                <a:cxn ang="0">
                  <a:pos x="154" y="36"/>
                </a:cxn>
                <a:cxn ang="0">
                  <a:pos x="155" y="54"/>
                </a:cxn>
                <a:cxn ang="0">
                  <a:pos x="153" y="70"/>
                </a:cxn>
                <a:cxn ang="0">
                  <a:pos x="152" y="78"/>
                </a:cxn>
              </a:cxnLst>
              <a:rect l="0" t="0" r="r" b="b"/>
              <a:pathLst>
                <a:path w="156" h="179">
                  <a:moveTo>
                    <a:pt x="152" y="79"/>
                  </a:moveTo>
                  <a:lnTo>
                    <a:pt x="152" y="82"/>
                  </a:lnTo>
                  <a:lnTo>
                    <a:pt x="152" y="84"/>
                  </a:lnTo>
                  <a:lnTo>
                    <a:pt x="152" y="86"/>
                  </a:lnTo>
                  <a:lnTo>
                    <a:pt x="151" y="88"/>
                  </a:lnTo>
                  <a:lnTo>
                    <a:pt x="151" y="91"/>
                  </a:lnTo>
                  <a:lnTo>
                    <a:pt x="150" y="93"/>
                  </a:lnTo>
                  <a:lnTo>
                    <a:pt x="149" y="95"/>
                  </a:lnTo>
                  <a:lnTo>
                    <a:pt x="148" y="98"/>
                  </a:lnTo>
                  <a:lnTo>
                    <a:pt x="147" y="100"/>
                  </a:lnTo>
                  <a:lnTo>
                    <a:pt x="146" y="102"/>
                  </a:lnTo>
                  <a:lnTo>
                    <a:pt x="145" y="104"/>
                  </a:lnTo>
                  <a:lnTo>
                    <a:pt x="144" y="107"/>
                  </a:lnTo>
                  <a:lnTo>
                    <a:pt x="143" y="109"/>
                  </a:lnTo>
                  <a:lnTo>
                    <a:pt x="141" y="112"/>
                  </a:lnTo>
                  <a:lnTo>
                    <a:pt x="140" y="114"/>
                  </a:lnTo>
                  <a:lnTo>
                    <a:pt x="139" y="118"/>
                  </a:lnTo>
                  <a:lnTo>
                    <a:pt x="137" y="120"/>
                  </a:lnTo>
                  <a:lnTo>
                    <a:pt x="136" y="123"/>
                  </a:lnTo>
                  <a:lnTo>
                    <a:pt x="135" y="125"/>
                  </a:lnTo>
                  <a:lnTo>
                    <a:pt x="134" y="127"/>
                  </a:lnTo>
                  <a:lnTo>
                    <a:pt x="133" y="129"/>
                  </a:lnTo>
                  <a:lnTo>
                    <a:pt x="132" y="130"/>
                  </a:lnTo>
                  <a:lnTo>
                    <a:pt x="131" y="132"/>
                  </a:lnTo>
                  <a:lnTo>
                    <a:pt x="130" y="134"/>
                  </a:lnTo>
                  <a:lnTo>
                    <a:pt x="129" y="136"/>
                  </a:lnTo>
                  <a:lnTo>
                    <a:pt x="127" y="137"/>
                  </a:lnTo>
                  <a:lnTo>
                    <a:pt x="127" y="139"/>
                  </a:lnTo>
                  <a:lnTo>
                    <a:pt x="125" y="140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1" y="147"/>
                  </a:lnTo>
                  <a:lnTo>
                    <a:pt x="119" y="149"/>
                  </a:lnTo>
                  <a:lnTo>
                    <a:pt x="117" y="151"/>
                  </a:lnTo>
                  <a:lnTo>
                    <a:pt x="115" y="154"/>
                  </a:lnTo>
                  <a:lnTo>
                    <a:pt x="114" y="156"/>
                  </a:lnTo>
                  <a:lnTo>
                    <a:pt x="112" y="158"/>
                  </a:lnTo>
                  <a:lnTo>
                    <a:pt x="111" y="160"/>
                  </a:lnTo>
                  <a:lnTo>
                    <a:pt x="109" y="162"/>
                  </a:lnTo>
                  <a:lnTo>
                    <a:pt x="108" y="163"/>
                  </a:lnTo>
                  <a:lnTo>
                    <a:pt x="106" y="165"/>
                  </a:lnTo>
                  <a:lnTo>
                    <a:pt x="105" y="167"/>
                  </a:lnTo>
                  <a:lnTo>
                    <a:pt x="104" y="168"/>
                  </a:lnTo>
                  <a:lnTo>
                    <a:pt x="103" y="169"/>
                  </a:lnTo>
                  <a:lnTo>
                    <a:pt x="101" y="170"/>
                  </a:lnTo>
                  <a:lnTo>
                    <a:pt x="100" y="171"/>
                  </a:lnTo>
                  <a:lnTo>
                    <a:pt x="98" y="173"/>
                  </a:lnTo>
                  <a:lnTo>
                    <a:pt x="96" y="174"/>
                  </a:lnTo>
                  <a:lnTo>
                    <a:pt x="95" y="175"/>
                  </a:lnTo>
                  <a:lnTo>
                    <a:pt x="93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88" y="177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2" y="178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6" y="176"/>
                  </a:lnTo>
                  <a:lnTo>
                    <a:pt x="74" y="175"/>
                  </a:lnTo>
                  <a:lnTo>
                    <a:pt x="72" y="175"/>
                  </a:lnTo>
                  <a:lnTo>
                    <a:pt x="69" y="174"/>
                  </a:lnTo>
                  <a:lnTo>
                    <a:pt x="67" y="173"/>
                  </a:lnTo>
                  <a:lnTo>
                    <a:pt x="64" y="172"/>
                  </a:lnTo>
                  <a:lnTo>
                    <a:pt x="62" y="171"/>
                  </a:lnTo>
                  <a:lnTo>
                    <a:pt x="59" y="169"/>
                  </a:lnTo>
                  <a:lnTo>
                    <a:pt x="56" y="168"/>
                  </a:lnTo>
                  <a:lnTo>
                    <a:pt x="53" y="166"/>
                  </a:lnTo>
                  <a:lnTo>
                    <a:pt x="50" y="164"/>
                  </a:lnTo>
                  <a:lnTo>
                    <a:pt x="47" y="162"/>
                  </a:lnTo>
                  <a:lnTo>
                    <a:pt x="43" y="159"/>
                  </a:lnTo>
                  <a:lnTo>
                    <a:pt x="41" y="156"/>
                  </a:lnTo>
                  <a:lnTo>
                    <a:pt x="37" y="154"/>
                  </a:lnTo>
                  <a:lnTo>
                    <a:pt x="34" y="151"/>
                  </a:lnTo>
                  <a:lnTo>
                    <a:pt x="30" y="148"/>
                  </a:lnTo>
                  <a:lnTo>
                    <a:pt x="28" y="145"/>
                  </a:lnTo>
                  <a:lnTo>
                    <a:pt x="25" y="142"/>
                  </a:lnTo>
                  <a:lnTo>
                    <a:pt x="22" y="139"/>
                  </a:lnTo>
                  <a:lnTo>
                    <a:pt x="19" y="136"/>
                  </a:lnTo>
                  <a:lnTo>
                    <a:pt x="17" y="133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1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5" y="111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6"/>
                  </a:lnTo>
                  <a:lnTo>
                    <a:pt x="5" y="62"/>
                  </a:lnTo>
                  <a:lnTo>
                    <a:pt x="6" y="57"/>
                  </a:lnTo>
                  <a:lnTo>
                    <a:pt x="8" y="52"/>
                  </a:lnTo>
                  <a:lnTo>
                    <a:pt x="10" y="47"/>
                  </a:lnTo>
                  <a:lnTo>
                    <a:pt x="12" y="42"/>
                  </a:lnTo>
                  <a:lnTo>
                    <a:pt x="15" y="38"/>
                  </a:lnTo>
                  <a:lnTo>
                    <a:pt x="17" y="33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30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7" y="4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9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6" y="15"/>
                  </a:lnTo>
                  <a:lnTo>
                    <a:pt x="149" y="19"/>
                  </a:lnTo>
                  <a:lnTo>
                    <a:pt x="151" y="25"/>
                  </a:lnTo>
                  <a:lnTo>
                    <a:pt x="153" y="30"/>
                  </a:lnTo>
                  <a:lnTo>
                    <a:pt x="154" y="36"/>
                  </a:lnTo>
                  <a:lnTo>
                    <a:pt x="155" y="42"/>
                  </a:lnTo>
                  <a:lnTo>
                    <a:pt x="155" y="48"/>
                  </a:lnTo>
                  <a:lnTo>
                    <a:pt x="155" y="54"/>
                  </a:lnTo>
                  <a:lnTo>
                    <a:pt x="155" y="60"/>
                  </a:lnTo>
                  <a:lnTo>
                    <a:pt x="154" y="65"/>
                  </a:lnTo>
                  <a:lnTo>
                    <a:pt x="153" y="70"/>
                  </a:lnTo>
                  <a:lnTo>
                    <a:pt x="153" y="74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2" y="7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9" name="Freeform 94"/>
            <p:cNvSpPr>
              <a:spLocks/>
            </p:cNvSpPr>
            <p:nvPr/>
          </p:nvSpPr>
          <p:spPr bwMode="auto">
            <a:xfrm>
              <a:off x="750" y="3115"/>
              <a:ext cx="22" cy="71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7" y="36"/>
                </a:cxn>
                <a:cxn ang="0">
                  <a:pos x="9" y="39"/>
                </a:cxn>
                <a:cxn ang="0">
                  <a:pos x="10" y="43"/>
                </a:cxn>
                <a:cxn ang="0">
                  <a:pos x="11" y="46"/>
                </a:cxn>
                <a:cxn ang="0">
                  <a:pos x="11" y="49"/>
                </a:cxn>
                <a:cxn ang="0">
                  <a:pos x="13" y="51"/>
                </a:cxn>
                <a:cxn ang="0">
                  <a:pos x="14" y="54"/>
                </a:cxn>
                <a:cxn ang="0">
                  <a:pos x="15" y="57"/>
                </a:cxn>
                <a:cxn ang="0">
                  <a:pos x="16" y="60"/>
                </a:cxn>
                <a:cxn ang="0">
                  <a:pos x="17" y="63"/>
                </a:cxn>
                <a:cxn ang="0">
                  <a:pos x="18" y="66"/>
                </a:cxn>
                <a:cxn ang="0">
                  <a:pos x="19" y="68"/>
                </a:cxn>
                <a:cxn ang="0">
                  <a:pos x="20" y="70"/>
                </a:cxn>
                <a:cxn ang="0">
                  <a:pos x="21" y="67"/>
                </a:cxn>
                <a:cxn ang="0">
                  <a:pos x="21" y="65"/>
                </a:cxn>
                <a:cxn ang="0">
                  <a:pos x="21" y="63"/>
                </a:cxn>
                <a:cxn ang="0">
                  <a:pos x="21" y="61"/>
                </a:cxn>
                <a:cxn ang="0">
                  <a:pos x="20" y="57"/>
                </a:cxn>
                <a:cxn ang="0">
                  <a:pos x="20" y="54"/>
                </a:cxn>
                <a:cxn ang="0">
                  <a:pos x="19" y="50"/>
                </a:cxn>
                <a:cxn ang="0">
                  <a:pos x="19" y="45"/>
                </a:cxn>
                <a:cxn ang="0">
                  <a:pos x="18" y="40"/>
                </a:cxn>
                <a:cxn ang="0">
                  <a:pos x="18" y="34"/>
                </a:cxn>
                <a:cxn ang="0">
                  <a:pos x="16" y="28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3" y="11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4" y="23"/>
                </a:cxn>
                <a:cxn ang="0">
                  <a:pos x="5" y="27"/>
                </a:cxn>
                <a:cxn ang="0">
                  <a:pos x="7" y="31"/>
                </a:cxn>
              </a:cxnLst>
              <a:rect l="0" t="0" r="r" b="b"/>
              <a:pathLst>
                <a:path w="22" h="71">
                  <a:moveTo>
                    <a:pt x="7" y="31"/>
                  </a:move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8" y="65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7" y="3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0" name="Freeform 95"/>
            <p:cNvSpPr>
              <a:spLocks/>
            </p:cNvSpPr>
            <p:nvPr/>
          </p:nvSpPr>
          <p:spPr bwMode="auto">
            <a:xfrm>
              <a:off x="639" y="2906"/>
              <a:ext cx="35" cy="22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2" y="21"/>
                </a:cxn>
                <a:cxn ang="0">
                  <a:pos x="32" y="19"/>
                </a:cxn>
                <a:cxn ang="0">
                  <a:pos x="33" y="18"/>
                </a:cxn>
                <a:cxn ang="0">
                  <a:pos x="34" y="16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1" y="10"/>
                </a:cxn>
                <a:cxn ang="0">
                  <a:pos x="30" y="9"/>
                </a:cxn>
                <a:cxn ang="0">
                  <a:pos x="29" y="8"/>
                </a:cxn>
                <a:cxn ang="0">
                  <a:pos x="27" y="7"/>
                </a:cxn>
                <a:cxn ang="0">
                  <a:pos x="26" y="6"/>
                </a:cxn>
                <a:cxn ang="0">
                  <a:pos x="23" y="6"/>
                </a:cxn>
              </a:cxnLst>
              <a:rect l="0" t="0" r="r" b="b"/>
              <a:pathLst>
                <a:path w="35" h="22">
                  <a:moveTo>
                    <a:pt x="23" y="6"/>
                  </a:move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1" name="Freeform 96"/>
            <p:cNvSpPr>
              <a:spLocks/>
            </p:cNvSpPr>
            <p:nvPr/>
          </p:nvSpPr>
          <p:spPr bwMode="auto">
            <a:xfrm>
              <a:off x="686" y="2923"/>
              <a:ext cx="22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2" h="26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2" name="Freeform 97"/>
            <p:cNvSpPr>
              <a:spLocks/>
            </p:cNvSpPr>
            <p:nvPr/>
          </p:nvSpPr>
          <p:spPr bwMode="auto">
            <a:xfrm>
              <a:off x="646" y="2972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3" y="16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7" y="1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3" name="Freeform 98"/>
            <p:cNvSpPr>
              <a:spLocks/>
            </p:cNvSpPr>
            <p:nvPr/>
          </p:nvSpPr>
          <p:spPr bwMode="auto">
            <a:xfrm>
              <a:off x="636" y="2963"/>
              <a:ext cx="38" cy="19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7" y="9"/>
                </a:cxn>
                <a:cxn ang="0">
                  <a:pos x="25" y="9"/>
                </a:cxn>
                <a:cxn ang="0">
                  <a:pos x="22" y="9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1" y="10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2" y="14"/>
                </a:cxn>
                <a:cxn ang="0">
                  <a:pos x="25" y="15"/>
                </a:cxn>
                <a:cxn ang="0">
                  <a:pos x="27" y="16"/>
                </a:cxn>
                <a:cxn ang="0">
                  <a:pos x="30" y="18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13"/>
                </a:cxn>
              </a:cxnLst>
              <a:rect l="0" t="0" r="r" b="b"/>
              <a:pathLst>
                <a:path w="38" h="19">
                  <a:moveTo>
                    <a:pt x="36" y="12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4" name="Freeform 99"/>
            <p:cNvSpPr>
              <a:spLocks/>
            </p:cNvSpPr>
            <p:nvPr/>
          </p:nvSpPr>
          <p:spPr bwMode="auto">
            <a:xfrm>
              <a:off x="455" y="2794"/>
              <a:ext cx="290" cy="334"/>
            </a:xfrm>
            <a:custGeom>
              <a:avLst/>
              <a:gdLst/>
              <a:ahLst/>
              <a:cxnLst>
                <a:cxn ang="0">
                  <a:pos x="248" y="207"/>
                </a:cxn>
                <a:cxn ang="0">
                  <a:pos x="261" y="163"/>
                </a:cxn>
                <a:cxn ang="0">
                  <a:pos x="280" y="117"/>
                </a:cxn>
                <a:cxn ang="0">
                  <a:pos x="288" y="78"/>
                </a:cxn>
                <a:cxn ang="0">
                  <a:pos x="281" y="58"/>
                </a:cxn>
                <a:cxn ang="0">
                  <a:pos x="272" y="40"/>
                </a:cxn>
                <a:cxn ang="0">
                  <a:pos x="261" y="34"/>
                </a:cxn>
                <a:cxn ang="0">
                  <a:pos x="224" y="11"/>
                </a:cxn>
                <a:cxn ang="0">
                  <a:pos x="180" y="1"/>
                </a:cxn>
                <a:cxn ang="0">
                  <a:pos x="138" y="2"/>
                </a:cxn>
                <a:cxn ang="0">
                  <a:pos x="99" y="29"/>
                </a:cxn>
                <a:cxn ang="0">
                  <a:pos x="66" y="83"/>
                </a:cxn>
                <a:cxn ang="0">
                  <a:pos x="44" y="136"/>
                </a:cxn>
                <a:cxn ang="0">
                  <a:pos x="30" y="186"/>
                </a:cxn>
                <a:cxn ang="0">
                  <a:pos x="16" y="216"/>
                </a:cxn>
                <a:cxn ang="0">
                  <a:pos x="6" y="244"/>
                </a:cxn>
                <a:cxn ang="0">
                  <a:pos x="2" y="283"/>
                </a:cxn>
                <a:cxn ang="0">
                  <a:pos x="0" y="313"/>
                </a:cxn>
                <a:cxn ang="0">
                  <a:pos x="0" y="329"/>
                </a:cxn>
                <a:cxn ang="0">
                  <a:pos x="13" y="331"/>
                </a:cxn>
                <a:cxn ang="0">
                  <a:pos x="42" y="319"/>
                </a:cxn>
                <a:cxn ang="0">
                  <a:pos x="77" y="295"/>
                </a:cxn>
                <a:cxn ang="0">
                  <a:pos x="111" y="260"/>
                </a:cxn>
                <a:cxn ang="0">
                  <a:pos x="123" y="204"/>
                </a:cxn>
                <a:cxn ang="0">
                  <a:pos x="131" y="150"/>
                </a:cxn>
                <a:cxn ang="0">
                  <a:pos x="139" y="112"/>
                </a:cxn>
                <a:cxn ang="0">
                  <a:pos x="155" y="80"/>
                </a:cxn>
                <a:cxn ang="0">
                  <a:pos x="179" y="56"/>
                </a:cxn>
                <a:cxn ang="0">
                  <a:pos x="204" y="43"/>
                </a:cxn>
                <a:cxn ang="0">
                  <a:pos x="229" y="43"/>
                </a:cxn>
                <a:cxn ang="0">
                  <a:pos x="220" y="45"/>
                </a:cxn>
                <a:cxn ang="0">
                  <a:pos x="204" y="49"/>
                </a:cxn>
                <a:cxn ang="0">
                  <a:pos x="187" y="57"/>
                </a:cxn>
                <a:cxn ang="0">
                  <a:pos x="170" y="69"/>
                </a:cxn>
                <a:cxn ang="0">
                  <a:pos x="157" y="81"/>
                </a:cxn>
                <a:cxn ang="0">
                  <a:pos x="165" y="78"/>
                </a:cxn>
                <a:cxn ang="0">
                  <a:pos x="188" y="66"/>
                </a:cxn>
                <a:cxn ang="0">
                  <a:pos x="206" y="57"/>
                </a:cxn>
                <a:cxn ang="0">
                  <a:pos x="221" y="54"/>
                </a:cxn>
                <a:cxn ang="0">
                  <a:pos x="234" y="55"/>
                </a:cxn>
                <a:cxn ang="0">
                  <a:pos x="245" y="55"/>
                </a:cxn>
                <a:cxn ang="0">
                  <a:pos x="254" y="54"/>
                </a:cxn>
                <a:cxn ang="0">
                  <a:pos x="260" y="56"/>
                </a:cxn>
                <a:cxn ang="0">
                  <a:pos x="263" y="66"/>
                </a:cxn>
                <a:cxn ang="0">
                  <a:pos x="266" y="93"/>
                </a:cxn>
                <a:cxn ang="0">
                  <a:pos x="264" y="121"/>
                </a:cxn>
                <a:cxn ang="0">
                  <a:pos x="252" y="152"/>
                </a:cxn>
                <a:cxn ang="0">
                  <a:pos x="231" y="187"/>
                </a:cxn>
                <a:cxn ang="0">
                  <a:pos x="212" y="206"/>
                </a:cxn>
                <a:cxn ang="0">
                  <a:pos x="201" y="210"/>
                </a:cxn>
                <a:cxn ang="0">
                  <a:pos x="190" y="211"/>
                </a:cxn>
                <a:cxn ang="0">
                  <a:pos x="181" y="211"/>
                </a:cxn>
                <a:cxn ang="0">
                  <a:pos x="174" y="213"/>
                </a:cxn>
                <a:cxn ang="0">
                  <a:pos x="170" y="226"/>
                </a:cxn>
                <a:cxn ang="0">
                  <a:pos x="171" y="240"/>
                </a:cxn>
                <a:cxn ang="0">
                  <a:pos x="179" y="252"/>
                </a:cxn>
                <a:cxn ang="0">
                  <a:pos x="198" y="259"/>
                </a:cxn>
                <a:cxn ang="0">
                  <a:pos x="223" y="267"/>
                </a:cxn>
                <a:cxn ang="0">
                  <a:pos x="239" y="276"/>
                </a:cxn>
                <a:cxn ang="0">
                  <a:pos x="248" y="281"/>
                </a:cxn>
                <a:cxn ang="0">
                  <a:pos x="242" y="252"/>
                </a:cxn>
              </a:cxnLst>
              <a:rect l="0" t="0" r="r" b="b"/>
              <a:pathLst>
                <a:path w="290" h="334">
                  <a:moveTo>
                    <a:pt x="241" y="245"/>
                  </a:moveTo>
                  <a:lnTo>
                    <a:pt x="240" y="240"/>
                  </a:lnTo>
                  <a:lnTo>
                    <a:pt x="241" y="235"/>
                  </a:lnTo>
                  <a:lnTo>
                    <a:pt x="241" y="230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5" y="216"/>
                  </a:lnTo>
                  <a:lnTo>
                    <a:pt x="247" y="211"/>
                  </a:lnTo>
                  <a:lnTo>
                    <a:pt x="248" y="207"/>
                  </a:lnTo>
                  <a:lnTo>
                    <a:pt x="250" y="202"/>
                  </a:lnTo>
                  <a:lnTo>
                    <a:pt x="252" y="198"/>
                  </a:lnTo>
                  <a:lnTo>
                    <a:pt x="253" y="193"/>
                  </a:lnTo>
                  <a:lnTo>
                    <a:pt x="255" y="188"/>
                  </a:lnTo>
                  <a:lnTo>
                    <a:pt x="257" y="183"/>
                  </a:lnTo>
                  <a:lnTo>
                    <a:pt x="258" y="178"/>
                  </a:lnTo>
                  <a:lnTo>
                    <a:pt x="259" y="173"/>
                  </a:lnTo>
                  <a:lnTo>
                    <a:pt x="260" y="168"/>
                  </a:lnTo>
                  <a:lnTo>
                    <a:pt x="261" y="163"/>
                  </a:lnTo>
                  <a:lnTo>
                    <a:pt x="262" y="158"/>
                  </a:lnTo>
                  <a:lnTo>
                    <a:pt x="264" y="153"/>
                  </a:lnTo>
                  <a:lnTo>
                    <a:pt x="265" y="148"/>
                  </a:lnTo>
                  <a:lnTo>
                    <a:pt x="267" y="142"/>
                  </a:lnTo>
                  <a:lnTo>
                    <a:pt x="270" y="137"/>
                  </a:lnTo>
                  <a:lnTo>
                    <a:pt x="273" y="132"/>
                  </a:lnTo>
                  <a:lnTo>
                    <a:pt x="275" y="128"/>
                  </a:lnTo>
                  <a:lnTo>
                    <a:pt x="278" y="122"/>
                  </a:lnTo>
                  <a:lnTo>
                    <a:pt x="280" y="117"/>
                  </a:lnTo>
                  <a:lnTo>
                    <a:pt x="282" y="112"/>
                  </a:lnTo>
                  <a:lnTo>
                    <a:pt x="284" y="108"/>
                  </a:lnTo>
                  <a:lnTo>
                    <a:pt x="286" y="102"/>
                  </a:lnTo>
                  <a:lnTo>
                    <a:pt x="287" y="98"/>
                  </a:lnTo>
                  <a:lnTo>
                    <a:pt x="288" y="94"/>
                  </a:lnTo>
                  <a:lnTo>
                    <a:pt x="289" y="89"/>
                  </a:lnTo>
                  <a:lnTo>
                    <a:pt x="289" y="85"/>
                  </a:lnTo>
                  <a:lnTo>
                    <a:pt x="288" y="82"/>
                  </a:lnTo>
                  <a:lnTo>
                    <a:pt x="288" y="78"/>
                  </a:lnTo>
                  <a:lnTo>
                    <a:pt x="287" y="76"/>
                  </a:lnTo>
                  <a:lnTo>
                    <a:pt x="287" y="73"/>
                  </a:lnTo>
                  <a:lnTo>
                    <a:pt x="286" y="71"/>
                  </a:lnTo>
                  <a:lnTo>
                    <a:pt x="286" y="69"/>
                  </a:lnTo>
                  <a:lnTo>
                    <a:pt x="285" y="66"/>
                  </a:lnTo>
                  <a:lnTo>
                    <a:pt x="284" y="64"/>
                  </a:lnTo>
                  <a:lnTo>
                    <a:pt x="283" y="62"/>
                  </a:lnTo>
                  <a:lnTo>
                    <a:pt x="282" y="60"/>
                  </a:lnTo>
                  <a:lnTo>
                    <a:pt x="281" y="58"/>
                  </a:lnTo>
                  <a:lnTo>
                    <a:pt x="280" y="56"/>
                  </a:lnTo>
                  <a:lnTo>
                    <a:pt x="280" y="54"/>
                  </a:lnTo>
                  <a:lnTo>
                    <a:pt x="278" y="51"/>
                  </a:lnTo>
                  <a:lnTo>
                    <a:pt x="278" y="49"/>
                  </a:lnTo>
                  <a:lnTo>
                    <a:pt x="277" y="46"/>
                  </a:lnTo>
                  <a:lnTo>
                    <a:pt x="275" y="44"/>
                  </a:lnTo>
                  <a:lnTo>
                    <a:pt x="274" y="42"/>
                  </a:lnTo>
                  <a:lnTo>
                    <a:pt x="273" y="41"/>
                  </a:lnTo>
                  <a:lnTo>
                    <a:pt x="272" y="40"/>
                  </a:lnTo>
                  <a:lnTo>
                    <a:pt x="270" y="38"/>
                  </a:lnTo>
                  <a:lnTo>
                    <a:pt x="269" y="37"/>
                  </a:lnTo>
                  <a:lnTo>
                    <a:pt x="267" y="37"/>
                  </a:lnTo>
                  <a:lnTo>
                    <a:pt x="267" y="36"/>
                  </a:lnTo>
                  <a:lnTo>
                    <a:pt x="265" y="36"/>
                  </a:lnTo>
                  <a:lnTo>
                    <a:pt x="264" y="35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61" y="34"/>
                  </a:lnTo>
                  <a:lnTo>
                    <a:pt x="257" y="31"/>
                  </a:lnTo>
                  <a:lnTo>
                    <a:pt x="254" y="29"/>
                  </a:lnTo>
                  <a:lnTo>
                    <a:pt x="250" y="26"/>
                  </a:lnTo>
                  <a:lnTo>
                    <a:pt x="246" y="23"/>
                  </a:lnTo>
                  <a:lnTo>
                    <a:pt x="242" y="21"/>
                  </a:lnTo>
                  <a:lnTo>
                    <a:pt x="237" y="18"/>
                  </a:lnTo>
                  <a:lnTo>
                    <a:pt x="233" y="16"/>
                  </a:lnTo>
                  <a:lnTo>
                    <a:pt x="228" y="13"/>
                  </a:lnTo>
                  <a:lnTo>
                    <a:pt x="224" y="11"/>
                  </a:lnTo>
                  <a:lnTo>
                    <a:pt x="219" y="9"/>
                  </a:lnTo>
                  <a:lnTo>
                    <a:pt x="214" y="7"/>
                  </a:lnTo>
                  <a:lnTo>
                    <a:pt x="209" y="6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5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1"/>
                  </a:lnTo>
                  <a:lnTo>
                    <a:pt x="143" y="1"/>
                  </a:lnTo>
                  <a:lnTo>
                    <a:pt x="138" y="2"/>
                  </a:lnTo>
                  <a:lnTo>
                    <a:pt x="133" y="3"/>
                  </a:lnTo>
                  <a:lnTo>
                    <a:pt x="129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7" y="13"/>
                  </a:lnTo>
                  <a:lnTo>
                    <a:pt x="112" y="16"/>
                  </a:lnTo>
                  <a:lnTo>
                    <a:pt x="108" y="20"/>
                  </a:lnTo>
                  <a:lnTo>
                    <a:pt x="104" y="24"/>
                  </a:lnTo>
                  <a:lnTo>
                    <a:pt x="99" y="29"/>
                  </a:lnTo>
                  <a:lnTo>
                    <a:pt x="95" y="35"/>
                  </a:lnTo>
                  <a:lnTo>
                    <a:pt x="91" y="40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0" y="58"/>
                  </a:lnTo>
                  <a:lnTo>
                    <a:pt x="77" y="64"/>
                  </a:lnTo>
                  <a:lnTo>
                    <a:pt x="73" y="71"/>
                  </a:lnTo>
                  <a:lnTo>
                    <a:pt x="69" y="77"/>
                  </a:lnTo>
                  <a:lnTo>
                    <a:pt x="66" y="83"/>
                  </a:lnTo>
                  <a:lnTo>
                    <a:pt x="63" y="89"/>
                  </a:lnTo>
                  <a:lnTo>
                    <a:pt x="60" y="95"/>
                  </a:lnTo>
                  <a:lnTo>
                    <a:pt x="57" y="101"/>
                  </a:lnTo>
                  <a:lnTo>
                    <a:pt x="54" y="107"/>
                  </a:lnTo>
                  <a:lnTo>
                    <a:pt x="52" y="112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6" y="130"/>
                  </a:lnTo>
                  <a:lnTo>
                    <a:pt x="44" y="136"/>
                  </a:lnTo>
                  <a:lnTo>
                    <a:pt x="42" y="142"/>
                  </a:lnTo>
                  <a:lnTo>
                    <a:pt x="40" y="148"/>
                  </a:lnTo>
                  <a:lnTo>
                    <a:pt x="39" y="154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5" y="171"/>
                  </a:lnTo>
                  <a:lnTo>
                    <a:pt x="33" y="176"/>
                  </a:lnTo>
                  <a:lnTo>
                    <a:pt x="32" y="181"/>
                  </a:lnTo>
                  <a:lnTo>
                    <a:pt x="30" y="186"/>
                  </a:lnTo>
                  <a:lnTo>
                    <a:pt x="29" y="191"/>
                  </a:lnTo>
                  <a:lnTo>
                    <a:pt x="27" y="195"/>
                  </a:lnTo>
                  <a:lnTo>
                    <a:pt x="26" y="199"/>
                  </a:lnTo>
                  <a:lnTo>
                    <a:pt x="24" y="202"/>
                  </a:lnTo>
                  <a:lnTo>
                    <a:pt x="22" y="205"/>
                  </a:lnTo>
                  <a:lnTo>
                    <a:pt x="20" y="208"/>
                  </a:lnTo>
                  <a:lnTo>
                    <a:pt x="19" y="211"/>
                  </a:lnTo>
                  <a:lnTo>
                    <a:pt x="18" y="213"/>
                  </a:lnTo>
                  <a:lnTo>
                    <a:pt x="16" y="216"/>
                  </a:lnTo>
                  <a:lnTo>
                    <a:pt x="15" y="219"/>
                  </a:lnTo>
                  <a:lnTo>
                    <a:pt x="13" y="222"/>
                  </a:lnTo>
                  <a:lnTo>
                    <a:pt x="12" y="225"/>
                  </a:lnTo>
                  <a:lnTo>
                    <a:pt x="11" y="227"/>
                  </a:lnTo>
                  <a:lnTo>
                    <a:pt x="10" y="230"/>
                  </a:lnTo>
                  <a:lnTo>
                    <a:pt x="8" y="233"/>
                  </a:lnTo>
                  <a:lnTo>
                    <a:pt x="7" y="236"/>
                  </a:lnTo>
                  <a:lnTo>
                    <a:pt x="7" y="240"/>
                  </a:lnTo>
                  <a:lnTo>
                    <a:pt x="6" y="244"/>
                  </a:lnTo>
                  <a:lnTo>
                    <a:pt x="5" y="247"/>
                  </a:lnTo>
                  <a:lnTo>
                    <a:pt x="5" y="252"/>
                  </a:lnTo>
                  <a:lnTo>
                    <a:pt x="4" y="256"/>
                  </a:lnTo>
                  <a:lnTo>
                    <a:pt x="3" y="260"/>
                  </a:lnTo>
                  <a:lnTo>
                    <a:pt x="3" y="265"/>
                  </a:lnTo>
                  <a:lnTo>
                    <a:pt x="3" y="269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2" y="283"/>
                  </a:lnTo>
                  <a:lnTo>
                    <a:pt x="2" y="287"/>
                  </a:lnTo>
                  <a:lnTo>
                    <a:pt x="2" y="291"/>
                  </a:lnTo>
                  <a:lnTo>
                    <a:pt x="1" y="295"/>
                  </a:lnTo>
                  <a:lnTo>
                    <a:pt x="1" y="299"/>
                  </a:lnTo>
                  <a:lnTo>
                    <a:pt x="1" y="302"/>
                  </a:lnTo>
                  <a:lnTo>
                    <a:pt x="1" y="305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0" y="331"/>
                  </a:lnTo>
                  <a:lnTo>
                    <a:pt x="0" y="332"/>
                  </a:lnTo>
                  <a:lnTo>
                    <a:pt x="0" y="333"/>
                  </a:lnTo>
                  <a:lnTo>
                    <a:pt x="2" y="332"/>
                  </a:lnTo>
                  <a:lnTo>
                    <a:pt x="5" y="332"/>
                  </a:lnTo>
                  <a:lnTo>
                    <a:pt x="8" y="332"/>
                  </a:lnTo>
                  <a:lnTo>
                    <a:pt x="11" y="332"/>
                  </a:lnTo>
                  <a:lnTo>
                    <a:pt x="13" y="331"/>
                  </a:lnTo>
                  <a:lnTo>
                    <a:pt x="16" y="330"/>
                  </a:lnTo>
                  <a:lnTo>
                    <a:pt x="19" y="329"/>
                  </a:lnTo>
                  <a:lnTo>
                    <a:pt x="23" y="328"/>
                  </a:lnTo>
                  <a:lnTo>
                    <a:pt x="26" y="327"/>
                  </a:lnTo>
                  <a:lnTo>
                    <a:pt x="29" y="325"/>
                  </a:lnTo>
                  <a:lnTo>
                    <a:pt x="32" y="324"/>
                  </a:lnTo>
                  <a:lnTo>
                    <a:pt x="35" y="323"/>
                  </a:lnTo>
                  <a:lnTo>
                    <a:pt x="39" y="321"/>
                  </a:lnTo>
                  <a:lnTo>
                    <a:pt x="42" y="319"/>
                  </a:lnTo>
                  <a:lnTo>
                    <a:pt x="46" y="317"/>
                  </a:lnTo>
                  <a:lnTo>
                    <a:pt x="49" y="315"/>
                  </a:lnTo>
                  <a:lnTo>
                    <a:pt x="53" y="312"/>
                  </a:lnTo>
                  <a:lnTo>
                    <a:pt x="56" y="310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9" y="301"/>
                  </a:lnTo>
                  <a:lnTo>
                    <a:pt x="73" y="299"/>
                  </a:lnTo>
                  <a:lnTo>
                    <a:pt x="77" y="295"/>
                  </a:lnTo>
                  <a:lnTo>
                    <a:pt x="82" y="292"/>
                  </a:lnTo>
                  <a:lnTo>
                    <a:pt x="86" y="289"/>
                  </a:lnTo>
                  <a:lnTo>
                    <a:pt x="90" y="285"/>
                  </a:lnTo>
                  <a:lnTo>
                    <a:pt x="94" y="281"/>
                  </a:lnTo>
                  <a:lnTo>
                    <a:pt x="98" y="277"/>
                  </a:lnTo>
                  <a:lnTo>
                    <a:pt x="102" y="273"/>
                  </a:lnTo>
                  <a:lnTo>
                    <a:pt x="105" y="269"/>
                  </a:lnTo>
                  <a:lnTo>
                    <a:pt x="108" y="264"/>
                  </a:lnTo>
                  <a:lnTo>
                    <a:pt x="111" y="260"/>
                  </a:lnTo>
                  <a:lnTo>
                    <a:pt x="113" y="254"/>
                  </a:lnTo>
                  <a:lnTo>
                    <a:pt x="115" y="249"/>
                  </a:lnTo>
                  <a:lnTo>
                    <a:pt x="117" y="243"/>
                  </a:lnTo>
                  <a:lnTo>
                    <a:pt x="118" y="237"/>
                  </a:lnTo>
                  <a:lnTo>
                    <a:pt x="120" y="230"/>
                  </a:lnTo>
                  <a:lnTo>
                    <a:pt x="121" y="224"/>
                  </a:lnTo>
                  <a:lnTo>
                    <a:pt x="122" y="217"/>
                  </a:lnTo>
                  <a:lnTo>
                    <a:pt x="123" y="210"/>
                  </a:lnTo>
                  <a:lnTo>
                    <a:pt x="123" y="204"/>
                  </a:lnTo>
                  <a:lnTo>
                    <a:pt x="124" y="197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6" y="177"/>
                  </a:lnTo>
                  <a:lnTo>
                    <a:pt x="127" y="171"/>
                  </a:lnTo>
                  <a:lnTo>
                    <a:pt x="128" y="165"/>
                  </a:lnTo>
                  <a:lnTo>
                    <a:pt x="130" y="160"/>
                  </a:lnTo>
                  <a:lnTo>
                    <a:pt x="130" y="155"/>
                  </a:lnTo>
                  <a:lnTo>
                    <a:pt x="131" y="150"/>
                  </a:lnTo>
                  <a:lnTo>
                    <a:pt x="132" y="145"/>
                  </a:lnTo>
                  <a:lnTo>
                    <a:pt x="133" y="140"/>
                  </a:lnTo>
                  <a:lnTo>
                    <a:pt x="133" y="136"/>
                  </a:lnTo>
                  <a:lnTo>
                    <a:pt x="135" y="132"/>
                  </a:lnTo>
                  <a:lnTo>
                    <a:pt x="135" y="128"/>
                  </a:lnTo>
                  <a:lnTo>
                    <a:pt x="136" y="123"/>
                  </a:lnTo>
                  <a:lnTo>
                    <a:pt x="137" y="119"/>
                  </a:lnTo>
                  <a:lnTo>
                    <a:pt x="138" y="115"/>
                  </a:lnTo>
                  <a:lnTo>
                    <a:pt x="139" y="112"/>
                  </a:lnTo>
                  <a:lnTo>
                    <a:pt x="140" y="108"/>
                  </a:lnTo>
                  <a:lnTo>
                    <a:pt x="141" y="104"/>
                  </a:lnTo>
                  <a:lnTo>
                    <a:pt x="143" y="101"/>
                  </a:lnTo>
                  <a:lnTo>
                    <a:pt x="144" y="97"/>
                  </a:lnTo>
                  <a:lnTo>
                    <a:pt x="147" y="94"/>
                  </a:lnTo>
                  <a:lnTo>
                    <a:pt x="148" y="90"/>
                  </a:lnTo>
                  <a:lnTo>
                    <a:pt x="150" y="87"/>
                  </a:lnTo>
                  <a:lnTo>
                    <a:pt x="152" y="83"/>
                  </a:lnTo>
                  <a:lnTo>
                    <a:pt x="155" y="80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3" y="71"/>
                  </a:lnTo>
                  <a:lnTo>
                    <a:pt x="165" y="68"/>
                  </a:lnTo>
                  <a:lnTo>
                    <a:pt x="168" y="65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9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0"/>
                  </a:lnTo>
                  <a:lnTo>
                    <a:pt x="191" y="49"/>
                  </a:lnTo>
                  <a:lnTo>
                    <a:pt x="194" y="47"/>
                  </a:lnTo>
                  <a:lnTo>
                    <a:pt x="196" y="46"/>
                  </a:lnTo>
                  <a:lnTo>
                    <a:pt x="199" y="45"/>
                  </a:lnTo>
                  <a:lnTo>
                    <a:pt x="202" y="44"/>
                  </a:lnTo>
                  <a:lnTo>
                    <a:pt x="204" y="43"/>
                  </a:lnTo>
                  <a:lnTo>
                    <a:pt x="207" y="43"/>
                  </a:lnTo>
                  <a:lnTo>
                    <a:pt x="209" y="42"/>
                  </a:lnTo>
                  <a:lnTo>
                    <a:pt x="212" y="42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21" y="42"/>
                  </a:lnTo>
                  <a:lnTo>
                    <a:pt x="224" y="42"/>
                  </a:lnTo>
                  <a:lnTo>
                    <a:pt x="226" y="43"/>
                  </a:lnTo>
                  <a:lnTo>
                    <a:pt x="229" y="43"/>
                  </a:lnTo>
                  <a:lnTo>
                    <a:pt x="232" y="45"/>
                  </a:lnTo>
                  <a:lnTo>
                    <a:pt x="231" y="44"/>
                  </a:lnTo>
                  <a:lnTo>
                    <a:pt x="229" y="44"/>
                  </a:lnTo>
                  <a:lnTo>
                    <a:pt x="228" y="44"/>
                  </a:lnTo>
                  <a:lnTo>
                    <a:pt x="226" y="44"/>
                  </a:lnTo>
                  <a:lnTo>
                    <a:pt x="224" y="44"/>
                  </a:lnTo>
                  <a:lnTo>
                    <a:pt x="223" y="45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5" y="46"/>
                  </a:lnTo>
                  <a:lnTo>
                    <a:pt x="214" y="46"/>
                  </a:lnTo>
                  <a:lnTo>
                    <a:pt x="212" y="47"/>
                  </a:lnTo>
                  <a:lnTo>
                    <a:pt x="210" y="47"/>
                  </a:lnTo>
                  <a:lnTo>
                    <a:pt x="208" y="47"/>
                  </a:lnTo>
                  <a:lnTo>
                    <a:pt x="207" y="49"/>
                  </a:lnTo>
                  <a:lnTo>
                    <a:pt x="204" y="49"/>
                  </a:lnTo>
                  <a:lnTo>
                    <a:pt x="203" y="49"/>
                  </a:lnTo>
                  <a:lnTo>
                    <a:pt x="201" y="50"/>
                  </a:lnTo>
                  <a:lnTo>
                    <a:pt x="199" y="51"/>
                  </a:lnTo>
                  <a:lnTo>
                    <a:pt x="197" y="52"/>
                  </a:lnTo>
                  <a:lnTo>
                    <a:pt x="195" y="53"/>
                  </a:lnTo>
                  <a:lnTo>
                    <a:pt x="193" y="54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87" y="57"/>
                  </a:lnTo>
                  <a:lnTo>
                    <a:pt x="185" y="58"/>
                  </a:lnTo>
                  <a:lnTo>
                    <a:pt x="183" y="60"/>
                  </a:lnTo>
                  <a:lnTo>
                    <a:pt x="181" y="61"/>
                  </a:lnTo>
                  <a:lnTo>
                    <a:pt x="179" y="62"/>
                  </a:lnTo>
                  <a:lnTo>
                    <a:pt x="177" y="63"/>
                  </a:lnTo>
                  <a:lnTo>
                    <a:pt x="176" y="65"/>
                  </a:lnTo>
                  <a:lnTo>
                    <a:pt x="174" y="66"/>
                  </a:lnTo>
                  <a:lnTo>
                    <a:pt x="172" y="67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67" y="71"/>
                  </a:lnTo>
                  <a:lnTo>
                    <a:pt x="165" y="72"/>
                  </a:lnTo>
                  <a:lnTo>
                    <a:pt x="164" y="74"/>
                  </a:lnTo>
                  <a:lnTo>
                    <a:pt x="163" y="75"/>
                  </a:lnTo>
                  <a:lnTo>
                    <a:pt x="161" y="77"/>
                  </a:lnTo>
                  <a:lnTo>
                    <a:pt x="160" y="78"/>
                  </a:lnTo>
                  <a:lnTo>
                    <a:pt x="158" y="80"/>
                  </a:lnTo>
                  <a:lnTo>
                    <a:pt x="157" y="81"/>
                  </a:lnTo>
                  <a:lnTo>
                    <a:pt x="155" y="82"/>
                  </a:lnTo>
                  <a:lnTo>
                    <a:pt x="154" y="84"/>
                  </a:lnTo>
                  <a:lnTo>
                    <a:pt x="153" y="86"/>
                  </a:lnTo>
                  <a:lnTo>
                    <a:pt x="152" y="87"/>
                  </a:lnTo>
                  <a:lnTo>
                    <a:pt x="155" y="85"/>
                  </a:lnTo>
                  <a:lnTo>
                    <a:pt x="157" y="83"/>
                  </a:lnTo>
                  <a:lnTo>
                    <a:pt x="160" y="81"/>
                  </a:lnTo>
                  <a:lnTo>
                    <a:pt x="163" y="80"/>
                  </a:lnTo>
                  <a:lnTo>
                    <a:pt x="165" y="78"/>
                  </a:lnTo>
                  <a:lnTo>
                    <a:pt x="168" y="76"/>
                  </a:lnTo>
                  <a:lnTo>
                    <a:pt x="171" y="75"/>
                  </a:lnTo>
                  <a:lnTo>
                    <a:pt x="173" y="74"/>
                  </a:lnTo>
                  <a:lnTo>
                    <a:pt x="176" y="72"/>
                  </a:lnTo>
                  <a:lnTo>
                    <a:pt x="178" y="71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5" y="67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3" y="64"/>
                  </a:lnTo>
                  <a:lnTo>
                    <a:pt x="194" y="63"/>
                  </a:lnTo>
                  <a:lnTo>
                    <a:pt x="196" y="62"/>
                  </a:lnTo>
                  <a:lnTo>
                    <a:pt x="198" y="61"/>
                  </a:lnTo>
                  <a:lnTo>
                    <a:pt x="201" y="60"/>
                  </a:lnTo>
                  <a:lnTo>
                    <a:pt x="202" y="59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9" y="56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8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2" y="54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7" y="54"/>
                  </a:lnTo>
                  <a:lnTo>
                    <a:pt x="228" y="54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4" y="55"/>
                  </a:lnTo>
                  <a:lnTo>
                    <a:pt x="236" y="55"/>
                  </a:lnTo>
                  <a:lnTo>
                    <a:pt x="237" y="56"/>
                  </a:lnTo>
                  <a:lnTo>
                    <a:pt x="239" y="56"/>
                  </a:lnTo>
                  <a:lnTo>
                    <a:pt x="240" y="56"/>
                  </a:lnTo>
                  <a:lnTo>
                    <a:pt x="241" y="56"/>
                  </a:lnTo>
                  <a:lnTo>
                    <a:pt x="242" y="56"/>
                  </a:lnTo>
                  <a:lnTo>
                    <a:pt x="242" y="55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6" y="55"/>
                  </a:lnTo>
                  <a:lnTo>
                    <a:pt x="247" y="55"/>
                  </a:lnTo>
                  <a:lnTo>
                    <a:pt x="248" y="55"/>
                  </a:lnTo>
                  <a:lnTo>
                    <a:pt x="249" y="55"/>
                  </a:lnTo>
                  <a:lnTo>
                    <a:pt x="250" y="55"/>
                  </a:lnTo>
                  <a:lnTo>
                    <a:pt x="252" y="55"/>
                  </a:lnTo>
                  <a:lnTo>
                    <a:pt x="252" y="54"/>
                  </a:lnTo>
                  <a:lnTo>
                    <a:pt x="253" y="54"/>
                  </a:lnTo>
                  <a:lnTo>
                    <a:pt x="254" y="54"/>
                  </a:lnTo>
                  <a:lnTo>
                    <a:pt x="254" y="53"/>
                  </a:lnTo>
                  <a:lnTo>
                    <a:pt x="255" y="52"/>
                  </a:lnTo>
                  <a:lnTo>
                    <a:pt x="256" y="51"/>
                  </a:lnTo>
                  <a:lnTo>
                    <a:pt x="257" y="51"/>
                  </a:lnTo>
                  <a:lnTo>
                    <a:pt x="257" y="52"/>
                  </a:lnTo>
                  <a:lnTo>
                    <a:pt x="258" y="53"/>
                  </a:lnTo>
                  <a:lnTo>
                    <a:pt x="259" y="54"/>
                  </a:lnTo>
                  <a:lnTo>
                    <a:pt x="260" y="55"/>
                  </a:lnTo>
                  <a:lnTo>
                    <a:pt x="260" y="56"/>
                  </a:lnTo>
                  <a:lnTo>
                    <a:pt x="260" y="57"/>
                  </a:lnTo>
                  <a:lnTo>
                    <a:pt x="261" y="57"/>
                  </a:lnTo>
                  <a:lnTo>
                    <a:pt x="261" y="58"/>
                  </a:lnTo>
                  <a:lnTo>
                    <a:pt x="261" y="60"/>
                  </a:lnTo>
                  <a:lnTo>
                    <a:pt x="262" y="61"/>
                  </a:lnTo>
                  <a:lnTo>
                    <a:pt x="262" y="62"/>
                  </a:lnTo>
                  <a:lnTo>
                    <a:pt x="262" y="63"/>
                  </a:lnTo>
                  <a:lnTo>
                    <a:pt x="262" y="65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65" y="86"/>
                  </a:lnTo>
                  <a:lnTo>
                    <a:pt x="266" y="90"/>
                  </a:lnTo>
                  <a:lnTo>
                    <a:pt x="266" y="93"/>
                  </a:lnTo>
                  <a:lnTo>
                    <a:pt x="267" y="96"/>
                  </a:lnTo>
                  <a:lnTo>
                    <a:pt x="267" y="100"/>
                  </a:lnTo>
                  <a:lnTo>
                    <a:pt x="267" y="103"/>
                  </a:lnTo>
                  <a:lnTo>
                    <a:pt x="267" y="106"/>
                  </a:lnTo>
                  <a:lnTo>
                    <a:pt x="267" y="110"/>
                  </a:lnTo>
                  <a:lnTo>
                    <a:pt x="266" y="112"/>
                  </a:lnTo>
                  <a:lnTo>
                    <a:pt x="265" y="115"/>
                  </a:lnTo>
                  <a:lnTo>
                    <a:pt x="265" y="118"/>
                  </a:lnTo>
                  <a:lnTo>
                    <a:pt x="264" y="121"/>
                  </a:lnTo>
                  <a:lnTo>
                    <a:pt x="264" y="124"/>
                  </a:lnTo>
                  <a:lnTo>
                    <a:pt x="262" y="128"/>
                  </a:lnTo>
                  <a:lnTo>
                    <a:pt x="261" y="131"/>
                  </a:lnTo>
                  <a:lnTo>
                    <a:pt x="260" y="134"/>
                  </a:lnTo>
                  <a:lnTo>
                    <a:pt x="259" y="137"/>
                  </a:lnTo>
                  <a:lnTo>
                    <a:pt x="257" y="141"/>
                  </a:lnTo>
                  <a:lnTo>
                    <a:pt x="256" y="144"/>
                  </a:lnTo>
                  <a:lnTo>
                    <a:pt x="254" y="148"/>
                  </a:lnTo>
                  <a:lnTo>
                    <a:pt x="252" y="152"/>
                  </a:lnTo>
                  <a:lnTo>
                    <a:pt x="250" y="156"/>
                  </a:lnTo>
                  <a:lnTo>
                    <a:pt x="248" y="160"/>
                  </a:lnTo>
                  <a:lnTo>
                    <a:pt x="247" y="165"/>
                  </a:lnTo>
                  <a:lnTo>
                    <a:pt x="244" y="168"/>
                  </a:lnTo>
                  <a:lnTo>
                    <a:pt x="241" y="173"/>
                  </a:lnTo>
                  <a:lnTo>
                    <a:pt x="239" y="176"/>
                  </a:lnTo>
                  <a:lnTo>
                    <a:pt x="236" y="180"/>
                  </a:lnTo>
                  <a:lnTo>
                    <a:pt x="234" y="184"/>
                  </a:lnTo>
                  <a:lnTo>
                    <a:pt x="231" y="187"/>
                  </a:lnTo>
                  <a:lnTo>
                    <a:pt x="228" y="190"/>
                  </a:lnTo>
                  <a:lnTo>
                    <a:pt x="226" y="193"/>
                  </a:lnTo>
                  <a:lnTo>
                    <a:pt x="223" y="195"/>
                  </a:lnTo>
                  <a:lnTo>
                    <a:pt x="221" y="198"/>
                  </a:lnTo>
                  <a:lnTo>
                    <a:pt x="219" y="200"/>
                  </a:lnTo>
                  <a:lnTo>
                    <a:pt x="217" y="201"/>
                  </a:lnTo>
                  <a:lnTo>
                    <a:pt x="215" y="203"/>
                  </a:lnTo>
                  <a:lnTo>
                    <a:pt x="213" y="205"/>
                  </a:lnTo>
                  <a:lnTo>
                    <a:pt x="212" y="206"/>
                  </a:lnTo>
                  <a:lnTo>
                    <a:pt x="211" y="207"/>
                  </a:lnTo>
                  <a:lnTo>
                    <a:pt x="209" y="208"/>
                  </a:lnTo>
                  <a:lnTo>
                    <a:pt x="208" y="209"/>
                  </a:lnTo>
                  <a:lnTo>
                    <a:pt x="207" y="209"/>
                  </a:lnTo>
                  <a:lnTo>
                    <a:pt x="206" y="210"/>
                  </a:lnTo>
                  <a:lnTo>
                    <a:pt x="204" y="210"/>
                  </a:lnTo>
                  <a:lnTo>
                    <a:pt x="203" y="210"/>
                  </a:lnTo>
                  <a:lnTo>
                    <a:pt x="202" y="210"/>
                  </a:lnTo>
                  <a:lnTo>
                    <a:pt x="201" y="210"/>
                  </a:lnTo>
                  <a:lnTo>
                    <a:pt x="199" y="210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4" y="211"/>
                  </a:lnTo>
                  <a:lnTo>
                    <a:pt x="193" y="211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0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6" y="211"/>
                  </a:lnTo>
                  <a:lnTo>
                    <a:pt x="185" y="211"/>
                  </a:lnTo>
                  <a:lnTo>
                    <a:pt x="184" y="211"/>
                  </a:lnTo>
                  <a:lnTo>
                    <a:pt x="183" y="211"/>
                  </a:lnTo>
                  <a:lnTo>
                    <a:pt x="182" y="211"/>
                  </a:lnTo>
                  <a:lnTo>
                    <a:pt x="181" y="211"/>
                  </a:lnTo>
                  <a:lnTo>
                    <a:pt x="181" y="210"/>
                  </a:lnTo>
                  <a:lnTo>
                    <a:pt x="180" y="210"/>
                  </a:lnTo>
                  <a:lnTo>
                    <a:pt x="179" y="209"/>
                  </a:lnTo>
                  <a:lnTo>
                    <a:pt x="178" y="209"/>
                  </a:lnTo>
                  <a:lnTo>
                    <a:pt x="177" y="208"/>
                  </a:lnTo>
                  <a:lnTo>
                    <a:pt x="176" y="209"/>
                  </a:lnTo>
                  <a:lnTo>
                    <a:pt x="175" y="211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2" y="218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0" y="224"/>
                  </a:lnTo>
                  <a:lnTo>
                    <a:pt x="170" y="225"/>
                  </a:lnTo>
                  <a:lnTo>
                    <a:pt x="170" y="226"/>
                  </a:lnTo>
                  <a:lnTo>
                    <a:pt x="170" y="228"/>
                  </a:lnTo>
                  <a:lnTo>
                    <a:pt x="170" y="230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5"/>
                  </a:lnTo>
                  <a:lnTo>
                    <a:pt x="170" y="236"/>
                  </a:lnTo>
                  <a:lnTo>
                    <a:pt x="170" y="238"/>
                  </a:lnTo>
                  <a:lnTo>
                    <a:pt x="171" y="239"/>
                  </a:lnTo>
                  <a:lnTo>
                    <a:pt x="171" y="240"/>
                  </a:lnTo>
                  <a:lnTo>
                    <a:pt x="171" y="241"/>
                  </a:lnTo>
                  <a:lnTo>
                    <a:pt x="172" y="243"/>
                  </a:lnTo>
                  <a:lnTo>
                    <a:pt x="173" y="244"/>
                  </a:lnTo>
                  <a:lnTo>
                    <a:pt x="173" y="245"/>
                  </a:lnTo>
                  <a:lnTo>
                    <a:pt x="174" y="246"/>
                  </a:lnTo>
                  <a:lnTo>
                    <a:pt x="176" y="247"/>
                  </a:lnTo>
                  <a:lnTo>
                    <a:pt x="177" y="249"/>
                  </a:lnTo>
                  <a:lnTo>
                    <a:pt x="178" y="250"/>
                  </a:lnTo>
                  <a:lnTo>
                    <a:pt x="179" y="252"/>
                  </a:lnTo>
                  <a:lnTo>
                    <a:pt x="182" y="253"/>
                  </a:lnTo>
                  <a:lnTo>
                    <a:pt x="183" y="254"/>
                  </a:lnTo>
                  <a:lnTo>
                    <a:pt x="185" y="255"/>
                  </a:lnTo>
                  <a:lnTo>
                    <a:pt x="188" y="256"/>
                  </a:lnTo>
                  <a:lnTo>
                    <a:pt x="189" y="257"/>
                  </a:lnTo>
                  <a:lnTo>
                    <a:pt x="191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8" y="259"/>
                  </a:lnTo>
                  <a:lnTo>
                    <a:pt x="201" y="259"/>
                  </a:lnTo>
                  <a:lnTo>
                    <a:pt x="203" y="259"/>
                  </a:lnTo>
                  <a:lnTo>
                    <a:pt x="206" y="260"/>
                  </a:lnTo>
                  <a:lnTo>
                    <a:pt x="208" y="261"/>
                  </a:lnTo>
                  <a:lnTo>
                    <a:pt x="211" y="261"/>
                  </a:lnTo>
                  <a:lnTo>
                    <a:pt x="214" y="263"/>
                  </a:lnTo>
                  <a:lnTo>
                    <a:pt x="216" y="264"/>
                  </a:lnTo>
                  <a:lnTo>
                    <a:pt x="220" y="266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8" y="270"/>
                  </a:lnTo>
                  <a:lnTo>
                    <a:pt x="229" y="271"/>
                  </a:lnTo>
                  <a:lnTo>
                    <a:pt x="232" y="272"/>
                  </a:lnTo>
                  <a:lnTo>
                    <a:pt x="234" y="273"/>
                  </a:lnTo>
                  <a:lnTo>
                    <a:pt x="234" y="274"/>
                  </a:lnTo>
                  <a:lnTo>
                    <a:pt x="236" y="275"/>
                  </a:lnTo>
                  <a:lnTo>
                    <a:pt x="237" y="275"/>
                  </a:lnTo>
                  <a:lnTo>
                    <a:pt x="239" y="276"/>
                  </a:lnTo>
                  <a:lnTo>
                    <a:pt x="240" y="278"/>
                  </a:lnTo>
                  <a:lnTo>
                    <a:pt x="242" y="279"/>
                  </a:lnTo>
                  <a:lnTo>
                    <a:pt x="243" y="280"/>
                  </a:lnTo>
                  <a:lnTo>
                    <a:pt x="245" y="281"/>
                  </a:lnTo>
                  <a:lnTo>
                    <a:pt x="247" y="283"/>
                  </a:lnTo>
                  <a:lnTo>
                    <a:pt x="249" y="285"/>
                  </a:lnTo>
                  <a:lnTo>
                    <a:pt x="249" y="284"/>
                  </a:lnTo>
                  <a:lnTo>
                    <a:pt x="249" y="283"/>
                  </a:lnTo>
                  <a:lnTo>
                    <a:pt x="248" y="281"/>
                  </a:lnTo>
                  <a:lnTo>
                    <a:pt x="248" y="278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5" y="269"/>
                  </a:lnTo>
                  <a:lnTo>
                    <a:pt x="245" y="265"/>
                  </a:lnTo>
                  <a:lnTo>
                    <a:pt x="244" y="261"/>
                  </a:lnTo>
                  <a:lnTo>
                    <a:pt x="243" y="258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1" y="249"/>
                  </a:lnTo>
                  <a:lnTo>
                    <a:pt x="241" y="247"/>
                  </a:lnTo>
                  <a:lnTo>
                    <a:pt x="241" y="24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75" name="Group 90"/>
          <p:cNvGrpSpPr>
            <a:grpSpLocks/>
          </p:cNvGrpSpPr>
          <p:nvPr/>
        </p:nvGrpSpPr>
        <p:grpSpPr bwMode="auto">
          <a:xfrm>
            <a:off x="2123728" y="4005064"/>
            <a:ext cx="276225" cy="463550"/>
            <a:chOff x="445" y="2794"/>
            <a:chExt cx="327" cy="484"/>
          </a:xfrm>
          <a:solidFill>
            <a:srgbClr val="FF0000"/>
          </a:solidFill>
        </p:grpSpPr>
        <p:sp>
          <p:nvSpPr>
            <p:cNvPr id="676" name="Freeform 91"/>
            <p:cNvSpPr>
              <a:spLocks/>
            </p:cNvSpPr>
            <p:nvPr/>
          </p:nvSpPr>
          <p:spPr bwMode="auto">
            <a:xfrm>
              <a:off x="445" y="2992"/>
              <a:ext cx="311" cy="286"/>
            </a:xfrm>
            <a:custGeom>
              <a:avLst/>
              <a:gdLst/>
              <a:ahLst/>
              <a:cxnLst>
                <a:cxn ang="0">
                  <a:pos x="309" y="167"/>
                </a:cxn>
                <a:cxn ang="0">
                  <a:pos x="307" y="156"/>
                </a:cxn>
                <a:cxn ang="0">
                  <a:pos x="304" y="146"/>
                </a:cxn>
                <a:cxn ang="0">
                  <a:pos x="303" y="137"/>
                </a:cxn>
                <a:cxn ang="0">
                  <a:pos x="302" y="127"/>
                </a:cxn>
                <a:cxn ang="0">
                  <a:pos x="301" y="119"/>
                </a:cxn>
                <a:cxn ang="0">
                  <a:pos x="299" y="110"/>
                </a:cxn>
                <a:cxn ang="0">
                  <a:pos x="296" y="100"/>
                </a:cxn>
                <a:cxn ang="0">
                  <a:pos x="290" y="87"/>
                </a:cxn>
                <a:cxn ang="0">
                  <a:pos x="281" y="72"/>
                </a:cxn>
                <a:cxn ang="0">
                  <a:pos x="270" y="56"/>
                </a:cxn>
                <a:cxn ang="0">
                  <a:pos x="261" y="43"/>
                </a:cxn>
                <a:cxn ang="0">
                  <a:pos x="253" y="32"/>
                </a:cxn>
                <a:cxn ang="0">
                  <a:pos x="246" y="24"/>
                </a:cxn>
                <a:cxn ang="0">
                  <a:pos x="239" y="18"/>
                </a:cxn>
                <a:cxn ang="0">
                  <a:pos x="231" y="13"/>
                </a:cxn>
                <a:cxn ang="0">
                  <a:pos x="223" y="9"/>
                </a:cxn>
                <a:cxn ang="0">
                  <a:pos x="214" y="6"/>
                </a:cxn>
                <a:cxn ang="0">
                  <a:pos x="206" y="4"/>
                </a:cxn>
                <a:cxn ang="0">
                  <a:pos x="199" y="3"/>
                </a:cxn>
                <a:cxn ang="0">
                  <a:pos x="194" y="5"/>
                </a:cxn>
                <a:cxn ang="0">
                  <a:pos x="193" y="8"/>
                </a:cxn>
                <a:cxn ang="0">
                  <a:pos x="192" y="12"/>
                </a:cxn>
                <a:cxn ang="0">
                  <a:pos x="189" y="16"/>
                </a:cxn>
                <a:cxn ang="0">
                  <a:pos x="182" y="19"/>
                </a:cxn>
                <a:cxn ang="0">
                  <a:pos x="173" y="22"/>
                </a:cxn>
                <a:cxn ang="0">
                  <a:pos x="164" y="24"/>
                </a:cxn>
                <a:cxn ang="0">
                  <a:pos x="155" y="24"/>
                </a:cxn>
                <a:cxn ang="0">
                  <a:pos x="145" y="21"/>
                </a:cxn>
                <a:cxn ang="0">
                  <a:pos x="135" y="16"/>
                </a:cxn>
                <a:cxn ang="0">
                  <a:pos x="125" y="9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98" y="3"/>
                </a:cxn>
                <a:cxn ang="0">
                  <a:pos x="82" y="12"/>
                </a:cxn>
                <a:cxn ang="0">
                  <a:pos x="67" y="31"/>
                </a:cxn>
                <a:cxn ang="0">
                  <a:pos x="50" y="50"/>
                </a:cxn>
                <a:cxn ang="0">
                  <a:pos x="32" y="65"/>
                </a:cxn>
                <a:cxn ang="0">
                  <a:pos x="16" y="76"/>
                </a:cxn>
                <a:cxn ang="0">
                  <a:pos x="6" y="89"/>
                </a:cxn>
                <a:cxn ang="0">
                  <a:pos x="1" y="102"/>
                </a:cxn>
                <a:cxn ang="0">
                  <a:pos x="0" y="114"/>
                </a:cxn>
                <a:cxn ang="0">
                  <a:pos x="2" y="127"/>
                </a:cxn>
                <a:cxn ang="0">
                  <a:pos x="7" y="141"/>
                </a:cxn>
                <a:cxn ang="0">
                  <a:pos x="11" y="159"/>
                </a:cxn>
                <a:cxn ang="0">
                  <a:pos x="16" y="182"/>
                </a:cxn>
                <a:cxn ang="0">
                  <a:pos x="23" y="204"/>
                </a:cxn>
                <a:cxn ang="0">
                  <a:pos x="33" y="224"/>
                </a:cxn>
                <a:cxn ang="0">
                  <a:pos x="42" y="240"/>
                </a:cxn>
                <a:cxn ang="0">
                  <a:pos x="49" y="256"/>
                </a:cxn>
                <a:cxn ang="0">
                  <a:pos x="58" y="271"/>
                </a:cxn>
                <a:cxn ang="0">
                  <a:pos x="71" y="285"/>
                </a:cxn>
                <a:cxn ang="0">
                  <a:pos x="108" y="267"/>
                </a:cxn>
                <a:cxn ang="0">
                  <a:pos x="190" y="230"/>
                </a:cxn>
                <a:cxn ang="0">
                  <a:pos x="272" y="191"/>
                </a:cxn>
                <a:cxn ang="0">
                  <a:pos x="310" y="175"/>
                </a:cxn>
              </a:cxnLst>
              <a:rect l="0" t="0" r="r" b="b"/>
              <a:pathLst>
                <a:path w="311" h="286">
                  <a:moveTo>
                    <a:pt x="310" y="175"/>
                  </a:moveTo>
                  <a:lnTo>
                    <a:pt x="309" y="172"/>
                  </a:lnTo>
                  <a:lnTo>
                    <a:pt x="309" y="169"/>
                  </a:lnTo>
                  <a:lnTo>
                    <a:pt x="309" y="167"/>
                  </a:lnTo>
                  <a:lnTo>
                    <a:pt x="308" y="164"/>
                  </a:lnTo>
                  <a:lnTo>
                    <a:pt x="307" y="161"/>
                  </a:lnTo>
                  <a:lnTo>
                    <a:pt x="307" y="159"/>
                  </a:lnTo>
                  <a:lnTo>
                    <a:pt x="307" y="156"/>
                  </a:lnTo>
                  <a:lnTo>
                    <a:pt x="306" y="154"/>
                  </a:lnTo>
                  <a:lnTo>
                    <a:pt x="306" y="151"/>
                  </a:lnTo>
                  <a:lnTo>
                    <a:pt x="305" y="149"/>
                  </a:lnTo>
                  <a:lnTo>
                    <a:pt x="304" y="146"/>
                  </a:lnTo>
                  <a:lnTo>
                    <a:pt x="304" y="144"/>
                  </a:lnTo>
                  <a:lnTo>
                    <a:pt x="304" y="142"/>
                  </a:lnTo>
                  <a:lnTo>
                    <a:pt x="303" y="139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2" y="132"/>
                  </a:lnTo>
                  <a:lnTo>
                    <a:pt x="302" y="130"/>
                  </a:lnTo>
                  <a:lnTo>
                    <a:pt x="302" y="127"/>
                  </a:lnTo>
                  <a:lnTo>
                    <a:pt x="301" y="125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19"/>
                  </a:lnTo>
                  <a:lnTo>
                    <a:pt x="301" y="117"/>
                  </a:lnTo>
                  <a:lnTo>
                    <a:pt x="300" y="114"/>
                  </a:lnTo>
                  <a:lnTo>
                    <a:pt x="299" y="112"/>
                  </a:lnTo>
                  <a:lnTo>
                    <a:pt x="299" y="110"/>
                  </a:lnTo>
                  <a:lnTo>
                    <a:pt x="298" y="108"/>
                  </a:lnTo>
                  <a:lnTo>
                    <a:pt x="298" y="105"/>
                  </a:lnTo>
                  <a:lnTo>
                    <a:pt x="296" y="103"/>
                  </a:lnTo>
                  <a:lnTo>
                    <a:pt x="296" y="100"/>
                  </a:lnTo>
                  <a:lnTo>
                    <a:pt x="295" y="97"/>
                  </a:lnTo>
                  <a:lnTo>
                    <a:pt x="293" y="94"/>
                  </a:lnTo>
                  <a:lnTo>
                    <a:pt x="291" y="91"/>
                  </a:lnTo>
                  <a:lnTo>
                    <a:pt x="290" y="87"/>
                  </a:lnTo>
                  <a:lnTo>
                    <a:pt x="288" y="83"/>
                  </a:lnTo>
                  <a:lnTo>
                    <a:pt x="285" y="79"/>
                  </a:lnTo>
                  <a:lnTo>
                    <a:pt x="283" y="76"/>
                  </a:lnTo>
                  <a:lnTo>
                    <a:pt x="281" y="72"/>
                  </a:lnTo>
                  <a:lnTo>
                    <a:pt x="278" y="68"/>
                  </a:lnTo>
                  <a:lnTo>
                    <a:pt x="276" y="64"/>
                  </a:lnTo>
                  <a:lnTo>
                    <a:pt x="273" y="60"/>
                  </a:lnTo>
                  <a:lnTo>
                    <a:pt x="270" y="56"/>
                  </a:lnTo>
                  <a:lnTo>
                    <a:pt x="268" y="52"/>
                  </a:lnTo>
                  <a:lnTo>
                    <a:pt x="265" y="49"/>
                  </a:lnTo>
                  <a:lnTo>
                    <a:pt x="263" y="46"/>
                  </a:lnTo>
                  <a:lnTo>
                    <a:pt x="261" y="43"/>
                  </a:lnTo>
                  <a:lnTo>
                    <a:pt x="259" y="40"/>
                  </a:lnTo>
                  <a:lnTo>
                    <a:pt x="257" y="37"/>
                  </a:lnTo>
                  <a:lnTo>
                    <a:pt x="255" y="34"/>
                  </a:lnTo>
                  <a:lnTo>
                    <a:pt x="253" y="32"/>
                  </a:lnTo>
                  <a:lnTo>
                    <a:pt x="251" y="30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6" y="24"/>
                  </a:lnTo>
                  <a:lnTo>
                    <a:pt x="244" y="23"/>
                  </a:lnTo>
                  <a:lnTo>
                    <a:pt x="242" y="21"/>
                  </a:lnTo>
                  <a:lnTo>
                    <a:pt x="240" y="20"/>
                  </a:lnTo>
                  <a:lnTo>
                    <a:pt x="239" y="18"/>
                  </a:lnTo>
                  <a:lnTo>
                    <a:pt x="237" y="17"/>
                  </a:lnTo>
                  <a:lnTo>
                    <a:pt x="235" y="15"/>
                  </a:lnTo>
                  <a:lnTo>
                    <a:pt x="233" y="14"/>
                  </a:lnTo>
                  <a:lnTo>
                    <a:pt x="231" y="13"/>
                  </a:lnTo>
                  <a:lnTo>
                    <a:pt x="230" y="12"/>
                  </a:lnTo>
                  <a:lnTo>
                    <a:pt x="227" y="11"/>
                  </a:lnTo>
                  <a:lnTo>
                    <a:pt x="225" y="10"/>
                  </a:lnTo>
                  <a:lnTo>
                    <a:pt x="223" y="9"/>
                  </a:lnTo>
                  <a:lnTo>
                    <a:pt x="220" y="8"/>
                  </a:lnTo>
                  <a:lnTo>
                    <a:pt x="219" y="7"/>
                  </a:lnTo>
                  <a:lnTo>
                    <a:pt x="217" y="6"/>
                  </a:lnTo>
                  <a:lnTo>
                    <a:pt x="214" y="6"/>
                  </a:lnTo>
                  <a:lnTo>
                    <a:pt x="212" y="5"/>
                  </a:lnTo>
                  <a:lnTo>
                    <a:pt x="210" y="4"/>
                  </a:lnTo>
                  <a:lnTo>
                    <a:pt x="207" y="4"/>
                  </a:lnTo>
                  <a:lnTo>
                    <a:pt x="206" y="4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201" y="3"/>
                  </a:lnTo>
                  <a:lnTo>
                    <a:pt x="199" y="3"/>
                  </a:lnTo>
                  <a:lnTo>
                    <a:pt x="198" y="4"/>
                  </a:lnTo>
                  <a:lnTo>
                    <a:pt x="196" y="4"/>
                  </a:lnTo>
                  <a:lnTo>
                    <a:pt x="195" y="4"/>
                  </a:lnTo>
                  <a:lnTo>
                    <a:pt x="194" y="5"/>
                  </a:lnTo>
                  <a:lnTo>
                    <a:pt x="194" y="6"/>
                  </a:lnTo>
                  <a:lnTo>
                    <a:pt x="194" y="7"/>
                  </a:lnTo>
                  <a:lnTo>
                    <a:pt x="193" y="7"/>
                  </a:lnTo>
                  <a:lnTo>
                    <a:pt x="193" y="8"/>
                  </a:lnTo>
                  <a:lnTo>
                    <a:pt x="193" y="9"/>
                  </a:lnTo>
                  <a:lnTo>
                    <a:pt x="193" y="10"/>
                  </a:lnTo>
                  <a:lnTo>
                    <a:pt x="193" y="11"/>
                  </a:lnTo>
                  <a:lnTo>
                    <a:pt x="192" y="12"/>
                  </a:lnTo>
                  <a:lnTo>
                    <a:pt x="192" y="13"/>
                  </a:lnTo>
                  <a:lnTo>
                    <a:pt x="190" y="14"/>
                  </a:lnTo>
                  <a:lnTo>
                    <a:pt x="190" y="15"/>
                  </a:lnTo>
                  <a:lnTo>
                    <a:pt x="189" y="16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19"/>
                  </a:lnTo>
                  <a:lnTo>
                    <a:pt x="180" y="20"/>
                  </a:lnTo>
                  <a:lnTo>
                    <a:pt x="178" y="20"/>
                  </a:lnTo>
                  <a:lnTo>
                    <a:pt x="176" y="22"/>
                  </a:lnTo>
                  <a:lnTo>
                    <a:pt x="173" y="22"/>
                  </a:lnTo>
                  <a:lnTo>
                    <a:pt x="171" y="23"/>
                  </a:lnTo>
                  <a:lnTo>
                    <a:pt x="169" y="24"/>
                  </a:lnTo>
                  <a:lnTo>
                    <a:pt x="166" y="24"/>
                  </a:lnTo>
                  <a:lnTo>
                    <a:pt x="164" y="24"/>
                  </a:lnTo>
                  <a:lnTo>
                    <a:pt x="161" y="24"/>
                  </a:lnTo>
                  <a:lnTo>
                    <a:pt x="159" y="25"/>
                  </a:lnTo>
                  <a:lnTo>
                    <a:pt x="157" y="24"/>
                  </a:lnTo>
                  <a:lnTo>
                    <a:pt x="155" y="24"/>
                  </a:lnTo>
                  <a:lnTo>
                    <a:pt x="152" y="23"/>
                  </a:lnTo>
                  <a:lnTo>
                    <a:pt x="149" y="23"/>
                  </a:lnTo>
                  <a:lnTo>
                    <a:pt x="147" y="22"/>
                  </a:lnTo>
                  <a:lnTo>
                    <a:pt x="145" y="21"/>
                  </a:lnTo>
                  <a:lnTo>
                    <a:pt x="143" y="20"/>
                  </a:lnTo>
                  <a:lnTo>
                    <a:pt x="140" y="19"/>
                  </a:lnTo>
                  <a:lnTo>
                    <a:pt x="138" y="17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5" y="9"/>
                  </a:lnTo>
                  <a:lnTo>
                    <a:pt x="123" y="7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2"/>
                  </a:lnTo>
                  <a:lnTo>
                    <a:pt x="98" y="3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7" y="9"/>
                  </a:lnTo>
                  <a:lnTo>
                    <a:pt x="82" y="12"/>
                  </a:lnTo>
                  <a:lnTo>
                    <a:pt x="78" y="15"/>
                  </a:lnTo>
                  <a:lnTo>
                    <a:pt x="75" y="20"/>
                  </a:lnTo>
                  <a:lnTo>
                    <a:pt x="70" y="24"/>
                  </a:lnTo>
                  <a:lnTo>
                    <a:pt x="67" y="31"/>
                  </a:lnTo>
                  <a:lnTo>
                    <a:pt x="63" y="36"/>
                  </a:lnTo>
                  <a:lnTo>
                    <a:pt x="59" y="41"/>
                  </a:lnTo>
                  <a:lnTo>
                    <a:pt x="55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2" y="58"/>
                  </a:lnTo>
                  <a:lnTo>
                    <a:pt x="37" y="61"/>
                  </a:lnTo>
                  <a:lnTo>
                    <a:pt x="32" y="65"/>
                  </a:lnTo>
                  <a:lnTo>
                    <a:pt x="29" y="67"/>
                  </a:lnTo>
                  <a:lnTo>
                    <a:pt x="24" y="70"/>
                  </a:lnTo>
                  <a:lnTo>
                    <a:pt x="20" y="73"/>
                  </a:lnTo>
                  <a:lnTo>
                    <a:pt x="16" y="76"/>
                  </a:lnTo>
                  <a:lnTo>
                    <a:pt x="13" y="79"/>
                  </a:lnTo>
                  <a:lnTo>
                    <a:pt x="10" y="82"/>
                  </a:lnTo>
                  <a:lnTo>
                    <a:pt x="8" y="85"/>
                  </a:lnTo>
                  <a:lnTo>
                    <a:pt x="6" y="89"/>
                  </a:lnTo>
                  <a:lnTo>
                    <a:pt x="4" y="92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0"/>
                  </a:lnTo>
                  <a:lnTo>
                    <a:pt x="4" y="133"/>
                  </a:lnTo>
                  <a:lnTo>
                    <a:pt x="5" y="137"/>
                  </a:lnTo>
                  <a:lnTo>
                    <a:pt x="7" y="141"/>
                  </a:lnTo>
                  <a:lnTo>
                    <a:pt x="8" y="145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9"/>
                  </a:lnTo>
                  <a:lnTo>
                    <a:pt x="12" y="165"/>
                  </a:lnTo>
                  <a:lnTo>
                    <a:pt x="14" y="170"/>
                  </a:lnTo>
                  <a:lnTo>
                    <a:pt x="15" y="176"/>
                  </a:lnTo>
                  <a:lnTo>
                    <a:pt x="16" y="182"/>
                  </a:lnTo>
                  <a:lnTo>
                    <a:pt x="18" y="187"/>
                  </a:lnTo>
                  <a:lnTo>
                    <a:pt x="19" y="193"/>
                  </a:lnTo>
                  <a:lnTo>
                    <a:pt x="21" y="198"/>
                  </a:lnTo>
                  <a:lnTo>
                    <a:pt x="23" y="204"/>
                  </a:lnTo>
                  <a:lnTo>
                    <a:pt x="25" y="210"/>
                  </a:lnTo>
                  <a:lnTo>
                    <a:pt x="27" y="214"/>
                  </a:lnTo>
                  <a:lnTo>
                    <a:pt x="29" y="219"/>
                  </a:lnTo>
                  <a:lnTo>
                    <a:pt x="33" y="224"/>
                  </a:lnTo>
                  <a:lnTo>
                    <a:pt x="35" y="227"/>
                  </a:lnTo>
                  <a:lnTo>
                    <a:pt x="38" y="231"/>
                  </a:lnTo>
                  <a:lnTo>
                    <a:pt x="40" y="235"/>
                  </a:lnTo>
                  <a:lnTo>
                    <a:pt x="42" y="240"/>
                  </a:lnTo>
                  <a:lnTo>
                    <a:pt x="44" y="244"/>
                  </a:lnTo>
                  <a:lnTo>
                    <a:pt x="46" y="247"/>
                  </a:lnTo>
                  <a:lnTo>
                    <a:pt x="48" y="251"/>
                  </a:lnTo>
                  <a:lnTo>
                    <a:pt x="49" y="256"/>
                  </a:lnTo>
                  <a:lnTo>
                    <a:pt x="52" y="259"/>
                  </a:lnTo>
                  <a:lnTo>
                    <a:pt x="54" y="263"/>
                  </a:lnTo>
                  <a:lnTo>
                    <a:pt x="56" y="267"/>
                  </a:lnTo>
                  <a:lnTo>
                    <a:pt x="58" y="271"/>
                  </a:lnTo>
                  <a:lnTo>
                    <a:pt x="61" y="274"/>
                  </a:lnTo>
                  <a:lnTo>
                    <a:pt x="64" y="277"/>
                  </a:lnTo>
                  <a:lnTo>
                    <a:pt x="67" y="281"/>
                  </a:lnTo>
                  <a:lnTo>
                    <a:pt x="71" y="285"/>
                  </a:lnTo>
                  <a:lnTo>
                    <a:pt x="73" y="283"/>
                  </a:lnTo>
                  <a:lnTo>
                    <a:pt x="81" y="280"/>
                  </a:lnTo>
                  <a:lnTo>
                    <a:pt x="93" y="274"/>
                  </a:lnTo>
                  <a:lnTo>
                    <a:pt x="108" y="267"/>
                  </a:lnTo>
                  <a:lnTo>
                    <a:pt x="126" y="259"/>
                  </a:lnTo>
                  <a:lnTo>
                    <a:pt x="146" y="250"/>
                  </a:lnTo>
                  <a:lnTo>
                    <a:pt x="168" y="240"/>
                  </a:lnTo>
                  <a:lnTo>
                    <a:pt x="190" y="230"/>
                  </a:lnTo>
                  <a:lnTo>
                    <a:pt x="212" y="219"/>
                  </a:lnTo>
                  <a:lnTo>
                    <a:pt x="234" y="209"/>
                  </a:lnTo>
                  <a:lnTo>
                    <a:pt x="254" y="199"/>
                  </a:lnTo>
                  <a:lnTo>
                    <a:pt x="272" y="191"/>
                  </a:lnTo>
                  <a:lnTo>
                    <a:pt x="288" y="184"/>
                  </a:lnTo>
                  <a:lnTo>
                    <a:pt x="299" y="179"/>
                  </a:lnTo>
                  <a:lnTo>
                    <a:pt x="307" y="176"/>
                  </a:lnTo>
                  <a:lnTo>
                    <a:pt x="310" y="175"/>
                  </a:lnTo>
                </a:path>
              </a:pathLst>
            </a:custGeom>
            <a:grp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7" name="Freeform 92"/>
            <p:cNvSpPr>
              <a:spLocks/>
            </p:cNvSpPr>
            <p:nvPr/>
          </p:nvSpPr>
          <p:spPr bwMode="auto">
            <a:xfrm>
              <a:off x="548" y="2925"/>
              <a:ext cx="107" cy="158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2" y="56"/>
                </a:cxn>
                <a:cxn ang="0">
                  <a:pos x="100" y="59"/>
                </a:cxn>
                <a:cxn ang="0">
                  <a:pos x="97" y="61"/>
                </a:cxn>
                <a:cxn ang="0">
                  <a:pos x="96" y="65"/>
                </a:cxn>
                <a:cxn ang="0">
                  <a:pos x="94" y="68"/>
                </a:cxn>
                <a:cxn ang="0">
                  <a:pos x="93" y="73"/>
                </a:cxn>
                <a:cxn ang="0">
                  <a:pos x="92" y="77"/>
                </a:cxn>
                <a:cxn ang="0">
                  <a:pos x="92" y="83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7" y="103"/>
                </a:cxn>
                <a:cxn ang="0">
                  <a:pos x="100" y="112"/>
                </a:cxn>
                <a:cxn ang="0">
                  <a:pos x="103" y="120"/>
                </a:cxn>
                <a:cxn ang="0">
                  <a:pos x="105" y="128"/>
                </a:cxn>
                <a:cxn ang="0">
                  <a:pos x="105" y="135"/>
                </a:cxn>
                <a:cxn ang="0">
                  <a:pos x="104" y="141"/>
                </a:cxn>
                <a:cxn ang="0">
                  <a:pos x="99" y="145"/>
                </a:cxn>
                <a:cxn ang="0">
                  <a:pos x="93" y="149"/>
                </a:cxn>
                <a:cxn ang="0">
                  <a:pos x="86" y="152"/>
                </a:cxn>
                <a:cxn ang="0">
                  <a:pos x="77" y="154"/>
                </a:cxn>
                <a:cxn ang="0">
                  <a:pos x="68" y="155"/>
                </a:cxn>
                <a:cxn ang="0">
                  <a:pos x="59" y="157"/>
                </a:cxn>
                <a:cxn ang="0">
                  <a:pos x="51" y="157"/>
                </a:cxn>
                <a:cxn ang="0">
                  <a:pos x="44" y="157"/>
                </a:cxn>
                <a:cxn ang="0">
                  <a:pos x="37" y="155"/>
                </a:cxn>
                <a:cxn ang="0">
                  <a:pos x="30" y="153"/>
                </a:cxn>
                <a:cxn ang="0">
                  <a:pos x="23" y="151"/>
                </a:cxn>
                <a:cxn ang="0">
                  <a:pos x="17" y="148"/>
                </a:cxn>
                <a:cxn ang="0">
                  <a:pos x="11" y="144"/>
                </a:cxn>
                <a:cxn ang="0">
                  <a:pos x="5" y="139"/>
                </a:cxn>
                <a:cxn ang="0">
                  <a:pos x="1" y="131"/>
                </a:cxn>
                <a:cxn ang="0">
                  <a:pos x="0" y="123"/>
                </a:cxn>
                <a:cxn ang="0">
                  <a:pos x="0" y="112"/>
                </a:cxn>
                <a:cxn ang="0">
                  <a:pos x="0" y="100"/>
                </a:cxn>
                <a:cxn ang="0">
                  <a:pos x="2" y="87"/>
                </a:cxn>
                <a:cxn ang="0">
                  <a:pos x="5" y="72"/>
                </a:cxn>
                <a:cxn ang="0">
                  <a:pos x="9" y="56"/>
                </a:cxn>
                <a:cxn ang="0">
                  <a:pos x="14" y="39"/>
                </a:cxn>
                <a:cxn ang="0">
                  <a:pos x="20" y="20"/>
                </a:cxn>
                <a:cxn ang="0">
                  <a:pos x="27" y="0"/>
                </a:cxn>
                <a:cxn ang="0">
                  <a:pos x="106" y="55"/>
                </a:cxn>
              </a:cxnLst>
              <a:rect l="0" t="0" r="r" b="b"/>
              <a:pathLst>
                <a:path w="107" h="158">
                  <a:moveTo>
                    <a:pt x="106" y="55"/>
                  </a:moveTo>
                  <a:lnTo>
                    <a:pt x="102" y="56"/>
                  </a:lnTo>
                  <a:lnTo>
                    <a:pt x="100" y="59"/>
                  </a:lnTo>
                  <a:lnTo>
                    <a:pt x="97" y="61"/>
                  </a:lnTo>
                  <a:lnTo>
                    <a:pt x="96" y="65"/>
                  </a:lnTo>
                  <a:lnTo>
                    <a:pt x="94" y="68"/>
                  </a:lnTo>
                  <a:lnTo>
                    <a:pt x="93" y="73"/>
                  </a:lnTo>
                  <a:lnTo>
                    <a:pt x="92" y="77"/>
                  </a:lnTo>
                  <a:lnTo>
                    <a:pt x="92" y="83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7" y="103"/>
                  </a:lnTo>
                  <a:lnTo>
                    <a:pt x="100" y="112"/>
                  </a:lnTo>
                  <a:lnTo>
                    <a:pt x="103" y="120"/>
                  </a:lnTo>
                  <a:lnTo>
                    <a:pt x="105" y="128"/>
                  </a:lnTo>
                  <a:lnTo>
                    <a:pt x="105" y="135"/>
                  </a:lnTo>
                  <a:lnTo>
                    <a:pt x="104" y="141"/>
                  </a:lnTo>
                  <a:lnTo>
                    <a:pt x="99" y="145"/>
                  </a:lnTo>
                  <a:lnTo>
                    <a:pt x="93" y="149"/>
                  </a:lnTo>
                  <a:lnTo>
                    <a:pt x="86" y="152"/>
                  </a:lnTo>
                  <a:lnTo>
                    <a:pt x="77" y="154"/>
                  </a:lnTo>
                  <a:lnTo>
                    <a:pt x="68" y="155"/>
                  </a:lnTo>
                  <a:lnTo>
                    <a:pt x="59" y="157"/>
                  </a:lnTo>
                  <a:lnTo>
                    <a:pt x="51" y="157"/>
                  </a:lnTo>
                  <a:lnTo>
                    <a:pt x="44" y="157"/>
                  </a:lnTo>
                  <a:lnTo>
                    <a:pt x="37" y="155"/>
                  </a:lnTo>
                  <a:lnTo>
                    <a:pt x="30" y="153"/>
                  </a:lnTo>
                  <a:lnTo>
                    <a:pt x="23" y="151"/>
                  </a:lnTo>
                  <a:lnTo>
                    <a:pt x="17" y="148"/>
                  </a:lnTo>
                  <a:lnTo>
                    <a:pt x="11" y="144"/>
                  </a:lnTo>
                  <a:lnTo>
                    <a:pt x="5" y="139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2" y="87"/>
                  </a:lnTo>
                  <a:lnTo>
                    <a:pt x="5" y="72"/>
                  </a:lnTo>
                  <a:lnTo>
                    <a:pt x="9" y="56"/>
                  </a:lnTo>
                  <a:lnTo>
                    <a:pt x="14" y="39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106" y="5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8" name="Freeform 93"/>
            <p:cNvSpPr>
              <a:spLocks/>
            </p:cNvSpPr>
            <p:nvPr/>
          </p:nvSpPr>
          <p:spPr bwMode="auto">
            <a:xfrm>
              <a:off x="568" y="2830"/>
              <a:ext cx="156" cy="179"/>
            </a:xfrm>
            <a:custGeom>
              <a:avLst/>
              <a:gdLst/>
              <a:ahLst/>
              <a:cxnLst>
                <a:cxn ang="0">
                  <a:pos x="152" y="84"/>
                </a:cxn>
                <a:cxn ang="0">
                  <a:pos x="151" y="91"/>
                </a:cxn>
                <a:cxn ang="0">
                  <a:pos x="148" y="98"/>
                </a:cxn>
                <a:cxn ang="0">
                  <a:pos x="145" y="104"/>
                </a:cxn>
                <a:cxn ang="0">
                  <a:pos x="141" y="112"/>
                </a:cxn>
                <a:cxn ang="0">
                  <a:pos x="137" y="120"/>
                </a:cxn>
                <a:cxn ang="0">
                  <a:pos x="134" y="127"/>
                </a:cxn>
                <a:cxn ang="0">
                  <a:pos x="131" y="132"/>
                </a:cxn>
                <a:cxn ang="0">
                  <a:pos x="127" y="137"/>
                </a:cxn>
                <a:cxn ang="0">
                  <a:pos x="124" y="142"/>
                </a:cxn>
                <a:cxn ang="0">
                  <a:pos x="119" y="149"/>
                </a:cxn>
                <a:cxn ang="0">
                  <a:pos x="114" y="156"/>
                </a:cxn>
                <a:cxn ang="0">
                  <a:pos x="109" y="162"/>
                </a:cxn>
                <a:cxn ang="0">
                  <a:pos x="105" y="167"/>
                </a:cxn>
                <a:cxn ang="0">
                  <a:pos x="101" y="170"/>
                </a:cxn>
                <a:cxn ang="0">
                  <a:pos x="96" y="174"/>
                </a:cxn>
                <a:cxn ang="0">
                  <a:pos x="91" y="176"/>
                </a:cxn>
                <a:cxn ang="0">
                  <a:pos x="86" y="178"/>
                </a:cxn>
                <a:cxn ang="0">
                  <a:pos x="80" y="177"/>
                </a:cxn>
                <a:cxn ang="0">
                  <a:pos x="74" y="175"/>
                </a:cxn>
                <a:cxn ang="0">
                  <a:pos x="67" y="173"/>
                </a:cxn>
                <a:cxn ang="0">
                  <a:pos x="59" y="169"/>
                </a:cxn>
                <a:cxn ang="0">
                  <a:pos x="50" y="164"/>
                </a:cxn>
                <a:cxn ang="0">
                  <a:pos x="41" y="156"/>
                </a:cxn>
                <a:cxn ang="0">
                  <a:pos x="30" y="148"/>
                </a:cxn>
                <a:cxn ang="0">
                  <a:pos x="22" y="139"/>
                </a:cxn>
                <a:cxn ang="0">
                  <a:pos x="15" y="130"/>
                </a:cxn>
                <a:cxn ang="0">
                  <a:pos x="9" y="120"/>
                </a:cxn>
                <a:cxn ang="0">
                  <a:pos x="5" y="111"/>
                </a:cxn>
                <a:cxn ang="0">
                  <a:pos x="1" y="100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3" y="66"/>
                </a:cxn>
                <a:cxn ang="0">
                  <a:pos x="8" y="52"/>
                </a:cxn>
                <a:cxn ang="0">
                  <a:pos x="15" y="38"/>
                </a:cxn>
                <a:cxn ang="0">
                  <a:pos x="24" y="24"/>
                </a:cxn>
                <a:cxn ang="0">
                  <a:pos x="34" y="13"/>
                </a:cxn>
                <a:cxn ang="0">
                  <a:pos x="47" y="7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3" y="0"/>
                </a:cxn>
                <a:cxn ang="0">
                  <a:pos x="122" y="2"/>
                </a:cxn>
                <a:cxn ang="0">
                  <a:pos x="139" y="8"/>
                </a:cxn>
                <a:cxn ang="0">
                  <a:pos x="149" y="19"/>
                </a:cxn>
                <a:cxn ang="0">
                  <a:pos x="154" y="36"/>
                </a:cxn>
                <a:cxn ang="0">
                  <a:pos x="155" y="54"/>
                </a:cxn>
                <a:cxn ang="0">
                  <a:pos x="153" y="70"/>
                </a:cxn>
                <a:cxn ang="0">
                  <a:pos x="152" y="78"/>
                </a:cxn>
              </a:cxnLst>
              <a:rect l="0" t="0" r="r" b="b"/>
              <a:pathLst>
                <a:path w="156" h="179">
                  <a:moveTo>
                    <a:pt x="152" y="79"/>
                  </a:moveTo>
                  <a:lnTo>
                    <a:pt x="152" y="82"/>
                  </a:lnTo>
                  <a:lnTo>
                    <a:pt x="152" y="84"/>
                  </a:lnTo>
                  <a:lnTo>
                    <a:pt x="152" y="86"/>
                  </a:lnTo>
                  <a:lnTo>
                    <a:pt x="151" y="88"/>
                  </a:lnTo>
                  <a:lnTo>
                    <a:pt x="151" y="91"/>
                  </a:lnTo>
                  <a:lnTo>
                    <a:pt x="150" y="93"/>
                  </a:lnTo>
                  <a:lnTo>
                    <a:pt x="149" y="95"/>
                  </a:lnTo>
                  <a:lnTo>
                    <a:pt x="148" y="98"/>
                  </a:lnTo>
                  <a:lnTo>
                    <a:pt x="147" y="100"/>
                  </a:lnTo>
                  <a:lnTo>
                    <a:pt x="146" y="102"/>
                  </a:lnTo>
                  <a:lnTo>
                    <a:pt x="145" y="104"/>
                  </a:lnTo>
                  <a:lnTo>
                    <a:pt x="144" y="107"/>
                  </a:lnTo>
                  <a:lnTo>
                    <a:pt x="143" y="109"/>
                  </a:lnTo>
                  <a:lnTo>
                    <a:pt x="141" y="112"/>
                  </a:lnTo>
                  <a:lnTo>
                    <a:pt x="140" y="114"/>
                  </a:lnTo>
                  <a:lnTo>
                    <a:pt x="139" y="118"/>
                  </a:lnTo>
                  <a:lnTo>
                    <a:pt x="137" y="120"/>
                  </a:lnTo>
                  <a:lnTo>
                    <a:pt x="136" y="123"/>
                  </a:lnTo>
                  <a:lnTo>
                    <a:pt x="135" y="125"/>
                  </a:lnTo>
                  <a:lnTo>
                    <a:pt x="134" y="127"/>
                  </a:lnTo>
                  <a:lnTo>
                    <a:pt x="133" y="129"/>
                  </a:lnTo>
                  <a:lnTo>
                    <a:pt x="132" y="130"/>
                  </a:lnTo>
                  <a:lnTo>
                    <a:pt x="131" y="132"/>
                  </a:lnTo>
                  <a:lnTo>
                    <a:pt x="130" y="134"/>
                  </a:lnTo>
                  <a:lnTo>
                    <a:pt x="129" y="136"/>
                  </a:lnTo>
                  <a:lnTo>
                    <a:pt x="127" y="137"/>
                  </a:lnTo>
                  <a:lnTo>
                    <a:pt x="127" y="139"/>
                  </a:lnTo>
                  <a:lnTo>
                    <a:pt x="125" y="140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1" y="147"/>
                  </a:lnTo>
                  <a:lnTo>
                    <a:pt x="119" y="149"/>
                  </a:lnTo>
                  <a:lnTo>
                    <a:pt x="117" y="151"/>
                  </a:lnTo>
                  <a:lnTo>
                    <a:pt x="115" y="154"/>
                  </a:lnTo>
                  <a:lnTo>
                    <a:pt x="114" y="156"/>
                  </a:lnTo>
                  <a:lnTo>
                    <a:pt x="112" y="158"/>
                  </a:lnTo>
                  <a:lnTo>
                    <a:pt x="111" y="160"/>
                  </a:lnTo>
                  <a:lnTo>
                    <a:pt x="109" y="162"/>
                  </a:lnTo>
                  <a:lnTo>
                    <a:pt x="108" y="163"/>
                  </a:lnTo>
                  <a:lnTo>
                    <a:pt x="106" y="165"/>
                  </a:lnTo>
                  <a:lnTo>
                    <a:pt x="105" y="167"/>
                  </a:lnTo>
                  <a:lnTo>
                    <a:pt x="104" y="168"/>
                  </a:lnTo>
                  <a:lnTo>
                    <a:pt x="103" y="169"/>
                  </a:lnTo>
                  <a:lnTo>
                    <a:pt x="101" y="170"/>
                  </a:lnTo>
                  <a:lnTo>
                    <a:pt x="100" y="171"/>
                  </a:lnTo>
                  <a:lnTo>
                    <a:pt x="98" y="173"/>
                  </a:lnTo>
                  <a:lnTo>
                    <a:pt x="96" y="174"/>
                  </a:lnTo>
                  <a:lnTo>
                    <a:pt x="95" y="175"/>
                  </a:lnTo>
                  <a:lnTo>
                    <a:pt x="93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88" y="177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2" y="178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6" y="176"/>
                  </a:lnTo>
                  <a:lnTo>
                    <a:pt x="74" y="175"/>
                  </a:lnTo>
                  <a:lnTo>
                    <a:pt x="72" y="175"/>
                  </a:lnTo>
                  <a:lnTo>
                    <a:pt x="69" y="174"/>
                  </a:lnTo>
                  <a:lnTo>
                    <a:pt x="67" y="173"/>
                  </a:lnTo>
                  <a:lnTo>
                    <a:pt x="64" y="172"/>
                  </a:lnTo>
                  <a:lnTo>
                    <a:pt x="62" y="171"/>
                  </a:lnTo>
                  <a:lnTo>
                    <a:pt x="59" y="169"/>
                  </a:lnTo>
                  <a:lnTo>
                    <a:pt x="56" y="168"/>
                  </a:lnTo>
                  <a:lnTo>
                    <a:pt x="53" y="166"/>
                  </a:lnTo>
                  <a:lnTo>
                    <a:pt x="50" y="164"/>
                  </a:lnTo>
                  <a:lnTo>
                    <a:pt x="47" y="162"/>
                  </a:lnTo>
                  <a:lnTo>
                    <a:pt x="43" y="159"/>
                  </a:lnTo>
                  <a:lnTo>
                    <a:pt x="41" y="156"/>
                  </a:lnTo>
                  <a:lnTo>
                    <a:pt x="37" y="154"/>
                  </a:lnTo>
                  <a:lnTo>
                    <a:pt x="34" y="151"/>
                  </a:lnTo>
                  <a:lnTo>
                    <a:pt x="30" y="148"/>
                  </a:lnTo>
                  <a:lnTo>
                    <a:pt x="28" y="145"/>
                  </a:lnTo>
                  <a:lnTo>
                    <a:pt x="25" y="142"/>
                  </a:lnTo>
                  <a:lnTo>
                    <a:pt x="22" y="139"/>
                  </a:lnTo>
                  <a:lnTo>
                    <a:pt x="19" y="136"/>
                  </a:lnTo>
                  <a:lnTo>
                    <a:pt x="17" y="133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1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5" y="111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6"/>
                  </a:lnTo>
                  <a:lnTo>
                    <a:pt x="5" y="62"/>
                  </a:lnTo>
                  <a:lnTo>
                    <a:pt x="6" y="57"/>
                  </a:lnTo>
                  <a:lnTo>
                    <a:pt x="8" y="52"/>
                  </a:lnTo>
                  <a:lnTo>
                    <a:pt x="10" y="47"/>
                  </a:lnTo>
                  <a:lnTo>
                    <a:pt x="12" y="42"/>
                  </a:lnTo>
                  <a:lnTo>
                    <a:pt x="15" y="38"/>
                  </a:lnTo>
                  <a:lnTo>
                    <a:pt x="17" y="33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30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7" y="4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9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6" y="15"/>
                  </a:lnTo>
                  <a:lnTo>
                    <a:pt x="149" y="19"/>
                  </a:lnTo>
                  <a:lnTo>
                    <a:pt x="151" y="25"/>
                  </a:lnTo>
                  <a:lnTo>
                    <a:pt x="153" y="30"/>
                  </a:lnTo>
                  <a:lnTo>
                    <a:pt x="154" y="36"/>
                  </a:lnTo>
                  <a:lnTo>
                    <a:pt x="155" y="42"/>
                  </a:lnTo>
                  <a:lnTo>
                    <a:pt x="155" y="48"/>
                  </a:lnTo>
                  <a:lnTo>
                    <a:pt x="155" y="54"/>
                  </a:lnTo>
                  <a:lnTo>
                    <a:pt x="155" y="60"/>
                  </a:lnTo>
                  <a:lnTo>
                    <a:pt x="154" y="65"/>
                  </a:lnTo>
                  <a:lnTo>
                    <a:pt x="153" y="70"/>
                  </a:lnTo>
                  <a:lnTo>
                    <a:pt x="153" y="74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2" y="7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9" name="Freeform 94"/>
            <p:cNvSpPr>
              <a:spLocks/>
            </p:cNvSpPr>
            <p:nvPr/>
          </p:nvSpPr>
          <p:spPr bwMode="auto">
            <a:xfrm>
              <a:off x="750" y="3115"/>
              <a:ext cx="22" cy="71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7" y="36"/>
                </a:cxn>
                <a:cxn ang="0">
                  <a:pos x="9" y="39"/>
                </a:cxn>
                <a:cxn ang="0">
                  <a:pos x="10" y="43"/>
                </a:cxn>
                <a:cxn ang="0">
                  <a:pos x="11" y="46"/>
                </a:cxn>
                <a:cxn ang="0">
                  <a:pos x="11" y="49"/>
                </a:cxn>
                <a:cxn ang="0">
                  <a:pos x="13" y="51"/>
                </a:cxn>
                <a:cxn ang="0">
                  <a:pos x="14" y="54"/>
                </a:cxn>
                <a:cxn ang="0">
                  <a:pos x="15" y="57"/>
                </a:cxn>
                <a:cxn ang="0">
                  <a:pos x="16" y="60"/>
                </a:cxn>
                <a:cxn ang="0">
                  <a:pos x="17" y="63"/>
                </a:cxn>
                <a:cxn ang="0">
                  <a:pos x="18" y="66"/>
                </a:cxn>
                <a:cxn ang="0">
                  <a:pos x="19" y="68"/>
                </a:cxn>
                <a:cxn ang="0">
                  <a:pos x="20" y="70"/>
                </a:cxn>
                <a:cxn ang="0">
                  <a:pos x="21" y="67"/>
                </a:cxn>
                <a:cxn ang="0">
                  <a:pos x="21" y="65"/>
                </a:cxn>
                <a:cxn ang="0">
                  <a:pos x="21" y="63"/>
                </a:cxn>
                <a:cxn ang="0">
                  <a:pos x="21" y="61"/>
                </a:cxn>
                <a:cxn ang="0">
                  <a:pos x="20" y="57"/>
                </a:cxn>
                <a:cxn ang="0">
                  <a:pos x="20" y="54"/>
                </a:cxn>
                <a:cxn ang="0">
                  <a:pos x="19" y="50"/>
                </a:cxn>
                <a:cxn ang="0">
                  <a:pos x="19" y="45"/>
                </a:cxn>
                <a:cxn ang="0">
                  <a:pos x="18" y="40"/>
                </a:cxn>
                <a:cxn ang="0">
                  <a:pos x="18" y="34"/>
                </a:cxn>
                <a:cxn ang="0">
                  <a:pos x="16" y="28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3" y="11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4" y="23"/>
                </a:cxn>
                <a:cxn ang="0">
                  <a:pos x="5" y="27"/>
                </a:cxn>
                <a:cxn ang="0">
                  <a:pos x="7" y="31"/>
                </a:cxn>
              </a:cxnLst>
              <a:rect l="0" t="0" r="r" b="b"/>
              <a:pathLst>
                <a:path w="22" h="71">
                  <a:moveTo>
                    <a:pt x="7" y="31"/>
                  </a:move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8" y="65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7" y="3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0" name="Freeform 95"/>
            <p:cNvSpPr>
              <a:spLocks/>
            </p:cNvSpPr>
            <p:nvPr/>
          </p:nvSpPr>
          <p:spPr bwMode="auto">
            <a:xfrm>
              <a:off x="639" y="2906"/>
              <a:ext cx="35" cy="22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2" y="21"/>
                </a:cxn>
                <a:cxn ang="0">
                  <a:pos x="32" y="19"/>
                </a:cxn>
                <a:cxn ang="0">
                  <a:pos x="33" y="18"/>
                </a:cxn>
                <a:cxn ang="0">
                  <a:pos x="34" y="16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1" y="10"/>
                </a:cxn>
                <a:cxn ang="0">
                  <a:pos x="30" y="9"/>
                </a:cxn>
                <a:cxn ang="0">
                  <a:pos x="29" y="8"/>
                </a:cxn>
                <a:cxn ang="0">
                  <a:pos x="27" y="7"/>
                </a:cxn>
                <a:cxn ang="0">
                  <a:pos x="26" y="6"/>
                </a:cxn>
                <a:cxn ang="0">
                  <a:pos x="23" y="6"/>
                </a:cxn>
              </a:cxnLst>
              <a:rect l="0" t="0" r="r" b="b"/>
              <a:pathLst>
                <a:path w="35" h="22">
                  <a:moveTo>
                    <a:pt x="23" y="6"/>
                  </a:move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1" name="Freeform 96"/>
            <p:cNvSpPr>
              <a:spLocks/>
            </p:cNvSpPr>
            <p:nvPr/>
          </p:nvSpPr>
          <p:spPr bwMode="auto">
            <a:xfrm>
              <a:off x="686" y="2923"/>
              <a:ext cx="22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2" h="26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2" name="Freeform 97"/>
            <p:cNvSpPr>
              <a:spLocks/>
            </p:cNvSpPr>
            <p:nvPr/>
          </p:nvSpPr>
          <p:spPr bwMode="auto">
            <a:xfrm>
              <a:off x="646" y="2972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3" y="16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7" y="1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3" name="Freeform 98"/>
            <p:cNvSpPr>
              <a:spLocks/>
            </p:cNvSpPr>
            <p:nvPr/>
          </p:nvSpPr>
          <p:spPr bwMode="auto">
            <a:xfrm>
              <a:off x="636" y="2963"/>
              <a:ext cx="38" cy="19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7" y="9"/>
                </a:cxn>
                <a:cxn ang="0">
                  <a:pos x="25" y="9"/>
                </a:cxn>
                <a:cxn ang="0">
                  <a:pos x="22" y="9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1" y="10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2" y="14"/>
                </a:cxn>
                <a:cxn ang="0">
                  <a:pos x="25" y="15"/>
                </a:cxn>
                <a:cxn ang="0">
                  <a:pos x="27" y="16"/>
                </a:cxn>
                <a:cxn ang="0">
                  <a:pos x="30" y="18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13"/>
                </a:cxn>
              </a:cxnLst>
              <a:rect l="0" t="0" r="r" b="b"/>
              <a:pathLst>
                <a:path w="38" h="19">
                  <a:moveTo>
                    <a:pt x="36" y="12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4" name="Freeform 99"/>
            <p:cNvSpPr>
              <a:spLocks/>
            </p:cNvSpPr>
            <p:nvPr/>
          </p:nvSpPr>
          <p:spPr bwMode="auto">
            <a:xfrm>
              <a:off x="455" y="2794"/>
              <a:ext cx="290" cy="334"/>
            </a:xfrm>
            <a:custGeom>
              <a:avLst/>
              <a:gdLst/>
              <a:ahLst/>
              <a:cxnLst>
                <a:cxn ang="0">
                  <a:pos x="248" y="207"/>
                </a:cxn>
                <a:cxn ang="0">
                  <a:pos x="261" y="163"/>
                </a:cxn>
                <a:cxn ang="0">
                  <a:pos x="280" y="117"/>
                </a:cxn>
                <a:cxn ang="0">
                  <a:pos x="288" y="78"/>
                </a:cxn>
                <a:cxn ang="0">
                  <a:pos x="281" y="58"/>
                </a:cxn>
                <a:cxn ang="0">
                  <a:pos x="272" y="40"/>
                </a:cxn>
                <a:cxn ang="0">
                  <a:pos x="261" y="34"/>
                </a:cxn>
                <a:cxn ang="0">
                  <a:pos x="224" y="11"/>
                </a:cxn>
                <a:cxn ang="0">
                  <a:pos x="180" y="1"/>
                </a:cxn>
                <a:cxn ang="0">
                  <a:pos x="138" y="2"/>
                </a:cxn>
                <a:cxn ang="0">
                  <a:pos x="99" y="29"/>
                </a:cxn>
                <a:cxn ang="0">
                  <a:pos x="66" y="83"/>
                </a:cxn>
                <a:cxn ang="0">
                  <a:pos x="44" y="136"/>
                </a:cxn>
                <a:cxn ang="0">
                  <a:pos x="30" y="186"/>
                </a:cxn>
                <a:cxn ang="0">
                  <a:pos x="16" y="216"/>
                </a:cxn>
                <a:cxn ang="0">
                  <a:pos x="6" y="244"/>
                </a:cxn>
                <a:cxn ang="0">
                  <a:pos x="2" y="283"/>
                </a:cxn>
                <a:cxn ang="0">
                  <a:pos x="0" y="313"/>
                </a:cxn>
                <a:cxn ang="0">
                  <a:pos x="0" y="329"/>
                </a:cxn>
                <a:cxn ang="0">
                  <a:pos x="13" y="331"/>
                </a:cxn>
                <a:cxn ang="0">
                  <a:pos x="42" y="319"/>
                </a:cxn>
                <a:cxn ang="0">
                  <a:pos x="77" y="295"/>
                </a:cxn>
                <a:cxn ang="0">
                  <a:pos x="111" y="260"/>
                </a:cxn>
                <a:cxn ang="0">
                  <a:pos x="123" y="204"/>
                </a:cxn>
                <a:cxn ang="0">
                  <a:pos x="131" y="150"/>
                </a:cxn>
                <a:cxn ang="0">
                  <a:pos x="139" y="112"/>
                </a:cxn>
                <a:cxn ang="0">
                  <a:pos x="155" y="80"/>
                </a:cxn>
                <a:cxn ang="0">
                  <a:pos x="179" y="56"/>
                </a:cxn>
                <a:cxn ang="0">
                  <a:pos x="204" y="43"/>
                </a:cxn>
                <a:cxn ang="0">
                  <a:pos x="229" y="43"/>
                </a:cxn>
                <a:cxn ang="0">
                  <a:pos x="220" y="45"/>
                </a:cxn>
                <a:cxn ang="0">
                  <a:pos x="204" y="49"/>
                </a:cxn>
                <a:cxn ang="0">
                  <a:pos x="187" y="57"/>
                </a:cxn>
                <a:cxn ang="0">
                  <a:pos x="170" y="69"/>
                </a:cxn>
                <a:cxn ang="0">
                  <a:pos x="157" y="81"/>
                </a:cxn>
                <a:cxn ang="0">
                  <a:pos x="165" y="78"/>
                </a:cxn>
                <a:cxn ang="0">
                  <a:pos x="188" y="66"/>
                </a:cxn>
                <a:cxn ang="0">
                  <a:pos x="206" y="57"/>
                </a:cxn>
                <a:cxn ang="0">
                  <a:pos x="221" y="54"/>
                </a:cxn>
                <a:cxn ang="0">
                  <a:pos x="234" y="55"/>
                </a:cxn>
                <a:cxn ang="0">
                  <a:pos x="245" y="55"/>
                </a:cxn>
                <a:cxn ang="0">
                  <a:pos x="254" y="54"/>
                </a:cxn>
                <a:cxn ang="0">
                  <a:pos x="260" y="56"/>
                </a:cxn>
                <a:cxn ang="0">
                  <a:pos x="263" y="66"/>
                </a:cxn>
                <a:cxn ang="0">
                  <a:pos x="266" y="93"/>
                </a:cxn>
                <a:cxn ang="0">
                  <a:pos x="264" y="121"/>
                </a:cxn>
                <a:cxn ang="0">
                  <a:pos x="252" y="152"/>
                </a:cxn>
                <a:cxn ang="0">
                  <a:pos x="231" y="187"/>
                </a:cxn>
                <a:cxn ang="0">
                  <a:pos x="212" y="206"/>
                </a:cxn>
                <a:cxn ang="0">
                  <a:pos x="201" y="210"/>
                </a:cxn>
                <a:cxn ang="0">
                  <a:pos x="190" y="211"/>
                </a:cxn>
                <a:cxn ang="0">
                  <a:pos x="181" y="211"/>
                </a:cxn>
                <a:cxn ang="0">
                  <a:pos x="174" y="213"/>
                </a:cxn>
                <a:cxn ang="0">
                  <a:pos x="170" y="226"/>
                </a:cxn>
                <a:cxn ang="0">
                  <a:pos x="171" y="240"/>
                </a:cxn>
                <a:cxn ang="0">
                  <a:pos x="179" y="252"/>
                </a:cxn>
                <a:cxn ang="0">
                  <a:pos x="198" y="259"/>
                </a:cxn>
                <a:cxn ang="0">
                  <a:pos x="223" y="267"/>
                </a:cxn>
                <a:cxn ang="0">
                  <a:pos x="239" y="276"/>
                </a:cxn>
                <a:cxn ang="0">
                  <a:pos x="248" y="281"/>
                </a:cxn>
                <a:cxn ang="0">
                  <a:pos x="242" y="252"/>
                </a:cxn>
              </a:cxnLst>
              <a:rect l="0" t="0" r="r" b="b"/>
              <a:pathLst>
                <a:path w="290" h="334">
                  <a:moveTo>
                    <a:pt x="241" y="245"/>
                  </a:moveTo>
                  <a:lnTo>
                    <a:pt x="240" y="240"/>
                  </a:lnTo>
                  <a:lnTo>
                    <a:pt x="241" y="235"/>
                  </a:lnTo>
                  <a:lnTo>
                    <a:pt x="241" y="230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5" y="216"/>
                  </a:lnTo>
                  <a:lnTo>
                    <a:pt x="247" y="211"/>
                  </a:lnTo>
                  <a:lnTo>
                    <a:pt x="248" y="207"/>
                  </a:lnTo>
                  <a:lnTo>
                    <a:pt x="250" y="202"/>
                  </a:lnTo>
                  <a:lnTo>
                    <a:pt x="252" y="198"/>
                  </a:lnTo>
                  <a:lnTo>
                    <a:pt x="253" y="193"/>
                  </a:lnTo>
                  <a:lnTo>
                    <a:pt x="255" y="188"/>
                  </a:lnTo>
                  <a:lnTo>
                    <a:pt x="257" y="183"/>
                  </a:lnTo>
                  <a:lnTo>
                    <a:pt x="258" y="178"/>
                  </a:lnTo>
                  <a:lnTo>
                    <a:pt x="259" y="173"/>
                  </a:lnTo>
                  <a:lnTo>
                    <a:pt x="260" y="168"/>
                  </a:lnTo>
                  <a:lnTo>
                    <a:pt x="261" y="163"/>
                  </a:lnTo>
                  <a:lnTo>
                    <a:pt x="262" y="158"/>
                  </a:lnTo>
                  <a:lnTo>
                    <a:pt x="264" y="153"/>
                  </a:lnTo>
                  <a:lnTo>
                    <a:pt x="265" y="148"/>
                  </a:lnTo>
                  <a:lnTo>
                    <a:pt x="267" y="142"/>
                  </a:lnTo>
                  <a:lnTo>
                    <a:pt x="270" y="137"/>
                  </a:lnTo>
                  <a:lnTo>
                    <a:pt x="273" y="132"/>
                  </a:lnTo>
                  <a:lnTo>
                    <a:pt x="275" y="128"/>
                  </a:lnTo>
                  <a:lnTo>
                    <a:pt x="278" y="122"/>
                  </a:lnTo>
                  <a:lnTo>
                    <a:pt x="280" y="117"/>
                  </a:lnTo>
                  <a:lnTo>
                    <a:pt x="282" y="112"/>
                  </a:lnTo>
                  <a:lnTo>
                    <a:pt x="284" y="108"/>
                  </a:lnTo>
                  <a:lnTo>
                    <a:pt x="286" y="102"/>
                  </a:lnTo>
                  <a:lnTo>
                    <a:pt x="287" y="98"/>
                  </a:lnTo>
                  <a:lnTo>
                    <a:pt x="288" y="94"/>
                  </a:lnTo>
                  <a:lnTo>
                    <a:pt x="289" y="89"/>
                  </a:lnTo>
                  <a:lnTo>
                    <a:pt x="289" y="85"/>
                  </a:lnTo>
                  <a:lnTo>
                    <a:pt x="288" y="82"/>
                  </a:lnTo>
                  <a:lnTo>
                    <a:pt x="288" y="78"/>
                  </a:lnTo>
                  <a:lnTo>
                    <a:pt x="287" y="76"/>
                  </a:lnTo>
                  <a:lnTo>
                    <a:pt x="287" y="73"/>
                  </a:lnTo>
                  <a:lnTo>
                    <a:pt x="286" y="71"/>
                  </a:lnTo>
                  <a:lnTo>
                    <a:pt x="286" y="69"/>
                  </a:lnTo>
                  <a:lnTo>
                    <a:pt x="285" y="66"/>
                  </a:lnTo>
                  <a:lnTo>
                    <a:pt x="284" y="64"/>
                  </a:lnTo>
                  <a:lnTo>
                    <a:pt x="283" y="62"/>
                  </a:lnTo>
                  <a:lnTo>
                    <a:pt x="282" y="60"/>
                  </a:lnTo>
                  <a:lnTo>
                    <a:pt x="281" y="58"/>
                  </a:lnTo>
                  <a:lnTo>
                    <a:pt x="280" y="56"/>
                  </a:lnTo>
                  <a:lnTo>
                    <a:pt x="280" y="54"/>
                  </a:lnTo>
                  <a:lnTo>
                    <a:pt x="278" y="51"/>
                  </a:lnTo>
                  <a:lnTo>
                    <a:pt x="278" y="49"/>
                  </a:lnTo>
                  <a:lnTo>
                    <a:pt x="277" y="46"/>
                  </a:lnTo>
                  <a:lnTo>
                    <a:pt x="275" y="44"/>
                  </a:lnTo>
                  <a:lnTo>
                    <a:pt x="274" y="42"/>
                  </a:lnTo>
                  <a:lnTo>
                    <a:pt x="273" y="41"/>
                  </a:lnTo>
                  <a:lnTo>
                    <a:pt x="272" y="40"/>
                  </a:lnTo>
                  <a:lnTo>
                    <a:pt x="270" y="38"/>
                  </a:lnTo>
                  <a:lnTo>
                    <a:pt x="269" y="37"/>
                  </a:lnTo>
                  <a:lnTo>
                    <a:pt x="267" y="37"/>
                  </a:lnTo>
                  <a:lnTo>
                    <a:pt x="267" y="36"/>
                  </a:lnTo>
                  <a:lnTo>
                    <a:pt x="265" y="36"/>
                  </a:lnTo>
                  <a:lnTo>
                    <a:pt x="264" y="35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61" y="34"/>
                  </a:lnTo>
                  <a:lnTo>
                    <a:pt x="257" y="31"/>
                  </a:lnTo>
                  <a:lnTo>
                    <a:pt x="254" y="29"/>
                  </a:lnTo>
                  <a:lnTo>
                    <a:pt x="250" y="26"/>
                  </a:lnTo>
                  <a:lnTo>
                    <a:pt x="246" y="23"/>
                  </a:lnTo>
                  <a:lnTo>
                    <a:pt x="242" y="21"/>
                  </a:lnTo>
                  <a:lnTo>
                    <a:pt x="237" y="18"/>
                  </a:lnTo>
                  <a:lnTo>
                    <a:pt x="233" y="16"/>
                  </a:lnTo>
                  <a:lnTo>
                    <a:pt x="228" y="13"/>
                  </a:lnTo>
                  <a:lnTo>
                    <a:pt x="224" y="11"/>
                  </a:lnTo>
                  <a:lnTo>
                    <a:pt x="219" y="9"/>
                  </a:lnTo>
                  <a:lnTo>
                    <a:pt x="214" y="7"/>
                  </a:lnTo>
                  <a:lnTo>
                    <a:pt x="209" y="6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5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1"/>
                  </a:lnTo>
                  <a:lnTo>
                    <a:pt x="143" y="1"/>
                  </a:lnTo>
                  <a:lnTo>
                    <a:pt x="138" y="2"/>
                  </a:lnTo>
                  <a:lnTo>
                    <a:pt x="133" y="3"/>
                  </a:lnTo>
                  <a:lnTo>
                    <a:pt x="129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7" y="13"/>
                  </a:lnTo>
                  <a:lnTo>
                    <a:pt x="112" y="16"/>
                  </a:lnTo>
                  <a:lnTo>
                    <a:pt x="108" y="20"/>
                  </a:lnTo>
                  <a:lnTo>
                    <a:pt x="104" y="24"/>
                  </a:lnTo>
                  <a:lnTo>
                    <a:pt x="99" y="29"/>
                  </a:lnTo>
                  <a:lnTo>
                    <a:pt x="95" y="35"/>
                  </a:lnTo>
                  <a:lnTo>
                    <a:pt x="91" y="40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0" y="58"/>
                  </a:lnTo>
                  <a:lnTo>
                    <a:pt x="77" y="64"/>
                  </a:lnTo>
                  <a:lnTo>
                    <a:pt x="73" y="71"/>
                  </a:lnTo>
                  <a:lnTo>
                    <a:pt x="69" y="77"/>
                  </a:lnTo>
                  <a:lnTo>
                    <a:pt x="66" y="83"/>
                  </a:lnTo>
                  <a:lnTo>
                    <a:pt x="63" y="89"/>
                  </a:lnTo>
                  <a:lnTo>
                    <a:pt x="60" y="95"/>
                  </a:lnTo>
                  <a:lnTo>
                    <a:pt x="57" y="101"/>
                  </a:lnTo>
                  <a:lnTo>
                    <a:pt x="54" y="107"/>
                  </a:lnTo>
                  <a:lnTo>
                    <a:pt x="52" y="112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6" y="130"/>
                  </a:lnTo>
                  <a:lnTo>
                    <a:pt x="44" y="136"/>
                  </a:lnTo>
                  <a:lnTo>
                    <a:pt x="42" y="142"/>
                  </a:lnTo>
                  <a:lnTo>
                    <a:pt x="40" y="148"/>
                  </a:lnTo>
                  <a:lnTo>
                    <a:pt x="39" y="154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5" y="171"/>
                  </a:lnTo>
                  <a:lnTo>
                    <a:pt x="33" y="176"/>
                  </a:lnTo>
                  <a:lnTo>
                    <a:pt x="32" y="181"/>
                  </a:lnTo>
                  <a:lnTo>
                    <a:pt x="30" y="186"/>
                  </a:lnTo>
                  <a:lnTo>
                    <a:pt x="29" y="191"/>
                  </a:lnTo>
                  <a:lnTo>
                    <a:pt x="27" y="195"/>
                  </a:lnTo>
                  <a:lnTo>
                    <a:pt x="26" y="199"/>
                  </a:lnTo>
                  <a:lnTo>
                    <a:pt x="24" y="202"/>
                  </a:lnTo>
                  <a:lnTo>
                    <a:pt x="22" y="205"/>
                  </a:lnTo>
                  <a:lnTo>
                    <a:pt x="20" y="208"/>
                  </a:lnTo>
                  <a:lnTo>
                    <a:pt x="19" y="211"/>
                  </a:lnTo>
                  <a:lnTo>
                    <a:pt x="18" y="213"/>
                  </a:lnTo>
                  <a:lnTo>
                    <a:pt x="16" y="216"/>
                  </a:lnTo>
                  <a:lnTo>
                    <a:pt x="15" y="219"/>
                  </a:lnTo>
                  <a:lnTo>
                    <a:pt x="13" y="222"/>
                  </a:lnTo>
                  <a:lnTo>
                    <a:pt x="12" y="225"/>
                  </a:lnTo>
                  <a:lnTo>
                    <a:pt x="11" y="227"/>
                  </a:lnTo>
                  <a:lnTo>
                    <a:pt x="10" y="230"/>
                  </a:lnTo>
                  <a:lnTo>
                    <a:pt x="8" y="233"/>
                  </a:lnTo>
                  <a:lnTo>
                    <a:pt x="7" y="236"/>
                  </a:lnTo>
                  <a:lnTo>
                    <a:pt x="7" y="240"/>
                  </a:lnTo>
                  <a:lnTo>
                    <a:pt x="6" y="244"/>
                  </a:lnTo>
                  <a:lnTo>
                    <a:pt x="5" y="247"/>
                  </a:lnTo>
                  <a:lnTo>
                    <a:pt x="5" y="252"/>
                  </a:lnTo>
                  <a:lnTo>
                    <a:pt x="4" y="256"/>
                  </a:lnTo>
                  <a:lnTo>
                    <a:pt x="3" y="260"/>
                  </a:lnTo>
                  <a:lnTo>
                    <a:pt x="3" y="265"/>
                  </a:lnTo>
                  <a:lnTo>
                    <a:pt x="3" y="269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2" y="283"/>
                  </a:lnTo>
                  <a:lnTo>
                    <a:pt x="2" y="287"/>
                  </a:lnTo>
                  <a:lnTo>
                    <a:pt x="2" y="291"/>
                  </a:lnTo>
                  <a:lnTo>
                    <a:pt x="1" y="295"/>
                  </a:lnTo>
                  <a:lnTo>
                    <a:pt x="1" y="299"/>
                  </a:lnTo>
                  <a:lnTo>
                    <a:pt x="1" y="302"/>
                  </a:lnTo>
                  <a:lnTo>
                    <a:pt x="1" y="305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0" y="331"/>
                  </a:lnTo>
                  <a:lnTo>
                    <a:pt x="0" y="332"/>
                  </a:lnTo>
                  <a:lnTo>
                    <a:pt x="0" y="333"/>
                  </a:lnTo>
                  <a:lnTo>
                    <a:pt x="2" y="332"/>
                  </a:lnTo>
                  <a:lnTo>
                    <a:pt x="5" y="332"/>
                  </a:lnTo>
                  <a:lnTo>
                    <a:pt x="8" y="332"/>
                  </a:lnTo>
                  <a:lnTo>
                    <a:pt x="11" y="332"/>
                  </a:lnTo>
                  <a:lnTo>
                    <a:pt x="13" y="331"/>
                  </a:lnTo>
                  <a:lnTo>
                    <a:pt x="16" y="330"/>
                  </a:lnTo>
                  <a:lnTo>
                    <a:pt x="19" y="329"/>
                  </a:lnTo>
                  <a:lnTo>
                    <a:pt x="23" y="328"/>
                  </a:lnTo>
                  <a:lnTo>
                    <a:pt x="26" y="327"/>
                  </a:lnTo>
                  <a:lnTo>
                    <a:pt x="29" y="325"/>
                  </a:lnTo>
                  <a:lnTo>
                    <a:pt x="32" y="324"/>
                  </a:lnTo>
                  <a:lnTo>
                    <a:pt x="35" y="323"/>
                  </a:lnTo>
                  <a:lnTo>
                    <a:pt x="39" y="321"/>
                  </a:lnTo>
                  <a:lnTo>
                    <a:pt x="42" y="319"/>
                  </a:lnTo>
                  <a:lnTo>
                    <a:pt x="46" y="317"/>
                  </a:lnTo>
                  <a:lnTo>
                    <a:pt x="49" y="315"/>
                  </a:lnTo>
                  <a:lnTo>
                    <a:pt x="53" y="312"/>
                  </a:lnTo>
                  <a:lnTo>
                    <a:pt x="56" y="310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9" y="301"/>
                  </a:lnTo>
                  <a:lnTo>
                    <a:pt x="73" y="299"/>
                  </a:lnTo>
                  <a:lnTo>
                    <a:pt x="77" y="295"/>
                  </a:lnTo>
                  <a:lnTo>
                    <a:pt x="82" y="292"/>
                  </a:lnTo>
                  <a:lnTo>
                    <a:pt x="86" y="289"/>
                  </a:lnTo>
                  <a:lnTo>
                    <a:pt x="90" y="285"/>
                  </a:lnTo>
                  <a:lnTo>
                    <a:pt x="94" y="281"/>
                  </a:lnTo>
                  <a:lnTo>
                    <a:pt x="98" y="277"/>
                  </a:lnTo>
                  <a:lnTo>
                    <a:pt x="102" y="273"/>
                  </a:lnTo>
                  <a:lnTo>
                    <a:pt x="105" y="269"/>
                  </a:lnTo>
                  <a:lnTo>
                    <a:pt x="108" y="264"/>
                  </a:lnTo>
                  <a:lnTo>
                    <a:pt x="111" y="260"/>
                  </a:lnTo>
                  <a:lnTo>
                    <a:pt x="113" y="254"/>
                  </a:lnTo>
                  <a:lnTo>
                    <a:pt x="115" y="249"/>
                  </a:lnTo>
                  <a:lnTo>
                    <a:pt x="117" y="243"/>
                  </a:lnTo>
                  <a:lnTo>
                    <a:pt x="118" y="237"/>
                  </a:lnTo>
                  <a:lnTo>
                    <a:pt x="120" y="230"/>
                  </a:lnTo>
                  <a:lnTo>
                    <a:pt x="121" y="224"/>
                  </a:lnTo>
                  <a:lnTo>
                    <a:pt x="122" y="217"/>
                  </a:lnTo>
                  <a:lnTo>
                    <a:pt x="123" y="210"/>
                  </a:lnTo>
                  <a:lnTo>
                    <a:pt x="123" y="204"/>
                  </a:lnTo>
                  <a:lnTo>
                    <a:pt x="124" y="197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6" y="177"/>
                  </a:lnTo>
                  <a:lnTo>
                    <a:pt x="127" y="171"/>
                  </a:lnTo>
                  <a:lnTo>
                    <a:pt x="128" y="165"/>
                  </a:lnTo>
                  <a:lnTo>
                    <a:pt x="130" y="160"/>
                  </a:lnTo>
                  <a:lnTo>
                    <a:pt x="130" y="155"/>
                  </a:lnTo>
                  <a:lnTo>
                    <a:pt x="131" y="150"/>
                  </a:lnTo>
                  <a:lnTo>
                    <a:pt x="132" y="145"/>
                  </a:lnTo>
                  <a:lnTo>
                    <a:pt x="133" y="140"/>
                  </a:lnTo>
                  <a:lnTo>
                    <a:pt x="133" y="136"/>
                  </a:lnTo>
                  <a:lnTo>
                    <a:pt x="135" y="132"/>
                  </a:lnTo>
                  <a:lnTo>
                    <a:pt x="135" y="128"/>
                  </a:lnTo>
                  <a:lnTo>
                    <a:pt x="136" y="123"/>
                  </a:lnTo>
                  <a:lnTo>
                    <a:pt x="137" y="119"/>
                  </a:lnTo>
                  <a:lnTo>
                    <a:pt x="138" y="115"/>
                  </a:lnTo>
                  <a:lnTo>
                    <a:pt x="139" y="112"/>
                  </a:lnTo>
                  <a:lnTo>
                    <a:pt x="140" y="108"/>
                  </a:lnTo>
                  <a:lnTo>
                    <a:pt x="141" y="104"/>
                  </a:lnTo>
                  <a:lnTo>
                    <a:pt x="143" y="101"/>
                  </a:lnTo>
                  <a:lnTo>
                    <a:pt x="144" y="97"/>
                  </a:lnTo>
                  <a:lnTo>
                    <a:pt x="147" y="94"/>
                  </a:lnTo>
                  <a:lnTo>
                    <a:pt x="148" y="90"/>
                  </a:lnTo>
                  <a:lnTo>
                    <a:pt x="150" y="87"/>
                  </a:lnTo>
                  <a:lnTo>
                    <a:pt x="152" y="83"/>
                  </a:lnTo>
                  <a:lnTo>
                    <a:pt x="155" y="80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3" y="71"/>
                  </a:lnTo>
                  <a:lnTo>
                    <a:pt x="165" y="68"/>
                  </a:lnTo>
                  <a:lnTo>
                    <a:pt x="168" y="65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9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0"/>
                  </a:lnTo>
                  <a:lnTo>
                    <a:pt x="191" y="49"/>
                  </a:lnTo>
                  <a:lnTo>
                    <a:pt x="194" y="47"/>
                  </a:lnTo>
                  <a:lnTo>
                    <a:pt x="196" y="46"/>
                  </a:lnTo>
                  <a:lnTo>
                    <a:pt x="199" y="45"/>
                  </a:lnTo>
                  <a:lnTo>
                    <a:pt x="202" y="44"/>
                  </a:lnTo>
                  <a:lnTo>
                    <a:pt x="204" y="43"/>
                  </a:lnTo>
                  <a:lnTo>
                    <a:pt x="207" y="43"/>
                  </a:lnTo>
                  <a:lnTo>
                    <a:pt x="209" y="42"/>
                  </a:lnTo>
                  <a:lnTo>
                    <a:pt x="212" y="42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21" y="42"/>
                  </a:lnTo>
                  <a:lnTo>
                    <a:pt x="224" y="42"/>
                  </a:lnTo>
                  <a:lnTo>
                    <a:pt x="226" y="43"/>
                  </a:lnTo>
                  <a:lnTo>
                    <a:pt x="229" y="43"/>
                  </a:lnTo>
                  <a:lnTo>
                    <a:pt x="232" y="45"/>
                  </a:lnTo>
                  <a:lnTo>
                    <a:pt x="231" y="44"/>
                  </a:lnTo>
                  <a:lnTo>
                    <a:pt x="229" y="44"/>
                  </a:lnTo>
                  <a:lnTo>
                    <a:pt x="228" y="44"/>
                  </a:lnTo>
                  <a:lnTo>
                    <a:pt x="226" y="44"/>
                  </a:lnTo>
                  <a:lnTo>
                    <a:pt x="224" y="44"/>
                  </a:lnTo>
                  <a:lnTo>
                    <a:pt x="223" y="45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5" y="46"/>
                  </a:lnTo>
                  <a:lnTo>
                    <a:pt x="214" y="46"/>
                  </a:lnTo>
                  <a:lnTo>
                    <a:pt x="212" y="47"/>
                  </a:lnTo>
                  <a:lnTo>
                    <a:pt x="210" y="47"/>
                  </a:lnTo>
                  <a:lnTo>
                    <a:pt x="208" y="47"/>
                  </a:lnTo>
                  <a:lnTo>
                    <a:pt x="207" y="49"/>
                  </a:lnTo>
                  <a:lnTo>
                    <a:pt x="204" y="49"/>
                  </a:lnTo>
                  <a:lnTo>
                    <a:pt x="203" y="49"/>
                  </a:lnTo>
                  <a:lnTo>
                    <a:pt x="201" y="50"/>
                  </a:lnTo>
                  <a:lnTo>
                    <a:pt x="199" y="51"/>
                  </a:lnTo>
                  <a:lnTo>
                    <a:pt x="197" y="52"/>
                  </a:lnTo>
                  <a:lnTo>
                    <a:pt x="195" y="53"/>
                  </a:lnTo>
                  <a:lnTo>
                    <a:pt x="193" y="54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87" y="57"/>
                  </a:lnTo>
                  <a:lnTo>
                    <a:pt x="185" y="58"/>
                  </a:lnTo>
                  <a:lnTo>
                    <a:pt x="183" y="60"/>
                  </a:lnTo>
                  <a:lnTo>
                    <a:pt x="181" y="61"/>
                  </a:lnTo>
                  <a:lnTo>
                    <a:pt x="179" y="62"/>
                  </a:lnTo>
                  <a:lnTo>
                    <a:pt x="177" y="63"/>
                  </a:lnTo>
                  <a:lnTo>
                    <a:pt x="176" y="65"/>
                  </a:lnTo>
                  <a:lnTo>
                    <a:pt x="174" y="66"/>
                  </a:lnTo>
                  <a:lnTo>
                    <a:pt x="172" y="67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67" y="71"/>
                  </a:lnTo>
                  <a:lnTo>
                    <a:pt x="165" y="72"/>
                  </a:lnTo>
                  <a:lnTo>
                    <a:pt x="164" y="74"/>
                  </a:lnTo>
                  <a:lnTo>
                    <a:pt x="163" y="75"/>
                  </a:lnTo>
                  <a:lnTo>
                    <a:pt x="161" y="77"/>
                  </a:lnTo>
                  <a:lnTo>
                    <a:pt x="160" y="78"/>
                  </a:lnTo>
                  <a:lnTo>
                    <a:pt x="158" y="80"/>
                  </a:lnTo>
                  <a:lnTo>
                    <a:pt x="157" y="81"/>
                  </a:lnTo>
                  <a:lnTo>
                    <a:pt x="155" y="82"/>
                  </a:lnTo>
                  <a:lnTo>
                    <a:pt x="154" y="84"/>
                  </a:lnTo>
                  <a:lnTo>
                    <a:pt x="153" y="86"/>
                  </a:lnTo>
                  <a:lnTo>
                    <a:pt x="152" y="87"/>
                  </a:lnTo>
                  <a:lnTo>
                    <a:pt x="155" y="85"/>
                  </a:lnTo>
                  <a:lnTo>
                    <a:pt x="157" y="83"/>
                  </a:lnTo>
                  <a:lnTo>
                    <a:pt x="160" y="81"/>
                  </a:lnTo>
                  <a:lnTo>
                    <a:pt x="163" y="80"/>
                  </a:lnTo>
                  <a:lnTo>
                    <a:pt x="165" y="78"/>
                  </a:lnTo>
                  <a:lnTo>
                    <a:pt x="168" y="76"/>
                  </a:lnTo>
                  <a:lnTo>
                    <a:pt x="171" y="75"/>
                  </a:lnTo>
                  <a:lnTo>
                    <a:pt x="173" y="74"/>
                  </a:lnTo>
                  <a:lnTo>
                    <a:pt x="176" y="72"/>
                  </a:lnTo>
                  <a:lnTo>
                    <a:pt x="178" y="71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5" y="67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3" y="64"/>
                  </a:lnTo>
                  <a:lnTo>
                    <a:pt x="194" y="63"/>
                  </a:lnTo>
                  <a:lnTo>
                    <a:pt x="196" y="62"/>
                  </a:lnTo>
                  <a:lnTo>
                    <a:pt x="198" y="61"/>
                  </a:lnTo>
                  <a:lnTo>
                    <a:pt x="201" y="60"/>
                  </a:lnTo>
                  <a:lnTo>
                    <a:pt x="202" y="59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9" y="56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8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2" y="54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7" y="54"/>
                  </a:lnTo>
                  <a:lnTo>
                    <a:pt x="228" y="54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4" y="55"/>
                  </a:lnTo>
                  <a:lnTo>
                    <a:pt x="236" y="55"/>
                  </a:lnTo>
                  <a:lnTo>
                    <a:pt x="237" y="56"/>
                  </a:lnTo>
                  <a:lnTo>
                    <a:pt x="239" y="56"/>
                  </a:lnTo>
                  <a:lnTo>
                    <a:pt x="240" y="56"/>
                  </a:lnTo>
                  <a:lnTo>
                    <a:pt x="241" y="56"/>
                  </a:lnTo>
                  <a:lnTo>
                    <a:pt x="242" y="56"/>
                  </a:lnTo>
                  <a:lnTo>
                    <a:pt x="242" y="55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6" y="55"/>
                  </a:lnTo>
                  <a:lnTo>
                    <a:pt x="247" y="55"/>
                  </a:lnTo>
                  <a:lnTo>
                    <a:pt x="248" y="55"/>
                  </a:lnTo>
                  <a:lnTo>
                    <a:pt x="249" y="55"/>
                  </a:lnTo>
                  <a:lnTo>
                    <a:pt x="250" y="55"/>
                  </a:lnTo>
                  <a:lnTo>
                    <a:pt x="252" y="55"/>
                  </a:lnTo>
                  <a:lnTo>
                    <a:pt x="252" y="54"/>
                  </a:lnTo>
                  <a:lnTo>
                    <a:pt x="253" y="54"/>
                  </a:lnTo>
                  <a:lnTo>
                    <a:pt x="254" y="54"/>
                  </a:lnTo>
                  <a:lnTo>
                    <a:pt x="254" y="53"/>
                  </a:lnTo>
                  <a:lnTo>
                    <a:pt x="255" y="52"/>
                  </a:lnTo>
                  <a:lnTo>
                    <a:pt x="256" y="51"/>
                  </a:lnTo>
                  <a:lnTo>
                    <a:pt x="257" y="51"/>
                  </a:lnTo>
                  <a:lnTo>
                    <a:pt x="257" y="52"/>
                  </a:lnTo>
                  <a:lnTo>
                    <a:pt x="258" y="53"/>
                  </a:lnTo>
                  <a:lnTo>
                    <a:pt x="259" y="54"/>
                  </a:lnTo>
                  <a:lnTo>
                    <a:pt x="260" y="55"/>
                  </a:lnTo>
                  <a:lnTo>
                    <a:pt x="260" y="56"/>
                  </a:lnTo>
                  <a:lnTo>
                    <a:pt x="260" y="57"/>
                  </a:lnTo>
                  <a:lnTo>
                    <a:pt x="261" y="57"/>
                  </a:lnTo>
                  <a:lnTo>
                    <a:pt x="261" y="58"/>
                  </a:lnTo>
                  <a:lnTo>
                    <a:pt x="261" y="60"/>
                  </a:lnTo>
                  <a:lnTo>
                    <a:pt x="262" y="61"/>
                  </a:lnTo>
                  <a:lnTo>
                    <a:pt x="262" y="62"/>
                  </a:lnTo>
                  <a:lnTo>
                    <a:pt x="262" y="63"/>
                  </a:lnTo>
                  <a:lnTo>
                    <a:pt x="262" y="65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65" y="86"/>
                  </a:lnTo>
                  <a:lnTo>
                    <a:pt x="266" y="90"/>
                  </a:lnTo>
                  <a:lnTo>
                    <a:pt x="266" y="93"/>
                  </a:lnTo>
                  <a:lnTo>
                    <a:pt x="267" y="96"/>
                  </a:lnTo>
                  <a:lnTo>
                    <a:pt x="267" y="100"/>
                  </a:lnTo>
                  <a:lnTo>
                    <a:pt x="267" y="103"/>
                  </a:lnTo>
                  <a:lnTo>
                    <a:pt x="267" y="106"/>
                  </a:lnTo>
                  <a:lnTo>
                    <a:pt x="267" y="110"/>
                  </a:lnTo>
                  <a:lnTo>
                    <a:pt x="266" y="112"/>
                  </a:lnTo>
                  <a:lnTo>
                    <a:pt x="265" y="115"/>
                  </a:lnTo>
                  <a:lnTo>
                    <a:pt x="265" y="118"/>
                  </a:lnTo>
                  <a:lnTo>
                    <a:pt x="264" y="121"/>
                  </a:lnTo>
                  <a:lnTo>
                    <a:pt x="264" y="124"/>
                  </a:lnTo>
                  <a:lnTo>
                    <a:pt x="262" y="128"/>
                  </a:lnTo>
                  <a:lnTo>
                    <a:pt x="261" y="131"/>
                  </a:lnTo>
                  <a:lnTo>
                    <a:pt x="260" y="134"/>
                  </a:lnTo>
                  <a:lnTo>
                    <a:pt x="259" y="137"/>
                  </a:lnTo>
                  <a:lnTo>
                    <a:pt x="257" y="141"/>
                  </a:lnTo>
                  <a:lnTo>
                    <a:pt x="256" y="144"/>
                  </a:lnTo>
                  <a:lnTo>
                    <a:pt x="254" y="148"/>
                  </a:lnTo>
                  <a:lnTo>
                    <a:pt x="252" y="152"/>
                  </a:lnTo>
                  <a:lnTo>
                    <a:pt x="250" y="156"/>
                  </a:lnTo>
                  <a:lnTo>
                    <a:pt x="248" y="160"/>
                  </a:lnTo>
                  <a:lnTo>
                    <a:pt x="247" y="165"/>
                  </a:lnTo>
                  <a:lnTo>
                    <a:pt x="244" y="168"/>
                  </a:lnTo>
                  <a:lnTo>
                    <a:pt x="241" y="173"/>
                  </a:lnTo>
                  <a:lnTo>
                    <a:pt x="239" y="176"/>
                  </a:lnTo>
                  <a:lnTo>
                    <a:pt x="236" y="180"/>
                  </a:lnTo>
                  <a:lnTo>
                    <a:pt x="234" y="184"/>
                  </a:lnTo>
                  <a:lnTo>
                    <a:pt x="231" y="187"/>
                  </a:lnTo>
                  <a:lnTo>
                    <a:pt x="228" y="190"/>
                  </a:lnTo>
                  <a:lnTo>
                    <a:pt x="226" y="193"/>
                  </a:lnTo>
                  <a:lnTo>
                    <a:pt x="223" y="195"/>
                  </a:lnTo>
                  <a:lnTo>
                    <a:pt x="221" y="198"/>
                  </a:lnTo>
                  <a:lnTo>
                    <a:pt x="219" y="200"/>
                  </a:lnTo>
                  <a:lnTo>
                    <a:pt x="217" y="201"/>
                  </a:lnTo>
                  <a:lnTo>
                    <a:pt x="215" y="203"/>
                  </a:lnTo>
                  <a:lnTo>
                    <a:pt x="213" y="205"/>
                  </a:lnTo>
                  <a:lnTo>
                    <a:pt x="212" y="206"/>
                  </a:lnTo>
                  <a:lnTo>
                    <a:pt x="211" y="207"/>
                  </a:lnTo>
                  <a:lnTo>
                    <a:pt x="209" y="208"/>
                  </a:lnTo>
                  <a:lnTo>
                    <a:pt x="208" y="209"/>
                  </a:lnTo>
                  <a:lnTo>
                    <a:pt x="207" y="209"/>
                  </a:lnTo>
                  <a:lnTo>
                    <a:pt x="206" y="210"/>
                  </a:lnTo>
                  <a:lnTo>
                    <a:pt x="204" y="210"/>
                  </a:lnTo>
                  <a:lnTo>
                    <a:pt x="203" y="210"/>
                  </a:lnTo>
                  <a:lnTo>
                    <a:pt x="202" y="210"/>
                  </a:lnTo>
                  <a:lnTo>
                    <a:pt x="201" y="210"/>
                  </a:lnTo>
                  <a:lnTo>
                    <a:pt x="199" y="210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4" y="211"/>
                  </a:lnTo>
                  <a:lnTo>
                    <a:pt x="193" y="211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0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6" y="211"/>
                  </a:lnTo>
                  <a:lnTo>
                    <a:pt x="185" y="211"/>
                  </a:lnTo>
                  <a:lnTo>
                    <a:pt x="184" y="211"/>
                  </a:lnTo>
                  <a:lnTo>
                    <a:pt x="183" y="211"/>
                  </a:lnTo>
                  <a:lnTo>
                    <a:pt x="182" y="211"/>
                  </a:lnTo>
                  <a:lnTo>
                    <a:pt x="181" y="211"/>
                  </a:lnTo>
                  <a:lnTo>
                    <a:pt x="181" y="210"/>
                  </a:lnTo>
                  <a:lnTo>
                    <a:pt x="180" y="210"/>
                  </a:lnTo>
                  <a:lnTo>
                    <a:pt x="179" y="209"/>
                  </a:lnTo>
                  <a:lnTo>
                    <a:pt x="178" y="209"/>
                  </a:lnTo>
                  <a:lnTo>
                    <a:pt x="177" y="208"/>
                  </a:lnTo>
                  <a:lnTo>
                    <a:pt x="176" y="209"/>
                  </a:lnTo>
                  <a:lnTo>
                    <a:pt x="175" y="211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2" y="218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0" y="224"/>
                  </a:lnTo>
                  <a:lnTo>
                    <a:pt x="170" y="225"/>
                  </a:lnTo>
                  <a:lnTo>
                    <a:pt x="170" y="226"/>
                  </a:lnTo>
                  <a:lnTo>
                    <a:pt x="170" y="228"/>
                  </a:lnTo>
                  <a:lnTo>
                    <a:pt x="170" y="230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5"/>
                  </a:lnTo>
                  <a:lnTo>
                    <a:pt x="170" y="236"/>
                  </a:lnTo>
                  <a:lnTo>
                    <a:pt x="170" y="238"/>
                  </a:lnTo>
                  <a:lnTo>
                    <a:pt x="171" y="239"/>
                  </a:lnTo>
                  <a:lnTo>
                    <a:pt x="171" y="240"/>
                  </a:lnTo>
                  <a:lnTo>
                    <a:pt x="171" y="241"/>
                  </a:lnTo>
                  <a:lnTo>
                    <a:pt x="172" y="243"/>
                  </a:lnTo>
                  <a:lnTo>
                    <a:pt x="173" y="244"/>
                  </a:lnTo>
                  <a:lnTo>
                    <a:pt x="173" y="245"/>
                  </a:lnTo>
                  <a:lnTo>
                    <a:pt x="174" y="246"/>
                  </a:lnTo>
                  <a:lnTo>
                    <a:pt x="176" y="247"/>
                  </a:lnTo>
                  <a:lnTo>
                    <a:pt x="177" y="249"/>
                  </a:lnTo>
                  <a:lnTo>
                    <a:pt x="178" y="250"/>
                  </a:lnTo>
                  <a:lnTo>
                    <a:pt x="179" y="252"/>
                  </a:lnTo>
                  <a:lnTo>
                    <a:pt x="182" y="253"/>
                  </a:lnTo>
                  <a:lnTo>
                    <a:pt x="183" y="254"/>
                  </a:lnTo>
                  <a:lnTo>
                    <a:pt x="185" y="255"/>
                  </a:lnTo>
                  <a:lnTo>
                    <a:pt x="188" y="256"/>
                  </a:lnTo>
                  <a:lnTo>
                    <a:pt x="189" y="257"/>
                  </a:lnTo>
                  <a:lnTo>
                    <a:pt x="191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8" y="259"/>
                  </a:lnTo>
                  <a:lnTo>
                    <a:pt x="201" y="259"/>
                  </a:lnTo>
                  <a:lnTo>
                    <a:pt x="203" y="259"/>
                  </a:lnTo>
                  <a:lnTo>
                    <a:pt x="206" y="260"/>
                  </a:lnTo>
                  <a:lnTo>
                    <a:pt x="208" y="261"/>
                  </a:lnTo>
                  <a:lnTo>
                    <a:pt x="211" y="261"/>
                  </a:lnTo>
                  <a:lnTo>
                    <a:pt x="214" y="263"/>
                  </a:lnTo>
                  <a:lnTo>
                    <a:pt x="216" y="264"/>
                  </a:lnTo>
                  <a:lnTo>
                    <a:pt x="220" y="266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8" y="270"/>
                  </a:lnTo>
                  <a:lnTo>
                    <a:pt x="229" y="271"/>
                  </a:lnTo>
                  <a:lnTo>
                    <a:pt x="232" y="272"/>
                  </a:lnTo>
                  <a:lnTo>
                    <a:pt x="234" y="273"/>
                  </a:lnTo>
                  <a:lnTo>
                    <a:pt x="234" y="274"/>
                  </a:lnTo>
                  <a:lnTo>
                    <a:pt x="236" y="275"/>
                  </a:lnTo>
                  <a:lnTo>
                    <a:pt x="237" y="275"/>
                  </a:lnTo>
                  <a:lnTo>
                    <a:pt x="239" y="276"/>
                  </a:lnTo>
                  <a:lnTo>
                    <a:pt x="240" y="278"/>
                  </a:lnTo>
                  <a:lnTo>
                    <a:pt x="242" y="279"/>
                  </a:lnTo>
                  <a:lnTo>
                    <a:pt x="243" y="280"/>
                  </a:lnTo>
                  <a:lnTo>
                    <a:pt x="245" y="281"/>
                  </a:lnTo>
                  <a:lnTo>
                    <a:pt x="247" y="283"/>
                  </a:lnTo>
                  <a:lnTo>
                    <a:pt x="249" y="285"/>
                  </a:lnTo>
                  <a:lnTo>
                    <a:pt x="249" y="284"/>
                  </a:lnTo>
                  <a:lnTo>
                    <a:pt x="249" y="283"/>
                  </a:lnTo>
                  <a:lnTo>
                    <a:pt x="248" y="281"/>
                  </a:lnTo>
                  <a:lnTo>
                    <a:pt x="248" y="278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5" y="269"/>
                  </a:lnTo>
                  <a:lnTo>
                    <a:pt x="245" y="265"/>
                  </a:lnTo>
                  <a:lnTo>
                    <a:pt x="244" y="261"/>
                  </a:lnTo>
                  <a:lnTo>
                    <a:pt x="243" y="258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1" y="249"/>
                  </a:lnTo>
                  <a:lnTo>
                    <a:pt x="241" y="247"/>
                  </a:lnTo>
                  <a:lnTo>
                    <a:pt x="241" y="24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85" name="Group 383"/>
          <p:cNvGrpSpPr>
            <a:grpSpLocks/>
          </p:cNvGrpSpPr>
          <p:nvPr/>
        </p:nvGrpSpPr>
        <p:grpSpPr bwMode="auto">
          <a:xfrm>
            <a:off x="1619672" y="5013176"/>
            <a:ext cx="261764" cy="1127918"/>
            <a:chOff x="3278" y="1990"/>
            <a:chExt cx="395" cy="1227"/>
          </a:xfrm>
        </p:grpSpPr>
        <p:sp>
          <p:nvSpPr>
            <p:cNvPr id="686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7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8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9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0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1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2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3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4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5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6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7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8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9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00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01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02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03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04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05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06" name="Group 383"/>
          <p:cNvGrpSpPr>
            <a:grpSpLocks/>
          </p:cNvGrpSpPr>
          <p:nvPr/>
        </p:nvGrpSpPr>
        <p:grpSpPr bwMode="auto">
          <a:xfrm>
            <a:off x="1950740" y="5270178"/>
            <a:ext cx="261764" cy="1127918"/>
            <a:chOff x="3278" y="1990"/>
            <a:chExt cx="395" cy="1227"/>
          </a:xfrm>
        </p:grpSpPr>
        <p:sp>
          <p:nvSpPr>
            <p:cNvPr id="707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08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09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0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1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2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3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4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5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6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7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8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19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20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21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22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23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24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25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26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27" name="Group 383"/>
          <p:cNvGrpSpPr>
            <a:grpSpLocks/>
          </p:cNvGrpSpPr>
          <p:nvPr/>
        </p:nvGrpSpPr>
        <p:grpSpPr bwMode="auto">
          <a:xfrm>
            <a:off x="2103140" y="5422578"/>
            <a:ext cx="261764" cy="1127918"/>
            <a:chOff x="3278" y="1990"/>
            <a:chExt cx="395" cy="1227"/>
          </a:xfrm>
        </p:grpSpPr>
        <p:sp>
          <p:nvSpPr>
            <p:cNvPr id="728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29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0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1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2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3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4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5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6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7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8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9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0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1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2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43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4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5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6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7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48" name="Group 383"/>
          <p:cNvGrpSpPr>
            <a:grpSpLocks/>
          </p:cNvGrpSpPr>
          <p:nvPr/>
        </p:nvGrpSpPr>
        <p:grpSpPr bwMode="auto">
          <a:xfrm>
            <a:off x="2627784" y="5301208"/>
            <a:ext cx="261764" cy="1127918"/>
            <a:chOff x="3278" y="1990"/>
            <a:chExt cx="395" cy="1227"/>
          </a:xfrm>
        </p:grpSpPr>
        <p:sp>
          <p:nvSpPr>
            <p:cNvPr id="749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0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1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2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3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4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5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6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7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8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9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0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1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2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3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4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5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6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7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8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69" name="Group 383"/>
          <p:cNvGrpSpPr>
            <a:grpSpLocks/>
          </p:cNvGrpSpPr>
          <p:nvPr/>
        </p:nvGrpSpPr>
        <p:grpSpPr bwMode="auto">
          <a:xfrm>
            <a:off x="2915816" y="4941168"/>
            <a:ext cx="261764" cy="1127918"/>
            <a:chOff x="3278" y="1990"/>
            <a:chExt cx="395" cy="1227"/>
          </a:xfrm>
        </p:grpSpPr>
        <p:sp>
          <p:nvSpPr>
            <p:cNvPr id="770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71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72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73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74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75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76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77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78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79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80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81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82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83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84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85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86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87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88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89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90" name="Group 383"/>
          <p:cNvGrpSpPr>
            <a:grpSpLocks/>
          </p:cNvGrpSpPr>
          <p:nvPr/>
        </p:nvGrpSpPr>
        <p:grpSpPr bwMode="auto">
          <a:xfrm>
            <a:off x="7308304" y="2420888"/>
            <a:ext cx="288032" cy="648072"/>
            <a:chOff x="3278" y="1990"/>
            <a:chExt cx="395" cy="1227"/>
          </a:xfrm>
        </p:grpSpPr>
        <p:sp>
          <p:nvSpPr>
            <p:cNvPr id="791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92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93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94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95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96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97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98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99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00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01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02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03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04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05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6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07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08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09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10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11" name="Group 383"/>
          <p:cNvGrpSpPr>
            <a:grpSpLocks/>
          </p:cNvGrpSpPr>
          <p:nvPr/>
        </p:nvGrpSpPr>
        <p:grpSpPr bwMode="auto">
          <a:xfrm>
            <a:off x="7460704" y="2573288"/>
            <a:ext cx="288032" cy="648072"/>
            <a:chOff x="3278" y="1990"/>
            <a:chExt cx="395" cy="1227"/>
          </a:xfrm>
        </p:grpSpPr>
        <p:sp>
          <p:nvSpPr>
            <p:cNvPr id="812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13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14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15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16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17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18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19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0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2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3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4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5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6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7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8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9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0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1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32" name="Group 383"/>
          <p:cNvGrpSpPr>
            <a:grpSpLocks/>
          </p:cNvGrpSpPr>
          <p:nvPr/>
        </p:nvGrpSpPr>
        <p:grpSpPr bwMode="auto">
          <a:xfrm>
            <a:off x="7613104" y="2725688"/>
            <a:ext cx="288032" cy="648072"/>
            <a:chOff x="3278" y="1990"/>
            <a:chExt cx="395" cy="1227"/>
          </a:xfrm>
        </p:grpSpPr>
        <p:sp>
          <p:nvSpPr>
            <p:cNvPr id="833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5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6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7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8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9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40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41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42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43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44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45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46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47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48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49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50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51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52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53" name="Group 383"/>
          <p:cNvGrpSpPr>
            <a:grpSpLocks/>
          </p:cNvGrpSpPr>
          <p:nvPr/>
        </p:nvGrpSpPr>
        <p:grpSpPr bwMode="auto">
          <a:xfrm>
            <a:off x="7765504" y="2878088"/>
            <a:ext cx="288032" cy="648072"/>
            <a:chOff x="3278" y="1990"/>
            <a:chExt cx="395" cy="1227"/>
          </a:xfrm>
        </p:grpSpPr>
        <p:sp>
          <p:nvSpPr>
            <p:cNvPr id="854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55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56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57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58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59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60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61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62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63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64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65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66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67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68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9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70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71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72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73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74" name="Group 383"/>
          <p:cNvGrpSpPr>
            <a:grpSpLocks/>
          </p:cNvGrpSpPr>
          <p:nvPr/>
        </p:nvGrpSpPr>
        <p:grpSpPr bwMode="auto">
          <a:xfrm>
            <a:off x="7917904" y="3030488"/>
            <a:ext cx="288032" cy="648072"/>
            <a:chOff x="3278" y="1990"/>
            <a:chExt cx="395" cy="1227"/>
          </a:xfrm>
        </p:grpSpPr>
        <p:sp>
          <p:nvSpPr>
            <p:cNvPr id="875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76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77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78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79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0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1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2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3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4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5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6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7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8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89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90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91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92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93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94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95" name="Group 383"/>
          <p:cNvGrpSpPr>
            <a:grpSpLocks/>
          </p:cNvGrpSpPr>
          <p:nvPr/>
        </p:nvGrpSpPr>
        <p:grpSpPr bwMode="auto">
          <a:xfrm>
            <a:off x="8070304" y="3182888"/>
            <a:ext cx="288032" cy="648072"/>
            <a:chOff x="3278" y="1990"/>
            <a:chExt cx="395" cy="1227"/>
          </a:xfrm>
        </p:grpSpPr>
        <p:sp>
          <p:nvSpPr>
            <p:cNvPr id="896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97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98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99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0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1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2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3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4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5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6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7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8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09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10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11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12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13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14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15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16" name="Group 383"/>
          <p:cNvGrpSpPr>
            <a:grpSpLocks/>
          </p:cNvGrpSpPr>
          <p:nvPr/>
        </p:nvGrpSpPr>
        <p:grpSpPr bwMode="auto">
          <a:xfrm>
            <a:off x="8222704" y="3335288"/>
            <a:ext cx="288032" cy="648072"/>
            <a:chOff x="3278" y="1990"/>
            <a:chExt cx="395" cy="1227"/>
          </a:xfrm>
        </p:grpSpPr>
        <p:sp>
          <p:nvSpPr>
            <p:cNvPr id="917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18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19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0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1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2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3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4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5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6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7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8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9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30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31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2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33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34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35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36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37" name="Group 383"/>
          <p:cNvGrpSpPr>
            <a:grpSpLocks/>
          </p:cNvGrpSpPr>
          <p:nvPr/>
        </p:nvGrpSpPr>
        <p:grpSpPr bwMode="auto">
          <a:xfrm>
            <a:off x="6804248" y="2636912"/>
            <a:ext cx="288032" cy="648072"/>
            <a:chOff x="3278" y="1990"/>
            <a:chExt cx="395" cy="1227"/>
          </a:xfrm>
        </p:grpSpPr>
        <p:sp>
          <p:nvSpPr>
            <p:cNvPr id="938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39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40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41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42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43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44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45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46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47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48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49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50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51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52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53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54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55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56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57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58" name="Group 383"/>
          <p:cNvGrpSpPr>
            <a:grpSpLocks/>
          </p:cNvGrpSpPr>
          <p:nvPr/>
        </p:nvGrpSpPr>
        <p:grpSpPr bwMode="auto">
          <a:xfrm>
            <a:off x="8375104" y="3487688"/>
            <a:ext cx="288032" cy="648072"/>
            <a:chOff x="3278" y="1990"/>
            <a:chExt cx="395" cy="1227"/>
          </a:xfrm>
        </p:grpSpPr>
        <p:sp>
          <p:nvSpPr>
            <p:cNvPr id="959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0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1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2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3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4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5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6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7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8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69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70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71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72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73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74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75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76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77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78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79" name="Group 383"/>
          <p:cNvGrpSpPr>
            <a:grpSpLocks/>
          </p:cNvGrpSpPr>
          <p:nvPr/>
        </p:nvGrpSpPr>
        <p:grpSpPr bwMode="auto">
          <a:xfrm>
            <a:off x="8527504" y="3640088"/>
            <a:ext cx="288032" cy="648072"/>
            <a:chOff x="3278" y="1990"/>
            <a:chExt cx="395" cy="1227"/>
          </a:xfrm>
        </p:grpSpPr>
        <p:sp>
          <p:nvSpPr>
            <p:cNvPr id="980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81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82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83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84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85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86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87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88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89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90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91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92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93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94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95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96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97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98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99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00" name="Group 383"/>
          <p:cNvGrpSpPr>
            <a:grpSpLocks/>
          </p:cNvGrpSpPr>
          <p:nvPr/>
        </p:nvGrpSpPr>
        <p:grpSpPr bwMode="auto">
          <a:xfrm>
            <a:off x="6588224" y="3212976"/>
            <a:ext cx="288032" cy="648072"/>
            <a:chOff x="3278" y="1990"/>
            <a:chExt cx="395" cy="1227"/>
          </a:xfrm>
        </p:grpSpPr>
        <p:sp>
          <p:nvSpPr>
            <p:cNvPr id="1001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02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03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04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05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06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07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08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09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10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11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12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13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14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15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16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17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18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19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20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21" name="Group 383"/>
          <p:cNvGrpSpPr>
            <a:grpSpLocks/>
          </p:cNvGrpSpPr>
          <p:nvPr/>
        </p:nvGrpSpPr>
        <p:grpSpPr bwMode="auto">
          <a:xfrm>
            <a:off x="6956648" y="2789312"/>
            <a:ext cx="288032" cy="648072"/>
            <a:chOff x="3278" y="1990"/>
            <a:chExt cx="395" cy="1227"/>
          </a:xfrm>
        </p:grpSpPr>
        <p:sp>
          <p:nvSpPr>
            <p:cNvPr id="1022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23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24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25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26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27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28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29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30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31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32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33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34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35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36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37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38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39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40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41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42" name="Group 383"/>
          <p:cNvGrpSpPr>
            <a:grpSpLocks/>
          </p:cNvGrpSpPr>
          <p:nvPr/>
        </p:nvGrpSpPr>
        <p:grpSpPr bwMode="auto">
          <a:xfrm>
            <a:off x="7109048" y="2941712"/>
            <a:ext cx="288032" cy="648072"/>
            <a:chOff x="3278" y="1990"/>
            <a:chExt cx="395" cy="1227"/>
          </a:xfrm>
        </p:grpSpPr>
        <p:sp>
          <p:nvSpPr>
            <p:cNvPr id="1043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44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45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46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47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48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49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50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51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52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53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54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55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56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57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58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59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60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61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62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63" name="Group 383"/>
          <p:cNvGrpSpPr>
            <a:grpSpLocks/>
          </p:cNvGrpSpPr>
          <p:nvPr/>
        </p:nvGrpSpPr>
        <p:grpSpPr bwMode="auto">
          <a:xfrm>
            <a:off x="7261448" y="3094112"/>
            <a:ext cx="288032" cy="648072"/>
            <a:chOff x="3278" y="1990"/>
            <a:chExt cx="395" cy="1227"/>
          </a:xfrm>
        </p:grpSpPr>
        <p:sp>
          <p:nvSpPr>
            <p:cNvPr id="1064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65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66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67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68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69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70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71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72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73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74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75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76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77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78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79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80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81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82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83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84" name="Group 383"/>
          <p:cNvGrpSpPr>
            <a:grpSpLocks/>
          </p:cNvGrpSpPr>
          <p:nvPr/>
        </p:nvGrpSpPr>
        <p:grpSpPr bwMode="auto">
          <a:xfrm>
            <a:off x="7413848" y="3246512"/>
            <a:ext cx="288032" cy="648072"/>
            <a:chOff x="3278" y="1990"/>
            <a:chExt cx="395" cy="1227"/>
          </a:xfrm>
        </p:grpSpPr>
        <p:sp>
          <p:nvSpPr>
            <p:cNvPr id="1085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86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87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88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89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0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1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2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3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4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5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6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7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8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99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00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01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02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03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04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105" name="Group 383"/>
          <p:cNvGrpSpPr>
            <a:grpSpLocks/>
          </p:cNvGrpSpPr>
          <p:nvPr/>
        </p:nvGrpSpPr>
        <p:grpSpPr bwMode="auto">
          <a:xfrm>
            <a:off x="7566248" y="3398912"/>
            <a:ext cx="288032" cy="648072"/>
            <a:chOff x="3278" y="1990"/>
            <a:chExt cx="395" cy="1227"/>
          </a:xfrm>
        </p:grpSpPr>
        <p:sp>
          <p:nvSpPr>
            <p:cNvPr id="1106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07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08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09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0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1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2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3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4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5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6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7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8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19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20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21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22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23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24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25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126" name="Group 383"/>
          <p:cNvGrpSpPr>
            <a:grpSpLocks/>
          </p:cNvGrpSpPr>
          <p:nvPr/>
        </p:nvGrpSpPr>
        <p:grpSpPr bwMode="auto">
          <a:xfrm>
            <a:off x="7718648" y="3551312"/>
            <a:ext cx="288032" cy="648072"/>
            <a:chOff x="3278" y="1990"/>
            <a:chExt cx="395" cy="1227"/>
          </a:xfrm>
        </p:grpSpPr>
        <p:sp>
          <p:nvSpPr>
            <p:cNvPr id="1127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28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29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0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1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2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3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4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5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6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7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8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39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40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41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42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43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44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45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46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147" name="Group 383"/>
          <p:cNvGrpSpPr>
            <a:grpSpLocks/>
          </p:cNvGrpSpPr>
          <p:nvPr/>
        </p:nvGrpSpPr>
        <p:grpSpPr bwMode="auto">
          <a:xfrm>
            <a:off x="7871048" y="3703712"/>
            <a:ext cx="288032" cy="648072"/>
            <a:chOff x="3278" y="1990"/>
            <a:chExt cx="395" cy="1227"/>
          </a:xfrm>
        </p:grpSpPr>
        <p:sp>
          <p:nvSpPr>
            <p:cNvPr id="1148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49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50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51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52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53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54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55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56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57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58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59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60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61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62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63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64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65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66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67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168" name="Group 383"/>
          <p:cNvGrpSpPr>
            <a:grpSpLocks/>
          </p:cNvGrpSpPr>
          <p:nvPr/>
        </p:nvGrpSpPr>
        <p:grpSpPr bwMode="auto">
          <a:xfrm>
            <a:off x="8023448" y="3856112"/>
            <a:ext cx="288032" cy="648072"/>
            <a:chOff x="3278" y="1990"/>
            <a:chExt cx="395" cy="1227"/>
          </a:xfrm>
        </p:grpSpPr>
        <p:sp>
          <p:nvSpPr>
            <p:cNvPr id="1169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0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1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2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3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4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5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6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7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8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79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80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81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82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83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84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85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86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87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88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199" name="Group 90"/>
          <p:cNvGrpSpPr>
            <a:grpSpLocks/>
          </p:cNvGrpSpPr>
          <p:nvPr/>
        </p:nvGrpSpPr>
        <p:grpSpPr bwMode="auto">
          <a:xfrm>
            <a:off x="6948264" y="3429000"/>
            <a:ext cx="276225" cy="463550"/>
            <a:chOff x="445" y="2794"/>
            <a:chExt cx="327" cy="484"/>
          </a:xfrm>
          <a:solidFill>
            <a:srgbClr val="FF0000"/>
          </a:solidFill>
        </p:grpSpPr>
        <p:sp>
          <p:nvSpPr>
            <p:cNvPr id="1200" name="Freeform 91"/>
            <p:cNvSpPr>
              <a:spLocks/>
            </p:cNvSpPr>
            <p:nvPr/>
          </p:nvSpPr>
          <p:spPr bwMode="auto">
            <a:xfrm>
              <a:off x="445" y="2992"/>
              <a:ext cx="311" cy="286"/>
            </a:xfrm>
            <a:custGeom>
              <a:avLst/>
              <a:gdLst/>
              <a:ahLst/>
              <a:cxnLst>
                <a:cxn ang="0">
                  <a:pos x="309" y="167"/>
                </a:cxn>
                <a:cxn ang="0">
                  <a:pos x="307" y="156"/>
                </a:cxn>
                <a:cxn ang="0">
                  <a:pos x="304" y="146"/>
                </a:cxn>
                <a:cxn ang="0">
                  <a:pos x="303" y="137"/>
                </a:cxn>
                <a:cxn ang="0">
                  <a:pos x="302" y="127"/>
                </a:cxn>
                <a:cxn ang="0">
                  <a:pos x="301" y="119"/>
                </a:cxn>
                <a:cxn ang="0">
                  <a:pos x="299" y="110"/>
                </a:cxn>
                <a:cxn ang="0">
                  <a:pos x="296" y="100"/>
                </a:cxn>
                <a:cxn ang="0">
                  <a:pos x="290" y="87"/>
                </a:cxn>
                <a:cxn ang="0">
                  <a:pos x="281" y="72"/>
                </a:cxn>
                <a:cxn ang="0">
                  <a:pos x="270" y="56"/>
                </a:cxn>
                <a:cxn ang="0">
                  <a:pos x="261" y="43"/>
                </a:cxn>
                <a:cxn ang="0">
                  <a:pos x="253" y="32"/>
                </a:cxn>
                <a:cxn ang="0">
                  <a:pos x="246" y="24"/>
                </a:cxn>
                <a:cxn ang="0">
                  <a:pos x="239" y="18"/>
                </a:cxn>
                <a:cxn ang="0">
                  <a:pos x="231" y="13"/>
                </a:cxn>
                <a:cxn ang="0">
                  <a:pos x="223" y="9"/>
                </a:cxn>
                <a:cxn ang="0">
                  <a:pos x="214" y="6"/>
                </a:cxn>
                <a:cxn ang="0">
                  <a:pos x="206" y="4"/>
                </a:cxn>
                <a:cxn ang="0">
                  <a:pos x="199" y="3"/>
                </a:cxn>
                <a:cxn ang="0">
                  <a:pos x="194" y="5"/>
                </a:cxn>
                <a:cxn ang="0">
                  <a:pos x="193" y="8"/>
                </a:cxn>
                <a:cxn ang="0">
                  <a:pos x="192" y="12"/>
                </a:cxn>
                <a:cxn ang="0">
                  <a:pos x="189" y="16"/>
                </a:cxn>
                <a:cxn ang="0">
                  <a:pos x="182" y="19"/>
                </a:cxn>
                <a:cxn ang="0">
                  <a:pos x="173" y="22"/>
                </a:cxn>
                <a:cxn ang="0">
                  <a:pos x="164" y="24"/>
                </a:cxn>
                <a:cxn ang="0">
                  <a:pos x="155" y="24"/>
                </a:cxn>
                <a:cxn ang="0">
                  <a:pos x="145" y="21"/>
                </a:cxn>
                <a:cxn ang="0">
                  <a:pos x="135" y="16"/>
                </a:cxn>
                <a:cxn ang="0">
                  <a:pos x="125" y="9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98" y="3"/>
                </a:cxn>
                <a:cxn ang="0">
                  <a:pos x="82" y="12"/>
                </a:cxn>
                <a:cxn ang="0">
                  <a:pos x="67" y="31"/>
                </a:cxn>
                <a:cxn ang="0">
                  <a:pos x="50" y="50"/>
                </a:cxn>
                <a:cxn ang="0">
                  <a:pos x="32" y="65"/>
                </a:cxn>
                <a:cxn ang="0">
                  <a:pos x="16" y="76"/>
                </a:cxn>
                <a:cxn ang="0">
                  <a:pos x="6" y="89"/>
                </a:cxn>
                <a:cxn ang="0">
                  <a:pos x="1" y="102"/>
                </a:cxn>
                <a:cxn ang="0">
                  <a:pos x="0" y="114"/>
                </a:cxn>
                <a:cxn ang="0">
                  <a:pos x="2" y="127"/>
                </a:cxn>
                <a:cxn ang="0">
                  <a:pos x="7" y="141"/>
                </a:cxn>
                <a:cxn ang="0">
                  <a:pos x="11" y="159"/>
                </a:cxn>
                <a:cxn ang="0">
                  <a:pos x="16" y="182"/>
                </a:cxn>
                <a:cxn ang="0">
                  <a:pos x="23" y="204"/>
                </a:cxn>
                <a:cxn ang="0">
                  <a:pos x="33" y="224"/>
                </a:cxn>
                <a:cxn ang="0">
                  <a:pos x="42" y="240"/>
                </a:cxn>
                <a:cxn ang="0">
                  <a:pos x="49" y="256"/>
                </a:cxn>
                <a:cxn ang="0">
                  <a:pos x="58" y="271"/>
                </a:cxn>
                <a:cxn ang="0">
                  <a:pos x="71" y="285"/>
                </a:cxn>
                <a:cxn ang="0">
                  <a:pos x="108" y="267"/>
                </a:cxn>
                <a:cxn ang="0">
                  <a:pos x="190" y="230"/>
                </a:cxn>
                <a:cxn ang="0">
                  <a:pos x="272" y="191"/>
                </a:cxn>
                <a:cxn ang="0">
                  <a:pos x="310" y="175"/>
                </a:cxn>
              </a:cxnLst>
              <a:rect l="0" t="0" r="r" b="b"/>
              <a:pathLst>
                <a:path w="311" h="286">
                  <a:moveTo>
                    <a:pt x="310" y="175"/>
                  </a:moveTo>
                  <a:lnTo>
                    <a:pt x="309" y="172"/>
                  </a:lnTo>
                  <a:lnTo>
                    <a:pt x="309" y="169"/>
                  </a:lnTo>
                  <a:lnTo>
                    <a:pt x="309" y="167"/>
                  </a:lnTo>
                  <a:lnTo>
                    <a:pt x="308" y="164"/>
                  </a:lnTo>
                  <a:lnTo>
                    <a:pt x="307" y="161"/>
                  </a:lnTo>
                  <a:lnTo>
                    <a:pt x="307" y="159"/>
                  </a:lnTo>
                  <a:lnTo>
                    <a:pt x="307" y="156"/>
                  </a:lnTo>
                  <a:lnTo>
                    <a:pt x="306" y="154"/>
                  </a:lnTo>
                  <a:lnTo>
                    <a:pt x="306" y="151"/>
                  </a:lnTo>
                  <a:lnTo>
                    <a:pt x="305" y="149"/>
                  </a:lnTo>
                  <a:lnTo>
                    <a:pt x="304" y="146"/>
                  </a:lnTo>
                  <a:lnTo>
                    <a:pt x="304" y="144"/>
                  </a:lnTo>
                  <a:lnTo>
                    <a:pt x="304" y="142"/>
                  </a:lnTo>
                  <a:lnTo>
                    <a:pt x="303" y="139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2" y="132"/>
                  </a:lnTo>
                  <a:lnTo>
                    <a:pt x="302" y="130"/>
                  </a:lnTo>
                  <a:lnTo>
                    <a:pt x="302" y="127"/>
                  </a:lnTo>
                  <a:lnTo>
                    <a:pt x="301" y="125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19"/>
                  </a:lnTo>
                  <a:lnTo>
                    <a:pt x="301" y="117"/>
                  </a:lnTo>
                  <a:lnTo>
                    <a:pt x="300" y="114"/>
                  </a:lnTo>
                  <a:lnTo>
                    <a:pt x="299" y="112"/>
                  </a:lnTo>
                  <a:lnTo>
                    <a:pt x="299" y="110"/>
                  </a:lnTo>
                  <a:lnTo>
                    <a:pt x="298" y="108"/>
                  </a:lnTo>
                  <a:lnTo>
                    <a:pt x="298" y="105"/>
                  </a:lnTo>
                  <a:lnTo>
                    <a:pt x="296" y="103"/>
                  </a:lnTo>
                  <a:lnTo>
                    <a:pt x="296" y="100"/>
                  </a:lnTo>
                  <a:lnTo>
                    <a:pt x="295" y="97"/>
                  </a:lnTo>
                  <a:lnTo>
                    <a:pt x="293" y="94"/>
                  </a:lnTo>
                  <a:lnTo>
                    <a:pt x="291" y="91"/>
                  </a:lnTo>
                  <a:lnTo>
                    <a:pt x="290" y="87"/>
                  </a:lnTo>
                  <a:lnTo>
                    <a:pt x="288" y="83"/>
                  </a:lnTo>
                  <a:lnTo>
                    <a:pt x="285" y="79"/>
                  </a:lnTo>
                  <a:lnTo>
                    <a:pt x="283" y="76"/>
                  </a:lnTo>
                  <a:lnTo>
                    <a:pt x="281" y="72"/>
                  </a:lnTo>
                  <a:lnTo>
                    <a:pt x="278" y="68"/>
                  </a:lnTo>
                  <a:lnTo>
                    <a:pt x="276" y="64"/>
                  </a:lnTo>
                  <a:lnTo>
                    <a:pt x="273" y="60"/>
                  </a:lnTo>
                  <a:lnTo>
                    <a:pt x="270" y="56"/>
                  </a:lnTo>
                  <a:lnTo>
                    <a:pt x="268" y="52"/>
                  </a:lnTo>
                  <a:lnTo>
                    <a:pt x="265" y="49"/>
                  </a:lnTo>
                  <a:lnTo>
                    <a:pt x="263" y="46"/>
                  </a:lnTo>
                  <a:lnTo>
                    <a:pt x="261" y="43"/>
                  </a:lnTo>
                  <a:lnTo>
                    <a:pt x="259" y="40"/>
                  </a:lnTo>
                  <a:lnTo>
                    <a:pt x="257" y="37"/>
                  </a:lnTo>
                  <a:lnTo>
                    <a:pt x="255" y="34"/>
                  </a:lnTo>
                  <a:lnTo>
                    <a:pt x="253" y="32"/>
                  </a:lnTo>
                  <a:lnTo>
                    <a:pt x="251" y="30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6" y="24"/>
                  </a:lnTo>
                  <a:lnTo>
                    <a:pt x="244" y="23"/>
                  </a:lnTo>
                  <a:lnTo>
                    <a:pt x="242" y="21"/>
                  </a:lnTo>
                  <a:lnTo>
                    <a:pt x="240" y="20"/>
                  </a:lnTo>
                  <a:lnTo>
                    <a:pt x="239" y="18"/>
                  </a:lnTo>
                  <a:lnTo>
                    <a:pt x="237" y="17"/>
                  </a:lnTo>
                  <a:lnTo>
                    <a:pt x="235" y="15"/>
                  </a:lnTo>
                  <a:lnTo>
                    <a:pt x="233" y="14"/>
                  </a:lnTo>
                  <a:lnTo>
                    <a:pt x="231" y="13"/>
                  </a:lnTo>
                  <a:lnTo>
                    <a:pt x="230" y="12"/>
                  </a:lnTo>
                  <a:lnTo>
                    <a:pt x="227" y="11"/>
                  </a:lnTo>
                  <a:lnTo>
                    <a:pt x="225" y="10"/>
                  </a:lnTo>
                  <a:lnTo>
                    <a:pt x="223" y="9"/>
                  </a:lnTo>
                  <a:lnTo>
                    <a:pt x="220" y="8"/>
                  </a:lnTo>
                  <a:lnTo>
                    <a:pt x="219" y="7"/>
                  </a:lnTo>
                  <a:lnTo>
                    <a:pt x="217" y="6"/>
                  </a:lnTo>
                  <a:lnTo>
                    <a:pt x="214" y="6"/>
                  </a:lnTo>
                  <a:lnTo>
                    <a:pt x="212" y="5"/>
                  </a:lnTo>
                  <a:lnTo>
                    <a:pt x="210" y="4"/>
                  </a:lnTo>
                  <a:lnTo>
                    <a:pt x="207" y="4"/>
                  </a:lnTo>
                  <a:lnTo>
                    <a:pt x="206" y="4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201" y="3"/>
                  </a:lnTo>
                  <a:lnTo>
                    <a:pt x="199" y="3"/>
                  </a:lnTo>
                  <a:lnTo>
                    <a:pt x="198" y="4"/>
                  </a:lnTo>
                  <a:lnTo>
                    <a:pt x="196" y="4"/>
                  </a:lnTo>
                  <a:lnTo>
                    <a:pt x="195" y="4"/>
                  </a:lnTo>
                  <a:lnTo>
                    <a:pt x="194" y="5"/>
                  </a:lnTo>
                  <a:lnTo>
                    <a:pt x="194" y="6"/>
                  </a:lnTo>
                  <a:lnTo>
                    <a:pt x="194" y="7"/>
                  </a:lnTo>
                  <a:lnTo>
                    <a:pt x="193" y="7"/>
                  </a:lnTo>
                  <a:lnTo>
                    <a:pt x="193" y="8"/>
                  </a:lnTo>
                  <a:lnTo>
                    <a:pt x="193" y="9"/>
                  </a:lnTo>
                  <a:lnTo>
                    <a:pt x="193" y="10"/>
                  </a:lnTo>
                  <a:lnTo>
                    <a:pt x="193" y="11"/>
                  </a:lnTo>
                  <a:lnTo>
                    <a:pt x="192" y="12"/>
                  </a:lnTo>
                  <a:lnTo>
                    <a:pt x="192" y="13"/>
                  </a:lnTo>
                  <a:lnTo>
                    <a:pt x="190" y="14"/>
                  </a:lnTo>
                  <a:lnTo>
                    <a:pt x="190" y="15"/>
                  </a:lnTo>
                  <a:lnTo>
                    <a:pt x="189" y="16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19"/>
                  </a:lnTo>
                  <a:lnTo>
                    <a:pt x="180" y="20"/>
                  </a:lnTo>
                  <a:lnTo>
                    <a:pt x="178" y="20"/>
                  </a:lnTo>
                  <a:lnTo>
                    <a:pt x="176" y="22"/>
                  </a:lnTo>
                  <a:lnTo>
                    <a:pt x="173" y="22"/>
                  </a:lnTo>
                  <a:lnTo>
                    <a:pt x="171" y="23"/>
                  </a:lnTo>
                  <a:lnTo>
                    <a:pt x="169" y="24"/>
                  </a:lnTo>
                  <a:lnTo>
                    <a:pt x="166" y="24"/>
                  </a:lnTo>
                  <a:lnTo>
                    <a:pt x="164" y="24"/>
                  </a:lnTo>
                  <a:lnTo>
                    <a:pt x="161" y="24"/>
                  </a:lnTo>
                  <a:lnTo>
                    <a:pt x="159" y="25"/>
                  </a:lnTo>
                  <a:lnTo>
                    <a:pt x="157" y="24"/>
                  </a:lnTo>
                  <a:lnTo>
                    <a:pt x="155" y="24"/>
                  </a:lnTo>
                  <a:lnTo>
                    <a:pt x="152" y="23"/>
                  </a:lnTo>
                  <a:lnTo>
                    <a:pt x="149" y="23"/>
                  </a:lnTo>
                  <a:lnTo>
                    <a:pt x="147" y="22"/>
                  </a:lnTo>
                  <a:lnTo>
                    <a:pt x="145" y="21"/>
                  </a:lnTo>
                  <a:lnTo>
                    <a:pt x="143" y="20"/>
                  </a:lnTo>
                  <a:lnTo>
                    <a:pt x="140" y="19"/>
                  </a:lnTo>
                  <a:lnTo>
                    <a:pt x="138" y="17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5" y="9"/>
                  </a:lnTo>
                  <a:lnTo>
                    <a:pt x="123" y="7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2"/>
                  </a:lnTo>
                  <a:lnTo>
                    <a:pt x="98" y="3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7" y="9"/>
                  </a:lnTo>
                  <a:lnTo>
                    <a:pt x="82" y="12"/>
                  </a:lnTo>
                  <a:lnTo>
                    <a:pt x="78" y="15"/>
                  </a:lnTo>
                  <a:lnTo>
                    <a:pt x="75" y="20"/>
                  </a:lnTo>
                  <a:lnTo>
                    <a:pt x="70" y="24"/>
                  </a:lnTo>
                  <a:lnTo>
                    <a:pt x="67" y="31"/>
                  </a:lnTo>
                  <a:lnTo>
                    <a:pt x="63" y="36"/>
                  </a:lnTo>
                  <a:lnTo>
                    <a:pt x="59" y="41"/>
                  </a:lnTo>
                  <a:lnTo>
                    <a:pt x="55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2" y="58"/>
                  </a:lnTo>
                  <a:lnTo>
                    <a:pt x="37" y="61"/>
                  </a:lnTo>
                  <a:lnTo>
                    <a:pt x="32" y="65"/>
                  </a:lnTo>
                  <a:lnTo>
                    <a:pt x="29" y="67"/>
                  </a:lnTo>
                  <a:lnTo>
                    <a:pt x="24" y="70"/>
                  </a:lnTo>
                  <a:lnTo>
                    <a:pt x="20" y="73"/>
                  </a:lnTo>
                  <a:lnTo>
                    <a:pt x="16" y="76"/>
                  </a:lnTo>
                  <a:lnTo>
                    <a:pt x="13" y="79"/>
                  </a:lnTo>
                  <a:lnTo>
                    <a:pt x="10" y="82"/>
                  </a:lnTo>
                  <a:lnTo>
                    <a:pt x="8" y="85"/>
                  </a:lnTo>
                  <a:lnTo>
                    <a:pt x="6" y="89"/>
                  </a:lnTo>
                  <a:lnTo>
                    <a:pt x="4" y="92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0"/>
                  </a:lnTo>
                  <a:lnTo>
                    <a:pt x="4" y="133"/>
                  </a:lnTo>
                  <a:lnTo>
                    <a:pt x="5" y="137"/>
                  </a:lnTo>
                  <a:lnTo>
                    <a:pt x="7" y="141"/>
                  </a:lnTo>
                  <a:lnTo>
                    <a:pt x="8" y="145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9"/>
                  </a:lnTo>
                  <a:lnTo>
                    <a:pt x="12" y="165"/>
                  </a:lnTo>
                  <a:lnTo>
                    <a:pt x="14" y="170"/>
                  </a:lnTo>
                  <a:lnTo>
                    <a:pt x="15" y="176"/>
                  </a:lnTo>
                  <a:lnTo>
                    <a:pt x="16" y="182"/>
                  </a:lnTo>
                  <a:lnTo>
                    <a:pt x="18" y="187"/>
                  </a:lnTo>
                  <a:lnTo>
                    <a:pt x="19" y="193"/>
                  </a:lnTo>
                  <a:lnTo>
                    <a:pt x="21" y="198"/>
                  </a:lnTo>
                  <a:lnTo>
                    <a:pt x="23" y="204"/>
                  </a:lnTo>
                  <a:lnTo>
                    <a:pt x="25" y="210"/>
                  </a:lnTo>
                  <a:lnTo>
                    <a:pt x="27" y="214"/>
                  </a:lnTo>
                  <a:lnTo>
                    <a:pt x="29" y="219"/>
                  </a:lnTo>
                  <a:lnTo>
                    <a:pt x="33" y="224"/>
                  </a:lnTo>
                  <a:lnTo>
                    <a:pt x="35" y="227"/>
                  </a:lnTo>
                  <a:lnTo>
                    <a:pt x="38" y="231"/>
                  </a:lnTo>
                  <a:lnTo>
                    <a:pt x="40" y="235"/>
                  </a:lnTo>
                  <a:lnTo>
                    <a:pt x="42" y="240"/>
                  </a:lnTo>
                  <a:lnTo>
                    <a:pt x="44" y="244"/>
                  </a:lnTo>
                  <a:lnTo>
                    <a:pt x="46" y="247"/>
                  </a:lnTo>
                  <a:lnTo>
                    <a:pt x="48" y="251"/>
                  </a:lnTo>
                  <a:lnTo>
                    <a:pt x="49" y="256"/>
                  </a:lnTo>
                  <a:lnTo>
                    <a:pt x="52" y="259"/>
                  </a:lnTo>
                  <a:lnTo>
                    <a:pt x="54" y="263"/>
                  </a:lnTo>
                  <a:lnTo>
                    <a:pt x="56" y="267"/>
                  </a:lnTo>
                  <a:lnTo>
                    <a:pt x="58" y="271"/>
                  </a:lnTo>
                  <a:lnTo>
                    <a:pt x="61" y="274"/>
                  </a:lnTo>
                  <a:lnTo>
                    <a:pt x="64" y="277"/>
                  </a:lnTo>
                  <a:lnTo>
                    <a:pt x="67" y="281"/>
                  </a:lnTo>
                  <a:lnTo>
                    <a:pt x="71" y="285"/>
                  </a:lnTo>
                  <a:lnTo>
                    <a:pt x="73" y="283"/>
                  </a:lnTo>
                  <a:lnTo>
                    <a:pt x="81" y="280"/>
                  </a:lnTo>
                  <a:lnTo>
                    <a:pt x="93" y="274"/>
                  </a:lnTo>
                  <a:lnTo>
                    <a:pt x="108" y="267"/>
                  </a:lnTo>
                  <a:lnTo>
                    <a:pt x="126" y="259"/>
                  </a:lnTo>
                  <a:lnTo>
                    <a:pt x="146" y="250"/>
                  </a:lnTo>
                  <a:lnTo>
                    <a:pt x="168" y="240"/>
                  </a:lnTo>
                  <a:lnTo>
                    <a:pt x="190" y="230"/>
                  </a:lnTo>
                  <a:lnTo>
                    <a:pt x="212" y="219"/>
                  </a:lnTo>
                  <a:lnTo>
                    <a:pt x="234" y="209"/>
                  </a:lnTo>
                  <a:lnTo>
                    <a:pt x="254" y="199"/>
                  </a:lnTo>
                  <a:lnTo>
                    <a:pt x="272" y="191"/>
                  </a:lnTo>
                  <a:lnTo>
                    <a:pt x="288" y="184"/>
                  </a:lnTo>
                  <a:lnTo>
                    <a:pt x="299" y="179"/>
                  </a:lnTo>
                  <a:lnTo>
                    <a:pt x="307" y="176"/>
                  </a:lnTo>
                  <a:lnTo>
                    <a:pt x="310" y="175"/>
                  </a:lnTo>
                </a:path>
              </a:pathLst>
            </a:custGeom>
            <a:grp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01" name="Freeform 92"/>
            <p:cNvSpPr>
              <a:spLocks/>
            </p:cNvSpPr>
            <p:nvPr/>
          </p:nvSpPr>
          <p:spPr bwMode="auto">
            <a:xfrm>
              <a:off x="548" y="2925"/>
              <a:ext cx="107" cy="158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2" y="56"/>
                </a:cxn>
                <a:cxn ang="0">
                  <a:pos x="100" y="59"/>
                </a:cxn>
                <a:cxn ang="0">
                  <a:pos x="97" y="61"/>
                </a:cxn>
                <a:cxn ang="0">
                  <a:pos x="96" y="65"/>
                </a:cxn>
                <a:cxn ang="0">
                  <a:pos x="94" y="68"/>
                </a:cxn>
                <a:cxn ang="0">
                  <a:pos x="93" y="73"/>
                </a:cxn>
                <a:cxn ang="0">
                  <a:pos x="92" y="77"/>
                </a:cxn>
                <a:cxn ang="0">
                  <a:pos x="92" y="83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7" y="103"/>
                </a:cxn>
                <a:cxn ang="0">
                  <a:pos x="100" y="112"/>
                </a:cxn>
                <a:cxn ang="0">
                  <a:pos x="103" y="120"/>
                </a:cxn>
                <a:cxn ang="0">
                  <a:pos x="105" y="128"/>
                </a:cxn>
                <a:cxn ang="0">
                  <a:pos x="105" y="135"/>
                </a:cxn>
                <a:cxn ang="0">
                  <a:pos x="104" y="141"/>
                </a:cxn>
                <a:cxn ang="0">
                  <a:pos x="99" y="145"/>
                </a:cxn>
                <a:cxn ang="0">
                  <a:pos x="93" y="149"/>
                </a:cxn>
                <a:cxn ang="0">
                  <a:pos x="86" y="152"/>
                </a:cxn>
                <a:cxn ang="0">
                  <a:pos x="77" y="154"/>
                </a:cxn>
                <a:cxn ang="0">
                  <a:pos x="68" y="155"/>
                </a:cxn>
                <a:cxn ang="0">
                  <a:pos x="59" y="157"/>
                </a:cxn>
                <a:cxn ang="0">
                  <a:pos x="51" y="157"/>
                </a:cxn>
                <a:cxn ang="0">
                  <a:pos x="44" y="157"/>
                </a:cxn>
                <a:cxn ang="0">
                  <a:pos x="37" y="155"/>
                </a:cxn>
                <a:cxn ang="0">
                  <a:pos x="30" y="153"/>
                </a:cxn>
                <a:cxn ang="0">
                  <a:pos x="23" y="151"/>
                </a:cxn>
                <a:cxn ang="0">
                  <a:pos x="17" y="148"/>
                </a:cxn>
                <a:cxn ang="0">
                  <a:pos x="11" y="144"/>
                </a:cxn>
                <a:cxn ang="0">
                  <a:pos x="5" y="139"/>
                </a:cxn>
                <a:cxn ang="0">
                  <a:pos x="1" y="131"/>
                </a:cxn>
                <a:cxn ang="0">
                  <a:pos x="0" y="123"/>
                </a:cxn>
                <a:cxn ang="0">
                  <a:pos x="0" y="112"/>
                </a:cxn>
                <a:cxn ang="0">
                  <a:pos x="0" y="100"/>
                </a:cxn>
                <a:cxn ang="0">
                  <a:pos x="2" y="87"/>
                </a:cxn>
                <a:cxn ang="0">
                  <a:pos x="5" y="72"/>
                </a:cxn>
                <a:cxn ang="0">
                  <a:pos x="9" y="56"/>
                </a:cxn>
                <a:cxn ang="0">
                  <a:pos x="14" y="39"/>
                </a:cxn>
                <a:cxn ang="0">
                  <a:pos x="20" y="20"/>
                </a:cxn>
                <a:cxn ang="0">
                  <a:pos x="27" y="0"/>
                </a:cxn>
                <a:cxn ang="0">
                  <a:pos x="106" y="55"/>
                </a:cxn>
              </a:cxnLst>
              <a:rect l="0" t="0" r="r" b="b"/>
              <a:pathLst>
                <a:path w="107" h="158">
                  <a:moveTo>
                    <a:pt x="106" y="55"/>
                  </a:moveTo>
                  <a:lnTo>
                    <a:pt x="102" y="56"/>
                  </a:lnTo>
                  <a:lnTo>
                    <a:pt x="100" y="59"/>
                  </a:lnTo>
                  <a:lnTo>
                    <a:pt x="97" y="61"/>
                  </a:lnTo>
                  <a:lnTo>
                    <a:pt x="96" y="65"/>
                  </a:lnTo>
                  <a:lnTo>
                    <a:pt x="94" y="68"/>
                  </a:lnTo>
                  <a:lnTo>
                    <a:pt x="93" y="73"/>
                  </a:lnTo>
                  <a:lnTo>
                    <a:pt x="92" y="77"/>
                  </a:lnTo>
                  <a:lnTo>
                    <a:pt x="92" y="83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7" y="103"/>
                  </a:lnTo>
                  <a:lnTo>
                    <a:pt x="100" y="112"/>
                  </a:lnTo>
                  <a:lnTo>
                    <a:pt x="103" y="120"/>
                  </a:lnTo>
                  <a:lnTo>
                    <a:pt x="105" y="128"/>
                  </a:lnTo>
                  <a:lnTo>
                    <a:pt x="105" y="135"/>
                  </a:lnTo>
                  <a:lnTo>
                    <a:pt x="104" y="141"/>
                  </a:lnTo>
                  <a:lnTo>
                    <a:pt x="99" y="145"/>
                  </a:lnTo>
                  <a:lnTo>
                    <a:pt x="93" y="149"/>
                  </a:lnTo>
                  <a:lnTo>
                    <a:pt x="86" y="152"/>
                  </a:lnTo>
                  <a:lnTo>
                    <a:pt x="77" y="154"/>
                  </a:lnTo>
                  <a:lnTo>
                    <a:pt x="68" y="155"/>
                  </a:lnTo>
                  <a:lnTo>
                    <a:pt x="59" y="157"/>
                  </a:lnTo>
                  <a:lnTo>
                    <a:pt x="51" y="157"/>
                  </a:lnTo>
                  <a:lnTo>
                    <a:pt x="44" y="157"/>
                  </a:lnTo>
                  <a:lnTo>
                    <a:pt x="37" y="155"/>
                  </a:lnTo>
                  <a:lnTo>
                    <a:pt x="30" y="153"/>
                  </a:lnTo>
                  <a:lnTo>
                    <a:pt x="23" y="151"/>
                  </a:lnTo>
                  <a:lnTo>
                    <a:pt x="17" y="148"/>
                  </a:lnTo>
                  <a:lnTo>
                    <a:pt x="11" y="144"/>
                  </a:lnTo>
                  <a:lnTo>
                    <a:pt x="5" y="139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2" y="87"/>
                  </a:lnTo>
                  <a:lnTo>
                    <a:pt x="5" y="72"/>
                  </a:lnTo>
                  <a:lnTo>
                    <a:pt x="9" y="56"/>
                  </a:lnTo>
                  <a:lnTo>
                    <a:pt x="14" y="39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106" y="5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02" name="Freeform 93"/>
            <p:cNvSpPr>
              <a:spLocks/>
            </p:cNvSpPr>
            <p:nvPr/>
          </p:nvSpPr>
          <p:spPr bwMode="auto">
            <a:xfrm>
              <a:off x="568" y="2830"/>
              <a:ext cx="156" cy="179"/>
            </a:xfrm>
            <a:custGeom>
              <a:avLst/>
              <a:gdLst/>
              <a:ahLst/>
              <a:cxnLst>
                <a:cxn ang="0">
                  <a:pos x="152" y="84"/>
                </a:cxn>
                <a:cxn ang="0">
                  <a:pos x="151" y="91"/>
                </a:cxn>
                <a:cxn ang="0">
                  <a:pos x="148" y="98"/>
                </a:cxn>
                <a:cxn ang="0">
                  <a:pos x="145" y="104"/>
                </a:cxn>
                <a:cxn ang="0">
                  <a:pos x="141" y="112"/>
                </a:cxn>
                <a:cxn ang="0">
                  <a:pos x="137" y="120"/>
                </a:cxn>
                <a:cxn ang="0">
                  <a:pos x="134" y="127"/>
                </a:cxn>
                <a:cxn ang="0">
                  <a:pos x="131" y="132"/>
                </a:cxn>
                <a:cxn ang="0">
                  <a:pos x="127" y="137"/>
                </a:cxn>
                <a:cxn ang="0">
                  <a:pos x="124" y="142"/>
                </a:cxn>
                <a:cxn ang="0">
                  <a:pos x="119" y="149"/>
                </a:cxn>
                <a:cxn ang="0">
                  <a:pos x="114" y="156"/>
                </a:cxn>
                <a:cxn ang="0">
                  <a:pos x="109" y="162"/>
                </a:cxn>
                <a:cxn ang="0">
                  <a:pos x="105" y="167"/>
                </a:cxn>
                <a:cxn ang="0">
                  <a:pos x="101" y="170"/>
                </a:cxn>
                <a:cxn ang="0">
                  <a:pos x="96" y="174"/>
                </a:cxn>
                <a:cxn ang="0">
                  <a:pos x="91" y="176"/>
                </a:cxn>
                <a:cxn ang="0">
                  <a:pos x="86" y="178"/>
                </a:cxn>
                <a:cxn ang="0">
                  <a:pos x="80" y="177"/>
                </a:cxn>
                <a:cxn ang="0">
                  <a:pos x="74" y="175"/>
                </a:cxn>
                <a:cxn ang="0">
                  <a:pos x="67" y="173"/>
                </a:cxn>
                <a:cxn ang="0">
                  <a:pos x="59" y="169"/>
                </a:cxn>
                <a:cxn ang="0">
                  <a:pos x="50" y="164"/>
                </a:cxn>
                <a:cxn ang="0">
                  <a:pos x="41" y="156"/>
                </a:cxn>
                <a:cxn ang="0">
                  <a:pos x="30" y="148"/>
                </a:cxn>
                <a:cxn ang="0">
                  <a:pos x="22" y="139"/>
                </a:cxn>
                <a:cxn ang="0">
                  <a:pos x="15" y="130"/>
                </a:cxn>
                <a:cxn ang="0">
                  <a:pos x="9" y="120"/>
                </a:cxn>
                <a:cxn ang="0">
                  <a:pos x="5" y="111"/>
                </a:cxn>
                <a:cxn ang="0">
                  <a:pos x="1" y="100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3" y="66"/>
                </a:cxn>
                <a:cxn ang="0">
                  <a:pos x="8" y="52"/>
                </a:cxn>
                <a:cxn ang="0">
                  <a:pos x="15" y="38"/>
                </a:cxn>
                <a:cxn ang="0">
                  <a:pos x="24" y="24"/>
                </a:cxn>
                <a:cxn ang="0">
                  <a:pos x="34" y="13"/>
                </a:cxn>
                <a:cxn ang="0">
                  <a:pos x="47" y="7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3" y="0"/>
                </a:cxn>
                <a:cxn ang="0">
                  <a:pos x="122" y="2"/>
                </a:cxn>
                <a:cxn ang="0">
                  <a:pos x="139" y="8"/>
                </a:cxn>
                <a:cxn ang="0">
                  <a:pos x="149" y="19"/>
                </a:cxn>
                <a:cxn ang="0">
                  <a:pos x="154" y="36"/>
                </a:cxn>
                <a:cxn ang="0">
                  <a:pos x="155" y="54"/>
                </a:cxn>
                <a:cxn ang="0">
                  <a:pos x="153" y="70"/>
                </a:cxn>
                <a:cxn ang="0">
                  <a:pos x="152" y="78"/>
                </a:cxn>
              </a:cxnLst>
              <a:rect l="0" t="0" r="r" b="b"/>
              <a:pathLst>
                <a:path w="156" h="179">
                  <a:moveTo>
                    <a:pt x="152" y="79"/>
                  </a:moveTo>
                  <a:lnTo>
                    <a:pt x="152" y="82"/>
                  </a:lnTo>
                  <a:lnTo>
                    <a:pt x="152" y="84"/>
                  </a:lnTo>
                  <a:lnTo>
                    <a:pt x="152" y="86"/>
                  </a:lnTo>
                  <a:lnTo>
                    <a:pt x="151" y="88"/>
                  </a:lnTo>
                  <a:lnTo>
                    <a:pt x="151" y="91"/>
                  </a:lnTo>
                  <a:lnTo>
                    <a:pt x="150" y="93"/>
                  </a:lnTo>
                  <a:lnTo>
                    <a:pt x="149" y="95"/>
                  </a:lnTo>
                  <a:lnTo>
                    <a:pt x="148" y="98"/>
                  </a:lnTo>
                  <a:lnTo>
                    <a:pt x="147" y="100"/>
                  </a:lnTo>
                  <a:lnTo>
                    <a:pt x="146" y="102"/>
                  </a:lnTo>
                  <a:lnTo>
                    <a:pt x="145" y="104"/>
                  </a:lnTo>
                  <a:lnTo>
                    <a:pt x="144" y="107"/>
                  </a:lnTo>
                  <a:lnTo>
                    <a:pt x="143" y="109"/>
                  </a:lnTo>
                  <a:lnTo>
                    <a:pt x="141" y="112"/>
                  </a:lnTo>
                  <a:lnTo>
                    <a:pt x="140" y="114"/>
                  </a:lnTo>
                  <a:lnTo>
                    <a:pt x="139" y="118"/>
                  </a:lnTo>
                  <a:lnTo>
                    <a:pt x="137" y="120"/>
                  </a:lnTo>
                  <a:lnTo>
                    <a:pt x="136" y="123"/>
                  </a:lnTo>
                  <a:lnTo>
                    <a:pt x="135" y="125"/>
                  </a:lnTo>
                  <a:lnTo>
                    <a:pt x="134" y="127"/>
                  </a:lnTo>
                  <a:lnTo>
                    <a:pt x="133" y="129"/>
                  </a:lnTo>
                  <a:lnTo>
                    <a:pt x="132" y="130"/>
                  </a:lnTo>
                  <a:lnTo>
                    <a:pt x="131" y="132"/>
                  </a:lnTo>
                  <a:lnTo>
                    <a:pt x="130" y="134"/>
                  </a:lnTo>
                  <a:lnTo>
                    <a:pt x="129" y="136"/>
                  </a:lnTo>
                  <a:lnTo>
                    <a:pt x="127" y="137"/>
                  </a:lnTo>
                  <a:lnTo>
                    <a:pt x="127" y="139"/>
                  </a:lnTo>
                  <a:lnTo>
                    <a:pt x="125" y="140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1" y="147"/>
                  </a:lnTo>
                  <a:lnTo>
                    <a:pt x="119" y="149"/>
                  </a:lnTo>
                  <a:lnTo>
                    <a:pt x="117" y="151"/>
                  </a:lnTo>
                  <a:lnTo>
                    <a:pt x="115" y="154"/>
                  </a:lnTo>
                  <a:lnTo>
                    <a:pt x="114" y="156"/>
                  </a:lnTo>
                  <a:lnTo>
                    <a:pt x="112" y="158"/>
                  </a:lnTo>
                  <a:lnTo>
                    <a:pt x="111" y="160"/>
                  </a:lnTo>
                  <a:lnTo>
                    <a:pt x="109" y="162"/>
                  </a:lnTo>
                  <a:lnTo>
                    <a:pt x="108" y="163"/>
                  </a:lnTo>
                  <a:lnTo>
                    <a:pt x="106" y="165"/>
                  </a:lnTo>
                  <a:lnTo>
                    <a:pt x="105" y="167"/>
                  </a:lnTo>
                  <a:lnTo>
                    <a:pt x="104" y="168"/>
                  </a:lnTo>
                  <a:lnTo>
                    <a:pt x="103" y="169"/>
                  </a:lnTo>
                  <a:lnTo>
                    <a:pt x="101" y="170"/>
                  </a:lnTo>
                  <a:lnTo>
                    <a:pt x="100" y="171"/>
                  </a:lnTo>
                  <a:lnTo>
                    <a:pt x="98" y="173"/>
                  </a:lnTo>
                  <a:lnTo>
                    <a:pt x="96" y="174"/>
                  </a:lnTo>
                  <a:lnTo>
                    <a:pt x="95" y="175"/>
                  </a:lnTo>
                  <a:lnTo>
                    <a:pt x="93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88" y="177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2" y="178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6" y="176"/>
                  </a:lnTo>
                  <a:lnTo>
                    <a:pt x="74" y="175"/>
                  </a:lnTo>
                  <a:lnTo>
                    <a:pt x="72" y="175"/>
                  </a:lnTo>
                  <a:lnTo>
                    <a:pt x="69" y="174"/>
                  </a:lnTo>
                  <a:lnTo>
                    <a:pt x="67" y="173"/>
                  </a:lnTo>
                  <a:lnTo>
                    <a:pt x="64" y="172"/>
                  </a:lnTo>
                  <a:lnTo>
                    <a:pt x="62" y="171"/>
                  </a:lnTo>
                  <a:lnTo>
                    <a:pt x="59" y="169"/>
                  </a:lnTo>
                  <a:lnTo>
                    <a:pt x="56" y="168"/>
                  </a:lnTo>
                  <a:lnTo>
                    <a:pt x="53" y="166"/>
                  </a:lnTo>
                  <a:lnTo>
                    <a:pt x="50" y="164"/>
                  </a:lnTo>
                  <a:lnTo>
                    <a:pt x="47" y="162"/>
                  </a:lnTo>
                  <a:lnTo>
                    <a:pt x="43" y="159"/>
                  </a:lnTo>
                  <a:lnTo>
                    <a:pt x="41" y="156"/>
                  </a:lnTo>
                  <a:lnTo>
                    <a:pt x="37" y="154"/>
                  </a:lnTo>
                  <a:lnTo>
                    <a:pt x="34" y="151"/>
                  </a:lnTo>
                  <a:lnTo>
                    <a:pt x="30" y="148"/>
                  </a:lnTo>
                  <a:lnTo>
                    <a:pt x="28" y="145"/>
                  </a:lnTo>
                  <a:lnTo>
                    <a:pt x="25" y="142"/>
                  </a:lnTo>
                  <a:lnTo>
                    <a:pt x="22" y="139"/>
                  </a:lnTo>
                  <a:lnTo>
                    <a:pt x="19" y="136"/>
                  </a:lnTo>
                  <a:lnTo>
                    <a:pt x="17" y="133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1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5" y="111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6"/>
                  </a:lnTo>
                  <a:lnTo>
                    <a:pt x="5" y="62"/>
                  </a:lnTo>
                  <a:lnTo>
                    <a:pt x="6" y="57"/>
                  </a:lnTo>
                  <a:lnTo>
                    <a:pt x="8" y="52"/>
                  </a:lnTo>
                  <a:lnTo>
                    <a:pt x="10" y="47"/>
                  </a:lnTo>
                  <a:lnTo>
                    <a:pt x="12" y="42"/>
                  </a:lnTo>
                  <a:lnTo>
                    <a:pt x="15" y="38"/>
                  </a:lnTo>
                  <a:lnTo>
                    <a:pt x="17" y="33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30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7" y="4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9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6" y="15"/>
                  </a:lnTo>
                  <a:lnTo>
                    <a:pt x="149" y="19"/>
                  </a:lnTo>
                  <a:lnTo>
                    <a:pt x="151" y="25"/>
                  </a:lnTo>
                  <a:lnTo>
                    <a:pt x="153" y="30"/>
                  </a:lnTo>
                  <a:lnTo>
                    <a:pt x="154" y="36"/>
                  </a:lnTo>
                  <a:lnTo>
                    <a:pt x="155" y="42"/>
                  </a:lnTo>
                  <a:lnTo>
                    <a:pt x="155" y="48"/>
                  </a:lnTo>
                  <a:lnTo>
                    <a:pt x="155" y="54"/>
                  </a:lnTo>
                  <a:lnTo>
                    <a:pt x="155" y="60"/>
                  </a:lnTo>
                  <a:lnTo>
                    <a:pt x="154" y="65"/>
                  </a:lnTo>
                  <a:lnTo>
                    <a:pt x="153" y="70"/>
                  </a:lnTo>
                  <a:lnTo>
                    <a:pt x="153" y="74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2" y="7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03" name="Freeform 94"/>
            <p:cNvSpPr>
              <a:spLocks/>
            </p:cNvSpPr>
            <p:nvPr/>
          </p:nvSpPr>
          <p:spPr bwMode="auto">
            <a:xfrm>
              <a:off x="750" y="3115"/>
              <a:ext cx="22" cy="71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7" y="36"/>
                </a:cxn>
                <a:cxn ang="0">
                  <a:pos x="9" y="39"/>
                </a:cxn>
                <a:cxn ang="0">
                  <a:pos x="10" y="43"/>
                </a:cxn>
                <a:cxn ang="0">
                  <a:pos x="11" y="46"/>
                </a:cxn>
                <a:cxn ang="0">
                  <a:pos x="11" y="49"/>
                </a:cxn>
                <a:cxn ang="0">
                  <a:pos x="13" y="51"/>
                </a:cxn>
                <a:cxn ang="0">
                  <a:pos x="14" y="54"/>
                </a:cxn>
                <a:cxn ang="0">
                  <a:pos x="15" y="57"/>
                </a:cxn>
                <a:cxn ang="0">
                  <a:pos x="16" y="60"/>
                </a:cxn>
                <a:cxn ang="0">
                  <a:pos x="17" y="63"/>
                </a:cxn>
                <a:cxn ang="0">
                  <a:pos x="18" y="66"/>
                </a:cxn>
                <a:cxn ang="0">
                  <a:pos x="19" y="68"/>
                </a:cxn>
                <a:cxn ang="0">
                  <a:pos x="20" y="70"/>
                </a:cxn>
                <a:cxn ang="0">
                  <a:pos x="21" y="67"/>
                </a:cxn>
                <a:cxn ang="0">
                  <a:pos x="21" y="65"/>
                </a:cxn>
                <a:cxn ang="0">
                  <a:pos x="21" y="63"/>
                </a:cxn>
                <a:cxn ang="0">
                  <a:pos x="21" y="61"/>
                </a:cxn>
                <a:cxn ang="0">
                  <a:pos x="20" y="57"/>
                </a:cxn>
                <a:cxn ang="0">
                  <a:pos x="20" y="54"/>
                </a:cxn>
                <a:cxn ang="0">
                  <a:pos x="19" y="50"/>
                </a:cxn>
                <a:cxn ang="0">
                  <a:pos x="19" y="45"/>
                </a:cxn>
                <a:cxn ang="0">
                  <a:pos x="18" y="40"/>
                </a:cxn>
                <a:cxn ang="0">
                  <a:pos x="18" y="34"/>
                </a:cxn>
                <a:cxn ang="0">
                  <a:pos x="16" y="28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3" y="11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4" y="23"/>
                </a:cxn>
                <a:cxn ang="0">
                  <a:pos x="5" y="27"/>
                </a:cxn>
                <a:cxn ang="0">
                  <a:pos x="7" y="31"/>
                </a:cxn>
              </a:cxnLst>
              <a:rect l="0" t="0" r="r" b="b"/>
              <a:pathLst>
                <a:path w="22" h="71">
                  <a:moveTo>
                    <a:pt x="7" y="31"/>
                  </a:move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8" y="65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7" y="3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04" name="Freeform 95"/>
            <p:cNvSpPr>
              <a:spLocks/>
            </p:cNvSpPr>
            <p:nvPr/>
          </p:nvSpPr>
          <p:spPr bwMode="auto">
            <a:xfrm>
              <a:off x="639" y="2906"/>
              <a:ext cx="35" cy="22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2" y="21"/>
                </a:cxn>
                <a:cxn ang="0">
                  <a:pos x="32" y="19"/>
                </a:cxn>
                <a:cxn ang="0">
                  <a:pos x="33" y="18"/>
                </a:cxn>
                <a:cxn ang="0">
                  <a:pos x="34" y="16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1" y="10"/>
                </a:cxn>
                <a:cxn ang="0">
                  <a:pos x="30" y="9"/>
                </a:cxn>
                <a:cxn ang="0">
                  <a:pos x="29" y="8"/>
                </a:cxn>
                <a:cxn ang="0">
                  <a:pos x="27" y="7"/>
                </a:cxn>
                <a:cxn ang="0">
                  <a:pos x="26" y="6"/>
                </a:cxn>
                <a:cxn ang="0">
                  <a:pos x="23" y="6"/>
                </a:cxn>
              </a:cxnLst>
              <a:rect l="0" t="0" r="r" b="b"/>
              <a:pathLst>
                <a:path w="35" h="22">
                  <a:moveTo>
                    <a:pt x="23" y="6"/>
                  </a:move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05" name="Freeform 96"/>
            <p:cNvSpPr>
              <a:spLocks/>
            </p:cNvSpPr>
            <p:nvPr/>
          </p:nvSpPr>
          <p:spPr bwMode="auto">
            <a:xfrm>
              <a:off x="686" y="2923"/>
              <a:ext cx="22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2" h="26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06" name="Freeform 97"/>
            <p:cNvSpPr>
              <a:spLocks/>
            </p:cNvSpPr>
            <p:nvPr/>
          </p:nvSpPr>
          <p:spPr bwMode="auto">
            <a:xfrm>
              <a:off x="646" y="2972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3" y="16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7" y="1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07" name="Freeform 98"/>
            <p:cNvSpPr>
              <a:spLocks/>
            </p:cNvSpPr>
            <p:nvPr/>
          </p:nvSpPr>
          <p:spPr bwMode="auto">
            <a:xfrm>
              <a:off x="636" y="2963"/>
              <a:ext cx="38" cy="19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7" y="9"/>
                </a:cxn>
                <a:cxn ang="0">
                  <a:pos x="25" y="9"/>
                </a:cxn>
                <a:cxn ang="0">
                  <a:pos x="22" y="9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1" y="10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2" y="14"/>
                </a:cxn>
                <a:cxn ang="0">
                  <a:pos x="25" y="15"/>
                </a:cxn>
                <a:cxn ang="0">
                  <a:pos x="27" y="16"/>
                </a:cxn>
                <a:cxn ang="0">
                  <a:pos x="30" y="18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13"/>
                </a:cxn>
              </a:cxnLst>
              <a:rect l="0" t="0" r="r" b="b"/>
              <a:pathLst>
                <a:path w="38" h="19">
                  <a:moveTo>
                    <a:pt x="36" y="12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08" name="Freeform 99"/>
            <p:cNvSpPr>
              <a:spLocks/>
            </p:cNvSpPr>
            <p:nvPr/>
          </p:nvSpPr>
          <p:spPr bwMode="auto">
            <a:xfrm>
              <a:off x="455" y="2794"/>
              <a:ext cx="290" cy="334"/>
            </a:xfrm>
            <a:custGeom>
              <a:avLst/>
              <a:gdLst/>
              <a:ahLst/>
              <a:cxnLst>
                <a:cxn ang="0">
                  <a:pos x="248" y="207"/>
                </a:cxn>
                <a:cxn ang="0">
                  <a:pos x="261" y="163"/>
                </a:cxn>
                <a:cxn ang="0">
                  <a:pos x="280" y="117"/>
                </a:cxn>
                <a:cxn ang="0">
                  <a:pos x="288" y="78"/>
                </a:cxn>
                <a:cxn ang="0">
                  <a:pos x="281" y="58"/>
                </a:cxn>
                <a:cxn ang="0">
                  <a:pos x="272" y="40"/>
                </a:cxn>
                <a:cxn ang="0">
                  <a:pos x="261" y="34"/>
                </a:cxn>
                <a:cxn ang="0">
                  <a:pos x="224" y="11"/>
                </a:cxn>
                <a:cxn ang="0">
                  <a:pos x="180" y="1"/>
                </a:cxn>
                <a:cxn ang="0">
                  <a:pos x="138" y="2"/>
                </a:cxn>
                <a:cxn ang="0">
                  <a:pos x="99" y="29"/>
                </a:cxn>
                <a:cxn ang="0">
                  <a:pos x="66" y="83"/>
                </a:cxn>
                <a:cxn ang="0">
                  <a:pos x="44" y="136"/>
                </a:cxn>
                <a:cxn ang="0">
                  <a:pos x="30" y="186"/>
                </a:cxn>
                <a:cxn ang="0">
                  <a:pos x="16" y="216"/>
                </a:cxn>
                <a:cxn ang="0">
                  <a:pos x="6" y="244"/>
                </a:cxn>
                <a:cxn ang="0">
                  <a:pos x="2" y="283"/>
                </a:cxn>
                <a:cxn ang="0">
                  <a:pos x="0" y="313"/>
                </a:cxn>
                <a:cxn ang="0">
                  <a:pos x="0" y="329"/>
                </a:cxn>
                <a:cxn ang="0">
                  <a:pos x="13" y="331"/>
                </a:cxn>
                <a:cxn ang="0">
                  <a:pos x="42" y="319"/>
                </a:cxn>
                <a:cxn ang="0">
                  <a:pos x="77" y="295"/>
                </a:cxn>
                <a:cxn ang="0">
                  <a:pos x="111" y="260"/>
                </a:cxn>
                <a:cxn ang="0">
                  <a:pos x="123" y="204"/>
                </a:cxn>
                <a:cxn ang="0">
                  <a:pos x="131" y="150"/>
                </a:cxn>
                <a:cxn ang="0">
                  <a:pos x="139" y="112"/>
                </a:cxn>
                <a:cxn ang="0">
                  <a:pos x="155" y="80"/>
                </a:cxn>
                <a:cxn ang="0">
                  <a:pos x="179" y="56"/>
                </a:cxn>
                <a:cxn ang="0">
                  <a:pos x="204" y="43"/>
                </a:cxn>
                <a:cxn ang="0">
                  <a:pos x="229" y="43"/>
                </a:cxn>
                <a:cxn ang="0">
                  <a:pos x="220" y="45"/>
                </a:cxn>
                <a:cxn ang="0">
                  <a:pos x="204" y="49"/>
                </a:cxn>
                <a:cxn ang="0">
                  <a:pos x="187" y="57"/>
                </a:cxn>
                <a:cxn ang="0">
                  <a:pos x="170" y="69"/>
                </a:cxn>
                <a:cxn ang="0">
                  <a:pos x="157" y="81"/>
                </a:cxn>
                <a:cxn ang="0">
                  <a:pos x="165" y="78"/>
                </a:cxn>
                <a:cxn ang="0">
                  <a:pos x="188" y="66"/>
                </a:cxn>
                <a:cxn ang="0">
                  <a:pos x="206" y="57"/>
                </a:cxn>
                <a:cxn ang="0">
                  <a:pos x="221" y="54"/>
                </a:cxn>
                <a:cxn ang="0">
                  <a:pos x="234" y="55"/>
                </a:cxn>
                <a:cxn ang="0">
                  <a:pos x="245" y="55"/>
                </a:cxn>
                <a:cxn ang="0">
                  <a:pos x="254" y="54"/>
                </a:cxn>
                <a:cxn ang="0">
                  <a:pos x="260" y="56"/>
                </a:cxn>
                <a:cxn ang="0">
                  <a:pos x="263" y="66"/>
                </a:cxn>
                <a:cxn ang="0">
                  <a:pos x="266" y="93"/>
                </a:cxn>
                <a:cxn ang="0">
                  <a:pos x="264" y="121"/>
                </a:cxn>
                <a:cxn ang="0">
                  <a:pos x="252" y="152"/>
                </a:cxn>
                <a:cxn ang="0">
                  <a:pos x="231" y="187"/>
                </a:cxn>
                <a:cxn ang="0">
                  <a:pos x="212" y="206"/>
                </a:cxn>
                <a:cxn ang="0">
                  <a:pos x="201" y="210"/>
                </a:cxn>
                <a:cxn ang="0">
                  <a:pos x="190" y="211"/>
                </a:cxn>
                <a:cxn ang="0">
                  <a:pos x="181" y="211"/>
                </a:cxn>
                <a:cxn ang="0">
                  <a:pos x="174" y="213"/>
                </a:cxn>
                <a:cxn ang="0">
                  <a:pos x="170" y="226"/>
                </a:cxn>
                <a:cxn ang="0">
                  <a:pos x="171" y="240"/>
                </a:cxn>
                <a:cxn ang="0">
                  <a:pos x="179" y="252"/>
                </a:cxn>
                <a:cxn ang="0">
                  <a:pos x="198" y="259"/>
                </a:cxn>
                <a:cxn ang="0">
                  <a:pos x="223" y="267"/>
                </a:cxn>
                <a:cxn ang="0">
                  <a:pos x="239" y="276"/>
                </a:cxn>
                <a:cxn ang="0">
                  <a:pos x="248" y="281"/>
                </a:cxn>
                <a:cxn ang="0">
                  <a:pos x="242" y="252"/>
                </a:cxn>
              </a:cxnLst>
              <a:rect l="0" t="0" r="r" b="b"/>
              <a:pathLst>
                <a:path w="290" h="334">
                  <a:moveTo>
                    <a:pt x="241" y="245"/>
                  </a:moveTo>
                  <a:lnTo>
                    <a:pt x="240" y="240"/>
                  </a:lnTo>
                  <a:lnTo>
                    <a:pt x="241" y="235"/>
                  </a:lnTo>
                  <a:lnTo>
                    <a:pt x="241" y="230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5" y="216"/>
                  </a:lnTo>
                  <a:lnTo>
                    <a:pt x="247" y="211"/>
                  </a:lnTo>
                  <a:lnTo>
                    <a:pt x="248" y="207"/>
                  </a:lnTo>
                  <a:lnTo>
                    <a:pt x="250" y="202"/>
                  </a:lnTo>
                  <a:lnTo>
                    <a:pt x="252" y="198"/>
                  </a:lnTo>
                  <a:lnTo>
                    <a:pt x="253" y="193"/>
                  </a:lnTo>
                  <a:lnTo>
                    <a:pt x="255" y="188"/>
                  </a:lnTo>
                  <a:lnTo>
                    <a:pt x="257" y="183"/>
                  </a:lnTo>
                  <a:lnTo>
                    <a:pt x="258" y="178"/>
                  </a:lnTo>
                  <a:lnTo>
                    <a:pt x="259" y="173"/>
                  </a:lnTo>
                  <a:lnTo>
                    <a:pt x="260" y="168"/>
                  </a:lnTo>
                  <a:lnTo>
                    <a:pt x="261" y="163"/>
                  </a:lnTo>
                  <a:lnTo>
                    <a:pt x="262" y="158"/>
                  </a:lnTo>
                  <a:lnTo>
                    <a:pt x="264" y="153"/>
                  </a:lnTo>
                  <a:lnTo>
                    <a:pt x="265" y="148"/>
                  </a:lnTo>
                  <a:lnTo>
                    <a:pt x="267" y="142"/>
                  </a:lnTo>
                  <a:lnTo>
                    <a:pt x="270" y="137"/>
                  </a:lnTo>
                  <a:lnTo>
                    <a:pt x="273" y="132"/>
                  </a:lnTo>
                  <a:lnTo>
                    <a:pt x="275" y="128"/>
                  </a:lnTo>
                  <a:lnTo>
                    <a:pt x="278" y="122"/>
                  </a:lnTo>
                  <a:lnTo>
                    <a:pt x="280" y="117"/>
                  </a:lnTo>
                  <a:lnTo>
                    <a:pt x="282" y="112"/>
                  </a:lnTo>
                  <a:lnTo>
                    <a:pt x="284" y="108"/>
                  </a:lnTo>
                  <a:lnTo>
                    <a:pt x="286" y="102"/>
                  </a:lnTo>
                  <a:lnTo>
                    <a:pt x="287" y="98"/>
                  </a:lnTo>
                  <a:lnTo>
                    <a:pt x="288" y="94"/>
                  </a:lnTo>
                  <a:lnTo>
                    <a:pt x="289" y="89"/>
                  </a:lnTo>
                  <a:lnTo>
                    <a:pt x="289" y="85"/>
                  </a:lnTo>
                  <a:lnTo>
                    <a:pt x="288" y="82"/>
                  </a:lnTo>
                  <a:lnTo>
                    <a:pt x="288" y="78"/>
                  </a:lnTo>
                  <a:lnTo>
                    <a:pt x="287" y="76"/>
                  </a:lnTo>
                  <a:lnTo>
                    <a:pt x="287" y="73"/>
                  </a:lnTo>
                  <a:lnTo>
                    <a:pt x="286" y="71"/>
                  </a:lnTo>
                  <a:lnTo>
                    <a:pt x="286" y="69"/>
                  </a:lnTo>
                  <a:lnTo>
                    <a:pt x="285" y="66"/>
                  </a:lnTo>
                  <a:lnTo>
                    <a:pt x="284" y="64"/>
                  </a:lnTo>
                  <a:lnTo>
                    <a:pt x="283" y="62"/>
                  </a:lnTo>
                  <a:lnTo>
                    <a:pt x="282" y="60"/>
                  </a:lnTo>
                  <a:lnTo>
                    <a:pt x="281" y="58"/>
                  </a:lnTo>
                  <a:lnTo>
                    <a:pt x="280" y="56"/>
                  </a:lnTo>
                  <a:lnTo>
                    <a:pt x="280" y="54"/>
                  </a:lnTo>
                  <a:lnTo>
                    <a:pt x="278" y="51"/>
                  </a:lnTo>
                  <a:lnTo>
                    <a:pt x="278" y="49"/>
                  </a:lnTo>
                  <a:lnTo>
                    <a:pt x="277" y="46"/>
                  </a:lnTo>
                  <a:lnTo>
                    <a:pt x="275" y="44"/>
                  </a:lnTo>
                  <a:lnTo>
                    <a:pt x="274" y="42"/>
                  </a:lnTo>
                  <a:lnTo>
                    <a:pt x="273" y="41"/>
                  </a:lnTo>
                  <a:lnTo>
                    <a:pt x="272" y="40"/>
                  </a:lnTo>
                  <a:lnTo>
                    <a:pt x="270" y="38"/>
                  </a:lnTo>
                  <a:lnTo>
                    <a:pt x="269" y="37"/>
                  </a:lnTo>
                  <a:lnTo>
                    <a:pt x="267" y="37"/>
                  </a:lnTo>
                  <a:lnTo>
                    <a:pt x="267" y="36"/>
                  </a:lnTo>
                  <a:lnTo>
                    <a:pt x="265" y="36"/>
                  </a:lnTo>
                  <a:lnTo>
                    <a:pt x="264" y="35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61" y="34"/>
                  </a:lnTo>
                  <a:lnTo>
                    <a:pt x="257" y="31"/>
                  </a:lnTo>
                  <a:lnTo>
                    <a:pt x="254" y="29"/>
                  </a:lnTo>
                  <a:lnTo>
                    <a:pt x="250" y="26"/>
                  </a:lnTo>
                  <a:lnTo>
                    <a:pt x="246" y="23"/>
                  </a:lnTo>
                  <a:lnTo>
                    <a:pt x="242" y="21"/>
                  </a:lnTo>
                  <a:lnTo>
                    <a:pt x="237" y="18"/>
                  </a:lnTo>
                  <a:lnTo>
                    <a:pt x="233" y="16"/>
                  </a:lnTo>
                  <a:lnTo>
                    <a:pt x="228" y="13"/>
                  </a:lnTo>
                  <a:lnTo>
                    <a:pt x="224" y="11"/>
                  </a:lnTo>
                  <a:lnTo>
                    <a:pt x="219" y="9"/>
                  </a:lnTo>
                  <a:lnTo>
                    <a:pt x="214" y="7"/>
                  </a:lnTo>
                  <a:lnTo>
                    <a:pt x="209" y="6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5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1"/>
                  </a:lnTo>
                  <a:lnTo>
                    <a:pt x="143" y="1"/>
                  </a:lnTo>
                  <a:lnTo>
                    <a:pt x="138" y="2"/>
                  </a:lnTo>
                  <a:lnTo>
                    <a:pt x="133" y="3"/>
                  </a:lnTo>
                  <a:lnTo>
                    <a:pt x="129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7" y="13"/>
                  </a:lnTo>
                  <a:lnTo>
                    <a:pt x="112" y="16"/>
                  </a:lnTo>
                  <a:lnTo>
                    <a:pt x="108" y="20"/>
                  </a:lnTo>
                  <a:lnTo>
                    <a:pt x="104" y="24"/>
                  </a:lnTo>
                  <a:lnTo>
                    <a:pt x="99" y="29"/>
                  </a:lnTo>
                  <a:lnTo>
                    <a:pt x="95" y="35"/>
                  </a:lnTo>
                  <a:lnTo>
                    <a:pt x="91" y="40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0" y="58"/>
                  </a:lnTo>
                  <a:lnTo>
                    <a:pt x="77" y="64"/>
                  </a:lnTo>
                  <a:lnTo>
                    <a:pt x="73" y="71"/>
                  </a:lnTo>
                  <a:lnTo>
                    <a:pt x="69" y="77"/>
                  </a:lnTo>
                  <a:lnTo>
                    <a:pt x="66" y="83"/>
                  </a:lnTo>
                  <a:lnTo>
                    <a:pt x="63" y="89"/>
                  </a:lnTo>
                  <a:lnTo>
                    <a:pt x="60" y="95"/>
                  </a:lnTo>
                  <a:lnTo>
                    <a:pt x="57" y="101"/>
                  </a:lnTo>
                  <a:lnTo>
                    <a:pt x="54" y="107"/>
                  </a:lnTo>
                  <a:lnTo>
                    <a:pt x="52" y="112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6" y="130"/>
                  </a:lnTo>
                  <a:lnTo>
                    <a:pt x="44" y="136"/>
                  </a:lnTo>
                  <a:lnTo>
                    <a:pt x="42" y="142"/>
                  </a:lnTo>
                  <a:lnTo>
                    <a:pt x="40" y="148"/>
                  </a:lnTo>
                  <a:lnTo>
                    <a:pt x="39" y="154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5" y="171"/>
                  </a:lnTo>
                  <a:lnTo>
                    <a:pt x="33" y="176"/>
                  </a:lnTo>
                  <a:lnTo>
                    <a:pt x="32" y="181"/>
                  </a:lnTo>
                  <a:lnTo>
                    <a:pt x="30" y="186"/>
                  </a:lnTo>
                  <a:lnTo>
                    <a:pt x="29" y="191"/>
                  </a:lnTo>
                  <a:lnTo>
                    <a:pt x="27" y="195"/>
                  </a:lnTo>
                  <a:lnTo>
                    <a:pt x="26" y="199"/>
                  </a:lnTo>
                  <a:lnTo>
                    <a:pt x="24" y="202"/>
                  </a:lnTo>
                  <a:lnTo>
                    <a:pt x="22" y="205"/>
                  </a:lnTo>
                  <a:lnTo>
                    <a:pt x="20" y="208"/>
                  </a:lnTo>
                  <a:lnTo>
                    <a:pt x="19" y="211"/>
                  </a:lnTo>
                  <a:lnTo>
                    <a:pt x="18" y="213"/>
                  </a:lnTo>
                  <a:lnTo>
                    <a:pt x="16" y="216"/>
                  </a:lnTo>
                  <a:lnTo>
                    <a:pt x="15" y="219"/>
                  </a:lnTo>
                  <a:lnTo>
                    <a:pt x="13" y="222"/>
                  </a:lnTo>
                  <a:lnTo>
                    <a:pt x="12" y="225"/>
                  </a:lnTo>
                  <a:lnTo>
                    <a:pt x="11" y="227"/>
                  </a:lnTo>
                  <a:lnTo>
                    <a:pt x="10" y="230"/>
                  </a:lnTo>
                  <a:lnTo>
                    <a:pt x="8" y="233"/>
                  </a:lnTo>
                  <a:lnTo>
                    <a:pt x="7" y="236"/>
                  </a:lnTo>
                  <a:lnTo>
                    <a:pt x="7" y="240"/>
                  </a:lnTo>
                  <a:lnTo>
                    <a:pt x="6" y="244"/>
                  </a:lnTo>
                  <a:lnTo>
                    <a:pt x="5" y="247"/>
                  </a:lnTo>
                  <a:lnTo>
                    <a:pt x="5" y="252"/>
                  </a:lnTo>
                  <a:lnTo>
                    <a:pt x="4" y="256"/>
                  </a:lnTo>
                  <a:lnTo>
                    <a:pt x="3" y="260"/>
                  </a:lnTo>
                  <a:lnTo>
                    <a:pt x="3" y="265"/>
                  </a:lnTo>
                  <a:lnTo>
                    <a:pt x="3" y="269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2" y="283"/>
                  </a:lnTo>
                  <a:lnTo>
                    <a:pt x="2" y="287"/>
                  </a:lnTo>
                  <a:lnTo>
                    <a:pt x="2" y="291"/>
                  </a:lnTo>
                  <a:lnTo>
                    <a:pt x="1" y="295"/>
                  </a:lnTo>
                  <a:lnTo>
                    <a:pt x="1" y="299"/>
                  </a:lnTo>
                  <a:lnTo>
                    <a:pt x="1" y="302"/>
                  </a:lnTo>
                  <a:lnTo>
                    <a:pt x="1" y="305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0" y="331"/>
                  </a:lnTo>
                  <a:lnTo>
                    <a:pt x="0" y="332"/>
                  </a:lnTo>
                  <a:lnTo>
                    <a:pt x="0" y="333"/>
                  </a:lnTo>
                  <a:lnTo>
                    <a:pt x="2" y="332"/>
                  </a:lnTo>
                  <a:lnTo>
                    <a:pt x="5" y="332"/>
                  </a:lnTo>
                  <a:lnTo>
                    <a:pt x="8" y="332"/>
                  </a:lnTo>
                  <a:lnTo>
                    <a:pt x="11" y="332"/>
                  </a:lnTo>
                  <a:lnTo>
                    <a:pt x="13" y="331"/>
                  </a:lnTo>
                  <a:lnTo>
                    <a:pt x="16" y="330"/>
                  </a:lnTo>
                  <a:lnTo>
                    <a:pt x="19" y="329"/>
                  </a:lnTo>
                  <a:lnTo>
                    <a:pt x="23" y="328"/>
                  </a:lnTo>
                  <a:lnTo>
                    <a:pt x="26" y="327"/>
                  </a:lnTo>
                  <a:lnTo>
                    <a:pt x="29" y="325"/>
                  </a:lnTo>
                  <a:lnTo>
                    <a:pt x="32" y="324"/>
                  </a:lnTo>
                  <a:lnTo>
                    <a:pt x="35" y="323"/>
                  </a:lnTo>
                  <a:lnTo>
                    <a:pt x="39" y="321"/>
                  </a:lnTo>
                  <a:lnTo>
                    <a:pt x="42" y="319"/>
                  </a:lnTo>
                  <a:lnTo>
                    <a:pt x="46" y="317"/>
                  </a:lnTo>
                  <a:lnTo>
                    <a:pt x="49" y="315"/>
                  </a:lnTo>
                  <a:lnTo>
                    <a:pt x="53" y="312"/>
                  </a:lnTo>
                  <a:lnTo>
                    <a:pt x="56" y="310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9" y="301"/>
                  </a:lnTo>
                  <a:lnTo>
                    <a:pt x="73" y="299"/>
                  </a:lnTo>
                  <a:lnTo>
                    <a:pt x="77" y="295"/>
                  </a:lnTo>
                  <a:lnTo>
                    <a:pt x="82" y="292"/>
                  </a:lnTo>
                  <a:lnTo>
                    <a:pt x="86" y="289"/>
                  </a:lnTo>
                  <a:lnTo>
                    <a:pt x="90" y="285"/>
                  </a:lnTo>
                  <a:lnTo>
                    <a:pt x="94" y="281"/>
                  </a:lnTo>
                  <a:lnTo>
                    <a:pt x="98" y="277"/>
                  </a:lnTo>
                  <a:lnTo>
                    <a:pt x="102" y="273"/>
                  </a:lnTo>
                  <a:lnTo>
                    <a:pt x="105" y="269"/>
                  </a:lnTo>
                  <a:lnTo>
                    <a:pt x="108" y="264"/>
                  </a:lnTo>
                  <a:lnTo>
                    <a:pt x="111" y="260"/>
                  </a:lnTo>
                  <a:lnTo>
                    <a:pt x="113" y="254"/>
                  </a:lnTo>
                  <a:lnTo>
                    <a:pt x="115" y="249"/>
                  </a:lnTo>
                  <a:lnTo>
                    <a:pt x="117" y="243"/>
                  </a:lnTo>
                  <a:lnTo>
                    <a:pt x="118" y="237"/>
                  </a:lnTo>
                  <a:lnTo>
                    <a:pt x="120" y="230"/>
                  </a:lnTo>
                  <a:lnTo>
                    <a:pt x="121" y="224"/>
                  </a:lnTo>
                  <a:lnTo>
                    <a:pt x="122" y="217"/>
                  </a:lnTo>
                  <a:lnTo>
                    <a:pt x="123" y="210"/>
                  </a:lnTo>
                  <a:lnTo>
                    <a:pt x="123" y="204"/>
                  </a:lnTo>
                  <a:lnTo>
                    <a:pt x="124" y="197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6" y="177"/>
                  </a:lnTo>
                  <a:lnTo>
                    <a:pt x="127" y="171"/>
                  </a:lnTo>
                  <a:lnTo>
                    <a:pt x="128" y="165"/>
                  </a:lnTo>
                  <a:lnTo>
                    <a:pt x="130" y="160"/>
                  </a:lnTo>
                  <a:lnTo>
                    <a:pt x="130" y="155"/>
                  </a:lnTo>
                  <a:lnTo>
                    <a:pt x="131" y="150"/>
                  </a:lnTo>
                  <a:lnTo>
                    <a:pt x="132" y="145"/>
                  </a:lnTo>
                  <a:lnTo>
                    <a:pt x="133" y="140"/>
                  </a:lnTo>
                  <a:lnTo>
                    <a:pt x="133" y="136"/>
                  </a:lnTo>
                  <a:lnTo>
                    <a:pt x="135" y="132"/>
                  </a:lnTo>
                  <a:lnTo>
                    <a:pt x="135" y="128"/>
                  </a:lnTo>
                  <a:lnTo>
                    <a:pt x="136" y="123"/>
                  </a:lnTo>
                  <a:lnTo>
                    <a:pt x="137" y="119"/>
                  </a:lnTo>
                  <a:lnTo>
                    <a:pt x="138" y="115"/>
                  </a:lnTo>
                  <a:lnTo>
                    <a:pt x="139" y="112"/>
                  </a:lnTo>
                  <a:lnTo>
                    <a:pt x="140" y="108"/>
                  </a:lnTo>
                  <a:lnTo>
                    <a:pt x="141" y="104"/>
                  </a:lnTo>
                  <a:lnTo>
                    <a:pt x="143" y="101"/>
                  </a:lnTo>
                  <a:lnTo>
                    <a:pt x="144" y="97"/>
                  </a:lnTo>
                  <a:lnTo>
                    <a:pt x="147" y="94"/>
                  </a:lnTo>
                  <a:lnTo>
                    <a:pt x="148" y="90"/>
                  </a:lnTo>
                  <a:lnTo>
                    <a:pt x="150" y="87"/>
                  </a:lnTo>
                  <a:lnTo>
                    <a:pt x="152" y="83"/>
                  </a:lnTo>
                  <a:lnTo>
                    <a:pt x="155" y="80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3" y="71"/>
                  </a:lnTo>
                  <a:lnTo>
                    <a:pt x="165" y="68"/>
                  </a:lnTo>
                  <a:lnTo>
                    <a:pt x="168" y="65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9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0"/>
                  </a:lnTo>
                  <a:lnTo>
                    <a:pt x="191" y="49"/>
                  </a:lnTo>
                  <a:lnTo>
                    <a:pt x="194" y="47"/>
                  </a:lnTo>
                  <a:lnTo>
                    <a:pt x="196" y="46"/>
                  </a:lnTo>
                  <a:lnTo>
                    <a:pt x="199" y="45"/>
                  </a:lnTo>
                  <a:lnTo>
                    <a:pt x="202" y="44"/>
                  </a:lnTo>
                  <a:lnTo>
                    <a:pt x="204" y="43"/>
                  </a:lnTo>
                  <a:lnTo>
                    <a:pt x="207" y="43"/>
                  </a:lnTo>
                  <a:lnTo>
                    <a:pt x="209" y="42"/>
                  </a:lnTo>
                  <a:lnTo>
                    <a:pt x="212" y="42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21" y="42"/>
                  </a:lnTo>
                  <a:lnTo>
                    <a:pt x="224" y="42"/>
                  </a:lnTo>
                  <a:lnTo>
                    <a:pt x="226" y="43"/>
                  </a:lnTo>
                  <a:lnTo>
                    <a:pt x="229" y="43"/>
                  </a:lnTo>
                  <a:lnTo>
                    <a:pt x="232" y="45"/>
                  </a:lnTo>
                  <a:lnTo>
                    <a:pt x="231" y="44"/>
                  </a:lnTo>
                  <a:lnTo>
                    <a:pt x="229" y="44"/>
                  </a:lnTo>
                  <a:lnTo>
                    <a:pt x="228" y="44"/>
                  </a:lnTo>
                  <a:lnTo>
                    <a:pt x="226" y="44"/>
                  </a:lnTo>
                  <a:lnTo>
                    <a:pt x="224" y="44"/>
                  </a:lnTo>
                  <a:lnTo>
                    <a:pt x="223" y="45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5" y="46"/>
                  </a:lnTo>
                  <a:lnTo>
                    <a:pt x="214" y="46"/>
                  </a:lnTo>
                  <a:lnTo>
                    <a:pt x="212" y="47"/>
                  </a:lnTo>
                  <a:lnTo>
                    <a:pt x="210" y="47"/>
                  </a:lnTo>
                  <a:lnTo>
                    <a:pt x="208" y="47"/>
                  </a:lnTo>
                  <a:lnTo>
                    <a:pt x="207" y="49"/>
                  </a:lnTo>
                  <a:lnTo>
                    <a:pt x="204" y="49"/>
                  </a:lnTo>
                  <a:lnTo>
                    <a:pt x="203" y="49"/>
                  </a:lnTo>
                  <a:lnTo>
                    <a:pt x="201" y="50"/>
                  </a:lnTo>
                  <a:lnTo>
                    <a:pt x="199" y="51"/>
                  </a:lnTo>
                  <a:lnTo>
                    <a:pt x="197" y="52"/>
                  </a:lnTo>
                  <a:lnTo>
                    <a:pt x="195" y="53"/>
                  </a:lnTo>
                  <a:lnTo>
                    <a:pt x="193" y="54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87" y="57"/>
                  </a:lnTo>
                  <a:lnTo>
                    <a:pt x="185" y="58"/>
                  </a:lnTo>
                  <a:lnTo>
                    <a:pt x="183" y="60"/>
                  </a:lnTo>
                  <a:lnTo>
                    <a:pt x="181" y="61"/>
                  </a:lnTo>
                  <a:lnTo>
                    <a:pt x="179" y="62"/>
                  </a:lnTo>
                  <a:lnTo>
                    <a:pt x="177" y="63"/>
                  </a:lnTo>
                  <a:lnTo>
                    <a:pt x="176" y="65"/>
                  </a:lnTo>
                  <a:lnTo>
                    <a:pt x="174" y="66"/>
                  </a:lnTo>
                  <a:lnTo>
                    <a:pt x="172" y="67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67" y="71"/>
                  </a:lnTo>
                  <a:lnTo>
                    <a:pt x="165" y="72"/>
                  </a:lnTo>
                  <a:lnTo>
                    <a:pt x="164" y="74"/>
                  </a:lnTo>
                  <a:lnTo>
                    <a:pt x="163" y="75"/>
                  </a:lnTo>
                  <a:lnTo>
                    <a:pt x="161" y="77"/>
                  </a:lnTo>
                  <a:lnTo>
                    <a:pt x="160" y="78"/>
                  </a:lnTo>
                  <a:lnTo>
                    <a:pt x="158" y="80"/>
                  </a:lnTo>
                  <a:lnTo>
                    <a:pt x="157" y="81"/>
                  </a:lnTo>
                  <a:lnTo>
                    <a:pt x="155" y="82"/>
                  </a:lnTo>
                  <a:lnTo>
                    <a:pt x="154" y="84"/>
                  </a:lnTo>
                  <a:lnTo>
                    <a:pt x="153" y="86"/>
                  </a:lnTo>
                  <a:lnTo>
                    <a:pt x="152" y="87"/>
                  </a:lnTo>
                  <a:lnTo>
                    <a:pt x="155" y="85"/>
                  </a:lnTo>
                  <a:lnTo>
                    <a:pt x="157" y="83"/>
                  </a:lnTo>
                  <a:lnTo>
                    <a:pt x="160" y="81"/>
                  </a:lnTo>
                  <a:lnTo>
                    <a:pt x="163" y="80"/>
                  </a:lnTo>
                  <a:lnTo>
                    <a:pt x="165" y="78"/>
                  </a:lnTo>
                  <a:lnTo>
                    <a:pt x="168" y="76"/>
                  </a:lnTo>
                  <a:lnTo>
                    <a:pt x="171" y="75"/>
                  </a:lnTo>
                  <a:lnTo>
                    <a:pt x="173" y="74"/>
                  </a:lnTo>
                  <a:lnTo>
                    <a:pt x="176" y="72"/>
                  </a:lnTo>
                  <a:lnTo>
                    <a:pt x="178" y="71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5" y="67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3" y="64"/>
                  </a:lnTo>
                  <a:lnTo>
                    <a:pt x="194" y="63"/>
                  </a:lnTo>
                  <a:lnTo>
                    <a:pt x="196" y="62"/>
                  </a:lnTo>
                  <a:lnTo>
                    <a:pt x="198" y="61"/>
                  </a:lnTo>
                  <a:lnTo>
                    <a:pt x="201" y="60"/>
                  </a:lnTo>
                  <a:lnTo>
                    <a:pt x="202" y="59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9" y="56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8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2" y="54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7" y="54"/>
                  </a:lnTo>
                  <a:lnTo>
                    <a:pt x="228" y="54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4" y="55"/>
                  </a:lnTo>
                  <a:lnTo>
                    <a:pt x="236" y="55"/>
                  </a:lnTo>
                  <a:lnTo>
                    <a:pt x="237" y="56"/>
                  </a:lnTo>
                  <a:lnTo>
                    <a:pt x="239" y="56"/>
                  </a:lnTo>
                  <a:lnTo>
                    <a:pt x="240" y="56"/>
                  </a:lnTo>
                  <a:lnTo>
                    <a:pt x="241" y="56"/>
                  </a:lnTo>
                  <a:lnTo>
                    <a:pt x="242" y="56"/>
                  </a:lnTo>
                  <a:lnTo>
                    <a:pt x="242" y="55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6" y="55"/>
                  </a:lnTo>
                  <a:lnTo>
                    <a:pt x="247" y="55"/>
                  </a:lnTo>
                  <a:lnTo>
                    <a:pt x="248" y="55"/>
                  </a:lnTo>
                  <a:lnTo>
                    <a:pt x="249" y="55"/>
                  </a:lnTo>
                  <a:lnTo>
                    <a:pt x="250" y="55"/>
                  </a:lnTo>
                  <a:lnTo>
                    <a:pt x="252" y="55"/>
                  </a:lnTo>
                  <a:lnTo>
                    <a:pt x="252" y="54"/>
                  </a:lnTo>
                  <a:lnTo>
                    <a:pt x="253" y="54"/>
                  </a:lnTo>
                  <a:lnTo>
                    <a:pt x="254" y="54"/>
                  </a:lnTo>
                  <a:lnTo>
                    <a:pt x="254" y="53"/>
                  </a:lnTo>
                  <a:lnTo>
                    <a:pt x="255" y="52"/>
                  </a:lnTo>
                  <a:lnTo>
                    <a:pt x="256" y="51"/>
                  </a:lnTo>
                  <a:lnTo>
                    <a:pt x="257" y="51"/>
                  </a:lnTo>
                  <a:lnTo>
                    <a:pt x="257" y="52"/>
                  </a:lnTo>
                  <a:lnTo>
                    <a:pt x="258" y="53"/>
                  </a:lnTo>
                  <a:lnTo>
                    <a:pt x="259" y="54"/>
                  </a:lnTo>
                  <a:lnTo>
                    <a:pt x="260" y="55"/>
                  </a:lnTo>
                  <a:lnTo>
                    <a:pt x="260" y="56"/>
                  </a:lnTo>
                  <a:lnTo>
                    <a:pt x="260" y="57"/>
                  </a:lnTo>
                  <a:lnTo>
                    <a:pt x="261" y="57"/>
                  </a:lnTo>
                  <a:lnTo>
                    <a:pt x="261" y="58"/>
                  </a:lnTo>
                  <a:lnTo>
                    <a:pt x="261" y="60"/>
                  </a:lnTo>
                  <a:lnTo>
                    <a:pt x="262" y="61"/>
                  </a:lnTo>
                  <a:lnTo>
                    <a:pt x="262" y="62"/>
                  </a:lnTo>
                  <a:lnTo>
                    <a:pt x="262" y="63"/>
                  </a:lnTo>
                  <a:lnTo>
                    <a:pt x="262" y="65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65" y="86"/>
                  </a:lnTo>
                  <a:lnTo>
                    <a:pt x="266" y="90"/>
                  </a:lnTo>
                  <a:lnTo>
                    <a:pt x="266" y="93"/>
                  </a:lnTo>
                  <a:lnTo>
                    <a:pt x="267" y="96"/>
                  </a:lnTo>
                  <a:lnTo>
                    <a:pt x="267" y="100"/>
                  </a:lnTo>
                  <a:lnTo>
                    <a:pt x="267" y="103"/>
                  </a:lnTo>
                  <a:lnTo>
                    <a:pt x="267" y="106"/>
                  </a:lnTo>
                  <a:lnTo>
                    <a:pt x="267" y="110"/>
                  </a:lnTo>
                  <a:lnTo>
                    <a:pt x="266" y="112"/>
                  </a:lnTo>
                  <a:lnTo>
                    <a:pt x="265" y="115"/>
                  </a:lnTo>
                  <a:lnTo>
                    <a:pt x="265" y="118"/>
                  </a:lnTo>
                  <a:lnTo>
                    <a:pt x="264" y="121"/>
                  </a:lnTo>
                  <a:lnTo>
                    <a:pt x="264" y="124"/>
                  </a:lnTo>
                  <a:lnTo>
                    <a:pt x="262" y="128"/>
                  </a:lnTo>
                  <a:lnTo>
                    <a:pt x="261" y="131"/>
                  </a:lnTo>
                  <a:lnTo>
                    <a:pt x="260" y="134"/>
                  </a:lnTo>
                  <a:lnTo>
                    <a:pt x="259" y="137"/>
                  </a:lnTo>
                  <a:lnTo>
                    <a:pt x="257" y="141"/>
                  </a:lnTo>
                  <a:lnTo>
                    <a:pt x="256" y="144"/>
                  </a:lnTo>
                  <a:lnTo>
                    <a:pt x="254" y="148"/>
                  </a:lnTo>
                  <a:lnTo>
                    <a:pt x="252" y="152"/>
                  </a:lnTo>
                  <a:lnTo>
                    <a:pt x="250" y="156"/>
                  </a:lnTo>
                  <a:lnTo>
                    <a:pt x="248" y="160"/>
                  </a:lnTo>
                  <a:lnTo>
                    <a:pt x="247" y="165"/>
                  </a:lnTo>
                  <a:lnTo>
                    <a:pt x="244" y="168"/>
                  </a:lnTo>
                  <a:lnTo>
                    <a:pt x="241" y="173"/>
                  </a:lnTo>
                  <a:lnTo>
                    <a:pt x="239" y="176"/>
                  </a:lnTo>
                  <a:lnTo>
                    <a:pt x="236" y="180"/>
                  </a:lnTo>
                  <a:lnTo>
                    <a:pt x="234" y="184"/>
                  </a:lnTo>
                  <a:lnTo>
                    <a:pt x="231" y="187"/>
                  </a:lnTo>
                  <a:lnTo>
                    <a:pt x="228" y="190"/>
                  </a:lnTo>
                  <a:lnTo>
                    <a:pt x="226" y="193"/>
                  </a:lnTo>
                  <a:lnTo>
                    <a:pt x="223" y="195"/>
                  </a:lnTo>
                  <a:lnTo>
                    <a:pt x="221" y="198"/>
                  </a:lnTo>
                  <a:lnTo>
                    <a:pt x="219" y="200"/>
                  </a:lnTo>
                  <a:lnTo>
                    <a:pt x="217" y="201"/>
                  </a:lnTo>
                  <a:lnTo>
                    <a:pt x="215" y="203"/>
                  </a:lnTo>
                  <a:lnTo>
                    <a:pt x="213" y="205"/>
                  </a:lnTo>
                  <a:lnTo>
                    <a:pt x="212" y="206"/>
                  </a:lnTo>
                  <a:lnTo>
                    <a:pt x="211" y="207"/>
                  </a:lnTo>
                  <a:lnTo>
                    <a:pt x="209" y="208"/>
                  </a:lnTo>
                  <a:lnTo>
                    <a:pt x="208" y="209"/>
                  </a:lnTo>
                  <a:lnTo>
                    <a:pt x="207" y="209"/>
                  </a:lnTo>
                  <a:lnTo>
                    <a:pt x="206" y="210"/>
                  </a:lnTo>
                  <a:lnTo>
                    <a:pt x="204" y="210"/>
                  </a:lnTo>
                  <a:lnTo>
                    <a:pt x="203" y="210"/>
                  </a:lnTo>
                  <a:lnTo>
                    <a:pt x="202" y="210"/>
                  </a:lnTo>
                  <a:lnTo>
                    <a:pt x="201" y="210"/>
                  </a:lnTo>
                  <a:lnTo>
                    <a:pt x="199" y="210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4" y="211"/>
                  </a:lnTo>
                  <a:lnTo>
                    <a:pt x="193" y="211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0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6" y="211"/>
                  </a:lnTo>
                  <a:lnTo>
                    <a:pt x="185" y="211"/>
                  </a:lnTo>
                  <a:lnTo>
                    <a:pt x="184" y="211"/>
                  </a:lnTo>
                  <a:lnTo>
                    <a:pt x="183" y="211"/>
                  </a:lnTo>
                  <a:lnTo>
                    <a:pt x="182" y="211"/>
                  </a:lnTo>
                  <a:lnTo>
                    <a:pt x="181" y="211"/>
                  </a:lnTo>
                  <a:lnTo>
                    <a:pt x="181" y="210"/>
                  </a:lnTo>
                  <a:lnTo>
                    <a:pt x="180" y="210"/>
                  </a:lnTo>
                  <a:lnTo>
                    <a:pt x="179" y="209"/>
                  </a:lnTo>
                  <a:lnTo>
                    <a:pt x="178" y="209"/>
                  </a:lnTo>
                  <a:lnTo>
                    <a:pt x="177" y="208"/>
                  </a:lnTo>
                  <a:lnTo>
                    <a:pt x="176" y="209"/>
                  </a:lnTo>
                  <a:lnTo>
                    <a:pt x="175" y="211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2" y="218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0" y="224"/>
                  </a:lnTo>
                  <a:lnTo>
                    <a:pt x="170" y="225"/>
                  </a:lnTo>
                  <a:lnTo>
                    <a:pt x="170" y="226"/>
                  </a:lnTo>
                  <a:lnTo>
                    <a:pt x="170" y="228"/>
                  </a:lnTo>
                  <a:lnTo>
                    <a:pt x="170" y="230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5"/>
                  </a:lnTo>
                  <a:lnTo>
                    <a:pt x="170" y="236"/>
                  </a:lnTo>
                  <a:lnTo>
                    <a:pt x="170" y="238"/>
                  </a:lnTo>
                  <a:lnTo>
                    <a:pt x="171" y="239"/>
                  </a:lnTo>
                  <a:lnTo>
                    <a:pt x="171" y="240"/>
                  </a:lnTo>
                  <a:lnTo>
                    <a:pt x="171" y="241"/>
                  </a:lnTo>
                  <a:lnTo>
                    <a:pt x="172" y="243"/>
                  </a:lnTo>
                  <a:lnTo>
                    <a:pt x="173" y="244"/>
                  </a:lnTo>
                  <a:lnTo>
                    <a:pt x="173" y="245"/>
                  </a:lnTo>
                  <a:lnTo>
                    <a:pt x="174" y="246"/>
                  </a:lnTo>
                  <a:lnTo>
                    <a:pt x="176" y="247"/>
                  </a:lnTo>
                  <a:lnTo>
                    <a:pt x="177" y="249"/>
                  </a:lnTo>
                  <a:lnTo>
                    <a:pt x="178" y="250"/>
                  </a:lnTo>
                  <a:lnTo>
                    <a:pt x="179" y="252"/>
                  </a:lnTo>
                  <a:lnTo>
                    <a:pt x="182" y="253"/>
                  </a:lnTo>
                  <a:lnTo>
                    <a:pt x="183" y="254"/>
                  </a:lnTo>
                  <a:lnTo>
                    <a:pt x="185" y="255"/>
                  </a:lnTo>
                  <a:lnTo>
                    <a:pt x="188" y="256"/>
                  </a:lnTo>
                  <a:lnTo>
                    <a:pt x="189" y="257"/>
                  </a:lnTo>
                  <a:lnTo>
                    <a:pt x="191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8" y="259"/>
                  </a:lnTo>
                  <a:lnTo>
                    <a:pt x="201" y="259"/>
                  </a:lnTo>
                  <a:lnTo>
                    <a:pt x="203" y="259"/>
                  </a:lnTo>
                  <a:lnTo>
                    <a:pt x="206" y="260"/>
                  </a:lnTo>
                  <a:lnTo>
                    <a:pt x="208" y="261"/>
                  </a:lnTo>
                  <a:lnTo>
                    <a:pt x="211" y="261"/>
                  </a:lnTo>
                  <a:lnTo>
                    <a:pt x="214" y="263"/>
                  </a:lnTo>
                  <a:lnTo>
                    <a:pt x="216" y="264"/>
                  </a:lnTo>
                  <a:lnTo>
                    <a:pt x="220" y="266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8" y="270"/>
                  </a:lnTo>
                  <a:lnTo>
                    <a:pt x="229" y="271"/>
                  </a:lnTo>
                  <a:lnTo>
                    <a:pt x="232" y="272"/>
                  </a:lnTo>
                  <a:lnTo>
                    <a:pt x="234" y="273"/>
                  </a:lnTo>
                  <a:lnTo>
                    <a:pt x="234" y="274"/>
                  </a:lnTo>
                  <a:lnTo>
                    <a:pt x="236" y="275"/>
                  </a:lnTo>
                  <a:lnTo>
                    <a:pt x="237" y="275"/>
                  </a:lnTo>
                  <a:lnTo>
                    <a:pt x="239" y="276"/>
                  </a:lnTo>
                  <a:lnTo>
                    <a:pt x="240" y="278"/>
                  </a:lnTo>
                  <a:lnTo>
                    <a:pt x="242" y="279"/>
                  </a:lnTo>
                  <a:lnTo>
                    <a:pt x="243" y="280"/>
                  </a:lnTo>
                  <a:lnTo>
                    <a:pt x="245" y="281"/>
                  </a:lnTo>
                  <a:lnTo>
                    <a:pt x="247" y="283"/>
                  </a:lnTo>
                  <a:lnTo>
                    <a:pt x="249" y="285"/>
                  </a:lnTo>
                  <a:lnTo>
                    <a:pt x="249" y="284"/>
                  </a:lnTo>
                  <a:lnTo>
                    <a:pt x="249" y="283"/>
                  </a:lnTo>
                  <a:lnTo>
                    <a:pt x="248" y="281"/>
                  </a:lnTo>
                  <a:lnTo>
                    <a:pt x="248" y="278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5" y="269"/>
                  </a:lnTo>
                  <a:lnTo>
                    <a:pt x="245" y="265"/>
                  </a:lnTo>
                  <a:lnTo>
                    <a:pt x="244" y="261"/>
                  </a:lnTo>
                  <a:lnTo>
                    <a:pt x="243" y="258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1" y="249"/>
                  </a:lnTo>
                  <a:lnTo>
                    <a:pt x="241" y="247"/>
                  </a:lnTo>
                  <a:lnTo>
                    <a:pt x="241" y="24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09" name="Group 383"/>
          <p:cNvGrpSpPr>
            <a:grpSpLocks/>
          </p:cNvGrpSpPr>
          <p:nvPr/>
        </p:nvGrpSpPr>
        <p:grpSpPr bwMode="auto">
          <a:xfrm>
            <a:off x="7020272" y="5517232"/>
            <a:ext cx="216024" cy="360040"/>
            <a:chOff x="3278" y="1990"/>
            <a:chExt cx="395" cy="1227"/>
          </a:xfrm>
        </p:grpSpPr>
        <p:sp>
          <p:nvSpPr>
            <p:cNvPr id="1210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11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12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13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14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15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16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17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18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19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20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21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22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23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24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25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26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27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28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29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30" name="Group 383"/>
          <p:cNvGrpSpPr>
            <a:grpSpLocks/>
          </p:cNvGrpSpPr>
          <p:nvPr/>
        </p:nvGrpSpPr>
        <p:grpSpPr bwMode="auto">
          <a:xfrm>
            <a:off x="7172672" y="5669632"/>
            <a:ext cx="216024" cy="360040"/>
            <a:chOff x="3278" y="1990"/>
            <a:chExt cx="395" cy="1227"/>
          </a:xfrm>
        </p:grpSpPr>
        <p:sp>
          <p:nvSpPr>
            <p:cNvPr id="1231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32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33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34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35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36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37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38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39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40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41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42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43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44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45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6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47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48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49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50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51" name="Group 383"/>
          <p:cNvGrpSpPr>
            <a:grpSpLocks/>
          </p:cNvGrpSpPr>
          <p:nvPr/>
        </p:nvGrpSpPr>
        <p:grpSpPr bwMode="auto">
          <a:xfrm>
            <a:off x="7325072" y="5822032"/>
            <a:ext cx="216024" cy="360040"/>
            <a:chOff x="3278" y="1990"/>
            <a:chExt cx="395" cy="1227"/>
          </a:xfrm>
        </p:grpSpPr>
        <p:sp>
          <p:nvSpPr>
            <p:cNvPr id="1252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53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54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55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56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57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58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59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60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61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62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63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64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65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66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67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68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69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70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71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72" name="Group 383"/>
          <p:cNvGrpSpPr>
            <a:grpSpLocks/>
          </p:cNvGrpSpPr>
          <p:nvPr/>
        </p:nvGrpSpPr>
        <p:grpSpPr bwMode="auto">
          <a:xfrm>
            <a:off x="7477472" y="5974432"/>
            <a:ext cx="216024" cy="360040"/>
            <a:chOff x="3278" y="1990"/>
            <a:chExt cx="395" cy="1227"/>
          </a:xfrm>
        </p:grpSpPr>
        <p:sp>
          <p:nvSpPr>
            <p:cNvPr id="1273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74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75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76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77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78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79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80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81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82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83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84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85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86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87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88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89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90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91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92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93" name="Group 383"/>
          <p:cNvGrpSpPr>
            <a:grpSpLocks/>
          </p:cNvGrpSpPr>
          <p:nvPr/>
        </p:nvGrpSpPr>
        <p:grpSpPr bwMode="auto">
          <a:xfrm>
            <a:off x="7629872" y="6126832"/>
            <a:ext cx="216024" cy="360040"/>
            <a:chOff x="3278" y="1990"/>
            <a:chExt cx="395" cy="1227"/>
          </a:xfrm>
        </p:grpSpPr>
        <p:sp>
          <p:nvSpPr>
            <p:cNvPr id="1294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95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96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97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98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99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00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01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02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03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04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05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06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07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08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09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0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1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2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3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335" name="Group 90"/>
          <p:cNvGrpSpPr>
            <a:grpSpLocks/>
          </p:cNvGrpSpPr>
          <p:nvPr/>
        </p:nvGrpSpPr>
        <p:grpSpPr bwMode="auto">
          <a:xfrm>
            <a:off x="7328495" y="5341714"/>
            <a:ext cx="123825" cy="247526"/>
            <a:chOff x="445" y="2794"/>
            <a:chExt cx="327" cy="484"/>
          </a:xfrm>
          <a:solidFill>
            <a:srgbClr val="FF0000"/>
          </a:solidFill>
        </p:grpSpPr>
        <p:sp>
          <p:nvSpPr>
            <p:cNvPr id="1336" name="Freeform 91"/>
            <p:cNvSpPr>
              <a:spLocks/>
            </p:cNvSpPr>
            <p:nvPr/>
          </p:nvSpPr>
          <p:spPr bwMode="auto">
            <a:xfrm>
              <a:off x="445" y="2992"/>
              <a:ext cx="311" cy="286"/>
            </a:xfrm>
            <a:custGeom>
              <a:avLst/>
              <a:gdLst/>
              <a:ahLst/>
              <a:cxnLst>
                <a:cxn ang="0">
                  <a:pos x="309" y="167"/>
                </a:cxn>
                <a:cxn ang="0">
                  <a:pos x="307" y="156"/>
                </a:cxn>
                <a:cxn ang="0">
                  <a:pos x="304" y="146"/>
                </a:cxn>
                <a:cxn ang="0">
                  <a:pos x="303" y="137"/>
                </a:cxn>
                <a:cxn ang="0">
                  <a:pos x="302" y="127"/>
                </a:cxn>
                <a:cxn ang="0">
                  <a:pos x="301" y="119"/>
                </a:cxn>
                <a:cxn ang="0">
                  <a:pos x="299" y="110"/>
                </a:cxn>
                <a:cxn ang="0">
                  <a:pos x="296" y="100"/>
                </a:cxn>
                <a:cxn ang="0">
                  <a:pos x="290" y="87"/>
                </a:cxn>
                <a:cxn ang="0">
                  <a:pos x="281" y="72"/>
                </a:cxn>
                <a:cxn ang="0">
                  <a:pos x="270" y="56"/>
                </a:cxn>
                <a:cxn ang="0">
                  <a:pos x="261" y="43"/>
                </a:cxn>
                <a:cxn ang="0">
                  <a:pos x="253" y="32"/>
                </a:cxn>
                <a:cxn ang="0">
                  <a:pos x="246" y="24"/>
                </a:cxn>
                <a:cxn ang="0">
                  <a:pos x="239" y="18"/>
                </a:cxn>
                <a:cxn ang="0">
                  <a:pos x="231" y="13"/>
                </a:cxn>
                <a:cxn ang="0">
                  <a:pos x="223" y="9"/>
                </a:cxn>
                <a:cxn ang="0">
                  <a:pos x="214" y="6"/>
                </a:cxn>
                <a:cxn ang="0">
                  <a:pos x="206" y="4"/>
                </a:cxn>
                <a:cxn ang="0">
                  <a:pos x="199" y="3"/>
                </a:cxn>
                <a:cxn ang="0">
                  <a:pos x="194" y="5"/>
                </a:cxn>
                <a:cxn ang="0">
                  <a:pos x="193" y="8"/>
                </a:cxn>
                <a:cxn ang="0">
                  <a:pos x="192" y="12"/>
                </a:cxn>
                <a:cxn ang="0">
                  <a:pos x="189" y="16"/>
                </a:cxn>
                <a:cxn ang="0">
                  <a:pos x="182" y="19"/>
                </a:cxn>
                <a:cxn ang="0">
                  <a:pos x="173" y="22"/>
                </a:cxn>
                <a:cxn ang="0">
                  <a:pos x="164" y="24"/>
                </a:cxn>
                <a:cxn ang="0">
                  <a:pos x="155" y="24"/>
                </a:cxn>
                <a:cxn ang="0">
                  <a:pos x="145" y="21"/>
                </a:cxn>
                <a:cxn ang="0">
                  <a:pos x="135" y="16"/>
                </a:cxn>
                <a:cxn ang="0">
                  <a:pos x="125" y="9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98" y="3"/>
                </a:cxn>
                <a:cxn ang="0">
                  <a:pos x="82" y="12"/>
                </a:cxn>
                <a:cxn ang="0">
                  <a:pos x="67" y="31"/>
                </a:cxn>
                <a:cxn ang="0">
                  <a:pos x="50" y="50"/>
                </a:cxn>
                <a:cxn ang="0">
                  <a:pos x="32" y="65"/>
                </a:cxn>
                <a:cxn ang="0">
                  <a:pos x="16" y="76"/>
                </a:cxn>
                <a:cxn ang="0">
                  <a:pos x="6" y="89"/>
                </a:cxn>
                <a:cxn ang="0">
                  <a:pos x="1" y="102"/>
                </a:cxn>
                <a:cxn ang="0">
                  <a:pos x="0" y="114"/>
                </a:cxn>
                <a:cxn ang="0">
                  <a:pos x="2" y="127"/>
                </a:cxn>
                <a:cxn ang="0">
                  <a:pos x="7" y="141"/>
                </a:cxn>
                <a:cxn ang="0">
                  <a:pos x="11" y="159"/>
                </a:cxn>
                <a:cxn ang="0">
                  <a:pos x="16" y="182"/>
                </a:cxn>
                <a:cxn ang="0">
                  <a:pos x="23" y="204"/>
                </a:cxn>
                <a:cxn ang="0">
                  <a:pos x="33" y="224"/>
                </a:cxn>
                <a:cxn ang="0">
                  <a:pos x="42" y="240"/>
                </a:cxn>
                <a:cxn ang="0">
                  <a:pos x="49" y="256"/>
                </a:cxn>
                <a:cxn ang="0">
                  <a:pos x="58" y="271"/>
                </a:cxn>
                <a:cxn ang="0">
                  <a:pos x="71" y="285"/>
                </a:cxn>
                <a:cxn ang="0">
                  <a:pos x="108" y="267"/>
                </a:cxn>
                <a:cxn ang="0">
                  <a:pos x="190" y="230"/>
                </a:cxn>
                <a:cxn ang="0">
                  <a:pos x="272" y="191"/>
                </a:cxn>
                <a:cxn ang="0">
                  <a:pos x="310" y="175"/>
                </a:cxn>
              </a:cxnLst>
              <a:rect l="0" t="0" r="r" b="b"/>
              <a:pathLst>
                <a:path w="311" h="286">
                  <a:moveTo>
                    <a:pt x="310" y="175"/>
                  </a:moveTo>
                  <a:lnTo>
                    <a:pt x="309" y="172"/>
                  </a:lnTo>
                  <a:lnTo>
                    <a:pt x="309" y="169"/>
                  </a:lnTo>
                  <a:lnTo>
                    <a:pt x="309" y="167"/>
                  </a:lnTo>
                  <a:lnTo>
                    <a:pt x="308" y="164"/>
                  </a:lnTo>
                  <a:lnTo>
                    <a:pt x="307" y="161"/>
                  </a:lnTo>
                  <a:lnTo>
                    <a:pt x="307" y="159"/>
                  </a:lnTo>
                  <a:lnTo>
                    <a:pt x="307" y="156"/>
                  </a:lnTo>
                  <a:lnTo>
                    <a:pt x="306" y="154"/>
                  </a:lnTo>
                  <a:lnTo>
                    <a:pt x="306" y="151"/>
                  </a:lnTo>
                  <a:lnTo>
                    <a:pt x="305" y="149"/>
                  </a:lnTo>
                  <a:lnTo>
                    <a:pt x="304" y="146"/>
                  </a:lnTo>
                  <a:lnTo>
                    <a:pt x="304" y="144"/>
                  </a:lnTo>
                  <a:lnTo>
                    <a:pt x="304" y="142"/>
                  </a:lnTo>
                  <a:lnTo>
                    <a:pt x="303" y="139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2" y="132"/>
                  </a:lnTo>
                  <a:lnTo>
                    <a:pt x="302" y="130"/>
                  </a:lnTo>
                  <a:lnTo>
                    <a:pt x="302" y="127"/>
                  </a:lnTo>
                  <a:lnTo>
                    <a:pt x="301" y="125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19"/>
                  </a:lnTo>
                  <a:lnTo>
                    <a:pt x="301" y="117"/>
                  </a:lnTo>
                  <a:lnTo>
                    <a:pt x="300" y="114"/>
                  </a:lnTo>
                  <a:lnTo>
                    <a:pt x="299" y="112"/>
                  </a:lnTo>
                  <a:lnTo>
                    <a:pt x="299" y="110"/>
                  </a:lnTo>
                  <a:lnTo>
                    <a:pt x="298" y="108"/>
                  </a:lnTo>
                  <a:lnTo>
                    <a:pt x="298" y="105"/>
                  </a:lnTo>
                  <a:lnTo>
                    <a:pt x="296" y="103"/>
                  </a:lnTo>
                  <a:lnTo>
                    <a:pt x="296" y="100"/>
                  </a:lnTo>
                  <a:lnTo>
                    <a:pt x="295" y="97"/>
                  </a:lnTo>
                  <a:lnTo>
                    <a:pt x="293" y="94"/>
                  </a:lnTo>
                  <a:lnTo>
                    <a:pt x="291" y="91"/>
                  </a:lnTo>
                  <a:lnTo>
                    <a:pt x="290" y="87"/>
                  </a:lnTo>
                  <a:lnTo>
                    <a:pt x="288" y="83"/>
                  </a:lnTo>
                  <a:lnTo>
                    <a:pt x="285" y="79"/>
                  </a:lnTo>
                  <a:lnTo>
                    <a:pt x="283" y="76"/>
                  </a:lnTo>
                  <a:lnTo>
                    <a:pt x="281" y="72"/>
                  </a:lnTo>
                  <a:lnTo>
                    <a:pt x="278" y="68"/>
                  </a:lnTo>
                  <a:lnTo>
                    <a:pt x="276" y="64"/>
                  </a:lnTo>
                  <a:lnTo>
                    <a:pt x="273" y="60"/>
                  </a:lnTo>
                  <a:lnTo>
                    <a:pt x="270" y="56"/>
                  </a:lnTo>
                  <a:lnTo>
                    <a:pt x="268" y="52"/>
                  </a:lnTo>
                  <a:lnTo>
                    <a:pt x="265" y="49"/>
                  </a:lnTo>
                  <a:lnTo>
                    <a:pt x="263" y="46"/>
                  </a:lnTo>
                  <a:lnTo>
                    <a:pt x="261" y="43"/>
                  </a:lnTo>
                  <a:lnTo>
                    <a:pt x="259" y="40"/>
                  </a:lnTo>
                  <a:lnTo>
                    <a:pt x="257" y="37"/>
                  </a:lnTo>
                  <a:lnTo>
                    <a:pt x="255" y="34"/>
                  </a:lnTo>
                  <a:lnTo>
                    <a:pt x="253" y="32"/>
                  </a:lnTo>
                  <a:lnTo>
                    <a:pt x="251" y="30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6" y="24"/>
                  </a:lnTo>
                  <a:lnTo>
                    <a:pt x="244" y="23"/>
                  </a:lnTo>
                  <a:lnTo>
                    <a:pt x="242" y="21"/>
                  </a:lnTo>
                  <a:lnTo>
                    <a:pt x="240" y="20"/>
                  </a:lnTo>
                  <a:lnTo>
                    <a:pt x="239" y="18"/>
                  </a:lnTo>
                  <a:lnTo>
                    <a:pt x="237" y="17"/>
                  </a:lnTo>
                  <a:lnTo>
                    <a:pt x="235" y="15"/>
                  </a:lnTo>
                  <a:lnTo>
                    <a:pt x="233" y="14"/>
                  </a:lnTo>
                  <a:lnTo>
                    <a:pt x="231" y="13"/>
                  </a:lnTo>
                  <a:lnTo>
                    <a:pt x="230" y="12"/>
                  </a:lnTo>
                  <a:lnTo>
                    <a:pt x="227" y="11"/>
                  </a:lnTo>
                  <a:lnTo>
                    <a:pt x="225" y="10"/>
                  </a:lnTo>
                  <a:lnTo>
                    <a:pt x="223" y="9"/>
                  </a:lnTo>
                  <a:lnTo>
                    <a:pt x="220" y="8"/>
                  </a:lnTo>
                  <a:lnTo>
                    <a:pt x="219" y="7"/>
                  </a:lnTo>
                  <a:lnTo>
                    <a:pt x="217" y="6"/>
                  </a:lnTo>
                  <a:lnTo>
                    <a:pt x="214" y="6"/>
                  </a:lnTo>
                  <a:lnTo>
                    <a:pt x="212" y="5"/>
                  </a:lnTo>
                  <a:lnTo>
                    <a:pt x="210" y="4"/>
                  </a:lnTo>
                  <a:lnTo>
                    <a:pt x="207" y="4"/>
                  </a:lnTo>
                  <a:lnTo>
                    <a:pt x="206" y="4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201" y="3"/>
                  </a:lnTo>
                  <a:lnTo>
                    <a:pt x="199" y="3"/>
                  </a:lnTo>
                  <a:lnTo>
                    <a:pt x="198" y="4"/>
                  </a:lnTo>
                  <a:lnTo>
                    <a:pt x="196" y="4"/>
                  </a:lnTo>
                  <a:lnTo>
                    <a:pt x="195" y="4"/>
                  </a:lnTo>
                  <a:lnTo>
                    <a:pt x="194" y="5"/>
                  </a:lnTo>
                  <a:lnTo>
                    <a:pt x="194" y="6"/>
                  </a:lnTo>
                  <a:lnTo>
                    <a:pt x="194" y="7"/>
                  </a:lnTo>
                  <a:lnTo>
                    <a:pt x="193" y="7"/>
                  </a:lnTo>
                  <a:lnTo>
                    <a:pt x="193" y="8"/>
                  </a:lnTo>
                  <a:lnTo>
                    <a:pt x="193" y="9"/>
                  </a:lnTo>
                  <a:lnTo>
                    <a:pt x="193" y="10"/>
                  </a:lnTo>
                  <a:lnTo>
                    <a:pt x="193" y="11"/>
                  </a:lnTo>
                  <a:lnTo>
                    <a:pt x="192" y="12"/>
                  </a:lnTo>
                  <a:lnTo>
                    <a:pt x="192" y="13"/>
                  </a:lnTo>
                  <a:lnTo>
                    <a:pt x="190" y="14"/>
                  </a:lnTo>
                  <a:lnTo>
                    <a:pt x="190" y="15"/>
                  </a:lnTo>
                  <a:lnTo>
                    <a:pt x="189" y="16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19"/>
                  </a:lnTo>
                  <a:lnTo>
                    <a:pt x="180" y="20"/>
                  </a:lnTo>
                  <a:lnTo>
                    <a:pt x="178" y="20"/>
                  </a:lnTo>
                  <a:lnTo>
                    <a:pt x="176" y="22"/>
                  </a:lnTo>
                  <a:lnTo>
                    <a:pt x="173" y="22"/>
                  </a:lnTo>
                  <a:lnTo>
                    <a:pt x="171" y="23"/>
                  </a:lnTo>
                  <a:lnTo>
                    <a:pt x="169" y="24"/>
                  </a:lnTo>
                  <a:lnTo>
                    <a:pt x="166" y="24"/>
                  </a:lnTo>
                  <a:lnTo>
                    <a:pt x="164" y="24"/>
                  </a:lnTo>
                  <a:lnTo>
                    <a:pt x="161" y="24"/>
                  </a:lnTo>
                  <a:lnTo>
                    <a:pt x="159" y="25"/>
                  </a:lnTo>
                  <a:lnTo>
                    <a:pt x="157" y="24"/>
                  </a:lnTo>
                  <a:lnTo>
                    <a:pt x="155" y="24"/>
                  </a:lnTo>
                  <a:lnTo>
                    <a:pt x="152" y="23"/>
                  </a:lnTo>
                  <a:lnTo>
                    <a:pt x="149" y="23"/>
                  </a:lnTo>
                  <a:lnTo>
                    <a:pt x="147" y="22"/>
                  </a:lnTo>
                  <a:lnTo>
                    <a:pt x="145" y="21"/>
                  </a:lnTo>
                  <a:lnTo>
                    <a:pt x="143" y="20"/>
                  </a:lnTo>
                  <a:lnTo>
                    <a:pt x="140" y="19"/>
                  </a:lnTo>
                  <a:lnTo>
                    <a:pt x="138" y="17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5" y="9"/>
                  </a:lnTo>
                  <a:lnTo>
                    <a:pt x="123" y="7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2"/>
                  </a:lnTo>
                  <a:lnTo>
                    <a:pt x="98" y="3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7" y="9"/>
                  </a:lnTo>
                  <a:lnTo>
                    <a:pt x="82" y="12"/>
                  </a:lnTo>
                  <a:lnTo>
                    <a:pt x="78" y="15"/>
                  </a:lnTo>
                  <a:lnTo>
                    <a:pt x="75" y="20"/>
                  </a:lnTo>
                  <a:lnTo>
                    <a:pt x="70" y="24"/>
                  </a:lnTo>
                  <a:lnTo>
                    <a:pt x="67" y="31"/>
                  </a:lnTo>
                  <a:lnTo>
                    <a:pt x="63" y="36"/>
                  </a:lnTo>
                  <a:lnTo>
                    <a:pt x="59" y="41"/>
                  </a:lnTo>
                  <a:lnTo>
                    <a:pt x="55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2" y="58"/>
                  </a:lnTo>
                  <a:lnTo>
                    <a:pt x="37" y="61"/>
                  </a:lnTo>
                  <a:lnTo>
                    <a:pt x="32" y="65"/>
                  </a:lnTo>
                  <a:lnTo>
                    <a:pt x="29" y="67"/>
                  </a:lnTo>
                  <a:lnTo>
                    <a:pt x="24" y="70"/>
                  </a:lnTo>
                  <a:lnTo>
                    <a:pt x="20" y="73"/>
                  </a:lnTo>
                  <a:lnTo>
                    <a:pt x="16" y="76"/>
                  </a:lnTo>
                  <a:lnTo>
                    <a:pt x="13" y="79"/>
                  </a:lnTo>
                  <a:lnTo>
                    <a:pt x="10" y="82"/>
                  </a:lnTo>
                  <a:lnTo>
                    <a:pt x="8" y="85"/>
                  </a:lnTo>
                  <a:lnTo>
                    <a:pt x="6" y="89"/>
                  </a:lnTo>
                  <a:lnTo>
                    <a:pt x="4" y="92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0"/>
                  </a:lnTo>
                  <a:lnTo>
                    <a:pt x="4" y="133"/>
                  </a:lnTo>
                  <a:lnTo>
                    <a:pt x="5" y="137"/>
                  </a:lnTo>
                  <a:lnTo>
                    <a:pt x="7" y="141"/>
                  </a:lnTo>
                  <a:lnTo>
                    <a:pt x="8" y="145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9"/>
                  </a:lnTo>
                  <a:lnTo>
                    <a:pt x="12" y="165"/>
                  </a:lnTo>
                  <a:lnTo>
                    <a:pt x="14" y="170"/>
                  </a:lnTo>
                  <a:lnTo>
                    <a:pt x="15" y="176"/>
                  </a:lnTo>
                  <a:lnTo>
                    <a:pt x="16" y="182"/>
                  </a:lnTo>
                  <a:lnTo>
                    <a:pt x="18" y="187"/>
                  </a:lnTo>
                  <a:lnTo>
                    <a:pt x="19" y="193"/>
                  </a:lnTo>
                  <a:lnTo>
                    <a:pt x="21" y="198"/>
                  </a:lnTo>
                  <a:lnTo>
                    <a:pt x="23" y="204"/>
                  </a:lnTo>
                  <a:lnTo>
                    <a:pt x="25" y="210"/>
                  </a:lnTo>
                  <a:lnTo>
                    <a:pt x="27" y="214"/>
                  </a:lnTo>
                  <a:lnTo>
                    <a:pt x="29" y="219"/>
                  </a:lnTo>
                  <a:lnTo>
                    <a:pt x="33" y="224"/>
                  </a:lnTo>
                  <a:lnTo>
                    <a:pt x="35" y="227"/>
                  </a:lnTo>
                  <a:lnTo>
                    <a:pt x="38" y="231"/>
                  </a:lnTo>
                  <a:lnTo>
                    <a:pt x="40" y="235"/>
                  </a:lnTo>
                  <a:lnTo>
                    <a:pt x="42" y="240"/>
                  </a:lnTo>
                  <a:lnTo>
                    <a:pt x="44" y="244"/>
                  </a:lnTo>
                  <a:lnTo>
                    <a:pt x="46" y="247"/>
                  </a:lnTo>
                  <a:lnTo>
                    <a:pt x="48" y="251"/>
                  </a:lnTo>
                  <a:lnTo>
                    <a:pt x="49" y="256"/>
                  </a:lnTo>
                  <a:lnTo>
                    <a:pt x="52" y="259"/>
                  </a:lnTo>
                  <a:lnTo>
                    <a:pt x="54" y="263"/>
                  </a:lnTo>
                  <a:lnTo>
                    <a:pt x="56" y="267"/>
                  </a:lnTo>
                  <a:lnTo>
                    <a:pt x="58" y="271"/>
                  </a:lnTo>
                  <a:lnTo>
                    <a:pt x="61" y="274"/>
                  </a:lnTo>
                  <a:lnTo>
                    <a:pt x="64" y="277"/>
                  </a:lnTo>
                  <a:lnTo>
                    <a:pt x="67" y="281"/>
                  </a:lnTo>
                  <a:lnTo>
                    <a:pt x="71" y="285"/>
                  </a:lnTo>
                  <a:lnTo>
                    <a:pt x="73" y="283"/>
                  </a:lnTo>
                  <a:lnTo>
                    <a:pt x="81" y="280"/>
                  </a:lnTo>
                  <a:lnTo>
                    <a:pt x="93" y="274"/>
                  </a:lnTo>
                  <a:lnTo>
                    <a:pt x="108" y="267"/>
                  </a:lnTo>
                  <a:lnTo>
                    <a:pt x="126" y="259"/>
                  </a:lnTo>
                  <a:lnTo>
                    <a:pt x="146" y="250"/>
                  </a:lnTo>
                  <a:lnTo>
                    <a:pt x="168" y="240"/>
                  </a:lnTo>
                  <a:lnTo>
                    <a:pt x="190" y="230"/>
                  </a:lnTo>
                  <a:lnTo>
                    <a:pt x="212" y="219"/>
                  </a:lnTo>
                  <a:lnTo>
                    <a:pt x="234" y="209"/>
                  </a:lnTo>
                  <a:lnTo>
                    <a:pt x="254" y="199"/>
                  </a:lnTo>
                  <a:lnTo>
                    <a:pt x="272" y="191"/>
                  </a:lnTo>
                  <a:lnTo>
                    <a:pt x="288" y="184"/>
                  </a:lnTo>
                  <a:lnTo>
                    <a:pt x="299" y="179"/>
                  </a:lnTo>
                  <a:lnTo>
                    <a:pt x="307" y="176"/>
                  </a:lnTo>
                  <a:lnTo>
                    <a:pt x="310" y="175"/>
                  </a:lnTo>
                </a:path>
              </a:pathLst>
            </a:custGeom>
            <a:grp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37" name="Freeform 92"/>
            <p:cNvSpPr>
              <a:spLocks/>
            </p:cNvSpPr>
            <p:nvPr/>
          </p:nvSpPr>
          <p:spPr bwMode="auto">
            <a:xfrm>
              <a:off x="548" y="2925"/>
              <a:ext cx="107" cy="158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2" y="56"/>
                </a:cxn>
                <a:cxn ang="0">
                  <a:pos x="100" y="59"/>
                </a:cxn>
                <a:cxn ang="0">
                  <a:pos x="97" y="61"/>
                </a:cxn>
                <a:cxn ang="0">
                  <a:pos x="96" y="65"/>
                </a:cxn>
                <a:cxn ang="0">
                  <a:pos x="94" y="68"/>
                </a:cxn>
                <a:cxn ang="0">
                  <a:pos x="93" y="73"/>
                </a:cxn>
                <a:cxn ang="0">
                  <a:pos x="92" y="77"/>
                </a:cxn>
                <a:cxn ang="0">
                  <a:pos x="92" y="83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7" y="103"/>
                </a:cxn>
                <a:cxn ang="0">
                  <a:pos x="100" y="112"/>
                </a:cxn>
                <a:cxn ang="0">
                  <a:pos x="103" y="120"/>
                </a:cxn>
                <a:cxn ang="0">
                  <a:pos x="105" y="128"/>
                </a:cxn>
                <a:cxn ang="0">
                  <a:pos x="105" y="135"/>
                </a:cxn>
                <a:cxn ang="0">
                  <a:pos x="104" y="141"/>
                </a:cxn>
                <a:cxn ang="0">
                  <a:pos x="99" y="145"/>
                </a:cxn>
                <a:cxn ang="0">
                  <a:pos x="93" y="149"/>
                </a:cxn>
                <a:cxn ang="0">
                  <a:pos x="86" y="152"/>
                </a:cxn>
                <a:cxn ang="0">
                  <a:pos x="77" y="154"/>
                </a:cxn>
                <a:cxn ang="0">
                  <a:pos x="68" y="155"/>
                </a:cxn>
                <a:cxn ang="0">
                  <a:pos x="59" y="157"/>
                </a:cxn>
                <a:cxn ang="0">
                  <a:pos x="51" y="157"/>
                </a:cxn>
                <a:cxn ang="0">
                  <a:pos x="44" y="157"/>
                </a:cxn>
                <a:cxn ang="0">
                  <a:pos x="37" y="155"/>
                </a:cxn>
                <a:cxn ang="0">
                  <a:pos x="30" y="153"/>
                </a:cxn>
                <a:cxn ang="0">
                  <a:pos x="23" y="151"/>
                </a:cxn>
                <a:cxn ang="0">
                  <a:pos x="17" y="148"/>
                </a:cxn>
                <a:cxn ang="0">
                  <a:pos x="11" y="144"/>
                </a:cxn>
                <a:cxn ang="0">
                  <a:pos x="5" y="139"/>
                </a:cxn>
                <a:cxn ang="0">
                  <a:pos x="1" y="131"/>
                </a:cxn>
                <a:cxn ang="0">
                  <a:pos x="0" y="123"/>
                </a:cxn>
                <a:cxn ang="0">
                  <a:pos x="0" y="112"/>
                </a:cxn>
                <a:cxn ang="0">
                  <a:pos x="0" y="100"/>
                </a:cxn>
                <a:cxn ang="0">
                  <a:pos x="2" y="87"/>
                </a:cxn>
                <a:cxn ang="0">
                  <a:pos x="5" y="72"/>
                </a:cxn>
                <a:cxn ang="0">
                  <a:pos x="9" y="56"/>
                </a:cxn>
                <a:cxn ang="0">
                  <a:pos x="14" y="39"/>
                </a:cxn>
                <a:cxn ang="0">
                  <a:pos x="20" y="20"/>
                </a:cxn>
                <a:cxn ang="0">
                  <a:pos x="27" y="0"/>
                </a:cxn>
                <a:cxn ang="0">
                  <a:pos x="106" y="55"/>
                </a:cxn>
              </a:cxnLst>
              <a:rect l="0" t="0" r="r" b="b"/>
              <a:pathLst>
                <a:path w="107" h="158">
                  <a:moveTo>
                    <a:pt x="106" y="55"/>
                  </a:moveTo>
                  <a:lnTo>
                    <a:pt x="102" y="56"/>
                  </a:lnTo>
                  <a:lnTo>
                    <a:pt x="100" y="59"/>
                  </a:lnTo>
                  <a:lnTo>
                    <a:pt x="97" y="61"/>
                  </a:lnTo>
                  <a:lnTo>
                    <a:pt x="96" y="65"/>
                  </a:lnTo>
                  <a:lnTo>
                    <a:pt x="94" y="68"/>
                  </a:lnTo>
                  <a:lnTo>
                    <a:pt x="93" y="73"/>
                  </a:lnTo>
                  <a:lnTo>
                    <a:pt x="92" y="77"/>
                  </a:lnTo>
                  <a:lnTo>
                    <a:pt x="92" y="83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7" y="103"/>
                  </a:lnTo>
                  <a:lnTo>
                    <a:pt x="100" y="112"/>
                  </a:lnTo>
                  <a:lnTo>
                    <a:pt x="103" y="120"/>
                  </a:lnTo>
                  <a:lnTo>
                    <a:pt x="105" y="128"/>
                  </a:lnTo>
                  <a:lnTo>
                    <a:pt x="105" y="135"/>
                  </a:lnTo>
                  <a:lnTo>
                    <a:pt x="104" y="141"/>
                  </a:lnTo>
                  <a:lnTo>
                    <a:pt x="99" y="145"/>
                  </a:lnTo>
                  <a:lnTo>
                    <a:pt x="93" y="149"/>
                  </a:lnTo>
                  <a:lnTo>
                    <a:pt x="86" y="152"/>
                  </a:lnTo>
                  <a:lnTo>
                    <a:pt x="77" y="154"/>
                  </a:lnTo>
                  <a:lnTo>
                    <a:pt x="68" y="155"/>
                  </a:lnTo>
                  <a:lnTo>
                    <a:pt x="59" y="157"/>
                  </a:lnTo>
                  <a:lnTo>
                    <a:pt x="51" y="157"/>
                  </a:lnTo>
                  <a:lnTo>
                    <a:pt x="44" y="157"/>
                  </a:lnTo>
                  <a:lnTo>
                    <a:pt x="37" y="155"/>
                  </a:lnTo>
                  <a:lnTo>
                    <a:pt x="30" y="153"/>
                  </a:lnTo>
                  <a:lnTo>
                    <a:pt x="23" y="151"/>
                  </a:lnTo>
                  <a:lnTo>
                    <a:pt x="17" y="148"/>
                  </a:lnTo>
                  <a:lnTo>
                    <a:pt x="11" y="144"/>
                  </a:lnTo>
                  <a:lnTo>
                    <a:pt x="5" y="139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2" y="87"/>
                  </a:lnTo>
                  <a:lnTo>
                    <a:pt x="5" y="72"/>
                  </a:lnTo>
                  <a:lnTo>
                    <a:pt x="9" y="56"/>
                  </a:lnTo>
                  <a:lnTo>
                    <a:pt x="14" y="39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106" y="5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38" name="Freeform 93"/>
            <p:cNvSpPr>
              <a:spLocks/>
            </p:cNvSpPr>
            <p:nvPr/>
          </p:nvSpPr>
          <p:spPr bwMode="auto">
            <a:xfrm>
              <a:off x="568" y="2830"/>
              <a:ext cx="156" cy="179"/>
            </a:xfrm>
            <a:custGeom>
              <a:avLst/>
              <a:gdLst/>
              <a:ahLst/>
              <a:cxnLst>
                <a:cxn ang="0">
                  <a:pos x="152" y="84"/>
                </a:cxn>
                <a:cxn ang="0">
                  <a:pos x="151" y="91"/>
                </a:cxn>
                <a:cxn ang="0">
                  <a:pos x="148" y="98"/>
                </a:cxn>
                <a:cxn ang="0">
                  <a:pos x="145" y="104"/>
                </a:cxn>
                <a:cxn ang="0">
                  <a:pos x="141" y="112"/>
                </a:cxn>
                <a:cxn ang="0">
                  <a:pos x="137" y="120"/>
                </a:cxn>
                <a:cxn ang="0">
                  <a:pos x="134" y="127"/>
                </a:cxn>
                <a:cxn ang="0">
                  <a:pos x="131" y="132"/>
                </a:cxn>
                <a:cxn ang="0">
                  <a:pos x="127" y="137"/>
                </a:cxn>
                <a:cxn ang="0">
                  <a:pos x="124" y="142"/>
                </a:cxn>
                <a:cxn ang="0">
                  <a:pos x="119" y="149"/>
                </a:cxn>
                <a:cxn ang="0">
                  <a:pos x="114" y="156"/>
                </a:cxn>
                <a:cxn ang="0">
                  <a:pos x="109" y="162"/>
                </a:cxn>
                <a:cxn ang="0">
                  <a:pos x="105" y="167"/>
                </a:cxn>
                <a:cxn ang="0">
                  <a:pos x="101" y="170"/>
                </a:cxn>
                <a:cxn ang="0">
                  <a:pos x="96" y="174"/>
                </a:cxn>
                <a:cxn ang="0">
                  <a:pos x="91" y="176"/>
                </a:cxn>
                <a:cxn ang="0">
                  <a:pos x="86" y="178"/>
                </a:cxn>
                <a:cxn ang="0">
                  <a:pos x="80" y="177"/>
                </a:cxn>
                <a:cxn ang="0">
                  <a:pos x="74" y="175"/>
                </a:cxn>
                <a:cxn ang="0">
                  <a:pos x="67" y="173"/>
                </a:cxn>
                <a:cxn ang="0">
                  <a:pos x="59" y="169"/>
                </a:cxn>
                <a:cxn ang="0">
                  <a:pos x="50" y="164"/>
                </a:cxn>
                <a:cxn ang="0">
                  <a:pos x="41" y="156"/>
                </a:cxn>
                <a:cxn ang="0">
                  <a:pos x="30" y="148"/>
                </a:cxn>
                <a:cxn ang="0">
                  <a:pos x="22" y="139"/>
                </a:cxn>
                <a:cxn ang="0">
                  <a:pos x="15" y="130"/>
                </a:cxn>
                <a:cxn ang="0">
                  <a:pos x="9" y="120"/>
                </a:cxn>
                <a:cxn ang="0">
                  <a:pos x="5" y="111"/>
                </a:cxn>
                <a:cxn ang="0">
                  <a:pos x="1" y="100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3" y="66"/>
                </a:cxn>
                <a:cxn ang="0">
                  <a:pos x="8" y="52"/>
                </a:cxn>
                <a:cxn ang="0">
                  <a:pos x="15" y="38"/>
                </a:cxn>
                <a:cxn ang="0">
                  <a:pos x="24" y="24"/>
                </a:cxn>
                <a:cxn ang="0">
                  <a:pos x="34" y="13"/>
                </a:cxn>
                <a:cxn ang="0">
                  <a:pos x="47" y="7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3" y="0"/>
                </a:cxn>
                <a:cxn ang="0">
                  <a:pos x="122" y="2"/>
                </a:cxn>
                <a:cxn ang="0">
                  <a:pos x="139" y="8"/>
                </a:cxn>
                <a:cxn ang="0">
                  <a:pos x="149" y="19"/>
                </a:cxn>
                <a:cxn ang="0">
                  <a:pos x="154" y="36"/>
                </a:cxn>
                <a:cxn ang="0">
                  <a:pos x="155" y="54"/>
                </a:cxn>
                <a:cxn ang="0">
                  <a:pos x="153" y="70"/>
                </a:cxn>
                <a:cxn ang="0">
                  <a:pos x="152" y="78"/>
                </a:cxn>
              </a:cxnLst>
              <a:rect l="0" t="0" r="r" b="b"/>
              <a:pathLst>
                <a:path w="156" h="179">
                  <a:moveTo>
                    <a:pt x="152" y="79"/>
                  </a:moveTo>
                  <a:lnTo>
                    <a:pt x="152" y="82"/>
                  </a:lnTo>
                  <a:lnTo>
                    <a:pt x="152" y="84"/>
                  </a:lnTo>
                  <a:lnTo>
                    <a:pt x="152" y="86"/>
                  </a:lnTo>
                  <a:lnTo>
                    <a:pt x="151" y="88"/>
                  </a:lnTo>
                  <a:lnTo>
                    <a:pt x="151" y="91"/>
                  </a:lnTo>
                  <a:lnTo>
                    <a:pt x="150" y="93"/>
                  </a:lnTo>
                  <a:lnTo>
                    <a:pt x="149" y="95"/>
                  </a:lnTo>
                  <a:lnTo>
                    <a:pt x="148" y="98"/>
                  </a:lnTo>
                  <a:lnTo>
                    <a:pt x="147" y="100"/>
                  </a:lnTo>
                  <a:lnTo>
                    <a:pt x="146" y="102"/>
                  </a:lnTo>
                  <a:lnTo>
                    <a:pt x="145" y="104"/>
                  </a:lnTo>
                  <a:lnTo>
                    <a:pt x="144" y="107"/>
                  </a:lnTo>
                  <a:lnTo>
                    <a:pt x="143" y="109"/>
                  </a:lnTo>
                  <a:lnTo>
                    <a:pt x="141" y="112"/>
                  </a:lnTo>
                  <a:lnTo>
                    <a:pt x="140" y="114"/>
                  </a:lnTo>
                  <a:lnTo>
                    <a:pt x="139" y="118"/>
                  </a:lnTo>
                  <a:lnTo>
                    <a:pt x="137" y="120"/>
                  </a:lnTo>
                  <a:lnTo>
                    <a:pt x="136" y="123"/>
                  </a:lnTo>
                  <a:lnTo>
                    <a:pt x="135" y="125"/>
                  </a:lnTo>
                  <a:lnTo>
                    <a:pt x="134" y="127"/>
                  </a:lnTo>
                  <a:lnTo>
                    <a:pt x="133" y="129"/>
                  </a:lnTo>
                  <a:lnTo>
                    <a:pt x="132" y="130"/>
                  </a:lnTo>
                  <a:lnTo>
                    <a:pt x="131" y="132"/>
                  </a:lnTo>
                  <a:lnTo>
                    <a:pt x="130" y="134"/>
                  </a:lnTo>
                  <a:lnTo>
                    <a:pt x="129" y="136"/>
                  </a:lnTo>
                  <a:lnTo>
                    <a:pt x="127" y="137"/>
                  </a:lnTo>
                  <a:lnTo>
                    <a:pt x="127" y="139"/>
                  </a:lnTo>
                  <a:lnTo>
                    <a:pt x="125" y="140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1" y="147"/>
                  </a:lnTo>
                  <a:lnTo>
                    <a:pt x="119" y="149"/>
                  </a:lnTo>
                  <a:lnTo>
                    <a:pt x="117" y="151"/>
                  </a:lnTo>
                  <a:lnTo>
                    <a:pt x="115" y="154"/>
                  </a:lnTo>
                  <a:lnTo>
                    <a:pt x="114" y="156"/>
                  </a:lnTo>
                  <a:lnTo>
                    <a:pt x="112" y="158"/>
                  </a:lnTo>
                  <a:lnTo>
                    <a:pt x="111" y="160"/>
                  </a:lnTo>
                  <a:lnTo>
                    <a:pt x="109" y="162"/>
                  </a:lnTo>
                  <a:lnTo>
                    <a:pt x="108" y="163"/>
                  </a:lnTo>
                  <a:lnTo>
                    <a:pt x="106" y="165"/>
                  </a:lnTo>
                  <a:lnTo>
                    <a:pt x="105" y="167"/>
                  </a:lnTo>
                  <a:lnTo>
                    <a:pt x="104" y="168"/>
                  </a:lnTo>
                  <a:lnTo>
                    <a:pt x="103" y="169"/>
                  </a:lnTo>
                  <a:lnTo>
                    <a:pt x="101" y="170"/>
                  </a:lnTo>
                  <a:lnTo>
                    <a:pt x="100" y="171"/>
                  </a:lnTo>
                  <a:lnTo>
                    <a:pt x="98" y="173"/>
                  </a:lnTo>
                  <a:lnTo>
                    <a:pt x="96" y="174"/>
                  </a:lnTo>
                  <a:lnTo>
                    <a:pt x="95" y="175"/>
                  </a:lnTo>
                  <a:lnTo>
                    <a:pt x="93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88" y="177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2" y="178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6" y="176"/>
                  </a:lnTo>
                  <a:lnTo>
                    <a:pt x="74" y="175"/>
                  </a:lnTo>
                  <a:lnTo>
                    <a:pt x="72" y="175"/>
                  </a:lnTo>
                  <a:lnTo>
                    <a:pt x="69" y="174"/>
                  </a:lnTo>
                  <a:lnTo>
                    <a:pt x="67" y="173"/>
                  </a:lnTo>
                  <a:lnTo>
                    <a:pt x="64" y="172"/>
                  </a:lnTo>
                  <a:lnTo>
                    <a:pt x="62" y="171"/>
                  </a:lnTo>
                  <a:lnTo>
                    <a:pt x="59" y="169"/>
                  </a:lnTo>
                  <a:lnTo>
                    <a:pt x="56" y="168"/>
                  </a:lnTo>
                  <a:lnTo>
                    <a:pt x="53" y="166"/>
                  </a:lnTo>
                  <a:lnTo>
                    <a:pt x="50" y="164"/>
                  </a:lnTo>
                  <a:lnTo>
                    <a:pt x="47" y="162"/>
                  </a:lnTo>
                  <a:lnTo>
                    <a:pt x="43" y="159"/>
                  </a:lnTo>
                  <a:lnTo>
                    <a:pt x="41" y="156"/>
                  </a:lnTo>
                  <a:lnTo>
                    <a:pt x="37" y="154"/>
                  </a:lnTo>
                  <a:lnTo>
                    <a:pt x="34" y="151"/>
                  </a:lnTo>
                  <a:lnTo>
                    <a:pt x="30" y="148"/>
                  </a:lnTo>
                  <a:lnTo>
                    <a:pt x="28" y="145"/>
                  </a:lnTo>
                  <a:lnTo>
                    <a:pt x="25" y="142"/>
                  </a:lnTo>
                  <a:lnTo>
                    <a:pt x="22" y="139"/>
                  </a:lnTo>
                  <a:lnTo>
                    <a:pt x="19" y="136"/>
                  </a:lnTo>
                  <a:lnTo>
                    <a:pt x="17" y="133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1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5" y="111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6"/>
                  </a:lnTo>
                  <a:lnTo>
                    <a:pt x="5" y="62"/>
                  </a:lnTo>
                  <a:lnTo>
                    <a:pt x="6" y="57"/>
                  </a:lnTo>
                  <a:lnTo>
                    <a:pt x="8" y="52"/>
                  </a:lnTo>
                  <a:lnTo>
                    <a:pt x="10" y="47"/>
                  </a:lnTo>
                  <a:lnTo>
                    <a:pt x="12" y="42"/>
                  </a:lnTo>
                  <a:lnTo>
                    <a:pt x="15" y="38"/>
                  </a:lnTo>
                  <a:lnTo>
                    <a:pt x="17" y="33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30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7" y="4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9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6" y="15"/>
                  </a:lnTo>
                  <a:lnTo>
                    <a:pt x="149" y="19"/>
                  </a:lnTo>
                  <a:lnTo>
                    <a:pt x="151" y="25"/>
                  </a:lnTo>
                  <a:lnTo>
                    <a:pt x="153" y="30"/>
                  </a:lnTo>
                  <a:lnTo>
                    <a:pt x="154" y="36"/>
                  </a:lnTo>
                  <a:lnTo>
                    <a:pt x="155" y="42"/>
                  </a:lnTo>
                  <a:lnTo>
                    <a:pt x="155" y="48"/>
                  </a:lnTo>
                  <a:lnTo>
                    <a:pt x="155" y="54"/>
                  </a:lnTo>
                  <a:lnTo>
                    <a:pt x="155" y="60"/>
                  </a:lnTo>
                  <a:lnTo>
                    <a:pt x="154" y="65"/>
                  </a:lnTo>
                  <a:lnTo>
                    <a:pt x="153" y="70"/>
                  </a:lnTo>
                  <a:lnTo>
                    <a:pt x="153" y="74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2" y="7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39" name="Freeform 94"/>
            <p:cNvSpPr>
              <a:spLocks/>
            </p:cNvSpPr>
            <p:nvPr/>
          </p:nvSpPr>
          <p:spPr bwMode="auto">
            <a:xfrm>
              <a:off x="750" y="3115"/>
              <a:ext cx="22" cy="71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7" y="36"/>
                </a:cxn>
                <a:cxn ang="0">
                  <a:pos x="9" y="39"/>
                </a:cxn>
                <a:cxn ang="0">
                  <a:pos x="10" y="43"/>
                </a:cxn>
                <a:cxn ang="0">
                  <a:pos x="11" y="46"/>
                </a:cxn>
                <a:cxn ang="0">
                  <a:pos x="11" y="49"/>
                </a:cxn>
                <a:cxn ang="0">
                  <a:pos x="13" y="51"/>
                </a:cxn>
                <a:cxn ang="0">
                  <a:pos x="14" y="54"/>
                </a:cxn>
                <a:cxn ang="0">
                  <a:pos x="15" y="57"/>
                </a:cxn>
                <a:cxn ang="0">
                  <a:pos x="16" y="60"/>
                </a:cxn>
                <a:cxn ang="0">
                  <a:pos x="17" y="63"/>
                </a:cxn>
                <a:cxn ang="0">
                  <a:pos x="18" y="66"/>
                </a:cxn>
                <a:cxn ang="0">
                  <a:pos x="19" y="68"/>
                </a:cxn>
                <a:cxn ang="0">
                  <a:pos x="20" y="70"/>
                </a:cxn>
                <a:cxn ang="0">
                  <a:pos x="21" y="67"/>
                </a:cxn>
                <a:cxn ang="0">
                  <a:pos x="21" y="65"/>
                </a:cxn>
                <a:cxn ang="0">
                  <a:pos x="21" y="63"/>
                </a:cxn>
                <a:cxn ang="0">
                  <a:pos x="21" y="61"/>
                </a:cxn>
                <a:cxn ang="0">
                  <a:pos x="20" y="57"/>
                </a:cxn>
                <a:cxn ang="0">
                  <a:pos x="20" y="54"/>
                </a:cxn>
                <a:cxn ang="0">
                  <a:pos x="19" y="50"/>
                </a:cxn>
                <a:cxn ang="0">
                  <a:pos x="19" y="45"/>
                </a:cxn>
                <a:cxn ang="0">
                  <a:pos x="18" y="40"/>
                </a:cxn>
                <a:cxn ang="0">
                  <a:pos x="18" y="34"/>
                </a:cxn>
                <a:cxn ang="0">
                  <a:pos x="16" y="28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3" y="11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4" y="23"/>
                </a:cxn>
                <a:cxn ang="0">
                  <a:pos x="5" y="27"/>
                </a:cxn>
                <a:cxn ang="0">
                  <a:pos x="7" y="31"/>
                </a:cxn>
              </a:cxnLst>
              <a:rect l="0" t="0" r="r" b="b"/>
              <a:pathLst>
                <a:path w="22" h="71">
                  <a:moveTo>
                    <a:pt x="7" y="31"/>
                  </a:move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8" y="65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7" y="3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40" name="Freeform 95"/>
            <p:cNvSpPr>
              <a:spLocks/>
            </p:cNvSpPr>
            <p:nvPr/>
          </p:nvSpPr>
          <p:spPr bwMode="auto">
            <a:xfrm>
              <a:off x="639" y="2906"/>
              <a:ext cx="35" cy="22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2" y="21"/>
                </a:cxn>
                <a:cxn ang="0">
                  <a:pos x="32" y="19"/>
                </a:cxn>
                <a:cxn ang="0">
                  <a:pos x="33" y="18"/>
                </a:cxn>
                <a:cxn ang="0">
                  <a:pos x="34" y="16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1" y="10"/>
                </a:cxn>
                <a:cxn ang="0">
                  <a:pos x="30" y="9"/>
                </a:cxn>
                <a:cxn ang="0">
                  <a:pos x="29" y="8"/>
                </a:cxn>
                <a:cxn ang="0">
                  <a:pos x="27" y="7"/>
                </a:cxn>
                <a:cxn ang="0">
                  <a:pos x="26" y="6"/>
                </a:cxn>
                <a:cxn ang="0">
                  <a:pos x="23" y="6"/>
                </a:cxn>
              </a:cxnLst>
              <a:rect l="0" t="0" r="r" b="b"/>
              <a:pathLst>
                <a:path w="35" h="22">
                  <a:moveTo>
                    <a:pt x="23" y="6"/>
                  </a:move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41" name="Freeform 96"/>
            <p:cNvSpPr>
              <a:spLocks/>
            </p:cNvSpPr>
            <p:nvPr/>
          </p:nvSpPr>
          <p:spPr bwMode="auto">
            <a:xfrm>
              <a:off x="686" y="2923"/>
              <a:ext cx="22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2" h="26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42" name="Freeform 97"/>
            <p:cNvSpPr>
              <a:spLocks/>
            </p:cNvSpPr>
            <p:nvPr/>
          </p:nvSpPr>
          <p:spPr bwMode="auto">
            <a:xfrm>
              <a:off x="646" y="2972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3" y="16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7" y="1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43" name="Freeform 98"/>
            <p:cNvSpPr>
              <a:spLocks/>
            </p:cNvSpPr>
            <p:nvPr/>
          </p:nvSpPr>
          <p:spPr bwMode="auto">
            <a:xfrm>
              <a:off x="636" y="2963"/>
              <a:ext cx="38" cy="19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7" y="9"/>
                </a:cxn>
                <a:cxn ang="0">
                  <a:pos x="25" y="9"/>
                </a:cxn>
                <a:cxn ang="0">
                  <a:pos x="22" y="9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1" y="10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2" y="14"/>
                </a:cxn>
                <a:cxn ang="0">
                  <a:pos x="25" y="15"/>
                </a:cxn>
                <a:cxn ang="0">
                  <a:pos x="27" y="16"/>
                </a:cxn>
                <a:cxn ang="0">
                  <a:pos x="30" y="18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13"/>
                </a:cxn>
              </a:cxnLst>
              <a:rect l="0" t="0" r="r" b="b"/>
              <a:pathLst>
                <a:path w="38" h="19">
                  <a:moveTo>
                    <a:pt x="36" y="12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44" name="Freeform 99"/>
            <p:cNvSpPr>
              <a:spLocks/>
            </p:cNvSpPr>
            <p:nvPr/>
          </p:nvSpPr>
          <p:spPr bwMode="auto">
            <a:xfrm>
              <a:off x="455" y="2794"/>
              <a:ext cx="290" cy="334"/>
            </a:xfrm>
            <a:custGeom>
              <a:avLst/>
              <a:gdLst/>
              <a:ahLst/>
              <a:cxnLst>
                <a:cxn ang="0">
                  <a:pos x="248" y="207"/>
                </a:cxn>
                <a:cxn ang="0">
                  <a:pos x="261" y="163"/>
                </a:cxn>
                <a:cxn ang="0">
                  <a:pos x="280" y="117"/>
                </a:cxn>
                <a:cxn ang="0">
                  <a:pos x="288" y="78"/>
                </a:cxn>
                <a:cxn ang="0">
                  <a:pos x="281" y="58"/>
                </a:cxn>
                <a:cxn ang="0">
                  <a:pos x="272" y="40"/>
                </a:cxn>
                <a:cxn ang="0">
                  <a:pos x="261" y="34"/>
                </a:cxn>
                <a:cxn ang="0">
                  <a:pos x="224" y="11"/>
                </a:cxn>
                <a:cxn ang="0">
                  <a:pos x="180" y="1"/>
                </a:cxn>
                <a:cxn ang="0">
                  <a:pos x="138" y="2"/>
                </a:cxn>
                <a:cxn ang="0">
                  <a:pos x="99" y="29"/>
                </a:cxn>
                <a:cxn ang="0">
                  <a:pos x="66" y="83"/>
                </a:cxn>
                <a:cxn ang="0">
                  <a:pos x="44" y="136"/>
                </a:cxn>
                <a:cxn ang="0">
                  <a:pos x="30" y="186"/>
                </a:cxn>
                <a:cxn ang="0">
                  <a:pos x="16" y="216"/>
                </a:cxn>
                <a:cxn ang="0">
                  <a:pos x="6" y="244"/>
                </a:cxn>
                <a:cxn ang="0">
                  <a:pos x="2" y="283"/>
                </a:cxn>
                <a:cxn ang="0">
                  <a:pos x="0" y="313"/>
                </a:cxn>
                <a:cxn ang="0">
                  <a:pos x="0" y="329"/>
                </a:cxn>
                <a:cxn ang="0">
                  <a:pos x="13" y="331"/>
                </a:cxn>
                <a:cxn ang="0">
                  <a:pos x="42" y="319"/>
                </a:cxn>
                <a:cxn ang="0">
                  <a:pos x="77" y="295"/>
                </a:cxn>
                <a:cxn ang="0">
                  <a:pos x="111" y="260"/>
                </a:cxn>
                <a:cxn ang="0">
                  <a:pos x="123" y="204"/>
                </a:cxn>
                <a:cxn ang="0">
                  <a:pos x="131" y="150"/>
                </a:cxn>
                <a:cxn ang="0">
                  <a:pos x="139" y="112"/>
                </a:cxn>
                <a:cxn ang="0">
                  <a:pos x="155" y="80"/>
                </a:cxn>
                <a:cxn ang="0">
                  <a:pos x="179" y="56"/>
                </a:cxn>
                <a:cxn ang="0">
                  <a:pos x="204" y="43"/>
                </a:cxn>
                <a:cxn ang="0">
                  <a:pos x="229" y="43"/>
                </a:cxn>
                <a:cxn ang="0">
                  <a:pos x="220" y="45"/>
                </a:cxn>
                <a:cxn ang="0">
                  <a:pos x="204" y="49"/>
                </a:cxn>
                <a:cxn ang="0">
                  <a:pos x="187" y="57"/>
                </a:cxn>
                <a:cxn ang="0">
                  <a:pos x="170" y="69"/>
                </a:cxn>
                <a:cxn ang="0">
                  <a:pos x="157" y="81"/>
                </a:cxn>
                <a:cxn ang="0">
                  <a:pos x="165" y="78"/>
                </a:cxn>
                <a:cxn ang="0">
                  <a:pos x="188" y="66"/>
                </a:cxn>
                <a:cxn ang="0">
                  <a:pos x="206" y="57"/>
                </a:cxn>
                <a:cxn ang="0">
                  <a:pos x="221" y="54"/>
                </a:cxn>
                <a:cxn ang="0">
                  <a:pos x="234" y="55"/>
                </a:cxn>
                <a:cxn ang="0">
                  <a:pos x="245" y="55"/>
                </a:cxn>
                <a:cxn ang="0">
                  <a:pos x="254" y="54"/>
                </a:cxn>
                <a:cxn ang="0">
                  <a:pos x="260" y="56"/>
                </a:cxn>
                <a:cxn ang="0">
                  <a:pos x="263" y="66"/>
                </a:cxn>
                <a:cxn ang="0">
                  <a:pos x="266" y="93"/>
                </a:cxn>
                <a:cxn ang="0">
                  <a:pos x="264" y="121"/>
                </a:cxn>
                <a:cxn ang="0">
                  <a:pos x="252" y="152"/>
                </a:cxn>
                <a:cxn ang="0">
                  <a:pos x="231" y="187"/>
                </a:cxn>
                <a:cxn ang="0">
                  <a:pos x="212" y="206"/>
                </a:cxn>
                <a:cxn ang="0">
                  <a:pos x="201" y="210"/>
                </a:cxn>
                <a:cxn ang="0">
                  <a:pos x="190" y="211"/>
                </a:cxn>
                <a:cxn ang="0">
                  <a:pos x="181" y="211"/>
                </a:cxn>
                <a:cxn ang="0">
                  <a:pos x="174" y="213"/>
                </a:cxn>
                <a:cxn ang="0">
                  <a:pos x="170" y="226"/>
                </a:cxn>
                <a:cxn ang="0">
                  <a:pos x="171" y="240"/>
                </a:cxn>
                <a:cxn ang="0">
                  <a:pos x="179" y="252"/>
                </a:cxn>
                <a:cxn ang="0">
                  <a:pos x="198" y="259"/>
                </a:cxn>
                <a:cxn ang="0">
                  <a:pos x="223" y="267"/>
                </a:cxn>
                <a:cxn ang="0">
                  <a:pos x="239" y="276"/>
                </a:cxn>
                <a:cxn ang="0">
                  <a:pos x="248" y="281"/>
                </a:cxn>
                <a:cxn ang="0">
                  <a:pos x="242" y="252"/>
                </a:cxn>
              </a:cxnLst>
              <a:rect l="0" t="0" r="r" b="b"/>
              <a:pathLst>
                <a:path w="290" h="334">
                  <a:moveTo>
                    <a:pt x="241" y="245"/>
                  </a:moveTo>
                  <a:lnTo>
                    <a:pt x="240" y="240"/>
                  </a:lnTo>
                  <a:lnTo>
                    <a:pt x="241" y="235"/>
                  </a:lnTo>
                  <a:lnTo>
                    <a:pt x="241" y="230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5" y="216"/>
                  </a:lnTo>
                  <a:lnTo>
                    <a:pt x="247" y="211"/>
                  </a:lnTo>
                  <a:lnTo>
                    <a:pt x="248" y="207"/>
                  </a:lnTo>
                  <a:lnTo>
                    <a:pt x="250" y="202"/>
                  </a:lnTo>
                  <a:lnTo>
                    <a:pt x="252" y="198"/>
                  </a:lnTo>
                  <a:lnTo>
                    <a:pt x="253" y="193"/>
                  </a:lnTo>
                  <a:lnTo>
                    <a:pt x="255" y="188"/>
                  </a:lnTo>
                  <a:lnTo>
                    <a:pt x="257" y="183"/>
                  </a:lnTo>
                  <a:lnTo>
                    <a:pt x="258" y="178"/>
                  </a:lnTo>
                  <a:lnTo>
                    <a:pt x="259" y="173"/>
                  </a:lnTo>
                  <a:lnTo>
                    <a:pt x="260" y="168"/>
                  </a:lnTo>
                  <a:lnTo>
                    <a:pt x="261" y="163"/>
                  </a:lnTo>
                  <a:lnTo>
                    <a:pt x="262" y="158"/>
                  </a:lnTo>
                  <a:lnTo>
                    <a:pt x="264" y="153"/>
                  </a:lnTo>
                  <a:lnTo>
                    <a:pt x="265" y="148"/>
                  </a:lnTo>
                  <a:lnTo>
                    <a:pt x="267" y="142"/>
                  </a:lnTo>
                  <a:lnTo>
                    <a:pt x="270" y="137"/>
                  </a:lnTo>
                  <a:lnTo>
                    <a:pt x="273" y="132"/>
                  </a:lnTo>
                  <a:lnTo>
                    <a:pt x="275" y="128"/>
                  </a:lnTo>
                  <a:lnTo>
                    <a:pt x="278" y="122"/>
                  </a:lnTo>
                  <a:lnTo>
                    <a:pt x="280" y="117"/>
                  </a:lnTo>
                  <a:lnTo>
                    <a:pt x="282" y="112"/>
                  </a:lnTo>
                  <a:lnTo>
                    <a:pt x="284" y="108"/>
                  </a:lnTo>
                  <a:lnTo>
                    <a:pt x="286" y="102"/>
                  </a:lnTo>
                  <a:lnTo>
                    <a:pt x="287" y="98"/>
                  </a:lnTo>
                  <a:lnTo>
                    <a:pt x="288" y="94"/>
                  </a:lnTo>
                  <a:lnTo>
                    <a:pt x="289" y="89"/>
                  </a:lnTo>
                  <a:lnTo>
                    <a:pt x="289" y="85"/>
                  </a:lnTo>
                  <a:lnTo>
                    <a:pt x="288" y="82"/>
                  </a:lnTo>
                  <a:lnTo>
                    <a:pt x="288" y="78"/>
                  </a:lnTo>
                  <a:lnTo>
                    <a:pt x="287" y="76"/>
                  </a:lnTo>
                  <a:lnTo>
                    <a:pt x="287" y="73"/>
                  </a:lnTo>
                  <a:lnTo>
                    <a:pt x="286" y="71"/>
                  </a:lnTo>
                  <a:lnTo>
                    <a:pt x="286" y="69"/>
                  </a:lnTo>
                  <a:lnTo>
                    <a:pt x="285" y="66"/>
                  </a:lnTo>
                  <a:lnTo>
                    <a:pt x="284" y="64"/>
                  </a:lnTo>
                  <a:lnTo>
                    <a:pt x="283" y="62"/>
                  </a:lnTo>
                  <a:lnTo>
                    <a:pt x="282" y="60"/>
                  </a:lnTo>
                  <a:lnTo>
                    <a:pt x="281" y="58"/>
                  </a:lnTo>
                  <a:lnTo>
                    <a:pt x="280" y="56"/>
                  </a:lnTo>
                  <a:lnTo>
                    <a:pt x="280" y="54"/>
                  </a:lnTo>
                  <a:lnTo>
                    <a:pt x="278" y="51"/>
                  </a:lnTo>
                  <a:lnTo>
                    <a:pt x="278" y="49"/>
                  </a:lnTo>
                  <a:lnTo>
                    <a:pt x="277" y="46"/>
                  </a:lnTo>
                  <a:lnTo>
                    <a:pt x="275" y="44"/>
                  </a:lnTo>
                  <a:lnTo>
                    <a:pt x="274" y="42"/>
                  </a:lnTo>
                  <a:lnTo>
                    <a:pt x="273" y="41"/>
                  </a:lnTo>
                  <a:lnTo>
                    <a:pt x="272" y="40"/>
                  </a:lnTo>
                  <a:lnTo>
                    <a:pt x="270" y="38"/>
                  </a:lnTo>
                  <a:lnTo>
                    <a:pt x="269" y="37"/>
                  </a:lnTo>
                  <a:lnTo>
                    <a:pt x="267" y="37"/>
                  </a:lnTo>
                  <a:lnTo>
                    <a:pt x="267" y="36"/>
                  </a:lnTo>
                  <a:lnTo>
                    <a:pt x="265" y="36"/>
                  </a:lnTo>
                  <a:lnTo>
                    <a:pt x="264" y="35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61" y="34"/>
                  </a:lnTo>
                  <a:lnTo>
                    <a:pt x="257" y="31"/>
                  </a:lnTo>
                  <a:lnTo>
                    <a:pt x="254" y="29"/>
                  </a:lnTo>
                  <a:lnTo>
                    <a:pt x="250" y="26"/>
                  </a:lnTo>
                  <a:lnTo>
                    <a:pt x="246" y="23"/>
                  </a:lnTo>
                  <a:lnTo>
                    <a:pt x="242" y="21"/>
                  </a:lnTo>
                  <a:lnTo>
                    <a:pt x="237" y="18"/>
                  </a:lnTo>
                  <a:lnTo>
                    <a:pt x="233" y="16"/>
                  </a:lnTo>
                  <a:lnTo>
                    <a:pt x="228" y="13"/>
                  </a:lnTo>
                  <a:lnTo>
                    <a:pt x="224" y="11"/>
                  </a:lnTo>
                  <a:lnTo>
                    <a:pt x="219" y="9"/>
                  </a:lnTo>
                  <a:lnTo>
                    <a:pt x="214" y="7"/>
                  </a:lnTo>
                  <a:lnTo>
                    <a:pt x="209" y="6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5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1"/>
                  </a:lnTo>
                  <a:lnTo>
                    <a:pt x="143" y="1"/>
                  </a:lnTo>
                  <a:lnTo>
                    <a:pt x="138" y="2"/>
                  </a:lnTo>
                  <a:lnTo>
                    <a:pt x="133" y="3"/>
                  </a:lnTo>
                  <a:lnTo>
                    <a:pt x="129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7" y="13"/>
                  </a:lnTo>
                  <a:lnTo>
                    <a:pt x="112" y="16"/>
                  </a:lnTo>
                  <a:lnTo>
                    <a:pt x="108" y="20"/>
                  </a:lnTo>
                  <a:lnTo>
                    <a:pt x="104" y="24"/>
                  </a:lnTo>
                  <a:lnTo>
                    <a:pt x="99" y="29"/>
                  </a:lnTo>
                  <a:lnTo>
                    <a:pt x="95" y="35"/>
                  </a:lnTo>
                  <a:lnTo>
                    <a:pt x="91" y="40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0" y="58"/>
                  </a:lnTo>
                  <a:lnTo>
                    <a:pt x="77" y="64"/>
                  </a:lnTo>
                  <a:lnTo>
                    <a:pt x="73" y="71"/>
                  </a:lnTo>
                  <a:lnTo>
                    <a:pt x="69" y="77"/>
                  </a:lnTo>
                  <a:lnTo>
                    <a:pt x="66" y="83"/>
                  </a:lnTo>
                  <a:lnTo>
                    <a:pt x="63" y="89"/>
                  </a:lnTo>
                  <a:lnTo>
                    <a:pt x="60" y="95"/>
                  </a:lnTo>
                  <a:lnTo>
                    <a:pt x="57" y="101"/>
                  </a:lnTo>
                  <a:lnTo>
                    <a:pt x="54" y="107"/>
                  </a:lnTo>
                  <a:lnTo>
                    <a:pt x="52" y="112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6" y="130"/>
                  </a:lnTo>
                  <a:lnTo>
                    <a:pt x="44" y="136"/>
                  </a:lnTo>
                  <a:lnTo>
                    <a:pt x="42" y="142"/>
                  </a:lnTo>
                  <a:lnTo>
                    <a:pt x="40" y="148"/>
                  </a:lnTo>
                  <a:lnTo>
                    <a:pt x="39" y="154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5" y="171"/>
                  </a:lnTo>
                  <a:lnTo>
                    <a:pt x="33" y="176"/>
                  </a:lnTo>
                  <a:lnTo>
                    <a:pt x="32" y="181"/>
                  </a:lnTo>
                  <a:lnTo>
                    <a:pt x="30" y="186"/>
                  </a:lnTo>
                  <a:lnTo>
                    <a:pt x="29" y="191"/>
                  </a:lnTo>
                  <a:lnTo>
                    <a:pt x="27" y="195"/>
                  </a:lnTo>
                  <a:lnTo>
                    <a:pt x="26" y="199"/>
                  </a:lnTo>
                  <a:lnTo>
                    <a:pt x="24" y="202"/>
                  </a:lnTo>
                  <a:lnTo>
                    <a:pt x="22" y="205"/>
                  </a:lnTo>
                  <a:lnTo>
                    <a:pt x="20" y="208"/>
                  </a:lnTo>
                  <a:lnTo>
                    <a:pt x="19" y="211"/>
                  </a:lnTo>
                  <a:lnTo>
                    <a:pt x="18" y="213"/>
                  </a:lnTo>
                  <a:lnTo>
                    <a:pt x="16" y="216"/>
                  </a:lnTo>
                  <a:lnTo>
                    <a:pt x="15" y="219"/>
                  </a:lnTo>
                  <a:lnTo>
                    <a:pt x="13" y="222"/>
                  </a:lnTo>
                  <a:lnTo>
                    <a:pt x="12" y="225"/>
                  </a:lnTo>
                  <a:lnTo>
                    <a:pt x="11" y="227"/>
                  </a:lnTo>
                  <a:lnTo>
                    <a:pt x="10" y="230"/>
                  </a:lnTo>
                  <a:lnTo>
                    <a:pt x="8" y="233"/>
                  </a:lnTo>
                  <a:lnTo>
                    <a:pt x="7" y="236"/>
                  </a:lnTo>
                  <a:lnTo>
                    <a:pt x="7" y="240"/>
                  </a:lnTo>
                  <a:lnTo>
                    <a:pt x="6" y="244"/>
                  </a:lnTo>
                  <a:lnTo>
                    <a:pt x="5" y="247"/>
                  </a:lnTo>
                  <a:lnTo>
                    <a:pt x="5" y="252"/>
                  </a:lnTo>
                  <a:lnTo>
                    <a:pt x="4" y="256"/>
                  </a:lnTo>
                  <a:lnTo>
                    <a:pt x="3" y="260"/>
                  </a:lnTo>
                  <a:lnTo>
                    <a:pt x="3" y="265"/>
                  </a:lnTo>
                  <a:lnTo>
                    <a:pt x="3" y="269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2" y="283"/>
                  </a:lnTo>
                  <a:lnTo>
                    <a:pt x="2" y="287"/>
                  </a:lnTo>
                  <a:lnTo>
                    <a:pt x="2" y="291"/>
                  </a:lnTo>
                  <a:lnTo>
                    <a:pt x="1" y="295"/>
                  </a:lnTo>
                  <a:lnTo>
                    <a:pt x="1" y="299"/>
                  </a:lnTo>
                  <a:lnTo>
                    <a:pt x="1" y="302"/>
                  </a:lnTo>
                  <a:lnTo>
                    <a:pt x="1" y="305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0" y="331"/>
                  </a:lnTo>
                  <a:lnTo>
                    <a:pt x="0" y="332"/>
                  </a:lnTo>
                  <a:lnTo>
                    <a:pt x="0" y="333"/>
                  </a:lnTo>
                  <a:lnTo>
                    <a:pt x="2" y="332"/>
                  </a:lnTo>
                  <a:lnTo>
                    <a:pt x="5" y="332"/>
                  </a:lnTo>
                  <a:lnTo>
                    <a:pt x="8" y="332"/>
                  </a:lnTo>
                  <a:lnTo>
                    <a:pt x="11" y="332"/>
                  </a:lnTo>
                  <a:lnTo>
                    <a:pt x="13" y="331"/>
                  </a:lnTo>
                  <a:lnTo>
                    <a:pt x="16" y="330"/>
                  </a:lnTo>
                  <a:lnTo>
                    <a:pt x="19" y="329"/>
                  </a:lnTo>
                  <a:lnTo>
                    <a:pt x="23" y="328"/>
                  </a:lnTo>
                  <a:lnTo>
                    <a:pt x="26" y="327"/>
                  </a:lnTo>
                  <a:lnTo>
                    <a:pt x="29" y="325"/>
                  </a:lnTo>
                  <a:lnTo>
                    <a:pt x="32" y="324"/>
                  </a:lnTo>
                  <a:lnTo>
                    <a:pt x="35" y="323"/>
                  </a:lnTo>
                  <a:lnTo>
                    <a:pt x="39" y="321"/>
                  </a:lnTo>
                  <a:lnTo>
                    <a:pt x="42" y="319"/>
                  </a:lnTo>
                  <a:lnTo>
                    <a:pt x="46" y="317"/>
                  </a:lnTo>
                  <a:lnTo>
                    <a:pt x="49" y="315"/>
                  </a:lnTo>
                  <a:lnTo>
                    <a:pt x="53" y="312"/>
                  </a:lnTo>
                  <a:lnTo>
                    <a:pt x="56" y="310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9" y="301"/>
                  </a:lnTo>
                  <a:lnTo>
                    <a:pt x="73" y="299"/>
                  </a:lnTo>
                  <a:lnTo>
                    <a:pt x="77" y="295"/>
                  </a:lnTo>
                  <a:lnTo>
                    <a:pt x="82" y="292"/>
                  </a:lnTo>
                  <a:lnTo>
                    <a:pt x="86" y="289"/>
                  </a:lnTo>
                  <a:lnTo>
                    <a:pt x="90" y="285"/>
                  </a:lnTo>
                  <a:lnTo>
                    <a:pt x="94" y="281"/>
                  </a:lnTo>
                  <a:lnTo>
                    <a:pt x="98" y="277"/>
                  </a:lnTo>
                  <a:lnTo>
                    <a:pt x="102" y="273"/>
                  </a:lnTo>
                  <a:lnTo>
                    <a:pt x="105" y="269"/>
                  </a:lnTo>
                  <a:lnTo>
                    <a:pt x="108" y="264"/>
                  </a:lnTo>
                  <a:lnTo>
                    <a:pt x="111" y="260"/>
                  </a:lnTo>
                  <a:lnTo>
                    <a:pt x="113" y="254"/>
                  </a:lnTo>
                  <a:lnTo>
                    <a:pt x="115" y="249"/>
                  </a:lnTo>
                  <a:lnTo>
                    <a:pt x="117" y="243"/>
                  </a:lnTo>
                  <a:lnTo>
                    <a:pt x="118" y="237"/>
                  </a:lnTo>
                  <a:lnTo>
                    <a:pt x="120" y="230"/>
                  </a:lnTo>
                  <a:lnTo>
                    <a:pt x="121" y="224"/>
                  </a:lnTo>
                  <a:lnTo>
                    <a:pt x="122" y="217"/>
                  </a:lnTo>
                  <a:lnTo>
                    <a:pt x="123" y="210"/>
                  </a:lnTo>
                  <a:lnTo>
                    <a:pt x="123" y="204"/>
                  </a:lnTo>
                  <a:lnTo>
                    <a:pt x="124" y="197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6" y="177"/>
                  </a:lnTo>
                  <a:lnTo>
                    <a:pt x="127" y="171"/>
                  </a:lnTo>
                  <a:lnTo>
                    <a:pt x="128" y="165"/>
                  </a:lnTo>
                  <a:lnTo>
                    <a:pt x="130" y="160"/>
                  </a:lnTo>
                  <a:lnTo>
                    <a:pt x="130" y="155"/>
                  </a:lnTo>
                  <a:lnTo>
                    <a:pt x="131" y="150"/>
                  </a:lnTo>
                  <a:lnTo>
                    <a:pt x="132" y="145"/>
                  </a:lnTo>
                  <a:lnTo>
                    <a:pt x="133" y="140"/>
                  </a:lnTo>
                  <a:lnTo>
                    <a:pt x="133" y="136"/>
                  </a:lnTo>
                  <a:lnTo>
                    <a:pt x="135" y="132"/>
                  </a:lnTo>
                  <a:lnTo>
                    <a:pt x="135" y="128"/>
                  </a:lnTo>
                  <a:lnTo>
                    <a:pt x="136" y="123"/>
                  </a:lnTo>
                  <a:lnTo>
                    <a:pt x="137" y="119"/>
                  </a:lnTo>
                  <a:lnTo>
                    <a:pt x="138" y="115"/>
                  </a:lnTo>
                  <a:lnTo>
                    <a:pt x="139" y="112"/>
                  </a:lnTo>
                  <a:lnTo>
                    <a:pt x="140" y="108"/>
                  </a:lnTo>
                  <a:lnTo>
                    <a:pt x="141" y="104"/>
                  </a:lnTo>
                  <a:lnTo>
                    <a:pt x="143" y="101"/>
                  </a:lnTo>
                  <a:lnTo>
                    <a:pt x="144" y="97"/>
                  </a:lnTo>
                  <a:lnTo>
                    <a:pt x="147" y="94"/>
                  </a:lnTo>
                  <a:lnTo>
                    <a:pt x="148" y="90"/>
                  </a:lnTo>
                  <a:lnTo>
                    <a:pt x="150" y="87"/>
                  </a:lnTo>
                  <a:lnTo>
                    <a:pt x="152" y="83"/>
                  </a:lnTo>
                  <a:lnTo>
                    <a:pt x="155" y="80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3" y="71"/>
                  </a:lnTo>
                  <a:lnTo>
                    <a:pt x="165" y="68"/>
                  </a:lnTo>
                  <a:lnTo>
                    <a:pt x="168" y="65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9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0"/>
                  </a:lnTo>
                  <a:lnTo>
                    <a:pt x="191" y="49"/>
                  </a:lnTo>
                  <a:lnTo>
                    <a:pt x="194" y="47"/>
                  </a:lnTo>
                  <a:lnTo>
                    <a:pt x="196" y="46"/>
                  </a:lnTo>
                  <a:lnTo>
                    <a:pt x="199" y="45"/>
                  </a:lnTo>
                  <a:lnTo>
                    <a:pt x="202" y="44"/>
                  </a:lnTo>
                  <a:lnTo>
                    <a:pt x="204" y="43"/>
                  </a:lnTo>
                  <a:lnTo>
                    <a:pt x="207" y="43"/>
                  </a:lnTo>
                  <a:lnTo>
                    <a:pt x="209" y="42"/>
                  </a:lnTo>
                  <a:lnTo>
                    <a:pt x="212" y="42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21" y="42"/>
                  </a:lnTo>
                  <a:lnTo>
                    <a:pt x="224" y="42"/>
                  </a:lnTo>
                  <a:lnTo>
                    <a:pt x="226" y="43"/>
                  </a:lnTo>
                  <a:lnTo>
                    <a:pt x="229" y="43"/>
                  </a:lnTo>
                  <a:lnTo>
                    <a:pt x="232" y="45"/>
                  </a:lnTo>
                  <a:lnTo>
                    <a:pt x="231" y="44"/>
                  </a:lnTo>
                  <a:lnTo>
                    <a:pt x="229" y="44"/>
                  </a:lnTo>
                  <a:lnTo>
                    <a:pt x="228" y="44"/>
                  </a:lnTo>
                  <a:lnTo>
                    <a:pt x="226" y="44"/>
                  </a:lnTo>
                  <a:lnTo>
                    <a:pt x="224" y="44"/>
                  </a:lnTo>
                  <a:lnTo>
                    <a:pt x="223" y="45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5" y="46"/>
                  </a:lnTo>
                  <a:lnTo>
                    <a:pt x="214" y="46"/>
                  </a:lnTo>
                  <a:lnTo>
                    <a:pt x="212" y="47"/>
                  </a:lnTo>
                  <a:lnTo>
                    <a:pt x="210" y="47"/>
                  </a:lnTo>
                  <a:lnTo>
                    <a:pt x="208" y="47"/>
                  </a:lnTo>
                  <a:lnTo>
                    <a:pt x="207" y="49"/>
                  </a:lnTo>
                  <a:lnTo>
                    <a:pt x="204" y="49"/>
                  </a:lnTo>
                  <a:lnTo>
                    <a:pt x="203" y="49"/>
                  </a:lnTo>
                  <a:lnTo>
                    <a:pt x="201" y="50"/>
                  </a:lnTo>
                  <a:lnTo>
                    <a:pt x="199" y="51"/>
                  </a:lnTo>
                  <a:lnTo>
                    <a:pt x="197" y="52"/>
                  </a:lnTo>
                  <a:lnTo>
                    <a:pt x="195" y="53"/>
                  </a:lnTo>
                  <a:lnTo>
                    <a:pt x="193" y="54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87" y="57"/>
                  </a:lnTo>
                  <a:lnTo>
                    <a:pt x="185" y="58"/>
                  </a:lnTo>
                  <a:lnTo>
                    <a:pt x="183" y="60"/>
                  </a:lnTo>
                  <a:lnTo>
                    <a:pt x="181" y="61"/>
                  </a:lnTo>
                  <a:lnTo>
                    <a:pt x="179" y="62"/>
                  </a:lnTo>
                  <a:lnTo>
                    <a:pt x="177" y="63"/>
                  </a:lnTo>
                  <a:lnTo>
                    <a:pt x="176" y="65"/>
                  </a:lnTo>
                  <a:lnTo>
                    <a:pt x="174" y="66"/>
                  </a:lnTo>
                  <a:lnTo>
                    <a:pt x="172" y="67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67" y="71"/>
                  </a:lnTo>
                  <a:lnTo>
                    <a:pt x="165" y="72"/>
                  </a:lnTo>
                  <a:lnTo>
                    <a:pt x="164" y="74"/>
                  </a:lnTo>
                  <a:lnTo>
                    <a:pt x="163" y="75"/>
                  </a:lnTo>
                  <a:lnTo>
                    <a:pt x="161" y="77"/>
                  </a:lnTo>
                  <a:lnTo>
                    <a:pt x="160" y="78"/>
                  </a:lnTo>
                  <a:lnTo>
                    <a:pt x="158" y="80"/>
                  </a:lnTo>
                  <a:lnTo>
                    <a:pt x="157" y="81"/>
                  </a:lnTo>
                  <a:lnTo>
                    <a:pt x="155" y="82"/>
                  </a:lnTo>
                  <a:lnTo>
                    <a:pt x="154" y="84"/>
                  </a:lnTo>
                  <a:lnTo>
                    <a:pt x="153" y="86"/>
                  </a:lnTo>
                  <a:lnTo>
                    <a:pt x="152" y="87"/>
                  </a:lnTo>
                  <a:lnTo>
                    <a:pt x="155" y="85"/>
                  </a:lnTo>
                  <a:lnTo>
                    <a:pt x="157" y="83"/>
                  </a:lnTo>
                  <a:lnTo>
                    <a:pt x="160" y="81"/>
                  </a:lnTo>
                  <a:lnTo>
                    <a:pt x="163" y="80"/>
                  </a:lnTo>
                  <a:lnTo>
                    <a:pt x="165" y="78"/>
                  </a:lnTo>
                  <a:lnTo>
                    <a:pt x="168" y="76"/>
                  </a:lnTo>
                  <a:lnTo>
                    <a:pt x="171" y="75"/>
                  </a:lnTo>
                  <a:lnTo>
                    <a:pt x="173" y="74"/>
                  </a:lnTo>
                  <a:lnTo>
                    <a:pt x="176" y="72"/>
                  </a:lnTo>
                  <a:lnTo>
                    <a:pt x="178" y="71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5" y="67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3" y="64"/>
                  </a:lnTo>
                  <a:lnTo>
                    <a:pt x="194" y="63"/>
                  </a:lnTo>
                  <a:lnTo>
                    <a:pt x="196" y="62"/>
                  </a:lnTo>
                  <a:lnTo>
                    <a:pt x="198" y="61"/>
                  </a:lnTo>
                  <a:lnTo>
                    <a:pt x="201" y="60"/>
                  </a:lnTo>
                  <a:lnTo>
                    <a:pt x="202" y="59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9" y="56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8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2" y="54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7" y="54"/>
                  </a:lnTo>
                  <a:lnTo>
                    <a:pt x="228" y="54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4" y="55"/>
                  </a:lnTo>
                  <a:lnTo>
                    <a:pt x="236" y="55"/>
                  </a:lnTo>
                  <a:lnTo>
                    <a:pt x="237" y="56"/>
                  </a:lnTo>
                  <a:lnTo>
                    <a:pt x="239" y="56"/>
                  </a:lnTo>
                  <a:lnTo>
                    <a:pt x="240" y="56"/>
                  </a:lnTo>
                  <a:lnTo>
                    <a:pt x="241" y="56"/>
                  </a:lnTo>
                  <a:lnTo>
                    <a:pt x="242" y="56"/>
                  </a:lnTo>
                  <a:lnTo>
                    <a:pt x="242" y="55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6" y="55"/>
                  </a:lnTo>
                  <a:lnTo>
                    <a:pt x="247" y="55"/>
                  </a:lnTo>
                  <a:lnTo>
                    <a:pt x="248" y="55"/>
                  </a:lnTo>
                  <a:lnTo>
                    <a:pt x="249" y="55"/>
                  </a:lnTo>
                  <a:lnTo>
                    <a:pt x="250" y="55"/>
                  </a:lnTo>
                  <a:lnTo>
                    <a:pt x="252" y="55"/>
                  </a:lnTo>
                  <a:lnTo>
                    <a:pt x="252" y="54"/>
                  </a:lnTo>
                  <a:lnTo>
                    <a:pt x="253" y="54"/>
                  </a:lnTo>
                  <a:lnTo>
                    <a:pt x="254" y="54"/>
                  </a:lnTo>
                  <a:lnTo>
                    <a:pt x="254" y="53"/>
                  </a:lnTo>
                  <a:lnTo>
                    <a:pt x="255" y="52"/>
                  </a:lnTo>
                  <a:lnTo>
                    <a:pt x="256" y="51"/>
                  </a:lnTo>
                  <a:lnTo>
                    <a:pt x="257" y="51"/>
                  </a:lnTo>
                  <a:lnTo>
                    <a:pt x="257" y="52"/>
                  </a:lnTo>
                  <a:lnTo>
                    <a:pt x="258" y="53"/>
                  </a:lnTo>
                  <a:lnTo>
                    <a:pt x="259" y="54"/>
                  </a:lnTo>
                  <a:lnTo>
                    <a:pt x="260" y="55"/>
                  </a:lnTo>
                  <a:lnTo>
                    <a:pt x="260" y="56"/>
                  </a:lnTo>
                  <a:lnTo>
                    <a:pt x="260" y="57"/>
                  </a:lnTo>
                  <a:lnTo>
                    <a:pt x="261" y="57"/>
                  </a:lnTo>
                  <a:lnTo>
                    <a:pt x="261" y="58"/>
                  </a:lnTo>
                  <a:lnTo>
                    <a:pt x="261" y="60"/>
                  </a:lnTo>
                  <a:lnTo>
                    <a:pt x="262" y="61"/>
                  </a:lnTo>
                  <a:lnTo>
                    <a:pt x="262" y="62"/>
                  </a:lnTo>
                  <a:lnTo>
                    <a:pt x="262" y="63"/>
                  </a:lnTo>
                  <a:lnTo>
                    <a:pt x="262" y="65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65" y="86"/>
                  </a:lnTo>
                  <a:lnTo>
                    <a:pt x="266" y="90"/>
                  </a:lnTo>
                  <a:lnTo>
                    <a:pt x="266" y="93"/>
                  </a:lnTo>
                  <a:lnTo>
                    <a:pt x="267" y="96"/>
                  </a:lnTo>
                  <a:lnTo>
                    <a:pt x="267" y="100"/>
                  </a:lnTo>
                  <a:lnTo>
                    <a:pt x="267" y="103"/>
                  </a:lnTo>
                  <a:lnTo>
                    <a:pt x="267" y="106"/>
                  </a:lnTo>
                  <a:lnTo>
                    <a:pt x="267" y="110"/>
                  </a:lnTo>
                  <a:lnTo>
                    <a:pt x="266" y="112"/>
                  </a:lnTo>
                  <a:lnTo>
                    <a:pt x="265" y="115"/>
                  </a:lnTo>
                  <a:lnTo>
                    <a:pt x="265" y="118"/>
                  </a:lnTo>
                  <a:lnTo>
                    <a:pt x="264" y="121"/>
                  </a:lnTo>
                  <a:lnTo>
                    <a:pt x="264" y="124"/>
                  </a:lnTo>
                  <a:lnTo>
                    <a:pt x="262" y="128"/>
                  </a:lnTo>
                  <a:lnTo>
                    <a:pt x="261" y="131"/>
                  </a:lnTo>
                  <a:lnTo>
                    <a:pt x="260" y="134"/>
                  </a:lnTo>
                  <a:lnTo>
                    <a:pt x="259" y="137"/>
                  </a:lnTo>
                  <a:lnTo>
                    <a:pt x="257" y="141"/>
                  </a:lnTo>
                  <a:lnTo>
                    <a:pt x="256" y="144"/>
                  </a:lnTo>
                  <a:lnTo>
                    <a:pt x="254" y="148"/>
                  </a:lnTo>
                  <a:lnTo>
                    <a:pt x="252" y="152"/>
                  </a:lnTo>
                  <a:lnTo>
                    <a:pt x="250" y="156"/>
                  </a:lnTo>
                  <a:lnTo>
                    <a:pt x="248" y="160"/>
                  </a:lnTo>
                  <a:lnTo>
                    <a:pt x="247" y="165"/>
                  </a:lnTo>
                  <a:lnTo>
                    <a:pt x="244" y="168"/>
                  </a:lnTo>
                  <a:lnTo>
                    <a:pt x="241" y="173"/>
                  </a:lnTo>
                  <a:lnTo>
                    <a:pt x="239" y="176"/>
                  </a:lnTo>
                  <a:lnTo>
                    <a:pt x="236" y="180"/>
                  </a:lnTo>
                  <a:lnTo>
                    <a:pt x="234" y="184"/>
                  </a:lnTo>
                  <a:lnTo>
                    <a:pt x="231" y="187"/>
                  </a:lnTo>
                  <a:lnTo>
                    <a:pt x="228" y="190"/>
                  </a:lnTo>
                  <a:lnTo>
                    <a:pt x="226" y="193"/>
                  </a:lnTo>
                  <a:lnTo>
                    <a:pt x="223" y="195"/>
                  </a:lnTo>
                  <a:lnTo>
                    <a:pt x="221" y="198"/>
                  </a:lnTo>
                  <a:lnTo>
                    <a:pt x="219" y="200"/>
                  </a:lnTo>
                  <a:lnTo>
                    <a:pt x="217" y="201"/>
                  </a:lnTo>
                  <a:lnTo>
                    <a:pt x="215" y="203"/>
                  </a:lnTo>
                  <a:lnTo>
                    <a:pt x="213" y="205"/>
                  </a:lnTo>
                  <a:lnTo>
                    <a:pt x="212" y="206"/>
                  </a:lnTo>
                  <a:lnTo>
                    <a:pt x="211" y="207"/>
                  </a:lnTo>
                  <a:lnTo>
                    <a:pt x="209" y="208"/>
                  </a:lnTo>
                  <a:lnTo>
                    <a:pt x="208" y="209"/>
                  </a:lnTo>
                  <a:lnTo>
                    <a:pt x="207" y="209"/>
                  </a:lnTo>
                  <a:lnTo>
                    <a:pt x="206" y="210"/>
                  </a:lnTo>
                  <a:lnTo>
                    <a:pt x="204" y="210"/>
                  </a:lnTo>
                  <a:lnTo>
                    <a:pt x="203" y="210"/>
                  </a:lnTo>
                  <a:lnTo>
                    <a:pt x="202" y="210"/>
                  </a:lnTo>
                  <a:lnTo>
                    <a:pt x="201" y="210"/>
                  </a:lnTo>
                  <a:lnTo>
                    <a:pt x="199" y="210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4" y="211"/>
                  </a:lnTo>
                  <a:lnTo>
                    <a:pt x="193" y="211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0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6" y="211"/>
                  </a:lnTo>
                  <a:lnTo>
                    <a:pt x="185" y="211"/>
                  </a:lnTo>
                  <a:lnTo>
                    <a:pt x="184" y="211"/>
                  </a:lnTo>
                  <a:lnTo>
                    <a:pt x="183" y="211"/>
                  </a:lnTo>
                  <a:lnTo>
                    <a:pt x="182" y="211"/>
                  </a:lnTo>
                  <a:lnTo>
                    <a:pt x="181" y="211"/>
                  </a:lnTo>
                  <a:lnTo>
                    <a:pt x="181" y="210"/>
                  </a:lnTo>
                  <a:lnTo>
                    <a:pt x="180" y="210"/>
                  </a:lnTo>
                  <a:lnTo>
                    <a:pt x="179" y="209"/>
                  </a:lnTo>
                  <a:lnTo>
                    <a:pt x="178" y="209"/>
                  </a:lnTo>
                  <a:lnTo>
                    <a:pt x="177" y="208"/>
                  </a:lnTo>
                  <a:lnTo>
                    <a:pt x="176" y="209"/>
                  </a:lnTo>
                  <a:lnTo>
                    <a:pt x="175" y="211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2" y="218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0" y="224"/>
                  </a:lnTo>
                  <a:lnTo>
                    <a:pt x="170" y="225"/>
                  </a:lnTo>
                  <a:lnTo>
                    <a:pt x="170" y="226"/>
                  </a:lnTo>
                  <a:lnTo>
                    <a:pt x="170" y="228"/>
                  </a:lnTo>
                  <a:lnTo>
                    <a:pt x="170" y="230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5"/>
                  </a:lnTo>
                  <a:lnTo>
                    <a:pt x="170" y="236"/>
                  </a:lnTo>
                  <a:lnTo>
                    <a:pt x="170" y="238"/>
                  </a:lnTo>
                  <a:lnTo>
                    <a:pt x="171" y="239"/>
                  </a:lnTo>
                  <a:lnTo>
                    <a:pt x="171" y="240"/>
                  </a:lnTo>
                  <a:lnTo>
                    <a:pt x="171" y="241"/>
                  </a:lnTo>
                  <a:lnTo>
                    <a:pt x="172" y="243"/>
                  </a:lnTo>
                  <a:lnTo>
                    <a:pt x="173" y="244"/>
                  </a:lnTo>
                  <a:lnTo>
                    <a:pt x="173" y="245"/>
                  </a:lnTo>
                  <a:lnTo>
                    <a:pt x="174" y="246"/>
                  </a:lnTo>
                  <a:lnTo>
                    <a:pt x="176" y="247"/>
                  </a:lnTo>
                  <a:lnTo>
                    <a:pt x="177" y="249"/>
                  </a:lnTo>
                  <a:lnTo>
                    <a:pt x="178" y="250"/>
                  </a:lnTo>
                  <a:lnTo>
                    <a:pt x="179" y="252"/>
                  </a:lnTo>
                  <a:lnTo>
                    <a:pt x="182" y="253"/>
                  </a:lnTo>
                  <a:lnTo>
                    <a:pt x="183" y="254"/>
                  </a:lnTo>
                  <a:lnTo>
                    <a:pt x="185" y="255"/>
                  </a:lnTo>
                  <a:lnTo>
                    <a:pt x="188" y="256"/>
                  </a:lnTo>
                  <a:lnTo>
                    <a:pt x="189" y="257"/>
                  </a:lnTo>
                  <a:lnTo>
                    <a:pt x="191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8" y="259"/>
                  </a:lnTo>
                  <a:lnTo>
                    <a:pt x="201" y="259"/>
                  </a:lnTo>
                  <a:lnTo>
                    <a:pt x="203" y="259"/>
                  </a:lnTo>
                  <a:lnTo>
                    <a:pt x="206" y="260"/>
                  </a:lnTo>
                  <a:lnTo>
                    <a:pt x="208" y="261"/>
                  </a:lnTo>
                  <a:lnTo>
                    <a:pt x="211" y="261"/>
                  </a:lnTo>
                  <a:lnTo>
                    <a:pt x="214" y="263"/>
                  </a:lnTo>
                  <a:lnTo>
                    <a:pt x="216" y="264"/>
                  </a:lnTo>
                  <a:lnTo>
                    <a:pt x="220" y="266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8" y="270"/>
                  </a:lnTo>
                  <a:lnTo>
                    <a:pt x="229" y="271"/>
                  </a:lnTo>
                  <a:lnTo>
                    <a:pt x="232" y="272"/>
                  </a:lnTo>
                  <a:lnTo>
                    <a:pt x="234" y="273"/>
                  </a:lnTo>
                  <a:lnTo>
                    <a:pt x="234" y="274"/>
                  </a:lnTo>
                  <a:lnTo>
                    <a:pt x="236" y="275"/>
                  </a:lnTo>
                  <a:lnTo>
                    <a:pt x="237" y="275"/>
                  </a:lnTo>
                  <a:lnTo>
                    <a:pt x="239" y="276"/>
                  </a:lnTo>
                  <a:lnTo>
                    <a:pt x="240" y="278"/>
                  </a:lnTo>
                  <a:lnTo>
                    <a:pt x="242" y="279"/>
                  </a:lnTo>
                  <a:lnTo>
                    <a:pt x="243" y="280"/>
                  </a:lnTo>
                  <a:lnTo>
                    <a:pt x="245" y="281"/>
                  </a:lnTo>
                  <a:lnTo>
                    <a:pt x="247" y="283"/>
                  </a:lnTo>
                  <a:lnTo>
                    <a:pt x="249" y="285"/>
                  </a:lnTo>
                  <a:lnTo>
                    <a:pt x="249" y="284"/>
                  </a:lnTo>
                  <a:lnTo>
                    <a:pt x="249" y="283"/>
                  </a:lnTo>
                  <a:lnTo>
                    <a:pt x="248" y="281"/>
                  </a:lnTo>
                  <a:lnTo>
                    <a:pt x="248" y="278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5" y="269"/>
                  </a:lnTo>
                  <a:lnTo>
                    <a:pt x="245" y="265"/>
                  </a:lnTo>
                  <a:lnTo>
                    <a:pt x="244" y="261"/>
                  </a:lnTo>
                  <a:lnTo>
                    <a:pt x="243" y="258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1" y="249"/>
                  </a:lnTo>
                  <a:lnTo>
                    <a:pt x="241" y="247"/>
                  </a:lnTo>
                  <a:lnTo>
                    <a:pt x="241" y="24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345" name="Group 90"/>
          <p:cNvGrpSpPr>
            <a:grpSpLocks/>
          </p:cNvGrpSpPr>
          <p:nvPr/>
        </p:nvGrpSpPr>
        <p:grpSpPr bwMode="auto">
          <a:xfrm>
            <a:off x="7480895" y="5494114"/>
            <a:ext cx="123825" cy="247526"/>
            <a:chOff x="445" y="2794"/>
            <a:chExt cx="327" cy="484"/>
          </a:xfrm>
          <a:solidFill>
            <a:srgbClr val="FF0000"/>
          </a:solidFill>
        </p:grpSpPr>
        <p:sp>
          <p:nvSpPr>
            <p:cNvPr id="1346" name="Freeform 91"/>
            <p:cNvSpPr>
              <a:spLocks/>
            </p:cNvSpPr>
            <p:nvPr/>
          </p:nvSpPr>
          <p:spPr bwMode="auto">
            <a:xfrm>
              <a:off x="445" y="2992"/>
              <a:ext cx="311" cy="286"/>
            </a:xfrm>
            <a:custGeom>
              <a:avLst/>
              <a:gdLst/>
              <a:ahLst/>
              <a:cxnLst>
                <a:cxn ang="0">
                  <a:pos x="309" y="167"/>
                </a:cxn>
                <a:cxn ang="0">
                  <a:pos x="307" y="156"/>
                </a:cxn>
                <a:cxn ang="0">
                  <a:pos x="304" y="146"/>
                </a:cxn>
                <a:cxn ang="0">
                  <a:pos x="303" y="137"/>
                </a:cxn>
                <a:cxn ang="0">
                  <a:pos x="302" y="127"/>
                </a:cxn>
                <a:cxn ang="0">
                  <a:pos x="301" y="119"/>
                </a:cxn>
                <a:cxn ang="0">
                  <a:pos x="299" y="110"/>
                </a:cxn>
                <a:cxn ang="0">
                  <a:pos x="296" y="100"/>
                </a:cxn>
                <a:cxn ang="0">
                  <a:pos x="290" y="87"/>
                </a:cxn>
                <a:cxn ang="0">
                  <a:pos x="281" y="72"/>
                </a:cxn>
                <a:cxn ang="0">
                  <a:pos x="270" y="56"/>
                </a:cxn>
                <a:cxn ang="0">
                  <a:pos x="261" y="43"/>
                </a:cxn>
                <a:cxn ang="0">
                  <a:pos x="253" y="32"/>
                </a:cxn>
                <a:cxn ang="0">
                  <a:pos x="246" y="24"/>
                </a:cxn>
                <a:cxn ang="0">
                  <a:pos x="239" y="18"/>
                </a:cxn>
                <a:cxn ang="0">
                  <a:pos x="231" y="13"/>
                </a:cxn>
                <a:cxn ang="0">
                  <a:pos x="223" y="9"/>
                </a:cxn>
                <a:cxn ang="0">
                  <a:pos x="214" y="6"/>
                </a:cxn>
                <a:cxn ang="0">
                  <a:pos x="206" y="4"/>
                </a:cxn>
                <a:cxn ang="0">
                  <a:pos x="199" y="3"/>
                </a:cxn>
                <a:cxn ang="0">
                  <a:pos x="194" y="5"/>
                </a:cxn>
                <a:cxn ang="0">
                  <a:pos x="193" y="8"/>
                </a:cxn>
                <a:cxn ang="0">
                  <a:pos x="192" y="12"/>
                </a:cxn>
                <a:cxn ang="0">
                  <a:pos x="189" y="16"/>
                </a:cxn>
                <a:cxn ang="0">
                  <a:pos x="182" y="19"/>
                </a:cxn>
                <a:cxn ang="0">
                  <a:pos x="173" y="22"/>
                </a:cxn>
                <a:cxn ang="0">
                  <a:pos x="164" y="24"/>
                </a:cxn>
                <a:cxn ang="0">
                  <a:pos x="155" y="24"/>
                </a:cxn>
                <a:cxn ang="0">
                  <a:pos x="145" y="21"/>
                </a:cxn>
                <a:cxn ang="0">
                  <a:pos x="135" y="16"/>
                </a:cxn>
                <a:cxn ang="0">
                  <a:pos x="125" y="9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98" y="3"/>
                </a:cxn>
                <a:cxn ang="0">
                  <a:pos x="82" y="12"/>
                </a:cxn>
                <a:cxn ang="0">
                  <a:pos x="67" y="31"/>
                </a:cxn>
                <a:cxn ang="0">
                  <a:pos x="50" y="50"/>
                </a:cxn>
                <a:cxn ang="0">
                  <a:pos x="32" y="65"/>
                </a:cxn>
                <a:cxn ang="0">
                  <a:pos x="16" y="76"/>
                </a:cxn>
                <a:cxn ang="0">
                  <a:pos x="6" y="89"/>
                </a:cxn>
                <a:cxn ang="0">
                  <a:pos x="1" y="102"/>
                </a:cxn>
                <a:cxn ang="0">
                  <a:pos x="0" y="114"/>
                </a:cxn>
                <a:cxn ang="0">
                  <a:pos x="2" y="127"/>
                </a:cxn>
                <a:cxn ang="0">
                  <a:pos x="7" y="141"/>
                </a:cxn>
                <a:cxn ang="0">
                  <a:pos x="11" y="159"/>
                </a:cxn>
                <a:cxn ang="0">
                  <a:pos x="16" y="182"/>
                </a:cxn>
                <a:cxn ang="0">
                  <a:pos x="23" y="204"/>
                </a:cxn>
                <a:cxn ang="0">
                  <a:pos x="33" y="224"/>
                </a:cxn>
                <a:cxn ang="0">
                  <a:pos x="42" y="240"/>
                </a:cxn>
                <a:cxn ang="0">
                  <a:pos x="49" y="256"/>
                </a:cxn>
                <a:cxn ang="0">
                  <a:pos x="58" y="271"/>
                </a:cxn>
                <a:cxn ang="0">
                  <a:pos x="71" y="285"/>
                </a:cxn>
                <a:cxn ang="0">
                  <a:pos x="108" y="267"/>
                </a:cxn>
                <a:cxn ang="0">
                  <a:pos x="190" y="230"/>
                </a:cxn>
                <a:cxn ang="0">
                  <a:pos x="272" y="191"/>
                </a:cxn>
                <a:cxn ang="0">
                  <a:pos x="310" y="175"/>
                </a:cxn>
              </a:cxnLst>
              <a:rect l="0" t="0" r="r" b="b"/>
              <a:pathLst>
                <a:path w="311" h="286">
                  <a:moveTo>
                    <a:pt x="310" y="175"/>
                  </a:moveTo>
                  <a:lnTo>
                    <a:pt x="309" y="172"/>
                  </a:lnTo>
                  <a:lnTo>
                    <a:pt x="309" y="169"/>
                  </a:lnTo>
                  <a:lnTo>
                    <a:pt x="309" y="167"/>
                  </a:lnTo>
                  <a:lnTo>
                    <a:pt x="308" y="164"/>
                  </a:lnTo>
                  <a:lnTo>
                    <a:pt x="307" y="161"/>
                  </a:lnTo>
                  <a:lnTo>
                    <a:pt x="307" y="159"/>
                  </a:lnTo>
                  <a:lnTo>
                    <a:pt x="307" y="156"/>
                  </a:lnTo>
                  <a:lnTo>
                    <a:pt x="306" y="154"/>
                  </a:lnTo>
                  <a:lnTo>
                    <a:pt x="306" y="151"/>
                  </a:lnTo>
                  <a:lnTo>
                    <a:pt x="305" y="149"/>
                  </a:lnTo>
                  <a:lnTo>
                    <a:pt x="304" y="146"/>
                  </a:lnTo>
                  <a:lnTo>
                    <a:pt x="304" y="144"/>
                  </a:lnTo>
                  <a:lnTo>
                    <a:pt x="304" y="142"/>
                  </a:lnTo>
                  <a:lnTo>
                    <a:pt x="303" y="139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2" y="132"/>
                  </a:lnTo>
                  <a:lnTo>
                    <a:pt x="302" y="130"/>
                  </a:lnTo>
                  <a:lnTo>
                    <a:pt x="302" y="127"/>
                  </a:lnTo>
                  <a:lnTo>
                    <a:pt x="301" y="125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19"/>
                  </a:lnTo>
                  <a:lnTo>
                    <a:pt x="301" y="117"/>
                  </a:lnTo>
                  <a:lnTo>
                    <a:pt x="300" y="114"/>
                  </a:lnTo>
                  <a:lnTo>
                    <a:pt x="299" y="112"/>
                  </a:lnTo>
                  <a:lnTo>
                    <a:pt x="299" y="110"/>
                  </a:lnTo>
                  <a:lnTo>
                    <a:pt x="298" y="108"/>
                  </a:lnTo>
                  <a:lnTo>
                    <a:pt x="298" y="105"/>
                  </a:lnTo>
                  <a:lnTo>
                    <a:pt x="296" y="103"/>
                  </a:lnTo>
                  <a:lnTo>
                    <a:pt x="296" y="100"/>
                  </a:lnTo>
                  <a:lnTo>
                    <a:pt x="295" y="97"/>
                  </a:lnTo>
                  <a:lnTo>
                    <a:pt x="293" y="94"/>
                  </a:lnTo>
                  <a:lnTo>
                    <a:pt x="291" y="91"/>
                  </a:lnTo>
                  <a:lnTo>
                    <a:pt x="290" y="87"/>
                  </a:lnTo>
                  <a:lnTo>
                    <a:pt x="288" y="83"/>
                  </a:lnTo>
                  <a:lnTo>
                    <a:pt x="285" y="79"/>
                  </a:lnTo>
                  <a:lnTo>
                    <a:pt x="283" y="76"/>
                  </a:lnTo>
                  <a:lnTo>
                    <a:pt x="281" y="72"/>
                  </a:lnTo>
                  <a:lnTo>
                    <a:pt x="278" y="68"/>
                  </a:lnTo>
                  <a:lnTo>
                    <a:pt x="276" y="64"/>
                  </a:lnTo>
                  <a:lnTo>
                    <a:pt x="273" y="60"/>
                  </a:lnTo>
                  <a:lnTo>
                    <a:pt x="270" y="56"/>
                  </a:lnTo>
                  <a:lnTo>
                    <a:pt x="268" y="52"/>
                  </a:lnTo>
                  <a:lnTo>
                    <a:pt x="265" y="49"/>
                  </a:lnTo>
                  <a:lnTo>
                    <a:pt x="263" y="46"/>
                  </a:lnTo>
                  <a:lnTo>
                    <a:pt x="261" y="43"/>
                  </a:lnTo>
                  <a:lnTo>
                    <a:pt x="259" y="40"/>
                  </a:lnTo>
                  <a:lnTo>
                    <a:pt x="257" y="37"/>
                  </a:lnTo>
                  <a:lnTo>
                    <a:pt x="255" y="34"/>
                  </a:lnTo>
                  <a:lnTo>
                    <a:pt x="253" y="32"/>
                  </a:lnTo>
                  <a:lnTo>
                    <a:pt x="251" y="30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6" y="24"/>
                  </a:lnTo>
                  <a:lnTo>
                    <a:pt x="244" y="23"/>
                  </a:lnTo>
                  <a:lnTo>
                    <a:pt x="242" y="21"/>
                  </a:lnTo>
                  <a:lnTo>
                    <a:pt x="240" y="20"/>
                  </a:lnTo>
                  <a:lnTo>
                    <a:pt x="239" y="18"/>
                  </a:lnTo>
                  <a:lnTo>
                    <a:pt x="237" y="17"/>
                  </a:lnTo>
                  <a:lnTo>
                    <a:pt x="235" y="15"/>
                  </a:lnTo>
                  <a:lnTo>
                    <a:pt x="233" y="14"/>
                  </a:lnTo>
                  <a:lnTo>
                    <a:pt x="231" y="13"/>
                  </a:lnTo>
                  <a:lnTo>
                    <a:pt x="230" y="12"/>
                  </a:lnTo>
                  <a:lnTo>
                    <a:pt x="227" y="11"/>
                  </a:lnTo>
                  <a:lnTo>
                    <a:pt x="225" y="10"/>
                  </a:lnTo>
                  <a:lnTo>
                    <a:pt x="223" y="9"/>
                  </a:lnTo>
                  <a:lnTo>
                    <a:pt x="220" y="8"/>
                  </a:lnTo>
                  <a:lnTo>
                    <a:pt x="219" y="7"/>
                  </a:lnTo>
                  <a:lnTo>
                    <a:pt x="217" y="6"/>
                  </a:lnTo>
                  <a:lnTo>
                    <a:pt x="214" y="6"/>
                  </a:lnTo>
                  <a:lnTo>
                    <a:pt x="212" y="5"/>
                  </a:lnTo>
                  <a:lnTo>
                    <a:pt x="210" y="4"/>
                  </a:lnTo>
                  <a:lnTo>
                    <a:pt x="207" y="4"/>
                  </a:lnTo>
                  <a:lnTo>
                    <a:pt x="206" y="4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201" y="3"/>
                  </a:lnTo>
                  <a:lnTo>
                    <a:pt x="199" y="3"/>
                  </a:lnTo>
                  <a:lnTo>
                    <a:pt x="198" y="4"/>
                  </a:lnTo>
                  <a:lnTo>
                    <a:pt x="196" y="4"/>
                  </a:lnTo>
                  <a:lnTo>
                    <a:pt x="195" y="4"/>
                  </a:lnTo>
                  <a:lnTo>
                    <a:pt x="194" y="5"/>
                  </a:lnTo>
                  <a:lnTo>
                    <a:pt x="194" y="6"/>
                  </a:lnTo>
                  <a:lnTo>
                    <a:pt x="194" y="7"/>
                  </a:lnTo>
                  <a:lnTo>
                    <a:pt x="193" y="7"/>
                  </a:lnTo>
                  <a:lnTo>
                    <a:pt x="193" y="8"/>
                  </a:lnTo>
                  <a:lnTo>
                    <a:pt x="193" y="9"/>
                  </a:lnTo>
                  <a:lnTo>
                    <a:pt x="193" y="10"/>
                  </a:lnTo>
                  <a:lnTo>
                    <a:pt x="193" y="11"/>
                  </a:lnTo>
                  <a:lnTo>
                    <a:pt x="192" y="12"/>
                  </a:lnTo>
                  <a:lnTo>
                    <a:pt x="192" y="13"/>
                  </a:lnTo>
                  <a:lnTo>
                    <a:pt x="190" y="14"/>
                  </a:lnTo>
                  <a:lnTo>
                    <a:pt x="190" y="15"/>
                  </a:lnTo>
                  <a:lnTo>
                    <a:pt x="189" y="16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19"/>
                  </a:lnTo>
                  <a:lnTo>
                    <a:pt x="180" y="20"/>
                  </a:lnTo>
                  <a:lnTo>
                    <a:pt x="178" y="20"/>
                  </a:lnTo>
                  <a:lnTo>
                    <a:pt x="176" y="22"/>
                  </a:lnTo>
                  <a:lnTo>
                    <a:pt x="173" y="22"/>
                  </a:lnTo>
                  <a:lnTo>
                    <a:pt x="171" y="23"/>
                  </a:lnTo>
                  <a:lnTo>
                    <a:pt x="169" y="24"/>
                  </a:lnTo>
                  <a:lnTo>
                    <a:pt x="166" y="24"/>
                  </a:lnTo>
                  <a:lnTo>
                    <a:pt x="164" y="24"/>
                  </a:lnTo>
                  <a:lnTo>
                    <a:pt x="161" y="24"/>
                  </a:lnTo>
                  <a:lnTo>
                    <a:pt x="159" y="25"/>
                  </a:lnTo>
                  <a:lnTo>
                    <a:pt x="157" y="24"/>
                  </a:lnTo>
                  <a:lnTo>
                    <a:pt x="155" y="24"/>
                  </a:lnTo>
                  <a:lnTo>
                    <a:pt x="152" y="23"/>
                  </a:lnTo>
                  <a:lnTo>
                    <a:pt x="149" y="23"/>
                  </a:lnTo>
                  <a:lnTo>
                    <a:pt x="147" y="22"/>
                  </a:lnTo>
                  <a:lnTo>
                    <a:pt x="145" y="21"/>
                  </a:lnTo>
                  <a:lnTo>
                    <a:pt x="143" y="20"/>
                  </a:lnTo>
                  <a:lnTo>
                    <a:pt x="140" y="19"/>
                  </a:lnTo>
                  <a:lnTo>
                    <a:pt x="138" y="17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5" y="9"/>
                  </a:lnTo>
                  <a:lnTo>
                    <a:pt x="123" y="7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2"/>
                  </a:lnTo>
                  <a:lnTo>
                    <a:pt x="98" y="3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7" y="9"/>
                  </a:lnTo>
                  <a:lnTo>
                    <a:pt x="82" y="12"/>
                  </a:lnTo>
                  <a:lnTo>
                    <a:pt x="78" y="15"/>
                  </a:lnTo>
                  <a:lnTo>
                    <a:pt x="75" y="20"/>
                  </a:lnTo>
                  <a:lnTo>
                    <a:pt x="70" y="24"/>
                  </a:lnTo>
                  <a:lnTo>
                    <a:pt x="67" y="31"/>
                  </a:lnTo>
                  <a:lnTo>
                    <a:pt x="63" y="36"/>
                  </a:lnTo>
                  <a:lnTo>
                    <a:pt x="59" y="41"/>
                  </a:lnTo>
                  <a:lnTo>
                    <a:pt x="55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2" y="58"/>
                  </a:lnTo>
                  <a:lnTo>
                    <a:pt x="37" y="61"/>
                  </a:lnTo>
                  <a:lnTo>
                    <a:pt x="32" y="65"/>
                  </a:lnTo>
                  <a:lnTo>
                    <a:pt x="29" y="67"/>
                  </a:lnTo>
                  <a:lnTo>
                    <a:pt x="24" y="70"/>
                  </a:lnTo>
                  <a:lnTo>
                    <a:pt x="20" y="73"/>
                  </a:lnTo>
                  <a:lnTo>
                    <a:pt x="16" y="76"/>
                  </a:lnTo>
                  <a:lnTo>
                    <a:pt x="13" y="79"/>
                  </a:lnTo>
                  <a:lnTo>
                    <a:pt x="10" y="82"/>
                  </a:lnTo>
                  <a:lnTo>
                    <a:pt x="8" y="85"/>
                  </a:lnTo>
                  <a:lnTo>
                    <a:pt x="6" y="89"/>
                  </a:lnTo>
                  <a:lnTo>
                    <a:pt x="4" y="92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0"/>
                  </a:lnTo>
                  <a:lnTo>
                    <a:pt x="4" y="133"/>
                  </a:lnTo>
                  <a:lnTo>
                    <a:pt x="5" y="137"/>
                  </a:lnTo>
                  <a:lnTo>
                    <a:pt x="7" y="141"/>
                  </a:lnTo>
                  <a:lnTo>
                    <a:pt x="8" y="145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9"/>
                  </a:lnTo>
                  <a:lnTo>
                    <a:pt x="12" y="165"/>
                  </a:lnTo>
                  <a:lnTo>
                    <a:pt x="14" y="170"/>
                  </a:lnTo>
                  <a:lnTo>
                    <a:pt x="15" y="176"/>
                  </a:lnTo>
                  <a:lnTo>
                    <a:pt x="16" y="182"/>
                  </a:lnTo>
                  <a:lnTo>
                    <a:pt x="18" y="187"/>
                  </a:lnTo>
                  <a:lnTo>
                    <a:pt x="19" y="193"/>
                  </a:lnTo>
                  <a:lnTo>
                    <a:pt x="21" y="198"/>
                  </a:lnTo>
                  <a:lnTo>
                    <a:pt x="23" y="204"/>
                  </a:lnTo>
                  <a:lnTo>
                    <a:pt x="25" y="210"/>
                  </a:lnTo>
                  <a:lnTo>
                    <a:pt x="27" y="214"/>
                  </a:lnTo>
                  <a:lnTo>
                    <a:pt x="29" y="219"/>
                  </a:lnTo>
                  <a:lnTo>
                    <a:pt x="33" y="224"/>
                  </a:lnTo>
                  <a:lnTo>
                    <a:pt x="35" y="227"/>
                  </a:lnTo>
                  <a:lnTo>
                    <a:pt x="38" y="231"/>
                  </a:lnTo>
                  <a:lnTo>
                    <a:pt x="40" y="235"/>
                  </a:lnTo>
                  <a:lnTo>
                    <a:pt x="42" y="240"/>
                  </a:lnTo>
                  <a:lnTo>
                    <a:pt x="44" y="244"/>
                  </a:lnTo>
                  <a:lnTo>
                    <a:pt x="46" y="247"/>
                  </a:lnTo>
                  <a:lnTo>
                    <a:pt x="48" y="251"/>
                  </a:lnTo>
                  <a:lnTo>
                    <a:pt x="49" y="256"/>
                  </a:lnTo>
                  <a:lnTo>
                    <a:pt x="52" y="259"/>
                  </a:lnTo>
                  <a:lnTo>
                    <a:pt x="54" y="263"/>
                  </a:lnTo>
                  <a:lnTo>
                    <a:pt x="56" y="267"/>
                  </a:lnTo>
                  <a:lnTo>
                    <a:pt x="58" y="271"/>
                  </a:lnTo>
                  <a:lnTo>
                    <a:pt x="61" y="274"/>
                  </a:lnTo>
                  <a:lnTo>
                    <a:pt x="64" y="277"/>
                  </a:lnTo>
                  <a:lnTo>
                    <a:pt x="67" y="281"/>
                  </a:lnTo>
                  <a:lnTo>
                    <a:pt x="71" y="285"/>
                  </a:lnTo>
                  <a:lnTo>
                    <a:pt x="73" y="283"/>
                  </a:lnTo>
                  <a:lnTo>
                    <a:pt x="81" y="280"/>
                  </a:lnTo>
                  <a:lnTo>
                    <a:pt x="93" y="274"/>
                  </a:lnTo>
                  <a:lnTo>
                    <a:pt x="108" y="267"/>
                  </a:lnTo>
                  <a:lnTo>
                    <a:pt x="126" y="259"/>
                  </a:lnTo>
                  <a:lnTo>
                    <a:pt x="146" y="250"/>
                  </a:lnTo>
                  <a:lnTo>
                    <a:pt x="168" y="240"/>
                  </a:lnTo>
                  <a:lnTo>
                    <a:pt x="190" y="230"/>
                  </a:lnTo>
                  <a:lnTo>
                    <a:pt x="212" y="219"/>
                  </a:lnTo>
                  <a:lnTo>
                    <a:pt x="234" y="209"/>
                  </a:lnTo>
                  <a:lnTo>
                    <a:pt x="254" y="199"/>
                  </a:lnTo>
                  <a:lnTo>
                    <a:pt x="272" y="191"/>
                  </a:lnTo>
                  <a:lnTo>
                    <a:pt x="288" y="184"/>
                  </a:lnTo>
                  <a:lnTo>
                    <a:pt x="299" y="179"/>
                  </a:lnTo>
                  <a:lnTo>
                    <a:pt x="307" y="176"/>
                  </a:lnTo>
                  <a:lnTo>
                    <a:pt x="310" y="175"/>
                  </a:lnTo>
                </a:path>
              </a:pathLst>
            </a:custGeom>
            <a:grp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47" name="Freeform 92"/>
            <p:cNvSpPr>
              <a:spLocks/>
            </p:cNvSpPr>
            <p:nvPr/>
          </p:nvSpPr>
          <p:spPr bwMode="auto">
            <a:xfrm>
              <a:off x="548" y="2925"/>
              <a:ext cx="107" cy="158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2" y="56"/>
                </a:cxn>
                <a:cxn ang="0">
                  <a:pos x="100" y="59"/>
                </a:cxn>
                <a:cxn ang="0">
                  <a:pos x="97" y="61"/>
                </a:cxn>
                <a:cxn ang="0">
                  <a:pos x="96" y="65"/>
                </a:cxn>
                <a:cxn ang="0">
                  <a:pos x="94" y="68"/>
                </a:cxn>
                <a:cxn ang="0">
                  <a:pos x="93" y="73"/>
                </a:cxn>
                <a:cxn ang="0">
                  <a:pos x="92" y="77"/>
                </a:cxn>
                <a:cxn ang="0">
                  <a:pos x="92" y="83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7" y="103"/>
                </a:cxn>
                <a:cxn ang="0">
                  <a:pos x="100" y="112"/>
                </a:cxn>
                <a:cxn ang="0">
                  <a:pos x="103" y="120"/>
                </a:cxn>
                <a:cxn ang="0">
                  <a:pos x="105" y="128"/>
                </a:cxn>
                <a:cxn ang="0">
                  <a:pos x="105" y="135"/>
                </a:cxn>
                <a:cxn ang="0">
                  <a:pos x="104" y="141"/>
                </a:cxn>
                <a:cxn ang="0">
                  <a:pos x="99" y="145"/>
                </a:cxn>
                <a:cxn ang="0">
                  <a:pos x="93" y="149"/>
                </a:cxn>
                <a:cxn ang="0">
                  <a:pos x="86" y="152"/>
                </a:cxn>
                <a:cxn ang="0">
                  <a:pos x="77" y="154"/>
                </a:cxn>
                <a:cxn ang="0">
                  <a:pos x="68" y="155"/>
                </a:cxn>
                <a:cxn ang="0">
                  <a:pos x="59" y="157"/>
                </a:cxn>
                <a:cxn ang="0">
                  <a:pos x="51" y="157"/>
                </a:cxn>
                <a:cxn ang="0">
                  <a:pos x="44" y="157"/>
                </a:cxn>
                <a:cxn ang="0">
                  <a:pos x="37" y="155"/>
                </a:cxn>
                <a:cxn ang="0">
                  <a:pos x="30" y="153"/>
                </a:cxn>
                <a:cxn ang="0">
                  <a:pos x="23" y="151"/>
                </a:cxn>
                <a:cxn ang="0">
                  <a:pos x="17" y="148"/>
                </a:cxn>
                <a:cxn ang="0">
                  <a:pos x="11" y="144"/>
                </a:cxn>
                <a:cxn ang="0">
                  <a:pos x="5" y="139"/>
                </a:cxn>
                <a:cxn ang="0">
                  <a:pos x="1" y="131"/>
                </a:cxn>
                <a:cxn ang="0">
                  <a:pos x="0" y="123"/>
                </a:cxn>
                <a:cxn ang="0">
                  <a:pos x="0" y="112"/>
                </a:cxn>
                <a:cxn ang="0">
                  <a:pos x="0" y="100"/>
                </a:cxn>
                <a:cxn ang="0">
                  <a:pos x="2" y="87"/>
                </a:cxn>
                <a:cxn ang="0">
                  <a:pos x="5" y="72"/>
                </a:cxn>
                <a:cxn ang="0">
                  <a:pos x="9" y="56"/>
                </a:cxn>
                <a:cxn ang="0">
                  <a:pos x="14" y="39"/>
                </a:cxn>
                <a:cxn ang="0">
                  <a:pos x="20" y="20"/>
                </a:cxn>
                <a:cxn ang="0">
                  <a:pos x="27" y="0"/>
                </a:cxn>
                <a:cxn ang="0">
                  <a:pos x="106" y="55"/>
                </a:cxn>
              </a:cxnLst>
              <a:rect l="0" t="0" r="r" b="b"/>
              <a:pathLst>
                <a:path w="107" h="158">
                  <a:moveTo>
                    <a:pt x="106" y="55"/>
                  </a:moveTo>
                  <a:lnTo>
                    <a:pt x="102" y="56"/>
                  </a:lnTo>
                  <a:lnTo>
                    <a:pt x="100" y="59"/>
                  </a:lnTo>
                  <a:lnTo>
                    <a:pt x="97" y="61"/>
                  </a:lnTo>
                  <a:lnTo>
                    <a:pt x="96" y="65"/>
                  </a:lnTo>
                  <a:lnTo>
                    <a:pt x="94" y="68"/>
                  </a:lnTo>
                  <a:lnTo>
                    <a:pt x="93" y="73"/>
                  </a:lnTo>
                  <a:lnTo>
                    <a:pt x="92" y="77"/>
                  </a:lnTo>
                  <a:lnTo>
                    <a:pt x="92" y="83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7" y="103"/>
                  </a:lnTo>
                  <a:lnTo>
                    <a:pt x="100" y="112"/>
                  </a:lnTo>
                  <a:lnTo>
                    <a:pt x="103" y="120"/>
                  </a:lnTo>
                  <a:lnTo>
                    <a:pt x="105" y="128"/>
                  </a:lnTo>
                  <a:lnTo>
                    <a:pt x="105" y="135"/>
                  </a:lnTo>
                  <a:lnTo>
                    <a:pt x="104" y="141"/>
                  </a:lnTo>
                  <a:lnTo>
                    <a:pt x="99" y="145"/>
                  </a:lnTo>
                  <a:lnTo>
                    <a:pt x="93" y="149"/>
                  </a:lnTo>
                  <a:lnTo>
                    <a:pt x="86" y="152"/>
                  </a:lnTo>
                  <a:lnTo>
                    <a:pt x="77" y="154"/>
                  </a:lnTo>
                  <a:lnTo>
                    <a:pt x="68" y="155"/>
                  </a:lnTo>
                  <a:lnTo>
                    <a:pt x="59" y="157"/>
                  </a:lnTo>
                  <a:lnTo>
                    <a:pt x="51" y="157"/>
                  </a:lnTo>
                  <a:lnTo>
                    <a:pt x="44" y="157"/>
                  </a:lnTo>
                  <a:lnTo>
                    <a:pt x="37" y="155"/>
                  </a:lnTo>
                  <a:lnTo>
                    <a:pt x="30" y="153"/>
                  </a:lnTo>
                  <a:lnTo>
                    <a:pt x="23" y="151"/>
                  </a:lnTo>
                  <a:lnTo>
                    <a:pt x="17" y="148"/>
                  </a:lnTo>
                  <a:lnTo>
                    <a:pt x="11" y="144"/>
                  </a:lnTo>
                  <a:lnTo>
                    <a:pt x="5" y="139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2" y="87"/>
                  </a:lnTo>
                  <a:lnTo>
                    <a:pt x="5" y="72"/>
                  </a:lnTo>
                  <a:lnTo>
                    <a:pt x="9" y="56"/>
                  </a:lnTo>
                  <a:lnTo>
                    <a:pt x="14" y="39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106" y="5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48" name="Freeform 93"/>
            <p:cNvSpPr>
              <a:spLocks/>
            </p:cNvSpPr>
            <p:nvPr/>
          </p:nvSpPr>
          <p:spPr bwMode="auto">
            <a:xfrm>
              <a:off x="568" y="2830"/>
              <a:ext cx="156" cy="179"/>
            </a:xfrm>
            <a:custGeom>
              <a:avLst/>
              <a:gdLst/>
              <a:ahLst/>
              <a:cxnLst>
                <a:cxn ang="0">
                  <a:pos x="152" y="84"/>
                </a:cxn>
                <a:cxn ang="0">
                  <a:pos x="151" y="91"/>
                </a:cxn>
                <a:cxn ang="0">
                  <a:pos x="148" y="98"/>
                </a:cxn>
                <a:cxn ang="0">
                  <a:pos x="145" y="104"/>
                </a:cxn>
                <a:cxn ang="0">
                  <a:pos x="141" y="112"/>
                </a:cxn>
                <a:cxn ang="0">
                  <a:pos x="137" y="120"/>
                </a:cxn>
                <a:cxn ang="0">
                  <a:pos x="134" y="127"/>
                </a:cxn>
                <a:cxn ang="0">
                  <a:pos x="131" y="132"/>
                </a:cxn>
                <a:cxn ang="0">
                  <a:pos x="127" y="137"/>
                </a:cxn>
                <a:cxn ang="0">
                  <a:pos x="124" y="142"/>
                </a:cxn>
                <a:cxn ang="0">
                  <a:pos x="119" y="149"/>
                </a:cxn>
                <a:cxn ang="0">
                  <a:pos x="114" y="156"/>
                </a:cxn>
                <a:cxn ang="0">
                  <a:pos x="109" y="162"/>
                </a:cxn>
                <a:cxn ang="0">
                  <a:pos x="105" y="167"/>
                </a:cxn>
                <a:cxn ang="0">
                  <a:pos x="101" y="170"/>
                </a:cxn>
                <a:cxn ang="0">
                  <a:pos x="96" y="174"/>
                </a:cxn>
                <a:cxn ang="0">
                  <a:pos x="91" y="176"/>
                </a:cxn>
                <a:cxn ang="0">
                  <a:pos x="86" y="178"/>
                </a:cxn>
                <a:cxn ang="0">
                  <a:pos x="80" y="177"/>
                </a:cxn>
                <a:cxn ang="0">
                  <a:pos x="74" y="175"/>
                </a:cxn>
                <a:cxn ang="0">
                  <a:pos x="67" y="173"/>
                </a:cxn>
                <a:cxn ang="0">
                  <a:pos x="59" y="169"/>
                </a:cxn>
                <a:cxn ang="0">
                  <a:pos x="50" y="164"/>
                </a:cxn>
                <a:cxn ang="0">
                  <a:pos x="41" y="156"/>
                </a:cxn>
                <a:cxn ang="0">
                  <a:pos x="30" y="148"/>
                </a:cxn>
                <a:cxn ang="0">
                  <a:pos x="22" y="139"/>
                </a:cxn>
                <a:cxn ang="0">
                  <a:pos x="15" y="130"/>
                </a:cxn>
                <a:cxn ang="0">
                  <a:pos x="9" y="120"/>
                </a:cxn>
                <a:cxn ang="0">
                  <a:pos x="5" y="111"/>
                </a:cxn>
                <a:cxn ang="0">
                  <a:pos x="1" y="100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3" y="66"/>
                </a:cxn>
                <a:cxn ang="0">
                  <a:pos x="8" y="52"/>
                </a:cxn>
                <a:cxn ang="0">
                  <a:pos x="15" y="38"/>
                </a:cxn>
                <a:cxn ang="0">
                  <a:pos x="24" y="24"/>
                </a:cxn>
                <a:cxn ang="0">
                  <a:pos x="34" y="13"/>
                </a:cxn>
                <a:cxn ang="0">
                  <a:pos x="47" y="7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3" y="0"/>
                </a:cxn>
                <a:cxn ang="0">
                  <a:pos x="122" y="2"/>
                </a:cxn>
                <a:cxn ang="0">
                  <a:pos x="139" y="8"/>
                </a:cxn>
                <a:cxn ang="0">
                  <a:pos x="149" y="19"/>
                </a:cxn>
                <a:cxn ang="0">
                  <a:pos x="154" y="36"/>
                </a:cxn>
                <a:cxn ang="0">
                  <a:pos x="155" y="54"/>
                </a:cxn>
                <a:cxn ang="0">
                  <a:pos x="153" y="70"/>
                </a:cxn>
                <a:cxn ang="0">
                  <a:pos x="152" y="78"/>
                </a:cxn>
              </a:cxnLst>
              <a:rect l="0" t="0" r="r" b="b"/>
              <a:pathLst>
                <a:path w="156" h="179">
                  <a:moveTo>
                    <a:pt x="152" y="79"/>
                  </a:moveTo>
                  <a:lnTo>
                    <a:pt x="152" y="82"/>
                  </a:lnTo>
                  <a:lnTo>
                    <a:pt x="152" y="84"/>
                  </a:lnTo>
                  <a:lnTo>
                    <a:pt x="152" y="86"/>
                  </a:lnTo>
                  <a:lnTo>
                    <a:pt x="151" y="88"/>
                  </a:lnTo>
                  <a:lnTo>
                    <a:pt x="151" y="91"/>
                  </a:lnTo>
                  <a:lnTo>
                    <a:pt x="150" y="93"/>
                  </a:lnTo>
                  <a:lnTo>
                    <a:pt x="149" y="95"/>
                  </a:lnTo>
                  <a:lnTo>
                    <a:pt x="148" y="98"/>
                  </a:lnTo>
                  <a:lnTo>
                    <a:pt x="147" y="100"/>
                  </a:lnTo>
                  <a:lnTo>
                    <a:pt x="146" y="102"/>
                  </a:lnTo>
                  <a:lnTo>
                    <a:pt x="145" y="104"/>
                  </a:lnTo>
                  <a:lnTo>
                    <a:pt x="144" y="107"/>
                  </a:lnTo>
                  <a:lnTo>
                    <a:pt x="143" y="109"/>
                  </a:lnTo>
                  <a:lnTo>
                    <a:pt x="141" y="112"/>
                  </a:lnTo>
                  <a:lnTo>
                    <a:pt x="140" y="114"/>
                  </a:lnTo>
                  <a:lnTo>
                    <a:pt x="139" y="118"/>
                  </a:lnTo>
                  <a:lnTo>
                    <a:pt x="137" y="120"/>
                  </a:lnTo>
                  <a:lnTo>
                    <a:pt x="136" y="123"/>
                  </a:lnTo>
                  <a:lnTo>
                    <a:pt x="135" y="125"/>
                  </a:lnTo>
                  <a:lnTo>
                    <a:pt x="134" y="127"/>
                  </a:lnTo>
                  <a:lnTo>
                    <a:pt x="133" y="129"/>
                  </a:lnTo>
                  <a:lnTo>
                    <a:pt x="132" y="130"/>
                  </a:lnTo>
                  <a:lnTo>
                    <a:pt x="131" y="132"/>
                  </a:lnTo>
                  <a:lnTo>
                    <a:pt x="130" y="134"/>
                  </a:lnTo>
                  <a:lnTo>
                    <a:pt x="129" y="136"/>
                  </a:lnTo>
                  <a:lnTo>
                    <a:pt x="127" y="137"/>
                  </a:lnTo>
                  <a:lnTo>
                    <a:pt x="127" y="139"/>
                  </a:lnTo>
                  <a:lnTo>
                    <a:pt x="125" y="140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1" y="147"/>
                  </a:lnTo>
                  <a:lnTo>
                    <a:pt x="119" y="149"/>
                  </a:lnTo>
                  <a:lnTo>
                    <a:pt x="117" y="151"/>
                  </a:lnTo>
                  <a:lnTo>
                    <a:pt x="115" y="154"/>
                  </a:lnTo>
                  <a:lnTo>
                    <a:pt x="114" y="156"/>
                  </a:lnTo>
                  <a:lnTo>
                    <a:pt x="112" y="158"/>
                  </a:lnTo>
                  <a:lnTo>
                    <a:pt x="111" y="160"/>
                  </a:lnTo>
                  <a:lnTo>
                    <a:pt x="109" y="162"/>
                  </a:lnTo>
                  <a:lnTo>
                    <a:pt x="108" y="163"/>
                  </a:lnTo>
                  <a:lnTo>
                    <a:pt x="106" y="165"/>
                  </a:lnTo>
                  <a:lnTo>
                    <a:pt x="105" y="167"/>
                  </a:lnTo>
                  <a:lnTo>
                    <a:pt x="104" y="168"/>
                  </a:lnTo>
                  <a:lnTo>
                    <a:pt x="103" y="169"/>
                  </a:lnTo>
                  <a:lnTo>
                    <a:pt x="101" y="170"/>
                  </a:lnTo>
                  <a:lnTo>
                    <a:pt x="100" y="171"/>
                  </a:lnTo>
                  <a:lnTo>
                    <a:pt x="98" y="173"/>
                  </a:lnTo>
                  <a:lnTo>
                    <a:pt x="96" y="174"/>
                  </a:lnTo>
                  <a:lnTo>
                    <a:pt x="95" y="175"/>
                  </a:lnTo>
                  <a:lnTo>
                    <a:pt x="93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88" y="177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2" y="178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6" y="176"/>
                  </a:lnTo>
                  <a:lnTo>
                    <a:pt x="74" y="175"/>
                  </a:lnTo>
                  <a:lnTo>
                    <a:pt x="72" y="175"/>
                  </a:lnTo>
                  <a:lnTo>
                    <a:pt x="69" y="174"/>
                  </a:lnTo>
                  <a:lnTo>
                    <a:pt x="67" y="173"/>
                  </a:lnTo>
                  <a:lnTo>
                    <a:pt x="64" y="172"/>
                  </a:lnTo>
                  <a:lnTo>
                    <a:pt x="62" y="171"/>
                  </a:lnTo>
                  <a:lnTo>
                    <a:pt x="59" y="169"/>
                  </a:lnTo>
                  <a:lnTo>
                    <a:pt x="56" y="168"/>
                  </a:lnTo>
                  <a:lnTo>
                    <a:pt x="53" y="166"/>
                  </a:lnTo>
                  <a:lnTo>
                    <a:pt x="50" y="164"/>
                  </a:lnTo>
                  <a:lnTo>
                    <a:pt x="47" y="162"/>
                  </a:lnTo>
                  <a:lnTo>
                    <a:pt x="43" y="159"/>
                  </a:lnTo>
                  <a:lnTo>
                    <a:pt x="41" y="156"/>
                  </a:lnTo>
                  <a:lnTo>
                    <a:pt x="37" y="154"/>
                  </a:lnTo>
                  <a:lnTo>
                    <a:pt x="34" y="151"/>
                  </a:lnTo>
                  <a:lnTo>
                    <a:pt x="30" y="148"/>
                  </a:lnTo>
                  <a:lnTo>
                    <a:pt x="28" y="145"/>
                  </a:lnTo>
                  <a:lnTo>
                    <a:pt x="25" y="142"/>
                  </a:lnTo>
                  <a:lnTo>
                    <a:pt x="22" y="139"/>
                  </a:lnTo>
                  <a:lnTo>
                    <a:pt x="19" y="136"/>
                  </a:lnTo>
                  <a:lnTo>
                    <a:pt x="17" y="133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1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5" y="111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6"/>
                  </a:lnTo>
                  <a:lnTo>
                    <a:pt x="5" y="62"/>
                  </a:lnTo>
                  <a:lnTo>
                    <a:pt x="6" y="57"/>
                  </a:lnTo>
                  <a:lnTo>
                    <a:pt x="8" y="52"/>
                  </a:lnTo>
                  <a:lnTo>
                    <a:pt x="10" y="47"/>
                  </a:lnTo>
                  <a:lnTo>
                    <a:pt x="12" y="42"/>
                  </a:lnTo>
                  <a:lnTo>
                    <a:pt x="15" y="38"/>
                  </a:lnTo>
                  <a:lnTo>
                    <a:pt x="17" y="33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30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7" y="4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9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6" y="15"/>
                  </a:lnTo>
                  <a:lnTo>
                    <a:pt x="149" y="19"/>
                  </a:lnTo>
                  <a:lnTo>
                    <a:pt x="151" y="25"/>
                  </a:lnTo>
                  <a:lnTo>
                    <a:pt x="153" y="30"/>
                  </a:lnTo>
                  <a:lnTo>
                    <a:pt x="154" y="36"/>
                  </a:lnTo>
                  <a:lnTo>
                    <a:pt x="155" y="42"/>
                  </a:lnTo>
                  <a:lnTo>
                    <a:pt x="155" y="48"/>
                  </a:lnTo>
                  <a:lnTo>
                    <a:pt x="155" y="54"/>
                  </a:lnTo>
                  <a:lnTo>
                    <a:pt x="155" y="60"/>
                  </a:lnTo>
                  <a:lnTo>
                    <a:pt x="154" y="65"/>
                  </a:lnTo>
                  <a:lnTo>
                    <a:pt x="153" y="70"/>
                  </a:lnTo>
                  <a:lnTo>
                    <a:pt x="153" y="74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2" y="7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49" name="Freeform 94"/>
            <p:cNvSpPr>
              <a:spLocks/>
            </p:cNvSpPr>
            <p:nvPr/>
          </p:nvSpPr>
          <p:spPr bwMode="auto">
            <a:xfrm>
              <a:off x="750" y="3115"/>
              <a:ext cx="22" cy="71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7" y="36"/>
                </a:cxn>
                <a:cxn ang="0">
                  <a:pos x="9" y="39"/>
                </a:cxn>
                <a:cxn ang="0">
                  <a:pos x="10" y="43"/>
                </a:cxn>
                <a:cxn ang="0">
                  <a:pos x="11" y="46"/>
                </a:cxn>
                <a:cxn ang="0">
                  <a:pos x="11" y="49"/>
                </a:cxn>
                <a:cxn ang="0">
                  <a:pos x="13" y="51"/>
                </a:cxn>
                <a:cxn ang="0">
                  <a:pos x="14" y="54"/>
                </a:cxn>
                <a:cxn ang="0">
                  <a:pos x="15" y="57"/>
                </a:cxn>
                <a:cxn ang="0">
                  <a:pos x="16" y="60"/>
                </a:cxn>
                <a:cxn ang="0">
                  <a:pos x="17" y="63"/>
                </a:cxn>
                <a:cxn ang="0">
                  <a:pos x="18" y="66"/>
                </a:cxn>
                <a:cxn ang="0">
                  <a:pos x="19" y="68"/>
                </a:cxn>
                <a:cxn ang="0">
                  <a:pos x="20" y="70"/>
                </a:cxn>
                <a:cxn ang="0">
                  <a:pos x="21" y="67"/>
                </a:cxn>
                <a:cxn ang="0">
                  <a:pos x="21" y="65"/>
                </a:cxn>
                <a:cxn ang="0">
                  <a:pos x="21" y="63"/>
                </a:cxn>
                <a:cxn ang="0">
                  <a:pos x="21" y="61"/>
                </a:cxn>
                <a:cxn ang="0">
                  <a:pos x="20" y="57"/>
                </a:cxn>
                <a:cxn ang="0">
                  <a:pos x="20" y="54"/>
                </a:cxn>
                <a:cxn ang="0">
                  <a:pos x="19" y="50"/>
                </a:cxn>
                <a:cxn ang="0">
                  <a:pos x="19" y="45"/>
                </a:cxn>
                <a:cxn ang="0">
                  <a:pos x="18" y="40"/>
                </a:cxn>
                <a:cxn ang="0">
                  <a:pos x="18" y="34"/>
                </a:cxn>
                <a:cxn ang="0">
                  <a:pos x="16" y="28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3" y="11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4" y="23"/>
                </a:cxn>
                <a:cxn ang="0">
                  <a:pos x="5" y="27"/>
                </a:cxn>
                <a:cxn ang="0">
                  <a:pos x="7" y="31"/>
                </a:cxn>
              </a:cxnLst>
              <a:rect l="0" t="0" r="r" b="b"/>
              <a:pathLst>
                <a:path w="22" h="71">
                  <a:moveTo>
                    <a:pt x="7" y="31"/>
                  </a:move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8" y="65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7" y="3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50" name="Freeform 95"/>
            <p:cNvSpPr>
              <a:spLocks/>
            </p:cNvSpPr>
            <p:nvPr/>
          </p:nvSpPr>
          <p:spPr bwMode="auto">
            <a:xfrm>
              <a:off x="639" y="2906"/>
              <a:ext cx="35" cy="22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2" y="21"/>
                </a:cxn>
                <a:cxn ang="0">
                  <a:pos x="32" y="19"/>
                </a:cxn>
                <a:cxn ang="0">
                  <a:pos x="33" y="18"/>
                </a:cxn>
                <a:cxn ang="0">
                  <a:pos x="34" y="16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1" y="10"/>
                </a:cxn>
                <a:cxn ang="0">
                  <a:pos x="30" y="9"/>
                </a:cxn>
                <a:cxn ang="0">
                  <a:pos x="29" y="8"/>
                </a:cxn>
                <a:cxn ang="0">
                  <a:pos x="27" y="7"/>
                </a:cxn>
                <a:cxn ang="0">
                  <a:pos x="26" y="6"/>
                </a:cxn>
                <a:cxn ang="0">
                  <a:pos x="23" y="6"/>
                </a:cxn>
              </a:cxnLst>
              <a:rect l="0" t="0" r="r" b="b"/>
              <a:pathLst>
                <a:path w="35" h="22">
                  <a:moveTo>
                    <a:pt x="23" y="6"/>
                  </a:move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51" name="Freeform 96"/>
            <p:cNvSpPr>
              <a:spLocks/>
            </p:cNvSpPr>
            <p:nvPr/>
          </p:nvSpPr>
          <p:spPr bwMode="auto">
            <a:xfrm>
              <a:off x="686" y="2923"/>
              <a:ext cx="22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2" h="26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52" name="Freeform 97"/>
            <p:cNvSpPr>
              <a:spLocks/>
            </p:cNvSpPr>
            <p:nvPr/>
          </p:nvSpPr>
          <p:spPr bwMode="auto">
            <a:xfrm>
              <a:off x="646" y="2972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3" y="16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7" y="1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53" name="Freeform 98"/>
            <p:cNvSpPr>
              <a:spLocks/>
            </p:cNvSpPr>
            <p:nvPr/>
          </p:nvSpPr>
          <p:spPr bwMode="auto">
            <a:xfrm>
              <a:off x="636" y="2963"/>
              <a:ext cx="38" cy="19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7" y="9"/>
                </a:cxn>
                <a:cxn ang="0">
                  <a:pos x="25" y="9"/>
                </a:cxn>
                <a:cxn ang="0">
                  <a:pos x="22" y="9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1" y="10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2" y="14"/>
                </a:cxn>
                <a:cxn ang="0">
                  <a:pos x="25" y="15"/>
                </a:cxn>
                <a:cxn ang="0">
                  <a:pos x="27" y="16"/>
                </a:cxn>
                <a:cxn ang="0">
                  <a:pos x="30" y="18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13"/>
                </a:cxn>
              </a:cxnLst>
              <a:rect l="0" t="0" r="r" b="b"/>
              <a:pathLst>
                <a:path w="38" h="19">
                  <a:moveTo>
                    <a:pt x="36" y="12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54" name="Freeform 99"/>
            <p:cNvSpPr>
              <a:spLocks/>
            </p:cNvSpPr>
            <p:nvPr/>
          </p:nvSpPr>
          <p:spPr bwMode="auto">
            <a:xfrm>
              <a:off x="455" y="2794"/>
              <a:ext cx="290" cy="334"/>
            </a:xfrm>
            <a:custGeom>
              <a:avLst/>
              <a:gdLst/>
              <a:ahLst/>
              <a:cxnLst>
                <a:cxn ang="0">
                  <a:pos x="248" y="207"/>
                </a:cxn>
                <a:cxn ang="0">
                  <a:pos x="261" y="163"/>
                </a:cxn>
                <a:cxn ang="0">
                  <a:pos x="280" y="117"/>
                </a:cxn>
                <a:cxn ang="0">
                  <a:pos x="288" y="78"/>
                </a:cxn>
                <a:cxn ang="0">
                  <a:pos x="281" y="58"/>
                </a:cxn>
                <a:cxn ang="0">
                  <a:pos x="272" y="40"/>
                </a:cxn>
                <a:cxn ang="0">
                  <a:pos x="261" y="34"/>
                </a:cxn>
                <a:cxn ang="0">
                  <a:pos x="224" y="11"/>
                </a:cxn>
                <a:cxn ang="0">
                  <a:pos x="180" y="1"/>
                </a:cxn>
                <a:cxn ang="0">
                  <a:pos x="138" y="2"/>
                </a:cxn>
                <a:cxn ang="0">
                  <a:pos x="99" y="29"/>
                </a:cxn>
                <a:cxn ang="0">
                  <a:pos x="66" y="83"/>
                </a:cxn>
                <a:cxn ang="0">
                  <a:pos x="44" y="136"/>
                </a:cxn>
                <a:cxn ang="0">
                  <a:pos x="30" y="186"/>
                </a:cxn>
                <a:cxn ang="0">
                  <a:pos x="16" y="216"/>
                </a:cxn>
                <a:cxn ang="0">
                  <a:pos x="6" y="244"/>
                </a:cxn>
                <a:cxn ang="0">
                  <a:pos x="2" y="283"/>
                </a:cxn>
                <a:cxn ang="0">
                  <a:pos x="0" y="313"/>
                </a:cxn>
                <a:cxn ang="0">
                  <a:pos x="0" y="329"/>
                </a:cxn>
                <a:cxn ang="0">
                  <a:pos x="13" y="331"/>
                </a:cxn>
                <a:cxn ang="0">
                  <a:pos x="42" y="319"/>
                </a:cxn>
                <a:cxn ang="0">
                  <a:pos x="77" y="295"/>
                </a:cxn>
                <a:cxn ang="0">
                  <a:pos x="111" y="260"/>
                </a:cxn>
                <a:cxn ang="0">
                  <a:pos x="123" y="204"/>
                </a:cxn>
                <a:cxn ang="0">
                  <a:pos x="131" y="150"/>
                </a:cxn>
                <a:cxn ang="0">
                  <a:pos x="139" y="112"/>
                </a:cxn>
                <a:cxn ang="0">
                  <a:pos x="155" y="80"/>
                </a:cxn>
                <a:cxn ang="0">
                  <a:pos x="179" y="56"/>
                </a:cxn>
                <a:cxn ang="0">
                  <a:pos x="204" y="43"/>
                </a:cxn>
                <a:cxn ang="0">
                  <a:pos x="229" y="43"/>
                </a:cxn>
                <a:cxn ang="0">
                  <a:pos x="220" y="45"/>
                </a:cxn>
                <a:cxn ang="0">
                  <a:pos x="204" y="49"/>
                </a:cxn>
                <a:cxn ang="0">
                  <a:pos x="187" y="57"/>
                </a:cxn>
                <a:cxn ang="0">
                  <a:pos x="170" y="69"/>
                </a:cxn>
                <a:cxn ang="0">
                  <a:pos x="157" y="81"/>
                </a:cxn>
                <a:cxn ang="0">
                  <a:pos x="165" y="78"/>
                </a:cxn>
                <a:cxn ang="0">
                  <a:pos x="188" y="66"/>
                </a:cxn>
                <a:cxn ang="0">
                  <a:pos x="206" y="57"/>
                </a:cxn>
                <a:cxn ang="0">
                  <a:pos x="221" y="54"/>
                </a:cxn>
                <a:cxn ang="0">
                  <a:pos x="234" y="55"/>
                </a:cxn>
                <a:cxn ang="0">
                  <a:pos x="245" y="55"/>
                </a:cxn>
                <a:cxn ang="0">
                  <a:pos x="254" y="54"/>
                </a:cxn>
                <a:cxn ang="0">
                  <a:pos x="260" y="56"/>
                </a:cxn>
                <a:cxn ang="0">
                  <a:pos x="263" y="66"/>
                </a:cxn>
                <a:cxn ang="0">
                  <a:pos x="266" y="93"/>
                </a:cxn>
                <a:cxn ang="0">
                  <a:pos x="264" y="121"/>
                </a:cxn>
                <a:cxn ang="0">
                  <a:pos x="252" y="152"/>
                </a:cxn>
                <a:cxn ang="0">
                  <a:pos x="231" y="187"/>
                </a:cxn>
                <a:cxn ang="0">
                  <a:pos x="212" y="206"/>
                </a:cxn>
                <a:cxn ang="0">
                  <a:pos x="201" y="210"/>
                </a:cxn>
                <a:cxn ang="0">
                  <a:pos x="190" y="211"/>
                </a:cxn>
                <a:cxn ang="0">
                  <a:pos x="181" y="211"/>
                </a:cxn>
                <a:cxn ang="0">
                  <a:pos x="174" y="213"/>
                </a:cxn>
                <a:cxn ang="0">
                  <a:pos x="170" y="226"/>
                </a:cxn>
                <a:cxn ang="0">
                  <a:pos x="171" y="240"/>
                </a:cxn>
                <a:cxn ang="0">
                  <a:pos x="179" y="252"/>
                </a:cxn>
                <a:cxn ang="0">
                  <a:pos x="198" y="259"/>
                </a:cxn>
                <a:cxn ang="0">
                  <a:pos x="223" y="267"/>
                </a:cxn>
                <a:cxn ang="0">
                  <a:pos x="239" y="276"/>
                </a:cxn>
                <a:cxn ang="0">
                  <a:pos x="248" y="281"/>
                </a:cxn>
                <a:cxn ang="0">
                  <a:pos x="242" y="252"/>
                </a:cxn>
              </a:cxnLst>
              <a:rect l="0" t="0" r="r" b="b"/>
              <a:pathLst>
                <a:path w="290" h="334">
                  <a:moveTo>
                    <a:pt x="241" y="245"/>
                  </a:moveTo>
                  <a:lnTo>
                    <a:pt x="240" y="240"/>
                  </a:lnTo>
                  <a:lnTo>
                    <a:pt x="241" y="235"/>
                  </a:lnTo>
                  <a:lnTo>
                    <a:pt x="241" y="230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5" y="216"/>
                  </a:lnTo>
                  <a:lnTo>
                    <a:pt x="247" y="211"/>
                  </a:lnTo>
                  <a:lnTo>
                    <a:pt x="248" y="207"/>
                  </a:lnTo>
                  <a:lnTo>
                    <a:pt x="250" y="202"/>
                  </a:lnTo>
                  <a:lnTo>
                    <a:pt x="252" y="198"/>
                  </a:lnTo>
                  <a:lnTo>
                    <a:pt x="253" y="193"/>
                  </a:lnTo>
                  <a:lnTo>
                    <a:pt x="255" y="188"/>
                  </a:lnTo>
                  <a:lnTo>
                    <a:pt x="257" y="183"/>
                  </a:lnTo>
                  <a:lnTo>
                    <a:pt x="258" y="178"/>
                  </a:lnTo>
                  <a:lnTo>
                    <a:pt x="259" y="173"/>
                  </a:lnTo>
                  <a:lnTo>
                    <a:pt x="260" y="168"/>
                  </a:lnTo>
                  <a:lnTo>
                    <a:pt x="261" y="163"/>
                  </a:lnTo>
                  <a:lnTo>
                    <a:pt x="262" y="158"/>
                  </a:lnTo>
                  <a:lnTo>
                    <a:pt x="264" y="153"/>
                  </a:lnTo>
                  <a:lnTo>
                    <a:pt x="265" y="148"/>
                  </a:lnTo>
                  <a:lnTo>
                    <a:pt x="267" y="142"/>
                  </a:lnTo>
                  <a:lnTo>
                    <a:pt x="270" y="137"/>
                  </a:lnTo>
                  <a:lnTo>
                    <a:pt x="273" y="132"/>
                  </a:lnTo>
                  <a:lnTo>
                    <a:pt x="275" y="128"/>
                  </a:lnTo>
                  <a:lnTo>
                    <a:pt x="278" y="122"/>
                  </a:lnTo>
                  <a:lnTo>
                    <a:pt x="280" y="117"/>
                  </a:lnTo>
                  <a:lnTo>
                    <a:pt x="282" y="112"/>
                  </a:lnTo>
                  <a:lnTo>
                    <a:pt x="284" y="108"/>
                  </a:lnTo>
                  <a:lnTo>
                    <a:pt x="286" y="102"/>
                  </a:lnTo>
                  <a:lnTo>
                    <a:pt x="287" y="98"/>
                  </a:lnTo>
                  <a:lnTo>
                    <a:pt x="288" y="94"/>
                  </a:lnTo>
                  <a:lnTo>
                    <a:pt x="289" y="89"/>
                  </a:lnTo>
                  <a:lnTo>
                    <a:pt x="289" y="85"/>
                  </a:lnTo>
                  <a:lnTo>
                    <a:pt x="288" y="82"/>
                  </a:lnTo>
                  <a:lnTo>
                    <a:pt x="288" y="78"/>
                  </a:lnTo>
                  <a:lnTo>
                    <a:pt x="287" y="76"/>
                  </a:lnTo>
                  <a:lnTo>
                    <a:pt x="287" y="73"/>
                  </a:lnTo>
                  <a:lnTo>
                    <a:pt x="286" y="71"/>
                  </a:lnTo>
                  <a:lnTo>
                    <a:pt x="286" y="69"/>
                  </a:lnTo>
                  <a:lnTo>
                    <a:pt x="285" y="66"/>
                  </a:lnTo>
                  <a:lnTo>
                    <a:pt x="284" y="64"/>
                  </a:lnTo>
                  <a:lnTo>
                    <a:pt x="283" y="62"/>
                  </a:lnTo>
                  <a:lnTo>
                    <a:pt x="282" y="60"/>
                  </a:lnTo>
                  <a:lnTo>
                    <a:pt x="281" y="58"/>
                  </a:lnTo>
                  <a:lnTo>
                    <a:pt x="280" y="56"/>
                  </a:lnTo>
                  <a:lnTo>
                    <a:pt x="280" y="54"/>
                  </a:lnTo>
                  <a:lnTo>
                    <a:pt x="278" y="51"/>
                  </a:lnTo>
                  <a:lnTo>
                    <a:pt x="278" y="49"/>
                  </a:lnTo>
                  <a:lnTo>
                    <a:pt x="277" y="46"/>
                  </a:lnTo>
                  <a:lnTo>
                    <a:pt x="275" y="44"/>
                  </a:lnTo>
                  <a:lnTo>
                    <a:pt x="274" y="42"/>
                  </a:lnTo>
                  <a:lnTo>
                    <a:pt x="273" y="41"/>
                  </a:lnTo>
                  <a:lnTo>
                    <a:pt x="272" y="40"/>
                  </a:lnTo>
                  <a:lnTo>
                    <a:pt x="270" y="38"/>
                  </a:lnTo>
                  <a:lnTo>
                    <a:pt x="269" y="37"/>
                  </a:lnTo>
                  <a:lnTo>
                    <a:pt x="267" y="37"/>
                  </a:lnTo>
                  <a:lnTo>
                    <a:pt x="267" y="36"/>
                  </a:lnTo>
                  <a:lnTo>
                    <a:pt x="265" y="36"/>
                  </a:lnTo>
                  <a:lnTo>
                    <a:pt x="264" y="35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61" y="34"/>
                  </a:lnTo>
                  <a:lnTo>
                    <a:pt x="257" y="31"/>
                  </a:lnTo>
                  <a:lnTo>
                    <a:pt x="254" y="29"/>
                  </a:lnTo>
                  <a:lnTo>
                    <a:pt x="250" y="26"/>
                  </a:lnTo>
                  <a:lnTo>
                    <a:pt x="246" y="23"/>
                  </a:lnTo>
                  <a:lnTo>
                    <a:pt x="242" y="21"/>
                  </a:lnTo>
                  <a:lnTo>
                    <a:pt x="237" y="18"/>
                  </a:lnTo>
                  <a:lnTo>
                    <a:pt x="233" y="16"/>
                  </a:lnTo>
                  <a:lnTo>
                    <a:pt x="228" y="13"/>
                  </a:lnTo>
                  <a:lnTo>
                    <a:pt x="224" y="11"/>
                  </a:lnTo>
                  <a:lnTo>
                    <a:pt x="219" y="9"/>
                  </a:lnTo>
                  <a:lnTo>
                    <a:pt x="214" y="7"/>
                  </a:lnTo>
                  <a:lnTo>
                    <a:pt x="209" y="6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5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1"/>
                  </a:lnTo>
                  <a:lnTo>
                    <a:pt x="143" y="1"/>
                  </a:lnTo>
                  <a:lnTo>
                    <a:pt x="138" y="2"/>
                  </a:lnTo>
                  <a:lnTo>
                    <a:pt x="133" y="3"/>
                  </a:lnTo>
                  <a:lnTo>
                    <a:pt x="129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7" y="13"/>
                  </a:lnTo>
                  <a:lnTo>
                    <a:pt x="112" y="16"/>
                  </a:lnTo>
                  <a:lnTo>
                    <a:pt x="108" y="20"/>
                  </a:lnTo>
                  <a:lnTo>
                    <a:pt x="104" y="24"/>
                  </a:lnTo>
                  <a:lnTo>
                    <a:pt x="99" y="29"/>
                  </a:lnTo>
                  <a:lnTo>
                    <a:pt x="95" y="35"/>
                  </a:lnTo>
                  <a:lnTo>
                    <a:pt x="91" y="40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0" y="58"/>
                  </a:lnTo>
                  <a:lnTo>
                    <a:pt x="77" y="64"/>
                  </a:lnTo>
                  <a:lnTo>
                    <a:pt x="73" y="71"/>
                  </a:lnTo>
                  <a:lnTo>
                    <a:pt x="69" y="77"/>
                  </a:lnTo>
                  <a:lnTo>
                    <a:pt x="66" y="83"/>
                  </a:lnTo>
                  <a:lnTo>
                    <a:pt x="63" y="89"/>
                  </a:lnTo>
                  <a:lnTo>
                    <a:pt x="60" y="95"/>
                  </a:lnTo>
                  <a:lnTo>
                    <a:pt x="57" y="101"/>
                  </a:lnTo>
                  <a:lnTo>
                    <a:pt x="54" y="107"/>
                  </a:lnTo>
                  <a:lnTo>
                    <a:pt x="52" y="112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6" y="130"/>
                  </a:lnTo>
                  <a:lnTo>
                    <a:pt x="44" y="136"/>
                  </a:lnTo>
                  <a:lnTo>
                    <a:pt x="42" y="142"/>
                  </a:lnTo>
                  <a:lnTo>
                    <a:pt x="40" y="148"/>
                  </a:lnTo>
                  <a:lnTo>
                    <a:pt x="39" y="154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5" y="171"/>
                  </a:lnTo>
                  <a:lnTo>
                    <a:pt x="33" y="176"/>
                  </a:lnTo>
                  <a:lnTo>
                    <a:pt x="32" y="181"/>
                  </a:lnTo>
                  <a:lnTo>
                    <a:pt x="30" y="186"/>
                  </a:lnTo>
                  <a:lnTo>
                    <a:pt x="29" y="191"/>
                  </a:lnTo>
                  <a:lnTo>
                    <a:pt x="27" y="195"/>
                  </a:lnTo>
                  <a:lnTo>
                    <a:pt x="26" y="199"/>
                  </a:lnTo>
                  <a:lnTo>
                    <a:pt x="24" y="202"/>
                  </a:lnTo>
                  <a:lnTo>
                    <a:pt x="22" y="205"/>
                  </a:lnTo>
                  <a:lnTo>
                    <a:pt x="20" y="208"/>
                  </a:lnTo>
                  <a:lnTo>
                    <a:pt x="19" y="211"/>
                  </a:lnTo>
                  <a:lnTo>
                    <a:pt x="18" y="213"/>
                  </a:lnTo>
                  <a:lnTo>
                    <a:pt x="16" y="216"/>
                  </a:lnTo>
                  <a:lnTo>
                    <a:pt x="15" y="219"/>
                  </a:lnTo>
                  <a:lnTo>
                    <a:pt x="13" y="222"/>
                  </a:lnTo>
                  <a:lnTo>
                    <a:pt x="12" y="225"/>
                  </a:lnTo>
                  <a:lnTo>
                    <a:pt x="11" y="227"/>
                  </a:lnTo>
                  <a:lnTo>
                    <a:pt x="10" y="230"/>
                  </a:lnTo>
                  <a:lnTo>
                    <a:pt x="8" y="233"/>
                  </a:lnTo>
                  <a:lnTo>
                    <a:pt x="7" y="236"/>
                  </a:lnTo>
                  <a:lnTo>
                    <a:pt x="7" y="240"/>
                  </a:lnTo>
                  <a:lnTo>
                    <a:pt x="6" y="244"/>
                  </a:lnTo>
                  <a:lnTo>
                    <a:pt x="5" y="247"/>
                  </a:lnTo>
                  <a:lnTo>
                    <a:pt x="5" y="252"/>
                  </a:lnTo>
                  <a:lnTo>
                    <a:pt x="4" y="256"/>
                  </a:lnTo>
                  <a:lnTo>
                    <a:pt x="3" y="260"/>
                  </a:lnTo>
                  <a:lnTo>
                    <a:pt x="3" y="265"/>
                  </a:lnTo>
                  <a:lnTo>
                    <a:pt x="3" y="269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2" y="283"/>
                  </a:lnTo>
                  <a:lnTo>
                    <a:pt x="2" y="287"/>
                  </a:lnTo>
                  <a:lnTo>
                    <a:pt x="2" y="291"/>
                  </a:lnTo>
                  <a:lnTo>
                    <a:pt x="1" y="295"/>
                  </a:lnTo>
                  <a:lnTo>
                    <a:pt x="1" y="299"/>
                  </a:lnTo>
                  <a:lnTo>
                    <a:pt x="1" y="302"/>
                  </a:lnTo>
                  <a:lnTo>
                    <a:pt x="1" y="305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0" y="331"/>
                  </a:lnTo>
                  <a:lnTo>
                    <a:pt x="0" y="332"/>
                  </a:lnTo>
                  <a:lnTo>
                    <a:pt x="0" y="333"/>
                  </a:lnTo>
                  <a:lnTo>
                    <a:pt x="2" y="332"/>
                  </a:lnTo>
                  <a:lnTo>
                    <a:pt x="5" y="332"/>
                  </a:lnTo>
                  <a:lnTo>
                    <a:pt x="8" y="332"/>
                  </a:lnTo>
                  <a:lnTo>
                    <a:pt x="11" y="332"/>
                  </a:lnTo>
                  <a:lnTo>
                    <a:pt x="13" y="331"/>
                  </a:lnTo>
                  <a:lnTo>
                    <a:pt x="16" y="330"/>
                  </a:lnTo>
                  <a:lnTo>
                    <a:pt x="19" y="329"/>
                  </a:lnTo>
                  <a:lnTo>
                    <a:pt x="23" y="328"/>
                  </a:lnTo>
                  <a:lnTo>
                    <a:pt x="26" y="327"/>
                  </a:lnTo>
                  <a:lnTo>
                    <a:pt x="29" y="325"/>
                  </a:lnTo>
                  <a:lnTo>
                    <a:pt x="32" y="324"/>
                  </a:lnTo>
                  <a:lnTo>
                    <a:pt x="35" y="323"/>
                  </a:lnTo>
                  <a:lnTo>
                    <a:pt x="39" y="321"/>
                  </a:lnTo>
                  <a:lnTo>
                    <a:pt x="42" y="319"/>
                  </a:lnTo>
                  <a:lnTo>
                    <a:pt x="46" y="317"/>
                  </a:lnTo>
                  <a:lnTo>
                    <a:pt x="49" y="315"/>
                  </a:lnTo>
                  <a:lnTo>
                    <a:pt x="53" y="312"/>
                  </a:lnTo>
                  <a:lnTo>
                    <a:pt x="56" y="310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9" y="301"/>
                  </a:lnTo>
                  <a:lnTo>
                    <a:pt x="73" y="299"/>
                  </a:lnTo>
                  <a:lnTo>
                    <a:pt x="77" y="295"/>
                  </a:lnTo>
                  <a:lnTo>
                    <a:pt x="82" y="292"/>
                  </a:lnTo>
                  <a:lnTo>
                    <a:pt x="86" y="289"/>
                  </a:lnTo>
                  <a:lnTo>
                    <a:pt x="90" y="285"/>
                  </a:lnTo>
                  <a:lnTo>
                    <a:pt x="94" y="281"/>
                  </a:lnTo>
                  <a:lnTo>
                    <a:pt x="98" y="277"/>
                  </a:lnTo>
                  <a:lnTo>
                    <a:pt x="102" y="273"/>
                  </a:lnTo>
                  <a:lnTo>
                    <a:pt x="105" y="269"/>
                  </a:lnTo>
                  <a:lnTo>
                    <a:pt x="108" y="264"/>
                  </a:lnTo>
                  <a:lnTo>
                    <a:pt x="111" y="260"/>
                  </a:lnTo>
                  <a:lnTo>
                    <a:pt x="113" y="254"/>
                  </a:lnTo>
                  <a:lnTo>
                    <a:pt x="115" y="249"/>
                  </a:lnTo>
                  <a:lnTo>
                    <a:pt x="117" y="243"/>
                  </a:lnTo>
                  <a:lnTo>
                    <a:pt x="118" y="237"/>
                  </a:lnTo>
                  <a:lnTo>
                    <a:pt x="120" y="230"/>
                  </a:lnTo>
                  <a:lnTo>
                    <a:pt x="121" y="224"/>
                  </a:lnTo>
                  <a:lnTo>
                    <a:pt x="122" y="217"/>
                  </a:lnTo>
                  <a:lnTo>
                    <a:pt x="123" y="210"/>
                  </a:lnTo>
                  <a:lnTo>
                    <a:pt x="123" y="204"/>
                  </a:lnTo>
                  <a:lnTo>
                    <a:pt x="124" y="197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6" y="177"/>
                  </a:lnTo>
                  <a:lnTo>
                    <a:pt x="127" y="171"/>
                  </a:lnTo>
                  <a:lnTo>
                    <a:pt x="128" y="165"/>
                  </a:lnTo>
                  <a:lnTo>
                    <a:pt x="130" y="160"/>
                  </a:lnTo>
                  <a:lnTo>
                    <a:pt x="130" y="155"/>
                  </a:lnTo>
                  <a:lnTo>
                    <a:pt x="131" y="150"/>
                  </a:lnTo>
                  <a:lnTo>
                    <a:pt x="132" y="145"/>
                  </a:lnTo>
                  <a:lnTo>
                    <a:pt x="133" y="140"/>
                  </a:lnTo>
                  <a:lnTo>
                    <a:pt x="133" y="136"/>
                  </a:lnTo>
                  <a:lnTo>
                    <a:pt x="135" y="132"/>
                  </a:lnTo>
                  <a:lnTo>
                    <a:pt x="135" y="128"/>
                  </a:lnTo>
                  <a:lnTo>
                    <a:pt x="136" y="123"/>
                  </a:lnTo>
                  <a:lnTo>
                    <a:pt x="137" y="119"/>
                  </a:lnTo>
                  <a:lnTo>
                    <a:pt x="138" y="115"/>
                  </a:lnTo>
                  <a:lnTo>
                    <a:pt x="139" y="112"/>
                  </a:lnTo>
                  <a:lnTo>
                    <a:pt x="140" y="108"/>
                  </a:lnTo>
                  <a:lnTo>
                    <a:pt x="141" y="104"/>
                  </a:lnTo>
                  <a:lnTo>
                    <a:pt x="143" y="101"/>
                  </a:lnTo>
                  <a:lnTo>
                    <a:pt x="144" y="97"/>
                  </a:lnTo>
                  <a:lnTo>
                    <a:pt x="147" y="94"/>
                  </a:lnTo>
                  <a:lnTo>
                    <a:pt x="148" y="90"/>
                  </a:lnTo>
                  <a:lnTo>
                    <a:pt x="150" y="87"/>
                  </a:lnTo>
                  <a:lnTo>
                    <a:pt x="152" y="83"/>
                  </a:lnTo>
                  <a:lnTo>
                    <a:pt x="155" y="80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3" y="71"/>
                  </a:lnTo>
                  <a:lnTo>
                    <a:pt x="165" y="68"/>
                  </a:lnTo>
                  <a:lnTo>
                    <a:pt x="168" y="65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9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0"/>
                  </a:lnTo>
                  <a:lnTo>
                    <a:pt x="191" y="49"/>
                  </a:lnTo>
                  <a:lnTo>
                    <a:pt x="194" y="47"/>
                  </a:lnTo>
                  <a:lnTo>
                    <a:pt x="196" y="46"/>
                  </a:lnTo>
                  <a:lnTo>
                    <a:pt x="199" y="45"/>
                  </a:lnTo>
                  <a:lnTo>
                    <a:pt x="202" y="44"/>
                  </a:lnTo>
                  <a:lnTo>
                    <a:pt x="204" y="43"/>
                  </a:lnTo>
                  <a:lnTo>
                    <a:pt x="207" y="43"/>
                  </a:lnTo>
                  <a:lnTo>
                    <a:pt x="209" y="42"/>
                  </a:lnTo>
                  <a:lnTo>
                    <a:pt x="212" y="42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21" y="42"/>
                  </a:lnTo>
                  <a:lnTo>
                    <a:pt x="224" y="42"/>
                  </a:lnTo>
                  <a:lnTo>
                    <a:pt x="226" y="43"/>
                  </a:lnTo>
                  <a:lnTo>
                    <a:pt x="229" y="43"/>
                  </a:lnTo>
                  <a:lnTo>
                    <a:pt x="232" y="45"/>
                  </a:lnTo>
                  <a:lnTo>
                    <a:pt x="231" y="44"/>
                  </a:lnTo>
                  <a:lnTo>
                    <a:pt x="229" y="44"/>
                  </a:lnTo>
                  <a:lnTo>
                    <a:pt x="228" y="44"/>
                  </a:lnTo>
                  <a:lnTo>
                    <a:pt x="226" y="44"/>
                  </a:lnTo>
                  <a:lnTo>
                    <a:pt x="224" y="44"/>
                  </a:lnTo>
                  <a:lnTo>
                    <a:pt x="223" y="45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5" y="46"/>
                  </a:lnTo>
                  <a:lnTo>
                    <a:pt x="214" y="46"/>
                  </a:lnTo>
                  <a:lnTo>
                    <a:pt x="212" y="47"/>
                  </a:lnTo>
                  <a:lnTo>
                    <a:pt x="210" y="47"/>
                  </a:lnTo>
                  <a:lnTo>
                    <a:pt x="208" y="47"/>
                  </a:lnTo>
                  <a:lnTo>
                    <a:pt x="207" y="49"/>
                  </a:lnTo>
                  <a:lnTo>
                    <a:pt x="204" y="49"/>
                  </a:lnTo>
                  <a:lnTo>
                    <a:pt x="203" y="49"/>
                  </a:lnTo>
                  <a:lnTo>
                    <a:pt x="201" y="50"/>
                  </a:lnTo>
                  <a:lnTo>
                    <a:pt x="199" y="51"/>
                  </a:lnTo>
                  <a:lnTo>
                    <a:pt x="197" y="52"/>
                  </a:lnTo>
                  <a:lnTo>
                    <a:pt x="195" y="53"/>
                  </a:lnTo>
                  <a:lnTo>
                    <a:pt x="193" y="54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87" y="57"/>
                  </a:lnTo>
                  <a:lnTo>
                    <a:pt x="185" y="58"/>
                  </a:lnTo>
                  <a:lnTo>
                    <a:pt x="183" y="60"/>
                  </a:lnTo>
                  <a:lnTo>
                    <a:pt x="181" y="61"/>
                  </a:lnTo>
                  <a:lnTo>
                    <a:pt x="179" y="62"/>
                  </a:lnTo>
                  <a:lnTo>
                    <a:pt x="177" y="63"/>
                  </a:lnTo>
                  <a:lnTo>
                    <a:pt x="176" y="65"/>
                  </a:lnTo>
                  <a:lnTo>
                    <a:pt x="174" y="66"/>
                  </a:lnTo>
                  <a:lnTo>
                    <a:pt x="172" y="67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67" y="71"/>
                  </a:lnTo>
                  <a:lnTo>
                    <a:pt x="165" y="72"/>
                  </a:lnTo>
                  <a:lnTo>
                    <a:pt x="164" y="74"/>
                  </a:lnTo>
                  <a:lnTo>
                    <a:pt x="163" y="75"/>
                  </a:lnTo>
                  <a:lnTo>
                    <a:pt x="161" y="77"/>
                  </a:lnTo>
                  <a:lnTo>
                    <a:pt x="160" y="78"/>
                  </a:lnTo>
                  <a:lnTo>
                    <a:pt x="158" y="80"/>
                  </a:lnTo>
                  <a:lnTo>
                    <a:pt x="157" y="81"/>
                  </a:lnTo>
                  <a:lnTo>
                    <a:pt x="155" y="82"/>
                  </a:lnTo>
                  <a:lnTo>
                    <a:pt x="154" y="84"/>
                  </a:lnTo>
                  <a:lnTo>
                    <a:pt x="153" y="86"/>
                  </a:lnTo>
                  <a:lnTo>
                    <a:pt x="152" y="87"/>
                  </a:lnTo>
                  <a:lnTo>
                    <a:pt x="155" y="85"/>
                  </a:lnTo>
                  <a:lnTo>
                    <a:pt x="157" y="83"/>
                  </a:lnTo>
                  <a:lnTo>
                    <a:pt x="160" y="81"/>
                  </a:lnTo>
                  <a:lnTo>
                    <a:pt x="163" y="80"/>
                  </a:lnTo>
                  <a:lnTo>
                    <a:pt x="165" y="78"/>
                  </a:lnTo>
                  <a:lnTo>
                    <a:pt x="168" y="76"/>
                  </a:lnTo>
                  <a:lnTo>
                    <a:pt x="171" y="75"/>
                  </a:lnTo>
                  <a:lnTo>
                    <a:pt x="173" y="74"/>
                  </a:lnTo>
                  <a:lnTo>
                    <a:pt x="176" y="72"/>
                  </a:lnTo>
                  <a:lnTo>
                    <a:pt x="178" y="71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5" y="67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3" y="64"/>
                  </a:lnTo>
                  <a:lnTo>
                    <a:pt x="194" y="63"/>
                  </a:lnTo>
                  <a:lnTo>
                    <a:pt x="196" y="62"/>
                  </a:lnTo>
                  <a:lnTo>
                    <a:pt x="198" y="61"/>
                  </a:lnTo>
                  <a:lnTo>
                    <a:pt x="201" y="60"/>
                  </a:lnTo>
                  <a:lnTo>
                    <a:pt x="202" y="59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9" y="56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8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2" y="54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7" y="54"/>
                  </a:lnTo>
                  <a:lnTo>
                    <a:pt x="228" y="54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4" y="55"/>
                  </a:lnTo>
                  <a:lnTo>
                    <a:pt x="236" y="55"/>
                  </a:lnTo>
                  <a:lnTo>
                    <a:pt x="237" y="56"/>
                  </a:lnTo>
                  <a:lnTo>
                    <a:pt x="239" y="56"/>
                  </a:lnTo>
                  <a:lnTo>
                    <a:pt x="240" y="56"/>
                  </a:lnTo>
                  <a:lnTo>
                    <a:pt x="241" y="56"/>
                  </a:lnTo>
                  <a:lnTo>
                    <a:pt x="242" y="56"/>
                  </a:lnTo>
                  <a:lnTo>
                    <a:pt x="242" y="55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6" y="55"/>
                  </a:lnTo>
                  <a:lnTo>
                    <a:pt x="247" y="55"/>
                  </a:lnTo>
                  <a:lnTo>
                    <a:pt x="248" y="55"/>
                  </a:lnTo>
                  <a:lnTo>
                    <a:pt x="249" y="55"/>
                  </a:lnTo>
                  <a:lnTo>
                    <a:pt x="250" y="55"/>
                  </a:lnTo>
                  <a:lnTo>
                    <a:pt x="252" y="55"/>
                  </a:lnTo>
                  <a:lnTo>
                    <a:pt x="252" y="54"/>
                  </a:lnTo>
                  <a:lnTo>
                    <a:pt x="253" y="54"/>
                  </a:lnTo>
                  <a:lnTo>
                    <a:pt x="254" y="54"/>
                  </a:lnTo>
                  <a:lnTo>
                    <a:pt x="254" y="53"/>
                  </a:lnTo>
                  <a:lnTo>
                    <a:pt x="255" y="52"/>
                  </a:lnTo>
                  <a:lnTo>
                    <a:pt x="256" y="51"/>
                  </a:lnTo>
                  <a:lnTo>
                    <a:pt x="257" y="51"/>
                  </a:lnTo>
                  <a:lnTo>
                    <a:pt x="257" y="52"/>
                  </a:lnTo>
                  <a:lnTo>
                    <a:pt x="258" y="53"/>
                  </a:lnTo>
                  <a:lnTo>
                    <a:pt x="259" y="54"/>
                  </a:lnTo>
                  <a:lnTo>
                    <a:pt x="260" y="55"/>
                  </a:lnTo>
                  <a:lnTo>
                    <a:pt x="260" y="56"/>
                  </a:lnTo>
                  <a:lnTo>
                    <a:pt x="260" y="57"/>
                  </a:lnTo>
                  <a:lnTo>
                    <a:pt x="261" y="57"/>
                  </a:lnTo>
                  <a:lnTo>
                    <a:pt x="261" y="58"/>
                  </a:lnTo>
                  <a:lnTo>
                    <a:pt x="261" y="60"/>
                  </a:lnTo>
                  <a:lnTo>
                    <a:pt x="262" y="61"/>
                  </a:lnTo>
                  <a:lnTo>
                    <a:pt x="262" y="62"/>
                  </a:lnTo>
                  <a:lnTo>
                    <a:pt x="262" y="63"/>
                  </a:lnTo>
                  <a:lnTo>
                    <a:pt x="262" y="65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65" y="86"/>
                  </a:lnTo>
                  <a:lnTo>
                    <a:pt x="266" y="90"/>
                  </a:lnTo>
                  <a:lnTo>
                    <a:pt x="266" y="93"/>
                  </a:lnTo>
                  <a:lnTo>
                    <a:pt x="267" y="96"/>
                  </a:lnTo>
                  <a:lnTo>
                    <a:pt x="267" y="100"/>
                  </a:lnTo>
                  <a:lnTo>
                    <a:pt x="267" y="103"/>
                  </a:lnTo>
                  <a:lnTo>
                    <a:pt x="267" y="106"/>
                  </a:lnTo>
                  <a:lnTo>
                    <a:pt x="267" y="110"/>
                  </a:lnTo>
                  <a:lnTo>
                    <a:pt x="266" y="112"/>
                  </a:lnTo>
                  <a:lnTo>
                    <a:pt x="265" y="115"/>
                  </a:lnTo>
                  <a:lnTo>
                    <a:pt x="265" y="118"/>
                  </a:lnTo>
                  <a:lnTo>
                    <a:pt x="264" y="121"/>
                  </a:lnTo>
                  <a:lnTo>
                    <a:pt x="264" y="124"/>
                  </a:lnTo>
                  <a:lnTo>
                    <a:pt x="262" y="128"/>
                  </a:lnTo>
                  <a:lnTo>
                    <a:pt x="261" y="131"/>
                  </a:lnTo>
                  <a:lnTo>
                    <a:pt x="260" y="134"/>
                  </a:lnTo>
                  <a:lnTo>
                    <a:pt x="259" y="137"/>
                  </a:lnTo>
                  <a:lnTo>
                    <a:pt x="257" y="141"/>
                  </a:lnTo>
                  <a:lnTo>
                    <a:pt x="256" y="144"/>
                  </a:lnTo>
                  <a:lnTo>
                    <a:pt x="254" y="148"/>
                  </a:lnTo>
                  <a:lnTo>
                    <a:pt x="252" y="152"/>
                  </a:lnTo>
                  <a:lnTo>
                    <a:pt x="250" y="156"/>
                  </a:lnTo>
                  <a:lnTo>
                    <a:pt x="248" y="160"/>
                  </a:lnTo>
                  <a:lnTo>
                    <a:pt x="247" y="165"/>
                  </a:lnTo>
                  <a:lnTo>
                    <a:pt x="244" y="168"/>
                  </a:lnTo>
                  <a:lnTo>
                    <a:pt x="241" y="173"/>
                  </a:lnTo>
                  <a:lnTo>
                    <a:pt x="239" y="176"/>
                  </a:lnTo>
                  <a:lnTo>
                    <a:pt x="236" y="180"/>
                  </a:lnTo>
                  <a:lnTo>
                    <a:pt x="234" y="184"/>
                  </a:lnTo>
                  <a:lnTo>
                    <a:pt x="231" y="187"/>
                  </a:lnTo>
                  <a:lnTo>
                    <a:pt x="228" y="190"/>
                  </a:lnTo>
                  <a:lnTo>
                    <a:pt x="226" y="193"/>
                  </a:lnTo>
                  <a:lnTo>
                    <a:pt x="223" y="195"/>
                  </a:lnTo>
                  <a:lnTo>
                    <a:pt x="221" y="198"/>
                  </a:lnTo>
                  <a:lnTo>
                    <a:pt x="219" y="200"/>
                  </a:lnTo>
                  <a:lnTo>
                    <a:pt x="217" y="201"/>
                  </a:lnTo>
                  <a:lnTo>
                    <a:pt x="215" y="203"/>
                  </a:lnTo>
                  <a:lnTo>
                    <a:pt x="213" y="205"/>
                  </a:lnTo>
                  <a:lnTo>
                    <a:pt x="212" y="206"/>
                  </a:lnTo>
                  <a:lnTo>
                    <a:pt x="211" y="207"/>
                  </a:lnTo>
                  <a:lnTo>
                    <a:pt x="209" y="208"/>
                  </a:lnTo>
                  <a:lnTo>
                    <a:pt x="208" y="209"/>
                  </a:lnTo>
                  <a:lnTo>
                    <a:pt x="207" y="209"/>
                  </a:lnTo>
                  <a:lnTo>
                    <a:pt x="206" y="210"/>
                  </a:lnTo>
                  <a:lnTo>
                    <a:pt x="204" y="210"/>
                  </a:lnTo>
                  <a:lnTo>
                    <a:pt x="203" y="210"/>
                  </a:lnTo>
                  <a:lnTo>
                    <a:pt x="202" y="210"/>
                  </a:lnTo>
                  <a:lnTo>
                    <a:pt x="201" y="210"/>
                  </a:lnTo>
                  <a:lnTo>
                    <a:pt x="199" y="210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4" y="211"/>
                  </a:lnTo>
                  <a:lnTo>
                    <a:pt x="193" y="211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0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6" y="211"/>
                  </a:lnTo>
                  <a:lnTo>
                    <a:pt x="185" y="211"/>
                  </a:lnTo>
                  <a:lnTo>
                    <a:pt x="184" y="211"/>
                  </a:lnTo>
                  <a:lnTo>
                    <a:pt x="183" y="211"/>
                  </a:lnTo>
                  <a:lnTo>
                    <a:pt x="182" y="211"/>
                  </a:lnTo>
                  <a:lnTo>
                    <a:pt x="181" y="211"/>
                  </a:lnTo>
                  <a:lnTo>
                    <a:pt x="181" y="210"/>
                  </a:lnTo>
                  <a:lnTo>
                    <a:pt x="180" y="210"/>
                  </a:lnTo>
                  <a:lnTo>
                    <a:pt x="179" y="209"/>
                  </a:lnTo>
                  <a:lnTo>
                    <a:pt x="178" y="209"/>
                  </a:lnTo>
                  <a:lnTo>
                    <a:pt x="177" y="208"/>
                  </a:lnTo>
                  <a:lnTo>
                    <a:pt x="176" y="209"/>
                  </a:lnTo>
                  <a:lnTo>
                    <a:pt x="175" y="211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2" y="218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0" y="224"/>
                  </a:lnTo>
                  <a:lnTo>
                    <a:pt x="170" y="225"/>
                  </a:lnTo>
                  <a:lnTo>
                    <a:pt x="170" y="226"/>
                  </a:lnTo>
                  <a:lnTo>
                    <a:pt x="170" y="228"/>
                  </a:lnTo>
                  <a:lnTo>
                    <a:pt x="170" y="230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5"/>
                  </a:lnTo>
                  <a:lnTo>
                    <a:pt x="170" y="236"/>
                  </a:lnTo>
                  <a:lnTo>
                    <a:pt x="170" y="238"/>
                  </a:lnTo>
                  <a:lnTo>
                    <a:pt x="171" y="239"/>
                  </a:lnTo>
                  <a:lnTo>
                    <a:pt x="171" y="240"/>
                  </a:lnTo>
                  <a:lnTo>
                    <a:pt x="171" y="241"/>
                  </a:lnTo>
                  <a:lnTo>
                    <a:pt x="172" y="243"/>
                  </a:lnTo>
                  <a:lnTo>
                    <a:pt x="173" y="244"/>
                  </a:lnTo>
                  <a:lnTo>
                    <a:pt x="173" y="245"/>
                  </a:lnTo>
                  <a:lnTo>
                    <a:pt x="174" y="246"/>
                  </a:lnTo>
                  <a:lnTo>
                    <a:pt x="176" y="247"/>
                  </a:lnTo>
                  <a:lnTo>
                    <a:pt x="177" y="249"/>
                  </a:lnTo>
                  <a:lnTo>
                    <a:pt x="178" y="250"/>
                  </a:lnTo>
                  <a:lnTo>
                    <a:pt x="179" y="252"/>
                  </a:lnTo>
                  <a:lnTo>
                    <a:pt x="182" y="253"/>
                  </a:lnTo>
                  <a:lnTo>
                    <a:pt x="183" y="254"/>
                  </a:lnTo>
                  <a:lnTo>
                    <a:pt x="185" y="255"/>
                  </a:lnTo>
                  <a:lnTo>
                    <a:pt x="188" y="256"/>
                  </a:lnTo>
                  <a:lnTo>
                    <a:pt x="189" y="257"/>
                  </a:lnTo>
                  <a:lnTo>
                    <a:pt x="191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8" y="259"/>
                  </a:lnTo>
                  <a:lnTo>
                    <a:pt x="201" y="259"/>
                  </a:lnTo>
                  <a:lnTo>
                    <a:pt x="203" y="259"/>
                  </a:lnTo>
                  <a:lnTo>
                    <a:pt x="206" y="260"/>
                  </a:lnTo>
                  <a:lnTo>
                    <a:pt x="208" y="261"/>
                  </a:lnTo>
                  <a:lnTo>
                    <a:pt x="211" y="261"/>
                  </a:lnTo>
                  <a:lnTo>
                    <a:pt x="214" y="263"/>
                  </a:lnTo>
                  <a:lnTo>
                    <a:pt x="216" y="264"/>
                  </a:lnTo>
                  <a:lnTo>
                    <a:pt x="220" y="266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8" y="270"/>
                  </a:lnTo>
                  <a:lnTo>
                    <a:pt x="229" y="271"/>
                  </a:lnTo>
                  <a:lnTo>
                    <a:pt x="232" y="272"/>
                  </a:lnTo>
                  <a:lnTo>
                    <a:pt x="234" y="273"/>
                  </a:lnTo>
                  <a:lnTo>
                    <a:pt x="234" y="274"/>
                  </a:lnTo>
                  <a:lnTo>
                    <a:pt x="236" y="275"/>
                  </a:lnTo>
                  <a:lnTo>
                    <a:pt x="237" y="275"/>
                  </a:lnTo>
                  <a:lnTo>
                    <a:pt x="239" y="276"/>
                  </a:lnTo>
                  <a:lnTo>
                    <a:pt x="240" y="278"/>
                  </a:lnTo>
                  <a:lnTo>
                    <a:pt x="242" y="279"/>
                  </a:lnTo>
                  <a:lnTo>
                    <a:pt x="243" y="280"/>
                  </a:lnTo>
                  <a:lnTo>
                    <a:pt x="245" y="281"/>
                  </a:lnTo>
                  <a:lnTo>
                    <a:pt x="247" y="283"/>
                  </a:lnTo>
                  <a:lnTo>
                    <a:pt x="249" y="285"/>
                  </a:lnTo>
                  <a:lnTo>
                    <a:pt x="249" y="284"/>
                  </a:lnTo>
                  <a:lnTo>
                    <a:pt x="249" y="283"/>
                  </a:lnTo>
                  <a:lnTo>
                    <a:pt x="248" y="281"/>
                  </a:lnTo>
                  <a:lnTo>
                    <a:pt x="248" y="278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5" y="269"/>
                  </a:lnTo>
                  <a:lnTo>
                    <a:pt x="245" y="265"/>
                  </a:lnTo>
                  <a:lnTo>
                    <a:pt x="244" y="261"/>
                  </a:lnTo>
                  <a:lnTo>
                    <a:pt x="243" y="258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1" y="249"/>
                  </a:lnTo>
                  <a:lnTo>
                    <a:pt x="241" y="247"/>
                  </a:lnTo>
                  <a:lnTo>
                    <a:pt x="241" y="24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355" name="Group 90"/>
          <p:cNvGrpSpPr>
            <a:grpSpLocks/>
          </p:cNvGrpSpPr>
          <p:nvPr/>
        </p:nvGrpSpPr>
        <p:grpSpPr bwMode="auto">
          <a:xfrm>
            <a:off x="7633295" y="5646514"/>
            <a:ext cx="123825" cy="247526"/>
            <a:chOff x="445" y="2794"/>
            <a:chExt cx="327" cy="484"/>
          </a:xfrm>
          <a:solidFill>
            <a:srgbClr val="FF0000"/>
          </a:solidFill>
        </p:grpSpPr>
        <p:sp>
          <p:nvSpPr>
            <p:cNvPr id="1356" name="Freeform 91"/>
            <p:cNvSpPr>
              <a:spLocks/>
            </p:cNvSpPr>
            <p:nvPr/>
          </p:nvSpPr>
          <p:spPr bwMode="auto">
            <a:xfrm>
              <a:off x="445" y="2992"/>
              <a:ext cx="311" cy="286"/>
            </a:xfrm>
            <a:custGeom>
              <a:avLst/>
              <a:gdLst/>
              <a:ahLst/>
              <a:cxnLst>
                <a:cxn ang="0">
                  <a:pos x="309" y="167"/>
                </a:cxn>
                <a:cxn ang="0">
                  <a:pos x="307" y="156"/>
                </a:cxn>
                <a:cxn ang="0">
                  <a:pos x="304" y="146"/>
                </a:cxn>
                <a:cxn ang="0">
                  <a:pos x="303" y="137"/>
                </a:cxn>
                <a:cxn ang="0">
                  <a:pos x="302" y="127"/>
                </a:cxn>
                <a:cxn ang="0">
                  <a:pos x="301" y="119"/>
                </a:cxn>
                <a:cxn ang="0">
                  <a:pos x="299" y="110"/>
                </a:cxn>
                <a:cxn ang="0">
                  <a:pos x="296" y="100"/>
                </a:cxn>
                <a:cxn ang="0">
                  <a:pos x="290" y="87"/>
                </a:cxn>
                <a:cxn ang="0">
                  <a:pos x="281" y="72"/>
                </a:cxn>
                <a:cxn ang="0">
                  <a:pos x="270" y="56"/>
                </a:cxn>
                <a:cxn ang="0">
                  <a:pos x="261" y="43"/>
                </a:cxn>
                <a:cxn ang="0">
                  <a:pos x="253" y="32"/>
                </a:cxn>
                <a:cxn ang="0">
                  <a:pos x="246" y="24"/>
                </a:cxn>
                <a:cxn ang="0">
                  <a:pos x="239" y="18"/>
                </a:cxn>
                <a:cxn ang="0">
                  <a:pos x="231" y="13"/>
                </a:cxn>
                <a:cxn ang="0">
                  <a:pos x="223" y="9"/>
                </a:cxn>
                <a:cxn ang="0">
                  <a:pos x="214" y="6"/>
                </a:cxn>
                <a:cxn ang="0">
                  <a:pos x="206" y="4"/>
                </a:cxn>
                <a:cxn ang="0">
                  <a:pos x="199" y="3"/>
                </a:cxn>
                <a:cxn ang="0">
                  <a:pos x="194" y="5"/>
                </a:cxn>
                <a:cxn ang="0">
                  <a:pos x="193" y="8"/>
                </a:cxn>
                <a:cxn ang="0">
                  <a:pos x="192" y="12"/>
                </a:cxn>
                <a:cxn ang="0">
                  <a:pos x="189" y="16"/>
                </a:cxn>
                <a:cxn ang="0">
                  <a:pos x="182" y="19"/>
                </a:cxn>
                <a:cxn ang="0">
                  <a:pos x="173" y="22"/>
                </a:cxn>
                <a:cxn ang="0">
                  <a:pos x="164" y="24"/>
                </a:cxn>
                <a:cxn ang="0">
                  <a:pos x="155" y="24"/>
                </a:cxn>
                <a:cxn ang="0">
                  <a:pos x="145" y="21"/>
                </a:cxn>
                <a:cxn ang="0">
                  <a:pos x="135" y="16"/>
                </a:cxn>
                <a:cxn ang="0">
                  <a:pos x="125" y="9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98" y="3"/>
                </a:cxn>
                <a:cxn ang="0">
                  <a:pos x="82" y="12"/>
                </a:cxn>
                <a:cxn ang="0">
                  <a:pos x="67" y="31"/>
                </a:cxn>
                <a:cxn ang="0">
                  <a:pos x="50" y="50"/>
                </a:cxn>
                <a:cxn ang="0">
                  <a:pos x="32" y="65"/>
                </a:cxn>
                <a:cxn ang="0">
                  <a:pos x="16" y="76"/>
                </a:cxn>
                <a:cxn ang="0">
                  <a:pos x="6" y="89"/>
                </a:cxn>
                <a:cxn ang="0">
                  <a:pos x="1" y="102"/>
                </a:cxn>
                <a:cxn ang="0">
                  <a:pos x="0" y="114"/>
                </a:cxn>
                <a:cxn ang="0">
                  <a:pos x="2" y="127"/>
                </a:cxn>
                <a:cxn ang="0">
                  <a:pos x="7" y="141"/>
                </a:cxn>
                <a:cxn ang="0">
                  <a:pos x="11" y="159"/>
                </a:cxn>
                <a:cxn ang="0">
                  <a:pos x="16" y="182"/>
                </a:cxn>
                <a:cxn ang="0">
                  <a:pos x="23" y="204"/>
                </a:cxn>
                <a:cxn ang="0">
                  <a:pos x="33" y="224"/>
                </a:cxn>
                <a:cxn ang="0">
                  <a:pos x="42" y="240"/>
                </a:cxn>
                <a:cxn ang="0">
                  <a:pos x="49" y="256"/>
                </a:cxn>
                <a:cxn ang="0">
                  <a:pos x="58" y="271"/>
                </a:cxn>
                <a:cxn ang="0">
                  <a:pos x="71" y="285"/>
                </a:cxn>
                <a:cxn ang="0">
                  <a:pos x="108" y="267"/>
                </a:cxn>
                <a:cxn ang="0">
                  <a:pos x="190" y="230"/>
                </a:cxn>
                <a:cxn ang="0">
                  <a:pos x="272" y="191"/>
                </a:cxn>
                <a:cxn ang="0">
                  <a:pos x="310" y="175"/>
                </a:cxn>
              </a:cxnLst>
              <a:rect l="0" t="0" r="r" b="b"/>
              <a:pathLst>
                <a:path w="311" h="286">
                  <a:moveTo>
                    <a:pt x="310" y="175"/>
                  </a:moveTo>
                  <a:lnTo>
                    <a:pt x="309" y="172"/>
                  </a:lnTo>
                  <a:lnTo>
                    <a:pt x="309" y="169"/>
                  </a:lnTo>
                  <a:lnTo>
                    <a:pt x="309" y="167"/>
                  </a:lnTo>
                  <a:lnTo>
                    <a:pt x="308" y="164"/>
                  </a:lnTo>
                  <a:lnTo>
                    <a:pt x="307" y="161"/>
                  </a:lnTo>
                  <a:lnTo>
                    <a:pt x="307" y="159"/>
                  </a:lnTo>
                  <a:lnTo>
                    <a:pt x="307" y="156"/>
                  </a:lnTo>
                  <a:lnTo>
                    <a:pt x="306" y="154"/>
                  </a:lnTo>
                  <a:lnTo>
                    <a:pt x="306" y="151"/>
                  </a:lnTo>
                  <a:lnTo>
                    <a:pt x="305" y="149"/>
                  </a:lnTo>
                  <a:lnTo>
                    <a:pt x="304" y="146"/>
                  </a:lnTo>
                  <a:lnTo>
                    <a:pt x="304" y="144"/>
                  </a:lnTo>
                  <a:lnTo>
                    <a:pt x="304" y="142"/>
                  </a:lnTo>
                  <a:lnTo>
                    <a:pt x="303" y="139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2" y="132"/>
                  </a:lnTo>
                  <a:lnTo>
                    <a:pt x="302" y="130"/>
                  </a:lnTo>
                  <a:lnTo>
                    <a:pt x="302" y="127"/>
                  </a:lnTo>
                  <a:lnTo>
                    <a:pt x="301" y="125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19"/>
                  </a:lnTo>
                  <a:lnTo>
                    <a:pt x="301" y="117"/>
                  </a:lnTo>
                  <a:lnTo>
                    <a:pt x="300" y="114"/>
                  </a:lnTo>
                  <a:lnTo>
                    <a:pt x="299" y="112"/>
                  </a:lnTo>
                  <a:lnTo>
                    <a:pt x="299" y="110"/>
                  </a:lnTo>
                  <a:lnTo>
                    <a:pt x="298" y="108"/>
                  </a:lnTo>
                  <a:lnTo>
                    <a:pt x="298" y="105"/>
                  </a:lnTo>
                  <a:lnTo>
                    <a:pt x="296" y="103"/>
                  </a:lnTo>
                  <a:lnTo>
                    <a:pt x="296" y="100"/>
                  </a:lnTo>
                  <a:lnTo>
                    <a:pt x="295" y="97"/>
                  </a:lnTo>
                  <a:lnTo>
                    <a:pt x="293" y="94"/>
                  </a:lnTo>
                  <a:lnTo>
                    <a:pt x="291" y="91"/>
                  </a:lnTo>
                  <a:lnTo>
                    <a:pt x="290" y="87"/>
                  </a:lnTo>
                  <a:lnTo>
                    <a:pt x="288" y="83"/>
                  </a:lnTo>
                  <a:lnTo>
                    <a:pt x="285" y="79"/>
                  </a:lnTo>
                  <a:lnTo>
                    <a:pt x="283" y="76"/>
                  </a:lnTo>
                  <a:lnTo>
                    <a:pt x="281" y="72"/>
                  </a:lnTo>
                  <a:lnTo>
                    <a:pt x="278" y="68"/>
                  </a:lnTo>
                  <a:lnTo>
                    <a:pt x="276" y="64"/>
                  </a:lnTo>
                  <a:lnTo>
                    <a:pt x="273" y="60"/>
                  </a:lnTo>
                  <a:lnTo>
                    <a:pt x="270" y="56"/>
                  </a:lnTo>
                  <a:lnTo>
                    <a:pt x="268" y="52"/>
                  </a:lnTo>
                  <a:lnTo>
                    <a:pt x="265" y="49"/>
                  </a:lnTo>
                  <a:lnTo>
                    <a:pt x="263" y="46"/>
                  </a:lnTo>
                  <a:lnTo>
                    <a:pt x="261" y="43"/>
                  </a:lnTo>
                  <a:lnTo>
                    <a:pt x="259" y="40"/>
                  </a:lnTo>
                  <a:lnTo>
                    <a:pt x="257" y="37"/>
                  </a:lnTo>
                  <a:lnTo>
                    <a:pt x="255" y="34"/>
                  </a:lnTo>
                  <a:lnTo>
                    <a:pt x="253" y="32"/>
                  </a:lnTo>
                  <a:lnTo>
                    <a:pt x="251" y="30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6" y="24"/>
                  </a:lnTo>
                  <a:lnTo>
                    <a:pt x="244" y="23"/>
                  </a:lnTo>
                  <a:lnTo>
                    <a:pt x="242" y="21"/>
                  </a:lnTo>
                  <a:lnTo>
                    <a:pt x="240" y="20"/>
                  </a:lnTo>
                  <a:lnTo>
                    <a:pt x="239" y="18"/>
                  </a:lnTo>
                  <a:lnTo>
                    <a:pt x="237" y="17"/>
                  </a:lnTo>
                  <a:lnTo>
                    <a:pt x="235" y="15"/>
                  </a:lnTo>
                  <a:lnTo>
                    <a:pt x="233" y="14"/>
                  </a:lnTo>
                  <a:lnTo>
                    <a:pt x="231" y="13"/>
                  </a:lnTo>
                  <a:lnTo>
                    <a:pt x="230" y="12"/>
                  </a:lnTo>
                  <a:lnTo>
                    <a:pt x="227" y="11"/>
                  </a:lnTo>
                  <a:lnTo>
                    <a:pt x="225" y="10"/>
                  </a:lnTo>
                  <a:lnTo>
                    <a:pt x="223" y="9"/>
                  </a:lnTo>
                  <a:lnTo>
                    <a:pt x="220" y="8"/>
                  </a:lnTo>
                  <a:lnTo>
                    <a:pt x="219" y="7"/>
                  </a:lnTo>
                  <a:lnTo>
                    <a:pt x="217" y="6"/>
                  </a:lnTo>
                  <a:lnTo>
                    <a:pt x="214" y="6"/>
                  </a:lnTo>
                  <a:lnTo>
                    <a:pt x="212" y="5"/>
                  </a:lnTo>
                  <a:lnTo>
                    <a:pt x="210" y="4"/>
                  </a:lnTo>
                  <a:lnTo>
                    <a:pt x="207" y="4"/>
                  </a:lnTo>
                  <a:lnTo>
                    <a:pt x="206" y="4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201" y="3"/>
                  </a:lnTo>
                  <a:lnTo>
                    <a:pt x="199" y="3"/>
                  </a:lnTo>
                  <a:lnTo>
                    <a:pt x="198" y="4"/>
                  </a:lnTo>
                  <a:lnTo>
                    <a:pt x="196" y="4"/>
                  </a:lnTo>
                  <a:lnTo>
                    <a:pt x="195" y="4"/>
                  </a:lnTo>
                  <a:lnTo>
                    <a:pt x="194" y="5"/>
                  </a:lnTo>
                  <a:lnTo>
                    <a:pt x="194" y="6"/>
                  </a:lnTo>
                  <a:lnTo>
                    <a:pt x="194" y="7"/>
                  </a:lnTo>
                  <a:lnTo>
                    <a:pt x="193" y="7"/>
                  </a:lnTo>
                  <a:lnTo>
                    <a:pt x="193" y="8"/>
                  </a:lnTo>
                  <a:lnTo>
                    <a:pt x="193" y="9"/>
                  </a:lnTo>
                  <a:lnTo>
                    <a:pt x="193" y="10"/>
                  </a:lnTo>
                  <a:lnTo>
                    <a:pt x="193" y="11"/>
                  </a:lnTo>
                  <a:lnTo>
                    <a:pt x="192" y="12"/>
                  </a:lnTo>
                  <a:lnTo>
                    <a:pt x="192" y="13"/>
                  </a:lnTo>
                  <a:lnTo>
                    <a:pt x="190" y="14"/>
                  </a:lnTo>
                  <a:lnTo>
                    <a:pt x="190" y="15"/>
                  </a:lnTo>
                  <a:lnTo>
                    <a:pt x="189" y="16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19"/>
                  </a:lnTo>
                  <a:lnTo>
                    <a:pt x="180" y="20"/>
                  </a:lnTo>
                  <a:lnTo>
                    <a:pt x="178" y="20"/>
                  </a:lnTo>
                  <a:lnTo>
                    <a:pt x="176" y="22"/>
                  </a:lnTo>
                  <a:lnTo>
                    <a:pt x="173" y="22"/>
                  </a:lnTo>
                  <a:lnTo>
                    <a:pt x="171" y="23"/>
                  </a:lnTo>
                  <a:lnTo>
                    <a:pt x="169" y="24"/>
                  </a:lnTo>
                  <a:lnTo>
                    <a:pt x="166" y="24"/>
                  </a:lnTo>
                  <a:lnTo>
                    <a:pt x="164" y="24"/>
                  </a:lnTo>
                  <a:lnTo>
                    <a:pt x="161" y="24"/>
                  </a:lnTo>
                  <a:lnTo>
                    <a:pt x="159" y="25"/>
                  </a:lnTo>
                  <a:lnTo>
                    <a:pt x="157" y="24"/>
                  </a:lnTo>
                  <a:lnTo>
                    <a:pt x="155" y="24"/>
                  </a:lnTo>
                  <a:lnTo>
                    <a:pt x="152" y="23"/>
                  </a:lnTo>
                  <a:lnTo>
                    <a:pt x="149" y="23"/>
                  </a:lnTo>
                  <a:lnTo>
                    <a:pt x="147" y="22"/>
                  </a:lnTo>
                  <a:lnTo>
                    <a:pt x="145" y="21"/>
                  </a:lnTo>
                  <a:lnTo>
                    <a:pt x="143" y="20"/>
                  </a:lnTo>
                  <a:lnTo>
                    <a:pt x="140" y="19"/>
                  </a:lnTo>
                  <a:lnTo>
                    <a:pt x="138" y="17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5" y="9"/>
                  </a:lnTo>
                  <a:lnTo>
                    <a:pt x="123" y="7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2"/>
                  </a:lnTo>
                  <a:lnTo>
                    <a:pt x="98" y="3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7" y="9"/>
                  </a:lnTo>
                  <a:lnTo>
                    <a:pt x="82" y="12"/>
                  </a:lnTo>
                  <a:lnTo>
                    <a:pt x="78" y="15"/>
                  </a:lnTo>
                  <a:lnTo>
                    <a:pt x="75" y="20"/>
                  </a:lnTo>
                  <a:lnTo>
                    <a:pt x="70" y="24"/>
                  </a:lnTo>
                  <a:lnTo>
                    <a:pt x="67" y="31"/>
                  </a:lnTo>
                  <a:lnTo>
                    <a:pt x="63" y="36"/>
                  </a:lnTo>
                  <a:lnTo>
                    <a:pt x="59" y="41"/>
                  </a:lnTo>
                  <a:lnTo>
                    <a:pt x="55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2" y="58"/>
                  </a:lnTo>
                  <a:lnTo>
                    <a:pt x="37" y="61"/>
                  </a:lnTo>
                  <a:lnTo>
                    <a:pt x="32" y="65"/>
                  </a:lnTo>
                  <a:lnTo>
                    <a:pt x="29" y="67"/>
                  </a:lnTo>
                  <a:lnTo>
                    <a:pt x="24" y="70"/>
                  </a:lnTo>
                  <a:lnTo>
                    <a:pt x="20" y="73"/>
                  </a:lnTo>
                  <a:lnTo>
                    <a:pt x="16" y="76"/>
                  </a:lnTo>
                  <a:lnTo>
                    <a:pt x="13" y="79"/>
                  </a:lnTo>
                  <a:lnTo>
                    <a:pt x="10" y="82"/>
                  </a:lnTo>
                  <a:lnTo>
                    <a:pt x="8" y="85"/>
                  </a:lnTo>
                  <a:lnTo>
                    <a:pt x="6" y="89"/>
                  </a:lnTo>
                  <a:lnTo>
                    <a:pt x="4" y="92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0"/>
                  </a:lnTo>
                  <a:lnTo>
                    <a:pt x="4" y="133"/>
                  </a:lnTo>
                  <a:lnTo>
                    <a:pt x="5" y="137"/>
                  </a:lnTo>
                  <a:lnTo>
                    <a:pt x="7" y="141"/>
                  </a:lnTo>
                  <a:lnTo>
                    <a:pt x="8" y="145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9"/>
                  </a:lnTo>
                  <a:lnTo>
                    <a:pt x="12" y="165"/>
                  </a:lnTo>
                  <a:lnTo>
                    <a:pt x="14" y="170"/>
                  </a:lnTo>
                  <a:lnTo>
                    <a:pt x="15" y="176"/>
                  </a:lnTo>
                  <a:lnTo>
                    <a:pt x="16" y="182"/>
                  </a:lnTo>
                  <a:lnTo>
                    <a:pt x="18" y="187"/>
                  </a:lnTo>
                  <a:lnTo>
                    <a:pt x="19" y="193"/>
                  </a:lnTo>
                  <a:lnTo>
                    <a:pt x="21" y="198"/>
                  </a:lnTo>
                  <a:lnTo>
                    <a:pt x="23" y="204"/>
                  </a:lnTo>
                  <a:lnTo>
                    <a:pt x="25" y="210"/>
                  </a:lnTo>
                  <a:lnTo>
                    <a:pt x="27" y="214"/>
                  </a:lnTo>
                  <a:lnTo>
                    <a:pt x="29" y="219"/>
                  </a:lnTo>
                  <a:lnTo>
                    <a:pt x="33" y="224"/>
                  </a:lnTo>
                  <a:lnTo>
                    <a:pt x="35" y="227"/>
                  </a:lnTo>
                  <a:lnTo>
                    <a:pt x="38" y="231"/>
                  </a:lnTo>
                  <a:lnTo>
                    <a:pt x="40" y="235"/>
                  </a:lnTo>
                  <a:lnTo>
                    <a:pt x="42" y="240"/>
                  </a:lnTo>
                  <a:lnTo>
                    <a:pt x="44" y="244"/>
                  </a:lnTo>
                  <a:lnTo>
                    <a:pt x="46" y="247"/>
                  </a:lnTo>
                  <a:lnTo>
                    <a:pt x="48" y="251"/>
                  </a:lnTo>
                  <a:lnTo>
                    <a:pt x="49" y="256"/>
                  </a:lnTo>
                  <a:lnTo>
                    <a:pt x="52" y="259"/>
                  </a:lnTo>
                  <a:lnTo>
                    <a:pt x="54" y="263"/>
                  </a:lnTo>
                  <a:lnTo>
                    <a:pt x="56" y="267"/>
                  </a:lnTo>
                  <a:lnTo>
                    <a:pt x="58" y="271"/>
                  </a:lnTo>
                  <a:lnTo>
                    <a:pt x="61" y="274"/>
                  </a:lnTo>
                  <a:lnTo>
                    <a:pt x="64" y="277"/>
                  </a:lnTo>
                  <a:lnTo>
                    <a:pt x="67" y="281"/>
                  </a:lnTo>
                  <a:lnTo>
                    <a:pt x="71" y="285"/>
                  </a:lnTo>
                  <a:lnTo>
                    <a:pt x="73" y="283"/>
                  </a:lnTo>
                  <a:lnTo>
                    <a:pt x="81" y="280"/>
                  </a:lnTo>
                  <a:lnTo>
                    <a:pt x="93" y="274"/>
                  </a:lnTo>
                  <a:lnTo>
                    <a:pt x="108" y="267"/>
                  </a:lnTo>
                  <a:lnTo>
                    <a:pt x="126" y="259"/>
                  </a:lnTo>
                  <a:lnTo>
                    <a:pt x="146" y="250"/>
                  </a:lnTo>
                  <a:lnTo>
                    <a:pt x="168" y="240"/>
                  </a:lnTo>
                  <a:lnTo>
                    <a:pt x="190" y="230"/>
                  </a:lnTo>
                  <a:lnTo>
                    <a:pt x="212" y="219"/>
                  </a:lnTo>
                  <a:lnTo>
                    <a:pt x="234" y="209"/>
                  </a:lnTo>
                  <a:lnTo>
                    <a:pt x="254" y="199"/>
                  </a:lnTo>
                  <a:lnTo>
                    <a:pt x="272" y="191"/>
                  </a:lnTo>
                  <a:lnTo>
                    <a:pt x="288" y="184"/>
                  </a:lnTo>
                  <a:lnTo>
                    <a:pt x="299" y="179"/>
                  </a:lnTo>
                  <a:lnTo>
                    <a:pt x="307" y="176"/>
                  </a:lnTo>
                  <a:lnTo>
                    <a:pt x="310" y="175"/>
                  </a:lnTo>
                </a:path>
              </a:pathLst>
            </a:custGeom>
            <a:grp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57" name="Freeform 92"/>
            <p:cNvSpPr>
              <a:spLocks/>
            </p:cNvSpPr>
            <p:nvPr/>
          </p:nvSpPr>
          <p:spPr bwMode="auto">
            <a:xfrm>
              <a:off x="548" y="2925"/>
              <a:ext cx="107" cy="158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2" y="56"/>
                </a:cxn>
                <a:cxn ang="0">
                  <a:pos x="100" y="59"/>
                </a:cxn>
                <a:cxn ang="0">
                  <a:pos x="97" y="61"/>
                </a:cxn>
                <a:cxn ang="0">
                  <a:pos x="96" y="65"/>
                </a:cxn>
                <a:cxn ang="0">
                  <a:pos x="94" y="68"/>
                </a:cxn>
                <a:cxn ang="0">
                  <a:pos x="93" y="73"/>
                </a:cxn>
                <a:cxn ang="0">
                  <a:pos x="92" y="77"/>
                </a:cxn>
                <a:cxn ang="0">
                  <a:pos x="92" y="83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7" y="103"/>
                </a:cxn>
                <a:cxn ang="0">
                  <a:pos x="100" y="112"/>
                </a:cxn>
                <a:cxn ang="0">
                  <a:pos x="103" y="120"/>
                </a:cxn>
                <a:cxn ang="0">
                  <a:pos x="105" y="128"/>
                </a:cxn>
                <a:cxn ang="0">
                  <a:pos x="105" y="135"/>
                </a:cxn>
                <a:cxn ang="0">
                  <a:pos x="104" y="141"/>
                </a:cxn>
                <a:cxn ang="0">
                  <a:pos x="99" y="145"/>
                </a:cxn>
                <a:cxn ang="0">
                  <a:pos x="93" y="149"/>
                </a:cxn>
                <a:cxn ang="0">
                  <a:pos x="86" y="152"/>
                </a:cxn>
                <a:cxn ang="0">
                  <a:pos x="77" y="154"/>
                </a:cxn>
                <a:cxn ang="0">
                  <a:pos x="68" y="155"/>
                </a:cxn>
                <a:cxn ang="0">
                  <a:pos x="59" y="157"/>
                </a:cxn>
                <a:cxn ang="0">
                  <a:pos x="51" y="157"/>
                </a:cxn>
                <a:cxn ang="0">
                  <a:pos x="44" y="157"/>
                </a:cxn>
                <a:cxn ang="0">
                  <a:pos x="37" y="155"/>
                </a:cxn>
                <a:cxn ang="0">
                  <a:pos x="30" y="153"/>
                </a:cxn>
                <a:cxn ang="0">
                  <a:pos x="23" y="151"/>
                </a:cxn>
                <a:cxn ang="0">
                  <a:pos x="17" y="148"/>
                </a:cxn>
                <a:cxn ang="0">
                  <a:pos x="11" y="144"/>
                </a:cxn>
                <a:cxn ang="0">
                  <a:pos x="5" y="139"/>
                </a:cxn>
                <a:cxn ang="0">
                  <a:pos x="1" y="131"/>
                </a:cxn>
                <a:cxn ang="0">
                  <a:pos x="0" y="123"/>
                </a:cxn>
                <a:cxn ang="0">
                  <a:pos x="0" y="112"/>
                </a:cxn>
                <a:cxn ang="0">
                  <a:pos x="0" y="100"/>
                </a:cxn>
                <a:cxn ang="0">
                  <a:pos x="2" y="87"/>
                </a:cxn>
                <a:cxn ang="0">
                  <a:pos x="5" y="72"/>
                </a:cxn>
                <a:cxn ang="0">
                  <a:pos x="9" y="56"/>
                </a:cxn>
                <a:cxn ang="0">
                  <a:pos x="14" y="39"/>
                </a:cxn>
                <a:cxn ang="0">
                  <a:pos x="20" y="20"/>
                </a:cxn>
                <a:cxn ang="0">
                  <a:pos x="27" y="0"/>
                </a:cxn>
                <a:cxn ang="0">
                  <a:pos x="106" y="55"/>
                </a:cxn>
              </a:cxnLst>
              <a:rect l="0" t="0" r="r" b="b"/>
              <a:pathLst>
                <a:path w="107" h="158">
                  <a:moveTo>
                    <a:pt x="106" y="55"/>
                  </a:moveTo>
                  <a:lnTo>
                    <a:pt x="102" y="56"/>
                  </a:lnTo>
                  <a:lnTo>
                    <a:pt x="100" y="59"/>
                  </a:lnTo>
                  <a:lnTo>
                    <a:pt x="97" y="61"/>
                  </a:lnTo>
                  <a:lnTo>
                    <a:pt x="96" y="65"/>
                  </a:lnTo>
                  <a:lnTo>
                    <a:pt x="94" y="68"/>
                  </a:lnTo>
                  <a:lnTo>
                    <a:pt x="93" y="73"/>
                  </a:lnTo>
                  <a:lnTo>
                    <a:pt x="92" y="77"/>
                  </a:lnTo>
                  <a:lnTo>
                    <a:pt x="92" y="83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7" y="103"/>
                  </a:lnTo>
                  <a:lnTo>
                    <a:pt x="100" y="112"/>
                  </a:lnTo>
                  <a:lnTo>
                    <a:pt x="103" y="120"/>
                  </a:lnTo>
                  <a:lnTo>
                    <a:pt x="105" y="128"/>
                  </a:lnTo>
                  <a:lnTo>
                    <a:pt x="105" y="135"/>
                  </a:lnTo>
                  <a:lnTo>
                    <a:pt x="104" y="141"/>
                  </a:lnTo>
                  <a:lnTo>
                    <a:pt x="99" y="145"/>
                  </a:lnTo>
                  <a:lnTo>
                    <a:pt x="93" y="149"/>
                  </a:lnTo>
                  <a:lnTo>
                    <a:pt x="86" y="152"/>
                  </a:lnTo>
                  <a:lnTo>
                    <a:pt x="77" y="154"/>
                  </a:lnTo>
                  <a:lnTo>
                    <a:pt x="68" y="155"/>
                  </a:lnTo>
                  <a:lnTo>
                    <a:pt x="59" y="157"/>
                  </a:lnTo>
                  <a:lnTo>
                    <a:pt x="51" y="157"/>
                  </a:lnTo>
                  <a:lnTo>
                    <a:pt x="44" y="157"/>
                  </a:lnTo>
                  <a:lnTo>
                    <a:pt x="37" y="155"/>
                  </a:lnTo>
                  <a:lnTo>
                    <a:pt x="30" y="153"/>
                  </a:lnTo>
                  <a:lnTo>
                    <a:pt x="23" y="151"/>
                  </a:lnTo>
                  <a:lnTo>
                    <a:pt x="17" y="148"/>
                  </a:lnTo>
                  <a:lnTo>
                    <a:pt x="11" y="144"/>
                  </a:lnTo>
                  <a:lnTo>
                    <a:pt x="5" y="139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2" y="87"/>
                  </a:lnTo>
                  <a:lnTo>
                    <a:pt x="5" y="72"/>
                  </a:lnTo>
                  <a:lnTo>
                    <a:pt x="9" y="56"/>
                  </a:lnTo>
                  <a:lnTo>
                    <a:pt x="14" y="39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106" y="5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58" name="Freeform 93"/>
            <p:cNvSpPr>
              <a:spLocks/>
            </p:cNvSpPr>
            <p:nvPr/>
          </p:nvSpPr>
          <p:spPr bwMode="auto">
            <a:xfrm>
              <a:off x="568" y="2830"/>
              <a:ext cx="156" cy="179"/>
            </a:xfrm>
            <a:custGeom>
              <a:avLst/>
              <a:gdLst/>
              <a:ahLst/>
              <a:cxnLst>
                <a:cxn ang="0">
                  <a:pos x="152" y="84"/>
                </a:cxn>
                <a:cxn ang="0">
                  <a:pos x="151" y="91"/>
                </a:cxn>
                <a:cxn ang="0">
                  <a:pos x="148" y="98"/>
                </a:cxn>
                <a:cxn ang="0">
                  <a:pos x="145" y="104"/>
                </a:cxn>
                <a:cxn ang="0">
                  <a:pos x="141" y="112"/>
                </a:cxn>
                <a:cxn ang="0">
                  <a:pos x="137" y="120"/>
                </a:cxn>
                <a:cxn ang="0">
                  <a:pos x="134" y="127"/>
                </a:cxn>
                <a:cxn ang="0">
                  <a:pos x="131" y="132"/>
                </a:cxn>
                <a:cxn ang="0">
                  <a:pos x="127" y="137"/>
                </a:cxn>
                <a:cxn ang="0">
                  <a:pos x="124" y="142"/>
                </a:cxn>
                <a:cxn ang="0">
                  <a:pos x="119" y="149"/>
                </a:cxn>
                <a:cxn ang="0">
                  <a:pos x="114" y="156"/>
                </a:cxn>
                <a:cxn ang="0">
                  <a:pos x="109" y="162"/>
                </a:cxn>
                <a:cxn ang="0">
                  <a:pos x="105" y="167"/>
                </a:cxn>
                <a:cxn ang="0">
                  <a:pos x="101" y="170"/>
                </a:cxn>
                <a:cxn ang="0">
                  <a:pos x="96" y="174"/>
                </a:cxn>
                <a:cxn ang="0">
                  <a:pos x="91" y="176"/>
                </a:cxn>
                <a:cxn ang="0">
                  <a:pos x="86" y="178"/>
                </a:cxn>
                <a:cxn ang="0">
                  <a:pos x="80" y="177"/>
                </a:cxn>
                <a:cxn ang="0">
                  <a:pos x="74" y="175"/>
                </a:cxn>
                <a:cxn ang="0">
                  <a:pos x="67" y="173"/>
                </a:cxn>
                <a:cxn ang="0">
                  <a:pos x="59" y="169"/>
                </a:cxn>
                <a:cxn ang="0">
                  <a:pos x="50" y="164"/>
                </a:cxn>
                <a:cxn ang="0">
                  <a:pos x="41" y="156"/>
                </a:cxn>
                <a:cxn ang="0">
                  <a:pos x="30" y="148"/>
                </a:cxn>
                <a:cxn ang="0">
                  <a:pos x="22" y="139"/>
                </a:cxn>
                <a:cxn ang="0">
                  <a:pos x="15" y="130"/>
                </a:cxn>
                <a:cxn ang="0">
                  <a:pos x="9" y="120"/>
                </a:cxn>
                <a:cxn ang="0">
                  <a:pos x="5" y="111"/>
                </a:cxn>
                <a:cxn ang="0">
                  <a:pos x="1" y="100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3" y="66"/>
                </a:cxn>
                <a:cxn ang="0">
                  <a:pos x="8" y="52"/>
                </a:cxn>
                <a:cxn ang="0">
                  <a:pos x="15" y="38"/>
                </a:cxn>
                <a:cxn ang="0">
                  <a:pos x="24" y="24"/>
                </a:cxn>
                <a:cxn ang="0">
                  <a:pos x="34" y="13"/>
                </a:cxn>
                <a:cxn ang="0">
                  <a:pos x="47" y="7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3" y="0"/>
                </a:cxn>
                <a:cxn ang="0">
                  <a:pos x="122" y="2"/>
                </a:cxn>
                <a:cxn ang="0">
                  <a:pos x="139" y="8"/>
                </a:cxn>
                <a:cxn ang="0">
                  <a:pos x="149" y="19"/>
                </a:cxn>
                <a:cxn ang="0">
                  <a:pos x="154" y="36"/>
                </a:cxn>
                <a:cxn ang="0">
                  <a:pos x="155" y="54"/>
                </a:cxn>
                <a:cxn ang="0">
                  <a:pos x="153" y="70"/>
                </a:cxn>
                <a:cxn ang="0">
                  <a:pos x="152" y="78"/>
                </a:cxn>
              </a:cxnLst>
              <a:rect l="0" t="0" r="r" b="b"/>
              <a:pathLst>
                <a:path w="156" h="179">
                  <a:moveTo>
                    <a:pt x="152" y="79"/>
                  </a:moveTo>
                  <a:lnTo>
                    <a:pt x="152" y="82"/>
                  </a:lnTo>
                  <a:lnTo>
                    <a:pt x="152" y="84"/>
                  </a:lnTo>
                  <a:lnTo>
                    <a:pt x="152" y="86"/>
                  </a:lnTo>
                  <a:lnTo>
                    <a:pt x="151" y="88"/>
                  </a:lnTo>
                  <a:lnTo>
                    <a:pt x="151" y="91"/>
                  </a:lnTo>
                  <a:lnTo>
                    <a:pt x="150" y="93"/>
                  </a:lnTo>
                  <a:lnTo>
                    <a:pt x="149" y="95"/>
                  </a:lnTo>
                  <a:lnTo>
                    <a:pt x="148" y="98"/>
                  </a:lnTo>
                  <a:lnTo>
                    <a:pt x="147" y="100"/>
                  </a:lnTo>
                  <a:lnTo>
                    <a:pt x="146" y="102"/>
                  </a:lnTo>
                  <a:lnTo>
                    <a:pt x="145" y="104"/>
                  </a:lnTo>
                  <a:lnTo>
                    <a:pt x="144" y="107"/>
                  </a:lnTo>
                  <a:lnTo>
                    <a:pt x="143" y="109"/>
                  </a:lnTo>
                  <a:lnTo>
                    <a:pt x="141" y="112"/>
                  </a:lnTo>
                  <a:lnTo>
                    <a:pt x="140" y="114"/>
                  </a:lnTo>
                  <a:lnTo>
                    <a:pt x="139" y="118"/>
                  </a:lnTo>
                  <a:lnTo>
                    <a:pt x="137" y="120"/>
                  </a:lnTo>
                  <a:lnTo>
                    <a:pt x="136" y="123"/>
                  </a:lnTo>
                  <a:lnTo>
                    <a:pt x="135" y="125"/>
                  </a:lnTo>
                  <a:lnTo>
                    <a:pt x="134" y="127"/>
                  </a:lnTo>
                  <a:lnTo>
                    <a:pt x="133" y="129"/>
                  </a:lnTo>
                  <a:lnTo>
                    <a:pt x="132" y="130"/>
                  </a:lnTo>
                  <a:lnTo>
                    <a:pt x="131" y="132"/>
                  </a:lnTo>
                  <a:lnTo>
                    <a:pt x="130" y="134"/>
                  </a:lnTo>
                  <a:lnTo>
                    <a:pt x="129" y="136"/>
                  </a:lnTo>
                  <a:lnTo>
                    <a:pt x="127" y="137"/>
                  </a:lnTo>
                  <a:lnTo>
                    <a:pt x="127" y="139"/>
                  </a:lnTo>
                  <a:lnTo>
                    <a:pt x="125" y="140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1" y="147"/>
                  </a:lnTo>
                  <a:lnTo>
                    <a:pt x="119" y="149"/>
                  </a:lnTo>
                  <a:lnTo>
                    <a:pt x="117" y="151"/>
                  </a:lnTo>
                  <a:lnTo>
                    <a:pt x="115" y="154"/>
                  </a:lnTo>
                  <a:lnTo>
                    <a:pt x="114" y="156"/>
                  </a:lnTo>
                  <a:lnTo>
                    <a:pt x="112" y="158"/>
                  </a:lnTo>
                  <a:lnTo>
                    <a:pt x="111" y="160"/>
                  </a:lnTo>
                  <a:lnTo>
                    <a:pt x="109" y="162"/>
                  </a:lnTo>
                  <a:lnTo>
                    <a:pt x="108" y="163"/>
                  </a:lnTo>
                  <a:lnTo>
                    <a:pt x="106" y="165"/>
                  </a:lnTo>
                  <a:lnTo>
                    <a:pt x="105" y="167"/>
                  </a:lnTo>
                  <a:lnTo>
                    <a:pt x="104" y="168"/>
                  </a:lnTo>
                  <a:lnTo>
                    <a:pt x="103" y="169"/>
                  </a:lnTo>
                  <a:lnTo>
                    <a:pt x="101" y="170"/>
                  </a:lnTo>
                  <a:lnTo>
                    <a:pt x="100" y="171"/>
                  </a:lnTo>
                  <a:lnTo>
                    <a:pt x="98" y="173"/>
                  </a:lnTo>
                  <a:lnTo>
                    <a:pt x="96" y="174"/>
                  </a:lnTo>
                  <a:lnTo>
                    <a:pt x="95" y="175"/>
                  </a:lnTo>
                  <a:lnTo>
                    <a:pt x="93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88" y="177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2" y="178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6" y="176"/>
                  </a:lnTo>
                  <a:lnTo>
                    <a:pt x="74" y="175"/>
                  </a:lnTo>
                  <a:lnTo>
                    <a:pt x="72" y="175"/>
                  </a:lnTo>
                  <a:lnTo>
                    <a:pt x="69" y="174"/>
                  </a:lnTo>
                  <a:lnTo>
                    <a:pt x="67" y="173"/>
                  </a:lnTo>
                  <a:lnTo>
                    <a:pt x="64" y="172"/>
                  </a:lnTo>
                  <a:lnTo>
                    <a:pt x="62" y="171"/>
                  </a:lnTo>
                  <a:lnTo>
                    <a:pt x="59" y="169"/>
                  </a:lnTo>
                  <a:lnTo>
                    <a:pt x="56" y="168"/>
                  </a:lnTo>
                  <a:lnTo>
                    <a:pt x="53" y="166"/>
                  </a:lnTo>
                  <a:lnTo>
                    <a:pt x="50" y="164"/>
                  </a:lnTo>
                  <a:lnTo>
                    <a:pt x="47" y="162"/>
                  </a:lnTo>
                  <a:lnTo>
                    <a:pt x="43" y="159"/>
                  </a:lnTo>
                  <a:lnTo>
                    <a:pt x="41" y="156"/>
                  </a:lnTo>
                  <a:lnTo>
                    <a:pt x="37" y="154"/>
                  </a:lnTo>
                  <a:lnTo>
                    <a:pt x="34" y="151"/>
                  </a:lnTo>
                  <a:lnTo>
                    <a:pt x="30" y="148"/>
                  </a:lnTo>
                  <a:lnTo>
                    <a:pt x="28" y="145"/>
                  </a:lnTo>
                  <a:lnTo>
                    <a:pt x="25" y="142"/>
                  </a:lnTo>
                  <a:lnTo>
                    <a:pt x="22" y="139"/>
                  </a:lnTo>
                  <a:lnTo>
                    <a:pt x="19" y="136"/>
                  </a:lnTo>
                  <a:lnTo>
                    <a:pt x="17" y="133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1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5" y="111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6"/>
                  </a:lnTo>
                  <a:lnTo>
                    <a:pt x="5" y="62"/>
                  </a:lnTo>
                  <a:lnTo>
                    <a:pt x="6" y="57"/>
                  </a:lnTo>
                  <a:lnTo>
                    <a:pt x="8" y="52"/>
                  </a:lnTo>
                  <a:lnTo>
                    <a:pt x="10" y="47"/>
                  </a:lnTo>
                  <a:lnTo>
                    <a:pt x="12" y="42"/>
                  </a:lnTo>
                  <a:lnTo>
                    <a:pt x="15" y="38"/>
                  </a:lnTo>
                  <a:lnTo>
                    <a:pt x="17" y="33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30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7" y="4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9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6" y="15"/>
                  </a:lnTo>
                  <a:lnTo>
                    <a:pt x="149" y="19"/>
                  </a:lnTo>
                  <a:lnTo>
                    <a:pt x="151" y="25"/>
                  </a:lnTo>
                  <a:lnTo>
                    <a:pt x="153" y="30"/>
                  </a:lnTo>
                  <a:lnTo>
                    <a:pt x="154" y="36"/>
                  </a:lnTo>
                  <a:lnTo>
                    <a:pt x="155" y="42"/>
                  </a:lnTo>
                  <a:lnTo>
                    <a:pt x="155" y="48"/>
                  </a:lnTo>
                  <a:lnTo>
                    <a:pt x="155" y="54"/>
                  </a:lnTo>
                  <a:lnTo>
                    <a:pt x="155" y="60"/>
                  </a:lnTo>
                  <a:lnTo>
                    <a:pt x="154" y="65"/>
                  </a:lnTo>
                  <a:lnTo>
                    <a:pt x="153" y="70"/>
                  </a:lnTo>
                  <a:lnTo>
                    <a:pt x="153" y="74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2" y="7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59" name="Freeform 94"/>
            <p:cNvSpPr>
              <a:spLocks/>
            </p:cNvSpPr>
            <p:nvPr/>
          </p:nvSpPr>
          <p:spPr bwMode="auto">
            <a:xfrm>
              <a:off x="750" y="3115"/>
              <a:ext cx="22" cy="71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7" y="36"/>
                </a:cxn>
                <a:cxn ang="0">
                  <a:pos x="9" y="39"/>
                </a:cxn>
                <a:cxn ang="0">
                  <a:pos x="10" y="43"/>
                </a:cxn>
                <a:cxn ang="0">
                  <a:pos x="11" y="46"/>
                </a:cxn>
                <a:cxn ang="0">
                  <a:pos x="11" y="49"/>
                </a:cxn>
                <a:cxn ang="0">
                  <a:pos x="13" y="51"/>
                </a:cxn>
                <a:cxn ang="0">
                  <a:pos x="14" y="54"/>
                </a:cxn>
                <a:cxn ang="0">
                  <a:pos x="15" y="57"/>
                </a:cxn>
                <a:cxn ang="0">
                  <a:pos x="16" y="60"/>
                </a:cxn>
                <a:cxn ang="0">
                  <a:pos x="17" y="63"/>
                </a:cxn>
                <a:cxn ang="0">
                  <a:pos x="18" y="66"/>
                </a:cxn>
                <a:cxn ang="0">
                  <a:pos x="19" y="68"/>
                </a:cxn>
                <a:cxn ang="0">
                  <a:pos x="20" y="70"/>
                </a:cxn>
                <a:cxn ang="0">
                  <a:pos x="21" y="67"/>
                </a:cxn>
                <a:cxn ang="0">
                  <a:pos x="21" y="65"/>
                </a:cxn>
                <a:cxn ang="0">
                  <a:pos x="21" y="63"/>
                </a:cxn>
                <a:cxn ang="0">
                  <a:pos x="21" y="61"/>
                </a:cxn>
                <a:cxn ang="0">
                  <a:pos x="20" y="57"/>
                </a:cxn>
                <a:cxn ang="0">
                  <a:pos x="20" y="54"/>
                </a:cxn>
                <a:cxn ang="0">
                  <a:pos x="19" y="50"/>
                </a:cxn>
                <a:cxn ang="0">
                  <a:pos x="19" y="45"/>
                </a:cxn>
                <a:cxn ang="0">
                  <a:pos x="18" y="40"/>
                </a:cxn>
                <a:cxn ang="0">
                  <a:pos x="18" y="34"/>
                </a:cxn>
                <a:cxn ang="0">
                  <a:pos x="16" y="28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3" y="11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4" y="23"/>
                </a:cxn>
                <a:cxn ang="0">
                  <a:pos x="5" y="27"/>
                </a:cxn>
                <a:cxn ang="0">
                  <a:pos x="7" y="31"/>
                </a:cxn>
              </a:cxnLst>
              <a:rect l="0" t="0" r="r" b="b"/>
              <a:pathLst>
                <a:path w="22" h="71">
                  <a:moveTo>
                    <a:pt x="7" y="31"/>
                  </a:move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7" y="63"/>
                  </a:lnTo>
                  <a:lnTo>
                    <a:pt x="18" y="65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7" y="3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60" name="Freeform 95"/>
            <p:cNvSpPr>
              <a:spLocks/>
            </p:cNvSpPr>
            <p:nvPr/>
          </p:nvSpPr>
          <p:spPr bwMode="auto">
            <a:xfrm>
              <a:off x="639" y="2906"/>
              <a:ext cx="35" cy="22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2" y="21"/>
                </a:cxn>
                <a:cxn ang="0">
                  <a:pos x="32" y="19"/>
                </a:cxn>
                <a:cxn ang="0">
                  <a:pos x="33" y="18"/>
                </a:cxn>
                <a:cxn ang="0">
                  <a:pos x="34" y="16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1" y="10"/>
                </a:cxn>
                <a:cxn ang="0">
                  <a:pos x="30" y="9"/>
                </a:cxn>
                <a:cxn ang="0">
                  <a:pos x="29" y="8"/>
                </a:cxn>
                <a:cxn ang="0">
                  <a:pos x="27" y="7"/>
                </a:cxn>
                <a:cxn ang="0">
                  <a:pos x="26" y="6"/>
                </a:cxn>
                <a:cxn ang="0">
                  <a:pos x="23" y="6"/>
                </a:cxn>
              </a:cxnLst>
              <a:rect l="0" t="0" r="r" b="b"/>
              <a:pathLst>
                <a:path w="35" h="22">
                  <a:moveTo>
                    <a:pt x="23" y="6"/>
                  </a:move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61" name="Freeform 96"/>
            <p:cNvSpPr>
              <a:spLocks/>
            </p:cNvSpPr>
            <p:nvPr/>
          </p:nvSpPr>
          <p:spPr bwMode="auto">
            <a:xfrm>
              <a:off x="686" y="2923"/>
              <a:ext cx="22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2" h="26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62" name="Freeform 97"/>
            <p:cNvSpPr>
              <a:spLocks/>
            </p:cNvSpPr>
            <p:nvPr/>
          </p:nvSpPr>
          <p:spPr bwMode="auto">
            <a:xfrm>
              <a:off x="646" y="2972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3" y="16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7" y="1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63" name="Freeform 98"/>
            <p:cNvSpPr>
              <a:spLocks/>
            </p:cNvSpPr>
            <p:nvPr/>
          </p:nvSpPr>
          <p:spPr bwMode="auto">
            <a:xfrm>
              <a:off x="636" y="2963"/>
              <a:ext cx="38" cy="19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7" y="9"/>
                </a:cxn>
                <a:cxn ang="0">
                  <a:pos x="25" y="9"/>
                </a:cxn>
                <a:cxn ang="0">
                  <a:pos x="22" y="9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1" y="10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2" y="14"/>
                </a:cxn>
                <a:cxn ang="0">
                  <a:pos x="25" y="15"/>
                </a:cxn>
                <a:cxn ang="0">
                  <a:pos x="27" y="16"/>
                </a:cxn>
                <a:cxn ang="0">
                  <a:pos x="30" y="18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13"/>
                </a:cxn>
              </a:cxnLst>
              <a:rect l="0" t="0" r="r" b="b"/>
              <a:pathLst>
                <a:path w="38" h="19">
                  <a:moveTo>
                    <a:pt x="36" y="12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64" name="Freeform 99"/>
            <p:cNvSpPr>
              <a:spLocks/>
            </p:cNvSpPr>
            <p:nvPr/>
          </p:nvSpPr>
          <p:spPr bwMode="auto">
            <a:xfrm>
              <a:off x="455" y="2794"/>
              <a:ext cx="290" cy="334"/>
            </a:xfrm>
            <a:custGeom>
              <a:avLst/>
              <a:gdLst/>
              <a:ahLst/>
              <a:cxnLst>
                <a:cxn ang="0">
                  <a:pos x="248" y="207"/>
                </a:cxn>
                <a:cxn ang="0">
                  <a:pos x="261" y="163"/>
                </a:cxn>
                <a:cxn ang="0">
                  <a:pos x="280" y="117"/>
                </a:cxn>
                <a:cxn ang="0">
                  <a:pos x="288" y="78"/>
                </a:cxn>
                <a:cxn ang="0">
                  <a:pos x="281" y="58"/>
                </a:cxn>
                <a:cxn ang="0">
                  <a:pos x="272" y="40"/>
                </a:cxn>
                <a:cxn ang="0">
                  <a:pos x="261" y="34"/>
                </a:cxn>
                <a:cxn ang="0">
                  <a:pos x="224" y="11"/>
                </a:cxn>
                <a:cxn ang="0">
                  <a:pos x="180" y="1"/>
                </a:cxn>
                <a:cxn ang="0">
                  <a:pos x="138" y="2"/>
                </a:cxn>
                <a:cxn ang="0">
                  <a:pos x="99" y="29"/>
                </a:cxn>
                <a:cxn ang="0">
                  <a:pos x="66" y="83"/>
                </a:cxn>
                <a:cxn ang="0">
                  <a:pos x="44" y="136"/>
                </a:cxn>
                <a:cxn ang="0">
                  <a:pos x="30" y="186"/>
                </a:cxn>
                <a:cxn ang="0">
                  <a:pos x="16" y="216"/>
                </a:cxn>
                <a:cxn ang="0">
                  <a:pos x="6" y="244"/>
                </a:cxn>
                <a:cxn ang="0">
                  <a:pos x="2" y="283"/>
                </a:cxn>
                <a:cxn ang="0">
                  <a:pos x="0" y="313"/>
                </a:cxn>
                <a:cxn ang="0">
                  <a:pos x="0" y="329"/>
                </a:cxn>
                <a:cxn ang="0">
                  <a:pos x="13" y="331"/>
                </a:cxn>
                <a:cxn ang="0">
                  <a:pos x="42" y="319"/>
                </a:cxn>
                <a:cxn ang="0">
                  <a:pos x="77" y="295"/>
                </a:cxn>
                <a:cxn ang="0">
                  <a:pos x="111" y="260"/>
                </a:cxn>
                <a:cxn ang="0">
                  <a:pos x="123" y="204"/>
                </a:cxn>
                <a:cxn ang="0">
                  <a:pos x="131" y="150"/>
                </a:cxn>
                <a:cxn ang="0">
                  <a:pos x="139" y="112"/>
                </a:cxn>
                <a:cxn ang="0">
                  <a:pos x="155" y="80"/>
                </a:cxn>
                <a:cxn ang="0">
                  <a:pos x="179" y="56"/>
                </a:cxn>
                <a:cxn ang="0">
                  <a:pos x="204" y="43"/>
                </a:cxn>
                <a:cxn ang="0">
                  <a:pos x="229" y="43"/>
                </a:cxn>
                <a:cxn ang="0">
                  <a:pos x="220" y="45"/>
                </a:cxn>
                <a:cxn ang="0">
                  <a:pos x="204" y="49"/>
                </a:cxn>
                <a:cxn ang="0">
                  <a:pos x="187" y="57"/>
                </a:cxn>
                <a:cxn ang="0">
                  <a:pos x="170" y="69"/>
                </a:cxn>
                <a:cxn ang="0">
                  <a:pos x="157" y="81"/>
                </a:cxn>
                <a:cxn ang="0">
                  <a:pos x="165" y="78"/>
                </a:cxn>
                <a:cxn ang="0">
                  <a:pos x="188" y="66"/>
                </a:cxn>
                <a:cxn ang="0">
                  <a:pos x="206" y="57"/>
                </a:cxn>
                <a:cxn ang="0">
                  <a:pos x="221" y="54"/>
                </a:cxn>
                <a:cxn ang="0">
                  <a:pos x="234" y="55"/>
                </a:cxn>
                <a:cxn ang="0">
                  <a:pos x="245" y="55"/>
                </a:cxn>
                <a:cxn ang="0">
                  <a:pos x="254" y="54"/>
                </a:cxn>
                <a:cxn ang="0">
                  <a:pos x="260" y="56"/>
                </a:cxn>
                <a:cxn ang="0">
                  <a:pos x="263" y="66"/>
                </a:cxn>
                <a:cxn ang="0">
                  <a:pos x="266" y="93"/>
                </a:cxn>
                <a:cxn ang="0">
                  <a:pos x="264" y="121"/>
                </a:cxn>
                <a:cxn ang="0">
                  <a:pos x="252" y="152"/>
                </a:cxn>
                <a:cxn ang="0">
                  <a:pos x="231" y="187"/>
                </a:cxn>
                <a:cxn ang="0">
                  <a:pos x="212" y="206"/>
                </a:cxn>
                <a:cxn ang="0">
                  <a:pos x="201" y="210"/>
                </a:cxn>
                <a:cxn ang="0">
                  <a:pos x="190" y="211"/>
                </a:cxn>
                <a:cxn ang="0">
                  <a:pos x="181" y="211"/>
                </a:cxn>
                <a:cxn ang="0">
                  <a:pos x="174" y="213"/>
                </a:cxn>
                <a:cxn ang="0">
                  <a:pos x="170" y="226"/>
                </a:cxn>
                <a:cxn ang="0">
                  <a:pos x="171" y="240"/>
                </a:cxn>
                <a:cxn ang="0">
                  <a:pos x="179" y="252"/>
                </a:cxn>
                <a:cxn ang="0">
                  <a:pos x="198" y="259"/>
                </a:cxn>
                <a:cxn ang="0">
                  <a:pos x="223" y="267"/>
                </a:cxn>
                <a:cxn ang="0">
                  <a:pos x="239" y="276"/>
                </a:cxn>
                <a:cxn ang="0">
                  <a:pos x="248" y="281"/>
                </a:cxn>
                <a:cxn ang="0">
                  <a:pos x="242" y="252"/>
                </a:cxn>
              </a:cxnLst>
              <a:rect l="0" t="0" r="r" b="b"/>
              <a:pathLst>
                <a:path w="290" h="334">
                  <a:moveTo>
                    <a:pt x="241" y="245"/>
                  </a:moveTo>
                  <a:lnTo>
                    <a:pt x="240" y="240"/>
                  </a:lnTo>
                  <a:lnTo>
                    <a:pt x="241" y="235"/>
                  </a:lnTo>
                  <a:lnTo>
                    <a:pt x="241" y="230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5" y="216"/>
                  </a:lnTo>
                  <a:lnTo>
                    <a:pt x="247" y="211"/>
                  </a:lnTo>
                  <a:lnTo>
                    <a:pt x="248" y="207"/>
                  </a:lnTo>
                  <a:lnTo>
                    <a:pt x="250" y="202"/>
                  </a:lnTo>
                  <a:lnTo>
                    <a:pt x="252" y="198"/>
                  </a:lnTo>
                  <a:lnTo>
                    <a:pt x="253" y="193"/>
                  </a:lnTo>
                  <a:lnTo>
                    <a:pt x="255" y="188"/>
                  </a:lnTo>
                  <a:lnTo>
                    <a:pt x="257" y="183"/>
                  </a:lnTo>
                  <a:lnTo>
                    <a:pt x="258" y="178"/>
                  </a:lnTo>
                  <a:lnTo>
                    <a:pt x="259" y="173"/>
                  </a:lnTo>
                  <a:lnTo>
                    <a:pt x="260" y="168"/>
                  </a:lnTo>
                  <a:lnTo>
                    <a:pt x="261" y="163"/>
                  </a:lnTo>
                  <a:lnTo>
                    <a:pt x="262" y="158"/>
                  </a:lnTo>
                  <a:lnTo>
                    <a:pt x="264" y="153"/>
                  </a:lnTo>
                  <a:lnTo>
                    <a:pt x="265" y="148"/>
                  </a:lnTo>
                  <a:lnTo>
                    <a:pt x="267" y="142"/>
                  </a:lnTo>
                  <a:lnTo>
                    <a:pt x="270" y="137"/>
                  </a:lnTo>
                  <a:lnTo>
                    <a:pt x="273" y="132"/>
                  </a:lnTo>
                  <a:lnTo>
                    <a:pt x="275" y="128"/>
                  </a:lnTo>
                  <a:lnTo>
                    <a:pt x="278" y="122"/>
                  </a:lnTo>
                  <a:lnTo>
                    <a:pt x="280" y="117"/>
                  </a:lnTo>
                  <a:lnTo>
                    <a:pt x="282" y="112"/>
                  </a:lnTo>
                  <a:lnTo>
                    <a:pt x="284" y="108"/>
                  </a:lnTo>
                  <a:lnTo>
                    <a:pt x="286" y="102"/>
                  </a:lnTo>
                  <a:lnTo>
                    <a:pt x="287" y="98"/>
                  </a:lnTo>
                  <a:lnTo>
                    <a:pt x="288" y="94"/>
                  </a:lnTo>
                  <a:lnTo>
                    <a:pt x="289" y="89"/>
                  </a:lnTo>
                  <a:lnTo>
                    <a:pt x="289" y="85"/>
                  </a:lnTo>
                  <a:lnTo>
                    <a:pt x="288" y="82"/>
                  </a:lnTo>
                  <a:lnTo>
                    <a:pt x="288" y="78"/>
                  </a:lnTo>
                  <a:lnTo>
                    <a:pt x="287" y="76"/>
                  </a:lnTo>
                  <a:lnTo>
                    <a:pt x="287" y="73"/>
                  </a:lnTo>
                  <a:lnTo>
                    <a:pt x="286" y="71"/>
                  </a:lnTo>
                  <a:lnTo>
                    <a:pt x="286" y="69"/>
                  </a:lnTo>
                  <a:lnTo>
                    <a:pt x="285" y="66"/>
                  </a:lnTo>
                  <a:lnTo>
                    <a:pt x="284" y="64"/>
                  </a:lnTo>
                  <a:lnTo>
                    <a:pt x="283" y="62"/>
                  </a:lnTo>
                  <a:lnTo>
                    <a:pt x="282" y="60"/>
                  </a:lnTo>
                  <a:lnTo>
                    <a:pt x="281" y="58"/>
                  </a:lnTo>
                  <a:lnTo>
                    <a:pt x="280" y="56"/>
                  </a:lnTo>
                  <a:lnTo>
                    <a:pt x="280" y="54"/>
                  </a:lnTo>
                  <a:lnTo>
                    <a:pt x="278" y="51"/>
                  </a:lnTo>
                  <a:lnTo>
                    <a:pt x="278" y="49"/>
                  </a:lnTo>
                  <a:lnTo>
                    <a:pt x="277" y="46"/>
                  </a:lnTo>
                  <a:lnTo>
                    <a:pt x="275" y="44"/>
                  </a:lnTo>
                  <a:lnTo>
                    <a:pt x="274" y="42"/>
                  </a:lnTo>
                  <a:lnTo>
                    <a:pt x="273" y="41"/>
                  </a:lnTo>
                  <a:lnTo>
                    <a:pt x="272" y="40"/>
                  </a:lnTo>
                  <a:lnTo>
                    <a:pt x="270" y="38"/>
                  </a:lnTo>
                  <a:lnTo>
                    <a:pt x="269" y="37"/>
                  </a:lnTo>
                  <a:lnTo>
                    <a:pt x="267" y="37"/>
                  </a:lnTo>
                  <a:lnTo>
                    <a:pt x="267" y="36"/>
                  </a:lnTo>
                  <a:lnTo>
                    <a:pt x="265" y="36"/>
                  </a:lnTo>
                  <a:lnTo>
                    <a:pt x="264" y="35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61" y="34"/>
                  </a:lnTo>
                  <a:lnTo>
                    <a:pt x="257" y="31"/>
                  </a:lnTo>
                  <a:lnTo>
                    <a:pt x="254" y="29"/>
                  </a:lnTo>
                  <a:lnTo>
                    <a:pt x="250" y="26"/>
                  </a:lnTo>
                  <a:lnTo>
                    <a:pt x="246" y="23"/>
                  </a:lnTo>
                  <a:lnTo>
                    <a:pt x="242" y="21"/>
                  </a:lnTo>
                  <a:lnTo>
                    <a:pt x="237" y="18"/>
                  </a:lnTo>
                  <a:lnTo>
                    <a:pt x="233" y="16"/>
                  </a:lnTo>
                  <a:lnTo>
                    <a:pt x="228" y="13"/>
                  </a:lnTo>
                  <a:lnTo>
                    <a:pt x="224" y="11"/>
                  </a:lnTo>
                  <a:lnTo>
                    <a:pt x="219" y="9"/>
                  </a:lnTo>
                  <a:lnTo>
                    <a:pt x="214" y="7"/>
                  </a:lnTo>
                  <a:lnTo>
                    <a:pt x="209" y="6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5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1"/>
                  </a:lnTo>
                  <a:lnTo>
                    <a:pt x="143" y="1"/>
                  </a:lnTo>
                  <a:lnTo>
                    <a:pt x="138" y="2"/>
                  </a:lnTo>
                  <a:lnTo>
                    <a:pt x="133" y="3"/>
                  </a:lnTo>
                  <a:lnTo>
                    <a:pt x="129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7" y="13"/>
                  </a:lnTo>
                  <a:lnTo>
                    <a:pt x="112" y="16"/>
                  </a:lnTo>
                  <a:lnTo>
                    <a:pt x="108" y="20"/>
                  </a:lnTo>
                  <a:lnTo>
                    <a:pt x="104" y="24"/>
                  </a:lnTo>
                  <a:lnTo>
                    <a:pt x="99" y="29"/>
                  </a:lnTo>
                  <a:lnTo>
                    <a:pt x="95" y="35"/>
                  </a:lnTo>
                  <a:lnTo>
                    <a:pt x="91" y="40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0" y="58"/>
                  </a:lnTo>
                  <a:lnTo>
                    <a:pt x="77" y="64"/>
                  </a:lnTo>
                  <a:lnTo>
                    <a:pt x="73" y="71"/>
                  </a:lnTo>
                  <a:lnTo>
                    <a:pt x="69" y="77"/>
                  </a:lnTo>
                  <a:lnTo>
                    <a:pt x="66" y="83"/>
                  </a:lnTo>
                  <a:lnTo>
                    <a:pt x="63" y="89"/>
                  </a:lnTo>
                  <a:lnTo>
                    <a:pt x="60" y="95"/>
                  </a:lnTo>
                  <a:lnTo>
                    <a:pt x="57" y="101"/>
                  </a:lnTo>
                  <a:lnTo>
                    <a:pt x="54" y="107"/>
                  </a:lnTo>
                  <a:lnTo>
                    <a:pt x="52" y="112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6" y="130"/>
                  </a:lnTo>
                  <a:lnTo>
                    <a:pt x="44" y="136"/>
                  </a:lnTo>
                  <a:lnTo>
                    <a:pt x="42" y="142"/>
                  </a:lnTo>
                  <a:lnTo>
                    <a:pt x="40" y="148"/>
                  </a:lnTo>
                  <a:lnTo>
                    <a:pt x="39" y="154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5" y="171"/>
                  </a:lnTo>
                  <a:lnTo>
                    <a:pt x="33" y="176"/>
                  </a:lnTo>
                  <a:lnTo>
                    <a:pt x="32" y="181"/>
                  </a:lnTo>
                  <a:lnTo>
                    <a:pt x="30" y="186"/>
                  </a:lnTo>
                  <a:lnTo>
                    <a:pt x="29" y="191"/>
                  </a:lnTo>
                  <a:lnTo>
                    <a:pt x="27" y="195"/>
                  </a:lnTo>
                  <a:lnTo>
                    <a:pt x="26" y="199"/>
                  </a:lnTo>
                  <a:lnTo>
                    <a:pt x="24" y="202"/>
                  </a:lnTo>
                  <a:lnTo>
                    <a:pt x="22" y="205"/>
                  </a:lnTo>
                  <a:lnTo>
                    <a:pt x="20" y="208"/>
                  </a:lnTo>
                  <a:lnTo>
                    <a:pt x="19" y="211"/>
                  </a:lnTo>
                  <a:lnTo>
                    <a:pt x="18" y="213"/>
                  </a:lnTo>
                  <a:lnTo>
                    <a:pt x="16" y="216"/>
                  </a:lnTo>
                  <a:lnTo>
                    <a:pt x="15" y="219"/>
                  </a:lnTo>
                  <a:lnTo>
                    <a:pt x="13" y="222"/>
                  </a:lnTo>
                  <a:lnTo>
                    <a:pt x="12" y="225"/>
                  </a:lnTo>
                  <a:lnTo>
                    <a:pt x="11" y="227"/>
                  </a:lnTo>
                  <a:lnTo>
                    <a:pt x="10" y="230"/>
                  </a:lnTo>
                  <a:lnTo>
                    <a:pt x="8" y="233"/>
                  </a:lnTo>
                  <a:lnTo>
                    <a:pt x="7" y="236"/>
                  </a:lnTo>
                  <a:lnTo>
                    <a:pt x="7" y="240"/>
                  </a:lnTo>
                  <a:lnTo>
                    <a:pt x="6" y="244"/>
                  </a:lnTo>
                  <a:lnTo>
                    <a:pt x="5" y="247"/>
                  </a:lnTo>
                  <a:lnTo>
                    <a:pt x="5" y="252"/>
                  </a:lnTo>
                  <a:lnTo>
                    <a:pt x="4" y="256"/>
                  </a:lnTo>
                  <a:lnTo>
                    <a:pt x="3" y="260"/>
                  </a:lnTo>
                  <a:lnTo>
                    <a:pt x="3" y="265"/>
                  </a:lnTo>
                  <a:lnTo>
                    <a:pt x="3" y="269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2" y="283"/>
                  </a:lnTo>
                  <a:lnTo>
                    <a:pt x="2" y="287"/>
                  </a:lnTo>
                  <a:lnTo>
                    <a:pt x="2" y="291"/>
                  </a:lnTo>
                  <a:lnTo>
                    <a:pt x="1" y="295"/>
                  </a:lnTo>
                  <a:lnTo>
                    <a:pt x="1" y="299"/>
                  </a:lnTo>
                  <a:lnTo>
                    <a:pt x="1" y="302"/>
                  </a:lnTo>
                  <a:lnTo>
                    <a:pt x="1" y="305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0" y="331"/>
                  </a:lnTo>
                  <a:lnTo>
                    <a:pt x="0" y="332"/>
                  </a:lnTo>
                  <a:lnTo>
                    <a:pt x="0" y="333"/>
                  </a:lnTo>
                  <a:lnTo>
                    <a:pt x="2" y="332"/>
                  </a:lnTo>
                  <a:lnTo>
                    <a:pt x="5" y="332"/>
                  </a:lnTo>
                  <a:lnTo>
                    <a:pt x="8" y="332"/>
                  </a:lnTo>
                  <a:lnTo>
                    <a:pt x="11" y="332"/>
                  </a:lnTo>
                  <a:lnTo>
                    <a:pt x="13" y="331"/>
                  </a:lnTo>
                  <a:lnTo>
                    <a:pt x="16" y="330"/>
                  </a:lnTo>
                  <a:lnTo>
                    <a:pt x="19" y="329"/>
                  </a:lnTo>
                  <a:lnTo>
                    <a:pt x="23" y="328"/>
                  </a:lnTo>
                  <a:lnTo>
                    <a:pt x="26" y="327"/>
                  </a:lnTo>
                  <a:lnTo>
                    <a:pt x="29" y="325"/>
                  </a:lnTo>
                  <a:lnTo>
                    <a:pt x="32" y="324"/>
                  </a:lnTo>
                  <a:lnTo>
                    <a:pt x="35" y="323"/>
                  </a:lnTo>
                  <a:lnTo>
                    <a:pt x="39" y="321"/>
                  </a:lnTo>
                  <a:lnTo>
                    <a:pt x="42" y="319"/>
                  </a:lnTo>
                  <a:lnTo>
                    <a:pt x="46" y="317"/>
                  </a:lnTo>
                  <a:lnTo>
                    <a:pt x="49" y="315"/>
                  </a:lnTo>
                  <a:lnTo>
                    <a:pt x="53" y="312"/>
                  </a:lnTo>
                  <a:lnTo>
                    <a:pt x="56" y="310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9" y="301"/>
                  </a:lnTo>
                  <a:lnTo>
                    <a:pt x="73" y="299"/>
                  </a:lnTo>
                  <a:lnTo>
                    <a:pt x="77" y="295"/>
                  </a:lnTo>
                  <a:lnTo>
                    <a:pt x="82" y="292"/>
                  </a:lnTo>
                  <a:lnTo>
                    <a:pt x="86" y="289"/>
                  </a:lnTo>
                  <a:lnTo>
                    <a:pt x="90" y="285"/>
                  </a:lnTo>
                  <a:lnTo>
                    <a:pt x="94" y="281"/>
                  </a:lnTo>
                  <a:lnTo>
                    <a:pt x="98" y="277"/>
                  </a:lnTo>
                  <a:lnTo>
                    <a:pt x="102" y="273"/>
                  </a:lnTo>
                  <a:lnTo>
                    <a:pt x="105" y="269"/>
                  </a:lnTo>
                  <a:lnTo>
                    <a:pt x="108" y="264"/>
                  </a:lnTo>
                  <a:lnTo>
                    <a:pt x="111" y="260"/>
                  </a:lnTo>
                  <a:lnTo>
                    <a:pt x="113" y="254"/>
                  </a:lnTo>
                  <a:lnTo>
                    <a:pt x="115" y="249"/>
                  </a:lnTo>
                  <a:lnTo>
                    <a:pt x="117" y="243"/>
                  </a:lnTo>
                  <a:lnTo>
                    <a:pt x="118" y="237"/>
                  </a:lnTo>
                  <a:lnTo>
                    <a:pt x="120" y="230"/>
                  </a:lnTo>
                  <a:lnTo>
                    <a:pt x="121" y="224"/>
                  </a:lnTo>
                  <a:lnTo>
                    <a:pt x="122" y="217"/>
                  </a:lnTo>
                  <a:lnTo>
                    <a:pt x="123" y="210"/>
                  </a:lnTo>
                  <a:lnTo>
                    <a:pt x="123" y="204"/>
                  </a:lnTo>
                  <a:lnTo>
                    <a:pt x="124" y="197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6" y="177"/>
                  </a:lnTo>
                  <a:lnTo>
                    <a:pt x="127" y="171"/>
                  </a:lnTo>
                  <a:lnTo>
                    <a:pt x="128" y="165"/>
                  </a:lnTo>
                  <a:lnTo>
                    <a:pt x="130" y="160"/>
                  </a:lnTo>
                  <a:lnTo>
                    <a:pt x="130" y="155"/>
                  </a:lnTo>
                  <a:lnTo>
                    <a:pt x="131" y="150"/>
                  </a:lnTo>
                  <a:lnTo>
                    <a:pt x="132" y="145"/>
                  </a:lnTo>
                  <a:lnTo>
                    <a:pt x="133" y="140"/>
                  </a:lnTo>
                  <a:lnTo>
                    <a:pt x="133" y="136"/>
                  </a:lnTo>
                  <a:lnTo>
                    <a:pt x="135" y="132"/>
                  </a:lnTo>
                  <a:lnTo>
                    <a:pt x="135" y="128"/>
                  </a:lnTo>
                  <a:lnTo>
                    <a:pt x="136" y="123"/>
                  </a:lnTo>
                  <a:lnTo>
                    <a:pt x="137" y="119"/>
                  </a:lnTo>
                  <a:lnTo>
                    <a:pt x="138" y="115"/>
                  </a:lnTo>
                  <a:lnTo>
                    <a:pt x="139" y="112"/>
                  </a:lnTo>
                  <a:lnTo>
                    <a:pt x="140" y="108"/>
                  </a:lnTo>
                  <a:lnTo>
                    <a:pt x="141" y="104"/>
                  </a:lnTo>
                  <a:lnTo>
                    <a:pt x="143" y="101"/>
                  </a:lnTo>
                  <a:lnTo>
                    <a:pt x="144" y="97"/>
                  </a:lnTo>
                  <a:lnTo>
                    <a:pt x="147" y="94"/>
                  </a:lnTo>
                  <a:lnTo>
                    <a:pt x="148" y="90"/>
                  </a:lnTo>
                  <a:lnTo>
                    <a:pt x="150" y="87"/>
                  </a:lnTo>
                  <a:lnTo>
                    <a:pt x="152" y="83"/>
                  </a:lnTo>
                  <a:lnTo>
                    <a:pt x="155" y="80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3" y="71"/>
                  </a:lnTo>
                  <a:lnTo>
                    <a:pt x="165" y="68"/>
                  </a:lnTo>
                  <a:lnTo>
                    <a:pt x="168" y="65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9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0"/>
                  </a:lnTo>
                  <a:lnTo>
                    <a:pt x="191" y="49"/>
                  </a:lnTo>
                  <a:lnTo>
                    <a:pt x="194" y="47"/>
                  </a:lnTo>
                  <a:lnTo>
                    <a:pt x="196" y="46"/>
                  </a:lnTo>
                  <a:lnTo>
                    <a:pt x="199" y="45"/>
                  </a:lnTo>
                  <a:lnTo>
                    <a:pt x="202" y="44"/>
                  </a:lnTo>
                  <a:lnTo>
                    <a:pt x="204" y="43"/>
                  </a:lnTo>
                  <a:lnTo>
                    <a:pt x="207" y="43"/>
                  </a:lnTo>
                  <a:lnTo>
                    <a:pt x="209" y="42"/>
                  </a:lnTo>
                  <a:lnTo>
                    <a:pt x="212" y="42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21" y="42"/>
                  </a:lnTo>
                  <a:lnTo>
                    <a:pt x="224" y="42"/>
                  </a:lnTo>
                  <a:lnTo>
                    <a:pt x="226" y="43"/>
                  </a:lnTo>
                  <a:lnTo>
                    <a:pt x="229" y="43"/>
                  </a:lnTo>
                  <a:lnTo>
                    <a:pt x="232" y="45"/>
                  </a:lnTo>
                  <a:lnTo>
                    <a:pt x="231" y="44"/>
                  </a:lnTo>
                  <a:lnTo>
                    <a:pt x="229" y="44"/>
                  </a:lnTo>
                  <a:lnTo>
                    <a:pt x="228" y="44"/>
                  </a:lnTo>
                  <a:lnTo>
                    <a:pt x="226" y="44"/>
                  </a:lnTo>
                  <a:lnTo>
                    <a:pt x="224" y="44"/>
                  </a:lnTo>
                  <a:lnTo>
                    <a:pt x="223" y="45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5" y="46"/>
                  </a:lnTo>
                  <a:lnTo>
                    <a:pt x="214" y="46"/>
                  </a:lnTo>
                  <a:lnTo>
                    <a:pt x="212" y="47"/>
                  </a:lnTo>
                  <a:lnTo>
                    <a:pt x="210" y="47"/>
                  </a:lnTo>
                  <a:lnTo>
                    <a:pt x="208" y="47"/>
                  </a:lnTo>
                  <a:lnTo>
                    <a:pt x="207" y="49"/>
                  </a:lnTo>
                  <a:lnTo>
                    <a:pt x="204" y="49"/>
                  </a:lnTo>
                  <a:lnTo>
                    <a:pt x="203" y="49"/>
                  </a:lnTo>
                  <a:lnTo>
                    <a:pt x="201" y="50"/>
                  </a:lnTo>
                  <a:lnTo>
                    <a:pt x="199" y="51"/>
                  </a:lnTo>
                  <a:lnTo>
                    <a:pt x="197" y="52"/>
                  </a:lnTo>
                  <a:lnTo>
                    <a:pt x="195" y="53"/>
                  </a:lnTo>
                  <a:lnTo>
                    <a:pt x="193" y="54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87" y="57"/>
                  </a:lnTo>
                  <a:lnTo>
                    <a:pt x="185" y="58"/>
                  </a:lnTo>
                  <a:lnTo>
                    <a:pt x="183" y="60"/>
                  </a:lnTo>
                  <a:lnTo>
                    <a:pt x="181" y="61"/>
                  </a:lnTo>
                  <a:lnTo>
                    <a:pt x="179" y="62"/>
                  </a:lnTo>
                  <a:lnTo>
                    <a:pt x="177" y="63"/>
                  </a:lnTo>
                  <a:lnTo>
                    <a:pt x="176" y="65"/>
                  </a:lnTo>
                  <a:lnTo>
                    <a:pt x="174" y="66"/>
                  </a:lnTo>
                  <a:lnTo>
                    <a:pt x="172" y="67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67" y="71"/>
                  </a:lnTo>
                  <a:lnTo>
                    <a:pt x="165" y="72"/>
                  </a:lnTo>
                  <a:lnTo>
                    <a:pt x="164" y="74"/>
                  </a:lnTo>
                  <a:lnTo>
                    <a:pt x="163" y="75"/>
                  </a:lnTo>
                  <a:lnTo>
                    <a:pt x="161" y="77"/>
                  </a:lnTo>
                  <a:lnTo>
                    <a:pt x="160" y="78"/>
                  </a:lnTo>
                  <a:lnTo>
                    <a:pt x="158" y="80"/>
                  </a:lnTo>
                  <a:lnTo>
                    <a:pt x="157" y="81"/>
                  </a:lnTo>
                  <a:lnTo>
                    <a:pt x="155" y="82"/>
                  </a:lnTo>
                  <a:lnTo>
                    <a:pt x="154" y="84"/>
                  </a:lnTo>
                  <a:lnTo>
                    <a:pt x="153" y="86"/>
                  </a:lnTo>
                  <a:lnTo>
                    <a:pt x="152" y="87"/>
                  </a:lnTo>
                  <a:lnTo>
                    <a:pt x="155" y="85"/>
                  </a:lnTo>
                  <a:lnTo>
                    <a:pt x="157" y="83"/>
                  </a:lnTo>
                  <a:lnTo>
                    <a:pt x="160" y="81"/>
                  </a:lnTo>
                  <a:lnTo>
                    <a:pt x="163" y="80"/>
                  </a:lnTo>
                  <a:lnTo>
                    <a:pt x="165" y="78"/>
                  </a:lnTo>
                  <a:lnTo>
                    <a:pt x="168" y="76"/>
                  </a:lnTo>
                  <a:lnTo>
                    <a:pt x="171" y="75"/>
                  </a:lnTo>
                  <a:lnTo>
                    <a:pt x="173" y="74"/>
                  </a:lnTo>
                  <a:lnTo>
                    <a:pt x="176" y="72"/>
                  </a:lnTo>
                  <a:lnTo>
                    <a:pt x="178" y="71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5" y="67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3" y="64"/>
                  </a:lnTo>
                  <a:lnTo>
                    <a:pt x="194" y="63"/>
                  </a:lnTo>
                  <a:lnTo>
                    <a:pt x="196" y="62"/>
                  </a:lnTo>
                  <a:lnTo>
                    <a:pt x="198" y="61"/>
                  </a:lnTo>
                  <a:lnTo>
                    <a:pt x="201" y="60"/>
                  </a:lnTo>
                  <a:lnTo>
                    <a:pt x="202" y="59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9" y="56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8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2" y="54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7" y="54"/>
                  </a:lnTo>
                  <a:lnTo>
                    <a:pt x="228" y="54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4" y="55"/>
                  </a:lnTo>
                  <a:lnTo>
                    <a:pt x="236" y="55"/>
                  </a:lnTo>
                  <a:lnTo>
                    <a:pt x="237" y="56"/>
                  </a:lnTo>
                  <a:lnTo>
                    <a:pt x="239" y="56"/>
                  </a:lnTo>
                  <a:lnTo>
                    <a:pt x="240" y="56"/>
                  </a:lnTo>
                  <a:lnTo>
                    <a:pt x="241" y="56"/>
                  </a:lnTo>
                  <a:lnTo>
                    <a:pt x="242" y="56"/>
                  </a:lnTo>
                  <a:lnTo>
                    <a:pt x="242" y="55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6" y="55"/>
                  </a:lnTo>
                  <a:lnTo>
                    <a:pt x="247" y="55"/>
                  </a:lnTo>
                  <a:lnTo>
                    <a:pt x="248" y="55"/>
                  </a:lnTo>
                  <a:lnTo>
                    <a:pt x="249" y="55"/>
                  </a:lnTo>
                  <a:lnTo>
                    <a:pt x="250" y="55"/>
                  </a:lnTo>
                  <a:lnTo>
                    <a:pt x="252" y="55"/>
                  </a:lnTo>
                  <a:lnTo>
                    <a:pt x="252" y="54"/>
                  </a:lnTo>
                  <a:lnTo>
                    <a:pt x="253" y="54"/>
                  </a:lnTo>
                  <a:lnTo>
                    <a:pt x="254" y="54"/>
                  </a:lnTo>
                  <a:lnTo>
                    <a:pt x="254" y="53"/>
                  </a:lnTo>
                  <a:lnTo>
                    <a:pt x="255" y="52"/>
                  </a:lnTo>
                  <a:lnTo>
                    <a:pt x="256" y="51"/>
                  </a:lnTo>
                  <a:lnTo>
                    <a:pt x="257" y="51"/>
                  </a:lnTo>
                  <a:lnTo>
                    <a:pt x="257" y="52"/>
                  </a:lnTo>
                  <a:lnTo>
                    <a:pt x="258" y="53"/>
                  </a:lnTo>
                  <a:lnTo>
                    <a:pt x="259" y="54"/>
                  </a:lnTo>
                  <a:lnTo>
                    <a:pt x="260" y="55"/>
                  </a:lnTo>
                  <a:lnTo>
                    <a:pt x="260" y="56"/>
                  </a:lnTo>
                  <a:lnTo>
                    <a:pt x="260" y="57"/>
                  </a:lnTo>
                  <a:lnTo>
                    <a:pt x="261" y="57"/>
                  </a:lnTo>
                  <a:lnTo>
                    <a:pt x="261" y="58"/>
                  </a:lnTo>
                  <a:lnTo>
                    <a:pt x="261" y="60"/>
                  </a:lnTo>
                  <a:lnTo>
                    <a:pt x="262" y="61"/>
                  </a:lnTo>
                  <a:lnTo>
                    <a:pt x="262" y="62"/>
                  </a:lnTo>
                  <a:lnTo>
                    <a:pt x="262" y="63"/>
                  </a:lnTo>
                  <a:lnTo>
                    <a:pt x="262" y="65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65" y="86"/>
                  </a:lnTo>
                  <a:lnTo>
                    <a:pt x="266" y="90"/>
                  </a:lnTo>
                  <a:lnTo>
                    <a:pt x="266" y="93"/>
                  </a:lnTo>
                  <a:lnTo>
                    <a:pt x="267" y="96"/>
                  </a:lnTo>
                  <a:lnTo>
                    <a:pt x="267" y="100"/>
                  </a:lnTo>
                  <a:lnTo>
                    <a:pt x="267" y="103"/>
                  </a:lnTo>
                  <a:lnTo>
                    <a:pt x="267" y="106"/>
                  </a:lnTo>
                  <a:lnTo>
                    <a:pt x="267" y="110"/>
                  </a:lnTo>
                  <a:lnTo>
                    <a:pt x="266" y="112"/>
                  </a:lnTo>
                  <a:lnTo>
                    <a:pt x="265" y="115"/>
                  </a:lnTo>
                  <a:lnTo>
                    <a:pt x="265" y="118"/>
                  </a:lnTo>
                  <a:lnTo>
                    <a:pt x="264" y="121"/>
                  </a:lnTo>
                  <a:lnTo>
                    <a:pt x="264" y="124"/>
                  </a:lnTo>
                  <a:lnTo>
                    <a:pt x="262" y="128"/>
                  </a:lnTo>
                  <a:lnTo>
                    <a:pt x="261" y="131"/>
                  </a:lnTo>
                  <a:lnTo>
                    <a:pt x="260" y="134"/>
                  </a:lnTo>
                  <a:lnTo>
                    <a:pt x="259" y="137"/>
                  </a:lnTo>
                  <a:lnTo>
                    <a:pt x="257" y="141"/>
                  </a:lnTo>
                  <a:lnTo>
                    <a:pt x="256" y="144"/>
                  </a:lnTo>
                  <a:lnTo>
                    <a:pt x="254" y="148"/>
                  </a:lnTo>
                  <a:lnTo>
                    <a:pt x="252" y="152"/>
                  </a:lnTo>
                  <a:lnTo>
                    <a:pt x="250" y="156"/>
                  </a:lnTo>
                  <a:lnTo>
                    <a:pt x="248" y="160"/>
                  </a:lnTo>
                  <a:lnTo>
                    <a:pt x="247" y="165"/>
                  </a:lnTo>
                  <a:lnTo>
                    <a:pt x="244" y="168"/>
                  </a:lnTo>
                  <a:lnTo>
                    <a:pt x="241" y="173"/>
                  </a:lnTo>
                  <a:lnTo>
                    <a:pt x="239" y="176"/>
                  </a:lnTo>
                  <a:lnTo>
                    <a:pt x="236" y="180"/>
                  </a:lnTo>
                  <a:lnTo>
                    <a:pt x="234" y="184"/>
                  </a:lnTo>
                  <a:lnTo>
                    <a:pt x="231" y="187"/>
                  </a:lnTo>
                  <a:lnTo>
                    <a:pt x="228" y="190"/>
                  </a:lnTo>
                  <a:lnTo>
                    <a:pt x="226" y="193"/>
                  </a:lnTo>
                  <a:lnTo>
                    <a:pt x="223" y="195"/>
                  </a:lnTo>
                  <a:lnTo>
                    <a:pt x="221" y="198"/>
                  </a:lnTo>
                  <a:lnTo>
                    <a:pt x="219" y="200"/>
                  </a:lnTo>
                  <a:lnTo>
                    <a:pt x="217" y="201"/>
                  </a:lnTo>
                  <a:lnTo>
                    <a:pt x="215" y="203"/>
                  </a:lnTo>
                  <a:lnTo>
                    <a:pt x="213" y="205"/>
                  </a:lnTo>
                  <a:lnTo>
                    <a:pt x="212" y="206"/>
                  </a:lnTo>
                  <a:lnTo>
                    <a:pt x="211" y="207"/>
                  </a:lnTo>
                  <a:lnTo>
                    <a:pt x="209" y="208"/>
                  </a:lnTo>
                  <a:lnTo>
                    <a:pt x="208" y="209"/>
                  </a:lnTo>
                  <a:lnTo>
                    <a:pt x="207" y="209"/>
                  </a:lnTo>
                  <a:lnTo>
                    <a:pt x="206" y="210"/>
                  </a:lnTo>
                  <a:lnTo>
                    <a:pt x="204" y="210"/>
                  </a:lnTo>
                  <a:lnTo>
                    <a:pt x="203" y="210"/>
                  </a:lnTo>
                  <a:lnTo>
                    <a:pt x="202" y="210"/>
                  </a:lnTo>
                  <a:lnTo>
                    <a:pt x="201" y="210"/>
                  </a:lnTo>
                  <a:lnTo>
                    <a:pt x="199" y="210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4" y="211"/>
                  </a:lnTo>
                  <a:lnTo>
                    <a:pt x="193" y="211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0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6" y="211"/>
                  </a:lnTo>
                  <a:lnTo>
                    <a:pt x="185" y="211"/>
                  </a:lnTo>
                  <a:lnTo>
                    <a:pt x="184" y="211"/>
                  </a:lnTo>
                  <a:lnTo>
                    <a:pt x="183" y="211"/>
                  </a:lnTo>
                  <a:lnTo>
                    <a:pt x="182" y="211"/>
                  </a:lnTo>
                  <a:lnTo>
                    <a:pt x="181" y="211"/>
                  </a:lnTo>
                  <a:lnTo>
                    <a:pt x="181" y="210"/>
                  </a:lnTo>
                  <a:lnTo>
                    <a:pt x="180" y="210"/>
                  </a:lnTo>
                  <a:lnTo>
                    <a:pt x="179" y="209"/>
                  </a:lnTo>
                  <a:lnTo>
                    <a:pt x="178" y="209"/>
                  </a:lnTo>
                  <a:lnTo>
                    <a:pt x="177" y="208"/>
                  </a:lnTo>
                  <a:lnTo>
                    <a:pt x="176" y="209"/>
                  </a:lnTo>
                  <a:lnTo>
                    <a:pt x="175" y="211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2" y="218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0" y="224"/>
                  </a:lnTo>
                  <a:lnTo>
                    <a:pt x="170" y="225"/>
                  </a:lnTo>
                  <a:lnTo>
                    <a:pt x="170" y="226"/>
                  </a:lnTo>
                  <a:lnTo>
                    <a:pt x="170" y="228"/>
                  </a:lnTo>
                  <a:lnTo>
                    <a:pt x="170" y="230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5"/>
                  </a:lnTo>
                  <a:lnTo>
                    <a:pt x="170" y="236"/>
                  </a:lnTo>
                  <a:lnTo>
                    <a:pt x="170" y="238"/>
                  </a:lnTo>
                  <a:lnTo>
                    <a:pt x="171" y="239"/>
                  </a:lnTo>
                  <a:lnTo>
                    <a:pt x="171" y="240"/>
                  </a:lnTo>
                  <a:lnTo>
                    <a:pt x="171" y="241"/>
                  </a:lnTo>
                  <a:lnTo>
                    <a:pt x="172" y="243"/>
                  </a:lnTo>
                  <a:lnTo>
                    <a:pt x="173" y="244"/>
                  </a:lnTo>
                  <a:lnTo>
                    <a:pt x="173" y="245"/>
                  </a:lnTo>
                  <a:lnTo>
                    <a:pt x="174" y="246"/>
                  </a:lnTo>
                  <a:lnTo>
                    <a:pt x="176" y="247"/>
                  </a:lnTo>
                  <a:lnTo>
                    <a:pt x="177" y="249"/>
                  </a:lnTo>
                  <a:lnTo>
                    <a:pt x="178" y="250"/>
                  </a:lnTo>
                  <a:lnTo>
                    <a:pt x="179" y="252"/>
                  </a:lnTo>
                  <a:lnTo>
                    <a:pt x="182" y="253"/>
                  </a:lnTo>
                  <a:lnTo>
                    <a:pt x="183" y="254"/>
                  </a:lnTo>
                  <a:lnTo>
                    <a:pt x="185" y="255"/>
                  </a:lnTo>
                  <a:lnTo>
                    <a:pt x="188" y="256"/>
                  </a:lnTo>
                  <a:lnTo>
                    <a:pt x="189" y="257"/>
                  </a:lnTo>
                  <a:lnTo>
                    <a:pt x="191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8" y="259"/>
                  </a:lnTo>
                  <a:lnTo>
                    <a:pt x="201" y="259"/>
                  </a:lnTo>
                  <a:lnTo>
                    <a:pt x="203" y="259"/>
                  </a:lnTo>
                  <a:lnTo>
                    <a:pt x="206" y="260"/>
                  </a:lnTo>
                  <a:lnTo>
                    <a:pt x="208" y="261"/>
                  </a:lnTo>
                  <a:lnTo>
                    <a:pt x="211" y="261"/>
                  </a:lnTo>
                  <a:lnTo>
                    <a:pt x="214" y="263"/>
                  </a:lnTo>
                  <a:lnTo>
                    <a:pt x="216" y="264"/>
                  </a:lnTo>
                  <a:lnTo>
                    <a:pt x="220" y="266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8" y="270"/>
                  </a:lnTo>
                  <a:lnTo>
                    <a:pt x="229" y="271"/>
                  </a:lnTo>
                  <a:lnTo>
                    <a:pt x="232" y="272"/>
                  </a:lnTo>
                  <a:lnTo>
                    <a:pt x="234" y="273"/>
                  </a:lnTo>
                  <a:lnTo>
                    <a:pt x="234" y="274"/>
                  </a:lnTo>
                  <a:lnTo>
                    <a:pt x="236" y="275"/>
                  </a:lnTo>
                  <a:lnTo>
                    <a:pt x="237" y="275"/>
                  </a:lnTo>
                  <a:lnTo>
                    <a:pt x="239" y="276"/>
                  </a:lnTo>
                  <a:lnTo>
                    <a:pt x="240" y="278"/>
                  </a:lnTo>
                  <a:lnTo>
                    <a:pt x="242" y="279"/>
                  </a:lnTo>
                  <a:lnTo>
                    <a:pt x="243" y="280"/>
                  </a:lnTo>
                  <a:lnTo>
                    <a:pt x="245" y="281"/>
                  </a:lnTo>
                  <a:lnTo>
                    <a:pt x="247" y="283"/>
                  </a:lnTo>
                  <a:lnTo>
                    <a:pt x="249" y="285"/>
                  </a:lnTo>
                  <a:lnTo>
                    <a:pt x="249" y="284"/>
                  </a:lnTo>
                  <a:lnTo>
                    <a:pt x="249" y="283"/>
                  </a:lnTo>
                  <a:lnTo>
                    <a:pt x="248" y="281"/>
                  </a:lnTo>
                  <a:lnTo>
                    <a:pt x="248" y="278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5" y="269"/>
                  </a:lnTo>
                  <a:lnTo>
                    <a:pt x="245" y="265"/>
                  </a:lnTo>
                  <a:lnTo>
                    <a:pt x="244" y="261"/>
                  </a:lnTo>
                  <a:lnTo>
                    <a:pt x="243" y="258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1" y="249"/>
                  </a:lnTo>
                  <a:lnTo>
                    <a:pt x="241" y="247"/>
                  </a:lnTo>
                  <a:lnTo>
                    <a:pt x="241" y="245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375" name="Group 383"/>
          <p:cNvGrpSpPr>
            <a:grpSpLocks/>
          </p:cNvGrpSpPr>
          <p:nvPr/>
        </p:nvGrpSpPr>
        <p:grpSpPr bwMode="auto">
          <a:xfrm>
            <a:off x="6740624" y="3365376"/>
            <a:ext cx="288032" cy="648072"/>
            <a:chOff x="3278" y="1990"/>
            <a:chExt cx="395" cy="1227"/>
          </a:xfrm>
        </p:grpSpPr>
        <p:sp>
          <p:nvSpPr>
            <p:cNvPr id="1376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77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78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79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0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1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2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3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4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5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6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7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8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89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90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91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92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93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94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95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396" name="Group 383"/>
          <p:cNvGrpSpPr>
            <a:grpSpLocks/>
          </p:cNvGrpSpPr>
          <p:nvPr/>
        </p:nvGrpSpPr>
        <p:grpSpPr bwMode="auto">
          <a:xfrm>
            <a:off x="6588224" y="3573016"/>
            <a:ext cx="288032" cy="648072"/>
            <a:chOff x="3278" y="1990"/>
            <a:chExt cx="395" cy="1227"/>
          </a:xfrm>
        </p:grpSpPr>
        <p:sp>
          <p:nvSpPr>
            <p:cNvPr id="1397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98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99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0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1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2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3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4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5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6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7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8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09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10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11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12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13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14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15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16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17" name="Group 383"/>
          <p:cNvGrpSpPr>
            <a:grpSpLocks/>
          </p:cNvGrpSpPr>
          <p:nvPr/>
        </p:nvGrpSpPr>
        <p:grpSpPr bwMode="auto">
          <a:xfrm>
            <a:off x="7045424" y="3670176"/>
            <a:ext cx="288032" cy="648072"/>
            <a:chOff x="3278" y="1990"/>
            <a:chExt cx="395" cy="1227"/>
          </a:xfrm>
        </p:grpSpPr>
        <p:sp>
          <p:nvSpPr>
            <p:cNvPr id="1418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19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20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21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22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23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24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25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26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27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28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29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30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31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32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33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34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35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36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37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38" name="Group 383"/>
          <p:cNvGrpSpPr>
            <a:grpSpLocks/>
          </p:cNvGrpSpPr>
          <p:nvPr/>
        </p:nvGrpSpPr>
        <p:grpSpPr bwMode="auto">
          <a:xfrm>
            <a:off x="7197824" y="3822576"/>
            <a:ext cx="288032" cy="648072"/>
            <a:chOff x="3278" y="1990"/>
            <a:chExt cx="395" cy="1227"/>
          </a:xfrm>
        </p:grpSpPr>
        <p:sp>
          <p:nvSpPr>
            <p:cNvPr id="1439" name="Freeform 384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0" name="Freeform 385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1" name="Freeform 386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2" name="Freeform 387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3" name="Freeform 388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4" name="Freeform 389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5" name="Freeform 390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6" name="Freeform 391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7" name="Freeform 392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8" name="Freeform 393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49" name="Freeform 394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50" name="Freeform 395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51" name="Freeform 396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52" name="Freeform 397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53" name="Line 398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" name="Freeform 399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55" name="Freeform 400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56" name="Freeform 401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57" name="Freeform 402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58" name="Freeform 403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59" name="Group 215"/>
          <p:cNvGrpSpPr>
            <a:grpSpLocks/>
          </p:cNvGrpSpPr>
          <p:nvPr/>
        </p:nvGrpSpPr>
        <p:grpSpPr bwMode="auto">
          <a:xfrm>
            <a:off x="2060104" y="2933328"/>
            <a:ext cx="360040" cy="648072"/>
            <a:chOff x="3278" y="1990"/>
            <a:chExt cx="395" cy="1227"/>
          </a:xfrm>
        </p:grpSpPr>
        <p:sp>
          <p:nvSpPr>
            <p:cNvPr id="1460" name="Freeform 216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61" name="Freeform 217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62" name="Freeform 218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63" name="Freeform 219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64" name="Freeform 220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65" name="Freeform 221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66" name="Freeform 222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67" name="Freeform 223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68" name="Freeform 224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69" name="Freeform 225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70" name="Freeform 226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71" name="Freeform 227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72" name="Freeform 228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73" name="Freeform 229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74" name="Line 230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75" name="Freeform 231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76" name="Freeform 232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77" name="Freeform 233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78" name="Freeform 234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79" name="Freeform 235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80" name="Group 215"/>
          <p:cNvGrpSpPr>
            <a:grpSpLocks/>
          </p:cNvGrpSpPr>
          <p:nvPr/>
        </p:nvGrpSpPr>
        <p:grpSpPr bwMode="auto">
          <a:xfrm>
            <a:off x="2212504" y="3085728"/>
            <a:ext cx="360040" cy="648072"/>
            <a:chOff x="3278" y="1990"/>
            <a:chExt cx="395" cy="1227"/>
          </a:xfrm>
        </p:grpSpPr>
        <p:sp>
          <p:nvSpPr>
            <p:cNvPr id="1481" name="Freeform 216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82" name="Freeform 217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83" name="Freeform 218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84" name="Freeform 219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85" name="Freeform 220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86" name="Freeform 221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87" name="Freeform 222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88" name="Freeform 223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89" name="Freeform 224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90" name="Freeform 225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91" name="Freeform 226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92" name="Freeform 227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93" name="Freeform 228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94" name="Freeform 229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95" name="Line 230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96" name="Freeform 231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97" name="Freeform 232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98" name="Freeform 233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99" name="Freeform 234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00" name="Freeform 235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501" name="Group 215"/>
          <p:cNvGrpSpPr>
            <a:grpSpLocks/>
          </p:cNvGrpSpPr>
          <p:nvPr/>
        </p:nvGrpSpPr>
        <p:grpSpPr bwMode="auto">
          <a:xfrm>
            <a:off x="2364904" y="3238128"/>
            <a:ext cx="360040" cy="648072"/>
            <a:chOff x="3278" y="1990"/>
            <a:chExt cx="395" cy="1227"/>
          </a:xfrm>
        </p:grpSpPr>
        <p:sp>
          <p:nvSpPr>
            <p:cNvPr id="1502" name="Freeform 216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03" name="Freeform 217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04" name="Freeform 218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05" name="Freeform 219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06" name="Freeform 220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07" name="Freeform 221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08" name="Freeform 222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09" name="Freeform 223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10" name="Freeform 224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11" name="Freeform 225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12" name="Freeform 226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13" name="Freeform 227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14" name="Freeform 228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15" name="Freeform 229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16" name="Line 230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17" name="Freeform 231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18" name="Freeform 232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19" name="Freeform 233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20" name="Freeform 234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21" name="Freeform 235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522" name="Group 215"/>
          <p:cNvGrpSpPr>
            <a:grpSpLocks/>
          </p:cNvGrpSpPr>
          <p:nvPr/>
        </p:nvGrpSpPr>
        <p:grpSpPr bwMode="auto">
          <a:xfrm>
            <a:off x="2517304" y="3390528"/>
            <a:ext cx="360040" cy="648072"/>
            <a:chOff x="3278" y="1990"/>
            <a:chExt cx="395" cy="1227"/>
          </a:xfrm>
        </p:grpSpPr>
        <p:sp>
          <p:nvSpPr>
            <p:cNvPr id="1523" name="Freeform 216"/>
            <p:cNvSpPr>
              <a:spLocks/>
            </p:cNvSpPr>
            <p:nvPr/>
          </p:nvSpPr>
          <p:spPr bwMode="auto">
            <a:xfrm>
              <a:off x="3391" y="2880"/>
              <a:ext cx="212" cy="337"/>
            </a:xfrm>
            <a:custGeom>
              <a:avLst/>
              <a:gdLst/>
              <a:ahLst/>
              <a:cxnLst>
                <a:cxn ang="0">
                  <a:pos x="151" y="112"/>
                </a:cxn>
                <a:cxn ang="0">
                  <a:pos x="147" y="163"/>
                </a:cxn>
                <a:cxn ang="0">
                  <a:pos x="147" y="196"/>
                </a:cxn>
                <a:cxn ang="0">
                  <a:pos x="154" y="215"/>
                </a:cxn>
                <a:cxn ang="0">
                  <a:pos x="163" y="231"/>
                </a:cxn>
                <a:cxn ang="0">
                  <a:pos x="172" y="242"/>
                </a:cxn>
                <a:cxn ang="0">
                  <a:pos x="181" y="248"/>
                </a:cxn>
                <a:cxn ang="0">
                  <a:pos x="191" y="254"/>
                </a:cxn>
                <a:cxn ang="0">
                  <a:pos x="201" y="262"/>
                </a:cxn>
                <a:cxn ang="0">
                  <a:pos x="209" y="271"/>
                </a:cxn>
                <a:cxn ang="0">
                  <a:pos x="209" y="276"/>
                </a:cxn>
                <a:cxn ang="0">
                  <a:pos x="203" y="279"/>
                </a:cxn>
                <a:cxn ang="0">
                  <a:pos x="191" y="283"/>
                </a:cxn>
                <a:cxn ang="0">
                  <a:pos x="178" y="283"/>
                </a:cxn>
                <a:cxn ang="0">
                  <a:pos x="167" y="281"/>
                </a:cxn>
                <a:cxn ang="0">
                  <a:pos x="155" y="279"/>
                </a:cxn>
                <a:cxn ang="0">
                  <a:pos x="139" y="271"/>
                </a:cxn>
                <a:cxn ang="0">
                  <a:pos x="126" y="264"/>
                </a:cxn>
                <a:cxn ang="0">
                  <a:pos x="122" y="264"/>
                </a:cxn>
                <a:cxn ang="0">
                  <a:pos x="120" y="269"/>
                </a:cxn>
                <a:cxn ang="0">
                  <a:pos x="110" y="265"/>
                </a:cxn>
                <a:cxn ang="0">
                  <a:pos x="100" y="261"/>
                </a:cxn>
                <a:cxn ang="0">
                  <a:pos x="97" y="257"/>
                </a:cxn>
                <a:cxn ang="0">
                  <a:pos x="95" y="248"/>
                </a:cxn>
                <a:cxn ang="0">
                  <a:pos x="95" y="238"/>
                </a:cxn>
                <a:cxn ang="0">
                  <a:pos x="97" y="229"/>
                </a:cxn>
                <a:cxn ang="0">
                  <a:pos x="99" y="219"/>
                </a:cxn>
                <a:cxn ang="0">
                  <a:pos x="102" y="210"/>
                </a:cxn>
                <a:cxn ang="0">
                  <a:pos x="106" y="200"/>
                </a:cxn>
                <a:cxn ang="0">
                  <a:pos x="106" y="172"/>
                </a:cxn>
                <a:cxn ang="0">
                  <a:pos x="102" y="134"/>
                </a:cxn>
                <a:cxn ang="0">
                  <a:pos x="97" y="109"/>
                </a:cxn>
                <a:cxn ang="0">
                  <a:pos x="89" y="113"/>
                </a:cxn>
                <a:cxn ang="0">
                  <a:pos x="81" y="142"/>
                </a:cxn>
                <a:cxn ang="0">
                  <a:pos x="75" y="175"/>
                </a:cxn>
                <a:cxn ang="0">
                  <a:pos x="71" y="208"/>
                </a:cxn>
                <a:cxn ang="0">
                  <a:pos x="70" y="243"/>
                </a:cxn>
                <a:cxn ang="0">
                  <a:pos x="73" y="269"/>
                </a:cxn>
                <a:cxn ang="0">
                  <a:pos x="81" y="285"/>
                </a:cxn>
                <a:cxn ang="0">
                  <a:pos x="89" y="298"/>
                </a:cxn>
                <a:cxn ang="0">
                  <a:pos x="96" y="312"/>
                </a:cxn>
                <a:cxn ang="0">
                  <a:pos x="104" y="323"/>
                </a:cxn>
                <a:cxn ang="0">
                  <a:pos x="105" y="332"/>
                </a:cxn>
                <a:cxn ang="0">
                  <a:pos x="91" y="335"/>
                </a:cxn>
                <a:cxn ang="0">
                  <a:pos x="71" y="334"/>
                </a:cxn>
                <a:cxn ang="0">
                  <a:pos x="54" y="326"/>
                </a:cxn>
                <a:cxn ang="0">
                  <a:pos x="43" y="314"/>
                </a:cxn>
                <a:cxn ang="0">
                  <a:pos x="35" y="298"/>
                </a:cxn>
                <a:cxn ang="0">
                  <a:pos x="31" y="278"/>
                </a:cxn>
                <a:cxn ang="0">
                  <a:pos x="33" y="266"/>
                </a:cxn>
                <a:cxn ang="0">
                  <a:pos x="32" y="244"/>
                </a:cxn>
                <a:cxn ang="0">
                  <a:pos x="24" y="216"/>
                </a:cxn>
                <a:cxn ang="0">
                  <a:pos x="17" y="193"/>
                </a:cxn>
                <a:cxn ang="0">
                  <a:pos x="12" y="159"/>
                </a:cxn>
                <a:cxn ang="0">
                  <a:pos x="2" y="101"/>
                </a:cxn>
                <a:cxn ang="0">
                  <a:pos x="2" y="46"/>
                </a:cxn>
                <a:cxn ang="0">
                  <a:pos x="32" y="16"/>
                </a:cxn>
                <a:cxn ang="0">
                  <a:pos x="88" y="1"/>
                </a:cxn>
                <a:cxn ang="0">
                  <a:pos x="140" y="2"/>
                </a:cxn>
                <a:cxn ang="0">
                  <a:pos x="159" y="15"/>
                </a:cxn>
                <a:cxn ang="0">
                  <a:pos x="155" y="40"/>
                </a:cxn>
              </a:cxnLst>
              <a:rect l="0" t="0" r="r" b="b"/>
              <a:pathLst>
                <a:path w="212" h="337">
                  <a:moveTo>
                    <a:pt x="153" y="68"/>
                  </a:moveTo>
                  <a:lnTo>
                    <a:pt x="153" y="76"/>
                  </a:lnTo>
                  <a:lnTo>
                    <a:pt x="153" y="85"/>
                  </a:lnTo>
                  <a:lnTo>
                    <a:pt x="153" y="94"/>
                  </a:lnTo>
                  <a:lnTo>
                    <a:pt x="152" y="103"/>
                  </a:lnTo>
                  <a:lnTo>
                    <a:pt x="151" y="112"/>
                  </a:lnTo>
                  <a:lnTo>
                    <a:pt x="151" y="121"/>
                  </a:lnTo>
                  <a:lnTo>
                    <a:pt x="151" y="130"/>
                  </a:lnTo>
                  <a:lnTo>
                    <a:pt x="150" y="138"/>
                  </a:lnTo>
                  <a:lnTo>
                    <a:pt x="149" y="146"/>
                  </a:lnTo>
                  <a:lnTo>
                    <a:pt x="148" y="155"/>
                  </a:lnTo>
                  <a:lnTo>
                    <a:pt x="147" y="163"/>
                  </a:lnTo>
                  <a:lnTo>
                    <a:pt x="147" y="169"/>
                  </a:lnTo>
                  <a:lnTo>
                    <a:pt x="147" y="176"/>
                  </a:lnTo>
                  <a:lnTo>
                    <a:pt x="147" y="182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6"/>
                  </a:lnTo>
                  <a:lnTo>
                    <a:pt x="148" y="199"/>
                  </a:lnTo>
                  <a:lnTo>
                    <a:pt x="149" y="203"/>
                  </a:lnTo>
                  <a:lnTo>
                    <a:pt x="150" y="206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4" y="215"/>
                  </a:lnTo>
                  <a:lnTo>
                    <a:pt x="155" y="218"/>
                  </a:lnTo>
                  <a:lnTo>
                    <a:pt x="156" y="221"/>
                  </a:lnTo>
                  <a:lnTo>
                    <a:pt x="158" y="223"/>
                  </a:lnTo>
                  <a:lnTo>
                    <a:pt x="159" y="226"/>
                  </a:lnTo>
                  <a:lnTo>
                    <a:pt x="161" y="228"/>
                  </a:lnTo>
                  <a:lnTo>
                    <a:pt x="163" y="231"/>
                  </a:lnTo>
                  <a:lnTo>
                    <a:pt x="164" y="233"/>
                  </a:lnTo>
                  <a:lnTo>
                    <a:pt x="165" y="235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70" y="240"/>
                  </a:lnTo>
                  <a:lnTo>
                    <a:pt x="172" y="242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6" y="246"/>
                  </a:lnTo>
                  <a:lnTo>
                    <a:pt x="178" y="247"/>
                  </a:lnTo>
                  <a:lnTo>
                    <a:pt x="180" y="248"/>
                  </a:lnTo>
                  <a:lnTo>
                    <a:pt x="181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185" y="251"/>
                  </a:lnTo>
                  <a:lnTo>
                    <a:pt x="187" y="252"/>
                  </a:lnTo>
                  <a:lnTo>
                    <a:pt x="189" y="253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6"/>
                  </a:lnTo>
                  <a:lnTo>
                    <a:pt x="196" y="258"/>
                  </a:lnTo>
                  <a:lnTo>
                    <a:pt x="197" y="259"/>
                  </a:lnTo>
                  <a:lnTo>
                    <a:pt x="199" y="260"/>
                  </a:lnTo>
                  <a:lnTo>
                    <a:pt x="201" y="262"/>
                  </a:lnTo>
                  <a:lnTo>
                    <a:pt x="202" y="264"/>
                  </a:lnTo>
                  <a:lnTo>
                    <a:pt x="204" y="265"/>
                  </a:lnTo>
                  <a:lnTo>
                    <a:pt x="205" y="267"/>
                  </a:lnTo>
                  <a:lnTo>
                    <a:pt x="207" y="268"/>
                  </a:lnTo>
                  <a:lnTo>
                    <a:pt x="208" y="269"/>
                  </a:lnTo>
                  <a:lnTo>
                    <a:pt x="209" y="271"/>
                  </a:lnTo>
                  <a:lnTo>
                    <a:pt x="209" y="272"/>
                  </a:lnTo>
                  <a:lnTo>
                    <a:pt x="210" y="273"/>
                  </a:lnTo>
                  <a:lnTo>
                    <a:pt x="210" y="274"/>
                  </a:lnTo>
                  <a:lnTo>
                    <a:pt x="211" y="275"/>
                  </a:lnTo>
                  <a:lnTo>
                    <a:pt x="210" y="275"/>
                  </a:lnTo>
                  <a:lnTo>
                    <a:pt x="209" y="276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80"/>
                  </a:lnTo>
                  <a:lnTo>
                    <a:pt x="200" y="281"/>
                  </a:lnTo>
                  <a:lnTo>
                    <a:pt x="197" y="281"/>
                  </a:lnTo>
                  <a:lnTo>
                    <a:pt x="195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9" y="283"/>
                  </a:lnTo>
                  <a:lnTo>
                    <a:pt x="187" y="283"/>
                  </a:lnTo>
                  <a:lnTo>
                    <a:pt x="184" y="283"/>
                  </a:lnTo>
                  <a:lnTo>
                    <a:pt x="181" y="283"/>
                  </a:lnTo>
                  <a:lnTo>
                    <a:pt x="180" y="283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3"/>
                  </a:lnTo>
                  <a:lnTo>
                    <a:pt x="172" y="283"/>
                  </a:lnTo>
                  <a:lnTo>
                    <a:pt x="170" y="282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1" y="280"/>
                  </a:lnTo>
                  <a:lnTo>
                    <a:pt x="159" y="279"/>
                  </a:lnTo>
                  <a:lnTo>
                    <a:pt x="157" y="279"/>
                  </a:lnTo>
                  <a:lnTo>
                    <a:pt x="155" y="279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2" y="273"/>
                  </a:lnTo>
                  <a:lnTo>
                    <a:pt x="139" y="271"/>
                  </a:lnTo>
                  <a:lnTo>
                    <a:pt x="136" y="269"/>
                  </a:lnTo>
                  <a:lnTo>
                    <a:pt x="134" y="268"/>
                  </a:lnTo>
                  <a:lnTo>
                    <a:pt x="131" y="267"/>
                  </a:lnTo>
                  <a:lnTo>
                    <a:pt x="130" y="265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4" y="262"/>
                  </a:lnTo>
                  <a:lnTo>
                    <a:pt x="123" y="262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2" y="263"/>
                  </a:lnTo>
                  <a:lnTo>
                    <a:pt x="122" y="264"/>
                  </a:lnTo>
                  <a:lnTo>
                    <a:pt x="122" y="265"/>
                  </a:lnTo>
                  <a:lnTo>
                    <a:pt x="122" y="266"/>
                  </a:lnTo>
                  <a:lnTo>
                    <a:pt x="121" y="267"/>
                  </a:lnTo>
                  <a:lnTo>
                    <a:pt x="121" y="268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19" y="268"/>
                  </a:lnTo>
                  <a:lnTo>
                    <a:pt x="118" y="267"/>
                  </a:lnTo>
                  <a:lnTo>
                    <a:pt x="116" y="267"/>
                  </a:lnTo>
                  <a:lnTo>
                    <a:pt x="114" y="267"/>
                  </a:lnTo>
                  <a:lnTo>
                    <a:pt x="112" y="266"/>
                  </a:lnTo>
                  <a:lnTo>
                    <a:pt x="110" y="265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4" y="263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0" y="261"/>
                  </a:lnTo>
                  <a:lnTo>
                    <a:pt x="99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7" y="257"/>
                  </a:lnTo>
                  <a:lnTo>
                    <a:pt x="97" y="256"/>
                  </a:lnTo>
                  <a:lnTo>
                    <a:pt x="97" y="255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5"/>
                  </a:lnTo>
                  <a:lnTo>
                    <a:pt x="95" y="244"/>
                  </a:lnTo>
                  <a:lnTo>
                    <a:pt x="94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7" y="230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7" y="224"/>
                  </a:lnTo>
                  <a:lnTo>
                    <a:pt x="97" y="223"/>
                  </a:lnTo>
                  <a:lnTo>
                    <a:pt x="98" y="221"/>
                  </a:lnTo>
                  <a:lnTo>
                    <a:pt x="99" y="219"/>
                  </a:lnTo>
                  <a:lnTo>
                    <a:pt x="99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4" y="207"/>
                  </a:lnTo>
                  <a:lnTo>
                    <a:pt x="104" y="206"/>
                  </a:lnTo>
                  <a:lnTo>
                    <a:pt x="105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6" y="196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06" y="184"/>
                  </a:lnTo>
                  <a:lnTo>
                    <a:pt x="106" y="178"/>
                  </a:lnTo>
                  <a:lnTo>
                    <a:pt x="106" y="172"/>
                  </a:lnTo>
                  <a:lnTo>
                    <a:pt x="106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3" y="140"/>
                  </a:lnTo>
                  <a:lnTo>
                    <a:pt x="102" y="134"/>
                  </a:lnTo>
                  <a:lnTo>
                    <a:pt x="101" y="129"/>
                  </a:lnTo>
                  <a:lnTo>
                    <a:pt x="101" y="123"/>
                  </a:lnTo>
                  <a:lnTo>
                    <a:pt x="100" y="119"/>
                  </a:lnTo>
                  <a:lnTo>
                    <a:pt x="99" y="115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7"/>
                  </a:lnTo>
                  <a:lnTo>
                    <a:pt x="95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3"/>
                  </a:lnTo>
                  <a:lnTo>
                    <a:pt x="88" y="116"/>
                  </a:lnTo>
                  <a:lnTo>
                    <a:pt x="86" y="121"/>
                  </a:lnTo>
                  <a:lnTo>
                    <a:pt x="85" y="125"/>
                  </a:lnTo>
                  <a:lnTo>
                    <a:pt x="84" y="130"/>
                  </a:lnTo>
                  <a:lnTo>
                    <a:pt x="82" y="136"/>
                  </a:lnTo>
                  <a:lnTo>
                    <a:pt x="81" y="142"/>
                  </a:lnTo>
                  <a:lnTo>
                    <a:pt x="80" y="147"/>
                  </a:lnTo>
                  <a:lnTo>
                    <a:pt x="78" y="153"/>
                  </a:lnTo>
                  <a:lnTo>
                    <a:pt x="77" y="159"/>
                  </a:lnTo>
                  <a:lnTo>
                    <a:pt x="77" y="165"/>
                  </a:lnTo>
                  <a:lnTo>
                    <a:pt x="76" y="170"/>
                  </a:lnTo>
                  <a:lnTo>
                    <a:pt x="75" y="175"/>
                  </a:lnTo>
                  <a:lnTo>
                    <a:pt x="73" y="181"/>
                  </a:lnTo>
                  <a:lnTo>
                    <a:pt x="73" y="186"/>
                  </a:lnTo>
                  <a:lnTo>
                    <a:pt x="72" y="191"/>
                  </a:lnTo>
                  <a:lnTo>
                    <a:pt x="72" y="197"/>
                  </a:lnTo>
                  <a:lnTo>
                    <a:pt x="71" y="203"/>
                  </a:lnTo>
                  <a:lnTo>
                    <a:pt x="71" y="208"/>
                  </a:lnTo>
                  <a:lnTo>
                    <a:pt x="70" y="215"/>
                  </a:lnTo>
                  <a:lnTo>
                    <a:pt x="70" y="221"/>
                  </a:lnTo>
                  <a:lnTo>
                    <a:pt x="70" y="226"/>
                  </a:lnTo>
                  <a:lnTo>
                    <a:pt x="70" y="232"/>
                  </a:lnTo>
                  <a:lnTo>
                    <a:pt x="70" y="237"/>
                  </a:lnTo>
                  <a:lnTo>
                    <a:pt x="70" y="243"/>
                  </a:lnTo>
                  <a:lnTo>
                    <a:pt x="70" y="248"/>
                  </a:lnTo>
                  <a:lnTo>
                    <a:pt x="70" y="253"/>
                  </a:lnTo>
                  <a:lnTo>
                    <a:pt x="71" y="257"/>
                  </a:lnTo>
                  <a:lnTo>
                    <a:pt x="72" y="261"/>
                  </a:lnTo>
                  <a:lnTo>
                    <a:pt x="72" y="265"/>
                  </a:lnTo>
                  <a:lnTo>
                    <a:pt x="73" y="269"/>
                  </a:lnTo>
                  <a:lnTo>
                    <a:pt x="74" y="271"/>
                  </a:lnTo>
                  <a:lnTo>
                    <a:pt x="75" y="275"/>
                  </a:lnTo>
                  <a:lnTo>
                    <a:pt x="77" y="277"/>
                  </a:lnTo>
                  <a:lnTo>
                    <a:pt x="78" y="279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2" y="287"/>
                  </a:lnTo>
                  <a:lnTo>
                    <a:pt x="84" y="289"/>
                  </a:lnTo>
                  <a:lnTo>
                    <a:pt x="85" y="291"/>
                  </a:lnTo>
                  <a:lnTo>
                    <a:pt x="86" y="293"/>
                  </a:lnTo>
                  <a:lnTo>
                    <a:pt x="87" y="296"/>
                  </a:lnTo>
                  <a:lnTo>
                    <a:pt x="89" y="298"/>
                  </a:lnTo>
                  <a:lnTo>
                    <a:pt x="90" y="300"/>
                  </a:lnTo>
                  <a:lnTo>
                    <a:pt x="91" y="303"/>
                  </a:lnTo>
                  <a:lnTo>
                    <a:pt x="92" y="305"/>
                  </a:lnTo>
                  <a:lnTo>
                    <a:pt x="93" y="307"/>
                  </a:lnTo>
                  <a:lnTo>
                    <a:pt x="94" y="309"/>
                  </a:lnTo>
                  <a:lnTo>
                    <a:pt x="96" y="312"/>
                  </a:lnTo>
                  <a:lnTo>
                    <a:pt x="97" y="314"/>
                  </a:lnTo>
                  <a:lnTo>
                    <a:pt x="99" y="315"/>
                  </a:lnTo>
                  <a:lnTo>
                    <a:pt x="100" y="318"/>
                  </a:lnTo>
                  <a:lnTo>
                    <a:pt x="101" y="319"/>
                  </a:lnTo>
                  <a:lnTo>
                    <a:pt x="103" y="321"/>
                  </a:lnTo>
                  <a:lnTo>
                    <a:pt x="104" y="323"/>
                  </a:lnTo>
                  <a:lnTo>
                    <a:pt x="105" y="325"/>
                  </a:lnTo>
                  <a:lnTo>
                    <a:pt x="106" y="327"/>
                  </a:lnTo>
                  <a:lnTo>
                    <a:pt x="106" y="328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2"/>
                  </a:lnTo>
                  <a:lnTo>
                    <a:pt x="103" y="333"/>
                  </a:lnTo>
                  <a:lnTo>
                    <a:pt x="101" y="333"/>
                  </a:lnTo>
                  <a:lnTo>
                    <a:pt x="99" y="334"/>
                  </a:lnTo>
                  <a:lnTo>
                    <a:pt x="97" y="335"/>
                  </a:lnTo>
                  <a:lnTo>
                    <a:pt x="94" y="335"/>
                  </a:lnTo>
                  <a:lnTo>
                    <a:pt x="91" y="335"/>
                  </a:lnTo>
                  <a:lnTo>
                    <a:pt x="88" y="336"/>
                  </a:lnTo>
                  <a:lnTo>
                    <a:pt x="85" y="336"/>
                  </a:lnTo>
                  <a:lnTo>
                    <a:pt x="81" y="335"/>
                  </a:lnTo>
                  <a:lnTo>
                    <a:pt x="78" y="335"/>
                  </a:lnTo>
                  <a:lnTo>
                    <a:pt x="74" y="334"/>
                  </a:lnTo>
                  <a:lnTo>
                    <a:pt x="71" y="334"/>
                  </a:lnTo>
                  <a:lnTo>
                    <a:pt x="68" y="333"/>
                  </a:lnTo>
                  <a:lnTo>
                    <a:pt x="64" y="332"/>
                  </a:lnTo>
                  <a:lnTo>
                    <a:pt x="62" y="331"/>
                  </a:lnTo>
                  <a:lnTo>
                    <a:pt x="60" y="329"/>
                  </a:lnTo>
                  <a:lnTo>
                    <a:pt x="56" y="327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0" y="322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5" y="316"/>
                  </a:lnTo>
                  <a:lnTo>
                    <a:pt x="43" y="314"/>
                  </a:lnTo>
                  <a:lnTo>
                    <a:pt x="42" y="312"/>
                  </a:lnTo>
                  <a:lnTo>
                    <a:pt x="41" y="309"/>
                  </a:lnTo>
                  <a:lnTo>
                    <a:pt x="39" y="306"/>
                  </a:lnTo>
                  <a:lnTo>
                    <a:pt x="38" y="304"/>
                  </a:lnTo>
                  <a:lnTo>
                    <a:pt x="37" y="300"/>
                  </a:lnTo>
                  <a:lnTo>
                    <a:pt x="35" y="298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6"/>
                  </a:lnTo>
                  <a:lnTo>
                    <a:pt x="31" y="283"/>
                  </a:lnTo>
                  <a:lnTo>
                    <a:pt x="31" y="280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4"/>
                  </a:lnTo>
                  <a:lnTo>
                    <a:pt x="31" y="272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4" y="260"/>
                  </a:lnTo>
                  <a:lnTo>
                    <a:pt x="34" y="257"/>
                  </a:lnTo>
                  <a:lnTo>
                    <a:pt x="34" y="253"/>
                  </a:lnTo>
                  <a:lnTo>
                    <a:pt x="33" y="249"/>
                  </a:lnTo>
                  <a:lnTo>
                    <a:pt x="32" y="244"/>
                  </a:lnTo>
                  <a:lnTo>
                    <a:pt x="31" y="238"/>
                  </a:lnTo>
                  <a:lnTo>
                    <a:pt x="30" y="233"/>
                  </a:lnTo>
                  <a:lnTo>
                    <a:pt x="29" y="228"/>
                  </a:lnTo>
                  <a:lnTo>
                    <a:pt x="27" y="224"/>
                  </a:lnTo>
                  <a:lnTo>
                    <a:pt x="26" y="220"/>
                  </a:lnTo>
                  <a:lnTo>
                    <a:pt x="24" y="216"/>
                  </a:lnTo>
                  <a:lnTo>
                    <a:pt x="23" y="212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9" y="201"/>
                  </a:lnTo>
                  <a:lnTo>
                    <a:pt x="18" y="197"/>
                  </a:lnTo>
                  <a:lnTo>
                    <a:pt x="17" y="193"/>
                  </a:lnTo>
                  <a:lnTo>
                    <a:pt x="16" y="189"/>
                  </a:lnTo>
                  <a:lnTo>
                    <a:pt x="15" y="184"/>
                  </a:lnTo>
                  <a:lnTo>
                    <a:pt x="14" y="179"/>
                  </a:lnTo>
                  <a:lnTo>
                    <a:pt x="14" y="173"/>
                  </a:lnTo>
                  <a:lnTo>
                    <a:pt x="13" y="166"/>
                  </a:lnTo>
                  <a:lnTo>
                    <a:pt x="12" y="159"/>
                  </a:lnTo>
                  <a:lnTo>
                    <a:pt x="10" y="150"/>
                  </a:lnTo>
                  <a:lnTo>
                    <a:pt x="9" y="141"/>
                  </a:lnTo>
                  <a:lnTo>
                    <a:pt x="7" y="132"/>
                  </a:lnTo>
                  <a:lnTo>
                    <a:pt x="5" y="121"/>
                  </a:lnTo>
                  <a:lnTo>
                    <a:pt x="3" y="111"/>
                  </a:lnTo>
                  <a:lnTo>
                    <a:pt x="2" y="101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8" y="24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8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57" y="30"/>
                  </a:lnTo>
                  <a:lnTo>
                    <a:pt x="156" y="34"/>
                  </a:lnTo>
                  <a:lnTo>
                    <a:pt x="155" y="40"/>
                  </a:lnTo>
                  <a:lnTo>
                    <a:pt x="154" y="46"/>
                  </a:lnTo>
                  <a:lnTo>
                    <a:pt x="153" y="52"/>
                  </a:lnTo>
                  <a:lnTo>
                    <a:pt x="152" y="59"/>
                  </a:lnTo>
                  <a:lnTo>
                    <a:pt x="153" y="6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24" name="Freeform 217"/>
            <p:cNvSpPr>
              <a:spLocks/>
            </p:cNvSpPr>
            <p:nvPr/>
          </p:nvSpPr>
          <p:spPr bwMode="auto">
            <a:xfrm>
              <a:off x="3278" y="2218"/>
              <a:ext cx="395" cy="847"/>
            </a:xfrm>
            <a:custGeom>
              <a:avLst/>
              <a:gdLst/>
              <a:ahLst/>
              <a:cxnLst>
                <a:cxn ang="0">
                  <a:pos x="4" y="459"/>
                </a:cxn>
                <a:cxn ang="0">
                  <a:pos x="19" y="525"/>
                </a:cxn>
                <a:cxn ang="0">
                  <a:pos x="32" y="620"/>
                </a:cxn>
                <a:cxn ang="0">
                  <a:pos x="34" y="725"/>
                </a:cxn>
                <a:cxn ang="0">
                  <a:pos x="32" y="793"/>
                </a:cxn>
                <a:cxn ang="0">
                  <a:pos x="35" y="807"/>
                </a:cxn>
                <a:cxn ang="0">
                  <a:pos x="64" y="829"/>
                </a:cxn>
                <a:cxn ang="0">
                  <a:pos x="112" y="845"/>
                </a:cxn>
                <a:cxn ang="0">
                  <a:pos x="166" y="835"/>
                </a:cxn>
                <a:cxn ang="0">
                  <a:pos x="215" y="811"/>
                </a:cxn>
                <a:cxn ang="0">
                  <a:pos x="269" y="792"/>
                </a:cxn>
                <a:cxn ang="0">
                  <a:pos x="295" y="791"/>
                </a:cxn>
                <a:cxn ang="0">
                  <a:pos x="308" y="796"/>
                </a:cxn>
                <a:cxn ang="0">
                  <a:pos x="343" y="789"/>
                </a:cxn>
                <a:cxn ang="0">
                  <a:pos x="371" y="774"/>
                </a:cxn>
                <a:cxn ang="0">
                  <a:pos x="384" y="765"/>
                </a:cxn>
                <a:cxn ang="0">
                  <a:pos x="381" y="722"/>
                </a:cxn>
                <a:cxn ang="0">
                  <a:pos x="376" y="621"/>
                </a:cxn>
                <a:cxn ang="0">
                  <a:pos x="377" y="506"/>
                </a:cxn>
                <a:cxn ang="0">
                  <a:pos x="385" y="427"/>
                </a:cxn>
                <a:cxn ang="0">
                  <a:pos x="392" y="367"/>
                </a:cxn>
                <a:cxn ang="0">
                  <a:pos x="394" y="313"/>
                </a:cxn>
                <a:cxn ang="0">
                  <a:pos x="390" y="281"/>
                </a:cxn>
                <a:cxn ang="0">
                  <a:pos x="373" y="248"/>
                </a:cxn>
                <a:cxn ang="0">
                  <a:pos x="345" y="222"/>
                </a:cxn>
                <a:cxn ang="0">
                  <a:pos x="318" y="210"/>
                </a:cxn>
                <a:cxn ang="0">
                  <a:pos x="300" y="188"/>
                </a:cxn>
                <a:cxn ang="0">
                  <a:pos x="295" y="174"/>
                </a:cxn>
                <a:cxn ang="0">
                  <a:pos x="293" y="165"/>
                </a:cxn>
                <a:cxn ang="0">
                  <a:pos x="309" y="158"/>
                </a:cxn>
                <a:cxn ang="0">
                  <a:pos x="325" y="138"/>
                </a:cxn>
                <a:cxn ang="0">
                  <a:pos x="318" y="104"/>
                </a:cxn>
                <a:cxn ang="0">
                  <a:pos x="289" y="67"/>
                </a:cxn>
                <a:cxn ang="0">
                  <a:pos x="265" y="40"/>
                </a:cxn>
                <a:cxn ang="0">
                  <a:pos x="253" y="26"/>
                </a:cxn>
                <a:cxn ang="0">
                  <a:pos x="243" y="17"/>
                </a:cxn>
                <a:cxn ang="0">
                  <a:pos x="232" y="10"/>
                </a:cxn>
                <a:cxn ang="0">
                  <a:pos x="218" y="5"/>
                </a:cxn>
                <a:cxn ang="0">
                  <a:pos x="207" y="3"/>
                </a:cxn>
                <a:cxn ang="0">
                  <a:pos x="199" y="4"/>
                </a:cxn>
                <a:cxn ang="0">
                  <a:pos x="197" y="10"/>
                </a:cxn>
                <a:cxn ang="0">
                  <a:pos x="191" y="16"/>
                </a:cxn>
                <a:cxn ang="0">
                  <a:pos x="179" y="21"/>
                </a:cxn>
                <a:cxn ang="0">
                  <a:pos x="164" y="23"/>
                </a:cxn>
                <a:cxn ang="0">
                  <a:pos x="150" y="20"/>
                </a:cxn>
                <a:cxn ang="0">
                  <a:pos x="136" y="12"/>
                </a:cxn>
                <a:cxn ang="0">
                  <a:pos x="121" y="0"/>
                </a:cxn>
                <a:cxn ang="0">
                  <a:pos x="110" y="1"/>
                </a:cxn>
                <a:cxn ang="0">
                  <a:pos x="88" y="11"/>
                </a:cxn>
                <a:cxn ang="0">
                  <a:pos x="65" y="38"/>
                </a:cxn>
                <a:cxn ang="0">
                  <a:pos x="39" y="60"/>
                </a:cxn>
                <a:cxn ang="0">
                  <a:pos x="18" y="76"/>
                </a:cxn>
                <a:cxn ang="0">
                  <a:pos x="6" y="97"/>
                </a:cxn>
                <a:cxn ang="0">
                  <a:pos x="0" y="121"/>
                </a:cxn>
                <a:cxn ang="0">
                  <a:pos x="2" y="145"/>
                </a:cxn>
                <a:cxn ang="0">
                  <a:pos x="13" y="168"/>
                </a:cxn>
                <a:cxn ang="0">
                  <a:pos x="28" y="192"/>
                </a:cxn>
                <a:cxn ang="0">
                  <a:pos x="43" y="219"/>
                </a:cxn>
                <a:cxn ang="0">
                  <a:pos x="34" y="284"/>
                </a:cxn>
                <a:cxn ang="0">
                  <a:pos x="11" y="372"/>
                </a:cxn>
              </a:cxnLst>
              <a:rect l="0" t="0" r="r" b="b"/>
              <a:pathLst>
                <a:path w="395" h="847">
                  <a:moveTo>
                    <a:pt x="6" y="401"/>
                  </a:moveTo>
                  <a:lnTo>
                    <a:pt x="3" y="414"/>
                  </a:lnTo>
                  <a:lnTo>
                    <a:pt x="2" y="426"/>
                  </a:lnTo>
                  <a:lnTo>
                    <a:pt x="2" y="438"/>
                  </a:lnTo>
                  <a:lnTo>
                    <a:pt x="2" y="448"/>
                  </a:lnTo>
                  <a:lnTo>
                    <a:pt x="4" y="459"/>
                  </a:lnTo>
                  <a:lnTo>
                    <a:pt x="6" y="470"/>
                  </a:lnTo>
                  <a:lnTo>
                    <a:pt x="8" y="480"/>
                  </a:lnTo>
                  <a:lnTo>
                    <a:pt x="10" y="491"/>
                  </a:lnTo>
                  <a:lnTo>
                    <a:pt x="14" y="502"/>
                  </a:lnTo>
                  <a:lnTo>
                    <a:pt x="16" y="513"/>
                  </a:lnTo>
                  <a:lnTo>
                    <a:pt x="19" y="525"/>
                  </a:lnTo>
                  <a:lnTo>
                    <a:pt x="23" y="538"/>
                  </a:lnTo>
                  <a:lnTo>
                    <a:pt x="26" y="552"/>
                  </a:lnTo>
                  <a:lnTo>
                    <a:pt x="28" y="567"/>
                  </a:lnTo>
                  <a:lnTo>
                    <a:pt x="30" y="583"/>
                  </a:lnTo>
                  <a:lnTo>
                    <a:pt x="31" y="602"/>
                  </a:lnTo>
                  <a:lnTo>
                    <a:pt x="32" y="620"/>
                  </a:lnTo>
                  <a:lnTo>
                    <a:pt x="33" y="639"/>
                  </a:lnTo>
                  <a:lnTo>
                    <a:pt x="34" y="658"/>
                  </a:lnTo>
                  <a:lnTo>
                    <a:pt x="34" y="675"/>
                  </a:lnTo>
                  <a:lnTo>
                    <a:pt x="34" y="693"/>
                  </a:lnTo>
                  <a:lnTo>
                    <a:pt x="34" y="710"/>
                  </a:lnTo>
                  <a:lnTo>
                    <a:pt x="34" y="725"/>
                  </a:lnTo>
                  <a:lnTo>
                    <a:pt x="34" y="740"/>
                  </a:lnTo>
                  <a:lnTo>
                    <a:pt x="33" y="754"/>
                  </a:lnTo>
                  <a:lnTo>
                    <a:pt x="33" y="766"/>
                  </a:lnTo>
                  <a:lnTo>
                    <a:pt x="32" y="776"/>
                  </a:lnTo>
                  <a:lnTo>
                    <a:pt x="32" y="785"/>
                  </a:lnTo>
                  <a:lnTo>
                    <a:pt x="32" y="793"/>
                  </a:lnTo>
                  <a:lnTo>
                    <a:pt x="31" y="798"/>
                  </a:lnTo>
                  <a:lnTo>
                    <a:pt x="31" y="801"/>
                  </a:lnTo>
                  <a:lnTo>
                    <a:pt x="31" y="803"/>
                  </a:lnTo>
                  <a:lnTo>
                    <a:pt x="32" y="803"/>
                  </a:lnTo>
                  <a:lnTo>
                    <a:pt x="33" y="804"/>
                  </a:lnTo>
                  <a:lnTo>
                    <a:pt x="35" y="807"/>
                  </a:lnTo>
                  <a:lnTo>
                    <a:pt x="39" y="810"/>
                  </a:lnTo>
                  <a:lnTo>
                    <a:pt x="42" y="813"/>
                  </a:lnTo>
                  <a:lnTo>
                    <a:pt x="46" y="817"/>
                  </a:lnTo>
                  <a:lnTo>
                    <a:pt x="51" y="821"/>
                  </a:lnTo>
                  <a:lnTo>
                    <a:pt x="57" y="825"/>
                  </a:lnTo>
                  <a:lnTo>
                    <a:pt x="64" y="829"/>
                  </a:lnTo>
                  <a:lnTo>
                    <a:pt x="71" y="833"/>
                  </a:lnTo>
                  <a:lnTo>
                    <a:pt x="78" y="837"/>
                  </a:lnTo>
                  <a:lnTo>
                    <a:pt x="85" y="840"/>
                  </a:lnTo>
                  <a:lnTo>
                    <a:pt x="94" y="843"/>
                  </a:lnTo>
                  <a:lnTo>
                    <a:pt x="103" y="844"/>
                  </a:lnTo>
                  <a:lnTo>
                    <a:pt x="112" y="845"/>
                  </a:lnTo>
                  <a:lnTo>
                    <a:pt x="121" y="846"/>
                  </a:lnTo>
                  <a:lnTo>
                    <a:pt x="131" y="845"/>
                  </a:lnTo>
                  <a:lnTo>
                    <a:pt x="140" y="843"/>
                  </a:lnTo>
                  <a:lnTo>
                    <a:pt x="148" y="841"/>
                  </a:lnTo>
                  <a:lnTo>
                    <a:pt x="158" y="838"/>
                  </a:lnTo>
                  <a:lnTo>
                    <a:pt x="166" y="835"/>
                  </a:lnTo>
                  <a:lnTo>
                    <a:pt x="174" y="831"/>
                  </a:lnTo>
                  <a:lnTo>
                    <a:pt x="183" y="828"/>
                  </a:lnTo>
                  <a:lnTo>
                    <a:pt x="191" y="824"/>
                  </a:lnTo>
                  <a:lnTo>
                    <a:pt x="199" y="820"/>
                  </a:lnTo>
                  <a:lnTo>
                    <a:pt x="207" y="816"/>
                  </a:lnTo>
                  <a:lnTo>
                    <a:pt x="215" y="811"/>
                  </a:lnTo>
                  <a:lnTo>
                    <a:pt x="224" y="808"/>
                  </a:lnTo>
                  <a:lnTo>
                    <a:pt x="232" y="803"/>
                  </a:lnTo>
                  <a:lnTo>
                    <a:pt x="241" y="800"/>
                  </a:lnTo>
                  <a:lnTo>
                    <a:pt x="250" y="797"/>
                  </a:lnTo>
                  <a:lnTo>
                    <a:pt x="260" y="795"/>
                  </a:lnTo>
                  <a:lnTo>
                    <a:pt x="269" y="792"/>
                  </a:lnTo>
                  <a:lnTo>
                    <a:pt x="276" y="791"/>
                  </a:lnTo>
                  <a:lnTo>
                    <a:pt x="281" y="790"/>
                  </a:lnTo>
                  <a:lnTo>
                    <a:pt x="286" y="790"/>
                  </a:lnTo>
                  <a:lnTo>
                    <a:pt x="289" y="790"/>
                  </a:lnTo>
                  <a:lnTo>
                    <a:pt x="293" y="791"/>
                  </a:lnTo>
                  <a:lnTo>
                    <a:pt x="295" y="791"/>
                  </a:lnTo>
                  <a:lnTo>
                    <a:pt x="297" y="792"/>
                  </a:lnTo>
                  <a:lnTo>
                    <a:pt x="298" y="793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5" y="795"/>
                  </a:lnTo>
                  <a:lnTo>
                    <a:pt x="308" y="796"/>
                  </a:lnTo>
                  <a:lnTo>
                    <a:pt x="312" y="796"/>
                  </a:lnTo>
                  <a:lnTo>
                    <a:pt x="318" y="795"/>
                  </a:lnTo>
                  <a:lnTo>
                    <a:pt x="324" y="795"/>
                  </a:lnTo>
                  <a:lnTo>
                    <a:pt x="330" y="793"/>
                  </a:lnTo>
                  <a:lnTo>
                    <a:pt x="337" y="791"/>
                  </a:lnTo>
                  <a:lnTo>
                    <a:pt x="343" y="789"/>
                  </a:lnTo>
                  <a:lnTo>
                    <a:pt x="349" y="787"/>
                  </a:lnTo>
                  <a:lnTo>
                    <a:pt x="355" y="785"/>
                  </a:lnTo>
                  <a:lnTo>
                    <a:pt x="359" y="783"/>
                  </a:lnTo>
                  <a:lnTo>
                    <a:pt x="364" y="780"/>
                  </a:lnTo>
                  <a:lnTo>
                    <a:pt x="368" y="777"/>
                  </a:lnTo>
                  <a:lnTo>
                    <a:pt x="371" y="774"/>
                  </a:lnTo>
                  <a:lnTo>
                    <a:pt x="375" y="772"/>
                  </a:lnTo>
                  <a:lnTo>
                    <a:pt x="378" y="770"/>
                  </a:lnTo>
                  <a:lnTo>
                    <a:pt x="380" y="768"/>
                  </a:lnTo>
                  <a:lnTo>
                    <a:pt x="382" y="767"/>
                  </a:lnTo>
                  <a:lnTo>
                    <a:pt x="384" y="766"/>
                  </a:lnTo>
                  <a:lnTo>
                    <a:pt x="384" y="765"/>
                  </a:lnTo>
                  <a:lnTo>
                    <a:pt x="384" y="764"/>
                  </a:lnTo>
                  <a:lnTo>
                    <a:pt x="384" y="760"/>
                  </a:lnTo>
                  <a:lnTo>
                    <a:pt x="384" y="754"/>
                  </a:lnTo>
                  <a:lnTo>
                    <a:pt x="383" y="745"/>
                  </a:lnTo>
                  <a:lnTo>
                    <a:pt x="382" y="735"/>
                  </a:lnTo>
                  <a:lnTo>
                    <a:pt x="381" y="722"/>
                  </a:lnTo>
                  <a:lnTo>
                    <a:pt x="380" y="708"/>
                  </a:lnTo>
                  <a:lnTo>
                    <a:pt x="380" y="693"/>
                  </a:lnTo>
                  <a:lnTo>
                    <a:pt x="379" y="677"/>
                  </a:lnTo>
                  <a:lnTo>
                    <a:pt x="377" y="659"/>
                  </a:lnTo>
                  <a:lnTo>
                    <a:pt x="377" y="640"/>
                  </a:lnTo>
                  <a:lnTo>
                    <a:pt x="376" y="621"/>
                  </a:lnTo>
                  <a:lnTo>
                    <a:pt x="376" y="602"/>
                  </a:lnTo>
                  <a:lnTo>
                    <a:pt x="376" y="582"/>
                  </a:lnTo>
                  <a:lnTo>
                    <a:pt x="376" y="562"/>
                  </a:lnTo>
                  <a:lnTo>
                    <a:pt x="376" y="543"/>
                  </a:lnTo>
                  <a:lnTo>
                    <a:pt x="376" y="524"/>
                  </a:lnTo>
                  <a:lnTo>
                    <a:pt x="377" y="506"/>
                  </a:lnTo>
                  <a:lnTo>
                    <a:pt x="378" y="490"/>
                  </a:lnTo>
                  <a:lnTo>
                    <a:pt x="380" y="476"/>
                  </a:lnTo>
                  <a:lnTo>
                    <a:pt x="380" y="462"/>
                  </a:lnTo>
                  <a:lnTo>
                    <a:pt x="382" y="450"/>
                  </a:lnTo>
                  <a:lnTo>
                    <a:pt x="384" y="438"/>
                  </a:lnTo>
                  <a:lnTo>
                    <a:pt x="385" y="427"/>
                  </a:lnTo>
                  <a:lnTo>
                    <a:pt x="387" y="416"/>
                  </a:lnTo>
                  <a:lnTo>
                    <a:pt x="388" y="406"/>
                  </a:lnTo>
                  <a:lnTo>
                    <a:pt x="389" y="396"/>
                  </a:lnTo>
                  <a:lnTo>
                    <a:pt x="391" y="387"/>
                  </a:lnTo>
                  <a:lnTo>
                    <a:pt x="392" y="377"/>
                  </a:lnTo>
                  <a:lnTo>
                    <a:pt x="392" y="367"/>
                  </a:lnTo>
                  <a:lnTo>
                    <a:pt x="393" y="357"/>
                  </a:lnTo>
                  <a:lnTo>
                    <a:pt x="393" y="348"/>
                  </a:lnTo>
                  <a:lnTo>
                    <a:pt x="393" y="338"/>
                  </a:lnTo>
                  <a:lnTo>
                    <a:pt x="393" y="329"/>
                  </a:lnTo>
                  <a:lnTo>
                    <a:pt x="394" y="321"/>
                  </a:lnTo>
                  <a:lnTo>
                    <a:pt x="394" y="313"/>
                  </a:lnTo>
                  <a:lnTo>
                    <a:pt x="393" y="307"/>
                  </a:lnTo>
                  <a:lnTo>
                    <a:pt x="393" y="301"/>
                  </a:lnTo>
                  <a:lnTo>
                    <a:pt x="392" y="296"/>
                  </a:lnTo>
                  <a:lnTo>
                    <a:pt x="392" y="290"/>
                  </a:lnTo>
                  <a:lnTo>
                    <a:pt x="391" y="286"/>
                  </a:lnTo>
                  <a:lnTo>
                    <a:pt x="390" y="281"/>
                  </a:lnTo>
                  <a:lnTo>
                    <a:pt x="388" y="276"/>
                  </a:lnTo>
                  <a:lnTo>
                    <a:pt x="386" y="271"/>
                  </a:lnTo>
                  <a:lnTo>
                    <a:pt x="384" y="267"/>
                  </a:lnTo>
                  <a:lnTo>
                    <a:pt x="380" y="261"/>
                  </a:lnTo>
                  <a:lnTo>
                    <a:pt x="377" y="255"/>
                  </a:lnTo>
                  <a:lnTo>
                    <a:pt x="373" y="248"/>
                  </a:lnTo>
                  <a:lnTo>
                    <a:pt x="368" y="242"/>
                  </a:lnTo>
                  <a:lnTo>
                    <a:pt x="364" y="236"/>
                  </a:lnTo>
                  <a:lnTo>
                    <a:pt x="359" y="232"/>
                  </a:lnTo>
                  <a:lnTo>
                    <a:pt x="355" y="228"/>
                  </a:lnTo>
                  <a:lnTo>
                    <a:pt x="351" y="225"/>
                  </a:lnTo>
                  <a:lnTo>
                    <a:pt x="345" y="222"/>
                  </a:lnTo>
                  <a:lnTo>
                    <a:pt x="341" y="220"/>
                  </a:lnTo>
                  <a:lnTo>
                    <a:pt x="336" y="218"/>
                  </a:lnTo>
                  <a:lnTo>
                    <a:pt x="331" y="216"/>
                  </a:lnTo>
                  <a:lnTo>
                    <a:pt x="327" y="215"/>
                  </a:lnTo>
                  <a:lnTo>
                    <a:pt x="322" y="212"/>
                  </a:lnTo>
                  <a:lnTo>
                    <a:pt x="318" y="210"/>
                  </a:lnTo>
                  <a:lnTo>
                    <a:pt x="314" y="207"/>
                  </a:lnTo>
                  <a:lnTo>
                    <a:pt x="310" y="203"/>
                  </a:lnTo>
                  <a:lnTo>
                    <a:pt x="307" y="199"/>
                  </a:lnTo>
                  <a:lnTo>
                    <a:pt x="304" y="194"/>
                  </a:lnTo>
                  <a:lnTo>
                    <a:pt x="302" y="191"/>
                  </a:lnTo>
                  <a:lnTo>
                    <a:pt x="300" y="188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5" y="176"/>
                  </a:lnTo>
                  <a:lnTo>
                    <a:pt x="295" y="174"/>
                  </a:lnTo>
                  <a:lnTo>
                    <a:pt x="294" y="171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3" y="165"/>
                  </a:lnTo>
                  <a:lnTo>
                    <a:pt x="295" y="164"/>
                  </a:lnTo>
                  <a:lnTo>
                    <a:pt x="297" y="163"/>
                  </a:lnTo>
                  <a:lnTo>
                    <a:pt x="299" y="163"/>
                  </a:lnTo>
                  <a:lnTo>
                    <a:pt x="302" y="161"/>
                  </a:lnTo>
                  <a:lnTo>
                    <a:pt x="306" y="160"/>
                  </a:lnTo>
                  <a:lnTo>
                    <a:pt x="309" y="158"/>
                  </a:lnTo>
                  <a:lnTo>
                    <a:pt x="312" y="156"/>
                  </a:lnTo>
                  <a:lnTo>
                    <a:pt x="315" y="153"/>
                  </a:lnTo>
                  <a:lnTo>
                    <a:pt x="318" y="150"/>
                  </a:lnTo>
                  <a:lnTo>
                    <a:pt x="321" y="147"/>
                  </a:lnTo>
                  <a:lnTo>
                    <a:pt x="323" y="142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28"/>
                  </a:lnTo>
                  <a:lnTo>
                    <a:pt x="325" y="123"/>
                  </a:lnTo>
                  <a:lnTo>
                    <a:pt x="323" y="117"/>
                  </a:lnTo>
                  <a:lnTo>
                    <a:pt x="321" y="110"/>
                  </a:lnTo>
                  <a:lnTo>
                    <a:pt x="318" y="104"/>
                  </a:lnTo>
                  <a:lnTo>
                    <a:pt x="314" y="97"/>
                  </a:lnTo>
                  <a:lnTo>
                    <a:pt x="309" y="91"/>
                  </a:lnTo>
                  <a:lnTo>
                    <a:pt x="305" y="85"/>
                  </a:lnTo>
                  <a:lnTo>
                    <a:pt x="300" y="79"/>
                  </a:lnTo>
                  <a:lnTo>
                    <a:pt x="295" y="73"/>
                  </a:lnTo>
                  <a:lnTo>
                    <a:pt x="289" y="67"/>
                  </a:lnTo>
                  <a:lnTo>
                    <a:pt x="285" y="61"/>
                  </a:lnTo>
                  <a:lnTo>
                    <a:pt x="280" y="57"/>
                  </a:lnTo>
                  <a:lnTo>
                    <a:pt x="276" y="51"/>
                  </a:lnTo>
                  <a:lnTo>
                    <a:pt x="272" y="47"/>
                  </a:lnTo>
                  <a:lnTo>
                    <a:pt x="268" y="43"/>
                  </a:lnTo>
                  <a:lnTo>
                    <a:pt x="265" y="40"/>
                  </a:lnTo>
                  <a:lnTo>
                    <a:pt x="262" y="37"/>
                  </a:lnTo>
                  <a:lnTo>
                    <a:pt x="261" y="34"/>
                  </a:lnTo>
                  <a:lnTo>
                    <a:pt x="259" y="32"/>
                  </a:lnTo>
                  <a:lnTo>
                    <a:pt x="257" y="30"/>
                  </a:lnTo>
                  <a:lnTo>
                    <a:pt x="255" y="28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49" y="23"/>
                  </a:lnTo>
                  <a:lnTo>
                    <a:pt x="248" y="22"/>
                  </a:lnTo>
                  <a:lnTo>
                    <a:pt x="246" y="20"/>
                  </a:lnTo>
                  <a:lnTo>
                    <a:pt x="244" y="18"/>
                  </a:lnTo>
                  <a:lnTo>
                    <a:pt x="243" y="17"/>
                  </a:lnTo>
                  <a:lnTo>
                    <a:pt x="241" y="16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3" y="11"/>
                  </a:lnTo>
                  <a:lnTo>
                    <a:pt x="232" y="10"/>
                  </a:lnTo>
                  <a:lnTo>
                    <a:pt x="229" y="9"/>
                  </a:lnTo>
                  <a:lnTo>
                    <a:pt x="227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6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4" y="4"/>
                  </a:lnTo>
                  <a:lnTo>
                    <a:pt x="212" y="4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4" y="15"/>
                  </a:lnTo>
                  <a:lnTo>
                    <a:pt x="192" y="16"/>
                  </a:lnTo>
                  <a:lnTo>
                    <a:pt x="191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0" y="20"/>
                  </a:lnTo>
                  <a:lnTo>
                    <a:pt x="179" y="21"/>
                  </a:lnTo>
                  <a:lnTo>
                    <a:pt x="176" y="22"/>
                  </a:lnTo>
                  <a:lnTo>
                    <a:pt x="174" y="22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2"/>
                  </a:lnTo>
                  <a:lnTo>
                    <a:pt x="153" y="21"/>
                  </a:lnTo>
                  <a:lnTo>
                    <a:pt x="150" y="20"/>
                  </a:lnTo>
                  <a:lnTo>
                    <a:pt x="148" y="19"/>
                  </a:lnTo>
                  <a:lnTo>
                    <a:pt x="146" y="18"/>
                  </a:lnTo>
                  <a:lnTo>
                    <a:pt x="143" y="17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6" y="12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84" y="14"/>
                  </a:lnTo>
                  <a:lnTo>
                    <a:pt x="81" y="18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9" y="34"/>
                  </a:lnTo>
                  <a:lnTo>
                    <a:pt x="65" y="38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2" y="51"/>
                  </a:lnTo>
                  <a:lnTo>
                    <a:pt x="48" y="54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5" y="63"/>
                  </a:lnTo>
                  <a:lnTo>
                    <a:pt x="31" y="65"/>
                  </a:lnTo>
                  <a:lnTo>
                    <a:pt x="27" y="68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3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9" y="160"/>
                  </a:lnTo>
                  <a:lnTo>
                    <a:pt x="10" y="164"/>
                  </a:lnTo>
                  <a:lnTo>
                    <a:pt x="13" y="168"/>
                  </a:lnTo>
                  <a:lnTo>
                    <a:pt x="15" y="172"/>
                  </a:lnTo>
                  <a:lnTo>
                    <a:pt x="18" y="176"/>
                  </a:lnTo>
                  <a:lnTo>
                    <a:pt x="20" y="180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1" y="196"/>
                  </a:lnTo>
                  <a:lnTo>
                    <a:pt x="34" y="200"/>
                  </a:lnTo>
                  <a:lnTo>
                    <a:pt x="36" y="204"/>
                  </a:lnTo>
                  <a:lnTo>
                    <a:pt x="39" y="208"/>
                  </a:lnTo>
                  <a:lnTo>
                    <a:pt x="42" y="212"/>
                  </a:lnTo>
                  <a:lnTo>
                    <a:pt x="43" y="219"/>
                  </a:lnTo>
                  <a:lnTo>
                    <a:pt x="43" y="227"/>
                  </a:lnTo>
                  <a:lnTo>
                    <a:pt x="43" y="236"/>
                  </a:lnTo>
                  <a:lnTo>
                    <a:pt x="41" y="246"/>
                  </a:lnTo>
                  <a:lnTo>
                    <a:pt x="39" y="258"/>
                  </a:lnTo>
                  <a:lnTo>
                    <a:pt x="36" y="271"/>
                  </a:lnTo>
                  <a:lnTo>
                    <a:pt x="34" y="284"/>
                  </a:lnTo>
                  <a:lnTo>
                    <a:pt x="30" y="298"/>
                  </a:lnTo>
                  <a:lnTo>
                    <a:pt x="27" y="313"/>
                  </a:lnTo>
                  <a:lnTo>
                    <a:pt x="23" y="327"/>
                  </a:lnTo>
                  <a:lnTo>
                    <a:pt x="18" y="342"/>
                  </a:lnTo>
                  <a:lnTo>
                    <a:pt x="15" y="357"/>
                  </a:lnTo>
                  <a:lnTo>
                    <a:pt x="11" y="372"/>
                  </a:lnTo>
                  <a:lnTo>
                    <a:pt x="8" y="387"/>
                  </a:lnTo>
                  <a:lnTo>
                    <a:pt x="6" y="40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25" name="Freeform 218"/>
            <p:cNvSpPr>
              <a:spLocks/>
            </p:cNvSpPr>
            <p:nvPr/>
          </p:nvSpPr>
          <p:spPr bwMode="auto">
            <a:xfrm>
              <a:off x="3387" y="2113"/>
              <a:ext cx="104" cy="146"/>
            </a:xfrm>
            <a:custGeom>
              <a:avLst/>
              <a:gdLst/>
              <a:ahLst/>
              <a:cxnLst>
                <a:cxn ang="0">
                  <a:pos x="103" y="51"/>
                </a:cxn>
                <a:cxn ang="0">
                  <a:pos x="100" y="52"/>
                </a:cxn>
                <a:cxn ang="0">
                  <a:pos x="97" y="55"/>
                </a:cxn>
                <a:cxn ang="0">
                  <a:pos x="95" y="57"/>
                </a:cxn>
                <a:cxn ang="0">
                  <a:pos x="93" y="60"/>
                </a:cxn>
                <a:cxn ang="0">
                  <a:pos x="92" y="63"/>
                </a:cxn>
                <a:cxn ang="0">
                  <a:pos x="91" y="67"/>
                </a:cxn>
                <a:cxn ang="0">
                  <a:pos x="90" y="71"/>
                </a:cxn>
                <a:cxn ang="0">
                  <a:pos x="90" y="76"/>
                </a:cxn>
                <a:cxn ang="0">
                  <a:pos x="90" y="82"/>
                </a:cxn>
                <a:cxn ang="0">
                  <a:pos x="93" y="88"/>
                </a:cxn>
                <a:cxn ang="0">
                  <a:pos x="95" y="96"/>
                </a:cxn>
                <a:cxn ang="0">
                  <a:pos x="98" y="104"/>
                </a:cxn>
                <a:cxn ang="0">
                  <a:pos x="101" y="111"/>
                </a:cxn>
                <a:cxn ang="0">
                  <a:pos x="103" y="119"/>
                </a:cxn>
                <a:cxn ang="0">
                  <a:pos x="103" y="125"/>
                </a:cxn>
                <a:cxn ang="0">
                  <a:pos x="101" y="130"/>
                </a:cxn>
                <a:cxn ang="0">
                  <a:pos x="97" y="134"/>
                </a:cxn>
                <a:cxn ang="0">
                  <a:pos x="91" y="138"/>
                </a:cxn>
                <a:cxn ang="0">
                  <a:pos x="84" y="140"/>
                </a:cxn>
                <a:cxn ang="0">
                  <a:pos x="75" y="142"/>
                </a:cxn>
                <a:cxn ang="0">
                  <a:pos x="67" y="144"/>
                </a:cxn>
                <a:cxn ang="0">
                  <a:pos x="57" y="145"/>
                </a:cxn>
                <a:cxn ang="0">
                  <a:pos x="50" y="145"/>
                </a:cxn>
                <a:cxn ang="0">
                  <a:pos x="43" y="144"/>
                </a:cxn>
                <a:cxn ang="0">
                  <a:pos x="37" y="143"/>
                </a:cxn>
                <a:cxn ang="0">
                  <a:pos x="30" y="142"/>
                </a:cxn>
                <a:cxn ang="0">
                  <a:pos x="22" y="140"/>
                </a:cxn>
                <a:cxn ang="0">
                  <a:pos x="16" y="137"/>
                </a:cxn>
                <a:cxn ang="0">
                  <a:pos x="10" y="133"/>
                </a:cxn>
                <a:cxn ang="0">
                  <a:pos x="5" y="128"/>
                </a:cxn>
                <a:cxn ang="0">
                  <a:pos x="2" y="121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2" y="81"/>
                </a:cxn>
                <a:cxn ang="0">
                  <a:pos x="5" y="67"/>
                </a:cxn>
                <a:cxn ang="0">
                  <a:pos x="9" y="52"/>
                </a:cxn>
                <a:cxn ang="0">
                  <a:pos x="14" y="36"/>
                </a:cxn>
                <a:cxn ang="0">
                  <a:pos x="19" y="18"/>
                </a:cxn>
                <a:cxn ang="0">
                  <a:pos x="26" y="0"/>
                </a:cxn>
                <a:cxn ang="0">
                  <a:pos x="103" y="51"/>
                </a:cxn>
              </a:cxnLst>
              <a:rect l="0" t="0" r="r" b="b"/>
              <a:pathLst>
                <a:path w="104" h="146">
                  <a:moveTo>
                    <a:pt x="103" y="51"/>
                  </a:moveTo>
                  <a:lnTo>
                    <a:pt x="100" y="52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60"/>
                  </a:lnTo>
                  <a:lnTo>
                    <a:pt x="92" y="63"/>
                  </a:lnTo>
                  <a:lnTo>
                    <a:pt x="91" y="67"/>
                  </a:lnTo>
                  <a:lnTo>
                    <a:pt x="90" y="71"/>
                  </a:lnTo>
                  <a:lnTo>
                    <a:pt x="90" y="76"/>
                  </a:lnTo>
                  <a:lnTo>
                    <a:pt x="90" y="82"/>
                  </a:lnTo>
                  <a:lnTo>
                    <a:pt x="93" y="88"/>
                  </a:lnTo>
                  <a:lnTo>
                    <a:pt x="95" y="96"/>
                  </a:lnTo>
                  <a:lnTo>
                    <a:pt x="98" y="104"/>
                  </a:lnTo>
                  <a:lnTo>
                    <a:pt x="101" y="111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1" y="130"/>
                  </a:lnTo>
                  <a:lnTo>
                    <a:pt x="97" y="134"/>
                  </a:lnTo>
                  <a:lnTo>
                    <a:pt x="91" y="138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7" y="144"/>
                  </a:lnTo>
                  <a:lnTo>
                    <a:pt x="57" y="145"/>
                  </a:lnTo>
                  <a:lnTo>
                    <a:pt x="50" y="145"/>
                  </a:lnTo>
                  <a:lnTo>
                    <a:pt x="43" y="144"/>
                  </a:lnTo>
                  <a:lnTo>
                    <a:pt x="37" y="143"/>
                  </a:lnTo>
                  <a:lnTo>
                    <a:pt x="30" y="142"/>
                  </a:lnTo>
                  <a:lnTo>
                    <a:pt x="22" y="140"/>
                  </a:lnTo>
                  <a:lnTo>
                    <a:pt x="16" y="137"/>
                  </a:lnTo>
                  <a:lnTo>
                    <a:pt x="10" y="133"/>
                  </a:lnTo>
                  <a:lnTo>
                    <a:pt x="5" y="128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9" y="52"/>
                  </a:lnTo>
                  <a:lnTo>
                    <a:pt x="14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103" y="5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26" name="Freeform 219"/>
            <p:cNvSpPr>
              <a:spLocks/>
            </p:cNvSpPr>
            <p:nvPr/>
          </p:nvSpPr>
          <p:spPr bwMode="auto">
            <a:xfrm>
              <a:off x="3405" y="2024"/>
              <a:ext cx="157" cy="166"/>
            </a:xfrm>
            <a:custGeom>
              <a:avLst/>
              <a:gdLst/>
              <a:ahLst/>
              <a:cxnLst>
                <a:cxn ang="0">
                  <a:pos x="153" y="78"/>
                </a:cxn>
                <a:cxn ang="0">
                  <a:pos x="152" y="84"/>
                </a:cxn>
                <a:cxn ang="0">
                  <a:pos x="149" y="91"/>
                </a:cxn>
                <a:cxn ang="0">
                  <a:pos x="145" y="97"/>
                </a:cxn>
                <a:cxn ang="0">
                  <a:pos x="141" y="104"/>
                </a:cxn>
                <a:cxn ang="0">
                  <a:pos x="138" y="112"/>
                </a:cxn>
                <a:cxn ang="0">
                  <a:pos x="135" y="118"/>
                </a:cxn>
                <a:cxn ang="0">
                  <a:pos x="131" y="123"/>
                </a:cxn>
                <a:cxn ang="0">
                  <a:pos x="128" y="127"/>
                </a:cxn>
                <a:cxn ang="0">
                  <a:pos x="124" y="132"/>
                </a:cxn>
                <a:cxn ang="0">
                  <a:pos x="119" y="139"/>
                </a:cxn>
                <a:cxn ang="0">
                  <a:pos x="114" y="145"/>
                </a:cxn>
                <a:cxn ang="0">
                  <a:pos x="110" y="150"/>
                </a:cxn>
                <a:cxn ang="0">
                  <a:pos x="106" y="155"/>
                </a:cxn>
                <a:cxn ang="0">
                  <a:pos x="102" y="158"/>
                </a:cxn>
                <a:cxn ang="0">
                  <a:pos x="98" y="162"/>
                </a:cxn>
                <a:cxn ang="0">
                  <a:pos x="93" y="164"/>
                </a:cxn>
                <a:cxn ang="0">
                  <a:pos x="86" y="165"/>
                </a:cxn>
                <a:cxn ang="0">
                  <a:pos x="80" y="165"/>
                </a:cxn>
                <a:cxn ang="0">
                  <a:pos x="74" y="163"/>
                </a:cxn>
                <a:cxn ang="0">
                  <a:pos x="67" y="161"/>
                </a:cxn>
                <a:cxn ang="0">
                  <a:pos x="59" y="158"/>
                </a:cxn>
                <a:cxn ang="0">
                  <a:pos x="50" y="152"/>
                </a:cxn>
                <a:cxn ang="0">
                  <a:pos x="41" y="145"/>
                </a:cxn>
                <a:cxn ang="0">
                  <a:pos x="31" y="137"/>
                </a:cxn>
                <a:cxn ang="0">
                  <a:pos x="22" y="129"/>
                </a:cxn>
                <a:cxn ang="0">
                  <a:pos x="15" y="121"/>
                </a:cxn>
                <a:cxn ang="0">
                  <a:pos x="10" y="112"/>
                </a:cxn>
                <a:cxn ang="0">
                  <a:pos x="5" y="103"/>
                </a:cxn>
                <a:cxn ang="0">
                  <a:pos x="2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2" y="61"/>
                </a:cxn>
                <a:cxn ang="0">
                  <a:pos x="8" y="48"/>
                </a:cxn>
                <a:cxn ang="0">
                  <a:pos x="15" y="35"/>
                </a:cxn>
                <a:cxn ang="0">
                  <a:pos x="24" y="22"/>
                </a:cxn>
                <a:cxn ang="0">
                  <a:pos x="35" y="12"/>
                </a:cxn>
                <a:cxn ang="0">
                  <a:pos x="47" y="6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22" y="2"/>
                </a:cxn>
                <a:cxn ang="0">
                  <a:pos x="139" y="7"/>
                </a:cxn>
                <a:cxn ang="0">
                  <a:pos x="150" y="18"/>
                </a:cxn>
                <a:cxn ang="0">
                  <a:pos x="154" y="34"/>
                </a:cxn>
                <a:cxn ang="0">
                  <a:pos x="156" y="51"/>
                </a:cxn>
                <a:cxn ang="0">
                  <a:pos x="154" y="65"/>
                </a:cxn>
                <a:cxn ang="0">
                  <a:pos x="153" y="73"/>
                </a:cxn>
              </a:cxnLst>
              <a:rect l="0" t="0" r="r" b="b"/>
              <a:pathLst>
                <a:path w="157" h="166">
                  <a:moveTo>
                    <a:pt x="153" y="74"/>
                  </a:moveTo>
                  <a:lnTo>
                    <a:pt x="153" y="75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2" y="83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48" y="93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4" y="99"/>
                  </a:lnTo>
                  <a:lnTo>
                    <a:pt x="143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39" y="109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6" y="116"/>
                  </a:lnTo>
                  <a:lnTo>
                    <a:pt x="135" y="118"/>
                  </a:lnTo>
                  <a:lnTo>
                    <a:pt x="133" y="119"/>
                  </a:lnTo>
                  <a:lnTo>
                    <a:pt x="132" y="121"/>
                  </a:lnTo>
                  <a:lnTo>
                    <a:pt x="131" y="123"/>
                  </a:lnTo>
                  <a:lnTo>
                    <a:pt x="130" y="124"/>
                  </a:lnTo>
                  <a:lnTo>
                    <a:pt x="129" y="125"/>
                  </a:lnTo>
                  <a:lnTo>
                    <a:pt x="128" y="127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2"/>
                  </a:lnTo>
                  <a:lnTo>
                    <a:pt x="123" y="134"/>
                  </a:lnTo>
                  <a:lnTo>
                    <a:pt x="121" y="136"/>
                  </a:lnTo>
                  <a:lnTo>
                    <a:pt x="119" y="139"/>
                  </a:lnTo>
                  <a:lnTo>
                    <a:pt x="117" y="141"/>
                  </a:lnTo>
                  <a:lnTo>
                    <a:pt x="115" y="143"/>
                  </a:lnTo>
                  <a:lnTo>
                    <a:pt x="114" y="145"/>
                  </a:lnTo>
                  <a:lnTo>
                    <a:pt x="112" y="147"/>
                  </a:lnTo>
                  <a:lnTo>
                    <a:pt x="111" y="148"/>
                  </a:lnTo>
                  <a:lnTo>
                    <a:pt x="110" y="150"/>
                  </a:lnTo>
                  <a:lnTo>
                    <a:pt x="108" y="152"/>
                  </a:lnTo>
                  <a:lnTo>
                    <a:pt x="106" y="154"/>
                  </a:lnTo>
                  <a:lnTo>
                    <a:pt x="106" y="155"/>
                  </a:lnTo>
                  <a:lnTo>
                    <a:pt x="104" y="156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0" y="164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5" y="165"/>
                  </a:lnTo>
                  <a:lnTo>
                    <a:pt x="82" y="165"/>
                  </a:lnTo>
                  <a:lnTo>
                    <a:pt x="80" y="165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3"/>
                  </a:lnTo>
                  <a:lnTo>
                    <a:pt x="72" y="162"/>
                  </a:lnTo>
                  <a:lnTo>
                    <a:pt x="69" y="162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63" y="159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7" y="150"/>
                  </a:lnTo>
                  <a:lnTo>
                    <a:pt x="44" y="147"/>
                  </a:lnTo>
                  <a:lnTo>
                    <a:pt x="41" y="145"/>
                  </a:lnTo>
                  <a:lnTo>
                    <a:pt x="37" y="143"/>
                  </a:lnTo>
                  <a:lnTo>
                    <a:pt x="34" y="140"/>
                  </a:lnTo>
                  <a:lnTo>
                    <a:pt x="31" y="137"/>
                  </a:lnTo>
                  <a:lnTo>
                    <a:pt x="28" y="135"/>
                  </a:lnTo>
                  <a:lnTo>
                    <a:pt x="25" y="132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1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5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31" y="15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2" y="5"/>
                  </a:lnTo>
                  <a:lnTo>
                    <a:pt x="58" y="3"/>
                  </a:lnTo>
                  <a:lnTo>
                    <a:pt x="63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3"/>
                  </a:lnTo>
                  <a:lnTo>
                    <a:pt x="133" y="5"/>
                  </a:lnTo>
                  <a:lnTo>
                    <a:pt x="139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0" y="18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4" y="34"/>
                  </a:lnTo>
                  <a:lnTo>
                    <a:pt x="155" y="39"/>
                  </a:lnTo>
                  <a:lnTo>
                    <a:pt x="156" y="45"/>
                  </a:lnTo>
                  <a:lnTo>
                    <a:pt x="156" y="51"/>
                  </a:lnTo>
                  <a:lnTo>
                    <a:pt x="155" y="56"/>
                  </a:lnTo>
                  <a:lnTo>
                    <a:pt x="155" y="61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3" y="73"/>
                  </a:lnTo>
                  <a:lnTo>
                    <a:pt x="153" y="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27" name="Freeform 220"/>
            <p:cNvSpPr>
              <a:spLocks/>
            </p:cNvSpPr>
            <p:nvPr/>
          </p:nvSpPr>
          <p:spPr bwMode="auto">
            <a:xfrm>
              <a:off x="3477" y="2093"/>
              <a:ext cx="34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2" y="18"/>
                </a:cxn>
                <a:cxn ang="0">
                  <a:pos x="33" y="16"/>
                </a:cxn>
                <a:cxn ang="0">
                  <a:pos x="32" y="14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3" y="6"/>
                </a:cxn>
              </a:cxnLst>
              <a:rect l="0" t="0" r="r" b="b"/>
              <a:pathLst>
                <a:path w="34" h="22">
                  <a:moveTo>
                    <a:pt x="23" y="6"/>
                  </a:moveTo>
                  <a:lnTo>
                    <a:pt x="22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28" name="Freeform 221"/>
            <p:cNvSpPr>
              <a:spLocks/>
            </p:cNvSpPr>
            <p:nvPr/>
          </p:nvSpPr>
          <p:spPr bwMode="auto">
            <a:xfrm>
              <a:off x="3521" y="2111"/>
              <a:ext cx="23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29" name="Freeform 222"/>
            <p:cNvSpPr>
              <a:spLocks/>
            </p:cNvSpPr>
            <p:nvPr/>
          </p:nvSpPr>
          <p:spPr bwMode="auto">
            <a:xfrm>
              <a:off x="3483" y="2156"/>
              <a:ext cx="18" cy="17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7" y="11"/>
                </a:cxn>
              </a:cxnLst>
              <a:rect l="0" t="0" r="r" b="b"/>
              <a:pathLst>
                <a:path w="18" h="17">
                  <a:moveTo>
                    <a:pt x="17" y="11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30" name="Freeform 223"/>
            <p:cNvSpPr>
              <a:spLocks/>
            </p:cNvSpPr>
            <p:nvPr/>
          </p:nvSpPr>
          <p:spPr bwMode="auto">
            <a:xfrm>
              <a:off x="3473" y="2148"/>
              <a:ext cx="38" cy="17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3" y="10"/>
                </a:cxn>
                <a:cxn ang="0">
                  <a:pos x="30" y="9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9" y="9"/>
                </a:cxn>
                <a:cxn ang="0">
                  <a:pos x="12" y="10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2" y="16"/>
                </a:cxn>
                <a:cxn ang="0">
                  <a:pos x="34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6" y="11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31" name="Freeform 224"/>
            <p:cNvSpPr>
              <a:spLocks/>
            </p:cNvSpPr>
            <p:nvPr/>
          </p:nvSpPr>
          <p:spPr bwMode="auto">
            <a:xfrm>
              <a:off x="3294" y="1990"/>
              <a:ext cx="286" cy="311"/>
            </a:xfrm>
            <a:custGeom>
              <a:avLst/>
              <a:gdLst/>
              <a:ahLst/>
              <a:cxnLst>
                <a:cxn ang="0">
                  <a:pos x="245" y="192"/>
                </a:cxn>
                <a:cxn ang="0">
                  <a:pos x="257" y="152"/>
                </a:cxn>
                <a:cxn ang="0">
                  <a:pos x="276" y="109"/>
                </a:cxn>
                <a:cxn ang="0">
                  <a:pos x="284" y="73"/>
                </a:cxn>
                <a:cxn ang="0">
                  <a:pos x="278" y="53"/>
                </a:cxn>
                <a:cxn ang="0">
                  <a:pos x="267" y="36"/>
                </a:cxn>
                <a:cxn ang="0">
                  <a:pos x="257" y="31"/>
                </a:cxn>
                <a:cxn ang="0">
                  <a:pos x="221" y="10"/>
                </a:cxn>
                <a:cxn ang="0">
                  <a:pos x="177" y="0"/>
                </a:cxn>
                <a:cxn ang="0">
                  <a:pos x="136" y="1"/>
                </a:cxn>
                <a:cxn ang="0">
                  <a:pos x="99" y="27"/>
                </a:cxn>
                <a:cxn ang="0">
                  <a:pos x="66" y="77"/>
                </a:cxn>
                <a:cxn ang="0">
                  <a:pos x="43" y="127"/>
                </a:cxn>
                <a:cxn ang="0">
                  <a:pos x="31" y="173"/>
                </a:cxn>
                <a:cxn ang="0">
                  <a:pos x="16" y="202"/>
                </a:cxn>
                <a:cxn ang="0">
                  <a:pos x="6" y="227"/>
                </a:cxn>
                <a:cxn ang="0">
                  <a:pos x="2" y="263"/>
                </a:cxn>
                <a:cxn ang="0">
                  <a:pos x="0" y="291"/>
                </a:cxn>
                <a:cxn ang="0">
                  <a:pos x="0" y="307"/>
                </a:cxn>
                <a:cxn ang="0">
                  <a:pos x="17" y="307"/>
                </a:cxn>
                <a:cxn ang="0">
                  <a:pos x="45" y="295"/>
                </a:cxn>
                <a:cxn ang="0">
                  <a:pos x="80" y="271"/>
                </a:cxn>
                <a:cxn ang="0">
                  <a:pos x="112" y="236"/>
                </a:cxn>
                <a:cxn ang="0">
                  <a:pos x="123" y="183"/>
                </a:cxn>
                <a:cxn ang="0">
                  <a:pos x="130" y="135"/>
                </a:cxn>
                <a:cxn ang="0">
                  <a:pos x="138" y="100"/>
                </a:cxn>
                <a:cxn ang="0">
                  <a:pos x="155" y="72"/>
                </a:cxn>
                <a:cxn ang="0">
                  <a:pos x="180" y="49"/>
                </a:cxn>
                <a:cxn ang="0">
                  <a:pos x="204" y="39"/>
                </a:cxn>
                <a:cxn ang="0">
                  <a:pos x="229" y="41"/>
                </a:cxn>
                <a:cxn ang="0">
                  <a:pos x="215" y="42"/>
                </a:cxn>
                <a:cxn ang="0">
                  <a:pos x="200" y="46"/>
                </a:cxn>
                <a:cxn ang="0">
                  <a:pos x="182" y="55"/>
                </a:cxn>
                <a:cxn ang="0">
                  <a:pos x="167" y="65"/>
                </a:cxn>
                <a:cxn ang="0">
                  <a:pos x="153" y="76"/>
                </a:cxn>
                <a:cxn ang="0">
                  <a:pos x="166" y="71"/>
                </a:cxn>
                <a:cxn ang="0">
                  <a:pos x="187" y="60"/>
                </a:cxn>
                <a:cxn ang="0">
                  <a:pos x="205" y="53"/>
                </a:cxn>
                <a:cxn ang="0">
                  <a:pos x="219" y="49"/>
                </a:cxn>
                <a:cxn ang="0">
                  <a:pos x="231" y="51"/>
                </a:cxn>
                <a:cxn ang="0">
                  <a:pos x="241" y="51"/>
                </a:cxn>
                <a:cxn ang="0">
                  <a:pos x="250" y="49"/>
                </a:cxn>
                <a:cxn ang="0">
                  <a:pos x="257" y="52"/>
                </a:cxn>
                <a:cxn ang="0">
                  <a:pos x="259" y="62"/>
                </a:cxn>
                <a:cxn ang="0">
                  <a:pos x="263" y="87"/>
                </a:cxn>
                <a:cxn ang="0">
                  <a:pos x="261" y="113"/>
                </a:cxn>
                <a:cxn ang="0">
                  <a:pos x="249" y="141"/>
                </a:cxn>
                <a:cxn ang="0">
                  <a:pos x="228" y="174"/>
                </a:cxn>
                <a:cxn ang="0">
                  <a:pos x="209" y="192"/>
                </a:cxn>
                <a:cxn ang="0">
                  <a:pos x="197" y="196"/>
                </a:cxn>
                <a:cxn ang="0">
                  <a:pos x="185" y="197"/>
                </a:cxn>
                <a:cxn ang="0">
                  <a:pos x="175" y="194"/>
                </a:cxn>
                <a:cxn ang="0">
                  <a:pos x="169" y="205"/>
                </a:cxn>
                <a:cxn ang="0">
                  <a:pos x="168" y="219"/>
                </a:cxn>
                <a:cxn ang="0">
                  <a:pos x="173" y="230"/>
                </a:cxn>
                <a:cxn ang="0">
                  <a:pos x="189" y="240"/>
                </a:cxn>
                <a:cxn ang="0">
                  <a:pos x="211" y="244"/>
                </a:cxn>
                <a:cxn ang="0">
                  <a:pos x="231" y="254"/>
                </a:cxn>
                <a:cxn ang="0">
                  <a:pos x="246" y="265"/>
                </a:cxn>
                <a:cxn ang="0">
                  <a:pos x="241" y="243"/>
                </a:cxn>
              </a:cxnLst>
              <a:rect l="0" t="0" r="r" b="b"/>
              <a:pathLst>
                <a:path w="286" h="311">
                  <a:moveTo>
                    <a:pt x="237" y="228"/>
                  </a:moveTo>
                  <a:lnTo>
                    <a:pt x="237" y="224"/>
                  </a:lnTo>
                  <a:lnTo>
                    <a:pt x="237" y="219"/>
                  </a:lnTo>
                  <a:lnTo>
                    <a:pt x="238" y="215"/>
                  </a:lnTo>
                  <a:lnTo>
                    <a:pt x="238" y="210"/>
                  </a:lnTo>
                  <a:lnTo>
                    <a:pt x="240" y="205"/>
                  </a:lnTo>
                  <a:lnTo>
                    <a:pt x="242" y="201"/>
                  </a:lnTo>
                  <a:lnTo>
                    <a:pt x="243" y="197"/>
                  </a:lnTo>
                  <a:lnTo>
                    <a:pt x="245" y="192"/>
                  </a:lnTo>
                  <a:lnTo>
                    <a:pt x="246" y="188"/>
                  </a:lnTo>
                  <a:lnTo>
                    <a:pt x="248" y="183"/>
                  </a:lnTo>
                  <a:lnTo>
                    <a:pt x="250" y="179"/>
                  </a:lnTo>
                  <a:lnTo>
                    <a:pt x="251" y="175"/>
                  </a:lnTo>
                  <a:lnTo>
                    <a:pt x="253" y="170"/>
                  </a:lnTo>
                  <a:lnTo>
                    <a:pt x="254" y="166"/>
                  </a:lnTo>
                  <a:lnTo>
                    <a:pt x="255" y="161"/>
                  </a:lnTo>
                  <a:lnTo>
                    <a:pt x="256" y="156"/>
                  </a:lnTo>
                  <a:lnTo>
                    <a:pt x="257" y="152"/>
                  </a:lnTo>
                  <a:lnTo>
                    <a:pt x="258" y="147"/>
                  </a:lnTo>
                  <a:lnTo>
                    <a:pt x="260" y="142"/>
                  </a:lnTo>
                  <a:lnTo>
                    <a:pt x="262" y="137"/>
                  </a:lnTo>
                  <a:lnTo>
                    <a:pt x="264" y="133"/>
                  </a:lnTo>
                  <a:lnTo>
                    <a:pt x="267" y="128"/>
                  </a:lnTo>
                  <a:lnTo>
                    <a:pt x="269" y="123"/>
                  </a:lnTo>
                  <a:lnTo>
                    <a:pt x="271" y="118"/>
                  </a:lnTo>
                  <a:lnTo>
                    <a:pt x="274" y="114"/>
                  </a:lnTo>
                  <a:lnTo>
                    <a:pt x="276" y="109"/>
                  </a:lnTo>
                  <a:lnTo>
                    <a:pt x="279" y="104"/>
                  </a:lnTo>
                  <a:lnTo>
                    <a:pt x="280" y="99"/>
                  </a:lnTo>
                  <a:lnTo>
                    <a:pt x="282" y="95"/>
                  </a:lnTo>
                  <a:lnTo>
                    <a:pt x="283" y="91"/>
                  </a:lnTo>
                  <a:lnTo>
                    <a:pt x="284" y="87"/>
                  </a:lnTo>
                  <a:lnTo>
                    <a:pt x="285" y="83"/>
                  </a:lnTo>
                  <a:lnTo>
                    <a:pt x="284" y="79"/>
                  </a:lnTo>
                  <a:lnTo>
                    <a:pt x="284" y="76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3" y="66"/>
                  </a:lnTo>
                  <a:lnTo>
                    <a:pt x="282" y="63"/>
                  </a:lnTo>
                  <a:lnTo>
                    <a:pt x="281" y="62"/>
                  </a:lnTo>
                  <a:lnTo>
                    <a:pt x="280" y="60"/>
                  </a:lnTo>
                  <a:lnTo>
                    <a:pt x="279" y="58"/>
                  </a:lnTo>
                  <a:lnTo>
                    <a:pt x="279" y="56"/>
                  </a:lnTo>
                  <a:lnTo>
                    <a:pt x="278" y="53"/>
                  </a:lnTo>
                  <a:lnTo>
                    <a:pt x="277" y="51"/>
                  </a:lnTo>
                  <a:lnTo>
                    <a:pt x="275" y="49"/>
                  </a:lnTo>
                  <a:lnTo>
                    <a:pt x="275" y="47"/>
                  </a:lnTo>
                  <a:lnTo>
                    <a:pt x="274" y="45"/>
                  </a:lnTo>
                  <a:lnTo>
                    <a:pt x="273" y="43"/>
                  </a:lnTo>
                  <a:lnTo>
                    <a:pt x="271" y="41"/>
                  </a:lnTo>
                  <a:lnTo>
                    <a:pt x="271" y="39"/>
                  </a:lnTo>
                  <a:lnTo>
                    <a:pt x="269" y="37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5" y="35"/>
                  </a:lnTo>
                  <a:lnTo>
                    <a:pt x="264" y="34"/>
                  </a:lnTo>
                  <a:lnTo>
                    <a:pt x="263" y="33"/>
                  </a:lnTo>
                  <a:lnTo>
                    <a:pt x="262" y="32"/>
                  </a:lnTo>
                  <a:lnTo>
                    <a:pt x="260" y="32"/>
                  </a:lnTo>
                  <a:lnTo>
                    <a:pt x="259" y="32"/>
                  </a:lnTo>
                  <a:lnTo>
                    <a:pt x="258" y="32"/>
                  </a:lnTo>
                  <a:lnTo>
                    <a:pt x="257" y="31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4"/>
                  </a:lnTo>
                  <a:lnTo>
                    <a:pt x="242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0" y="14"/>
                  </a:lnTo>
                  <a:lnTo>
                    <a:pt x="226" y="12"/>
                  </a:lnTo>
                  <a:lnTo>
                    <a:pt x="221" y="10"/>
                  </a:lnTo>
                  <a:lnTo>
                    <a:pt x="216" y="8"/>
                  </a:lnTo>
                  <a:lnTo>
                    <a:pt x="211" y="6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2" y="1"/>
                  </a:lnTo>
                  <a:lnTo>
                    <a:pt x="187" y="1"/>
                  </a:lnTo>
                  <a:lnTo>
                    <a:pt x="182" y="1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6" y="1"/>
                  </a:lnTo>
                  <a:lnTo>
                    <a:pt x="132" y="3"/>
                  </a:lnTo>
                  <a:lnTo>
                    <a:pt x="128" y="5"/>
                  </a:lnTo>
                  <a:lnTo>
                    <a:pt x="124" y="6"/>
                  </a:lnTo>
                  <a:lnTo>
                    <a:pt x="119" y="9"/>
                  </a:lnTo>
                  <a:lnTo>
                    <a:pt x="115" y="12"/>
                  </a:lnTo>
                  <a:lnTo>
                    <a:pt x="111" y="15"/>
                  </a:lnTo>
                  <a:lnTo>
                    <a:pt x="107" y="18"/>
                  </a:lnTo>
                  <a:lnTo>
                    <a:pt x="103" y="22"/>
                  </a:lnTo>
                  <a:lnTo>
                    <a:pt x="99" y="27"/>
                  </a:lnTo>
                  <a:lnTo>
                    <a:pt x="95" y="32"/>
                  </a:lnTo>
                  <a:lnTo>
                    <a:pt x="91" y="37"/>
                  </a:lnTo>
                  <a:lnTo>
                    <a:pt x="87" y="43"/>
                  </a:lnTo>
                  <a:lnTo>
                    <a:pt x="83" y="48"/>
                  </a:lnTo>
                  <a:lnTo>
                    <a:pt x="79" y="53"/>
                  </a:lnTo>
                  <a:lnTo>
                    <a:pt x="75" y="60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6" y="94"/>
                  </a:lnTo>
                  <a:lnTo>
                    <a:pt x="54" y="99"/>
                  </a:lnTo>
                  <a:lnTo>
                    <a:pt x="51" y="104"/>
                  </a:lnTo>
                  <a:lnTo>
                    <a:pt x="50" y="110"/>
                  </a:lnTo>
                  <a:lnTo>
                    <a:pt x="47" y="116"/>
                  </a:lnTo>
                  <a:lnTo>
                    <a:pt x="46" y="121"/>
                  </a:lnTo>
                  <a:lnTo>
                    <a:pt x="43" y="127"/>
                  </a:lnTo>
                  <a:lnTo>
                    <a:pt x="42" y="132"/>
                  </a:lnTo>
                  <a:lnTo>
                    <a:pt x="40" y="137"/>
                  </a:lnTo>
                  <a:lnTo>
                    <a:pt x="39" y="143"/>
                  </a:lnTo>
                  <a:lnTo>
                    <a:pt x="37" y="148"/>
                  </a:lnTo>
                  <a:lnTo>
                    <a:pt x="36" y="154"/>
                  </a:lnTo>
                  <a:lnTo>
                    <a:pt x="35" y="158"/>
                  </a:lnTo>
                  <a:lnTo>
                    <a:pt x="34" y="164"/>
                  </a:lnTo>
                  <a:lnTo>
                    <a:pt x="32" y="169"/>
                  </a:lnTo>
                  <a:lnTo>
                    <a:pt x="31" y="173"/>
                  </a:lnTo>
                  <a:lnTo>
                    <a:pt x="29" y="177"/>
                  </a:lnTo>
                  <a:lnTo>
                    <a:pt x="27" y="181"/>
                  </a:lnTo>
                  <a:lnTo>
                    <a:pt x="26" y="185"/>
                  </a:lnTo>
                  <a:lnTo>
                    <a:pt x="24" y="188"/>
                  </a:lnTo>
                  <a:lnTo>
                    <a:pt x="22" y="191"/>
                  </a:lnTo>
                  <a:lnTo>
                    <a:pt x="21" y="194"/>
                  </a:lnTo>
                  <a:lnTo>
                    <a:pt x="19" y="196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4" y="206"/>
                  </a:lnTo>
                  <a:lnTo>
                    <a:pt x="12" y="209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7"/>
                  </a:lnTo>
                  <a:lnTo>
                    <a:pt x="7" y="220"/>
                  </a:lnTo>
                  <a:lnTo>
                    <a:pt x="6" y="223"/>
                  </a:lnTo>
                  <a:lnTo>
                    <a:pt x="6" y="227"/>
                  </a:lnTo>
                  <a:lnTo>
                    <a:pt x="5" y="230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3" y="242"/>
                  </a:lnTo>
                  <a:lnTo>
                    <a:pt x="3" y="246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2" y="263"/>
                  </a:lnTo>
                  <a:lnTo>
                    <a:pt x="2" y="267"/>
                  </a:lnTo>
                  <a:lnTo>
                    <a:pt x="2" y="271"/>
                  </a:lnTo>
                  <a:lnTo>
                    <a:pt x="2" y="275"/>
                  </a:lnTo>
                  <a:lnTo>
                    <a:pt x="2" y="278"/>
                  </a:lnTo>
                  <a:lnTo>
                    <a:pt x="1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0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0" y="309"/>
                  </a:lnTo>
                  <a:lnTo>
                    <a:pt x="0" y="310"/>
                  </a:lnTo>
                  <a:lnTo>
                    <a:pt x="2" y="309"/>
                  </a:lnTo>
                  <a:lnTo>
                    <a:pt x="5" y="309"/>
                  </a:lnTo>
                  <a:lnTo>
                    <a:pt x="8" y="309"/>
                  </a:lnTo>
                  <a:lnTo>
                    <a:pt x="10" y="309"/>
                  </a:lnTo>
                  <a:lnTo>
                    <a:pt x="14" y="308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2" y="306"/>
                  </a:lnTo>
                  <a:lnTo>
                    <a:pt x="26" y="305"/>
                  </a:lnTo>
                  <a:lnTo>
                    <a:pt x="29" y="303"/>
                  </a:lnTo>
                  <a:lnTo>
                    <a:pt x="31" y="302"/>
                  </a:lnTo>
                  <a:lnTo>
                    <a:pt x="35" y="301"/>
                  </a:lnTo>
                  <a:lnTo>
                    <a:pt x="38" y="298"/>
                  </a:lnTo>
                  <a:lnTo>
                    <a:pt x="42" y="297"/>
                  </a:lnTo>
                  <a:lnTo>
                    <a:pt x="45" y="295"/>
                  </a:lnTo>
                  <a:lnTo>
                    <a:pt x="48" y="293"/>
                  </a:lnTo>
                  <a:lnTo>
                    <a:pt x="51" y="290"/>
                  </a:lnTo>
                  <a:lnTo>
                    <a:pt x="55" y="288"/>
                  </a:lnTo>
                  <a:lnTo>
                    <a:pt x="59" y="286"/>
                  </a:lnTo>
                  <a:lnTo>
                    <a:pt x="63" y="284"/>
                  </a:lnTo>
                  <a:lnTo>
                    <a:pt x="67" y="281"/>
                  </a:lnTo>
                  <a:lnTo>
                    <a:pt x="72" y="278"/>
                  </a:lnTo>
                  <a:lnTo>
                    <a:pt x="76" y="275"/>
                  </a:lnTo>
                  <a:lnTo>
                    <a:pt x="80" y="271"/>
                  </a:lnTo>
                  <a:lnTo>
                    <a:pt x="84" y="269"/>
                  </a:lnTo>
                  <a:lnTo>
                    <a:pt x="89" y="265"/>
                  </a:lnTo>
                  <a:lnTo>
                    <a:pt x="93" y="262"/>
                  </a:lnTo>
                  <a:lnTo>
                    <a:pt x="97" y="258"/>
                  </a:lnTo>
                  <a:lnTo>
                    <a:pt x="100" y="254"/>
                  </a:lnTo>
                  <a:lnTo>
                    <a:pt x="104" y="250"/>
                  </a:lnTo>
                  <a:lnTo>
                    <a:pt x="107" y="246"/>
                  </a:lnTo>
                  <a:lnTo>
                    <a:pt x="109" y="242"/>
                  </a:lnTo>
                  <a:lnTo>
                    <a:pt x="112" y="236"/>
                  </a:lnTo>
                  <a:lnTo>
                    <a:pt x="113" y="231"/>
                  </a:lnTo>
                  <a:lnTo>
                    <a:pt x="115" y="226"/>
                  </a:lnTo>
                  <a:lnTo>
                    <a:pt x="117" y="220"/>
                  </a:lnTo>
                  <a:lnTo>
                    <a:pt x="118" y="215"/>
                  </a:lnTo>
                  <a:lnTo>
                    <a:pt x="119" y="208"/>
                  </a:lnTo>
                  <a:lnTo>
                    <a:pt x="120" y="202"/>
                  </a:lnTo>
                  <a:lnTo>
                    <a:pt x="121" y="196"/>
                  </a:lnTo>
                  <a:lnTo>
                    <a:pt x="122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4" y="165"/>
                  </a:lnTo>
                  <a:lnTo>
                    <a:pt x="125" y="159"/>
                  </a:lnTo>
                  <a:lnTo>
                    <a:pt x="127" y="154"/>
                  </a:lnTo>
                  <a:lnTo>
                    <a:pt x="128" y="149"/>
                  </a:lnTo>
                  <a:lnTo>
                    <a:pt x="128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1"/>
                  </a:lnTo>
                  <a:lnTo>
                    <a:pt x="132" y="127"/>
                  </a:lnTo>
                  <a:lnTo>
                    <a:pt x="132" y="123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5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8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50" y="78"/>
                  </a:lnTo>
                  <a:lnTo>
                    <a:pt x="153" y="74"/>
                  </a:lnTo>
                  <a:lnTo>
                    <a:pt x="155" y="72"/>
                  </a:lnTo>
                  <a:lnTo>
                    <a:pt x="157" y="68"/>
                  </a:lnTo>
                  <a:lnTo>
                    <a:pt x="161" y="66"/>
                  </a:lnTo>
                  <a:lnTo>
                    <a:pt x="163" y="63"/>
                  </a:lnTo>
                  <a:lnTo>
                    <a:pt x="166" y="60"/>
                  </a:lnTo>
                  <a:lnTo>
                    <a:pt x="169" y="58"/>
                  </a:lnTo>
                  <a:lnTo>
                    <a:pt x="172" y="56"/>
                  </a:lnTo>
                  <a:lnTo>
                    <a:pt x="174" y="53"/>
                  </a:lnTo>
                  <a:lnTo>
                    <a:pt x="177" y="51"/>
                  </a:lnTo>
                  <a:lnTo>
                    <a:pt x="180" y="49"/>
                  </a:lnTo>
                  <a:lnTo>
                    <a:pt x="183" y="47"/>
                  </a:lnTo>
                  <a:lnTo>
                    <a:pt x="186" y="46"/>
                  </a:lnTo>
                  <a:lnTo>
                    <a:pt x="189" y="45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0"/>
                  </a:lnTo>
                  <a:lnTo>
                    <a:pt x="204" y="39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3" y="40"/>
                  </a:lnTo>
                  <a:lnTo>
                    <a:pt x="226" y="40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3" y="41"/>
                  </a:lnTo>
                  <a:lnTo>
                    <a:pt x="222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5" y="42"/>
                  </a:lnTo>
                  <a:lnTo>
                    <a:pt x="214" y="42"/>
                  </a:lnTo>
                  <a:lnTo>
                    <a:pt x="212" y="43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7" y="43"/>
                  </a:lnTo>
                  <a:lnTo>
                    <a:pt x="206" y="44"/>
                  </a:lnTo>
                  <a:lnTo>
                    <a:pt x="204" y="45"/>
                  </a:lnTo>
                  <a:lnTo>
                    <a:pt x="202" y="45"/>
                  </a:lnTo>
                  <a:lnTo>
                    <a:pt x="200" y="46"/>
                  </a:lnTo>
                  <a:lnTo>
                    <a:pt x="198" y="47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2" y="49"/>
                  </a:lnTo>
                  <a:lnTo>
                    <a:pt x="190" y="51"/>
                  </a:lnTo>
                  <a:lnTo>
                    <a:pt x="188" y="51"/>
                  </a:lnTo>
                  <a:lnTo>
                    <a:pt x="186" y="52"/>
                  </a:lnTo>
                  <a:lnTo>
                    <a:pt x="184" y="53"/>
                  </a:lnTo>
                  <a:lnTo>
                    <a:pt x="182" y="55"/>
                  </a:lnTo>
                  <a:lnTo>
                    <a:pt x="181" y="56"/>
                  </a:lnTo>
                  <a:lnTo>
                    <a:pt x="178" y="57"/>
                  </a:lnTo>
                  <a:lnTo>
                    <a:pt x="177" y="58"/>
                  </a:lnTo>
                  <a:lnTo>
                    <a:pt x="175" y="59"/>
                  </a:lnTo>
                  <a:lnTo>
                    <a:pt x="173" y="60"/>
                  </a:lnTo>
                  <a:lnTo>
                    <a:pt x="172" y="62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7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70"/>
                  </a:lnTo>
                  <a:lnTo>
                    <a:pt x="159" y="71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5" y="75"/>
                  </a:lnTo>
                  <a:lnTo>
                    <a:pt x="153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3" y="79"/>
                  </a:lnTo>
                  <a:lnTo>
                    <a:pt x="155" y="77"/>
                  </a:lnTo>
                  <a:lnTo>
                    <a:pt x="158" y="76"/>
                  </a:lnTo>
                  <a:lnTo>
                    <a:pt x="161" y="74"/>
                  </a:lnTo>
                  <a:lnTo>
                    <a:pt x="163" y="72"/>
                  </a:lnTo>
                  <a:lnTo>
                    <a:pt x="166" y="71"/>
                  </a:lnTo>
                  <a:lnTo>
                    <a:pt x="169" y="70"/>
                  </a:lnTo>
                  <a:lnTo>
                    <a:pt x="171" y="68"/>
                  </a:lnTo>
                  <a:lnTo>
                    <a:pt x="174" y="67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81" y="63"/>
                  </a:lnTo>
                  <a:lnTo>
                    <a:pt x="183" y="62"/>
                  </a:lnTo>
                  <a:lnTo>
                    <a:pt x="185" y="61"/>
                  </a:lnTo>
                  <a:lnTo>
                    <a:pt x="187" y="60"/>
                  </a:lnTo>
                  <a:lnTo>
                    <a:pt x="190" y="59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5"/>
                  </a:lnTo>
                  <a:lnTo>
                    <a:pt x="201" y="54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19" y="49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3" y="49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8" y="51"/>
                  </a:lnTo>
                  <a:lnTo>
                    <a:pt x="229" y="51"/>
                  </a:lnTo>
                  <a:lnTo>
                    <a:pt x="230" y="51"/>
                  </a:lnTo>
                  <a:lnTo>
                    <a:pt x="231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0" y="51"/>
                  </a:lnTo>
                  <a:lnTo>
                    <a:pt x="241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4" y="51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49" y="50"/>
                  </a:lnTo>
                  <a:lnTo>
                    <a:pt x="250" y="49"/>
                  </a:lnTo>
                  <a:lnTo>
                    <a:pt x="251" y="48"/>
                  </a:lnTo>
                  <a:lnTo>
                    <a:pt x="252" y="47"/>
                  </a:lnTo>
                  <a:lnTo>
                    <a:pt x="253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5" y="50"/>
                  </a:lnTo>
                  <a:lnTo>
                    <a:pt x="255" y="51"/>
                  </a:lnTo>
                  <a:lnTo>
                    <a:pt x="256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58" y="55"/>
                  </a:lnTo>
                  <a:lnTo>
                    <a:pt x="258" y="56"/>
                  </a:lnTo>
                  <a:lnTo>
                    <a:pt x="258" y="57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60"/>
                  </a:lnTo>
                  <a:lnTo>
                    <a:pt x="259" y="62"/>
                  </a:lnTo>
                  <a:lnTo>
                    <a:pt x="259" y="63"/>
                  </a:lnTo>
                  <a:lnTo>
                    <a:pt x="260" y="66"/>
                  </a:lnTo>
                  <a:lnTo>
                    <a:pt x="260" y="68"/>
                  </a:lnTo>
                  <a:lnTo>
                    <a:pt x="261" y="70"/>
                  </a:lnTo>
                  <a:lnTo>
                    <a:pt x="261" y="74"/>
                  </a:lnTo>
                  <a:lnTo>
                    <a:pt x="262" y="76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3" y="87"/>
                  </a:lnTo>
                  <a:lnTo>
                    <a:pt x="263" y="89"/>
                  </a:lnTo>
                  <a:lnTo>
                    <a:pt x="263" y="93"/>
                  </a:lnTo>
                  <a:lnTo>
                    <a:pt x="263" y="96"/>
                  </a:lnTo>
                  <a:lnTo>
                    <a:pt x="263" y="99"/>
                  </a:lnTo>
                  <a:lnTo>
                    <a:pt x="263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2" y="110"/>
                  </a:lnTo>
                  <a:lnTo>
                    <a:pt x="261" y="113"/>
                  </a:lnTo>
                  <a:lnTo>
                    <a:pt x="260" y="116"/>
                  </a:lnTo>
                  <a:lnTo>
                    <a:pt x="259" y="118"/>
                  </a:lnTo>
                  <a:lnTo>
                    <a:pt x="258" y="121"/>
                  </a:lnTo>
                  <a:lnTo>
                    <a:pt x="257" y="125"/>
                  </a:lnTo>
                  <a:lnTo>
                    <a:pt x="255" y="128"/>
                  </a:lnTo>
                  <a:lnTo>
                    <a:pt x="254" y="131"/>
                  </a:lnTo>
                  <a:lnTo>
                    <a:pt x="252" y="134"/>
                  </a:lnTo>
                  <a:lnTo>
                    <a:pt x="250" y="137"/>
                  </a:lnTo>
                  <a:lnTo>
                    <a:pt x="249" y="141"/>
                  </a:lnTo>
                  <a:lnTo>
                    <a:pt x="247" y="145"/>
                  </a:lnTo>
                  <a:lnTo>
                    <a:pt x="245" y="149"/>
                  </a:lnTo>
                  <a:lnTo>
                    <a:pt x="243" y="153"/>
                  </a:lnTo>
                  <a:lnTo>
                    <a:pt x="241" y="157"/>
                  </a:lnTo>
                  <a:lnTo>
                    <a:pt x="238" y="160"/>
                  </a:lnTo>
                  <a:lnTo>
                    <a:pt x="235" y="164"/>
                  </a:lnTo>
                  <a:lnTo>
                    <a:pt x="233" y="168"/>
                  </a:lnTo>
                  <a:lnTo>
                    <a:pt x="230" y="171"/>
                  </a:lnTo>
                  <a:lnTo>
                    <a:pt x="228" y="174"/>
                  </a:lnTo>
                  <a:lnTo>
                    <a:pt x="226" y="177"/>
                  </a:lnTo>
                  <a:lnTo>
                    <a:pt x="223" y="179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2" y="189"/>
                  </a:lnTo>
                  <a:lnTo>
                    <a:pt x="210" y="190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4"/>
                  </a:lnTo>
                  <a:lnTo>
                    <a:pt x="205" y="194"/>
                  </a:lnTo>
                  <a:lnTo>
                    <a:pt x="204" y="194"/>
                  </a:lnTo>
                  <a:lnTo>
                    <a:pt x="202" y="195"/>
                  </a:lnTo>
                  <a:lnTo>
                    <a:pt x="201" y="195"/>
                  </a:lnTo>
                  <a:lnTo>
                    <a:pt x="200" y="195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6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8" y="196"/>
                  </a:lnTo>
                  <a:lnTo>
                    <a:pt x="187" y="196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1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7" y="196"/>
                  </a:lnTo>
                  <a:lnTo>
                    <a:pt x="177" y="195"/>
                  </a:lnTo>
                  <a:lnTo>
                    <a:pt x="176" y="194"/>
                  </a:lnTo>
                  <a:lnTo>
                    <a:pt x="175" y="194"/>
                  </a:lnTo>
                  <a:lnTo>
                    <a:pt x="174" y="194"/>
                  </a:lnTo>
                  <a:lnTo>
                    <a:pt x="173" y="196"/>
                  </a:lnTo>
                  <a:lnTo>
                    <a:pt x="172" y="197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0" y="201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1"/>
                  </a:lnTo>
                  <a:lnTo>
                    <a:pt x="168" y="213"/>
                  </a:lnTo>
                  <a:lnTo>
                    <a:pt x="168" y="215"/>
                  </a:lnTo>
                  <a:lnTo>
                    <a:pt x="168" y="216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9" y="222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7"/>
                  </a:lnTo>
                  <a:lnTo>
                    <a:pt x="171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74" y="231"/>
                  </a:lnTo>
                  <a:lnTo>
                    <a:pt x="176" y="233"/>
                  </a:lnTo>
                  <a:lnTo>
                    <a:pt x="177" y="234"/>
                  </a:lnTo>
                  <a:lnTo>
                    <a:pt x="179" y="236"/>
                  </a:lnTo>
                  <a:lnTo>
                    <a:pt x="181" y="236"/>
                  </a:lnTo>
                  <a:lnTo>
                    <a:pt x="183" y="237"/>
                  </a:lnTo>
                  <a:lnTo>
                    <a:pt x="185" y="238"/>
                  </a:lnTo>
                  <a:lnTo>
                    <a:pt x="187" y="239"/>
                  </a:lnTo>
                  <a:lnTo>
                    <a:pt x="189" y="240"/>
                  </a:lnTo>
                  <a:lnTo>
                    <a:pt x="191" y="240"/>
                  </a:lnTo>
                  <a:lnTo>
                    <a:pt x="193" y="240"/>
                  </a:lnTo>
                  <a:lnTo>
                    <a:pt x="195" y="240"/>
                  </a:lnTo>
                  <a:lnTo>
                    <a:pt x="197" y="241"/>
                  </a:lnTo>
                  <a:lnTo>
                    <a:pt x="200" y="241"/>
                  </a:lnTo>
                  <a:lnTo>
                    <a:pt x="202" y="242"/>
                  </a:lnTo>
                  <a:lnTo>
                    <a:pt x="206" y="242"/>
                  </a:lnTo>
                  <a:lnTo>
                    <a:pt x="208" y="243"/>
                  </a:lnTo>
                  <a:lnTo>
                    <a:pt x="211" y="244"/>
                  </a:lnTo>
                  <a:lnTo>
                    <a:pt x="214" y="246"/>
                  </a:lnTo>
                  <a:lnTo>
                    <a:pt x="217" y="247"/>
                  </a:lnTo>
                  <a:lnTo>
                    <a:pt x="220" y="248"/>
                  </a:lnTo>
                  <a:lnTo>
                    <a:pt x="222" y="250"/>
                  </a:lnTo>
                  <a:lnTo>
                    <a:pt x="225" y="251"/>
                  </a:lnTo>
                  <a:lnTo>
                    <a:pt x="226" y="252"/>
                  </a:lnTo>
                  <a:lnTo>
                    <a:pt x="228" y="253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5" y="257"/>
                  </a:lnTo>
                  <a:lnTo>
                    <a:pt x="237" y="258"/>
                  </a:lnTo>
                  <a:lnTo>
                    <a:pt x="238" y="259"/>
                  </a:lnTo>
                  <a:lnTo>
                    <a:pt x="240" y="261"/>
                  </a:lnTo>
                  <a:lnTo>
                    <a:pt x="242" y="262"/>
                  </a:lnTo>
                  <a:lnTo>
                    <a:pt x="243" y="263"/>
                  </a:lnTo>
                  <a:lnTo>
                    <a:pt x="246" y="265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4" y="259"/>
                  </a:lnTo>
                  <a:lnTo>
                    <a:pt x="243" y="257"/>
                  </a:lnTo>
                  <a:lnTo>
                    <a:pt x="242" y="253"/>
                  </a:lnTo>
                  <a:lnTo>
                    <a:pt x="242" y="250"/>
                  </a:lnTo>
                  <a:lnTo>
                    <a:pt x="241" y="246"/>
                  </a:lnTo>
                  <a:lnTo>
                    <a:pt x="241" y="243"/>
                  </a:lnTo>
                  <a:lnTo>
                    <a:pt x="240" y="240"/>
                  </a:lnTo>
                  <a:lnTo>
                    <a:pt x="239" y="236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7" y="229"/>
                  </a:lnTo>
                  <a:lnTo>
                    <a:pt x="237" y="22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32" name="Freeform 225"/>
            <p:cNvSpPr>
              <a:spLocks/>
            </p:cNvSpPr>
            <p:nvPr/>
          </p:nvSpPr>
          <p:spPr bwMode="auto">
            <a:xfrm>
              <a:off x="3504" y="2454"/>
              <a:ext cx="31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22" y="18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6" y="26"/>
                </a:cxn>
                <a:cxn ang="0">
                  <a:pos x="3" y="29"/>
                </a:cxn>
                <a:cxn ang="0">
                  <a:pos x="0" y="32"/>
                </a:cxn>
              </a:cxnLst>
              <a:rect l="0" t="0" r="r" b="b"/>
              <a:pathLst>
                <a:path w="31" h="33">
                  <a:moveTo>
                    <a:pt x="30" y="0"/>
                  </a:moveTo>
                  <a:lnTo>
                    <a:pt x="29" y="3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33" name="Freeform 226"/>
            <p:cNvSpPr>
              <a:spLocks/>
            </p:cNvSpPr>
            <p:nvPr/>
          </p:nvSpPr>
          <p:spPr bwMode="auto">
            <a:xfrm>
              <a:off x="3453" y="2486"/>
              <a:ext cx="52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5" y="4"/>
                </a:cxn>
                <a:cxn ang="0">
                  <a:pos x="40" y="11"/>
                </a:cxn>
                <a:cxn ang="0">
                  <a:pos x="33" y="18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4" y="40"/>
                </a:cxn>
                <a:cxn ang="0">
                  <a:pos x="6" y="45"/>
                </a:cxn>
                <a:cxn ang="0">
                  <a:pos x="0" y="49"/>
                </a:cxn>
              </a:cxnLst>
              <a:rect l="0" t="0" r="r" b="b"/>
              <a:pathLst>
                <a:path w="52" h="50">
                  <a:moveTo>
                    <a:pt x="51" y="0"/>
                  </a:moveTo>
                  <a:lnTo>
                    <a:pt x="45" y="4"/>
                  </a:lnTo>
                  <a:lnTo>
                    <a:pt x="40" y="11"/>
                  </a:lnTo>
                  <a:lnTo>
                    <a:pt x="33" y="18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34" name="Freeform 227"/>
            <p:cNvSpPr>
              <a:spLocks/>
            </p:cNvSpPr>
            <p:nvPr/>
          </p:nvSpPr>
          <p:spPr bwMode="auto">
            <a:xfrm>
              <a:off x="3322" y="2434"/>
              <a:ext cx="132" cy="103"/>
            </a:xfrm>
            <a:custGeom>
              <a:avLst/>
              <a:gdLst/>
              <a:ahLst/>
              <a:cxnLst>
                <a:cxn ang="0">
                  <a:pos x="131" y="100"/>
                </a:cxn>
                <a:cxn ang="0">
                  <a:pos x="123" y="101"/>
                </a:cxn>
                <a:cxn ang="0">
                  <a:pos x="115" y="102"/>
                </a:cxn>
                <a:cxn ang="0">
                  <a:pos x="107" y="102"/>
                </a:cxn>
                <a:cxn ang="0">
                  <a:pos x="99" y="101"/>
                </a:cxn>
                <a:cxn ang="0">
                  <a:pos x="91" y="98"/>
                </a:cxn>
                <a:cxn ang="0">
                  <a:pos x="83" y="95"/>
                </a:cxn>
                <a:cxn ang="0">
                  <a:pos x="75" y="90"/>
                </a:cxn>
                <a:cxn ang="0">
                  <a:pos x="67" y="85"/>
                </a:cxn>
                <a:cxn ang="0">
                  <a:pos x="59" y="78"/>
                </a:cxn>
                <a:cxn ang="0">
                  <a:pos x="50" y="70"/>
                </a:cxn>
                <a:cxn ang="0">
                  <a:pos x="42" y="61"/>
                </a:cxn>
                <a:cxn ang="0">
                  <a:pos x="34" y="51"/>
                </a:cxn>
                <a:cxn ang="0">
                  <a:pos x="25" y="40"/>
                </a:cxn>
                <a:cxn ang="0">
                  <a:pos x="17" y="28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132" h="103">
                  <a:moveTo>
                    <a:pt x="131" y="100"/>
                  </a:moveTo>
                  <a:lnTo>
                    <a:pt x="123" y="101"/>
                  </a:lnTo>
                  <a:lnTo>
                    <a:pt x="115" y="102"/>
                  </a:lnTo>
                  <a:lnTo>
                    <a:pt x="107" y="102"/>
                  </a:lnTo>
                  <a:lnTo>
                    <a:pt x="99" y="101"/>
                  </a:lnTo>
                  <a:lnTo>
                    <a:pt x="91" y="98"/>
                  </a:lnTo>
                  <a:lnTo>
                    <a:pt x="83" y="95"/>
                  </a:lnTo>
                  <a:lnTo>
                    <a:pt x="75" y="90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50" y="70"/>
                  </a:lnTo>
                  <a:lnTo>
                    <a:pt x="42" y="61"/>
                  </a:lnTo>
                  <a:lnTo>
                    <a:pt x="34" y="51"/>
                  </a:lnTo>
                  <a:lnTo>
                    <a:pt x="25" y="40"/>
                  </a:lnTo>
                  <a:lnTo>
                    <a:pt x="17" y="28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35" name="Freeform 228"/>
            <p:cNvSpPr>
              <a:spLocks/>
            </p:cNvSpPr>
            <p:nvPr/>
          </p:nvSpPr>
          <p:spPr bwMode="auto">
            <a:xfrm>
              <a:off x="3356" y="2331"/>
              <a:ext cx="158" cy="117"/>
            </a:xfrm>
            <a:custGeom>
              <a:avLst/>
              <a:gdLst/>
              <a:ahLst/>
              <a:cxnLst>
                <a:cxn ang="0">
                  <a:pos x="150" y="101"/>
                </a:cxn>
                <a:cxn ang="0">
                  <a:pos x="139" y="97"/>
                </a:cxn>
                <a:cxn ang="0">
                  <a:pos x="128" y="96"/>
                </a:cxn>
                <a:cxn ang="0">
                  <a:pos x="114" y="98"/>
                </a:cxn>
                <a:cxn ang="0">
                  <a:pos x="94" y="103"/>
                </a:cxn>
                <a:cxn ang="0">
                  <a:pos x="77" y="109"/>
                </a:cxn>
                <a:cxn ang="0">
                  <a:pos x="72" y="109"/>
                </a:cxn>
                <a:cxn ang="0">
                  <a:pos x="83" y="105"/>
                </a:cxn>
                <a:cxn ang="0">
                  <a:pos x="92" y="99"/>
                </a:cxn>
                <a:cxn ang="0">
                  <a:pos x="87" y="94"/>
                </a:cxn>
                <a:cxn ang="0">
                  <a:pos x="70" y="91"/>
                </a:cxn>
                <a:cxn ang="0">
                  <a:pos x="52" y="89"/>
                </a:cxn>
                <a:cxn ang="0">
                  <a:pos x="39" y="89"/>
                </a:cxn>
                <a:cxn ang="0">
                  <a:pos x="31" y="92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7" y="82"/>
                </a:cxn>
                <a:cxn ang="0">
                  <a:pos x="54" y="82"/>
                </a:cxn>
                <a:cxn ang="0">
                  <a:pos x="62" y="85"/>
                </a:cxn>
                <a:cxn ang="0">
                  <a:pos x="62" y="81"/>
                </a:cxn>
                <a:cxn ang="0">
                  <a:pos x="48" y="64"/>
                </a:cxn>
                <a:cxn ang="0">
                  <a:pos x="35" y="50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26" y="40"/>
                </a:cxn>
                <a:cxn ang="0">
                  <a:pos x="34" y="55"/>
                </a:cxn>
                <a:cxn ang="0">
                  <a:pos x="36" y="65"/>
                </a:cxn>
                <a:cxn ang="0">
                  <a:pos x="34" y="70"/>
                </a:cxn>
                <a:cxn ang="0">
                  <a:pos x="30" y="75"/>
                </a:cxn>
                <a:cxn ang="0">
                  <a:pos x="26" y="81"/>
                </a:cxn>
                <a:cxn ang="0">
                  <a:pos x="20" y="88"/>
                </a:cxn>
                <a:cxn ang="0">
                  <a:pos x="17" y="94"/>
                </a:cxn>
                <a:cxn ang="0">
                  <a:pos x="23" y="97"/>
                </a:cxn>
                <a:cxn ang="0">
                  <a:pos x="39" y="95"/>
                </a:cxn>
                <a:cxn ang="0">
                  <a:pos x="59" y="93"/>
                </a:cxn>
                <a:cxn ang="0">
                  <a:pos x="70" y="95"/>
                </a:cxn>
                <a:cxn ang="0">
                  <a:pos x="70" y="102"/>
                </a:cxn>
                <a:cxn ang="0">
                  <a:pos x="66" y="111"/>
                </a:cxn>
                <a:cxn ang="0">
                  <a:pos x="68" y="116"/>
                </a:cxn>
                <a:cxn ang="0">
                  <a:pos x="81" y="113"/>
                </a:cxn>
                <a:cxn ang="0">
                  <a:pos x="99" y="105"/>
                </a:cxn>
                <a:cxn ang="0">
                  <a:pos x="116" y="99"/>
                </a:cxn>
                <a:cxn ang="0">
                  <a:pos x="129" y="98"/>
                </a:cxn>
                <a:cxn ang="0">
                  <a:pos x="139" y="98"/>
                </a:cxn>
                <a:cxn ang="0">
                  <a:pos x="148" y="101"/>
                </a:cxn>
                <a:cxn ang="0">
                  <a:pos x="153" y="103"/>
                </a:cxn>
                <a:cxn ang="0">
                  <a:pos x="157" y="105"/>
                </a:cxn>
              </a:cxnLst>
              <a:rect l="0" t="0" r="r" b="b"/>
              <a:pathLst>
                <a:path w="158" h="117">
                  <a:moveTo>
                    <a:pt x="157" y="105"/>
                  </a:moveTo>
                  <a:lnTo>
                    <a:pt x="155" y="103"/>
                  </a:lnTo>
                  <a:lnTo>
                    <a:pt x="154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3" y="98"/>
                  </a:lnTo>
                  <a:lnTo>
                    <a:pt x="142" y="98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7" y="97"/>
                  </a:lnTo>
                  <a:lnTo>
                    <a:pt x="114" y="98"/>
                  </a:lnTo>
                  <a:lnTo>
                    <a:pt x="109" y="99"/>
                  </a:lnTo>
                  <a:lnTo>
                    <a:pt x="106" y="100"/>
                  </a:lnTo>
                  <a:lnTo>
                    <a:pt x="102" y="101"/>
                  </a:lnTo>
                  <a:lnTo>
                    <a:pt x="98" y="102"/>
                  </a:lnTo>
                  <a:lnTo>
                    <a:pt x="94" y="103"/>
                  </a:lnTo>
                  <a:lnTo>
                    <a:pt x="90" y="105"/>
                  </a:lnTo>
                  <a:lnTo>
                    <a:pt x="86" y="106"/>
                  </a:lnTo>
                  <a:lnTo>
                    <a:pt x="84" y="107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3" y="110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6" y="107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89" y="101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8"/>
                  </a:lnTo>
                  <a:lnTo>
                    <a:pt x="93" y="97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77" y="92"/>
                  </a:lnTo>
                  <a:lnTo>
                    <a:pt x="74" y="91"/>
                  </a:lnTo>
                  <a:lnTo>
                    <a:pt x="70" y="91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6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6" y="89"/>
                  </a:lnTo>
                  <a:lnTo>
                    <a:pt x="35" y="90"/>
                  </a:lnTo>
                  <a:lnTo>
                    <a:pt x="33" y="91"/>
                  </a:lnTo>
                  <a:lnTo>
                    <a:pt x="31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9" y="92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6" y="74"/>
                  </a:lnTo>
                  <a:lnTo>
                    <a:pt x="53" y="71"/>
                  </a:lnTo>
                  <a:lnTo>
                    <a:pt x="50" y="68"/>
                  </a:lnTo>
                  <a:lnTo>
                    <a:pt x="48" y="64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8" y="44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9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5" y="96"/>
                  </a:lnTo>
                  <a:lnTo>
                    <a:pt x="39" y="95"/>
                  </a:lnTo>
                  <a:lnTo>
                    <a:pt x="43" y="95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5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103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66" y="112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7" y="115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7" y="113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8" y="110"/>
                  </a:lnTo>
                  <a:lnTo>
                    <a:pt x="91" y="109"/>
                  </a:lnTo>
                  <a:lnTo>
                    <a:pt x="95" y="107"/>
                  </a:lnTo>
                  <a:lnTo>
                    <a:pt x="99" y="105"/>
                  </a:lnTo>
                  <a:lnTo>
                    <a:pt x="102" y="104"/>
                  </a:lnTo>
                  <a:lnTo>
                    <a:pt x="106" y="103"/>
                  </a:lnTo>
                  <a:lnTo>
                    <a:pt x="109" y="102"/>
                  </a:lnTo>
                  <a:lnTo>
                    <a:pt x="113" y="100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9" y="98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9" y="98"/>
                  </a:lnTo>
                  <a:lnTo>
                    <a:pt x="141" y="99"/>
                  </a:lnTo>
                  <a:lnTo>
                    <a:pt x="143" y="99"/>
                  </a:lnTo>
                  <a:lnTo>
                    <a:pt x="145" y="99"/>
                  </a:lnTo>
                  <a:lnTo>
                    <a:pt x="147" y="100"/>
                  </a:lnTo>
                  <a:lnTo>
                    <a:pt x="148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3" y="103"/>
                  </a:lnTo>
                  <a:lnTo>
                    <a:pt x="154" y="103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6" y="105"/>
                  </a:lnTo>
                  <a:lnTo>
                    <a:pt x="157" y="10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36" name="Freeform 229"/>
            <p:cNvSpPr>
              <a:spLocks/>
            </p:cNvSpPr>
            <p:nvPr/>
          </p:nvSpPr>
          <p:spPr bwMode="auto">
            <a:xfrm>
              <a:off x="3509" y="2412"/>
              <a:ext cx="136" cy="61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38" y="6"/>
                </a:cxn>
                <a:cxn ang="0">
                  <a:pos x="49" y="2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80" y="3"/>
                </a:cxn>
                <a:cxn ang="0">
                  <a:pos x="88" y="8"/>
                </a:cxn>
                <a:cxn ang="0">
                  <a:pos x="96" y="12"/>
                </a:cxn>
                <a:cxn ang="0">
                  <a:pos x="103" y="14"/>
                </a:cxn>
                <a:cxn ang="0">
                  <a:pos x="109" y="16"/>
                </a:cxn>
                <a:cxn ang="0">
                  <a:pos x="115" y="18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0" y="38"/>
                </a:cxn>
                <a:cxn ang="0">
                  <a:pos x="133" y="50"/>
                </a:cxn>
                <a:cxn ang="0">
                  <a:pos x="134" y="56"/>
                </a:cxn>
                <a:cxn ang="0">
                  <a:pos x="131" y="56"/>
                </a:cxn>
                <a:cxn ang="0">
                  <a:pos x="125" y="52"/>
                </a:cxn>
                <a:cxn ang="0">
                  <a:pos x="119" y="48"/>
                </a:cxn>
                <a:cxn ang="0">
                  <a:pos x="114" y="47"/>
                </a:cxn>
                <a:cxn ang="0">
                  <a:pos x="108" y="45"/>
                </a:cxn>
                <a:cxn ang="0">
                  <a:pos x="101" y="44"/>
                </a:cxn>
                <a:cxn ang="0">
                  <a:pos x="97" y="43"/>
                </a:cxn>
                <a:cxn ang="0">
                  <a:pos x="101" y="47"/>
                </a:cxn>
                <a:cxn ang="0">
                  <a:pos x="105" y="53"/>
                </a:cxn>
                <a:cxn ang="0">
                  <a:pos x="109" y="58"/>
                </a:cxn>
                <a:cxn ang="0">
                  <a:pos x="106" y="58"/>
                </a:cxn>
                <a:cxn ang="0">
                  <a:pos x="98" y="52"/>
                </a:cxn>
                <a:cxn ang="0">
                  <a:pos x="90" y="45"/>
                </a:cxn>
                <a:cxn ang="0">
                  <a:pos x="82" y="39"/>
                </a:cxn>
                <a:cxn ang="0">
                  <a:pos x="74" y="38"/>
                </a:cxn>
                <a:cxn ang="0">
                  <a:pos x="68" y="39"/>
                </a:cxn>
                <a:cxn ang="0">
                  <a:pos x="62" y="40"/>
                </a:cxn>
                <a:cxn ang="0">
                  <a:pos x="57" y="41"/>
                </a:cxn>
                <a:cxn ang="0">
                  <a:pos x="52" y="38"/>
                </a:cxn>
                <a:cxn ang="0">
                  <a:pos x="48" y="35"/>
                </a:cxn>
                <a:cxn ang="0">
                  <a:pos x="44" y="31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2" y="36"/>
                </a:cxn>
                <a:cxn ang="0">
                  <a:pos x="28" y="39"/>
                </a:cxn>
                <a:cxn ang="0">
                  <a:pos x="22" y="44"/>
                </a:cxn>
                <a:cxn ang="0">
                  <a:pos x="16" y="49"/>
                </a:cxn>
                <a:cxn ang="0">
                  <a:pos x="10" y="53"/>
                </a:cxn>
                <a:cxn ang="0">
                  <a:pos x="6" y="54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3" y="20"/>
                </a:cxn>
              </a:cxnLst>
              <a:rect l="0" t="0" r="r" b="b"/>
              <a:pathLst>
                <a:path w="136" h="61">
                  <a:moveTo>
                    <a:pt x="16" y="17"/>
                  </a:moveTo>
                  <a:lnTo>
                    <a:pt x="20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7" y="29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30" y="38"/>
                  </a:lnTo>
                  <a:lnTo>
                    <a:pt x="131" y="41"/>
                  </a:lnTo>
                  <a:lnTo>
                    <a:pt x="132" y="44"/>
                  </a:lnTo>
                  <a:lnTo>
                    <a:pt x="132" y="47"/>
                  </a:lnTo>
                  <a:lnTo>
                    <a:pt x="133" y="50"/>
                  </a:lnTo>
                  <a:lnTo>
                    <a:pt x="133" y="52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5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9" y="55"/>
                  </a:lnTo>
                  <a:lnTo>
                    <a:pt x="128" y="54"/>
                  </a:lnTo>
                  <a:lnTo>
                    <a:pt x="127" y="53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7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08" y="59"/>
                  </a:lnTo>
                  <a:lnTo>
                    <a:pt x="106" y="58"/>
                  </a:lnTo>
                  <a:lnTo>
                    <a:pt x="105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4" y="49"/>
                  </a:lnTo>
                  <a:lnTo>
                    <a:pt x="92" y="47"/>
                  </a:lnTo>
                  <a:lnTo>
                    <a:pt x="90" y="45"/>
                  </a:lnTo>
                  <a:lnTo>
                    <a:pt x="88" y="43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82" y="39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37" name="Line 230"/>
            <p:cNvSpPr>
              <a:spLocks noChangeShapeType="1"/>
            </p:cNvSpPr>
            <p:nvPr/>
          </p:nvSpPr>
          <p:spPr bwMode="auto">
            <a:xfrm flipH="1">
              <a:off x="3570" y="235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38" name="Freeform 231"/>
            <p:cNvSpPr>
              <a:spLocks/>
            </p:cNvSpPr>
            <p:nvPr/>
          </p:nvSpPr>
          <p:spPr bwMode="auto">
            <a:xfrm>
              <a:off x="3513" y="2367"/>
              <a:ext cx="41" cy="60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0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24" y="31"/>
                </a:cxn>
                <a:cxn ang="0">
                  <a:pos x="23" y="34"/>
                </a:cxn>
                <a:cxn ang="0">
                  <a:pos x="21" y="38"/>
                </a:cxn>
                <a:cxn ang="0">
                  <a:pos x="20" y="42"/>
                </a:cxn>
                <a:cxn ang="0">
                  <a:pos x="17" y="45"/>
                </a:cxn>
                <a:cxn ang="0">
                  <a:pos x="14" y="49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6"/>
                </a:cxn>
                <a:cxn ang="0">
                  <a:pos x="2" y="57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58"/>
                </a:cxn>
                <a:cxn ang="0">
                  <a:pos x="6" y="56"/>
                </a:cxn>
                <a:cxn ang="0">
                  <a:pos x="9" y="55"/>
                </a:cxn>
                <a:cxn ang="0">
                  <a:pos x="13" y="53"/>
                </a:cxn>
                <a:cxn ang="0">
                  <a:pos x="16" y="50"/>
                </a:cxn>
                <a:cxn ang="0">
                  <a:pos x="20" y="47"/>
                </a:cxn>
                <a:cxn ang="0">
                  <a:pos x="22" y="43"/>
                </a:cxn>
                <a:cxn ang="0">
                  <a:pos x="24" y="39"/>
                </a:cxn>
                <a:cxn ang="0">
                  <a:pos x="25" y="36"/>
                </a:cxn>
                <a:cxn ang="0">
                  <a:pos x="25" y="32"/>
                </a:cxn>
                <a:cxn ang="0">
                  <a:pos x="26" y="29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31" y="11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3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30" y="11"/>
                </a:cxn>
                <a:cxn ang="0">
                  <a:pos x="29" y="15"/>
                </a:cxn>
              </a:cxnLst>
              <a:rect l="0" t="0" r="r" b="b"/>
              <a:pathLst>
                <a:path w="41" h="60">
                  <a:moveTo>
                    <a:pt x="29" y="15"/>
                  </a:moveTo>
                  <a:lnTo>
                    <a:pt x="27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1" y="52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39" name="Freeform 232"/>
            <p:cNvSpPr>
              <a:spLocks/>
            </p:cNvSpPr>
            <p:nvPr/>
          </p:nvSpPr>
          <p:spPr bwMode="auto">
            <a:xfrm>
              <a:off x="3628" y="2589"/>
              <a:ext cx="34" cy="8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22" y="38"/>
                </a:cxn>
                <a:cxn ang="0">
                  <a:pos x="25" y="26"/>
                </a:cxn>
                <a:cxn ang="0">
                  <a:pos x="28" y="18"/>
                </a:cxn>
                <a:cxn ang="0">
                  <a:pos x="31" y="10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9" y="29"/>
                </a:cxn>
                <a:cxn ang="0">
                  <a:pos x="13" y="41"/>
                </a:cxn>
                <a:cxn ang="0">
                  <a:pos x="8" y="53"/>
                </a:cxn>
                <a:cxn ang="0">
                  <a:pos x="4" y="65"/>
                </a:cxn>
                <a:cxn ang="0">
                  <a:pos x="0" y="79"/>
                </a:cxn>
              </a:cxnLst>
              <a:rect l="0" t="0" r="r" b="b"/>
              <a:pathLst>
                <a:path w="34" h="80">
                  <a:moveTo>
                    <a:pt x="17" y="52"/>
                  </a:moveTo>
                  <a:lnTo>
                    <a:pt x="22" y="38"/>
                  </a:lnTo>
                  <a:lnTo>
                    <a:pt x="25" y="26"/>
                  </a:lnTo>
                  <a:lnTo>
                    <a:pt x="28" y="18"/>
                  </a:lnTo>
                  <a:lnTo>
                    <a:pt x="31" y="10"/>
                  </a:lnTo>
                  <a:lnTo>
                    <a:pt x="32" y="5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7" y="10"/>
                  </a:lnTo>
                  <a:lnTo>
                    <a:pt x="23" y="18"/>
                  </a:lnTo>
                  <a:lnTo>
                    <a:pt x="19" y="29"/>
                  </a:lnTo>
                  <a:lnTo>
                    <a:pt x="13" y="41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0" name="Freeform 233"/>
            <p:cNvSpPr>
              <a:spLocks/>
            </p:cNvSpPr>
            <p:nvPr/>
          </p:nvSpPr>
          <p:spPr bwMode="auto">
            <a:xfrm>
              <a:off x="3591" y="2668"/>
              <a:ext cx="38" cy="20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5" y="43"/>
                </a:cxn>
                <a:cxn ang="0">
                  <a:pos x="22" y="59"/>
                </a:cxn>
                <a:cxn ang="0">
                  <a:pos x="19" y="75"/>
                </a:cxn>
                <a:cxn ang="0">
                  <a:pos x="16" y="91"/>
                </a:cxn>
                <a:cxn ang="0">
                  <a:pos x="13" y="107"/>
                </a:cxn>
                <a:cxn ang="0">
                  <a:pos x="11" y="120"/>
                </a:cxn>
                <a:cxn ang="0">
                  <a:pos x="9" y="133"/>
                </a:cxn>
                <a:cxn ang="0">
                  <a:pos x="6" y="145"/>
                </a:cxn>
                <a:cxn ang="0">
                  <a:pos x="5" y="157"/>
                </a:cxn>
                <a:cxn ang="0">
                  <a:pos x="3" y="168"/>
                </a:cxn>
                <a:cxn ang="0">
                  <a:pos x="2" y="178"/>
                </a:cxn>
                <a:cxn ang="0">
                  <a:pos x="1" y="188"/>
                </a:cxn>
                <a:cxn ang="0">
                  <a:pos x="0" y="197"/>
                </a:cxn>
                <a:cxn ang="0">
                  <a:pos x="0" y="206"/>
                </a:cxn>
              </a:cxnLst>
              <a:rect l="0" t="0" r="r" b="b"/>
              <a:pathLst>
                <a:path w="38" h="207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5" y="43"/>
                  </a:lnTo>
                  <a:lnTo>
                    <a:pt x="22" y="59"/>
                  </a:lnTo>
                  <a:lnTo>
                    <a:pt x="19" y="75"/>
                  </a:lnTo>
                  <a:lnTo>
                    <a:pt x="16" y="91"/>
                  </a:lnTo>
                  <a:lnTo>
                    <a:pt x="13" y="107"/>
                  </a:lnTo>
                  <a:lnTo>
                    <a:pt x="11" y="120"/>
                  </a:lnTo>
                  <a:lnTo>
                    <a:pt x="9" y="133"/>
                  </a:lnTo>
                  <a:lnTo>
                    <a:pt x="6" y="145"/>
                  </a:lnTo>
                  <a:lnTo>
                    <a:pt x="5" y="157"/>
                  </a:lnTo>
                  <a:lnTo>
                    <a:pt x="3" y="168"/>
                  </a:lnTo>
                  <a:lnTo>
                    <a:pt x="2" y="178"/>
                  </a:lnTo>
                  <a:lnTo>
                    <a:pt x="1" y="188"/>
                  </a:lnTo>
                  <a:lnTo>
                    <a:pt x="0" y="197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1" name="Freeform 234"/>
            <p:cNvSpPr>
              <a:spLocks/>
            </p:cNvSpPr>
            <p:nvPr/>
          </p:nvSpPr>
          <p:spPr bwMode="auto">
            <a:xfrm>
              <a:off x="3520" y="2788"/>
              <a:ext cx="28" cy="19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18"/>
                </a:cxn>
                <a:cxn ang="0">
                  <a:pos x="24" y="34"/>
                </a:cxn>
                <a:cxn ang="0">
                  <a:pos x="23" y="51"/>
                </a:cxn>
                <a:cxn ang="0">
                  <a:pos x="22" y="65"/>
                </a:cxn>
                <a:cxn ang="0">
                  <a:pos x="20" y="80"/>
                </a:cxn>
                <a:cxn ang="0">
                  <a:pos x="19" y="94"/>
                </a:cxn>
                <a:cxn ang="0">
                  <a:pos x="17" y="107"/>
                </a:cxn>
                <a:cxn ang="0">
                  <a:pos x="16" y="119"/>
                </a:cxn>
                <a:cxn ang="0">
                  <a:pos x="14" y="131"/>
                </a:cxn>
                <a:cxn ang="0">
                  <a:pos x="12" y="142"/>
                </a:cxn>
                <a:cxn ang="0">
                  <a:pos x="10" y="152"/>
                </a:cxn>
                <a:cxn ang="0">
                  <a:pos x="8" y="162"/>
                </a:cxn>
                <a:cxn ang="0">
                  <a:pos x="6" y="170"/>
                </a:cxn>
                <a:cxn ang="0">
                  <a:pos x="4" y="179"/>
                </a:cxn>
                <a:cxn ang="0">
                  <a:pos x="2" y="185"/>
                </a:cxn>
                <a:cxn ang="0">
                  <a:pos x="0" y="192"/>
                </a:cxn>
              </a:cxnLst>
              <a:rect l="0" t="0" r="r" b="b"/>
              <a:pathLst>
                <a:path w="28" h="193">
                  <a:moveTo>
                    <a:pt x="27" y="0"/>
                  </a:moveTo>
                  <a:lnTo>
                    <a:pt x="25" y="18"/>
                  </a:lnTo>
                  <a:lnTo>
                    <a:pt x="24" y="34"/>
                  </a:lnTo>
                  <a:lnTo>
                    <a:pt x="23" y="51"/>
                  </a:lnTo>
                  <a:lnTo>
                    <a:pt x="22" y="65"/>
                  </a:lnTo>
                  <a:lnTo>
                    <a:pt x="20" y="80"/>
                  </a:lnTo>
                  <a:lnTo>
                    <a:pt x="19" y="94"/>
                  </a:lnTo>
                  <a:lnTo>
                    <a:pt x="17" y="107"/>
                  </a:lnTo>
                  <a:lnTo>
                    <a:pt x="16" y="119"/>
                  </a:lnTo>
                  <a:lnTo>
                    <a:pt x="14" y="131"/>
                  </a:lnTo>
                  <a:lnTo>
                    <a:pt x="12" y="142"/>
                  </a:lnTo>
                  <a:lnTo>
                    <a:pt x="10" y="152"/>
                  </a:lnTo>
                  <a:lnTo>
                    <a:pt x="8" y="162"/>
                  </a:lnTo>
                  <a:lnTo>
                    <a:pt x="6" y="170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2" name="Freeform 235"/>
            <p:cNvSpPr>
              <a:spLocks/>
            </p:cNvSpPr>
            <p:nvPr/>
          </p:nvSpPr>
          <p:spPr bwMode="auto">
            <a:xfrm>
              <a:off x="3561" y="2620"/>
              <a:ext cx="75" cy="32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8"/>
                </a:cxn>
                <a:cxn ang="0">
                  <a:pos x="53" y="56"/>
                </a:cxn>
                <a:cxn ang="0">
                  <a:pos x="45" y="82"/>
                </a:cxn>
                <a:cxn ang="0">
                  <a:pos x="37" y="108"/>
                </a:cxn>
                <a:cxn ang="0">
                  <a:pos x="29" y="132"/>
                </a:cxn>
                <a:cxn ang="0">
                  <a:pos x="23" y="155"/>
                </a:cxn>
                <a:cxn ang="0">
                  <a:pos x="18" y="177"/>
                </a:cxn>
                <a:cxn ang="0">
                  <a:pos x="13" y="198"/>
                </a:cxn>
                <a:cxn ang="0">
                  <a:pos x="9" y="217"/>
                </a:cxn>
                <a:cxn ang="0">
                  <a:pos x="6" y="235"/>
                </a:cxn>
                <a:cxn ang="0">
                  <a:pos x="2" y="252"/>
                </a:cxn>
                <a:cxn ang="0">
                  <a:pos x="1" y="268"/>
                </a:cxn>
                <a:cxn ang="0">
                  <a:pos x="0" y="283"/>
                </a:cxn>
                <a:cxn ang="0">
                  <a:pos x="0" y="297"/>
                </a:cxn>
                <a:cxn ang="0">
                  <a:pos x="0" y="309"/>
                </a:cxn>
                <a:cxn ang="0">
                  <a:pos x="2" y="321"/>
                </a:cxn>
              </a:cxnLst>
              <a:rect l="0" t="0" r="r" b="b"/>
              <a:pathLst>
                <a:path w="75" h="322">
                  <a:moveTo>
                    <a:pt x="74" y="0"/>
                  </a:moveTo>
                  <a:lnTo>
                    <a:pt x="64" y="28"/>
                  </a:lnTo>
                  <a:lnTo>
                    <a:pt x="53" y="56"/>
                  </a:lnTo>
                  <a:lnTo>
                    <a:pt x="45" y="82"/>
                  </a:lnTo>
                  <a:lnTo>
                    <a:pt x="37" y="108"/>
                  </a:lnTo>
                  <a:lnTo>
                    <a:pt x="29" y="132"/>
                  </a:lnTo>
                  <a:lnTo>
                    <a:pt x="23" y="155"/>
                  </a:lnTo>
                  <a:lnTo>
                    <a:pt x="18" y="177"/>
                  </a:lnTo>
                  <a:lnTo>
                    <a:pt x="13" y="198"/>
                  </a:lnTo>
                  <a:lnTo>
                    <a:pt x="9" y="217"/>
                  </a:lnTo>
                  <a:lnTo>
                    <a:pt x="6" y="235"/>
                  </a:lnTo>
                  <a:lnTo>
                    <a:pt x="2" y="252"/>
                  </a:lnTo>
                  <a:lnTo>
                    <a:pt x="1" y="268"/>
                  </a:lnTo>
                  <a:lnTo>
                    <a:pt x="0" y="283"/>
                  </a:lnTo>
                  <a:lnTo>
                    <a:pt x="0" y="297"/>
                  </a:lnTo>
                  <a:lnTo>
                    <a:pt x="0" y="309"/>
                  </a:lnTo>
                  <a:lnTo>
                    <a:pt x="2" y="321"/>
                  </a:lnTo>
                </a:path>
              </a:pathLst>
            </a:custGeom>
            <a:noFill/>
            <a:ln w="12700" cap="rnd" cmpd="sng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rgbClr val="68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4000" dirty="0" smtClean="0">
                <a:solidFill>
                  <a:srgbClr val="C00000"/>
                </a:solidFill>
              </a:rPr>
              <a:t>Tarama</a:t>
            </a:r>
            <a:br>
              <a:rPr lang="tr-TR" sz="4000" dirty="0" smtClean="0">
                <a:solidFill>
                  <a:srgbClr val="C00000"/>
                </a:solidFill>
              </a:rPr>
            </a:br>
            <a:r>
              <a:rPr lang="tr-TR" sz="4000" dirty="0" smtClean="0">
                <a:solidFill>
                  <a:srgbClr val="C00000"/>
                </a:solidFill>
              </a:rPr>
              <a:t> Amaç 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En az sayıda </a:t>
            </a:r>
            <a:r>
              <a:rPr lang="tr-TR" dirty="0" err="1" smtClean="0"/>
              <a:t>invazif</a:t>
            </a:r>
            <a:r>
              <a:rPr lang="tr-TR" dirty="0" smtClean="0"/>
              <a:t> işlem yaparak</a:t>
            </a:r>
            <a:br>
              <a:rPr lang="tr-TR" dirty="0" smtClean="0"/>
            </a:br>
            <a:r>
              <a:rPr lang="tr-TR" dirty="0" smtClean="0"/>
              <a:t>(F pozitif ↓)</a:t>
            </a:r>
            <a:br>
              <a:rPr lang="tr-TR" dirty="0" smtClean="0"/>
            </a:br>
            <a:r>
              <a:rPr lang="tr-TR" dirty="0" smtClean="0"/>
              <a:t>(sağlam </a:t>
            </a:r>
            <a:r>
              <a:rPr lang="tr-TR" dirty="0" err="1" smtClean="0"/>
              <a:t>fetus</a:t>
            </a:r>
            <a:r>
              <a:rPr lang="tr-TR" dirty="0" smtClean="0"/>
              <a:t> kaybı riski ↓)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En çok sayıda Etkilenmiş Olguya Tanı Koymaktır (</a:t>
            </a:r>
            <a:r>
              <a:rPr lang="tr-TR" dirty="0" err="1" smtClean="0"/>
              <a:t>Sensitivite</a:t>
            </a:r>
            <a:r>
              <a:rPr lang="tr-TR" dirty="0" smtClean="0"/>
              <a:t>, </a:t>
            </a:r>
            <a:r>
              <a:rPr lang="tr-TR" dirty="0" err="1" smtClean="0"/>
              <a:t>Detection</a:t>
            </a:r>
            <a:r>
              <a:rPr lang="tr-TR" dirty="0" smtClean="0"/>
              <a:t> Rate ↑)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rgbClr val="680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tr-TR" sz="4000" b="1" dirty="0" smtClean="0">
                <a:solidFill>
                  <a:schemeClr val="bg2">
                    <a:lumMod val="10000"/>
                  </a:schemeClr>
                </a:solidFill>
              </a:rPr>
              <a:t>Tarama</a:t>
            </a:r>
            <a:r>
              <a:rPr lang="tr-TR" sz="4000" dirty="0" smtClean="0">
                <a:solidFill>
                  <a:srgbClr val="C00000"/>
                </a:solidFill>
              </a:rPr>
              <a:t/>
            </a:r>
            <a:br>
              <a:rPr lang="tr-TR" sz="4000" dirty="0" smtClean="0">
                <a:solidFill>
                  <a:srgbClr val="C00000"/>
                </a:solidFill>
              </a:rPr>
            </a:br>
            <a:r>
              <a:rPr lang="tr-TR" sz="4000" dirty="0" smtClean="0">
                <a:solidFill>
                  <a:srgbClr val="C00000"/>
                </a:solidFill>
              </a:rPr>
              <a:t>Temel İlkeler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4000" b="1" dirty="0" smtClean="0">
                <a:solidFill>
                  <a:srgbClr val="C00000"/>
                </a:solidFill>
              </a:rPr>
              <a:t>Danışma</a:t>
            </a:r>
            <a:endParaRPr lang="tr-TR" b="1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dirty="0" err="1" smtClean="0"/>
              <a:t>Pre</a:t>
            </a:r>
            <a:r>
              <a:rPr lang="tr-TR" dirty="0" smtClean="0"/>
              <a:t> ve post Tarama-test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Mutlak risk oranları bildirimi Aydınlatılmış onam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>
                <a:solidFill>
                  <a:srgbClr val="C00000"/>
                </a:solidFill>
              </a:rPr>
              <a:t>Non</a:t>
            </a:r>
            <a:r>
              <a:rPr lang="tr-TR" dirty="0" smtClean="0">
                <a:solidFill>
                  <a:srgbClr val="C00000"/>
                </a:solidFill>
              </a:rPr>
              <a:t> Direktif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Bağımsız  </a:t>
            </a:r>
            <a:r>
              <a:rPr lang="tr-TR" dirty="0" err="1" smtClean="0">
                <a:solidFill>
                  <a:srgbClr val="FF0000"/>
                </a:solidFill>
              </a:rPr>
              <a:t>invazif</a:t>
            </a:r>
            <a:r>
              <a:rPr lang="tr-TR" dirty="0" smtClean="0">
                <a:solidFill>
                  <a:srgbClr val="FF0000"/>
                </a:solidFill>
              </a:rPr>
              <a:t> test seçenek sunumu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rgbClr val="68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4000" dirty="0" smtClean="0">
                <a:solidFill>
                  <a:srgbClr val="C00000"/>
                </a:solidFill>
              </a:rPr>
              <a:t>Tarama Yöntemleri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Klasik:</a:t>
            </a:r>
          </a:p>
          <a:p>
            <a:r>
              <a:rPr lang="tr-TR" dirty="0" smtClean="0"/>
              <a:t>Tıbbi Kişisel Hikaye ve Sorgulamalar</a:t>
            </a:r>
          </a:p>
          <a:p>
            <a:r>
              <a:rPr lang="tr-TR" dirty="0" smtClean="0"/>
              <a:t>Ultrason</a:t>
            </a:r>
          </a:p>
          <a:p>
            <a:r>
              <a:rPr lang="tr-TR" dirty="0" smtClean="0"/>
              <a:t>Laboratuar</a:t>
            </a:r>
          </a:p>
          <a:p>
            <a:pPr lvl="1"/>
            <a:r>
              <a:rPr lang="tr-TR" dirty="0" smtClean="0"/>
              <a:t>Genetik</a:t>
            </a:r>
          </a:p>
          <a:p>
            <a:pPr lvl="1"/>
            <a:r>
              <a:rPr lang="tr-TR" dirty="0" smtClean="0"/>
              <a:t>Biyokimya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İleri Tarama:</a:t>
            </a:r>
          </a:p>
          <a:p>
            <a:r>
              <a:rPr lang="tr-TR" dirty="0" smtClean="0"/>
              <a:t>Anne Kanında Serbest </a:t>
            </a:r>
            <a:r>
              <a:rPr lang="tr-TR" dirty="0" err="1" smtClean="0"/>
              <a:t>Fetal</a:t>
            </a:r>
            <a:r>
              <a:rPr lang="tr-TR" dirty="0" smtClean="0"/>
              <a:t> DNA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413272" y="116632"/>
          <a:ext cx="5462984" cy="3084174"/>
        </p:xfrm>
        <a:graphic>
          <a:graphicData uri="http://schemas.openxmlformats.org/drawingml/2006/table">
            <a:tbl>
              <a:tblPr/>
              <a:tblGrid>
                <a:gridCol w="926480"/>
                <a:gridCol w="1030151"/>
                <a:gridCol w="1727204"/>
                <a:gridCol w="1779149"/>
              </a:tblGrid>
              <a:tr h="659123">
                <a:tc>
                  <a:txBody>
                    <a:bodyPr/>
                    <a:lstStyle/>
                    <a:p>
                      <a:pPr algn="l" fontAlgn="b"/>
                      <a:endParaRPr lang="tr-TR" sz="3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3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Hastalık Tanı</a:t>
                      </a:r>
                      <a:br>
                        <a:rPr lang="tr-TR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tr-TR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tr-TR" sz="3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  <a:r>
                        <a:rPr lang="tr-TR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Standart)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59123">
                <a:tc>
                  <a:txBody>
                    <a:bodyPr/>
                    <a:lstStyle/>
                    <a:p>
                      <a:pPr algn="l" fontAlgn="b"/>
                      <a:endParaRPr lang="tr-TR" sz="3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3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23">
                <a:tc>
                  <a:txBody>
                    <a:bodyPr/>
                    <a:lstStyle/>
                    <a:p>
                      <a:pPr algn="l" fontAlgn="b"/>
                      <a:r>
                        <a:rPr lang="tr-TR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23">
                <a:tc>
                  <a:txBody>
                    <a:bodyPr/>
                    <a:lstStyle/>
                    <a:p>
                      <a:pPr algn="l" fontAlgn="b"/>
                      <a:endParaRPr lang="tr-TR" sz="3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179512" y="3717032"/>
            <a:ext cx="3240360" cy="2952328"/>
          </a:xfrm>
          <a:ln w="5715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Sensitivite</a:t>
            </a: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Spesifisite</a:t>
            </a: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Prediktif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değer ± </a:t>
            </a:r>
          </a:p>
          <a:p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likelihood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ratio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±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Yanlış </a:t>
            </a:r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</a:rPr>
              <a:t>±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88024" y="3429000"/>
            <a:ext cx="3830081" cy="324036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tr-T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 = </a:t>
            </a:r>
            <a:r>
              <a:rPr lang="tr-TR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Sensitivite</a:t>
            </a:r>
            <a:r>
              <a:rPr lang="tr-T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FP </a:t>
            </a:r>
            <a:endParaRPr lang="tr-T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tr-TR" sz="4000" dirty="0" smtClean="0"/>
              <a:t>A </a:t>
            </a:r>
            <a:r>
              <a:rPr lang="tr-TR" sz="4000" dirty="0" err="1" smtClean="0"/>
              <a:t>Priori</a:t>
            </a:r>
            <a:r>
              <a:rPr lang="tr-TR" sz="4000" dirty="0" smtClean="0"/>
              <a:t> risk x LR 1 x LR 2x LR 3x……..</a:t>
            </a:r>
            <a:br>
              <a:rPr lang="tr-TR" sz="4000" dirty="0" smtClean="0"/>
            </a:br>
            <a:r>
              <a:rPr lang="tr-TR" sz="6600" dirty="0" smtClean="0"/>
              <a:t>=</a:t>
            </a:r>
            <a:endParaRPr lang="tr-TR" sz="4000" dirty="0" smtClean="0"/>
          </a:p>
          <a:p>
            <a:pPr algn="ctr">
              <a:lnSpc>
                <a:spcPct val="150000"/>
              </a:lnSpc>
              <a:buNone/>
            </a:pPr>
            <a:r>
              <a:rPr lang="tr-T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Uyarlanmış (</a:t>
            </a:r>
            <a:r>
              <a:rPr lang="tr-TR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Adjusted</a:t>
            </a:r>
            <a:r>
              <a:rPr lang="tr-T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Risk</a:t>
            </a:r>
            <a:endParaRPr lang="tr-T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Risk </a:t>
            </a:r>
            <a:endParaRPr lang="tr-TR" sz="320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39552" y="1556792"/>
          <a:ext cx="7920880" cy="4709803"/>
        </p:xfrm>
        <a:graphic>
          <a:graphicData uri="http://schemas.openxmlformats.org/drawingml/2006/table">
            <a:tbl>
              <a:tblPr/>
              <a:tblGrid>
                <a:gridCol w="6618817"/>
                <a:gridCol w="1302063"/>
              </a:tblGrid>
              <a:tr h="545651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priori  risk ( Yaş, serum tarama sonucu)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1:1000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5651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ultrasoundda marker.. Down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5651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marker sensitivite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5651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 Positive % (genel populasyondaki marker 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5651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Likelihood Ratio (LR)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5651">
                <a:tc>
                  <a:txBody>
                    <a:bodyPr/>
                    <a:lstStyle/>
                    <a:p>
                      <a:pPr algn="l" fontAlgn="b"/>
                      <a:endParaRPr lang="tr-TR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932"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uyarlanmış Risk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5651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(a priori Risk x LR) 1:1000 x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1:100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5616" y="836712"/>
            <a:ext cx="1584176" cy="792088"/>
            <a:chOff x="1019" y="720"/>
            <a:chExt cx="4704" cy="3120"/>
          </a:xfrm>
          <a:noFill/>
        </p:grpSpPr>
        <p:sp>
          <p:nvSpPr>
            <p:cNvPr id="235524" name="Rectangle 4"/>
            <p:cNvSpPr>
              <a:spLocks noChangeArrowheads="1"/>
            </p:cNvSpPr>
            <p:nvPr/>
          </p:nvSpPr>
          <p:spPr bwMode="auto">
            <a:xfrm>
              <a:off x="1019" y="720"/>
              <a:ext cx="4704" cy="312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35525" name="Picture 5"/>
            <p:cNvPicPr>
              <a:picLocks noChangeArrowheads="1"/>
            </p:cNvPicPr>
            <p:nvPr/>
          </p:nvPicPr>
          <p:blipFill>
            <a:blip r:embed="rId4" cstate="print">
              <a:lum contrast="36000"/>
            </a:blip>
            <a:srcRect/>
            <a:stretch>
              <a:fillRect/>
            </a:stretch>
          </p:blipFill>
          <p:spPr bwMode="auto">
            <a:xfrm>
              <a:off x="1152" y="864"/>
              <a:ext cx="4446" cy="2856"/>
            </a:xfrm>
            <a:prstGeom prst="rect">
              <a:avLst/>
            </a:prstGeom>
            <a:grpFill/>
            <a:ln w="9525">
              <a:solidFill>
                <a:srgbClr val="FAFD00"/>
              </a:solidFill>
              <a:miter lim="800000"/>
              <a:headEnd/>
              <a:tailEnd/>
            </a:ln>
            <a:effectLst/>
          </p:spPr>
        </p:pic>
        <p:sp>
          <p:nvSpPr>
            <p:cNvPr id="235526" name="Rectangle 6"/>
            <p:cNvSpPr>
              <a:spLocks noChangeArrowheads="1"/>
            </p:cNvSpPr>
            <p:nvPr/>
          </p:nvSpPr>
          <p:spPr bwMode="auto">
            <a:xfrm>
              <a:off x="1170" y="3063"/>
              <a:ext cx="624" cy="624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5527" name="Rectangle 7"/>
            <p:cNvSpPr>
              <a:spLocks noChangeArrowheads="1"/>
            </p:cNvSpPr>
            <p:nvPr/>
          </p:nvSpPr>
          <p:spPr bwMode="auto">
            <a:xfrm>
              <a:off x="4002" y="903"/>
              <a:ext cx="1584" cy="528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5528" name="Rectangle 8"/>
            <p:cNvSpPr>
              <a:spLocks noChangeArrowheads="1"/>
            </p:cNvSpPr>
            <p:nvPr/>
          </p:nvSpPr>
          <p:spPr bwMode="auto">
            <a:xfrm>
              <a:off x="1362" y="2727"/>
              <a:ext cx="336" cy="384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5529" name="Oval 9"/>
            <p:cNvSpPr>
              <a:spLocks noChangeArrowheads="1"/>
            </p:cNvSpPr>
            <p:nvPr/>
          </p:nvSpPr>
          <p:spPr bwMode="auto">
            <a:xfrm>
              <a:off x="1314" y="1767"/>
              <a:ext cx="192" cy="576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5530" name="Rectangle 10"/>
            <p:cNvSpPr>
              <a:spLocks noChangeArrowheads="1"/>
            </p:cNvSpPr>
            <p:nvPr/>
          </p:nvSpPr>
          <p:spPr bwMode="auto">
            <a:xfrm>
              <a:off x="1554" y="903"/>
              <a:ext cx="864" cy="48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5531" name="Rectangle 11"/>
            <p:cNvSpPr>
              <a:spLocks noChangeArrowheads="1"/>
            </p:cNvSpPr>
            <p:nvPr/>
          </p:nvSpPr>
          <p:spPr bwMode="auto">
            <a:xfrm>
              <a:off x="1554" y="2151"/>
              <a:ext cx="144" cy="144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5532" name="Oval 12"/>
            <p:cNvSpPr>
              <a:spLocks noChangeArrowheads="1"/>
            </p:cNvSpPr>
            <p:nvPr/>
          </p:nvSpPr>
          <p:spPr bwMode="auto">
            <a:xfrm>
              <a:off x="2418" y="1287"/>
              <a:ext cx="96" cy="144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5181" y="1772816"/>
            <a:ext cx="3310715" cy="1224136"/>
            <a:chOff x="609" y="1905"/>
            <a:chExt cx="5489" cy="2205"/>
          </a:xfrm>
          <a:noFill/>
        </p:grpSpPr>
        <p:graphicFrame>
          <p:nvGraphicFramePr>
            <p:cNvPr id="235534" name="Object 14"/>
            <p:cNvGraphicFramePr>
              <a:graphicFrameLocks noChangeAspect="1"/>
            </p:cNvGraphicFramePr>
            <p:nvPr/>
          </p:nvGraphicFramePr>
          <p:xfrm>
            <a:off x="609" y="1905"/>
            <a:ext cx="2583" cy="2205"/>
          </p:xfrm>
          <a:graphic>
            <a:graphicData uri="http://schemas.openxmlformats.org/presentationml/2006/ole">
              <p:oleObj spid="_x0000_s2050" name="Photo Editor Photo" r:id="rId5" imgW="6144483" imgH="5380952" progId="">
                <p:embed/>
              </p:oleObj>
            </a:graphicData>
          </a:graphic>
        </p:graphicFrame>
        <p:pic>
          <p:nvPicPr>
            <p:cNvPr id="235535" name="Picture 15" descr="Abs NB - two lines"/>
            <p:cNvPicPr>
              <a:picLocks noChangeAspect="1" noChangeArrowheads="1"/>
            </p:cNvPicPr>
            <p:nvPr/>
          </p:nvPicPr>
          <p:blipFill>
            <a:blip r:embed="rId6" cstate="print">
              <a:lum bright="-42000"/>
            </a:blip>
            <a:srcRect l="11003" t="15636" r="21097" b="13564"/>
            <a:stretch>
              <a:fillRect/>
            </a:stretch>
          </p:blipFill>
          <p:spPr bwMode="auto">
            <a:xfrm>
              <a:off x="3285" y="1905"/>
              <a:ext cx="2813" cy="2205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</p:grp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076056" y="671504"/>
          <a:ext cx="3606119" cy="2469464"/>
        </p:xfrm>
        <a:graphic>
          <a:graphicData uri="http://schemas.openxmlformats.org/presentationml/2006/ole">
            <p:oleObj spid="_x0000_s2051" name="Worksheet" r:id="rId7" imgW="5420160" imgH="2988000" progId="Excel.Sheet.8">
              <p:embed/>
            </p:oleObj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95536" y="3356993"/>
          <a:ext cx="1420036" cy="1296144"/>
        </p:xfrm>
        <a:graphic>
          <a:graphicData uri="http://schemas.openxmlformats.org/presentationml/2006/ole">
            <p:oleObj spid="_x0000_s2052" name="Photo Editor Photo" r:id="rId8" imgW="6144483" imgH="5380952" progId="">
              <p:embed/>
            </p:oleObj>
          </a:graphicData>
        </a:graphic>
      </p:graphicFrame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2267744" y="3429000"/>
            <a:ext cx="1329457" cy="1224136"/>
            <a:chOff x="1380" y="935"/>
            <a:chExt cx="2314" cy="2268"/>
          </a:xfrm>
        </p:grpSpPr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1426" y="935"/>
              <a:ext cx="2214" cy="1835"/>
              <a:chOff x="881" y="935"/>
              <a:chExt cx="2214" cy="1835"/>
            </a:xfrm>
          </p:grpSpPr>
          <p:grpSp>
            <p:nvGrpSpPr>
              <p:cNvPr id="22" name="Group 23"/>
              <p:cNvGrpSpPr>
                <a:grpSpLocks/>
              </p:cNvGrpSpPr>
              <p:nvPr/>
            </p:nvGrpSpPr>
            <p:grpSpPr bwMode="auto">
              <a:xfrm>
                <a:off x="881" y="935"/>
                <a:ext cx="2214" cy="1835"/>
                <a:chOff x="1020" y="1162"/>
                <a:chExt cx="2450" cy="1996"/>
              </a:xfrm>
            </p:grpSpPr>
            <p:graphicFrame>
              <p:nvGraphicFramePr>
                <p:cNvPr id="27" name="Object 2"/>
                <p:cNvGraphicFramePr>
                  <a:graphicFrameLocks noChangeAspect="1"/>
                </p:cNvGraphicFramePr>
                <p:nvPr/>
              </p:nvGraphicFramePr>
              <p:xfrm>
                <a:off x="1020" y="1162"/>
                <a:ext cx="2450" cy="1996"/>
              </p:xfrm>
              <a:graphic>
                <a:graphicData uri="http://schemas.openxmlformats.org/presentationml/2006/ole">
                  <p:oleObj spid="_x0000_s2053" name="Photo Editor Photo" r:id="rId9" imgW="9593014" imgH="8019048" progId="">
                    <p:embed/>
                  </p:oleObj>
                </a:graphicData>
              </a:graphic>
            </p:graphicFrame>
            <p:sp>
              <p:nvSpPr>
                <p:cNvPr id="28" name="Line 25"/>
                <p:cNvSpPr>
                  <a:spLocks noChangeShapeType="1"/>
                </p:cNvSpPr>
                <p:nvPr/>
              </p:nvSpPr>
              <p:spPr bwMode="auto">
                <a:xfrm>
                  <a:off x="2472" y="2238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1400"/>
                </a:p>
              </p:txBody>
            </p:sp>
            <p:sp>
              <p:nvSpPr>
                <p:cNvPr id="29" name="Line 26"/>
                <p:cNvSpPr>
                  <a:spLocks noChangeShapeType="1"/>
                </p:cNvSpPr>
                <p:nvPr/>
              </p:nvSpPr>
              <p:spPr bwMode="auto">
                <a:xfrm>
                  <a:off x="2472" y="1920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1400"/>
                </a:p>
              </p:txBody>
            </p:sp>
            <p:sp>
              <p:nvSpPr>
                <p:cNvPr id="30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517" y="1648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1400"/>
                </a:p>
              </p:txBody>
            </p:sp>
            <p:sp>
              <p:nvSpPr>
                <p:cNvPr id="3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517" y="2230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1400"/>
                </a:p>
              </p:txBody>
            </p:sp>
          </p:grp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flipV="1">
                <a:off x="2256" y="1403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 sz="1400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2256" y="1955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 sz="1400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>
                <a:off x="2210" y="1666"/>
                <a:ext cx="91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 sz="140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2210" y="1948"/>
                <a:ext cx="91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tr-TR" sz="1400"/>
              </a:p>
            </p:txBody>
          </p:sp>
        </p:grp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1380" y="2840"/>
              <a:ext cx="2314" cy="363"/>
            </a:xfrm>
            <a:prstGeom prst="rect">
              <a:avLst/>
            </a:prstGeom>
            <a:noFill/>
            <a:ln w="12700">
              <a:solidFill>
                <a:srgbClr val="0E02AA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lnSpc>
                  <a:spcPct val="90000"/>
                </a:lnSpc>
              </a:pPr>
              <a:r>
                <a:rPr lang="es-ES" sz="1200" b="1">
                  <a:cs typeface="Arial" charset="0"/>
                </a:rPr>
                <a:t>Gate:</a:t>
              </a:r>
              <a:r>
                <a:rPr lang="es-ES" sz="1200">
                  <a:cs typeface="Arial" charset="0"/>
                </a:rPr>
                <a:t> 2.5 - 3 mm</a:t>
              </a:r>
            </a:p>
            <a:p>
              <a:pPr marL="342900" indent="-342900">
                <a:lnSpc>
                  <a:spcPct val="90000"/>
                </a:lnSpc>
              </a:pPr>
              <a:r>
                <a:rPr lang="es-ES" sz="1200" b="1">
                  <a:cs typeface="Arial" charset="0"/>
                </a:rPr>
                <a:t>TR:</a:t>
              </a:r>
              <a:r>
                <a:rPr lang="es-ES" sz="1200">
                  <a:cs typeface="Arial" charset="0"/>
                </a:rPr>
                <a:t> </a:t>
              </a:r>
              <a:r>
                <a:rPr lang="tr-TR" sz="1200">
                  <a:cs typeface="Arial" charset="0"/>
                </a:rPr>
                <a:t>Yarı</a:t>
              </a:r>
              <a:r>
                <a:rPr lang="es-ES" sz="1200">
                  <a:cs typeface="Arial" charset="0"/>
                </a:rPr>
                <a:t> s</a:t>
              </a:r>
              <a:r>
                <a:rPr lang="tr-TR" sz="1200">
                  <a:cs typeface="Arial" charset="0"/>
                </a:rPr>
                <a:t>i</a:t>
              </a:r>
              <a:r>
                <a:rPr lang="es-ES" sz="1200">
                  <a:cs typeface="Arial" charset="0"/>
                </a:rPr>
                <a:t>stol, </a:t>
              </a:r>
              <a:r>
                <a:rPr lang="tr-TR" sz="1200">
                  <a:cs typeface="Arial" charset="0"/>
                </a:rPr>
                <a:t>Hız</a:t>
              </a:r>
              <a:r>
                <a:rPr lang="es-ES" sz="1200">
                  <a:cs typeface="Arial" charset="0"/>
                </a:rPr>
                <a:t> &gt; 60 cm/s</a:t>
              </a:r>
            </a:p>
          </p:txBody>
        </p:sp>
      </p:grp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323528" y="5085159"/>
            <a:ext cx="1584176" cy="1440185"/>
            <a:chOff x="1108" y="845"/>
            <a:chExt cx="2223" cy="2222"/>
          </a:xfrm>
        </p:grpSpPr>
        <p:graphicFrame>
          <p:nvGraphicFramePr>
            <p:cNvPr id="33" name="Object 4"/>
            <p:cNvGraphicFramePr>
              <a:graphicFrameLocks noChangeAspect="1"/>
            </p:cNvGraphicFramePr>
            <p:nvPr/>
          </p:nvGraphicFramePr>
          <p:xfrm>
            <a:off x="1160" y="845"/>
            <a:ext cx="2118" cy="1643"/>
          </p:xfrm>
          <a:graphic>
            <a:graphicData uri="http://schemas.openxmlformats.org/presentationml/2006/ole">
              <p:oleObj spid="_x0000_s2054" name="Photo Editor Photo" r:id="rId10" imgW="3847619" imgH="2723810" progId="">
                <p:embed/>
              </p:oleObj>
            </a:graphicData>
          </a:graphic>
        </p:graphicFrame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1108" y="2568"/>
              <a:ext cx="2223" cy="499"/>
            </a:xfrm>
            <a:prstGeom prst="rect">
              <a:avLst/>
            </a:prstGeom>
            <a:noFill/>
            <a:ln w="12700">
              <a:solidFill>
                <a:srgbClr val="0E06B0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lnSpc>
                  <a:spcPct val="85000"/>
                </a:lnSpc>
              </a:pPr>
              <a:r>
                <a:rPr lang="tr-TR" sz="1200">
                  <a:latin typeface="Comic Sans MS" pitchFamily="66" charset="0"/>
                </a:rPr>
                <a:t>Ara</a:t>
              </a:r>
              <a:r>
                <a:rPr lang="es-ES" sz="1200">
                  <a:latin typeface="Comic Sans MS" pitchFamily="66" charset="0"/>
                </a:rPr>
                <a:t>: 0.5-1 mm </a:t>
              </a:r>
            </a:p>
            <a:p>
              <a:pPr marL="342900" indent="-342900">
                <a:lnSpc>
                  <a:spcPct val="85000"/>
                </a:lnSpc>
              </a:pPr>
              <a:r>
                <a:rPr lang="es-ES" sz="1200">
                  <a:latin typeface="Comic Sans MS" pitchFamily="66" charset="0"/>
                </a:rPr>
                <a:t>Low filter: 50 Hz</a:t>
              </a:r>
            </a:p>
            <a:p>
              <a:pPr marL="342900" indent="-342900">
                <a:lnSpc>
                  <a:spcPct val="85000"/>
                </a:lnSpc>
              </a:pPr>
              <a:r>
                <a:rPr lang="es-ES" sz="1200">
                  <a:latin typeface="Comic Sans MS" pitchFamily="66" charset="0"/>
                </a:rPr>
                <a:t>Sweep speed: 2cm/s</a:t>
              </a:r>
            </a:p>
          </p:txBody>
        </p:sp>
      </p:grpSp>
      <p:grpSp>
        <p:nvGrpSpPr>
          <p:cNvPr id="35" name="Group 10"/>
          <p:cNvGrpSpPr>
            <a:grpSpLocks/>
          </p:cNvGrpSpPr>
          <p:nvPr/>
        </p:nvGrpSpPr>
        <p:grpSpPr bwMode="auto">
          <a:xfrm>
            <a:off x="2267744" y="5085184"/>
            <a:ext cx="1656184" cy="1368152"/>
            <a:chOff x="4465" y="436"/>
            <a:chExt cx="1723" cy="2540"/>
          </a:xfrm>
        </p:grpSpPr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4465" y="436"/>
              <a:ext cx="1723" cy="2540"/>
            </a:xfrm>
            <a:prstGeom prst="rect">
              <a:avLst/>
            </a:prstGeom>
            <a:solidFill>
              <a:srgbClr val="ADADFF"/>
            </a:solidFill>
            <a:ln w="9525">
              <a:solidFill>
                <a:srgbClr val="0E06B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 sz="1050">
                <a:cs typeface="Arial" charset="0"/>
              </a:endParaRPr>
            </a:p>
          </p:txBody>
        </p:sp>
        <p:grpSp>
          <p:nvGrpSpPr>
            <p:cNvPr id="37" name="Group 12"/>
            <p:cNvGrpSpPr>
              <a:grpSpLocks/>
            </p:cNvGrpSpPr>
            <p:nvPr/>
          </p:nvGrpSpPr>
          <p:grpSpPr bwMode="auto">
            <a:xfrm>
              <a:off x="4530" y="518"/>
              <a:ext cx="1593" cy="1027"/>
              <a:chOff x="693" y="2886"/>
              <a:chExt cx="1416" cy="1027"/>
            </a:xfrm>
          </p:grpSpPr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693" y="3748"/>
                <a:ext cx="1416" cy="1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050">
                    <a:cs typeface="Arial" charset="0"/>
                  </a:rPr>
                  <a:t>Normal</a:t>
                </a:r>
                <a:endParaRPr lang="en-US" sz="1050">
                  <a:cs typeface="Arial" charset="0"/>
                </a:endParaRPr>
              </a:p>
            </p:txBody>
          </p:sp>
          <p:pic>
            <p:nvPicPr>
              <p:cNvPr id="44" name="Picture 14" descr="TR Normal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47038" t="51953" r="4231" b="7726"/>
              <a:stretch>
                <a:fillRect/>
              </a:stretch>
            </p:blipFill>
            <p:spPr bwMode="auto">
              <a:xfrm>
                <a:off x="709" y="2886"/>
                <a:ext cx="1400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" name="Group 15"/>
            <p:cNvGrpSpPr>
              <a:grpSpLocks/>
            </p:cNvGrpSpPr>
            <p:nvPr/>
          </p:nvGrpSpPr>
          <p:grpSpPr bwMode="auto">
            <a:xfrm>
              <a:off x="4529" y="1797"/>
              <a:ext cx="1595" cy="1027"/>
              <a:chOff x="2332" y="2886"/>
              <a:chExt cx="1418" cy="1027"/>
            </a:xfrm>
          </p:grpSpPr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auto">
              <a:xfrm>
                <a:off x="2336" y="3748"/>
                <a:ext cx="1406" cy="1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050">
                    <a:cs typeface="Arial" charset="0"/>
                  </a:rPr>
                  <a:t>Anormal</a:t>
                </a:r>
                <a:endParaRPr lang="en-US" sz="1050">
                  <a:cs typeface="Arial" charset="0"/>
                </a:endParaRPr>
              </a:p>
            </p:txBody>
          </p:sp>
          <p:grpSp>
            <p:nvGrpSpPr>
              <p:cNvPr id="40" name="Group 17"/>
              <p:cNvGrpSpPr>
                <a:grpSpLocks/>
              </p:cNvGrpSpPr>
              <p:nvPr/>
            </p:nvGrpSpPr>
            <p:grpSpPr bwMode="auto">
              <a:xfrm>
                <a:off x="2332" y="2886"/>
                <a:ext cx="1418" cy="816"/>
                <a:chOff x="2332" y="2886"/>
                <a:chExt cx="1418" cy="816"/>
              </a:xfrm>
            </p:grpSpPr>
            <p:pic>
              <p:nvPicPr>
                <p:cNvPr id="41" name="Picture 18" descr="TRPOS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 l="10310" t="46246" r="41104" b="3558"/>
                <a:stretch>
                  <a:fillRect/>
                </a:stretch>
              </p:blipFill>
              <p:spPr bwMode="auto">
                <a:xfrm>
                  <a:off x="2525" y="2886"/>
                  <a:ext cx="1225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19" descr="TR POS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grayscl/>
                </a:blip>
                <a:srcRect l="4089" t="53653" r="90047" b="8652"/>
                <a:stretch>
                  <a:fillRect/>
                </a:stretch>
              </p:blipFill>
              <p:spPr bwMode="auto">
                <a:xfrm>
                  <a:off x="2332" y="2886"/>
                  <a:ext cx="224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45" name="1 Başlık"/>
          <p:cNvSpPr txBox="1">
            <a:spLocks/>
          </p:cNvSpPr>
          <p:nvPr/>
        </p:nvSpPr>
        <p:spPr>
          <a:xfrm>
            <a:off x="5004048" y="3581049"/>
            <a:ext cx="3682752" cy="2799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ADAM 12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2 İçerik Yer Tutucusu"/>
          <p:cNvSpPr txBox="1">
            <a:spLocks/>
          </p:cNvSpPr>
          <p:nvPr/>
        </p:nvSpPr>
        <p:spPr>
          <a:xfrm>
            <a:off x="5065712" y="4149080"/>
            <a:ext cx="3682752" cy="11087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Glikoprotein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metrin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ailesi)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Proteolitik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(IGF)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Sinsityum</a:t>
            </a:r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sensitivite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8- 10 </a:t>
            </a: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haft</a:t>
            </a:r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0,79 </a:t>
            </a: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ADAM12+PAPPA: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8-9haft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NT+</a:t>
            </a:r>
            <a:r>
              <a:rPr kumimoji="0" lang="tr-T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fb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HCG: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12 </a:t>
            </a:r>
            <a:r>
              <a:rPr kumimoji="0" lang="tr-T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haft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-180528" y="214313"/>
            <a:ext cx="86550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11-14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HaftaTarama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T21 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22275" y="1127240"/>
          <a:ext cx="8300276" cy="484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693"/>
                <a:gridCol w="2386203"/>
                <a:gridCol w="1389380"/>
              </a:tblGrid>
              <a:tr h="400024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Tarama testi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2200" dirty="0" err="1" smtClean="0">
                          <a:latin typeface="Arial" pitchFamily="34" charset="0"/>
                          <a:cs typeface="Arial" pitchFamily="34" charset="0"/>
                        </a:rPr>
                        <a:t>Sensitivite</a:t>
                      </a:r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FP (%)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Yaş 35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 (veya </a:t>
                      </a: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50)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5 (veya 15)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Yaş+β </a:t>
                      </a:r>
                      <a:r>
                        <a:rPr lang="tr-TR" b="1" dirty="0" err="1" smtClean="0">
                          <a:latin typeface="Arial" pitchFamily="34" charset="0"/>
                          <a:cs typeface="Arial" pitchFamily="34" charset="0"/>
                        </a:rPr>
                        <a:t>hCG</a:t>
                      </a: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+PAPP-A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 (11-14 </a:t>
                      </a:r>
                      <a:r>
                        <a:rPr lang="tr-TR" b="1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Yaş+NT 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(11-14 </a:t>
                      </a:r>
                      <a:r>
                        <a:rPr lang="tr-TR" b="1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75 (veya 70)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 (veya 2)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Yaş+NT+NK 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(11-14 </a:t>
                      </a:r>
                      <a:r>
                        <a:rPr lang="tr-TR" b="1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Yaş+NT+ 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tr-TR" b="1" dirty="0" err="1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tr-TR" b="1" baseline="0" dirty="0" err="1" smtClean="0"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 ve PAPP-A (11-14 </a:t>
                      </a:r>
                      <a:r>
                        <a:rPr lang="tr-TR" b="1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90 (veya 80)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5 (veya 2)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Yaş+NT+NK+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tr-TR" b="1" dirty="0" err="1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tr-TR" b="1" baseline="0" dirty="0" err="1" smtClean="0"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 ve PAPP-A (11-14 </a:t>
                      </a:r>
                      <a:r>
                        <a:rPr lang="tr-TR" b="1" baseline="0" dirty="0" err="1" smtClean="0"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97 (veya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95)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5 (veya 2)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Yaş+Serum biyokimya (15-18 </a:t>
                      </a:r>
                      <a:r>
                        <a:rPr lang="tr-TR" dirty="0" err="1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dirty="0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solidFill>
                          <a:srgbClr val="96969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60-70</a:t>
                      </a:r>
                      <a:endParaRPr lang="tr-TR" dirty="0">
                        <a:solidFill>
                          <a:srgbClr val="96969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solidFill>
                          <a:srgbClr val="96969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Ultrason</a:t>
                      </a:r>
                      <a:r>
                        <a:rPr lang="tr-TR" baseline="0" dirty="0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 ile anomali taraması (16-23 </a:t>
                      </a:r>
                      <a:r>
                        <a:rPr lang="tr-TR" baseline="0" dirty="0" err="1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r>
                        <a:rPr lang="tr-TR" baseline="0" dirty="0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dirty="0">
                        <a:solidFill>
                          <a:srgbClr val="96969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tr-TR" dirty="0">
                        <a:solidFill>
                          <a:srgbClr val="96969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969696"/>
                          </a:solidFill>
                          <a:latin typeface="Arial" pitchFamily="34" charset="0"/>
                          <a:cs typeface="Arial" pitchFamily="34" charset="0"/>
                        </a:rPr>
                        <a:t>10-15</a:t>
                      </a:r>
                      <a:endParaRPr lang="tr-TR" dirty="0">
                        <a:solidFill>
                          <a:srgbClr val="96969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92" name="4 Dikdörtgen"/>
          <p:cNvSpPr>
            <a:spLocks noChangeArrowheads="1"/>
          </p:cNvSpPr>
          <p:nvPr/>
        </p:nvSpPr>
        <p:spPr bwMode="auto">
          <a:xfrm>
            <a:off x="2214563" y="6296025"/>
            <a:ext cx="650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i="1" dirty="0" err="1"/>
              <a:t>Nicolaides</a:t>
            </a:r>
            <a:r>
              <a:rPr lang="tr-TR" i="1" dirty="0"/>
              <a:t> KH. </a:t>
            </a:r>
            <a:r>
              <a:rPr lang="tr-TR" i="1" dirty="0" err="1"/>
              <a:t>Ultrasound</a:t>
            </a:r>
            <a:r>
              <a:rPr lang="tr-TR" i="1" dirty="0"/>
              <a:t> </a:t>
            </a:r>
            <a:r>
              <a:rPr lang="tr-TR" i="1" dirty="0" err="1"/>
              <a:t>Obstet</a:t>
            </a:r>
            <a:r>
              <a:rPr lang="tr-TR" i="1" dirty="0"/>
              <a:t> </a:t>
            </a:r>
            <a:r>
              <a:rPr lang="tr-TR" i="1" dirty="0" err="1"/>
              <a:t>Gynecol</a:t>
            </a:r>
            <a:r>
              <a:rPr lang="tr-TR" i="1" dirty="0"/>
              <a:t> 2003; 21: 313–321</a:t>
            </a:r>
          </a:p>
        </p:txBody>
      </p:sp>
      <p:sp>
        <p:nvSpPr>
          <p:cNvPr id="27693" name="Rectangle 14"/>
          <p:cNvSpPr>
            <a:spLocks noChangeArrowheads="1"/>
          </p:cNvSpPr>
          <p:nvPr/>
        </p:nvSpPr>
        <p:spPr bwMode="auto">
          <a:xfrm>
            <a:off x="203200" y="214313"/>
            <a:ext cx="86550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11-14 </a:t>
            </a:r>
            <a:r>
              <a:rPr lang="tr-T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HaftaTarama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T21 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 Anlatım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</p:spPr>
        <p:txBody>
          <a:bodyPr/>
          <a:lstStyle/>
          <a:p>
            <a:r>
              <a:rPr lang="tr-TR" sz="2400" b="1" dirty="0" err="1" smtClean="0"/>
              <a:t>Dogumsal</a:t>
            </a:r>
            <a:r>
              <a:rPr lang="tr-TR" sz="2400" b="1" dirty="0" smtClean="0"/>
              <a:t> anomaliler </a:t>
            </a:r>
            <a:r>
              <a:rPr lang="tr-TR" sz="2400" b="1" dirty="0" err="1" smtClean="0"/>
              <a:t>Etyoloji</a:t>
            </a:r>
            <a:r>
              <a:rPr lang="tr-TR" sz="2400" b="1" dirty="0" smtClean="0"/>
              <a:t>			+</a:t>
            </a:r>
          </a:p>
          <a:p>
            <a:r>
              <a:rPr lang="tr-TR" sz="2400" b="1" dirty="0" err="1" smtClean="0"/>
              <a:t>Prenatal</a:t>
            </a:r>
            <a:r>
              <a:rPr lang="tr-TR" sz="2400" b="1" dirty="0" smtClean="0"/>
              <a:t> tarama – Tanı Prensipleri		+</a:t>
            </a:r>
          </a:p>
          <a:p>
            <a:r>
              <a:rPr lang="tr-TR" sz="2400" b="1" dirty="0" smtClean="0"/>
              <a:t>(11- 14) (16-22) hafta tarama			+</a:t>
            </a:r>
          </a:p>
          <a:p>
            <a:r>
              <a:rPr lang="tr-TR" sz="2400" b="1" dirty="0" smtClean="0"/>
              <a:t>OB	Ultrason Katkısı				+</a:t>
            </a:r>
          </a:p>
          <a:p>
            <a:r>
              <a:rPr lang="tr-TR" sz="2400" b="1" dirty="0" err="1" smtClean="0"/>
              <a:t>Cff</a:t>
            </a:r>
            <a:r>
              <a:rPr lang="tr-TR" sz="2400" b="1" dirty="0" smtClean="0"/>
              <a:t> DNA						+</a:t>
            </a:r>
          </a:p>
          <a:p>
            <a:r>
              <a:rPr lang="tr-TR" sz="2400" b="1" dirty="0" err="1" smtClean="0"/>
              <a:t>İnvazif</a:t>
            </a:r>
            <a:r>
              <a:rPr lang="tr-TR" sz="2400" b="1" dirty="0" smtClean="0"/>
              <a:t> işlemler ve Genetik Yenilikler		+</a:t>
            </a:r>
          </a:p>
          <a:p>
            <a:r>
              <a:rPr lang="tr-TR" sz="2400" b="1" dirty="0" err="1" smtClean="0"/>
              <a:t>Mikroarray</a:t>
            </a:r>
            <a:r>
              <a:rPr lang="tr-TR" sz="2400" b="1" dirty="0" smtClean="0"/>
              <a:t> 						+</a:t>
            </a:r>
          </a:p>
          <a:p>
            <a:r>
              <a:rPr lang="tr-TR" sz="2400" b="1" dirty="0" err="1" smtClean="0"/>
              <a:t>Prenatal</a:t>
            </a:r>
            <a:r>
              <a:rPr lang="tr-TR" sz="2400" b="1" dirty="0" smtClean="0"/>
              <a:t> Tanı Güncel Yaklaşım </a:t>
            </a:r>
            <a:r>
              <a:rPr lang="tr-TR" sz="2400" b="1" dirty="0" err="1" smtClean="0"/>
              <a:t>Algoritim</a:t>
            </a:r>
            <a:r>
              <a:rPr lang="tr-TR" sz="2400" b="1" dirty="0" smtClean="0"/>
              <a:t>		+</a:t>
            </a:r>
          </a:p>
          <a:p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Genetik sendromlar – Ultrason			-</a:t>
            </a:r>
          </a:p>
          <a:p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PGD							-</a:t>
            </a:r>
          </a:p>
          <a:p>
            <a:r>
              <a:rPr lang="tr-T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Cogul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gebelikler					-	</a:t>
            </a:r>
          </a:p>
          <a:p>
            <a:endParaRPr lang="tr-TR" sz="2400" b="1" dirty="0" smtClean="0"/>
          </a:p>
          <a:p>
            <a:endParaRPr lang="tr-TR" sz="2400" b="1" dirty="0" smtClean="0"/>
          </a:p>
          <a:p>
            <a:endParaRPr lang="tr-TR" sz="2400" b="1" dirty="0" smtClean="0"/>
          </a:p>
          <a:p>
            <a:endParaRPr lang="tr-TR" sz="2400" b="1" dirty="0" smtClean="0"/>
          </a:p>
          <a:p>
            <a:endParaRPr lang="tr-TR" sz="2400" b="1" dirty="0" smtClean="0"/>
          </a:p>
          <a:p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</a:t>
            </a:r>
            <a:r>
              <a:rPr lang="tr-TR" dirty="0" err="1" smtClean="0"/>
              <a:t>Markerlar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467544" y="2764557"/>
          <a:ext cx="8280919" cy="2028660"/>
        </p:xfrm>
        <a:graphic>
          <a:graphicData uri="http://schemas.openxmlformats.org/drawingml/2006/table">
            <a:tbl>
              <a:tblPr/>
              <a:tblGrid>
                <a:gridCol w="1189128"/>
                <a:gridCol w="5143340"/>
                <a:gridCol w="1260763"/>
                <a:gridCol w="687688"/>
              </a:tblGrid>
              <a:tr h="2214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Ana Marker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Kombinasyon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Sensitivite</a:t>
                      </a:r>
                      <a:r>
                        <a:rPr lang="tr-TR" sz="2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%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FP %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81">
                <a:tc>
                  <a:txBody>
                    <a:bodyPr/>
                    <a:lstStyle/>
                    <a:p>
                      <a:pPr algn="ctr" fontAlgn="b"/>
                      <a:endParaRPr lang="tr-T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NB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Yaş+NT +NB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NT+ PAPP-A + TR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DV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NT+ DV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ADAM-12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(ADAM12+PAPP-A 8-9 haft) + (NT+F-BETA hcg 12haft)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10" marR="7910" marT="7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5 Düz Bağlayıcı"/>
          <p:cNvCxnSpPr/>
          <p:nvPr/>
        </p:nvCxnSpPr>
        <p:spPr>
          <a:xfrm>
            <a:off x="467544" y="342900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467544" y="486916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467544" y="270892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6372200" y="5661248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Nussbaum</a:t>
            </a:r>
            <a:r>
              <a:rPr lang="tr-TR" dirty="0" smtClean="0"/>
              <a:t> R 2016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4200" y="116632"/>
            <a:ext cx="7975600" cy="1130300"/>
          </a:xfrm>
        </p:spPr>
        <p:txBody>
          <a:bodyPr>
            <a:normAutofit/>
          </a:bodyPr>
          <a:lstStyle/>
          <a:p>
            <a:r>
              <a:rPr lang="tr-TR" dirty="0" smtClean="0"/>
              <a:t>Artmış </a:t>
            </a:r>
            <a:r>
              <a:rPr lang="tr-TR" dirty="0" err="1" smtClean="0"/>
              <a:t>Nukal</a:t>
            </a:r>
            <a:r>
              <a:rPr lang="tr-TR" dirty="0" smtClean="0"/>
              <a:t> Kalınlık</a:t>
            </a:r>
            <a:br>
              <a:rPr lang="tr-TR" dirty="0" smtClean="0"/>
            </a:br>
            <a:r>
              <a:rPr lang="tr-TR" dirty="0" smtClean="0"/>
              <a:t>Genetik Sendrom ve </a:t>
            </a:r>
            <a:r>
              <a:rPr lang="tr-TR" dirty="0" err="1" smtClean="0"/>
              <a:t>Fetal</a:t>
            </a:r>
            <a:r>
              <a:rPr lang="tr-TR" dirty="0" smtClean="0"/>
              <a:t> Anomaliler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179512" y="126876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 err="1" smtClean="0"/>
              <a:t>Diaphragmatic</a:t>
            </a:r>
            <a:r>
              <a:rPr lang="tr-TR" sz="2000" dirty="0" smtClean="0"/>
              <a:t> </a:t>
            </a:r>
            <a:r>
              <a:rPr lang="tr-TR" sz="2000" dirty="0" err="1" smtClean="0"/>
              <a:t>hernia</a:t>
            </a:r>
            <a:endParaRPr lang="tr-TR" sz="2000" dirty="0" smtClean="0"/>
          </a:p>
          <a:p>
            <a:r>
              <a:rPr lang="tr-TR" sz="2000" dirty="0" err="1" smtClean="0"/>
              <a:t>Cardiac</a:t>
            </a:r>
            <a:r>
              <a:rPr lang="tr-TR" sz="2000" dirty="0" smtClean="0"/>
              <a:t> </a:t>
            </a:r>
            <a:r>
              <a:rPr lang="tr-TR" sz="2000" dirty="0" err="1" smtClean="0"/>
              <a:t>defects</a:t>
            </a:r>
            <a:endParaRPr lang="tr-TR" sz="2000" dirty="0" smtClean="0"/>
          </a:p>
          <a:p>
            <a:r>
              <a:rPr lang="tr-TR" sz="2000" dirty="0" err="1" smtClean="0"/>
              <a:t>Exomphalos</a:t>
            </a:r>
            <a:endParaRPr lang="tr-TR" sz="2000" dirty="0" smtClean="0"/>
          </a:p>
          <a:p>
            <a:r>
              <a:rPr lang="tr-TR" sz="2000" dirty="0" err="1" smtClean="0"/>
              <a:t>Achondrogenesis</a:t>
            </a:r>
            <a:r>
              <a:rPr lang="tr-TR" sz="2000" dirty="0" smtClean="0"/>
              <a:t> </a:t>
            </a:r>
            <a:r>
              <a:rPr lang="tr-TR" sz="2000" dirty="0" err="1" smtClean="0"/>
              <a:t>type</a:t>
            </a:r>
            <a:r>
              <a:rPr lang="tr-TR" sz="2000" dirty="0" smtClean="0"/>
              <a:t> 2</a:t>
            </a:r>
          </a:p>
          <a:p>
            <a:r>
              <a:rPr lang="tr-TR" sz="2000" dirty="0" err="1" smtClean="0"/>
              <a:t>Achondroplasia</a:t>
            </a:r>
            <a:endParaRPr lang="tr-TR" sz="2000" dirty="0" smtClean="0"/>
          </a:p>
          <a:p>
            <a:r>
              <a:rPr lang="tr-TR" sz="2000" dirty="0" err="1" smtClean="0"/>
              <a:t>Asphyxiating</a:t>
            </a:r>
            <a:r>
              <a:rPr lang="tr-TR" sz="2000" dirty="0" smtClean="0"/>
              <a:t> </a:t>
            </a:r>
            <a:r>
              <a:rPr lang="tr-TR" sz="2000" dirty="0" err="1" smtClean="0"/>
              <a:t>thoracic</a:t>
            </a:r>
            <a:r>
              <a:rPr lang="tr-TR" sz="2000" dirty="0" smtClean="0"/>
              <a:t> </a:t>
            </a:r>
            <a:r>
              <a:rPr lang="tr-TR" sz="2000" dirty="0" err="1" smtClean="0"/>
              <a:t>dystrophy</a:t>
            </a:r>
            <a:endParaRPr lang="tr-TR" sz="2000" dirty="0" smtClean="0"/>
          </a:p>
          <a:p>
            <a:r>
              <a:rPr lang="tr-TR" sz="2000" dirty="0" err="1" smtClean="0"/>
              <a:t>Beckwith</a:t>
            </a:r>
            <a:r>
              <a:rPr lang="tr-TR" sz="2000" dirty="0" smtClean="0"/>
              <a:t>-</a:t>
            </a:r>
            <a:r>
              <a:rPr lang="tr-TR" sz="2000" dirty="0" err="1" smtClean="0"/>
              <a:t>Wiedemann</a:t>
            </a:r>
            <a:r>
              <a:rPr lang="tr-TR" sz="2000" dirty="0" smtClean="0"/>
              <a:t> </a:t>
            </a:r>
            <a:r>
              <a:rPr lang="tr-TR" sz="2000" dirty="0" err="1" smtClean="0"/>
              <a:t>syndrome</a:t>
            </a:r>
            <a:endParaRPr lang="tr-TR" sz="2000" dirty="0" smtClean="0"/>
          </a:p>
          <a:p>
            <a:r>
              <a:rPr lang="tr-TR" sz="2000" dirty="0" err="1" smtClean="0"/>
              <a:t>Blomstrand</a:t>
            </a:r>
            <a:r>
              <a:rPr lang="tr-TR" sz="2000" dirty="0" smtClean="0"/>
              <a:t> </a:t>
            </a:r>
            <a:r>
              <a:rPr lang="tr-TR" sz="2000" dirty="0" err="1" smtClean="0"/>
              <a:t>osteochondrodysplasia</a:t>
            </a:r>
            <a:endParaRPr lang="tr-TR" sz="2000" dirty="0" smtClean="0"/>
          </a:p>
          <a:p>
            <a:r>
              <a:rPr lang="tr-TR" sz="2000" dirty="0" smtClean="0"/>
              <a:t>Body </a:t>
            </a:r>
            <a:r>
              <a:rPr lang="tr-TR" sz="2000" dirty="0" err="1" smtClean="0"/>
              <a:t>stalk</a:t>
            </a:r>
            <a:r>
              <a:rPr lang="tr-TR" sz="2000" dirty="0" smtClean="0"/>
              <a:t> </a:t>
            </a:r>
            <a:r>
              <a:rPr lang="tr-TR" sz="2000" dirty="0" err="1" smtClean="0"/>
              <a:t>anomaly</a:t>
            </a:r>
            <a:endParaRPr lang="tr-TR" sz="2000" dirty="0" smtClean="0"/>
          </a:p>
          <a:p>
            <a:r>
              <a:rPr lang="tr-TR" sz="2000" dirty="0" err="1" smtClean="0"/>
              <a:t>Camptomelic</a:t>
            </a:r>
            <a:r>
              <a:rPr lang="tr-TR" sz="2000" dirty="0" smtClean="0"/>
              <a:t> </a:t>
            </a:r>
            <a:r>
              <a:rPr lang="tr-TR" sz="2000" dirty="0" err="1" smtClean="0"/>
              <a:t>dysplasia</a:t>
            </a:r>
            <a:endParaRPr lang="tr-TR" sz="2000" dirty="0" smtClean="0"/>
          </a:p>
          <a:p>
            <a:r>
              <a:rPr lang="tr-TR" sz="2000" dirty="0" err="1" smtClean="0"/>
              <a:t>Ectrodactyly</a:t>
            </a:r>
            <a:r>
              <a:rPr lang="tr-TR" sz="2000" dirty="0" smtClean="0"/>
              <a:t>–</a:t>
            </a:r>
            <a:r>
              <a:rPr lang="tr-TR" sz="2000" dirty="0" err="1" smtClean="0"/>
              <a:t>ectodermal</a:t>
            </a:r>
            <a:r>
              <a:rPr lang="tr-TR" sz="2000" dirty="0" smtClean="0"/>
              <a:t> </a:t>
            </a:r>
            <a:r>
              <a:rPr lang="tr-TR" sz="2000" dirty="0" err="1" smtClean="0"/>
              <a:t>dysplasia</a:t>
            </a:r>
            <a:r>
              <a:rPr lang="tr-TR" sz="2000" dirty="0" smtClean="0"/>
              <a:t>–</a:t>
            </a:r>
            <a:r>
              <a:rPr lang="tr-TR" sz="2000" dirty="0" err="1" smtClean="0"/>
              <a:t>cleft</a:t>
            </a:r>
            <a:r>
              <a:rPr lang="tr-TR" sz="2000" dirty="0" smtClean="0"/>
              <a:t> </a:t>
            </a:r>
            <a:r>
              <a:rPr lang="tr-TR" sz="2000" dirty="0" err="1" smtClean="0"/>
              <a:t>syndrome</a:t>
            </a:r>
            <a:r>
              <a:rPr lang="tr-TR" sz="2000" dirty="0" smtClean="0"/>
              <a:t> (EEC) </a:t>
            </a:r>
            <a:r>
              <a:rPr lang="tr-TR" sz="2000" dirty="0" err="1" smtClean="0"/>
              <a:t>syndrome</a:t>
            </a:r>
            <a:endParaRPr lang="tr-TR" sz="2000" dirty="0" smtClean="0"/>
          </a:p>
          <a:p>
            <a:r>
              <a:rPr lang="tr-TR" sz="2000" dirty="0" err="1" smtClean="0"/>
              <a:t>Fetal</a:t>
            </a:r>
            <a:r>
              <a:rPr lang="tr-TR" sz="2000" dirty="0" smtClean="0"/>
              <a:t> </a:t>
            </a:r>
            <a:r>
              <a:rPr lang="tr-TR" sz="2000" dirty="0" err="1" smtClean="0"/>
              <a:t>akinesia</a:t>
            </a:r>
            <a:r>
              <a:rPr lang="tr-TR" sz="2000" dirty="0" smtClean="0"/>
              <a:t> </a:t>
            </a:r>
            <a:r>
              <a:rPr lang="tr-TR" sz="2000" dirty="0" err="1" smtClean="0"/>
              <a:t>deformation</a:t>
            </a:r>
            <a:r>
              <a:rPr lang="tr-TR" sz="2000" dirty="0" smtClean="0"/>
              <a:t> </a:t>
            </a:r>
            <a:r>
              <a:rPr lang="tr-TR" sz="2000" dirty="0" err="1" smtClean="0"/>
              <a:t>sequence</a:t>
            </a:r>
            <a:endParaRPr lang="tr-TR" sz="2000" dirty="0" smtClean="0"/>
          </a:p>
          <a:p>
            <a:r>
              <a:rPr lang="tr-TR" sz="2000" dirty="0" err="1" smtClean="0"/>
              <a:t>Fryn</a:t>
            </a:r>
            <a:r>
              <a:rPr lang="tr-TR" sz="2000" dirty="0" smtClean="0"/>
              <a:t> </a:t>
            </a:r>
            <a:r>
              <a:rPr lang="tr-TR" sz="2000" dirty="0" err="1" smtClean="0"/>
              <a:t>syndrome</a:t>
            </a:r>
            <a:endParaRPr lang="tr-TR" sz="2000" dirty="0" smtClean="0"/>
          </a:p>
          <a:p>
            <a:r>
              <a:rPr lang="tr-TR" sz="2000" dirty="0" smtClean="0"/>
              <a:t>GM 1 </a:t>
            </a:r>
            <a:r>
              <a:rPr lang="tr-TR" sz="2000" dirty="0" err="1" smtClean="0"/>
              <a:t>gangliosidosis</a:t>
            </a:r>
            <a:endParaRPr lang="tr-TR" sz="20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680520" y="13140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Hydrolethalus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tr-TR" dirty="0" err="1" smtClean="0"/>
              <a:t>Jarcho</a:t>
            </a:r>
            <a:r>
              <a:rPr lang="tr-TR" dirty="0" smtClean="0"/>
              <a:t>-</a:t>
            </a:r>
            <a:r>
              <a:rPr lang="tr-TR" dirty="0" err="1" smtClean="0"/>
              <a:t>Levin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tr-TR" dirty="0" err="1" smtClean="0"/>
              <a:t>Joubert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tr-TR" dirty="0" err="1" smtClean="0"/>
              <a:t>Meckel</a:t>
            </a:r>
            <a:r>
              <a:rPr lang="tr-TR" dirty="0" smtClean="0"/>
              <a:t>-</a:t>
            </a:r>
            <a:r>
              <a:rPr lang="tr-TR" dirty="0" err="1" smtClean="0"/>
              <a:t>Gruber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tr-TR" dirty="0" err="1" smtClean="0"/>
              <a:t>Nance</a:t>
            </a:r>
            <a:r>
              <a:rPr lang="tr-TR" dirty="0" smtClean="0"/>
              <a:t>-</a:t>
            </a:r>
            <a:r>
              <a:rPr lang="tr-TR" dirty="0" err="1" smtClean="0"/>
              <a:t>Sweeny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tr-TR" dirty="0" err="1" smtClean="0"/>
              <a:t>Noonan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tr-TR" dirty="0" err="1" smtClean="0"/>
              <a:t>Osteogenesis</a:t>
            </a:r>
            <a:r>
              <a:rPr lang="tr-TR" dirty="0" smtClean="0"/>
              <a:t> </a:t>
            </a:r>
            <a:r>
              <a:rPr lang="tr-TR" dirty="0" err="1" smtClean="0"/>
              <a:t>imperfecta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 II</a:t>
            </a:r>
          </a:p>
          <a:p>
            <a:r>
              <a:rPr lang="tr-TR" dirty="0" err="1" smtClean="0"/>
              <a:t>Perlman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tr-TR" dirty="0" err="1" smtClean="0"/>
              <a:t>Roberts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tr-TR" dirty="0" err="1" smtClean="0"/>
              <a:t>Short</a:t>
            </a:r>
            <a:r>
              <a:rPr lang="tr-TR" dirty="0" smtClean="0"/>
              <a:t>-</a:t>
            </a:r>
            <a:r>
              <a:rPr lang="tr-TR" dirty="0" err="1" smtClean="0"/>
              <a:t>rib</a:t>
            </a:r>
            <a:r>
              <a:rPr lang="tr-TR" dirty="0" smtClean="0"/>
              <a:t> </a:t>
            </a:r>
            <a:r>
              <a:rPr lang="tr-TR" dirty="0" err="1" smtClean="0"/>
              <a:t>polydactyly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tr-TR" dirty="0" err="1" smtClean="0"/>
              <a:t>Smith</a:t>
            </a:r>
            <a:r>
              <a:rPr lang="tr-TR" dirty="0" smtClean="0"/>
              <a:t>-</a:t>
            </a:r>
            <a:r>
              <a:rPr lang="tr-TR" dirty="0" err="1" smtClean="0"/>
              <a:t>Lemli</a:t>
            </a:r>
            <a:r>
              <a:rPr lang="tr-TR" dirty="0" smtClean="0"/>
              <a:t>-</a:t>
            </a:r>
            <a:r>
              <a:rPr lang="tr-TR" dirty="0" err="1" smtClean="0"/>
              <a:t>Opitz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en-US" dirty="0" smtClean="0"/>
              <a:t>Spinal muscular atrophy type 1</a:t>
            </a:r>
          </a:p>
          <a:p>
            <a:r>
              <a:rPr lang="tr-TR" dirty="0" err="1" smtClean="0"/>
              <a:t>Thanatophoric</a:t>
            </a:r>
            <a:r>
              <a:rPr lang="tr-TR" dirty="0" smtClean="0"/>
              <a:t> </a:t>
            </a:r>
            <a:r>
              <a:rPr lang="tr-TR" dirty="0" err="1" smtClean="0"/>
              <a:t>dysplasia</a:t>
            </a:r>
            <a:endParaRPr lang="tr-TR" dirty="0" smtClean="0"/>
          </a:p>
          <a:p>
            <a:r>
              <a:rPr lang="tr-TR" dirty="0" err="1" smtClean="0"/>
              <a:t>Trigonocephaly</a:t>
            </a:r>
            <a:r>
              <a:rPr lang="tr-TR" dirty="0" smtClean="0"/>
              <a:t> “C” </a:t>
            </a:r>
            <a:r>
              <a:rPr lang="tr-TR" dirty="0" err="1" smtClean="0"/>
              <a:t>syndrome</a:t>
            </a:r>
            <a:endParaRPr lang="tr-TR" dirty="0" smtClean="0"/>
          </a:p>
          <a:p>
            <a:r>
              <a:rPr lang="tr-TR" dirty="0" smtClean="0"/>
              <a:t>VACTERL </a:t>
            </a:r>
            <a:r>
              <a:rPr lang="tr-TR" dirty="0" err="1" smtClean="0"/>
              <a:t>association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Zellweger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tr-TR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Trimester</a:t>
            </a:r>
            <a:r>
              <a:rPr lang="tr-T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Tarama</a:t>
            </a:r>
            <a:endParaRPr lang="tr-TR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Maternal</a:t>
            </a:r>
            <a:r>
              <a:rPr lang="tr-TR" dirty="0" smtClean="0"/>
              <a:t> serum</a:t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Alfa </a:t>
            </a:r>
            <a:r>
              <a:rPr lang="tr-TR" dirty="0" err="1" smtClean="0">
                <a:solidFill>
                  <a:srgbClr val="FF0000"/>
                </a:solidFill>
              </a:rPr>
              <a:t>Feto</a:t>
            </a:r>
            <a:r>
              <a:rPr lang="tr-TR" dirty="0" smtClean="0">
                <a:solidFill>
                  <a:srgbClr val="FF0000"/>
                </a:solidFill>
              </a:rPr>
              <a:t> Protein (MSAFP)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 smtClean="0"/>
              <a:t>Fetal</a:t>
            </a:r>
            <a:r>
              <a:rPr lang="tr-TR" sz="2800" dirty="0" smtClean="0"/>
              <a:t> spesifik </a:t>
            </a:r>
            <a:r>
              <a:rPr lang="tr-TR" sz="2800" dirty="0" err="1" smtClean="0"/>
              <a:t>globin</a:t>
            </a:r>
            <a:r>
              <a:rPr lang="tr-TR" sz="2800" dirty="0" smtClean="0"/>
              <a:t>(</a:t>
            </a:r>
            <a:r>
              <a:rPr lang="tr-TR" sz="2800" dirty="0" err="1" smtClean="0"/>
              <a:t>Albumin</a:t>
            </a:r>
            <a:r>
              <a:rPr lang="tr-TR" sz="2800" dirty="0" smtClean="0"/>
              <a:t> Benzer)</a:t>
            </a:r>
          </a:p>
          <a:p>
            <a:r>
              <a:rPr lang="tr-TR" sz="2800" dirty="0" err="1" smtClean="0"/>
              <a:t>Chr</a:t>
            </a:r>
            <a:r>
              <a:rPr lang="tr-TR" sz="2800" dirty="0" smtClean="0"/>
              <a:t> 4q</a:t>
            </a:r>
          </a:p>
          <a:p>
            <a:r>
              <a:rPr lang="tr-TR" sz="2800" dirty="0" err="1" smtClean="0"/>
              <a:t>Yolksac</a:t>
            </a:r>
            <a:r>
              <a:rPr lang="tr-TR" sz="2800" dirty="0" smtClean="0"/>
              <a:t>..</a:t>
            </a:r>
            <a:r>
              <a:rPr lang="tr-TR" sz="2800" dirty="0" err="1" smtClean="0"/>
              <a:t>gı</a:t>
            </a:r>
            <a:r>
              <a:rPr lang="tr-TR" sz="2800" dirty="0" smtClean="0"/>
              <a:t> </a:t>
            </a:r>
            <a:r>
              <a:rPr lang="tr-TR" sz="2800" dirty="0" err="1" smtClean="0"/>
              <a:t>trakt</a:t>
            </a:r>
            <a:r>
              <a:rPr lang="tr-TR" sz="2800" dirty="0" smtClean="0"/>
              <a:t>..</a:t>
            </a:r>
            <a:r>
              <a:rPr lang="tr-TR" sz="2800" dirty="0" err="1" smtClean="0"/>
              <a:t>karaciger</a:t>
            </a:r>
            <a:endParaRPr lang="tr-TR" sz="2800" dirty="0" smtClean="0"/>
          </a:p>
          <a:p>
            <a:r>
              <a:rPr lang="tr-TR" sz="2800" dirty="0" smtClean="0"/>
              <a:t>Pik10-13h düşüş 14-32</a:t>
            </a:r>
          </a:p>
          <a:p>
            <a:r>
              <a:rPr lang="tr-TR" sz="2800" dirty="0" err="1" smtClean="0"/>
              <a:t>Fetal</a:t>
            </a:r>
            <a:r>
              <a:rPr lang="tr-TR" sz="2800" dirty="0" smtClean="0"/>
              <a:t> idrar</a:t>
            </a:r>
          </a:p>
          <a:p>
            <a:r>
              <a:rPr lang="tr-TR" sz="2800" dirty="0" smtClean="0"/>
              <a:t>AS AFP pik 28-32h</a:t>
            </a:r>
          </a:p>
          <a:p>
            <a:pPr>
              <a:buNone/>
            </a:pPr>
            <a:r>
              <a:rPr lang="tr-TR" dirty="0" err="1" smtClean="0">
                <a:solidFill>
                  <a:srgbClr val="680000"/>
                </a:solidFill>
              </a:rPr>
              <a:t>Fetus</a:t>
            </a:r>
            <a:r>
              <a:rPr lang="tr-TR" dirty="0" smtClean="0">
                <a:solidFill>
                  <a:srgbClr val="680000"/>
                </a:solidFill>
              </a:rPr>
              <a:t> :			50000</a:t>
            </a:r>
          </a:p>
          <a:p>
            <a:pPr>
              <a:buNone/>
            </a:pPr>
            <a:r>
              <a:rPr lang="tr-TR" dirty="0" err="1" smtClean="0">
                <a:solidFill>
                  <a:srgbClr val="680000"/>
                </a:solidFill>
              </a:rPr>
              <a:t>Amnion</a:t>
            </a:r>
            <a:r>
              <a:rPr lang="tr-TR" dirty="0" smtClean="0">
                <a:solidFill>
                  <a:srgbClr val="680000"/>
                </a:solidFill>
              </a:rPr>
              <a:t>:			250</a:t>
            </a:r>
          </a:p>
          <a:p>
            <a:pPr>
              <a:buNone/>
            </a:pPr>
            <a:r>
              <a:rPr lang="tr-TR" dirty="0" err="1" smtClean="0">
                <a:solidFill>
                  <a:srgbClr val="680000"/>
                </a:solidFill>
              </a:rPr>
              <a:t>Maternal</a:t>
            </a:r>
            <a:r>
              <a:rPr lang="tr-TR" dirty="0" smtClean="0">
                <a:solidFill>
                  <a:srgbClr val="680000"/>
                </a:solidFill>
              </a:rPr>
              <a:t> Serum:	1</a:t>
            </a:r>
            <a:endParaRPr lang="tr-TR" dirty="0">
              <a:solidFill>
                <a:srgbClr val="6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576" y="685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Gebelikte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A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önemli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A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biyokimyasal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A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genetik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Analit</a:t>
            </a:r>
            <a:r>
              <a:rPr lang="tr-TR" sz="36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A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düzeyleri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3505200" y="2514600"/>
            <a:ext cx="4440238" cy="1660525"/>
          </a:xfrm>
          <a:custGeom>
            <a:avLst/>
            <a:gdLst/>
            <a:ahLst/>
            <a:cxnLst>
              <a:cxn ang="0">
                <a:pos x="0" y="765"/>
              </a:cxn>
              <a:cxn ang="0">
                <a:pos x="691" y="918"/>
              </a:cxn>
              <a:cxn ang="0">
                <a:pos x="2797" y="0"/>
              </a:cxn>
            </a:cxnLst>
            <a:rect l="0" t="0" r="r" b="b"/>
            <a:pathLst>
              <a:path w="2797" h="1046">
                <a:moveTo>
                  <a:pt x="0" y="765"/>
                </a:moveTo>
                <a:cubicBezTo>
                  <a:pt x="115" y="793"/>
                  <a:pt x="225" y="1046"/>
                  <a:pt x="691" y="918"/>
                </a:cubicBezTo>
                <a:cubicBezTo>
                  <a:pt x="1157" y="790"/>
                  <a:pt x="2358" y="191"/>
                  <a:pt x="2797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56550" y="2376488"/>
            <a:ext cx="1111250" cy="366712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AU" sz="1800">
                <a:solidFill>
                  <a:schemeClr val="bg2"/>
                </a:solidFill>
                <a:effectLst/>
                <a:latin typeface="Times New Roman" charset="0"/>
              </a:rPr>
              <a:t>İNHİBİN</a:t>
            </a:r>
            <a:endParaRPr lang="en-AU" sz="1800"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849438" y="2620963"/>
            <a:ext cx="5986462" cy="2078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24"/>
              </a:cxn>
              <a:cxn ang="0">
                <a:pos x="4368" y="1824"/>
              </a:cxn>
            </a:cxnLst>
            <a:rect l="0" t="0" r="r" b="b"/>
            <a:pathLst>
              <a:path w="4369" h="1825">
                <a:moveTo>
                  <a:pt x="0" y="0"/>
                </a:moveTo>
                <a:lnTo>
                  <a:pt x="0" y="1824"/>
                </a:lnTo>
                <a:lnTo>
                  <a:pt x="4368" y="182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833563" y="4708525"/>
            <a:ext cx="5984875" cy="98425"/>
            <a:chOff x="1248" y="3221"/>
            <a:chExt cx="4368" cy="87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248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85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22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58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995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432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3869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306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742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5179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5616" y="3221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717675" y="5105400"/>
            <a:ext cx="6280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AU" sz="2000">
                <a:solidFill>
                  <a:schemeClr val="tx1"/>
                </a:solidFill>
                <a:effectLst/>
                <a:latin typeface="Times New Roman" charset="0"/>
              </a:rPr>
              <a:t>0      4         8     12     16     20        24     28     32      36    40</a:t>
            </a: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3033713" y="2824163"/>
            <a:ext cx="4800600" cy="1819275"/>
          </a:xfrm>
          <a:custGeom>
            <a:avLst/>
            <a:gdLst/>
            <a:ahLst/>
            <a:cxnLst>
              <a:cxn ang="0">
                <a:pos x="0" y="1598"/>
              </a:cxn>
              <a:cxn ang="0">
                <a:pos x="720" y="830"/>
              </a:cxn>
              <a:cxn ang="0">
                <a:pos x="2208" y="110"/>
              </a:cxn>
              <a:cxn ang="0">
                <a:pos x="2850" y="168"/>
              </a:cxn>
              <a:cxn ang="0">
                <a:pos x="3504" y="590"/>
              </a:cxn>
            </a:cxnLst>
            <a:rect l="0" t="0" r="r" b="b"/>
            <a:pathLst>
              <a:path w="3504" h="1598">
                <a:moveTo>
                  <a:pt x="0" y="1598"/>
                </a:moveTo>
                <a:cubicBezTo>
                  <a:pt x="176" y="1338"/>
                  <a:pt x="352" y="1078"/>
                  <a:pt x="720" y="830"/>
                </a:cubicBezTo>
                <a:cubicBezTo>
                  <a:pt x="1088" y="582"/>
                  <a:pt x="1853" y="220"/>
                  <a:pt x="2208" y="110"/>
                </a:cubicBezTo>
                <a:cubicBezTo>
                  <a:pt x="2563" y="0"/>
                  <a:pt x="2634" y="88"/>
                  <a:pt x="2850" y="168"/>
                </a:cubicBezTo>
                <a:cubicBezTo>
                  <a:pt x="3066" y="248"/>
                  <a:pt x="3368" y="502"/>
                  <a:pt x="3504" y="59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3205163" y="2301875"/>
            <a:ext cx="4456112" cy="2065338"/>
          </a:xfrm>
          <a:custGeom>
            <a:avLst/>
            <a:gdLst/>
            <a:ahLst/>
            <a:cxnLst>
              <a:cxn ang="0">
                <a:pos x="36" y="1728"/>
              </a:cxn>
              <a:cxn ang="0">
                <a:pos x="132" y="1632"/>
              </a:cxn>
              <a:cxn ang="0">
                <a:pos x="829" y="638"/>
              </a:cxn>
              <a:cxn ang="0">
                <a:pos x="1507" y="233"/>
              </a:cxn>
              <a:cxn ang="0">
                <a:pos x="3252" y="0"/>
              </a:cxn>
            </a:cxnLst>
            <a:rect l="0" t="0" r="r" b="b"/>
            <a:pathLst>
              <a:path w="3252" h="1814">
                <a:moveTo>
                  <a:pt x="36" y="1728"/>
                </a:moveTo>
                <a:cubicBezTo>
                  <a:pt x="28" y="1788"/>
                  <a:pt x="0" y="1814"/>
                  <a:pt x="132" y="1632"/>
                </a:cubicBezTo>
                <a:cubicBezTo>
                  <a:pt x="264" y="1450"/>
                  <a:pt x="600" y="871"/>
                  <a:pt x="829" y="638"/>
                </a:cubicBezTo>
                <a:cubicBezTo>
                  <a:pt x="1058" y="405"/>
                  <a:pt x="1103" y="339"/>
                  <a:pt x="1507" y="233"/>
                </a:cubicBezTo>
                <a:cubicBezTo>
                  <a:pt x="1911" y="127"/>
                  <a:pt x="2889" y="49"/>
                  <a:pt x="3252" y="0"/>
                </a:cubicBezTo>
              </a:path>
            </a:pathLst>
          </a:custGeom>
          <a:noFill/>
          <a:ln w="381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074025" y="4206875"/>
            <a:ext cx="706438" cy="3968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AU" sz="2000">
                <a:solidFill>
                  <a:schemeClr val="tx1"/>
                </a:solidFill>
                <a:effectLst/>
                <a:latin typeface="Times New Roman" charset="0"/>
              </a:rPr>
              <a:t>hCG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020050" y="3255963"/>
            <a:ext cx="684213" cy="396875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AU" sz="2000">
                <a:solidFill>
                  <a:schemeClr val="bg2"/>
                </a:solidFill>
                <a:effectLst/>
                <a:latin typeface="Times New Roman" charset="0"/>
              </a:rPr>
              <a:t>AFP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477000" y="1828800"/>
            <a:ext cx="622300" cy="396875"/>
          </a:xfrm>
          <a:prstGeom prst="rect">
            <a:avLst/>
          </a:prstGeom>
          <a:solidFill>
            <a:srgbClr val="00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AU" sz="2000">
                <a:solidFill>
                  <a:schemeClr val="bg2"/>
                </a:solidFill>
                <a:effectLst/>
                <a:latin typeface="Times New Roman" charset="0"/>
              </a:rPr>
              <a:t>uE3</a:t>
            </a:r>
            <a:endParaRPr lang="en-AU" sz="2000"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828800" y="3048000"/>
            <a:ext cx="5921375" cy="1566863"/>
          </a:xfrm>
          <a:custGeom>
            <a:avLst/>
            <a:gdLst/>
            <a:ahLst/>
            <a:cxnLst>
              <a:cxn ang="0">
                <a:pos x="0" y="1376"/>
              </a:cxn>
              <a:cxn ang="0">
                <a:pos x="336" y="1232"/>
              </a:cxn>
              <a:cxn ang="0">
                <a:pos x="672" y="752"/>
              </a:cxn>
              <a:cxn ang="0">
                <a:pos x="768" y="320"/>
              </a:cxn>
              <a:cxn ang="0">
                <a:pos x="864" y="80"/>
              </a:cxn>
              <a:cxn ang="0">
                <a:pos x="1008" y="32"/>
              </a:cxn>
              <a:cxn ang="0">
                <a:pos x="1152" y="272"/>
              </a:cxn>
              <a:cxn ang="0">
                <a:pos x="1248" y="752"/>
              </a:cxn>
              <a:cxn ang="0">
                <a:pos x="1488" y="1088"/>
              </a:cxn>
              <a:cxn ang="0">
                <a:pos x="2064" y="1232"/>
              </a:cxn>
              <a:cxn ang="0">
                <a:pos x="2784" y="1136"/>
              </a:cxn>
              <a:cxn ang="0">
                <a:pos x="4320" y="1136"/>
              </a:cxn>
            </a:cxnLst>
            <a:rect l="0" t="0" r="r" b="b"/>
            <a:pathLst>
              <a:path w="4320" h="1376">
                <a:moveTo>
                  <a:pt x="0" y="1376"/>
                </a:moveTo>
                <a:cubicBezTo>
                  <a:pt x="112" y="1356"/>
                  <a:pt x="224" y="1336"/>
                  <a:pt x="336" y="1232"/>
                </a:cubicBezTo>
                <a:cubicBezTo>
                  <a:pt x="448" y="1128"/>
                  <a:pt x="600" y="904"/>
                  <a:pt x="672" y="752"/>
                </a:cubicBezTo>
                <a:cubicBezTo>
                  <a:pt x="744" y="600"/>
                  <a:pt x="736" y="432"/>
                  <a:pt x="768" y="320"/>
                </a:cubicBezTo>
                <a:cubicBezTo>
                  <a:pt x="800" y="208"/>
                  <a:pt x="824" y="128"/>
                  <a:pt x="864" y="80"/>
                </a:cubicBezTo>
                <a:cubicBezTo>
                  <a:pt x="904" y="32"/>
                  <a:pt x="960" y="0"/>
                  <a:pt x="1008" y="32"/>
                </a:cubicBezTo>
                <a:cubicBezTo>
                  <a:pt x="1056" y="64"/>
                  <a:pt x="1112" y="152"/>
                  <a:pt x="1152" y="272"/>
                </a:cubicBezTo>
                <a:cubicBezTo>
                  <a:pt x="1192" y="392"/>
                  <a:pt x="1192" y="616"/>
                  <a:pt x="1248" y="752"/>
                </a:cubicBezTo>
                <a:cubicBezTo>
                  <a:pt x="1304" y="888"/>
                  <a:pt x="1352" y="1008"/>
                  <a:pt x="1488" y="1088"/>
                </a:cubicBezTo>
                <a:cubicBezTo>
                  <a:pt x="1624" y="1168"/>
                  <a:pt x="1848" y="1224"/>
                  <a:pt x="2064" y="1232"/>
                </a:cubicBezTo>
                <a:cubicBezTo>
                  <a:pt x="2280" y="1240"/>
                  <a:pt x="2408" y="1152"/>
                  <a:pt x="2784" y="1136"/>
                </a:cubicBezTo>
                <a:cubicBezTo>
                  <a:pt x="3160" y="1120"/>
                  <a:pt x="4064" y="1136"/>
                  <a:pt x="4320" y="11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295400" y="2225675"/>
            <a:ext cx="9858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AU" sz="2000">
                <a:solidFill>
                  <a:schemeClr val="tx1"/>
                </a:solidFill>
                <a:effectLst/>
                <a:latin typeface="Times New Roman" charset="0"/>
              </a:rPr>
              <a:t>mIu/ml</a:t>
            </a: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1905000" y="3733800"/>
            <a:ext cx="1600200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480" y="384"/>
              </a:cxn>
              <a:cxn ang="0">
                <a:pos x="768" y="96"/>
              </a:cxn>
              <a:cxn ang="0">
                <a:pos x="1008" y="0"/>
              </a:cxn>
            </a:cxnLst>
            <a:rect l="0" t="0" r="r" b="b"/>
            <a:pathLst>
              <a:path w="1008" h="576">
                <a:moveTo>
                  <a:pt x="0" y="576"/>
                </a:moveTo>
                <a:cubicBezTo>
                  <a:pt x="176" y="520"/>
                  <a:pt x="352" y="464"/>
                  <a:pt x="480" y="384"/>
                </a:cubicBezTo>
                <a:cubicBezTo>
                  <a:pt x="608" y="304"/>
                  <a:pt x="680" y="160"/>
                  <a:pt x="768" y="96"/>
                </a:cubicBezTo>
                <a:cubicBezTo>
                  <a:pt x="856" y="32"/>
                  <a:pt x="968" y="16"/>
                  <a:pt x="1008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790" y="912814"/>
            <a:ext cx="6910211" cy="1144587"/>
          </a:xfrm>
          <a:ln/>
        </p:spPr>
        <p:txBody>
          <a:bodyPr>
            <a:normAutofit fontScale="90000"/>
          </a:bodyPr>
          <a:lstStyle/>
          <a:p>
            <a:pPr algn="ctr"/>
            <a:r>
              <a:rPr lang="en-AU" sz="4000"/>
              <a:t>Biyokimyasal marker taraması</a:t>
            </a:r>
            <a:br>
              <a:rPr lang="en-AU" sz="4000"/>
            </a:br>
            <a:r>
              <a:rPr lang="en-AU" sz="4000"/>
              <a:t>MoM değerleri normal gebelik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00945" y="4572000"/>
            <a:ext cx="1134533" cy="641350"/>
          </a:xfrm>
          <a:prstGeom prst="rect">
            <a:avLst/>
          </a:prstGeom>
          <a:noFill/>
          <a:ln w="635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AU" sz="3600">
                <a:solidFill>
                  <a:schemeClr val="tx1"/>
                </a:solidFill>
                <a:effectLst/>
                <a:latin typeface="Times New Roman" charset="0"/>
              </a:rPr>
              <a:t>MoM</a:t>
            </a:r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2195736" y="4953000"/>
            <a:ext cx="6552728" cy="0"/>
          </a:xfrm>
          <a:prstGeom prst="line">
            <a:avLst/>
          </a:prstGeom>
          <a:noFill/>
          <a:ln w="635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319867" y="2664510"/>
            <a:ext cx="664797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AU" sz="3600" dirty="0">
                <a:solidFill>
                  <a:srgbClr val="66FF33"/>
                </a:solidFill>
                <a:effectLst/>
                <a:latin typeface="Times New Roman" charset="0"/>
              </a:rPr>
              <a:t>AFP</a:t>
            </a:r>
            <a:r>
              <a:rPr lang="en-AU" sz="3600" dirty="0">
                <a:solidFill>
                  <a:schemeClr val="tx1"/>
                </a:solidFill>
                <a:effectLst/>
                <a:latin typeface="Times New Roman" charset="0"/>
              </a:rPr>
              <a:t>		</a:t>
            </a:r>
            <a:r>
              <a:rPr lang="en-AU" sz="3600" dirty="0">
                <a:solidFill>
                  <a:schemeClr val="accent2"/>
                </a:solidFill>
                <a:effectLst/>
                <a:latin typeface="Times New Roman" charset="0"/>
              </a:rPr>
              <a:t>u E3</a:t>
            </a:r>
            <a:r>
              <a:rPr lang="en-AU" sz="3600" dirty="0">
                <a:solidFill>
                  <a:schemeClr val="tx1"/>
                </a:solidFill>
                <a:effectLst/>
                <a:latin typeface="Times New Roman" charset="0"/>
              </a:rPr>
              <a:t>		</a:t>
            </a:r>
            <a:r>
              <a:rPr lang="en-AU" sz="3600" dirty="0" err="1" smtClean="0">
                <a:solidFill>
                  <a:schemeClr val="hlink"/>
                </a:solidFill>
                <a:effectLst/>
                <a:latin typeface="Times New Roman" charset="0"/>
              </a:rPr>
              <a:t>hCG</a:t>
            </a:r>
            <a:r>
              <a:rPr lang="tr-TR" sz="3600" dirty="0" smtClean="0">
                <a:solidFill>
                  <a:schemeClr val="hlink"/>
                </a:solidFill>
                <a:effectLst/>
                <a:latin typeface="Times New Roman" charset="0"/>
              </a:rPr>
              <a:t>		</a:t>
            </a:r>
            <a:r>
              <a:rPr lang="tr-TR" sz="3600" dirty="0" err="1" smtClean="0">
                <a:solidFill>
                  <a:srgbClr val="FFC000"/>
                </a:solidFill>
                <a:effectLst/>
                <a:latin typeface="Times New Roman" charset="0"/>
              </a:rPr>
              <a:t>inhA</a:t>
            </a:r>
            <a:endParaRPr lang="en-AU" sz="3600" dirty="0">
              <a:solidFill>
                <a:srgbClr val="FFC000"/>
              </a:solidFill>
              <a:effectLst/>
              <a:latin typeface="Times New Roman" charset="0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2362200" y="4648200"/>
            <a:ext cx="4572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sz="2800" b="0">
              <a:solidFill>
                <a:schemeClr val="accent2"/>
              </a:solidFill>
              <a:effectLst/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131733" y="4648200"/>
            <a:ext cx="457200" cy="5334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6491064" y="4648200"/>
            <a:ext cx="4572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363272" y="4648200"/>
            <a:ext cx="457200" cy="533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3733" y="457200"/>
            <a:ext cx="6908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600"/>
              <a:t>trisomi-21	(down sendromu)</a:t>
            </a:r>
            <a:br>
              <a:rPr lang="en-AU" sz="3600"/>
            </a:br>
            <a:r>
              <a:rPr lang="en-AU" sz="3600"/>
              <a:t>2.trimestr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00945" y="4572000"/>
            <a:ext cx="1134533" cy="641350"/>
          </a:xfrm>
          <a:prstGeom prst="rect">
            <a:avLst/>
          </a:prstGeom>
          <a:noFill/>
          <a:ln w="635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AU" sz="3600">
                <a:solidFill>
                  <a:schemeClr val="tx1"/>
                </a:solidFill>
                <a:effectLst/>
                <a:latin typeface="Times New Roman" charset="0"/>
              </a:rPr>
              <a:t>MoM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1223" y="2740025"/>
            <a:ext cx="7433730" cy="3589338"/>
            <a:chOff x="830" y="1726"/>
            <a:chExt cx="5268" cy="2261"/>
          </a:xfrm>
        </p:grpSpPr>
        <p:sp>
          <p:nvSpPr>
            <p:cNvPr id="125957" name="Line 5"/>
            <p:cNvSpPr>
              <a:spLocks noChangeShapeType="1"/>
            </p:cNvSpPr>
            <p:nvPr/>
          </p:nvSpPr>
          <p:spPr bwMode="auto">
            <a:xfrm>
              <a:off x="1669" y="3120"/>
              <a:ext cx="4429" cy="0"/>
            </a:xfrm>
            <a:prstGeom prst="line">
              <a:avLst/>
            </a:prstGeom>
            <a:noFill/>
            <a:ln w="635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5959" name="Oval 7"/>
            <p:cNvSpPr>
              <a:spLocks noChangeArrowheads="1"/>
            </p:cNvSpPr>
            <p:nvPr/>
          </p:nvSpPr>
          <p:spPr bwMode="auto">
            <a:xfrm>
              <a:off x="1824" y="3638"/>
              <a:ext cx="324" cy="33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sz="2800" b="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25960" name="Oval 8"/>
            <p:cNvSpPr>
              <a:spLocks noChangeArrowheads="1"/>
            </p:cNvSpPr>
            <p:nvPr/>
          </p:nvSpPr>
          <p:spPr bwMode="auto">
            <a:xfrm>
              <a:off x="2928" y="3548"/>
              <a:ext cx="324" cy="33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5961" name="Oval 9"/>
            <p:cNvSpPr>
              <a:spLocks noChangeArrowheads="1"/>
            </p:cNvSpPr>
            <p:nvPr/>
          </p:nvSpPr>
          <p:spPr bwMode="auto">
            <a:xfrm>
              <a:off x="4080" y="1824"/>
              <a:ext cx="324" cy="3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4516" y="1726"/>
              <a:ext cx="837" cy="4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AU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2,71</a:t>
              </a:r>
            </a:p>
          </p:txBody>
        </p:sp>
        <p:sp>
          <p:nvSpPr>
            <p:cNvPr id="125963" name="Text Box 11"/>
            <p:cNvSpPr txBox="1">
              <a:spLocks noChangeArrowheads="1"/>
            </p:cNvSpPr>
            <p:nvPr/>
          </p:nvSpPr>
          <p:spPr bwMode="auto">
            <a:xfrm>
              <a:off x="3374" y="3502"/>
              <a:ext cx="837" cy="4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AU" sz="4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0,71</a:t>
              </a:r>
            </a:p>
          </p:txBody>
        </p:sp>
        <p:sp>
          <p:nvSpPr>
            <p:cNvPr id="125964" name="Text Box 12"/>
            <p:cNvSpPr txBox="1">
              <a:spLocks noChangeArrowheads="1"/>
            </p:cNvSpPr>
            <p:nvPr/>
          </p:nvSpPr>
          <p:spPr bwMode="auto">
            <a:xfrm>
              <a:off x="830" y="3454"/>
              <a:ext cx="837" cy="4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AU" sz="4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0,74</a:t>
              </a: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12458" y="2060848"/>
            <a:ext cx="664797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AU" sz="3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charset="0"/>
              </a:rPr>
              <a:t>AFP		u E3		</a:t>
            </a:r>
            <a:r>
              <a:rPr lang="en-AU" sz="36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charset="0"/>
              </a:rPr>
              <a:t>hCG</a:t>
            </a:r>
            <a:r>
              <a:rPr lang="tr-TR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charset="0"/>
              </a:rPr>
              <a:t>		</a:t>
            </a:r>
            <a:r>
              <a:rPr lang="tr-TR" sz="36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charset="0"/>
              </a:rPr>
              <a:t>inhA</a:t>
            </a:r>
            <a:endParaRPr lang="en-AU" sz="3600" dirty="0">
              <a:solidFill>
                <a:schemeClr val="accent2">
                  <a:lumMod val="50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7643192" y="3429000"/>
            <a:ext cx="457200" cy="533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071420" y="3501008"/>
            <a:ext cx="896399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tr-T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2,5</a:t>
            </a:r>
            <a:endParaRPr lang="en-AU" sz="4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reeform 2"/>
          <p:cNvSpPr>
            <a:spLocks/>
          </p:cNvSpPr>
          <p:nvPr/>
        </p:nvSpPr>
        <p:spPr bwMode="auto">
          <a:xfrm>
            <a:off x="2106789" y="2193925"/>
            <a:ext cx="4724400" cy="221615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685" y="1220"/>
              </a:cxn>
              <a:cxn ang="0">
                <a:pos x="2976" y="0"/>
              </a:cxn>
            </a:cxnLst>
            <a:rect l="0" t="0" r="r" b="b"/>
            <a:pathLst>
              <a:path w="2976" h="1396">
                <a:moveTo>
                  <a:pt x="0" y="1056"/>
                </a:moveTo>
                <a:cubicBezTo>
                  <a:pt x="114" y="1083"/>
                  <a:pt x="189" y="1396"/>
                  <a:pt x="685" y="1220"/>
                </a:cubicBezTo>
                <a:cubicBezTo>
                  <a:pt x="1181" y="1044"/>
                  <a:pt x="2499" y="254"/>
                  <a:pt x="2976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6848123" y="2604264"/>
            <a:ext cx="116891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</a:rPr>
              <a:t>İNHİBİN</a:t>
            </a:r>
          </a:p>
        </p:txBody>
      </p:sp>
      <p:sp>
        <p:nvSpPr>
          <p:cNvPr id="178180" name="Freeform 4"/>
          <p:cNvSpPr>
            <a:spLocks/>
          </p:cNvSpPr>
          <p:nvPr/>
        </p:nvSpPr>
        <p:spPr bwMode="auto">
          <a:xfrm>
            <a:off x="1643945" y="2620964"/>
            <a:ext cx="5321300" cy="2078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24"/>
              </a:cxn>
              <a:cxn ang="0">
                <a:pos x="4368" y="1824"/>
              </a:cxn>
            </a:cxnLst>
            <a:rect l="0" t="0" r="r" b="b"/>
            <a:pathLst>
              <a:path w="4369" h="1825">
                <a:moveTo>
                  <a:pt x="0" y="0"/>
                </a:moveTo>
                <a:lnTo>
                  <a:pt x="0" y="1824"/>
                </a:lnTo>
                <a:lnTo>
                  <a:pt x="4368" y="182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r-TR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29834" y="4708526"/>
            <a:ext cx="5319889" cy="98425"/>
            <a:chOff x="1248" y="3221"/>
            <a:chExt cx="4368" cy="87"/>
          </a:xfrm>
          <a:noFill/>
        </p:grpSpPr>
        <p:sp>
          <p:nvSpPr>
            <p:cNvPr id="178182" name="Line 6"/>
            <p:cNvSpPr>
              <a:spLocks noChangeShapeType="1"/>
            </p:cNvSpPr>
            <p:nvPr/>
          </p:nvSpPr>
          <p:spPr bwMode="auto">
            <a:xfrm>
              <a:off x="1248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83" name="Line 7"/>
            <p:cNvSpPr>
              <a:spLocks noChangeShapeType="1"/>
            </p:cNvSpPr>
            <p:nvPr/>
          </p:nvSpPr>
          <p:spPr bwMode="auto">
            <a:xfrm>
              <a:off x="1685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84" name="Line 8"/>
            <p:cNvSpPr>
              <a:spLocks noChangeShapeType="1"/>
            </p:cNvSpPr>
            <p:nvPr/>
          </p:nvSpPr>
          <p:spPr bwMode="auto">
            <a:xfrm>
              <a:off x="2122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85" name="Line 9"/>
            <p:cNvSpPr>
              <a:spLocks noChangeShapeType="1"/>
            </p:cNvSpPr>
            <p:nvPr/>
          </p:nvSpPr>
          <p:spPr bwMode="auto">
            <a:xfrm>
              <a:off x="2558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86" name="Line 10"/>
            <p:cNvSpPr>
              <a:spLocks noChangeShapeType="1"/>
            </p:cNvSpPr>
            <p:nvPr/>
          </p:nvSpPr>
          <p:spPr bwMode="auto">
            <a:xfrm>
              <a:off x="2995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87" name="Line 11"/>
            <p:cNvSpPr>
              <a:spLocks noChangeShapeType="1"/>
            </p:cNvSpPr>
            <p:nvPr/>
          </p:nvSpPr>
          <p:spPr bwMode="auto">
            <a:xfrm>
              <a:off x="3432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88" name="Line 12"/>
            <p:cNvSpPr>
              <a:spLocks noChangeShapeType="1"/>
            </p:cNvSpPr>
            <p:nvPr/>
          </p:nvSpPr>
          <p:spPr bwMode="auto">
            <a:xfrm>
              <a:off x="3869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89" name="Line 13"/>
            <p:cNvSpPr>
              <a:spLocks noChangeShapeType="1"/>
            </p:cNvSpPr>
            <p:nvPr/>
          </p:nvSpPr>
          <p:spPr bwMode="auto">
            <a:xfrm>
              <a:off x="4306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90" name="Line 14"/>
            <p:cNvSpPr>
              <a:spLocks noChangeShapeType="1"/>
            </p:cNvSpPr>
            <p:nvPr/>
          </p:nvSpPr>
          <p:spPr bwMode="auto">
            <a:xfrm>
              <a:off x="4742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91" name="Line 15"/>
            <p:cNvSpPr>
              <a:spLocks noChangeShapeType="1"/>
            </p:cNvSpPr>
            <p:nvPr/>
          </p:nvSpPr>
          <p:spPr bwMode="auto">
            <a:xfrm>
              <a:off x="5179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92" name="Line 16"/>
            <p:cNvSpPr>
              <a:spLocks noChangeShapeType="1"/>
            </p:cNvSpPr>
            <p:nvPr/>
          </p:nvSpPr>
          <p:spPr bwMode="auto">
            <a:xfrm>
              <a:off x="5616" y="3221"/>
              <a:ext cx="0" cy="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1526822" y="5103784"/>
            <a:ext cx="634019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AU" sz="2000">
                <a:solidFill>
                  <a:schemeClr val="tx1"/>
                </a:solidFill>
                <a:effectLst/>
                <a:latin typeface="Times New Roman" charset="0"/>
              </a:rPr>
              <a:t>0      4         8     12     16     20        24     28     32      36    40</a:t>
            </a:r>
          </a:p>
        </p:txBody>
      </p:sp>
      <p:sp>
        <p:nvSpPr>
          <p:cNvPr id="178194" name="Freeform 18"/>
          <p:cNvSpPr>
            <a:spLocks/>
          </p:cNvSpPr>
          <p:nvPr/>
        </p:nvSpPr>
        <p:spPr bwMode="auto">
          <a:xfrm>
            <a:off x="2696634" y="2824164"/>
            <a:ext cx="4267200" cy="1819275"/>
          </a:xfrm>
          <a:custGeom>
            <a:avLst/>
            <a:gdLst/>
            <a:ahLst/>
            <a:cxnLst>
              <a:cxn ang="0">
                <a:pos x="0" y="1598"/>
              </a:cxn>
              <a:cxn ang="0">
                <a:pos x="720" y="830"/>
              </a:cxn>
              <a:cxn ang="0">
                <a:pos x="2208" y="110"/>
              </a:cxn>
              <a:cxn ang="0">
                <a:pos x="2850" y="168"/>
              </a:cxn>
              <a:cxn ang="0">
                <a:pos x="3504" y="590"/>
              </a:cxn>
            </a:cxnLst>
            <a:rect l="0" t="0" r="r" b="b"/>
            <a:pathLst>
              <a:path w="3504" h="1598">
                <a:moveTo>
                  <a:pt x="0" y="1598"/>
                </a:moveTo>
                <a:cubicBezTo>
                  <a:pt x="176" y="1338"/>
                  <a:pt x="352" y="1078"/>
                  <a:pt x="720" y="830"/>
                </a:cubicBezTo>
                <a:cubicBezTo>
                  <a:pt x="1088" y="582"/>
                  <a:pt x="1853" y="220"/>
                  <a:pt x="2208" y="110"/>
                </a:cubicBezTo>
                <a:cubicBezTo>
                  <a:pt x="2563" y="0"/>
                  <a:pt x="2634" y="88"/>
                  <a:pt x="2850" y="168"/>
                </a:cubicBezTo>
                <a:cubicBezTo>
                  <a:pt x="3066" y="248"/>
                  <a:pt x="3368" y="502"/>
                  <a:pt x="3504" y="59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8195" name="Freeform 19"/>
          <p:cNvSpPr>
            <a:spLocks/>
          </p:cNvSpPr>
          <p:nvPr/>
        </p:nvSpPr>
        <p:spPr bwMode="auto">
          <a:xfrm>
            <a:off x="2849034" y="2301875"/>
            <a:ext cx="3960988" cy="2065338"/>
          </a:xfrm>
          <a:custGeom>
            <a:avLst/>
            <a:gdLst/>
            <a:ahLst/>
            <a:cxnLst>
              <a:cxn ang="0">
                <a:pos x="36" y="1728"/>
              </a:cxn>
              <a:cxn ang="0">
                <a:pos x="132" y="1632"/>
              </a:cxn>
              <a:cxn ang="0">
                <a:pos x="829" y="638"/>
              </a:cxn>
              <a:cxn ang="0">
                <a:pos x="1507" y="233"/>
              </a:cxn>
              <a:cxn ang="0">
                <a:pos x="3252" y="0"/>
              </a:cxn>
            </a:cxnLst>
            <a:rect l="0" t="0" r="r" b="b"/>
            <a:pathLst>
              <a:path w="3252" h="1814">
                <a:moveTo>
                  <a:pt x="36" y="1728"/>
                </a:moveTo>
                <a:cubicBezTo>
                  <a:pt x="28" y="1788"/>
                  <a:pt x="0" y="1814"/>
                  <a:pt x="132" y="1632"/>
                </a:cubicBezTo>
                <a:cubicBezTo>
                  <a:pt x="264" y="1450"/>
                  <a:pt x="600" y="871"/>
                  <a:pt x="829" y="638"/>
                </a:cubicBezTo>
                <a:cubicBezTo>
                  <a:pt x="1058" y="405"/>
                  <a:pt x="1103" y="339"/>
                  <a:pt x="1507" y="233"/>
                </a:cubicBezTo>
                <a:cubicBezTo>
                  <a:pt x="1911" y="127"/>
                  <a:pt x="2889" y="49"/>
                  <a:pt x="3252" y="0"/>
                </a:cubicBezTo>
              </a:path>
            </a:pathLst>
          </a:custGeom>
          <a:noFill/>
          <a:ln w="381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7176911" y="4206876"/>
            <a:ext cx="627945" cy="396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AU" sz="2000">
                <a:solidFill>
                  <a:schemeClr val="tx1"/>
                </a:solidFill>
                <a:effectLst/>
                <a:latin typeface="Times New Roman" charset="0"/>
              </a:rPr>
              <a:t>hCG</a:t>
            </a:r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7128934" y="3254347"/>
            <a:ext cx="899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charset="0"/>
              </a:rPr>
              <a:t>AFP</a:t>
            </a:r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7116234" y="2055784"/>
            <a:ext cx="59824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</a:rPr>
              <a:t>uE3</a:t>
            </a:r>
          </a:p>
        </p:txBody>
      </p:sp>
      <p:sp>
        <p:nvSpPr>
          <p:cNvPr id="178199" name="Freeform 23"/>
          <p:cNvSpPr>
            <a:spLocks/>
          </p:cNvSpPr>
          <p:nvPr/>
        </p:nvSpPr>
        <p:spPr bwMode="auto">
          <a:xfrm>
            <a:off x="1643946" y="3098801"/>
            <a:ext cx="5263444" cy="1566863"/>
          </a:xfrm>
          <a:custGeom>
            <a:avLst/>
            <a:gdLst/>
            <a:ahLst/>
            <a:cxnLst>
              <a:cxn ang="0">
                <a:pos x="0" y="1376"/>
              </a:cxn>
              <a:cxn ang="0">
                <a:pos x="336" y="1232"/>
              </a:cxn>
              <a:cxn ang="0">
                <a:pos x="672" y="752"/>
              </a:cxn>
              <a:cxn ang="0">
                <a:pos x="768" y="320"/>
              </a:cxn>
              <a:cxn ang="0">
                <a:pos x="864" y="80"/>
              </a:cxn>
              <a:cxn ang="0">
                <a:pos x="1008" y="32"/>
              </a:cxn>
              <a:cxn ang="0">
                <a:pos x="1152" y="272"/>
              </a:cxn>
              <a:cxn ang="0">
                <a:pos x="1248" y="752"/>
              </a:cxn>
              <a:cxn ang="0">
                <a:pos x="1488" y="1088"/>
              </a:cxn>
              <a:cxn ang="0">
                <a:pos x="2064" y="1232"/>
              </a:cxn>
              <a:cxn ang="0">
                <a:pos x="2784" y="1136"/>
              </a:cxn>
              <a:cxn ang="0">
                <a:pos x="4320" y="1136"/>
              </a:cxn>
            </a:cxnLst>
            <a:rect l="0" t="0" r="r" b="b"/>
            <a:pathLst>
              <a:path w="4320" h="1376">
                <a:moveTo>
                  <a:pt x="0" y="1376"/>
                </a:moveTo>
                <a:cubicBezTo>
                  <a:pt x="112" y="1356"/>
                  <a:pt x="224" y="1336"/>
                  <a:pt x="336" y="1232"/>
                </a:cubicBezTo>
                <a:cubicBezTo>
                  <a:pt x="448" y="1128"/>
                  <a:pt x="600" y="904"/>
                  <a:pt x="672" y="752"/>
                </a:cubicBezTo>
                <a:cubicBezTo>
                  <a:pt x="744" y="600"/>
                  <a:pt x="736" y="432"/>
                  <a:pt x="768" y="320"/>
                </a:cubicBezTo>
                <a:cubicBezTo>
                  <a:pt x="800" y="208"/>
                  <a:pt x="824" y="128"/>
                  <a:pt x="864" y="80"/>
                </a:cubicBezTo>
                <a:cubicBezTo>
                  <a:pt x="904" y="32"/>
                  <a:pt x="960" y="0"/>
                  <a:pt x="1008" y="32"/>
                </a:cubicBezTo>
                <a:cubicBezTo>
                  <a:pt x="1056" y="64"/>
                  <a:pt x="1112" y="152"/>
                  <a:pt x="1152" y="272"/>
                </a:cubicBezTo>
                <a:cubicBezTo>
                  <a:pt x="1192" y="392"/>
                  <a:pt x="1192" y="616"/>
                  <a:pt x="1248" y="752"/>
                </a:cubicBezTo>
                <a:cubicBezTo>
                  <a:pt x="1304" y="888"/>
                  <a:pt x="1352" y="1008"/>
                  <a:pt x="1488" y="1088"/>
                </a:cubicBezTo>
                <a:cubicBezTo>
                  <a:pt x="1624" y="1168"/>
                  <a:pt x="1848" y="1224"/>
                  <a:pt x="2064" y="1232"/>
                </a:cubicBezTo>
                <a:cubicBezTo>
                  <a:pt x="2280" y="1240"/>
                  <a:pt x="2408" y="1152"/>
                  <a:pt x="2784" y="1136"/>
                </a:cubicBezTo>
                <a:cubicBezTo>
                  <a:pt x="3160" y="1120"/>
                  <a:pt x="4064" y="1136"/>
                  <a:pt x="4320" y="11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1151467" y="2224059"/>
            <a:ext cx="93647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AU" sz="2000">
                <a:solidFill>
                  <a:schemeClr val="tx1"/>
                </a:solidFill>
                <a:effectLst/>
                <a:latin typeface="Times New Roman" charset="0"/>
              </a:rPr>
              <a:t>mIu/ml</a:t>
            </a:r>
          </a:p>
        </p:txBody>
      </p:sp>
      <p:sp>
        <p:nvSpPr>
          <p:cNvPr id="178201" name="Text Box 25"/>
          <p:cNvSpPr txBox="1">
            <a:spLocks noChangeArrowheads="1"/>
          </p:cNvSpPr>
          <p:nvPr/>
        </p:nvSpPr>
        <p:spPr bwMode="auto">
          <a:xfrm>
            <a:off x="2341034" y="2514600"/>
            <a:ext cx="1047044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AU" sz="3200">
                <a:solidFill>
                  <a:schemeClr val="tx1"/>
                </a:solidFill>
                <a:effectLst/>
                <a:latin typeface="Times New Roman" charset="0"/>
              </a:rPr>
              <a:t>Risk </a:t>
            </a:r>
            <a:br>
              <a:rPr lang="en-AU" sz="3200"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lang="en-AU" sz="3200">
                <a:solidFill>
                  <a:schemeClr val="tx1"/>
                </a:solidFill>
                <a:effectLst/>
                <a:latin typeface="Times New Roman" charset="0"/>
              </a:rPr>
              <a:t>Artar</a:t>
            </a:r>
          </a:p>
        </p:txBody>
      </p:sp>
      <p:sp>
        <p:nvSpPr>
          <p:cNvPr id="178202" name="Text Box 26"/>
          <p:cNvSpPr txBox="1">
            <a:spLocks noChangeArrowheads="1"/>
          </p:cNvSpPr>
          <p:nvPr/>
        </p:nvSpPr>
        <p:spPr bwMode="auto">
          <a:xfrm>
            <a:off x="5036256" y="2433191"/>
            <a:ext cx="1210588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AU" sz="3200">
                <a:solidFill>
                  <a:schemeClr val="tx1"/>
                </a:solidFill>
                <a:effectLst/>
                <a:latin typeface="Times New Roman" charset="0"/>
              </a:rPr>
              <a:t>Risk </a:t>
            </a:r>
            <a:br>
              <a:rPr lang="en-AU" sz="3200"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lang="en-AU" sz="3200">
                <a:solidFill>
                  <a:schemeClr val="tx1"/>
                </a:solidFill>
                <a:effectLst/>
                <a:latin typeface="Times New Roman" charset="0"/>
              </a:rPr>
              <a:t>Azalır</a:t>
            </a:r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>
            <a:off x="4064000" y="2209800"/>
            <a:ext cx="0" cy="25146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4334933" y="2209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>
            <a:off x="3793067" y="2209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8206" name="Text Box 30"/>
          <p:cNvSpPr txBox="1">
            <a:spLocks noChangeArrowheads="1"/>
          </p:cNvSpPr>
          <p:nvPr/>
        </p:nvSpPr>
        <p:spPr bwMode="auto">
          <a:xfrm>
            <a:off x="883356" y="5511970"/>
            <a:ext cx="8382423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7-10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günlük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fark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önemli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!</a:t>
            </a:r>
          </a:p>
          <a:p>
            <a:pPr algn="l">
              <a:buFontTx/>
              <a:buChar char="•"/>
            </a:pP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Ultrasonla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gebelik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yaşı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belirlemede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sadece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BPD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kullanılmalı</a:t>
            </a:r>
            <a:endParaRPr lang="en-AU" sz="2000" b="0" dirty="0">
              <a:solidFill>
                <a:schemeClr val="tx1"/>
              </a:solidFill>
              <a:effectLst/>
              <a:latin typeface="Times New Roman" charset="0"/>
            </a:endParaRPr>
          </a:p>
          <a:p>
            <a:pPr algn="l">
              <a:buFontTx/>
              <a:buChar char="•"/>
            </a:pP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Örnek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tekrarı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NTD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taramasında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yapılır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Down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Sendromu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taramasında</a:t>
            </a:r>
            <a:r>
              <a:rPr lang="en-AU" sz="2000" b="0" dirty="0"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lang="en-AU" sz="2000" b="0" dirty="0" err="1">
                <a:solidFill>
                  <a:schemeClr val="tx1"/>
                </a:solidFill>
                <a:effectLst/>
                <a:latin typeface="Times New Roman" charset="0"/>
              </a:rPr>
              <a:t>yapılmaz</a:t>
            </a:r>
            <a:endParaRPr lang="en-AU" sz="2000" b="0" dirty="0"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8207" name="Rectangle 31"/>
          <p:cNvSpPr>
            <a:spLocks noGrp="1" noChangeArrowheads="1"/>
          </p:cNvSpPr>
          <p:nvPr>
            <p:ph type="title"/>
          </p:nvPr>
        </p:nvSpPr>
        <p:spPr>
          <a:xfrm>
            <a:off x="1286933" y="762000"/>
            <a:ext cx="69088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AU" u="sng"/>
              <a:t>Gebelik yaşının Yanlış</a:t>
            </a:r>
            <a:r>
              <a:rPr lang="en-AU"/>
              <a:t> </a:t>
            </a:r>
            <a:br>
              <a:rPr lang="en-AU"/>
            </a:br>
            <a:r>
              <a:rPr lang="en-AU"/>
              <a:t>belirlenmesinde Marker`lar</a:t>
            </a:r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 flipH="1">
            <a:off x="2980267" y="2209800"/>
            <a:ext cx="67733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8209" name="Line 33"/>
          <p:cNvSpPr>
            <a:spLocks noChangeShapeType="1"/>
          </p:cNvSpPr>
          <p:nvPr/>
        </p:nvSpPr>
        <p:spPr bwMode="auto">
          <a:xfrm>
            <a:off x="4402667" y="2209800"/>
            <a:ext cx="812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2. </a:t>
            </a:r>
            <a:r>
              <a:rPr lang="tr-TR" dirty="0" err="1" smtClean="0"/>
              <a:t>Trimester</a:t>
            </a:r>
            <a:r>
              <a:rPr lang="tr-TR" dirty="0" smtClean="0"/>
              <a:t> </a:t>
            </a:r>
            <a:r>
              <a:rPr lang="tr-TR" dirty="0" err="1" smtClean="0"/>
              <a:t>SerumTarama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T21</a:t>
            </a:r>
            <a:br>
              <a:rPr lang="tr-TR" dirty="0" smtClean="0"/>
            </a:br>
            <a:r>
              <a:rPr lang="tr-TR" dirty="0" err="1" smtClean="0"/>
              <a:t>Sensitivite</a:t>
            </a:r>
            <a:r>
              <a:rPr lang="tr-TR" dirty="0" smtClean="0"/>
              <a:t> (%)</a:t>
            </a:r>
            <a:endParaRPr lang="tr-TR" dirty="0"/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115616" y="2468113"/>
          <a:ext cx="6780585" cy="2833095"/>
        </p:xfrm>
        <a:graphic>
          <a:graphicData uri="http://schemas.openxmlformats.org/drawingml/2006/table">
            <a:tbl>
              <a:tblPr/>
              <a:tblGrid>
                <a:gridCol w="1356117"/>
                <a:gridCol w="1356117"/>
                <a:gridCol w="1356117"/>
                <a:gridCol w="1356117"/>
                <a:gridCol w="1356117"/>
              </a:tblGrid>
              <a:tr h="8631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3lü Test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FP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4lü Test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FP%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31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&lt; 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56-67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31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36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&gt; 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0" name="9 Düz Bağlayıcı"/>
          <p:cNvCxnSpPr/>
          <p:nvPr/>
        </p:nvCxnSpPr>
        <p:spPr>
          <a:xfrm>
            <a:off x="1331640" y="2420888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1331640" y="3645024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1403648" y="5517232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dirty="0" err="1" smtClean="0"/>
              <a:t>Prenatal</a:t>
            </a:r>
            <a:r>
              <a:rPr lang="tr-TR" sz="6000" dirty="0" smtClean="0"/>
              <a:t> Tarama Tanı</a:t>
            </a:r>
            <a:endParaRPr lang="tr-TR" sz="6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93548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sz="7200" dirty="0" smtClean="0">
                <a:solidFill>
                  <a:srgbClr val="FF0000"/>
                </a:solidFill>
              </a:rPr>
              <a:t>Ultrasonografi </a:t>
            </a:r>
            <a:endParaRPr lang="tr-TR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756592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Doğum Anomalileri</a:t>
            </a:r>
            <a:br>
              <a:rPr lang="tr-TR" dirty="0" smtClean="0"/>
            </a:br>
            <a:r>
              <a:rPr lang="tr-TR" sz="3600" dirty="0" smtClean="0"/>
              <a:t>canlı doğum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sz="5300" b="1" dirty="0" smtClean="0">
                <a:solidFill>
                  <a:srgbClr val="FF0000"/>
                </a:solidFill>
              </a:rPr>
              <a:t>%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2071389"/>
            <a:ext cx="8229600" cy="4525963"/>
          </a:xfrm>
        </p:spPr>
        <p:txBody>
          <a:bodyPr>
            <a:normAutofit/>
          </a:bodyPr>
          <a:lstStyle/>
          <a:p>
            <a:r>
              <a:rPr lang="tr-TR" sz="5400" dirty="0" err="1" smtClean="0"/>
              <a:t>Major</a:t>
            </a:r>
            <a:r>
              <a:rPr lang="tr-TR" sz="5400" dirty="0" smtClean="0"/>
              <a:t> </a:t>
            </a:r>
            <a:br>
              <a:rPr lang="tr-TR" sz="5400" dirty="0" smtClean="0"/>
            </a:br>
            <a:r>
              <a:rPr lang="tr-TR" sz="5400" dirty="0" smtClean="0"/>
              <a:t>			3 – 7	</a:t>
            </a:r>
          </a:p>
          <a:p>
            <a:r>
              <a:rPr lang="tr-TR" sz="5400" dirty="0" err="1" smtClean="0"/>
              <a:t>Minor</a:t>
            </a:r>
            <a:r>
              <a:rPr lang="tr-TR" sz="5400" dirty="0" smtClean="0"/>
              <a:t> </a:t>
            </a:r>
            <a:br>
              <a:rPr lang="tr-TR" sz="5400" dirty="0" smtClean="0"/>
            </a:br>
            <a:r>
              <a:rPr lang="tr-TR" sz="5400" dirty="0" smtClean="0"/>
              <a:t>			35</a:t>
            </a:r>
            <a:endParaRPr lang="tr-TR" sz="54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014" y="2671763"/>
            <a:ext cx="4550530" cy="291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751183" y="566124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Carlson</a:t>
            </a:r>
            <a:r>
              <a:rPr lang="tr-TR" dirty="0" smtClean="0"/>
              <a:t> BM 2004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764704"/>
            <a:ext cx="2880320" cy="576064"/>
          </a:xfrm>
        </p:spPr>
        <p:txBody>
          <a:bodyPr>
            <a:noAutofit/>
          </a:bodyPr>
          <a:lstStyle/>
          <a:p>
            <a:r>
              <a:rPr lang="tr-TR" sz="3200" dirty="0" smtClean="0"/>
              <a:t>1. </a:t>
            </a:r>
            <a:r>
              <a:rPr lang="tr-TR" sz="3200" dirty="0" err="1" smtClean="0"/>
              <a:t>Üçay</a:t>
            </a:r>
            <a:r>
              <a:rPr lang="tr-TR" sz="3200" dirty="0" smtClean="0"/>
              <a:t> Ultrasonografisi</a:t>
            </a:r>
            <a:br>
              <a:rPr lang="tr-TR" sz="3200" dirty="0" smtClean="0"/>
            </a:br>
            <a:r>
              <a:rPr lang="tr-TR" sz="3200" dirty="0" smtClean="0"/>
              <a:t>İSUOG 2013</a:t>
            </a:r>
            <a:endParaRPr lang="tr-TR" sz="32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134" y="548680"/>
            <a:ext cx="466731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11-14 h US</a:t>
            </a:r>
            <a:br>
              <a:rPr lang="tr-TR" dirty="0" smtClean="0"/>
            </a:br>
            <a:r>
              <a:rPr lang="tr-TR" dirty="0" err="1" smtClean="0"/>
              <a:t>Fetal</a:t>
            </a:r>
            <a:r>
              <a:rPr lang="tr-TR" dirty="0" smtClean="0"/>
              <a:t> Anomali Yakalama Oranları</a:t>
            </a:r>
            <a:br>
              <a:rPr lang="tr-TR" dirty="0" smtClean="0"/>
            </a:br>
            <a:r>
              <a:rPr lang="tr-TR" dirty="0" smtClean="0"/>
              <a:t>Literatür</a:t>
            </a:r>
            <a:br>
              <a:rPr lang="tr-TR" dirty="0" smtClean="0"/>
            </a:br>
            <a:r>
              <a:rPr lang="tr-TR" dirty="0" smtClean="0"/>
              <a:t>%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832448"/>
            <a:ext cx="8229600" cy="1684784"/>
          </a:xfrm>
        </p:spPr>
        <p:txBody>
          <a:bodyPr/>
          <a:lstStyle/>
          <a:p>
            <a:pPr algn="ctr">
              <a:buNone/>
            </a:pPr>
            <a:r>
              <a:rPr lang="tr-TR" sz="7200" dirty="0" smtClean="0"/>
              <a:t>12 -84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11-14 h US</a:t>
            </a:r>
            <a:br>
              <a:rPr lang="tr-TR" dirty="0" smtClean="0"/>
            </a:b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-Kromozom Anomali Yakalama Oranları (</a:t>
            </a:r>
            <a:r>
              <a:rPr lang="tr-TR" dirty="0" err="1" smtClean="0">
                <a:solidFill>
                  <a:srgbClr val="C00000"/>
                </a:solidFill>
              </a:rPr>
              <a:t>sensitivite</a:t>
            </a:r>
            <a:r>
              <a:rPr lang="tr-TR" dirty="0" smtClean="0"/>
              <a:t>) </a:t>
            </a:r>
            <a:br>
              <a:rPr lang="tr-TR" dirty="0" smtClean="0"/>
            </a:br>
            <a:r>
              <a:rPr lang="tr-TR" sz="2700" dirty="0" err="1" smtClean="0">
                <a:solidFill>
                  <a:schemeClr val="accent6">
                    <a:lumMod val="50000"/>
                  </a:schemeClr>
                </a:solidFill>
              </a:rPr>
              <a:t>Syngelaki</a:t>
            </a:r>
            <a:r>
              <a:rPr lang="tr-TR" sz="2700" dirty="0" smtClean="0">
                <a:solidFill>
                  <a:schemeClr val="accent6">
                    <a:lumMod val="50000"/>
                  </a:schemeClr>
                </a:solidFill>
              </a:rPr>
              <a:t> A. </a:t>
            </a:r>
            <a:r>
              <a:rPr lang="tr-TR" sz="2700" dirty="0" err="1" smtClean="0">
                <a:solidFill>
                  <a:schemeClr val="accent6">
                    <a:lumMod val="50000"/>
                  </a:schemeClr>
                </a:solidFill>
              </a:rPr>
              <a:t>Etal</a:t>
            </a:r>
            <a:r>
              <a:rPr lang="tr-TR" sz="2700" dirty="0" smtClean="0">
                <a:solidFill>
                  <a:schemeClr val="accent6">
                    <a:lumMod val="50000"/>
                  </a:schemeClr>
                </a:solidFill>
              </a:rPr>
              <a:t> 2011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6000" dirty="0" smtClean="0"/>
              <a:t>%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832448"/>
            <a:ext cx="8229600" cy="1684784"/>
          </a:xfrm>
        </p:spPr>
        <p:txBody>
          <a:bodyPr/>
          <a:lstStyle/>
          <a:p>
            <a:r>
              <a:rPr lang="tr-TR" dirty="0" smtClean="0"/>
              <a:t># 44859 </a:t>
            </a:r>
            <a:r>
              <a:rPr lang="tr-TR" dirty="0" err="1" smtClean="0"/>
              <a:t>euploid</a:t>
            </a:r>
            <a:r>
              <a:rPr lang="tr-TR" dirty="0" smtClean="0"/>
              <a:t> </a:t>
            </a:r>
            <a:r>
              <a:rPr lang="tr-TR" dirty="0" err="1" smtClean="0"/>
              <a:t>fetus</a:t>
            </a:r>
            <a:endParaRPr lang="tr-TR" dirty="0" smtClean="0"/>
          </a:p>
          <a:p>
            <a:r>
              <a:rPr lang="tr-TR" dirty="0" smtClean="0"/>
              <a:t>11 -13 hafta</a:t>
            </a:r>
          </a:p>
          <a:p>
            <a:pPr algn="ctr">
              <a:buNone/>
            </a:pPr>
            <a:r>
              <a:rPr lang="tr-TR" sz="6600" dirty="0" smtClean="0"/>
              <a:t>43,6</a:t>
            </a:r>
            <a:endParaRPr lang="tr-T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11-14 h US</a:t>
            </a:r>
            <a:br>
              <a:rPr lang="tr-TR" dirty="0" smtClean="0"/>
            </a:b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-Kromozom Anomaliler</a:t>
            </a:r>
            <a:br>
              <a:rPr lang="tr-TR" dirty="0" smtClean="0"/>
            </a:br>
            <a:r>
              <a:rPr lang="tr-TR" sz="2200" dirty="0" err="1" smtClean="0">
                <a:solidFill>
                  <a:schemeClr val="accent6">
                    <a:lumMod val="50000"/>
                  </a:schemeClr>
                </a:solidFill>
              </a:rPr>
              <a:t>Syngelaki</a:t>
            </a:r>
            <a:r>
              <a:rPr lang="tr-TR" sz="2200" dirty="0" smtClean="0">
                <a:solidFill>
                  <a:schemeClr val="accent6">
                    <a:lumMod val="50000"/>
                  </a:schemeClr>
                </a:solidFill>
              </a:rPr>
              <a:t> A. </a:t>
            </a:r>
            <a:r>
              <a:rPr lang="tr-TR" sz="2200" dirty="0" err="1" smtClean="0">
                <a:solidFill>
                  <a:schemeClr val="accent6">
                    <a:lumMod val="50000"/>
                  </a:schemeClr>
                </a:solidFill>
              </a:rPr>
              <a:t>Etal</a:t>
            </a:r>
            <a:r>
              <a:rPr lang="tr-TR" sz="2200" dirty="0" smtClean="0">
                <a:solidFill>
                  <a:schemeClr val="accent6">
                    <a:lumMod val="50000"/>
                  </a:schemeClr>
                </a:solidFill>
              </a:rPr>
              <a:t> 2011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%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170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Her zaman tanınan</a:t>
            </a:r>
          </a:p>
          <a:p>
            <a:pPr marL="2286000" lvl="4" indent="-457200">
              <a:buNone/>
            </a:pPr>
            <a:r>
              <a:rPr lang="tr-TR" dirty="0" err="1" smtClean="0"/>
              <a:t>Anensefali</a:t>
            </a:r>
            <a:r>
              <a:rPr lang="tr-TR" dirty="0" smtClean="0"/>
              <a:t>, </a:t>
            </a:r>
            <a:r>
              <a:rPr lang="tr-TR" dirty="0" err="1" smtClean="0"/>
              <a:t>holoprozensefali</a:t>
            </a:r>
            <a:r>
              <a:rPr lang="tr-TR" dirty="0" smtClean="0"/>
              <a:t>, </a:t>
            </a:r>
            <a:r>
              <a:rPr lang="tr-TR" dirty="0" err="1" smtClean="0"/>
              <a:t>omfalosel</a:t>
            </a:r>
            <a:r>
              <a:rPr lang="tr-TR" dirty="0" smtClean="0"/>
              <a:t>, </a:t>
            </a:r>
            <a:r>
              <a:rPr lang="tr-TR" dirty="0" err="1" smtClean="0"/>
              <a:t>gastroschisis</a:t>
            </a:r>
            <a:r>
              <a:rPr lang="tr-TR" dirty="0" smtClean="0"/>
              <a:t>, </a:t>
            </a:r>
            <a:r>
              <a:rPr lang="tr-TR" dirty="0" err="1" smtClean="0"/>
              <a:t>megasistis</a:t>
            </a:r>
            <a:r>
              <a:rPr lang="tr-TR" dirty="0" smtClean="0"/>
              <a:t>, body </a:t>
            </a:r>
            <a:r>
              <a:rPr lang="tr-TR" dirty="0" err="1" smtClean="0"/>
              <a:t>stalk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Mümkün olmayanlar</a:t>
            </a:r>
          </a:p>
          <a:p>
            <a:pPr marL="2286000" lvl="4" indent="-457200">
              <a:buNone/>
            </a:pPr>
            <a:r>
              <a:rPr lang="tr-TR" dirty="0" err="1" smtClean="0"/>
              <a:t>Mikrosefali</a:t>
            </a:r>
            <a:r>
              <a:rPr lang="tr-TR" dirty="0" smtClean="0"/>
              <a:t>, </a:t>
            </a:r>
            <a:r>
              <a:rPr lang="tr-TR" dirty="0" err="1" smtClean="0"/>
              <a:t>corp</a:t>
            </a:r>
            <a:r>
              <a:rPr lang="tr-TR" dirty="0" smtClean="0"/>
              <a:t> </a:t>
            </a:r>
            <a:r>
              <a:rPr lang="tr-TR" dirty="0" err="1" smtClean="0"/>
              <a:t>caalos</a:t>
            </a:r>
            <a:r>
              <a:rPr lang="tr-TR" dirty="0" smtClean="0"/>
              <a:t> </a:t>
            </a:r>
            <a:r>
              <a:rPr lang="tr-TR" dirty="0" err="1" smtClean="0"/>
              <a:t>agenesis</a:t>
            </a:r>
            <a:r>
              <a:rPr lang="tr-TR" dirty="0" smtClean="0"/>
              <a:t>,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tumor</a:t>
            </a:r>
            <a:r>
              <a:rPr lang="tr-TR" dirty="0" smtClean="0"/>
              <a:t>, </a:t>
            </a:r>
            <a:r>
              <a:rPr lang="tr-TR" dirty="0" err="1" smtClean="0"/>
              <a:t>akciger</a:t>
            </a:r>
            <a:r>
              <a:rPr lang="tr-TR" dirty="0" smtClean="0"/>
              <a:t> lezyonları, barak </a:t>
            </a:r>
            <a:r>
              <a:rPr lang="tr-TR" dirty="0" err="1" smtClean="0"/>
              <a:t>obstrksyn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Mümkün olanlar</a:t>
            </a:r>
          </a:p>
          <a:p>
            <a:pPr marL="2286000" lvl="4" indent="-457200">
              <a:buNone/>
            </a:pPr>
            <a:r>
              <a:rPr lang="tr-TR" dirty="0" err="1" smtClean="0"/>
              <a:t>Noral</a:t>
            </a:r>
            <a:r>
              <a:rPr lang="tr-TR" dirty="0" smtClean="0"/>
              <a:t> </a:t>
            </a:r>
            <a:r>
              <a:rPr lang="tr-TR" dirty="0" err="1" smtClean="0"/>
              <a:t>tup</a:t>
            </a:r>
            <a:r>
              <a:rPr lang="tr-TR" dirty="0" smtClean="0"/>
              <a:t> </a:t>
            </a:r>
            <a:r>
              <a:rPr lang="tr-TR" dirty="0" err="1" smtClean="0"/>
              <a:t>defekt</a:t>
            </a:r>
            <a:r>
              <a:rPr lang="tr-TR" dirty="0" smtClean="0"/>
              <a:t>, kalp, </a:t>
            </a:r>
            <a:r>
              <a:rPr lang="tr-TR" dirty="0" err="1" smtClean="0"/>
              <a:t>fasial</a:t>
            </a:r>
            <a:r>
              <a:rPr lang="tr-TR" dirty="0" smtClean="0"/>
              <a:t> yarık,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agenezi</a:t>
            </a:r>
            <a:r>
              <a:rPr lang="tr-TR" dirty="0" smtClean="0"/>
              <a:t>, </a:t>
            </a:r>
            <a:r>
              <a:rPr lang="tr-TR" dirty="0" err="1" smtClean="0"/>
              <a:t>multikistik</a:t>
            </a:r>
            <a:r>
              <a:rPr lang="tr-TR" dirty="0" smtClean="0"/>
              <a:t> </a:t>
            </a:r>
            <a:r>
              <a:rPr lang="tr-TR" dirty="0" err="1" smtClean="0"/>
              <a:t>bobrekler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11-14 h US</a:t>
            </a:r>
            <a:br>
              <a:rPr lang="tr-TR" dirty="0" smtClean="0"/>
            </a:b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-Kromozom Anomaliler</a:t>
            </a:r>
            <a:br>
              <a:rPr lang="tr-TR" dirty="0" smtClean="0"/>
            </a:br>
            <a:r>
              <a:rPr lang="tr-TR" dirty="0" smtClean="0"/>
              <a:t>Yakalama Oranı </a:t>
            </a:r>
            <a:br>
              <a:rPr lang="tr-TR" dirty="0" smtClean="0"/>
            </a:br>
            <a:r>
              <a:rPr lang="tr-TR" dirty="0" smtClean="0"/>
              <a:t> Sistematik Derleme, </a:t>
            </a:r>
            <a:r>
              <a:rPr lang="tr-TR" sz="1800" dirty="0" err="1" smtClean="0">
                <a:solidFill>
                  <a:schemeClr val="accent6">
                    <a:lumMod val="50000"/>
                  </a:schemeClr>
                </a:solidFill>
              </a:rPr>
              <a:t>Rossi</a:t>
            </a:r>
            <a:r>
              <a:rPr lang="tr-TR" sz="1800" dirty="0" smtClean="0">
                <a:solidFill>
                  <a:schemeClr val="accent6">
                    <a:lumMod val="50000"/>
                  </a:schemeClr>
                </a:solidFill>
              </a:rPr>
              <a:t> AC , 2013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17032"/>
          </a:xfrm>
        </p:spPr>
        <p:txBody>
          <a:bodyPr/>
          <a:lstStyle/>
          <a:p>
            <a:pPr algn="ctr">
              <a:buNone/>
            </a:pPr>
            <a:r>
              <a:rPr lang="tr-TR" sz="4000" b="1" dirty="0" smtClean="0"/>
              <a:t>19 </a:t>
            </a:r>
            <a:r>
              <a:rPr lang="tr-TR" sz="4000" b="1" dirty="0" err="1" smtClean="0"/>
              <a:t>calışma</a:t>
            </a:r>
            <a:endParaRPr lang="tr-TR" sz="4000" b="1" dirty="0" smtClean="0"/>
          </a:p>
          <a:p>
            <a:pPr algn="ctr">
              <a:buNone/>
            </a:pPr>
            <a:r>
              <a:rPr lang="tr-TR" sz="4000" b="1" dirty="0" smtClean="0"/>
              <a:t>78,002 </a:t>
            </a:r>
            <a:r>
              <a:rPr lang="tr-TR" sz="4000" b="1" dirty="0" err="1" smtClean="0"/>
              <a:t>fetus</a:t>
            </a:r>
            <a:endParaRPr lang="tr-TR" sz="4000" b="1" dirty="0" smtClean="0"/>
          </a:p>
          <a:p>
            <a:pPr algn="ctr">
              <a:buNone/>
            </a:pPr>
            <a:r>
              <a:rPr lang="tr-TR" sz="4000" b="1" dirty="0" smtClean="0"/>
              <a:t>996 anomali</a:t>
            </a:r>
          </a:p>
          <a:p>
            <a:pPr algn="ctr">
              <a:buNone/>
            </a:pPr>
            <a:r>
              <a:rPr lang="tr-TR" sz="6600" b="1" dirty="0" smtClean="0"/>
              <a:t>%  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11-14 h US</a:t>
            </a:r>
            <a:br>
              <a:rPr lang="tr-TR" dirty="0" smtClean="0"/>
            </a:b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-Kromozom Anomaliler</a:t>
            </a:r>
            <a:br>
              <a:rPr lang="tr-TR" dirty="0" smtClean="0"/>
            </a:br>
            <a:r>
              <a:rPr lang="tr-TR" dirty="0" smtClean="0"/>
              <a:t>Yakalama oranı</a:t>
            </a:r>
            <a:br>
              <a:rPr lang="tr-TR" dirty="0" smtClean="0"/>
            </a:br>
            <a:r>
              <a:rPr lang="tr-TR" dirty="0" smtClean="0"/>
              <a:t>		%			</a:t>
            </a:r>
            <a:r>
              <a:rPr lang="tr-TR" sz="2000" dirty="0" err="1" smtClean="0">
                <a:solidFill>
                  <a:schemeClr val="accent6">
                    <a:lumMod val="50000"/>
                  </a:schemeClr>
                </a:solidFill>
              </a:rPr>
              <a:t>Rossi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 AC , 2013</a:t>
            </a:r>
            <a:r>
              <a:rPr lang="tr-TR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sz="27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tr-TR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17032"/>
          </a:xfrm>
        </p:spPr>
        <p:txBody>
          <a:bodyPr/>
          <a:lstStyle/>
          <a:p>
            <a:r>
              <a:rPr lang="tr-TR" dirty="0" smtClean="0"/>
              <a:t>Boyun		92</a:t>
            </a:r>
          </a:p>
          <a:p>
            <a:r>
              <a:rPr lang="tr-TR" dirty="0" smtClean="0"/>
              <a:t>Abdomen	88</a:t>
            </a:r>
          </a:p>
          <a:p>
            <a:r>
              <a:rPr lang="tr-TR" dirty="0" err="1" smtClean="0"/>
              <a:t>Kraniospinal</a:t>
            </a:r>
            <a:r>
              <a:rPr lang="tr-TR" dirty="0" smtClean="0"/>
              <a:t>	51</a:t>
            </a:r>
          </a:p>
          <a:p>
            <a:r>
              <a:rPr lang="tr-TR" dirty="0" smtClean="0"/>
              <a:t>Kalp		48</a:t>
            </a:r>
          </a:p>
          <a:p>
            <a:r>
              <a:rPr lang="tr-TR" dirty="0" err="1" smtClean="0"/>
              <a:t>Genito</a:t>
            </a:r>
            <a:r>
              <a:rPr lang="tr-TR" dirty="0" smtClean="0"/>
              <a:t> </a:t>
            </a:r>
            <a:r>
              <a:rPr lang="tr-TR" dirty="0" err="1" smtClean="0"/>
              <a:t>uriner</a:t>
            </a:r>
            <a:r>
              <a:rPr lang="tr-TR" dirty="0" smtClean="0"/>
              <a:t>	34</a:t>
            </a:r>
          </a:p>
          <a:p>
            <a:r>
              <a:rPr lang="tr-TR" dirty="0" smtClean="0"/>
              <a:t>Yüz			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565920"/>
            <a:ext cx="44748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/>
              <a:t>2.</a:t>
            </a:r>
            <a:r>
              <a:rPr lang="tr-TR" dirty="0" err="1" smtClean="0"/>
              <a:t>Üçay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(20 -22 hafta) Ultrason</a:t>
            </a:r>
            <a:br>
              <a:rPr lang="tr-TR" dirty="0" smtClean="0"/>
            </a:br>
            <a:r>
              <a:rPr lang="tr-TR" dirty="0" smtClean="0"/>
              <a:t>ISUOG 2010</a:t>
            </a:r>
            <a:endParaRPr lang="tr-T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1999" y="53242"/>
            <a:ext cx="4392489" cy="661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18 23 </a:t>
            </a:r>
            <a:r>
              <a:rPr lang="tr-TR" dirty="0" err="1" smtClean="0"/>
              <a:t>haftaUS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Fetal</a:t>
            </a:r>
            <a:r>
              <a:rPr lang="tr-TR" dirty="0" smtClean="0"/>
              <a:t> Anomali Yakalama Oranları</a:t>
            </a:r>
            <a:br>
              <a:rPr lang="tr-TR" dirty="0" smtClean="0"/>
            </a:br>
            <a:r>
              <a:rPr lang="tr-TR" dirty="0" smtClean="0"/>
              <a:t>POPULASYON Bazlı Çalışmalar</a:t>
            </a:r>
            <a:br>
              <a:rPr lang="tr-TR" dirty="0" smtClean="0"/>
            </a:br>
            <a:r>
              <a:rPr lang="tr-TR" dirty="0" smtClean="0"/>
              <a:t>%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832448"/>
            <a:ext cx="8229600" cy="1684784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En sık </a:t>
            </a:r>
            <a:r>
              <a:rPr lang="tr-TR" dirty="0" err="1" smtClean="0"/>
              <a:t>Gorülenler</a:t>
            </a:r>
            <a:r>
              <a:rPr lang="tr-TR" dirty="0" smtClean="0"/>
              <a:t> </a:t>
            </a:r>
            <a:r>
              <a:rPr lang="tr-TR" sz="1800" dirty="0" smtClean="0"/>
              <a:t>(tüm gebelik süresinde</a:t>
            </a:r>
            <a:r>
              <a:rPr lang="tr-TR" dirty="0" smtClean="0"/>
              <a:t>	</a:t>
            </a:r>
            <a:r>
              <a:rPr lang="tr-TR" sz="1600" dirty="0" smtClean="0"/>
              <a:t>)</a:t>
            </a:r>
            <a:r>
              <a:rPr lang="tr-TR" dirty="0" smtClean="0"/>
              <a:t>	63</a:t>
            </a:r>
          </a:p>
          <a:p>
            <a:pPr>
              <a:buNone/>
            </a:pPr>
            <a:r>
              <a:rPr lang="tr-TR" dirty="0" smtClean="0"/>
              <a:t>Tümü						31</a:t>
            </a:r>
          </a:p>
          <a:p>
            <a:pPr>
              <a:buNone/>
            </a:pPr>
            <a:r>
              <a:rPr lang="tr-TR" dirty="0" err="1" smtClean="0"/>
              <a:t>Major</a:t>
            </a:r>
            <a:r>
              <a:rPr lang="tr-TR" dirty="0" smtClean="0"/>
              <a:t>						74</a:t>
            </a:r>
          </a:p>
          <a:p>
            <a:pPr>
              <a:buNone/>
            </a:pPr>
            <a:r>
              <a:rPr lang="tr-TR" dirty="0" err="1" smtClean="0"/>
              <a:t>Minor</a:t>
            </a:r>
            <a:r>
              <a:rPr lang="tr-TR" dirty="0" smtClean="0"/>
              <a:t>						46</a:t>
            </a:r>
          </a:p>
          <a:p>
            <a:pPr>
              <a:buNone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EURO </a:t>
            </a:r>
            <a:r>
              <a:rPr lang="tr-TR" sz="1600" dirty="0" err="1" smtClean="0">
                <a:solidFill>
                  <a:schemeClr val="accent6">
                    <a:lumMod val="50000"/>
                  </a:schemeClr>
                </a:solidFill>
              </a:rPr>
              <a:t>Cat</a:t>
            </a: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 2002, </a:t>
            </a:r>
            <a:r>
              <a:rPr lang="tr-TR" sz="1600" dirty="0" err="1" smtClean="0">
                <a:solidFill>
                  <a:schemeClr val="accent6">
                    <a:lumMod val="50000"/>
                  </a:schemeClr>
                </a:solidFill>
              </a:rPr>
              <a:t>Leivo</a:t>
            </a: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 T1996, </a:t>
            </a:r>
            <a:r>
              <a:rPr lang="tr-TR" sz="1600" dirty="0" err="1" smtClean="0">
                <a:solidFill>
                  <a:schemeClr val="accent6">
                    <a:lumMod val="50000"/>
                  </a:schemeClr>
                </a:solidFill>
              </a:rPr>
              <a:t>CraneJP</a:t>
            </a: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 1994, </a:t>
            </a:r>
            <a:r>
              <a:rPr lang="tr-TR" sz="1600" dirty="0" err="1" smtClean="0">
                <a:solidFill>
                  <a:schemeClr val="accent6">
                    <a:lumMod val="50000"/>
                  </a:schemeClr>
                </a:solidFill>
              </a:rPr>
              <a:t>Tagnander</a:t>
            </a: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 2006</a:t>
            </a:r>
          </a:p>
          <a:p>
            <a:pPr>
              <a:buNone/>
            </a:pPr>
            <a:endParaRPr lang="tr-T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tr-T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dirty="0" smtClean="0"/>
              <a:t>T21 </a:t>
            </a:r>
            <a:br>
              <a:rPr lang="tr-TR" sz="8000" dirty="0" smtClean="0"/>
            </a:br>
            <a:r>
              <a:rPr lang="tr-TR" sz="8000" dirty="0" smtClean="0"/>
              <a:t>18 – 22 hafta</a:t>
            </a:r>
            <a:br>
              <a:rPr lang="tr-TR" sz="8000" dirty="0" smtClean="0"/>
            </a:br>
            <a:r>
              <a:rPr lang="tr-TR" sz="8000" dirty="0" smtClean="0">
                <a:solidFill>
                  <a:srgbClr val="C00000"/>
                </a:solidFill>
              </a:rPr>
              <a:t>Ultrason</a:t>
            </a:r>
            <a:r>
              <a:rPr lang="tr-TR" sz="8000" dirty="0" smtClean="0"/>
              <a:t> </a:t>
            </a:r>
            <a:br>
              <a:rPr lang="tr-TR" sz="8000" dirty="0" smtClean="0"/>
            </a:br>
            <a:r>
              <a:rPr lang="tr-TR" sz="8000" dirty="0" smtClean="0">
                <a:solidFill>
                  <a:srgbClr val="C00000"/>
                </a:solidFill>
              </a:rPr>
              <a:t>Marker</a:t>
            </a:r>
            <a:r>
              <a:rPr lang="tr-TR" sz="8000" dirty="0" smtClean="0"/>
              <a:t> </a:t>
            </a:r>
            <a:r>
              <a:rPr lang="tr-TR" sz="8000" dirty="0" err="1" smtClean="0"/>
              <a:t>ları</a:t>
            </a:r>
            <a:r>
              <a:rPr lang="tr-TR" sz="8000" dirty="0" smtClean="0"/>
              <a:t/>
            </a:r>
            <a:br>
              <a:rPr lang="tr-TR" sz="8000" dirty="0" smtClean="0"/>
            </a:br>
            <a:endParaRPr lang="tr-T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267744" y="-99392"/>
            <a:ext cx="3879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dirty="0" err="1" smtClean="0">
                <a:solidFill>
                  <a:schemeClr val="bg1">
                    <a:lumMod val="95000"/>
                  </a:schemeClr>
                </a:solidFill>
              </a:rPr>
              <a:t>Major</a:t>
            </a: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</a:rPr>
              <a:t> US </a:t>
            </a:r>
            <a:r>
              <a:rPr lang="tr-TR" sz="3600" dirty="0" err="1" smtClean="0">
                <a:solidFill>
                  <a:schemeClr val="bg1">
                    <a:lumMod val="95000"/>
                  </a:schemeClr>
                </a:solidFill>
              </a:rPr>
              <a:t>Markerlar</a:t>
            </a: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tr-TR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</a:rPr>
              <a:t>T21</a:t>
            </a:r>
            <a:endParaRPr lang="tr-T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1043608" y="2564904"/>
            <a:ext cx="5760640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Dogum</a:t>
            </a:r>
            <a:r>
              <a:rPr lang="tr-TR" dirty="0" smtClean="0"/>
              <a:t> Anomalileri</a:t>
            </a:r>
            <a:br>
              <a:rPr lang="tr-TR" dirty="0" smtClean="0"/>
            </a:br>
            <a:r>
              <a:rPr lang="tr-TR" dirty="0" err="1" smtClean="0"/>
              <a:t>Etyolojik</a:t>
            </a:r>
            <a:r>
              <a:rPr lang="tr-TR" dirty="0" smtClean="0"/>
              <a:t> Dağılım </a:t>
            </a:r>
            <a:r>
              <a:rPr lang="tr-TR" b="1" dirty="0" smtClean="0">
                <a:solidFill>
                  <a:srgbClr val="FF0000"/>
                </a:solidFill>
              </a:rPr>
              <a:t>%</a:t>
            </a:r>
            <a:r>
              <a:rPr lang="tr-TR" dirty="0" smtClean="0"/>
              <a:t> </a:t>
            </a:r>
            <a:r>
              <a:rPr lang="tr-TR" sz="2200" dirty="0" smtClean="0"/>
              <a:t>(</a:t>
            </a:r>
            <a:r>
              <a:rPr lang="tr-TR" dirty="0" smtClean="0">
                <a:solidFill>
                  <a:srgbClr val="C00000"/>
                </a:solidFill>
              </a:rPr>
              <a:t>70000 </a:t>
            </a:r>
            <a:r>
              <a:rPr lang="tr-TR" sz="2700" dirty="0" smtClean="0">
                <a:solidFill>
                  <a:srgbClr val="C00000"/>
                </a:solidFill>
              </a:rPr>
              <a:t>canlı </a:t>
            </a:r>
            <a:r>
              <a:rPr lang="tr-TR" sz="2700" dirty="0" err="1" smtClean="0">
                <a:solidFill>
                  <a:srgbClr val="C00000"/>
                </a:solidFill>
              </a:rPr>
              <a:t>Dogum</a:t>
            </a:r>
            <a:r>
              <a:rPr lang="tr-TR" sz="2200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6696744" cy="532859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Nedeni Bilinmeyen		</a:t>
            </a:r>
            <a:r>
              <a:rPr lang="tr-TR" sz="4000" dirty="0" smtClean="0">
                <a:solidFill>
                  <a:srgbClr val="FF0000"/>
                </a:solidFill>
              </a:rPr>
              <a:t>43</a:t>
            </a:r>
            <a:endParaRPr lang="tr-TR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Multifaktoryel</a:t>
            </a:r>
            <a:r>
              <a:rPr lang="tr-TR" dirty="0" smtClean="0"/>
              <a:t>		23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Ailesel				14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Kromozom			</a:t>
            </a:r>
            <a:r>
              <a:rPr lang="tr-TR" dirty="0" smtClean="0">
                <a:solidFill>
                  <a:srgbClr val="C00000"/>
                </a:solidFill>
              </a:rPr>
              <a:t>10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Tek Gen				4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Teratogen</a:t>
            </a:r>
            <a:r>
              <a:rPr lang="tr-TR" dirty="0" smtClean="0"/>
              <a:t>			4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Uterus</a:t>
            </a:r>
            <a:r>
              <a:rPr lang="tr-TR" dirty="0" smtClean="0"/>
              <a:t> </a:t>
            </a:r>
            <a:r>
              <a:rPr lang="tr-TR" dirty="0" err="1" smtClean="0"/>
              <a:t>Fakt</a:t>
            </a:r>
            <a:r>
              <a:rPr lang="tr-TR" dirty="0" smtClean="0"/>
              <a:t>.			3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İkizlik				0,5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7092280" y="364502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51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color%20doppler%20vsd%20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87338"/>
            <a:ext cx="41402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Duodenal_atres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15888"/>
            <a:ext cx="3065463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 descr="Sophia%2029wee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059113"/>
            <a:ext cx="446405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Large_septated_cystic_hyg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573463"/>
            <a:ext cx="3387725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23850" y="2420938"/>
            <a:ext cx="3960813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>
                <a:solidFill>
                  <a:prstClr val="black"/>
                </a:solidFill>
              </a:rPr>
              <a:t>Normal 4 kadran bulgusu ve VSD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39750" y="6237288"/>
            <a:ext cx="3960813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>
                <a:solidFill>
                  <a:prstClr val="black"/>
                </a:solidFill>
              </a:rPr>
              <a:t>Ventrikülomegali, Hidrosefali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219700" y="3011488"/>
            <a:ext cx="3816350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>
                <a:solidFill>
                  <a:prstClr val="black"/>
                </a:solidFill>
              </a:rPr>
              <a:t>Duodenal atrezi, Double Bubble sign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580063" y="6396038"/>
            <a:ext cx="2952750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>
                <a:solidFill>
                  <a:prstClr val="black"/>
                </a:solidFill>
              </a:rPr>
              <a:t>Kistik Higroma</a:t>
            </a:r>
          </a:p>
        </p:txBody>
      </p:sp>
      <p:sp>
        <p:nvSpPr>
          <p:cNvPr id="4" name="1 Başlık"/>
          <p:cNvSpPr txBox="1"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633412"/>
          </a:xfr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T21, II.</a:t>
            </a:r>
            <a:r>
              <a:rPr lang="tr-T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Trimester</a:t>
            </a: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Yapısal Anomaliler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714625" y="3897313"/>
            <a:ext cx="6072188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22,76 x 0,67 x 0,62 x 0,85 x 0,75 x 0,87 x 0,79 = </a:t>
            </a:r>
            <a:r>
              <a:rPr lang="tr-T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4,1</a:t>
            </a:r>
          </a:p>
          <a:p>
            <a:pPr>
              <a:defRPr/>
            </a:pP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1/1000 x 4,1 = 1/244</a:t>
            </a:r>
          </a:p>
        </p:txBody>
      </p:sp>
      <p:sp>
        <p:nvSpPr>
          <p:cNvPr id="3" name="17 Metin kutusu"/>
          <p:cNvSpPr txBox="1">
            <a:spLocks noChangeArrowheads="1"/>
          </p:cNvSpPr>
          <p:nvPr/>
        </p:nvSpPr>
        <p:spPr bwMode="auto">
          <a:xfrm>
            <a:off x="285750" y="3968750"/>
            <a:ext cx="1952009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İzole kısa humerus</a:t>
            </a:r>
          </a:p>
        </p:txBody>
      </p:sp>
      <p:sp>
        <p:nvSpPr>
          <p:cNvPr id="4" name="18 Metin kutusu"/>
          <p:cNvSpPr txBox="1">
            <a:spLocks noChangeArrowheads="1"/>
          </p:cNvSpPr>
          <p:nvPr/>
        </p:nvSpPr>
        <p:spPr bwMode="auto">
          <a:xfrm>
            <a:off x="285750" y="4911725"/>
            <a:ext cx="2143125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Kısa humerus + </a:t>
            </a:r>
            <a:b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</a:br>
            <a: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hidronefroz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0" y="890588"/>
          <a:ext cx="908494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30"/>
                <a:gridCol w="1383030"/>
                <a:gridCol w="1383030"/>
                <a:gridCol w="1786255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Trizomi</a:t>
                      </a: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 21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Pozitif LR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Negatif LR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İzole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marker LR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Nukal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Kalınlık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107/319 (33.5)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59/9331 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(0.6)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53.05 (39.37-71.26)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0.67 (0.61-0.72)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9.8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Kısa </a:t>
                      </a:r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Humerus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102/305 (33.4)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136/9254 (1.5)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22.76 (18.04-28.56)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0.68 (0.62-0.73)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Kısa </a:t>
                      </a:r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Femur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132/319 (41.4)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486/9331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(5.2)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7.94 (6.77-9.25)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0.62 (0.56-0.67)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Hidronefroz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56/319 (17.6)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242/9331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(2.6)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6.77 (5.16-8.80)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0.85 (5.16-8.80)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Ekojenik</a:t>
                      </a: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fokus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75/266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(28.2)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401/9119 (4.4)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6.41 (5.15-7.90)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0.75 (0.69-0.80)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Ekojenik</a:t>
                      </a: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 barsak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39/293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(13.3)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58/9227 (0.6)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21.17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(14.34-31.06)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0.87 (0.83-0.91)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Major</a:t>
                      </a: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defekt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75/350 (21.4)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61/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9384 (0.65)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32.96 (23.90-43.28)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0.79 (0.74-0.83)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4254500" y="1636713"/>
            <a:ext cx="1785938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6034088" y="1257300"/>
            <a:ext cx="1538287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034088" y="2000250"/>
            <a:ext cx="1538287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034088" y="2376488"/>
            <a:ext cx="1538287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034088" y="2749550"/>
            <a:ext cx="1538287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6034088" y="3122613"/>
            <a:ext cx="1538287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6034088" y="3495675"/>
            <a:ext cx="1538287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4254500" y="2382838"/>
            <a:ext cx="1785938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2714625" y="4897438"/>
            <a:ext cx="6072188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22,76 x 6,77 x 0,67 x 0,62 x 0,75 x 0,87 x 0,79 = </a:t>
            </a:r>
            <a:r>
              <a:rPr lang="tr-T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</a:p>
          <a:p>
            <a:pPr>
              <a:defRPr/>
            </a:pP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1/1000 x 33 = 1/30</a:t>
            </a:r>
          </a:p>
        </p:txBody>
      </p:sp>
      <p:sp>
        <p:nvSpPr>
          <p:cNvPr id="15" name="18 Metin kutusu"/>
          <p:cNvSpPr txBox="1">
            <a:spLocks noChangeArrowheads="1"/>
          </p:cNvSpPr>
          <p:nvPr/>
        </p:nvSpPr>
        <p:spPr bwMode="auto">
          <a:xfrm>
            <a:off x="285750" y="5897563"/>
            <a:ext cx="2143125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Kısa femur + </a:t>
            </a:r>
          </a:p>
          <a:p>
            <a: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Hidronefroz + </a:t>
            </a:r>
          </a:p>
          <a:p>
            <a:r>
              <a:rPr lang="tr-TR" b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Ekojenik fokus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714625" y="5897563"/>
            <a:ext cx="6072188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7,94 x 6,77 x 6,41 x 0,67 x 0,68 x 0,87 x 0,79 = </a:t>
            </a:r>
            <a:r>
              <a:rPr lang="tr-T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108</a:t>
            </a:r>
          </a:p>
          <a:p>
            <a:pPr>
              <a:defRPr/>
            </a:pP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1/1000 x 33 = 1/9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4241800" y="2747963"/>
            <a:ext cx="1785938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254500" y="2005013"/>
            <a:ext cx="1785938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6034088" y="1630363"/>
            <a:ext cx="1538287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03200" y="44624"/>
            <a:ext cx="8655050" cy="686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cs typeface="Arial" charset="0"/>
              </a:rPr>
              <a:t>Ultrasound</a:t>
            </a:r>
            <a:r>
              <a:rPr lang="tr-TR" sz="2800" b="1" dirty="0" smtClean="0">
                <a:solidFill>
                  <a:srgbClr val="C00000"/>
                </a:solidFill>
                <a:cs typeface="Arial" charset="0"/>
              </a:rPr>
              <a:t> Tarama </a:t>
            </a:r>
          </a:p>
          <a:p>
            <a:pPr algn="ctr"/>
            <a:r>
              <a:rPr lang="tr-TR" sz="2800" b="1" dirty="0" smtClean="0">
                <a:solidFill>
                  <a:srgbClr val="C00000"/>
                </a:solidFill>
                <a:cs typeface="Arial" charset="0"/>
              </a:rPr>
              <a:t>Minör </a:t>
            </a:r>
            <a:r>
              <a:rPr lang="tr-TR" sz="2800" b="1" dirty="0">
                <a:solidFill>
                  <a:srgbClr val="C00000"/>
                </a:solidFill>
                <a:cs typeface="Arial" charset="0"/>
              </a:rPr>
              <a:t>(</a:t>
            </a:r>
            <a:r>
              <a:rPr lang="tr-TR" sz="2800" b="1" dirty="0" err="1">
                <a:solidFill>
                  <a:srgbClr val="C00000"/>
                </a:solidFill>
                <a:cs typeface="Arial" charset="0"/>
              </a:rPr>
              <a:t>soft</a:t>
            </a:r>
            <a:r>
              <a:rPr lang="tr-TR" sz="2800" b="1" dirty="0">
                <a:solidFill>
                  <a:srgbClr val="C00000"/>
                </a:solidFill>
                <a:cs typeface="Arial" charset="0"/>
              </a:rPr>
              <a:t>) </a:t>
            </a:r>
            <a:r>
              <a:rPr lang="tr-TR" sz="2800" b="1" dirty="0" err="1" smtClean="0">
                <a:solidFill>
                  <a:srgbClr val="C00000"/>
                </a:solidFill>
                <a:cs typeface="Arial" charset="0"/>
              </a:rPr>
              <a:t>Markerlar</a:t>
            </a:r>
            <a:endParaRPr lang="tr-TR" sz="2800" b="1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/>
              <a:t>Örnek: </a:t>
            </a:r>
            <a:r>
              <a:rPr lang="tr-TR" sz="2800" b="1" dirty="0" err="1" smtClean="0"/>
              <a:t>Down</a:t>
            </a:r>
            <a:r>
              <a:rPr lang="tr-TR" sz="2800" b="1" dirty="0" smtClean="0"/>
              <a:t> Sendromu</a:t>
            </a:r>
            <a:r>
              <a:rPr lang="tr-TR" sz="2800" b="1" dirty="0" smtClean="0">
                <a:solidFill>
                  <a:srgbClr val="FF0000"/>
                </a:solidFill>
              </a:rPr>
              <a:t> 47 </a:t>
            </a:r>
            <a:r>
              <a:rPr lang="tr-TR" sz="2800" b="1" dirty="0" err="1" smtClean="0">
                <a:solidFill>
                  <a:srgbClr val="FF0000"/>
                </a:solidFill>
              </a:rPr>
              <a:t>xx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3600" b="1" dirty="0" smtClean="0">
                <a:solidFill>
                  <a:srgbClr val="C00000"/>
                </a:solidFill>
              </a:rPr>
              <a:t>Tarama</a:t>
            </a:r>
            <a:r>
              <a:rPr lang="tr-TR" sz="3600" b="1" dirty="0" smtClean="0"/>
              <a:t> </a:t>
            </a:r>
            <a:r>
              <a:rPr lang="tr-TR" sz="2800" b="1" dirty="0" smtClean="0"/>
              <a:t>Ultrason+Biyokimya</a:t>
            </a:r>
            <a:br>
              <a:rPr lang="tr-TR" sz="2800" b="1" dirty="0" smtClean="0"/>
            </a:b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783357"/>
            <a:ext cx="8229600" cy="4525963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Tarama testi:</a:t>
            </a:r>
          </a:p>
          <a:p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2li (kombine)test</a:t>
            </a:r>
            <a:b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	11-14 hafta	Tespit Oranı % 88- 92</a:t>
            </a:r>
          </a:p>
          <a:p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3lü 4lü test</a:t>
            </a:r>
            <a:b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	16-18hafta	Tespit Oranı	%72 -80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İleri tarama testi:</a:t>
            </a:r>
          </a:p>
          <a:p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Anne kanı </a:t>
            </a:r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</a:rPr>
              <a:t>Fetal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 DNA</a:t>
            </a:r>
          </a:p>
          <a:p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10-40 hafta Tespit oranı %99,9</a:t>
            </a:r>
            <a:b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tr-TR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Ultrason</a:t>
            </a:r>
          </a:p>
          <a:p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 22 -24 hafta Tespit oranı %58</a:t>
            </a:r>
            <a:endParaRPr lang="tr-T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CC058C1-390F-407B-81FA-ABEA44BBC41D}" type="slidenum">
              <a:rPr lang="en-US" smtClean="0"/>
              <a:pPr algn="ctr">
                <a:defRPr/>
              </a:pPr>
              <a:t>43</a:t>
            </a:fld>
            <a:endParaRPr lang="en-US" smtClean="0"/>
          </a:p>
        </p:txBody>
      </p:sp>
      <p:sp>
        <p:nvSpPr>
          <p:cNvPr id="11267" name="Content Placeholder 7"/>
          <p:cNvSpPr>
            <a:spLocks noGrp="1"/>
          </p:cNvSpPr>
          <p:nvPr>
            <p:ph idx="1"/>
          </p:nvPr>
        </p:nvSpPr>
        <p:spPr>
          <a:xfrm>
            <a:off x="457200" y="1700039"/>
            <a:ext cx="8305800" cy="5113337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tr-T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Maternal</a:t>
            </a:r>
            <a:r>
              <a:rPr lang="tr-TR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tr-T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venöz</a:t>
            </a:r>
            <a:r>
              <a:rPr lang="tr-TR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kandan serbest </a:t>
            </a:r>
            <a:r>
              <a:rPr lang="tr-T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fetal</a:t>
            </a:r>
            <a:r>
              <a:rPr lang="tr-TR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DNA (</a:t>
            </a:r>
            <a:r>
              <a:rPr lang="tr-T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cffDNA</a:t>
            </a:r>
            <a:r>
              <a:rPr lang="tr-TR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 analizi ile </a:t>
            </a:r>
            <a:r>
              <a:rPr lang="tr-T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kromozomal</a:t>
            </a:r>
            <a:r>
              <a:rPr lang="tr-TR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(genom) anomalilerin </a:t>
            </a:r>
            <a:r>
              <a:rPr lang="tr-T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non</a:t>
            </a:r>
            <a:r>
              <a:rPr lang="tr-TR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-</a:t>
            </a:r>
            <a:r>
              <a:rPr lang="tr-T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invazif</a:t>
            </a:r>
            <a:r>
              <a:rPr lang="tr-TR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bir şekilde tespiti</a:t>
            </a:r>
          </a:p>
        </p:txBody>
      </p:sp>
      <p:sp>
        <p:nvSpPr>
          <p:cNvPr id="24580" name="Title 6"/>
          <p:cNvSpPr>
            <a:spLocks noGrp="1"/>
          </p:cNvSpPr>
          <p:nvPr>
            <p:ph type="title"/>
          </p:nvPr>
        </p:nvSpPr>
        <p:spPr>
          <a:xfrm>
            <a:off x="457200" y="476250"/>
            <a:ext cx="8305800" cy="895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5400" dirty="0">
                <a:solidFill>
                  <a:srgbClr val="FF0000"/>
                </a:solidFill>
                <a:cs typeface="Arial" charset="0"/>
              </a:rPr>
              <a:t>cffDNA ile </a:t>
            </a:r>
            <a:r>
              <a:rPr lang="tr-TR" sz="5400" dirty="0" smtClean="0">
                <a:solidFill>
                  <a:srgbClr val="FF0000"/>
                </a:solidFill>
                <a:cs typeface="Arial" charset="0"/>
              </a:rPr>
              <a:t>NIPD</a:t>
            </a:r>
            <a:br>
              <a:rPr lang="tr-TR" sz="5400" dirty="0" smtClean="0">
                <a:solidFill>
                  <a:srgbClr val="FF0000"/>
                </a:solidFill>
                <a:cs typeface="Arial" charset="0"/>
              </a:rPr>
            </a:br>
            <a:r>
              <a:rPr lang="tr-TR" sz="5400" dirty="0" smtClean="0">
                <a:solidFill>
                  <a:srgbClr val="FF0000"/>
                </a:solidFill>
                <a:cs typeface="Arial" charset="0"/>
              </a:rPr>
              <a:t> nedir</a:t>
            </a:r>
            <a:endParaRPr lang="en-US" sz="5400" dirty="0" smtClean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69E35213-CC9F-4973-859E-055E99456AB0}" type="slidenum">
              <a:rPr lang="en-US" smtClean="0"/>
              <a:pPr algn="ctr">
                <a:defRPr/>
              </a:pPr>
              <a:t>44</a:t>
            </a:fld>
            <a:endParaRPr lang="en-US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53525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74FB744A-744E-43E3-BD9A-BD3EC1F01B07}" type="slidenum">
              <a:rPr lang="en-US" smtClean="0"/>
              <a:pPr algn="ctr">
                <a:defRPr/>
              </a:pPr>
              <a:t>45</a:t>
            </a:fld>
            <a:endParaRPr lang="en-US" smtClean="0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4038"/>
            <a:ext cx="504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50825" y="1773238"/>
            <a:ext cx="8567738" cy="3921125"/>
            <a:chOff x="-18" y="-127"/>
            <a:chExt cx="3760" cy="1726"/>
          </a:xfrm>
        </p:grpSpPr>
        <p:sp>
          <p:nvSpPr>
            <p:cNvPr id="15377" name="Rectangle 11"/>
            <p:cNvSpPr>
              <a:spLocks/>
            </p:cNvSpPr>
            <p:nvPr/>
          </p:nvSpPr>
          <p:spPr bwMode="auto">
            <a:xfrm>
              <a:off x="771" y="317"/>
              <a:ext cx="1043" cy="4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111125" indent="-111125">
                <a:buClr>
                  <a:srgbClr val="22BAE2"/>
                </a:buClr>
                <a:buSzPct val="100000"/>
              </a:pPr>
              <a:r>
                <a:rPr lang="en-GB" sz="1600" b="1">
                  <a:solidFill>
                    <a:srgbClr val="22BAE2"/>
                  </a:solidFill>
                  <a:sym typeface="Arial" pitchFamily="34" charset="0"/>
                </a:rPr>
                <a:t>  </a:t>
              </a:r>
              <a:r>
                <a:rPr lang="en-GB" b="1">
                  <a:solidFill>
                    <a:srgbClr val="22BAE2"/>
                  </a:solidFill>
                  <a:sym typeface="Arial" pitchFamily="34" charset="0"/>
                </a:rPr>
                <a:t>Santrifuj &amp; Serbest fetal </a:t>
              </a:r>
              <a:r>
                <a:rPr lang="tr-TR" b="1">
                  <a:solidFill>
                    <a:srgbClr val="22BAE2"/>
                  </a:solidFill>
                  <a:sym typeface="Arial" pitchFamily="34" charset="0"/>
                </a:rPr>
                <a:t>DNA  </a:t>
              </a:r>
              <a:r>
                <a:rPr lang="en-GB" b="1">
                  <a:solidFill>
                    <a:srgbClr val="22BAE2"/>
                  </a:solidFill>
                  <a:sym typeface="Arial" pitchFamily="34" charset="0"/>
                </a:rPr>
                <a:t>(cfDNA) a</a:t>
              </a:r>
              <a:r>
                <a:rPr lang="tr-TR" b="1">
                  <a:solidFill>
                    <a:srgbClr val="22BAE2"/>
                  </a:solidFill>
                  <a:sym typeface="Arial" pitchFamily="34" charset="0"/>
                </a:rPr>
                <a:t>yrıştırma</a:t>
              </a:r>
              <a:endParaRPr lang="en-US" sz="1600" b="1">
                <a:solidFill>
                  <a:srgbClr val="22BAE2"/>
                </a:solidFill>
                <a:sym typeface="Arial" pitchFamily="34" charset="0"/>
              </a:endParaRPr>
            </a:p>
          </p:txBody>
        </p:sp>
        <p:sp>
          <p:nvSpPr>
            <p:cNvPr id="15378" name="Rectangle 12"/>
            <p:cNvSpPr>
              <a:spLocks/>
            </p:cNvSpPr>
            <p:nvPr/>
          </p:nvSpPr>
          <p:spPr bwMode="auto">
            <a:xfrm>
              <a:off x="-18" y="1236"/>
              <a:ext cx="925" cy="363"/>
            </a:xfrm>
            <a:prstGeom prst="rect">
              <a:avLst/>
            </a:prstGeom>
            <a:noFill/>
            <a:ln w="25400" cap="rnd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800" b="1">
                  <a:solidFill>
                    <a:srgbClr val="22BAE2"/>
                  </a:solidFill>
                  <a:sym typeface="Arial" pitchFamily="34" charset="0"/>
                </a:rPr>
                <a:t>   </a:t>
              </a:r>
              <a:r>
                <a:rPr lang="en-US" sz="2000" b="1">
                  <a:solidFill>
                    <a:srgbClr val="22BAE2"/>
                  </a:solidFill>
                  <a:sym typeface="Arial" pitchFamily="34" charset="0"/>
                </a:rPr>
                <a:t>2 x 10 ml  </a:t>
              </a:r>
              <a:endParaRPr lang="tr-TR" sz="2000" b="1">
                <a:solidFill>
                  <a:srgbClr val="22BAE2"/>
                </a:solidFill>
                <a:sym typeface="Arial" pitchFamily="34" charset="0"/>
              </a:endParaRPr>
            </a:p>
            <a:p>
              <a:pPr algn="ctr"/>
              <a:r>
                <a:rPr lang="tr-TR" sz="1600" b="1">
                  <a:solidFill>
                    <a:srgbClr val="22BAE2"/>
                  </a:solidFill>
                  <a:sym typeface="Arial" pitchFamily="34" charset="0"/>
                </a:rPr>
                <a:t>Maternal Venöz Kan</a:t>
              </a:r>
              <a:endParaRPr lang="en-US" sz="2000" b="1">
                <a:solidFill>
                  <a:srgbClr val="22BAE2"/>
                </a:solidFill>
                <a:sym typeface="Arial" pitchFamily="34" charset="0"/>
              </a:endParaRPr>
            </a:p>
          </p:txBody>
        </p:sp>
        <p:sp>
          <p:nvSpPr>
            <p:cNvPr id="15379" name="Rectangle 13"/>
            <p:cNvSpPr>
              <a:spLocks/>
            </p:cNvSpPr>
            <p:nvPr/>
          </p:nvSpPr>
          <p:spPr bwMode="auto">
            <a:xfrm>
              <a:off x="2005" y="348"/>
              <a:ext cx="822" cy="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111125" indent="-111125" algn="ctr">
                <a:buClr>
                  <a:srgbClr val="22BAE2"/>
                </a:buClr>
                <a:buSzPct val="100000"/>
              </a:pPr>
              <a:r>
                <a:rPr lang="en-GB" sz="1600" b="1">
                  <a:solidFill>
                    <a:srgbClr val="22BAE2"/>
                  </a:solidFill>
                  <a:sym typeface="Arial" pitchFamily="34" charset="0"/>
                </a:rPr>
                <a:t>cf</a:t>
              </a:r>
              <a:r>
                <a:rPr lang="tr-TR" sz="1600" b="1">
                  <a:solidFill>
                    <a:srgbClr val="22BAE2"/>
                  </a:solidFill>
                  <a:sym typeface="Arial" pitchFamily="34" charset="0"/>
                </a:rPr>
                <a:t>DNA </a:t>
              </a:r>
              <a:r>
                <a:rPr lang="en-GB" sz="1600" b="1">
                  <a:solidFill>
                    <a:srgbClr val="22BAE2"/>
                  </a:solidFill>
                  <a:sym typeface="Arial" pitchFamily="34" charset="0"/>
                </a:rPr>
                <a:t> amplifikasyonu </a:t>
              </a:r>
              <a:endParaRPr lang="en-US" sz="1600" b="1">
                <a:solidFill>
                  <a:srgbClr val="22BAE2"/>
                </a:solidFill>
                <a:sym typeface="Arial" pitchFamily="34" charset="0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30" y="373"/>
              <a:ext cx="181" cy="541"/>
              <a:chOff x="0" y="0"/>
              <a:chExt cx="181" cy="540"/>
            </a:xfrm>
          </p:grpSpPr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0" y="0"/>
                <a:ext cx="181" cy="540"/>
              </a:xfrm>
              <a:custGeom>
                <a:avLst/>
                <a:gdLst>
                  <a:gd name="T0" fmla="*/ 0 w 21600"/>
                  <a:gd name="T1" fmla="*/ 906 h 21600"/>
                  <a:gd name="T2" fmla="*/ 10800 w 21600"/>
                  <a:gd name="T3" fmla="*/ 0 h 21600"/>
                  <a:gd name="T4" fmla="*/ 21600 w 21600"/>
                  <a:gd name="T5" fmla="*/ 906 h 21600"/>
                  <a:gd name="T6" fmla="*/ 21600 w 21600"/>
                  <a:gd name="T7" fmla="*/ 20694 h 21600"/>
                  <a:gd name="T8" fmla="*/ 10800 w 21600"/>
                  <a:gd name="T9" fmla="*/ 21600 h 21600"/>
                  <a:gd name="T10" fmla="*/ 0 w 21600"/>
                  <a:gd name="T11" fmla="*/ 20694 h 21600"/>
                  <a:gd name="T12" fmla="*/ 0 w 21600"/>
                  <a:gd name="T13" fmla="*/ 906 h 21600"/>
                  <a:gd name="T14" fmla="*/ 0 w 21600"/>
                  <a:gd name="T15" fmla="*/ 90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0" y="906"/>
                    </a:moveTo>
                    <a:cubicBezTo>
                      <a:pt x="0" y="406"/>
                      <a:pt x="4835" y="0"/>
                      <a:pt x="10800" y="0"/>
                    </a:cubicBezTo>
                    <a:cubicBezTo>
                      <a:pt x="16765" y="0"/>
                      <a:pt x="21600" y="406"/>
                      <a:pt x="21600" y="906"/>
                    </a:cubicBezTo>
                    <a:lnTo>
                      <a:pt x="21600" y="20694"/>
                    </a:lnTo>
                    <a:cubicBezTo>
                      <a:pt x="21600" y="21194"/>
                      <a:pt x="16765" y="21600"/>
                      <a:pt x="10800" y="21600"/>
                    </a:cubicBezTo>
                    <a:cubicBezTo>
                      <a:pt x="4835" y="21600"/>
                      <a:pt x="0" y="21194"/>
                      <a:pt x="0" y="20694"/>
                    </a:cubicBezTo>
                    <a:lnTo>
                      <a:pt x="0" y="906"/>
                    </a:lnTo>
                    <a:close/>
                    <a:moveTo>
                      <a:pt x="0" y="906"/>
                    </a:moveTo>
                  </a:path>
                </a:pathLst>
              </a:custGeom>
              <a:gradFill rotWithShape="0">
                <a:gsLst>
                  <a:gs pos="0">
                    <a:srgbClr val="BDDBFE"/>
                  </a:gs>
                  <a:gs pos="100000">
                    <a:srgbClr val="3E7FCD"/>
                  </a:gs>
                </a:gsLst>
                <a:lin ang="5400000" scaled="1"/>
              </a:gradFill>
              <a:ln>
                <a:noFill/>
              </a:ln>
              <a:effectLst>
                <a:outerShdw blurRad="38100" dist="23000" dir="5400000" algn="ctr" rotWithShape="0">
                  <a:schemeClr val="bg2">
                    <a:alpha val="34998"/>
                  </a:schemeClr>
                </a:outerShdw>
              </a:effectLst>
              <a:extLst>
                <a:ext uri="{91240B29-F687-4F45-9708-019B960494DF}"/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04" name="Freeform 15"/>
              <p:cNvSpPr>
                <a:spLocks/>
              </p:cNvSpPr>
              <p:nvPr/>
            </p:nvSpPr>
            <p:spPr bwMode="auto">
              <a:xfrm>
                <a:off x="0" y="0"/>
                <a:ext cx="181" cy="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solidFill>
                <a:schemeClr val="accent1">
                  <a:alpha val="39607"/>
                </a:schemeClr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tr-TR"/>
              </a:p>
            </p:txBody>
          </p:sp>
          <p:sp>
            <p:nvSpPr>
              <p:cNvPr id="15405" name="Freeform 16"/>
              <p:cNvSpPr>
                <a:spLocks/>
              </p:cNvSpPr>
              <p:nvPr/>
            </p:nvSpPr>
            <p:spPr bwMode="auto">
              <a:xfrm>
                <a:off x="0" y="0"/>
                <a:ext cx="181" cy="5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600"/>
                  <a:gd name="T28" fmla="*/ 0 h 21600"/>
                  <a:gd name="T29" fmla="*/ 21600 w 21600"/>
                  <a:gd name="T30" fmla="*/ 21600 h 216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600" h="21600">
                    <a:moveTo>
                      <a:pt x="21600" y="906"/>
                    </a:moveTo>
                    <a:cubicBezTo>
                      <a:pt x="21600" y="1406"/>
                      <a:pt x="16765" y="1812"/>
                      <a:pt x="10800" y="1812"/>
                    </a:cubicBezTo>
                    <a:cubicBezTo>
                      <a:pt x="4835" y="1812"/>
                      <a:pt x="0" y="1406"/>
                      <a:pt x="0" y="906"/>
                    </a:cubicBezTo>
                    <a:cubicBezTo>
                      <a:pt x="0" y="406"/>
                      <a:pt x="4835" y="0"/>
                      <a:pt x="10800" y="0"/>
                    </a:cubicBezTo>
                    <a:cubicBezTo>
                      <a:pt x="16765" y="0"/>
                      <a:pt x="21600" y="406"/>
                      <a:pt x="21600" y="906"/>
                    </a:cubicBezTo>
                    <a:lnTo>
                      <a:pt x="21600" y="20694"/>
                    </a:lnTo>
                    <a:cubicBezTo>
                      <a:pt x="21600" y="21194"/>
                      <a:pt x="16765" y="21600"/>
                      <a:pt x="10800" y="21600"/>
                    </a:cubicBezTo>
                    <a:cubicBezTo>
                      <a:pt x="4835" y="21600"/>
                      <a:pt x="0" y="21194"/>
                      <a:pt x="0" y="20694"/>
                    </a:cubicBezTo>
                    <a:lnTo>
                      <a:pt x="0" y="906"/>
                    </a:lnTo>
                  </a:path>
                </a:pathLst>
              </a:cu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tr-TR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502" y="384"/>
              <a:ext cx="181" cy="541"/>
              <a:chOff x="0" y="0"/>
              <a:chExt cx="181" cy="541"/>
            </a:xfrm>
          </p:grpSpPr>
          <p:sp>
            <p:nvSpPr>
              <p:cNvPr id="59" name="Freeform 18"/>
              <p:cNvSpPr>
                <a:spLocks/>
              </p:cNvSpPr>
              <p:nvPr/>
            </p:nvSpPr>
            <p:spPr bwMode="auto">
              <a:xfrm>
                <a:off x="0" y="0"/>
                <a:ext cx="181" cy="541"/>
              </a:xfrm>
              <a:custGeom>
                <a:avLst/>
                <a:gdLst>
                  <a:gd name="T0" fmla="*/ 0 w 21600"/>
                  <a:gd name="T1" fmla="*/ 1043 h 21600"/>
                  <a:gd name="T2" fmla="*/ 10800 w 21600"/>
                  <a:gd name="T3" fmla="*/ 0 h 21600"/>
                  <a:gd name="T4" fmla="*/ 21600 w 21600"/>
                  <a:gd name="T5" fmla="*/ 1043 h 21600"/>
                  <a:gd name="T6" fmla="*/ 21600 w 21600"/>
                  <a:gd name="T7" fmla="*/ 20557 h 21600"/>
                  <a:gd name="T8" fmla="*/ 10800 w 21600"/>
                  <a:gd name="T9" fmla="*/ 21600 h 21600"/>
                  <a:gd name="T10" fmla="*/ 0 w 21600"/>
                  <a:gd name="T11" fmla="*/ 20557 h 21600"/>
                  <a:gd name="T12" fmla="*/ 0 w 21600"/>
                  <a:gd name="T13" fmla="*/ 1043 h 21600"/>
                  <a:gd name="T14" fmla="*/ 0 w 21600"/>
                  <a:gd name="T15" fmla="*/ 104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0" y="1043"/>
                    </a:moveTo>
                    <a:cubicBezTo>
                      <a:pt x="0" y="467"/>
                      <a:pt x="4835" y="0"/>
                      <a:pt x="10800" y="0"/>
                    </a:cubicBezTo>
                    <a:cubicBezTo>
                      <a:pt x="16765" y="0"/>
                      <a:pt x="21600" y="467"/>
                      <a:pt x="21600" y="1043"/>
                    </a:cubicBezTo>
                    <a:lnTo>
                      <a:pt x="21600" y="20557"/>
                    </a:lnTo>
                    <a:cubicBezTo>
                      <a:pt x="21600" y="21133"/>
                      <a:pt x="16765" y="21600"/>
                      <a:pt x="10800" y="21600"/>
                    </a:cubicBezTo>
                    <a:cubicBezTo>
                      <a:pt x="4835" y="21600"/>
                      <a:pt x="0" y="21133"/>
                      <a:pt x="0" y="20557"/>
                    </a:cubicBezTo>
                    <a:lnTo>
                      <a:pt x="0" y="1043"/>
                    </a:lnTo>
                    <a:close/>
                    <a:moveTo>
                      <a:pt x="0" y="1043"/>
                    </a:moveTo>
                  </a:path>
                </a:pathLst>
              </a:custGeom>
              <a:gradFill rotWithShape="0">
                <a:gsLst>
                  <a:gs pos="0">
                    <a:srgbClr val="BDDBFE"/>
                  </a:gs>
                  <a:gs pos="100000">
                    <a:srgbClr val="3E7FCD"/>
                  </a:gs>
                </a:gsLst>
                <a:lin ang="5400000" scaled="1"/>
              </a:gradFill>
              <a:ln>
                <a:noFill/>
              </a:ln>
              <a:effectLst>
                <a:outerShdw blurRad="38100" dist="23000" dir="5400000" algn="ctr" rotWithShape="0">
                  <a:schemeClr val="bg2">
                    <a:alpha val="34998"/>
                  </a:schemeClr>
                </a:outerShdw>
              </a:effectLst>
              <a:extLst>
                <a:ext uri="{91240B29-F687-4F45-9708-019B960494DF}"/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01" name="Freeform 19"/>
              <p:cNvSpPr>
                <a:spLocks/>
              </p:cNvSpPr>
              <p:nvPr/>
            </p:nvSpPr>
            <p:spPr bwMode="auto">
              <a:xfrm>
                <a:off x="0" y="0"/>
                <a:ext cx="181" cy="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solidFill>
                <a:schemeClr val="accent1">
                  <a:alpha val="39607"/>
                </a:schemeClr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tr-TR"/>
              </a:p>
            </p:txBody>
          </p:sp>
          <p:sp>
            <p:nvSpPr>
              <p:cNvPr id="15402" name="Freeform 20"/>
              <p:cNvSpPr>
                <a:spLocks/>
              </p:cNvSpPr>
              <p:nvPr/>
            </p:nvSpPr>
            <p:spPr bwMode="auto">
              <a:xfrm>
                <a:off x="0" y="0"/>
                <a:ext cx="181" cy="5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600"/>
                  <a:gd name="T28" fmla="*/ 0 h 21600"/>
                  <a:gd name="T29" fmla="*/ 21600 w 21600"/>
                  <a:gd name="T30" fmla="*/ 21600 h 216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600" h="21600">
                    <a:moveTo>
                      <a:pt x="21600" y="1043"/>
                    </a:moveTo>
                    <a:cubicBezTo>
                      <a:pt x="21600" y="1619"/>
                      <a:pt x="16765" y="2085"/>
                      <a:pt x="10800" y="2085"/>
                    </a:cubicBezTo>
                    <a:cubicBezTo>
                      <a:pt x="4835" y="2085"/>
                      <a:pt x="0" y="1619"/>
                      <a:pt x="0" y="1043"/>
                    </a:cubicBezTo>
                    <a:cubicBezTo>
                      <a:pt x="0" y="467"/>
                      <a:pt x="4835" y="0"/>
                      <a:pt x="10800" y="0"/>
                    </a:cubicBezTo>
                    <a:cubicBezTo>
                      <a:pt x="16765" y="0"/>
                      <a:pt x="21600" y="467"/>
                      <a:pt x="21600" y="1043"/>
                    </a:cubicBezTo>
                    <a:lnTo>
                      <a:pt x="21600" y="20557"/>
                    </a:lnTo>
                    <a:cubicBezTo>
                      <a:pt x="21600" y="21133"/>
                      <a:pt x="16765" y="21600"/>
                      <a:pt x="10800" y="21600"/>
                    </a:cubicBezTo>
                    <a:cubicBezTo>
                      <a:pt x="4835" y="21600"/>
                      <a:pt x="0" y="21133"/>
                      <a:pt x="0" y="20557"/>
                    </a:cubicBezTo>
                    <a:lnTo>
                      <a:pt x="0" y="1043"/>
                    </a:lnTo>
                  </a:path>
                </a:pathLst>
              </a:cu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tr-TR"/>
              </a:p>
            </p:txBody>
          </p:sp>
        </p:grpSp>
        <p:sp>
          <p:nvSpPr>
            <p:cNvPr id="41" name="AutoShape 22"/>
            <p:cNvSpPr>
              <a:spLocks/>
            </p:cNvSpPr>
            <p:nvPr/>
          </p:nvSpPr>
          <p:spPr bwMode="auto">
            <a:xfrm>
              <a:off x="771" y="692"/>
              <a:ext cx="1043" cy="169"/>
            </a:xfrm>
            <a:prstGeom prst="rightArrow">
              <a:avLst>
                <a:gd name="adj1" fmla="val 50000"/>
                <a:gd name="adj2" fmla="val 49932"/>
              </a:avLst>
            </a:pr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910" y="384"/>
              <a:ext cx="158" cy="757"/>
              <a:chOff x="47" y="0"/>
              <a:chExt cx="157" cy="757"/>
            </a:xfrm>
          </p:grpSpPr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47" y="0"/>
                <a:ext cx="157" cy="693"/>
              </a:xfrm>
              <a:custGeom>
                <a:avLst/>
                <a:gdLst>
                  <a:gd name="T0" fmla="*/ 0 w 21600"/>
                  <a:gd name="T1" fmla="*/ 1043 h 21600"/>
                  <a:gd name="T2" fmla="*/ 10800 w 21600"/>
                  <a:gd name="T3" fmla="*/ 0 h 21600"/>
                  <a:gd name="T4" fmla="*/ 21600 w 21600"/>
                  <a:gd name="T5" fmla="*/ 1043 h 21600"/>
                  <a:gd name="T6" fmla="*/ 21600 w 21600"/>
                  <a:gd name="T7" fmla="*/ 20557 h 21600"/>
                  <a:gd name="T8" fmla="*/ 10800 w 21600"/>
                  <a:gd name="T9" fmla="*/ 21600 h 21600"/>
                  <a:gd name="T10" fmla="*/ 0 w 21600"/>
                  <a:gd name="T11" fmla="*/ 20557 h 21600"/>
                  <a:gd name="T12" fmla="*/ 0 w 21600"/>
                  <a:gd name="T13" fmla="*/ 1043 h 21600"/>
                  <a:gd name="T14" fmla="*/ 0 w 21600"/>
                  <a:gd name="T15" fmla="*/ 104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0" y="1043"/>
                    </a:moveTo>
                    <a:cubicBezTo>
                      <a:pt x="0" y="467"/>
                      <a:pt x="4835" y="0"/>
                      <a:pt x="10800" y="0"/>
                    </a:cubicBezTo>
                    <a:cubicBezTo>
                      <a:pt x="16765" y="0"/>
                      <a:pt x="21600" y="467"/>
                      <a:pt x="21600" y="1043"/>
                    </a:cubicBezTo>
                    <a:lnTo>
                      <a:pt x="21600" y="20557"/>
                    </a:lnTo>
                    <a:cubicBezTo>
                      <a:pt x="21600" y="21133"/>
                      <a:pt x="16765" y="21600"/>
                      <a:pt x="10800" y="21600"/>
                    </a:cubicBezTo>
                    <a:cubicBezTo>
                      <a:pt x="4835" y="21600"/>
                      <a:pt x="0" y="21133"/>
                      <a:pt x="0" y="20557"/>
                    </a:cubicBezTo>
                    <a:lnTo>
                      <a:pt x="0" y="1043"/>
                    </a:lnTo>
                    <a:close/>
                    <a:moveTo>
                      <a:pt x="0" y="1043"/>
                    </a:moveTo>
                  </a:path>
                </a:pathLst>
              </a:custGeom>
              <a:gradFill rotWithShape="0">
                <a:gsLst>
                  <a:gs pos="0">
                    <a:srgbClr val="BDDBFE"/>
                  </a:gs>
                  <a:gs pos="100000">
                    <a:srgbClr val="E36C09"/>
                  </a:gs>
                </a:gsLst>
                <a:lin ang="5400000" scaled="1"/>
              </a:gradFill>
              <a:ln>
                <a:noFill/>
              </a:ln>
              <a:effectLst>
                <a:outerShdw blurRad="38100" dist="23000" dir="5400000" algn="ctr" rotWithShape="0">
                  <a:schemeClr val="bg2">
                    <a:alpha val="34998"/>
                  </a:schemeClr>
                </a:outerShdw>
              </a:effectLst>
              <a:extLst>
                <a:ext uri="{91240B29-F687-4F45-9708-019B960494DF}"/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8" name="Freeform 24"/>
              <p:cNvSpPr>
                <a:spLocks/>
              </p:cNvSpPr>
              <p:nvPr/>
            </p:nvSpPr>
            <p:spPr bwMode="auto">
              <a:xfrm>
                <a:off x="47" y="0"/>
                <a:ext cx="157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solidFill>
                <a:schemeClr val="accent1">
                  <a:alpha val="39607"/>
                </a:schemeClr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tr-TR"/>
              </a:p>
            </p:txBody>
          </p:sp>
          <p:sp>
            <p:nvSpPr>
              <p:cNvPr id="15399" name="Freeform 25"/>
              <p:cNvSpPr>
                <a:spLocks/>
              </p:cNvSpPr>
              <p:nvPr/>
            </p:nvSpPr>
            <p:spPr bwMode="auto">
              <a:xfrm>
                <a:off x="47" y="0"/>
                <a:ext cx="157" cy="75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600"/>
                  <a:gd name="T28" fmla="*/ 0 h 21600"/>
                  <a:gd name="T29" fmla="*/ 21600 w 21600"/>
                  <a:gd name="T30" fmla="*/ 21600 h 216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600" h="21600">
                    <a:moveTo>
                      <a:pt x="21600" y="1043"/>
                    </a:moveTo>
                    <a:cubicBezTo>
                      <a:pt x="21600" y="1619"/>
                      <a:pt x="16765" y="2085"/>
                      <a:pt x="10800" y="2085"/>
                    </a:cubicBezTo>
                    <a:cubicBezTo>
                      <a:pt x="4835" y="2085"/>
                      <a:pt x="0" y="1619"/>
                      <a:pt x="0" y="1043"/>
                    </a:cubicBezTo>
                    <a:cubicBezTo>
                      <a:pt x="0" y="467"/>
                      <a:pt x="4835" y="0"/>
                      <a:pt x="10800" y="0"/>
                    </a:cubicBezTo>
                    <a:cubicBezTo>
                      <a:pt x="16765" y="0"/>
                      <a:pt x="21600" y="467"/>
                      <a:pt x="21600" y="1043"/>
                    </a:cubicBezTo>
                    <a:lnTo>
                      <a:pt x="21600" y="20557"/>
                    </a:lnTo>
                    <a:cubicBezTo>
                      <a:pt x="21600" y="21133"/>
                      <a:pt x="16765" y="21600"/>
                      <a:pt x="10800" y="21600"/>
                    </a:cubicBezTo>
                    <a:cubicBezTo>
                      <a:pt x="4835" y="21600"/>
                      <a:pt x="0" y="21133"/>
                      <a:pt x="0" y="20557"/>
                    </a:cubicBezTo>
                    <a:lnTo>
                      <a:pt x="0" y="1043"/>
                    </a:lnTo>
                  </a:path>
                </a:pathLst>
              </a:cu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tr-TR"/>
              </a:p>
            </p:txBody>
          </p:sp>
        </p:grp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910" y="839"/>
              <a:ext cx="33" cy="29"/>
            </a:xfrm>
            <a:custGeom>
              <a:avLst/>
              <a:gdLst>
                <a:gd name="T0" fmla="*/ 0 w 16970"/>
                <a:gd name="T1" fmla="*/ 0 h 21511"/>
                <a:gd name="T2" fmla="*/ 2319 w 16970"/>
                <a:gd name="T3" fmla="*/ 8273 h 21511"/>
                <a:gd name="T4" fmla="*/ 3478 w 16970"/>
                <a:gd name="T5" fmla="*/ 16547 h 21511"/>
                <a:gd name="T6" fmla="*/ 5796 w 16970"/>
                <a:gd name="T7" fmla="*/ 21511 h 21511"/>
                <a:gd name="T8" fmla="*/ 13911 w 16970"/>
                <a:gd name="T9" fmla="*/ 19856 h 21511"/>
                <a:gd name="T10" fmla="*/ 16230 w 16970"/>
                <a:gd name="T11" fmla="*/ 14892 h 2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0" h="21511">
                  <a:moveTo>
                    <a:pt x="0" y="0"/>
                  </a:moveTo>
                  <a:cubicBezTo>
                    <a:pt x="773" y="2758"/>
                    <a:pt x="1720" y="5428"/>
                    <a:pt x="2319" y="8273"/>
                  </a:cubicBezTo>
                  <a:cubicBezTo>
                    <a:pt x="2885" y="10967"/>
                    <a:pt x="2786" y="13913"/>
                    <a:pt x="3478" y="16547"/>
                  </a:cubicBezTo>
                  <a:cubicBezTo>
                    <a:pt x="3967" y="18408"/>
                    <a:pt x="5023" y="19856"/>
                    <a:pt x="5796" y="21511"/>
                  </a:cubicBezTo>
                  <a:cubicBezTo>
                    <a:pt x="8501" y="20959"/>
                    <a:pt x="11467" y="21600"/>
                    <a:pt x="13911" y="19856"/>
                  </a:cubicBezTo>
                  <a:cubicBezTo>
                    <a:pt x="21600" y="14368"/>
                    <a:pt x="11822" y="14892"/>
                    <a:pt x="16230" y="14892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908" y="781"/>
              <a:ext cx="33" cy="30"/>
            </a:xfrm>
            <a:custGeom>
              <a:avLst/>
              <a:gdLst>
                <a:gd name="T0" fmla="*/ 0 w 16970"/>
                <a:gd name="T1" fmla="*/ 0 h 21511"/>
                <a:gd name="T2" fmla="*/ 2319 w 16970"/>
                <a:gd name="T3" fmla="*/ 8273 h 21511"/>
                <a:gd name="T4" fmla="*/ 3478 w 16970"/>
                <a:gd name="T5" fmla="*/ 16547 h 21511"/>
                <a:gd name="T6" fmla="*/ 5796 w 16970"/>
                <a:gd name="T7" fmla="*/ 21511 h 21511"/>
                <a:gd name="T8" fmla="*/ 13911 w 16970"/>
                <a:gd name="T9" fmla="*/ 19856 h 21511"/>
                <a:gd name="T10" fmla="*/ 16230 w 16970"/>
                <a:gd name="T11" fmla="*/ 14892 h 2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0" h="21511">
                  <a:moveTo>
                    <a:pt x="0" y="0"/>
                  </a:moveTo>
                  <a:cubicBezTo>
                    <a:pt x="773" y="2758"/>
                    <a:pt x="1720" y="5428"/>
                    <a:pt x="2319" y="8273"/>
                  </a:cubicBezTo>
                  <a:cubicBezTo>
                    <a:pt x="2885" y="10967"/>
                    <a:pt x="2786" y="13913"/>
                    <a:pt x="3478" y="16547"/>
                  </a:cubicBezTo>
                  <a:cubicBezTo>
                    <a:pt x="3967" y="18408"/>
                    <a:pt x="5023" y="19856"/>
                    <a:pt x="5796" y="21511"/>
                  </a:cubicBezTo>
                  <a:cubicBezTo>
                    <a:pt x="8501" y="20959"/>
                    <a:pt x="11467" y="21600"/>
                    <a:pt x="13911" y="19856"/>
                  </a:cubicBezTo>
                  <a:cubicBezTo>
                    <a:pt x="21600" y="14368"/>
                    <a:pt x="11822" y="14892"/>
                    <a:pt x="16230" y="14892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999" y="826"/>
              <a:ext cx="32" cy="30"/>
            </a:xfrm>
            <a:custGeom>
              <a:avLst/>
              <a:gdLst>
                <a:gd name="T0" fmla="*/ 0 w 16970"/>
                <a:gd name="T1" fmla="*/ 0 h 21511"/>
                <a:gd name="T2" fmla="*/ 2319 w 16970"/>
                <a:gd name="T3" fmla="*/ 8273 h 21511"/>
                <a:gd name="T4" fmla="*/ 3478 w 16970"/>
                <a:gd name="T5" fmla="*/ 16547 h 21511"/>
                <a:gd name="T6" fmla="*/ 5796 w 16970"/>
                <a:gd name="T7" fmla="*/ 21511 h 21511"/>
                <a:gd name="T8" fmla="*/ 13911 w 16970"/>
                <a:gd name="T9" fmla="*/ 19856 h 21511"/>
                <a:gd name="T10" fmla="*/ 16230 w 16970"/>
                <a:gd name="T11" fmla="*/ 14892 h 2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0" h="21511">
                  <a:moveTo>
                    <a:pt x="0" y="0"/>
                  </a:moveTo>
                  <a:cubicBezTo>
                    <a:pt x="773" y="2758"/>
                    <a:pt x="1720" y="5428"/>
                    <a:pt x="2319" y="8273"/>
                  </a:cubicBezTo>
                  <a:cubicBezTo>
                    <a:pt x="2885" y="10967"/>
                    <a:pt x="2786" y="13913"/>
                    <a:pt x="3478" y="16547"/>
                  </a:cubicBezTo>
                  <a:cubicBezTo>
                    <a:pt x="3967" y="18408"/>
                    <a:pt x="5023" y="19856"/>
                    <a:pt x="5796" y="21511"/>
                  </a:cubicBezTo>
                  <a:cubicBezTo>
                    <a:pt x="8501" y="20959"/>
                    <a:pt x="11467" y="21600"/>
                    <a:pt x="13911" y="19856"/>
                  </a:cubicBezTo>
                  <a:cubicBezTo>
                    <a:pt x="21600" y="14368"/>
                    <a:pt x="11822" y="14892"/>
                    <a:pt x="16230" y="14892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953" y="736"/>
              <a:ext cx="34" cy="29"/>
            </a:xfrm>
            <a:custGeom>
              <a:avLst/>
              <a:gdLst>
                <a:gd name="T0" fmla="*/ 0 w 16970"/>
                <a:gd name="T1" fmla="*/ 0 h 21511"/>
                <a:gd name="T2" fmla="*/ 2319 w 16970"/>
                <a:gd name="T3" fmla="*/ 8273 h 21511"/>
                <a:gd name="T4" fmla="*/ 3478 w 16970"/>
                <a:gd name="T5" fmla="*/ 16547 h 21511"/>
                <a:gd name="T6" fmla="*/ 5796 w 16970"/>
                <a:gd name="T7" fmla="*/ 21511 h 21511"/>
                <a:gd name="T8" fmla="*/ 13911 w 16970"/>
                <a:gd name="T9" fmla="*/ 19856 h 21511"/>
                <a:gd name="T10" fmla="*/ 16230 w 16970"/>
                <a:gd name="T11" fmla="*/ 14892 h 2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0" h="21511">
                  <a:moveTo>
                    <a:pt x="0" y="0"/>
                  </a:moveTo>
                  <a:cubicBezTo>
                    <a:pt x="773" y="2758"/>
                    <a:pt x="1720" y="5428"/>
                    <a:pt x="2319" y="8273"/>
                  </a:cubicBezTo>
                  <a:cubicBezTo>
                    <a:pt x="2885" y="10967"/>
                    <a:pt x="2786" y="13913"/>
                    <a:pt x="3478" y="16547"/>
                  </a:cubicBezTo>
                  <a:cubicBezTo>
                    <a:pt x="3967" y="18408"/>
                    <a:pt x="5023" y="19856"/>
                    <a:pt x="5796" y="21511"/>
                  </a:cubicBezTo>
                  <a:cubicBezTo>
                    <a:pt x="8501" y="20959"/>
                    <a:pt x="11467" y="21600"/>
                    <a:pt x="13911" y="19856"/>
                  </a:cubicBezTo>
                  <a:cubicBezTo>
                    <a:pt x="21600" y="14368"/>
                    <a:pt x="11822" y="14892"/>
                    <a:pt x="16230" y="14892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1953" y="823"/>
              <a:ext cx="34" cy="29"/>
            </a:xfrm>
            <a:custGeom>
              <a:avLst/>
              <a:gdLst>
                <a:gd name="T0" fmla="*/ 0 w 16970"/>
                <a:gd name="T1" fmla="*/ 0 h 21511"/>
                <a:gd name="T2" fmla="*/ 2319 w 16970"/>
                <a:gd name="T3" fmla="*/ 8273 h 21511"/>
                <a:gd name="T4" fmla="*/ 3478 w 16970"/>
                <a:gd name="T5" fmla="*/ 16547 h 21511"/>
                <a:gd name="T6" fmla="*/ 5796 w 16970"/>
                <a:gd name="T7" fmla="*/ 21511 h 21511"/>
                <a:gd name="T8" fmla="*/ 13911 w 16970"/>
                <a:gd name="T9" fmla="*/ 19856 h 21511"/>
                <a:gd name="T10" fmla="*/ 16230 w 16970"/>
                <a:gd name="T11" fmla="*/ 14892 h 2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0" h="21511">
                  <a:moveTo>
                    <a:pt x="0" y="0"/>
                  </a:moveTo>
                  <a:cubicBezTo>
                    <a:pt x="773" y="2758"/>
                    <a:pt x="1720" y="5428"/>
                    <a:pt x="2319" y="8273"/>
                  </a:cubicBezTo>
                  <a:cubicBezTo>
                    <a:pt x="2885" y="10967"/>
                    <a:pt x="2786" y="13913"/>
                    <a:pt x="3478" y="16547"/>
                  </a:cubicBezTo>
                  <a:cubicBezTo>
                    <a:pt x="3967" y="18408"/>
                    <a:pt x="5023" y="19856"/>
                    <a:pt x="5796" y="21511"/>
                  </a:cubicBezTo>
                  <a:cubicBezTo>
                    <a:pt x="8501" y="20959"/>
                    <a:pt x="11467" y="21600"/>
                    <a:pt x="13911" y="19856"/>
                  </a:cubicBezTo>
                  <a:cubicBezTo>
                    <a:pt x="21600" y="14368"/>
                    <a:pt x="11822" y="14892"/>
                    <a:pt x="16230" y="14892"/>
                  </a:cubicBezTo>
                </a:path>
              </a:pathLst>
            </a:custGeom>
            <a:noFill/>
            <a:ln w="9525" cap="flat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1996" y="781"/>
              <a:ext cx="33" cy="30"/>
            </a:xfrm>
            <a:custGeom>
              <a:avLst/>
              <a:gdLst>
                <a:gd name="T0" fmla="*/ 0 w 16970"/>
                <a:gd name="T1" fmla="*/ 0 h 21511"/>
                <a:gd name="T2" fmla="*/ 2319 w 16970"/>
                <a:gd name="T3" fmla="*/ 8273 h 21511"/>
                <a:gd name="T4" fmla="*/ 3478 w 16970"/>
                <a:gd name="T5" fmla="*/ 16547 h 21511"/>
                <a:gd name="T6" fmla="*/ 5796 w 16970"/>
                <a:gd name="T7" fmla="*/ 21511 h 21511"/>
                <a:gd name="T8" fmla="*/ 13911 w 16970"/>
                <a:gd name="T9" fmla="*/ 19856 h 21511"/>
                <a:gd name="T10" fmla="*/ 16230 w 16970"/>
                <a:gd name="T11" fmla="*/ 14892 h 2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0" h="21511">
                  <a:moveTo>
                    <a:pt x="0" y="0"/>
                  </a:moveTo>
                  <a:cubicBezTo>
                    <a:pt x="773" y="2758"/>
                    <a:pt x="1720" y="5428"/>
                    <a:pt x="2319" y="8273"/>
                  </a:cubicBezTo>
                  <a:cubicBezTo>
                    <a:pt x="2885" y="10967"/>
                    <a:pt x="2786" y="13913"/>
                    <a:pt x="3478" y="16547"/>
                  </a:cubicBezTo>
                  <a:cubicBezTo>
                    <a:pt x="3967" y="18408"/>
                    <a:pt x="5023" y="19856"/>
                    <a:pt x="5796" y="21511"/>
                  </a:cubicBezTo>
                  <a:cubicBezTo>
                    <a:pt x="8501" y="20959"/>
                    <a:pt x="11467" y="21600"/>
                    <a:pt x="13911" y="19856"/>
                  </a:cubicBezTo>
                  <a:cubicBezTo>
                    <a:pt x="21600" y="14368"/>
                    <a:pt x="11822" y="14892"/>
                    <a:pt x="16230" y="14892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1910" y="700"/>
              <a:ext cx="33" cy="29"/>
            </a:xfrm>
            <a:custGeom>
              <a:avLst/>
              <a:gdLst>
                <a:gd name="T0" fmla="*/ 0 w 16970"/>
                <a:gd name="T1" fmla="*/ 0 h 21511"/>
                <a:gd name="T2" fmla="*/ 2319 w 16970"/>
                <a:gd name="T3" fmla="*/ 8273 h 21511"/>
                <a:gd name="T4" fmla="*/ 3478 w 16970"/>
                <a:gd name="T5" fmla="*/ 16547 h 21511"/>
                <a:gd name="T6" fmla="*/ 5796 w 16970"/>
                <a:gd name="T7" fmla="*/ 21511 h 21511"/>
                <a:gd name="T8" fmla="*/ 13911 w 16970"/>
                <a:gd name="T9" fmla="*/ 19856 h 21511"/>
                <a:gd name="T10" fmla="*/ 16230 w 16970"/>
                <a:gd name="T11" fmla="*/ 14892 h 2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0" h="21511">
                  <a:moveTo>
                    <a:pt x="0" y="0"/>
                  </a:moveTo>
                  <a:cubicBezTo>
                    <a:pt x="773" y="2758"/>
                    <a:pt x="1720" y="5428"/>
                    <a:pt x="2319" y="8273"/>
                  </a:cubicBezTo>
                  <a:cubicBezTo>
                    <a:pt x="2885" y="10967"/>
                    <a:pt x="2786" y="13913"/>
                    <a:pt x="3478" y="16547"/>
                  </a:cubicBezTo>
                  <a:cubicBezTo>
                    <a:pt x="3967" y="18408"/>
                    <a:pt x="5023" y="19856"/>
                    <a:pt x="5796" y="21511"/>
                  </a:cubicBezTo>
                  <a:cubicBezTo>
                    <a:pt x="8501" y="20959"/>
                    <a:pt x="11467" y="21600"/>
                    <a:pt x="13911" y="19856"/>
                  </a:cubicBezTo>
                  <a:cubicBezTo>
                    <a:pt x="21600" y="14368"/>
                    <a:pt x="11822" y="14892"/>
                    <a:pt x="16230" y="14892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1953" y="883"/>
              <a:ext cx="34" cy="29"/>
            </a:xfrm>
            <a:custGeom>
              <a:avLst/>
              <a:gdLst>
                <a:gd name="T0" fmla="*/ 0 w 16970"/>
                <a:gd name="T1" fmla="*/ 0 h 21511"/>
                <a:gd name="T2" fmla="*/ 2319 w 16970"/>
                <a:gd name="T3" fmla="*/ 8273 h 21511"/>
                <a:gd name="T4" fmla="*/ 3478 w 16970"/>
                <a:gd name="T5" fmla="*/ 16547 h 21511"/>
                <a:gd name="T6" fmla="*/ 5796 w 16970"/>
                <a:gd name="T7" fmla="*/ 21511 h 21511"/>
                <a:gd name="T8" fmla="*/ 13911 w 16970"/>
                <a:gd name="T9" fmla="*/ 19856 h 21511"/>
                <a:gd name="T10" fmla="*/ 16230 w 16970"/>
                <a:gd name="T11" fmla="*/ 14892 h 2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0" h="21511">
                  <a:moveTo>
                    <a:pt x="0" y="0"/>
                  </a:moveTo>
                  <a:cubicBezTo>
                    <a:pt x="773" y="2758"/>
                    <a:pt x="1720" y="5428"/>
                    <a:pt x="2319" y="8273"/>
                  </a:cubicBezTo>
                  <a:cubicBezTo>
                    <a:pt x="2885" y="10967"/>
                    <a:pt x="2786" y="13913"/>
                    <a:pt x="3478" y="16547"/>
                  </a:cubicBezTo>
                  <a:cubicBezTo>
                    <a:pt x="3967" y="18408"/>
                    <a:pt x="5023" y="19856"/>
                    <a:pt x="5796" y="21511"/>
                  </a:cubicBezTo>
                  <a:cubicBezTo>
                    <a:pt x="8501" y="20959"/>
                    <a:pt x="11467" y="21600"/>
                    <a:pt x="13911" y="19856"/>
                  </a:cubicBezTo>
                  <a:cubicBezTo>
                    <a:pt x="21600" y="14368"/>
                    <a:pt x="11822" y="14892"/>
                    <a:pt x="16230" y="14892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1" name="AutoShape 35"/>
            <p:cNvSpPr>
              <a:spLocks/>
            </p:cNvSpPr>
            <p:nvPr/>
          </p:nvSpPr>
          <p:spPr bwMode="auto">
            <a:xfrm>
              <a:off x="2177" y="692"/>
              <a:ext cx="555" cy="160"/>
            </a:xfrm>
            <a:prstGeom prst="rightArrow">
              <a:avLst>
                <a:gd name="adj1" fmla="val 50000"/>
                <a:gd name="adj2" fmla="val 50018"/>
              </a:avLst>
            </a:pr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15393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3" y="158"/>
              <a:ext cx="979" cy="9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53" y="-127"/>
              <a:ext cx="226" cy="23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21600 w 21600"/>
                <a:gd name="T5" fmla="*/ 21600 h 21600"/>
                <a:gd name="T6" fmla="*/ 0 w 21600"/>
                <a:gd name="T7" fmla="*/ 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10800"/>
                  </a:lnTo>
                  <a:lnTo>
                    <a:pt x="21600" y="21600"/>
                  </a:lnTo>
                  <a:lnTo>
                    <a:pt x="0" y="0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E7FCD"/>
                </a:gs>
                <a:gs pos="100000">
                  <a:srgbClr val="BDDBFE"/>
                </a:gs>
              </a:gsLst>
              <a:lin ang="0" scaled="1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 rot="17280000">
              <a:off x="267" y="93"/>
              <a:ext cx="130" cy="145"/>
            </a:xfrm>
            <a:custGeom>
              <a:avLst/>
              <a:gdLst>
                <a:gd name="T0" fmla="*/ 0 w 21600"/>
                <a:gd name="T1" fmla="*/ 12883 h 21600"/>
                <a:gd name="T2" fmla="*/ 8717 w 21600"/>
                <a:gd name="T3" fmla="*/ 4166 h 21600"/>
                <a:gd name="T4" fmla="*/ 21600 w 21600"/>
                <a:gd name="T5" fmla="*/ 0 h 21600"/>
                <a:gd name="T6" fmla="*/ 17434 w 21600"/>
                <a:gd name="T7" fmla="*/ 12883 h 21600"/>
                <a:gd name="T8" fmla="*/ 8717 w 21600"/>
                <a:gd name="T9" fmla="*/ 21600 h 21600"/>
                <a:gd name="T10" fmla="*/ 0 w 21600"/>
                <a:gd name="T11" fmla="*/ 12883 h 21600"/>
                <a:gd name="T12" fmla="*/ 0 w 21600"/>
                <a:gd name="T13" fmla="*/ 128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12883"/>
                  </a:moveTo>
                  <a:cubicBezTo>
                    <a:pt x="0" y="8068"/>
                    <a:pt x="3903" y="4166"/>
                    <a:pt x="8717" y="4166"/>
                  </a:cubicBezTo>
                  <a:cubicBezTo>
                    <a:pt x="13011" y="4166"/>
                    <a:pt x="17306" y="2777"/>
                    <a:pt x="21600" y="0"/>
                  </a:cubicBezTo>
                  <a:cubicBezTo>
                    <a:pt x="18823" y="4294"/>
                    <a:pt x="17434" y="8589"/>
                    <a:pt x="17434" y="12883"/>
                  </a:cubicBezTo>
                  <a:cubicBezTo>
                    <a:pt x="17434" y="17697"/>
                    <a:pt x="13532" y="21600"/>
                    <a:pt x="8717" y="21600"/>
                  </a:cubicBezTo>
                  <a:cubicBezTo>
                    <a:pt x="3903" y="21600"/>
                    <a:pt x="0" y="17697"/>
                    <a:pt x="0" y="12883"/>
                  </a:cubicBezTo>
                  <a:close/>
                  <a:moveTo>
                    <a:pt x="0" y="12883"/>
                  </a:moveTo>
                </a:path>
              </a:pathLst>
            </a:custGeom>
            <a:solidFill>
              <a:srgbClr val="C00000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2005" y="729"/>
              <a:ext cx="33" cy="30"/>
            </a:xfrm>
            <a:custGeom>
              <a:avLst/>
              <a:gdLst>
                <a:gd name="T0" fmla="*/ 0 w 16970"/>
                <a:gd name="T1" fmla="*/ 0 h 21511"/>
                <a:gd name="T2" fmla="*/ 2319 w 16970"/>
                <a:gd name="T3" fmla="*/ 8273 h 21511"/>
                <a:gd name="T4" fmla="*/ 3478 w 16970"/>
                <a:gd name="T5" fmla="*/ 16547 h 21511"/>
                <a:gd name="T6" fmla="*/ 5796 w 16970"/>
                <a:gd name="T7" fmla="*/ 21511 h 21511"/>
                <a:gd name="T8" fmla="*/ 13911 w 16970"/>
                <a:gd name="T9" fmla="*/ 19856 h 21511"/>
                <a:gd name="T10" fmla="*/ 16230 w 16970"/>
                <a:gd name="T11" fmla="*/ 14892 h 2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0" h="21511">
                  <a:moveTo>
                    <a:pt x="0" y="0"/>
                  </a:moveTo>
                  <a:cubicBezTo>
                    <a:pt x="773" y="2758"/>
                    <a:pt x="1720" y="5428"/>
                    <a:pt x="2319" y="8273"/>
                  </a:cubicBezTo>
                  <a:cubicBezTo>
                    <a:pt x="2885" y="10967"/>
                    <a:pt x="2786" y="13913"/>
                    <a:pt x="3478" y="16547"/>
                  </a:cubicBezTo>
                  <a:cubicBezTo>
                    <a:pt x="3967" y="18408"/>
                    <a:pt x="5023" y="19856"/>
                    <a:pt x="5796" y="21511"/>
                  </a:cubicBezTo>
                  <a:cubicBezTo>
                    <a:pt x="8501" y="20959"/>
                    <a:pt x="11467" y="21600"/>
                    <a:pt x="13911" y="19856"/>
                  </a:cubicBezTo>
                  <a:cubicBezTo>
                    <a:pt x="21600" y="14368"/>
                    <a:pt x="11822" y="14892"/>
                    <a:pt x="16230" y="14892"/>
                  </a:cubicBezTo>
                </a:path>
              </a:pathLst>
            </a:custGeom>
            <a:noFill/>
            <a:ln w="9525" cap="flat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</p:grpSp>
      <p:sp>
        <p:nvSpPr>
          <p:cNvPr id="15365" name="Rectangle 12"/>
          <p:cNvSpPr>
            <a:spLocks/>
          </p:cNvSpPr>
          <p:nvPr/>
        </p:nvSpPr>
        <p:spPr bwMode="auto">
          <a:xfrm>
            <a:off x="4284663" y="4870450"/>
            <a:ext cx="1150937" cy="503238"/>
          </a:xfrm>
          <a:prstGeom prst="rect">
            <a:avLst/>
          </a:prstGeom>
          <a:noFill/>
          <a:ln w="25400" cap="rnd">
            <a:solidFill>
              <a:srgbClr val="1F497D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22BAE2"/>
                </a:solidFill>
                <a:sym typeface="Arial" pitchFamily="34" charset="0"/>
              </a:rPr>
              <a:t>cfDNA</a:t>
            </a:r>
            <a:endParaRPr lang="en-US" sz="1100" b="1">
              <a:solidFill>
                <a:srgbClr val="22BAE2"/>
              </a:solidFill>
              <a:sym typeface="Arial" pitchFamily="34" charset="0"/>
            </a:endParaRPr>
          </a:p>
        </p:txBody>
      </p:sp>
      <p:sp>
        <p:nvSpPr>
          <p:cNvPr id="15366" name="Rectangle 12"/>
          <p:cNvSpPr>
            <a:spLocks/>
          </p:cNvSpPr>
          <p:nvPr/>
        </p:nvSpPr>
        <p:spPr bwMode="auto">
          <a:xfrm>
            <a:off x="6875463" y="4797425"/>
            <a:ext cx="1749425" cy="1008063"/>
          </a:xfrm>
          <a:prstGeom prst="rect">
            <a:avLst/>
          </a:prstGeom>
          <a:noFill/>
          <a:ln w="25400" cap="rnd">
            <a:solidFill>
              <a:srgbClr val="1F497D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111125" indent="-111125" algn="ctr">
              <a:buClr>
                <a:srgbClr val="22BAE2"/>
              </a:buClr>
              <a:buSzPct val="100000"/>
            </a:pPr>
            <a:r>
              <a:rPr lang="tr-TR" sz="2000" b="1">
                <a:solidFill>
                  <a:srgbClr val="22BAE2"/>
                </a:solidFill>
                <a:sym typeface="Arial" pitchFamily="34" charset="0"/>
              </a:rPr>
              <a:t>NGS  (Yeni Nesil DNA Dizileme)</a:t>
            </a:r>
            <a:endParaRPr lang="en-US" sz="2000" b="1">
              <a:solidFill>
                <a:srgbClr val="22BAE2"/>
              </a:solidFill>
              <a:sym typeface="Arial" pitchFamily="34" charset="0"/>
            </a:endParaRPr>
          </a:p>
        </p:txBody>
      </p:sp>
      <p:sp>
        <p:nvSpPr>
          <p:cNvPr id="68" name="Freeform 31"/>
          <p:cNvSpPr>
            <a:spLocks/>
          </p:cNvSpPr>
          <p:nvPr/>
        </p:nvSpPr>
        <p:spPr bwMode="auto">
          <a:xfrm>
            <a:off x="4894263" y="4083050"/>
            <a:ext cx="77787" cy="68263"/>
          </a:xfrm>
          <a:custGeom>
            <a:avLst/>
            <a:gdLst>
              <a:gd name="T0" fmla="*/ 0 w 16970"/>
              <a:gd name="T1" fmla="*/ 0 h 21511"/>
              <a:gd name="T2" fmla="*/ 2319 w 16970"/>
              <a:gd name="T3" fmla="*/ 8273 h 21511"/>
              <a:gd name="T4" fmla="*/ 3478 w 16970"/>
              <a:gd name="T5" fmla="*/ 16547 h 21511"/>
              <a:gd name="T6" fmla="*/ 5796 w 16970"/>
              <a:gd name="T7" fmla="*/ 21511 h 21511"/>
              <a:gd name="T8" fmla="*/ 13911 w 16970"/>
              <a:gd name="T9" fmla="*/ 19856 h 21511"/>
              <a:gd name="T10" fmla="*/ 16230 w 16970"/>
              <a:gd name="T11" fmla="*/ 14892 h 2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70" h="21511">
                <a:moveTo>
                  <a:pt x="0" y="0"/>
                </a:moveTo>
                <a:cubicBezTo>
                  <a:pt x="773" y="2758"/>
                  <a:pt x="1720" y="5428"/>
                  <a:pt x="2319" y="8273"/>
                </a:cubicBezTo>
                <a:cubicBezTo>
                  <a:pt x="2885" y="10967"/>
                  <a:pt x="2786" y="13913"/>
                  <a:pt x="3478" y="16547"/>
                </a:cubicBezTo>
                <a:cubicBezTo>
                  <a:pt x="3967" y="18408"/>
                  <a:pt x="5023" y="19856"/>
                  <a:pt x="5796" y="21511"/>
                </a:cubicBezTo>
                <a:cubicBezTo>
                  <a:pt x="8501" y="20959"/>
                  <a:pt x="11467" y="21600"/>
                  <a:pt x="13911" y="19856"/>
                </a:cubicBezTo>
                <a:cubicBezTo>
                  <a:pt x="21600" y="14368"/>
                  <a:pt x="11822" y="14892"/>
                  <a:pt x="16230" y="14892"/>
                </a:cubicBezTo>
              </a:path>
            </a:pathLst>
          </a:custGeom>
          <a:noFill/>
          <a:ln w="9525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69" name="Freeform 31"/>
          <p:cNvSpPr>
            <a:spLocks/>
          </p:cNvSpPr>
          <p:nvPr/>
        </p:nvSpPr>
        <p:spPr bwMode="auto">
          <a:xfrm>
            <a:off x="4716463" y="4235450"/>
            <a:ext cx="77787" cy="68263"/>
          </a:xfrm>
          <a:custGeom>
            <a:avLst/>
            <a:gdLst>
              <a:gd name="T0" fmla="*/ 0 w 16970"/>
              <a:gd name="T1" fmla="*/ 0 h 21511"/>
              <a:gd name="T2" fmla="*/ 2319 w 16970"/>
              <a:gd name="T3" fmla="*/ 8273 h 21511"/>
              <a:gd name="T4" fmla="*/ 3478 w 16970"/>
              <a:gd name="T5" fmla="*/ 16547 h 21511"/>
              <a:gd name="T6" fmla="*/ 5796 w 16970"/>
              <a:gd name="T7" fmla="*/ 21511 h 21511"/>
              <a:gd name="T8" fmla="*/ 13911 w 16970"/>
              <a:gd name="T9" fmla="*/ 19856 h 21511"/>
              <a:gd name="T10" fmla="*/ 16230 w 16970"/>
              <a:gd name="T11" fmla="*/ 14892 h 2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70" h="21511">
                <a:moveTo>
                  <a:pt x="0" y="0"/>
                </a:moveTo>
                <a:cubicBezTo>
                  <a:pt x="773" y="2758"/>
                  <a:pt x="1720" y="5428"/>
                  <a:pt x="2319" y="8273"/>
                </a:cubicBezTo>
                <a:cubicBezTo>
                  <a:pt x="2885" y="10967"/>
                  <a:pt x="2786" y="13913"/>
                  <a:pt x="3478" y="16547"/>
                </a:cubicBezTo>
                <a:cubicBezTo>
                  <a:pt x="3967" y="18408"/>
                  <a:pt x="5023" y="19856"/>
                  <a:pt x="5796" y="21511"/>
                </a:cubicBezTo>
                <a:cubicBezTo>
                  <a:pt x="8501" y="20959"/>
                  <a:pt x="11467" y="21600"/>
                  <a:pt x="13911" y="19856"/>
                </a:cubicBezTo>
                <a:cubicBezTo>
                  <a:pt x="21600" y="14368"/>
                  <a:pt x="11822" y="14892"/>
                  <a:pt x="16230" y="14892"/>
                </a:cubicBezTo>
              </a:path>
            </a:pathLst>
          </a:custGeom>
          <a:noFill/>
          <a:ln w="9525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70" name="Freeform 31"/>
          <p:cNvSpPr>
            <a:spLocks/>
          </p:cNvSpPr>
          <p:nvPr/>
        </p:nvSpPr>
        <p:spPr bwMode="auto">
          <a:xfrm>
            <a:off x="4854575" y="4235450"/>
            <a:ext cx="77788" cy="68263"/>
          </a:xfrm>
          <a:custGeom>
            <a:avLst/>
            <a:gdLst>
              <a:gd name="T0" fmla="*/ 0 w 16970"/>
              <a:gd name="T1" fmla="*/ 0 h 21511"/>
              <a:gd name="T2" fmla="*/ 2319 w 16970"/>
              <a:gd name="T3" fmla="*/ 8273 h 21511"/>
              <a:gd name="T4" fmla="*/ 3478 w 16970"/>
              <a:gd name="T5" fmla="*/ 16547 h 21511"/>
              <a:gd name="T6" fmla="*/ 5796 w 16970"/>
              <a:gd name="T7" fmla="*/ 21511 h 21511"/>
              <a:gd name="T8" fmla="*/ 13911 w 16970"/>
              <a:gd name="T9" fmla="*/ 19856 h 21511"/>
              <a:gd name="T10" fmla="*/ 16230 w 16970"/>
              <a:gd name="T11" fmla="*/ 14892 h 2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70" h="21511">
                <a:moveTo>
                  <a:pt x="0" y="0"/>
                </a:moveTo>
                <a:cubicBezTo>
                  <a:pt x="773" y="2758"/>
                  <a:pt x="1720" y="5428"/>
                  <a:pt x="2319" y="8273"/>
                </a:cubicBezTo>
                <a:cubicBezTo>
                  <a:pt x="2885" y="10967"/>
                  <a:pt x="2786" y="13913"/>
                  <a:pt x="3478" y="16547"/>
                </a:cubicBezTo>
                <a:cubicBezTo>
                  <a:pt x="3967" y="18408"/>
                  <a:pt x="5023" y="19856"/>
                  <a:pt x="5796" y="21511"/>
                </a:cubicBezTo>
                <a:cubicBezTo>
                  <a:pt x="8501" y="20959"/>
                  <a:pt x="11467" y="21600"/>
                  <a:pt x="13911" y="19856"/>
                </a:cubicBezTo>
                <a:cubicBezTo>
                  <a:pt x="21600" y="14368"/>
                  <a:pt x="11822" y="14892"/>
                  <a:pt x="16230" y="14892"/>
                </a:cubicBezTo>
              </a:path>
            </a:pathLst>
          </a:custGeom>
          <a:noFill/>
          <a:ln w="9525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71" name="Freeform 27"/>
          <p:cNvSpPr>
            <a:spLocks/>
          </p:cNvSpPr>
          <p:nvPr/>
        </p:nvSpPr>
        <p:spPr bwMode="auto">
          <a:xfrm>
            <a:off x="4713288" y="4119563"/>
            <a:ext cx="74612" cy="66675"/>
          </a:xfrm>
          <a:custGeom>
            <a:avLst/>
            <a:gdLst>
              <a:gd name="T0" fmla="*/ 0 w 16970"/>
              <a:gd name="T1" fmla="*/ 0 h 21511"/>
              <a:gd name="T2" fmla="*/ 2319 w 16970"/>
              <a:gd name="T3" fmla="*/ 8273 h 21511"/>
              <a:gd name="T4" fmla="*/ 3478 w 16970"/>
              <a:gd name="T5" fmla="*/ 16547 h 21511"/>
              <a:gd name="T6" fmla="*/ 5796 w 16970"/>
              <a:gd name="T7" fmla="*/ 21511 h 21511"/>
              <a:gd name="T8" fmla="*/ 13911 w 16970"/>
              <a:gd name="T9" fmla="*/ 19856 h 21511"/>
              <a:gd name="T10" fmla="*/ 16230 w 16970"/>
              <a:gd name="T11" fmla="*/ 14892 h 2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70" h="21511">
                <a:moveTo>
                  <a:pt x="0" y="0"/>
                </a:moveTo>
                <a:cubicBezTo>
                  <a:pt x="773" y="2758"/>
                  <a:pt x="1720" y="5428"/>
                  <a:pt x="2319" y="8273"/>
                </a:cubicBezTo>
                <a:cubicBezTo>
                  <a:pt x="2885" y="10967"/>
                  <a:pt x="2786" y="13913"/>
                  <a:pt x="3478" y="16547"/>
                </a:cubicBezTo>
                <a:cubicBezTo>
                  <a:pt x="3967" y="18408"/>
                  <a:pt x="5023" y="19856"/>
                  <a:pt x="5796" y="21511"/>
                </a:cubicBezTo>
                <a:cubicBezTo>
                  <a:pt x="8501" y="20959"/>
                  <a:pt x="11467" y="21600"/>
                  <a:pt x="13911" y="19856"/>
                </a:cubicBezTo>
                <a:cubicBezTo>
                  <a:pt x="21600" y="14368"/>
                  <a:pt x="11822" y="14892"/>
                  <a:pt x="16230" y="148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72" name="Freeform 27"/>
          <p:cNvSpPr>
            <a:spLocks/>
          </p:cNvSpPr>
          <p:nvPr/>
        </p:nvSpPr>
        <p:spPr bwMode="auto">
          <a:xfrm>
            <a:off x="4784725" y="4300538"/>
            <a:ext cx="74613" cy="65087"/>
          </a:xfrm>
          <a:custGeom>
            <a:avLst/>
            <a:gdLst>
              <a:gd name="T0" fmla="*/ 0 w 16970"/>
              <a:gd name="T1" fmla="*/ 0 h 21511"/>
              <a:gd name="T2" fmla="*/ 2319 w 16970"/>
              <a:gd name="T3" fmla="*/ 8273 h 21511"/>
              <a:gd name="T4" fmla="*/ 3478 w 16970"/>
              <a:gd name="T5" fmla="*/ 16547 h 21511"/>
              <a:gd name="T6" fmla="*/ 5796 w 16970"/>
              <a:gd name="T7" fmla="*/ 21511 h 21511"/>
              <a:gd name="T8" fmla="*/ 13911 w 16970"/>
              <a:gd name="T9" fmla="*/ 19856 h 21511"/>
              <a:gd name="T10" fmla="*/ 16230 w 16970"/>
              <a:gd name="T11" fmla="*/ 14892 h 2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70" h="21511">
                <a:moveTo>
                  <a:pt x="0" y="0"/>
                </a:moveTo>
                <a:cubicBezTo>
                  <a:pt x="773" y="2758"/>
                  <a:pt x="1720" y="5428"/>
                  <a:pt x="2319" y="8273"/>
                </a:cubicBezTo>
                <a:cubicBezTo>
                  <a:pt x="2885" y="10967"/>
                  <a:pt x="2786" y="13913"/>
                  <a:pt x="3478" y="16547"/>
                </a:cubicBezTo>
                <a:cubicBezTo>
                  <a:pt x="3967" y="18408"/>
                  <a:pt x="5023" y="19856"/>
                  <a:pt x="5796" y="21511"/>
                </a:cubicBezTo>
                <a:cubicBezTo>
                  <a:pt x="8501" y="20959"/>
                  <a:pt x="11467" y="21600"/>
                  <a:pt x="13911" y="19856"/>
                </a:cubicBezTo>
                <a:cubicBezTo>
                  <a:pt x="21600" y="14368"/>
                  <a:pt x="11822" y="14892"/>
                  <a:pt x="16230" y="148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73" name="Freeform 27"/>
          <p:cNvSpPr>
            <a:spLocks/>
          </p:cNvSpPr>
          <p:nvPr/>
        </p:nvSpPr>
        <p:spPr bwMode="auto">
          <a:xfrm>
            <a:off x="4932363" y="4005263"/>
            <a:ext cx="74612" cy="66675"/>
          </a:xfrm>
          <a:custGeom>
            <a:avLst/>
            <a:gdLst>
              <a:gd name="T0" fmla="*/ 0 w 16970"/>
              <a:gd name="T1" fmla="*/ 0 h 21511"/>
              <a:gd name="T2" fmla="*/ 2319 w 16970"/>
              <a:gd name="T3" fmla="*/ 8273 h 21511"/>
              <a:gd name="T4" fmla="*/ 3478 w 16970"/>
              <a:gd name="T5" fmla="*/ 16547 h 21511"/>
              <a:gd name="T6" fmla="*/ 5796 w 16970"/>
              <a:gd name="T7" fmla="*/ 21511 h 21511"/>
              <a:gd name="T8" fmla="*/ 13911 w 16970"/>
              <a:gd name="T9" fmla="*/ 19856 h 21511"/>
              <a:gd name="T10" fmla="*/ 16230 w 16970"/>
              <a:gd name="T11" fmla="*/ 14892 h 2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70" h="21511">
                <a:moveTo>
                  <a:pt x="0" y="0"/>
                </a:moveTo>
                <a:cubicBezTo>
                  <a:pt x="773" y="2758"/>
                  <a:pt x="1720" y="5428"/>
                  <a:pt x="2319" y="8273"/>
                </a:cubicBezTo>
                <a:cubicBezTo>
                  <a:pt x="2885" y="10967"/>
                  <a:pt x="2786" y="13913"/>
                  <a:pt x="3478" y="16547"/>
                </a:cubicBezTo>
                <a:cubicBezTo>
                  <a:pt x="3967" y="18408"/>
                  <a:pt x="5023" y="19856"/>
                  <a:pt x="5796" y="21511"/>
                </a:cubicBezTo>
                <a:cubicBezTo>
                  <a:pt x="8501" y="20959"/>
                  <a:pt x="11467" y="21600"/>
                  <a:pt x="13911" y="19856"/>
                </a:cubicBezTo>
                <a:cubicBezTo>
                  <a:pt x="21600" y="14368"/>
                  <a:pt x="11822" y="14892"/>
                  <a:pt x="16230" y="148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636838"/>
            <a:ext cx="457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8" y="2636838"/>
            <a:ext cx="457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36838"/>
            <a:ext cx="504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itel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1375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Massif</a:t>
            </a:r>
            <a:r>
              <a:rPr lang="tr-TR" sz="32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Paralel DNA Dizileme</a:t>
            </a:r>
            <a:r>
              <a:rPr lang="en-US" sz="32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Yöntemi</a:t>
            </a:r>
            <a:endParaRPr lang="de-DE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cfFDNA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4900" dirty="0" smtClean="0">
                <a:solidFill>
                  <a:srgbClr val="FF0000"/>
                </a:solidFill>
              </a:rPr>
              <a:t>klinik kullanım alternatifleri *</a:t>
            </a:r>
            <a:endParaRPr lang="tr-TR" dirty="0"/>
          </a:p>
        </p:txBody>
      </p:sp>
      <p:sp>
        <p:nvSpPr>
          <p:cNvPr id="440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tr-TR" sz="2400" b="1" dirty="0" err="1" smtClean="0"/>
              <a:t>Otozomal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Aneuploidiler</a:t>
            </a:r>
            <a:endParaRPr lang="tr-TR" sz="2400" b="1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tr-TR" sz="2400" b="1" dirty="0" smtClean="0"/>
              <a:t>Çoğul gebelikler</a:t>
            </a:r>
            <a:br>
              <a:rPr lang="tr-TR" sz="2400" b="1" dirty="0" smtClean="0"/>
            </a:br>
            <a:r>
              <a:rPr lang="tr-TR" sz="2400" b="1" dirty="0" err="1" smtClean="0"/>
              <a:t>variantları</a:t>
            </a:r>
            <a:endParaRPr lang="tr-TR" sz="2400" b="1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tr-TR" sz="2400" b="1" dirty="0" err="1" smtClean="0"/>
              <a:t>Mikrodelesyon</a:t>
            </a:r>
            <a:r>
              <a:rPr lang="tr-TR" sz="2400" b="1" dirty="0" smtClean="0"/>
              <a:t> sendromları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tr-TR" sz="2400" b="1" dirty="0" err="1" smtClean="0">
                <a:solidFill>
                  <a:srgbClr val="002060"/>
                </a:solidFill>
              </a:rPr>
              <a:t>Fetal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</a:rPr>
              <a:t>sex</a:t>
            </a:r>
            <a:r>
              <a:rPr lang="tr-TR" sz="2400" b="1" dirty="0" smtClean="0">
                <a:solidFill>
                  <a:srgbClr val="002060"/>
                </a:solidFill>
              </a:rPr>
              <a:t> tayini</a:t>
            </a:r>
            <a:br>
              <a:rPr lang="tr-TR" sz="2400" b="1" dirty="0" smtClean="0">
                <a:solidFill>
                  <a:srgbClr val="002060"/>
                </a:solidFill>
              </a:rPr>
            </a:br>
            <a:r>
              <a:rPr lang="tr-TR" sz="2400" b="1" dirty="0" smtClean="0">
                <a:solidFill>
                  <a:srgbClr val="002060"/>
                </a:solidFill>
              </a:rPr>
              <a:t>x-</a:t>
            </a:r>
            <a:r>
              <a:rPr lang="tr-TR" sz="2400" b="1" dirty="0" err="1" smtClean="0">
                <a:solidFill>
                  <a:srgbClr val="002060"/>
                </a:solidFill>
              </a:rPr>
              <a:t>linked</a:t>
            </a:r>
            <a:r>
              <a:rPr lang="tr-TR" sz="2400" b="1" dirty="0" smtClean="0">
                <a:solidFill>
                  <a:srgbClr val="002060"/>
                </a:solidFill>
              </a:rPr>
              <a:t> hastalıklar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tr-TR" sz="2400" b="1" dirty="0" err="1" smtClean="0"/>
              <a:t>Sex</a:t>
            </a:r>
            <a:r>
              <a:rPr lang="tr-TR" sz="2400" b="1" dirty="0" smtClean="0"/>
              <a:t> kromozom </a:t>
            </a:r>
            <a:r>
              <a:rPr lang="tr-TR" sz="2400" b="1" dirty="0" err="1" smtClean="0"/>
              <a:t>aneuploidiler</a:t>
            </a: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/>
              <a:t>45 X0, 47 XXX, 47 XXY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r-TR" sz="2400" b="1" dirty="0" err="1" smtClean="0">
                <a:solidFill>
                  <a:srgbClr val="002060"/>
                </a:solidFill>
              </a:rPr>
              <a:t>Fetal</a:t>
            </a:r>
            <a:r>
              <a:rPr lang="tr-TR" sz="2400" b="1" dirty="0" smtClean="0">
                <a:solidFill>
                  <a:srgbClr val="002060"/>
                </a:solidFill>
              </a:rPr>
              <a:t>  </a:t>
            </a:r>
            <a:r>
              <a:rPr lang="tr-TR" sz="2400" b="1" dirty="0" err="1" smtClean="0">
                <a:solidFill>
                  <a:srgbClr val="002060"/>
                </a:solidFill>
              </a:rPr>
              <a:t>Rh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</a:rPr>
              <a:t>status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tr-TR" sz="2400" b="1" dirty="0" smtClean="0"/>
              <a:t>Tek gen hastalıkları</a:t>
            </a:r>
            <a:br>
              <a:rPr lang="tr-TR" sz="2400" b="1" dirty="0" smtClean="0"/>
            </a:br>
            <a:r>
              <a:rPr lang="tr-TR" sz="2400" b="1" dirty="0" err="1" smtClean="0"/>
              <a:t>kistik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fibrozis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thalasemia</a:t>
            </a:r>
            <a:endParaRPr lang="tr-TR" sz="2400" b="1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tr-TR" sz="2400" b="1" dirty="0" smtClean="0"/>
              <a:t>Gebelik komplikasyonları</a:t>
            </a:r>
            <a:br>
              <a:rPr lang="tr-TR" sz="2400" b="1" dirty="0" smtClean="0"/>
            </a:br>
            <a:endParaRPr lang="tr-T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>
          <a:xfrm>
            <a:off x="518864" y="764704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cfFDNA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dirty="0" err="1" smtClean="0">
                <a:solidFill>
                  <a:srgbClr val="FF0000"/>
                </a:solidFill>
              </a:rPr>
              <a:t>otozomal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aneuploidiler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tanısal göstergeleri</a:t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sz="4000" dirty="0" smtClean="0"/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  <a:ln w="28575">
            <a:noFill/>
            <a:prstDash val="sysDash"/>
          </a:ln>
        </p:spPr>
        <p:txBody>
          <a:bodyPr/>
          <a:lstStyle/>
          <a:p>
            <a:pPr marL="514350" indent="-514350">
              <a:buNone/>
            </a:pPr>
            <a:r>
              <a:rPr lang="tr-TR" sz="4400" b="1" dirty="0" smtClean="0"/>
              <a:t>					     % 			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tr-TR" sz="4400" b="1" dirty="0" err="1" smtClean="0"/>
              <a:t>False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Positive</a:t>
            </a:r>
            <a:r>
              <a:rPr lang="tr-TR" sz="4400" b="1" dirty="0" smtClean="0"/>
              <a:t> &lt; 1     </a:t>
            </a:r>
            <a:r>
              <a:rPr lang="tr-TR" sz="4400" b="1" dirty="0" err="1" smtClean="0"/>
              <a:t>Sensitivity</a:t>
            </a:r>
            <a:r>
              <a:rPr lang="tr-TR" sz="4400" b="1" dirty="0" smtClean="0"/>
              <a:t>	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tr-TR" sz="4400" b="1" dirty="0" smtClean="0"/>
              <a:t>T21				99 - 100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tr-TR" sz="4400" b="1" dirty="0" smtClean="0"/>
              <a:t>T18				97 - 100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tr-TR" sz="4400" b="1" dirty="0" smtClean="0"/>
              <a:t>T13				80 - 100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T21 </a:t>
            </a:r>
            <a:r>
              <a:rPr lang="tr-TR" dirty="0" err="1" smtClean="0"/>
              <a:t>cfFDNA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4900" dirty="0" smtClean="0">
                <a:solidFill>
                  <a:srgbClr val="FF0000"/>
                </a:solidFill>
              </a:rPr>
              <a:t>yanlış + oranları (%)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smtClean="0"/>
              <a:t>NIPT test + …..   </a:t>
            </a:r>
            <a:r>
              <a:rPr lang="tr-TR" b="1" dirty="0" err="1" smtClean="0"/>
              <a:t>İnvazif</a:t>
            </a:r>
            <a:r>
              <a:rPr lang="tr-TR" b="1" dirty="0" smtClean="0"/>
              <a:t> test (</a:t>
            </a:r>
            <a:r>
              <a:rPr lang="tr-TR" b="1" dirty="0" err="1" smtClean="0"/>
              <a:t>Amnio</a:t>
            </a:r>
            <a:r>
              <a:rPr lang="tr-TR" b="1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err="1" smtClean="0"/>
              <a:t>Prevalans</a:t>
            </a:r>
            <a:r>
              <a:rPr lang="tr-TR" b="1" dirty="0" smtClean="0"/>
              <a:t> :				 1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err="1" smtClean="0"/>
              <a:t>Sens</a:t>
            </a:r>
            <a:r>
              <a:rPr lang="tr-TR" b="1" dirty="0" smtClean="0"/>
              <a:t>. :					99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err="1" smtClean="0"/>
              <a:t>Spes</a:t>
            </a:r>
            <a:r>
              <a:rPr lang="tr-TR" b="1" dirty="0" smtClean="0"/>
              <a:t>. :					99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3800" b="1" dirty="0" err="1" smtClean="0">
                <a:solidFill>
                  <a:srgbClr val="FF0000"/>
                </a:solidFill>
              </a:rPr>
              <a:t>Positive</a:t>
            </a:r>
            <a:r>
              <a:rPr lang="tr-TR" sz="3800" b="1" dirty="0" smtClean="0">
                <a:solidFill>
                  <a:srgbClr val="FF0000"/>
                </a:solidFill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</a:rPr>
              <a:t>Prediktif</a:t>
            </a:r>
            <a:r>
              <a:rPr lang="tr-TR" sz="3800" b="1" dirty="0" smtClean="0">
                <a:solidFill>
                  <a:srgbClr val="FF0000"/>
                </a:solidFill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</a:rPr>
              <a:t>value</a:t>
            </a:r>
            <a:r>
              <a:rPr lang="tr-TR" sz="3800" b="1" dirty="0" smtClean="0">
                <a:solidFill>
                  <a:srgbClr val="FF0000"/>
                </a:solidFill>
              </a:rPr>
              <a:t>	:		50 !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sz="3800" b="1" dirty="0" smtClean="0">
              <a:solidFill>
                <a:srgbClr val="FF0000"/>
              </a:solidFill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3600" b="1" dirty="0" smtClean="0">
                <a:solidFill>
                  <a:srgbClr val="680000"/>
                </a:solidFill>
              </a:rPr>
              <a:t>Literatür: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smtClean="0">
                <a:solidFill>
                  <a:srgbClr val="C00000"/>
                </a:solidFill>
              </a:rPr>
              <a:t> DATA Yüksek risk gruplarından !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Düşük risk Gebeler </a:t>
            </a:r>
            <a:r>
              <a:rPr lang="tr-TR" b="1" dirty="0" err="1" smtClean="0">
                <a:solidFill>
                  <a:srgbClr val="C00000"/>
                </a:solidFill>
              </a:rPr>
              <a:t>icin</a:t>
            </a:r>
            <a:r>
              <a:rPr lang="tr-TR" b="1" dirty="0" smtClean="0">
                <a:solidFill>
                  <a:srgbClr val="C00000"/>
                </a:solidFill>
              </a:rPr>
              <a:t> dikkat.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Tanı Yöntemleri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dirty="0" err="1" smtClean="0">
                <a:solidFill>
                  <a:schemeClr val="tx2">
                    <a:lumMod val="50000"/>
                  </a:schemeClr>
                </a:solidFill>
              </a:rPr>
              <a:t>İnvazif</a:t>
            </a:r>
            <a:r>
              <a:rPr lang="tr-TR" sz="6000" dirty="0" smtClean="0">
                <a:solidFill>
                  <a:schemeClr val="tx2">
                    <a:lumMod val="50000"/>
                  </a:schemeClr>
                </a:solidFill>
              </a:rPr>
              <a:t> İşlemler</a:t>
            </a:r>
            <a:br>
              <a:rPr lang="tr-TR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6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tr-TR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4800" dirty="0" err="1" smtClean="0">
                <a:solidFill>
                  <a:schemeClr val="tx2">
                    <a:lumMod val="50000"/>
                  </a:schemeClr>
                </a:solidFill>
              </a:rPr>
              <a:t>Amniosentez</a:t>
            </a:r>
            <a:r>
              <a:rPr lang="tr-TR" sz="4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4800" dirty="0" err="1" smtClean="0">
                <a:solidFill>
                  <a:schemeClr val="tx2">
                    <a:lumMod val="50000"/>
                  </a:schemeClr>
                </a:solidFill>
              </a:rPr>
              <a:t>Koryon</a:t>
            </a:r>
            <a:r>
              <a:rPr lang="tr-TR" sz="4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4800" dirty="0" err="1" smtClean="0">
                <a:solidFill>
                  <a:schemeClr val="tx2">
                    <a:lumMod val="50000"/>
                  </a:schemeClr>
                </a:solidFill>
              </a:rPr>
              <a:t>Villus</a:t>
            </a:r>
            <a:r>
              <a:rPr lang="tr-TR" sz="4800" dirty="0" smtClean="0">
                <a:solidFill>
                  <a:schemeClr val="tx2">
                    <a:lumMod val="50000"/>
                  </a:schemeClr>
                </a:solidFill>
              </a:rPr>
              <a:t> Örneklemesi</a:t>
            </a:r>
            <a:endParaRPr lang="tr-TR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C00000"/>
                </a:solidFill>
              </a:rPr>
              <a:t>Dengesiz kromozom Anomali </a:t>
            </a:r>
            <a:r>
              <a:rPr lang="tr-TR" sz="3200" dirty="0" err="1" smtClean="0"/>
              <a:t>Prevalansı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</a:t>
            </a:r>
            <a:r>
              <a:rPr lang="tr-TR" sz="1800" dirty="0" err="1" smtClean="0">
                <a:solidFill>
                  <a:schemeClr val="accent6">
                    <a:lumMod val="50000"/>
                  </a:schemeClr>
                </a:solidFill>
              </a:rPr>
              <a:t>Wellesley</a:t>
            </a:r>
            <a:r>
              <a:rPr lang="tr-TR" sz="1800" dirty="0" smtClean="0">
                <a:solidFill>
                  <a:schemeClr val="accent6">
                    <a:lumMod val="50000"/>
                  </a:schemeClr>
                </a:solidFill>
              </a:rPr>
              <a:t> D 2012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252735"/>
          </a:xfrm>
        </p:spPr>
        <p:txBody>
          <a:bodyPr/>
          <a:lstStyle/>
          <a:p>
            <a:r>
              <a:rPr lang="tr-TR" sz="2400" dirty="0" smtClean="0"/>
              <a:t>2000 – 2006 EU 2,4 Milyon </a:t>
            </a:r>
            <a:r>
              <a:rPr lang="tr-TR" sz="2400" dirty="0" err="1" smtClean="0"/>
              <a:t>Dogum</a:t>
            </a:r>
            <a:endParaRPr lang="tr-TR" sz="2400" dirty="0" smtClean="0"/>
          </a:p>
          <a:p>
            <a:r>
              <a:rPr lang="tr-TR" sz="2400" dirty="0" err="1" smtClean="0"/>
              <a:t>Populasyon</a:t>
            </a:r>
            <a:r>
              <a:rPr lang="tr-TR" sz="2400" dirty="0" smtClean="0"/>
              <a:t> Tabanlı</a:t>
            </a:r>
          </a:p>
          <a:p>
            <a:r>
              <a:rPr lang="tr-TR" sz="2400" b="1" dirty="0" err="1" smtClean="0">
                <a:solidFill>
                  <a:srgbClr val="FF0000"/>
                </a:solidFill>
              </a:rPr>
              <a:t>Prevalans</a:t>
            </a:r>
            <a:r>
              <a:rPr lang="tr-TR" sz="2400" b="1" dirty="0" smtClean="0">
                <a:solidFill>
                  <a:srgbClr val="FF0000"/>
                </a:solidFill>
              </a:rPr>
              <a:t> 		</a:t>
            </a:r>
            <a:r>
              <a:rPr lang="tr-TR" b="1" dirty="0" smtClean="0">
                <a:solidFill>
                  <a:srgbClr val="FF0000"/>
                </a:solidFill>
              </a:rPr>
              <a:t>43,8 /10.000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39552" y="2708920"/>
            <a:ext cx="8229600" cy="4077072"/>
          </a:xfrm>
          <a:prstGeom prst="rect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1714500" lvl="3" indent="-342900">
              <a:spcBef>
                <a:spcPct val="20000"/>
              </a:spcBef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T21			53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dirty="0" smtClean="0"/>
              <a:t>T18			13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T13			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dirty="0" smtClean="0"/>
              <a:t>45 X0			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Abn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		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baseline="0" dirty="0" smtClean="0"/>
              <a:t>Diğer</a:t>
            </a:r>
            <a:r>
              <a:rPr lang="tr-TR" baseline="0" dirty="0" smtClean="0"/>
              <a:t>(</a:t>
            </a:r>
            <a:r>
              <a:rPr lang="tr-TR" baseline="0" dirty="0" err="1" smtClean="0"/>
              <a:t>trisomi</a:t>
            </a:r>
            <a:r>
              <a:rPr lang="tr-TR" dirty="0" smtClean="0"/>
              <a:t>, yapısal, </a:t>
            </a:r>
            <a:r>
              <a:rPr lang="tr-TR" dirty="0" err="1" smtClean="0"/>
              <a:t>Triploidi</a:t>
            </a:r>
            <a:r>
              <a:rPr lang="tr-TR" dirty="0" smtClean="0"/>
              <a:t>)</a:t>
            </a:r>
            <a:r>
              <a:rPr lang="tr-TR" sz="3200" dirty="0" smtClean="0"/>
              <a:t>	17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683568" y="3284984"/>
            <a:ext cx="7920880" cy="0"/>
          </a:xfrm>
          <a:prstGeom prst="line">
            <a:avLst/>
          </a:prstGeom>
          <a:ln w="2540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29249" y="3324226"/>
            <a:ext cx="8507247" cy="1569660"/>
          </a:xfrm>
          <a:noFill/>
          <a:ln/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</a:pPr>
            <a:r>
              <a:rPr lang="en-AU" dirty="0" err="1">
                <a:solidFill>
                  <a:schemeClr val="bg2">
                    <a:lumMod val="10000"/>
                  </a:schemeClr>
                </a:solidFill>
              </a:rPr>
              <a:t>Fetal</a:t>
            </a:r>
            <a:r>
              <a:rPr lang="en-AU" dirty="0">
                <a:solidFill>
                  <a:schemeClr val="bg2">
                    <a:lumMod val="10000"/>
                  </a:schemeClr>
                </a:solidFill>
              </a:rPr>
              <a:t> cell				Cytogenetics</a:t>
            </a:r>
          </a:p>
          <a:p>
            <a:pPr algn="l" defTabSz="914400">
              <a:spcBef>
                <a:spcPct val="0"/>
              </a:spcBef>
            </a:pPr>
            <a:r>
              <a:rPr lang="en-AU" dirty="0" err="1">
                <a:solidFill>
                  <a:schemeClr val="bg2">
                    <a:lumMod val="10000"/>
                  </a:schemeClr>
                </a:solidFill>
              </a:rPr>
              <a:t>Fetal</a:t>
            </a:r>
            <a:r>
              <a:rPr lang="en-AU" dirty="0">
                <a:solidFill>
                  <a:schemeClr val="bg2">
                    <a:lumMod val="10000"/>
                  </a:schemeClr>
                </a:solidFill>
              </a:rPr>
              <a:t> DNA			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AU" dirty="0">
                <a:solidFill>
                  <a:schemeClr val="bg2">
                    <a:lumMod val="10000"/>
                  </a:schemeClr>
                </a:solidFill>
              </a:rPr>
              <a:t>DNA analysis</a:t>
            </a:r>
          </a:p>
          <a:p>
            <a:pPr algn="l" defTabSz="914400">
              <a:spcBef>
                <a:spcPct val="0"/>
              </a:spcBef>
            </a:pPr>
            <a:r>
              <a:rPr lang="en-AU" dirty="0" err="1">
                <a:solidFill>
                  <a:schemeClr val="bg2">
                    <a:lumMod val="10000"/>
                  </a:schemeClr>
                </a:solidFill>
              </a:rPr>
              <a:t>Fetal</a:t>
            </a:r>
            <a:r>
              <a:rPr lang="en-AU" dirty="0">
                <a:solidFill>
                  <a:schemeClr val="bg2">
                    <a:lumMod val="10000"/>
                  </a:schemeClr>
                </a:solidFill>
              </a:rPr>
              <a:t> fluid				Biochemical analysis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6389" y="3213100"/>
            <a:ext cx="1518356" cy="1601788"/>
            <a:chOff x="2248" y="2026"/>
            <a:chExt cx="1076" cy="1009"/>
          </a:xfrm>
        </p:grpSpPr>
        <p:sp>
          <p:nvSpPr>
            <p:cNvPr id="198660" name="AutoShape 4"/>
            <p:cNvSpPr>
              <a:spLocks noChangeArrowheads="1"/>
            </p:cNvSpPr>
            <p:nvPr/>
          </p:nvSpPr>
          <p:spPr bwMode="auto">
            <a:xfrm>
              <a:off x="2252" y="2078"/>
              <a:ext cx="1072" cy="904"/>
            </a:xfrm>
            <a:prstGeom prst="rightArrow">
              <a:avLst>
                <a:gd name="adj1" fmla="val 75000"/>
                <a:gd name="adj2" fmla="val 59298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61" name="Freeform 5"/>
            <p:cNvSpPr>
              <a:spLocks/>
            </p:cNvSpPr>
            <p:nvPr/>
          </p:nvSpPr>
          <p:spPr bwMode="auto">
            <a:xfrm>
              <a:off x="2248" y="2026"/>
              <a:ext cx="890" cy="33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08" y="144"/>
                </a:cxn>
                <a:cxn ang="0">
                  <a:pos x="508" y="0"/>
                </a:cxn>
                <a:cxn ang="0">
                  <a:pos x="889" y="336"/>
                </a:cxn>
                <a:cxn ang="0">
                  <a:pos x="0" y="336"/>
                </a:cxn>
                <a:cxn ang="0">
                  <a:pos x="0" y="144"/>
                </a:cxn>
              </a:cxnLst>
              <a:rect l="0" t="0" r="r" b="b"/>
              <a:pathLst>
                <a:path w="890" h="337">
                  <a:moveTo>
                    <a:pt x="0" y="144"/>
                  </a:moveTo>
                  <a:lnTo>
                    <a:pt x="508" y="144"/>
                  </a:lnTo>
                  <a:lnTo>
                    <a:pt x="508" y="0"/>
                  </a:lnTo>
                  <a:lnTo>
                    <a:pt x="889" y="336"/>
                  </a:lnTo>
                  <a:lnTo>
                    <a:pt x="0" y="336"/>
                  </a:lnTo>
                  <a:lnTo>
                    <a:pt x="0" y="14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98662" name="Freeform 6"/>
            <p:cNvSpPr>
              <a:spLocks/>
            </p:cNvSpPr>
            <p:nvPr/>
          </p:nvSpPr>
          <p:spPr bwMode="auto">
            <a:xfrm>
              <a:off x="2248" y="2698"/>
              <a:ext cx="890" cy="33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508" y="192"/>
                </a:cxn>
                <a:cxn ang="0">
                  <a:pos x="508" y="336"/>
                </a:cxn>
                <a:cxn ang="0">
                  <a:pos x="889" y="0"/>
                </a:cxn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890" h="337">
                  <a:moveTo>
                    <a:pt x="0" y="192"/>
                  </a:moveTo>
                  <a:lnTo>
                    <a:pt x="508" y="192"/>
                  </a:lnTo>
                  <a:lnTo>
                    <a:pt x="508" y="336"/>
                  </a:lnTo>
                  <a:lnTo>
                    <a:pt x="889" y="0"/>
                  </a:lnTo>
                  <a:lnTo>
                    <a:pt x="0" y="0"/>
                  </a:lnTo>
                  <a:lnTo>
                    <a:pt x="0" y="19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1763688" y="831726"/>
            <a:ext cx="531395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tr-TR" sz="6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İnvazif</a:t>
            </a:r>
            <a:r>
              <a:rPr lang="tr-TR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İşlemler</a:t>
            </a:r>
            <a:endParaRPr lang="en-AU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4578" y="4876801"/>
            <a:ext cx="7785100" cy="493713"/>
            <a:chOff x="556" y="3072"/>
            <a:chExt cx="5517" cy="311"/>
          </a:xfrm>
        </p:grpSpPr>
        <p:sp>
          <p:nvSpPr>
            <p:cNvPr id="200707" name="Line 3"/>
            <p:cNvSpPr>
              <a:spLocks noChangeShapeType="1"/>
            </p:cNvSpPr>
            <p:nvPr/>
          </p:nvSpPr>
          <p:spPr bwMode="auto">
            <a:xfrm>
              <a:off x="670" y="3072"/>
              <a:ext cx="5403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0708" name="Rectangle 4"/>
            <p:cNvSpPr>
              <a:spLocks noChangeArrowheads="1"/>
            </p:cNvSpPr>
            <p:nvPr/>
          </p:nvSpPr>
          <p:spPr bwMode="auto">
            <a:xfrm>
              <a:off x="556" y="3154"/>
              <a:ext cx="48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AU" sz="1800" b="0">
                  <a:solidFill>
                    <a:schemeClr val="tx2">
                      <a:lumMod val="50000"/>
                    </a:schemeClr>
                  </a:solidFill>
                </a:rPr>
                <a:t>0   8   10   12   14   16   18   20   22   24   26   28   30   32   34   36   38   40</a:t>
              </a:r>
            </a:p>
          </p:txBody>
        </p:sp>
      </p:grpSp>
      <p:sp>
        <p:nvSpPr>
          <p:cNvPr id="200709" name="Line 5"/>
          <p:cNvSpPr>
            <a:spLocks noChangeShapeType="1"/>
          </p:cNvSpPr>
          <p:nvPr/>
        </p:nvSpPr>
        <p:spPr bwMode="auto">
          <a:xfrm>
            <a:off x="3321756" y="2819400"/>
            <a:ext cx="4862689" cy="0"/>
          </a:xfrm>
          <a:prstGeom prst="line">
            <a:avLst/>
          </a:prstGeom>
          <a:noFill/>
          <a:ln w="1016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18521" y="4343400"/>
            <a:ext cx="1741311" cy="0"/>
            <a:chOff x="814" y="2736"/>
            <a:chExt cx="1234" cy="0"/>
          </a:xfrm>
        </p:grpSpPr>
        <p:sp>
          <p:nvSpPr>
            <p:cNvPr id="200711" name="Line 7"/>
            <p:cNvSpPr>
              <a:spLocks noChangeShapeType="1"/>
            </p:cNvSpPr>
            <p:nvPr/>
          </p:nvSpPr>
          <p:spPr bwMode="auto">
            <a:xfrm>
              <a:off x="1058" y="2736"/>
              <a:ext cx="476" cy="0"/>
            </a:xfrm>
            <a:prstGeom prst="line">
              <a:avLst/>
            </a:prstGeom>
            <a:noFill/>
            <a:ln w="1016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0712" name="Line 8"/>
            <p:cNvSpPr>
              <a:spLocks noChangeShapeType="1"/>
            </p:cNvSpPr>
            <p:nvPr/>
          </p:nvSpPr>
          <p:spPr bwMode="auto">
            <a:xfrm>
              <a:off x="814" y="2736"/>
              <a:ext cx="208" cy="0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0713" name="Line 9"/>
            <p:cNvSpPr>
              <a:spLocks noChangeShapeType="1"/>
            </p:cNvSpPr>
            <p:nvPr/>
          </p:nvSpPr>
          <p:spPr bwMode="auto">
            <a:xfrm>
              <a:off x="1516" y="2736"/>
              <a:ext cx="532" cy="0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75656" y="3657600"/>
            <a:ext cx="3135489" cy="0"/>
            <a:chOff x="1184" y="2304"/>
            <a:chExt cx="2222" cy="0"/>
          </a:xfrm>
        </p:grpSpPr>
        <p:sp>
          <p:nvSpPr>
            <p:cNvPr id="200715" name="Line 11"/>
            <p:cNvSpPr>
              <a:spLocks noChangeShapeType="1"/>
            </p:cNvSpPr>
            <p:nvPr/>
          </p:nvSpPr>
          <p:spPr bwMode="auto">
            <a:xfrm>
              <a:off x="2084" y="2304"/>
              <a:ext cx="314" cy="0"/>
            </a:xfrm>
            <a:prstGeom prst="line">
              <a:avLst/>
            </a:prstGeom>
            <a:noFill/>
            <a:ln w="1016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0716" name="Line 12"/>
            <p:cNvSpPr>
              <a:spLocks noChangeShapeType="1"/>
            </p:cNvSpPr>
            <p:nvPr/>
          </p:nvSpPr>
          <p:spPr bwMode="auto">
            <a:xfrm flipH="1">
              <a:off x="1184" y="2304"/>
              <a:ext cx="980" cy="0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 flipH="1">
              <a:off x="2426" y="2304"/>
              <a:ext cx="980" cy="0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1679506" y="3795714"/>
            <a:ext cx="660246" cy="45910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CVS</a:t>
            </a:r>
          </a:p>
        </p:txBody>
      </p:sp>
      <p:sp>
        <p:nvSpPr>
          <p:cNvPr id="200719" name="Rectangle 15"/>
          <p:cNvSpPr>
            <a:spLocks noChangeArrowheads="1"/>
          </p:cNvSpPr>
          <p:nvPr/>
        </p:nvSpPr>
        <p:spPr bwMode="auto">
          <a:xfrm>
            <a:off x="2891367" y="3033714"/>
            <a:ext cx="501741" cy="45910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AS</a:t>
            </a:r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720" name="Rectangle 16"/>
          <p:cNvSpPr>
            <a:spLocks noChangeArrowheads="1"/>
          </p:cNvSpPr>
          <p:nvPr/>
        </p:nvSpPr>
        <p:spPr bwMode="auto">
          <a:xfrm>
            <a:off x="3805767" y="2271714"/>
            <a:ext cx="2518896" cy="45910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AU" sz="2400">
                <a:solidFill>
                  <a:schemeClr val="tx2">
                    <a:lumMod val="50000"/>
                  </a:schemeClr>
                </a:solidFill>
              </a:rPr>
              <a:t>FBS</a:t>
            </a:r>
            <a:r>
              <a:rPr lang="en-AU" sz="2400" b="0">
                <a:solidFill>
                  <a:schemeClr val="tx2">
                    <a:lumMod val="50000"/>
                  </a:schemeClr>
                </a:solidFill>
              </a:rPr>
              <a:t>   ,   </a:t>
            </a:r>
            <a:r>
              <a:rPr lang="en-AU" sz="2400">
                <a:solidFill>
                  <a:schemeClr val="tx2">
                    <a:lumMod val="50000"/>
                  </a:schemeClr>
                </a:solidFill>
              </a:rPr>
              <a:t>FTS</a:t>
            </a:r>
            <a:r>
              <a:rPr lang="en-AU" sz="2400" b="0">
                <a:solidFill>
                  <a:schemeClr val="tx2">
                    <a:lumMod val="50000"/>
                  </a:schemeClr>
                </a:solidFill>
              </a:rPr>
              <a:t>   ,   </a:t>
            </a:r>
            <a:r>
              <a:rPr lang="en-AU" sz="2400">
                <a:solidFill>
                  <a:schemeClr val="tx2">
                    <a:lumMod val="50000"/>
                  </a:schemeClr>
                </a:solidFill>
              </a:rPr>
              <a:t>UFS</a:t>
            </a:r>
          </a:p>
        </p:txBody>
      </p:sp>
      <p:sp>
        <p:nvSpPr>
          <p:cNvPr id="200722" name="Rectangle 18"/>
          <p:cNvSpPr>
            <a:spLocks noChangeArrowheads="1"/>
          </p:cNvSpPr>
          <p:nvPr/>
        </p:nvSpPr>
        <p:spPr bwMode="auto">
          <a:xfrm>
            <a:off x="1976967" y="3109914"/>
            <a:ext cx="655630" cy="45910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AU" sz="2400" dirty="0" err="1" smtClean="0">
                <a:solidFill>
                  <a:schemeClr val="tx2">
                    <a:lumMod val="50000"/>
                  </a:schemeClr>
                </a:solidFill>
              </a:rPr>
              <a:t>eA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723" name="Rectangle 19"/>
          <p:cNvSpPr>
            <a:spLocks noChangeArrowheads="1"/>
          </p:cNvSpPr>
          <p:nvPr/>
        </p:nvSpPr>
        <p:spPr bwMode="auto">
          <a:xfrm>
            <a:off x="3240109" y="3948114"/>
            <a:ext cx="2195987" cy="45910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AU" sz="2400" dirty="0" err="1" smtClean="0">
                <a:solidFill>
                  <a:schemeClr val="tx2">
                    <a:lumMod val="50000"/>
                  </a:schemeClr>
                </a:solidFill>
              </a:rPr>
              <a:t>pla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AU" sz="2400" dirty="0" smtClean="0">
                <a:solidFill>
                  <a:schemeClr val="tx2">
                    <a:lumMod val="50000"/>
                  </a:schemeClr>
                </a:solidFill>
              </a:rPr>
              <a:t>ental  </a:t>
            </a:r>
            <a:r>
              <a:rPr lang="en-AU" sz="2400" dirty="0" err="1" smtClean="0">
                <a:solidFill>
                  <a:schemeClr val="tx2">
                    <a:lumMod val="50000"/>
                  </a:schemeClr>
                </a:solidFill>
              </a:rPr>
              <a:t>biops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869244" y="6019800"/>
            <a:ext cx="6728178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726" name="Oval 22"/>
          <p:cNvSpPr>
            <a:spLocks noChangeArrowheads="1"/>
          </p:cNvSpPr>
          <p:nvPr/>
        </p:nvSpPr>
        <p:spPr bwMode="auto">
          <a:xfrm>
            <a:off x="2681111" y="6026150"/>
            <a:ext cx="124178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727" name="Oval 23"/>
          <p:cNvSpPr>
            <a:spLocks noChangeArrowheads="1"/>
          </p:cNvSpPr>
          <p:nvPr/>
        </p:nvSpPr>
        <p:spPr bwMode="auto">
          <a:xfrm>
            <a:off x="5187244" y="6026150"/>
            <a:ext cx="124178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728" name="Rectangle 24"/>
          <p:cNvSpPr>
            <a:spLocks noChangeArrowheads="1"/>
          </p:cNvSpPr>
          <p:nvPr/>
        </p:nvSpPr>
        <p:spPr bwMode="auto">
          <a:xfrm>
            <a:off x="2246821" y="519113"/>
            <a:ext cx="3614773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tr-TR" sz="4400" dirty="0" err="1" smtClean="0">
                <a:solidFill>
                  <a:schemeClr val="tx2">
                    <a:lumMod val="50000"/>
                  </a:schemeClr>
                </a:solidFill>
              </a:rPr>
              <a:t>İnvazif</a:t>
            </a:r>
            <a:r>
              <a:rPr lang="tr-TR" sz="4400" dirty="0" smtClean="0">
                <a:solidFill>
                  <a:schemeClr val="tx2">
                    <a:lumMod val="50000"/>
                  </a:schemeClr>
                </a:solidFill>
              </a:rPr>
              <a:t> İşlemler</a:t>
            </a:r>
          </a:p>
          <a:p>
            <a:pPr algn="ctr"/>
            <a:r>
              <a:rPr lang="tr-TR" sz="4400" dirty="0" smtClean="0">
                <a:solidFill>
                  <a:schemeClr val="tx2">
                    <a:lumMod val="50000"/>
                  </a:schemeClr>
                </a:solidFill>
              </a:rPr>
              <a:t>Kronoloji</a:t>
            </a:r>
            <a:endParaRPr lang="en-A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776699" y="5479727"/>
            <a:ext cx="1851085" cy="366767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Gestasyon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Haftası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İvazif</a:t>
            </a:r>
            <a:r>
              <a:rPr lang="tr-TR" dirty="0" smtClean="0"/>
              <a:t> İşlemler</a:t>
            </a:r>
            <a:br>
              <a:rPr lang="tr-TR" dirty="0" smtClean="0"/>
            </a:br>
            <a:r>
              <a:rPr lang="tr-TR" dirty="0" err="1" smtClean="0"/>
              <a:t>Endikasyonlar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sz="2400" b="1" dirty="0" smtClean="0"/>
              <a:t>Önceki  Çocuk </a:t>
            </a:r>
            <a:r>
              <a:rPr lang="tr-TR" sz="2400" b="1" dirty="0" err="1" smtClean="0"/>
              <a:t>deNovo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kromozomal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Aneuploidi</a:t>
            </a:r>
            <a:r>
              <a:rPr lang="tr-TR" sz="2400" b="1" dirty="0" smtClean="0"/>
              <a:t> veya </a:t>
            </a:r>
            <a:r>
              <a:rPr lang="tr-TR" sz="2400" b="1" dirty="0" err="1" smtClean="0"/>
              <a:t>genomik</a:t>
            </a:r>
            <a:r>
              <a:rPr lang="tr-TR" sz="2400" b="1" dirty="0" smtClean="0"/>
              <a:t> Dengesizlik ( </a:t>
            </a:r>
            <a:r>
              <a:rPr lang="tr-TR" sz="2400" b="1" dirty="0" err="1" smtClean="0"/>
              <a:t>Down</a:t>
            </a:r>
            <a:r>
              <a:rPr lang="tr-TR" sz="2400" b="1" dirty="0" smtClean="0"/>
              <a:t> 1/390, Tüm </a:t>
            </a:r>
            <a:r>
              <a:rPr lang="tr-TR" sz="2400" b="1" dirty="0" err="1" smtClean="0"/>
              <a:t>Anoploidi</a:t>
            </a:r>
            <a:r>
              <a:rPr lang="tr-TR" sz="2400" b="1" dirty="0" smtClean="0"/>
              <a:t> 1/100)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smtClean="0"/>
              <a:t>Anne ve/veya Baba kromozom Anomalisi veya Genomda Bozukluk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err="1" smtClean="0"/>
              <a:t>Familial</a:t>
            </a:r>
            <a:r>
              <a:rPr lang="tr-TR" sz="2400" b="1" dirty="0" smtClean="0"/>
              <a:t> Hastalıklar (Biyokimyasal </a:t>
            </a:r>
            <a:r>
              <a:rPr lang="tr-TR" sz="2400" b="1" dirty="0" err="1" smtClean="0"/>
              <a:t>veyaDNA</a:t>
            </a:r>
            <a:r>
              <a:rPr lang="tr-TR" sz="2400" b="1" dirty="0" smtClean="0"/>
              <a:t> analizi) – Tek Gen hastalıkları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smtClean="0"/>
              <a:t>X- </a:t>
            </a:r>
            <a:r>
              <a:rPr lang="tr-TR" sz="2400" b="1" dirty="0" err="1" smtClean="0"/>
              <a:t>Baglı</a:t>
            </a:r>
            <a:r>
              <a:rPr lang="tr-TR" sz="2400" b="1" dirty="0" smtClean="0"/>
              <a:t> Hastalıklar ( ör.</a:t>
            </a:r>
            <a:r>
              <a:rPr lang="tr-TR" sz="2400" b="1" dirty="0" err="1" smtClean="0"/>
              <a:t>Duchenne</a:t>
            </a:r>
            <a:r>
              <a:rPr lang="tr-TR" sz="24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smtClean="0"/>
              <a:t>NTD Artmış Risk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smtClean="0"/>
              <a:t>Tarama testi +, </a:t>
            </a:r>
            <a:r>
              <a:rPr lang="tr-TR" sz="2400" b="1" dirty="0" err="1" smtClean="0"/>
              <a:t>cff</a:t>
            </a:r>
            <a:r>
              <a:rPr lang="tr-TR" sz="2400" b="1" dirty="0" smtClean="0"/>
              <a:t> DNA+, Ultrasonda Saptanan Yapısal Anomaliler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smtClean="0"/>
              <a:t>Ailenin İsteği</a:t>
            </a:r>
          </a:p>
          <a:p>
            <a:pPr marL="457200" indent="-457200">
              <a:buFont typeface="+mj-lt"/>
              <a:buAutoNum type="arabicPeriod"/>
            </a:pPr>
            <a:endParaRPr lang="tr-T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683568" y="332656"/>
            <a:ext cx="777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762000"/>
            <a:r>
              <a:rPr lang="tr-TR" sz="2400" dirty="0" err="1" smtClean="0"/>
              <a:t>Chorion</a:t>
            </a:r>
            <a:r>
              <a:rPr lang="tr-TR" sz="2400" dirty="0" smtClean="0"/>
              <a:t> </a:t>
            </a:r>
            <a:r>
              <a:rPr lang="tr-TR" sz="2400" dirty="0" err="1" smtClean="0"/>
              <a:t>Villus</a:t>
            </a:r>
            <a:r>
              <a:rPr lang="tr-TR" sz="2400" dirty="0" smtClean="0"/>
              <a:t> Biyopsi</a:t>
            </a:r>
            <a:endParaRPr lang="en-A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84784"/>
            <a:ext cx="416392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1"/>
            <a:ext cx="3672408" cy="33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36504" y="332656"/>
            <a:ext cx="777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762000"/>
            <a:r>
              <a:rPr lang="tr-TR" sz="2400" dirty="0" err="1" smtClean="0"/>
              <a:t>Amniosentez</a:t>
            </a:r>
            <a:endParaRPr lang="en-AU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Koryon</a:t>
            </a:r>
            <a:r>
              <a:rPr lang="tr-TR" dirty="0" smtClean="0"/>
              <a:t> </a:t>
            </a:r>
            <a:r>
              <a:rPr lang="tr-TR" dirty="0" err="1" smtClean="0"/>
              <a:t>villusu</a:t>
            </a:r>
            <a:endParaRPr lang="tr-TR" dirty="0"/>
          </a:p>
        </p:txBody>
      </p:sp>
      <p:sp>
        <p:nvSpPr>
          <p:cNvPr id="48130" name="AutoShape 2" descr="https://encrypted-tbn3.gstatic.com/images?q=tbn:ANd9GcSG1sS0HcaQJDZHHBB0gW-tXOM4bagsNQi_pWQK0TX5VeDkc7S4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132" name="AutoShape 4" descr="https://encrypted-tbn3.gstatic.com/images?q=tbn:ANd9GcSG1sS0HcaQJDZHHBB0gW-tXOM4bagsNQi_pWQK0TX5VeDkc7S4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8134" name="Picture 6" descr="https://encrypted-tbn3.gstatic.com/images?q=tbn:ANd9GcTFAgxbggzyabIInUYQU6pbC499vosaMumP728QjZWf1DPA-y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357430"/>
            <a:ext cx="3214707" cy="2143140"/>
          </a:xfrm>
          <a:prstGeom prst="rect">
            <a:avLst/>
          </a:prstGeom>
          <a:noFill/>
        </p:spPr>
      </p:pic>
      <p:pic>
        <p:nvPicPr>
          <p:cNvPr id="48136" name="Picture 8" descr="https://encrypted-tbn3.gstatic.com/images?q=tbn:ANd9GcSG1sS0HcaQJDZHHBB0gW-tXOM4bagsNQi_pWQK0TX5VeDkc7S4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000636"/>
            <a:ext cx="2924175" cy="1562100"/>
          </a:xfrm>
          <a:prstGeom prst="rect">
            <a:avLst/>
          </a:prstGeom>
          <a:noFill/>
        </p:spPr>
      </p:pic>
      <p:pic>
        <p:nvPicPr>
          <p:cNvPr id="48140" name="Picture 12" descr="https://encrypted-tbn0.gstatic.com/images?q=tbn:ANd9GcT8Nxhu7pIK9BfObM_y8WiZjk5wejorLoR0q1DzBbw38uI4xda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57430"/>
            <a:ext cx="421658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-24000" contrast="14000"/>
          </a:blip>
          <a:srcRect/>
          <a:stretch>
            <a:fillRect/>
          </a:stretch>
        </p:blipFill>
        <p:spPr bwMode="auto">
          <a:xfrm>
            <a:off x="261938" y="836613"/>
            <a:ext cx="86201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C6C4F5B-0280-43FD-9092-474CB7247435}" type="slidenum">
              <a:rPr lang="en-US" smtClean="0"/>
              <a:pPr algn="ctr">
                <a:defRPr/>
              </a:pPr>
              <a:t>55</a:t>
            </a:fld>
            <a:endParaRPr lang="en-US" smtClean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79388" y="115888"/>
            <a:ext cx="8788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9900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BBBE9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BBBE9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BBBE9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BBBE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tr-TR" sz="4400" dirty="0" smtClean="0">
                <a:solidFill>
                  <a:schemeClr val="tx1"/>
                </a:solidFill>
                <a:latin typeface="+mn-lt"/>
                <a:cs typeface="Arial" charset="0"/>
              </a:rPr>
              <a:t>KONVANSİYONEL KARYOTİP ANALİZİ</a:t>
            </a:r>
            <a:endParaRPr lang="tr-TR" sz="44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8677" name="Rectangle 11"/>
          <p:cNvSpPr>
            <a:spLocks/>
          </p:cNvSpPr>
          <p:nvPr/>
        </p:nvSpPr>
        <p:spPr bwMode="auto">
          <a:xfrm>
            <a:off x="5141913" y="5876925"/>
            <a:ext cx="293687" cy="538163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27538" y="5462588"/>
            <a:ext cx="1100137" cy="1177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Genetik Laboratuar Yöntemleri</a:t>
            </a:r>
            <a:br>
              <a:rPr lang="tr-TR" sz="3600" dirty="0" smtClean="0">
                <a:solidFill>
                  <a:srgbClr val="C00000"/>
                </a:solidFill>
              </a:rPr>
            </a:br>
            <a:r>
              <a:rPr lang="tr-TR" sz="1400" dirty="0" err="1" smtClean="0">
                <a:solidFill>
                  <a:srgbClr val="7030A0"/>
                </a:solidFill>
              </a:rPr>
              <a:t>Basaran</a:t>
            </a:r>
            <a:r>
              <a:rPr lang="tr-TR" sz="1400" dirty="0" smtClean="0">
                <a:solidFill>
                  <a:srgbClr val="7030A0"/>
                </a:solidFill>
              </a:rPr>
              <a:t> S 2017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122882" name="AutoShape 2" descr="blob:https://web.whatsapp.com/17ef67a3-50b3-4f79-aa67-cccb4b0d2d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884" name="AutoShape 4" descr="blob:https://web.whatsapp.com/17ef67a3-50b3-4f79-aa67-cccb4b0d2d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886" name="Picture 6" descr="C:\Users\user\Desktop\sbasaran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979" r="17516" b="4851"/>
          <a:stretch>
            <a:fillRect/>
          </a:stretch>
        </p:blipFill>
        <p:spPr bwMode="auto">
          <a:xfrm>
            <a:off x="395536" y="1124744"/>
            <a:ext cx="8424936" cy="5532357"/>
          </a:xfrm>
          <a:prstGeom prst="rect">
            <a:avLst/>
          </a:prstGeom>
          <a:noFill/>
          <a:ln w="25400">
            <a:solidFill>
              <a:srgbClr val="68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Kromozomal</a:t>
            </a:r>
            <a:r>
              <a:rPr lang="tr-TR" dirty="0" smtClean="0"/>
              <a:t> Mikro </a:t>
            </a:r>
            <a:r>
              <a:rPr lang="tr-TR" dirty="0" err="1" smtClean="0"/>
              <a:t>Array</a:t>
            </a:r>
            <a:endParaRPr lang="tr-TR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Kromozomal</a:t>
            </a:r>
            <a:r>
              <a:rPr lang="tr-TR" dirty="0" smtClean="0"/>
              <a:t>  </a:t>
            </a:r>
            <a:r>
              <a:rPr lang="tr-TR" dirty="0" err="1" smtClean="0"/>
              <a:t>Mikroarray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Konvansiyonel G-Bantlama 5-10 milyon baz (</a:t>
            </a:r>
            <a:r>
              <a:rPr lang="tr-TR" dirty="0" err="1" smtClean="0"/>
              <a:t>megabaz</a:t>
            </a:r>
            <a:r>
              <a:rPr lang="tr-TR" dirty="0" smtClean="0"/>
              <a:t>) ve üstü Yapısal Değişiklikleri Tespit edebiliyor.</a:t>
            </a:r>
          </a:p>
          <a:p>
            <a:r>
              <a:rPr lang="tr-TR" dirty="0" smtClean="0"/>
              <a:t>Altında kalan</a:t>
            </a:r>
          </a:p>
          <a:p>
            <a:pPr lvl="1"/>
            <a:r>
              <a:rPr lang="tr-TR" dirty="0" smtClean="0"/>
              <a:t>Sendromlara yol açan.. </a:t>
            </a:r>
            <a:r>
              <a:rPr lang="tr-TR" dirty="0" err="1" smtClean="0"/>
              <a:t>Mikrodelesyon</a:t>
            </a:r>
            <a:r>
              <a:rPr lang="tr-TR" dirty="0" smtClean="0"/>
              <a:t>, </a:t>
            </a:r>
            <a:r>
              <a:rPr lang="tr-TR" dirty="0" err="1" smtClean="0"/>
              <a:t>duplikasyonlar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sendromik</a:t>
            </a:r>
            <a:r>
              <a:rPr lang="tr-TR" dirty="0" smtClean="0"/>
              <a:t> </a:t>
            </a:r>
            <a:r>
              <a:rPr lang="tr-TR" dirty="0" err="1" smtClean="0"/>
              <a:t>Nörokognitif</a:t>
            </a:r>
            <a:r>
              <a:rPr lang="tr-TR" dirty="0" smtClean="0"/>
              <a:t> Handikaplar Tanınamıyor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Kromozomal</a:t>
            </a:r>
            <a:r>
              <a:rPr lang="tr-TR" dirty="0" smtClean="0"/>
              <a:t>  </a:t>
            </a:r>
            <a:r>
              <a:rPr lang="tr-TR" dirty="0" err="1" smtClean="0"/>
              <a:t>Mikroarray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FISH </a:t>
            </a:r>
            <a:r>
              <a:rPr lang="tr-TR" dirty="0" err="1" smtClean="0"/>
              <a:t>Probları</a:t>
            </a:r>
            <a:r>
              <a:rPr lang="tr-TR" dirty="0" smtClean="0"/>
              <a:t> Tarama Ultrasonunun tespit ettiği bilinen Sendromlara Yönelikti (</a:t>
            </a:r>
            <a:r>
              <a:rPr lang="tr-TR" dirty="0" err="1" smtClean="0"/>
              <a:t>di</a:t>
            </a:r>
            <a:r>
              <a:rPr lang="tr-TR" dirty="0" smtClean="0"/>
              <a:t> George 22q11…</a:t>
            </a:r>
            <a:r>
              <a:rPr lang="tr-TR" dirty="0" err="1" smtClean="0"/>
              <a:t>Konoturunkal</a:t>
            </a:r>
            <a:r>
              <a:rPr lang="tr-TR" dirty="0" smtClean="0"/>
              <a:t> </a:t>
            </a:r>
            <a:r>
              <a:rPr lang="tr-TR" dirty="0" err="1" smtClean="0"/>
              <a:t>defekt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sendromik</a:t>
            </a:r>
            <a:r>
              <a:rPr lang="tr-TR" dirty="0" smtClean="0"/>
              <a:t> olan Saptanan US </a:t>
            </a:r>
            <a:r>
              <a:rPr lang="tr-TR" dirty="0" err="1" smtClean="0"/>
              <a:t>fetal</a:t>
            </a:r>
            <a:r>
              <a:rPr lang="tr-TR" dirty="0" smtClean="0"/>
              <a:t> anomalilerine </a:t>
            </a:r>
            <a:r>
              <a:rPr lang="tr-TR" dirty="0" err="1" smtClean="0"/>
              <a:t>Prob</a:t>
            </a:r>
            <a:r>
              <a:rPr lang="tr-TR" dirty="0" smtClean="0"/>
              <a:t> ve Tanı yok.</a:t>
            </a:r>
          </a:p>
          <a:p>
            <a:r>
              <a:rPr lang="tr-TR" dirty="0" smtClean="0"/>
              <a:t>G banttan 100 kez küçük </a:t>
            </a:r>
            <a:r>
              <a:rPr lang="tr-TR" dirty="0" err="1" smtClean="0"/>
              <a:t>delesyon</a:t>
            </a:r>
            <a:r>
              <a:rPr lang="tr-TR" dirty="0" smtClean="0"/>
              <a:t> ve </a:t>
            </a:r>
            <a:r>
              <a:rPr lang="tr-TR" dirty="0" err="1" smtClean="0"/>
              <a:t>duplikasyonları</a:t>
            </a:r>
            <a:r>
              <a:rPr lang="tr-TR" dirty="0" smtClean="0"/>
              <a:t> Hızla belirliyor.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Mayotik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Non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Disjunction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Anöploidiler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116832"/>
          </a:xfrm>
        </p:spPr>
        <p:txBody>
          <a:bodyPr/>
          <a:lstStyle/>
          <a:p>
            <a:pPr lvl="1">
              <a:buNone/>
            </a:pPr>
            <a:r>
              <a:rPr lang="tr-TR" dirty="0" smtClean="0"/>
              <a:t>					</a:t>
            </a:r>
            <a:r>
              <a:rPr lang="tr-TR" sz="3600" dirty="0" smtClean="0">
                <a:solidFill>
                  <a:srgbClr val="FF0000"/>
                </a:solidFill>
              </a:rPr>
              <a:t>%</a:t>
            </a:r>
            <a:r>
              <a:rPr lang="tr-TR" dirty="0" smtClean="0"/>
              <a:t>	</a:t>
            </a:r>
          </a:p>
          <a:p>
            <a:r>
              <a:rPr lang="tr-TR" dirty="0" smtClean="0"/>
              <a:t>Tüm yeni </a:t>
            </a:r>
            <a:r>
              <a:rPr lang="tr-TR" dirty="0" err="1" smtClean="0"/>
              <a:t>Doganlar</a:t>
            </a:r>
            <a:r>
              <a:rPr lang="tr-TR" dirty="0" smtClean="0"/>
              <a:t>	0,6</a:t>
            </a:r>
          </a:p>
          <a:p>
            <a:r>
              <a:rPr lang="tr-TR" dirty="0" smtClean="0"/>
              <a:t>Geç </a:t>
            </a:r>
            <a:r>
              <a:rPr lang="tr-TR" dirty="0" err="1" smtClean="0"/>
              <a:t>iu</a:t>
            </a:r>
            <a:r>
              <a:rPr lang="tr-TR" dirty="0" smtClean="0"/>
              <a:t> </a:t>
            </a:r>
            <a:r>
              <a:rPr lang="tr-TR" dirty="0" err="1" smtClean="0"/>
              <a:t>Ex</a:t>
            </a:r>
            <a:r>
              <a:rPr lang="tr-TR" dirty="0" smtClean="0"/>
              <a:t>		5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609600" y="3544416"/>
            <a:ext cx="8229600" cy="2116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yaş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%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CVS			3,1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noProof="0" dirty="0" err="1" smtClean="0"/>
              <a:t>Amniosentez</a:t>
            </a:r>
            <a:r>
              <a:rPr lang="tr-TR" sz="3200" dirty="0" smtClean="0"/>
              <a:t>		0,76</a:t>
            </a:r>
          </a:p>
          <a:p>
            <a:pPr marL="4000500" lvl="8" indent="-342900">
              <a:spcBef>
                <a:spcPct val="20000"/>
              </a:spcBef>
              <a:defRPr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marL="4000500" lvl="8" indent="-342900">
              <a:spcBef>
                <a:spcPct val="20000"/>
              </a:spcBef>
              <a:defRPr/>
            </a:pPr>
            <a:r>
              <a:rPr lang="tr-TR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Wellesley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 2012</a:t>
            </a:r>
            <a:endParaRPr lang="tr-TR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4 Düz Bağlayıcı"/>
          <p:cNvCxnSpPr/>
          <p:nvPr/>
        </p:nvCxnSpPr>
        <p:spPr>
          <a:xfrm>
            <a:off x="683568" y="1988840"/>
            <a:ext cx="7920880" cy="0"/>
          </a:xfrm>
          <a:prstGeom prst="line">
            <a:avLst/>
          </a:prstGeom>
          <a:ln w="2540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>
            <a:off x="683568" y="3284984"/>
            <a:ext cx="7920880" cy="0"/>
          </a:xfrm>
          <a:prstGeom prst="line">
            <a:avLst/>
          </a:prstGeom>
          <a:ln w="2540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683568" y="4005064"/>
            <a:ext cx="7920880" cy="0"/>
          </a:xfrm>
          <a:prstGeom prst="line">
            <a:avLst/>
          </a:prstGeom>
          <a:ln w="2540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755576" y="5733256"/>
            <a:ext cx="7920880" cy="0"/>
          </a:xfrm>
          <a:prstGeom prst="line">
            <a:avLst/>
          </a:prstGeom>
          <a:ln w="2540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Eski</a:t>
            </a:r>
            <a:r>
              <a:rPr lang="en-US" dirty="0" smtClean="0"/>
              <a:t> </a:t>
            </a:r>
            <a:r>
              <a:rPr lang="en-US" dirty="0" err="1" smtClean="0"/>
              <a:t>yöntemlere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yöntemlerin</a:t>
            </a:r>
            <a:r>
              <a:rPr lang="en-US" dirty="0" smtClean="0"/>
              <a:t> </a:t>
            </a:r>
            <a:r>
              <a:rPr lang="en-US" dirty="0" err="1" smtClean="0"/>
              <a:t>katkısı</a:t>
            </a:r>
            <a:r>
              <a:rPr lang="en-US" dirty="0" smtClean="0"/>
              <a:t>- Array CGH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Ense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kalınlığı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artışı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konjenital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anomalilerde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kromozomu</a:t>
            </a:r>
            <a:r>
              <a:rPr lang="en-US" dirty="0" smtClean="0">
                <a:solidFill>
                  <a:srgbClr val="C00000"/>
                </a:solidFill>
              </a:rPr>
              <a:t> normal </a:t>
            </a:r>
            <a:r>
              <a:rPr lang="en-US" dirty="0" err="1" smtClean="0">
                <a:solidFill>
                  <a:srgbClr val="C00000"/>
                </a:solidFill>
              </a:rPr>
              <a:t>fetüslerin</a:t>
            </a:r>
            <a:r>
              <a:rPr lang="en-US" dirty="0" smtClean="0">
                <a:solidFill>
                  <a:srgbClr val="C00000"/>
                </a:solidFill>
              </a:rPr>
              <a:t> % 5-15’inde </a:t>
            </a:r>
            <a:r>
              <a:rPr lang="en-US" dirty="0" err="1" smtClean="0">
                <a:solidFill>
                  <a:srgbClr val="C00000"/>
                </a:solidFill>
              </a:rPr>
              <a:t>gözle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görülemeyen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kromozom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bozuklukları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vardır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542" y="3674070"/>
            <a:ext cx="6100258" cy="263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Kromozomal</a:t>
            </a:r>
            <a:r>
              <a:rPr lang="tr-TR" b="1" dirty="0" smtClean="0"/>
              <a:t>  </a:t>
            </a:r>
            <a:r>
              <a:rPr lang="tr-TR" b="1" dirty="0" err="1" smtClean="0"/>
              <a:t>Mikroarray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Endikasyonlar</a:t>
            </a:r>
            <a:r>
              <a:rPr lang="tr-TR" b="1" dirty="0" smtClean="0"/>
              <a:t> *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7688" y="1700808"/>
            <a:ext cx="8686800" cy="496855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rgbClr val="C00000"/>
                </a:solidFill>
              </a:rPr>
              <a:t>Ultrason Yapısal Anomaliler+Normal </a:t>
            </a:r>
            <a:r>
              <a:rPr lang="tr-TR" sz="2800" b="1" dirty="0" err="1" smtClean="0">
                <a:solidFill>
                  <a:srgbClr val="C00000"/>
                </a:solidFill>
              </a:rPr>
              <a:t>Karyotip</a:t>
            </a:r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/>
              <a:t>% 5-6</a:t>
            </a:r>
            <a:br>
              <a:rPr lang="tr-TR" sz="2800" b="1" dirty="0" smtClean="0"/>
            </a:br>
            <a:r>
              <a:rPr lang="tr-TR" sz="2000" b="1" dirty="0" err="1" smtClean="0"/>
              <a:t>Kardiak</a:t>
            </a:r>
            <a:r>
              <a:rPr lang="tr-TR" sz="2000" b="1" dirty="0" smtClean="0"/>
              <a:t>,SSS, </a:t>
            </a:r>
            <a:r>
              <a:rPr lang="tr-TR" sz="2000" b="1" dirty="0" err="1" smtClean="0"/>
              <a:t>Urogenital</a:t>
            </a:r>
            <a:r>
              <a:rPr lang="tr-TR" sz="2000" b="1" dirty="0" smtClean="0"/>
              <a:t>, İskelet, </a:t>
            </a:r>
            <a:r>
              <a:rPr lang="tr-TR" sz="2000" b="1" dirty="0" err="1" smtClean="0"/>
              <a:t>Renal</a:t>
            </a:r>
            <a:r>
              <a:rPr lang="tr-TR" sz="2000" b="1" dirty="0" smtClean="0"/>
              <a:t> anomaliler</a:t>
            </a:r>
            <a:br>
              <a:rPr lang="tr-TR" sz="2000" b="1" dirty="0" smtClean="0"/>
            </a:br>
            <a:endParaRPr lang="tr-TR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800" b="1" dirty="0" smtClean="0">
                <a:solidFill>
                  <a:srgbClr val="C00000"/>
                </a:solidFill>
              </a:rPr>
              <a:t>Konvansiyonel </a:t>
            </a:r>
            <a:r>
              <a:rPr lang="tr-TR" sz="2800" b="1" dirty="0" err="1" smtClean="0">
                <a:solidFill>
                  <a:srgbClr val="C00000"/>
                </a:solidFill>
              </a:rPr>
              <a:t>Karyotipte</a:t>
            </a:r>
            <a:r>
              <a:rPr lang="tr-TR" sz="2800" b="1" dirty="0" smtClean="0">
                <a:solidFill>
                  <a:srgbClr val="C00000"/>
                </a:solidFill>
              </a:rPr>
              <a:t> Belirsiz durumlar</a:t>
            </a: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/>
              <a:t>% 5 anormal </a:t>
            </a:r>
            <a:r>
              <a:rPr lang="tr-TR" sz="2400" b="1" dirty="0" err="1" smtClean="0"/>
              <a:t>Fenotip</a:t>
            </a:r>
            <a:endParaRPr lang="tr-TR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tr-TR" sz="2400" b="1" dirty="0" smtClean="0"/>
              <a:t>Marker kromozom..orijin, içerik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sz="2400" b="1" dirty="0" err="1" smtClean="0"/>
              <a:t>Balanse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denovo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resiprokal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translokasyonlar</a:t>
            </a:r>
            <a:r>
              <a:rPr lang="tr-TR" sz="2400" b="1" dirty="0" smtClean="0"/>
              <a:t>..%6 anormal </a:t>
            </a:r>
            <a:r>
              <a:rPr lang="tr-TR" sz="2400" b="1" dirty="0" err="1" smtClean="0"/>
              <a:t>fenotip</a:t>
            </a:r>
            <a:r>
              <a:rPr lang="tr-TR" sz="2400" b="1" dirty="0" smtClean="0"/>
              <a:t/>
            </a:r>
            <a:br>
              <a:rPr lang="tr-TR" sz="2400" b="1" dirty="0" smtClean="0"/>
            </a:br>
            <a:endParaRPr lang="tr-TR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b="1" dirty="0" err="1" smtClean="0">
                <a:solidFill>
                  <a:srgbClr val="C00000"/>
                </a:solidFill>
              </a:rPr>
              <a:t>İntrauterin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Fetal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Ex</a:t>
            </a:r>
            <a:r>
              <a:rPr lang="tr-TR" sz="2800" b="1" dirty="0" smtClean="0">
                <a:solidFill>
                  <a:srgbClr val="C00000"/>
                </a:solidFill>
              </a:rPr>
              <a:t>-Doğum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%50 sonuç yok kalan +%21 katkı </a:t>
            </a:r>
            <a:r>
              <a:rPr lang="tr-TR" sz="2800" b="1" dirty="0" err="1" smtClean="0"/>
              <a:t>sagladı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%45 Patolojik </a:t>
            </a:r>
            <a:r>
              <a:rPr lang="tr-TR" sz="2800" b="1" dirty="0" err="1" smtClean="0"/>
              <a:t>kromozomal</a:t>
            </a:r>
            <a:r>
              <a:rPr lang="tr-TR" sz="2800" b="1" dirty="0" smtClean="0"/>
              <a:t> Yapısal bozukluklar</a:t>
            </a:r>
            <a:br>
              <a:rPr lang="tr-TR" sz="2800" b="1" dirty="0" smtClean="0"/>
            </a:br>
            <a:endParaRPr lang="tr-TR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rgbClr val="C00000"/>
                </a:solidFill>
              </a:rPr>
              <a:t>İleri </a:t>
            </a:r>
            <a:r>
              <a:rPr lang="tr-TR" sz="2800" b="1" dirty="0" err="1" smtClean="0">
                <a:solidFill>
                  <a:srgbClr val="C00000"/>
                </a:solidFill>
              </a:rPr>
              <a:t>maternal</a:t>
            </a:r>
            <a:r>
              <a:rPr lang="tr-TR" sz="2800" b="1" dirty="0" smtClean="0">
                <a:solidFill>
                  <a:srgbClr val="C00000"/>
                </a:solidFill>
              </a:rPr>
              <a:t> yaş veya + </a:t>
            </a:r>
            <a:r>
              <a:rPr lang="tr-TR" sz="2800" b="1" dirty="0" err="1" smtClean="0">
                <a:solidFill>
                  <a:srgbClr val="C00000"/>
                </a:solidFill>
              </a:rPr>
              <a:t>Down</a:t>
            </a:r>
            <a:r>
              <a:rPr lang="tr-TR" sz="2800" b="1" dirty="0" smtClean="0">
                <a:solidFill>
                  <a:srgbClr val="C00000"/>
                </a:solidFill>
              </a:rPr>
              <a:t> Taraması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err="1" smtClean="0"/>
              <a:t>First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Tier</a:t>
            </a:r>
            <a:r>
              <a:rPr lang="tr-TR" sz="2800" b="1" dirty="0" smtClean="0"/>
              <a:t> Test ( ilk Büyük Test )</a:t>
            </a:r>
            <a:br>
              <a:rPr lang="tr-TR" sz="2800" b="1" dirty="0" smtClean="0"/>
            </a:br>
            <a:r>
              <a:rPr lang="tr-TR" sz="2800" b="1" dirty="0" smtClean="0"/>
              <a:t>normal kromozom %1,5 unda </a:t>
            </a:r>
            <a:r>
              <a:rPr lang="tr-TR" sz="2800" b="1" dirty="0" err="1" smtClean="0"/>
              <a:t>submikroskop</a:t>
            </a:r>
            <a:r>
              <a:rPr lang="tr-TR" sz="2800" b="1" dirty="0" smtClean="0"/>
              <a:t> anomali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Kromozomal</a:t>
            </a:r>
            <a:r>
              <a:rPr lang="tr-TR" dirty="0" smtClean="0"/>
              <a:t>  </a:t>
            </a:r>
            <a:r>
              <a:rPr lang="tr-TR" dirty="0" err="1" smtClean="0"/>
              <a:t>Mikroarray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4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ACOG</a:t>
            </a:r>
            <a:endParaRPr lang="tr-TR" sz="27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tr-TR" sz="4800" dirty="0" smtClean="0"/>
              <a:t>Rolü belirsiz</a:t>
            </a:r>
          </a:p>
          <a:p>
            <a:pPr marL="514350" indent="-514350"/>
            <a:r>
              <a:rPr lang="tr-TR" sz="4800" dirty="0" smtClean="0"/>
              <a:t>Normal </a:t>
            </a:r>
            <a:r>
              <a:rPr lang="tr-TR" sz="4800" dirty="0" err="1" smtClean="0"/>
              <a:t>Karyotip</a:t>
            </a:r>
            <a:r>
              <a:rPr lang="tr-TR" sz="4800" dirty="0" smtClean="0"/>
              <a:t> Ultrasonda Anomali</a:t>
            </a:r>
          </a:p>
          <a:p>
            <a:pPr marL="514350" indent="-514350"/>
            <a:r>
              <a:rPr lang="tr-TR" sz="4800" dirty="0" err="1" smtClean="0"/>
              <a:t>Pre</a:t>
            </a:r>
            <a:r>
              <a:rPr lang="tr-TR" sz="4800" dirty="0" smtClean="0"/>
              <a:t> – Post Test Genetik Danışma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932" y="0"/>
            <a:ext cx="78260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274638"/>
            <a:ext cx="8229600" cy="1143000"/>
          </a:xfrm>
        </p:spPr>
        <p:txBody>
          <a:bodyPr/>
          <a:lstStyle/>
          <a:p>
            <a:r>
              <a:rPr lang="en-US" dirty="0" smtClean="0"/>
              <a:t>Array CGH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43100"/>
            <a:ext cx="8173792" cy="453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0"/>
            <a:ext cx="3505200" cy="2625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Açıklanamayan</a:t>
            </a:r>
            <a:r>
              <a:rPr lang="en-US" dirty="0" smtClean="0"/>
              <a:t> </a:t>
            </a:r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değişiklikleri</a:t>
            </a:r>
            <a:r>
              <a:rPr lang="en-US" dirty="0" smtClean="0"/>
              <a:t> – Array CGH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143" y="1981200"/>
            <a:ext cx="8009478" cy="377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43 Düz Ok Bağlayıcısı"/>
          <p:cNvCxnSpPr/>
          <p:nvPr/>
        </p:nvCxnSpPr>
        <p:spPr>
          <a:xfrm>
            <a:off x="4139952" y="2132856"/>
            <a:ext cx="0" cy="216024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3200" b="1" dirty="0" err="1" smtClean="0">
                <a:solidFill>
                  <a:srgbClr val="C00000"/>
                </a:solidFill>
              </a:rPr>
              <a:t>Prenatal</a:t>
            </a:r>
            <a:r>
              <a:rPr lang="tr-TR" sz="3200" b="1" dirty="0" smtClean="0">
                <a:solidFill>
                  <a:srgbClr val="C00000"/>
                </a:solidFill>
              </a:rPr>
              <a:t> Tanı</a:t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>Güncel Seçenekler 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915388" y="980728"/>
            <a:ext cx="1712396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tr-TR" b="1" dirty="0" smtClean="0"/>
              <a:t>Danışma </a:t>
            </a:r>
            <a:br>
              <a:rPr lang="tr-TR" b="1" dirty="0" smtClean="0"/>
            </a:br>
            <a:r>
              <a:rPr lang="tr-TR" b="1" dirty="0" err="1" smtClean="0"/>
              <a:t>Konsultasyon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771372" y="5734997"/>
            <a:ext cx="1424364" cy="43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err="1" smtClean="0"/>
              <a:t>Amniosentez</a:t>
            </a:r>
            <a:r>
              <a:rPr lang="tr-TR" b="1" dirty="0" smtClean="0"/>
              <a:t>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1403648" y="2998693"/>
            <a:ext cx="1424364" cy="43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smtClean="0"/>
              <a:t>CVS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3347864" y="1484784"/>
            <a:ext cx="1512168" cy="430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smtClean="0"/>
              <a:t>11-14 tarama</a:t>
            </a:r>
          </a:p>
          <a:p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915816" y="2060848"/>
            <a:ext cx="504056" cy="43030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smtClean="0"/>
              <a:t>+</a:t>
            </a:r>
          </a:p>
          <a:p>
            <a:endParaRPr lang="tr-TR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076056" y="2060848"/>
            <a:ext cx="432048" cy="43030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smtClean="0"/>
              <a:t>-</a:t>
            </a:r>
          </a:p>
          <a:p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7092280" y="6023029"/>
            <a:ext cx="1424364" cy="43030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smtClean="0"/>
              <a:t>Takip 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059832" y="3358733"/>
            <a:ext cx="432048" cy="43030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smtClean="0"/>
              <a:t>+</a:t>
            </a:r>
          </a:p>
          <a:p>
            <a:endParaRPr lang="tr-TR" b="1" dirty="0" smtClean="0"/>
          </a:p>
        </p:txBody>
      </p:sp>
      <p:sp>
        <p:nvSpPr>
          <p:cNvPr id="14" name="13 Metin kutusu"/>
          <p:cNvSpPr txBox="1"/>
          <p:nvPr/>
        </p:nvSpPr>
        <p:spPr>
          <a:xfrm>
            <a:off x="5076056" y="3356992"/>
            <a:ext cx="360040" cy="43030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smtClean="0"/>
              <a:t>-</a:t>
            </a:r>
          </a:p>
          <a:p>
            <a:endParaRPr lang="tr-TR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3419872" y="4438853"/>
            <a:ext cx="1656184" cy="430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err="1" smtClean="0"/>
              <a:t>cff</a:t>
            </a:r>
            <a:r>
              <a:rPr lang="tr-TR" b="1" dirty="0" smtClean="0"/>
              <a:t> DNA</a:t>
            </a:r>
          </a:p>
          <a:p>
            <a:endParaRPr lang="tr-TR" b="1" dirty="0" smtClean="0"/>
          </a:p>
        </p:txBody>
      </p:sp>
      <p:sp>
        <p:nvSpPr>
          <p:cNvPr id="16" name="15 Metin kutusu"/>
          <p:cNvSpPr txBox="1"/>
          <p:nvPr/>
        </p:nvSpPr>
        <p:spPr>
          <a:xfrm>
            <a:off x="3212232" y="5590981"/>
            <a:ext cx="432048" cy="43030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smtClean="0"/>
              <a:t>+</a:t>
            </a:r>
          </a:p>
          <a:p>
            <a:endParaRPr lang="tr-TR" b="1" dirty="0" smtClean="0"/>
          </a:p>
        </p:txBody>
      </p:sp>
      <p:sp>
        <p:nvSpPr>
          <p:cNvPr id="17" name="16 Metin kutusu"/>
          <p:cNvSpPr txBox="1"/>
          <p:nvPr/>
        </p:nvSpPr>
        <p:spPr>
          <a:xfrm>
            <a:off x="5228456" y="5589240"/>
            <a:ext cx="360040" cy="43030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smtClean="0"/>
              <a:t>-</a:t>
            </a:r>
          </a:p>
          <a:p>
            <a:endParaRPr lang="tr-TR" b="1" dirty="0"/>
          </a:p>
        </p:txBody>
      </p:sp>
      <p:cxnSp>
        <p:nvCxnSpPr>
          <p:cNvPr id="19" name="18 Düz Ok Bağlayıcısı"/>
          <p:cNvCxnSpPr/>
          <p:nvPr/>
        </p:nvCxnSpPr>
        <p:spPr>
          <a:xfrm>
            <a:off x="971600" y="1916832"/>
            <a:ext cx="0" cy="35283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>
            <a:off x="1979712" y="1916832"/>
            <a:ext cx="0" cy="8640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irsek Bağlayıcısı"/>
          <p:cNvCxnSpPr/>
          <p:nvPr/>
        </p:nvCxnSpPr>
        <p:spPr>
          <a:xfrm>
            <a:off x="2843808" y="1268760"/>
            <a:ext cx="4680520" cy="4608512"/>
          </a:xfrm>
          <a:prstGeom prst="bentConnector3">
            <a:avLst>
              <a:gd name="adj1" fmla="val 99786"/>
            </a:avLst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Düz Ok Bağlayıcısı"/>
          <p:cNvCxnSpPr/>
          <p:nvPr/>
        </p:nvCxnSpPr>
        <p:spPr>
          <a:xfrm flipH="1">
            <a:off x="2555776" y="2636912"/>
            <a:ext cx="360040" cy="216024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Düz Ok Bağlayıcısı"/>
          <p:cNvCxnSpPr/>
          <p:nvPr/>
        </p:nvCxnSpPr>
        <p:spPr>
          <a:xfrm>
            <a:off x="3419872" y="2636912"/>
            <a:ext cx="216024" cy="72008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Düz Ok Bağlayıcısı"/>
          <p:cNvCxnSpPr/>
          <p:nvPr/>
        </p:nvCxnSpPr>
        <p:spPr>
          <a:xfrm flipH="1">
            <a:off x="5004048" y="2564904"/>
            <a:ext cx="144016" cy="14401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Dirsek Bağlayıcısı"/>
          <p:cNvCxnSpPr/>
          <p:nvPr/>
        </p:nvCxnSpPr>
        <p:spPr>
          <a:xfrm rot="16200000" flipH="1">
            <a:off x="4535996" y="3320988"/>
            <a:ext cx="3600400" cy="1656184"/>
          </a:xfrm>
          <a:prstGeom prst="bentConnector3">
            <a:avLst>
              <a:gd name="adj1" fmla="val -1204"/>
            </a:avLst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Düz Ok Bağlayıcısı"/>
          <p:cNvCxnSpPr/>
          <p:nvPr/>
        </p:nvCxnSpPr>
        <p:spPr>
          <a:xfrm flipH="1">
            <a:off x="2051720" y="3933056"/>
            <a:ext cx="1016496" cy="1512168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Düz Ok Bağlayıcısı"/>
          <p:cNvCxnSpPr/>
          <p:nvPr/>
        </p:nvCxnSpPr>
        <p:spPr>
          <a:xfrm>
            <a:off x="3419872" y="3933056"/>
            <a:ext cx="0" cy="44043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Düz Ok Bağlayıcısı"/>
          <p:cNvCxnSpPr/>
          <p:nvPr/>
        </p:nvCxnSpPr>
        <p:spPr>
          <a:xfrm>
            <a:off x="5292080" y="3933056"/>
            <a:ext cx="1656184" cy="1863824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Düz Ok Bağlayıcısı"/>
          <p:cNvCxnSpPr/>
          <p:nvPr/>
        </p:nvCxnSpPr>
        <p:spPr>
          <a:xfrm flipH="1">
            <a:off x="3419872" y="5013176"/>
            <a:ext cx="360040" cy="432048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Düz Ok Bağlayıcısı"/>
          <p:cNvCxnSpPr/>
          <p:nvPr/>
        </p:nvCxnSpPr>
        <p:spPr>
          <a:xfrm>
            <a:off x="4788024" y="5013176"/>
            <a:ext cx="504056" cy="432048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Düz Ok Bağlayıcısı"/>
          <p:cNvCxnSpPr/>
          <p:nvPr/>
        </p:nvCxnSpPr>
        <p:spPr>
          <a:xfrm>
            <a:off x="5724128" y="5877272"/>
            <a:ext cx="1296144" cy="36004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Düz Ok Bağlayıcısı"/>
          <p:cNvCxnSpPr/>
          <p:nvPr/>
        </p:nvCxnSpPr>
        <p:spPr>
          <a:xfrm flipH="1">
            <a:off x="2267744" y="5877272"/>
            <a:ext cx="864096" cy="14401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3275856" y="2782669"/>
            <a:ext cx="1656184" cy="430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tr-TR" b="1" dirty="0" smtClean="0"/>
              <a:t>16- 20 h Tarama</a:t>
            </a:r>
          </a:p>
          <a:p>
            <a:endParaRPr lang="tr-TR" b="1" dirty="0" smtClean="0"/>
          </a:p>
        </p:txBody>
      </p:sp>
      <p:cxnSp>
        <p:nvCxnSpPr>
          <p:cNvPr id="32" name="31 Düz Ok Bağlayıcısı"/>
          <p:cNvCxnSpPr/>
          <p:nvPr/>
        </p:nvCxnSpPr>
        <p:spPr>
          <a:xfrm>
            <a:off x="2843808" y="1556792"/>
            <a:ext cx="216024" cy="72008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19 MAY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3658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" descr="C:\Users\user\IB\RESM\IMG-20120714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80295"/>
            <a:ext cx="5319802" cy="3540993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424608" y="-623664"/>
            <a:ext cx="76200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6000" dirty="0" smtClean="0">
                <a:latin typeface="Baskerville Old Face" pitchFamily="18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Teşekkürler.....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Kromozomal</a:t>
            </a:r>
            <a:r>
              <a:rPr lang="tr-TR" dirty="0" smtClean="0"/>
              <a:t>  </a:t>
            </a:r>
            <a:r>
              <a:rPr lang="tr-TR" dirty="0" err="1" smtClean="0"/>
              <a:t>Mikroarray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C00000"/>
                </a:solidFill>
              </a:rPr>
              <a:t>Yetersizlikleri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Nokta Mutasyonlar</a:t>
            </a:r>
          </a:p>
          <a:p>
            <a:r>
              <a:rPr lang="tr-TR" dirty="0" err="1" smtClean="0"/>
              <a:t>Balanse</a:t>
            </a:r>
            <a:r>
              <a:rPr lang="tr-TR" dirty="0" smtClean="0"/>
              <a:t> </a:t>
            </a:r>
            <a:r>
              <a:rPr lang="tr-TR" dirty="0" err="1" smtClean="0"/>
              <a:t>Translokasyonlar</a:t>
            </a:r>
            <a:endParaRPr lang="tr-TR" dirty="0" smtClean="0"/>
          </a:p>
          <a:p>
            <a:r>
              <a:rPr lang="tr-TR" dirty="0" err="1" smtClean="0"/>
              <a:t>İnversiyonlar</a:t>
            </a:r>
            <a:r>
              <a:rPr lang="tr-TR" dirty="0" smtClean="0"/>
              <a:t> 		…….. % 0,6 </a:t>
            </a:r>
            <a:r>
              <a:rPr lang="tr-TR" dirty="0" err="1" smtClean="0"/>
              <a:t>Populasyon</a:t>
            </a:r>
            <a:endParaRPr lang="tr-TR" dirty="0" smtClean="0"/>
          </a:p>
          <a:p>
            <a:r>
              <a:rPr lang="tr-TR" dirty="0" smtClean="0"/>
              <a:t>Nadir veya bu güne Kadar </a:t>
            </a:r>
            <a:r>
              <a:rPr lang="tr-TR" dirty="0" err="1" smtClean="0"/>
              <a:t>Genomik</a:t>
            </a:r>
            <a:r>
              <a:rPr lang="tr-TR" dirty="0" smtClean="0"/>
              <a:t> Bozukluklar</a:t>
            </a:r>
          </a:p>
          <a:p>
            <a:r>
              <a:rPr lang="tr-TR" dirty="0" err="1" smtClean="0"/>
              <a:t>Poliploidiler</a:t>
            </a:r>
            <a:r>
              <a:rPr lang="tr-TR" dirty="0" smtClean="0"/>
              <a:t> ??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rgbClr val="680000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En Yüksek Kromozom Anomalisi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/>
              <a:t>%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800" dirty="0" err="1" smtClean="0"/>
              <a:t>Prenatal</a:t>
            </a:r>
            <a:r>
              <a:rPr lang="tr-TR" sz="4800" dirty="0" smtClean="0"/>
              <a:t> Ultrasonda </a:t>
            </a:r>
            <a:r>
              <a:rPr lang="tr-TR" sz="4800" dirty="0" err="1" smtClean="0"/>
              <a:t>Multiple</a:t>
            </a:r>
            <a:r>
              <a:rPr lang="tr-TR" sz="4800" dirty="0" smtClean="0"/>
              <a:t> Anomaliler</a:t>
            </a:r>
          </a:p>
          <a:p>
            <a:r>
              <a:rPr lang="tr-TR" sz="4800" dirty="0" err="1" smtClean="0"/>
              <a:t>Postnatal</a:t>
            </a:r>
            <a:r>
              <a:rPr lang="tr-TR" sz="4800" dirty="0" smtClean="0"/>
              <a:t> Motor </a:t>
            </a:r>
            <a:r>
              <a:rPr lang="tr-TR" sz="4800" dirty="0" err="1" smtClean="0"/>
              <a:t>Mental</a:t>
            </a:r>
            <a:r>
              <a:rPr lang="tr-TR" sz="4800" dirty="0" smtClean="0"/>
              <a:t> </a:t>
            </a:r>
            <a:r>
              <a:rPr lang="tr-TR" sz="4800" dirty="0" err="1" smtClean="0"/>
              <a:t>Retardasyon</a:t>
            </a:r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tr-TR" sz="4400" dirty="0" smtClean="0"/>
              <a:t>Doğum Öncesinde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4400" dirty="0" smtClean="0"/>
              <a:t>(</a:t>
            </a:r>
            <a:r>
              <a:rPr lang="tr-TR" sz="4400" dirty="0" err="1" smtClean="0"/>
              <a:t>prenatal</a:t>
            </a:r>
            <a:r>
              <a:rPr lang="tr-TR" sz="4400" dirty="0" smtClean="0"/>
              <a:t> dönem)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4400" dirty="0" err="1" smtClean="0"/>
              <a:t>Fetusu</a:t>
            </a:r>
            <a:r>
              <a:rPr lang="tr-TR" sz="4400" dirty="0" smtClean="0"/>
              <a:t> ilgilendiren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5400" dirty="0" smtClean="0">
                <a:solidFill>
                  <a:srgbClr val="FF0000"/>
                </a:solidFill>
              </a:rPr>
              <a:t>anomalileri</a:t>
            </a:r>
            <a:r>
              <a:rPr lang="tr-TR" sz="5400" dirty="0" smtClean="0"/>
              <a:t> </a:t>
            </a:r>
            <a:r>
              <a:rPr lang="tr-TR" sz="4400" dirty="0" smtClean="0"/>
              <a:t>saptamak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Doğum Anomalileri</a:t>
            </a:r>
            <a:br>
              <a:rPr lang="tr-TR" dirty="0" smtClean="0"/>
            </a:br>
            <a:r>
              <a:rPr lang="tr-TR" sz="4900" dirty="0" smtClean="0">
                <a:solidFill>
                  <a:srgbClr val="FF0000"/>
                </a:solidFill>
              </a:rPr>
              <a:t>sebepleri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tr-TR" sz="4800" dirty="0" smtClean="0">
                <a:solidFill>
                  <a:srgbClr val="FF0000"/>
                </a:solidFill>
              </a:rPr>
              <a:t>Genetik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	sayısal , </a:t>
            </a:r>
            <a:r>
              <a:rPr lang="tr-TR" sz="3600" dirty="0" err="1" smtClean="0"/>
              <a:t>tekgen</a:t>
            </a:r>
            <a:r>
              <a:rPr lang="tr-TR" sz="3600" dirty="0" smtClean="0"/>
              <a:t>, </a:t>
            </a:r>
            <a:r>
              <a:rPr lang="tr-TR" sz="3600" dirty="0" err="1" smtClean="0"/>
              <a:t>Xe</a:t>
            </a:r>
            <a:r>
              <a:rPr lang="tr-TR" sz="3600" dirty="0" smtClean="0"/>
              <a:t> bağlı, </a:t>
            </a:r>
            <a:r>
              <a:rPr lang="tr-TR" sz="3600" dirty="0" err="1" smtClean="0"/>
              <a:t>multifaktör</a:t>
            </a:r>
            <a:endParaRPr lang="tr-TR" sz="4800" dirty="0" smtClean="0"/>
          </a:p>
          <a:p>
            <a:pPr marL="914400" indent="-914400">
              <a:buFont typeface="+mj-lt"/>
              <a:buAutoNum type="arabicPeriod"/>
            </a:pPr>
            <a:r>
              <a:rPr lang="tr-TR" sz="4800" dirty="0" smtClean="0">
                <a:solidFill>
                  <a:srgbClr val="FF0000"/>
                </a:solidFill>
              </a:rPr>
              <a:t>Genetik</a:t>
            </a:r>
            <a:r>
              <a:rPr lang="tr-TR" sz="4800" dirty="0" smtClean="0"/>
              <a:t> </a:t>
            </a:r>
            <a:r>
              <a:rPr lang="tr-TR" sz="4800" dirty="0" smtClean="0">
                <a:solidFill>
                  <a:srgbClr val="FF0000"/>
                </a:solidFill>
              </a:rPr>
              <a:t>Dışı</a:t>
            </a: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	</a:t>
            </a:r>
            <a:r>
              <a:rPr lang="tr-TR" dirty="0" smtClean="0"/>
              <a:t>çevresel Sebepler: Şeker, </a:t>
            </a:r>
            <a:r>
              <a:rPr lang="tr-TR" dirty="0" err="1" smtClean="0"/>
              <a:t>fenilketonuri</a:t>
            </a:r>
            <a:r>
              <a:rPr lang="tr-TR" dirty="0" smtClean="0"/>
              <a:t>, </a:t>
            </a:r>
            <a:r>
              <a:rPr lang="tr-TR" dirty="0" err="1" smtClean="0"/>
              <a:t>teratojen</a:t>
            </a:r>
            <a:r>
              <a:rPr lang="tr-TR" dirty="0" smtClean="0"/>
              <a:t>, gebelikte anne </a:t>
            </a:r>
            <a:r>
              <a:rPr lang="tr-TR" dirty="0" err="1" smtClean="0"/>
              <a:t>infeksiyonları</a:t>
            </a:r>
            <a:r>
              <a:rPr lang="tr-TR" dirty="0" smtClean="0"/>
              <a:t>, ikiz gebelikler</a:t>
            </a:r>
            <a:endParaRPr lang="tr-T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İnvazif</a:t>
            </a:r>
            <a:r>
              <a:rPr lang="tr-TR" dirty="0" smtClean="0"/>
              <a:t> işlemler </a:t>
            </a:r>
            <a:br>
              <a:rPr lang="tr-TR" dirty="0" smtClean="0"/>
            </a:br>
            <a:r>
              <a:rPr lang="tr-TR" dirty="0" err="1" smtClean="0"/>
              <a:t>Fetal</a:t>
            </a:r>
            <a:r>
              <a:rPr lang="tr-TR" dirty="0" smtClean="0"/>
              <a:t> Kayıp riski</a:t>
            </a:r>
            <a:br>
              <a:rPr lang="tr-TR" dirty="0" smtClean="0"/>
            </a:br>
            <a:r>
              <a:rPr lang="tr-TR" dirty="0" smtClean="0"/>
              <a:t>1/300 – 1/500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707904" y="3284984"/>
            <a:ext cx="1296144" cy="27363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3707904" y="2348880"/>
            <a:ext cx="129614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203848" y="2132856"/>
            <a:ext cx="0" cy="406400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9512" y="3413561"/>
            <a:ext cx="2736304" cy="1690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A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</a:t>
            </a:r>
          </a:p>
          <a:p>
            <a:pPr algn="ctr"/>
            <a:r>
              <a:rPr lang="en-A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risk </a:t>
            </a:r>
            <a:r>
              <a:rPr lang="en-AU" sz="2800" b="0" dirty="0" smtClean="0">
                <a:solidFill>
                  <a:schemeClr val="tx1"/>
                </a:solidFill>
                <a:effectLst/>
              </a:rPr>
              <a:t>(</a:t>
            </a:r>
            <a:r>
              <a:rPr lang="tr-TR" sz="4800" b="1" dirty="0" smtClean="0">
                <a:solidFill>
                  <a:schemeClr val="tx1"/>
                </a:solidFill>
                <a:effectLst/>
              </a:rPr>
              <a:t>kayıp</a:t>
            </a:r>
            <a:r>
              <a:rPr lang="en-AU" sz="2800" b="0" dirty="0" smtClean="0">
                <a:solidFill>
                  <a:schemeClr val="tx1"/>
                </a:solidFill>
                <a:effectLst/>
              </a:rPr>
              <a:t>)</a:t>
            </a:r>
            <a:r>
              <a:rPr lang="tr-TR" sz="28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oranı</a:t>
            </a:r>
            <a:endParaRPr lang="en-AU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562627" y="2312536"/>
            <a:ext cx="138563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Prosedür</a:t>
            </a:r>
          </a:p>
          <a:p>
            <a:pPr algn="l"/>
            <a:r>
              <a:rPr lang="tr-T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Operatör</a:t>
            </a:r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580112" y="3501008"/>
            <a:ext cx="2987422" cy="22442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tr-T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Hasta</a:t>
            </a:r>
            <a:endParaRPr lang="tr-TR" sz="32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tr-TR" sz="24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tr-TR" sz="20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Naturel</a:t>
            </a:r>
            <a:r>
              <a:rPr lang="tr-TR" sz="20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Kayıp</a:t>
            </a:r>
            <a:endParaRPr lang="en-AU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gestasyonelyaş</a:t>
            </a:r>
            <a:endParaRPr lang="en-AU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n-A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maternal </a:t>
            </a:r>
            <a:r>
              <a:rPr lang="tr-TR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yaş</a:t>
            </a:r>
            <a:endParaRPr lang="en-AU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tr-TR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 medikal problemler</a:t>
            </a:r>
            <a:endParaRPr lang="en-A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rgbClr val="68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4000" dirty="0" err="1" smtClean="0">
                <a:solidFill>
                  <a:srgbClr val="C00000"/>
                </a:solidFill>
              </a:rPr>
              <a:t>Prenatal</a:t>
            </a:r>
            <a:r>
              <a:rPr lang="tr-TR" sz="4000" dirty="0" smtClean="0">
                <a:solidFill>
                  <a:srgbClr val="C00000"/>
                </a:solidFill>
              </a:rPr>
              <a:t> Tanı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Doğum anomalilerini saptamak için kullanılan </a:t>
            </a:r>
            <a:r>
              <a:rPr lang="tr-TR" sz="4000" dirty="0" smtClean="0">
                <a:solidFill>
                  <a:srgbClr val="FF0000"/>
                </a:solidFill>
              </a:rPr>
              <a:t>tüm</a:t>
            </a:r>
          </a:p>
          <a:p>
            <a:pPr algn="ctr"/>
            <a:r>
              <a:rPr lang="tr-TR" sz="4000" dirty="0" smtClean="0"/>
              <a:t>Strateji</a:t>
            </a:r>
          </a:p>
          <a:p>
            <a:pPr algn="ctr"/>
            <a:r>
              <a:rPr lang="tr-TR" sz="4000" dirty="0" smtClean="0"/>
              <a:t>Yöntem</a:t>
            </a:r>
            <a:br>
              <a:rPr lang="tr-TR" sz="4000" dirty="0" smtClean="0"/>
            </a:br>
            <a:r>
              <a:rPr lang="tr-TR" sz="4000" dirty="0" smtClean="0"/>
              <a:t>ve</a:t>
            </a:r>
          </a:p>
          <a:p>
            <a:pPr algn="ctr"/>
            <a:r>
              <a:rPr lang="tr-TR" sz="4000" dirty="0" smtClean="0"/>
              <a:t>çalışmalar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rgbClr val="68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4000" dirty="0" err="1" smtClean="0">
                <a:solidFill>
                  <a:srgbClr val="C00000"/>
                </a:solidFill>
              </a:rPr>
              <a:t>Prenatal</a:t>
            </a:r>
            <a:r>
              <a:rPr lang="tr-TR" sz="4000" dirty="0" smtClean="0">
                <a:solidFill>
                  <a:srgbClr val="C00000"/>
                </a:solidFill>
              </a:rPr>
              <a:t> tanı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2962672" cy="4525963"/>
          </a:xfrm>
        </p:spPr>
        <p:txBody>
          <a:bodyPr/>
          <a:lstStyle/>
          <a:p>
            <a:pPr>
              <a:buNone/>
            </a:pPr>
            <a:r>
              <a:rPr lang="tr-TR" sz="4000" dirty="0" smtClean="0">
                <a:solidFill>
                  <a:srgbClr val="FF0000"/>
                </a:solidFill>
              </a:rPr>
              <a:t>Eski 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İnvazif</a:t>
            </a:r>
            <a:r>
              <a:rPr lang="tr-TR" dirty="0" smtClean="0"/>
              <a:t> işlemler</a:t>
            </a:r>
          </a:p>
          <a:p>
            <a:r>
              <a:rPr lang="tr-TR" dirty="0" err="1" smtClean="0"/>
              <a:t>Karyotip</a:t>
            </a:r>
            <a:r>
              <a:rPr lang="tr-TR" dirty="0" smtClean="0"/>
              <a:t> 	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860032" y="1340768"/>
            <a:ext cx="410445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Yeni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Anamnez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800" dirty="0" err="1" smtClean="0"/>
              <a:t>Pedigree</a:t>
            </a:r>
            <a:endParaRPr lang="tr-TR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Toplum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taraması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Risk</a:t>
            </a:r>
            <a:r>
              <a:rPr lang="tr-TR" sz="2800" dirty="0" smtClean="0"/>
              <a:t> değerlendirme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Genetik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danışma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800" dirty="0" err="1" smtClean="0"/>
              <a:t>Fetal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tanısal(</a:t>
            </a:r>
            <a:r>
              <a:rPr lang="tr-TR" sz="2800" dirty="0" err="1" smtClean="0">
                <a:solidFill>
                  <a:srgbClr val="FF0000"/>
                </a:solidFill>
              </a:rPr>
              <a:t>invazif</a:t>
            </a:r>
            <a:r>
              <a:rPr lang="tr-TR" sz="2800" dirty="0" smtClean="0">
                <a:solidFill>
                  <a:srgbClr val="FF0000"/>
                </a:solidFill>
              </a:rPr>
              <a:t>)</a:t>
            </a:r>
            <a:r>
              <a:rPr lang="tr-TR" sz="2800" dirty="0" smtClean="0"/>
              <a:t> işlemler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4 Düz Bağlayıcı"/>
          <p:cNvCxnSpPr/>
          <p:nvPr/>
        </p:nvCxnSpPr>
        <p:spPr>
          <a:xfrm>
            <a:off x="539552" y="1268760"/>
            <a:ext cx="7920880" cy="0"/>
          </a:xfrm>
          <a:prstGeom prst="line">
            <a:avLst/>
          </a:prstGeom>
          <a:ln w="2540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>
            <a:off x="539552" y="1988840"/>
            <a:ext cx="7920880" cy="0"/>
          </a:xfrm>
          <a:prstGeom prst="line">
            <a:avLst/>
          </a:prstGeom>
          <a:ln w="2540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611560" y="5949280"/>
            <a:ext cx="7920880" cy="0"/>
          </a:xfrm>
          <a:prstGeom prst="line">
            <a:avLst/>
          </a:prstGeom>
          <a:ln w="2540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8973</TotalTime>
  <Words>1391</Words>
  <Application>Microsoft Office PowerPoint</Application>
  <PresentationFormat>Ekran Gösterisi (4:3)</PresentationFormat>
  <Paragraphs>540</Paragraphs>
  <Slides>72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72</vt:i4>
      </vt:variant>
    </vt:vector>
  </HeadingPairs>
  <TitlesOfParts>
    <vt:vector size="77" baseType="lpstr">
      <vt:lpstr>Ofis Teması</vt:lpstr>
      <vt:lpstr>1_Ofis Teması</vt:lpstr>
      <vt:lpstr>2_Ofis Teması</vt:lpstr>
      <vt:lpstr>Photo Editor Photo</vt:lpstr>
      <vt:lpstr>Worksheet</vt:lpstr>
      <vt:lpstr>Slayt 1</vt:lpstr>
      <vt:lpstr>Konu Anlatım Planı</vt:lpstr>
      <vt:lpstr>Doğum Anomalileri canlı doğum  % </vt:lpstr>
      <vt:lpstr>Dogum Anomalileri Etyolojik Dağılım % (70000 canlı Dogum)</vt:lpstr>
      <vt:lpstr>Dengesiz kromozom Anomali Prevalansı  Wellesley D 2012</vt:lpstr>
      <vt:lpstr>Mayotik Non-Disjunction Anöploidiler</vt:lpstr>
      <vt:lpstr>En Yüksek Kromozom Anomalisi %</vt:lpstr>
      <vt:lpstr>Prenatal Tanı</vt:lpstr>
      <vt:lpstr>Prenatal tanı</vt:lpstr>
      <vt:lpstr>Prenatal Tanı</vt:lpstr>
      <vt:lpstr>Prenatal Tanı Aşamaları</vt:lpstr>
      <vt:lpstr>Tarama  Amaç </vt:lpstr>
      <vt:lpstr>Tarama Temel İlkeler</vt:lpstr>
      <vt:lpstr>Tarama Yöntemleri</vt:lpstr>
      <vt:lpstr>Slayt 15</vt:lpstr>
      <vt:lpstr>Risk LR = Sensitivite / FP </vt:lpstr>
      <vt:lpstr>Risk </vt:lpstr>
      <vt:lpstr>Slayt 18</vt:lpstr>
      <vt:lpstr>Slayt 19</vt:lpstr>
      <vt:lpstr>Ek Markerlar</vt:lpstr>
      <vt:lpstr>Artmış Nukal Kalınlık Genetik Sendrom ve Fetal Anomaliler</vt:lpstr>
      <vt:lpstr>2. Trimester Tarama</vt:lpstr>
      <vt:lpstr>Maternal serum Alfa Feto Protein (MSAFP)</vt:lpstr>
      <vt:lpstr>Slayt 24</vt:lpstr>
      <vt:lpstr>Biyokimyasal marker taraması MoM değerleri normal gebelik</vt:lpstr>
      <vt:lpstr>trisomi-21 (down sendromu) 2.trimestr</vt:lpstr>
      <vt:lpstr>Gebelik yaşının Yanlış  belirlenmesinde Marker`lar</vt:lpstr>
      <vt:lpstr>2. Trimester SerumTarama T21 Sensitivite (%)</vt:lpstr>
      <vt:lpstr>Prenatal Tarama Tanı</vt:lpstr>
      <vt:lpstr>1. Üçay Ultrasonografisi İSUOG 2013</vt:lpstr>
      <vt:lpstr>11-14 h US Fetal Anomali Yakalama Oranları Literatür %</vt:lpstr>
      <vt:lpstr>11-14 h US Fetal Non-Kromozom Anomali Yakalama Oranları (sensitivite)  Syngelaki A. Etal 2011 %</vt:lpstr>
      <vt:lpstr>11-14 h US Fetal Non-Kromozom Anomaliler Syngelaki A. Etal 2011 %</vt:lpstr>
      <vt:lpstr>11-14 h US Fetal Non-Kromozom Anomaliler Yakalama Oranı   Sistematik Derleme, Rossi AC , 2013 </vt:lpstr>
      <vt:lpstr>11-14 h US Fetal Non-Kromozom Anomaliler Yakalama oranı   %   Rossi AC , 2013 </vt:lpstr>
      <vt:lpstr>2.Üçay (20 -22 hafta) Ultrason ISUOG 2010</vt:lpstr>
      <vt:lpstr>18 23 haftaUS Fetal Anomali Yakalama Oranları POPULASYON Bazlı Çalışmalar %</vt:lpstr>
      <vt:lpstr>T21  18 – 22 hafta Ultrason  Marker ları </vt:lpstr>
      <vt:lpstr>Slayt 39</vt:lpstr>
      <vt:lpstr>T21, II.Trimester Yapısal Anomaliler</vt:lpstr>
      <vt:lpstr>Slayt 41</vt:lpstr>
      <vt:lpstr>Örnek: Down Sendromu 47 xx  Tarama Ultrason+Biyokimya </vt:lpstr>
      <vt:lpstr>cffDNA ile NIPD  nedir</vt:lpstr>
      <vt:lpstr>Slayt 44</vt:lpstr>
      <vt:lpstr>Massif Paralel DNA Dizileme Yöntemi</vt:lpstr>
      <vt:lpstr>cfFDNA klinik kullanım alternatifleri *</vt:lpstr>
      <vt:lpstr>cfFDNA otozomal aneuploidiler tanısal göstergeleri </vt:lpstr>
      <vt:lpstr>T21 cfFDNA yanlış + oranları (%)</vt:lpstr>
      <vt:lpstr>Tanı Yöntemleri</vt:lpstr>
      <vt:lpstr>Slayt 50</vt:lpstr>
      <vt:lpstr>Slayt 51</vt:lpstr>
      <vt:lpstr>İvazif İşlemler Endikasyonlar</vt:lpstr>
      <vt:lpstr>Slayt 53</vt:lpstr>
      <vt:lpstr>Koryon villusu</vt:lpstr>
      <vt:lpstr>Slayt 55</vt:lpstr>
      <vt:lpstr>Genetik Laboratuar Yöntemleri Basaran S 2017</vt:lpstr>
      <vt:lpstr>Kromozomal Mikro Array</vt:lpstr>
      <vt:lpstr>Kromozomal  Mikroarray</vt:lpstr>
      <vt:lpstr>Kromozomal  Mikroarray</vt:lpstr>
      <vt:lpstr>Eski yöntemlere yeni yöntemlerin katkısı- Array CGH</vt:lpstr>
      <vt:lpstr>Kromozomal  Mikroarray Endikasyonlar *</vt:lpstr>
      <vt:lpstr>Kromozomal  Mikroarray ACOG</vt:lpstr>
      <vt:lpstr>Slayt 63</vt:lpstr>
      <vt:lpstr>Array CGH</vt:lpstr>
      <vt:lpstr>Açıklanamayan kromozom değişiklikleri – Array CGH</vt:lpstr>
      <vt:lpstr>Prenatal Tanı Güncel Seçenekler </vt:lpstr>
      <vt:lpstr>Slayt 67</vt:lpstr>
      <vt:lpstr>Slayt 68</vt:lpstr>
      <vt:lpstr>Kromozomal  Mikroarray Yetersizlikleri</vt:lpstr>
      <vt:lpstr>Amaç </vt:lpstr>
      <vt:lpstr>Doğum Anomalileri sebepleri</vt:lpstr>
      <vt:lpstr>İnvazif işlemler  Fetal Kayıp riski 1/300 – 1/500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Perinatal Beyin Hasarı Neonatal  Ensefalopati Serebral Palsi</dc:title>
  <dc:creator>user</dc:creator>
  <cp:lastModifiedBy>user</cp:lastModifiedBy>
  <cp:revision>553</cp:revision>
  <dcterms:created xsi:type="dcterms:W3CDTF">2013-05-13T10:14:25Z</dcterms:created>
  <dcterms:modified xsi:type="dcterms:W3CDTF">2017-05-17T08:58:47Z</dcterms:modified>
</cp:coreProperties>
</file>