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93" r:id="rId8"/>
    <p:sldId id="294" r:id="rId9"/>
    <p:sldId id="295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92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3" autoAdjust="0"/>
    <p:restoredTop sz="86375" autoAdjust="0"/>
  </p:normalViewPr>
  <p:slideViewPr>
    <p:cSldViewPr>
      <p:cViewPr varScale="1">
        <p:scale>
          <a:sx n="59" d="100"/>
          <a:sy n="59" d="100"/>
        </p:scale>
        <p:origin x="-47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A29AB-EE2F-4509-86D9-6AC9EFE4D150}" type="datetimeFigureOut">
              <a:rPr lang="tr-TR" smtClean="0"/>
              <a:t>19.5.2017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AD4B4-4DDB-4717-B41A-AD71F7A030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213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C0321-78E0-4EB1-8414-C262645E1A1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66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As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know</a:t>
            </a:r>
            <a:endParaRPr lang="tr-TR" dirty="0" smtClean="0"/>
          </a:p>
          <a:p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described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de </a:t>
            </a:r>
            <a:r>
              <a:rPr lang="tr-TR" baseline="0" dirty="0" err="1" smtClean="0"/>
              <a:t>lancey</a:t>
            </a:r>
            <a:r>
              <a:rPr lang="tr-TR" baseline="0" dirty="0" smtClean="0"/>
              <a:t> </a:t>
            </a:r>
          </a:p>
          <a:p>
            <a:r>
              <a:rPr lang="tr-TR" baseline="0" dirty="0" smtClean="0"/>
              <a:t>İn </a:t>
            </a:r>
            <a:r>
              <a:rPr lang="tr-TR" baseline="0" dirty="0" err="1" smtClean="0"/>
              <a:t>this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way</a:t>
            </a:r>
            <a:r>
              <a:rPr lang="tr-TR" baseline="0" dirty="0" smtClean="0"/>
              <a:t>: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5C3E5-3E76-484C-A420-6A17F0576ED5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5B905-7532-40D5-B57D-AE24CC33CCAC}" type="slidenum">
              <a:rPr lang="tr-TR"/>
              <a:pPr/>
              <a:t>12</a:t>
            </a:fld>
            <a:endParaRPr lang="tr-TR"/>
          </a:p>
        </p:txBody>
      </p:sp>
      <p:sp>
        <p:nvSpPr>
          <p:cNvPr id="1157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52D6FE-86A8-4C28-9AA0-63AD7C769F8D}" type="slidenum">
              <a:rPr lang="en-US" sz="1200">
                <a:latin typeface="Times New Roman" pitchFamily="-109" charset="0"/>
                <a:ea typeface="ＭＳ Ｐゴシック" pitchFamily="-109" charset="-128"/>
              </a:rPr>
              <a:pPr algn="r"/>
              <a:t>12</a:t>
            </a:fld>
            <a:endParaRPr lang="en-US" sz="1200">
              <a:latin typeface="Times New Roman" pitchFamily="-109" charset="0"/>
              <a:ea typeface="ＭＳ Ｐゴシック" pitchFamily="-109" charset="-128"/>
            </a:endParaRPr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Patient: avoid unreasonable expectation.  Physician: Do not promise what we cannot deliver.  Surgery is only trying to restore the anatomy,  we can not guarantee the function.  Some pts with mild to mod. </a:t>
            </a:r>
            <a:r>
              <a:rPr lang="en-US" dirty="0" err="1" smtClean="0"/>
              <a:t>Prolapse</a:t>
            </a:r>
            <a:r>
              <a:rPr lang="en-US" dirty="0" smtClean="0"/>
              <a:t> have severe symptoms and some pts with marked </a:t>
            </a:r>
            <a:r>
              <a:rPr lang="en-US" dirty="0" err="1" smtClean="0"/>
              <a:t>prolapse</a:t>
            </a:r>
            <a:r>
              <a:rPr lang="en-US" dirty="0" smtClean="0"/>
              <a:t> without much complaints.</a:t>
            </a:r>
          </a:p>
        </p:txBody>
      </p:sp>
    </p:spTree>
    <p:extLst>
      <p:ext uri="{BB962C8B-B14F-4D97-AF65-F5344CB8AC3E}">
        <p14:creationId xmlns:p14="http://schemas.microsoft.com/office/powerpoint/2010/main" val="266276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Let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reiterate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that</a:t>
            </a:r>
            <a:endParaRPr lang="tr-TR" baseline="0" dirty="0" smtClean="0"/>
          </a:p>
          <a:p>
            <a:r>
              <a:rPr lang="tr-TR" baseline="0" dirty="0" err="1" smtClean="0"/>
              <a:t>If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move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keystone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from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bridge</a:t>
            </a:r>
            <a:endParaRPr lang="tr-TR" baseline="0" dirty="0" smtClean="0"/>
          </a:p>
          <a:p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will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colpase</a:t>
            </a:r>
            <a:endParaRPr lang="tr-TR" baseline="0" dirty="0" smtClean="0"/>
          </a:p>
          <a:p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same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true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apex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prolapse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5C3E5-3E76-484C-A420-6A17F0576ED5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AD4B4-4DDB-4717-B41A-AD71F7A0307F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530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EE85-88BA-4364-BE03-7801811B1DA1}" type="datetimeFigureOut">
              <a:rPr lang="tr-TR" smtClean="0"/>
              <a:t>19.5.2017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FDD-F05C-43DC-8E09-22DB28C00F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71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EE85-88BA-4364-BE03-7801811B1DA1}" type="datetimeFigureOut">
              <a:rPr lang="tr-TR" smtClean="0"/>
              <a:t>19.5.2017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FDD-F05C-43DC-8E09-22DB28C00F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390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EE85-88BA-4364-BE03-7801811B1DA1}" type="datetimeFigureOut">
              <a:rPr lang="tr-TR" smtClean="0"/>
              <a:t>19.5.2017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FDD-F05C-43DC-8E09-22DB28C00F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217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A3AD0-3F08-4C55-AD94-37241714270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71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EE85-88BA-4364-BE03-7801811B1DA1}" type="datetimeFigureOut">
              <a:rPr lang="tr-TR" smtClean="0"/>
              <a:t>19.5.2017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FDD-F05C-43DC-8E09-22DB28C00F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958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EE85-88BA-4364-BE03-7801811B1DA1}" type="datetimeFigureOut">
              <a:rPr lang="tr-TR" smtClean="0"/>
              <a:t>19.5.2017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FDD-F05C-43DC-8E09-22DB28C00F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571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EE85-88BA-4364-BE03-7801811B1DA1}" type="datetimeFigureOut">
              <a:rPr lang="tr-TR" smtClean="0"/>
              <a:t>19.5.2017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FDD-F05C-43DC-8E09-22DB28C00F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173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EE85-88BA-4364-BE03-7801811B1DA1}" type="datetimeFigureOut">
              <a:rPr lang="tr-TR" smtClean="0"/>
              <a:t>19.5.2017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FDD-F05C-43DC-8E09-22DB28C00F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455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EE85-88BA-4364-BE03-7801811B1DA1}" type="datetimeFigureOut">
              <a:rPr lang="tr-TR" smtClean="0"/>
              <a:t>19.5.2017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FDD-F05C-43DC-8E09-22DB28C00F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266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EE85-88BA-4364-BE03-7801811B1DA1}" type="datetimeFigureOut">
              <a:rPr lang="tr-TR" smtClean="0"/>
              <a:t>19.5.2017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FDD-F05C-43DC-8E09-22DB28C00F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652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EE85-88BA-4364-BE03-7801811B1DA1}" type="datetimeFigureOut">
              <a:rPr lang="tr-TR" smtClean="0"/>
              <a:t>19.5.2017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FDD-F05C-43DC-8E09-22DB28C00F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646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EE85-88BA-4364-BE03-7801811B1DA1}" type="datetimeFigureOut">
              <a:rPr lang="tr-TR" smtClean="0"/>
              <a:t>19.5.2017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FDD-F05C-43DC-8E09-22DB28C00F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25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EEE85-88BA-4364-BE03-7801811B1DA1}" type="datetimeFigureOut">
              <a:rPr lang="tr-TR" smtClean="0"/>
              <a:t>19.5.2017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0FDD-F05C-43DC-8E09-22DB28C00F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28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2985"/>
            <a:ext cx="7772400" cy="1714511"/>
          </a:xfrm>
        </p:spPr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PELVIC ORGAN PROLAPSE</a:t>
            </a:r>
            <a:br>
              <a:rPr lang="tr-TR" sz="3600" dirty="0" smtClean="0">
                <a:solidFill>
                  <a:srgbClr val="FF0000"/>
                </a:solidFill>
              </a:rPr>
            </a:br>
            <a:r>
              <a:rPr lang="tr-TR" sz="3600" dirty="0" smtClean="0">
                <a:solidFill>
                  <a:srgbClr val="FF0000"/>
                </a:solidFill>
              </a:rPr>
              <a:t>TIPS </a:t>
            </a:r>
            <a:r>
              <a:rPr lang="tr-TR" sz="3600" dirty="0" err="1" smtClean="0">
                <a:solidFill>
                  <a:srgbClr val="FF0000"/>
                </a:solidFill>
              </a:rPr>
              <a:t>and</a:t>
            </a:r>
            <a:r>
              <a:rPr lang="tr-TR" sz="3600" dirty="0" smtClean="0">
                <a:solidFill>
                  <a:srgbClr val="FF0000"/>
                </a:solidFill>
              </a:rPr>
              <a:t> TRICKS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14950"/>
            <a:ext cx="6400800" cy="1143008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Ateş</a:t>
            </a:r>
            <a:r>
              <a:rPr lang="en-US" dirty="0">
                <a:solidFill>
                  <a:schemeClr val="tx1"/>
                </a:solidFill>
              </a:rPr>
              <a:t> KARATEKE, MD, Prof.</a:t>
            </a:r>
          </a:p>
          <a:p>
            <a:r>
              <a:rPr lang="en-US" b="1" dirty="0">
                <a:solidFill>
                  <a:schemeClr val="tx1"/>
                </a:solidFill>
              </a:rPr>
              <a:t>Istanbul </a:t>
            </a:r>
            <a:r>
              <a:rPr lang="en-US" b="1" dirty="0" err="1">
                <a:solidFill>
                  <a:schemeClr val="tx1"/>
                </a:solidFill>
              </a:rPr>
              <a:t>Medeniyet</a:t>
            </a:r>
            <a:r>
              <a:rPr lang="en-US" b="1" dirty="0">
                <a:solidFill>
                  <a:schemeClr val="tx1"/>
                </a:solidFill>
              </a:rPr>
              <a:t> University</a:t>
            </a:r>
            <a:endParaRPr lang="tr-TR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Faculty of Medicine</a:t>
            </a:r>
          </a:p>
          <a:p>
            <a:r>
              <a:rPr lang="en-US" b="1" dirty="0">
                <a:solidFill>
                  <a:schemeClr val="tx1"/>
                </a:solidFill>
              </a:rPr>
              <a:t>Dept. of Obstetrics and Gynecology, Chair</a:t>
            </a:r>
          </a:p>
        </p:txBody>
      </p:sp>
      <p:pic>
        <p:nvPicPr>
          <p:cNvPr id="5" name="Picture 6" descr="DSC01126"/>
          <p:cNvPicPr>
            <a:picLocks noChangeAspect="1" noChangeArrowheads="1"/>
          </p:cNvPicPr>
          <p:nvPr/>
        </p:nvPicPr>
        <p:blipFill>
          <a:blip r:embed="rId3"/>
          <a:srcRect l="23192" t="8595" r="7272" b="17715"/>
          <a:stretch>
            <a:fillRect/>
          </a:stretch>
        </p:blipFill>
        <p:spPr>
          <a:xfrm>
            <a:off x="2555776" y="2636912"/>
            <a:ext cx="3887787" cy="24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2100" indent="-292100" eaLnBrk="1" hangingPunct="1"/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  female pelvic floor </a:t>
            </a:r>
            <a:r>
              <a:rPr lang="tr-TR" dirty="0" smtClean="0"/>
              <a:t>has an </a:t>
            </a:r>
            <a:r>
              <a:rPr lang="en-US" dirty="0" smtClean="0"/>
              <a:t> extremely complex</a:t>
            </a:r>
            <a:r>
              <a:rPr lang="tr-TR" dirty="0" smtClean="0"/>
              <a:t> </a:t>
            </a:r>
            <a:r>
              <a:rPr lang="tr-TR" dirty="0" err="1" smtClean="0"/>
              <a:t>function</a:t>
            </a:r>
            <a:r>
              <a:rPr lang="en-US" dirty="0" smtClean="0"/>
              <a:t>  </a:t>
            </a:r>
            <a:endParaRPr lang="tr-TR" dirty="0" smtClean="0"/>
          </a:p>
          <a:p>
            <a:pPr marL="292100" indent="-292100" eaLnBrk="1" hangingPunct="1"/>
            <a:r>
              <a:rPr lang="en-US" dirty="0" smtClean="0"/>
              <a:t>In addition to supporting the abdominal and pelvic organs and maintaining continence of urine and feces, 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pelvic floor must also permit sexual intercourse, </a:t>
            </a:r>
            <a:r>
              <a:rPr lang="tr-TR" dirty="0" err="1" smtClean="0"/>
              <a:t>birth</a:t>
            </a:r>
            <a:r>
              <a:rPr lang="en-US" dirty="0" smtClean="0"/>
              <a:t> and storage and evacuation of excretory products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b="1" dirty="0" smtClean="0">
                <a:solidFill>
                  <a:srgbClr val="FF0000"/>
                </a:solidFill>
              </a:rPr>
              <a:t>C</a:t>
            </a:r>
            <a:r>
              <a:rPr lang="en-US" b="1" dirty="0" err="1" smtClean="0">
                <a:solidFill>
                  <a:srgbClr val="FF0000"/>
                </a:solidFill>
              </a:rPr>
              <a:t>omplex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Function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tr-TR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goals of pelvic </a:t>
            </a:r>
            <a:r>
              <a:rPr lang="tr-TR" dirty="0" smtClean="0">
                <a:solidFill>
                  <a:srgbClr val="FF0000"/>
                </a:solidFill>
              </a:rPr>
              <a:t>organ </a:t>
            </a:r>
            <a:r>
              <a:rPr lang="tr-TR" dirty="0" err="1" smtClean="0">
                <a:solidFill>
                  <a:srgbClr val="FF0000"/>
                </a:solidFill>
              </a:rPr>
              <a:t>prolapse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surgery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goals of pelvic </a:t>
            </a:r>
            <a:r>
              <a:rPr lang="tr-TR" dirty="0"/>
              <a:t>organ </a:t>
            </a:r>
            <a:r>
              <a:rPr lang="tr-TR" dirty="0" err="1"/>
              <a:t>prolapse</a:t>
            </a:r>
            <a:r>
              <a:rPr lang="en-US" dirty="0" smtClean="0"/>
              <a:t> surgery are to correct</a:t>
            </a:r>
            <a:r>
              <a:rPr lang="tr-TR" dirty="0" smtClean="0"/>
              <a:t>  </a:t>
            </a:r>
            <a:r>
              <a:rPr lang="en-US" dirty="0" smtClean="0"/>
              <a:t>all defects, </a:t>
            </a:r>
            <a:r>
              <a:rPr lang="en-US" dirty="0" err="1" smtClean="0"/>
              <a:t>th</a:t>
            </a:r>
            <a:r>
              <a:rPr lang="tr-TR" dirty="0" err="1" smtClean="0"/>
              <a:t>erefore</a:t>
            </a:r>
            <a:r>
              <a:rPr lang="tr-TR" dirty="0" smtClean="0"/>
              <a:t> </a:t>
            </a:r>
            <a:r>
              <a:rPr lang="en-US" dirty="0" smtClean="0"/>
              <a:t> re-establishing vaginal support at all</a:t>
            </a:r>
            <a:r>
              <a:rPr lang="tr-TR" dirty="0" smtClean="0"/>
              <a:t>  </a:t>
            </a:r>
            <a:r>
              <a:rPr lang="en-US" dirty="0" smtClean="0"/>
              <a:t>three levels, and to maintain and restore normal</a:t>
            </a:r>
            <a:r>
              <a:rPr lang="tr-TR" dirty="0" smtClean="0"/>
              <a:t>  </a:t>
            </a:r>
            <a:r>
              <a:rPr lang="tr-TR" dirty="0" err="1" smtClean="0"/>
              <a:t>visceral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sexual</a:t>
            </a:r>
            <a:r>
              <a:rPr lang="tr-TR" dirty="0" smtClean="0"/>
              <a:t> </a:t>
            </a:r>
            <a:r>
              <a:rPr lang="tr-TR" dirty="0" err="1" smtClean="0"/>
              <a:t>function</a:t>
            </a: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90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S</a:t>
            </a:r>
            <a:r>
              <a:rPr lang="en-US" sz="3600" dirty="0" err="1" smtClean="0">
                <a:solidFill>
                  <a:srgbClr val="FF0000"/>
                </a:solidFill>
              </a:rPr>
              <a:t>ymptom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>
                <a:solidFill>
                  <a:srgbClr val="FF0000"/>
                </a:solidFill>
              </a:rPr>
              <a:t>S</a:t>
            </a:r>
            <a:r>
              <a:rPr lang="en-US" sz="3600" dirty="0" err="1" smtClean="0">
                <a:solidFill>
                  <a:srgbClr val="FF0000"/>
                </a:solidFill>
              </a:rPr>
              <a:t>pecific</a:t>
            </a:r>
            <a:r>
              <a:rPr lang="en-US" sz="3600" dirty="0" smtClean="0">
                <a:solidFill>
                  <a:srgbClr val="FF0000"/>
                </a:solidFill>
              </a:rPr>
              <a:t> to </a:t>
            </a:r>
            <a:r>
              <a:rPr lang="tr-TR" sz="3600" dirty="0" smtClean="0">
                <a:solidFill>
                  <a:srgbClr val="FF0000"/>
                </a:solidFill>
              </a:rPr>
              <a:t>P</a:t>
            </a:r>
            <a:r>
              <a:rPr lang="en-US" sz="3600" dirty="0" err="1" smtClean="0">
                <a:solidFill>
                  <a:srgbClr val="FF0000"/>
                </a:solidFill>
              </a:rPr>
              <a:t>rolapse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smtClean="0">
                <a:solidFill>
                  <a:srgbClr val="FF0000"/>
                </a:solidFill>
              </a:rPr>
              <a:t>is </a:t>
            </a:r>
            <a:r>
              <a:rPr lang="tr-TR" sz="3600" dirty="0" err="1" smtClean="0">
                <a:solidFill>
                  <a:srgbClr val="FF0000"/>
                </a:solidFill>
              </a:rPr>
              <a:t>Vaginal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</a:rPr>
              <a:t>Bulge</a:t>
            </a:r>
            <a:endParaRPr lang="tr-TR" sz="3600" dirty="0" smtClean="0">
              <a:solidFill>
                <a:srgbClr val="FF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92100" indent="-292100">
              <a:lnSpc>
                <a:spcPct val="90000"/>
              </a:lnSpc>
            </a:pPr>
            <a:r>
              <a:rPr lang="tr-TR" sz="2800" dirty="0" err="1" smtClean="0"/>
              <a:t>There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a </a:t>
            </a:r>
            <a:r>
              <a:rPr lang="tr-TR" sz="2800" dirty="0" err="1" smtClean="0"/>
              <a:t>number</a:t>
            </a:r>
            <a:r>
              <a:rPr lang="tr-TR" sz="2800" dirty="0" smtClean="0"/>
              <a:t> of s</a:t>
            </a:r>
            <a:r>
              <a:rPr lang="en-US" sz="2800" dirty="0" err="1" smtClean="0"/>
              <a:t>ymptom</a:t>
            </a:r>
            <a:r>
              <a:rPr lang="tr-TR" sz="2800" dirty="0" smtClean="0"/>
              <a:t>s ;</a:t>
            </a:r>
            <a:r>
              <a:rPr lang="en-US" sz="2800" dirty="0" smtClean="0"/>
              <a:t> urinary, </a:t>
            </a:r>
            <a:r>
              <a:rPr lang="en-US" sz="2800" dirty="0" err="1" smtClean="0"/>
              <a:t>defecatory</a:t>
            </a:r>
            <a:r>
              <a:rPr lang="en-US" sz="2800" dirty="0" smtClean="0"/>
              <a:t>, sexual dysfunction,</a:t>
            </a:r>
            <a:r>
              <a:rPr lang="tr-TR" sz="2800" dirty="0" smtClean="0"/>
              <a:t> </a:t>
            </a:r>
            <a:r>
              <a:rPr lang="en-US" sz="2800" dirty="0" smtClean="0"/>
              <a:t>pelvic pressure, pain, vaginal bulge</a:t>
            </a:r>
            <a:r>
              <a:rPr lang="tr-TR" sz="2800" dirty="0" smtClean="0"/>
              <a:t>,</a:t>
            </a:r>
            <a:r>
              <a:rPr lang="en-US" sz="2800" dirty="0" smtClean="0"/>
              <a:t> protrusion and low backache</a:t>
            </a:r>
            <a:endParaRPr lang="tr-TR" sz="2800" dirty="0" smtClean="0"/>
          </a:p>
          <a:p>
            <a:pPr marL="292100" indent="-292100">
              <a:lnSpc>
                <a:spcPct val="90000"/>
              </a:lnSpc>
            </a:pPr>
            <a:r>
              <a:rPr lang="en-US" sz="2800" dirty="0" smtClean="0"/>
              <a:t>The only symptom specific to prolapse is the awareness of a vaginal bulge or protrusion  </a:t>
            </a:r>
            <a:endParaRPr lang="tr-TR" sz="2800" dirty="0" smtClean="0"/>
          </a:p>
          <a:p>
            <a:pPr marL="292100" indent="-292100">
              <a:lnSpc>
                <a:spcPct val="90000"/>
              </a:lnSpc>
            </a:pPr>
            <a:r>
              <a:rPr lang="tr-TR" sz="2800" dirty="0" smtClean="0"/>
              <a:t>P</a:t>
            </a:r>
            <a:r>
              <a:rPr lang="en-US" sz="2800" dirty="0" err="1" smtClean="0"/>
              <a:t>elvic</a:t>
            </a:r>
            <a:r>
              <a:rPr lang="en-US" sz="2800" dirty="0" smtClean="0"/>
              <a:t> symptoms</a:t>
            </a:r>
            <a:r>
              <a:rPr lang="tr-TR" sz="2800" dirty="0" smtClean="0"/>
              <a:t>, </a:t>
            </a:r>
            <a:r>
              <a:rPr lang="tr-TR" sz="2800" dirty="0" err="1" smtClean="0"/>
              <a:t>other</a:t>
            </a:r>
            <a:r>
              <a:rPr lang="tr-TR" sz="2800" dirty="0" smtClean="0"/>
              <a:t> </a:t>
            </a:r>
            <a:r>
              <a:rPr lang="tr-TR" sz="2800" dirty="0" err="1" smtClean="0"/>
              <a:t>than</a:t>
            </a:r>
            <a:r>
              <a:rPr lang="tr-TR" sz="2800" dirty="0" smtClean="0"/>
              <a:t> a </a:t>
            </a:r>
            <a:r>
              <a:rPr lang="tr-TR" sz="2800" dirty="0" err="1" smtClean="0"/>
              <a:t>vaginal</a:t>
            </a:r>
            <a:r>
              <a:rPr lang="tr-TR" sz="2800" dirty="0" smtClean="0"/>
              <a:t> </a:t>
            </a:r>
            <a:r>
              <a:rPr lang="tr-TR" sz="2800" dirty="0" err="1" smtClean="0"/>
              <a:t>bulge</a:t>
            </a:r>
            <a:r>
              <a:rPr lang="tr-TR" sz="2800" dirty="0" smtClean="0"/>
              <a:t> </a:t>
            </a:r>
            <a:r>
              <a:rPr lang="en-US" sz="2800" dirty="0" smtClean="0"/>
              <a:t>, </a:t>
            </a:r>
            <a:r>
              <a:rPr lang="tr-TR" sz="2800" dirty="0" err="1" smtClean="0"/>
              <a:t>may</a:t>
            </a:r>
            <a:r>
              <a:rPr lang="tr-TR" sz="2800" dirty="0" smtClean="0"/>
              <a:t> not be </a:t>
            </a:r>
            <a:r>
              <a:rPr lang="tr-TR" sz="2800" dirty="0" err="1" smtClean="0"/>
              <a:t>controlled</a:t>
            </a:r>
            <a:r>
              <a:rPr lang="tr-TR" sz="2800" dirty="0" smtClean="0"/>
              <a:t> </a:t>
            </a:r>
            <a:r>
              <a:rPr lang="en-US" sz="2800" dirty="0" smtClean="0"/>
              <a:t>with </a:t>
            </a:r>
            <a:r>
              <a:rPr lang="en-US" sz="2800" dirty="0" err="1" smtClean="0"/>
              <a:t>prolapse</a:t>
            </a:r>
            <a:r>
              <a:rPr lang="en-US" sz="2800" dirty="0" smtClean="0"/>
              <a:t> </a:t>
            </a:r>
            <a:r>
              <a:rPr lang="tr-TR" sz="2800" dirty="0" err="1" smtClean="0"/>
              <a:t>surgery</a:t>
            </a:r>
            <a:r>
              <a:rPr lang="en-US" sz="2800" dirty="0" smtClean="0"/>
              <a:t> </a:t>
            </a:r>
          </a:p>
          <a:p>
            <a:pPr marL="292100" indent="-292100"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marL="292100" indent="-292100"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marL="292100" indent="-292100" eaLnBrk="1" hangingPunct="1">
              <a:lnSpc>
                <a:spcPct val="90000"/>
              </a:lnSpc>
            </a:pPr>
            <a:endParaRPr lang="en-US" sz="2800" dirty="0" smtClean="0"/>
          </a:p>
          <a:p>
            <a:pPr marL="292100" indent="-292100" eaLnBrk="1" hangingPunct="1">
              <a:lnSpc>
                <a:spcPct val="90000"/>
              </a:lnSpc>
              <a:buFont typeface="Wingdings" pitchFamily="-109" charset="2"/>
              <a:buNone/>
            </a:pPr>
            <a:r>
              <a:rPr lang="en-US" sz="2800" dirty="0" smtClean="0"/>
              <a:t>	   </a:t>
            </a:r>
          </a:p>
        </p:txBody>
      </p:sp>
    </p:spTree>
    <p:extLst>
      <p:ext uri="{BB962C8B-B14F-4D97-AF65-F5344CB8AC3E}">
        <p14:creationId xmlns:p14="http://schemas.microsoft.com/office/powerpoint/2010/main" val="40302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 </a:t>
            </a:r>
            <a:r>
              <a:rPr lang="tr-TR" sz="4900" dirty="0" smtClean="0">
                <a:solidFill>
                  <a:srgbClr val="FF0000"/>
                </a:solidFill>
              </a:rPr>
              <a:t>A</a:t>
            </a:r>
            <a:r>
              <a:rPr lang="en-US" sz="4900" dirty="0" smtClean="0">
                <a:solidFill>
                  <a:srgbClr val="FF0000"/>
                </a:solidFill>
              </a:rPr>
              <a:t>symptomatic</a:t>
            </a:r>
            <a:r>
              <a:rPr lang="tr-TR" sz="4900" dirty="0" smtClean="0">
                <a:solidFill>
                  <a:srgbClr val="FF0000"/>
                </a:solidFill>
              </a:rPr>
              <a:t> </a:t>
            </a:r>
            <a:r>
              <a:rPr lang="tr-TR" sz="4900" dirty="0" err="1" smtClean="0">
                <a:solidFill>
                  <a:srgbClr val="FF0000"/>
                </a:solidFill>
              </a:rPr>
              <a:t>prolapse</a:t>
            </a:r>
            <a:r>
              <a:rPr lang="tr-TR" sz="4900" dirty="0" smtClean="0">
                <a:solidFill>
                  <a:srgbClr val="FF0000"/>
                </a:solidFill>
              </a:rPr>
              <a:t> </a:t>
            </a:r>
            <a:r>
              <a:rPr lang="en-US" sz="4900" dirty="0" smtClean="0">
                <a:solidFill>
                  <a:srgbClr val="FF0000"/>
                </a:solidFill>
              </a:rPr>
              <a:t>can be observed</a:t>
            </a:r>
            <a:r>
              <a:rPr lang="tr-TR" sz="49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92100" indent="-292100" eaLnBrk="1" hangingPunct="1"/>
            <a:r>
              <a:rPr lang="en-US" dirty="0" smtClean="0"/>
              <a:t>Women with </a:t>
            </a:r>
            <a:r>
              <a:rPr lang="en-US" dirty="0" err="1" smtClean="0"/>
              <a:t>prolapse</a:t>
            </a:r>
            <a:r>
              <a:rPr lang="en-US" dirty="0" smtClean="0"/>
              <a:t> who are asymptomatic or mildly symptomatic </a:t>
            </a:r>
            <a:r>
              <a:rPr lang="tr-TR" dirty="0" smtClean="0"/>
              <a:t>can </a:t>
            </a:r>
            <a:r>
              <a:rPr lang="en-US" dirty="0" smtClean="0"/>
              <a:t> be observed at regular intervals, unless new  symptoms develop</a:t>
            </a:r>
            <a:endParaRPr lang="tr-TR" dirty="0" smtClean="0"/>
          </a:p>
          <a:p>
            <a:pPr marL="292100" indent="-292100" eaLnBrk="1" hangingPunct="1"/>
            <a:r>
              <a:rPr lang="tr-TR" dirty="0" err="1" smtClean="0"/>
              <a:t>If</a:t>
            </a:r>
            <a:r>
              <a:rPr lang="tr-TR" dirty="0" smtClean="0"/>
              <a:t> an </a:t>
            </a:r>
            <a:r>
              <a:rPr lang="tr-TR" dirty="0" err="1" smtClean="0"/>
              <a:t>asymptomatic</a:t>
            </a:r>
            <a:r>
              <a:rPr lang="tr-TR" dirty="0" smtClean="0"/>
              <a:t> </a:t>
            </a:r>
            <a:r>
              <a:rPr lang="tr-TR" dirty="0" err="1" smtClean="0"/>
              <a:t>patient</a:t>
            </a:r>
            <a:r>
              <a:rPr lang="tr-TR" dirty="0" smtClean="0"/>
              <a:t> is </a:t>
            </a:r>
            <a:r>
              <a:rPr lang="tr-TR" dirty="0" err="1" smtClean="0"/>
              <a:t>operated</a:t>
            </a:r>
            <a:r>
              <a:rPr lang="tr-TR" dirty="0" smtClean="0"/>
              <a:t> on, </a:t>
            </a:r>
            <a:r>
              <a:rPr lang="tr-TR" dirty="0" err="1" smtClean="0"/>
              <a:t>new</a:t>
            </a:r>
            <a:r>
              <a:rPr lang="tr-TR" dirty="0" smtClean="0"/>
              <a:t> </a:t>
            </a:r>
            <a:r>
              <a:rPr lang="tr-TR" dirty="0" err="1" smtClean="0"/>
              <a:t>symptoms</a:t>
            </a:r>
            <a:r>
              <a:rPr lang="tr-TR" dirty="0" smtClean="0"/>
              <a:t> </a:t>
            </a:r>
            <a:r>
              <a:rPr lang="tr-TR" dirty="0" err="1" smtClean="0"/>
              <a:t>could</a:t>
            </a:r>
            <a:r>
              <a:rPr lang="tr-TR" dirty="0" smtClean="0"/>
              <a:t>  </a:t>
            </a:r>
            <a:r>
              <a:rPr lang="tr-TR" dirty="0" err="1" smtClean="0"/>
              <a:t>develop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patient’s</a:t>
            </a:r>
            <a:r>
              <a:rPr lang="tr-TR" dirty="0" smtClean="0"/>
              <a:t> </a:t>
            </a:r>
            <a:r>
              <a:rPr lang="tr-TR" dirty="0" err="1" smtClean="0"/>
              <a:t>condition</a:t>
            </a:r>
            <a:r>
              <a:rPr lang="tr-TR" dirty="0" smtClean="0"/>
              <a:t> </a:t>
            </a:r>
            <a:r>
              <a:rPr lang="tr-TR" dirty="0" err="1" smtClean="0"/>
              <a:t>might</a:t>
            </a:r>
            <a:r>
              <a:rPr lang="tr-TR" dirty="0" smtClean="0"/>
              <a:t>  </a:t>
            </a:r>
            <a:r>
              <a:rPr lang="tr-TR" dirty="0" err="1" smtClean="0"/>
              <a:t>deteriorate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could</a:t>
            </a:r>
            <a:r>
              <a:rPr lang="tr-TR" dirty="0" smtClean="0"/>
              <a:t>  </a:t>
            </a:r>
            <a:r>
              <a:rPr lang="tr-TR" dirty="0" err="1" smtClean="0"/>
              <a:t>lead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complaints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001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b="1" dirty="0" smtClean="0">
                <a:solidFill>
                  <a:srgbClr val="0070C0"/>
                </a:solidFill>
              </a:rPr>
              <a:t>YOU CAN’T MAKE AN ASYMPTOMATIC PATIENT BETTER DOING SURGERY</a:t>
            </a:r>
          </a:p>
          <a:p>
            <a:pPr algn="ctr">
              <a:buNone/>
            </a:pPr>
            <a:r>
              <a:rPr lang="tr-TR" b="1" dirty="0" smtClean="0">
                <a:solidFill>
                  <a:srgbClr val="0070C0"/>
                </a:solidFill>
              </a:rPr>
              <a:t>YOU CAN ONLY MAKE HER WORSE</a:t>
            </a:r>
            <a:endParaRPr lang="tr-T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Listen </a:t>
            </a:r>
            <a:r>
              <a:rPr lang="tr-TR" dirty="0" err="1" smtClean="0">
                <a:solidFill>
                  <a:srgbClr val="FF0000"/>
                </a:solidFill>
              </a:rPr>
              <a:t>to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the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patient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carefully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Warn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patient</a:t>
            </a:r>
            <a:r>
              <a:rPr lang="tr-TR" dirty="0" smtClean="0"/>
              <a:t> </a:t>
            </a:r>
            <a:r>
              <a:rPr lang="tr-TR" dirty="0" err="1" smtClean="0"/>
              <a:t>against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unrea</a:t>
            </a:r>
            <a:r>
              <a:rPr lang="tr-TR" dirty="0" smtClean="0"/>
              <a:t>l</a:t>
            </a:r>
            <a:r>
              <a:rPr lang="en-US" dirty="0" smtClean="0"/>
              <a:t> </a:t>
            </a:r>
            <a:r>
              <a:rPr lang="tr-TR" dirty="0" smtClean="0"/>
              <a:t>e</a:t>
            </a:r>
            <a:r>
              <a:rPr lang="en-US" dirty="0" err="1" smtClean="0"/>
              <a:t>xpectation</a:t>
            </a:r>
            <a:r>
              <a:rPr lang="en-US" dirty="0" smtClean="0"/>
              <a:t>  </a:t>
            </a:r>
            <a:endParaRPr lang="tr-TR" dirty="0" smtClean="0"/>
          </a:p>
          <a:p>
            <a:r>
              <a:rPr lang="en-US" dirty="0" smtClean="0"/>
              <a:t>Do not promise what </a:t>
            </a:r>
            <a:r>
              <a:rPr lang="tr-TR" dirty="0" err="1" smtClean="0"/>
              <a:t>you</a:t>
            </a:r>
            <a:r>
              <a:rPr lang="en-US" dirty="0" smtClean="0"/>
              <a:t> can</a:t>
            </a:r>
            <a:r>
              <a:rPr lang="tr-TR" dirty="0" smtClean="0"/>
              <a:t>’</a:t>
            </a:r>
            <a:r>
              <a:rPr lang="en-US" dirty="0" smtClean="0"/>
              <a:t>t de</a:t>
            </a:r>
            <a:r>
              <a:rPr lang="tr-TR" dirty="0" err="1" smtClean="0"/>
              <a:t>liver</a:t>
            </a:r>
            <a:r>
              <a:rPr lang="en-US" dirty="0" smtClean="0"/>
              <a:t>  </a:t>
            </a:r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main</a:t>
            </a:r>
            <a:r>
              <a:rPr lang="tr-TR" dirty="0" smtClean="0"/>
              <a:t> </a:t>
            </a:r>
            <a:r>
              <a:rPr lang="tr-TR" dirty="0" err="1" smtClean="0"/>
              <a:t>aim</a:t>
            </a:r>
            <a:r>
              <a:rPr lang="tr-TR" dirty="0" smtClean="0"/>
              <a:t> of </a:t>
            </a:r>
            <a:r>
              <a:rPr lang="tr-TR" dirty="0" err="1" smtClean="0"/>
              <a:t>surgery</a:t>
            </a:r>
            <a:r>
              <a:rPr lang="tr-TR" dirty="0" smtClean="0"/>
              <a:t> </a:t>
            </a:r>
            <a:r>
              <a:rPr lang="tr-TR" dirty="0" err="1" smtClean="0"/>
              <a:t>must</a:t>
            </a:r>
            <a:r>
              <a:rPr lang="tr-TR" dirty="0" smtClean="0"/>
              <a:t>  be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improve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quality</a:t>
            </a:r>
            <a:r>
              <a:rPr lang="tr-TR" dirty="0" smtClean="0"/>
              <a:t> of life, not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sz="3178" dirty="0" err="1" smtClean="0"/>
              <a:t>perform</a:t>
            </a:r>
            <a:r>
              <a:rPr lang="tr-TR" dirty="0" smtClean="0"/>
              <a:t> </a:t>
            </a:r>
            <a:r>
              <a:rPr lang="tr-TR" dirty="0" err="1" smtClean="0"/>
              <a:t>excellent</a:t>
            </a:r>
            <a:r>
              <a:rPr lang="tr-TR" dirty="0" smtClean="0"/>
              <a:t> </a:t>
            </a:r>
            <a:r>
              <a:rPr lang="tr-TR" dirty="0" err="1" smtClean="0"/>
              <a:t>anatomy</a:t>
            </a:r>
            <a:r>
              <a:rPr lang="en-US" dirty="0" smtClean="0"/>
              <a:t> </a:t>
            </a: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65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choice of operation depends on a number of factors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S</a:t>
            </a:r>
            <a:r>
              <a:rPr lang="en-US" dirty="0" err="1" smtClean="0"/>
              <a:t>urgeons</a:t>
            </a:r>
            <a:r>
              <a:rPr lang="en-US" dirty="0" smtClean="0"/>
              <a:t> have to ask themselves</a:t>
            </a:r>
            <a:r>
              <a:rPr lang="tr-TR" dirty="0" smtClean="0"/>
              <a:t>  </a:t>
            </a:r>
            <a:r>
              <a:rPr lang="en-US" dirty="0" smtClean="0"/>
              <a:t>whether the results are applicable to their patients and to</a:t>
            </a:r>
            <a:r>
              <a:rPr lang="tr-TR" dirty="0" smtClean="0"/>
              <a:t> </a:t>
            </a:r>
            <a:r>
              <a:rPr lang="en-US" dirty="0" smtClean="0"/>
              <a:t>their care, considering factors such as </a:t>
            </a:r>
            <a:endParaRPr lang="tr-TR" dirty="0" smtClean="0"/>
          </a:p>
          <a:p>
            <a:pPr lvl="1"/>
            <a:r>
              <a:rPr lang="en-US" dirty="0" smtClean="0"/>
              <a:t>occupational issues</a:t>
            </a:r>
            <a:r>
              <a:rPr lang="tr-TR" dirty="0" smtClean="0"/>
              <a:t> </a:t>
            </a:r>
          </a:p>
          <a:p>
            <a:pPr lvl="1"/>
            <a:r>
              <a:rPr lang="en-US" dirty="0" smtClean="0"/>
              <a:t>sexual activity </a:t>
            </a:r>
            <a:endParaRPr lang="tr-TR" dirty="0" smtClean="0"/>
          </a:p>
          <a:p>
            <a:pPr lvl="1"/>
            <a:r>
              <a:rPr lang="en-US" dirty="0" smtClean="0"/>
              <a:t>age </a:t>
            </a:r>
            <a:endParaRPr lang="tr-TR" dirty="0" smtClean="0"/>
          </a:p>
          <a:p>
            <a:pPr lvl="1"/>
            <a:r>
              <a:rPr lang="en-US" dirty="0" smtClean="0"/>
              <a:t>religion </a:t>
            </a:r>
            <a:endParaRPr lang="tr-TR" dirty="0" smtClean="0"/>
          </a:p>
          <a:p>
            <a:pPr lvl="1"/>
            <a:r>
              <a:rPr lang="en-US" dirty="0" smtClean="0"/>
              <a:t>availability of adequate</a:t>
            </a:r>
            <a:r>
              <a:rPr lang="tr-TR" dirty="0" smtClean="0"/>
              <a:t> </a:t>
            </a:r>
            <a:r>
              <a:rPr lang="en-US" dirty="0" smtClean="0"/>
              <a:t>follow-up </a:t>
            </a:r>
            <a:endParaRPr lang="tr-TR" dirty="0" smtClean="0"/>
          </a:p>
          <a:p>
            <a:pPr lvl="1"/>
            <a:r>
              <a:rPr lang="tr-TR" dirty="0" err="1"/>
              <a:t>w</a:t>
            </a:r>
            <a:r>
              <a:rPr lang="tr-TR" dirty="0" err="1" smtClean="0"/>
              <a:t>hether</a:t>
            </a:r>
            <a:r>
              <a:rPr lang="tr-TR" dirty="0" smtClean="0"/>
              <a:t> </a:t>
            </a:r>
            <a:r>
              <a:rPr lang="en-US" dirty="0" smtClean="0"/>
              <a:t> the surgeon ha</a:t>
            </a:r>
            <a:r>
              <a:rPr lang="tr-TR" dirty="0" smtClean="0"/>
              <a:t>s</a:t>
            </a:r>
            <a:r>
              <a:rPr lang="en-US" dirty="0" smtClean="0"/>
              <a:t> adequate training </a:t>
            </a:r>
            <a:endParaRPr lang="tr-TR" dirty="0" smtClean="0"/>
          </a:p>
          <a:p>
            <a:pPr lvl="1"/>
            <a:r>
              <a:rPr lang="en-US" dirty="0" smtClean="0"/>
              <a:t>access to material </a:t>
            </a:r>
            <a:endParaRPr lang="tr-TR" dirty="0" smtClean="0"/>
          </a:p>
          <a:p>
            <a:pPr lvl="1"/>
            <a:r>
              <a:rPr lang="tr-TR" dirty="0" err="1" smtClean="0"/>
              <a:t>whether</a:t>
            </a:r>
            <a:r>
              <a:rPr lang="en-US" dirty="0" smtClean="0"/>
              <a:t> the health insurance cover</a:t>
            </a:r>
            <a:r>
              <a:rPr lang="tr-TR" dirty="0" smtClean="0"/>
              <a:t>s</a:t>
            </a:r>
            <a:r>
              <a:rPr lang="en-US" dirty="0" smtClean="0"/>
              <a:t> the</a:t>
            </a:r>
            <a:r>
              <a:rPr lang="tr-TR" dirty="0" smtClean="0"/>
              <a:t> </a:t>
            </a:r>
            <a:r>
              <a:rPr lang="en-US" dirty="0" smtClean="0"/>
              <a:t>costs </a:t>
            </a:r>
            <a:endParaRPr lang="tr-TR" dirty="0" smtClean="0"/>
          </a:p>
          <a:p>
            <a:pPr lvl="1"/>
            <a:r>
              <a:rPr lang="tr-TR" dirty="0" err="1"/>
              <a:t>w</a:t>
            </a:r>
            <a:r>
              <a:rPr lang="tr-TR" dirty="0" err="1" smtClean="0"/>
              <a:t>hether</a:t>
            </a:r>
            <a:r>
              <a:rPr lang="tr-TR" dirty="0" smtClean="0"/>
              <a:t> </a:t>
            </a:r>
            <a:r>
              <a:rPr lang="en-US" dirty="0" smtClean="0"/>
              <a:t>complications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acceptable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patients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6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Type of Procedures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tr-TR" dirty="0" err="1" smtClean="0"/>
              <a:t>In</a:t>
            </a:r>
            <a:r>
              <a:rPr lang="tr-TR" dirty="0" smtClean="0"/>
              <a:t> general, </a:t>
            </a:r>
            <a:r>
              <a:rPr lang="tr-TR" dirty="0" err="1" smtClean="0"/>
              <a:t>surgery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prolapse</a:t>
            </a:r>
            <a:r>
              <a:rPr lang="tr-TR" dirty="0" smtClean="0"/>
              <a:t> can be </a:t>
            </a:r>
            <a:r>
              <a:rPr lang="tr-TR" dirty="0" err="1" smtClean="0"/>
              <a:t>seperated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3 </a:t>
            </a:r>
            <a:r>
              <a:rPr lang="tr-TR" dirty="0" err="1" smtClean="0"/>
              <a:t>main</a:t>
            </a:r>
            <a:r>
              <a:rPr lang="tr-TR" dirty="0" smtClean="0"/>
              <a:t> </a:t>
            </a:r>
            <a:r>
              <a:rPr lang="tr-TR" dirty="0" err="1" smtClean="0"/>
              <a:t>categories</a:t>
            </a:r>
            <a:endParaRPr lang="tr-TR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1) Restorative</a:t>
            </a:r>
            <a:r>
              <a:rPr lang="tr-TR" sz="2400" dirty="0" smtClean="0"/>
              <a:t> </a:t>
            </a:r>
            <a:r>
              <a:rPr lang="tr-TR" sz="2400" dirty="0" err="1" smtClean="0"/>
              <a:t>surgery</a:t>
            </a:r>
            <a:r>
              <a:rPr lang="tr-TR" sz="2400" dirty="0" smtClean="0"/>
              <a:t>, </a:t>
            </a:r>
            <a:r>
              <a:rPr lang="en-US" sz="2400" dirty="0" smtClean="0"/>
              <a:t>which use</a:t>
            </a:r>
            <a:r>
              <a:rPr lang="tr-TR" sz="2400" dirty="0" smtClean="0"/>
              <a:t>s</a:t>
            </a:r>
            <a:r>
              <a:rPr lang="en-US" sz="2400" dirty="0" smtClean="0"/>
              <a:t> the patient’s endogenous support structures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2) Compensatory</a:t>
            </a:r>
            <a:r>
              <a:rPr lang="tr-TR" sz="2400" dirty="0" smtClean="0"/>
              <a:t> </a:t>
            </a:r>
            <a:r>
              <a:rPr lang="tr-TR" sz="2400" dirty="0" err="1" smtClean="0"/>
              <a:t>surgery</a:t>
            </a:r>
            <a:r>
              <a:rPr lang="tr-TR" sz="2400" dirty="0" smtClean="0"/>
              <a:t>,</a:t>
            </a:r>
            <a:r>
              <a:rPr lang="en-US" sz="2400" dirty="0" smtClean="0"/>
              <a:t> which </a:t>
            </a:r>
            <a:r>
              <a:rPr lang="tr-TR" sz="2400" dirty="0" err="1" smtClean="0"/>
              <a:t>uses</a:t>
            </a:r>
            <a:r>
              <a:rPr lang="tr-TR" sz="2400" dirty="0" smtClean="0"/>
              <a:t> </a:t>
            </a:r>
            <a:r>
              <a:rPr lang="tr-TR" sz="2400" dirty="0" err="1" smtClean="0"/>
              <a:t>some</a:t>
            </a:r>
            <a:r>
              <a:rPr lang="tr-TR" sz="2400" dirty="0" smtClean="0"/>
              <a:t> </a:t>
            </a:r>
            <a:r>
              <a:rPr lang="tr-TR" sz="2400" dirty="0" err="1" smtClean="0"/>
              <a:t>type</a:t>
            </a:r>
            <a:r>
              <a:rPr lang="tr-TR" sz="2400" dirty="0" smtClean="0"/>
              <a:t> of </a:t>
            </a:r>
            <a:r>
              <a:rPr lang="tr-TR" sz="2400" dirty="0" err="1" smtClean="0"/>
              <a:t>meshes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en-US" sz="2400" dirty="0" smtClean="0"/>
              <a:t>replace deficient support </a:t>
            </a:r>
            <a:r>
              <a:rPr lang="tr-TR" sz="2400" dirty="0" smtClean="0"/>
              <a:t> </a:t>
            </a:r>
            <a:r>
              <a:rPr lang="tr-TR" sz="2400" dirty="0" err="1" smtClean="0"/>
              <a:t>instead</a:t>
            </a:r>
            <a:r>
              <a:rPr lang="tr-TR" sz="2400" dirty="0" smtClean="0"/>
              <a:t> of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endopelvic</a:t>
            </a:r>
            <a:r>
              <a:rPr lang="tr-TR" sz="2400" dirty="0" smtClean="0"/>
              <a:t> </a:t>
            </a:r>
            <a:r>
              <a:rPr lang="tr-TR" sz="2400" dirty="0" err="1" smtClean="0"/>
              <a:t>fascia</a:t>
            </a:r>
            <a:endParaRPr lang="tr-TR" sz="24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3) </a:t>
            </a:r>
            <a:r>
              <a:rPr lang="en-US" sz="2400" dirty="0" err="1" smtClean="0"/>
              <a:t>Obliterative</a:t>
            </a:r>
            <a:r>
              <a:rPr lang="tr-TR" sz="2400" dirty="0" smtClean="0"/>
              <a:t> </a:t>
            </a:r>
            <a:r>
              <a:rPr lang="tr-TR" sz="2400" dirty="0" err="1" smtClean="0"/>
              <a:t>surgery</a:t>
            </a:r>
            <a:r>
              <a:rPr lang="tr-TR" sz="2400" dirty="0" smtClean="0"/>
              <a:t>,</a:t>
            </a:r>
            <a:r>
              <a:rPr lang="en-US" sz="2400" dirty="0" smtClean="0"/>
              <a:t> which close</a:t>
            </a:r>
            <a:r>
              <a:rPr lang="tr-TR" sz="2400" dirty="0" smtClean="0"/>
              <a:t>s</a:t>
            </a:r>
            <a:r>
              <a:rPr lang="en-US" sz="2400" dirty="0" smtClean="0"/>
              <a:t> the vagina</a:t>
            </a:r>
          </a:p>
          <a:p>
            <a:pPr eaLnBrk="1" hangingPunct="1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053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In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the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Restorative Procedures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vaginal</a:t>
            </a:r>
            <a:r>
              <a:rPr lang="tr-TR" dirty="0" smtClean="0"/>
              <a:t> </a:t>
            </a:r>
            <a:r>
              <a:rPr lang="tr-TR" dirty="0" err="1" smtClean="0"/>
              <a:t>apex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keystone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support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pelvic</a:t>
            </a:r>
            <a:r>
              <a:rPr lang="tr-TR" dirty="0" smtClean="0"/>
              <a:t> organ</a:t>
            </a:r>
          </a:p>
          <a:p>
            <a:pPr marL="292100" indent="-292100"/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surgery</a:t>
            </a:r>
            <a:r>
              <a:rPr lang="tr-TR" dirty="0" smtClean="0"/>
              <a:t> </a:t>
            </a:r>
            <a:r>
              <a:rPr lang="tr-TR" dirty="0" err="1" smtClean="0"/>
              <a:t>involves</a:t>
            </a:r>
            <a:endParaRPr lang="tr-TR" dirty="0" smtClean="0"/>
          </a:p>
          <a:p>
            <a:pPr marL="692150" lvl="1" indent="-292100"/>
            <a:r>
              <a:rPr lang="tr-TR" dirty="0" smtClean="0"/>
              <a:t>R</a:t>
            </a:r>
            <a:r>
              <a:rPr lang="en-US" dirty="0" err="1" smtClean="0"/>
              <a:t>econstruct</a:t>
            </a:r>
            <a:r>
              <a:rPr lang="tr-TR" dirty="0" err="1" smtClean="0"/>
              <a:t>ing</a:t>
            </a:r>
            <a:r>
              <a:rPr lang="en-US" dirty="0" smtClean="0"/>
              <a:t> the </a:t>
            </a:r>
            <a:r>
              <a:rPr lang="en-US" dirty="0" err="1" smtClean="0"/>
              <a:t>pericervical</a:t>
            </a:r>
            <a:r>
              <a:rPr lang="en-US" dirty="0" smtClean="0"/>
              <a:t> ring </a:t>
            </a:r>
            <a:r>
              <a:rPr lang="tr-TR" dirty="0" smtClean="0"/>
              <a:t>;	</a:t>
            </a:r>
          </a:p>
          <a:p>
            <a:pPr marL="692150" lvl="1" indent="-292100">
              <a:buNone/>
            </a:pPr>
            <a:r>
              <a:rPr lang="tr-TR" dirty="0" smtClean="0"/>
              <a:t>	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means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reattachment of </a:t>
            </a:r>
            <a:r>
              <a:rPr lang="en-US" dirty="0" err="1" smtClean="0"/>
              <a:t>uterosacro</a:t>
            </a:r>
            <a:r>
              <a:rPr lang="en-US" dirty="0" smtClean="0"/>
              <a:t>-cardinal ligament to </a:t>
            </a:r>
            <a:r>
              <a:rPr lang="en-US" dirty="0" err="1" smtClean="0"/>
              <a:t>pubocervical</a:t>
            </a:r>
            <a:r>
              <a:rPr lang="en-US" dirty="0" smtClean="0"/>
              <a:t> fascia and </a:t>
            </a:r>
            <a:r>
              <a:rPr lang="en-US" dirty="0" err="1" smtClean="0"/>
              <a:t>rectovaginal</a:t>
            </a:r>
            <a:r>
              <a:rPr lang="en-US" dirty="0" smtClean="0"/>
              <a:t> septum.</a:t>
            </a:r>
            <a:endParaRPr lang="tr-TR" dirty="0" smtClean="0"/>
          </a:p>
          <a:p>
            <a:pPr marL="692150" lvl="1" indent="-292100"/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structure</a:t>
            </a:r>
            <a:r>
              <a:rPr lang="tr-TR" dirty="0" smtClean="0"/>
              <a:t> </a:t>
            </a:r>
            <a:r>
              <a:rPr lang="tr-TR" dirty="0" err="1" smtClean="0"/>
              <a:t>must</a:t>
            </a:r>
            <a:r>
              <a:rPr lang="tr-TR" dirty="0" smtClean="0"/>
              <a:t> be r</a:t>
            </a:r>
            <a:r>
              <a:rPr lang="en-US" dirty="0" err="1" smtClean="0"/>
              <a:t>esuspend</a:t>
            </a:r>
            <a:r>
              <a:rPr lang="tr-TR" dirty="0" err="1" smtClean="0"/>
              <a:t>ed</a:t>
            </a:r>
            <a:r>
              <a:rPr lang="tr-TR" dirty="0" smtClean="0"/>
              <a:t> </a:t>
            </a:r>
            <a:r>
              <a:rPr lang="en-US" dirty="0" smtClean="0"/>
              <a:t>to the level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en-US" dirty="0" err="1" smtClean="0"/>
              <a:t>ischial</a:t>
            </a:r>
            <a:r>
              <a:rPr lang="en-US" dirty="0" smtClean="0"/>
              <a:t> spine. </a:t>
            </a:r>
          </a:p>
          <a:p>
            <a:endParaRPr lang="tr-T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071678"/>
            <a:ext cx="368617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7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‘</a:t>
            </a:r>
            <a:r>
              <a:rPr lang="tr-TR" dirty="0" err="1" smtClean="0">
                <a:solidFill>
                  <a:srgbClr val="FF0000"/>
                </a:solidFill>
              </a:rPr>
              <a:t>The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Apex</a:t>
            </a:r>
            <a:r>
              <a:rPr lang="tr-TR" dirty="0" smtClean="0">
                <a:solidFill>
                  <a:srgbClr val="FF0000"/>
                </a:solidFill>
              </a:rPr>
              <a:t> Is </a:t>
            </a:r>
            <a:r>
              <a:rPr lang="tr-TR" dirty="0" err="1" smtClean="0">
                <a:solidFill>
                  <a:srgbClr val="FF0000"/>
                </a:solidFill>
              </a:rPr>
              <a:t>The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Keystone</a:t>
            </a:r>
            <a:r>
              <a:rPr lang="tr-TR" dirty="0" smtClean="0">
                <a:solidFill>
                  <a:srgbClr val="FF0000"/>
                </a:solidFill>
              </a:rPr>
              <a:t>’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1571612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tr-TR" sz="2900" dirty="0" err="1" smtClean="0"/>
              <a:t>The</a:t>
            </a:r>
            <a:r>
              <a:rPr lang="tr-TR" sz="2900" dirty="0" smtClean="0"/>
              <a:t> </a:t>
            </a:r>
            <a:r>
              <a:rPr lang="tr-TR" sz="2900" dirty="0" err="1" smtClean="0"/>
              <a:t>best</a:t>
            </a:r>
            <a:r>
              <a:rPr lang="tr-TR" sz="2900" dirty="0" smtClean="0"/>
              <a:t> </a:t>
            </a:r>
            <a:r>
              <a:rPr lang="tr-TR" sz="2900" dirty="0" err="1" smtClean="0"/>
              <a:t>surgical</a:t>
            </a:r>
            <a:r>
              <a:rPr lang="tr-TR" sz="2900" dirty="0" smtClean="0"/>
              <a:t> </a:t>
            </a:r>
            <a:r>
              <a:rPr lang="tr-TR" sz="2900" dirty="0" err="1" smtClean="0"/>
              <a:t>correction</a:t>
            </a:r>
            <a:r>
              <a:rPr lang="tr-TR" sz="2900" dirty="0" smtClean="0"/>
              <a:t> of </a:t>
            </a:r>
            <a:r>
              <a:rPr lang="tr-TR" sz="2900" dirty="0" err="1" smtClean="0"/>
              <a:t>the</a:t>
            </a:r>
            <a:r>
              <a:rPr lang="tr-TR" sz="2900" dirty="0" smtClean="0"/>
              <a:t> </a:t>
            </a:r>
            <a:r>
              <a:rPr lang="tr-TR" sz="2900" dirty="0" err="1" smtClean="0"/>
              <a:t>pelvic</a:t>
            </a:r>
            <a:r>
              <a:rPr lang="tr-TR" sz="2900" dirty="0" smtClean="0"/>
              <a:t> organ </a:t>
            </a:r>
            <a:r>
              <a:rPr lang="tr-TR" sz="2900" dirty="0" err="1" smtClean="0"/>
              <a:t>prolapse</a:t>
            </a:r>
            <a:r>
              <a:rPr lang="tr-TR" sz="2900" dirty="0" smtClean="0"/>
              <a:t>  </a:t>
            </a:r>
            <a:r>
              <a:rPr lang="tr-TR" sz="2900" dirty="0" err="1" smtClean="0"/>
              <a:t>will</a:t>
            </a:r>
            <a:r>
              <a:rPr lang="tr-TR" sz="2900" dirty="0" smtClean="0"/>
              <a:t> be a </a:t>
            </a:r>
            <a:r>
              <a:rPr lang="tr-TR" sz="2900" dirty="0" err="1" smtClean="0"/>
              <a:t>failure</a:t>
            </a:r>
            <a:r>
              <a:rPr lang="tr-TR" sz="2900" dirty="0" smtClean="0"/>
              <a:t> </a:t>
            </a:r>
            <a:r>
              <a:rPr lang="tr-TR" sz="2900" dirty="0" err="1" smtClean="0"/>
              <a:t>unless</a:t>
            </a:r>
            <a:r>
              <a:rPr lang="tr-TR" sz="2900" dirty="0" smtClean="0"/>
              <a:t> </a:t>
            </a:r>
            <a:r>
              <a:rPr lang="tr-TR" sz="2900" dirty="0" err="1" smtClean="0"/>
              <a:t>the</a:t>
            </a:r>
            <a:r>
              <a:rPr lang="tr-TR" sz="2900" dirty="0" smtClean="0"/>
              <a:t> </a:t>
            </a:r>
            <a:r>
              <a:rPr lang="tr-TR" sz="2900" dirty="0" err="1" smtClean="0"/>
              <a:t>apex</a:t>
            </a:r>
            <a:r>
              <a:rPr lang="tr-TR" sz="2900" dirty="0" smtClean="0"/>
              <a:t> is </a:t>
            </a:r>
            <a:r>
              <a:rPr lang="tr-TR" sz="2900" dirty="0" err="1" smtClean="0"/>
              <a:t>adequately</a:t>
            </a:r>
            <a:r>
              <a:rPr lang="tr-TR" sz="2900" dirty="0" smtClean="0"/>
              <a:t> </a:t>
            </a:r>
            <a:r>
              <a:rPr lang="tr-TR" sz="2900" dirty="0" err="1" smtClean="0"/>
              <a:t>supported</a:t>
            </a:r>
            <a:endParaRPr lang="tr-TR" sz="2900" dirty="0" smtClean="0"/>
          </a:p>
          <a:p>
            <a:pPr>
              <a:buNone/>
            </a:pPr>
            <a:endParaRPr lang="tr-TR" sz="2900" dirty="0" smtClean="0"/>
          </a:p>
          <a:p>
            <a:r>
              <a:rPr lang="tr-TR" sz="2900" dirty="0" err="1" smtClean="0"/>
              <a:t>Adequate</a:t>
            </a:r>
            <a:r>
              <a:rPr lang="tr-TR" sz="2900" dirty="0" smtClean="0"/>
              <a:t> </a:t>
            </a:r>
            <a:r>
              <a:rPr lang="tr-TR" sz="2900" dirty="0" err="1" smtClean="0"/>
              <a:t>support</a:t>
            </a:r>
            <a:r>
              <a:rPr lang="tr-TR" sz="2900" dirty="0" smtClean="0"/>
              <a:t> </a:t>
            </a:r>
            <a:r>
              <a:rPr lang="tr-TR" sz="2900" dirty="0" err="1" smtClean="0"/>
              <a:t>for</a:t>
            </a:r>
            <a:r>
              <a:rPr lang="tr-TR" sz="2900" dirty="0" smtClean="0"/>
              <a:t> </a:t>
            </a:r>
            <a:r>
              <a:rPr lang="tr-TR" sz="2900" dirty="0" err="1" smtClean="0"/>
              <a:t>the</a:t>
            </a:r>
            <a:r>
              <a:rPr lang="tr-TR" sz="2900" dirty="0" smtClean="0"/>
              <a:t> </a:t>
            </a:r>
            <a:r>
              <a:rPr lang="tr-TR" sz="2900" dirty="0" err="1" smtClean="0"/>
              <a:t>vaginal</a:t>
            </a:r>
            <a:r>
              <a:rPr lang="tr-TR" sz="2900" dirty="0" smtClean="0"/>
              <a:t> </a:t>
            </a:r>
            <a:r>
              <a:rPr lang="tr-TR" sz="2900" dirty="0" err="1" smtClean="0"/>
              <a:t>apex</a:t>
            </a:r>
            <a:r>
              <a:rPr lang="tr-TR" sz="2900" dirty="0" smtClean="0"/>
              <a:t> is an </a:t>
            </a:r>
            <a:r>
              <a:rPr lang="tr-TR" sz="2900" dirty="0" err="1" smtClean="0"/>
              <a:t>essential</a:t>
            </a:r>
            <a:r>
              <a:rPr lang="tr-TR" sz="2900" dirty="0" smtClean="0"/>
              <a:t> </a:t>
            </a:r>
            <a:r>
              <a:rPr lang="tr-TR" sz="2900" dirty="0" err="1" smtClean="0"/>
              <a:t>component</a:t>
            </a:r>
            <a:r>
              <a:rPr lang="tr-TR" sz="2900" dirty="0" smtClean="0"/>
              <a:t> of </a:t>
            </a:r>
            <a:r>
              <a:rPr lang="tr-TR" sz="2900" dirty="0" err="1" smtClean="0"/>
              <a:t>the</a:t>
            </a:r>
            <a:r>
              <a:rPr lang="tr-TR" sz="2900" dirty="0" smtClean="0"/>
              <a:t> </a:t>
            </a:r>
            <a:r>
              <a:rPr lang="tr-TR" sz="2900" dirty="0" err="1" smtClean="0"/>
              <a:t>pelvic</a:t>
            </a:r>
            <a:r>
              <a:rPr lang="tr-TR" sz="2900" dirty="0" smtClean="0"/>
              <a:t> organ </a:t>
            </a:r>
            <a:r>
              <a:rPr lang="tr-TR" sz="2900" dirty="0" err="1" smtClean="0"/>
              <a:t>prolapse</a:t>
            </a:r>
            <a:r>
              <a:rPr lang="tr-TR" sz="2900" dirty="0" smtClean="0"/>
              <a:t> </a:t>
            </a:r>
            <a:r>
              <a:rPr lang="tr-TR" sz="2900" smtClean="0"/>
              <a:t>surgery</a:t>
            </a:r>
            <a:endParaRPr lang="tr-TR" sz="2900" dirty="0" smtClean="0"/>
          </a:p>
          <a:p>
            <a:pPr>
              <a:buNone/>
            </a:pPr>
            <a:r>
              <a:rPr lang="tr-TR" sz="2900" dirty="0" smtClean="0"/>
              <a:t>	</a:t>
            </a:r>
            <a:r>
              <a:rPr lang="en-US" sz="1800" dirty="0" smtClean="0"/>
              <a:t>The Surgery for </a:t>
            </a:r>
            <a:r>
              <a:rPr lang="en-US" sz="1800" dirty="0" err="1" smtClean="0"/>
              <a:t>Prolapse</a:t>
            </a:r>
            <a:r>
              <a:rPr lang="en-US" sz="1800" dirty="0" smtClean="0"/>
              <a:t> Committee of the 4th International Co</a:t>
            </a:r>
            <a:r>
              <a:rPr lang="tr-TR" sz="1800" dirty="0" err="1" smtClean="0"/>
              <a:t>nsultation</a:t>
            </a:r>
            <a:r>
              <a:rPr lang="tr-TR" sz="1800" dirty="0" smtClean="0"/>
              <a:t> on </a:t>
            </a:r>
            <a:r>
              <a:rPr lang="en-US" sz="1800" dirty="0" smtClean="0"/>
              <a:t>Incontinence </a:t>
            </a:r>
            <a:endParaRPr lang="tr-TR" sz="1800" dirty="0" smtClean="0"/>
          </a:p>
          <a:p>
            <a:pPr>
              <a:buNone/>
            </a:pPr>
            <a:r>
              <a:rPr lang="tr-TR" sz="2900" dirty="0" smtClean="0"/>
              <a:t>	</a:t>
            </a:r>
            <a:endParaRPr lang="tr-TR" sz="29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58198" y="3063775"/>
            <a:ext cx="4036897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4857752" y="1571612"/>
            <a:ext cx="382904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900" i="1" dirty="0" smtClean="0">
                <a:solidFill>
                  <a:srgbClr val="1F497D">
                    <a:lumMod val="75000"/>
                  </a:srgbClr>
                </a:solidFill>
              </a:rPr>
              <a:t>T</a:t>
            </a:r>
            <a:r>
              <a:rPr lang="en-US" sz="2900" i="1" dirty="0" smtClean="0">
                <a:solidFill>
                  <a:srgbClr val="1F497D">
                    <a:lumMod val="75000"/>
                  </a:srgbClr>
                </a:solidFill>
              </a:rPr>
              <a:t>he apex is the keystone of pelvic organ support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59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>
                <a:solidFill>
                  <a:srgbClr val="FF0000"/>
                </a:solidFill>
              </a:rPr>
              <a:t>Pelvic</a:t>
            </a:r>
            <a:r>
              <a:rPr lang="tr-TR" sz="3600" b="1" dirty="0" smtClean="0">
                <a:solidFill>
                  <a:srgbClr val="FF0000"/>
                </a:solidFill>
              </a:rPr>
              <a:t> Organ </a:t>
            </a:r>
            <a:r>
              <a:rPr lang="tr-TR" sz="3600" b="1" dirty="0" err="1" smtClean="0">
                <a:solidFill>
                  <a:srgbClr val="FF0000"/>
                </a:solidFill>
              </a:rPr>
              <a:t>Prolapse</a:t>
            </a:r>
            <a:endParaRPr lang="tr-TR" sz="3600" b="1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2100" indent="-292100" eaLnBrk="1" hangingPunct="1">
              <a:lnSpc>
                <a:spcPct val="90000"/>
              </a:lnSpc>
            </a:pPr>
            <a:endParaRPr lang="tr-TR" dirty="0" smtClean="0"/>
          </a:p>
          <a:p>
            <a:pPr marL="292100" indent="-292100" eaLnBrk="1" hangingPunct="1">
              <a:lnSpc>
                <a:spcPct val="90000"/>
              </a:lnSpc>
            </a:pPr>
            <a:r>
              <a:rPr lang="en-US" dirty="0" smtClean="0"/>
              <a:t>The lifetime risk that a woman in the United States will have surgery for prolapse or urinary incontinence is 11%, with up to one third </a:t>
            </a:r>
            <a:r>
              <a:rPr lang="tr-TR" dirty="0" smtClean="0"/>
              <a:t>of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en-US" dirty="0" smtClean="0"/>
              <a:t>re</a:t>
            </a:r>
            <a:r>
              <a:rPr lang="tr-TR" dirty="0" err="1" smtClean="0"/>
              <a:t>quiring</a:t>
            </a:r>
            <a:r>
              <a:rPr lang="tr-TR" dirty="0" smtClean="0"/>
              <a:t> </a:t>
            </a:r>
            <a:r>
              <a:rPr lang="en-US" dirty="0" smtClean="0"/>
              <a:t> repeat procedures</a:t>
            </a:r>
          </a:p>
          <a:p>
            <a:pPr marL="822325" lvl="2" indent="-190500" eaLnBrk="1" hangingPunct="1">
              <a:lnSpc>
                <a:spcPct val="90000"/>
              </a:lnSpc>
            </a:pPr>
            <a:endParaRPr lang="tr-TR" sz="1400" dirty="0" smtClean="0"/>
          </a:p>
          <a:p>
            <a:pPr marL="822325" lvl="2" indent="-190500" eaLnBrk="1" hangingPunct="1">
              <a:lnSpc>
                <a:spcPct val="90000"/>
              </a:lnSpc>
            </a:pPr>
            <a:endParaRPr lang="tr-TR" sz="1400" dirty="0" smtClean="0"/>
          </a:p>
          <a:p>
            <a:pPr marL="822325" lvl="2" indent="-190500" eaLnBrk="1" hangingPunct="1">
              <a:lnSpc>
                <a:spcPct val="90000"/>
              </a:lnSpc>
            </a:pPr>
            <a:endParaRPr lang="tr-TR" sz="1400" dirty="0" smtClean="0"/>
          </a:p>
          <a:p>
            <a:pPr marL="822325" lvl="2" indent="-190500" eaLnBrk="1" hangingPunct="1">
              <a:lnSpc>
                <a:spcPct val="90000"/>
              </a:lnSpc>
            </a:pPr>
            <a:endParaRPr lang="tr-TR" sz="1400" dirty="0"/>
          </a:p>
          <a:p>
            <a:pPr marL="822325" lvl="2" indent="-190500" eaLnBrk="1" hangingPunct="1">
              <a:lnSpc>
                <a:spcPct val="90000"/>
              </a:lnSpc>
            </a:pPr>
            <a:endParaRPr lang="tr-TR" sz="1400" dirty="0" smtClean="0"/>
          </a:p>
          <a:p>
            <a:pPr marL="822325" lvl="2" indent="-190500" eaLnBrk="1" hangingPunct="1">
              <a:lnSpc>
                <a:spcPct val="90000"/>
              </a:lnSpc>
            </a:pPr>
            <a:endParaRPr lang="tr-TR" sz="1400" dirty="0"/>
          </a:p>
          <a:p>
            <a:pPr marL="822325" lvl="2" indent="-190500" eaLnBrk="1" hangingPunct="1">
              <a:lnSpc>
                <a:spcPct val="90000"/>
              </a:lnSpc>
            </a:pPr>
            <a:r>
              <a:rPr lang="en-US" sz="1400" dirty="0" smtClean="0"/>
              <a:t>Olsen AL, Smith VJ, Bergstrom JO, Colling JC, Clark AL.  Epidemiology of surgically managed pelvic organ </a:t>
            </a:r>
            <a:r>
              <a:rPr lang="en-US" sz="1400" dirty="0" err="1" smtClean="0"/>
              <a:t>prolapse</a:t>
            </a:r>
            <a:r>
              <a:rPr lang="en-US" sz="1400" dirty="0" smtClean="0"/>
              <a:t> and urinary incontinence.</a:t>
            </a:r>
            <a:r>
              <a:rPr lang="tr-TR" sz="1400" dirty="0" smtClean="0"/>
              <a:t> </a:t>
            </a:r>
            <a:r>
              <a:rPr lang="en-US" sz="1400" dirty="0" err="1" smtClean="0"/>
              <a:t>Obstet</a:t>
            </a:r>
            <a:r>
              <a:rPr lang="en-US" sz="1400" dirty="0" smtClean="0"/>
              <a:t> </a:t>
            </a:r>
            <a:r>
              <a:rPr lang="en-US" sz="1400" dirty="0" err="1" smtClean="0"/>
              <a:t>Gynecol</a:t>
            </a:r>
            <a:r>
              <a:rPr lang="en-US" sz="1400" dirty="0" smtClean="0"/>
              <a:t> 1997;89:501-6.</a:t>
            </a:r>
          </a:p>
        </p:txBody>
      </p:sp>
    </p:spTree>
    <p:extLst>
      <p:ext uri="{BB962C8B-B14F-4D97-AF65-F5344CB8AC3E}">
        <p14:creationId xmlns:p14="http://schemas.microsoft.com/office/powerpoint/2010/main" val="37793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4044" y="339771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b="1" dirty="0" err="1" smtClean="0">
                <a:solidFill>
                  <a:srgbClr val="FF0000"/>
                </a:solidFill>
              </a:rPr>
              <a:t>Whether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or</a:t>
            </a:r>
            <a:r>
              <a:rPr lang="tr-TR" b="1" dirty="0" smtClean="0">
                <a:solidFill>
                  <a:srgbClr val="FF0000"/>
                </a:solidFill>
              </a:rPr>
              <a:t> not </a:t>
            </a:r>
            <a:r>
              <a:rPr lang="tr-TR" b="1" dirty="0" err="1" smtClean="0">
                <a:solidFill>
                  <a:srgbClr val="FF0000"/>
                </a:solidFill>
              </a:rPr>
              <a:t>to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perform</a:t>
            </a:r>
            <a:r>
              <a:rPr lang="tr-TR" b="1" dirty="0" smtClean="0">
                <a:solidFill>
                  <a:srgbClr val="FF0000"/>
                </a:solidFill>
              </a:rPr>
              <a:t> a </a:t>
            </a:r>
            <a:r>
              <a:rPr lang="tr-TR" b="1" dirty="0" err="1" smtClean="0">
                <a:solidFill>
                  <a:srgbClr val="FF0000"/>
                </a:solidFill>
              </a:rPr>
              <a:t>Hysterectomy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229600" cy="38576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uterus plays 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passive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role in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apical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prolapse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hysterectomy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alone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does not address the underlying problem.</a:t>
            </a:r>
          </a:p>
          <a:p>
            <a:pPr>
              <a:lnSpc>
                <a:spcPct val="80000"/>
              </a:lnSpc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uterus is removed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estoration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apical support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performed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Uterosacral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ligament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suspension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sacrospinous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ligament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suspension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considered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equally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effective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procedures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can be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combined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vaginal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hysterectomy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Hysterectomy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is not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necessary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apical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prolapse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cases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since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apical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suspension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procedures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could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performed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hysterectomy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424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Whether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or</a:t>
            </a:r>
            <a:r>
              <a:rPr lang="tr-TR" b="1" dirty="0" smtClean="0">
                <a:solidFill>
                  <a:srgbClr val="FF0000"/>
                </a:solidFill>
              </a:rPr>
              <a:t> not </a:t>
            </a:r>
            <a:r>
              <a:rPr lang="tr-TR" b="1" dirty="0" err="1" smtClean="0">
                <a:solidFill>
                  <a:srgbClr val="FF0000"/>
                </a:solidFill>
              </a:rPr>
              <a:t>to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perform</a:t>
            </a:r>
            <a:r>
              <a:rPr lang="tr-TR" b="1" dirty="0" smtClean="0">
                <a:solidFill>
                  <a:srgbClr val="FF0000"/>
                </a:solidFill>
              </a:rPr>
              <a:t> a </a:t>
            </a:r>
            <a:r>
              <a:rPr lang="tr-TR" b="1" dirty="0" err="1" smtClean="0">
                <a:solidFill>
                  <a:srgbClr val="FF0000"/>
                </a:solidFill>
              </a:rPr>
              <a:t>Hysterectomy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en-US" dirty="0" smtClean="0"/>
              <a:t>The </a:t>
            </a:r>
            <a:r>
              <a:rPr lang="tr-TR" dirty="0" err="1" smtClean="0"/>
              <a:t>pre</a:t>
            </a:r>
            <a:r>
              <a:rPr lang="en-US" dirty="0" err="1" smtClean="0"/>
              <a:t>servation</a:t>
            </a:r>
            <a:r>
              <a:rPr lang="en-US" dirty="0" smtClean="0"/>
              <a:t> of the uterus offers, besides reduced</a:t>
            </a:r>
            <a:r>
              <a:rPr lang="tr-TR" dirty="0" smtClean="0"/>
              <a:t> </a:t>
            </a:r>
            <a:r>
              <a:rPr lang="en-US" dirty="0" smtClean="0"/>
              <a:t>surgical trauma, a better function of the pelvic floor and</a:t>
            </a:r>
            <a:r>
              <a:rPr lang="tr-TR" dirty="0" smtClean="0"/>
              <a:t> </a:t>
            </a:r>
            <a:r>
              <a:rPr lang="en-US" dirty="0" smtClean="0"/>
              <a:t>urinary bladder </a:t>
            </a:r>
            <a:endParaRPr lang="tr-TR" dirty="0" smtClean="0"/>
          </a:p>
          <a:p>
            <a:r>
              <a:rPr lang="en-US" dirty="0" smtClean="0"/>
              <a:t>Urgency and frequency are more common</a:t>
            </a:r>
            <a:r>
              <a:rPr lang="tr-TR" dirty="0" smtClean="0"/>
              <a:t> </a:t>
            </a:r>
            <a:r>
              <a:rPr lang="en-US" dirty="0" smtClean="0"/>
              <a:t>among women with prior hysterectomy</a:t>
            </a:r>
          </a:p>
        </p:txBody>
      </p:sp>
    </p:spTree>
    <p:extLst>
      <p:ext uri="{BB962C8B-B14F-4D97-AF65-F5344CB8AC3E}">
        <p14:creationId xmlns:p14="http://schemas.microsoft.com/office/powerpoint/2010/main" val="22580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Whether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or</a:t>
            </a:r>
            <a:r>
              <a:rPr lang="tr-TR" b="1" dirty="0" smtClean="0">
                <a:solidFill>
                  <a:srgbClr val="FF0000"/>
                </a:solidFill>
              </a:rPr>
              <a:t> not </a:t>
            </a:r>
            <a:r>
              <a:rPr lang="tr-TR" b="1" dirty="0" err="1" smtClean="0">
                <a:solidFill>
                  <a:srgbClr val="FF0000"/>
                </a:solidFill>
              </a:rPr>
              <a:t>to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perform</a:t>
            </a:r>
            <a:r>
              <a:rPr lang="tr-TR" b="1" dirty="0" smtClean="0">
                <a:solidFill>
                  <a:srgbClr val="FF0000"/>
                </a:solidFill>
              </a:rPr>
              <a:t> a </a:t>
            </a:r>
            <a:r>
              <a:rPr lang="tr-TR" b="1" dirty="0" err="1" smtClean="0">
                <a:solidFill>
                  <a:srgbClr val="FF0000"/>
                </a:solidFill>
              </a:rPr>
              <a:t>Hysterectomy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uterus</a:t>
            </a:r>
            <a:r>
              <a:rPr lang="tr-TR" dirty="0" smtClean="0"/>
              <a:t> has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en-US" dirty="0" smtClean="0"/>
              <a:t>shown to contribute positively to the patient’s self</a:t>
            </a:r>
            <a:r>
              <a:rPr lang="tr-TR" dirty="0" smtClean="0"/>
              <a:t>-</a:t>
            </a:r>
            <a:r>
              <a:rPr lang="en-US" dirty="0" smtClean="0"/>
              <a:t>esteem,</a:t>
            </a:r>
            <a:r>
              <a:rPr lang="tr-TR" dirty="0" smtClean="0"/>
              <a:t> </a:t>
            </a:r>
            <a:r>
              <a:rPr lang="en-US" dirty="0" smtClean="0"/>
              <a:t>body image, confidence, and sexuality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53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4000" b="1" dirty="0" smtClean="0">
                <a:solidFill>
                  <a:srgbClr val="FF0000"/>
                </a:solidFill>
              </a:rPr>
              <a:t>	S</a:t>
            </a:r>
            <a:r>
              <a:rPr lang="en-US" sz="4000" b="1" dirty="0" err="1" smtClean="0">
                <a:solidFill>
                  <a:srgbClr val="FF0000"/>
                </a:solidFill>
              </a:rPr>
              <a:t>ynthetic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smtClean="0">
                <a:solidFill>
                  <a:srgbClr val="FF0000"/>
                </a:solidFill>
              </a:rPr>
              <a:t>M</a:t>
            </a:r>
            <a:r>
              <a:rPr lang="en-US" sz="4000" b="1" dirty="0" err="1" smtClean="0">
                <a:solidFill>
                  <a:srgbClr val="FF0000"/>
                </a:solidFill>
              </a:rPr>
              <a:t>eshes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26"/>
            <a:ext cx="8229600" cy="3643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i="1" dirty="0" smtClean="0"/>
              <a:t>	</a:t>
            </a:r>
            <a:r>
              <a:rPr lang="tr-TR" sz="2000" b="1" i="1" dirty="0" err="1" smtClean="0"/>
              <a:t>Another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debated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issue</a:t>
            </a:r>
            <a:r>
              <a:rPr lang="tr-TR" sz="2000" b="1" i="1" dirty="0" smtClean="0"/>
              <a:t> in POP </a:t>
            </a:r>
            <a:r>
              <a:rPr lang="tr-TR" sz="2000" b="1" i="1" dirty="0" err="1" smtClean="0"/>
              <a:t>surgery</a:t>
            </a:r>
            <a:r>
              <a:rPr lang="tr-TR" sz="2000" b="1" i="1" dirty="0" smtClean="0"/>
              <a:t> is </a:t>
            </a:r>
            <a:r>
              <a:rPr lang="tr-TR" sz="2000" b="1" i="1" dirty="0" err="1" smtClean="0"/>
              <a:t>the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use</a:t>
            </a:r>
            <a:r>
              <a:rPr lang="tr-TR" sz="2000" b="1" i="1" dirty="0" smtClean="0"/>
              <a:t> of </a:t>
            </a:r>
            <a:r>
              <a:rPr lang="tr-TR" sz="2000" b="1" i="1" dirty="0" err="1" smtClean="0"/>
              <a:t>synthetic</a:t>
            </a:r>
            <a:r>
              <a:rPr lang="tr-TR" sz="2000" b="1" i="1" dirty="0" smtClean="0"/>
              <a:t> mesh </a:t>
            </a:r>
            <a:r>
              <a:rPr lang="tr-TR" sz="2000" b="1" i="1" dirty="0" err="1" smtClean="0"/>
              <a:t>through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the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vaginal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route</a:t>
            </a:r>
            <a:endParaRPr lang="tr-TR" sz="2000" b="1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There is </a:t>
            </a:r>
            <a:r>
              <a:rPr lang="tr-TR" sz="2400" dirty="0" smtClean="0"/>
              <a:t>a </a:t>
            </a:r>
            <a:r>
              <a:rPr lang="en-US" sz="2400" dirty="0" smtClean="0"/>
              <a:t>lack of strong evidence to support </a:t>
            </a:r>
            <a:r>
              <a:rPr lang="en-US" sz="2400" b="1" i="1" dirty="0" smtClean="0"/>
              <a:t>ROUTINE</a:t>
            </a:r>
            <a:r>
              <a:rPr lang="en-US" sz="2400" dirty="0" smtClean="0"/>
              <a:t> use in anterior and posterior repairs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There is insufficient good evidence on the long-term safety of synthetic mesh in pelvic reconstructive surgery</a:t>
            </a:r>
            <a:r>
              <a:rPr lang="en-US" sz="2400" b="1" i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400" b="1" i="1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884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Transvaginal</a:t>
            </a:r>
            <a:r>
              <a:rPr lang="tr-TR" dirty="0" smtClean="0">
                <a:solidFill>
                  <a:srgbClr val="FF0000"/>
                </a:solidFill>
              </a:rPr>
              <a:t> mesh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of </a:t>
            </a:r>
            <a:r>
              <a:rPr lang="tr-TR" dirty="0" err="1" smtClean="0"/>
              <a:t>transvaginal</a:t>
            </a:r>
            <a:r>
              <a:rPr lang="tr-TR" dirty="0" smtClean="0"/>
              <a:t> mesh has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shown</a:t>
            </a:r>
            <a:r>
              <a:rPr lang="tr-TR" dirty="0" smtClean="0"/>
              <a:t> in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studies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superior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native</a:t>
            </a:r>
            <a:r>
              <a:rPr lang="tr-TR" dirty="0" smtClean="0"/>
              <a:t> </a:t>
            </a:r>
            <a:r>
              <a:rPr lang="tr-TR" dirty="0" err="1" smtClean="0"/>
              <a:t>tissue</a:t>
            </a:r>
            <a:r>
              <a:rPr lang="tr-TR" dirty="0" smtClean="0"/>
              <a:t> </a:t>
            </a:r>
            <a:r>
              <a:rPr lang="tr-TR" dirty="0" err="1" smtClean="0"/>
              <a:t>repairs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regard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anatomic</a:t>
            </a:r>
            <a:r>
              <a:rPr lang="tr-TR" dirty="0" smtClean="0"/>
              <a:t> </a:t>
            </a:r>
            <a:r>
              <a:rPr lang="tr-TR" dirty="0" err="1" smtClean="0"/>
              <a:t>outcomes</a:t>
            </a:r>
            <a:r>
              <a:rPr lang="tr-TR" dirty="0" smtClean="0"/>
              <a:t>, but severe </a:t>
            </a:r>
            <a:r>
              <a:rPr lang="tr-TR" dirty="0" err="1" smtClean="0"/>
              <a:t>complication</a:t>
            </a:r>
            <a:r>
              <a:rPr lang="tr-TR" dirty="0" smtClean="0"/>
              <a:t> </a:t>
            </a:r>
            <a:r>
              <a:rPr lang="tr-TR" dirty="0" err="1" smtClean="0"/>
              <a:t>rates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higher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6669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Obliterative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tr-TR" sz="4000" dirty="0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FF0000"/>
                </a:solidFill>
              </a:rPr>
              <a:t>rocedures</a:t>
            </a:r>
            <a:r>
              <a:rPr lang="tr-TR" sz="4000" dirty="0" smtClean="0">
                <a:solidFill>
                  <a:srgbClr val="FF0000"/>
                </a:solidFill>
              </a:rPr>
              <a:t> </a:t>
            </a:r>
            <a:br>
              <a:rPr lang="tr-TR" sz="4000" dirty="0" smtClean="0">
                <a:solidFill>
                  <a:srgbClr val="FF0000"/>
                </a:solidFill>
              </a:rPr>
            </a:br>
            <a:r>
              <a:rPr lang="tr-TR" sz="4000" dirty="0" smtClean="0">
                <a:solidFill>
                  <a:srgbClr val="FF0000"/>
                </a:solidFill>
              </a:rPr>
              <a:t>C</a:t>
            </a:r>
            <a:r>
              <a:rPr lang="en-US" sz="4000" dirty="0" err="1" smtClean="0">
                <a:solidFill>
                  <a:srgbClr val="FF0000"/>
                </a:solidFill>
              </a:rPr>
              <a:t>olpocleisis</a:t>
            </a:r>
            <a:endParaRPr lang="tr-TR" sz="4000" dirty="0" smtClean="0">
              <a:solidFill>
                <a:srgbClr val="FF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2100" indent="-292100" eaLnBrk="1" hangingPunct="1"/>
            <a:r>
              <a:rPr lang="en-US" dirty="0" smtClean="0"/>
              <a:t>For </a:t>
            </a:r>
            <a:r>
              <a:rPr lang="tr-TR" dirty="0" err="1" smtClean="0"/>
              <a:t>older</a:t>
            </a:r>
            <a:r>
              <a:rPr lang="tr-TR" dirty="0" smtClean="0"/>
              <a:t> </a:t>
            </a:r>
            <a:r>
              <a:rPr lang="en-US" dirty="0" smtClean="0"/>
              <a:t>women who are at </a:t>
            </a:r>
            <a:r>
              <a:rPr lang="tr-TR" dirty="0" smtClean="0"/>
              <a:t>a </a:t>
            </a:r>
            <a:r>
              <a:rPr lang="en-US" dirty="0" smtClean="0"/>
              <a:t>high risk </a:t>
            </a:r>
            <a:r>
              <a:rPr lang="tr-TR" dirty="0" smtClean="0"/>
              <a:t>of </a:t>
            </a:r>
            <a:r>
              <a:rPr lang="en-US" dirty="0" smtClean="0"/>
              <a:t>complications with reconstructive procedures and who no longer desire vaginal intercourse, </a:t>
            </a:r>
            <a:r>
              <a:rPr lang="en-US" dirty="0" err="1" smtClean="0"/>
              <a:t>colpocleisis</a:t>
            </a:r>
            <a:r>
              <a:rPr lang="en-US" dirty="0" smtClean="0"/>
              <a:t> </a:t>
            </a:r>
            <a:r>
              <a:rPr lang="tr-TR" dirty="0" smtClean="0"/>
              <a:t>can</a:t>
            </a:r>
            <a:r>
              <a:rPr lang="en-US" dirty="0" smtClean="0"/>
              <a:t> be offered</a:t>
            </a:r>
            <a:endParaRPr lang="tr-TR" dirty="0" smtClean="0"/>
          </a:p>
        </p:txBody>
      </p:sp>
      <p:pic>
        <p:nvPicPr>
          <p:cNvPr id="4" name="Picture 3" descr="DSC01130"/>
          <p:cNvPicPr>
            <a:picLocks noChangeAspect="1" noChangeArrowheads="1"/>
          </p:cNvPicPr>
          <p:nvPr/>
        </p:nvPicPr>
        <p:blipFill>
          <a:blip r:embed="rId2" cstate="print"/>
          <a:srcRect l="27335" r="23730" b="34128"/>
          <a:stretch>
            <a:fillRect/>
          </a:stretch>
        </p:blipFill>
        <p:spPr>
          <a:xfrm>
            <a:off x="928662" y="4000504"/>
            <a:ext cx="3214710" cy="242889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000504"/>
            <a:ext cx="450059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06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Cystoscopy</a:t>
            </a:r>
            <a:endParaRPr lang="tr-TR" sz="4000" b="1" dirty="0" smtClean="0">
              <a:solidFill>
                <a:srgbClr val="FF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2100" indent="-292100" eaLnBrk="1" hangingPunct="1"/>
            <a:r>
              <a:rPr lang="en-US" dirty="0" err="1" smtClean="0"/>
              <a:t>Cystoscopy</a:t>
            </a:r>
            <a:r>
              <a:rPr lang="en-US" dirty="0" smtClean="0"/>
              <a:t> should be performed </a:t>
            </a:r>
            <a:r>
              <a:rPr lang="en-US" dirty="0" err="1" smtClean="0"/>
              <a:t>intraoperatively</a:t>
            </a:r>
            <a:r>
              <a:rPr lang="en-US" dirty="0" smtClean="0"/>
              <a:t> to assess for bladder or </a:t>
            </a:r>
            <a:r>
              <a:rPr lang="en-US" dirty="0" err="1" smtClean="0"/>
              <a:t>uret</a:t>
            </a:r>
            <a:r>
              <a:rPr lang="tr-TR" dirty="0" smtClean="0"/>
              <a:t>e</a:t>
            </a:r>
            <a:r>
              <a:rPr lang="en-US" dirty="0" err="1" smtClean="0"/>
              <a:t>ral</a:t>
            </a:r>
            <a:r>
              <a:rPr lang="en-US" dirty="0" smtClean="0"/>
              <a:t> damage after all prolapse or incontinence procedures during which the bladder or ureters may be at risk of injury</a:t>
            </a:r>
          </a:p>
        </p:txBody>
      </p:sp>
    </p:spTree>
    <p:extLst>
      <p:ext uri="{BB962C8B-B14F-4D97-AF65-F5344CB8AC3E}">
        <p14:creationId xmlns:p14="http://schemas.microsoft.com/office/powerpoint/2010/main" val="37998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900" b="1" dirty="0" err="1" smtClean="0">
                <a:solidFill>
                  <a:srgbClr val="FF0000"/>
                </a:solidFill>
              </a:rPr>
              <a:t>Pessary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endParaRPr lang="tr-TR" sz="4900" b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2100" indent="-292100" eaLnBrk="1" hangingPunct="1"/>
            <a:endParaRPr lang="tr-TR" dirty="0" smtClean="0"/>
          </a:p>
          <a:p>
            <a:pPr marL="292100" indent="-292100" eaLnBrk="1" hangingPunct="1"/>
            <a:endParaRPr lang="tr-TR" dirty="0"/>
          </a:p>
          <a:p>
            <a:pPr marL="292100" indent="-292100" eaLnBrk="1" hangingPunct="1"/>
            <a:r>
              <a:rPr lang="en-US" dirty="0" smtClean="0"/>
              <a:t>Pessaries can be fitted in most women with prolapse, regardless of prolapse stage or site of predominant prolapse</a:t>
            </a:r>
          </a:p>
        </p:txBody>
      </p:sp>
    </p:spTree>
    <p:extLst>
      <p:ext uri="{BB962C8B-B14F-4D97-AF65-F5344CB8AC3E}">
        <p14:creationId xmlns:p14="http://schemas.microsoft.com/office/powerpoint/2010/main" val="27886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Pessary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92100" indent="-292100"/>
            <a:r>
              <a:rPr lang="en-US" dirty="0" smtClean="0"/>
              <a:t>In general: </a:t>
            </a:r>
            <a:endParaRPr lang="tr-TR" dirty="0" smtClean="0"/>
          </a:p>
          <a:p>
            <a:pPr marL="692150" lvl="1" indent="-292100"/>
            <a:r>
              <a:rPr lang="en-US" dirty="0" smtClean="0"/>
              <a:t>Ring type</a:t>
            </a:r>
            <a:r>
              <a:rPr lang="tr-TR" dirty="0" smtClean="0"/>
              <a:t> </a:t>
            </a:r>
            <a:r>
              <a:rPr lang="tr-TR" dirty="0" err="1" smtClean="0"/>
              <a:t>pessary</a:t>
            </a:r>
            <a:r>
              <a:rPr lang="tr-TR" dirty="0" smtClean="0"/>
              <a:t> is </a:t>
            </a:r>
            <a:r>
              <a:rPr lang="tr-TR" dirty="0" err="1" smtClean="0"/>
              <a:t>suitable</a:t>
            </a:r>
            <a:r>
              <a:rPr lang="tr-TR" dirty="0" smtClean="0"/>
              <a:t> </a:t>
            </a:r>
            <a:r>
              <a:rPr lang="en-US" dirty="0" smtClean="0"/>
              <a:t> for stage II and III prolapse </a:t>
            </a:r>
            <a:endParaRPr lang="tr-TR" dirty="0" smtClean="0"/>
          </a:p>
          <a:p>
            <a:pPr marL="692150" lvl="1" indent="-292100"/>
            <a:r>
              <a:rPr lang="en-US" dirty="0" err="1" smtClean="0"/>
              <a:t>Gelhorn</a:t>
            </a:r>
            <a:r>
              <a:rPr lang="tr-TR" dirty="0" smtClean="0"/>
              <a:t> </a:t>
            </a:r>
            <a:r>
              <a:rPr lang="tr-TR" dirty="0" err="1" smtClean="0"/>
              <a:t>pessary</a:t>
            </a:r>
            <a:r>
              <a:rPr lang="tr-TR" dirty="0" smtClean="0"/>
              <a:t> is </a:t>
            </a:r>
            <a:r>
              <a:rPr lang="tr-TR" dirty="0" err="1" smtClean="0"/>
              <a:t>suitable</a:t>
            </a:r>
            <a:r>
              <a:rPr lang="en-US" dirty="0" smtClean="0"/>
              <a:t> for stage IV with wide genital hiatus</a:t>
            </a:r>
          </a:p>
          <a:p>
            <a:pPr marL="292100" indent="-292100"/>
            <a:r>
              <a:rPr lang="en-US" dirty="0" smtClean="0"/>
              <a:t>50 -7</a:t>
            </a:r>
            <a:r>
              <a:rPr lang="tr-TR" dirty="0" smtClean="0"/>
              <a:t>0</a:t>
            </a:r>
            <a:r>
              <a:rPr lang="en-US" dirty="0" smtClean="0"/>
              <a:t>% of patients can be fitted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a </a:t>
            </a:r>
            <a:r>
              <a:rPr lang="tr-TR" dirty="0" err="1" smtClean="0"/>
              <a:t>pessary</a:t>
            </a:r>
            <a:r>
              <a:rPr lang="en-US" dirty="0" smtClean="0"/>
              <a:t> </a:t>
            </a:r>
            <a:r>
              <a:rPr lang="tr-TR" dirty="0" smtClean="0"/>
              <a:t>but </a:t>
            </a:r>
            <a:r>
              <a:rPr lang="tr-TR" dirty="0" err="1" smtClean="0"/>
              <a:t>only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half</a:t>
            </a:r>
            <a:r>
              <a:rPr lang="en-US" dirty="0" smtClean="0"/>
              <a:t> of the</a:t>
            </a:r>
            <a:r>
              <a:rPr lang="tr-TR" dirty="0" smtClean="0"/>
              <a:t>m </a:t>
            </a:r>
            <a:r>
              <a:rPr lang="en-US" dirty="0" smtClean="0"/>
              <a:t> </a:t>
            </a:r>
            <a:r>
              <a:rPr lang="tr-TR" dirty="0" smtClean="0"/>
              <a:t>can </a:t>
            </a:r>
            <a:r>
              <a:rPr lang="en-US" dirty="0" smtClean="0"/>
              <a:t>maintain </a:t>
            </a:r>
            <a:r>
              <a:rPr lang="en-US" dirty="0" err="1" smtClean="0"/>
              <a:t>pessary</a:t>
            </a:r>
            <a:r>
              <a:rPr lang="en-US" dirty="0" smtClean="0"/>
              <a:t> use after fitting 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5" name="Picture 4" descr="Pessary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3543" y="1600200"/>
            <a:ext cx="33279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35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err="1" smtClean="0">
                <a:solidFill>
                  <a:srgbClr val="FF0000"/>
                </a:solidFill>
              </a:rPr>
              <a:t>nformed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C</a:t>
            </a:r>
            <a:r>
              <a:rPr lang="en-US" b="1" dirty="0" err="1" smtClean="0">
                <a:solidFill>
                  <a:srgbClr val="FF0000"/>
                </a:solidFill>
              </a:rPr>
              <a:t>onsent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Women have to</a:t>
            </a:r>
            <a:r>
              <a:rPr lang="tr-TR" dirty="0" smtClean="0"/>
              <a:t> </a:t>
            </a:r>
            <a:r>
              <a:rPr lang="en-US" dirty="0" smtClean="0"/>
              <a:t>be </a:t>
            </a:r>
            <a:r>
              <a:rPr lang="tr-TR" dirty="0" err="1" smtClean="0"/>
              <a:t>very</a:t>
            </a:r>
            <a:r>
              <a:rPr lang="tr-TR" dirty="0" smtClean="0"/>
              <a:t> </a:t>
            </a:r>
            <a:r>
              <a:rPr lang="tr-TR" dirty="0" err="1" smtClean="0"/>
              <a:t>well</a:t>
            </a:r>
            <a:r>
              <a:rPr lang="en-US" dirty="0" smtClean="0"/>
              <a:t> informed about anatomical and functional</a:t>
            </a:r>
            <a:r>
              <a:rPr lang="tr-TR" dirty="0" smtClean="0"/>
              <a:t> </a:t>
            </a:r>
            <a:r>
              <a:rPr lang="en-US" dirty="0" smtClean="0"/>
              <a:t>aspects, risks, and complications of an operation in order to</a:t>
            </a:r>
            <a:r>
              <a:rPr lang="tr-TR" dirty="0" smtClean="0"/>
              <a:t> </a:t>
            </a:r>
            <a:r>
              <a:rPr lang="en-US" dirty="0" smtClean="0"/>
              <a:t>have a choice and give informed consent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73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5B676D-666D-47DA-AF0E-1A756E76C822}" type="slidenum">
              <a:rPr lang="tr-TR" sz="1400"/>
              <a:pPr algn="r"/>
              <a:t>3</a:t>
            </a:fld>
            <a:endParaRPr lang="tr-TR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b="1" dirty="0" err="1" smtClean="0">
                <a:solidFill>
                  <a:srgbClr val="FF0000"/>
                </a:solidFill>
              </a:rPr>
              <a:t>Pelvic</a:t>
            </a:r>
            <a:r>
              <a:rPr lang="tr-TR" sz="4000" b="1" dirty="0" smtClean="0">
                <a:solidFill>
                  <a:srgbClr val="FF0000"/>
                </a:solidFill>
              </a:rPr>
              <a:t> Organ </a:t>
            </a:r>
            <a:r>
              <a:rPr lang="tr-TR" sz="4000" b="1" dirty="0" err="1" smtClean="0">
                <a:solidFill>
                  <a:srgbClr val="FF0000"/>
                </a:solidFill>
              </a:rPr>
              <a:t>Prolapse</a:t>
            </a: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tr-TR" sz="4000" b="1" dirty="0" smtClean="0">
              <a:solidFill>
                <a:srgbClr val="FF0000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292100" indent="-292100" eaLnBrk="1" hangingPunct="1">
              <a:buFontTx/>
              <a:buNone/>
            </a:pPr>
            <a:r>
              <a:rPr lang="tr-TR" dirty="0" err="1" smtClean="0"/>
              <a:t>Pelvic</a:t>
            </a:r>
            <a:r>
              <a:rPr lang="tr-TR" dirty="0" smtClean="0"/>
              <a:t> </a:t>
            </a:r>
            <a:r>
              <a:rPr lang="tr-TR" dirty="0" err="1" smtClean="0"/>
              <a:t>floor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en-US" dirty="0" smtClean="0"/>
          </a:p>
          <a:p>
            <a:pPr marL="1004888" lvl="3" indent="-182563" eaLnBrk="1" hangingPunct="1"/>
            <a:endParaRPr lang="tr-TR" sz="1400" dirty="0" smtClean="0"/>
          </a:p>
          <a:p>
            <a:pPr marL="1004888" lvl="3" indent="-182563" eaLnBrk="1" hangingPunct="1"/>
            <a:endParaRPr lang="tr-TR" sz="1400" dirty="0" smtClean="0"/>
          </a:p>
          <a:p>
            <a:pPr marL="1004888" lvl="3" indent="-182563" eaLnBrk="1" hangingPunct="1"/>
            <a:endParaRPr lang="tr-TR" sz="1400" dirty="0" smtClean="0"/>
          </a:p>
          <a:p>
            <a:pPr marL="1004888" lvl="3" indent="-182563" eaLnBrk="1" hangingPunct="1"/>
            <a:endParaRPr lang="tr-TR" sz="1400" dirty="0" smtClean="0"/>
          </a:p>
          <a:p>
            <a:pPr marL="1004888" lvl="3" indent="-182563" eaLnBrk="1" hangingPunct="1"/>
            <a:endParaRPr lang="tr-TR" sz="1400" dirty="0" smtClean="0"/>
          </a:p>
          <a:p>
            <a:pPr marL="1004888" lvl="3" indent="-182563" eaLnBrk="1" hangingPunct="1"/>
            <a:endParaRPr lang="tr-TR" sz="1400" dirty="0" smtClean="0"/>
          </a:p>
          <a:p>
            <a:pPr marL="1004888" lvl="3" indent="-182563" eaLnBrk="1" hangingPunct="1">
              <a:buFontTx/>
              <a:buNone/>
            </a:pPr>
            <a:endParaRPr lang="tr-TR" sz="1400" dirty="0" smtClean="0"/>
          </a:p>
          <a:p>
            <a:pPr marL="1004888" lvl="3" indent="-182563" eaLnBrk="1" hangingPunct="1"/>
            <a:endParaRPr lang="tr-TR" sz="1400" dirty="0" smtClean="0"/>
          </a:p>
          <a:p>
            <a:pPr marL="1004888" lvl="3" indent="-182563" eaLnBrk="1" hangingPunct="1">
              <a:buFontTx/>
              <a:buNone/>
            </a:pPr>
            <a:r>
              <a:rPr lang="en-US" sz="1400" dirty="0" smtClean="0"/>
              <a:t>Goodrich et al. </a:t>
            </a:r>
            <a:r>
              <a:rPr lang="en-US" sz="1400" dirty="0" err="1" smtClean="0"/>
              <a:t>Obstet</a:t>
            </a:r>
            <a:r>
              <a:rPr lang="en-US" sz="1400" dirty="0" smtClean="0"/>
              <a:t> </a:t>
            </a:r>
            <a:r>
              <a:rPr lang="en-US" sz="1400" dirty="0" err="1" smtClean="0"/>
              <a:t>Gynecol</a:t>
            </a:r>
            <a:r>
              <a:rPr lang="en-US" sz="1400" dirty="0" smtClean="0"/>
              <a:t> 1993:82:883-91</a:t>
            </a:r>
          </a:p>
        </p:txBody>
      </p:sp>
      <p:pic>
        <p:nvPicPr>
          <p:cNvPr id="10245" name="Picture 6" descr="DSC011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3192" t="8595" r="7272" b="17715"/>
          <a:stretch>
            <a:fillRect/>
          </a:stretch>
        </p:blipFill>
        <p:spPr>
          <a:xfrm>
            <a:off x="4609306" y="1484784"/>
            <a:ext cx="3887787" cy="2304256"/>
          </a:xfrm>
        </p:spPr>
      </p:pic>
      <p:pic>
        <p:nvPicPr>
          <p:cNvPr id="6" name="Picture 4" descr="IMG_2209"/>
          <p:cNvPicPr>
            <a:picLocks noChangeAspect="1" noChangeArrowheads="1"/>
          </p:cNvPicPr>
          <p:nvPr/>
        </p:nvPicPr>
        <p:blipFill>
          <a:blip r:embed="rId3" cstate="print"/>
          <a:srcRect l="3383" r="13109"/>
          <a:stretch>
            <a:fillRect/>
          </a:stretch>
        </p:blipFill>
        <p:spPr bwMode="auto">
          <a:xfrm>
            <a:off x="4552936" y="4030647"/>
            <a:ext cx="400052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15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Conclusion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Prolapse</a:t>
            </a:r>
            <a:r>
              <a:rPr lang="en-US" dirty="0" smtClean="0"/>
              <a:t> is a</a:t>
            </a:r>
            <a:r>
              <a:rPr lang="tr-TR" dirty="0" smtClean="0"/>
              <a:t> </a:t>
            </a:r>
            <a:r>
              <a:rPr lang="en-US" dirty="0" smtClean="0"/>
              <a:t>result of t</a:t>
            </a:r>
            <a:r>
              <a:rPr lang="tr-TR" dirty="0" err="1" smtClean="0"/>
              <a:t>earing</a:t>
            </a:r>
            <a:r>
              <a:rPr lang="tr-TR" dirty="0" smtClean="0"/>
              <a:t> </a:t>
            </a:r>
            <a:r>
              <a:rPr lang="en-US" dirty="0" smtClean="0"/>
              <a:t>and breakage of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en-US" dirty="0" smtClean="0"/>
              <a:t> </a:t>
            </a:r>
            <a:r>
              <a:rPr lang="en-US" dirty="0" err="1" smtClean="0"/>
              <a:t>endopelvic</a:t>
            </a:r>
            <a:r>
              <a:rPr lang="en-US" dirty="0" smtClean="0"/>
              <a:t> fascia</a:t>
            </a:r>
            <a:endParaRPr lang="tr-TR" dirty="0" smtClean="0"/>
          </a:p>
          <a:p>
            <a:r>
              <a:rPr lang="tr-TR" dirty="0" err="1" smtClean="0"/>
              <a:t>Surgery</a:t>
            </a:r>
            <a:r>
              <a:rPr lang="tr-TR" dirty="0" smtClean="0"/>
              <a:t> is </a:t>
            </a:r>
            <a:r>
              <a:rPr lang="tr-TR" dirty="0" err="1" smtClean="0"/>
              <a:t>performed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reconstruct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restore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integrity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endopelvic</a:t>
            </a:r>
            <a:r>
              <a:rPr lang="tr-TR" dirty="0" smtClean="0"/>
              <a:t> </a:t>
            </a:r>
            <a:r>
              <a:rPr lang="tr-TR" dirty="0" err="1" smtClean="0"/>
              <a:t>fascia</a:t>
            </a:r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vaginal</a:t>
            </a:r>
            <a:r>
              <a:rPr lang="tr-TR" dirty="0" smtClean="0"/>
              <a:t> </a:t>
            </a:r>
            <a:r>
              <a:rPr lang="tr-TR" dirty="0" err="1" smtClean="0"/>
              <a:t>apex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keystone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support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pelvic</a:t>
            </a:r>
            <a:r>
              <a:rPr lang="tr-TR" dirty="0" smtClean="0"/>
              <a:t> organ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70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Conclusion</a:t>
            </a:r>
            <a:r>
              <a:rPr lang="tr-T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B</a:t>
            </a:r>
            <a:r>
              <a:rPr lang="en-US" dirty="0" smtClean="0"/>
              <a:t>ladder</a:t>
            </a:r>
            <a:r>
              <a:rPr lang="tr-TR" dirty="0" smtClean="0"/>
              <a:t>/</a:t>
            </a:r>
            <a:r>
              <a:rPr lang="en-US" dirty="0" smtClean="0"/>
              <a:t>bowel</a:t>
            </a:r>
            <a:r>
              <a:rPr lang="tr-TR" dirty="0" smtClean="0"/>
              <a:t>/</a:t>
            </a:r>
            <a:r>
              <a:rPr lang="en-US" dirty="0" smtClean="0"/>
              <a:t>sexual</a:t>
            </a:r>
            <a:r>
              <a:rPr lang="tr-TR" dirty="0" smtClean="0"/>
              <a:t> </a:t>
            </a:r>
            <a:r>
              <a:rPr lang="en-US" dirty="0" smtClean="0"/>
              <a:t>function</a:t>
            </a:r>
            <a:r>
              <a:rPr lang="tr-TR" dirty="0" smtClean="0"/>
              <a:t> 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important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quality</a:t>
            </a:r>
            <a:r>
              <a:rPr lang="tr-TR" dirty="0"/>
              <a:t> of life </a:t>
            </a: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smtClean="0"/>
              <a:t>be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priority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surgeon</a:t>
            </a:r>
            <a:endParaRPr lang="tr-TR" dirty="0" smtClean="0"/>
          </a:p>
          <a:p>
            <a:r>
              <a:rPr lang="tr-TR" dirty="0" err="1" smtClean="0"/>
              <a:t>It</a:t>
            </a:r>
            <a:r>
              <a:rPr lang="tr-TR" dirty="0" smtClean="0"/>
              <a:t> is not </a:t>
            </a:r>
            <a:r>
              <a:rPr lang="tr-TR" dirty="0" err="1" smtClean="0"/>
              <a:t>possible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correct</a:t>
            </a:r>
            <a:r>
              <a:rPr lang="tr-TR" dirty="0" smtClean="0"/>
              <a:t> </a:t>
            </a:r>
            <a:r>
              <a:rPr lang="tr-TR" dirty="0" err="1" smtClean="0"/>
              <a:t>sexual</a:t>
            </a:r>
            <a:r>
              <a:rPr lang="tr-TR" dirty="0" smtClean="0"/>
              <a:t> </a:t>
            </a:r>
            <a:r>
              <a:rPr lang="tr-TR" dirty="0" err="1" smtClean="0"/>
              <a:t>dysfunction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Conclusion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000" dirty="0" err="1" smtClean="0">
                <a:latin typeface="+mj-lt"/>
              </a:rPr>
              <a:t>Surgery</a:t>
            </a:r>
            <a:r>
              <a:rPr lang="tr-TR" sz="3000" dirty="0" smtClean="0">
                <a:latin typeface="+mj-lt"/>
              </a:rPr>
              <a:t> </a:t>
            </a:r>
            <a:r>
              <a:rPr lang="tr-TR" sz="3000" dirty="0" err="1" smtClean="0">
                <a:latin typeface="+mj-lt"/>
              </a:rPr>
              <a:t>should</a:t>
            </a:r>
            <a:r>
              <a:rPr lang="tr-TR" sz="3000" dirty="0" smtClean="0">
                <a:latin typeface="+mj-lt"/>
              </a:rPr>
              <a:t> be </a:t>
            </a:r>
            <a:r>
              <a:rPr lang="tr-TR" sz="3000" dirty="0" err="1" smtClean="0">
                <a:latin typeface="+mj-lt"/>
              </a:rPr>
              <a:t>easily</a:t>
            </a:r>
            <a:r>
              <a:rPr lang="tr-TR" sz="3000" dirty="0" smtClean="0">
                <a:latin typeface="+mj-lt"/>
              </a:rPr>
              <a:t> </a:t>
            </a:r>
            <a:r>
              <a:rPr lang="tr-TR" sz="3000" dirty="0" err="1" smtClean="0">
                <a:latin typeface="+mj-lt"/>
              </a:rPr>
              <a:t>performed</a:t>
            </a:r>
            <a:r>
              <a:rPr lang="tr-TR" sz="3000" dirty="0" smtClean="0">
                <a:latin typeface="+mj-lt"/>
              </a:rPr>
              <a:t>  </a:t>
            </a:r>
            <a:r>
              <a:rPr lang="tr-TR" sz="3000" dirty="0" err="1" smtClean="0">
                <a:latin typeface="+mj-lt"/>
              </a:rPr>
              <a:t>with</a:t>
            </a:r>
            <a:r>
              <a:rPr lang="tr-TR" sz="3000" dirty="0" smtClean="0">
                <a:latin typeface="+mj-lt"/>
              </a:rPr>
              <a:t> minimum </a:t>
            </a:r>
            <a:r>
              <a:rPr lang="tr-TR" sz="3000" dirty="0" err="1" smtClean="0">
                <a:latin typeface="+mj-lt"/>
              </a:rPr>
              <a:t>early</a:t>
            </a:r>
            <a:r>
              <a:rPr lang="tr-TR" sz="3000" dirty="0" smtClean="0">
                <a:latin typeface="+mj-lt"/>
              </a:rPr>
              <a:t> </a:t>
            </a:r>
            <a:r>
              <a:rPr lang="tr-TR" sz="3000" dirty="0" err="1" smtClean="0">
                <a:latin typeface="+mj-lt"/>
              </a:rPr>
              <a:t>and</a:t>
            </a:r>
            <a:r>
              <a:rPr lang="tr-TR" sz="3000" dirty="0" smtClean="0">
                <a:latin typeface="+mj-lt"/>
              </a:rPr>
              <a:t> </a:t>
            </a:r>
            <a:r>
              <a:rPr lang="tr-TR" sz="3000" dirty="0" err="1" smtClean="0">
                <a:latin typeface="+mj-lt"/>
              </a:rPr>
              <a:t>long</a:t>
            </a:r>
            <a:r>
              <a:rPr lang="tr-TR" sz="3000" dirty="0" smtClean="0">
                <a:latin typeface="+mj-lt"/>
              </a:rPr>
              <a:t> </a:t>
            </a:r>
            <a:r>
              <a:rPr lang="tr-TR" sz="3000" dirty="0" err="1" smtClean="0">
                <a:latin typeface="+mj-lt"/>
              </a:rPr>
              <a:t>term</a:t>
            </a:r>
            <a:r>
              <a:rPr lang="tr-TR" sz="3000" dirty="0" smtClean="0">
                <a:latin typeface="+mj-lt"/>
              </a:rPr>
              <a:t> </a:t>
            </a:r>
            <a:r>
              <a:rPr lang="tr-TR" sz="3000" dirty="0" err="1" smtClean="0">
                <a:latin typeface="+mj-lt"/>
              </a:rPr>
              <a:t>morbidity</a:t>
            </a:r>
            <a:r>
              <a:rPr lang="tr-TR" sz="3000" dirty="0" smtClean="0">
                <a:latin typeface="+mj-lt"/>
              </a:rPr>
              <a:t> </a:t>
            </a:r>
            <a:r>
              <a:rPr lang="tr-TR" sz="3000" dirty="0" err="1" smtClean="0">
                <a:latin typeface="+mj-lt"/>
              </a:rPr>
              <a:t>and</a:t>
            </a:r>
            <a:r>
              <a:rPr lang="tr-TR" sz="3000" dirty="0" smtClean="0">
                <a:latin typeface="+mj-lt"/>
              </a:rPr>
              <a:t> </a:t>
            </a:r>
            <a:r>
              <a:rPr lang="tr-TR" sz="3000" dirty="0" err="1" smtClean="0">
                <a:latin typeface="+mj-lt"/>
              </a:rPr>
              <a:t>without</a:t>
            </a:r>
            <a:r>
              <a:rPr lang="tr-TR" sz="3000" dirty="0" smtClean="0">
                <a:latin typeface="+mj-lt"/>
              </a:rPr>
              <a:t> </a:t>
            </a:r>
            <a:r>
              <a:rPr lang="tr-TR" sz="3000" dirty="0" err="1" smtClean="0">
                <a:latin typeface="+mj-lt"/>
              </a:rPr>
              <a:t>serious</a:t>
            </a:r>
            <a:r>
              <a:rPr lang="tr-TR" sz="3000" dirty="0" smtClean="0">
                <a:latin typeface="+mj-lt"/>
              </a:rPr>
              <a:t> </a:t>
            </a:r>
            <a:r>
              <a:rPr lang="tr-TR" sz="3000" dirty="0" err="1" smtClean="0">
                <a:latin typeface="+mj-lt"/>
              </a:rPr>
              <a:t>complications</a:t>
            </a:r>
            <a:endParaRPr lang="tr-TR" sz="3000" dirty="0" smtClean="0">
              <a:latin typeface="+mj-lt"/>
            </a:endParaRP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83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Conclusion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Optimize</a:t>
            </a:r>
          </a:p>
          <a:p>
            <a:pPr lvl="1"/>
            <a:r>
              <a:rPr lang="tr-TR" dirty="0" err="1" smtClean="0"/>
              <a:t>Patient</a:t>
            </a:r>
            <a:r>
              <a:rPr lang="tr-TR" dirty="0" smtClean="0"/>
              <a:t> </a:t>
            </a:r>
            <a:r>
              <a:rPr lang="tr-TR" dirty="0" err="1" smtClean="0"/>
              <a:t>satisfaction</a:t>
            </a:r>
            <a:endParaRPr lang="tr-TR" dirty="0" smtClean="0"/>
          </a:p>
          <a:p>
            <a:pPr lvl="1"/>
            <a:r>
              <a:rPr lang="tr-TR" dirty="0" err="1" smtClean="0"/>
              <a:t>Patient</a:t>
            </a:r>
            <a:r>
              <a:rPr lang="tr-TR" dirty="0" smtClean="0"/>
              <a:t> </a:t>
            </a:r>
            <a:r>
              <a:rPr lang="tr-TR" dirty="0" err="1" smtClean="0"/>
              <a:t>outcomes</a:t>
            </a:r>
            <a:endParaRPr lang="tr-TR" dirty="0" smtClean="0"/>
          </a:p>
          <a:p>
            <a:pPr lvl="1"/>
            <a:r>
              <a:rPr lang="tr-TR" dirty="0" err="1" smtClean="0"/>
              <a:t>Patient</a:t>
            </a:r>
            <a:r>
              <a:rPr lang="tr-TR" dirty="0" smtClean="0"/>
              <a:t> </a:t>
            </a:r>
            <a:r>
              <a:rPr lang="tr-TR" dirty="0" err="1" smtClean="0"/>
              <a:t>quality</a:t>
            </a:r>
            <a:r>
              <a:rPr lang="tr-TR" dirty="0" smtClean="0"/>
              <a:t> of life</a:t>
            </a:r>
          </a:p>
          <a:p>
            <a:r>
              <a:rPr lang="tr-TR" dirty="0" smtClean="0"/>
              <a:t>Minimize</a:t>
            </a:r>
          </a:p>
          <a:p>
            <a:pPr lvl="1"/>
            <a:r>
              <a:rPr lang="tr-TR" dirty="0" err="1" smtClean="0"/>
              <a:t>Complication</a:t>
            </a:r>
            <a:endParaRPr lang="tr-TR" dirty="0" smtClean="0"/>
          </a:p>
          <a:p>
            <a:pPr lvl="1"/>
            <a:r>
              <a:rPr lang="tr-TR" dirty="0" err="1" smtClean="0"/>
              <a:t>Recovery</a:t>
            </a:r>
            <a:r>
              <a:rPr lang="tr-TR" dirty="0" smtClean="0"/>
              <a:t> time</a:t>
            </a:r>
          </a:p>
          <a:p>
            <a:pPr lvl="1"/>
            <a:r>
              <a:rPr lang="tr-TR" dirty="0" err="1" smtClean="0"/>
              <a:t>Cost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99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Thank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you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for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your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attention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9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1B92E94-C71E-430A-80A5-3E4C1F50FE71}" type="slidenum">
              <a:rPr lang="tr-TR" sz="1400"/>
              <a:pPr algn="r"/>
              <a:t>4</a:t>
            </a:fld>
            <a:endParaRPr lang="tr-TR" sz="14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tr-TR" sz="3600" dirty="0" smtClean="0">
                <a:solidFill>
                  <a:srgbClr val="FF0000"/>
                </a:solidFill>
              </a:rPr>
              <a:t>PELVİC FLOOR STRUCTURES</a:t>
            </a:r>
            <a:endParaRPr lang="tr-TR" sz="3600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4038600" cy="4525962"/>
          </a:xfrm>
        </p:spPr>
        <p:txBody>
          <a:bodyPr>
            <a:normAutofit/>
          </a:bodyPr>
          <a:lstStyle/>
          <a:p>
            <a:pPr marL="292100" indent="-292100">
              <a:lnSpc>
                <a:spcPct val="90000"/>
              </a:lnSpc>
            </a:pPr>
            <a:r>
              <a:rPr lang="tr-TR" sz="3600" dirty="0" smtClean="0"/>
              <a:t>M</a:t>
            </a:r>
            <a:r>
              <a:rPr lang="en-US" sz="3600" dirty="0" smtClean="0"/>
              <a:t>. </a:t>
            </a:r>
            <a:r>
              <a:rPr lang="en-US" sz="3600" dirty="0" err="1" smtClean="0"/>
              <a:t>levator</a:t>
            </a:r>
            <a:r>
              <a:rPr lang="en-US" sz="3600" dirty="0" smtClean="0"/>
              <a:t> </a:t>
            </a:r>
            <a:r>
              <a:rPr lang="en-US" sz="3600" dirty="0" err="1" smtClean="0"/>
              <a:t>ani</a:t>
            </a:r>
            <a:endParaRPr lang="en-US" sz="3600" dirty="0" smtClean="0"/>
          </a:p>
          <a:p>
            <a:pPr marL="292100" indent="-292100" eaLnBrk="1" hangingPunct="1">
              <a:lnSpc>
                <a:spcPct val="90000"/>
              </a:lnSpc>
            </a:pPr>
            <a:r>
              <a:rPr lang="en-US" sz="3600" dirty="0" err="1" smtClean="0"/>
              <a:t>Endopelvi</a:t>
            </a:r>
            <a:r>
              <a:rPr lang="tr-TR" sz="3600" dirty="0" smtClean="0"/>
              <a:t>c</a:t>
            </a:r>
            <a:r>
              <a:rPr lang="en-US" sz="3600" dirty="0" smtClean="0"/>
              <a:t> </a:t>
            </a:r>
            <a:r>
              <a:rPr lang="tr-TR" sz="3600" dirty="0" smtClean="0"/>
              <a:t>	</a:t>
            </a:r>
            <a:r>
              <a:rPr lang="en-US" sz="3600" dirty="0" err="1" smtClean="0"/>
              <a:t>fas</a:t>
            </a:r>
            <a:r>
              <a:rPr lang="tr-TR" sz="3600" dirty="0" err="1" smtClean="0"/>
              <a:t>cia</a:t>
            </a:r>
            <a:endParaRPr lang="en-US" sz="3600" dirty="0" smtClean="0"/>
          </a:p>
        </p:txBody>
      </p:sp>
      <p:pic>
        <p:nvPicPr>
          <p:cNvPr id="11269" name="Picture 6" descr="upper musc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8923" t="8850" r="7312" b="15126"/>
          <a:stretch>
            <a:fillRect/>
          </a:stretch>
        </p:blipFill>
        <p:spPr>
          <a:xfrm>
            <a:off x="5580063" y="1268413"/>
            <a:ext cx="3168650" cy="2519362"/>
          </a:xfrm>
          <a:noFill/>
        </p:spPr>
      </p:pic>
      <p:pic>
        <p:nvPicPr>
          <p:cNvPr id="11270" name="Picture 2" descr="Scan21"/>
          <p:cNvPicPr>
            <a:picLocks noChangeAspect="1" noChangeArrowheads="1"/>
          </p:cNvPicPr>
          <p:nvPr/>
        </p:nvPicPr>
        <p:blipFill>
          <a:blip r:embed="rId3"/>
          <a:srcRect l="18851" t="36693" r="5782" b="11778"/>
          <a:stretch>
            <a:fillRect/>
          </a:stretch>
        </p:blipFill>
        <p:spPr bwMode="auto">
          <a:xfrm>
            <a:off x="5580063" y="3716338"/>
            <a:ext cx="31686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58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Current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Concept</a:t>
            </a:r>
            <a:r>
              <a:rPr lang="tr-TR" b="1" dirty="0" smtClean="0">
                <a:solidFill>
                  <a:srgbClr val="FF0000"/>
                </a:solidFill>
              </a:rPr>
              <a:t> of </a:t>
            </a:r>
            <a:r>
              <a:rPr lang="tr-TR" b="1" dirty="0" err="1" smtClean="0">
                <a:solidFill>
                  <a:srgbClr val="FF0000"/>
                </a:solidFill>
              </a:rPr>
              <a:t>Pelvic</a:t>
            </a:r>
            <a:r>
              <a:rPr lang="tr-TR" b="1" dirty="0" smtClean="0">
                <a:solidFill>
                  <a:srgbClr val="FF0000"/>
                </a:solidFill>
              </a:rPr>
              <a:t> Organ </a:t>
            </a:r>
            <a:r>
              <a:rPr lang="tr-TR" b="1" dirty="0" err="1" smtClean="0">
                <a:solidFill>
                  <a:srgbClr val="FF0000"/>
                </a:solidFill>
              </a:rPr>
              <a:t>Prolapse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endopelvic</a:t>
            </a:r>
            <a:r>
              <a:rPr lang="tr-TR" dirty="0" smtClean="0"/>
              <a:t> </a:t>
            </a:r>
            <a:r>
              <a:rPr lang="tr-TR" dirty="0" err="1" smtClean="0"/>
              <a:t>fascia</a:t>
            </a:r>
            <a:r>
              <a:rPr lang="tr-TR" dirty="0" smtClean="0"/>
              <a:t> is a </a:t>
            </a:r>
            <a:r>
              <a:rPr lang="tr-TR" dirty="0" err="1" smtClean="0"/>
              <a:t>surgical</a:t>
            </a:r>
            <a:r>
              <a:rPr lang="tr-TR" dirty="0" smtClean="0"/>
              <a:t> </a:t>
            </a:r>
            <a:r>
              <a:rPr lang="tr-TR" dirty="0" err="1" smtClean="0"/>
              <a:t>layer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can be </a:t>
            </a:r>
            <a:r>
              <a:rPr lang="tr-TR" dirty="0" err="1" smtClean="0"/>
              <a:t>easily</a:t>
            </a:r>
            <a:r>
              <a:rPr lang="tr-TR" dirty="0" smtClean="0"/>
              <a:t> </a:t>
            </a:r>
            <a:r>
              <a:rPr lang="tr-TR" dirty="0" err="1" smtClean="0"/>
              <a:t>identified</a:t>
            </a:r>
            <a:r>
              <a:rPr lang="tr-TR" dirty="0" smtClean="0"/>
              <a:t> </a:t>
            </a:r>
            <a:r>
              <a:rPr lang="tr-TR" dirty="0" err="1" smtClean="0"/>
              <a:t>surgically</a:t>
            </a:r>
            <a:endParaRPr lang="tr-TR" dirty="0" smtClean="0"/>
          </a:p>
          <a:p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c</a:t>
            </a:r>
            <a:r>
              <a:rPr lang="en-US" dirty="0" err="1"/>
              <a:t>urrent</a:t>
            </a:r>
            <a:r>
              <a:rPr lang="en-US" dirty="0"/>
              <a:t> surgical practice </a:t>
            </a:r>
            <a:r>
              <a:rPr lang="tr-TR" dirty="0"/>
              <a:t> </a:t>
            </a:r>
            <a:r>
              <a:rPr lang="tr-TR" dirty="0" err="1"/>
              <a:t>aims</a:t>
            </a:r>
            <a:r>
              <a:rPr lang="tr-TR" dirty="0"/>
              <a:t> </a:t>
            </a:r>
            <a:r>
              <a:rPr lang="en-US" dirty="0"/>
              <a:t> to reconstruct and restore the integrity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en-US" dirty="0" err="1"/>
              <a:t>endopelvic</a:t>
            </a:r>
            <a:r>
              <a:rPr lang="en-US" dirty="0"/>
              <a:t> fascia</a:t>
            </a:r>
          </a:p>
          <a:p>
            <a:r>
              <a:rPr lang="en-US" dirty="0" smtClean="0"/>
              <a:t>All defects </a:t>
            </a:r>
            <a:r>
              <a:rPr lang="tr-TR" dirty="0" err="1" smtClean="0"/>
              <a:t>should</a:t>
            </a:r>
            <a:r>
              <a:rPr lang="en-US" dirty="0" smtClean="0"/>
              <a:t> be identified and repaired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tr-TR" dirty="0" err="1" smtClean="0"/>
              <a:t>considering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patient‘s</a:t>
            </a:r>
            <a:r>
              <a:rPr lang="tr-TR" dirty="0" smtClean="0"/>
              <a:t> </a:t>
            </a:r>
            <a:r>
              <a:rPr lang="tr-TR" dirty="0" err="1" smtClean="0"/>
              <a:t>symptoms</a:t>
            </a:r>
            <a:r>
              <a:rPr lang="tr-TR" dirty="0" smtClean="0"/>
              <a:t>  </a:t>
            </a:r>
          </a:p>
          <a:p>
            <a:pPr>
              <a:buNone/>
            </a:pPr>
            <a:endParaRPr lang="tr-TR" dirty="0" smtClean="0"/>
          </a:p>
          <a:p>
            <a:endParaRPr lang="en-US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429000"/>
            <a:ext cx="36147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Scan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8851" t="36693" r="5782" b="11778"/>
          <a:stretch>
            <a:fillRect/>
          </a:stretch>
        </p:blipFill>
        <p:spPr bwMode="auto">
          <a:xfrm>
            <a:off x="6012160" y="1196752"/>
            <a:ext cx="25202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91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i="1" dirty="0" err="1" smtClean="0">
                <a:solidFill>
                  <a:srgbClr val="FF0000"/>
                </a:solidFill>
              </a:rPr>
              <a:t>Relevant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anatomy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The vaginal support and anchoring system has 3 levels (De</a:t>
            </a:r>
            <a:r>
              <a:rPr lang="tr-TR" dirty="0" smtClean="0"/>
              <a:t> </a:t>
            </a:r>
            <a:r>
              <a:rPr lang="en-US" dirty="0" err="1" smtClean="0"/>
              <a:t>Lancey</a:t>
            </a:r>
            <a:r>
              <a:rPr lang="en-US" dirty="0" smtClean="0"/>
              <a:t>) </a:t>
            </a:r>
            <a:endParaRPr lang="tr-TR" dirty="0" smtClean="0"/>
          </a:p>
          <a:p>
            <a:pPr lvl="1"/>
            <a:r>
              <a:rPr lang="en-US" dirty="0" smtClean="0"/>
              <a:t>level I holds the vaginal apex attached to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uterosacral</a:t>
            </a:r>
            <a:r>
              <a:rPr lang="en-US" dirty="0" smtClean="0"/>
              <a:t> and cardinal ligaments </a:t>
            </a:r>
            <a:endParaRPr lang="tr-TR" dirty="0" smtClean="0"/>
          </a:p>
          <a:p>
            <a:pPr lvl="1"/>
            <a:r>
              <a:rPr lang="en-US" dirty="0" smtClean="0"/>
              <a:t>level II anchors the</a:t>
            </a:r>
            <a:r>
              <a:rPr lang="tr-TR" dirty="0" smtClean="0"/>
              <a:t> </a:t>
            </a:r>
            <a:r>
              <a:rPr lang="en-US" dirty="0" smtClean="0"/>
              <a:t>vaginal walls to the </a:t>
            </a:r>
            <a:r>
              <a:rPr lang="en-US" dirty="0" err="1" smtClean="0"/>
              <a:t>tendinous</a:t>
            </a:r>
            <a:r>
              <a:rPr lang="en-US" dirty="0" smtClean="0"/>
              <a:t> arch of the </a:t>
            </a:r>
            <a:r>
              <a:rPr lang="en-US" dirty="0" err="1" smtClean="0"/>
              <a:t>endopelvic</a:t>
            </a:r>
            <a:r>
              <a:rPr lang="en-US" dirty="0" smtClean="0"/>
              <a:t> fascia</a:t>
            </a:r>
          </a:p>
          <a:p>
            <a:pPr lvl="1"/>
            <a:r>
              <a:rPr lang="en-US" dirty="0" smtClean="0"/>
              <a:t>level III  is represented by the </a:t>
            </a:r>
            <a:r>
              <a:rPr lang="en-US" dirty="0" err="1" smtClean="0"/>
              <a:t>perineal</a:t>
            </a:r>
            <a:r>
              <a:rPr lang="en-US" dirty="0" smtClean="0"/>
              <a:t> body</a:t>
            </a:r>
            <a:endParaRPr lang="tr-T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14290"/>
            <a:ext cx="19716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68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P</a:t>
            </a:r>
            <a:r>
              <a:rPr lang="en-US" sz="4000" b="1" dirty="0" err="1" smtClean="0">
                <a:solidFill>
                  <a:srgbClr val="FF0000"/>
                </a:solidFill>
              </a:rPr>
              <a:t>rolapse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is a </a:t>
            </a:r>
            <a:r>
              <a:rPr lang="tr-TR" sz="4000" b="1" dirty="0" smtClean="0">
                <a:solidFill>
                  <a:srgbClr val="FF0000"/>
                </a:solidFill>
              </a:rPr>
              <a:t>H</a:t>
            </a:r>
            <a:r>
              <a:rPr lang="en-US" sz="4000" b="1" dirty="0" err="1" smtClean="0">
                <a:solidFill>
                  <a:srgbClr val="FF0000"/>
                </a:solidFill>
              </a:rPr>
              <a:t>ernia</a:t>
            </a:r>
            <a:endParaRPr lang="tr-TR" sz="4000" b="1" dirty="0" smtClean="0">
              <a:solidFill>
                <a:srgbClr val="FF00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2100" indent="-292100" eaLnBrk="1" hangingPunct="1"/>
            <a:endParaRPr lang="tr-TR" dirty="0" smtClean="0"/>
          </a:p>
          <a:p>
            <a:pPr marL="292100" indent="-292100"/>
            <a:r>
              <a:rPr lang="en-US" dirty="0" smtClean="0"/>
              <a:t>Prolapse is a result of t</a:t>
            </a:r>
            <a:r>
              <a:rPr lang="tr-TR" dirty="0" err="1" smtClean="0"/>
              <a:t>earing</a:t>
            </a:r>
            <a:r>
              <a:rPr lang="en-US" dirty="0" smtClean="0"/>
              <a:t> and breakage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en-US" dirty="0" err="1" smtClean="0"/>
              <a:t>endopelvic</a:t>
            </a:r>
            <a:r>
              <a:rPr lang="en-US" dirty="0" smtClean="0"/>
              <a:t> fascia</a:t>
            </a:r>
            <a:r>
              <a:rPr lang="tr-TR" dirty="0" smtClean="0"/>
              <a:t> </a:t>
            </a:r>
            <a:r>
              <a:rPr lang="en-US" dirty="0" smtClean="0"/>
              <a:t>therefore</a:t>
            </a:r>
            <a:endParaRPr lang="tr-TR" dirty="0" smtClean="0"/>
          </a:p>
          <a:p>
            <a:pPr marL="292100" indent="-292100" eaLnBrk="1" hangingPunct="1"/>
            <a:endParaRPr lang="tr-TR" dirty="0" smtClean="0"/>
          </a:p>
          <a:p>
            <a:pPr marL="0" indent="0" algn="ctr" eaLnBrk="1" hangingPunct="1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prolapse is a hernia</a:t>
            </a:r>
          </a:p>
        </p:txBody>
      </p:sp>
    </p:spTree>
    <p:extLst>
      <p:ext uri="{BB962C8B-B14F-4D97-AF65-F5344CB8AC3E}">
        <p14:creationId xmlns:p14="http://schemas.microsoft.com/office/powerpoint/2010/main" val="1790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err="1" smtClean="0">
                <a:solidFill>
                  <a:srgbClr val="FF0000"/>
                </a:solidFill>
              </a:rPr>
              <a:t>Current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</a:rPr>
              <a:t>Concept</a:t>
            </a:r>
            <a:r>
              <a:rPr lang="tr-TR" sz="3600" dirty="0" smtClean="0">
                <a:solidFill>
                  <a:srgbClr val="FF0000"/>
                </a:solidFill>
              </a:rPr>
              <a:t> of </a:t>
            </a:r>
            <a:r>
              <a:rPr lang="tr-TR" sz="3600" dirty="0" err="1" smtClean="0">
                <a:solidFill>
                  <a:srgbClr val="FF0000"/>
                </a:solidFill>
              </a:rPr>
              <a:t>Pelvic</a:t>
            </a:r>
            <a:r>
              <a:rPr lang="tr-TR" sz="3600" dirty="0" smtClean="0">
                <a:solidFill>
                  <a:srgbClr val="FF0000"/>
                </a:solidFill>
              </a:rPr>
              <a:t> Organ </a:t>
            </a:r>
            <a:r>
              <a:rPr lang="tr-TR" sz="3600" dirty="0" err="1" smtClean="0">
                <a:solidFill>
                  <a:srgbClr val="FF0000"/>
                </a:solidFill>
              </a:rPr>
              <a:t>Prolapse</a:t>
            </a:r>
            <a:r>
              <a:rPr lang="tr-TR" sz="3600" dirty="0" smtClean="0"/>
              <a:t> </a:t>
            </a:r>
            <a:r>
              <a:rPr lang="tr-TR" sz="3600" dirty="0" err="1" smtClean="0">
                <a:solidFill>
                  <a:srgbClr val="FF0000"/>
                </a:solidFill>
              </a:rPr>
              <a:t>Surgery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tr-TR" sz="3600" dirty="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292100" indent="-292100" eaLnBrk="1" hangingPunct="1">
              <a:lnSpc>
                <a:spcPct val="90000"/>
              </a:lnSpc>
            </a:pPr>
            <a:r>
              <a:rPr lang="tr-TR" sz="2800" dirty="0" err="1" smtClean="0"/>
              <a:t>Endopelvic</a:t>
            </a:r>
            <a:r>
              <a:rPr lang="tr-TR" sz="2800" dirty="0" smtClean="0"/>
              <a:t> f</a:t>
            </a:r>
            <a:r>
              <a:rPr lang="en-US" sz="2800" dirty="0" err="1" smtClean="0"/>
              <a:t>ascial</a:t>
            </a:r>
            <a:r>
              <a:rPr lang="en-US" sz="2800" dirty="0" smtClean="0"/>
              <a:t> defects should be repaired in accordance with the principles of hernia repair</a:t>
            </a:r>
          </a:p>
          <a:p>
            <a:pPr marL="292100" indent="-292100" eaLnBrk="1" hangingPunct="1">
              <a:lnSpc>
                <a:spcPct val="90000"/>
              </a:lnSpc>
              <a:buFont typeface="Wingdings" pitchFamily="-109" charset="2"/>
              <a:buNone/>
            </a:pPr>
            <a:r>
              <a:rPr lang="en-US" sz="2800" dirty="0" smtClean="0"/>
              <a:t>		</a:t>
            </a:r>
          </a:p>
          <a:p>
            <a:pPr marL="292100" indent="-292100" eaLnBrk="1" hangingPunct="1">
              <a:lnSpc>
                <a:spcPct val="90000"/>
              </a:lnSpc>
              <a:buFont typeface="Wingdings" pitchFamily="-109" charset="2"/>
              <a:buNone/>
            </a:pPr>
            <a:r>
              <a:rPr lang="en-US" sz="2800" dirty="0" smtClean="0"/>
              <a:t>		1.Use permanent suture</a:t>
            </a:r>
            <a:r>
              <a:rPr lang="tr-TR" sz="2800" dirty="0" smtClean="0"/>
              <a:t> </a:t>
            </a:r>
            <a:endParaRPr lang="en-US" sz="2800" dirty="0" smtClean="0"/>
          </a:p>
          <a:p>
            <a:pPr marL="292100" indent="-292100" eaLnBrk="1" hangingPunct="1">
              <a:lnSpc>
                <a:spcPct val="90000"/>
              </a:lnSpc>
              <a:buFont typeface="Wingdings" pitchFamily="-109" charset="2"/>
              <a:buNone/>
            </a:pPr>
            <a:r>
              <a:rPr lang="en-US" sz="2800" dirty="0" smtClean="0"/>
              <a:t>		2.</a:t>
            </a:r>
            <a:r>
              <a:rPr lang="tr-TR" sz="2800" dirty="0" err="1" smtClean="0"/>
              <a:t>Take</a:t>
            </a:r>
            <a:r>
              <a:rPr lang="tr-TR" sz="2800" dirty="0" smtClean="0"/>
              <a:t> a</a:t>
            </a:r>
            <a:r>
              <a:rPr lang="en-US" sz="2800" dirty="0" err="1" smtClean="0"/>
              <a:t>dequate</a:t>
            </a:r>
            <a:r>
              <a:rPr lang="en-US" sz="2800" dirty="0" smtClean="0"/>
              <a:t> bites of good fascial tissue</a:t>
            </a:r>
            <a:endParaRPr lang="tr-TR" sz="2800" dirty="0"/>
          </a:p>
          <a:p>
            <a:pPr marL="292100" indent="-292100" eaLnBrk="1" hangingPunct="1">
              <a:lnSpc>
                <a:spcPct val="90000"/>
              </a:lnSpc>
              <a:buFont typeface="Wingdings" pitchFamily="-109" charset="2"/>
              <a:buNone/>
            </a:pPr>
            <a:r>
              <a:rPr lang="en-US" sz="2800" dirty="0" smtClean="0"/>
              <a:t> 		</a:t>
            </a:r>
            <a:r>
              <a:rPr lang="tr-TR" sz="2800" dirty="0" smtClean="0"/>
              <a:t>3.Bring </a:t>
            </a:r>
            <a:r>
              <a:rPr lang="tr-TR" sz="2800" dirty="0" err="1" smtClean="0"/>
              <a:t>near</a:t>
            </a:r>
            <a:r>
              <a:rPr lang="en-US" sz="2800" dirty="0" smtClean="0"/>
              <a:t> the fascia without undue</a:t>
            </a:r>
          </a:p>
          <a:p>
            <a:pPr marL="292100" indent="-292100" eaLnBrk="1" hangingPunct="1">
              <a:lnSpc>
                <a:spcPct val="90000"/>
              </a:lnSpc>
              <a:buFont typeface="Wingdings" pitchFamily="-109" charset="2"/>
              <a:buNone/>
            </a:pPr>
            <a:r>
              <a:rPr lang="en-US" sz="2800" dirty="0" smtClean="0"/>
              <a:t>		    tension 		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8619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err="1" smtClean="0">
                <a:solidFill>
                  <a:srgbClr val="FF0000"/>
                </a:solidFill>
              </a:rPr>
              <a:t>Clinical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</a:rPr>
              <a:t>Assessment</a:t>
            </a:r>
            <a:r>
              <a:rPr lang="tr-TR" sz="3600" dirty="0" smtClean="0">
                <a:solidFill>
                  <a:srgbClr val="FF0000"/>
                </a:solidFill>
              </a:rPr>
              <a:t> of </a:t>
            </a:r>
            <a:r>
              <a:rPr lang="tr-TR" sz="3600" dirty="0" err="1" smtClean="0">
                <a:solidFill>
                  <a:srgbClr val="FF0000"/>
                </a:solidFill>
              </a:rPr>
              <a:t>Pelvic</a:t>
            </a:r>
            <a:r>
              <a:rPr lang="tr-TR" sz="3600" dirty="0" smtClean="0">
                <a:solidFill>
                  <a:srgbClr val="FF0000"/>
                </a:solidFill>
              </a:rPr>
              <a:t> Organ </a:t>
            </a:r>
            <a:r>
              <a:rPr lang="tr-TR" sz="3600" dirty="0" err="1" smtClean="0">
                <a:solidFill>
                  <a:srgbClr val="FF0000"/>
                </a:solidFill>
              </a:rPr>
              <a:t>Prolapse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7500" lnSpcReduction="20000"/>
          </a:bodyPr>
          <a:lstStyle/>
          <a:p>
            <a:pPr marL="533400" indent="-533400">
              <a:buNone/>
            </a:pPr>
            <a:r>
              <a:rPr lang="en-US" dirty="0" smtClean="0"/>
              <a:t>1)  </a:t>
            </a:r>
            <a:r>
              <a:rPr lang="tr-TR" dirty="0" smtClean="0"/>
              <a:t>	</a:t>
            </a:r>
            <a:r>
              <a:rPr lang="en-US" dirty="0" smtClean="0"/>
              <a:t>The patient must be examined in an upright  position</a:t>
            </a:r>
            <a:r>
              <a:rPr lang="tr-TR" dirty="0" smtClean="0"/>
              <a:t> </a:t>
            </a:r>
            <a:r>
              <a:rPr lang="en-US" dirty="0" smtClean="0"/>
              <a:t>with the patient straining forcefully </a:t>
            </a:r>
          </a:p>
          <a:p>
            <a:pPr marL="533400" indent="-533400">
              <a:buNone/>
            </a:pPr>
            <a:r>
              <a:rPr lang="en-US" dirty="0" smtClean="0"/>
              <a:t> </a:t>
            </a:r>
          </a:p>
          <a:p>
            <a:pPr marL="533400" indent="-533400">
              <a:buNone/>
            </a:pPr>
            <a:r>
              <a:rPr lang="en-US" dirty="0" smtClean="0"/>
              <a:t> </a:t>
            </a:r>
            <a:r>
              <a:rPr lang="tr-TR" dirty="0" smtClean="0"/>
              <a:t>2</a:t>
            </a:r>
            <a:r>
              <a:rPr lang="en-US" dirty="0" smtClean="0"/>
              <a:t>) </a:t>
            </a:r>
            <a:r>
              <a:rPr lang="tr-TR" dirty="0" smtClean="0"/>
              <a:t>	</a:t>
            </a:r>
            <a:r>
              <a:rPr lang="en-US" dirty="0" smtClean="0"/>
              <a:t>The clinician must examine each element of support independently and demonstrate or rule out stress urinary incontinence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5" name="Picture 2" descr="Scan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7168" r="16167"/>
          <a:stretch>
            <a:fillRect/>
          </a:stretch>
        </p:blipFill>
        <p:spPr bwMode="auto">
          <a:xfrm>
            <a:off x="5214942" y="1643050"/>
            <a:ext cx="2787109" cy="237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OP-Q renk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4942" y="4214818"/>
            <a:ext cx="2857520" cy="221457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3163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1225</Words>
  <Application>Microsoft Office PowerPoint</Application>
  <PresentationFormat>Ekran Gösterisi (4:3)</PresentationFormat>
  <Paragraphs>186</Paragraphs>
  <Slides>34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Ofis Teması</vt:lpstr>
      <vt:lpstr>PELVIC ORGAN PROLAPSE TIPS and TRICKS</vt:lpstr>
      <vt:lpstr>Pelvic Organ Prolapse</vt:lpstr>
      <vt:lpstr> Pelvic Organ Prolapse </vt:lpstr>
      <vt:lpstr>PELVİC FLOOR STRUCTURES</vt:lpstr>
      <vt:lpstr>Current Concept of Pelvic Organ Prolapse</vt:lpstr>
      <vt:lpstr>Relevant anatomy</vt:lpstr>
      <vt:lpstr>Prolapse is a Hernia</vt:lpstr>
      <vt:lpstr> Current Concept of Pelvic Organ Prolapse Surgery </vt:lpstr>
      <vt:lpstr>Clinical Assessment of Pelvic Organ Prolapse</vt:lpstr>
      <vt:lpstr> Complex Function </vt:lpstr>
      <vt:lpstr>The goals of pelvic organ prolapse surgery</vt:lpstr>
      <vt:lpstr>Symptom Specific to Prolapse is Vaginal Bulge</vt:lpstr>
      <vt:lpstr> Asymptomatic prolapse can be observed </vt:lpstr>
      <vt:lpstr>PowerPoint Sunusu</vt:lpstr>
      <vt:lpstr>Listen to the patient carefully</vt:lpstr>
      <vt:lpstr>The choice of operation depends on a number of factors</vt:lpstr>
      <vt:lpstr>Type of Procedures </vt:lpstr>
      <vt:lpstr>In the Restorative Procedures</vt:lpstr>
      <vt:lpstr>‘The Apex Is The Keystone’</vt:lpstr>
      <vt:lpstr>Whether or not to perform a Hysterectomy</vt:lpstr>
      <vt:lpstr>Whether or not to perform a Hysterectomy</vt:lpstr>
      <vt:lpstr>Whether or not to perform a Hysterectomy</vt:lpstr>
      <vt:lpstr> Synthetic Meshes </vt:lpstr>
      <vt:lpstr> Transvaginal mesh</vt:lpstr>
      <vt:lpstr>Obliterative Procedures  Colpocleisis</vt:lpstr>
      <vt:lpstr> Cystoscopy</vt:lpstr>
      <vt:lpstr> Pessary </vt:lpstr>
      <vt:lpstr>Pessary</vt:lpstr>
      <vt:lpstr>Informed Consent</vt:lpstr>
      <vt:lpstr>Conclusion </vt:lpstr>
      <vt:lpstr>Conclusion </vt:lpstr>
      <vt:lpstr>Conclusion</vt:lpstr>
      <vt:lpstr>Conclusion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Ates</dc:creator>
  <cp:lastModifiedBy>Ates</cp:lastModifiedBy>
  <cp:revision>40</cp:revision>
  <dcterms:created xsi:type="dcterms:W3CDTF">2016-05-18T07:06:19Z</dcterms:created>
  <dcterms:modified xsi:type="dcterms:W3CDTF">2017-05-19T11:19:11Z</dcterms:modified>
</cp:coreProperties>
</file>