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2"/>
  </p:sldMasterIdLst>
  <p:notesMasterIdLst>
    <p:notesMasterId r:id="rId15"/>
  </p:notesMasterIdLst>
  <p:handoutMasterIdLst>
    <p:handoutMasterId r:id="rId16"/>
  </p:handoutMasterIdLst>
  <p:sldIdLst>
    <p:sldId id="256" r:id="rId3"/>
    <p:sldId id="257" r:id="rId4"/>
    <p:sldId id="265" r:id="rId5"/>
    <p:sldId id="290" r:id="rId6"/>
    <p:sldId id="267" r:id="rId7"/>
    <p:sldId id="266" r:id="rId8"/>
    <p:sldId id="291" r:id="rId9"/>
    <p:sldId id="292" r:id="rId10"/>
    <p:sldId id="268" r:id="rId11"/>
    <p:sldId id="269" r:id="rId12"/>
    <p:sldId id="270" r:id="rId13"/>
    <p:sldId id="276"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a:srgbClr val="FF99FF"/>
    <a:srgbClr val="99FF33"/>
    <a:srgbClr val="FF66CC"/>
    <a:srgbClr val="FF33CC"/>
    <a:srgbClr val="9900FF"/>
    <a:srgbClr val="D3DFD4"/>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5" autoAdjust="0"/>
    <p:restoredTop sz="94600" autoAdjust="0"/>
  </p:normalViewPr>
  <p:slideViewPr>
    <p:cSldViewPr>
      <p:cViewPr varScale="1">
        <p:scale>
          <a:sx n="74" d="100"/>
          <a:sy n="74" d="100"/>
        </p:scale>
        <p:origin x="112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1831F747-540F-46F3-AD2B-F9EDA797FA93}" type="slidenum">
              <a:rPr lang="tr-TR"/>
              <a:pPr/>
              <a:t>‹#›</a:t>
            </a:fld>
            <a:endParaRPr lang="tr-TR"/>
          </a:p>
        </p:txBody>
      </p:sp>
    </p:spTree>
    <p:extLst>
      <p:ext uri="{BB962C8B-B14F-4D97-AF65-F5344CB8AC3E}">
        <p14:creationId xmlns:p14="http://schemas.microsoft.com/office/powerpoint/2010/main" val="3004469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0FAE64FF-92A0-4C6B-AD61-E9F408ECD07E}" type="slidenum">
              <a:rPr lang="tr-TR"/>
              <a:pPr/>
              <a:t>‹#›</a:t>
            </a:fld>
            <a:endParaRPr lang="tr-TR"/>
          </a:p>
        </p:txBody>
      </p:sp>
    </p:spTree>
    <p:extLst>
      <p:ext uri="{BB962C8B-B14F-4D97-AF65-F5344CB8AC3E}">
        <p14:creationId xmlns:p14="http://schemas.microsoft.com/office/powerpoint/2010/main" val="9764781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647700" y="1447800"/>
            <a:ext cx="7848600" cy="1295400"/>
          </a:xfrm>
        </p:spPr>
        <p:txBody>
          <a:bodyPr/>
          <a:lstStyle>
            <a:lvl1pPr algn="ctr">
              <a:defRPr/>
            </a:lvl1pPr>
          </a:lstStyle>
          <a:p>
            <a:pPr lvl="0"/>
            <a:r>
              <a:rPr lang="tr-TR" noProof="0" smtClean="0"/>
              <a:t>Asıl başlık stili için tıklatın</a:t>
            </a:r>
          </a:p>
        </p:txBody>
      </p:sp>
      <p:sp>
        <p:nvSpPr>
          <p:cNvPr id="109571" name="Rectangle 3"/>
          <p:cNvSpPr>
            <a:spLocks noGrp="1" noChangeArrowheads="1"/>
          </p:cNvSpPr>
          <p:nvPr>
            <p:ph type="subTitle" idx="1"/>
          </p:nvPr>
        </p:nvSpPr>
        <p:spPr>
          <a:xfrm>
            <a:off x="533400" y="3048000"/>
            <a:ext cx="8077200" cy="635000"/>
          </a:xfrm>
        </p:spPr>
        <p:txBody>
          <a:bodyPr/>
          <a:lstStyle>
            <a:lvl1pPr marL="0" indent="0" algn="ctr">
              <a:buFontTx/>
              <a:buNone/>
              <a:defRPr sz="3600"/>
            </a:lvl1pPr>
          </a:lstStyle>
          <a:p>
            <a:pPr lvl="0"/>
            <a:r>
              <a:rPr lang="tr-TR" noProof="0" smtClean="0"/>
              <a:t>Asıl alt başlık stilini düzenlemek için tıklatın</a:t>
            </a:r>
          </a:p>
        </p:txBody>
      </p:sp>
      <p:sp>
        <p:nvSpPr>
          <p:cNvPr id="109572" name="Rectangle 4"/>
          <p:cNvSpPr>
            <a:spLocks noGrp="1" noChangeArrowheads="1"/>
          </p:cNvSpPr>
          <p:nvPr>
            <p:ph type="dt" sz="half" idx="2"/>
          </p:nvPr>
        </p:nvSpPr>
        <p:spPr/>
        <p:txBody>
          <a:bodyPr/>
          <a:lstStyle>
            <a:lvl1pPr>
              <a:defRPr b="0">
                <a:latin typeface="+mn-lt"/>
              </a:defRPr>
            </a:lvl1pPr>
          </a:lstStyle>
          <a:p>
            <a:endParaRPr lang="tr-TR"/>
          </a:p>
        </p:txBody>
      </p:sp>
      <p:sp>
        <p:nvSpPr>
          <p:cNvPr id="109573" name="Rectangle 5"/>
          <p:cNvSpPr>
            <a:spLocks noGrp="1" noChangeArrowheads="1"/>
          </p:cNvSpPr>
          <p:nvPr>
            <p:ph type="ftr" sz="quarter" idx="3"/>
          </p:nvPr>
        </p:nvSpPr>
        <p:spPr/>
        <p:txBody>
          <a:bodyPr/>
          <a:lstStyle>
            <a:lvl1pPr>
              <a:defRPr b="0">
                <a:latin typeface="+mn-lt"/>
              </a:defRPr>
            </a:lvl1pPr>
          </a:lstStyle>
          <a:p>
            <a:endParaRPr lang="tr-TR"/>
          </a:p>
        </p:txBody>
      </p:sp>
      <p:sp>
        <p:nvSpPr>
          <p:cNvPr id="109574" name="Rectangle 6"/>
          <p:cNvSpPr>
            <a:spLocks noGrp="1" noChangeArrowheads="1"/>
          </p:cNvSpPr>
          <p:nvPr>
            <p:ph type="sldNum" sz="quarter" idx="4"/>
          </p:nvPr>
        </p:nvSpPr>
        <p:spPr/>
        <p:txBody>
          <a:bodyPr/>
          <a:lstStyle>
            <a:lvl1pPr>
              <a:defRPr b="0">
                <a:latin typeface="+mn-lt"/>
              </a:defRPr>
            </a:lvl1pPr>
          </a:lstStyle>
          <a:p>
            <a:fld id="{9C58A50B-B970-4759-B871-9B6600626560}" type="slidenum">
              <a:rPr lang="tr-TR"/>
              <a:pPr/>
              <a:t>‹#›</a:t>
            </a:fld>
            <a:endParaRPr lang="tr-T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084D09D4-3D6B-4DFB-8DAF-30D0A668C68C}" type="slidenum">
              <a:rPr lang="tr-TR"/>
              <a:pPr/>
              <a:t>‹#›</a:t>
            </a:fld>
            <a:endParaRPr lang="tr-TR"/>
          </a:p>
        </p:txBody>
      </p:sp>
    </p:spTree>
    <p:extLst>
      <p:ext uri="{BB962C8B-B14F-4D97-AF65-F5344CB8AC3E}">
        <p14:creationId xmlns:p14="http://schemas.microsoft.com/office/powerpoint/2010/main" val="210833521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2019300" cy="57150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685800"/>
            <a:ext cx="5905500" cy="5715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CC5881DD-C0F9-412B-A899-65CBBB40EC1C}" type="slidenum">
              <a:rPr lang="tr-TR"/>
              <a:pPr/>
              <a:t>‹#›</a:t>
            </a:fld>
            <a:endParaRPr lang="tr-TR"/>
          </a:p>
        </p:txBody>
      </p:sp>
    </p:spTree>
    <p:extLst>
      <p:ext uri="{BB962C8B-B14F-4D97-AF65-F5344CB8AC3E}">
        <p14:creationId xmlns:p14="http://schemas.microsoft.com/office/powerpoint/2010/main" val="98571185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4228CF12-8C6E-43E2-AEE8-0DB96BE7C8D6}" type="slidenum">
              <a:rPr lang="tr-TR"/>
              <a:pPr/>
              <a:t>‹#›</a:t>
            </a:fld>
            <a:endParaRPr lang="tr-TR"/>
          </a:p>
        </p:txBody>
      </p:sp>
    </p:spTree>
    <p:extLst>
      <p:ext uri="{BB962C8B-B14F-4D97-AF65-F5344CB8AC3E}">
        <p14:creationId xmlns:p14="http://schemas.microsoft.com/office/powerpoint/2010/main" val="295360824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DA807DA0-E580-41C9-B692-E5FE6B34DE41}" type="slidenum">
              <a:rPr lang="tr-TR"/>
              <a:pPr/>
              <a:t>‹#›</a:t>
            </a:fld>
            <a:endParaRPr lang="tr-TR"/>
          </a:p>
        </p:txBody>
      </p:sp>
    </p:spTree>
    <p:extLst>
      <p:ext uri="{BB962C8B-B14F-4D97-AF65-F5344CB8AC3E}">
        <p14:creationId xmlns:p14="http://schemas.microsoft.com/office/powerpoint/2010/main" val="40357332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5720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256255CC-A4EB-44F9-A139-6894EC7CC519}" type="slidenum">
              <a:rPr lang="tr-TR"/>
              <a:pPr/>
              <a:t>‹#›</a:t>
            </a:fld>
            <a:endParaRPr lang="tr-TR"/>
          </a:p>
        </p:txBody>
      </p:sp>
    </p:spTree>
    <p:extLst>
      <p:ext uri="{BB962C8B-B14F-4D97-AF65-F5344CB8AC3E}">
        <p14:creationId xmlns:p14="http://schemas.microsoft.com/office/powerpoint/2010/main" val="181848781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lvl1pPr>
              <a:defRPr/>
            </a:lvl1pPr>
          </a:lstStyle>
          <a:p>
            <a:endParaRPr lang="tr-TR"/>
          </a:p>
        </p:txBody>
      </p:sp>
      <p:sp>
        <p:nvSpPr>
          <p:cNvPr id="8" name="Footer Placeholder 7"/>
          <p:cNvSpPr>
            <a:spLocks noGrp="1"/>
          </p:cNvSpPr>
          <p:nvPr>
            <p:ph type="ftr" sz="quarter" idx="11"/>
          </p:nvPr>
        </p:nvSpPr>
        <p:spPr/>
        <p:txBody>
          <a:bodyPr/>
          <a:lstStyle>
            <a:lvl1pPr>
              <a:defRPr/>
            </a:lvl1pPr>
          </a:lstStyle>
          <a:p>
            <a:endParaRPr lang="tr-TR"/>
          </a:p>
        </p:txBody>
      </p:sp>
      <p:sp>
        <p:nvSpPr>
          <p:cNvPr id="9" name="Slide Number Placeholder 8"/>
          <p:cNvSpPr>
            <a:spLocks noGrp="1"/>
          </p:cNvSpPr>
          <p:nvPr>
            <p:ph type="sldNum" sz="quarter" idx="12"/>
          </p:nvPr>
        </p:nvSpPr>
        <p:spPr/>
        <p:txBody>
          <a:bodyPr/>
          <a:lstStyle>
            <a:lvl1pPr>
              <a:defRPr/>
            </a:lvl1pPr>
          </a:lstStyle>
          <a:p>
            <a:fld id="{F1F288A8-1255-4366-8A94-0E37D28D2497}" type="slidenum">
              <a:rPr lang="tr-TR"/>
              <a:pPr/>
              <a:t>‹#›</a:t>
            </a:fld>
            <a:endParaRPr lang="tr-TR"/>
          </a:p>
        </p:txBody>
      </p:sp>
    </p:spTree>
    <p:extLst>
      <p:ext uri="{BB962C8B-B14F-4D97-AF65-F5344CB8AC3E}">
        <p14:creationId xmlns:p14="http://schemas.microsoft.com/office/powerpoint/2010/main" val="134623829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lvl1pPr>
              <a:defRPr/>
            </a:lvl1pPr>
          </a:lstStyle>
          <a:p>
            <a:endParaRPr lang="tr-TR"/>
          </a:p>
        </p:txBody>
      </p:sp>
      <p:sp>
        <p:nvSpPr>
          <p:cNvPr id="4" name="Footer Placeholder 3"/>
          <p:cNvSpPr>
            <a:spLocks noGrp="1"/>
          </p:cNvSpPr>
          <p:nvPr>
            <p:ph type="ftr" sz="quarter" idx="11"/>
          </p:nvPr>
        </p:nvSpPr>
        <p:spPr/>
        <p:txBody>
          <a:bodyPr/>
          <a:lstStyle>
            <a:lvl1pPr>
              <a:defRPr/>
            </a:lvl1pPr>
          </a:lstStyle>
          <a:p>
            <a:endParaRPr lang="tr-TR"/>
          </a:p>
        </p:txBody>
      </p:sp>
      <p:sp>
        <p:nvSpPr>
          <p:cNvPr id="5" name="Slide Number Placeholder 4"/>
          <p:cNvSpPr>
            <a:spLocks noGrp="1"/>
          </p:cNvSpPr>
          <p:nvPr>
            <p:ph type="sldNum" sz="quarter" idx="12"/>
          </p:nvPr>
        </p:nvSpPr>
        <p:spPr/>
        <p:txBody>
          <a:bodyPr/>
          <a:lstStyle>
            <a:lvl1pPr>
              <a:defRPr/>
            </a:lvl1pPr>
          </a:lstStyle>
          <a:p>
            <a:fld id="{0F53B356-7B66-4A88-9DF2-AC21FEC46F76}" type="slidenum">
              <a:rPr lang="tr-TR"/>
              <a:pPr/>
              <a:t>‹#›</a:t>
            </a:fld>
            <a:endParaRPr lang="tr-TR"/>
          </a:p>
        </p:txBody>
      </p:sp>
    </p:spTree>
    <p:extLst>
      <p:ext uri="{BB962C8B-B14F-4D97-AF65-F5344CB8AC3E}">
        <p14:creationId xmlns:p14="http://schemas.microsoft.com/office/powerpoint/2010/main" val="405378978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p>
        </p:txBody>
      </p:sp>
      <p:sp>
        <p:nvSpPr>
          <p:cNvPr id="3" name="Footer Placeholder 2"/>
          <p:cNvSpPr>
            <a:spLocks noGrp="1"/>
          </p:cNvSpPr>
          <p:nvPr>
            <p:ph type="ftr" sz="quarter" idx="11"/>
          </p:nvPr>
        </p:nvSpPr>
        <p:spPr/>
        <p:txBody>
          <a:bodyPr/>
          <a:lstStyle>
            <a:lvl1pPr>
              <a:defRPr/>
            </a:lvl1pPr>
          </a:lstStyle>
          <a:p>
            <a:endParaRPr lang="tr-TR"/>
          </a:p>
        </p:txBody>
      </p:sp>
      <p:sp>
        <p:nvSpPr>
          <p:cNvPr id="4" name="Slide Number Placeholder 3"/>
          <p:cNvSpPr>
            <a:spLocks noGrp="1"/>
          </p:cNvSpPr>
          <p:nvPr>
            <p:ph type="sldNum" sz="quarter" idx="12"/>
          </p:nvPr>
        </p:nvSpPr>
        <p:spPr/>
        <p:txBody>
          <a:bodyPr/>
          <a:lstStyle>
            <a:lvl1pPr>
              <a:defRPr/>
            </a:lvl1pPr>
          </a:lstStyle>
          <a:p>
            <a:fld id="{D99CFCA2-4AFD-4D4C-8336-ACE5E0AC2D94}" type="slidenum">
              <a:rPr lang="tr-TR"/>
              <a:pPr/>
              <a:t>‹#›</a:t>
            </a:fld>
            <a:endParaRPr lang="tr-TR"/>
          </a:p>
        </p:txBody>
      </p:sp>
    </p:spTree>
    <p:extLst>
      <p:ext uri="{BB962C8B-B14F-4D97-AF65-F5344CB8AC3E}">
        <p14:creationId xmlns:p14="http://schemas.microsoft.com/office/powerpoint/2010/main" val="65341546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3EAD9423-CD07-43DE-B0F2-4698A8F2C567}" type="slidenum">
              <a:rPr lang="tr-TR"/>
              <a:pPr/>
              <a:t>‹#›</a:t>
            </a:fld>
            <a:endParaRPr lang="tr-TR"/>
          </a:p>
        </p:txBody>
      </p:sp>
    </p:spTree>
    <p:extLst>
      <p:ext uri="{BB962C8B-B14F-4D97-AF65-F5344CB8AC3E}">
        <p14:creationId xmlns:p14="http://schemas.microsoft.com/office/powerpoint/2010/main" val="174126168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D515E55E-DBDE-4CD8-9494-C8D15BB061AC}" type="slidenum">
              <a:rPr lang="tr-TR"/>
              <a:pPr/>
              <a:t>‹#›</a:t>
            </a:fld>
            <a:endParaRPr lang="tr-TR"/>
          </a:p>
        </p:txBody>
      </p:sp>
    </p:spTree>
    <p:extLst>
      <p:ext uri="{BB962C8B-B14F-4D97-AF65-F5344CB8AC3E}">
        <p14:creationId xmlns:p14="http://schemas.microsoft.com/office/powerpoint/2010/main" val="171551218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bwMode="auto">
          <a:xfrm>
            <a:off x="457200" y="1905000"/>
            <a:ext cx="8077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 madde işareti metni</a:t>
            </a:r>
          </a:p>
          <a:p>
            <a:pPr lvl="2"/>
            <a:r>
              <a:rPr lang="tr-TR" smtClean="0"/>
              <a:t>Üçüncü düzey madde işareti metni</a:t>
            </a:r>
          </a:p>
          <a:p>
            <a:pPr lvl="3"/>
            <a:r>
              <a:rPr lang="tr-TR" smtClean="0"/>
              <a:t> Dördüncü düzey madde işareti metni</a:t>
            </a:r>
          </a:p>
          <a:p>
            <a:pPr lvl="4"/>
            <a:r>
              <a:rPr lang="tr-TR" smtClean="0"/>
              <a:t>Beşinci düzey madde işareti metni</a:t>
            </a:r>
          </a:p>
          <a:p>
            <a:pPr lvl="1"/>
            <a:endParaRPr lang="tr-TR" smtClean="0"/>
          </a:p>
          <a:p>
            <a:pPr lvl="2"/>
            <a:endParaRPr lang="tr-TR" smtClean="0"/>
          </a:p>
        </p:txBody>
      </p:sp>
      <p:sp>
        <p:nvSpPr>
          <p:cNvPr id="108547" name="Rectangle 3"/>
          <p:cNvSpPr>
            <a:spLocks noGrp="1" noChangeArrowheads="1"/>
          </p:cNvSpPr>
          <p:nvPr>
            <p:ph type="title"/>
          </p:nvPr>
        </p:nvSpPr>
        <p:spPr bwMode="auto">
          <a:xfrm>
            <a:off x="457200" y="685800"/>
            <a:ext cx="8077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Ana başlık stilini düzenlemek için tıklatın</a:t>
            </a:r>
          </a:p>
        </p:txBody>
      </p:sp>
      <p:sp>
        <p:nvSpPr>
          <p:cNvPr id="108548" name="Rectangle 4"/>
          <p:cNvSpPr>
            <a:spLocks noGrp="1" noChangeArrowheads="1"/>
          </p:cNvSpPr>
          <p:nvPr>
            <p:ph type="dt" sz="half" idx="2"/>
          </p:nvPr>
        </p:nvSpPr>
        <p:spPr bwMode="auto">
          <a:xfrm>
            <a:off x="0" y="66294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1"/>
            </a:lvl1pPr>
          </a:lstStyle>
          <a:p>
            <a:endParaRPr lang="tr-TR"/>
          </a:p>
        </p:txBody>
      </p:sp>
      <p:sp>
        <p:nvSpPr>
          <p:cNvPr id="108549" name="Rectangle 5"/>
          <p:cNvSpPr>
            <a:spLocks noGrp="1" noChangeArrowheads="1"/>
          </p:cNvSpPr>
          <p:nvPr>
            <p:ph type="ftr" sz="quarter" idx="3"/>
          </p:nvPr>
        </p:nvSpPr>
        <p:spPr bwMode="auto">
          <a:xfrm>
            <a:off x="3124200" y="6629400"/>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1"/>
            </a:lvl1pPr>
          </a:lstStyle>
          <a:p>
            <a:endParaRPr lang="tr-TR"/>
          </a:p>
        </p:txBody>
      </p:sp>
      <p:sp>
        <p:nvSpPr>
          <p:cNvPr id="108550" name="Rectangle 6"/>
          <p:cNvSpPr>
            <a:spLocks noGrp="1" noChangeArrowheads="1"/>
          </p:cNvSpPr>
          <p:nvPr>
            <p:ph type="sldNum" sz="quarter" idx="4"/>
          </p:nvPr>
        </p:nvSpPr>
        <p:spPr bwMode="auto">
          <a:xfrm>
            <a:off x="7239000" y="66294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lvl1pPr>
          </a:lstStyle>
          <a:p>
            <a:fld id="{444DED81-31F9-4C6E-9376-013088AB786D}"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p:txStyles>
    <p:titleStyle>
      <a:lvl1pPr algn="l" rtl="0" eaLnBrk="1" fontAlgn="base" hangingPunct="1">
        <a:spcBef>
          <a:spcPct val="0"/>
        </a:spcBef>
        <a:spcAft>
          <a:spcPct val="0"/>
        </a:spcAft>
        <a:defRPr sz="4400">
          <a:solidFill>
            <a:srgbClr val="284C6A"/>
          </a:solidFill>
          <a:latin typeface="+mj-lt"/>
          <a:ea typeface="+mj-ea"/>
          <a:cs typeface="+mj-cs"/>
        </a:defRPr>
      </a:lvl1pPr>
      <a:lvl2pPr algn="l" rtl="0" eaLnBrk="1" fontAlgn="base" hangingPunct="1">
        <a:spcBef>
          <a:spcPct val="0"/>
        </a:spcBef>
        <a:spcAft>
          <a:spcPct val="0"/>
        </a:spcAft>
        <a:defRPr sz="4400">
          <a:solidFill>
            <a:srgbClr val="284C6A"/>
          </a:solidFill>
          <a:latin typeface="Trebuchet MS" pitchFamily="34" charset="0"/>
        </a:defRPr>
      </a:lvl2pPr>
      <a:lvl3pPr algn="l" rtl="0" eaLnBrk="1" fontAlgn="base" hangingPunct="1">
        <a:spcBef>
          <a:spcPct val="0"/>
        </a:spcBef>
        <a:spcAft>
          <a:spcPct val="0"/>
        </a:spcAft>
        <a:defRPr sz="4400">
          <a:solidFill>
            <a:srgbClr val="284C6A"/>
          </a:solidFill>
          <a:latin typeface="Trebuchet MS" pitchFamily="34" charset="0"/>
        </a:defRPr>
      </a:lvl3pPr>
      <a:lvl4pPr algn="l" rtl="0" eaLnBrk="1" fontAlgn="base" hangingPunct="1">
        <a:spcBef>
          <a:spcPct val="0"/>
        </a:spcBef>
        <a:spcAft>
          <a:spcPct val="0"/>
        </a:spcAft>
        <a:defRPr sz="4400">
          <a:solidFill>
            <a:srgbClr val="284C6A"/>
          </a:solidFill>
          <a:latin typeface="Trebuchet MS" pitchFamily="34" charset="0"/>
        </a:defRPr>
      </a:lvl4pPr>
      <a:lvl5pPr algn="l" rtl="0" eaLnBrk="1" fontAlgn="base" hangingPunct="1">
        <a:spcBef>
          <a:spcPct val="0"/>
        </a:spcBef>
        <a:spcAft>
          <a:spcPct val="0"/>
        </a:spcAft>
        <a:defRPr sz="4400">
          <a:solidFill>
            <a:srgbClr val="284C6A"/>
          </a:solidFill>
          <a:latin typeface="Trebuchet MS" pitchFamily="34" charset="0"/>
        </a:defRPr>
      </a:lvl5pPr>
      <a:lvl6pPr marL="457200" algn="l" rtl="0" eaLnBrk="1" fontAlgn="base" hangingPunct="1">
        <a:spcBef>
          <a:spcPct val="0"/>
        </a:spcBef>
        <a:spcAft>
          <a:spcPct val="0"/>
        </a:spcAft>
        <a:defRPr sz="4400">
          <a:solidFill>
            <a:srgbClr val="284C6A"/>
          </a:solidFill>
          <a:latin typeface="Trebuchet MS" pitchFamily="34" charset="0"/>
        </a:defRPr>
      </a:lvl6pPr>
      <a:lvl7pPr marL="914400" algn="l" rtl="0" eaLnBrk="1" fontAlgn="base" hangingPunct="1">
        <a:spcBef>
          <a:spcPct val="0"/>
        </a:spcBef>
        <a:spcAft>
          <a:spcPct val="0"/>
        </a:spcAft>
        <a:defRPr sz="4400">
          <a:solidFill>
            <a:srgbClr val="284C6A"/>
          </a:solidFill>
          <a:latin typeface="Trebuchet MS" pitchFamily="34" charset="0"/>
        </a:defRPr>
      </a:lvl7pPr>
      <a:lvl8pPr marL="1371600" algn="l" rtl="0" eaLnBrk="1" fontAlgn="base" hangingPunct="1">
        <a:spcBef>
          <a:spcPct val="0"/>
        </a:spcBef>
        <a:spcAft>
          <a:spcPct val="0"/>
        </a:spcAft>
        <a:defRPr sz="4400">
          <a:solidFill>
            <a:srgbClr val="284C6A"/>
          </a:solidFill>
          <a:latin typeface="Trebuchet MS" pitchFamily="34" charset="0"/>
        </a:defRPr>
      </a:lvl8pPr>
      <a:lvl9pPr marL="1828800" algn="l" rtl="0" eaLnBrk="1" fontAlgn="base" hangingPunct="1">
        <a:spcBef>
          <a:spcPct val="0"/>
        </a:spcBef>
        <a:spcAft>
          <a:spcPct val="0"/>
        </a:spcAft>
        <a:defRPr sz="4400">
          <a:solidFill>
            <a:srgbClr val="284C6A"/>
          </a:solidFill>
          <a:latin typeface="Trebuchet MS" pitchFamily="34" charset="0"/>
        </a:defRPr>
      </a:lvl9pPr>
    </p:titleStyle>
    <p:bodyStyle>
      <a:lvl1pPr marL="342900" indent="-342900" algn="l" rtl="0" eaLnBrk="1" fontAlgn="base" hangingPunct="1">
        <a:lnSpc>
          <a:spcPct val="125000"/>
        </a:lnSpc>
        <a:spcBef>
          <a:spcPct val="20000"/>
        </a:spcBef>
        <a:spcAft>
          <a:spcPct val="0"/>
        </a:spcAft>
        <a:buClr>
          <a:schemeClr val="bg2"/>
        </a:buClr>
        <a:buChar char="•"/>
        <a:defRPr sz="3200">
          <a:solidFill>
            <a:srgbClr val="284C6A"/>
          </a:solidFill>
          <a:latin typeface="+mn-lt"/>
          <a:ea typeface="+mn-ea"/>
          <a:cs typeface="+mn-cs"/>
        </a:defRPr>
      </a:lvl1pPr>
      <a:lvl2pPr marL="742950" indent="-285750" algn="l" rtl="0" eaLnBrk="1" fontAlgn="base" hangingPunct="1">
        <a:spcBef>
          <a:spcPct val="20000"/>
        </a:spcBef>
        <a:spcAft>
          <a:spcPct val="0"/>
        </a:spcAft>
        <a:buFont typeface="Trebuchet MS" pitchFamily="34" charset="0"/>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Font typeface="Trebuchet MS" pitchFamily="34"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2267744" y="1447800"/>
            <a:ext cx="6228556" cy="1295400"/>
          </a:xfrm>
        </p:spPr>
        <p:txBody>
          <a:bodyPr/>
          <a:lstStyle/>
          <a:p>
            <a:r>
              <a:rPr lang="tr-TR" sz="3600" b="1" dirty="0">
                <a:solidFill>
                  <a:schemeClr val="tx1"/>
                </a:solidFill>
                <a:latin typeface="Berlin Sans FB Demi" panose="020E0802020502020306" pitchFamily="34" charset="0"/>
              </a:rPr>
              <a:t>A rare cause of thyrotoxicosis: hydatidiform mole</a:t>
            </a:r>
          </a:p>
        </p:txBody>
      </p:sp>
      <p:sp>
        <p:nvSpPr>
          <p:cNvPr id="4101" name="Rectangle 5"/>
          <p:cNvSpPr>
            <a:spLocks noGrp="1" noChangeArrowheads="1"/>
          </p:cNvSpPr>
          <p:nvPr>
            <p:ph type="subTitle" idx="1"/>
          </p:nvPr>
        </p:nvSpPr>
        <p:spPr>
          <a:xfrm>
            <a:off x="533400" y="3861048"/>
            <a:ext cx="8077200" cy="1656184"/>
          </a:xfrm>
        </p:spPr>
        <p:txBody>
          <a:bodyPr/>
          <a:lstStyle/>
          <a:p>
            <a:r>
              <a:rPr lang="tr-TR" sz="2000" dirty="0" smtClean="0">
                <a:solidFill>
                  <a:schemeClr val="tx1"/>
                </a:solidFill>
                <a:latin typeface="Berlin Sans FB Demi" panose="020E0802020502020306" pitchFamily="34" charset="0"/>
              </a:rPr>
              <a:t>Zafer PEKKOLAY, Fatih Mehmet FINDIK, Hikmet SOYLU, Belma BALSAK, Alpaslan Kemal TUZCU </a:t>
            </a:r>
          </a:p>
          <a:p>
            <a:r>
              <a:rPr lang="tr-TR" sz="2000" dirty="0" smtClean="0">
                <a:solidFill>
                  <a:schemeClr val="tx1"/>
                </a:solidFill>
                <a:latin typeface="Berlin Sans FB Demi" panose="020E0802020502020306" pitchFamily="34" charset="0"/>
              </a:rPr>
              <a:t>Dicle University, Diyarbakır </a:t>
            </a:r>
          </a:p>
          <a:p>
            <a:endParaRPr lang="tr-TR" dirty="0"/>
          </a:p>
        </p:txBody>
      </p:sp>
      <p:pic>
        <p:nvPicPr>
          <p:cNvPr id="2" name="Resim 1"/>
          <p:cNvPicPr>
            <a:picLocks noChangeAspect="1"/>
          </p:cNvPicPr>
          <p:nvPr/>
        </p:nvPicPr>
        <p:blipFill>
          <a:blip r:embed="rId2"/>
          <a:stretch>
            <a:fillRect/>
          </a:stretch>
        </p:blipFill>
        <p:spPr>
          <a:xfrm>
            <a:off x="827584" y="1340768"/>
            <a:ext cx="1440160" cy="1541223"/>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sz="3600" dirty="0">
                <a:solidFill>
                  <a:schemeClr val="tx1"/>
                </a:solidFill>
                <a:latin typeface="Berlin Sans FB" panose="020E0602020502020306" pitchFamily="34" charset="0"/>
              </a:rPr>
              <a:t>Conclusion</a:t>
            </a:r>
          </a:p>
        </p:txBody>
      </p:sp>
      <p:sp>
        <p:nvSpPr>
          <p:cNvPr id="3" name="İçerik Yer Tutucusu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endParaRPr lang="tr-TR" sz="2000" dirty="0" smtClean="0">
              <a:solidFill>
                <a:schemeClr val="tx1"/>
              </a:solidFill>
              <a:latin typeface="Berlin Sans FB" panose="020E0602020502020306" pitchFamily="34" charset="0"/>
            </a:endParaRPr>
          </a:p>
          <a:p>
            <a:r>
              <a:rPr lang="en-US" sz="2000" dirty="0" smtClean="0">
                <a:solidFill>
                  <a:schemeClr val="tx1"/>
                </a:solidFill>
                <a:latin typeface="Berlin Sans FB" panose="020E0602020502020306" pitchFamily="34" charset="0"/>
              </a:rPr>
              <a:t>Surgical </a:t>
            </a:r>
            <a:r>
              <a:rPr lang="en-US" sz="2000" dirty="0">
                <a:solidFill>
                  <a:schemeClr val="tx1"/>
                </a:solidFill>
                <a:latin typeface="Berlin Sans FB" panose="020E0602020502020306" pitchFamily="34" charset="0"/>
              </a:rPr>
              <a:t>treatment should not be delayed if the hydatidiform mole is a progressive, invasive disease. </a:t>
            </a:r>
            <a:endParaRPr lang="tr-TR" sz="2000" dirty="0" smtClean="0">
              <a:solidFill>
                <a:schemeClr val="tx1"/>
              </a:solidFill>
              <a:latin typeface="Berlin Sans FB" panose="020E0602020502020306" pitchFamily="34" charset="0"/>
            </a:endParaRPr>
          </a:p>
          <a:p>
            <a:r>
              <a:rPr lang="en-US" sz="2000" dirty="0" smtClean="0">
                <a:solidFill>
                  <a:schemeClr val="tx1"/>
                </a:solidFill>
                <a:latin typeface="Berlin Sans FB" panose="020E0602020502020306" pitchFamily="34" charset="0"/>
              </a:rPr>
              <a:t>When </a:t>
            </a:r>
            <a:r>
              <a:rPr lang="en-US" sz="2000" dirty="0">
                <a:solidFill>
                  <a:schemeClr val="tx1"/>
                </a:solidFill>
                <a:latin typeface="Berlin Sans FB" panose="020E0602020502020306" pitchFamily="34" charset="0"/>
              </a:rPr>
              <a:t>it's late, it can turn into choriocarcinoma. Thionamides, lugol solution, lithium, cholestyramine, propranolol, radiocontrast agents, glucocorticoids are safely used to achieve rapid euthyroidism, and plasmapheresis is performed if necessary. </a:t>
            </a:r>
            <a:endParaRPr lang="tr-TR" sz="2000" dirty="0" smtClean="0">
              <a:solidFill>
                <a:schemeClr val="tx1"/>
              </a:solidFill>
              <a:latin typeface="Berlin Sans FB" panose="020E0602020502020306" pitchFamily="34" charset="0"/>
            </a:endParaRPr>
          </a:p>
        </p:txBody>
      </p:sp>
    </p:spTree>
    <p:extLst>
      <p:ext uri="{BB962C8B-B14F-4D97-AF65-F5344CB8AC3E}">
        <p14:creationId xmlns:p14="http://schemas.microsoft.com/office/powerpoint/2010/main" val="244658802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dirty="0">
                <a:solidFill>
                  <a:schemeClr val="tx1"/>
                </a:solidFill>
                <a:latin typeface="Berlin Sans FB" panose="020E0602020502020306" pitchFamily="34" charset="0"/>
              </a:rPr>
              <a:t>Conclusion</a:t>
            </a:r>
          </a:p>
        </p:txBody>
      </p:sp>
      <p:sp>
        <p:nvSpPr>
          <p:cNvPr id="3" name="İçerik Yer Tutucusu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endParaRPr lang="tr-TR" sz="2400" dirty="0" smtClean="0">
              <a:solidFill>
                <a:schemeClr val="tx1"/>
              </a:solidFill>
              <a:latin typeface="Berlin Sans FB" panose="020E0602020502020306" pitchFamily="34" charset="0"/>
            </a:endParaRPr>
          </a:p>
          <a:p>
            <a:r>
              <a:rPr lang="en-US" sz="2400" dirty="0" smtClean="0">
                <a:solidFill>
                  <a:schemeClr val="tx1"/>
                </a:solidFill>
                <a:latin typeface="Berlin Sans FB" panose="020E0602020502020306" pitchFamily="34" charset="0"/>
              </a:rPr>
              <a:t>After </a:t>
            </a:r>
            <a:r>
              <a:rPr lang="en-US" sz="2400" dirty="0">
                <a:solidFill>
                  <a:schemeClr val="tx1"/>
                </a:solidFill>
                <a:latin typeface="Berlin Sans FB" panose="020E0602020502020306" pitchFamily="34" charset="0"/>
              </a:rPr>
              <a:t>the uterus is drained in the molar pregnancy. </a:t>
            </a:r>
            <a:r>
              <a:rPr lang="en-US" sz="2400" dirty="0" smtClean="0">
                <a:solidFill>
                  <a:schemeClr val="tx1"/>
                </a:solidFill>
                <a:latin typeface="Berlin Sans FB" panose="020E0602020502020306" pitchFamily="34" charset="0"/>
              </a:rPr>
              <a:t>Beta-hCG </a:t>
            </a:r>
            <a:r>
              <a:rPr lang="en-US" sz="2400" dirty="0">
                <a:solidFill>
                  <a:schemeClr val="tx1"/>
                </a:solidFill>
                <a:latin typeface="Berlin Sans FB" panose="020E0602020502020306" pitchFamily="34" charset="0"/>
              </a:rPr>
              <a:t>is at normal levels and the thyrotoxic condition is resolved. </a:t>
            </a:r>
          </a:p>
          <a:p>
            <a:r>
              <a:rPr lang="en-US" sz="2400" dirty="0" smtClean="0">
                <a:solidFill>
                  <a:schemeClr val="tx1"/>
                </a:solidFill>
                <a:latin typeface="Berlin Sans FB" panose="020E0602020502020306" pitchFamily="34" charset="0"/>
              </a:rPr>
              <a:t>As </a:t>
            </a:r>
            <a:r>
              <a:rPr lang="en-US" sz="2400" dirty="0">
                <a:solidFill>
                  <a:schemeClr val="tx1"/>
                </a:solidFill>
                <a:latin typeface="Berlin Sans FB" panose="020E0602020502020306" pitchFamily="34" charset="0"/>
              </a:rPr>
              <a:t>a result, thyroid functions should be examined when hydatidiform mole is found in women of reproductive age; overt hyperthyroid patients can be quickly prepared for operation with antithyroid drug combinations</a:t>
            </a:r>
            <a:r>
              <a:rPr lang="en-US" sz="2400" dirty="0" smtClean="0">
                <a:solidFill>
                  <a:schemeClr val="tx1"/>
                </a:solidFill>
                <a:latin typeface="Berlin Sans FB" panose="020E0602020502020306" pitchFamily="34" charset="0"/>
              </a:rPr>
              <a:t>.</a:t>
            </a:r>
            <a:endParaRPr lang="tr-TR" sz="2400" dirty="0" smtClean="0">
              <a:solidFill>
                <a:schemeClr val="tx1"/>
              </a:solidFill>
              <a:latin typeface="Berlin Sans FB" panose="020E0602020502020306" pitchFamily="34" charset="0"/>
            </a:endParaRPr>
          </a:p>
          <a:p>
            <a:endParaRPr lang="tr-TR" sz="2400"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110745780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722313" y="2708920"/>
            <a:ext cx="7772400" cy="1152128"/>
          </a:xfrm>
        </p:spPr>
        <p:txBody>
          <a:bodyPr/>
          <a:lstStyle/>
          <a:p>
            <a:r>
              <a:rPr lang="tr-TR" dirty="0">
                <a:solidFill>
                  <a:srgbClr val="FF0000"/>
                </a:solidFill>
              </a:rPr>
              <a:t>               </a:t>
            </a:r>
            <a:r>
              <a:rPr lang="tr-TR" dirty="0" smtClean="0">
                <a:solidFill>
                  <a:srgbClr val="FF0000"/>
                </a:solidFill>
              </a:rPr>
              <a:t>                </a:t>
            </a:r>
            <a:r>
              <a:rPr lang="tr-TR" dirty="0" smtClean="0">
                <a:solidFill>
                  <a:schemeClr val="tx1"/>
                </a:solidFill>
                <a:latin typeface="Berlin Sans FB" panose="020E0602020502020306" pitchFamily="34" charset="0"/>
              </a:rPr>
              <a:t>Thank you for your attention!</a:t>
            </a:r>
          </a:p>
          <a:p>
            <a:r>
              <a:rPr lang="tr-TR" dirty="0" smtClean="0">
                <a:solidFill>
                  <a:schemeClr val="tx1"/>
                </a:solidFill>
                <a:latin typeface="Berlin Sans FB" panose="020E0602020502020306" pitchFamily="34" charset="0"/>
              </a:rPr>
              <a:t>                                           fatihmf@gmail.com</a:t>
            </a:r>
            <a:endParaRPr lang="tr-TR" dirty="0">
              <a:solidFill>
                <a:schemeClr val="tx1"/>
              </a:solidFill>
              <a:latin typeface="Berlin Sans FB" panose="020E0602020502020306" pitchFamily="34" charset="0"/>
            </a:endParaRPr>
          </a:p>
        </p:txBody>
      </p:sp>
      <p:pic>
        <p:nvPicPr>
          <p:cNvPr id="2" name="Resim 1"/>
          <p:cNvPicPr>
            <a:picLocks noChangeAspect="1"/>
          </p:cNvPicPr>
          <p:nvPr/>
        </p:nvPicPr>
        <p:blipFill>
          <a:blip r:embed="rId2"/>
          <a:stretch>
            <a:fillRect/>
          </a:stretch>
        </p:blipFill>
        <p:spPr>
          <a:xfrm>
            <a:off x="1403648" y="2852936"/>
            <a:ext cx="1008112" cy="1078857"/>
          </a:xfrm>
          <a:prstGeom prst="rect">
            <a:avLst/>
          </a:prstGeom>
        </p:spPr>
      </p:pic>
      <p:pic>
        <p:nvPicPr>
          <p:cNvPr id="4" name="Resim 3"/>
          <p:cNvPicPr>
            <a:picLocks noChangeAspect="1"/>
          </p:cNvPicPr>
          <p:nvPr/>
        </p:nvPicPr>
        <p:blipFill>
          <a:blip r:embed="rId3"/>
          <a:stretch>
            <a:fillRect/>
          </a:stretch>
        </p:blipFill>
        <p:spPr>
          <a:xfrm>
            <a:off x="6660231" y="2967236"/>
            <a:ext cx="1005927" cy="1079086"/>
          </a:xfrm>
          <a:prstGeom prst="rect">
            <a:avLst/>
          </a:prstGeom>
        </p:spPr>
      </p:pic>
    </p:spTree>
    <p:extLst>
      <p:ext uri="{BB962C8B-B14F-4D97-AF65-F5344CB8AC3E}">
        <p14:creationId xmlns:p14="http://schemas.microsoft.com/office/powerpoint/2010/main" val="29399489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1115616" y="836712"/>
            <a:ext cx="7200800" cy="1008112"/>
          </a:xfrm>
        </p:spPr>
        <p:style>
          <a:lnRef idx="2">
            <a:schemeClr val="dk1"/>
          </a:lnRef>
          <a:fillRef idx="1">
            <a:schemeClr val="lt1"/>
          </a:fillRef>
          <a:effectRef idx="0">
            <a:schemeClr val="dk1"/>
          </a:effectRef>
          <a:fontRef idx="minor">
            <a:schemeClr val="dk1"/>
          </a:fontRef>
        </p:style>
        <p:txBody>
          <a:bodyPr/>
          <a:lstStyle/>
          <a:p>
            <a:r>
              <a:rPr lang="tr-TR" sz="3600" dirty="0">
                <a:solidFill>
                  <a:schemeClr val="tx1"/>
                </a:solidFill>
                <a:latin typeface="Berlin Sans FB" panose="020E0602020502020306" pitchFamily="34" charset="0"/>
              </a:rPr>
              <a:t>H</a:t>
            </a:r>
            <a:r>
              <a:rPr lang="tr-TR" sz="3600" dirty="0" smtClean="0">
                <a:solidFill>
                  <a:schemeClr val="tx1"/>
                </a:solidFill>
                <a:latin typeface="Berlin Sans FB" panose="020E0602020502020306" pitchFamily="34" charset="0"/>
              </a:rPr>
              <a:t>ydatidiform </a:t>
            </a:r>
            <a:r>
              <a:rPr lang="tr-TR" sz="3600" dirty="0">
                <a:solidFill>
                  <a:schemeClr val="tx1"/>
                </a:solidFill>
                <a:latin typeface="Berlin Sans FB" panose="020E0602020502020306" pitchFamily="34" charset="0"/>
              </a:rPr>
              <a:t>mole</a:t>
            </a:r>
            <a:endParaRPr lang="tr-TR" dirty="0">
              <a:latin typeface="Berlin Sans FB" panose="020E0602020502020306" pitchFamily="34" charset="0"/>
            </a:endParaRPr>
          </a:p>
        </p:txBody>
      </p:sp>
      <p:sp>
        <p:nvSpPr>
          <p:cNvPr id="5125" name="Rectangle 5"/>
          <p:cNvSpPr>
            <a:spLocks noGrp="1" noChangeArrowheads="1"/>
          </p:cNvSpPr>
          <p:nvPr>
            <p:ph type="body" idx="1"/>
          </p:nvPr>
        </p:nvSpPr>
        <p:spPr>
          <a:xfrm>
            <a:off x="1115616" y="2204864"/>
            <a:ext cx="7194947" cy="4178475"/>
          </a:xfrm>
        </p:spPr>
        <p:style>
          <a:lnRef idx="2">
            <a:schemeClr val="dk1"/>
          </a:lnRef>
          <a:fillRef idx="1">
            <a:schemeClr val="lt1"/>
          </a:fillRef>
          <a:effectRef idx="0">
            <a:schemeClr val="dk1"/>
          </a:effectRef>
          <a:fontRef idx="minor">
            <a:schemeClr val="dk1"/>
          </a:fontRef>
        </p:style>
        <p:txBody>
          <a:bodyPr/>
          <a:lstStyle/>
          <a:p>
            <a:endParaRPr lang="tr-TR" sz="2000" dirty="0" smtClean="0">
              <a:solidFill>
                <a:schemeClr val="tx1"/>
              </a:solidFill>
              <a:latin typeface="Berlin Sans FB" panose="020E0602020502020306" pitchFamily="34" charset="0"/>
            </a:endParaRPr>
          </a:p>
          <a:p>
            <a:r>
              <a:rPr lang="tr-TR" sz="2000" dirty="0" smtClean="0">
                <a:solidFill>
                  <a:schemeClr val="tx1"/>
                </a:solidFill>
                <a:latin typeface="Berlin Sans FB" panose="020E0602020502020306" pitchFamily="34" charset="0"/>
              </a:rPr>
              <a:t>Mol </a:t>
            </a:r>
            <a:r>
              <a:rPr lang="tr-TR" sz="2000" dirty="0">
                <a:solidFill>
                  <a:schemeClr val="tx1"/>
                </a:solidFill>
                <a:latin typeface="Berlin Sans FB" panose="020E0602020502020306" pitchFamily="34" charset="0"/>
              </a:rPr>
              <a:t>hydatiform is a premalignant gestational trophoblastic disease that can invade the uterus originating from the placenta. </a:t>
            </a:r>
            <a:endParaRPr lang="tr-TR" sz="2000" dirty="0" smtClean="0">
              <a:solidFill>
                <a:schemeClr val="tx1"/>
              </a:solidFill>
              <a:latin typeface="Berlin Sans FB" panose="020E0602020502020306" pitchFamily="34" charset="0"/>
            </a:endParaRPr>
          </a:p>
          <a:p>
            <a:r>
              <a:rPr lang="tr-TR" sz="2000" dirty="0" smtClean="0">
                <a:solidFill>
                  <a:schemeClr val="tx1"/>
                </a:solidFill>
                <a:latin typeface="Berlin Sans FB" panose="020E0602020502020306" pitchFamily="34" charset="0"/>
              </a:rPr>
              <a:t>The </a:t>
            </a:r>
            <a:r>
              <a:rPr lang="tr-TR" sz="2000" dirty="0">
                <a:solidFill>
                  <a:schemeClr val="tx1"/>
                </a:solidFill>
                <a:latin typeface="Berlin Sans FB" panose="020E0602020502020306" pitchFamily="34" charset="0"/>
              </a:rPr>
              <a:t>alpha subunit of human chorionic gonadotropin (hCG) produced by trophoblasts is identical to TSH, LH, FSH; beta subunit is different. </a:t>
            </a:r>
            <a:endParaRPr lang="tr-TR" sz="2000" dirty="0" smtClean="0">
              <a:solidFill>
                <a:schemeClr val="tx1"/>
              </a:solidFill>
              <a:latin typeface="Berlin Sans FB" panose="020E0602020502020306" pitchFamily="34" charset="0"/>
            </a:endParaRPr>
          </a:p>
          <a:p>
            <a:r>
              <a:rPr lang="tr-TR" sz="2000" dirty="0" smtClean="0">
                <a:solidFill>
                  <a:schemeClr val="tx1"/>
                </a:solidFill>
                <a:latin typeface="Berlin Sans FB" panose="020E0602020502020306" pitchFamily="34" charset="0"/>
              </a:rPr>
              <a:t>The </a:t>
            </a:r>
            <a:r>
              <a:rPr lang="tr-TR" sz="2000" dirty="0">
                <a:solidFill>
                  <a:schemeClr val="tx1"/>
                </a:solidFill>
                <a:latin typeface="Berlin Sans FB" panose="020E0602020502020306" pitchFamily="34" charset="0"/>
              </a:rPr>
              <a:t>alpha subunit in the glycoprotein structure binds to and activates the TSH receptor.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dirty="0">
                <a:solidFill>
                  <a:schemeClr val="tx1"/>
                </a:solidFill>
                <a:latin typeface="Berlin Sans FB" panose="020E0602020502020306" pitchFamily="34" charset="0"/>
              </a:rPr>
              <a:t>Hydatidiform mole</a:t>
            </a:r>
            <a:r>
              <a:rPr lang="tr-TR" dirty="0" smtClean="0">
                <a:solidFill>
                  <a:srgbClr val="FF0000"/>
                </a:solidFill>
              </a:rPr>
              <a:t> </a:t>
            </a:r>
            <a:endParaRPr lang="tr-TR" dirty="0">
              <a:solidFill>
                <a:srgbClr val="FF0000"/>
              </a:solidFill>
            </a:endParaRPr>
          </a:p>
        </p:txBody>
      </p:sp>
      <p:sp>
        <p:nvSpPr>
          <p:cNvPr id="3" name="İçerik Yer Tutucusu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sz="2400" dirty="0">
                <a:solidFill>
                  <a:schemeClr val="tx1"/>
                </a:solidFill>
                <a:latin typeface="Berlin Sans FB" panose="020E0602020502020306" pitchFamily="34" charset="0"/>
              </a:rPr>
              <a:t>High-concentration hCG stimulates the thyroid gland to increase diffuse goitre, free T3, and free T4. </a:t>
            </a:r>
            <a:endParaRPr lang="tr-TR" sz="2400" dirty="0" smtClean="0">
              <a:solidFill>
                <a:schemeClr val="tx1"/>
              </a:solidFill>
              <a:latin typeface="Berlin Sans FB" panose="020E0602020502020306" pitchFamily="34" charset="0"/>
            </a:endParaRPr>
          </a:p>
          <a:p>
            <a:r>
              <a:rPr lang="en-US" sz="2400" dirty="0" smtClean="0">
                <a:solidFill>
                  <a:schemeClr val="tx1"/>
                </a:solidFill>
                <a:latin typeface="Berlin Sans FB" panose="020E0602020502020306" pitchFamily="34" charset="0"/>
              </a:rPr>
              <a:t>Molar </a:t>
            </a:r>
            <a:r>
              <a:rPr lang="en-US" sz="2400" dirty="0">
                <a:solidFill>
                  <a:schemeClr val="tx1"/>
                </a:solidFill>
                <a:latin typeface="Berlin Sans FB" panose="020E0602020502020306" pitchFamily="34" charset="0"/>
              </a:rPr>
              <a:t>pregnancy is one of the rare complications of pregnancy. Clinical hyperthyroidism develops in 5% of patients, rarely severe thyrotoxicosis. </a:t>
            </a:r>
            <a:endParaRPr lang="tr-TR" sz="2400" dirty="0" smtClean="0">
              <a:solidFill>
                <a:schemeClr val="tx1"/>
              </a:solidFill>
              <a:latin typeface="Berlin Sans FB" panose="020E0602020502020306" pitchFamily="34" charset="0"/>
            </a:endParaRPr>
          </a:p>
          <a:p>
            <a:r>
              <a:rPr lang="en-US" sz="2400" dirty="0" smtClean="0">
                <a:solidFill>
                  <a:schemeClr val="tx1"/>
                </a:solidFill>
                <a:latin typeface="Berlin Sans FB" panose="020E0602020502020306" pitchFamily="34" charset="0"/>
              </a:rPr>
              <a:t>Treatment </a:t>
            </a:r>
            <a:r>
              <a:rPr lang="en-US" sz="2400" dirty="0">
                <a:solidFill>
                  <a:schemeClr val="tx1"/>
                </a:solidFill>
                <a:latin typeface="Berlin Sans FB" panose="020E0602020502020306" pitchFamily="34" charset="0"/>
              </a:rPr>
              <a:t>of molar pregnancy is dilatation, curettage and hysterectomy if necessary. In the postoperative period, if the disease does not remission or if there is an invasive disease, chemotherapy is given.</a:t>
            </a:r>
            <a:endParaRPr lang="tr-TR" sz="2400"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398300089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dirty="0">
                <a:latin typeface="Berlin Sans FB" panose="020E0602020502020306" pitchFamily="34" charset="0"/>
              </a:rPr>
              <a:t>Hydatidiform mole </a:t>
            </a:r>
          </a:p>
        </p:txBody>
      </p:sp>
      <p:sp>
        <p:nvSpPr>
          <p:cNvPr id="3" name="İçerik Yer Tutucusu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endParaRPr lang="tr-TR" sz="2400" dirty="0" smtClean="0">
              <a:latin typeface="Berlin Sans FB" panose="020E0602020502020306" pitchFamily="34" charset="0"/>
            </a:endParaRPr>
          </a:p>
          <a:p>
            <a:r>
              <a:rPr lang="en-US" sz="2400" dirty="0" smtClean="0">
                <a:latin typeface="Berlin Sans FB" panose="020E0602020502020306" pitchFamily="34" charset="0"/>
              </a:rPr>
              <a:t>In </a:t>
            </a:r>
            <a:r>
              <a:rPr lang="en-US" sz="2400" dirty="0">
                <a:latin typeface="Berlin Sans FB" panose="020E0602020502020306" pitchFamily="34" charset="0"/>
              </a:rPr>
              <a:t>this presentation, we will share our experience about preparing for operation the patient with severe thyrotoxicosis due </a:t>
            </a:r>
            <a:r>
              <a:rPr lang="en-US" sz="2400" dirty="0" smtClean="0">
                <a:latin typeface="Berlin Sans FB" panose="020E0602020502020306" pitchFamily="34" charset="0"/>
              </a:rPr>
              <a:t>to.</a:t>
            </a:r>
            <a:endParaRPr lang="tr-TR" sz="2400" dirty="0">
              <a:latin typeface="Berlin Sans FB" panose="020E0602020502020306" pitchFamily="34" charset="0"/>
            </a:endParaRPr>
          </a:p>
        </p:txBody>
      </p:sp>
    </p:spTree>
    <p:extLst>
      <p:ext uri="{BB962C8B-B14F-4D97-AF65-F5344CB8AC3E}">
        <p14:creationId xmlns:p14="http://schemas.microsoft.com/office/powerpoint/2010/main" val="210876499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dirty="0" smtClean="0">
                <a:solidFill>
                  <a:schemeClr val="tx1"/>
                </a:solidFill>
                <a:latin typeface="Berlin Sans FB" panose="020E0602020502020306" pitchFamily="34" charset="0"/>
              </a:rPr>
              <a:t>Case</a:t>
            </a:r>
            <a:endParaRPr lang="tr-TR" dirty="0">
              <a:solidFill>
                <a:schemeClr val="tx1"/>
              </a:solidFill>
              <a:latin typeface="Berlin Sans FB" panose="020E0602020502020306" pitchFamily="34" charset="0"/>
            </a:endParaRPr>
          </a:p>
        </p:txBody>
      </p:sp>
      <p:sp>
        <p:nvSpPr>
          <p:cNvPr id="3" name="İçerik Yer Tutucusu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endParaRPr lang="tr-TR" sz="2000" dirty="0" smtClean="0">
              <a:latin typeface="Berlin Sans FB" panose="020E0602020502020306" pitchFamily="34" charset="0"/>
            </a:endParaRPr>
          </a:p>
          <a:p>
            <a:r>
              <a:rPr lang="tr-TR" sz="2000" dirty="0">
                <a:solidFill>
                  <a:schemeClr val="tx1"/>
                </a:solidFill>
                <a:latin typeface="Berlin Sans FB" panose="020E0602020502020306" pitchFamily="34" charset="0"/>
              </a:rPr>
              <a:t>Twenty-five years old female patient applied to the obstetrics and gynecology policlinic due to pregnancy and vaginal bleeding. Upon finding pelvic ultrasonography findings consistent with hydatidiform mole, Patient admitted and planned for operation</a:t>
            </a:r>
            <a:r>
              <a:rPr lang="tr-TR" sz="2000" dirty="0" smtClean="0">
                <a:solidFill>
                  <a:schemeClr val="tx1"/>
                </a:solidFill>
                <a:latin typeface="Berlin Sans FB" panose="020E0602020502020306" pitchFamily="34" charset="0"/>
              </a:rPr>
              <a:t>.</a:t>
            </a:r>
          </a:p>
          <a:p>
            <a:r>
              <a:rPr lang="tr-TR" sz="2000" dirty="0">
                <a:solidFill>
                  <a:schemeClr val="tx1"/>
                </a:solidFill>
                <a:latin typeface="Berlin Sans FB" panose="020E0602020502020306" pitchFamily="34" charset="0"/>
              </a:rPr>
              <a:t>Patient with significant tachycardia during anesthesia induction was not able to perform. On physical examination, pregnant, tachycardia patients were consulted for preoperative preparation of endocrinology upon apparent hyperthyroidism in the examined thyroid function tests. Thyrotoxicosis due to hydatidiform mole was considered</a:t>
            </a:r>
          </a:p>
        </p:txBody>
      </p:sp>
    </p:spTree>
    <p:extLst>
      <p:ext uri="{BB962C8B-B14F-4D97-AF65-F5344CB8AC3E}">
        <p14:creationId xmlns:p14="http://schemas.microsoft.com/office/powerpoint/2010/main" val="295763592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dirty="0" smtClean="0">
                <a:solidFill>
                  <a:schemeClr val="tx1"/>
                </a:solidFill>
                <a:latin typeface="Berlin Sans FB" panose="020E0602020502020306" pitchFamily="34" charset="0"/>
              </a:rPr>
              <a:t>Case</a:t>
            </a:r>
            <a:endParaRPr lang="tr-TR" dirty="0">
              <a:solidFill>
                <a:schemeClr val="tx1"/>
              </a:solidFill>
              <a:latin typeface="Berlin Sans FB" panose="020E0602020502020306" pitchFamily="34" charset="0"/>
            </a:endParaRPr>
          </a:p>
        </p:txBody>
      </p:sp>
      <p:sp>
        <p:nvSpPr>
          <p:cNvPr id="3" name="İçerik Yer Tutucusu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endParaRPr lang="tr-TR" sz="2800" dirty="0" smtClean="0">
              <a:solidFill>
                <a:srgbClr val="FF0000"/>
              </a:solidFill>
            </a:endParaRPr>
          </a:p>
          <a:p>
            <a:r>
              <a:rPr lang="en-US" sz="2400" dirty="0">
                <a:solidFill>
                  <a:schemeClr val="tx1"/>
                </a:solidFill>
                <a:latin typeface="Berlin Sans FB" panose="020E0602020502020306" pitchFamily="34" charset="0"/>
              </a:rPr>
              <a:t>The patient was ready for operation one week after administration of methimazole (40mg / day), lithium (600mg / day), methylprednisolone (40mg / day), propranolol (80mg / day), lugol solution (15gutt / day), cholestyramine(8gr/day). </a:t>
            </a:r>
            <a:endParaRPr lang="tr-TR" sz="2400" dirty="0" smtClean="0">
              <a:solidFill>
                <a:schemeClr val="tx1"/>
              </a:solidFill>
              <a:latin typeface="Berlin Sans FB" panose="020E0602020502020306" pitchFamily="34" charset="0"/>
            </a:endParaRPr>
          </a:p>
          <a:p>
            <a:r>
              <a:rPr lang="en-US" sz="2400" dirty="0" smtClean="0">
                <a:solidFill>
                  <a:schemeClr val="tx1"/>
                </a:solidFill>
                <a:latin typeface="Berlin Sans FB" panose="020E0602020502020306" pitchFamily="34" charset="0"/>
              </a:rPr>
              <a:t>The </a:t>
            </a:r>
            <a:r>
              <a:rPr lang="en-US" sz="2400" dirty="0">
                <a:solidFill>
                  <a:schemeClr val="tx1"/>
                </a:solidFill>
                <a:latin typeface="Berlin Sans FB" panose="020E0602020502020306" pitchFamily="34" charset="0"/>
              </a:rPr>
              <a:t>patient was operated on with moderate obvious hyperthyroidism values. </a:t>
            </a:r>
            <a:endParaRPr lang="tr-TR" sz="2400" dirty="0" smtClean="0">
              <a:solidFill>
                <a:schemeClr val="tx1"/>
              </a:solidFill>
              <a:latin typeface="Berlin Sans FB" panose="020E0602020502020306" pitchFamily="34" charset="0"/>
            </a:endParaRPr>
          </a:p>
          <a:p>
            <a:r>
              <a:rPr lang="en-US" sz="2400" dirty="0" smtClean="0">
                <a:solidFill>
                  <a:schemeClr val="tx1"/>
                </a:solidFill>
                <a:latin typeface="Berlin Sans FB" panose="020E0602020502020306" pitchFamily="34" charset="0"/>
              </a:rPr>
              <a:t>No </a:t>
            </a:r>
            <a:r>
              <a:rPr lang="en-US" sz="2400" dirty="0">
                <a:solidFill>
                  <a:schemeClr val="tx1"/>
                </a:solidFill>
                <a:latin typeface="Berlin Sans FB" panose="020E0602020502020306" pitchFamily="34" charset="0"/>
              </a:rPr>
              <a:t>complications developed during and after the operation</a:t>
            </a:r>
            <a:endParaRPr lang="tr-TR" sz="2400" dirty="0" smtClean="0">
              <a:solidFill>
                <a:schemeClr val="tx1"/>
              </a:solidFill>
              <a:latin typeface="Berlin Sans FB" panose="020E0602020502020306" pitchFamily="34" charset="0"/>
            </a:endParaRPr>
          </a:p>
        </p:txBody>
      </p:sp>
    </p:spTree>
    <p:extLst>
      <p:ext uri="{BB962C8B-B14F-4D97-AF65-F5344CB8AC3E}">
        <p14:creationId xmlns:p14="http://schemas.microsoft.com/office/powerpoint/2010/main" val="115448330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sz="3600" dirty="0" smtClean="0">
                <a:latin typeface="Berlin Sans FB" panose="020E0602020502020306" pitchFamily="34" charset="0"/>
              </a:rPr>
              <a:t>Case</a:t>
            </a:r>
            <a:endParaRPr lang="tr-TR" sz="3600" dirty="0">
              <a:latin typeface="Berlin Sans FB" panose="020E0602020502020306" pitchFamily="34" charset="0"/>
            </a:endParaRPr>
          </a:p>
        </p:txBody>
      </p:sp>
      <p:sp>
        <p:nvSpPr>
          <p:cNvPr id="3" name="İçerik Yer Tutucusu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sz="2400" dirty="0">
                <a:latin typeface="Berlin Sans FB" panose="020E0602020502020306" pitchFamily="34" charset="0"/>
              </a:rPr>
              <a:t>Lithium, methimazole, methylprednisolone treatment was stopped in the postoperative period. </a:t>
            </a:r>
            <a:endParaRPr lang="tr-TR" sz="2400" dirty="0" smtClean="0">
              <a:latin typeface="Berlin Sans FB" panose="020E0602020502020306" pitchFamily="34" charset="0"/>
            </a:endParaRPr>
          </a:p>
          <a:p>
            <a:r>
              <a:rPr lang="en-US" sz="2400" dirty="0" smtClean="0">
                <a:latin typeface="Berlin Sans FB" panose="020E0602020502020306" pitchFamily="34" charset="0"/>
              </a:rPr>
              <a:t>Cholestyramine </a:t>
            </a:r>
            <a:r>
              <a:rPr lang="en-US" sz="2400" dirty="0">
                <a:latin typeface="Berlin Sans FB" panose="020E0602020502020306" pitchFamily="34" charset="0"/>
              </a:rPr>
              <a:t>and propranolol were continued. </a:t>
            </a:r>
            <a:endParaRPr lang="tr-TR" sz="2400" dirty="0" smtClean="0">
              <a:latin typeface="Berlin Sans FB" panose="020E0602020502020306" pitchFamily="34" charset="0"/>
            </a:endParaRPr>
          </a:p>
          <a:p>
            <a:r>
              <a:rPr lang="en-US" sz="2400" dirty="0" smtClean="0">
                <a:latin typeface="Berlin Sans FB" panose="020E0602020502020306" pitchFamily="34" charset="0"/>
              </a:rPr>
              <a:t>Thyroid </a:t>
            </a:r>
            <a:r>
              <a:rPr lang="en-US" sz="2400" dirty="0">
                <a:latin typeface="Berlin Sans FB" panose="020E0602020502020306" pitchFamily="34" charset="0"/>
              </a:rPr>
              <a:t>function tests and hCG values were nearly normalized in the postoperative period. </a:t>
            </a:r>
            <a:endParaRPr lang="tr-TR" sz="2400" dirty="0" smtClean="0">
              <a:latin typeface="Berlin Sans FB" panose="020E0602020502020306" pitchFamily="34" charset="0"/>
            </a:endParaRPr>
          </a:p>
          <a:p>
            <a:r>
              <a:rPr lang="en-US" sz="2400" dirty="0" smtClean="0">
                <a:latin typeface="Berlin Sans FB" panose="020E0602020502020306" pitchFamily="34" charset="0"/>
              </a:rPr>
              <a:t>Symptoms </a:t>
            </a:r>
            <a:r>
              <a:rPr lang="en-US" sz="2400" dirty="0">
                <a:latin typeface="Berlin Sans FB" panose="020E0602020502020306" pitchFamily="34" charset="0"/>
              </a:rPr>
              <a:t>of hyperthyroidism disappeared. </a:t>
            </a:r>
            <a:endParaRPr lang="tr-TR" sz="2400" dirty="0" smtClean="0">
              <a:latin typeface="Berlin Sans FB" panose="020E0602020502020306" pitchFamily="34" charset="0"/>
            </a:endParaRPr>
          </a:p>
          <a:p>
            <a:r>
              <a:rPr lang="en-US" sz="2400" dirty="0" smtClean="0">
                <a:latin typeface="Berlin Sans FB" panose="020E0602020502020306" pitchFamily="34" charset="0"/>
              </a:rPr>
              <a:t>The </a:t>
            </a:r>
            <a:r>
              <a:rPr lang="en-US" sz="2400" dirty="0">
                <a:latin typeface="Berlin Sans FB" panose="020E0602020502020306" pitchFamily="34" charset="0"/>
              </a:rPr>
              <a:t>patient's last two pills were stopped.</a:t>
            </a:r>
            <a:endParaRPr lang="tr-TR" sz="2400" dirty="0">
              <a:latin typeface="Berlin Sans FB" panose="020E0602020502020306" pitchFamily="34" charset="0"/>
            </a:endParaRPr>
          </a:p>
        </p:txBody>
      </p:sp>
    </p:spTree>
    <p:extLst>
      <p:ext uri="{BB962C8B-B14F-4D97-AF65-F5344CB8AC3E}">
        <p14:creationId xmlns:p14="http://schemas.microsoft.com/office/powerpoint/2010/main" val="308353771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dirty="0">
                <a:latin typeface="Berlin Sans FB" panose="020E0602020502020306" pitchFamily="34" charset="0"/>
              </a:rPr>
              <a:t>Laboratory</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967195460"/>
              </p:ext>
            </p:extLst>
          </p:nvPr>
        </p:nvGraphicFramePr>
        <p:xfrm>
          <a:off x="395536" y="2492896"/>
          <a:ext cx="8077200" cy="2646680"/>
        </p:xfrm>
        <a:graphic>
          <a:graphicData uri="http://schemas.openxmlformats.org/drawingml/2006/table">
            <a:tbl>
              <a:tblPr firstRow="1" bandRow="1">
                <a:tableStyleId>{5C22544A-7EE6-4342-B048-85BDC9FD1C3A}</a:tableStyleId>
              </a:tblPr>
              <a:tblGrid>
                <a:gridCol w="1615440"/>
                <a:gridCol w="1615440"/>
                <a:gridCol w="1615440"/>
                <a:gridCol w="1615440"/>
                <a:gridCol w="1615440"/>
              </a:tblGrid>
              <a:tr h="370840">
                <a:tc gridSpan="5">
                  <a:txBody>
                    <a:bodyPr/>
                    <a:lstStyle/>
                    <a:p>
                      <a:r>
                        <a:rPr lang="en-US" sz="2000" dirty="0" smtClean="0">
                          <a:solidFill>
                            <a:schemeClr val="bg1"/>
                          </a:solidFill>
                          <a:latin typeface="Berlin Sans FB" panose="020E0602020502020306" pitchFamily="34" charset="0"/>
                        </a:rPr>
                        <a:t>The progression of laboratory values</a:t>
                      </a:r>
                      <a:endParaRPr lang="tr-TR" sz="2000" dirty="0">
                        <a:solidFill>
                          <a:schemeClr val="bg1"/>
                        </a:solidFill>
                        <a:latin typeface="Berlin Sans FB" panose="020E0602020502020306" pitchFamily="34" charset="0"/>
                      </a:endParaRPr>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r>
              <a:tr h="370840">
                <a:tc>
                  <a:txBody>
                    <a:bodyPr/>
                    <a:lstStyle/>
                    <a:p>
                      <a:r>
                        <a:rPr lang="tr-TR" sz="1400" dirty="0">
                          <a:latin typeface="Berlin Sans FB" panose="020E0602020502020306" pitchFamily="34" charset="0"/>
                        </a:rPr>
                        <a:t>Lab. parameter</a:t>
                      </a:r>
                    </a:p>
                  </a:txBody>
                  <a:tcPr marL="38100" marR="38100" marT="38100" marB="38100" anchor="ctr"/>
                </a:tc>
                <a:tc>
                  <a:txBody>
                    <a:bodyPr/>
                    <a:lstStyle/>
                    <a:p>
                      <a:r>
                        <a:rPr lang="en-US" sz="1400">
                          <a:latin typeface="Berlin Sans FB" panose="020E0602020502020306" pitchFamily="34" charset="0"/>
                        </a:rPr>
                        <a:t>At the time of diagnosis</a:t>
                      </a:r>
                    </a:p>
                  </a:txBody>
                  <a:tcPr marL="38100" marR="38100" marT="38100" marB="38100" anchor="ctr"/>
                </a:tc>
                <a:tc>
                  <a:txBody>
                    <a:bodyPr/>
                    <a:lstStyle/>
                    <a:p>
                      <a:r>
                        <a:rPr lang="tr-TR" sz="1400">
                          <a:latin typeface="Berlin Sans FB" panose="020E0602020502020306" pitchFamily="34" charset="0"/>
                        </a:rPr>
                        <a:t>Preop.</a:t>
                      </a:r>
                    </a:p>
                  </a:txBody>
                  <a:tcPr marL="38100" marR="38100" marT="38100" marB="38100" anchor="ctr"/>
                </a:tc>
                <a:tc>
                  <a:txBody>
                    <a:bodyPr/>
                    <a:lstStyle/>
                    <a:p>
                      <a:r>
                        <a:rPr lang="tr-TR" sz="1400">
                          <a:latin typeface="Berlin Sans FB" panose="020E0602020502020306" pitchFamily="34" charset="0"/>
                        </a:rPr>
                        <a:t>Postop.</a:t>
                      </a:r>
                    </a:p>
                  </a:txBody>
                  <a:tcPr marL="38100" marR="38100" marT="38100" marB="38100" anchor="ctr"/>
                </a:tc>
                <a:tc>
                  <a:txBody>
                    <a:bodyPr/>
                    <a:lstStyle/>
                    <a:p>
                      <a:r>
                        <a:rPr lang="tr-TR" sz="1400" dirty="0">
                          <a:latin typeface="Berlin Sans FB" panose="020E0602020502020306" pitchFamily="34" charset="0"/>
                        </a:rPr>
                        <a:t>Last visit</a:t>
                      </a:r>
                    </a:p>
                  </a:txBody>
                  <a:tcPr marL="38100" marR="38100" marT="38100" marB="38100" anchor="ctr"/>
                </a:tc>
              </a:tr>
              <a:tr h="370840">
                <a:tc>
                  <a:txBody>
                    <a:bodyPr/>
                    <a:lstStyle/>
                    <a:p>
                      <a:r>
                        <a:rPr lang="tr-TR" sz="1400" dirty="0">
                          <a:latin typeface="Berlin Sans FB" panose="020E0602020502020306" pitchFamily="34" charset="0"/>
                        </a:rPr>
                        <a:t>TSH(0,27-4,2) µıu/ml</a:t>
                      </a:r>
                    </a:p>
                  </a:txBody>
                  <a:tcPr marL="38100" marR="38100" marT="38100" marB="38100" anchor="ctr"/>
                </a:tc>
                <a:tc>
                  <a:txBody>
                    <a:bodyPr/>
                    <a:lstStyle/>
                    <a:p>
                      <a:r>
                        <a:rPr lang="tr-TR" sz="1400" dirty="0">
                          <a:latin typeface="Berlin Sans FB" panose="020E0602020502020306" pitchFamily="34" charset="0"/>
                        </a:rPr>
                        <a:t>0,01</a:t>
                      </a:r>
                    </a:p>
                  </a:txBody>
                  <a:tcPr marL="38100" marR="38100" marT="38100" marB="38100" anchor="ctr"/>
                </a:tc>
                <a:tc>
                  <a:txBody>
                    <a:bodyPr/>
                    <a:lstStyle/>
                    <a:p>
                      <a:r>
                        <a:rPr lang="tr-TR" sz="1400">
                          <a:latin typeface="Berlin Sans FB" panose="020E0602020502020306" pitchFamily="34" charset="0"/>
                        </a:rPr>
                        <a:t>0,01</a:t>
                      </a:r>
                    </a:p>
                  </a:txBody>
                  <a:tcPr marL="38100" marR="38100" marT="38100" marB="38100" anchor="ctr"/>
                </a:tc>
                <a:tc>
                  <a:txBody>
                    <a:bodyPr/>
                    <a:lstStyle/>
                    <a:p>
                      <a:r>
                        <a:rPr lang="tr-TR" sz="1400">
                          <a:latin typeface="Berlin Sans FB" panose="020E0602020502020306" pitchFamily="34" charset="0"/>
                        </a:rPr>
                        <a:t>0,01</a:t>
                      </a:r>
                    </a:p>
                  </a:txBody>
                  <a:tcPr marL="38100" marR="38100" marT="38100" marB="38100" anchor="ctr"/>
                </a:tc>
                <a:tc>
                  <a:txBody>
                    <a:bodyPr/>
                    <a:lstStyle/>
                    <a:p>
                      <a:r>
                        <a:rPr lang="tr-TR" sz="1400" dirty="0">
                          <a:latin typeface="Berlin Sans FB" panose="020E0602020502020306" pitchFamily="34" charset="0"/>
                        </a:rPr>
                        <a:t>0,17</a:t>
                      </a:r>
                    </a:p>
                  </a:txBody>
                  <a:tcPr marL="38100" marR="38100" marT="38100" marB="38100" anchor="ctr"/>
                </a:tc>
              </a:tr>
              <a:tr h="370840">
                <a:tc>
                  <a:txBody>
                    <a:bodyPr/>
                    <a:lstStyle/>
                    <a:p>
                      <a:r>
                        <a:rPr lang="tr-TR" sz="1400">
                          <a:latin typeface="Berlin Sans FB" panose="020E0602020502020306" pitchFamily="34" charset="0"/>
                        </a:rPr>
                        <a:t>Free T3</a:t>
                      </a:r>
                      <a:br>
                        <a:rPr lang="tr-TR" sz="1400">
                          <a:latin typeface="Berlin Sans FB" panose="020E0602020502020306" pitchFamily="34" charset="0"/>
                        </a:rPr>
                      </a:br>
                      <a:r>
                        <a:rPr lang="tr-TR" sz="1400">
                          <a:latin typeface="Berlin Sans FB" panose="020E0602020502020306" pitchFamily="34" charset="0"/>
                        </a:rPr>
                        <a:t>(3,1-6,8) ng/dl</a:t>
                      </a:r>
                    </a:p>
                  </a:txBody>
                  <a:tcPr marL="38100" marR="38100" marT="38100" marB="38100" anchor="ctr"/>
                </a:tc>
                <a:tc>
                  <a:txBody>
                    <a:bodyPr/>
                    <a:lstStyle/>
                    <a:p>
                      <a:r>
                        <a:rPr lang="tr-TR" sz="1400" dirty="0">
                          <a:latin typeface="Berlin Sans FB" panose="020E0602020502020306" pitchFamily="34" charset="0"/>
                        </a:rPr>
                        <a:t>28,15</a:t>
                      </a:r>
                    </a:p>
                  </a:txBody>
                  <a:tcPr marL="38100" marR="38100" marT="38100" marB="38100" anchor="ctr"/>
                </a:tc>
                <a:tc>
                  <a:txBody>
                    <a:bodyPr/>
                    <a:lstStyle/>
                    <a:p>
                      <a:r>
                        <a:rPr lang="tr-TR" sz="1400" dirty="0">
                          <a:latin typeface="Berlin Sans FB" panose="020E0602020502020306" pitchFamily="34" charset="0"/>
                        </a:rPr>
                        <a:t>10</a:t>
                      </a:r>
                    </a:p>
                  </a:txBody>
                  <a:tcPr marL="38100" marR="38100" marT="38100" marB="38100" anchor="ctr"/>
                </a:tc>
                <a:tc>
                  <a:txBody>
                    <a:bodyPr/>
                    <a:lstStyle/>
                    <a:p>
                      <a:r>
                        <a:rPr lang="tr-TR" sz="1400">
                          <a:latin typeface="Berlin Sans FB" panose="020E0602020502020306" pitchFamily="34" charset="0"/>
                        </a:rPr>
                        <a:t>5</a:t>
                      </a:r>
                    </a:p>
                  </a:txBody>
                  <a:tcPr marL="38100" marR="38100" marT="38100" marB="38100" anchor="ctr"/>
                </a:tc>
                <a:tc>
                  <a:txBody>
                    <a:bodyPr/>
                    <a:lstStyle/>
                    <a:p>
                      <a:r>
                        <a:rPr lang="tr-TR" sz="1400" dirty="0">
                          <a:latin typeface="Berlin Sans FB" panose="020E0602020502020306" pitchFamily="34" charset="0"/>
                        </a:rPr>
                        <a:t>4,51</a:t>
                      </a:r>
                    </a:p>
                  </a:txBody>
                  <a:tcPr marL="38100" marR="38100" marT="38100" marB="38100" anchor="ctr"/>
                </a:tc>
              </a:tr>
              <a:tr h="370840">
                <a:tc>
                  <a:txBody>
                    <a:bodyPr/>
                    <a:lstStyle/>
                    <a:p>
                      <a:r>
                        <a:rPr lang="tr-TR" sz="1400">
                          <a:latin typeface="Berlin Sans FB" panose="020E0602020502020306" pitchFamily="34" charset="0"/>
                        </a:rPr>
                        <a:t>Free T4(12-22) pmol/L</a:t>
                      </a:r>
                    </a:p>
                  </a:txBody>
                  <a:tcPr marL="38100" marR="38100" marT="38100" marB="38100" anchor="ctr"/>
                </a:tc>
                <a:tc>
                  <a:txBody>
                    <a:bodyPr/>
                    <a:lstStyle/>
                    <a:p>
                      <a:r>
                        <a:rPr lang="tr-TR" sz="1400">
                          <a:latin typeface="Berlin Sans FB" panose="020E0602020502020306" pitchFamily="34" charset="0"/>
                        </a:rPr>
                        <a:t>&gt;100</a:t>
                      </a:r>
                    </a:p>
                  </a:txBody>
                  <a:tcPr marL="38100" marR="38100" marT="38100" marB="38100" anchor="ctr"/>
                </a:tc>
                <a:tc>
                  <a:txBody>
                    <a:bodyPr/>
                    <a:lstStyle/>
                    <a:p>
                      <a:r>
                        <a:rPr lang="tr-TR" sz="1400" dirty="0">
                          <a:latin typeface="Berlin Sans FB" panose="020E0602020502020306" pitchFamily="34" charset="0"/>
                        </a:rPr>
                        <a:t>53</a:t>
                      </a:r>
                    </a:p>
                  </a:txBody>
                  <a:tcPr marL="38100" marR="38100" marT="38100" marB="38100" anchor="ctr"/>
                </a:tc>
                <a:tc>
                  <a:txBody>
                    <a:bodyPr/>
                    <a:lstStyle/>
                    <a:p>
                      <a:r>
                        <a:rPr lang="tr-TR" sz="1400" dirty="0">
                          <a:latin typeface="Berlin Sans FB" panose="020E0602020502020306" pitchFamily="34" charset="0"/>
                        </a:rPr>
                        <a:t>44</a:t>
                      </a:r>
                    </a:p>
                  </a:txBody>
                  <a:tcPr marL="38100" marR="38100" marT="38100" marB="38100" anchor="ctr"/>
                </a:tc>
                <a:tc>
                  <a:txBody>
                    <a:bodyPr/>
                    <a:lstStyle/>
                    <a:p>
                      <a:r>
                        <a:rPr lang="tr-TR" sz="1400" dirty="0">
                          <a:latin typeface="Berlin Sans FB" panose="020E0602020502020306" pitchFamily="34" charset="0"/>
                        </a:rPr>
                        <a:t>12,42</a:t>
                      </a:r>
                    </a:p>
                  </a:txBody>
                  <a:tcPr marL="38100" marR="38100" marT="38100" marB="38100" anchor="ctr"/>
                </a:tc>
              </a:tr>
              <a:tr h="370840">
                <a:tc>
                  <a:txBody>
                    <a:bodyPr/>
                    <a:lstStyle/>
                    <a:p>
                      <a:r>
                        <a:rPr lang="tr-TR" sz="1400">
                          <a:latin typeface="Berlin Sans FB" panose="020E0602020502020306" pitchFamily="34" charset="0"/>
                        </a:rPr>
                        <a:t>Beta-hCG mıu/ml</a:t>
                      </a:r>
                    </a:p>
                  </a:txBody>
                  <a:tcPr marL="38100" marR="38100" marT="38100" marB="38100" anchor="ctr"/>
                </a:tc>
                <a:tc>
                  <a:txBody>
                    <a:bodyPr/>
                    <a:lstStyle/>
                    <a:p>
                      <a:r>
                        <a:rPr lang="tr-TR" sz="1400">
                          <a:latin typeface="Berlin Sans FB" panose="020E0602020502020306" pitchFamily="34" charset="0"/>
                        </a:rPr>
                        <a:t>833225</a:t>
                      </a:r>
                    </a:p>
                  </a:txBody>
                  <a:tcPr marL="38100" marR="38100" marT="38100" marB="38100" anchor="ctr"/>
                </a:tc>
                <a:tc>
                  <a:txBody>
                    <a:bodyPr/>
                    <a:lstStyle/>
                    <a:p>
                      <a:r>
                        <a:rPr lang="tr-TR" sz="1400">
                          <a:latin typeface="Berlin Sans FB" panose="020E0602020502020306" pitchFamily="34" charset="0"/>
                        </a:rPr>
                        <a:t>&gt;1000000</a:t>
                      </a:r>
                    </a:p>
                  </a:txBody>
                  <a:tcPr marL="38100" marR="38100" marT="38100" marB="38100" anchor="ctr"/>
                </a:tc>
                <a:tc>
                  <a:txBody>
                    <a:bodyPr/>
                    <a:lstStyle/>
                    <a:p>
                      <a:r>
                        <a:rPr lang="tr-TR" sz="1400">
                          <a:latin typeface="Berlin Sans FB" panose="020E0602020502020306" pitchFamily="34" charset="0"/>
                        </a:rPr>
                        <a:t>204905</a:t>
                      </a:r>
                    </a:p>
                  </a:txBody>
                  <a:tcPr marL="38100" marR="38100" marT="38100" marB="38100" anchor="ctr"/>
                </a:tc>
                <a:tc>
                  <a:txBody>
                    <a:bodyPr/>
                    <a:lstStyle/>
                    <a:p>
                      <a:r>
                        <a:rPr lang="tr-TR" sz="1400" dirty="0">
                          <a:latin typeface="Berlin Sans FB" panose="020E0602020502020306" pitchFamily="34" charset="0"/>
                        </a:rPr>
                        <a:t>877</a:t>
                      </a:r>
                    </a:p>
                  </a:txBody>
                  <a:tcPr marL="38100" marR="38100" marT="38100" marB="38100" anchor="ctr"/>
                </a:tc>
              </a:tr>
            </a:tbl>
          </a:graphicData>
        </a:graphic>
      </p:graphicFrame>
    </p:spTree>
    <p:extLst>
      <p:ext uri="{BB962C8B-B14F-4D97-AF65-F5344CB8AC3E}">
        <p14:creationId xmlns:p14="http://schemas.microsoft.com/office/powerpoint/2010/main" val="406180180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sz="3600" dirty="0" smtClean="0">
                <a:solidFill>
                  <a:schemeClr val="tx1"/>
                </a:solidFill>
                <a:latin typeface="Berlin Sans FB" panose="020E0602020502020306" pitchFamily="34" charset="0"/>
              </a:rPr>
              <a:t>Conclusion</a:t>
            </a:r>
            <a:endParaRPr lang="tr-TR" sz="3600" dirty="0">
              <a:solidFill>
                <a:schemeClr val="tx1"/>
              </a:solidFill>
              <a:latin typeface="Berlin Sans FB" panose="020E0602020502020306" pitchFamily="34" charset="0"/>
            </a:endParaRPr>
          </a:p>
        </p:txBody>
      </p:sp>
      <p:sp>
        <p:nvSpPr>
          <p:cNvPr id="3" name="İçerik Yer Tutucusu 2"/>
          <p:cNvSpPr>
            <a:spLocks noGrp="1"/>
          </p:cNvSpPr>
          <p:nvPr>
            <p:ph idx="1"/>
          </p:nvPr>
        </p:nvSpPr>
        <p:spPr>
          <a:xfrm>
            <a:off x="457200" y="1905000"/>
            <a:ext cx="8077200" cy="4620344"/>
          </a:xfrm>
        </p:spPr>
        <p:style>
          <a:lnRef idx="2">
            <a:schemeClr val="dk1"/>
          </a:lnRef>
          <a:fillRef idx="1">
            <a:schemeClr val="lt1"/>
          </a:fillRef>
          <a:effectRef idx="0">
            <a:schemeClr val="dk1"/>
          </a:effectRef>
          <a:fontRef idx="minor">
            <a:schemeClr val="dk1"/>
          </a:fontRef>
        </p:style>
        <p:txBody>
          <a:bodyPr/>
          <a:lstStyle/>
          <a:p>
            <a:endParaRPr lang="tr-TR" sz="2800" dirty="0" smtClean="0">
              <a:solidFill>
                <a:srgbClr val="FF0000"/>
              </a:solidFill>
            </a:endParaRPr>
          </a:p>
          <a:p>
            <a:r>
              <a:rPr lang="en-US" sz="2400" dirty="0">
                <a:solidFill>
                  <a:schemeClr val="tx1"/>
                </a:solidFill>
                <a:latin typeface="Berlin Sans FB" panose="020E0602020502020306" pitchFamily="34" charset="0"/>
              </a:rPr>
              <a:t>Thyrotoxicosis occurs in up to 1% of all pregnancies. The most common cause is graves' disease</a:t>
            </a:r>
            <a:r>
              <a:rPr lang="en-US" sz="2400" dirty="0" smtClean="0">
                <a:solidFill>
                  <a:schemeClr val="tx1"/>
                </a:solidFill>
                <a:latin typeface="Berlin Sans FB" panose="020E0602020502020306" pitchFamily="34" charset="0"/>
              </a:rPr>
              <a:t>.</a:t>
            </a:r>
            <a:endParaRPr lang="tr-TR" sz="2400" dirty="0" smtClean="0">
              <a:solidFill>
                <a:schemeClr val="tx1"/>
              </a:solidFill>
              <a:latin typeface="Berlin Sans FB" panose="020E0602020502020306" pitchFamily="34" charset="0"/>
            </a:endParaRPr>
          </a:p>
          <a:p>
            <a:r>
              <a:rPr lang="en-US" sz="2400" dirty="0" smtClean="0">
                <a:solidFill>
                  <a:schemeClr val="tx1"/>
                </a:solidFill>
                <a:latin typeface="Berlin Sans FB" panose="020E0602020502020306" pitchFamily="34" charset="0"/>
              </a:rPr>
              <a:t> </a:t>
            </a:r>
            <a:r>
              <a:rPr lang="en-US" sz="2400" dirty="0">
                <a:solidFill>
                  <a:schemeClr val="tx1"/>
                </a:solidFill>
                <a:latin typeface="Berlin Sans FB" panose="020E0602020502020306" pitchFamily="34" charset="0"/>
              </a:rPr>
              <a:t>Thyrotoxicosis due to hydatidiform mole in women of childbearing age is a very rare condition. </a:t>
            </a:r>
            <a:endParaRPr lang="tr-TR" sz="2400" dirty="0" smtClean="0">
              <a:solidFill>
                <a:schemeClr val="tx1"/>
              </a:solidFill>
              <a:latin typeface="Berlin Sans FB" panose="020E0602020502020306" pitchFamily="34" charset="0"/>
            </a:endParaRPr>
          </a:p>
          <a:p>
            <a:r>
              <a:rPr lang="en-US" sz="2400" dirty="0" smtClean="0">
                <a:solidFill>
                  <a:schemeClr val="tx1"/>
                </a:solidFill>
                <a:latin typeface="Berlin Sans FB" panose="020E0602020502020306" pitchFamily="34" charset="0"/>
              </a:rPr>
              <a:t>Hydatidiform </a:t>
            </a:r>
            <a:r>
              <a:rPr lang="en-US" sz="2400" dirty="0">
                <a:solidFill>
                  <a:schemeClr val="tx1"/>
                </a:solidFill>
                <a:latin typeface="Berlin Sans FB" panose="020E0602020502020306" pitchFamily="34" charset="0"/>
              </a:rPr>
              <a:t>mole is a primary care surgery. </a:t>
            </a:r>
            <a:endParaRPr lang="tr-TR" sz="2400" dirty="0" smtClean="0">
              <a:solidFill>
                <a:schemeClr val="tx1"/>
              </a:solidFill>
              <a:latin typeface="Berlin Sans FB" panose="020E0602020502020306" pitchFamily="34" charset="0"/>
            </a:endParaRPr>
          </a:p>
          <a:p>
            <a:r>
              <a:rPr lang="en-US" sz="2400" dirty="0" smtClean="0">
                <a:solidFill>
                  <a:schemeClr val="tx1"/>
                </a:solidFill>
                <a:latin typeface="Berlin Sans FB" panose="020E0602020502020306" pitchFamily="34" charset="0"/>
              </a:rPr>
              <a:t>The </a:t>
            </a:r>
            <a:r>
              <a:rPr lang="en-US" sz="2400" dirty="0">
                <a:solidFill>
                  <a:schemeClr val="tx1"/>
                </a:solidFill>
                <a:latin typeface="Berlin Sans FB" panose="020E0602020502020306" pitchFamily="34" charset="0"/>
              </a:rPr>
              <a:t>risk of thyrotoxicosis-related cardiac effects and thyroid crisis is important in terms of morbidity and mortality</a:t>
            </a:r>
            <a:r>
              <a:rPr lang="en-US" sz="2400" dirty="0" smtClean="0">
                <a:solidFill>
                  <a:schemeClr val="tx1"/>
                </a:solidFill>
                <a:latin typeface="Berlin Sans FB" panose="020E0602020502020306" pitchFamily="34" charset="0"/>
              </a:rPr>
              <a:t>.</a:t>
            </a:r>
            <a:endParaRPr lang="tr-TR" sz="2800"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407707518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Cloud skipper design template">
  <a:themeElements>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loud skipper design 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 skipper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oud skipper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oud skipper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oud skipper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oud skipper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oud skipper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3B562E5-DAEE-421A-AC36-A0C3BC518E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TM04033925[[fn=Damla]]</Template>
  <TotalTime>5364</TotalTime>
  <Words>623</Words>
  <Application>Microsoft Office PowerPoint</Application>
  <PresentationFormat>On-screen Show (4:3)</PresentationFormat>
  <Paragraphs>73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Berlin Sans FB</vt:lpstr>
      <vt:lpstr>Berlin Sans FB Demi</vt:lpstr>
      <vt:lpstr>Times New Roman</vt:lpstr>
      <vt:lpstr>Trebuchet MS</vt:lpstr>
      <vt:lpstr>Cloud skipper design template</vt:lpstr>
      <vt:lpstr>A rare cause of thyrotoxicosis: hydatidiform mole</vt:lpstr>
      <vt:lpstr>Hydatidiform mole</vt:lpstr>
      <vt:lpstr>Hydatidiform mole </vt:lpstr>
      <vt:lpstr>Hydatidiform mole </vt:lpstr>
      <vt:lpstr>Case</vt:lpstr>
      <vt:lpstr>Case</vt:lpstr>
      <vt:lpstr>Case</vt:lpstr>
      <vt:lpstr>Laboratory</vt:lpstr>
      <vt:lpstr>Conclusion</vt:lpstr>
      <vt:lpstr>Conclusion</vt:lpstr>
      <vt:lpstr>Conclusion</vt:lpstr>
      <vt:lpstr>PowerPoint Presentation</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İNSÜLİN POMPASINDA TERİPARATİD</dc:title>
  <dc:creator>PEKKOLAYPC</dc:creator>
  <cp:lastModifiedBy>Kongre</cp:lastModifiedBy>
  <cp:revision>73</cp:revision>
  <dcterms:created xsi:type="dcterms:W3CDTF">2017-04-22T10:10:28Z</dcterms:created>
  <dcterms:modified xsi:type="dcterms:W3CDTF">2017-05-18T09:46:18Z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TC062561681055</vt:lpwstr>
  </property>
</Properties>
</file>