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9" r:id="rId3"/>
    <p:sldId id="290" r:id="rId4"/>
    <p:sldId id="273" r:id="rId5"/>
    <p:sldId id="302" r:id="rId6"/>
    <p:sldId id="277" r:id="rId7"/>
    <p:sldId id="268" r:id="rId8"/>
    <p:sldId id="278" r:id="rId9"/>
    <p:sldId id="289" r:id="rId10"/>
    <p:sldId id="281" r:id="rId11"/>
    <p:sldId id="301" r:id="rId12"/>
    <p:sldId id="282" r:id="rId13"/>
    <p:sldId id="288" r:id="rId14"/>
    <p:sldId id="286" r:id="rId15"/>
    <p:sldId id="287" r:id="rId16"/>
    <p:sldId id="269" r:id="rId17"/>
    <p:sldId id="270" r:id="rId18"/>
    <p:sldId id="271" r:id="rId19"/>
    <p:sldId id="272" r:id="rId20"/>
    <p:sldId id="293" r:id="rId21"/>
    <p:sldId id="305" r:id="rId22"/>
    <p:sldId id="295" r:id="rId23"/>
    <p:sldId id="283" r:id="rId24"/>
    <p:sldId id="284" r:id="rId25"/>
    <p:sldId id="297" r:id="rId26"/>
    <p:sldId id="261" r:id="rId27"/>
    <p:sldId id="299" r:id="rId28"/>
    <p:sldId id="263" r:id="rId29"/>
    <p:sldId id="300" r:id="rId30"/>
    <p:sldId id="257" r:id="rId31"/>
    <p:sldId id="262" r:id="rId32"/>
    <p:sldId id="298" r:id="rId33"/>
    <p:sldId id="291" r:id="rId34"/>
    <p:sldId id="306" r:id="rId35"/>
    <p:sldId id="265" r:id="rId36"/>
    <p:sldId id="267" r:id="rId37"/>
    <p:sldId id="303" r:id="rId38"/>
    <p:sldId id="304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5FAE-69B0-4022-B93D-C205DA2E4548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9E9F6-683E-4F7C-B0EA-99DF2725A21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pPr/>
              <a:t>14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7EF8-4ACF-480B-ABAF-601A90FBB343}" type="datetimeFigureOut">
              <a:rPr lang="tr-TR" smtClean="0"/>
              <a:pPr/>
              <a:t>20.05.2017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B6BFD-74BD-4EE5-9617-BDA75D0B35D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gokberk\Desktop\ikizUS2016\ikizUSklip2016\akardiyak.wmv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okberk\Desktop\ikizUS2016\ikizUSklip2016\bipolarakardiyak.wm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gokberk\Desktop\ikizUS2016\ikizUSklip2016\parsiyel%20solomon2.wmv" TargetMode="Externa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4.xml"/><Relationship Id="rId1" Type="http://schemas.openxmlformats.org/officeDocument/2006/relationships/video" Target="../media/media2.wm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tr-TR" dirty="0" smtClean="0"/>
              <a:t>Monokoryonik İkizlere </a:t>
            </a:r>
            <a:r>
              <a:rPr lang="tr-TR" dirty="0"/>
              <a:t>Özgü Sorunlar ve Tedavisi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İbrahim H. Kalelioğlu</a:t>
            </a:r>
          </a:p>
          <a:p>
            <a:r>
              <a:rPr lang="tr-TR" dirty="0" smtClean="0"/>
              <a:t>İ.Ü. İstanbul Tıp Fakültesi </a:t>
            </a:r>
          </a:p>
          <a:p>
            <a:r>
              <a:rPr lang="tr-TR" dirty="0" smtClean="0"/>
              <a:t>Perinatoloji Bilimdalı</a:t>
            </a: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00062"/>
            <a:ext cx="2016125" cy="13287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47" y="260375"/>
            <a:ext cx="1368425" cy="13684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14214" b="43046"/>
          <a:stretch>
            <a:fillRect/>
          </a:stretch>
        </p:blipFill>
        <p:spPr bwMode="auto">
          <a:xfrm>
            <a:off x="3563888" y="332656"/>
            <a:ext cx="1646312" cy="16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Çoğul Gebeliklerde Anomali Açısından Diskordans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İkiz gebeliklerde anomaliler açısından</a:t>
            </a:r>
          </a:p>
          <a:p>
            <a:pPr lvl="1"/>
            <a:r>
              <a:rPr lang="tr-TR" dirty="0" smtClean="0"/>
              <a:t>Konkordans			%15</a:t>
            </a:r>
          </a:p>
          <a:p>
            <a:pPr lvl="1"/>
            <a:r>
              <a:rPr lang="tr-TR" dirty="0" smtClean="0"/>
              <a:t>Diskordans			%85</a:t>
            </a:r>
          </a:p>
          <a:p>
            <a:r>
              <a:rPr lang="tr-TR" dirty="0" smtClean="0"/>
              <a:t>Monokoryoniklerde dikoryoniklere göre 2 kat daha fazla anomali</a:t>
            </a:r>
          </a:p>
          <a:p>
            <a:pPr lvl="1"/>
            <a:r>
              <a:rPr lang="tr-TR" dirty="0" smtClean="0"/>
              <a:t>Anomaliler daha çok (Monokoryonisite nedenli olmayan)</a:t>
            </a:r>
          </a:p>
          <a:p>
            <a:pPr lvl="2"/>
            <a:r>
              <a:rPr lang="tr-TR" dirty="0" smtClean="0"/>
              <a:t>MSS</a:t>
            </a:r>
          </a:p>
          <a:p>
            <a:pPr lvl="2"/>
            <a:r>
              <a:rPr lang="tr-TR" dirty="0" smtClean="0"/>
              <a:t>Kalp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 eşinde ters arteriyal perfüzyon (İETAP) TRAP</a:t>
            </a:r>
          </a:p>
        </p:txBody>
      </p:sp>
      <p:sp>
        <p:nvSpPr>
          <p:cNvPr id="39939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Akardiyak ikiz</a:t>
            </a:r>
            <a:endParaRPr lang="en-US" dirty="0" smtClean="0"/>
          </a:p>
        </p:txBody>
      </p:sp>
      <p:sp>
        <p:nvSpPr>
          <p:cNvPr id="39941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tr-TR" dirty="0" smtClean="0"/>
              <a:t>1/35 000</a:t>
            </a:r>
            <a:endParaRPr lang="en-US" dirty="0" smtClean="0"/>
          </a:p>
        </p:txBody>
      </p:sp>
      <p:pic>
        <p:nvPicPr>
          <p:cNvPr id="39942" name="Content Placeholder 6" descr="image0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7420"/>
          <a:stretch>
            <a:fillRect/>
          </a:stretch>
        </p:blipFill>
        <p:spPr>
          <a:xfrm>
            <a:off x="5751513" y="2643188"/>
            <a:ext cx="2468562" cy="2286000"/>
          </a:xfrm>
        </p:spPr>
      </p:pic>
      <p:sp>
        <p:nvSpPr>
          <p:cNvPr id="7" name="TextBox 6"/>
          <p:cNvSpPr txBox="1"/>
          <p:nvPr/>
        </p:nvSpPr>
        <p:spPr>
          <a:xfrm>
            <a:off x="5643570" y="5143512"/>
            <a:ext cx="2623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Pompa ikiz ölümü %50</a:t>
            </a:r>
          </a:p>
          <a:p>
            <a:r>
              <a:rPr lang="tr-TR" sz="2000" b="1" dirty="0" smtClean="0"/>
              <a:t>18 hf öncesi ölüm  %30</a:t>
            </a:r>
            <a:endParaRPr lang="tr-T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92564" y="5988626"/>
            <a:ext cx="337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Lewi Li Am J Obstet Gynecol, 2010</a:t>
            </a:r>
            <a:endParaRPr lang="tr-TR" dirty="0"/>
          </a:p>
        </p:txBody>
      </p:sp>
      <p:pic>
        <p:nvPicPr>
          <p:cNvPr id="11" name="akardiyak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36912"/>
            <a:ext cx="4843710" cy="36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57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Akardiyak İkiz (TRAP Sekansı)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Yanlışlıkla monoamniyotik olarak düşünülürler</a:t>
            </a:r>
          </a:p>
          <a:p>
            <a:pPr lvl="1"/>
            <a:r>
              <a:rPr lang="tr-TR" dirty="0" smtClean="0"/>
              <a:t>MA larda ayrıca kordon kazası nedeni ile diğer fetusa risk</a:t>
            </a:r>
          </a:p>
          <a:p>
            <a:r>
              <a:rPr lang="tr-TR" dirty="0" smtClean="0"/>
              <a:t>Genelde diamniyotiktir, dikkatli değerlendirme gerekir</a:t>
            </a:r>
          </a:p>
          <a:p>
            <a:pPr lvl="1"/>
            <a:r>
              <a:rPr lang="tr-TR" dirty="0" smtClean="0"/>
              <a:t>Pompa fetusta kardiyak yetmezlik</a:t>
            </a:r>
          </a:p>
          <a:p>
            <a:pPr lvl="2"/>
            <a:r>
              <a:rPr lang="tr-TR" dirty="0" smtClean="0"/>
              <a:t>DV ters a, TY</a:t>
            </a:r>
          </a:p>
          <a:p>
            <a:r>
              <a:rPr lang="tr-TR" dirty="0" smtClean="0"/>
              <a:t>Bazen normal büyüyen fetus gibi sanılır</a:t>
            </a:r>
          </a:p>
          <a:p>
            <a:pPr lvl="1"/>
            <a:r>
              <a:rPr lang="tr-TR" dirty="0" smtClean="0"/>
              <a:t>Kardiyak aktivite olabilir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Umblikal arter ve aortada ters akım vardır</a:t>
            </a:r>
          </a:p>
          <a:p>
            <a:r>
              <a:rPr lang="tr-TR" dirty="0" smtClean="0"/>
              <a:t>Diğer fetus kadar büyümüyorsa konzervatif &lt;%50</a:t>
            </a:r>
          </a:p>
          <a:p>
            <a:r>
              <a:rPr lang="tr-TR" dirty="0" smtClean="0"/>
              <a:t>Büyükse</a:t>
            </a:r>
          </a:p>
          <a:p>
            <a:pPr lvl="1"/>
            <a:r>
              <a:rPr lang="tr-TR" dirty="0" smtClean="0"/>
              <a:t>Amniyoinfüzyon sonrası bipolar</a:t>
            </a:r>
          </a:p>
          <a:p>
            <a:pPr lvl="1"/>
            <a:r>
              <a:rPr lang="tr-TR" dirty="0" smtClean="0"/>
              <a:t>Radyofrekans ablasyon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Monokoryonik Diamniyotik İkizlerde Büyüme Diskordansı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%10-15 oranında izlenir.</a:t>
            </a:r>
          </a:p>
          <a:p>
            <a:r>
              <a:rPr lang="tr-TR" dirty="0" smtClean="0"/>
              <a:t>Tanı</a:t>
            </a:r>
          </a:p>
          <a:p>
            <a:pPr lvl="1"/>
            <a:r>
              <a:rPr lang="tr-TR" dirty="0" smtClean="0"/>
              <a:t>TFA&lt;10p veya </a:t>
            </a:r>
            <a:r>
              <a:rPr lang="tr-TR" u="sng" dirty="0" smtClean="0"/>
              <a:t>&gt;</a:t>
            </a:r>
            <a:r>
              <a:rPr lang="tr-TR" dirty="0" smtClean="0"/>
              <a:t>%25 TFA diskordansı</a:t>
            </a:r>
          </a:p>
          <a:p>
            <a:r>
              <a:rPr lang="tr-TR" dirty="0" smtClean="0"/>
              <a:t>Neden </a:t>
            </a:r>
          </a:p>
          <a:p>
            <a:pPr lvl="1"/>
            <a:r>
              <a:rPr lang="tr-TR" dirty="0" smtClean="0"/>
              <a:t>Plasentadan eşit olmayan faydalanım</a:t>
            </a:r>
          </a:p>
          <a:p>
            <a:r>
              <a:rPr lang="tr-TR" dirty="0" smtClean="0"/>
              <a:t>Klinik sonuçları etkileyen </a:t>
            </a:r>
          </a:p>
          <a:p>
            <a:pPr lvl="1"/>
            <a:r>
              <a:rPr lang="tr-TR" dirty="0" smtClean="0"/>
              <a:t>Anastomozların varlığı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Monokoryonik Diamniyotik İkizlerde Büyüme </a:t>
            </a:r>
            <a:r>
              <a:rPr lang="tr-TR" dirty="0" smtClean="0"/>
              <a:t>Diskordansı %10-15</a:t>
            </a:r>
            <a:endParaRPr lang="tr-TR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49410"/>
          <a:stretch>
            <a:fillRect/>
          </a:stretch>
        </p:blipFill>
        <p:spPr bwMode="auto">
          <a:xfrm>
            <a:off x="459749" y="1600200"/>
            <a:ext cx="2969243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92922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p I </a:t>
            </a:r>
            <a:r>
              <a:rPr lang="tr-TR" dirty="0" smtClean="0"/>
              <a:t>Normal </a:t>
            </a:r>
            <a:r>
              <a:rPr lang="en-US" dirty="0" smtClean="0"/>
              <a:t>UA</a:t>
            </a:r>
            <a:r>
              <a:rPr lang="tr-TR" dirty="0" smtClean="0"/>
              <a:t> (iyi prognoz)</a:t>
            </a:r>
          </a:p>
          <a:p>
            <a:pPr lvl="1"/>
            <a:r>
              <a:rPr lang="tr-TR" dirty="0" smtClean="0"/>
              <a:t>Survi %90</a:t>
            </a:r>
          </a:p>
          <a:p>
            <a:pPr lvl="1"/>
            <a:r>
              <a:rPr lang="tr-TR" dirty="0" smtClean="0"/>
              <a:t>%74 ü stabil</a:t>
            </a:r>
          </a:p>
          <a:p>
            <a:pPr lvl="1"/>
            <a:r>
              <a:rPr lang="tr-TR" dirty="0" smtClean="0"/>
              <a:t>Fetal ölüm %4-5</a:t>
            </a:r>
          </a:p>
          <a:p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p II </a:t>
            </a:r>
            <a:r>
              <a:rPr lang="tr-TR" dirty="0" smtClean="0"/>
              <a:t>ARED (kötü prognoz)</a:t>
            </a:r>
          </a:p>
          <a:p>
            <a:pPr lvl="1"/>
            <a:r>
              <a:rPr lang="tr-TR" dirty="0" smtClean="0"/>
              <a:t>%90 fetus ta distres</a:t>
            </a:r>
          </a:p>
          <a:p>
            <a:pPr lvl="1"/>
            <a:r>
              <a:rPr lang="tr-TR" dirty="0" smtClean="0"/>
              <a:t>Fetal ölüm %29 küçükte</a:t>
            </a:r>
          </a:p>
          <a:p>
            <a:pPr lvl="1"/>
            <a:r>
              <a:rPr lang="tr-TR" dirty="0" smtClean="0"/>
              <a:t>Büyük fetus kayıp riski %22</a:t>
            </a:r>
          </a:p>
          <a:p>
            <a:pPr lvl="1"/>
            <a:r>
              <a:rPr lang="tr-TR" dirty="0" smtClean="0"/>
              <a:t>Nörolojik sekel %15</a:t>
            </a:r>
          </a:p>
          <a:p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p III </a:t>
            </a:r>
            <a:r>
              <a:rPr lang="tr-TR" dirty="0" smtClean="0"/>
              <a:t>aralıklı ARED</a:t>
            </a:r>
          </a:p>
          <a:p>
            <a:pPr lvl="1"/>
            <a:r>
              <a:rPr lang="tr-TR" dirty="0" smtClean="0"/>
              <a:t>Ani fetal ölüm riski %10-20</a:t>
            </a:r>
          </a:p>
          <a:p>
            <a:endParaRPr lang="tr-TR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341" y="6072206"/>
            <a:ext cx="449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Gratacós</a:t>
            </a:r>
            <a:r>
              <a:rPr lang="en-US" dirty="0" smtClean="0"/>
              <a:t> E</a:t>
            </a:r>
            <a:r>
              <a:rPr lang="tr-TR" dirty="0" smtClean="0"/>
              <a:t>. </a:t>
            </a:r>
            <a:r>
              <a:rPr lang="en-US" dirty="0" smtClean="0"/>
              <a:t>Ultrasound </a:t>
            </a:r>
            <a:r>
              <a:rPr lang="en-US" dirty="0" err="1" smtClean="0"/>
              <a:t>Obstet</a:t>
            </a:r>
            <a:r>
              <a:rPr lang="en-US" dirty="0" smtClean="0"/>
              <a:t> Gynecol. 2007.</a:t>
            </a:r>
            <a:endParaRPr lang="tr-T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Monokoryonik Diamniyotik İkizlerde Büyüme Diskordansı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Tip1 de prognoz iyi;</a:t>
            </a:r>
          </a:p>
          <a:p>
            <a:pPr lvl="1"/>
            <a:r>
              <a:rPr lang="tr-TR" dirty="0" smtClean="0"/>
              <a:t>Progresyon takibi</a:t>
            </a:r>
          </a:p>
          <a:p>
            <a:r>
              <a:rPr lang="tr-TR" dirty="0" smtClean="0"/>
              <a:t>Tip 2 de prognoz kötü</a:t>
            </a:r>
          </a:p>
          <a:p>
            <a:pPr lvl="1"/>
            <a:r>
              <a:rPr lang="tr-TR" dirty="0" smtClean="0"/>
              <a:t>&lt;28 GH selektif fetosit. Bipolar / RFA</a:t>
            </a:r>
          </a:p>
          <a:p>
            <a:pPr lvl="1"/>
            <a:r>
              <a:rPr lang="tr-TR" dirty="0" smtClean="0"/>
              <a:t>&gt;28 GH doğum?</a:t>
            </a:r>
          </a:p>
          <a:p>
            <a:pPr lvl="1"/>
            <a:r>
              <a:rPr lang="tr-TR" dirty="0" smtClean="0"/>
              <a:t>Tersleşmede kayıplara göre prognoz daha kötü</a:t>
            </a:r>
          </a:p>
          <a:p>
            <a:r>
              <a:rPr lang="tr-TR" dirty="0" smtClean="0"/>
              <a:t>Tip 3 prognoz öngörüsü zor.</a:t>
            </a:r>
          </a:p>
          <a:p>
            <a:pPr lvl="1"/>
            <a:r>
              <a:rPr lang="tr-TR" dirty="0" smtClean="0"/>
              <a:t>Beyin etkilenimi daha sık söz konusu.</a:t>
            </a:r>
          </a:p>
          <a:p>
            <a:pPr lvl="1"/>
            <a:r>
              <a:rPr lang="tr-TR" dirty="0" smtClean="0"/>
              <a:t>AA anastomozlar nedeni ile</a:t>
            </a:r>
          </a:p>
          <a:p>
            <a:pPr lvl="1"/>
            <a:r>
              <a:rPr lang="tr-TR" dirty="0" smtClean="0"/>
              <a:t>Erken gebelik haftalarında tanı zor Tip2 sanılabilir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MKDA İkizlerde Selektif Fetosit Yöntemleri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Yöntemler</a:t>
            </a:r>
          </a:p>
          <a:p>
            <a:pPr lvl="1"/>
            <a:r>
              <a:rPr lang="tr-TR" dirty="0" smtClean="0"/>
              <a:t>Bipolar ile kordonun koagülasyonu: (Trokar 3,8mm)</a:t>
            </a:r>
          </a:p>
          <a:p>
            <a:pPr lvl="1"/>
            <a:r>
              <a:rPr lang="tr-TR" dirty="0" smtClean="0"/>
              <a:t>Kordonun bağlanması: Kompleks uzun zaman alıcı</a:t>
            </a:r>
          </a:p>
          <a:p>
            <a:pPr lvl="1"/>
            <a:r>
              <a:rPr lang="tr-TR" dirty="0" smtClean="0"/>
              <a:t>Radyofrekans ablasyon (RFA): (17 gauge 1,4mm)</a:t>
            </a:r>
          </a:p>
          <a:p>
            <a:pPr lvl="1"/>
            <a:r>
              <a:rPr lang="tr-TR" dirty="0" smtClean="0"/>
              <a:t>Kordonun lazer ile yakılması: (en erken 16 hafta ilerleyen haftalarda kordon ödemliyse zor)</a:t>
            </a:r>
          </a:p>
          <a:p>
            <a:pPr lvl="1"/>
            <a:r>
              <a:rPr lang="tr-TR" dirty="0" smtClean="0"/>
              <a:t>İntrafetal lazer koagülasyon</a:t>
            </a:r>
          </a:p>
          <a:p>
            <a:r>
              <a:rPr lang="tr-TR" dirty="0" smtClean="0"/>
              <a:t>Endikasyonları</a:t>
            </a:r>
          </a:p>
          <a:p>
            <a:pPr lvl="1"/>
            <a:r>
              <a:rPr lang="tr-TR" dirty="0" smtClean="0"/>
              <a:t>İETAP (TRAP)</a:t>
            </a:r>
          </a:p>
          <a:p>
            <a:pPr lvl="1"/>
            <a:r>
              <a:rPr lang="tr-TR" dirty="0" smtClean="0"/>
              <a:t>Ağır İİTS/Ön duvar plasentalı İİTS</a:t>
            </a:r>
          </a:p>
          <a:p>
            <a:pPr lvl="1"/>
            <a:r>
              <a:rPr lang="tr-TR" dirty="0" smtClean="0"/>
              <a:t>İkiz eşinde ağır büyüme kısıtlılığı (İEBK)</a:t>
            </a:r>
          </a:p>
          <a:p>
            <a:pPr lvl="1"/>
            <a:r>
              <a:rPr lang="tr-TR" dirty="0" smtClean="0"/>
              <a:t>İkiz eşinde anomali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MKDA İkizlerde Selektif Fetosit Yöntemleri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BPKK Bipolar Kord Koagülasyonu</a:t>
            </a:r>
          </a:p>
          <a:p>
            <a:pPr lvl="1"/>
            <a:r>
              <a:rPr lang="tr-TR" dirty="0" smtClean="0"/>
              <a:t>&gt;18 GH yapılırsa kayıp azalıyor </a:t>
            </a:r>
          </a:p>
          <a:p>
            <a:pPr lvl="2"/>
            <a:r>
              <a:rPr lang="tr-TR" dirty="0" smtClean="0"/>
              <a:t>Abortus azalmakta (&gt;19 %3 ve &lt;19 %45) </a:t>
            </a:r>
          </a:p>
          <a:p>
            <a:pPr lvl="2"/>
            <a:r>
              <a:rPr lang="tr-TR" dirty="0" smtClean="0"/>
              <a:t>Fetus ölüm oranları benzer (%9 ve %13)</a:t>
            </a:r>
          </a:p>
          <a:p>
            <a:pPr lvl="1"/>
            <a:r>
              <a:rPr lang="tr-TR" dirty="0" smtClean="0"/>
              <a:t>İİTS ve ikiz eşinde ağır büyüme kısıtlılığında beklenemeyebilir, ancak anomalilerde beklenmelidir</a:t>
            </a:r>
          </a:p>
          <a:p>
            <a:pPr lvl="1"/>
            <a:r>
              <a:rPr lang="tr-TR" dirty="0" smtClean="0"/>
              <a:t>TRAP grubunda prognoz daha kötü </a:t>
            </a:r>
          </a:p>
          <a:p>
            <a:pPr lvl="2"/>
            <a:r>
              <a:rPr lang="tr-TR" dirty="0" smtClean="0"/>
              <a:t>Kısa ince kordonu yakalama sıkıntısı nedenli uzun prosedür</a:t>
            </a:r>
          </a:p>
          <a:p>
            <a:r>
              <a:rPr lang="tr-TR" dirty="0" smtClean="0"/>
              <a:t>BPKK sonrası </a:t>
            </a:r>
          </a:p>
          <a:p>
            <a:pPr lvl="1"/>
            <a:r>
              <a:rPr lang="tr-TR" dirty="0" smtClean="0"/>
              <a:t>Beklenmedik umulmadık kayıp oranı %3</a:t>
            </a:r>
          </a:p>
          <a:p>
            <a:pPr lvl="1"/>
            <a:r>
              <a:rPr lang="tr-TR" dirty="0" smtClean="0"/>
              <a:t>pEMR  oranı %62  ve &lt;32 GH doğum oranı %31</a:t>
            </a:r>
          </a:p>
          <a:p>
            <a:r>
              <a:rPr lang="tr-TR" dirty="0" smtClean="0"/>
              <a:t>İşlem sonrası 2 hafta sonra MRI ile intrakranyal problem saptanabilir olur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6021288"/>
            <a:ext cx="53624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Oligo/anhidramniyos varlığında amniyoinfüzyon gerekir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MKDA İkizlerde Selektif Fetosit Yöntemleri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Radyofrekans Ablasyon</a:t>
            </a:r>
          </a:p>
          <a:p>
            <a:pPr lvl="1"/>
            <a:r>
              <a:rPr lang="tr-TR" dirty="0" smtClean="0"/>
              <a:t>Radyofrekans Ablasyonun Avantajları</a:t>
            </a:r>
          </a:p>
          <a:p>
            <a:pPr lvl="2"/>
            <a:r>
              <a:rPr lang="tr-TR" dirty="0" smtClean="0"/>
              <a:t>Giriş çapı küçük, daha az invaziv</a:t>
            </a:r>
          </a:p>
          <a:p>
            <a:pPr lvl="2"/>
            <a:r>
              <a:rPr lang="tr-TR" dirty="0" smtClean="0"/>
              <a:t>Amniyoinfüzyon gerekliliği yok</a:t>
            </a:r>
          </a:p>
          <a:p>
            <a:pPr lvl="3"/>
            <a:r>
              <a:rPr lang="tr-TR" dirty="0" smtClean="0"/>
              <a:t>Oligo/anhidroamniyosta uygun</a:t>
            </a:r>
          </a:p>
          <a:p>
            <a:pPr lvl="2"/>
            <a:r>
              <a:rPr lang="tr-TR" dirty="0" smtClean="0"/>
              <a:t>Kordon kısa ise</a:t>
            </a:r>
          </a:p>
          <a:p>
            <a:pPr lvl="2"/>
            <a:r>
              <a:rPr lang="tr-TR" dirty="0" smtClean="0"/>
              <a:t>Fetus dokusu az ise</a:t>
            </a:r>
          </a:p>
          <a:p>
            <a:pPr lvl="1"/>
            <a:r>
              <a:rPr lang="tr-TR" dirty="0" smtClean="0"/>
              <a:t>RFA TRAP vakalarında  </a:t>
            </a:r>
          </a:p>
          <a:p>
            <a:pPr lvl="2"/>
            <a:r>
              <a:rPr lang="tr-TR" dirty="0" smtClean="0"/>
              <a:t>Survi %86-94 </a:t>
            </a:r>
          </a:p>
          <a:p>
            <a:pPr lvl="2"/>
            <a:r>
              <a:rPr lang="tr-TR" dirty="0" smtClean="0"/>
              <a:t>Doğumda ortalama GH 34,8-37</a:t>
            </a:r>
          </a:p>
          <a:p>
            <a:pPr lvl="1"/>
            <a:r>
              <a:rPr lang="tr-TR" dirty="0" smtClean="0"/>
              <a:t>RFA Miks gurupta </a:t>
            </a:r>
          </a:p>
          <a:p>
            <a:pPr lvl="2"/>
            <a:r>
              <a:rPr lang="tr-TR" dirty="0" smtClean="0"/>
              <a:t>Survi %66-88,6 </a:t>
            </a:r>
          </a:p>
          <a:p>
            <a:pPr lvl="2"/>
            <a:r>
              <a:rPr lang="tr-TR" dirty="0" smtClean="0"/>
              <a:t>Doğumda ortalama GH 36-36,1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MKDA İkizlerde Selektif Fetosit Yöntemleri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BPKK vs RFA</a:t>
            </a:r>
          </a:p>
          <a:p>
            <a:pPr lvl="1"/>
            <a:r>
              <a:rPr lang="tr-TR" dirty="0" smtClean="0"/>
              <a:t>Survi %87,5 ve %88 </a:t>
            </a:r>
          </a:p>
          <a:p>
            <a:pPr lvl="1"/>
            <a:r>
              <a:rPr lang="tr-TR" dirty="0" smtClean="0"/>
              <a:t>Doğumda ortalama GH 36 ve 39</a:t>
            </a:r>
          </a:p>
          <a:p>
            <a:pPr lvl="1"/>
            <a:r>
              <a:rPr lang="tr-TR" dirty="0" smtClean="0"/>
              <a:t>pEMR RFA da düşük ama anlamlı değil.</a:t>
            </a:r>
          </a:p>
          <a:p>
            <a:pPr lvl="1"/>
            <a:r>
              <a:rPr lang="tr-TR" dirty="0" smtClean="0"/>
              <a:t>Kord koagülasyonu sonrası anormal nörogelişim sorunlarının oranı %8 (Hepsi &lt;29 hafta doğum)</a:t>
            </a:r>
          </a:p>
          <a:p>
            <a:pPr lvl="2"/>
            <a:r>
              <a:rPr lang="tr-TR" dirty="0" smtClean="0"/>
              <a:t>Kötü prognostik intrakranyal bulgular</a:t>
            </a:r>
          </a:p>
          <a:p>
            <a:pPr lvl="3"/>
            <a:r>
              <a:rPr lang="tr-TR" dirty="0" smtClean="0"/>
              <a:t>Periventriküler hemorajik infarktlar</a:t>
            </a:r>
          </a:p>
          <a:p>
            <a:pPr lvl="3"/>
            <a:r>
              <a:rPr lang="tr-TR" dirty="0" smtClean="0"/>
              <a:t>PVL</a:t>
            </a:r>
          </a:p>
          <a:p>
            <a:pPr lvl="3"/>
            <a:r>
              <a:rPr lang="tr-TR" dirty="0" smtClean="0"/>
              <a:t>Sulkus jirus gelişme problemleri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MKDA İkizler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Monokoryonik diamniyotik ikizler </a:t>
            </a:r>
          </a:p>
          <a:p>
            <a:pPr lvl="1"/>
            <a:r>
              <a:rPr lang="tr-TR" dirty="0" smtClean="0"/>
              <a:t>Spontan ikizlerin %20 si </a:t>
            </a:r>
          </a:p>
          <a:p>
            <a:pPr lvl="1"/>
            <a:r>
              <a:rPr lang="tr-TR" dirty="0" smtClean="0"/>
              <a:t>ART ikizlerinin %5 i</a:t>
            </a:r>
          </a:p>
          <a:p>
            <a:r>
              <a:rPr lang="tr-TR" dirty="0" smtClean="0"/>
              <a:t>Bunların plasentalarında </a:t>
            </a:r>
          </a:p>
          <a:p>
            <a:pPr lvl="1"/>
            <a:r>
              <a:rPr lang="tr-TR" dirty="0" smtClean="0"/>
              <a:t>AV anastomoz %90-95 inde</a:t>
            </a:r>
          </a:p>
          <a:p>
            <a:pPr lvl="1"/>
            <a:r>
              <a:rPr lang="tr-TR" dirty="0" smtClean="0"/>
              <a:t>AA anastomoz %85-90 ında </a:t>
            </a:r>
          </a:p>
          <a:p>
            <a:pPr lvl="2"/>
            <a:r>
              <a:rPr lang="tr-TR" dirty="0" smtClean="0"/>
              <a:t>Yokluklarında İİTS olasılığı %43-78 </a:t>
            </a:r>
          </a:p>
          <a:p>
            <a:pPr lvl="2"/>
            <a:r>
              <a:rPr lang="tr-TR" dirty="0" smtClean="0"/>
              <a:t>Varlıklarında(en az bir)  bu oran %14</a:t>
            </a:r>
          </a:p>
          <a:p>
            <a:pPr lvl="1"/>
            <a:r>
              <a:rPr lang="tr-TR" dirty="0" smtClean="0"/>
              <a:t>VV anastomoz %15-22 sinde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62039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238500"/>
            <a:ext cx="72151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87824" y="980728"/>
            <a:ext cx="24298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Live born 73.2% (52/71)</a:t>
            </a:r>
          </a:p>
        </p:txBody>
      </p:sp>
      <p:pic>
        <p:nvPicPr>
          <p:cNvPr id="6" name="bipolarakardiya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652120" y="1124744"/>
            <a:ext cx="2880320" cy="2160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20272" y="4005064"/>
            <a:ext cx="36004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9689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+mn-lt"/>
                <a:ea typeface="Times New Roman" charset="0"/>
                <a:cs typeface="Times New Roman" charset="0"/>
              </a:rPr>
              <a:t>Radyofrekans Ablasyon</a:t>
            </a:r>
            <a:br>
              <a:rPr lang="tr-TR" b="1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tr-TR" dirty="0" smtClean="0">
                <a:latin typeface="+mn-lt"/>
                <a:ea typeface="Times New Roman" charset="0"/>
                <a:cs typeface="Times New Roman" charset="0"/>
              </a:rPr>
              <a:t>İstanbul Tıp, 2015 Kasım-</a:t>
            </a:r>
            <a:endParaRPr lang="tr-TR" dirty="0">
              <a:latin typeface="+mn-lt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599194577"/>
              </p:ext>
            </p:extLst>
          </p:nvPr>
        </p:nvGraphicFramePr>
        <p:xfrm>
          <a:off x="457200" y="4209436"/>
          <a:ext cx="4038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2"/>
                <a:gridCol w="106680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n-lt"/>
                          <a:ea typeface="Times New Roman" charset="0"/>
                          <a:cs typeface="Times New Roman" charset="0"/>
                        </a:rPr>
                        <a:t>Endikasyon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n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TRAP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Diskordan</a:t>
                      </a:r>
                      <a:r>
                        <a:rPr lang="tr-TR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anomali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162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İİTS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Diskordan büyüme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19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Total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33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699994010"/>
              </p:ext>
            </p:extLst>
          </p:nvPr>
        </p:nvGraphicFramePr>
        <p:xfrm>
          <a:off x="4648200" y="3020398"/>
          <a:ext cx="4038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40"/>
                <a:gridCol w="197166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Sonuçlar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n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Total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33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İşlemde GH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21</a:t>
                      </a:r>
                      <a:r>
                        <a:rPr lang="tr-TR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(16-27.0)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Devam eden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Fetal</a:t>
                      </a:r>
                      <a:r>
                        <a:rPr lang="tr-TR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ölüm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lang="tr-TR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Neonatal ölüm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Sağ sağlıklı</a:t>
                      </a:r>
                      <a:endParaRPr lang="tr-TR" b="1" dirty="0">
                        <a:solidFill>
                          <a:srgbClr val="FF000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21/26</a:t>
                      </a:r>
                      <a:r>
                        <a:rPr lang="tr-TR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(%81)</a:t>
                      </a:r>
                      <a:endParaRPr lang="tr-TR" b="1" dirty="0">
                        <a:solidFill>
                          <a:srgbClr val="FF000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Doğumda GH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33.3</a:t>
                      </a:r>
                      <a:r>
                        <a:rPr lang="tr-TR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(27.1-39.1)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Doğum Ağırlığı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2253</a:t>
                      </a:r>
                      <a:r>
                        <a:rPr lang="tr-TR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tr-TR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g (760-3630)</a:t>
                      </a:r>
                      <a:endParaRPr lang="tr-TR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3" descr="IMG_2725.JPG"/>
          <p:cNvPicPr>
            <a:picLocks noChangeAspect="1"/>
          </p:cNvPicPr>
          <p:nvPr/>
        </p:nvPicPr>
        <p:blipFill>
          <a:blip r:embed="rId2" cstate="print"/>
          <a:srcRect t="32515" r="8567" b="40652"/>
          <a:stretch>
            <a:fillRect/>
          </a:stretch>
        </p:blipFill>
        <p:spPr>
          <a:xfrm>
            <a:off x="4716016" y="1700808"/>
            <a:ext cx="4017441" cy="12144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581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603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 Gebeliklerde Anemi Polisitemi Sekansı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000" dirty="0" smtClean="0"/>
              <a:t>İAPS (İkizlerde Anemi-Polisitemi Sekansı)</a:t>
            </a:r>
          </a:p>
          <a:p>
            <a:pPr lvl="1">
              <a:lnSpc>
                <a:spcPct val="80000"/>
              </a:lnSpc>
            </a:pPr>
            <a:r>
              <a:rPr lang="tr-TR" sz="1800" dirty="0" smtClean="0"/>
              <a:t>İİTS konfirme edilememiş olmalı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/>
              <a:t>İİTS lerin %5 inde vericide MCA PSV &gt;1.5 MoM</a:t>
            </a:r>
          </a:p>
          <a:p>
            <a:pPr lvl="1">
              <a:lnSpc>
                <a:spcPct val="80000"/>
              </a:lnSpc>
            </a:pPr>
            <a:r>
              <a:rPr lang="tr-TR" sz="1800" dirty="0" smtClean="0"/>
              <a:t>Sıklık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/>
              <a:t>Monokoryoniklerde YD da 	%3-5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/>
              <a:t>Lazer sonrası		%2-13</a:t>
            </a:r>
          </a:p>
          <a:p>
            <a:pPr lvl="1">
              <a:lnSpc>
                <a:spcPct val="80000"/>
              </a:lnSpc>
            </a:pPr>
            <a:r>
              <a:rPr lang="tr-TR" sz="1800" dirty="0" smtClean="0"/>
              <a:t>MCA PSV 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/>
              <a:t>Anemik olanda 		&gt;1.5 MoM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/>
              <a:t>Polisitemik olanda 		&lt; 0.8- 1 MoM</a:t>
            </a:r>
          </a:p>
          <a:p>
            <a:pPr lvl="1">
              <a:lnSpc>
                <a:spcPct val="80000"/>
              </a:lnSpc>
            </a:pPr>
            <a:endParaRPr lang="tr-TR" sz="1800" dirty="0" smtClean="0"/>
          </a:p>
          <a:p>
            <a:pPr lvl="1">
              <a:lnSpc>
                <a:spcPct val="80000"/>
              </a:lnSpc>
            </a:pPr>
            <a:endParaRPr lang="tr-TR" sz="1800" dirty="0" smtClean="0"/>
          </a:p>
          <a:p>
            <a:pPr lvl="1">
              <a:lnSpc>
                <a:spcPct val="80000"/>
              </a:lnSpc>
            </a:pPr>
            <a:r>
              <a:rPr lang="tr-TR" sz="1800" dirty="0" smtClean="0"/>
              <a:t>A-A anastomozlar</a:t>
            </a:r>
            <a:r>
              <a:rPr lang="tr-TR" sz="1800" dirty="0" smtClean="0">
                <a:sym typeface="Symbol" pitchFamily="18" charset="2"/>
              </a:rPr>
              <a:t> tek yönlü AV anastomozlar var</a:t>
            </a:r>
          </a:p>
          <a:p>
            <a:pPr lvl="1">
              <a:lnSpc>
                <a:spcPct val="80000"/>
              </a:lnSpc>
            </a:pPr>
            <a:r>
              <a:rPr lang="tr-TR" sz="1800" dirty="0" smtClean="0">
                <a:sym typeface="Symbol" pitchFamily="18" charset="2"/>
              </a:rPr>
              <a:t>Mortalite İİTS dan az</a:t>
            </a:r>
          </a:p>
          <a:p>
            <a:pPr lvl="1">
              <a:lnSpc>
                <a:spcPct val="80000"/>
              </a:lnSpc>
            </a:pPr>
            <a:r>
              <a:rPr lang="tr-TR" sz="1800" dirty="0" smtClean="0">
                <a:sym typeface="Symbol" pitchFamily="18" charset="2"/>
              </a:rPr>
              <a:t>Yönetim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>
                <a:sym typeface="Symbol" pitchFamily="18" charset="2"/>
              </a:rPr>
              <a:t>Doğum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>
                <a:sym typeface="Symbol" pitchFamily="18" charset="2"/>
              </a:rPr>
              <a:t>Lazer ??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>
                <a:sym typeface="Symbol" pitchFamily="18" charset="2"/>
              </a:rPr>
              <a:t>Transfüzyon (rekürrensleri var)</a:t>
            </a:r>
            <a:endParaRPr lang="tr-TR" sz="1800" dirty="0" smtClean="0"/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5796136" y="1484784"/>
            <a:ext cx="3135292" cy="259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Sınıflama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MCA‐PSV donor &gt;1.5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alıcı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&lt;1.0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MCA‐PSV donor &gt;1.7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alıcı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&lt;0.8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III: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Anormal Doppler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IV: Hi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V: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Ölüm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İkizden İkize Transfüzyon Sendromu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 smtClean="0">
                <a:sym typeface="Symbol" pitchFamily="18" charset="2"/>
              </a:rPr>
              <a:t>İİTS insidansı tanı kriterlerine göre değişir </a:t>
            </a:r>
          </a:p>
          <a:p>
            <a:pPr lvl="1">
              <a:lnSpc>
                <a:spcPct val="120000"/>
              </a:lnSpc>
            </a:pPr>
            <a:r>
              <a:rPr lang="tr-TR" dirty="0" smtClean="0">
                <a:sym typeface="Symbol" pitchFamily="18" charset="2"/>
              </a:rPr>
              <a:t>Tüm ikizlerin %2-7 sinde</a:t>
            </a:r>
          </a:p>
          <a:p>
            <a:pPr lvl="1">
              <a:lnSpc>
                <a:spcPct val="120000"/>
              </a:lnSpc>
            </a:pPr>
            <a:r>
              <a:rPr lang="tr-TR" dirty="0" smtClean="0">
                <a:sym typeface="Symbol" pitchFamily="18" charset="2"/>
              </a:rPr>
              <a:t>Monokoryoniklerin %5-15 inde</a:t>
            </a:r>
          </a:p>
          <a:p>
            <a:pPr lvl="1">
              <a:lnSpc>
                <a:spcPct val="120000"/>
              </a:lnSpc>
            </a:pPr>
            <a:r>
              <a:rPr lang="tr-TR" dirty="0" smtClean="0">
                <a:sym typeface="Symbol" pitchFamily="18" charset="2"/>
              </a:rPr>
              <a:t>Monoamniyotik gebelikte %3.8</a:t>
            </a:r>
          </a:p>
          <a:p>
            <a:pPr lvl="2">
              <a:lnSpc>
                <a:spcPct val="120000"/>
              </a:lnSpc>
            </a:pPr>
            <a:r>
              <a:rPr lang="tr-TR" dirty="0" smtClean="0">
                <a:sym typeface="Symbol" pitchFamily="18" charset="2"/>
              </a:rPr>
              <a:t>Anastomozlara rağmen İİTS insidansı 2.6 kez düşük (%3.8)</a:t>
            </a:r>
          </a:p>
          <a:p>
            <a:pPr lvl="2">
              <a:lnSpc>
                <a:spcPct val="120000"/>
              </a:lnSpc>
            </a:pPr>
            <a:r>
              <a:rPr lang="tr-TR" dirty="0" smtClean="0">
                <a:sym typeface="Symbol" pitchFamily="18" charset="2"/>
              </a:rPr>
              <a:t>A-V anastomozlar az A-A anastomozlar fazla</a:t>
            </a:r>
          </a:p>
          <a:p>
            <a:pPr lvl="2">
              <a:lnSpc>
                <a:spcPct val="120000"/>
              </a:lnSpc>
            </a:pPr>
            <a:r>
              <a:rPr lang="tr-TR" dirty="0" smtClean="0">
                <a:sym typeface="Symbol" pitchFamily="18" charset="2"/>
              </a:rPr>
              <a:t>Daha fazla anastomoz hemodinamik balansı sağlar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İİTS tedavi edilmezse 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Perinatal kayıp oranı %90 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Yaşayanlarda nörolojik etkilenim %50</a:t>
            </a:r>
            <a:endParaRPr lang="tr-TR" dirty="0" smtClean="0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tr-TR" dirty="0" smtClean="0">
                <a:sym typeface="Symbol" pitchFamily="18" charset="2"/>
              </a:rPr>
              <a:t>Üçüzlerde İİTS oranı %2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Quintero Evrelemesi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Evre 1 </a:t>
            </a:r>
          </a:p>
          <a:p>
            <a:pPr lvl="1">
              <a:lnSpc>
                <a:spcPct val="80000"/>
              </a:lnSpc>
            </a:pPr>
            <a:r>
              <a:rPr lang="tr-TR" sz="2000"/>
              <a:t>Poli - Oligo</a:t>
            </a:r>
          </a:p>
          <a:p>
            <a:pPr>
              <a:lnSpc>
                <a:spcPct val="80000"/>
              </a:lnSpc>
            </a:pPr>
            <a:r>
              <a:rPr lang="tr-TR" sz="2400"/>
              <a:t>Evre 2 </a:t>
            </a:r>
          </a:p>
          <a:p>
            <a:pPr lvl="1">
              <a:lnSpc>
                <a:spcPct val="80000"/>
              </a:lnSpc>
            </a:pPr>
            <a:r>
              <a:rPr lang="tr-TR" sz="2000"/>
              <a:t>Vericinin mesanesi izlenmiyor alıcınınki dilate</a:t>
            </a:r>
          </a:p>
          <a:p>
            <a:pPr>
              <a:lnSpc>
                <a:spcPct val="80000"/>
              </a:lnSpc>
            </a:pPr>
            <a:r>
              <a:rPr lang="tr-TR" sz="2400"/>
              <a:t>Evre 3 (Verici, alıcı veya verici/alıcı olabilir)</a:t>
            </a:r>
          </a:p>
          <a:p>
            <a:pPr lvl="1">
              <a:lnSpc>
                <a:spcPct val="80000"/>
              </a:lnSpc>
            </a:pPr>
            <a:r>
              <a:rPr lang="tr-TR" sz="2000"/>
              <a:t>UA de EDF kaybı/tersliği</a:t>
            </a:r>
          </a:p>
          <a:p>
            <a:pPr lvl="2">
              <a:lnSpc>
                <a:spcPct val="80000"/>
              </a:lnSpc>
            </a:pPr>
            <a:r>
              <a:rPr lang="tr-TR" sz="1800"/>
              <a:t>Aralıklı kayıp değil</a:t>
            </a:r>
          </a:p>
          <a:p>
            <a:pPr lvl="2">
              <a:lnSpc>
                <a:spcPct val="80000"/>
              </a:lnSpc>
            </a:pPr>
            <a:r>
              <a:rPr lang="tr-TR" sz="1800"/>
              <a:t>Sadece fetusa yakında varsa değil</a:t>
            </a:r>
          </a:p>
          <a:p>
            <a:pPr lvl="1">
              <a:lnSpc>
                <a:spcPct val="80000"/>
              </a:lnSpc>
            </a:pPr>
            <a:r>
              <a:rPr lang="tr-TR" sz="2000"/>
              <a:t>DV da a dalgası tersliği</a:t>
            </a:r>
          </a:p>
          <a:p>
            <a:pPr lvl="1">
              <a:lnSpc>
                <a:spcPct val="80000"/>
              </a:lnSpc>
            </a:pPr>
            <a:r>
              <a:rPr lang="tr-TR" sz="2000"/>
              <a:t>Pulsatil umblikal ven</a:t>
            </a:r>
          </a:p>
          <a:p>
            <a:pPr>
              <a:lnSpc>
                <a:spcPct val="80000"/>
              </a:lnSpc>
            </a:pPr>
            <a:r>
              <a:rPr lang="tr-TR" sz="2400"/>
              <a:t>Evre 4 Hidrops (efüzyonlar ölçülmeli) vericide de olabilir</a:t>
            </a:r>
          </a:p>
          <a:p>
            <a:pPr>
              <a:lnSpc>
                <a:spcPct val="80000"/>
              </a:lnSpc>
            </a:pPr>
            <a:r>
              <a:rPr lang="tr-TR" sz="2400"/>
              <a:t>Evre 5 fetus ölümü</a:t>
            </a:r>
          </a:p>
          <a:p>
            <a:pPr>
              <a:lnSpc>
                <a:spcPct val="80000"/>
              </a:lnSpc>
            </a:pPr>
            <a:r>
              <a:rPr lang="tr-TR" sz="2400"/>
              <a:t>Evre 3 ve 4 klasik ve atipik olabilir (Mesane izlenmesi)</a:t>
            </a:r>
          </a:p>
          <a:p>
            <a:pPr>
              <a:lnSpc>
                <a:spcPct val="80000"/>
              </a:lnSpc>
            </a:pPr>
            <a:endParaRPr lang="tr-TR" sz="2400"/>
          </a:p>
          <a:p>
            <a:pPr lvl="1">
              <a:lnSpc>
                <a:spcPct val="80000"/>
              </a:lnSpc>
            </a:pPr>
            <a:endParaRPr lang="tr-TR" sz="20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802313" y="3429000"/>
            <a:ext cx="28733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/>
              <a:t>Triküspid yetmezliği</a:t>
            </a:r>
          </a:p>
          <a:p>
            <a:pPr algn="ctr"/>
            <a:r>
              <a:rPr lang="tr-TR"/>
              <a:t>MCA PSV </a:t>
            </a:r>
          </a:p>
          <a:p>
            <a:pPr algn="ctr"/>
            <a:r>
              <a:rPr lang="tr-TR"/>
              <a:t>Prognostik değiller </a:t>
            </a:r>
          </a:p>
          <a:p>
            <a:pPr algn="ctr"/>
            <a:r>
              <a:rPr lang="tr-TR"/>
              <a:t>Evrelemede kullanılmazlar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1556792"/>
            <a:ext cx="39372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en derin tekcep</a:t>
            </a:r>
          </a:p>
          <a:p>
            <a:pPr lvl="1"/>
            <a:r>
              <a:rPr lang="tr-TR" dirty="0" smtClean="0"/>
              <a:t>Alıcı  &lt;20 GH &gt;8 cm &gt;20 GH &gt;10 cm</a:t>
            </a:r>
          </a:p>
          <a:p>
            <a:pPr lvl="1"/>
            <a:r>
              <a:rPr lang="tr-TR" dirty="0" smtClean="0"/>
              <a:t>Verici &lt; 2cm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İkizden İkize Transfüzyon Sendromu Öngörüsü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İlk üç ayda öngörü</a:t>
            </a:r>
          </a:p>
          <a:p>
            <a:pPr lvl="1"/>
            <a:r>
              <a:rPr lang="tr-TR" dirty="0" smtClean="0"/>
              <a:t>En az bir fetusta </a:t>
            </a:r>
            <a:r>
              <a:rPr lang="tr-TR" dirty="0" smtClean="0">
                <a:solidFill>
                  <a:schemeClr val="accent1"/>
                </a:solidFill>
              </a:rPr>
              <a:t>artmış NT </a:t>
            </a:r>
            <a:r>
              <a:rPr lang="tr-TR" dirty="0" smtClean="0"/>
              <a:t>sen %32 spes %88 +LHR 1,45 (&gt;95p)</a:t>
            </a: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NT </a:t>
            </a:r>
            <a:r>
              <a:rPr lang="tr-TR" u="sng" dirty="0" smtClean="0">
                <a:solidFill>
                  <a:schemeClr val="accent1"/>
                </a:solidFill>
              </a:rPr>
              <a:t>&gt;</a:t>
            </a:r>
            <a:r>
              <a:rPr lang="tr-TR" dirty="0" smtClean="0">
                <a:solidFill>
                  <a:schemeClr val="accent1"/>
                </a:solidFill>
              </a:rPr>
              <a:t>%20 diskordans </a:t>
            </a:r>
            <a:r>
              <a:rPr lang="tr-TR" dirty="0" smtClean="0"/>
              <a:t>sen %57 spes %77 +LHR 1,73 (Fark&gt;0,5 mm)</a:t>
            </a: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DV da ters a dalgası </a:t>
            </a:r>
            <a:r>
              <a:rPr lang="tr-TR" dirty="0" smtClean="0"/>
              <a:t>sen %66 spes %100</a:t>
            </a:r>
          </a:p>
          <a:p>
            <a:pPr lvl="1"/>
            <a:r>
              <a:rPr lang="tr-TR" dirty="0" smtClean="0"/>
              <a:t>İkizler arası </a:t>
            </a:r>
            <a:r>
              <a:rPr lang="tr-TR" dirty="0" smtClean="0">
                <a:solidFill>
                  <a:schemeClr val="accent1"/>
                </a:solidFill>
              </a:rPr>
              <a:t>membranda katlanma </a:t>
            </a:r>
            <a:r>
              <a:rPr lang="tr-TR" dirty="0" smtClean="0"/>
              <a:t>(varsa %52 sinde İİTS)  sen %43 spes %98 +LHR 4,2</a:t>
            </a: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BPM diskordansı</a:t>
            </a: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Amniyotik sıvı diskordansı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İkinci üçay</a:t>
            </a: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Amniyotik sıvı diskordansı ve membran katlanması</a:t>
            </a:r>
          </a:p>
          <a:p>
            <a:pPr lvl="1"/>
            <a:r>
              <a:rPr lang="tr-TR" dirty="0" smtClean="0"/>
              <a:t>Plasental anastomozların </a:t>
            </a:r>
            <a:r>
              <a:rPr lang="tr-TR" dirty="0" smtClean="0">
                <a:solidFill>
                  <a:schemeClr val="accent1"/>
                </a:solidFill>
              </a:rPr>
              <a:t>Sonografik Haritalanması</a:t>
            </a:r>
          </a:p>
          <a:p>
            <a:pPr lvl="2"/>
            <a:r>
              <a:rPr lang="tr-TR" dirty="0" smtClean="0"/>
              <a:t>AA varsa koruyucu</a:t>
            </a:r>
          </a:p>
          <a:p>
            <a:pPr lvl="2"/>
            <a:r>
              <a:rPr lang="tr-TR" dirty="0" smtClean="0"/>
              <a:t>Anastomozların çoğu 18. GH dan sonra izlenir</a:t>
            </a:r>
          </a:p>
          <a:p>
            <a:pPr lvl="2"/>
            <a:r>
              <a:rPr lang="tr-TR" dirty="0" smtClean="0"/>
              <a:t>İzlenmelerini Kolaylaştırabilecekler</a:t>
            </a:r>
          </a:p>
          <a:p>
            <a:pPr lvl="3"/>
            <a:r>
              <a:rPr lang="tr-TR" dirty="0" smtClean="0"/>
              <a:t>İleri gebelik haftası olması</a:t>
            </a:r>
          </a:p>
          <a:p>
            <a:pPr lvl="3"/>
            <a:r>
              <a:rPr lang="tr-TR" dirty="0" smtClean="0"/>
              <a:t>Ön plasenta</a:t>
            </a:r>
          </a:p>
          <a:p>
            <a:pPr lvl="3"/>
            <a:r>
              <a:rPr lang="tr-TR" dirty="0" smtClean="0"/>
              <a:t>Damar çapının geniş olması</a:t>
            </a:r>
          </a:p>
          <a:p>
            <a:pPr lvl="2"/>
            <a:r>
              <a:rPr lang="tr-TR" dirty="0" smtClean="0"/>
              <a:t>AA anostomoz yoksa +LHR 8,6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Hiçbiri yeterince başarılı değil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16 haftadan sonra 1-2 hafta ara ile takip en önemlisi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77072"/>
            <a:ext cx="19288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İkizden İkize Transfüzyon Sendromu</a:t>
            </a:r>
            <a:br>
              <a:rPr lang="tr-TR" dirty="0" smtClean="0"/>
            </a:br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Polihidramniyos tedavisi için seri amniyoredüksiyonlar</a:t>
            </a:r>
          </a:p>
          <a:p>
            <a:pPr lvl="1"/>
            <a:r>
              <a:rPr lang="tr-TR" dirty="0" smtClean="0"/>
              <a:t>Mortalite oranı %60</a:t>
            </a:r>
          </a:p>
          <a:p>
            <a:pPr lvl="1"/>
            <a:r>
              <a:rPr lang="tr-TR" dirty="0" smtClean="0"/>
              <a:t>Medyan doğum haftası 28</a:t>
            </a:r>
          </a:p>
          <a:p>
            <a:pPr lvl="1"/>
            <a:r>
              <a:rPr lang="tr-TR" dirty="0" smtClean="0"/>
              <a:t>Yaşayanlarda ağır nörogelişimsel problemler %50 sinde</a:t>
            </a:r>
          </a:p>
          <a:p>
            <a:r>
              <a:rPr lang="tr-TR" dirty="0" smtClean="0"/>
              <a:t>Lazer ile</a:t>
            </a:r>
          </a:p>
          <a:p>
            <a:pPr lvl="1"/>
            <a:r>
              <a:rPr lang="tr-TR" dirty="0" smtClean="0"/>
              <a:t>Bebeklerden birinin yaşam şansı %81-88</a:t>
            </a:r>
          </a:p>
          <a:p>
            <a:pPr lvl="1"/>
            <a:r>
              <a:rPr lang="tr-TR" dirty="0" smtClean="0"/>
              <a:t>Bebeklerden ikisinin yaşam şansı %52-54</a:t>
            </a:r>
          </a:p>
          <a:p>
            <a:pPr lvl="1"/>
            <a:r>
              <a:rPr lang="tr-TR" dirty="0" smtClean="0"/>
              <a:t>Medyan doğum haftası 32,4</a:t>
            </a:r>
          </a:p>
          <a:p>
            <a:pPr lvl="1"/>
            <a:r>
              <a:rPr lang="tr-TR" dirty="0" smtClean="0"/>
              <a:t>Mortalite oranı %20-48</a:t>
            </a:r>
          </a:p>
          <a:p>
            <a:pPr lvl="1"/>
            <a:r>
              <a:rPr lang="tr-TR" dirty="0" smtClean="0"/>
              <a:t>Yaşayanlarda ağır nörogelişimsel problemler %6-18 sinde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İkizden İkize Transfüzyon Sendromu</a:t>
            </a:r>
            <a:br>
              <a:rPr lang="tr-TR" dirty="0" smtClean="0"/>
            </a:br>
            <a:r>
              <a:rPr lang="tr-TR" dirty="0" smtClean="0"/>
              <a:t>Lazer Tedavisi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Amniyoredüksiyon vs Lazer</a:t>
            </a:r>
          </a:p>
          <a:p>
            <a:pPr lvl="1"/>
            <a:r>
              <a:rPr lang="tr-TR" dirty="0" smtClean="0"/>
              <a:t>Doğum GH 29 ve 33</a:t>
            </a:r>
          </a:p>
          <a:p>
            <a:pPr lvl="1"/>
            <a:r>
              <a:rPr lang="tr-TR" dirty="0" smtClean="0"/>
              <a:t>En az tek bebeğin Perinatal survisi %56 ve %78</a:t>
            </a:r>
          </a:p>
          <a:p>
            <a:pPr lvl="1"/>
            <a:r>
              <a:rPr lang="tr-TR" dirty="0" smtClean="0"/>
              <a:t>PVL oranı%14 ve %6</a:t>
            </a:r>
          </a:p>
          <a:p>
            <a:pPr lvl="1"/>
            <a:r>
              <a:rPr lang="tr-TR" dirty="0" smtClean="0"/>
              <a:t>6. ayda nörolojik sekelsiz olma %31 ve %52</a:t>
            </a:r>
          </a:p>
          <a:p>
            <a:r>
              <a:rPr lang="tr-TR" dirty="0" smtClean="0"/>
              <a:t>Kimlere amniyoredüksiyon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Tersiyer merkeze gönderileceklere ??? </a:t>
            </a:r>
          </a:p>
          <a:p>
            <a:pPr lvl="2"/>
            <a:r>
              <a:rPr lang="tr-TR" dirty="0" smtClean="0">
                <a:solidFill>
                  <a:srgbClr val="FF0000"/>
                </a:solidFill>
              </a:rPr>
              <a:t>Kanama ve Lazerde kötü görüntü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Kollumda kısalma ve hunileşme olanlara</a:t>
            </a:r>
          </a:p>
          <a:p>
            <a:pPr lvl="2"/>
            <a:r>
              <a:rPr lang="tr-TR" dirty="0" smtClean="0">
                <a:solidFill>
                  <a:srgbClr val="FF0000"/>
                </a:solidFill>
              </a:rPr>
              <a:t>Doğumu hızlandırabilir</a:t>
            </a:r>
          </a:p>
          <a:p>
            <a:pPr lvl="1"/>
            <a:r>
              <a:rPr lang="tr-TR" dirty="0" smtClean="0">
                <a:solidFill>
                  <a:srgbClr val="00B050"/>
                </a:solidFill>
              </a:rPr>
              <a:t>&gt;26 GH lazer yapılmayacaklara</a:t>
            </a:r>
            <a:endParaRPr lang="tr-T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İkizden İkize Transfüzyon Sendromu</a:t>
            </a:r>
            <a:br>
              <a:rPr lang="tr-TR" dirty="0" smtClean="0"/>
            </a:br>
            <a:r>
              <a:rPr lang="tr-TR" dirty="0" smtClean="0"/>
              <a:t>Lazer Tedavisi: Yöntem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İkizlerarası membranı geçen tüm damarların lazer koagülasyonu (plasenta fonksiyon kaybı)</a:t>
            </a:r>
          </a:p>
          <a:p>
            <a:r>
              <a:rPr lang="tr-TR" dirty="0" smtClean="0"/>
              <a:t>Selektif lazer koagülasyon</a:t>
            </a:r>
          </a:p>
          <a:p>
            <a:pPr lvl="1"/>
            <a:r>
              <a:rPr lang="tr-TR" dirty="0" smtClean="0"/>
              <a:t>İşlem sonrası rezidü anastomoz sıklığı 1/3 Ancak klinik persistans bu vakaların yarısında</a:t>
            </a:r>
          </a:p>
          <a:p>
            <a:pPr lvl="2"/>
            <a:r>
              <a:rPr lang="tr-TR" dirty="0" smtClean="0"/>
              <a:t>Atlanabilir/Görülmeyebilir, Yakılması zordur, tam kapatılamama, rekanalize olma, yeni damar oluşumu</a:t>
            </a:r>
          </a:p>
          <a:p>
            <a:pPr lvl="2"/>
            <a:r>
              <a:rPr lang="tr-TR" dirty="0" smtClean="0"/>
              <a:t>Küçük damarlar görülmeyebilir, ancak primerlerin koagülasyonu sonrası dilate olup izlenebilirler</a:t>
            </a:r>
          </a:p>
          <a:p>
            <a:pPr lvl="3"/>
            <a:r>
              <a:rPr lang="tr-TR" dirty="0" smtClean="0"/>
              <a:t>Büyük tek yönlü anastomozlar rekürren İİTS</a:t>
            </a:r>
          </a:p>
          <a:p>
            <a:pPr lvl="3"/>
            <a:r>
              <a:rPr lang="tr-TR" dirty="0" smtClean="0"/>
              <a:t>Küçük plasentanın 2 cm kenarındaki küçük olanlarda TAPS</a:t>
            </a:r>
          </a:p>
          <a:p>
            <a:r>
              <a:rPr lang="tr-TR" dirty="0" smtClean="0"/>
              <a:t>Sıralı selektif lazer koagülasyon (vericide hipoperfüzyonu ve alıcıdaki hiperperfüzyonu intraoperatif düzeltmeyi amaçlar)</a:t>
            </a:r>
          </a:p>
          <a:p>
            <a:pPr lvl="1"/>
            <a:r>
              <a:rPr lang="tr-TR" dirty="0" smtClean="0"/>
              <a:t>Önce AV anastomozlar (Vericiden alıcıya; en büyükten başlayarak) sonra VA anastomozlar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İkizden İkize Transfüzyon Sendromu</a:t>
            </a:r>
            <a:br>
              <a:rPr lang="tr-TR" dirty="0" smtClean="0"/>
            </a:br>
            <a:r>
              <a:rPr lang="tr-TR" dirty="0" smtClean="0"/>
              <a:t>Lazer Tedavisi: Yöntem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Solomon tekniği(Plasentanın bir ucundan diğerine vasküler ekvator koagüle edilir. Her lazer koagülasyon alanı çizgi halinde yakılarak birleştirilir</a:t>
            </a:r>
          </a:p>
          <a:p>
            <a:pPr lvl="1"/>
            <a:r>
              <a:rPr lang="tr-TR" dirty="0" smtClean="0"/>
              <a:t>Rezidü anastomoz riski ve İAPS ve rekürrens riskini azaltmak için</a:t>
            </a:r>
          </a:p>
          <a:p>
            <a:pPr lvl="1"/>
            <a:r>
              <a:rPr lang="tr-TR" dirty="0" smtClean="0"/>
              <a:t>İİTS ve TAPS şeklinde  rekürrens azalır</a:t>
            </a:r>
          </a:p>
          <a:p>
            <a:pPr lvl="1"/>
            <a:r>
              <a:rPr lang="tr-TR" dirty="0" smtClean="0"/>
              <a:t>Amniyos dinamiği daha düzelme eğiliminde</a:t>
            </a:r>
          </a:p>
          <a:p>
            <a:pPr lvl="1"/>
            <a:r>
              <a:rPr lang="tr-TR" dirty="0" smtClean="0"/>
              <a:t>pEMR oluşması gecikiyor nedenleri septostomi daha az, amniyos diskordansı hızlı düzeliyor (Pulmoner fayda)</a:t>
            </a:r>
          </a:p>
          <a:p>
            <a:pPr lvl="1"/>
            <a:r>
              <a:rPr lang="tr-TR" dirty="0" smtClean="0"/>
              <a:t>Survi iyileşiyor</a:t>
            </a:r>
          </a:p>
          <a:p>
            <a:pPr lvl="2"/>
            <a:r>
              <a:rPr lang="tr-TR" dirty="0" smtClean="0"/>
              <a:t>Fetal kayıp daha hızlı olmakta ve vericide plasenta yetmezliği nedenli</a:t>
            </a:r>
          </a:p>
          <a:p>
            <a:pPr lvl="2"/>
            <a:r>
              <a:rPr lang="tr-TR" dirty="0" smtClean="0"/>
              <a:t>Geç kayıplar ve yenidoğan ölümleri azaldığından survi artışı var.</a:t>
            </a:r>
          </a:p>
          <a:p>
            <a:endParaRPr lang="tr-TR" dirty="0" smtClean="0"/>
          </a:p>
          <a:p>
            <a:r>
              <a:rPr lang="tr-TR" dirty="0" smtClean="0"/>
              <a:t>Ekvatorun tamamının görüntülenebilmesi iyi prognostik bulgu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Perinatal mortalite-morbidite</a:t>
            </a:r>
            <a:endParaRPr lang="en-US" b="1" dirty="0" smtClean="0"/>
          </a:p>
        </p:txBody>
      </p:sp>
      <p:grpSp>
        <p:nvGrpSpPr>
          <p:cNvPr id="2" name="Content Placeholder 3"/>
          <p:cNvGrpSpPr>
            <a:grpSpLocks noGrp="1"/>
          </p:cNvGrpSpPr>
          <p:nvPr/>
        </p:nvGrpSpPr>
        <p:grpSpPr bwMode="auto">
          <a:xfrm>
            <a:off x="457200" y="1600200"/>
            <a:ext cx="8229600" cy="4345589"/>
            <a:chOff x="156" y="1434"/>
            <a:chExt cx="4632" cy="1831"/>
          </a:xfrm>
          <a:noFill/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0" y="1836"/>
              <a:ext cx="948" cy="19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40" y="1836"/>
              <a:ext cx="948" cy="19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840" y="1836"/>
              <a:ext cx="948" cy="19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04" y="1978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2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30" y="1978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10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6" y="1979"/>
              <a:ext cx="2358" cy="13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dirty="0"/>
                <a:t>Fetal </a:t>
              </a:r>
              <a:r>
                <a:rPr lang="tr-TR" dirty="0" smtClean="0"/>
                <a:t>kayıp %</a:t>
              </a:r>
              <a:r>
                <a:rPr lang="en-GB" dirty="0" smtClean="0"/>
                <a:t> </a:t>
              </a:r>
              <a:r>
                <a:rPr lang="en-GB" dirty="0"/>
                <a:t>(11-23 </a:t>
              </a:r>
              <a:r>
                <a:rPr lang="tr-TR" dirty="0" smtClean="0"/>
                <a:t>hf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4" y="2268"/>
              <a:ext cx="545" cy="13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dirty="0"/>
                <a:t>1.5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30" y="2268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3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56" y="2269"/>
              <a:ext cx="2358" cy="13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dirty="0" err="1"/>
                <a:t>Perinatal</a:t>
              </a:r>
              <a:r>
                <a:rPr lang="en-GB" dirty="0"/>
                <a:t> </a:t>
              </a:r>
              <a:r>
                <a:rPr lang="tr-TR" dirty="0" smtClean="0"/>
                <a:t>ölüm</a:t>
              </a:r>
              <a:r>
                <a:rPr lang="en-GB" dirty="0" smtClean="0"/>
                <a:t> </a:t>
              </a:r>
              <a:r>
                <a:rPr lang="tr-TR" dirty="0"/>
                <a:t>% </a:t>
              </a:r>
              <a:r>
                <a:rPr lang="en-GB" dirty="0"/>
                <a:t>(&gt;23 </a:t>
              </a:r>
              <a:r>
                <a:rPr lang="tr-TR" dirty="0" smtClean="0"/>
                <a:t>hf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04" y="2549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20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230" y="2549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30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56" y="2550"/>
              <a:ext cx="2358" cy="14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dirty="0" smtClean="0"/>
                <a:t>Fetal büyüme kısıtlılığı </a:t>
              </a:r>
              <a:r>
                <a:rPr lang="tr-TR" sz="2000" dirty="0" smtClean="0"/>
                <a:t>% </a:t>
              </a:r>
              <a:endParaRPr lang="en-GB" sz="2000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04" y="1679"/>
              <a:ext cx="544" cy="14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b="1" dirty="0" smtClean="0">
                  <a:solidFill>
                    <a:srgbClr val="FF0000"/>
                  </a:solidFill>
                </a:rPr>
                <a:t>D</a:t>
              </a:r>
              <a:r>
                <a:rPr lang="tr-TR" sz="2000" b="1" dirty="0" smtClean="0">
                  <a:solidFill>
                    <a:srgbClr val="FF0000"/>
                  </a:solidFill>
                </a:rPr>
                <a:t>K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231" y="1679"/>
              <a:ext cx="544" cy="14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b="1" dirty="0" smtClean="0">
                  <a:solidFill>
                    <a:srgbClr val="FF0000"/>
                  </a:solidFill>
                </a:rPr>
                <a:t>M</a:t>
              </a:r>
              <a:r>
                <a:rPr lang="tr-TR" sz="2000" b="1" dirty="0" smtClean="0">
                  <a:solidFill>
                    <a:srgbClr val="FF0000"/>
                  </a:solidFill>
                </a:rPr>
                <a:t>K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809" y="1978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1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09" y="2268"/>
              <a:ext cx="545" cy="13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dirty="0"/>
                <a:t>0.</a:t>
              </a:r>
              <a:r>
                <a:rPr lang="tr-TR" dirty="0"/>
                <a:t>5</a:t>
              </a:r>
              <a:endParaRPr lang="en-GB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809" y="2549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5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650" y="1434"/>
              <a:ext cx="862" cy="14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2000" dirty="0" smtClean="0">
                  <a:solidFill>
                    <a:schemeClr val="accent6">
                      <a:lumMod val="75000"/>
                    </a:schemeClr>
                  </a:solidFill>
                </a:rPr>
                <a:t>Tekil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613" y="2831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5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239" y="2831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10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65" y="2832"/>
              <a:ext cx="2358" cy="13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dirty="0"/>
                <a:t>Preterm </a:t>
              </a:r>
              <a:r>
                <a:rPr lang="en-GB" dirty="0" smtClean="0"/>
                <a:t>d</a:t>
              </a:r>
              <a:r>
                <a:rPr lang="tr-TR" dirty="0" smtClean="0"/>
                <a:t>oğum</a:t>
              </a:r>
              <a:r>
                <a:rPr lang="en-GB" dirty="0" smtClean="0"/>
                <a:t> </a:t>
              </a:r>
              <a:r>
                <a:rPr lang="tr-TR" dirty="0"/>
                <a:t>% </a:t>
              </a:r>
              <a:r>
                <a:rPr lang="en-GB" dirty="0"/>
                <a:t>(&lt;32 </a:t>
              </a:r>
              <a:r>
                <a:rPr lang="tr-TR" dirty="0" smtClean="0"/>
                <a:t>hf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809" y="2831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1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604" y="3122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2000" dirty="0"/>
                <a:t>2-4</a:t>
              </a:r>
              <a:endParaRPr lang="en-GB" sz="2000" dirty="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230" y="3122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2000" dirty="0"/>
                <a:t>3-8</a:t>
              </a:r>
              <a:endParaRPr lang="en-GB" sz="2000" dirty="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56" y="3123"/>
              <a:ext cx="2358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Major </a:t>
              </a:r>
              <a:r>
                <a:rPr lang="tr-TR" sz="2000" dirty="0" smtClean="0"/>
                <a:t>anomali </a:t>
              </a:r>
              <a:r>
                <a:rPr lang="tr-TR" sz="2000" dirty="0"/>
                <a:t>%</a:t>
              </a:r>
              <a:endParaRPr lang="en-GB" sz="2000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09" y="3122"/>
              <a:ext cx="545" cy="14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000" dirty="0"/>
                <a:t>1</a:t>
              </a:r>
              <a:r>
                <a:rPr lang="tr-TR" sz="2000" dirty="0"/>
                <a:t>-2</a:t>
              </a:r>
              <a:endParaRPr lang="en-GB" sz="2000" dirty="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603" y="1434"/>
              <a:ext cx="1180" cy="14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2000" dirty="0" smtClean="0">
                  <a:solidFill>
                    <a:schemeClr val="accent6">
                      <a:lumMod val="75000"/>
                    </a:schemeClr>
                  </a:solidFill>
                </a:rPr>
                <a:t>İkiz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357290" y="6143644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Sebire NJ BJOG 1997, Hack KE, BJOG 2008, Glinianaia SV, Hum Reprod,2011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 rot="5400000">
            <a:off x="5732868" y="3482579"/>
            <a:ext cx="5036379" cy="13573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71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İkizden İkize Transfüzyon Sendromu</a:t>
            </a:r>
            <a:br>
              <a:rPr lang="tr-TR" dirty="0" smtClean="0"/>
            </a:br>
            <a:r>
              <a:rPr lang="tr-TR" dirty="0" smtClean="0"/>
              <a:t>Lazer Tedavisi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4611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arsiyel solomon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348880"/>
            <a:ext cx="3843239" cy="216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İkizden İkize Transfüzyon Sendromu</a:t>
            </a:r>
            <a:br>
              <a:rPr lang="tr-TR" dirty="0" smtClean="0"/>
            </a:br>
            <a:r>
              <a:rPr lang="tr-TR" dirty="0" smtClean="0"/>
              <a:t>Lazer Tedavisi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Teknik problemler</a:t>
            </a:r>
          </a:p>
          <a:p>
            <a:pPr lvl="1"/>
            <a:r>
              <a:rPr lang="tr-TR" dirty="0" smtClean="0"/>
              <a:t>Amniyotik sıvının boyalı olması görüntü kötülüğü</a:t>
            </a:r>
          </a:p>
          <a:p>
            <a:pPr lvl="1"/>
            <a:r>
              <a:rPr lang="tr-TR" dirty="0" smtClean="0"/>
              <a:t>Plasentanın lokalizasyonu ve bebeklerin pozisyonu nedeni ile bazı anastomozlara ulaşamama</a:t>
            </a:r>
          </a:p>
          <a:p>
            <a:pPr lvl="1"/>
            <a:r>
              <a:rPr lang="tr-TR" dirty="0" smtClean="0"/>
              <a:t>25 yıldır aynı aletler (Teknolojik gelişim yok;Lisans alma güçlüğü)</a:t>
            </a:r>
          </a:p>
          <a:p>
            <a:r>
              <a:rPr lang="tr-TR" dirty="0" smtClean="0"/>
              <a:t>Komplikasyonları</a:t>
            </a:r>
          </a:p>
          <a:p>
            <a:pPr lvl="1"/>
            <a:r>
              <a:rPr lang="tr-TR" dirty="0" smtClean="0"/>
              <a:t>Annede komplikasyon %6 (Çoğu %3,3 ablasyo)</a:t>
            </a:r>
          </a:p>
          <a:p>
            <a:pPr lvl="1"/>
            <a:r>
              <a:rPr lang="tr-TR" dirty="0" smtClean="0"/>
              <a:t>İyatrojenik EMR %12-28</a:t>
            </a:r>
          </a:p>
          <a:p>
            <a:pPr lvl="1"/>
            <a:r>
              <a:rPr lang="tr-TR" dirty="0" smtClean="0"/>
              <a:t>&lt;32 GH preterm doğum %30,5</a:t>
            </a:r>
          </a:p>
          <a:p>
            <a:pPr lvl="1"/>
            <a:r>
              <a:rPr lang="tr-TR" dirty="0" smtClean="0"/>
              <a:t>Septostomi %7,2 </a:t>
            </a:r>
          </a:p>
          <a:p>
            <a:pPr lvl="2"/>
            <a:r>
              <a:rPr lang="tr-TR" dirty="0" smtClean="0"/>
              <a:t>pEMR ve preterm doğum riskini artırır</a:t>
            </a:r>
          </a:p>
          <a:p>
            <a:pPr lvl="1"/>
            <a:r>
              <a:rPr lang="tr-TR" dirty="0" smtClean="0"/>
              <a:t>Tedavi edememe (inkomplet tedavi oranı %19)</a:t>
            </a:r>
          </a:p>
          <a:p>
            <a:pPr lvl="1"/>
            <a:r>
              <a:rPr lang="tr-TR" dirty="0" smtClean="0"/>
              <a:t>KA ayrışma</a:t>
            </a:r>
          </a:p>
          <a:p>
            <a:pPr lvl="1"/>
            <a:r>
              <a:rPr lang="tr-TR" dirty="0" smtClean="0"/>
              <a:t>Psödoamniyotik bant sekansı</a:t>
            </a:r>
          </a:p>
          <a:p>
            <a:pPr lvl="1"/>
            <a:r>
              <a:rPr lang="tr-TR" dirty="0" smtClean="0"/>
              <a:t>İyatrojenik monoamniyonisite</a:t>
            </a:r>
          </a:p>
          <a:p>
            <a:pPr lvl="1"/>
            <a:r>
              <a:rPr lang="tr-TR" dirty="0" smtClean="0"/>
              <a:t>İAPS</a:t>
            </a:r>
          </a:p>
          <a:p>
            <a:pPr lvl="1"/>
            <a:r>
              <a:rPr lang="tr-TR" dirty="0" smtClean="0"/>
              <a:t>İİTS rekürrensi(TOPS) veya transfüzyon yönünün değişmesi</a:t>
            </a:r>
          </a:p>
          <a:p>
            <a:pPr lvl="2"/>
            <a:r>
              <a:rPr lang="tr-TR" dirty="0" smtClean="0"/>
              <a:t>İİTS veya İAPS oranı %2,6-9,5 arasında</a:t>
            </a:r>
          </a:p>
          <a:p>
            <a:pPr lvl="1"/>
            <a:r>
              <a:rPr lang="tr-TR" dirty="0" smtClean="0"/>
              <a:t>Selektif lazer sonrası uzun dönem nörolojik sorun %6-25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İkizden İkize Transfüzyon Sendromu</a:t>
            </a:r>
            <a:br>
              <a:rPr lang="tr-TR" dirty="0" smtClean="0"/>
            </a:br>
            <a:r>
              <a:rPr lang="tr-TR" dirty="0" smtClean="0"/>
              <a:t> Lazer Tedavisi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Amniyotik sıvı diskordansının düzelmesi başarılı lazerden sonra 2 hafta içinde</a:t>
            </a:r>
          </a:p>
          <a:p>
            <a:r>
              <a:rPr lang="tr-TR" dirty="0" smtClean="0"/>
              <a:t>Diskordansın devamı başarısızlık mı?</a:t>
            </a:r>
          </a:p>
          <a:p>
            <a:endParaRPr lang="tr-TR" dirty="0" smtClean="0"/>
          </a:p>
          <a:p>
            <a:r>
              <a:rPr lang="tr-TR" dirty="0" smtClean="0"/>
              <a:t>Lazer sonrası mortalite nedenleri</a:t>
            </a:r>
          </a:p>
          <a:p>
            <a:pPr lvl="1"/>
            <a:r>
              <a:rPr lang="tr-TR" dirty="0" smtClean="0"/>
              <a:t>Prosedürün kendisi</a:t>
            </a:r>
          </a:p>
          <a:p>
            <a:pPr lvl="1"/>
            <a:r>
              <a:rPr lang="tr-TR" dirty="0" smtClean="0"/>
              <a:t>Hastalığın persistansı</a:t>
            </a:r>
          </a:p>
          <a:p>
            <a:pPr lvl="1"/>
            <a:r>
              <a:rPr lang="tr-TR" dirty="0" smtClean="0"/>
              <a:t>Prematürite</a:t>
            </a:r>
          </a:p>
          <a:p>
            <a:pPr lvl="1"/>
            <a:r>
              <a:rPr lang="tr-TR" dirty="0" smtClean="0"/>
              <a:t>Yenidoğan komplikasyonları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938"/>
            <a:ext cx="63373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50" y="3071810"/>
            <a:ext cx="77914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5292080" y="1844824"/>
            <a:ext cx="3643338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1+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survival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sz="3200" dirty="0" smtClean="0">
                <a:solidFill>
                  <a:srgbClr val="FF0000"/>
                </a:solidFill>
              </a:rPr>
              <a:t>57,6%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r-TR" sz="3200" dirty="0" smtClean="0">
                <a:solidFill>
                  <a:srgbClr val="FF0000"/>
                </a:solidFill>
                <a:latin typeface="+mn-lt"/>
                <a:cs typeface="+mn-cs"/>
              </a:rPr>
              <a:t>		(49/85)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7504" y="4869160"/>
            <a:ext cx="792088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7504" y="5021560"/>
            <a:ext cx="792088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984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  <a:ea typeface="Times New Roman" charset="0"/>
                <a:cs typeface="Times New Roman" charset="0"/>
              </a:rPr>
              <a:t>İTF. Prof. Hayri Ermiş Fetoskopi Ünitesi</a:t>
            </a:r>
            <a:br>
              <a:rPr lang="tr-TR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tr-TR" dirty="0" smtClean="0">
                <a:latin typeface="+mn-lt"/>
                <a:ea typeface="Times New Roman" charset="0"/>
                <a:cs typeface="Times New Roman" charset="0"/>
              </a:rPr>
              <a:t>2013, Mart-</a:t>
            </a:r>
            <a:endParaRPr lang="tr-TR" dirty="0">
              <a:latin typeface="+mn-lt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02153143"/>
              </p:ext>
            </p:extLst>
          </p:nvPr>
        </p:nvGraphicFramePr>
        <p:xfrm>
          <a:off x="714348" y="3513049"/>
          <a:ext cx="7858180" cy="305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995"/>
                <a:gridCol w="3397185"/>
              </a:tblGrid>
              <a:tr h="493762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Sonuçlar</a:t>
                      </a:r>
                      <a:endParaRPr lang="tr-TR" sz="2400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93762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İşlemde</a:t>
                      </a:r>
                      <a:r>
                        <a:rPr lang="tr-TR" sz="2400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GH</a:t>
                      </a:r>
                      <a:endParaRPr lang="tr-TR" sz="2400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20.9 hf</a:t>
                      </a:r>
                      <a:r>
                        <a:rPr lang="tr-TR" sz="2400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(17.0-26)</a:t>
                      </a:r>
                      <a:endParaRPr lang="tr-TR" sz="2400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93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Doğumda 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32.3 (28.1-40.0)</a:t>
                      </a:r>
                      <a:endParaRPr lang="tr-TR" sz="2400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90413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Doğum ağırlığı</a:t>
                      </a:r>
                      <a:endParaRPr lang="tr-TR" sz="2400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1600g/1870g (800-3500</a:t>
                      </a:r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tr-TR" sz="2400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93762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2 yaşayan</a:t>
                      </a:r>
                      <a:endParaRPr lang="tr-TR" sz="2400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39/65 (%60)</a:t>
                      </a:r>
                      <a:endParaRPr lang="tr-TR" sz="2400" dirty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93762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En az 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1 yaşayan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55/65 (%84)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2287968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ea typeface="Times New Roman" charset="0"/>
                <a:cs typeface="Times New Roman" charset="0"/>
              </a:rPr>
              <a:t>N: 74</a:t>
            </a:r>
          </a:p>
          <a:p>
            <a:r>
              <a:rPr lang="tr-TR" sz="2400" b="1" dirty="0" smtClean="0">
                <a:ea typeface="Times New Roman" charset="0"/>
                <a:cs typeface="Times New Roman" charset="0"/>
              </a:rPr>
              <a:t>Devam eden: 9 </a:t>
            </a:r>
            <a:endParaRPr lang="tr-TR" sz="2400" b="1" dirty="0"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1429" y="1716464"/>
            <a:ext cx="1016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ea typeface="Times New Roman" charset="0"/>
                <a:cs typeface="Times New Roman" charset="0"/>
              </a:rPr>
              <a:t>Q1: 9</a:t>
            </a:r>
          </a:p>
          <a:p>
            <a:r>
              <a:rPr lang="tr-TR" sz="2400" b="1" dirty="0" smtClean="0">
                <a:ea typeface="Times New Roman" charset="0"/>
                <a:cs typeface="Times New Roman" charset="0"/>
              </a:rPr>
              <a:t>Q2: 29</a:t>
            </a:r>
          </a:p>
          <a:p>
            <a:r>
              <a:rPr lang="tr-TR" sz="2400" b="1" dirty="0" smtClean="0">
                <a:ea typeface="Times New Roman" charset="0"/>
                <a:cs typeface="Times New Roman" charset="0"/>
              </a:rPr>
              <a:t>Q3:34</a:t>
            </a:r>
          </a:p>
          <a:p>
            <a:r>
              <a:rPr lang="tr-TR" sz="2400" b="1" dirty="0" smtClean="0">
                <a:ea typeface="Times New Roman" charset="0"/>
                <a:cs typeface="Times New Roman" charset="0"/>
              </a:rPr>
              <a:t>Q4: 2</a:t>
            </a:r>
            <a:endParaRPr lang="tr-TR" sz="2400" b="1" dirty="0">
              <a:ea typeface="Times New Roman" charset="0"/>
              <a:cs typeface="Times New Roman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29432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64288" y="6165304"/>
            <a:ext cx="12378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%54,5-82,5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943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Quintero 1 İİTS Olguları (İOPS)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Stabil seyir	%69,6</a:t>
            </a:r>
          </a:p>
          <a:p>
            <a:r>
              <a:rPr lang="tr-TR" dirty="0" smtClean="0"/>
              <a:t>Regresyon		%28,3</a:t>
            </a:r>
          </a:p>
          <a:p>
            <a:r>
              <a:rPr lang="tr-TR" dirty="0" smtClean="0"/>
              <a:t>Progresyon olacaksa 2 hafta içinde olmakta</a:t>
            </a:r>
          </a:p>
          <a:p>
            <a:r>
              <a:rPr lang="tr-TR" dirty="0" smtClean="0"/>
              <a:t>Q1 akibetini öngörmek mümkün değil </a:t>
            </a:r>
          </a:p>
          <a:p>
            <a:pPr lvl="1"/>
            <a:r>
              <a:rPr lang="tr-TR" dirty="0" smtClean="0"/>
              <a:t>Progresyon öngörüsü </a:t>
            </a:r>
          </a:p>
          <a:p>
            <a:pPr lvl="2"/>
            <a:r>
              <a:rPr lang="tr-TR" dirty="0" smtClean="0"/>
              <a:t>AA anastomoz yokluğu </a:t>
            </a:r>
          </a:p>
          <a:p>
            <a:pPr lvl="2"/>
            <a:r>
              <a:rPr lang="tr-TR" dirty="0" smtClean="0"/>
              <a:t>Küçük verici mesanesi</a:t>
            </a:r>
          </a:p>
          <a:p>
            <a:r>
              <a:rPr lang="tr-TR" dirty="0" smtClean="0"/>
              <a:t>İki bebeğin birden survi şansı </a:t>
            </a:r>
          </a:p>
          <a:p>
            <a:pPr lvl="1"/>
            <a:r>
              <a:rPr lang="tr-TR" dirty="0" smtClean="0"/>
              <a:t>Regrese olanlarda %89</a:t>
            </a:r>
          </a:p>
          <a:p>
            <a:pPr lvl="1"/>
            <a:r>
              <a:rPr lang="tr-TR" dirty="0" smtClean="0"/>
              <a:t>Stabil olanlarda %61</a:t>
            </a:r>
          </a:p>
          <a:p>
            <a:pPr lvl="1"/>
            <a:r>
              <a:rPr lang="tr-TR" dirty="0" smtClean="0"/>
              <a:t>Progresyon olanlarda %14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İkizden İkize Transfüzyon Sendromu</a:t>
            </a:r>
            <a:br>
              <a:rPr lang="tr-TR" sz="3600" dirty="0" smtClean="0"/>
            </a:br>
            <a:r>
              <a:rPr lang="tr-TR" sz="3600" dirty="0" smtClean="0"/>
              <a:t>Lazer Tedavisinin Nörogelişimsel Sonuçları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Nörosonuçlar alıcı ve verici açısından benzer</a:t>
            </a:r>
          </a:p>
          <a:p>
            <a:pPr lvl="1"/>
            <a:r>
              <a:rPr lang="tr-TR" dirty="0" smtClean="0"/>
              <a:t>%86 sında gelişim yaşa uygun</a:t>
            </a:r>
          </a:p>
          <a:p>
            <a:pPr lvl="1"/>
            <a:r>
              <a:rPr lang="tr-TR" dirty="0" smtClean="0"/>
              <a:t>%7,2 sinde minör nörolojik etkilenim</a:t>
            </a:r>
          </a:p>
          <a:p>
            <a:pPr lvl="1"/>
            <a:r>
              <a:rPr lang="tr-TR" dirty="0" smtClean="0"/>
              <a:t>%6 sinda majör nörolojik etkilenim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MKDA İkizlerde mortalite/morbidite yüksek</a:t>
            </a:r>
          </a:p>
          <a:p>
            <a:r>
              <a:rPr lang="tr-TR" dirty="0" smtClean="0"/>
              <a:t>İkizlerde koryonisite ve amniyonisite önemli</a:t>
            </a:r>
          </a:p>
          <a:p>
            <a:r>
              <a:rPr lang="tr-TR" dirty="0" smtClean="0"/>
              <a:t>Selektif fetosit için BPKK / RFA</a:t>
            </a:r>
          </a:p>
          <a:p>
            <a:r>
              <a:rPr lang="tr-TR" dirty="0" smtClean="0"/>
              <a:t>İİTS için Lazer </a:t>
            </a:r>
          </a:p>
          <a:p>
            <a:pPr lvl="1"/>
            <a:r>
              <a:rPr lang="tr-TR" dirty="0" smtClean="0"/>
              <a:t>Mümkünse sıralı selektif</a:t>
            </a:r>
          </a:p>
          <a:p>
            <a:pPr lvl="1"/>
            <a:r>
              <a:rPr lang="tr-TR" dirty="0" smtClean="0"/>
              <a:t>Solomonizasyon </a:t>
            </a:r>
          </a:p>
          <a:p>
            <a:pPr lvl="2"/>
            <a:r>
              <a:rPr lang="tr-TR" dirty="0" smtClean="0"/>
              <a:t>Rekürrensleri azaltır</a:t>
            </a:r>
          </a:p>
          <a:p>
            <a:pPr lvl="2"/>
            <a:r>
              <a:rPr lang="tr-TR" dirty="0" smtClean="0"/>
              <a:t>İAPS olasılığı azalır</a:t>
            </a:r>
          </a:p>
          <a:p>
            <a:r>
              <a:rPr lang="tr-TR" dirty="0" smtClean="0"/>
              <a:t>İşlem öncesi ve işlem sonrası yakın takip</a:t>
            </a:r>
          </a:p>
          <a:p>
            <a:r>
              <a:rPr lang="tr-TR" dirty="0" smtClean="0"/>
              <a:t>İşlem yapılsın veya yapılmasın 30-32 haftalarda</a:t>
            </a:r>
          </a:p>
          <a:p>
            <a:pPr lvl="1"/>
            <a:r>
              <a:rPr lang="tr-TR" dirty="0" smtClean="0"/>
              <a:t>Beyin ve kalbin yeniden değerlendirilmesi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Özlemekteyiz</a:t>
            </a: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28478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14214" b="43046"/>
          <a:stretch>
            <a:fillRect/>
          </a:stretch>
        </p:blipFill>
        <p:spPr bwMode="auto">
          <a:xfrm>
            <a:off x="5292080" y="2420888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smtClean="0"/>
              <a:t>Çoğul Gebeliklerde Koryonisitenin Belirlenmesi</a:t>
            </a:r>
          </a:p>
        </p:txBody>
      </p:sp>
      <p:pic>
        <p:nvPicPr>
          <p:cNvPr id="5" name="Picture 17" descr="Picture 16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3988" y="1981200"/>
            <a:ext cx="2333625" cy="1981200"/>
          </a:xfrm>
        </p:spPr>
      </p:pic>
      <p:pic>
        <p:nvPicPr>
          <p:cNvPr id="6" name="Picture 20" descr="Picture 16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8113" y="4114800"/>
            <a:ext cx="2365375" cy="1981200"/>
          </a:xfrm>
        </p:spPr>
      </p:pic>
      <p:pic>
        <p:nvPicPr>
          <p:cNvPr id="7" name="Picture 21" descr="Picture 16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75275" y="4067175"/>
            <a:ext cx="2411413" cy="2028825"/>
          </a:xfrm>
        </p:spPr>
      </p:pic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1952625" y="6215063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Dichorionic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5837238" y="6202363"/>
            <a:ext cx="1636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Monochorionic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13" descr="Monoamniotic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91611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57422" y="5429264"/>
            <a:ext cx="1369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“Lambda”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“Twin peak”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9175" y="4845618"/>
            <a:ext cx="51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“T”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Amniyonisitenin Belirlenmesi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Renal anomali/agenezi nedenli oligo/anhidramniyos dışlanmalı</a:t>
            </a:r>
          </a:p>
          <a:p>
            <a:pPr lvl="1"/>
            <a:r>
              <a:rPr lang="tr-TR" dirty="0" smtClean="0"/>
              <a:t>Dikoryonik bile olabilirler</a:t>
            </a:r>
          </a:p>
          <a:p>
            <a:r>
              <a:rPr lang="tr-TR" dirty="0" smtClean="0"/>
              <a:t>İkiz eşinde ters arteryel perfüzyon (TRAP/Akardiyak fetus) varlığında DA? MA?</a:t>
            </a:r>
          </a:p>
          <a:p>
            <a:r>
              <a:rPr lang="tr-TR" dirty="0" smtClean="0"/>
              <a:t>Yolk sak sayısı her zaman çalışmaz</a:t>
            </a:r>
          </a:p>
          <a:p>
            <a:r>
              <a:rPr lang="tr-TR" dirty="0" smtClean="0"/>
              <a:t>Aradaki zar izlenmeli / Kordonların dolanması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5661248"/>
            <a:ext cx="38337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TVUSG ile zarlar daha iyi değerlendirilir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6093296"/>
            <a:ext cx="49640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MA lere BPKK veya RFA olmaz transseksiyon gerekli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MKDA İkizlerde USG Sıklığı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tr-TR" dirty="0" smtClean="0"/>
              <a:t>6-10 hafta koryonisite/amniyonisite belirlenmesi</a:t>
            </a:r>
          </a:p>
          <a:p>
            <a:pPr lvl="1"/>
            <a:r>
              <a:rPr lang="tr-TR" dirty="0" smtClean="0"/>
              <a:t>11-14 taraması</a:t>
            </a:r>
          </a:p>
          <a:p>
            <a:pPr lvl="1"/>
            <a:r>
              <a:rPr lang="tr-TR" dirty="0" smtClean="0"/>
              <a:t>16 hafta sonrası takip</a:t>
            </a:r>
          </a:p>
          <a:p>
            <a:pPr lvl="2"/>
            <a:r>
              <a:rPr lang="tr-TR" dirty="0" smtClean="0"/>
              <a:t>Aralıkları</a:t>
            </a:r>
          </a:p>
          <a:p>
            <a:pPr lvl="3"/>
            <a:r>
              <a:rPr lang="tr-TR" dirty="0" smtClean="0"/>
              <a:t> 2 haftada bir</a:t>
            </a:r>
          </a:p>
          <a:p>
            <a:pPr lvl="3"/>
            <a:r>
              <a:rPr lang="tr-TR" dirty="0" smtClean="0"/>
              <a:t>Gelişim ve/veya amniyotik sıvı diskordansı varsa haftada bir</a:t>
            </a:r>
          </a:p>
          <a:p>
            <a:pPr lvl="2"/>
            <a:r>
              <a:rPr lang="tr-TR" dirty="0" smtClean="0"/>
              <a:t>Değerlendirilmesi gerekenler</a:t>
            </a:r>
          </a:p>
          <a:p>
            <a:pPr lvl="3"/>
            <a:r>
              <a:rPr lang="tr-TR" dirty="0" smtClean="0"/>
              <a:t>Büyüme</a:t>
            </a:r>
          </a:p>
          <a:p>
            <a:pPr lvl="3"/>
            <a:r>
              <a:rPr lang="tr-TR" dirty="0" smtClean="0"/>
              <a:t>Amniyotik volümler</a:t>
            </a:r>
          </a:p>
          <a:p>
            <a:pPr lvl="3"/>
            <a:r>
              <a:rPr lang="tr-TR" dirty="0" smtClean="0"/>
              <a:t>Doppler</a:t>
            </a:r>
          </a:p>
          <a:p>
            <a:pPr lvl="4"/>
            <a:r>
              <a:rPr lang="tr-TR" dirty="0" smtClean="0"/>
              <a:t>UA, MCA ve gerekirse duktus</a:t>
            </a:r>
          </a:p>
          <a:p>
            <a:pPr lvl="4"/>
            <a:r>
              <a:rPr lang="tr-TR" dirty="0" smtClean="0"/>
              <a:t>TY, pulmoner akım</a:t>
            </a:r>
          </a:p>
          <a:p>
            <a:pPr lvl="1"/>
            <a:r>
              <a:rPr lang="tr-TR" dirty="0" smtClean="0"/>
              <a:t>18-23 anomali taraması</a:t>
            </a:r>
          </a:p>
          <a:p>
            <a:pPr lvl="1"/>
            <a:r>
              <a:rPr lang="tr-TR" dirty="0" smtClean="0"/>
              <a:t>3. üçayda kalp ve beyin değerlendirilmeli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MKDA ikizlerin Sorunları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İkiz eşinin ölümü (İEÖ)</a:t>
            </a:r>
          </a:p>
          <a:p>
            <a:r>
              <a:rPr lang="tr-TR" dirty="0" smtClean="0"/>
              <a:t>İkiz eşinde anomali (İEA)</a:t>
            </a:r>
          </a:p>
          <a:p>
            <a:r>
              <a:rPr lang="tr-TR" dirty="0" smtClean="0"/>
              <a:t>İkiz eşinde ters arteriyal perfüzyon (İETAP)</a:t>
            </a:r>
          </a:p>
          <a:p>
            <a:r>
              <a:rPr lang="tr-TR" dirty="0" smtClean="0"/>
              <a:t>İkizlerde anemi-polisitemi sekansı (İAPS)</a:t>
            </a:r>
          </a:p>
          <a:p>
            <a:r>
              <a:rPr lang="tr-TR" dirty="0" smtClean="0"/>
              <a:t>İkizden ikize transfüzyon sendromu (İİTS)</a:t>
            </a:r>
          </a:p>
          <a:p>
            <a:r>
              <a:rPr lang="tr-TR" dirty="0" smtClean="0"/>
              <a:t>İkiz eşinde ağır büyüme kısıtlılığı (İEBK)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MKDA İkizlerde İkiz Eşinin </a:t>
            </a:r>
            <a:br>
              <a:rPr lang="tr-TR" dirty="0" smtClean="0"/>
            </a:br>
            <a:r>
              <a:rPr lang="tr-TR" dirty="0" smtClean="0"/>
              <a:t>İntrauterin Kaybı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Aynı koryonu paylaşan diğer fetusun kaybı %25</a:t>
            </a:r>
          </a:p>
          <a:p>
            <a:r>
              <a:rPr lang="tr-TR" dirty="0" smtClean="0"/>
              <a:t>Bu fetus için morbidite %15-25</a:t>
            </a:r>
          </a:p>
          <a:p>
            <a:pPr lvl="1"/>
            <a:r>
              <a:rPr lang="tr-TR" dirty="0" smtClean="0"/>
              <a:t>Lökomalazi, renal ve hepatik hasar vb</a:t>
            </a:r>
          </a:p>
          <a:p>
            <a:pPr lvl="2"/>
            <a:r>
              <a:rPr lang="tr-TR" dirty="0" smtClean="0"/>
              <a:t>USG ile belirlenmesi 4-6 hafta</a:t>
            </a:r>
          </a:p>
          <a:p>
            <a:pPr lvl="2"/>
            <a:r>
              <a:rPr lang="tr-TR" dirty="0" smtClean="0"/>
              <a:t>MRI patolojik bulguları daha erken farkeder (30-32 GH)</a:t>
            </a:r>
          </a:p>
          <a:p>
            <a:r>
              <a:rPr lang="tr-TR" dirty="0" smtClean="0"/>
              <a:t>Bir fetusun kaybı sonrası takip</a:t>
            </a:r>
          </a:p>
          <a:p>
            <a:pPr lvl="1"/>
            <a:r>
              <a:rPr lang="tr-TR" dirty="0" smtClean="0"/>
              <a:t>1-2 hafta aralarla</a:t>
            </a:r>
          </a:p>
          <a:p>
            <a:pPr lvl="2"/>
            <a:r>
              <a:rPr lang="tr-TR" dirty="0" smtClean="0"/>
              <a:t>Anemi? MCA Doppler i</a:t>
            </a:r>
          </a:p>
          <a:p>
            <a:pPr lvl="2"/>
            <a:r>
              <a:rPr lang="tr-TR" dirty="0" smtClean="0"/>
              <a:t>İntrakranyal yapıların ultrasonla değerlendirilmesi</a:t>
            </a:r>
          </a:p>
          <a:p>
            <a:pPr lvl="3"/>
            <a:r>
              <a:rPr lang="tr-TR" dirty="0" smtClean="0"/>
              <a:t>PVL, ventrikülomegali, porensefali, migrasyon anomalileri</a:t>
            </a:r>
          </a:p>
          <a:p>
            <a:pPr lvl="1"/>
            <a:r>
              <a:rPr lang="tr-TR" dirty="0" smtClean="0"/>
              <a:t>İntrakranyal etkilenim durumunda terminasyon</a:t>
            </a:r>
          </a:p>
          <a:p>
            <a:pPr lvl="1"/>
            <a:r>
              <a:rPr lang="tr-TR" dirty="0" smtClean="0"/>
              <a:t>35-36 hafta civarında doğum</a:t>
            </a:r>
          </a:p>
          <a:p>
            <a:pPr lvl="1"/>
            <a:r>
              <a:rPr lang="tr-TR" dirty="0" smtClean="0"/>
              <a:t>Doğum sonrası nörogelişim takibi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MKDA İkizlerde İkiz Eşinin </a:t>
            </a:r>
            <a:br>
              <a:rPr lang="tr-TR" dirty="0" smtClean="0"/>
            </a:br>
            <a:r>
              <a:rPr lang="tr-TR" dirty="0" smtClean="0"/>
              <a:t>İntrauterin Kaybı</a:t>
            </a:r>
            <a:endParaRPr lang="tr-TR" b="1" dirty="0" smtClean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</p:nvPr>
        </p:nvGraphicFramePr>
        <p:xfrm>
          <a:off x="4500562" y="2500306"/>
          <a:ext cx="4286280" cy="235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467"/>
                <a:gridCol w="872772"/>
                <a:gridCol w="800041"/>
              </a:tblGrid>
              <a:tr h="498823">
                <a:tc>
                  <a:txBody>
                    <a:bodyPr/>
                    <a:lstStyle/>
                    <a:p>
                      <a:r>
                        <a:rPr lang="tr-TR" dirty="0" smtClean="0"/>
                        <a:t>Outcome</a:t>
                      </a:r>
                      <a:endParaRPr lang="tr-TR" dirty="0"/>
                    </a:p>
                  </a:txBody>
                  <a:tcPr marL="87716" marR="87716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DC</a:t>
                      </a:r>
                      <a:endParaRPr lang="tr-TR" dirty="0"/>
                    </a:p>
                  </a:txBody>
                  <a:tcPr marL="87716" marR="87716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MC</a:t>
                      </a:r>
                      <a:endParaRPr lang="tr-TR" dirty="0"/>
                    </a:p>
                  </a:txBody>
                  <a:tcPr marL="87716" marR="87716"/>
                </a:tc>
              </a:tr>
              <a:tr h="498823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Diğer ikizin ölümü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7716" marR="87716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%3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7716" marR="87716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%15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7716" marR="87716"/>
                </a:tc>
              </a:tr>
              <a:tr h="498823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Preterm</a:t>
                      </a:r>
                      <a:r>
                        <a:rPr lang="tr-TR" sz="2000" baseline="0" dirty="0" smtClean="0"/>
                        <a:t> Doğum</a:t>
                      </a:r>
                      <a:endParaRPr lang="tr-TR" sz="2000" dirty="0"/>
                    </a:p>
                  </a:txBody>
                  <a:tcPr marL="87716" marR="87716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%34</a:t>
                      </a:r>
                      <a:endParaRPr lang="tr-TR" sz="2000" dirty="0"/>
                    </a:p>
                  </a:txBody>
                  <a:tcPr marL="87716" marR="87716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%68</a:t>
                      </a:r>
                      <a:endParaRPr lang="tr-TR" sz="2000" dirty="0"/>
                    </a:p>
                  </a:txBody>
                  <a:tcPr marL="87716" marR="87716"/>
                </a:tc>
              </a:tr>
              <a:tr h="86098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Nörogelişimsel bozukluk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7716" marR="87716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%2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7716" marR="87716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%26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7716" marR="87716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71868" y="5783065"/>
            <a:ext cx="546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Ong SSC, BLOG 2006; Hillman SC, Obstet Gynecol 2011; </a:t>
            </a:r>
          </a:p>
          <a:p>
            <a:r>
              <a:rPr lang="tr-TR" i="1" dirty="0" smtClean="0"/>
              <a:t>Shek NW, Clin</a:t>
            </a:r>
            <a:r>
              <a:rPr lang="en-US" i="1" dirty="0" smtClean="0"/>
              <a:t> </a:t>
            </a:r>
            <a:r>
              <a:rPr lang="en-US" i="1" dirty="0" err="1" smtClean="0"/>
              <a:t>Obstet</a:t>
            </a:r>
            <a:r>
              <a:rPr lang="en-US" i="1" dirty="0" smtClean="0"/>
              <a:t> </a:t>
            </a:r>
            <a:r>
              <a:rPr lang="en-US" i="1" dirty="0" err="1" smtClean="0"/>
              <a:t>Gynecol</a:t>
            </a:r>
            <a:r>
              <a:rPr lang="en-US" i="1" dirty="0" smtClean="0"/>
              <a:t> </a:t>
            </a:r>
            <a:r>
              <a:rPr lang="en-US" dirty="0" smtClean="0"/>
              <a:t>201</a:t>
            </a:r>
            <a:r>
              <a:rPr lang="tr-TR" dirty="0" smtClean="0"/>
              <a:t>4</a:t>
            </a:r>
            <a:r>
              <a:rPr lang="en-US" dirty="0" smtClean="0"/>
              <a:t> 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914198" y="5072074"/>
            <a:ext cx="293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4-6 hf sonra beyin muayenesi</a:t>
            </a:r>
            <a:endParaRPr lang="tr-TR" dirty="0"/>
          </a:p>
        </p:txBody>
      </p:sp>
      <p:pic>
        <p:nvPicPr>
          <p:cNvPr id="3" name="ikiesiiumfmono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7200" y="2420887"/>
            <a:ext cx="3941300" cy="2955975"/>
          </a:xfrm>
        </p:spPr>
      </p:pic>
    </p:spTree>
    <p:extLst>
      <p:ext uri="{BB962C8B-B14F-4D97-AF65-F5344CB8AC3E}">
        <p14:creationId xmlns:p14="http://schemas.microsoft.com/office/powerpoint/2010/main" xmlns="" val="2448496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1981</Words>
  <Application>Microsoft Office PowerPoint</Application>
  <PresentationFormat>On-screen Show (4:3)</PresentationFormat>
  <Paragraphs>448</Paragraphs>
  <Slides>38</Slides>
  <Notes>1</Notes>
  <HiddenSlides>15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Monokoryonik İkizlere Özgü Sorunlar ve Tedavisi</vt:lpstr>
      <vt:lpstr>MKDA İkizler</vt:lpstr>
      <vt:lpstr>Perinatal mortalite-morbidite</vt:lpstr>
      <vt:lpstr>Çoğul Gebeliklerde Koryonisitenin Belirlenmesi</vt:lpstr>
      <vt:lpstr>Amniyonisitenin Belirlenmesi</vt:lpstr>
      <vt:lpstr>MKDA İkizlerde USG Sıklığı</vt:lpstr>
      <vt:lpstr>MKDA ikizlerin Sorunları</vt:lpstr>
      <vt:lpstr>MKDA İkizlerde İkiz Eşinin  İntrauterin Kaybı</vt:lpstr>
      <vt:lpstr>MKDA İkizlerde İkiz Eşinin  İntrauterin Kaybı</vt:lpstr>
      <vt:lpstr>Çoğul Gebeliklerde Anomali Açısından Diskordans</vt:lpstr>
      <vt:lpstr>İkiz eşinde ters arteriyal perfüzyon (İETAP) TRAP</vt:lpstr>
      <vt:lpstr>Akardiyak İkiz (TRAP Sekansı)</vt:lpstr>
      <vt:lpstr>Monokoryonik Diamniyotik İkizlerde Büyüme Diskordansı</vt:lpstr>
      <vt:lpstr>Monokoryonik Diamniyotik İkizlerde Büyüme Diskordansı %10-15</vt:lpstr>
      <vt:lpstr>Monokoryonik Diamniyotik İkizlerde Büyüme Diskordansı</vt:lpstr>
      <vt:lpstr>MKDA İkizlerde Selektif Fetosit Yöntemleri</vt:lpstr>
      <vt:lpstr>MKDA İkizlerde Selektif Fetosit Yöntemleri</vt:lpstr>
      <vt:lpstr>MKDA İkizlerde Selektif Fetosit Yöntemleri</vt:lpstr>
      <vt:lpstr>MKDA İkizlerde Selektif Fetosit Yöntemleri</vt:lpstr>
      <vt:lpstr>Slide 20</vt:lpstr>
      <vt:lpstr>Radyofrekans Ablasyon İstanbul Tıp, 2015 Kasım-</vt:lpstr>
      <vt:lpstr>İkiz Gebeliklerde Anemi Polisitemi Sekansı</vt:lpstr>
      <vt:lpstr>İkizden İkize Transfüzyon Sendromu</vt:lpstr>
      <vt:lpstr>Quintero Evrelemesi</vt:lpstr>
      <vt:lpstr>İkizden İkize Transfüzyon Sendromu Öngörüsü</vt:lpstr>
      <vt:lpstr>İkizden İkize Transfüzyon Sendromu Tedavi</vt:lpstr>
      <vt:lpstr>İkizden İkize Transfüzyon Sendromu Lazer Tedavisi</vt:lpstr>
      <vt:lpstr>İkizden İkize Transfüzyon Sendromu Lazer Tedavisi: Yöntem</vt:lpstr>
      <vt:lpstr>İkizden İkize Transfüzyon Sendromu Lazer Tedavisi: Yöntem</vt:lpstr>
      <vt:lpstr>İkizden İkize Transfüzyon Sendromu Lazer Tedavisi</vt:lpstr>
      <vt:lpstr>İkizden İkize Transfüzyon Sendromu Lazer Tedavisi</vt:lpstr>
      <vt:lpstr>İkizden İkize Transfüzyon Sendromu  Lazer Tedavisi</vt:lpstr>
      <vt:lpstr>Slide 33</vt:lpstr>
      <vt:lpstr>İTF. Prof. Hayri Ermiş Fetoskopi Ünitesi 2013, Mart-</vt:lpstr>
      <vt:lpstr>Quintero 1 İİTS Olguları (İOPS)</vt:lpstr>
      <vt:lpstr>İkizden İkize Transfüzyon Sendromu Lazer Tedavisinin Nörogelişimsel Sonuçları</vt:lpstr>
      <vt:lpstr>Sonuç</vt:lpstr>
      <vt:lpstr> Özlemekteyiz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Monokoryonik İkizlere Özgü Sorunlar ve Tedavisi</dc:title>
  <dc:creator>gokberk</dc:creator>
  <cp:lastModifiedBy>gokberk</cp:lastModifiedBy>
  <cp:revision>103</cp:revision>
  <dcterms:created xsi:type="dcterms:W3CDTF">2016-06-09T19:13:51Z</dcterms:created>
  <dcterms:modified xsi:type="dcterms:W3CDTF">2017-05-20T07:46:10Z</dcterms:modified>
</cp:coreProperties>
</file>