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4" r:id="rId1"/>
  </p:sldMasterIdLst>
  <p:notesMasterIdLst>
    <p:notesMasterId r:id="rId45"/>
  </p:notesMasterIdLst>
  <p:sldIdLst>
    <p:sldId id="599" r:id="rId2"/>
    <p:sldId id="256" r:id="rId3"/>
    <p:sldId id="447" r:id="rId4"/>
    <p:sldId id="496" r:id="rId5"/>
    <p:sldId id="329" r:id="rId6"/>
    <p:sldId id="369" r:id="rId7"/>
    <p:sldId id="370" r:id="rId8"/>
    <p:sldId id="449" r:id="rId9"/>
    <p:sldId id="537" r:id="rId10"/>
    <p:sldId id="591" r:id="rId11"/>
    <p:sldId id="495" r:id="rId12"/>
    <p:sldId id="462" r:id="rId13"/>
    <p:sldId id="501" r:id="rId14"/>
    <p:sldId id="466" r:id="rId15"/>
    <p:sldId id="539" r:id="rId16"/>
    <p:sldId id="471" r:id="rId17"/>
    <p:sldId id="473" r:id="rId18"/>
    <p:sldId id="498" r:id="rId19"/>
    <p:sldId id="488" r:id="rId20"/>
    <p:sldId id="302" r:id="rId21"/>
    <p:sldId id="304" r:id="rId22"/>
    <p:sldId id="485" r:id="rId23"/>
    <p:sldId id="321" r:id="rId24"/>
    <p:sldId id="431" r:id="rId25"/>
    <p:sldId id="601" r:id="rId26"/>
    <p:sldId id="572" r:id="rId27"/>
    <p:sldId id="527" r:id="rId28"/>
    <p:sldId id="413" r:id="rId29"/>
    <p:sldId id="415" r:id="rId30"/>
    <p:sldId id="545" r:id="rId31"/>
    <p:sldId id="600" r:id="rId32"/>
    <p:sldId id="576" r:id="rId33"/>
    <p:sldId id="592" r:id="rId34"/>
    <p:sldId id="593" r:id="rId35"/>
    <p:sldId id="594" r:id="rId36"/>
    <p:sldId id="598" r:id="rId37"/>
    <p:sldId id="597" r:id="rId38"/>
    <p:sldId id="566" r:id="rId39"/>
    <p:sldId id="585" r:id="rId40"/>
    <p:sldId id="584" r:id="rId41"/>
    <p:sldId id="587" r:id="rId42"/>
    <p:sldId id="602" r:id="rId43"/>
    <p:sldId id="589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616D6"/>
    <a:srgbClr val="990099"/>
    <a:srgbClr val="D8344F"/>
    <a:srgbClr val="0033CC"/>
    <a:srgbClr val="FFFF00"/>
    <a:srgbClr val="0099FF"/>
    <a:srgbClr val="00FFFF"/>
    <a:srgbClr val="F0F034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16" autoAdjust="0"/>
    <p:restoredTop sz="94660"/>
  </p:normalViewPr>
  <p:slideViewPr>
    <p:cSldViewPr snapToGrid="0">
      <p:cViewPr varScale="1">
        <p:scale>
          <a:sx n="62" d="100"/>
          <a:sy n="62" d="100"/>
        </p:scale>
        <p:origin x="96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sz="2800" dirty="0" err="1">
                <a:solidFill>
                  <a:srgbClr val="002060"/>
                </a:solidFill>
              </a:rPr>
              <a:t>Only</a:t>
            </a:r>
            <a:r>
              <a:rPr lang="tr-TR" sz="2800" dirty="0">
                <a:solidFill>
                  <a:srgbClr val="002060"/>
                </a:solidFill>
              </a:rPr>
              <a:t> 50% </a:t>
            </a:r>
            <a:r>
              <a:rPr lang="tr-TR" dirty="0">
                <a:solidFill>
                  <a:srgbClr val="002060"/>
                </a:solidFill>
              </a:rPr>
              <a:t>of </a:t>
            </a:r>
            <a:r>
              <a:rPr lang="tr-TR" dirty="0" err="1">
                <a:solidFill>
                  <a:srgbClr val="002060"/>
                </a:solidFill>
              </a:rPr>
              <a:t>people</a:t>
            </a:r>
            <a:r>
              <a:rPr lang="tr-TR" dirty="0">
                <a:solidFill>
                  <a:srgbClr val="002060"/>
                </a:solidFill>
              </a:rPr>
              <a:t> </a:t>
            </a:r>
            <a:r>
              <a:rPr lang="tr-TR" dirty="0" err="1" smtClean="0">
                <a:solidFill>
                  <a:srgbClr val="002060"/>
                </a:solidFill>
              </a:rPr>
              <a:t>with</a:t>
            </a:r>
            <a:r>
              <a:rPr lang="tr-TR" dirty="0" smtClean="0">
                <a:solidFill>
                  <a:srgbClr val="002060"/>
                </a:solidFill>
              </a:rPr>
              <a:t> </a:t>
            </a:r>
          </a:p>
          <a:p>
            <a:pPr algn="ctr">
              <a:defRPr/>
            </a:pPr>
            <a:r>
              <a:rPr lang="tr-TR" dirty="0" err="1" smtClean="0">
                <a:solidFill>
                  <a:srgbClr val="002060"/>
                </a:solidFill>
              </a:rPr>
              <a:t>diabetes</a:t>
            </a:r>
            <a:r>
              <a:rPr lang="tr-TR" dirty="0" smtClean="0">
                <a:solidFill>
                  <a:srgbClr val="002060"/>
                </a:solidFill>
              </a:rPr>
              <a:t> </a:t>
            </a:r>
            <a:r>
              <a:rPr lang="tr-TR" dirty="0" err="1" smtClean="0">
                <a:solidFill>
                  <a:srgbClr val="002060"/>
                </a:solidFill>
              </a:rPr>
              <a:t>are</a:t>
            </a:r>
            <a:r>
              <a:rPr lang="tr-TR" dirty="0" smtClean="0">
                <a:solidFill>
                  <a:srgbClr val="002060"/>
                </a:solidFill>
              </a:rPr>
              <a:t> </a:t>
            </a:r>
            <a:r>
              <a:rPr lang="tr-TR" dirty="0" err="1">
                <a:solidFill>
                  <a:srgbClr val="002060"/>
                </a:solidFill>
              </a:rPr>
              <a:t>diagnosed</a:t>
            </a:r>
            <a:endParaRPr lang="tr-TR" dirty="0">
              <a:solidFill>
                <a:srgbClr val="002060"/>
              </a:solidFill>
            </a:endParaRPr>
          </a:p>
        </c:rich>
      </c:tx>
      <c:layout>
        <c:manualLayout>
          <c:xMode val="edge"/>
          <c:yMode val="edge"/>
          <c:x val="0.32458847736625512"/>
          <c:y val="5.35693636769162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Seri 1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Sayfa1!$A$2:$A$6</c:f>
              <c:numCache>
                <c:formatCode>General</c:formatCode>
                <c:ptCount val="5"/>
              </c:numCache>
            </c:numRef>
          </c:cat>
          <c:val>
            <c:numRef>
              <c:f>Sayfa1!$B$2:$B$6</c:f>
              <c:numCache>
                <c:formatCode>0%</c:formatCode>
                <c:ptCount val="5"/>
                <c:pt idx="0">
                  <c:v>1</c:v>
                </c:pt>
                <c:pt idx="1">
                  <c:v>0.55000000000000004</c:v>
                </c:pt>
                <c:pt idx="2">
                  <c:v>0.5</c:v>
                </c:pt>
                <c:pt idx="3">
                  <c:v>0.25</c:v>
                </c:pt>
                <c:pt idx="4">
                  <c:v>0.11</c:v>
                </c:pt>
              </c:numCache>
            </c:numRef>
          </c:val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Sütun1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Sayfa1!$A$2:$A$6</c:f>
              <c:numCache>
                <c:formatCode>General</c:formatCode>
                <c:ptCount val="5"/>
              </c:numCache>
            </c:numRef>
          </c:cat>
          <c:val>
            <c:numRef>
              <c:f>Sayfa1!$C$2:$C$6</c:f>
              <c:numCache>
                <c:formatCode>General</c:formatCode>
                <c:ptCount val="5"/>
              </c:numCache>
            </c:numRef>
          </c:val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Sütun2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Sayfa1!$A$2:$A$6</c:f>
              <c:numCache>
                <c:formatCode>General</c:formatCode>
                <c:ptCount val="5"/>
              </c:numCache>
            </c:numRef>
          </c:cat>
          <c:val>
            <c:numRef>
              <c:f>Sayfa1!$D$2:$D$6</c:f>
              <c:numCache>
                <c:formatCode>General</c:formatCode>
                <c:ptCount val="5"/>
              </c:numCache>
            </c:numRef>
          </c:val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1842214064"/>
        <c:axId val="-1842211344"/>
      </c:barChart>
      <c:catAx>
        <c:axId val="-1842214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1842211344"/>
        <c:crosses val="autoZero"/>
        <c:auto val="1"/>
        <c:lblAlgn val="ctr"/>
        <c:lblOffset val="100"/>
        <c:noMultiLvlLbl val="0"/>
      </c:catAx>
      <c:valAx>
        <c:axId val="-184221134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-1842214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Seri 1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7,0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Sayfa1!$A$2:$A$5</c:f>
              <c:strCache>
                <c:ptCount val="3"/>
                <c:pt idx="0">
                  <c:v>Turkey</c:v>
                </c:pt>
                <c:pt idx="1">
                  <c:v>Peer Countries</c:v>
                </c:pt>
                <c:pt idx="2">
                  <c:v>Treatment Guidelines</c:v>
                </c:pt>
              </c:strCache>
            </c:strRef>
          </c:cat>
          <c:val>
            <c:numRef>
              <c:f>Sayfa1!$B$2:$B$5</c:f>
              <c:numCache>
                <c:formatCode>_(* #,##0.00_);_(* \(#,##0.00\);_(* "-"??_);_(@_)</c:formatCode>
                <c:ptCount val="4"/>
                <c:pt idx="0">
                  <c:v>10.6</c:v>
                </c:pt>
                <c:pt idx="1">
                  <c:v>8.6</c:v>
                </c:pt>
                <c:pt idx="2">
                  <c:v>7</c:v>
                </c:pt>
              </c:numCache>
            </c:numRef>
          </c:val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Sütun2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Sayfa1!$A$2:$A$5</c:f>
              <c:strCache>
                <c:ptCount val="3"/>
                <c:pt idx="0">
                  <c:v>Turkey</c:v>
                </c:pt>
                <c:pt idx="1">
                  <c:v>Peer Countries</c:v>
                </c:pt>
                <c:pt idx="2">
                  <c:v>Treatment Guidelines</c:v>
                </c:pt>
              </c:strCache>
            </c:strRef>
          </c:cat>
          <c:val>
            <c:numRef>
              <c:f>Sayfa1!$C$2:$C$5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Sütun1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Sayfa1!$A$2:$A$5</c:f>
              <c:strCache>
                <c:ptCount val="3"/>
                <c:pt idx="0">
                  <c:v>Turkey</c:v>
                </c:pt>
                <c:pt idx="1">
                  <c:v>Peer Countries</c:v>
                </c:pt>
                <c:pt idx="2">
                  <c:v>Treatment Guidelines</c:v>
                </c:pt>
              </c:strCache>
            </c:strRef>
          </c:cat>
          <c:val>
            <c:numRef>
              <c:f>Sayfa1!$D$2:$D$5</c:f>
              <c:numCache>
                <c:formatCode>General</c:formatCode>
                <c:ptCount val="4"/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1842203728"/>
        <c:axId val="-1842210800"/>
      </c:barChart>
      <c:catAx>
        <c:axId val="-18422037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1842210800"/>
        <c:crosses val="autoZero"/>
        <c:auto val="1"/>
        <c:lblAlgn val="ctr"/>
        <c:lblOffset val="100"/>
        <c:noMultiLvlLbl val="0"/>
      </c:catAx>
      <c:valAx>
        <c:axId val="-1842210800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_(* #,##0.00_);_(* \(#,##0.00\);_(* &quot;-&quot;??_);_(@_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1842203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dirty="0">
                <a:solidFill>
                  <a:schemeClr val="accent5">
                    <a:lumMod val="50000"/>
                  </a:schemeClr>
                </a:solidFill>
              </a:rPr>
              <a:t>HYPERGLYCEMIA IN PREGNANCY</a:t>
            </a:r>
          </a:p>
        </c:rich>
      </c:tx>
      <c:layout>
        <c:manualLayout>
          <c:xMode val="edge"/>
          <c:yMode val="edge"/>
          <c:x val="0.10527763051777664"/>
          <c:y val="6.51682622895485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>
        <c:manualLayout>
          <c:layoutTarget val="inner"/>
          <c:xMode val="edge"/>
          <c:yMode val="edge"/>
          <c:x val="4.2923835949354644E-2"/>
          <c:y val="0.32847887878396653"/>
          <c:w val="0.5005806836372767"/>
          <c:h val="0.53630258610289805"/>
        </c:manualLayout>
      </c:layout>
      <c:pie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Satışlar</c:v>
                </c:pt>
              </c:strCache>
            </c:strRef>
          </c:tx>
          <c:explosion val="6"/>
          <c:dPt>
            <c:idx val="0"/>
            <c:bubble3D val="0"/>
            <c:spPr>
              <a:solidFill>
                <a:schemeClr val="accent1">
                  <a:tint val="58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1">
                  <a:tint val="86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1">
                  <a:shade val="86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1">
                  <a:shade val="58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-9.3153115609852385E-2"/>
                  <c:y val="-0.1544570155855540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6078838-D210-441E-97EC-730E9FA8E8C0}" type="VALUE">
                      <a:rPr lang="en-US" sz="200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pPr>
                        <a:defRPr sz="2000"/>
                      </a:pPr>
                      <a:t>[DEĞER]</a:t>
                    </a:fld>
                    <a:endParaRPr lang="tr-TR"/>
                  </a:p>
                </c:rich>
              </c:tx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58774373259053"/>
                      <c:h val="9.4484936108551021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A6B5DE54-54F3-4DFE-9A0D-4AFBFBF497F9}" type="VALUE">
                      <a:rPr lang="en-US" sz="200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pPr/>
                      <a:t>[DEĞER]</a:t>
                    </a:fld>
                    <a:endParaRPr lang="tr-TR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1.8868905314412276E-2"/>
                  <c:y val="4.5027493500676826E-3"/>
                </c:manualLayout>
              </c:layout>
              <c:tx>
                <c:rich>
                  <a:bodyPr/>
                  <a:lstStyle/>
                  <a:p>
                    <a:fld id="{33AF2824-0F93-4580-BD57-7E0CECF43A51}" type="VALUE">
                      <a:rPr lang="en-US" sz="200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pPr/>
                      <a:t>[DEĞER]</a:t>
                    </a:fld>
                    <a:endParaRPr lang="tr-TR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Sayfa1!$A$2:$A$5</c:f>
              <c:strCache>
                <c:ptCount val="3"/>
                <c:pt idx="0">
                  <c:v>GDM</c:v>
                </c:pt>
                <c:pt idx="1">
                  <c:v>FIRST DETECTED DURING PREGNANCY</c:v>
                </c:pt>
                <c:pt idx="2">
                  <c:v>DETECTED PRIOR TO PREGNANCY</c:v>
                </c:pt>
              </c:strCache>
            </c:strRef>
          </c:cat>
          <c:val>
            <c:numRef>
              <c:f>Sayfa1!$B$2:$B$5</c:f>
              <c:numCache>
                <c:formatCode>General</c:formatCode>
                <c:ptCount val="4"/>
                <c:pt idx="0">
                  <c:v>85.1</c:v>
                </c:pt>
                <c:pt idx="1">
                  <c:v>7.4</c:v>
                </c:pt>
                <c:pt idx="2">
                  <c:v>7.5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60036651881970327"/>
          <c:y val="0.61636592940946289"/>
          <c:w val="0.35224372601565862"/>
          <c:h val="0.31294264886300222"/>
        </c:manualLayout>
      </c:layout>
      <c:overlay val="0"/>
      <c:spPr>
        <a:solidFill>
          <a:schemeClr val="lt1">
            <a:lumMod val="95000"/>
            <a:alpha val="39000"/>
          </a:schemeClr>
        </a:solidFill>
        <a:ln w="19050">
          <a:solidFill>
            <a:schemeClr val="bg2">
              <a:lumMod val="50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accent3">
            <a:lumMod val="5000"/>
            <a:lumOff val="95000"/>
          </a:schemeClr>
        </a:gs>
        <a:gs pos="74000">
          <a:schemeClr val="accent3">
            <a:lumMod val="45000"/>
            <a:lumOff val="55000"/>
          </a:schemeClr>
        </a:gs>
        <a:gs pos="83000">
          <a:schemeClr val="accent3">
            <a:lumMod val="45000"/>
            <a:lumOff val="55000"/>
          </a:schemeClr>
        </a:gs>
        <a:gs pos="100000">
          <a:schemeClr val="accent3">
            <a:lumMod val="30000"/>
            <a:lumOff val="70000"/>
          </a:schemeClr>
        </a:gs>
      </a:gsLst>
      <a:lin ang="5400000" scaled="1"/>
      <a:tileRect/>
    </a:gradFill>
    <a:ln w="19050" cap="flat" cmpd="sng" algn="ctr">
      <a:solidFill>
        <a:schemeClr val="accent5">
          <a:lumMod val="75000"/>
        </a:schemeClr>
      </a:solidFill>
      <a:round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7C1A55-55B5-4A38-9A23-FC6704D51225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EB60A64C-93F5-41E8-9896-18235FB6EB76}">
      <dgm:prSet custT="1"/>
      <dgm:spPr>
        <a:ln w="25400">
          <a:solidFill>
            <a:schemeClr val="accent5">
              <a:lumMod val="50000"/>
            </a:schemeClr>
          </a:solidFill>
        </a:ln>
        <a:effectLst>
          <a:glow rad="635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pPr>
            <a:lnSpc>
              <a:spcPct val="150000"/>
            </a:lnSpc>
          </a:pPr>
          <a:r>
            <a:rPr lang="en-US" sz="2800" b="1" dirty="0" smtClean="0"/>
            <a:t>The ongoing epidemic of</a:t>
          </a:r>
          <a:endParaRPr lang="tr-TR" sz="2800" b="1" dirty="0" smtClean="0"/>
        </a:p>
        <a:p>
          <a:pPr>
            <a:lnSpc>
              <a:spcPct val="150000"/>
            </a:lnSpc>
          </a:pPr>
          <a:r>
            <a:rPr lang="en-US" sz="2800" b="1" dirty="0" smtClean="0"/>
            <a:t> obesity and diabetes</a:t>
          </a:r>
          <a:endParaRPr lang="tr-TR" sz="2800" b="1" dirty="0"/>
        </a:p>
      </dgm:t>
    </dgm:pt>
    <dgm:pt modelId="{B5E8DF87-3014-4D7A-89C4-A8F2783DDEDD}" type="parTrans" cxnId="{9758874F-DC0F-41DE-BBAB-7ECF4ED2DAE6}">
      <dgm:prSet/>
      <dgm:spPr/>
      <dgm:t>
        <a:bodyPr/>
        <a:lstStyle/>
        <a:p>
          <a:endParaRPr lang="tr-TR"/>
        </a:p>
      </dgm:t>
    </dgm:pt>
    <dgm:pt modelId="{56D9D526-EDD8-4D46-AA3C-42AFA1AE1A39}" type="sibTrans" cxnId="{9758874F-DC0F-41DE-BBAB-7ECF4ED2DAE6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tr-TR"/>
        </a:p>
      </dgm:t>
    </dgm:pt>
    <dgm:pt modelId="{D294D722-F8D5-4601-B055-FF041CBF864D}">
      <dgm:prSet custT="1"/>
      <dgm:spPr>
        <a:ln w="25400">
          <a:solidFill>
            <a:schemeClr val="accent5">
              <a:lumMod val="50000"/>
            </a:schemeClr>
          </a:solidFill>
        </a:ln>
        <a:effectLst>
          <a:glow rad="635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pPr>
            <a:lnSpc>
              <a:spcPct val="150000"/>
            </a:lnSpc>
          </a:pPr>
          <a:r>
            <a:rPr lang="en-US" sz="2800" b="1" dirty="0" smtClean="0">
              <a:latin typeface="Calibri" panose="020F0502020204030204" pitchFamily="34" charset="0"/>
              <a:cs typeface="Calibri" panose="020F0502020204030204" pitchFamily="34" charset="0"/>
            </a:rPr>
            <a:t>↑</a:t>
          </a:r>
          <a:r>
            <a:rPr lang="en-US" sz="2800" b="1" dirty="0" smtClean="0"/>
            <a:t> </a:t>
          </a:r>
          <a:r>
            <a:rPr lang="tr-TR" sz="2800" b="1" dirty="0" smtClean="0"/>
            <a:t>T2DM</a:t>
          </a:r>
          <a:r>
            <a:rPr lang="en-US" sz="2800" b="1" dirty="0" smtClean="0"/>
            <a:t> in women of </a:t>
          </a:r>
          <a:endParaRPr lang="tr-TR" sz="2800" b="1" dirty="0" smtClean="0"/>
        </a:p>
        <a:p>
          <a:pPr>
            <a:lnSpc>
              <a:spcPct val="150000"/>
            </a:lnSpc>
          </a:pPr>
          <a:r>
            <a:rPr lang="en-US" sz="2800" b="1" dirty="0" smtClean="0"/>
            <a:t>childbearing age</a:t>
          </a:r>
          <a:endParaRPr lang="tr-TR" sz="2800" b="1" dirty="0"/>
        </a:p>
      </dgm:t>
    </dgm:pt>
    <dgm:pt modelId="{ADCBDB2F-B290-4B3D-81E0-86DC6FFA1B09}" type="parTrans" cxnId="{15EE50F0-6510-4267-B13E-C63B78328CF4}">
      <dgm:prSet/>
      <dgm:spPr/>
      <dgm:t>
        <a:bodyPr/>
        <a:lstStyle/>
        <a:p>
          <a:endParaRPr lang="tr-TR"/>
        </a:p>
      </dgm:t>
    </dgm:pt>
    <dgm:pt modelId="{032F27F0-F14B-4939-B281-7AA07972372D}" type="sibTrans" cxnId="{15EE50F0-6510-4267-B13E-C63B78328CF4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tr-TR"/>
        </a:p>
      </dgm:t>
    </dgm:pt>
    <dgm:pt modelId="{BFC468E8-FE7E-4D83-BBDE-C7CCA900B17C}">
      <dgm:prSet custT="1"/>
      <dgm:spPr>
        <a:ln w="25400">
          <a:solidFill>
            <a:schemeClr val="accent5">
              <a:lumMod val="50000"/>
            </a:schemeClr>
          </a:solidFill>
        </a:ln>
        <a:effectLst>
          <a:glow rad="635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pPr>
            <a:lnSpc>
              <a:spcPct val="150000"/>
            </a:lnSpc>
          </a:pPr>
          <a:r>
            <a:rPr lang="en-US" sz="2800" b="1" dirty="0" smtClean="0">
              <a:latin typeface="Calibri" panose="020F0502020204030204" pitchFamily="34" charset="0"/>
              <a:cs typeface="Calibri" panose="020F0502020204030204" pitchFamily="34" charset="0"/>
            </a:rPr>
            <a:t>↑</a:t>
          </a:r>
          <a:r>
            <a:rPr lang="tr-TR" sz="2800" b="1" dirty="0" smtClean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800" b="1" dirty="0" smtClean="0"/>
            <a:t>in </a:t>
          </a:r>
          <a:r>
            <a:rPr lang="tr-TR" sz="2800" b="1" dirty="0" err="1" smtClean="0"/>
            <a:t>no</a:t>
          </a:r>
          <a:r>
            <a:rPr lang="en-US" sz="2800" b="1" dirty="0" smtClean="0"/>
            <a:t> of pregnant women with undiagnosed </a:t>
          </a:r>
          <a:r>
            <a:rPr lang="tr-TR" sz="2800" b="1" dirty="0" smtClean="0"/>
            <a:t>T2DM</a:t>
          </a:r>
          <a:endParaRPr lang="tr-TR" sz="2800" b="1" dirty="0"/>
        </a:p>
      </dgm:t>
    </dgm:pt>
    <dgm:pt modelId="{9F5F9225-BF16-4B0D-A88D-2ED9A1CEDDA7}" type="parTrans" cxnId="{65EF4857-A2DD-46BE-A1CA-EF8518FAB350}">
      <dgm:prSet/>
      <dgm:spPr/>
      <dgm:t>
        <a:bodyPr/>
        <a:lstStyle/>
        <a:p>
          <a:endParaRPr lang="tr-TR"/>
        </a:p>
      </dgm:t>
    </dgm:pt>
    <dgm:pt modelId="{0E22A430-565E-4715-8CC5-46BC0FE42C70}" type="sibTrans" cxnId="{65EF4857-A2DD-46BE-A1CA-EF8518FAB350}">
      <dgm:prSet/>
      <dgm:spPr/>
      <dgm:t>
        <a:bodyPr/>
        <a:lstStyle/>
        <a:p>
          <a:endParaRPr lang="tr-TR"/>
        </a:p>
      </dgm:t>
    </dgm:pt>
    <dgm:pt modelId="{45100858-4C91-4DE9-9EE9-365714591348}" type="pres">
      <dgm:prSet presAssocID="{0F7C1A55-55B5-4A38-9A23-FC6704D51225}" presName="linearFlow" presStyleCnt="0">
        <dgm:presLayoutVars>
          <dgm:resizeHandles val="exact"/>
        </dgm:presLayoutVars>
      </dgm:prSet>
      <dgm:spPr/>
    </dgm:pt>
    <dgm:pt modelId="{9E459B07-C750-42CB-8D5B-875D3A3E9A6E}" type="pres">
      <dgm:prSet presAssocID="{EB60A64C-93F5-41E8-9896-18235FB6EB76}" presName="node" presStyleLbl="node1" presStyleIdx="0" presStyleCnt="3" custLinFactNeighborX="935" custLinFactNeighborY="-39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B7F5FC6-BF6E-42DE-8B34-A4D63C91ABB5}" type="pres">
      <dgm:prSet presAssocID="{56D9D526-EDD8-4D46-AA3C-42AFA1AE1A39}" presName="sibTrans" presStyleLbl="sibTrans2D1" presStyleIdx="0" presStyleCnt="2"/>
      <dgm:spPr/>
      <dgm:t>
        <a:bodyPr/>
        <a:lstStyle/>
        <a:p>
          <a:endParaRPr lang="tr-TR"/>
        </a:p>
      </dgm:t>
    </dgm:pt>
    <dgm:pt modelId="{DE1580B9-7E1B-4AA4-9715-4BCAA1C9134E}" type="pres">
      <dgm:prSet presAssocID="{56D9D526-EDD8-4D46-AA3C-42AFA1AE1A39}" presName="connectorText" presStyleLbl="sibTrans2D1" presStyleIdx="0" presStyleCnt="2"/>
      <dgm:spPr/>
      <dgm:t>
        <a:bodyPr/>
        <a:lstStyle/>
        <a:p>
          <a:endParaRPr lang="tr-TR"/>
        </a:p>
      </dgm:t>
    </dgm:pt>
    <dgm:pt modelId="{5EBBCE9F-9079-4BAD-8992-826BFDB686DD}" type="pres">
      <dgm:prSet presAssocID="{D294D722-F8D5-4601-B055-FF041CBF864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87A5BC6-4621-4600-8BEA-B1790AE928AD}" type="pres">
      <dgm:prSet presAssocID="{032F27F0-F14B-4939-B281-7AA07972372D}" presName="sibTrans" presStyleLbl="sibTrans2D1" presStyleIdx="1" presStyleCnt="2"/>
      <dgm:spPr/>
      <dgm:t>
        <a:bodyPr/>
        <a:lstStyle/>
        <a:p>
          <a:endParaRPr lang="tr-TR"/>
        </a:p>
      </dgm:t>
    </dgm:pt>
    <dgm:pt modelId="{17E6FA39-AECB-48D9-84A1-4F6E290A0DFA}" type="pres">
      <dgm:prSet presAssocID="{032F27F0-F14B-4939-B281-7AA07972372D}" presName="connectorText" presStyleLbl="sibTrans2D1" presStyleIdx="1" presStyleCnt="2"/>
      <dgm:spPr/>
      <dgm:t>
        <a:bodyPr/>
        <a:lstStyle/>
        <a:p>
          <a:endParaRPr lang="tr-TR"/>
        </a:p>
      </dgm:t>
    </dgm:pt>
    <dgm:pt modelId="{F812DF4C-4ADD-474B-B493-8CE69694296A}" type="pres">
      <dgm:prSet presAssocID="{BFC468E8-FE7E-4D83-BBDE-C7CCA900B17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C9B11CB7-D78D-4B15-8E3F-7CF6651DAFEA}" type="presOf" srcId="{EB60A64C-93F5-41E8-9896-18235FB6EB76}" destId="{9E459B07-C750-42CB-8D5B-875D3A3E9A6E}" srcOrd="0" destOrd="0" presId="urn:microsoft.com/office/officeart/2005/8/layout/process2"/>
    <dgm:cxn modelId="{074E708E-0174-46E2-BEF6-9D06508B342A}" type="presOf" srcId="{032F27F0-F14B-4939-B281-7AA07972372D}" destId="{B87A5BC6-4621-4600-8BEA-B1790AE928AD}" srcOrd="0" destOrd="0" presId="urn:microsoft.com/office/officeart/2005/8/layout/process2"/>
    <dgm:cxn modelId="{15EE50F0-6510-4267-B13E-C63B78328CF4}" srcId="{0F7C1A55-55B5-4A38-9A23-FC6704D51225}" destId="{D294D722-F8D5-4601-B055-FF041CBF864D}" srcOrd="1" destOrd="0" parTransId="{ADCBDB2F-B290-4B3D-81E0-86DC6FFA1B09}" sibTransId="{032F27F0-F14B-4939-B281-7AA07972372D}"/>
    <dgm:cxn modelId="{65EF4857-A2DD-46BE-A1CA-EF8518FAB350}" srcId="{0F7C1A55-55B5-4A38-9A23-FC6704D51225}" destId="{BFC468E8-FE7E-4D83-BBDE-C7CCA900B17C}" srcOrd="2" destOrd="0" parTransId="{9F5F9225-BF16-4B0D-A88D-2ED9A1CEDDA7}" sibTransId="{0E22A430-565E-4715-8CC5-46BC0FE42C70}"/>
    <dgm:cxn modelId="{8EB2E345-B2A5-4030-943C-DB37A1D57B66}" type="presOf" srcId="{032F27F0-F14B-4939-B281-7AA07972372D}" destId="{17E6FA39-AECB-48D9-84A1-4F6E290A0DFA}" srcOrd="1" destOrd="0" presId="urn:microsoft.com/office/officeart/2005/8/layout/process2"/>
    <dgm:cxn modelId="{BD4E8BFB-2C1D-4837-8F8C-70D94CE121C0}" type="presOf" srcId="{56D9D526-EDD8-4D46-AA3C-42AFA1AE1A39}" destId="{EB7F5FC6-BF6E-42DE-8B34-A4D63C91ABB5}" srcOrd="0" destOrd="0" presId="urn:microsoft.com/office/officeart/2005/8/layout/process2"/>
    <dgm:cxn modelId="{9758874F-DC0F-41DE-BBAB-7ECF4ED2DAE6}" srcId="{0F7C1A55-55B5-4A38-9A23-FC6704D51225}" destId="{EB60A64C-93F5-41E8-9896-18235FB6EB76}" srcOrd="0" destOrd="0" parTransId="{B5E8DF87-3014-4D7A-89C4-A8F2783DDEDD}" sibTransId="{56D9D526-EDD8-4D46-AA3C-42AFA1AE1A39}"/>
    <dgm:cxn modelId="{3E3C7B65-F464-412D-97B3-AB488003186A}" type="presOf" srcId="{BFC468E8-FE7E-4D83-BBDE-C7CCA900B17C}" destId="{F812DF4C-4ADD-474B-B493-8CE69694296A}" srcOrd="0" destOrd="0" presId="urn:microsoft.com/office/officeart/2005/8/layout/process2"/>
    <dgm:cxn modelId="{F5E9FA67-D773-411A-830D-B4CC9708745D}" type="presOf" srcId="{56D9D526-EDD8-4D46-AA3C-42AFA1AE1A39}" destId="{DE1580B9-7E1B-4AA4-9715-4BCAA1C9134E}" srcOrd="1" destOrd="0" presId="urn:microsoft.com/office/officeart/2005/8/layout/process2"/>
    <dgm:cxn modelId="{5140BF50-8A66-4032-9661-AF0FC1D86507}" type="presOf" srcId="{0F7C1A55-55B5-4A38-9A23-FC6704D51225}" destId="{45100858-4C91-4DE9-9EE9-365714591348}" srcOrd="0" destOrd="0" presId="urn:microsoft.com/office/officeart/2005/8/layout/process2"/>
    <dgm:cxn modelId="{56C73171-7100-46C8-B2D6-503D878FCC37}" type="presOf" srcId="{D294D722-F8D5-4601-B055-FF041CBF864D}" destId="{5EBBCE9F-9079-4BAD-8992-826BFDB686DD}" srcOrd="0" destOrd="0" presId="urn:microsoft.com/office/officeart/2005/8/layout/process2"/>
    <dgm:cxn modelId="{DBAB18B8-13C6-4F6F-B2DB-682D8C551AE2}" type="presParOf" srcId="{45100858-4C91-4DE9-9EE9-365714591348}" destId="{9E459B07-C750-42CB-8D5B-875D3A3E9A6E}" srcOrd="0" destOrd="0" presId="urn:microsoft.com/office/officeart/2005/8/layout/process2"/>
    <dgm:cxn modelId="{ADA35735-721A-4CAD-91FD-67F3BCC61DF8}" type="presParOf" srcId="{45100858-4C91-4DE9-9EE9-365714591348}" destId="{EB7F5FC6-BF6E-42DE-8B34-A4D63C91ABB5}" srcOrd="1" destOrd="0" presId="urn:microsoft.com/office/officeart/2005/8/layout/process2"/>
    <dgm:cxn modelId="{F7286B8C-3403-4E19-94BD-34ADAE4FAE13}" type="presParOf" srcId="{EB7F5FC6-BF6E-42DE-8B34-A4D63C91ABB5}" destId="{DE1580B9-7E1B-4AA4-9715-4BCAA1C9134E}" srcOrd="0" destOrd="0" presId="urn:microsoft.com/office/officeart/2005/8/layout/process2"/>
    <dgm:cxn modelId="{24AA3F93-F2EA-4E4F-96FA-8D192F809013}" type="presParOf" srcId="{45100858-4C91-4DE9-9EE9-365714591348}" destId="{5EBBCE9F-9079-4BAD-8992-826BFDB686DD}" srcOrd="2" destOrd="0" presId="urn:microsoft.com/office/officeart/2005/8/layout/process2"/>
    <dgm:cxn modelId="{8A935C40-BEC5-4DB3-9794-F2C7948E2166}" type="presParOf" srcId="{45100858-4C91-4DE9-9EE9-365714591348}" destId="{B87A5BC6-4621-4600-8BEA-B1790AE928AD}" srcOrd="3" destOrd="0" presId="urn:microsoft.com/office/officeart/2005/8/layout/process2"/>
    <dgm:cxn modelId="{B18966DD-D32E-4DCE-A86C-6088806CA2FA}" type="presParOf" srcId="{B87A5BC6-4621-4600-8BEA-B1790AE928AD}" destId="{17E6FA39-AECB-48D9-84A1-4F6E290A0DFA}" srcOrd="0" destOrd="0" presId="urn:microsoft.com/office/officeart/2005/8/layout/process2"/>
    <dgm:cxn modelId="{1250DF7D-F928-45BF-9A87-51D7B0DA4E7E}" type="presParOf" srcId="{45100858-4C91-4DE9-9EE9-365714591348}" destId="{F812DF4C-4ADD-474B-B493-8CE69694296A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D6975C-EF2C-499D-964D-285152DC31C6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77E4F5CC-2808-498C-81F3-58DBE022A3FC}">
      <dgm:prSet phldrT="[Metin]" custT="1"/>
      <dgm:spPr>
        <a:solidFill>
          <a:schemeClr val="accent4">
            <a:lumMod val="60000"/>
            <a:lumOff val="40000"/>
            <a:alpha val="65000"/>
          </a:schemeClr>
        </a:solidFill>
      </dgm:spPr>
      <dgm:t>
        <a:bodyPr/>
        <a:lstStyle/>
        <a:p>
          <a:r>
            <a:rPr lang="tr-TR" sz="2400" b="1" dirty="0" smtClean="0">
              <a:solidFill>
                <a:schemeClr val="accent5">
                  <a:lumMod val="50000"/>
                </a:schemeClr>
              </a:solidFill>
            </a:rPr>
            <a:t>ANTENATAL</a:t>
          </a:r>
          <a:endParaRPr lang="tr-TR" sz="2400" b="1" dirty="0">
            <a:solidFill>
              <a:schemeClr val="accent5">
                <a:lumMod val="50000"/>
              </a:schemeClr>
            </a:solidFill>
          </a:endParaRPr>
        </a:p>
      </dgm:t>
    </dgm:pt>
    <dgm:pt modelId="{8B4B587D-21CB-4015-8C92-FC5D36B7B2B7}" type="parTrans" cxnId="{B979D7BE-EBFF-47DE-9980-53F9E2AA3DA3}">
      <dgm:prSet/>
      <dgm:spPr/>
      <dgm:t>
        <a:bodyPr/>
        <a:lstStyle/>
        <a:p>
          <a:endParaRPr lang="tr-TR"/>
        </a:p>
      </dgm:t>
    </dgm:pt>
    <dgm:pt modelId="{822C89D1-6718-47C1-A907-FAFF9F826798}" type="sibTrans" cxnId="{B979D7BE-EBFF-47DE-9980-53F9E2AA3DA3}">
      <dgm:prSet/>
      <dgm:spPr/>
      <dgm:t>
        <a:bodyPr/>
        <a:lstStyle/>
        <a:p>
          <a:endParaRPr lang="tr-TR"/>
        </a:p>
      </dgm:t>
    </dgm:pt>
    <dgm:pt modelId="{90E6C1D6-E038-4063-B1FB-15C8F1BDF3BE}">
      <dgm:prSet phldrT="[Metin]" custT="1"/>
      <dgm:spPr>
        <a:solidFill>
          <a:schemeClr val="accent4">
            <a:lumMod val="60000"/>
            <a:lumOff val="40000"/>
            <a:alpha val="65000"/>
          </a:schemeClr>
        </a:solidFill>
      </dgm:spPr>
      <dgm:t>
        <a:bodyPr/>
        <a:lstStyle/>
        <a:p>
          <a:r>
            <a:rPr lang="tr-TR" sz="2400" dirty="0" err="1" smtClean="0">
              <a:solidFill>
                <a:schemeClr val="accent5">
                  <a:lumMod val="50000"/>
                </a:schemeClr>
              </a:solidFill>
            </a:rPr>
            <a:t>Miscarriage</a:t>
          </a:r>
          <a:r>
            <a:rPr lang="tr-TR" sz="2400" dirty="0" smtClean="0">
              <a:solidFill>
                <a:schemeClr val="accent5">
                  <a:lumMod val="50000"/>
                </a:schemeClr>
              </a:solidFill>
            </a:rPr>
            <a:t>	</a:t>
          </a:r>
          <a:r>
            <a:rPr lang="tr-TR" sz="2400" dirty="0" err="1" smtClean="0">
              <a:solidFill>
                <a:schemeClr val="accent5">
                  <a:lumMod val="50000"/>
                </a:schemeClr>
              </a:solidFill>
            </a:rPr>
            <a:t>Birth</a:t>
          </a:r>
          <a:r>
            <a:rPr lang="tr-TR" sz="2400" dirty="0" smtClean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tr-TR" sz="2400" dirty="0" err="1" smtClean="0">
              <a:solidFill>
                <a:schemeClr val="accent5">
                  <a:lumMod val="50000"/>
                </a:schemeClr>
              </a:solidFill>
            </a:rPr>
            <a:t>defects</a:t>
          </a:r>
          <a:endParaRPr lang="tr-TR" sz="2400" dirty="0">
            <a:solidFill>
              <a:schemeClr val="accent5">
                <a:lumMod val="50000"/>
              </a:schemeClr>
            </a:solidFill>
          </a:endParaRPr>
        </a:p>
      </dgm:t>
    </dgm:pt>
    <dgm:pt modelId="{2F9B9D2C-197F-42FA-A3B3-F7FCA9A8A65E}" type="parTrans" cxnId="{5D951DA2-952C-40DB-9EC0-2B8B2E6D89D0}">
      <dgm:prSet/>
      <dgm:spPr/>
      <dgm:t>
        <a:bodyPr/>
        <a:lstStyle/>
        <a:p>
          <a:endParaRPr lang="tr-TR"/>
        </a:p>
      </dgm:t>
    </dgm:pt>
    <dgm:pt modelId="{D92C817D-62D0-4F3A-9D31-D9451592A6F1}" type="sibTrans" cxnId="{5D951DA2-952C-40DB-9EC0-2B8B2E6D89D0}">
      <dgm:prSet/>
      <dgm:spPr/>
      <dgm:t>
        <a:bodyPr/>
        <a:lstStyle/>
        <a:p>
          <a:endParaRPr lang="tr-TR"/>
        </a:p>
      </dgm:t>
    </dgm:pt>
    <dgm:pt modelId="{EA3A2C3C-EFE2-49C3-BB89-1ACABED10BC4}">
      <dgm:prSet phldrT="[Metin]" custT="1"/>
      <dgm:spPr>
        <a:solidFill>
          <a:srgbClr val="FF66FF">
            <a:alpha val="65000"/>
          </a:srgbClr>
        </a:solidFill>
      </dgm:spPr>
      <dgm:t>
        <a:bodyPr/>
        <a:lstStyle/>
        <a:p>
          <a:r>
            <a:rPr lang="tr-TR" sz="2400" b="1" dirty="0" smtClean="0">
              <a:solidFill>
                <a:schemeClr val="accent5">
                  <a:lumMod val="50000"/>
                </a:schemeClr>
              </a:solidFill>
            </a:rPr>
            <a:t>DELIVERY</a:t>
          </a:r>
          <a:endParaRPr lang="tr-TR" sz="2400" b="1" dirty="0">
            <a:solidFill>
              <a:schemeClr val="accent5">
                <a:lumMod val="50000"/>
              </a:schemeClr>
            </a:solidFill>
          </a:endParaRPr>
        </a:p>
      </dgm:t>
    </dgm:pt>
    <dgm:pt modelId="{556F1648-0EA2-4D27-9D7C-979F3006CB21}" type="parTrans" cxnId="{8F24F36C-4E66-4D69-A809-86AA2A6EFA89}">
      <dgm:prSet/>
      <dgm:spPr/>
      <dgm:t>
        <a:bodyPr/>
        <a:lstStyle/>
        <a:p>
          <a:endParaRPr lang="tr-TR"/>
        </a:p>
      </dgm:t>
    </dgm:pt>
    <dgm:pt modelId="{03C60434-A1AE-40D8-8BAF-E62C38D9E663}" type="sibTrans" cxnId="{8F24F36C-4E66-4D69-A809-86AA2A6EFA89}">
      <dgm:prSet/>
      <dgm:spPr/>
      <dgm:t>
        <a:bodyPr/>
        <a:lstStyle/>
        <a:p>
          <a:endParaRPr lang="tr-TR"/>
        </a:p>
      </dgm:t>
    </dgm:pt>
    <dgm:pt modelId="{F9985F05-70CE-44F1-B7C9-B18382C34269}">
      <dgm:prSet phldrT="[Metin]" custT="1"/>
      <dgm:spPr>
        <a:solidFill>
          <a:srgbClr val="FF66FF">
            <a:alpha val="65000"/>
          </a:srgbClr>
        </a:solidFill>
      </dgm:spPr>
      <dgm:t>
        <a:bodyPr/>
        <a:lstStyle/>
        <a:p>
          <a:r>
            <a:rPr lang="tr-TR" sz="2400" dirty="0" err="1" smtClean="0">
              <a:solidFill>
                <a:schemeClr val="accent5">
                  <a:lumMod val="50000"/>
                </a:schemeClr>
              </a:solidFill>
            </a:rPr>
            <a:t>Birth</a:t>
          </a:r>
          <a:r>
            <a:rPr lang="tr-TR" sz="2400" dirty="0" smtClean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tr-TR" sz="2400" dirty="0" err="1" smtClean="0">
              <a:solidFill>
                <a:schemeClr val="accent5">
                  <a:lumMod val="50000"/>
                </a:schemeClr>
              </a:solidFill>
            </a:rPr>
            <a:t>asphyxia</a:t>
          </a:r>
          <a:r>
            <a:rPr lang="tr-TR" sz="2400" dirty="0" smtClean="0">
              <a:solidFill>
                <a:schemeClr val="accent5">
                  <a:lumMod val="50000"/>
                </a:schemeClr>
              </a:solidFill>
            </a:rPr>
            <a:t>	</a:t>
          </a:r>
          <a:endParaRPr lang="tr-TR" sz="2400" dirty="0">
            <a:solidFill>
              <a:schemeClr val="accent5">
                <a:lumMod val="50000"/>
              </a:schemeClr>
            </a:solidFill>
          </a:endParaRPr>
        </a:p>
      </dgm:t>
    </dgm:pt>
    <dgm:pt modelId="{C9437428-843B-4FA1-ABE2-C99D66A7604F}" type="parTrans" cxnId="{7CDC6675-B4F6-4BF9-BF81-9E4084875AB8}">
      <dgm:prSet/>
      <dgm:spPr/>
      <dgm:t>
        <a:bodyPr/>
        <a:lstStyle/>
        <a:p>
          <a:endParaRPr lang="tr-TR"/>
        </a:p>
      </dgm:t>
    </dgm:pt>
    <dgm:pt modelId="{83C142F3-617D-4F73-87DB-C1DE9616915B}" type="sibTrans" cxnId="{7CDC6675-B4F6-4BF9-BF81-9E4084875AB8}">
      <dgm:prSet/>
      <dgm:spPr/>
      <dgm:t>
        <a:bodyPr/>
        <a:lstStyle/>
        <a:p>
          <a:endParaRPr lang="tr-TR"/>
        </a:p>
      </dgm:t>
    </dgm:pt>
    <dgm:pt modelId="{BDF4371F-D177-4461-A68C-3B53F88CA0E0}">
      <dgm:prSet phldrT="[Metin]" custT="1"/>
      <dgm:spPr>
        <a:solidFill>
          <a:srgbClr val="8C3FC5">
            <a:alpha val="47000"/>
          </a:srgbClr>
        </a:solidFill>
      </dgm:spPr>
      <dgm:t>
        <a:bodyPr/>
        <a:lstStyle/>
        <a:p>
          <a:r>
            <a:rPr lang="tr-TR" sz="2400" b="1" dirty="0" smtClean="0">
              <a:solidFill>
                <a:schemeClr val="accent5">
                  <a:lumMod val="50000"/>
                </a:schemeClr>
              </a:solidFill>
            </a:rPr>
            <a:t>POSTNATAL</a:t>
          </a:r>
          <a:endParaRPr lang="tr-TR" sz="2400" b="1" dirty="0">
            <a:solidFill>
              <a:schemeClr val="accent5">
                <a:lumMod val="50000"/>
              </a:schemeClr>
            </a:solidFill>
          </a:endParaRPr>
        </a:p>
      </dgm:t>
    </dgm:pt>
    <dgm:pt modelId="{2D251D5A-9DE3-471F-966D-8736A3E48D20}" type="parTrans" cxnId="{0EE20F35-503A-4CA2-B06F-98A715E0BD5D}">
      <dgm:prSet/>
      <dgm:spPr/>
      <dgm:t>
        <a:bodyPr/>
        <a:lstStyle/>
        <a:p>
          <a:endParaRPr lang="tr-TR"/>
        </a:p>
      </dgm:t>
    </dgm:pt>
    <dgm:pt modelId="{B15FEDE5-1555-4DB5-973D-6B84089EF30E}" type="sibTrans" cxnId="{0EE20F35-503A-4CA2-B06F-98A715E0BD5D}">
      <dgm:prSet/>
      <dgm:spPr/>
      <dgm:t>
        <a:bodyPr/>
        <a:lstStyle/>
        <a:p>
          <a:endParaRPr lang="tr-TR"/>
        </a:p>
      </dgm:t>
    </dgm:pt>
    <dgm:pt modelId="{C97135A6-BF0C-44F5-BC3C-EB882D2F9E36}">
      <dgm:prSet phldrT="[Metin]" custT="1"/>
      <dgm:spPr>
        <a:solidFill>
          <a:srgbClr val="8C3FC5">
            <a:alpha val="47000"/>
          </a:srgbClr>
        </a:solidFill>
      </dgm:spPr>
      <dgm:t>
        <a:bodyPr/>
        <a:lstStyle/>
        <a:p>
          <a:r>
            <a:rPr lang="tr-TR" sz="2400" dirty="0" smtClean="0">
              <a:solidFill>
                <a:schemeClr val="accent5">
                  <a:lumMod val="50000"/>
                </a:schemeClr>
              </a:solidFill>
            </a:rPr>
            <a:t>RDS, </a:t>
          </a:r>
          <a:r>
            <a:rPr lang="tr-TR" sz="2400" dirty="0" err="1" smtClean="0">
              <a:solidFill>
                <a:schemeClr val="accent5">
                  <a:lumMod val="50000"/>
                </a:schemeClr>
              </a:solidFill>
            </a:rPr>
            <a:t>Transient</a:t>
          </a:r>
          <a:r>
            <a:rPr lang="tr-TR" sz="2400" dirty="0" smtClean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tr-TR" sz="2400" dirty="0" err="1" smtClean="0">
              <a:solidFill>
                <a:schemeClr val="accent5">
                  <a:lumMod val="50000"/>
                </a:schemeClr>
              </a:solidFill>
            </a:rPr>
            <a:t>tachypnea</a:t>
          </a:r>
          <a:endParaRPr lang="tr-TR" sz="2400" dirty="0">
            <a:solidFill>
              <a:schemeClr val="accent5">
                <a:lumMod val="50000"/>
              </a:schemeClr>
            </a:solidFill>
          </a:endParaRPr>
        </a:p>
      </dgm:t>
    </dgm:pt>
    <dgm:pt modelId="{670A20F4-06AA-4521-B6E1-1DD21A4EF0A3}" type="parTrans" cxnId="{8FE6F5C9-D6C0-452B-A6C7-7841446F4232}">
      <dgm:prSet/>
      <dgm:spPr/>
      <dgm:t>
        <a:bodyPr/>
        <a:lstStyle/>
        <a:p>
          <a:endParaRPr lang="tr-TR"/>
        </a:p>
      </dgm:t>
    </dgm:pt>
    <dgm:pt modelId="{16994DD9-059D-4CDF-82CE-14844D4B7C14}" type="sibTrans" cxnId="{8FE6F5C9-D6C0-452B-A6C7-7841446F4232}">
      <dgm:prSet/>
      <dgm:spPr/>
      <dgm:t>
        <a:bodyPr/>
        <a:lstStyle/>
        <a:p>
          <a:endParaRPr lang="tr-TR"/>
        </a:p>
      </dgm:t>
    </dgm:pt>
    <dgm:pt modelId="{CCD7B5D4-5A97-409C-8C36-D61B25BBAA54}">
      <dgm:prSet phldrT="[Metin]" custT="1"/>
      <dgm:spPr>
        <a:solidFill>
          <a:srgbClr val="8C3FC5">
            <a:alpha val="47000"/>
          </a:srgbClr>
        </a:solidFill>
      </dgm:spPr>
      <dgm:t>
        <a:bodyPr/>
        <a:lstStyle/>
        <a:p>
          <a:r>
            <a:rPr lang="tr-TR" sz="2400" dirty="0" err="1" smtClean="0">
              <a:solidFill>
                <a:schemeClr val="accent5">
                  <a:lumMod val="50000"/>
                </a:schemeClr>
              </a:solidFill>
            </a:rPr>
            <a:t>Cardiomyopathy</a:t>
          </a:r>
          <a:r>
            <a:rPr lang="tr-TR" sz="2400" dirty="0" smtClean="0">
              <a:solidFill>
                <a:schemeClr val="accent5">
                  <a:lumMod val="50000"/>
                </a:schemeClr>
              </a:solidFill>
            </a:rPr>
            <a:t>, NICU</a:t>
          </a:r>
          <a:endParaRPr lang="tr-TR" sz="2400" dirty="0">
            <a:solidFill>
              <a:schemeClr val="accent5">
                <a:lumMod val="50000"/>
              </a:schemeClr>
            </a:solidFill>
          </a:endParaRPr>
        </a:p>
      </dgm:t>
    </dgm:pt>
    <dgm:pt modelId="{87B64117-A207-4136-B1A5-51FF1C1A05CB}" type="parTrans" cxnId="{8FC88ABD-F58F-4FC9-88D5-02CCA64CE44C}">
      <dgm:prSet/>
      <dgm:spPr/>
      <dgm:t>
        <a:bodyPr/>
        <a:lstStyle/>
        <a:p>
          <a:endParaRPr lang="tr-TR"/>
        </a:p>
      </dgm:t>
    </dgm:pt>
    <dgm:pt modelId="{5BCB9026-5EB7-46AF-9A63-C776F9AA996F}" type="sibTrans" cxnId="{8FC88ABD-F58F-4FC9-88D5-02CCA64CE44C}">
      <dgm:prSet/>
      <dgm:spPr/>
      <dgm:t>
        <a:bodyPr/>
        <a:lstStyle/>
        <a:p>
          <a:endParaRPr lang="tr-TR"/>
        </a:p>
      </dgm:t>
    </dgm:pt>
    <dgm:pt modelId="{16DE2BC5-A333-4DC7-B035-A923FD7D474F}">
      <dgm:prSet custT="1"/>
      <dgm:spPr>
        <a:solidFill>
          <a:srgbClr val="FF66FF">
            <a:alpha val="65000"/>
          </a:srgbClr>
        </a:solidFill>
      </dgm:spPr>
      <dgm:t>
        <a:bodyPr/>
        <a:lstStyle/>
        <a:p>
          <a:r>
            <a:rPr lang="tr-TR" sz="2400" dirty="0" smtClean="0">
              <a:solidFill>
                <a:schemeClr val="accent5">
                  <a:lumMod val="50000"/>
                </a:schemeClr>
              </a:solidFill>
            </a:rPr>
            <a:t>B</a:t>
          </a:r>
          <a:r>
            <a:rPr lang="en-US" sz="2400" dirty="0" smtClean="0">
              <a:solidFill>
                <a:schemeClr val="accent5">
                  <a:lumMod val="50000"/>
                </a:schemeClr>
              </a:solidFill>
            </a:rPr>
            <a:t>rachial plexus injury</a:t>
          </a:r>
          <a:endParaRPr lang="tr-TR" sz="2400" dirty="0">
            <a:solidFill>
              <a:schemeClr val="accent5">
                <a:lumMod val="50000"/>
              </a:schemeClr>
            </a:solidFill>
          </a:endParaRPr>
        </a:p>
      </dgm:t>
    </dgm:pt>
    <dgm:pt modelId="{BCE2F4A9-DFCA-4C65-B8AB-E82938DD8CCF}" type="parTrans" cxnId="{5847F369-6589-4CF0-9F8B-21852E1C1406}">
      <dgm:prSet/>
      <dgm:spPr/>
      <dgm:t>
        <a:bodyPr/>
        <a:lstStyle/>
        <a:p>
          <a:endParaRPr lang="tr-TR"/>
        </a:p>
      </dgm:t>
    </dgm:pt>
    <dgm:pt modelId="{72D92C72-3E4B-4B5C-970B-E08B26E5A256}" type="sibTrans" cxnId="{5847F369-6589-4CF0-9F8B-21852E1C1406}">
      <dgm:prSet/>
      <dgm:spPr/>
      <dgm:t>
        <a:bodyPr/>
        <a:lstStyle/>
        <a:p>
          <a:endParaRPr lang="tr-TR"/>
        </a:p>
      </dgm:t>
    </dgm:pt>
    <dgm:pt modelId="{510AF13D-F244-4369-A90D-C83B239CF4FA}">
      <dgm:prSet phldrT="[Metin]" custT="1"/>
      <dgm:spPr>
        <a:solidFill>
          <a:schemeClr val="accent4">
            <a:lumMod val="60000"/>
            <a:lumOff val="40000"/>
            <a:alpha val="65000"/>
          </a:schemeClr>
        </a:solidFill>
      </dgm:spPr>
      <dgm:t>
        <a:bodyPr/>
        <a:lstStyle/>
        <a:p>
          <a:r>
            <a:rPr lang="tr-TR" sz="2400" dirty="0" smtClean="0">
              <a:solidFill>
                <a:schemeClr val="accent5">
                  <a:lumMod val="50000"/>
                </a:schemeClr>
              </a:solidFill>
            </a:rPr>
            <a:t>IUGR		</a:t>
          </a:r>
          <a:r>
            <a:rPr lang="tr-TR" sz="2400" dirty="0" err="1" smtClean="0">
              <a:solidFill>
                <a:schemeClr val="accent5">
                  <a:lumMod val="50000"/>
                </a:schemeClr>
              </a:solidFill>
            </a:rPr>
            <a:t>Macrosomia</a:t>
          </a:r>
          <a:endParaRPr lang="tr-TR" sz="2400" dirty="0">
            <a:solidFill>
              <a:schemeClr val="accent5">
                <a:lumMod val="50000"/>
              </a:schemeClr>
            </a:solidFill>
          </a:endParaRPr>
        </a:p>
      </dgm:t>
    </dgm:pt>
    <dgm:pt modelId="{2FB439A5-94F5-453B-8784-56F8A5C3A9E1}" type="parTrans" cxnId="{871B8ED4-4FCB-4EF5-864C-C8AA5886123B}">
      <dgm:prSet/>
      <dgm:spPr/>
      <dgm:t>
        <a:bodyPr/>
        <a:lstStyle/>
        <a:p>
          <a:endParaRPr lang="tr-TR"/>
        </a:p>
      </dgm:t>
    </dgm:pt>
    <dgm:pt modelId="{887D69F6-5FC2-44CD-A520-2F9A52F45F89}" type="sibTrans" cxnId="{871B8ED4-4FCB-4EF5-864C-C8AA5886123B}">
      <dgm:prSet/>
      <dgm:spPr/>
      <dgm:t>
        <a:bodyPr/>
        <a:lstStyle/>
        <a:p>
          <a:endParaRPr lang="tr-TR"/>
        </a:p>
      </dgm:t>
    </dgm:pt>
    <dgm:pt modelId="{575E19ED-A506-423A-BA6C-50B8C751E41F}">
      <dgm:prSet custT="1"/>
      <dgm:spPr>
        <a:solidFill>
          <a:srgbClr val="8C3FC5">
            <a:alpha val="47000"/>
          </a:srgbClr>
        </a:solidFill>
      </dgm:spPr>
      <dgm:t>
        <a:bodyPr/>
        <a:lstStyle/>
        <a:p>
          <a:r>
            <a:rPr lang="tr-TR" sz="2400" dirty="0" err="1" smtClean="0">
              <a:solidFill>
                <a:schemeClr val="accent5">
                  <a:lumMod val="50000"/>
                </a:schemeClr>
              </a:solidFill>
            </a:rPr>
            <a:t>Hypoglycaemia</a:t>
          </a:r>
          <a:r>
            <a:rPr lang="tr-TR" sz="2400" dirty="0" smtClean="0">
              <a:solidFill>
                <a:schemeClr val="accent5">
                  <a:lumMod val="50000"/>
                </a:schemeClr>
              </a:solidFill>
            </a:rPr>
            <a:t>,   </a:t>
          </a:r>
          <a:r>
            <a:rPr lang="tr-TR" sz="2400" dirty="0" err="1" smtClean="0">
              <a:solidFill>
                <a:schemeClr val="accent5">
                  <a:lumMod val="50000"/>
                </a:schemeClr>
              </a:solidFill>
            </a:rPr>
            <a:t>Hypocalcemia</a:t>
          </a:r>
          <a:r>
            <a:rPr lang="tr-TR" sz="2400" dirty="0" smtClean="0">
              <a:solidFill>
                <a:schemeClr val="accent5">
                  <a:lumMod val="50000"/>
                </a:schemeClr>
              </a:solidFill>
            </a:rPr>
            <a:t> </a:t>
          </a:r>
          <a:endParaRPr lang="tr-TR" sz="2400" dirty="0">
            <a:solidFill>
              <a:schemeClr val="accent5">
                <a:lumMod val="50000"/>
              </a:schemeClr>
            </a:solidFill>
          </a:endParaRPr>
        </a:p>
      </dgm:t>
    </dgm:pt>
    <dgm:pt modelId="{AD1A23B2-1EF0-4CE0-B1CC-5C2F3E4F890D}" type="parTrans" cxnId="{B03AEA6D-4B5A-4C22-B48E-A1E9D95B6DE4}">
      <dgm:prSet/>
      <dgm:spPr/>
      <dgm:t>
        <a:bodyPr/>
        <a:lstStyle/>
        <a:p>
          <a:endParaRPr lang="tr-TR"/>
        </a:p>
      </dgm:t>
    </dgm:pt>
    <dgm:pt modelId="{24B2A304-6BFE-40D4-9E5C-6A9C908D2134}" type="sibTrans" cxnId="{B03AEA6D-4B5A-4C22-B48E-A1E9D95B6DE4}">
      <dgm:prSet/>
      <dgm:spPr/>
      <dgm:t>
        <a:bodyPr/>
        <a:lstStyle/>
        <a:p>
          <a:endParaRPr lang="tr-TR"/>
        </a:p>
      </dgm:t>
    </dgm:pt>
    <dgm:pt modelId="{D892C786-4874-4451-A94D-13018E0D7919}">
      <dgm:prSet custT="1"/>
      <dgm:spPr>
        <a:solidFill>
          <a:srgbClr val="8C3FC5">
            <a:alpha val="47000"/>
          </a:srgbClr>
        </a:solidFill>
      </dgm:spPr>
      <dgm:t>
        <a:bodyPr/>
        <a:lstStyle/>
        <a:p>
          <a:r>
            <a:rPr lang="tr-TR" sz="2400" dirty="0" err="1" smtClean="0">
              <a:solidFill>
                <a:schemeClr val="accent5">
                  <a:lumMod val="50000"/>
                </a:schemeClr>
              </a:solidFill>
            </a:rPr>
            <a:t>Polycythaemia</a:t>
          </a:r>
          <a:r>
            <a:rPr lang="tr-TR" sz="2400" dirty="0" smtClean="0">
              <a:solidFill>
                <a:schemeClr val="accent5">
                  <a:lumMod val="50000"/>
                </a:schemeClr>
              </a:solidFill>
            </a:rPr>
            <a:t>,    </a:t>
          </a:r>
          <a:r>
            <a:rPr lang="tr-TR" sz="2400" dirty="0" err="1" smtClean="0">
              <a:solidFill>
                <a:schemeClr val="accent5">
                  <a:lumMod val="50000"/>
                </a:schemeClr>
              </a:solidFill>
            </a:rPr>
            <a:t>Jaundice</a:t>
          </a:r>
          <a:endParaRPr lang="tr-TR" sz="2400" dirty="0">
            <a:solidFill>
              <a:schemeClr val="accent5">
                <a:lumMod val="50000"/>
              </a:schemeClr>
            </a:solidFill>
          </a:endParaRPr>
        </a:p>
      </dgm:t>
    </dgm:pt>
    <dgm:pt modelId="{34001DBB-5B3B-4F27-84F1-01E0A6522129}" type="parTrans" cxnId="{0419B03D-CC85-4299-8BC1-22C1DAC6E17C}">
      <dgm:prSet/>
      <dgm:spPr/>
      <dgm:t>
        <a:bodyPr/>
        <a:lstStyle/>
        <a:p>
          <a:endParaRPr lang="tr-TR"/>
        </a:p>
      </dgm:t>
    </dgm:pt>
    <dgm:pt modelId="{6BB58F49-FBE8-46B1-84BF-05DD82DEC084}" type="sibTrans" cxnId="{0419B03D-CC85-4299-8BC1-22C1DAC6E17C}">
      <dgm:prSet/>
      <dgm:spPr/>
      <dgm:t>
        <a:bodyPr/>
        <a:lstStyle/>
        <a:p>
          <a:endParaRPr lang="tr-TR"/>
        </a:p>
      </dgm:t>
    </dgm:pt>
    <dgm:pt modelId="{D30535CC-E445-42F3-A602-40F99523D2CF}">
      <dgm:prSet phldrT="[Metin]" custT="1"/>
      <dgm:spPr>
        <a:solidFill>
          <a:schemeClr val="accent4">
            <a:lumMod val="60000"/>
            <a:lumOff val="40000"/>
            <a:alpha val="65000"/>
          </a:schemeClr>
        </a:solidFill>
      </dgm:spPr>
      <dgm:t>
        <a:bodyPr/>
        <a:lstStyle/>
        <a:p>
          <a:r>
            <a:rPr lang="tr-TR" sz="2400" dirty="0" err="1" smtClean="0">
              <a:solidFill>
                <a:schemeClr val="accent5">
                  <a:lumMod val="50000"/>
                </a:schemeClr>
              </a:solidFill>
            </a:rPr>
            <a:t>Sudden</a:t>
          </a:r>
          <a:r>
            <a:rPr lang="tr-TR" sz="2400" dirty="0" smtClean="0">
              <a:solidFill>
                <a:schemeClr val="accent5">
                  <a:lumMod val="50000"/>
                </a:schemeClr>
              </a:solidFill>
            </a:rPr>
            <a:t> IUD</a:t>
          </a:r>
          <a:endParaRPr lang="tr-TR" sz="2400" dirty="0">
            <a:solidFill>
              <a:schemeClr val="accent5">
                <a:lumMod val="50000"/>
              </a:schemeClr>
            </a:solidFill>
          </a:endParaRPr>
        </a:p>
      </dgm:t>
    </dgm:pt>
    <dgm:pt modelId="{F5DE3620-722B-44CF-99D7-FC0FF6167C76}" type="parTrans" cxnId="{895C86AE-76B4-4A24-8745-3903C3AF5BC8}">
      <dgm:prSet/>
      <dgm:spPr/>
      <dgm:t>
        <a:bodyPr/>
        <a:lstStyle/>
        <a:p>
          <a:endParaRPr lang="tr-TR"/>
        </a:p>
      </dgm:t>
    </dgm:pt>
    <dgm:pt modelId="{CFBC1B4F-5879-45AF-88B6-7A01FBA6D1A5}" type="sibTrans" cxnId="{895C86AE-76B4-4A24-8745-3903C3AF5BC8}">
      <dgm:prSet/>
      <dgm:spPr/>
      <dgm:t>
        <a:bodyPr/>
        <a:lstStyle/>
        <a:p>
          <a:endParaRPr lang="tr-TR"/>
        </a:p>
      </dgm:t>
    </dgm:pt>
    <dgm:pt modelId="{BCAE48B1-861F-4391-8BA1-FEB283078288}">
      <dgm:prSet custT="1"/>
      <dgm:spPr>
        <a:solidFill>
          <a:srgbClr val="FF66FF">
            <a:alpha val="65000"/>
          </a:srgbClr>
        </a:solidFill>
      </dgm:spPr>
      <dgm:t>
        <a:bodyPr/>
        <a:lstStyle/>
        <a:p>
          <a:r>
            <a:rPr lang="tr-TR" sz="2400" dirty="0" smtClean="0">
              <a:solidFill>
                <a:schemeClr val="accent5">
                  <a:lumMod val="50000"/>
                </a:schemeClr>
              </a:solidFill>
            </a:rPr>
            <a:t>C</a:t>
          </a:r>
          <a:r>
            <a:rPr lang="en-US" sz="2400" dirty="0" err="1" smtClean="0">
              <a:solidFill>
                <a:schemeClr val="accent5">
                  <a:lumMod val="50000"/>
                </a:schemeClr>
              </a:solidFill>
            </a:rPr>
            <a:t>lavicular</a:t>
          </a:r>
          <a:r>
            <a:rPr lang="en-US" sz="2400" dirty="0" smtClean="0">
              <a:solidFill>
                <a:schemeClr val="accent5">
                  <a:lumMod val="50000"/>
                </a:schemeClr>
              </a:solidFill>
            </a:rPr>
            <a:t> fracture</a:t>
          </a:r>
          <a:endParaRPr lang="tr-TR" sz="2400" dirty="0">
            <a:solidFill>
              <a:schemeClr val="accent5">
                <a:lumMod val="50000"/>
              </a:schemeClr>
            </a:solidFill>
          </a:endParaRPr>
        </a:p>
      </dgm:t>
    </dgm:pt>
    <dgm:pt modelId="{F159FCE5-0EA4-480E-9161-8229F47EEE38}" type="parTrans" cxnId="{557391CB-5E11-47B1-A6D5-0F0503F6F994}">
      <dgm:prSet/>
      <dgm:spPr/>
      <dgm:t>
        <a:bodyPr/>
        <a:lstStyle/>
        <a:p>
          <a:endParaRPr lang="tr-TR"/>
        </a:p>
      </dgm:t>
    </dgm:pt>
    <dgm:pt modelId="{E1ED5C3B-42E1-48A4-8694-B200C044BC0C}" type="sibTrans" cxnId="{557391CB-5E11-47B1-A6D5-0F0503F6F994}">
      <dgm:prSet/>
      <dgm:spPr/>
      <dgm:t>
        <a:bodyPr/>
        <a:lstStyle/>
        <a:p>
          <a:endParaRPr lang="tr-TR"/>
        </a:p>
      </dgm:t>
    </dgm:pt>
    <dgm:pt modelId="{CFAB808C-7982-4C6B-B9E1-DC55D7060F21}">
      <dgm:prSet custT="1"/>
      <dgm:spPr>
        <a:solidFill>
          <a:srgbClr val="FF66FF">
            <a:alpha val="65000"/>
          </a:srgbClr>
        </a:solidFill>
      </dgm:spPr>
      <dgm:t>
        <a:bodyPr/>
        <a:lstStyle/>
        <a:p>
          <a:r>
            <a:rPr lang="tr-TR" sz="2400" dirty="0" err="1" smtClean="0">
              <a:solidFill>
                <a:schemeClr val="accent5">
                  <a:lumMod val="50000"/>
                </a:schemeClr>
              </a:solidFill>
            </a:rPr>
            <a:t>Shoulder</a:t>
          </a:r>
          <a:r>
            <a:rPr lang="tr-TR" sz="2400" dirty="0" smtClean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tr-TR" sz="2400" dirty="0" err="1" smtClean="0">
              <a:solidFill>
                <a:schemeClr val="accent5">
                  <a:lumMod val="50000"/>
                </a:schemeClr>
              </a:solidFill>
            </a:rPr>
            <a:t>dystocia</a:t>
          </a:r>
          <a:endParaRPr lang="tr-TR" sz="2400" dirty="0">
            <a:solidFill>
              <a:schemeClr val="accent5">
                <a:lumMod val="50000"/>
              </a:schemeClr>
            </a:solidFill>
          </a:endParaRPr>
        </a:p>
      </dgm:t>
    </dgm:pt>
    <dgm:pt modelId="{58BA4A8C-9C7B-4D90-8EC0-4FEE99D63529}" type="parTrans" cxnId="{B4D44B61-60F8-45C4-AC30-2A0FA0B86D48}">
      <dgm:prSet/>
      <dgm:spPr/>
      <dgm:t>
        <a:bodyPr/>
        <a:lstStyle/>
        <a:p>
          <a:endParaRPr lang="tr-TR"/>
        </a:p>
      </dgm:t>
    </dgm:pt>
    <dgm:pt modelId="{13CCC35C-7AA7-4C21-A1E0-EC4716265554}" type="sibTrans" cxnId="{B4D44B61-60F8-45C4-AC30-2A0FA0B86D48}">
      <dgm:prSet/>
      <dgm:spPr/>
      <dgm:t>
        <a:bodyPr/>
        <a:lstStyle/>
        <a:p>
          <a:endParaRPr lang="tr-TR"/>
        </a:p>
      </dgm:t>
    </dgm:pt>
    <dgm:pt modelId="{0EDB3864-C34D-4CBA-9686-1F02064943BD}" type="pres">
      <dgm:prSet presAssocID="{E3D6975C-EF2C-499D-964D-285152DC31C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4B7C0ACA-54AD-4E6A-9C54-F56EC07E6893}" type="pres">
      <dgm:prSet presAssocID="{77E4F5CC-2808-498C-81F3-58DBE022A3FC}" presName="comp" presStyleCnt="0"/>
      <dgm:spPr/>
    </dgm:pt>
    <dgm:pt modelId="{A059FD9B-2E29-40D8-8A55-DCF2BC23356C}" type="pres">
      <dgm:prSet presAssocID="{77E4F5CC-2808-498C-81F3-58DBE022A3FC}" presName="box" presStyleLbl="node1" presStyleIdx="0" presStyleCnt="3" custScaleY="84711" custLinFactNeighborY="800"/>
      <dgm:spPr/>
      <dgm:t>
        <a:bodyPr/>
        <a:lstStyle/>
        <a:p>
          <a:endParaRPr lang="tr-TR"/>
        </a:p>
      </dgm:t>
    </dgm:pt>
    <dgm:pt modelId="{B2FA5B6C-DE97-47DB-8C79-DB1374E658E6}" type="pres">
      <dgm:prSet presAssocID="{77E4F5CC-2808-498C-81F3-58DBE022A3FC}" presName="img" presStyleLbl="fgImgPlace1" presStyleIdx="0" presStyleCnt="3" custScaleX="103625" custScaleY="90391" custLinFactNeighborX="-4065" custLinFactNeighborY="125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9D5685D9-2754-4896-BE1B-C8566B487DB8}" type="pres">
      <dgm:prSet presAssocID="{77E4F5CC-2808-498C-81F3-58DBE022A3FC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2D3BADC-0620-4CED-8F84-8B0674A5C56E}" type="pres">
      <dgm:prSet presAssocID="{822C89D1-6718-47C1-A907-FAFF9F826798}" presName="spacer" presStyleCnt="0"/>
      <dgm:spPr/>
    </dgm:pt>
    <dgm:pt modelId="{91E54378-574F-4B80-92D4-5A38A9643D4C}" type="pres">
      <dgm:prSet presAssocID="{EA3A2C3C-EFE2-49C3-BB89-1ACABED10BC4}" presName="comp" presStyleCnt="0"/>
      <dgm:spPr/>
    </dgm:pt>
    <dgm:pt modelId="{ACF7AD8D-E674-4489-9FA1-ABC75A0CB9F9}" type="pres">
      <dgm:prSet presAssocID="{EA3A2C3C-EFE2-49C3-BB89-1ACABED10BC4}" presName="box" presStyleLbl="node1" presStyleIdx="1" presStyleCnt="3"/>
      <dgm:spPr/>
      <dgm:t>
        <a:bodyPr/>
        <a:lstStyle/>
        <a:p>
          <a:endParaRPr lang="tr-TR"/>
        </a:p>
      </dgm:t>
    </dgm:pt>
    <dgm:pt modelId="{867409E8-71C5-44D3-9982-B58208EC9F13}" type="pres">
      <dgm:prSet presAssocID="{EA3A2C3C-EFE2-49C3-BB89-1ACABED10BC4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93C047C6-B496-4B0F-9B00-FCE0A98E690D}" type="pres">
      <dgm:prSet presAssocID="{EA3A2C3C-EFE2-49C3-BB89-1ACABED10BC4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278C506-A361-4FF7-A916-32D82C89B157}" type="pres">
      <dgm:prSet presAssocID="{03C60434-A1AE-40D8-8BAF-E62C38D9E663}" presName="spacer" presStyleCnt="0"/>
      <dgm:spPr/>
    </dgm:pt>
    <dgm:pt modelId="{1A74D7DE-6CE9-45E9-8A53-548E53556CC4}" type="pres">
      <dgm:prSet presAssocID="{BDF4371F-D177-4461-A68C-3B53F88CA0E0}" presName="comp" presStyleCnt="0"/>
      <dgm:spPr/>
    </dgm:pt>
    <dgm:pt modelId="{469160D4-4841-4F0D-A7E4-079FBF542354}" type="pres">
      <dgm:prSet presAssocID="{BDF4371F-D177-4461-A68C-3B53F88CA0E0}" presName="box" presStyleLbl="node1" presStyleIdx="2" presStyleCnt="3"/>
      <dgm:spPr/>
      <dgm:t>
        <a:bodyPr/>
        <a:lstStyle/>
        <a:p>
          <a:endParaRPr lang="tr-TR"/>
        </a:p>
      </dgm:t>
    </dgm:pt>
    <dgm:pt modelId="{23529B0E-A44B-4372-ABBC-E393F10A128F}" type="pres">
      <dgm:prSet presAssocID="{BDF4371F-D177-4461-A68C-3B53F88CA0E0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45562AB0-E5F4-4771-8B80-1F846F4B79C0}" type="pres">
      <dgm:prSet presAssocID="{BDF4371F-D177-4461-A68C-3B53F88CA0E0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7CDC6675-B4F6-4BF9-BF81-9E4084875AB8}" srcId="{EA3A2C3C-EFE2-49C3-BB89-1ACABED10BC4}" destId="{F9985F05-70CE-44F1-B7C9-B18382C34269}" srcOrd="0" destOrd="0" parTransId="{C9437428-843B-4FA1-ABE2-C99D66A7604F}" sibTransId="{83C142F3-617D-4F73-87DB-C1DE9616915B}"/>
    <dgm:cxn modelId="{8F24F36C-4E66-4D69-A809-86AA2A6EFA89}" srcId="{E3D6975C-EF2C-499D-964D-285152DC31C6}" destId="{EA3A2C3C-EFE2-49C3-BB89-1ACABED10BC4}" srcOrd="1" destOrd="0" parTransId="{556F1648-0EA2-4D27-9D7C-979F3006CB21}" sibTransId="{03C60434-A1AE-40D8-8BAF-E62C38D9E663}"/>
    <dgm:cxn modelId="{2667606B-954E-4557-9BD5-065F24EA3155}" type="presOf" srcId="{90E6C1D6-E038-4063-B1FB-15C8F1BDF3BE}" destId="{9D5685D9-2754-4896-BE1B-C8566B487DB8}" srcOrd="1" destOrd="1" presId="urn:microsoft.com/office/officeart/2005/8/layout/vList4"/>
    <dgm:cxn modelId="{86E4C766-56CA-47F4-BEB3-9BDA4806E6AE}" type="presOf" srcId="{F9985F05-70CE-44F1-B7C9-B18382C34269}" destId="{93C047C6-B496-4B0F-9B00-FCE0A98E690D}" srcOrd="1" destOrd="1" presId="urn:microsoft.com/office/officeart/2005/8/layout/vList4"/>
    <dgm:cxn modelId="{4209574E-588C-4812-887B-F3563D49CAEA}" type="presOf" srcId="{BCAE48B1-861F-4391-8BA1-FEB283078288}" destId="{ACF7AD8D-E674-4489-9FA1-ABC75A0CB9F9}" srcOrd="0" destOrd="3" presId="urn:microsoft.com/office/officeart/2005/8/layout/vList4"/>
    <dgm:cxn modelId="{FC3DCCDD-BC3C-487F-B26F-D54FE71F053D}" type="presOf" srcId="{EA3A2C3C-EFE2-49C3-BB89-1ACABED10BC4}" destId="{93C047C6-B496-4B0F-9B00-FCE0A98E690D}" srcOrd="1" destOrd="0" presId="urn:microsoft.com/office/officeart/2005/8/layout/vList4"/>
    <dgm:cxn modelId="{A78B0770-9EFC-4AA6-AB8B-A405F584A7FB}" type="presOf" srcId="{16DE2BC5-A333-4DC7-B035-A923FD7D474F}" destId="{93C047C6-B496-4B0F-9B00-FCE0A98E690D}" srcOrd="1" destOrd="2" presId="urn:microsoft.com/office/officeart/2005/8/layout/vList4"/>
    <dgm:cxn modelId="{5D951DA2-952C-40DB-9EC0-2B8B2E6D89D0}" srcId="{77E4F5CC-2808-498C-81F3-58DBE022A3FC}" destId="{90E6C1D6-E038-4063-B1FB-15C8F1BDF3BE}" srcOrd="0" destOrd="0" parTransId="{2F9B9D2C-197F-42FA-A3B3-F7FCA9A8A65E}" sibTransId="{D92C817D-62D0-4F3A-9D31-D9451592A6F1}"/>
    <dgm:cxn modelId="{A1D91225-27D5-482B-8E15-05A13E84A75A}" type="presOf" srcId="{D30535CC-E445-42F3-A602-40F99523D2CF}" destId="{A059FD9B-2E29-40D8-8A55-DCF2BC23356C}" srcOrd="0" destOrd="3" presId="urn:microsoft.com/office/officeart/2005/8/layout/vList4"/>
    <dgm:cxn modelId="{B979D7BE-EBFF-47DE-9980-53F9E2AA3DA3}" srcId="{E3D6975C-EF2C-499D-964D-285152DC31C6}" destId="{77E4F5CC-2808-498C-81F3-58DBE022A3FC}" srcOrd="0" destOrd="0" parTransId="{8B4B587D-21CB-4015-8C92-FC5D36B7B2B7}" sibTransId="{822C89D1-6718-47C1-A907-FAFF9F826798}"/>
    <dgm:cxn modelId="{A6473874-788E-4CF4-8E60-1A0C1D10A3FD}" type="presOf" srcId="{D892C786-4874-4451-A94D-13018E0D7919}" destId="{469160D4-4841-4F0D-A7E4-079FBF542354}" srcOrd="0" destOrd="3" presId="urn:microsoft.com/office/officeart/2005/8/layout/vList4"/>
    <dgm:cxn modelId="{B03B879B-CF2E-4BC6-9D06-AF55BCE178D2}" type="presOf" srcId="{EA3A2C3C-EFE2-49C3-BB89-1ACABED10BC4}" destId="{ACF7AD8D-E674-4489-9FA1-ABC75A0CB9F9}" srcOrd="0" destOrd="0" presId="urn:microsoft.com/office/officeart/2005/8/layout/vList4"/>
    <dgm:cxn modelId="{B20C2807-1B4D-4F24-9EA8-DCA2A0702309}" type="presOf" srcId="{CCD7B5D4-5A97-409C-8C36-D61B25BBAA54}" destId="{469160D4-4841-4F0D-A7E4-079FBF542354}" srcOrd="0" destOrd="4" presId="urn:microsoft.com/office/officeart/2005/8/layout/vList4"/>
    <dgm:cxn modelId="{EDD586F8-D69B-4ABC-AE36-20E34F6B541C}" type="presOf" srcId="{77E4F5CC-2808-498C-81F3-58DBE022A3FC}" destId="{9D5685D9-2754-4896-BE1B-C8566B487DB8}" srcOrd="1" destOrd="0" presId="urn:microsoft.com/office/officeart/2005/8/layout/vList4"/>
    <dgm:cxn modelId="{E9B3EB4C-58B1-4F1E-9050-B6B984A51710}" type="presOf" srcId="{90E6C1D6-E038-4063-B1FB-15C8F1BDF3BE}" destId="{A059FD9B-2E29-40D8-8A55-DCF2BC23356C}" srcOrd="0" destOrd="1" presId="urn:microsoft.com/office/officeart/2005/8/layout/vList4"/>
    <dgm:cxn modelId="{F5E19DFE-0069-4882-BF71-07ADF2C5D34D}" type="presOf" srcId="{77E4F5CC-2808-498C-81F3-58DBE022A3FC}" destId="{A059FD9B-2E29-40D8-8A55-DCF2BC23356C}" srcOrd="0" destOrd="0" presId="urn:microsoft.com/office/officeart/2005/8/layout/vList4"/>
    <dgm:cxn modelId="{D73BC53F-AAEF-4584-AD77-10E6FEBDD0FB}" type="presOf" srcId="{BDF4371F-D177-4461-A68C-3B53F88CA0E0}" destId="{469160D4-4841-4F0D-A7E4-079FBF542354}" srcOrd="0" destOrd="0" presId="urn:microsoft.com/office/officeart/2005/8/layout/vList4"/>
    <dgm:cxn modelId="{40AB3696-8A22-44FB-9B4A-14C10215DB67}" type="presOf" srcId="{CCD7B5D4-5A97-409C-8C36-D61B25BBAA54}" destId="{45562AB0-E5F4-4771-8B80-1F846F4B79C0}" srcOrd="1" destOrd="4" presId="urn:microsoft.com/office/officeart/2005/8/layout/vList4"/>
    <dgm:cxn modelId="{871B8ED4-4FCB-4EF5-864C-C8AA5886123B}" srcId="{77E4F5CC-2808-498C-81F3-58DBE022A3FC}" destId="{510AF13D-F244-4369-A90D-C83B239CF4FA}" srcOrd="1" destOrd="0" parTransId="{2FB439A5-94F5-453B-8784-56F8A5C3A9E1}" sibTransId="{887D69F6-5FC2-44CD-A520-2F9A52F45F89}"/>
    <dgm:cxn modelId="{895C86AE-76B4-4A24-8745-3903C3AF5BC8}" srcId="{77E4F5CC-2808-498C-81F3-58DBE022A3FC}" destId="{D30535CC-E445-42F3-A602-40F99523D2CF}" srcOrd="2" destOrd="0" parTransId="{F5DE3620-722B-44CF-99D7-FC0FF6167C76}" sibTransId="{CFBC1B4F-5879-45AF-88B6-7A01FBA6D1A5}"/>
    <dgm:cxn modelId="{4DC57254-15CD-41DD-9779-72A9F5A16A54}" type="presOf" srcId="{D892C786-4874-4451-A94D-13018E0D7919}" destId="{45562AB0-E5F4-4771-8B80-1F846F4B79C0}" srcOrd="1" destOrd="3" presId="urn:microsoft.com/office/officeart/2005/8/layout/vList4"/>
    <dgm:cxn modelId="{604DFFA7-1451-4EA0-AAB1-F4C984F499C4}" type="presOf" srcId="{CFAB808C-7982-4C6B-B9E1-DC55D7060F21}" destId="{ACF7AD8D-E674-4489-9FA1-ABC75A0CB9F9}" srcOrd="0" destOrd="4" presId="urn:microsoft.com/office/officeart/2005/8/layout/vList4"/>
    <dgm:cxn modelId="{E3BC7980-FB66-4445-B127-23F282148FCA}" type="presOf" srcId="{BDF4371F-D177-4461-A68C-3B53F88CA0E0}" destId="{45562AB0-E5F4-4771-8B80-1F846F4B79C0}" srcOrd="1" destOrd="0" presId="urn:microsoft.com/office/officeart/2005/8/layout/vList4"/>
    <dgm:cxn modelId="{B03AEA6D-4B5A-4C22-B48E-A1E9D95B6DE4}" srcId="{BDF4371F-D177-4461-A68C-3B53F88CA0E0}" destId="{575E19ED-A506-423A-BA6C-50B8C751E41F}" srcOrd="1" destOrd="0" parTransId="{AD1A23B2-1EF0-4CE0-B1CC-5C2F3E4F890D}" sibTransId="{24B2A304-6BFE-40D4-9E5C-6A9C908D2134}"/>
    <dgm:cxn modelId="{8FC88ABD-F58F-4FC9-88D5-02CCA64CE44C}" srcId="{BDF4371F-D177-4461-A68C-3B53F88CA0E0}" destId="{CCD7B5D4-5A97-409C-8C36-D61B25BBAA54}" srcOrd="3" destOrd="0" parTransId="{87B64117-A207-4136-B1A5-51FF1C1A05CB}" sibTransId="{5BCB9026-5EB7-46AF-9A63-C776F9AA996F}"/>
    <dgm:cxn modelId="{5847F369-6589-4CF0-9F8B-21852E1C1406}" srcId="{EA3A2C3C-EFE2-49C3-BB89-1ACABED10BC4}" destId="{16DE2BC5-A333-4DC7-B035-A923FD7D474F}" srcOrd="1" destOrd="0" parTransId="{BCE2F4A9-DFCA-4C65-B8AB-E82938DD8CCF}" sibTransId="{72D92C72-3E4B-4B5C-970B-E08B26E5A256}"/>
    <dgm:cxn modelId="{5F0C4F29-4BBA-4B8D-ACD9-7922E446A764}" type="presOf" srcId="{16DE2BC5-A333-4DC7-B035-A923FD7D474F}" destId="{ACF7AD8D-E674-4489-9FA1-ABC75A0CB9F9}" srcOrd="0" destOrd="2" presId="urn:microsoft.com/office/officeart/2005/8/layout/vList4"/>
    <dgm:cxn modelId="{DD119B23-663D-49D9-961D-00E25CBD6966}" type="presOf" srcId="{D30535CC-E445-42F3-A602-40F99523D2CF}" destId="{9D5685D9-2754-4896-BE1B-C8566B487DB8}" srcOrd="1" destOrd="3" presId="urn:microsoft.com/office/officeart/2005/8/layout/vList4"/>
    <dgm:cxn modelId="{6C9518B6-41D6-4D33-A6B7-C6ACC7D5733E}" type="presOf" srcId="{C97135A6-BF0C-44F5-BC3C-EB882D2F9E36}" destId="{45562AB0-E5F4-4771-8B80-1F846F4B79C0}" srcOrd="1" destOrd="1" presId="urn:microsoft.com/office/officeart/2005/8/layout/vList4"/>
    <dgm:cxn modelId="{67A44849-C4D4-4F35-AC70-83B32C07570F}" type="presOf" srcId="{BCAE48B1-861F-4391-8BA1-FEB283078288}" destId="{93C047C6-B496-4B0F-9B00-FCE0A98E690D}" srcOrd="1" destOrd="3" presId="urn:microsoft.com/office/officeart/2005/8/layout/vList4"/>
    <dgm:cxn modelId="{C2323D9C-982B-4B52-9942-84AD08DC71CC}" type="presOf" srcId="{575E19ED-A506-423A-BA6C-50B8C751E41F}" destId="{469160D4-4841-4F0D-A7E4-079FBF542354}" srcOrd="0" destOrd="2" presId="urn:microsoft.com/office/officeart/2005/8/layout/vList4"/>
    <dgm:cxn modelId="{8FE6F5C9-D6C0-452B-A6C7-7841446F4232}" srcId="{BDF4371F-D177-4461-A68C-3B53F88CA0E0}" destId="{C97135A6-BF0C-44F5-BC3C-EB882D2F9E36}" srcOrd="0" destOrd="0" parTransId="{670A20F4-06AA-4521-B6E1-1DD21A4EF0A3}" sibTransId="{16994DD9-059D-4CDF-82CE-14844D4B7C14}"/>
    <dgm:cxn modelId="{7F24063D-803A-48FC-A3E7-2AB079361951}" type="presOf" srcId="{C97135A6-BF0C-44F5-BC3C-EB882D2F9E36}" destId="{469160D4-4841-4F0D-A7E4-079FBF542354}" srcOrd="0" destOrd="1" presId="urn:microsoft.com/office/officeart/2005/8/layout/vList4"/>
    <dgm:cxn modelId="{0419B03D-CC85-4299-8BC1-22C1DAC6E17C}" srcId="{BDF4371F-D177-4461-A68C-3B53F88CA0E0}" destId="{D892C786-4874-4451-A94D-13018E0D7919}" srcOrd="2" destOrd="0" parTransId="{34001DBB-5B3B-4F27-84F1-01E0A6522129}" sibTransId="{6BB58F49-FBE8-46B1-84BF-05DD82DEC084}"/>
    <dgm:cxn modelId="{B4D44B61-60F8-45C4-AC30-2A0FA0B86D48}" srcId="{EA3A2C3C-EFE2-49C3-BB89-1ACABED10BC4}" destId="{CFAB808C-7982-4C6B-B9E1-DC55D7060F21}" srcOrd="3" destOrd="0" parTransId="{58BA4A8C-9C7B-4D90-8EC0-4FEE99D63529}" sibTransId="{13CCC35C-7AA7-4C21-A1E0-EC4716265554}"/>
    <dgm:cxn modelId="{9B4E5B7E-8992-433F-8F61-68AA7E0DB1A5}" type="presOf" srcId="{510AF13D-F244-4369-A90D-C83B239CF4FA}" destId="{A059FD9B-2E29-40D8-8A55-DCF2BC23356C}" srcOrd="0" destOrd="2" presId="urn:microsoft.com/office/officeart/2005/8/layout/vList4"/>
    <dgm:cxn modelId="{0EE20F35-503A-4CA2-B06F-98A715E0BD5D}" srcId="{E3D6975C-EF2C-499D-964D-285152DC31C6}" destId="{BDF4371F-D177-4461-A68C-3B53F88CA0E0}" srcOrd="2" destOrd="0" parTransId="{2D251D5A-9DE3-471F-966D-8736A3E48D20}" sibTransId="{B15FEDE5-1555-4DB5-973D-6B84089EF30E}"/>
    <dgm:cxn modelId="{442E5F3B-FBFC-4410-8376-409D9C42D6A0}" type="presOf" srcId="{CFAB808C-7982-4C6B-B9E1-DC55D7060F21}" destId="{93C047C6-B496-4B0F-9B00-FCE0A98E690D}" srcOrd="1" destOrd="4" presId="urn:microsoft.com/office/officeart/2005/8/layout/vList4"/>
    <dgm:cxn modelId="{67065500-9D04-4C74-8266-D239127ECF5E}" type="presOf" srcId="{510AF13D-F244-4369-A90D-C83B239CF4FA}" destId="{9D5685D9-2754-4896-BE1B-C8566B487DB8}" srcOrd="1" destOrd="2" presId="urn:microsoft.com/office/officeart/2005/8/layout/vList4"/>
    <dgm:cxn modelId="{F8703758-616F-4B34-9A7F-57148B76E648}" type="presOf" srcId="{E3D6975C-EF2C-499D-964D-285152DC31C6}" destId="{0EDB3864-C34D-4CBA-9686-1F02064943BD}" srcOrd="0" destOrd="0" presId="urn:microsoft.com/office/officeart/2005/8/layout/vList4"/>
    <dgm:cxn modelId="{F2D95499-D3C6-4B42-AD0B-E54CD7142FE0}" type="presOf" srcId="{F9985F05-70CE-44F1-B7C9-B18382C34269}" destId="{ACF7AD8D-E674-4489-9FA1-ABC75A0CB9F9}" srcOrd="0" destOrd="1" presId="urn:microsoft.com/office/officeart/2005/8/layout/vList4"/>
    <dgm:cxn modelId="{73EA4B2F-94FD-41D4-9A9E-F1BBC9FEB039}" type="presOf" srcId="{575E19ED-A506-423A-BA6C-50B8C751E41F}" destId="{45562AB0-E5F4-4771-8B80-1F846F4B79C0}" srcOrd="1" destOrd="2" presId="urn:microsoft.com/office/officeart/2005/8/layout/vList4"/>
    <dgm:cxn modelId="{557391CB-5E11-47B1-A6D5-0F0503F6F994}" srcId="{EA3A2C3C-EFE2-49C3-BB89-1ACABED10BC4}" destId="{BCAE48B1-861F-4391-8BA1-FEB283078288}" srcOrd="2" destOrd="0" parTransId="{F159FCE5-0EA4-480E-9161-8229F47EEE38}" sibTransId="{E1ED5C3B-42E1-48A4-8694-B200C044BC0C}"/>
    <dgm:cxn modelId="{A5398B35-2DB5-426F-ADFC-496A944E6F21}" type="presParOf" srcId="{0EDB3864-C34D-4CBA-9686-1F02064943BD}" destId="{4B7C0ACA-54AD-4E6A-9C54-F56EC07E6893}" srcOrd="0" destOrd="0" presId="urn:microsoft.com/office/officeart/2005/8/layout/vList4"/>
    <dgm:cxn modelId="{168098A0-9790-4F09-B2C8-AD0C900CC9D5}" type="presParOf" srcId="{4B7C0ACA-54AD-4E6A-9C54-F56EC07E6893}" destId="{A059FD9B-2E29-40D8-8A55-DCF2BC23356C}" srcOrd="0" destOrd="0" presId="urn:microsoft.com/office/officeart/2005/8/layout/vList4"/>
    <dgm:cxn modelId="{82DB919C-EB8A-43BF-B401-70A20EAE77D8}" type="presParOf" srcId="{4B7C0ACA-54AD-4E6A-9C54-F56EC07E6893}" destId="{B2FA5B6C-DE97-47DB-8C79-DB1374E658E6}" srcOrd="1" destOrd="0" presId="urn:microsoft.com/office/officeart/2005/8/layout/vList4"/>
    <dgm:cxn modelId="{75C40AFC-739C-4FD6-A3C7-FC2EEC4C4BBF}" type="presParOf" srcId="{4B7C0ACA-54AD-4E6A-9C54-F56EC07E6893}" destId="{9D5685D9-2754-4896-BE1B-C8566B487DB8}" srcOrd="2" destOrd="0" presId="urn:microsoft.com/office/officeart/2005/8/layout/vList4"/>
    <dgm:cxn modelId="{1249FCDA-A82F-456C-A9F3-5D2F3204E83A}" type="presParOf" srcId="{0EDB3864-C34D-4CBA-9686-1F02064943BD}" destId="{02D3BADC-0620-4CED-8F84-8B0674A5C56E}" srcOrd="1" destOrd="0" presId="urn:microsoft.com/office/officeart/2005/8/layout/vList4"/>
    <dgm:cxn modelId="{E34C0057-AEEC-4897-A984-D2BFBE4753CF}" type="presParOf" srcId="{0EDB3864-C34D-4CBA-9686-1F02064943BD}" destId="{91E54378-574F-4B80-92D4-5A38A9643D4C}" srcOrd="2" destOrd="0" presId="urn:microsoft.com/office/officeart/2005/8/layout/vList4"/>
    <dgm:cxn modelId="{998FFBCB-DC36-48BF-8B1C-7DDFA4E8794F}" type="presParOf" srcId="{91E54378-574F-4B80-92D4-5A38A9643D4C}" destId="{ACF7AD8D-E674-4489-9FA1-ABC75A0CB9F9}" srcOrd="0" destOrd="0" presId="urn:microsoft.com/office/officeart/2005/8/layout/vList4"/>
    <dgm:cxn modelId="{85172522-49FD-45FD-AED0-1CE16F49F974}" type="presParOf" srcId="{91E54378-574F-4B80-92D4-5A38A9643D4C}" destId="{867409E8-71C5-44D3-9982-B58208EC9F13}" srcOrd="1" destOrd="0" presId="urn:microsoft.com/office/officeart/2005/8/layout/vList4"/>
    <dgm:cxn modelId="{D53A271E-28C6-4531-B4FC-78C8B1EB5220}" type="presParOf" srcId="{91E54378-574F-4B80-92D4-5A38A9643D4C}" destId="{93C047C6-B496-4B0F-9B00-FCE0A98E690D}" srcOrd="2" destOrd="0" presId="urn:microsoft.com/office/officeart/2005/8/layout/vList4"/>
    <dgm:cxn modelId="{2E2D0C48-036D-49F3-B386-9A1D678B78D5}" type="presParOf" srcId="{0EDB3864-C34D-4CBA-9686-1F02064943BD}" destId="{6278C506-A361-4FF7-A916-32D82C89B157}" srcOrd="3" destOrd="0" presId="urn:microsoft.com/office/officeart/2005/8/layout/vList4"/>
    <dgm:cxn modelId="{F1E5ABDC-296C-48D2-84CE-238BF390760A}" type="presParOf" srcId="{0EDB3864-C34D-4CBA-9686-1F02064943BD}" destId="{1A74D7DE-6CE9-45E9-8A53-548E53556CC4}" srcOrd="4" destOrd="0" presId="urn:microsoft.com/office/officeart/2005/8/layout/vList4"/>
    <dgm:cxn modelId="{E37BE559-6146-4080-BB54-8F00E188F268}" type="presParOf" srcId="{1A74D7DE-6CE9-45E9-8A53-548E53556CC4}" destId="{469160D4-4841-4F0D-A7E4-079FBF542354}" srcOrd="0" destOrd="0" presId="urn:microsoft.com/office/officeart/2005/8/layout/vList4"/>
    <dgm:cxn modelId="{A12A872C-080D-4283-BB84-26C527FAA183}" type="presParOf" srcId="{1A74D7DE-6CE9-45E9-8A53-548E53556CC4}" destId="{23529B0E-A44B-4372-ABBC-E393F10A128F}" srcOrd="1" destOrd="0" presId="urn:microsoft.com/office/officeart/2005/8/layout/vList4"/>
    <dgm:cxn modelId="{CB8AAEFA-94B9-4D25-9F14-06F220963546}" type="presParOf" srcId="{1A74D7DE-6CE9-45E9-8A53-548E53556CC4}" destId="{45562AB0-E5F4-4771-8B80-1F846F4B79C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2F55A7-2E4D-4528-84BD-C654309A05D3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EFA304F2-FCB6-4778-89A2-D80E8388B61D}">
      <dgm:prSet phldrT="[Metin]" custT="1"/>
      <dgm:spPr>
        <a:solidFill>
          <a:srgbClr val="EE8944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tr-TR" sz="2400" b="1" dirty="0" smtClean="0"/>
            <a:t>ANTEPARTUM</a:t>
          </a:r>
        </a:p>
        <a:p>
          <a:pPr algn="l"/>
          <a:r>
            <a:rPr lang="tr-TR" sz="2400" b="0" dirty="0" err="1" smtClean="0"/>
            <a:t>Abortion</a:t>
          </a:r>
          <a:endParaRPr lang="tr-TR" sz="2400" b="0" dirty="0" smtClean="0"/>
        </a:p>
        <a:p>
          <a:pPr algn="l"/>
          <a:r>
            <a:rPr lang="tr-TR" sz="2400" b="0" dirty="0" err="1" smtClean="0"/>
            <a:t>Recurrent</a:t>
          </a:r>
          <a:r>
            <a:rPr lang="tr-TR" sz="2400" b="0" dirty="0" smtClean="0"/>
            <a:t> </a:t>
          </a:r>
          <a:r>
            <a:rPr lang="tr-TR" sz="2400" b="0" dirty="0" err="1" smtClean="0"/>
            <a:t>infections</a:t>
          </a:r>
          <a:endParaRPr lang="tr-TR" sz="2400" b="0" dirty="0" smtClean="0"/>
        </a:p>
        <a:p>
          <a:pPr algn="l"/>
          <a:r>
            <a:rPr lang="tr-TR" sz="2400" b="0" dirty="0" err="1" smtClean="0"/>
            <a:t>Polyhydroamnios</a:t>
          </a:r>
          <a:endParaRPr lang="tr-TR" sz="2400" b="0" dirty="0" smtClean="0"/>
        </a:p>
        <a:p>
          <a:pPr algn="l"/>
          <a:r>
            <a:rPr lang="tr-TR" sz="2400" b="0" dirty="0" smtClean="0"/>
            <a:t>PPROM</a:t>
          </a:r>
        </a:p>
        <a:p>
          <a:pPr algn="l"/>
          <a:r>
            <a:rPr lang="tr-TR" sz="2400" b="0" dirty="0" smtClean="0"/>
            <a:t>PTL</a:t>
          </a:r>
        </a:p>
        <a:p>
          <a:pPr algn="l"/>
          <a:r>
            <a:rPr lang="tr-TR" sz="2400" b="0" dirty="0" err="1" smtClean="0"/>
            <a:t>Hypertension</a:t>
          </a:r>
          <a:r>
            <a:rPr lang="tr-TR" sz="2400" b="0" dirty="0" smtClean="0"/>
            <a:t>, </a:t>
          </a:r>
          <a:r>
            <a:rPr lang="tr-TR" sz="2400" b="0" dirty="0" err="1" smtClean="0"/>
            <a:t>Preeclampsia</a:t>
          </a:r>
          <a:endParaRPr lang="tr-TR" sz="2400" b="0" dirty="0" smtClean="0"/>
        </a:p>
        <a:p>
          <a:pPr algn="l"/>
          <a:r>
            <a:rPr lang="tr-TR" sz="2400" b="0" dirty="0" err="1" smtClean="0"/>
            <a:t>Microvascular</a:t>
          </a:r>
          <a:r>
            <a:rPr lang="tr-TR" sz="2400" b="0" dirty="0" smtClean="0"/>
            <a:t> </a:t>
          </a:r>
          <a:r>
            <a:rPr lang="tr-TR" sz="2400" b="0" dirty="0" err="1" smtClean="0"/>
            <a:t>complications</a:t>
          </a:r>
          <a:endParaRPr lang="tr-TR" sz="2400" b="0" dirty="0" smtClean="0"/>
        </a:p>
        <a:p>
          <a:pPr algn="l"/>
          <a:r>
            <a:rPr lang="tr-TR" sz="2400" b="0" dirty="0" err="1" smtClean="0"/>
            <a:t>Large</a:t>
          </a:r>
          <a:r>
            <a:rPr lang="tr-TR" sz="2400" b="0" dirty="0" smtClean="0"/>
            <a:t> </a:t>
          </a:r>
          <a:r>
            <a:rPr lang="tr-TR" sz="2400" b="0" dirty="0" err="1" smtClean="0"/>
            <a:t>vessel</a:t>
          </a:r>
          <a:r>
            <a:rPr lang="tr-TR" sz="2400" b="0" dirty="0" smtClean="0"/>
            <a:t> </a:t>
          </a:r>
          <a:r>
            <a:rPr lang="tr-TR" sz="2400" b="0" dirty="0" err="1" smtClean="0"/>
            <a:t>disease</a:t>
          </a:r>
          <a:endParaRPr lang="tr-TR" sz="2400" b="0" dirty="0" smtClean="0"/>
        </a:p>
      </dgm:t>
    </dgm:pt>
    <dgm:pt modelId="{406CE04C-93A0-4154-8B43-2643B9DA3C67}" type="parTrans" cxnId="{CC43A424-A3B3-4CFA-975C-64B99AF569B4}">
      <dgm:prSet/>
      <dgm:spPr/>
      <dgm:t>
        <a:bodyPr/>
        <a:lstStyle/>
        <a:p>
          <a:endParaRPr lang="tr-TR"/>
        </a:p>
      </dgm:t>
    </dgm:pt>
    <dgm:pt modelId="{BC322581-ACA3-4F6E-B5BA-C1FBAE3C78A3}" type="sibTrans" cxnId="{CC43A424-A3B3-4CFA-975C-64B99AF569B4}">
      <dgm:prSet/>
      <dgm:spPr/>
      <dgm:t>
        <a:bodyPr/>
        <a:lstStyle/>
        <a:p>
          <a:endParaRPr lang="tr-TR"/>
        </a:p>
      </dgm:t>
    </dgm:pt>
    <dgm:pt modelId="{8F9546F5-B2CE-4814-9468-3EF595505437}">
      <dgm:prSet phldrT="[Metin]" custT="1"/>
      <dgm:spPr>
        <a:solidFill>
          <a:schemeClr val="accent1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tr-TR" sz="2400" b="1" dirty="0" smtClean="0"/>
            <a:t>DELIVERY</a:t>
          </a:r>
        </a:p>
        <a:p>
          <a:pPr algn="l"/>
          <a:r>
            <a:rPr lang="tr-TR" sz="2400" b="0" dirty="0" smtClean="0"/>
            <a:t>   </a:t>
          </a:r>
          <a:r>
            <a:rPr lang="tr-TR" sz="2400" b="0" dirty="0" err="1" smtClean="0"/>
            <a:t>Prolonged</a:t>
          </a:r>
          <a:r>
            <a:rPr lang="tr-TR" sz="2400" b="0" dirty="0" smtClean="0"/>
            <a:t> </a:t>
          </a:r>
          <a:r>
            <a:rPr lang="tr-TR" sz="2400" b="0" dirty="0" err="1" smtClean="0"/>
            <a:t>labor</a:t>
          </a:r>
          <a:endParaRPr lang="tr-TR" sz="2400" b="0" dirty="0" smtClean="0"/>
        </a:p>
        <a:p>
          <a:pPr algn="l"/>
          <a:r>
            <a:rPr lang="tr-TR" sz="2400" b="0" dirty="0" smtClean="0"/>
            <a:t>   </a:t>
          </a:r>
          <a:r>
            <a:rPr lang="tr-TR" sz="2400" b="0" dirty="0" err="1" smtClean="0"/>
            <a:t>Failed</a:t>
          </a:r>
          <a:r>
            <a:rPr lang="tr-TR" sz="2400" b="0" dirty="0" smtClean="0"/>
            <a:t> </a:t>
          </a:r>
          <a:r>
            <a:rPr lang="tr-TR" sz="2400" b="0" dirty="0" err="1" smtClean="0"/>
            <a:t>induction</a:t>
          </a:r>
          <a:endParaRPr lang="tr-TR" sz="2400" b="0" dirty="0" smtClean="0"/>
        </a:p>
        <a:p>
          <a:pPr algn="l"/>
          <a:r>
            <a:rPr lang="tr-TR" sz="2400" b="0" dirty="0" smtClean="0"/>
            <a:t>   </a:t>
          </a:r>
          <a:r>
            <a:rPr lang="tr-TR" sz="2400" b="0" dirty="0" err="1" smtClean="0"/>
            <a:t>Operative</a:t>
          </a:r>
          <a:r>
            <a:rPr lang="tr-TR" sz="2400" b="0" dirty="0" smtClean="0"/>
            <a:t> </a:t>
          </a:r>
          <a:r>
            <a:rPr lang="tr-TR" sz="2400" b="0" dirty="0" err="1" smtClean="0"/>
            <a:t>delivery</a:t>
          </a:r>
          <a:endParaRPr lang="tr-TR" sz="2400" b="0" dirty="0" smtClean="0"/>
        </a:p>
        <a:p>
          <a:pPr algn="l"/>
          <a:r>
            <a:rPr lang="tr-TR" sz="2400" b="0" dirty="0" smtClean="0"/>
            <a:t>   </a:t>
          </a:r>
          <a:r>
            <a:rPr lang="tr-TR" sz="2400" b="0" dirty="0" err="1" smtClean="0"/>
            <a:t>Perineal</a:t>
          </a:r>
          <a:r>
            <a:rPr lang="tr-TR" sz="2400" b="0" dirty="0" smtClean="0"/>
            <a:t> </a:t>
          </a:r>
          <a:r>
            <a:rPr lang="tr-TR" sz="2400" b="0" dirty="0" err="1" smtClean="0"/>
            <a:t>injury</a:t>
          </a:r>
          <a:endParaRPr lang="tr-TR" sz="2400" b="0" dirty="0" smtClean="0"/>
        </a:p>
        <a:p>
          <a:pPr algn="l"/>
          <a:r>
            <a:rPr lang="tr-TR" sz="2400" b="0" dirty="0" smtClean="0"/>
            <a:t>   </a:t>
          </a:r>
          <a:r>
            <a:rPr lang="tr-TR" sz="2400" b="0" dirty="0" err="1" smtClean="0"/>
            <a:t>Cesarean</a:t>
          </a:r>
          <a:r>
            <a:rPr lang="tr-TR" sz="2400" b="0" dirty="0" smtClean="0"/>
            <a:t> </a:t>
          </a:r>
          <a:r>
            <a:rPr lang="tr-TR" sz="2400" b="0" dirty="0" err="1" smtClean="0"/>
            <a:t>section</a:t>
          </a:r>
          <a:endParaRPr lang="tr-TR" sz="2400" b="0" dirty="0" smtClean="0"/>
        </a:p>
        <a:p>
          <a:pPr algn="l"/>
          <a:r>
            <a:rPr lang="tr-TR" sz="2400" b="0" dirty="0" smtClean="0"/>
            <a:t>   PPH</a:t>
          </a:r>
          <a:endParaRPr lang="tr-TR" sz="2400" b="0" dirty="0"/>
        </a:p>
      </dgm:t>
    </dgm:pt>
    <dgm:pt modelId="{F1546927-B914-4FD2-A54F-7FD91CB63323}" type="parTrans" cxnId="{38BA4D25-B0D7-4641-954C-B090EB4C1C85}">
      <dgm:prSet/>
      <dgm:spPr/>
      <dgm:t>
        <a:bodyPr/>
        <a:lstStyle/>
        <a:p>
          <a:endParaRPr lang="tr-TR"/>
        </a:p>
      </dgm:t>
    </dgm:pt>
    <dgm:pt modelId="{FFB0B0D8-5434-4736-88B8-184CAD70C215}" type="sibTrans" cxnId="{38BA4D25-B0D7-4641-954C-B090EB4C1C85}">
      <dgm:prSet/>
      <dgm:spPr/>
      <dgm:t>
        <a:bodyPr/>
        <a:lstStyle/>
        <a:p>
          <a:endParaRPr lang="tr-TR"/>
        </a:p>
      </dgm:t>
    </dgm:pt>
    <dgm:pt modelId="{66B86DD0-BF4B-492C-8162-AD2F0A822056}">
      <dgm:prSet phldrT="[Metin]" custT="1"/>
      <dgm:spPr>
        <a:solidFill>
          <a:schemeClr val="tx1">
            <a:lumMod val="75000"/>
            <a:lumOff val="25000"/>
          </a:schemeClr>
        </a:solidFill>
        <a:ln>
          <a:solidFill>
            <a:schemeClr val="lt1">
              <a:hueOff val="0"/>
              <a:satOff val="0"/>
              <a:lumOff val="0"/>
              <a:alpha val="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tr-TR" sz="2400" b="1" dirty="0" smtClean="0"/>
            <a:t>PUERPERIUM</a:t>
          </a:r>
          <a:r>
            <a:rPr lang="tr-TR" sz="2400" b="1" dirty="0" smtClean="0">
              <a:latin typeface="Calibri" panose="020F0502020204030204" pitchFamily="34" charset="0"/>
              <a:cs typeface="Calibri" panose="020F0502020204030204" pitchFamily="34" charset="0"/>
            </a:rPr>
            <a:t>&amp; AFTER</a:t>
          </a:r>
          <a:endParaRPr lang="tr-TR" sz="2400" b="1" dirty="0" smtClean="0"/>
        </a:p>
        <a:p>
          <a:pPr algn="l"/>
          <a:r>
            <a:rPr lang="tr-TR" sz="2400" b="0" dirty="0" smtClean="0"/>
            <a:t>    </a:t>
          </a:r>
          <a:r>
            <a:rPr lang="tr-TR" sz="2800" b="0" dirty="0" err="1" smtClean="0"/>
            <a:t>Puerperal</a:t>
          </a:r>
          <a:r>
            <a:rPr lang="tr-TR" sz="2800" b="0" dirty="0" smtClean="0"/>
            <a:t> </a:t>
          </a:r>
          <a:r>
            <a:rPr lang="tr-TR" sz="2800" b="0" dirty="0" err="1" smtClean="0"/>
            <a:t>sepsis</a:t>
          </a:r>
          <a:endParaRPr lang="tr-TR" sz="2800" b="0" dirty="0" smtClean="0"/>
        </a:p>
        <a:p>
          <a:pPr algn="l"/>
          <a:r>
            <a:rPr lang="tr-TR" sz="2800" b="0" dirty="0" smtClean="0"/>
            <a:t>         </a:t>
          </a:r>
          <a:r>
            <a:rPr lang="tr-TR" sz="2800" b="0" dirty="0" err="1" smtClean="0"/>
            <a:t>Type</a:t>
          </a:r>
          <a:r>
            <a:rPr lang="tr-TR" sz="2800" b="0" dirty="0" smtClean="0"/>
            <a:t> 2 DM</a:t>
          </a:r>
          <a:endParaRPr lang="tr-TR" sz="2800" b="0" dirty="0"/>
        </a:p>
      </dgm:t>
    </dgm:pt>
    <dgm:pt modelId="{1C68AE52-BF50-49F2-B889-C511675C3F0E}" type="parTrans" cxnId="{6CDC3473-DCB4-4236-AFC1-15723C1F4F51}">
      <dgm:prSet/>
      <dgm:spPr/>
      <dgm:t>
        <a:bodyPr/>
        <a:lstStyle/>
        <a:p>
          <a:endParaRPr lang="tr-TR"/>
        </a:p>
      </dgm:t>
    </dgm:pt>
    <dgm:pt modelId="{ACB49906-B7D6-4B71-8D2B-5CCF7B5AC455}" type="sibTrans" cxnId="{6CDC3473-DCB4-4236-AFC1-15723C1F4F51}">
      <dgm:prSet/>
      <dgm:spPr/>
      <dgm:t>
        <a:bodyPr/>
        <a:lstStyle/>
        <a:p>
          <a:endParaRPr lang="tr-TR"/>
        </a:p>
      </dgm:t>
    </dgm:pt>
    <dgm:pt modelId="{FB4E5881-5E04-49A0-A1DB-DA4E8E7BA282}" type="pres">
      <dgm:prSet presAssocID="{582F55A7-2E4D-4528-84BD-C654309A05D3}" presName="Name0" presStyleCnt="0">
        <dgm:presLayoutVars>
          <dgm:dir/>
          <dgm:resizeHandles val="exact"/>
        </dgm:presLayoutVars>
      </dgm:prSet>
      <dgm:spPr/>
    </dgm:pt>
    <dgm:pt modelId="{F4C51E75-632B-47C4-A13E-CEA71602B2DD}" type="pres">
      <dgm:prSet presAssocID="{582F55A7-2E4D-4528-84BD-C654309A05D3}" presName="bkgdShp" presStyleLbl="alignAccFollowNode1" presStyleIdx="0" presStyleCnt="1" custScaleX="24874" custScaleY="29803" custLinFactNeighborX="2711" custLinFactNeighborY="-37281"/>
      <dgm:spPr>
        <a:noFill/>
        <a:ln>
          <a:noFill/>
        </a:ln>
      </dgm:spPr>
    </dgm:pt>
    <dgm:pt modelId="{7257DD35-82A4-43E8-8060-E3896FB90BED}" type="pres">
      <dgm:prSet presAssocID="{582F55A7-2E4D-4528-84BD-C654309A05D3}" presName="linComp" presStyleCnt="0"/>
      <dgm:spPr/>
    </dgm:pt>
    <dgm:pt modelId="{70817534-C10F-4296-8EEE-CA8A338F9A49}" type="pres">
      <dgm:prSet presAssocID="{EFA304F2-FCB6-4778-89A2-D80E8388B61D}" presName="compNode" presStyleCnt="0"/>
      <dgm:spPr/>
    </dgm:pt>
    <dgm:pt modelId="{48EBEB16-2BFB-4FC9-BC24-E85E3F1A00CF}" type="pres">
      <dgm:prSet presAssocID="{EFA304F2-FCB6-4778-89A2-D80E8388B61D}" presName="node" presStyleLbl="node1" presStyleIdx="0" presStyleCnt="3" custScaleX="161239" custScaleY="121065" custLinFactNeighborX="-10358" custLinFactNeighborY="-526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9C7812A-5ECC-41CC-AF44-A7F78AED6608}" type="pres">
      <dgm:prSet presAssocID="{EFA304F2-FCB6-4778-89A2-D80E8388B61D}" presName="invisiNode" presStyleLbl="node1" presStyleIdx="0" presStyleCnt="3"/>
      <dgm:spPr/>
    </dgm:pt>
    <dgm:pt modelId="{C1C39BF7-89CB-4089-A3A6-6E4F3E1B5702}" type="pres">
      <dgm:prSet presAssocID="{EFA304F2-FCB6-4778-89A2-D80E8388B61D}" presName="imagNode" presStyleLbl="fgImgPlace1" presStyleIdx="0" presStyleCnt="3" custLinFactNeighborX="-13582" custLinFactNeighborY="-940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8DF6C56-1E2E-40B8-977D-E94ACBA33408}" type="pres">
      <dgm:prSet presAssocID="{BC322581-ACA3-4F6E-B5BA-C1FBAE3C78A3}" presName="sibTrans" presStyleLbl="sibTrans2D1" presStyleIdx="0" presStyleCnt="0"/>
      <dgm:spPr/>
      <dgm:t>
        <a:bodyPr/>
        <a:lstStyle/>
        <a:p>
          <a:endParaRPr lang="tr-TR"/>
        </a:p>
      </dgm:t>
    </dgm:pt>
    <dgm:pt modelId="{2F8991A0-E19A-4BC9-8A66-44E86A1959A8}" type="pres">
      <dgm:prSet presAssocID="{8F9546F5-B2CE-4814-9468-3EF595505437}" presName="compNode" presStyleCnt="0"/>
      <dgm:spPr/>
    </dgm:pt>
    <dgm:pt modelId="{6E81D54F-0F00-42C8-9CB8-6ABA2A17D257}" type="pres">
      <dgm:prSet presAssocID="{8F9546F5-B2CE-4814-9468-3EF595505437}" presName="node" presStyleLbl="node1" presStyleIdx="1" presStyleCnt="3" custScaleX="127544" custScaleY="100478" custLinFactNeighborX="-7882" custLinFactNeighborY="-11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5CD8BA1-8B0E-4340-8C39-ECEE56980316}" type="pres">
      <dgm:prSet presAssocID="{8F9546F5-B2CE-4814-9468-3EF595505437}" presName="invisiNode" presStyleLbl="node1" presStyleIdx="1" presStyleCnt="3"/>
      <dgm:spPr/>
    </dgm:pt>
    <dgm:pt modelId="{E5DA071C-84DA-4C72-A54A-AB526CE6D0A1}" type="pres">
      <dgm:prSet presAssocID="{8F9546F5-B2CE-4814-9468-3EF595505437}" presName="imagNode" presStyleLbl="fgImgPlace1" presStyleIdx="1" presStyleCnt="3" custScaleX="105952" custScaleY="123676" custLinFactNeighborX="-7468" custLinFactNeighborY="258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A20AA7B-1C17-44EB-A0C7-7DBC178AE03F}" type="pres">
      <dgm:prSet presAssocID="{FFB0B0D8-5434-4736-88B8-184CAD70C215}" presName="sibTrans" presStyleLbl="sibTrans2D1" presStyleIdx="0" presStyleCnt="0"/>
      <dgm:spPr/>
      <dgm:t>
        <a:bodyPr/>
        <a:lstStyle/>
        <a:p>
          <a:endParaRPr lang="tr-TR"/>
        </a:p>
      </dgm:t>
    </dgm:pt>
    <dgm:pt modelId="{2C45A153-8B5F-47F8-9791-EAEFCCDE74DB}" type="pres">
      <dgm:prSet presAssocID="{66B86DD0-BF4B-492C-8162-AD2F0A822056}" presName="compNode" presStyleCnt="0"/>
      <dgm:spPr/>
    </dgm:pt>
    <dgm:pt modelId="{D38C9014-6805-4CE4-A472-35F046CB9CF6}" type="pres">
      <dgm:prSet presAssocID="{66B86DD0-BF4B-492C-8162-AD2F0A822056}" presName="node" presStyleLbl="node1" presStyleIdx="2" presStyleCnt="3" custScaleX="128428" custScaleY="56306" custLinFactNeighborX="3926" custLinFactNeighborY="-165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107E296-568C-4A8E-B686-07EB9F9F599B}" type="pres">
      <dgm:prSet presAssocID="{66B86DD0-BF4B-492C-8162-AD2F0A822056}" presName="invisiNode" presStyleLbl="node1" presStyleIdx="2" presStyleCnt="3"/>
      <dgm:spPr/>
    </dgm:pt>
    <dgm:pt modelId="{2E8B8141-7C62-4844-9262-DC56E5F64937}" type="pres">
      <dgm:prSet presAssocID="{66B86DD0-BF4B-492C-8162-AD2F0A822056}" presName="imagNode" presStyleLbl="fgImgPlace1" presStyleIdx="2" presStyleCnt="3" custScaleX="113546" custScaleY="180386" custLinFactNeighborX="3385" custLinFactNeighborY="786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3985C088-3F6D-412A-9EC7-A06636728394}" type="presOf" srcId="{BC322581-ACA3-4F6E-B5BA-C1FBAE3C78A3}" destId="{78DF6C56-1E2E-40B8-977D-E94ACBA33408}" srcOrd="0" destOrd="0" presId="urn:microsoft.com/office/officeart/2005/8/layout/pList2"/>
    <dgm:cxn modelId="{CCADB942-7762-4573-880B-F1F24B25235F}" type="presOf" srcId="{8F9546F5-B2CE-4814-9468-3EF595505437}" destId="{6E81D54F-0F00-42C8-9CB8-6ABA2A17D257}" srcOrd="0" destOrd="0" presId="urn:microsoft.com/office/officeart/2005/8/layout/pList2"/>
    <dgm:cxn modelId="{38BA4D25-B0D7-4641-954C-B090EB4C1C85}" srcId="{582F55A7-2E4D-4528-84BD-C654309A05D3}" destId="{8F9546F5-B2CE-4814-9468-3EF595505437}" srcOrd="1" destOrd="0" parTransId="{F1546927-B914-4FD2-A54F-7FD91CB63323}" sibTransId="{FFB0B0D8-5434-4736-88B8-184CAD70C215}"/>
    <dgm:cxn modelId="{CC43A424-A3B3-4CFA-975C-64B99AF569B4}" srcId="{582F55A7-2E4D-4528-84BD-C654309A05D3}" destId="{EFA304F2-FCB6-4778-89A2-D80E8388B61D}" srcOrd="0" destOrd="0" parTransId="{406CE04C-93A0-4154-8B43-2643B9DA3C67}" sibTransId="{BC322581-ACA3-4F6E-B5BA-C1FBAE3C78A3}"/>
    <dgm:cxn modelId="{6CDC3473-DCB4-4236-AFC1-15723C1F4F51}" srcId="{582F55A7-2E4D-4528-84BD-C654309A05D3}" destId="{66B86DD0-BF4B-492C-8162-AD2F0A822056}" srcOrd="2" destOrd="0" parTransId="{1C68AE52-BF50-49F2-B889-C511675C3F0E}" sibTransId="{ACB49906-B7D6-4B71-8D2B-5CCF7B5AC455}"/>
    <dgm:cxn modelId="{53E129E0-41D1-4D12-A445-BFAEF63E29E8}" type="presOf" srcId="{66B86DD0-BF4B-492C-8162-AD2F0A822056}" destId="{D38C9014-6805-4CE4-A472-35F046CB9CF6}" srcOrd="0" destOrd="0" presId="urn:microsoft.com/office/officeart/2005/8/layout/pList2"/>
    <dgm:cxn modelId="{52614436-21D2-4378-BEEA-DD5C9E6209A0}" type="presOf" srcId="{EFA304F2-FCB6-4778-89A2-D80E8388B61D}" destId="{48EBEB16-2BFB-4FC9-BC24-E85E3F1A00CF}" srcOrd="0" destOrd="0" presId="urn:microsoft.com/office/officeart/2005/8/layout/pList2"/>
    <dgm:cxn modelId="{CE8ECA6A-0443-4375-9251-980D68875381}" type="presOf" srcId="{FFB0B0D8-5434-4736-88B8-184CAD70C215}" destId="{BA20AA7B-1C17-44EB-A0C7-7DBC178AE03F}" srcOrd="0" destOrd="0" presId="urn:microsoft.com/office/officeart/2005/8/layout/pList2"/>
    <dgm:cxn modelId="{A69B826B-41F5-4C76-80E1-B759E7CB755B}" type="presOf" srcId="{582F55A7-2E4D-4528-84BD-C654309A05D3}" destId="{FB4E5881-5E04-49A0-A1DB-DA4E8E7BA282}" srcOrd="0" destOrd="0" presId="urn:microsoft.com/office/officeart/2005/8/layout/pList2"/>
    <dgm:cxn modelId="{F1B34DC6-5541-4AE2-80FB-A9D501472AD2}" type="presParOf" srcId="{FB4E5881-5E04-49A0-A1DB-DA4E8E7BA282}" destId="{F4C51E75-632B-47C4-A13E-CEA71602B2DD}" srcOrd="0" destOrd="0" presId="urn:microsoft.com/office/officeart/2005/8/layout/pList2"/>
    <dgm:cxn modelId="{2BDEA476-E845-452D-9AF5-7DC7E94CD228}" type="presParOf" srcId="{FB4E5881-5E04-49A0-A1DB-DA4E8E7BA282}" destId="{7257DD35-82A4-43E8-8060-E3896FB90BED}" srcOrd="1" destOrd="0" presId="urn:microsoft.com/office/officeart/2005/8/layout/pList2"/>
    <dgm:cxn modelId="{C69C592E-FA5F-43F2-BD5E-3A03F7354862}" type="presParOf" srcId="{7257DD35-82A4-43E8-8060-E3896FB90BED}" destId="{70817534-C10F-4296-8EEE-CA8A338F9A49}" srcOrd="0" destOrd="0" presId="urn:microsoft.com/office/officeart/2005/8/layout/pList2"/>
    <dgm:cxn modelId="{76E91B95-09A0-402F-A4A6-E59C31680535}" type="presParOf" srcId="{70817534-C10F-4296-8EEE-CA8A338F9A49}" destId="{48EBEB16-2BFB-4FC9-BC24-E85E3F1A00CF}" srcOrd="0" destOrd="0" presId="urn:microsoft.com/office/officeart/2005/8/layout/pList2"/>
    <dgm:cxn modelId="{637E3A3C-598E-4CD4-AE14-15F3BC0E856F}" type="presParOf" srcId="{70817534-C10F-4296-8EEE-CA8A338F9A49}" destId="{29C7812A-5ECC-41CC-AF44-A7F78AED6608}" srcOrd="1" destOrd="0" presId="urn:microsoft.com/office/officeart/2005/8/layout/pList2"/>
    <dgm:cxn modelId="{8A3570F0-7575-4D5C-97D6-993F2188F6C3}" type="presParOf" srcId="{70817534-C10F-4296-8EEE-CA8A338F9A49}" destId="{C1C39BF7-89CB-4089-A3A6-6E4F3E1B5702}" srcOrd="2" destOrd="0" presId="urn:microsoft.com/office/officeart/2005/8/layout/pList2"/>
    <dgm:cxn modelId="{DCF44521-3406-4437-9D49-ED86A30DB961}" type="presParOf" srcId="{7257DD35-82A4-43E8-8060-E3896FB90BED}" destId="{78DF6C56-1E2E-40B8-977D-E94ACBA33408}" srcOrd="1" destOrd="0" presId="urn:microsoft.com/office/officeart/2005/8/layout/pList2"/>
    <dgm:cxn modelId="{C59DAAC5-B1B8-42C4-8896-6764A169B901}" type="presParOf" srcId="{7257DD35-82A4-43E8-8060-E3896FB90BED}" destId="{2F8991A0-E19A-4BC9-8A66-44E86A1959A8}" srcOrd="2" destOrd="0" presId="urn:microsoft.com/office/officeart/2005/8/layout/pList2"/>
    <dgm:cxn modelId="{DD55E5F7-3813-4E21-BEA5-18D91ADE6C92}" type="presParOf" srcId="{2F8991A0-E19A-4BC9-8A66-44E86A1959A8}" destId="{6E81D54F-0F00-42C8-9CB8-6ABA2A17D257}" srcOrd="0" destOrd="0" presId="urn:microsoft.com/office/officeart/2005/8/layout/pList2"/>
    <dgm:cxn modelId="{9E958446-64E2-4373-81E2-E4408CF23606}" type="presParOf" srcId="{2F8991A0-E19A-4BC9-8A66-44E86A1959A8}" destId="{15CD8BA1-8B0E-4340-8C39-ECEE56980316}" srcOrd="1" destOrd="0" presId="urn:microsoft.com/office/officeart/2005/8/layout/pList2"/>
    <dgm:cxn modelId="{3171892B-3CF1-41BE-8F71-7B7975B319EF}" type="presParOf" srcId="{2F8991A0-E19A-4BC9-8A66-44E86A1959A8}" destId="{E5DA071C-84DA-4C72-A54A-AB526CE6D0A1}" srcOrd="2" destOrd="0" presId="urn:microsoft.com/office/officeart/2005/8/layout/pList2"/>
    <dgm:cxn modelId="{A59E7503-3C4A-41DF-93C0-7CFBBEBEDDAB}" type="presParOf" srcId="{7257DD35-82A4-43E8-8060-E3896FB90BED}" destId="{BA20AA7B-1C17-44EB-A0C7-7DBC178AE03F}" srcOrd="3" destOrd="0" presId="urn:microsoft.com/office/officeart/2005/8/layout/pList2"/>
    <dgm:cxn modelId="{52DE0967-DB6E-4A9B-AE38-F83396B37989}" type="presParOf" srcId="{7257DD35-82A4-43E8-8060-E3896FB90BED}" destId="{2C45A153-8B5F-47F8-9791-EAEFCCDE74DB}" srcOrd="4" destOrd="0" presId="urn:microsoft.com/office/officeart/2005/8/layout/pList2"/>
    <dgm:cxn modelId="{71B9382D-F040-4ED0-A41E-DC68A41132B1}" type="presParOf" srcId="{2C45A153-8B5F-47F8-9791-EAEFCCDE74DB}" destId="{D38C9014-6805-4CE4-A472-35F046CB9CF6}" srcOrd="0" destOrd="0" presId="urn:microsoft.com/office/officeart/2005/8/layout/pList2"/>
    <dgm:cxn modelId="{C293BE76-6DF7-4A03-8AB9-FBB18593D0C4}" type="presParOf" srcId="{2C45A153-8B5F-47F8-9791-EAEFCCDE74DB}" destId="{D107E296-568C-4A8E-B686-07EB9F9F599B}" srcOrd="1" destOrd="0" presId="urn:microsoft.com/office/officeart/2005/8/layout/pList2"/>
    <dgm:cxn modelId="{D3966C06-ECF2-4DC0-A6CC-3D1327CE24D0}" type="presParOf" srcId="{2C45A153-8B5F-47F8-9791-EAEFCCDE74DB}" destId="{2E8B8141-7C62-4844-9262-DC56E5F64937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49E65A-8096-458C-B000-7AC272B9AEF4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AA235985-3055-400E-9A7D-1852FDF38EEA}">
      <dgm:prSet phldrT="[Metin]" custT="1"/>
      <dgm:spPr>
        <a:gradFill rotWithShape="0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ln w="25400">
          <a:solidFill>
            <a:srgbClr val="6666FF"/>
          </a:solidFill>
        </a:ln>
      </dgm:spPr>
      <dgm:t>
        <a:bodyPr/>
        <a:lstStyle/>
        <a:p>
          <a:pPr algn="l"/>
          <a:r>
            <a:rPr lang="tr-TR" sz="2000" b="1" dirty="0" smtClean="0"/>
            <a:t>	</a:t>
          </a:r>
          <a:r>
            <a:rPr lang="tr-TR" sz="2000" b="1" dirty="0" smtClean="0">
              <a:solidFill>
                <a:srgbClr val="0033CC"/>
              </a:solidFill>
            </a:rPr>
            <a:t>                Ancient Age</a:t>
          </a:r>
        </a:p>
        <a:p>
          <a:pPr algn="l"/>
          <a:r>
            <a:rPr lang="tr-TR" sz="2000" dirty="0" smtClean="0">
              <a:solidFill>
                <a:srgbClr val="0033CC"/>
              </a:solidFill>
            </a:rPr>
            <a:t>	        (3000 BC – 476 AC)</a:t>
          </a:r>
          <a:endParaRPr lang="tr-TR" sz="2000" dirty="0">
            <a:solidFill>
              <a:srgbClr val="0033CC"/>
            </a:solidFill>
          </a:endParaRPr>
        </a:p>
      </dgm:t>
    </dgm:pt>
    <dgm:pt modelId="{F745338C-C27B-4260-AE3D-944B0E5841A0}" type="parTrans" cxnId="{3881DF5B-3E41-4076-A7B6-E138950B74B3}">
      <dgm:prSet/>
      <dgm:spPr/>
      <dgm:t>
        <a:bodyPr/>
        <a:lstStyle/>
        <a:p>
          <a:endParaRPr lang="tr-TR"/>
        </a:p>
      </dgm:t>
    </dgm:pt>
    <dgm:pt modelId="{F2ABEFFB-ECD3-489E-997E-B063D85BD36B}" type="sibTrans" cxnId="{3881DF5B-3E41-4076-A7B6-E138950B74B3}">
      <dgm:prSet/>
      <dgm:spPr/>
      <dgm:t>
        <a:bodyPr/>
        <a:lstStyle/>
        <a:p>
          <a:endParaRPr lang="tr-TR"/>
        </a:p>
      </dgm:t>
    </dgm:pt>
    <dgm:pt modelId="{B1D1F1EA-6D19-4FCA-A045-31EC3780BA5A}">
      <dgm:prSet phldrT="[Metin]" custT="1"/>
      <dgm:spPr>
        <a:gradFill rotWithShape="0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ln w="25400">
          <a:solidFill>
            <a:srgbClr val="6666FF"/>
          </a:solidFill>
        </a:ln>
      </dgm:spPr>
      <dgm:t>
        <a:bodyPr/>
        <a:lstStyle/>
        <a:p>
          <a:r>
            <a:rPr lang="tr-TR" sz="2000" b="1" dirty="0" smtClean="0"/>
            <a:t>         </a:t>
          </a:r>
          <a:r>
            <a:rPr lang="tr-TR" sz="2000" b="1" dirty="0" smtClean="0">
              <a:solidFill>
                <a:srgbClr val="0033CC"/>
              </a:solidFill>
            </a:rPr>
            <a:t>Modern Age</a:t>
          </a:r>
        </a:p>
        <a:p>
          <a:r>
            <a:rPr lang="tr-TR" sz="2000" dirty="0" smtClean="0">
              <a:solidFill>
                <a:srgbClr val="0033CC"/>
              </a:solidFill>
            </a:rPr>
            <a:t>         (1492–1789)</a:t>
          </a:r>
          <a:endParaRPr lang="tr-TR" sz="2000" dirty="0">
            <a:solidFill>
              <a:srgbClr val="0033CC"/>
            </a:solidFill>
          </a:endParaRPr>
        </a:p>
      </dgm:t>
    </dgm:pt>
    <dgm:pt modelId="{7F7A461F-4516-4BD0-9D3A-EF5323DD1E88}" type="parTrans" cxnId="{ED2EB473-495E-4EE1-8708-DA33ECBD34F5}">
      <dgm:prSet/>
      <dgm:spPr/>
      <dgm:t>
        <a:bodyPr/>
        <a:lstStyle/>
        <a:p>
          <a:endParaRPr lang="tr-TR"/>
        </a:p>
      </dgm:t>
    </dgm:pt>
    <dgm:pt modelId="{B6E6610B-051F-4C8B-B97E-52D2E9F791C6}" type="sibTrans" cxnId="{ED2EB473-495E-4EE1-8708-DA33ECBD34F5}">
      <dgm:prSet/>
      <dgm:spPr/>
      <dgm:t>
        <a:bodyPr/>
        <a:lstStyle/>
        <a:p>
          <a:endParaRPr lang="tr-TR"/>
        </a:p>
      </dgm:t>
    </dgm:pt>
    <dgm:pt modelId="{304D152F-9E77-414B-B1C7-022271F18CD1}">
      <dgm:prSet custT="1"/>
      <dgm:spPr>
        <a:gradFill rotWithShape="0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ln w="25400">
          <a:solidFill>
            <a:srgbClr val="6666FF"/>
          </a:solidFill>
        </a:ln>
      </dgm:spPr>
      <dgm:t>
        <a:bodyPr/>
        <a:lstStyle/>
        <a:p>
          <a:r>
            <a:rPr lang="tr-TR" sz="2000" b="1" dirty="0" smtClean="0"/>
            <a:t>  </a:t>
          </a:r>
          <a:r>
            <a:rPr lang="tr-TR" sz="2000" b="1" dirty="0" err="1" smtClean="0">
              <a:solidFill>
                <a:srgbClr val="0033CC"/>
              </a:solidFill>
            </a:rPr>
            <a:t>Medieval</a:t>
          </a:r>
          <a:r>
            <a:rPr lang="tr-TR" sz="2000" b="1" dirty="0" smtClean="0">
              <a:solidFill>
                <a:srgbClr val="0033CC"/>
              </a:solidFill>
            </a:rPr>
            <a:t> Age</a:t>
          </a:r>
        </a:p>
        <a:p>
          <a:r>
            <a:rPr lang="tr-TR" sz="2000" dirty="0" smtClean="0">
              <a:solidFill>
                <a:srgbClr val="0033CC"/>
              </a:solidFill>
            </a:rPr>
            <a:t>(476–1492)</a:t>
          </a:r>
          <a:endParaRPr lang="tr-TR" sz="2000" dirty="0">
            <a:solidFill>
              <a:srgbClr val="0033CC"/>
            </a:solidFill>
          </a:endParaRPr>
        </a:p>
      </dgm:t>
    </dgm:pt>
    <dgm:pt modelId="{4FADB97B-723F-4472-B527-46992E895085}" type="parTrans" cxnId="{8C6D574C-C86A-41AE-BE47-CC48F4C5F4A5}">
      <dgm:prSet/>
      <dgm:spPr/>
      <dgm:t>
        <a:bodyPr/>
        <a:lstStyle/>
        <a:p>
          <a:endParaRPr lang="tr-TR"/>
        </a:p>
      </dgm:t>
    </dgm:pt>
    <dgm:pt modelId="{B394A97D-EED7-4F20-9BA5-742D6B608BB0}" type="sibTrans" cxnId="{8C6D574C-C86A-41AE-BE47-CC48F4C5F4A5}">
      <dgm:prSet/>
      <dgm:spPr/>
      <dgm:t>
        <a:bodyPr/>
        <a:lstStyle/>
        <a:p>
          <a:endParaRPr lang="tr-TR"/>
        </a:p>
      </dgm:t>
    </dgm:pt>
    <dgm:pt modelId="{16C67715-2559-4809-9B3D-928783F53BF6}" type="pres">
      <dgm:prSet presAssocID="{F849E65A-8096-458C-B000-7AC272B9AEF4}" presName="Name0" presStyleCnt="0">
        <dgm:presLayoutVars>
          <dgm:dir/>
          <dgm:resizeHandles val="exact"/>
        </dgm:presLayoutVars>
      </dgm:prSet>
      <dgm:spPr/>
    </dgm:pt>
    <dgm:pt modelId="{6359CD7D-9A8C-457C-8DB0-C48C259F9961}" type="pres">
      <dgm:prSet presAssocID="{AA235985-3055-400E-9A7D-1852FDF38EEA}" presName="parTxOnly" presStyleLbl="node1" presStyleIdx="0" presStyleCnt="3" custScaleX="139201" custLinFactNeighborX="6391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FE447AF-D531-494F-9309-51678318ADA4}" type="pres">
      <dgm:prSet presAssocID="{F2ABEFFB-ECD3-489E-997E-B063D85BD36B}" presName="parSpace" presStyleCnt="0"/>
      <dgm:spPr/>
    </dgm:pt>
    <dgm:pt modelId="{7C420FCF-8A74-4BD9-83E3-A51FA53E83F1}" type="pres">
      <dgm:prSet presAssocID="{304D152F-9E77-414B-B1C7-022271F18CD1}" presName="parTxOnly" presStyleLbl="node1" presStyleIdx="1" presStyleCnt="3" custScaleX="14210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F120C3F-5CCD-46A7-999B-B8C787C4C339}" type="pres">
      <dgm:prSet presAssocID="{B394A97D-EED7-4F20-9BA5-742D6B608BB0}" presName="parSpace" presStyleCnt="0"/>
      <dgm:spPr/>
    </dgm:pt>
    <dgm:pt modelId="{F1B4A66E-2E09-4108-BE5B-E8C2E1144C35}" type="pres">
      <dgm:prSet presAssocID="{B1D1F1EA-6D19-4FCA-A045-31EC3780BA5A}" presName="parTxOnly" presStyleLbl="node1" presStyleIdx="2" presStyleCnt="3" custScaleX="6599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ED2EB473-495E-4EE1-8708-DA33ECBD34F5}" srcId="{F849E65A-8096-458C-B000-7AC272B9AEF4}" destId="{B1D1F1EA-6D19-4FCA-A045-31EC3780BA5A}" srcOrd="2" destOrd="0" parTransId="{7F7A461F-4516-4BD0-9D3A-EF5323DD1E88}" sibTransId="{B6E6610B-051F-4C8B-B97E-52D2E9F791C6}"/>
    <dgm:cxn modelId="{8C6D574C-C86A-41AE-BE47-CC48F4C5F4A5}" srcId="{F849E65A-8096-458C-B000-7AC272B9AEF4}" destId="{304D152F-9E77-414B-B1C7-022271F18CD1}" srcOrd="1" destOrd="0" parTransId="{4FADB97B-723F-4472-B527-46992E895085}" sibTransId="{B394A97D-EED7-4F20-9BA5-742D6B608BB0}"/>
    <dgm:cxn modelId="{F1F43431-558B-4172-9228-8ADB58CCE9DF}" type="presOf" srcId="{B1D1F1EA-6D19-4FCA-A045-31EC3780BA5A}" destId="{F1B4A66E-2E09-4108-BE5B-E8C2E1144C35}" srcOrd="0" destOrd="0" presId="urn:microsoft.com/office/officeart/2005/8/layout/hChevron3"/>
    <dgm:cxn modelId="{3881DF5B-3E41-4076-A7B6-E138950B74B3}" srcId="{F849E65A-8096-458C-B000-7AC272B9AEF4}" destId="{AA235985-3055-400E-9A7D-1852FDF38EEA}" srcOrd="0" destOrd="0" parTransId="{F745338C-C27B-4260-AE3D-944B0E5841A0}" sibTransId="{F2ABEFFB-ECD3-489E-997E-B063D85BD36B}"/>
    <dgm:cxn modelId="{286BA148-5734-46B7-8B2F-D8AF2020DD08}" type="presOf" srcId="{F849E65A-8096-458C-B000-7AC272B9AEF4}" destId="{16C67715-2559-4809-9B3D-928783F53BF6}" srcOrd="0" destOrd="0" presId="urn:microsoft.com/office/officeart/2005/8/layout/hChevron3"/>
    <dgm:cxn modelId="{FF53FEB2-6C0E-4B1A-B278-7A4B7BDDC39F}" type="presOf" srcId="{304D152F-9E77-414B-B1C7-022271F18CD1}" destId="{7C420FCF-8A74-4BD9-83E3-A51FA53E83F1}" srcOrd="0" destOrd="0" presId="urn:microsoft.com/office/officeart/2005/8/layout/hChevron3"/>
    <dgm:cxn modelId="{97BC765A-242A-4040-81CA-8671709536F2}" type="presOf" srcId="{AA235985-3055-400E-9A7D-1852FDF38EEA}" destId="{6359CD7D-9A8C-457C-8DB0-C48C259F9961}" srcOrd="0" destOrd="0" presId="urn:microsoft.com/office/officeart/2005/8/layout/hChevron3"/>
    <dgm:cxn modelId="{698D6DAF-B9AC-48B2-9A6A-CE3DA0DFA547}" type="presParOf" srcId="{16C67715-2559-4809-9B3D-928783F53BF6}" destId="{6359CD7D-9A8C-457C-8DB0-C48C259F9961}" srcOrd="0" destOrd="0" presId="urn:microsoft.com/office/officeart/2005/8/layout/hChevron3"/>
    <dgm:cxn modelId="{75144EBA-250E-4656-A10F-2EFD5CE8EA4A}" type="presParOf" srcId="{16C67715-2559-4809-9B3D-928783F53BF6}" destId="{EFE447AF-D531-494F-9309-51678318ADA4}" srcOrd="1" destOrd="0" presId="urn:microsoft.com/office/officeart/2005/8/layout/hChevron3"/>
    <dgm:cxn modelId="{4C1B3825-A2DA-4AED-AD15-D2C2DA60E801}" type="presParOf" srcId="{16C67715-2559-4809-9B3D-928783F53BF6}" destId="{7C420FCF-8A74-4BD9-83E3-A51FA53E83F1}" srcOrd="2" destOrd="0" presId="urn:microsoft.com/office/officeart/2005/8/layout/hChevron3"/>
    <dgm:cxn modelId="{7D57E433-F3FB-469F-8516-09CE43098E88}" type="presParOf" srcId="{16C67715-2559-4809-9B3D-928783F53BF6}" destId="{DF120C3F-5CCD-46A7-999B-B8C787C4C339}" srcOrd="3" destOrd="0" presId="urn:microsoft.com/office/officeart/2005/8/layout/hChevron3"/>
    <dgm:cxn modelId="{509B3897-E6BC-4394-8721-E5C3A387EB8D}" type="presParOf" srcId="{16C67715-2559-4809-9B3D-928783F53BF6}" destId="{F1B4A66E-2E09-4108-BE5B-E8C2E1144C35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459B07-C750-42CB-8D5B-875D3A3E9A6E}">
      <dsp:nvSpPr>
        <dsp:cNvPr id="0" name=""/>
        <dsp:cNvSpPr/>
      </dsp:nvSpPr>
      <dsp:spPr>
        <a:xfrm>
          <a:off x="0" y="0"/>
          <a:ext cx="5435600" cy="14595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>
          <a:glow rad="63500">
            <a:schemeClr val="accent3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The ongoing epidemic of</a:t>
          </a:r>
          <a:endParaRPr lang="tr-TR" sz="2800" b="1" kern="1200" dirty="0" smtClean="0"/>
        </a:p>
        <a:p>
          <a:pPr lvl="0" algn="ctr" defTabSz="12446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 obesity and diabetes</a:t>
          </a:r>
          <a:endParaRPr lang="tr-TR" sz="2800" b="1" kern="1200" dirty="0"/>
        </a:p>
      </dsp:txBody>
      <dsp:txXfrm>
        <a:off x="42749" y="42749"/>
        <a:ext cx="5350102" cy="1374077"/>
      </dsp:txXfrm>
    </dsp:sp>
    <dsp:sp modelId="{EB7F5FC6-BF6E-42DE-8B34-A4D63C91ABB5}">
      <dsp:nvSpPr>
        <dsp:cNvPr id="0" name=""/>
        <dsp:cNvSpPr/>
      </dsp:nvSpPr>
      <dsp:spPr>
        <a:xfrm rot="5400000">
          <a:off x="2443059" y="1497492"/>
          <a:ext cx="549481" cy="6568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700" kern="1200"/>
        </a:p>
      </dsp:txBody>
      <dsp:txXfrm rot="-5400000">
        <a:off x="2520757" y="1551156"/>
        <a:ext cx="394085" cy="384637"/>
      </dsp:txXfrm>
    </dsp:sp>
    <dsp:sp modelId="{5EBBCE9F-9079-4BAD-8992-826BFDB686DD}">
      <dsp:nvSpPr>
        <dsp:cNvPr id="0" name=""/>
        <dsp:cNvSpPr/>
      </dsp:nvSpPr>
      <dsp:spPr>
        <a:xfrm>
          <a:off x="0" y="2192217"/>
          <a:ext cx="5435600" cy="14595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>
          <a:glow rad="63500">
            <a:schemeClr val="accent3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Calibri" panose="020F0502020204030204" pitchFamily="34" charset="0"/>
              <a:cs typeface="Calibri" panose="020F0502020204030204" pitchFamily="34" charset="0"/>
            </a:rPr>
            <a:t>↑</a:t>
          </a:r>
          <a:r>
            <a:rPr lang="en-US" sz="2800" b="1" kern="1200" dirty="0" smtClean="0"/>
            <a:t> </a:t>
          </a:r>
          <a:r>
            <a:rPr lang="tr-TR" sz="2800" b="1" kern="1200" dirty="0" smtClean="0"/>
            <a:t>T2DM</a:t>
          </a:r>
          <a:r>
            <a:rPr lang="en-US" sz="2800" b="1" kern="1200" dirty="0" smtClean="0"/>
            <a:t> in women of </a:t>
          </a:r>
          <a:endParaRPr lang="tr-TR" sz="2800" b="1" kern="1200" dirty="0" smtClean="0"/>
        </a:p>
        <a:p>
          <a:pPr lvl="0" algn="ctr" defTabSz="12446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childbearing age</a:t>
          </a:r>
          <a:endParaRPr lang="tr-TR" sz="2800" b="1" kern="1200" dirty="0"/>
        </a:p>
      </dsp:txBody>
      <dsp:txXfrm>
        <a:off x="42749" y="2234966"/>
        <a:ext cx="5350102" cy="1374077"/>
      </dsp:txXfrm>
    </dsp:sp>
    <dsp:sp modelId="{B87A5BC6-4621-4600-8BEA-B1790AE928AD}">
      <dsp:nvSpPr>
        <dsp:cNvPr id="0" name=""/>
        <dsp:cNvSpPr/>
      </dsp:nvSpPr>
      <dsp:spPr>
        <a:xfrm rot="5400000">
          <a:off x="2444129" y="3688282"/>
          <a:ext cx="547340" cy="6568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700" kern="1200"/>
        </a:p>
      </dsp:txBody>
      <dsp:txXfrm rot="-5400000">
        <a:off x="2520757" y="3743016"/>
        <a:ext cx="394085" cy="383138"/>
      </dsp:txXfrm>
    </dsp:sp>
    <dsp:sp modelId="{F812DF4C-4ADD-474B-B493-8CE69694296A}">
      <dsp:nvSpPr>
        <dsp:cNvPr id="0" name=""/>
        <dsp:cNvSpPr/>
      </dsp:nvSpPr>
      <dsp:spPr>
        <a:xfrm>
          <a:off x="0" y="4381581"/>
          <a:ext cx="5435600" cy="14595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>
          <a:glow rad="63500">
            <a:schemeClr val="accent3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Calibri" panose="020F0502020204030204" pitchFamily="34" charset="0"/>
              <a:cs typeface="Calibri" panose="020F0502020204030204" pitchFamily="34" charset="0"/>
            </a:rPr>
            <a:t>↑</a:t>
          </a:r>
          <a:r>
            <a:rPr lang="tr-TR" sz="2800" b="1" kern="1200" dirty="0" smtClean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800" b="1" kern="1200" dirty="0" smtClean="0"/>
            <a:t>in </a:t>
          </a:r>
          <a:r>
            <a:rPr lang="tr-TR" sz="2800" b="1" kern="1200" dirty="0" err="1" smtClean="0"/>
            <a:t>no</a:t>
          </a:r>
          <a:r>
            <a:rPr lang="en-US" sz="2800" b="1" kern="1200" dirty="0" smtClean="0"/>
            <a:t> of pregnant women with undiagnosed </a:t>
          </a:r>
          <a:r>
            <a:rPr lang="tr-TR" sz="2800" b="1" kern="1200" dirty="0" smtClean="0"/>
            <a:t>T2DM</a:t>
          </a:r>
          <a:endParaRPr lang="tr-TR" sz="2800" b="1" kern="1200" dirty="0"/>
        </a:p>
      </dsp:txBody>
      <dsp:txXfrm>
        <a:off x="42749" y="4424330"/>
        <a:ext cx="5350102" cy="13740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59FD9B-2E29-40D8-8A55-DCF2BC23356C}">
      <dsp:nvSpPr>
        <dsp:cNvPr id="0" name=""/>
        <dsp:cNvSpPr/>
      </dsp:nvSpPr>
      <dsp:spPr>
        <a:xfrm>
          <a:off x="0" y="16935"/>
          <a:ext cx="6017361" cy="1793273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  <a:alpha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>
              <a:solidFill>
                <a:schemeClr val="accent5">
                  <a:lumMod val="50000"/>
                </a:schemeClr>
              </a:solidFill>
            </a:rPr>
            <a:t>ANTENATAL</a:t>
          </a:r>
          <a:endParaRPr lang="tr-TR" sz="2400" b="1" kern="1200" dirty="0">
            <a:solidFill>
              <a:schemeClr val="accent5">
                <a:lumMod val="50000"/>
              </a:schemeClr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400" kern="1200" dirty="0" err="1" smtClean="0">
              <a:solidFill>
                <a:schemeClr val="accent5">
                  <a:lumMod val="50000"/>
                </a:schemeClr>
              </a:solidFill>
            </a:rPr>
            <a:t>Miscarriage</a:t>
          </a:r>
          <a:r>
            <a:rPr lang="tr-TR" sz="2400" kern="1200" dirty="0" smtClean="0">
              <a:solidFill>
                <a:schemeClr val="accent5">
                  <a:lumMod val="50000"/>
                </a:schemeClr>
              </a:solidFill>
            </a:rPr>
            <a:t>	</a:t>
          </a:r>
          <a:r>
            <a:rPr lang="tr-TR" sz="2400" kern="1200" dirty="0" err="1" smtClean="0">
              <a:solidFill>
                <a:schemeClr val="accent5">
                  <a:lumMod val="50000"/>
                </a:schemeClr>
              </a:solidFill>
            </a:rPr>
            <a:t>Birth</a:t>
          </a:r>
          <a:r>
            <a:rPr lang="tr-TR" sz="2400" kern="1200" dirty="0" smtClean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tr-TR" sz="2400" kern="1200" dirty="0" err="1" smtClean="0">
              <a:solidFill>
                <a:schemeClr val="accent5">
                  <a:lumMod val="50000"/>
                </a:schemeClr>
              </a:solidFill>
            </a:rPr>
            <a:t>defects</a:t>
          </a:r>
          <a:endParaRPr lang="tr-TR" sz="2400" kern="1200" dirty="0">
            <a:solidFill>
              <a:schemeClr val="accent5">
                <a:lumMod val="50000"/>
              </a:schemeClr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400" kern="1200" dirty="0" smtClean="0">
              <a:solidFill>
                <a:schemeClr val="accent5">
                  <a:lumMod val="50000"/>
                </a:schemeClr>
              </a:solidFill>
            </a:rPr>
            <a:t>IUGR		</a:t>
          </a:r>
          <a:r>
            <a:rPr lang="tr-TR" sz="2400" kern="1200" dirty="0" err="1" smtClean="0">
              <a:solidFill>
                <a:schemeClr val="accent5">
                  <a:lumMod val="50000"/>
                </a:schemeClr>
              </a:solidFill>
            </a:rPr>
            <a:t>Macrosomia</a:t>
          </a:r>
          <a:endParaRPr lang="tr-TR" sz="2400" kern="1200" dirty="0">
            <a:solidFill>
              <a:schemeClr val="accent5">
                <a:lumMod val="50000"/>
              </a:schemeClr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400" kern="1200" dirty="0" err="1" smtClean="0">
              <a:solidFill>
                <a:schemeClr val="accent5">
                  <a:lumMod val="50000"/>
                </a:schemeClr>
              </a:solidFill>
            </a:rPr>
            <a:t>Sudden</a:t>
          </a:r>
          <a:r>
            <a:rPr lang="tr-TR" sz="2400" kern="1200" dirty="0" smtClean="0">
              <a:solidFill>
                <a:schemeClr val="accent5">
                  <a:lumMod val="50000"/>
                </a:schemeClr>
              </a:solidFill>
            </a:rPr>
            <a:t> IUD</a:t>
          </a:r>
          <a:endParaRPr lang="tr-TR" sz="24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1415165" y="16935"/>
        <a:ext cx="4602195" cy="1793273"/>
      </dsp:txXfrm>
    </dsp:sp>
    <dsp:sp modelId="{B2FA5B6C-DE97-47DB-8C79-DB1374E658E6}">
      <dsp:nvSpPr>
        <dsp:cNvPr id="0" name=""/>
        <dsp:cNvSpPr/>
      </dsp:nvSpPr>
      <dsp:spPr>
        <a:xfrm>
          <a:off x="140959" y="152399"/>
          <a:ext cx="1247098" cy="153081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F7AD8D-E674-4489-9FA1-ABC75A0CB9F9}">
      <dsp:nvSpPr>
        <dsp:cNvPr id="0" name=""/>
        <dsp:cNvSpPr/>
      </dsp:nvSpPr>
      <dsp:spPr>
        <a:xfrm>
          <a:off x="0" y="2004966"/>
          <a:ext cx="6017361" cy="2116931"/>
        </a:xfrm>
        <a:prstGeom prst="roundRect">
          <a:avLst>
            <a:gd name="adj" fmla="val 10000"/>
          </a:avLst>
        </a:prstGeom>
        <a:solidFill>
          <a:srgbClr val="FF66FF">
            <a:alpha val="65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>
              <a:solidFill>
                <a:schemeClr val="accent5">
                  <a:lumMod val="50000"/>
                </a:schemeClr>
              </a:solidFill>
            </a:rPr>
            <a:t>DELIVERY</a:t>
          </a:r>
          <a:endParaRPr lang="tr-TR" sz="2400" b="1" kern="1200" dirty="0">
            <a:solidFill>
              <a:schemeClr val="accent5">
                <a:lumMod val="50000"/>
              </a:schemeClr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400" kern="1200" dirty="0" err="1" smtClean="0">
              <a:solidFill>
                <a:schemeClr val="accent5">
                  <a:lumMod val="50000"/>
                </a:schemeClr>
              </a:solidFill>
            </a:rPr>
            <a:t>Birth</a:t>
          </a:r>
          <a:r>
            <a:rPr lang="tr-TR" sz="2400" kern="1200" dirty="0" smtClean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tr-TR" sz="2400" kern="1200" dirty="0" err="1" smtClean="0">
              <a:solidFill>
                <a:schemeClr val="accent5">
                  <a:lumMod val="50000"/>
                </a:schemeClr>
              </a:solidFill>
            </a:rPr>
            <a:t>asphyxia</a:t>
          </a:r>
          <a:r>
            <a:rPr lang="tr-TR" sz="2400" kern="1200" dirty="0" smtClean="0">
              <a:solidFill>
                <a:schemeClr val="accent5">
                  <a:lumMod val="50000"/>
                </a:schemeClr>
              </a:solidFill>
            </a:rPr>
            <a:t>	</a:t>
          </a:r>
          <a:endParaRPr lang="tr-TR" sz="2400" kern="1200" dirty="0">
            <a:solidFill>
              <a:schemeClr val="accent5">
                <a:lumMod val="50000"/>
              </a:schemeClr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400" kern="1200" dirty="0" smtClean="0">
              <a:solidFill>
                <a:schemeClr val="accent5">
                  <a:lumMod val="50000"/>
                </a:schemeClr>
              </a:solidFill>
            </a:rPr>
            <a:t>B</a:t>
          </a:r>
          <a:r>
            <a:rPr lang="en-US" sz="2400" kern="1200" dirty="0" smtClean="0">
              <a:solidFill>
                <a:schemeClr val="accent5">
                  <a:lumMod val="50000"/>
                </a:schemeClr>
              </a:solidFill>
            </a:rPr>
            <a:t>rachial plexus injury</a:t>
          </a:r>
          <a:endParaRPr lang="tr-TR" sz="2400" kern="1200" dirty="0">
            <a:solidFill>
              <a:schemeClr val="accent5">
                <a:lumMod val="50000"/>
              </a:schemeClr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400" kern="1200" dirty="0" smtClean="0">
              <a:solidFill>
                <a:schemeClr val="accent5">
                  <a:lumMod val="50000"/>
                </a:schemeClr>
              </a:solidFill>
            </a:rPr>
            <a:t>C</a:t>
          </a:r>
          <a:r>
            <a:rPr lang="en-US" sz="2400" kern="1200" dirty="0" err="1" smtClean="0">
              <a:solidFill>
                <a:schemeClr val="accent5">
                  <a:lumMod val="50000"/>
                </a:schemeClr>
              </a:solidFill>
            </a:rPr>
            <a:t>lavicular</a:t>
          </a:r>
          <a:r>
            <a:rPr lang="en-US" sz="2400" kern="1200" dirty="0" smtClean="0">
              <a:solidFill>
                <a:schemeClr val="accent5">
                  <a:lumMod val="50000"/>
                </a:schemeClr>
              </a:solidFill>
            </a:rPr>
            <a:t> fracture</a:t>
          </a:r>
          <a:endParaRPr lang="tr-TR" sz="2400" kern="1200" dirty="0">
            <a:solidFill>
              <a:schemeClr val="accent5">
                <a:lumMod val="50000"/>
              </a:schemeClr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400" kern="1200" dirty="0" err="1" smtClean="0">
              <a:solidFill>
                <a:schemeClr val="accent5">
                  <a:lumMod val="50000"/>
                </a:schemeClr>
              </a:solidFill>
            </a:rPr>
            <a:t>Shoulder</a:t>
          </a:r>
          <a:r>
            <a:rPr lang="tr-TR" sz="2400" kern="1200" dirty="0" smtClean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tr-TR" sz="2400" kern="1200" dirty="0" err="1" smtClean="0">
              <a:solidFill>
                <a:schemeClr val="accent5">
                  <a:lumMod val="50000"/>
                </a:schemeClr>
              </a:solidFill>
            </a:rPr>
            <a:t>dystocia</a:t>
          </a:r>
          <a:endParaRPr lang="tr-TR" sz="24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1415165" y="2004966"/>
        <a:ext cx="4602195" cy="2116931"/>
      </dsp:txXfrm>
    </dsp:sp>
    <dsp:sp modelId="{867409E8-71C5-44D3-9982-B58208EC9F13}">
      <dsp:nvSpPr>
        <dsp:cNvPr id="0" name=""/>
        <dsp:cNvSpPr/>
      </dsp:nvSpPr>
      <dsp:spPr>
        <a:xfrm>
          <a:off x="211693" y="2216659"/>
          <a:ext cx="1203472" cy="169354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9160D4-4841-4F0D-A7E4-079FBF542354}">
      <dsp:nvSpPr>
        <dsp:cNvPr id="0" name=""/>
        <dsp:cNvSpPr/>
      </dsp:nvSpPr>
      <dsp:spPr>
        <a:xfrm>
          <a:off x="0" y="4333591"/>
          <a:ext cx="6017361" cy="2116931"/>
        </a:xfrm>
        <a:prstGeom prst="roundRect">
          <a:avLst>
            <a:gd name="adj" fmla="val 10000"/>
          </a:avLst>
        </a:prstGeom>
        <a:solidFill>
          <a:srgbClr val="8C3FC5">
            <a:alpha val="47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>
              <a:solidFill>
                <a:schemeClr val="accent5">
                  <a:lumMod val="50000"/>
                </a:schemeClr>
              </a:solidFill>
            </a:rPr>
            <a:t>POSTNATAL</a:t>
          </a:r>
          <a:endParaRPr lang="tr-TR" sz="2400" b="1" kern="1200" dirty="0">
            <a:solidFill>
              <a:schemeClr val="accent5">
                <a:lumMod val="50000"/>
              </a:schemeClr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400" kern="1200" dirty="0" smtClean="0">
              <a:solidFill>
                <a:schemeClr val="accent5">
                  <a:lumMod val="50000"/>
                </a:schemeClr>
              </a:solidFill>
            </a:rPr>
            <a:t>RDS, </a:t>
          </a:r>
          <a:r>
            <a:rPr lang="tr-TR" sz="2400" kern="1200" dirty="0" err="1" smtClean="0">
              <a:solidFill>
                <a:schemeClr val="accent5">
                  <a:lumMod val="50000"/>
                </a:schemeClr>
              </a:solidFill>
            </a:rPr>
            <a:t>Transient</a:t>
          </a:r>
          <a:r>
            <a:rPr lang="tr-TR" sz="2400" kern="1200" dirty="0" smtClean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tr-TR" sz="2400" kern="1200" dirty="0" err="1" smtClean="0">
              <a:solidFill>
                <a:schemeClr val="accent5">
                  <a:lumMod val="50000"/>
                </a:schemeClr>
              </a:solidFill>
            </a:rPr>
            <a:t>tachypnea</a:t>
          </a:r>
          <a:endParaRPr lang="tr-TR" sz="2400" kern="1200" dirty="0">
            <a:solidFill>
              <a:schemeClr val="accent5">
                <a:lumMod val="50000"/>
              </a:schemeClr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400" kern="1200" dirty="0" err="1" smtClean="0">
              <a:solidFill>
                <a:schemeClr val="accent5">
                  <a:lumMod val="50000"/>
                </a:schemeClr>
              </a:solidFill>
            </a:rPr>
            <a:t>Hypoglycaemia</a:t>
          </a:r>
          <a:r>
            <a:rPr lang="tr-TR" sz="2400" kern="1200" dirty="0" smtClean="0">
              <a:solidFill>
                <a:schemeClr val="accent5">
                  <a:lumMod val="50000"/>
                </a:schemeClr>
              </a:solidFill>
            </a:rPr>
            <a:t>,   </a:t>
          </a:r>
          <a:r>
            <a:rPr lang="tr-TR" sz="2400" kern="1200" dirty="0" err="1" smtClean="0">
              <a:solidFill>
                <a:schemeClr val="accent5">
                  <a:lumMod val="50000"/>
                </a:schemeClr>
              </a:solidFill>
            </a:rPr>
            <a:t>Hypocalcemia</a:t>
          </a:r>
          <a:r>
            <a:rPr lang="tr-TR" sz="2400" kern="1200" dirty="0" smtClean="0">
              <a:solidFill>
                <a:schemeClr val="accent5">
                  <a:lumMod val="50000"/>
                </a:schemeClr>
              </a:solidFill>
            </a:rPr>
            <a:t> </a:t>
          </a:r>
          <a:endParaRPr lang="tr-TR" sz="2400" kern="1200" dirty="0">
            <a:solidFill>
              <a:schemeClr val="accent5">
                <a:lumMod val="50000"/>
              </a:schemeClr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400" kern="1200" dirty="0" err="1" smtClean="0">
              <a:solidFill>
                <a:schemeClr val="accent5">
                  <a:lumMod val="50000"/>
                </a:schemeClr>
              </a:solidFill>
            </a:rPr>
            <a:t>Polycythaemia</a:t>
          </a:r>
          <a:r>
            <a:rPr lang="tr-TR" sz="2400" kern="1200" dirty="0" smtClean="0">
              <a:solidFill>
                <a:schemeClr val="accent5">
                  <a:lumMod val="50000"/>
                </a:schemeClr>
              </a:solidFill>
            </a:rPr>
            <a:t>,    </a:t>
          </a:r>
          <a:r>
            <a:rPr lang="tr-TR" sz="2400" kern="1200" dirty="0" err="1" smtClean="0">
              <a:solidFill>
                <a:schemeClr val="accent5">
                  <a:lumMod val="50000"/>
                </a:schemeClr>
              </a:solidFill>
            </a:rPr>
            <a:t>Jaundice</a:t>
          </a:r>
          <a:endParaRPr lang="tr-TR" sz="2400" kern="1200" dirty="0">
            <a:solidFill>
              <a:schemeClr val="accent5">
                <a:lumMod val="50000"/>
              </a:schemeClr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400" kern="1200" dirty="0" err="1" smtClean="0">
              <a:solidFill>
                <a:schemeClr val="accent5">
                  <a:lumMod val="50000"/>
                </a:schemeClr>
              </a:solidFill>
            </a:rPr>
            <a:t>Cardiomyopathy</a:t>
          </a:r>
          <a:r>
            <a:rPr lang="tr-TR" sz="2400" kern="1200" dirty="0" smtClean="0">
              <a:solidFill>
                <a:schemeClr val="accent5">
                  <a:lumMod val="50000"/>
                </a:schemeClr>
              </a:solidFill>
            </a:rPr>
            <a:t>, NICU</a:t>
          </a:r>
          <a:endParaRPr lang="tr-TR" sz="24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1415165" y="4333591"/>
        <a:ext cx="4602195" cy="2116931"/>
      </dsp:txXfrm>
    </dsp:sp>
    <dsp:sp modelId="{23529B0E-A44B-4372-ABBC-E393F10A128F}">
      <dsp:nvSpPr>
        <dsp:cNvPr id="0" name=""/>
        <dsp:cNvSpPr/>
      </dsp:nvSpPr>
      <dsp:spPr>
        <a:xfrm>
          <a:off x="211693" y="4545284"/>
          <a:ext cx="1203472" cy="169354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C51E75-632B-47C4-A13E-CEA71602B2DD}">
      <dsp:nvSpPr>
        <dsp:cNvPr id="0" name=""/>
        <dsp:cNvSpPr/>
      </dsp:nvSpPr>
      <dsp:spPr>
        <a:xfrm>
          <a:off x="4835188" y="0"/>
          <a:ext cx="2986306" cy="919750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C39BF7-89CB-4089-A3A6-6E4F3E1B5702}">
      <dsp:nvSpPr>
        <dsp:cNvPr id="0" name=""/>
        <dsp:cNvSpPr/>
      </dsp:nvSpPr>
      <dsp:spPr>
        <a:xfrm>
          <a:off x="809730" y="0"/>
          <a:ext cx="2576369" cy="22631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EBEB16-2BFB-4FC9-BC24-E85E3F1A00CF}">
      <dsp:nvSpPr>
        <dsp:cNvPr id="0" name=""/>
        <dsp:cNvSpPr/>
      </dsp:nvSpPr>
      <dsp:spPr>
        <a:xfrm rot="10800000">
          <a:off x="103921" y="2291558"/>
          <a:ext cx="4154112" cy="4566450"/>
        </a:xfrm>
        <a:prstGeom prst="round2SameRect">
          <a:avLst>
            <a:gd name="adj1" fmla="val 10500"/>
            <a:gd name="adj2" fmla="val 0"/>
          </a:avLst>
        </a:prstGeom>
        <a:solidFill>
          <a:srgbClr val="EE894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/>
            <a:t>ANTEPARTUM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0" kern="1200" dirty="0" err="1" smtClean="0"/>
            <a:t>Abortion</a:t>
          </a:r>
          <a:endParaRPr lang="tr-TR" sz="2400" b="0" kern="1200" dirty="0" smtClean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0" kern="1200" dirty="0" err="1" smtClean="0"/>
            <a:t>Recurrent</a:t>
          </a:r>
          <a:r>
            <a:rPr lang="tr-TR" sz="2400" b="0" kern="1200" dirty="0" smtClean="0"/>
            <a:t> </a:t>
          </a:r>
          <a:r>
            <a:rPr lang="tr-TR" sz="2400" b="0" kern="1200" dirty="0" err="1" smtClean="0"/>
            <a:t>infections</a:t>
          </a:r>
          <a:endParaRPr lang="tr-TR" sz="2400" b="0" kern="1200" dirty="0" smtClean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0" kern="1200" dirty="0" err="1" smtClean="0"/>
            <a:t>Polyhydroamnios</a:t>
          </a:r>
          <a:endParaRPr lang="tr-TR" sz="2400" b="0" kern="1200" dirty="0" smtClean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0" kern="1200" dirty="0" smtClean="0"/>
            <a:t>PPROM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0" kern="1200" dirty="0" smtClean="0"/>
            <a:t>PTL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0" kern="1200" dirty="0" err="1" smtClean="0"/>
            <a:t>Hypertension</a:t>
          </a:r>
          <a:r>
            <a:rPr lang="tr-TR" sz="2400" b="0" kern="1200" dirty="0" smtClean="0"/>
            <a:t>, </a:t>
          </a:r>
          <a:r>
            <a:rPr lang="tr-TR" sz="2400" b="0" kern="1200" dirty="0" err="1" smtClean="0"/>
            <a:t>Preeclampsia</a:t>
          </a:r>
          <a:endParaRPr lang="tr-TR" sz="2400" b="0" kern="1200" dirty="0" smtClean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0" kern="1200" dirty="0" err="1" smtClean="0"/>
            <a:t>Microvascular</a:t>
          </a:r>
          <a:r>
            <a:rPr lang="tr-TR" sz="2400" b="0" kern="1200" dirty="0" smtClean="0"/>
            <a:t> </a:t>
          </a:r>
          <a:r>
            <a:rPr lang="tr-TR" sz="2400" b="0" kern="1200" dirty="0" err="1" smtClean="0"/>
            <a:t>complications</a:t>
          </a:r>
          <a:endParaRPr lang="tr-TR" sz="2400" b="0" kern="1200" dirty="0" smtClean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0" kern="1200" dirty="0" err="1" smtClean="0"/>
            <a:t>Large</a:t>
          </a:r>
          <a:r>
            <a:rPr lang="tr-TR" sz="2400" b="0" kern="1200" dirty="0" smtClean="0"/>
            <a:t> </a:t>
          </a:r>
          <a:r>
            <a:rPr lang="tr-TR" sz="2400" b="0" kern="1200" dirty="0" err="1" smtClean="0"/>
            <a:t>vessel</a:t>
          </a:r>
          <a:r>
            <a:rPr lang="tr-TR" sz="2400" b="0" kern="1200" dirty="0" smtClean="0"/>
            <a:t> </a:t>
          </a:r>
          <a:r>
            <a:rPr lang="tr-TR" sz="2400" b="0" kern="1200" dirty="0" err="1" smtClean="0"/>
            <a:t>disease</a:t>
          </a:r>
          <a:endParaRPr lang="tr-TR" sz="2400" b="0" kern="1200" dirty="0" smtClean="0"/>
        </a:p>
      </dsp:txBody>
      <dsp:txXfrm rot="10800000">
        <a:off x="231674" y="2291558"/>
        <a:ext cx="3898606" cy="4438697"/>
      </dsp:txXfrm>
    </dsp:sp>
    <dsp:sp modelId="{E5DA071C-84DA-4C72-A54A-AB526CE6D0A1}">
      <dsp:nvSpPr>
        <dsp:cNvPr id="0" name=""/>
        <dsp:cNvSpPr/>
      </dsp:nvSpPr>
      <dsp:spPr>
        <a:xfrm>
          <a:off x="4868272" y="197654"/>
          <a:ext cx="2729714" cy="279896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81D54F-0F00-42C8-9CB8-6ABA2A17D257}">
      <dsp:nvSpPr>
        <dsp:cNvPr id="0" name=""/>
        <dsp:cNvSpPr/>
      </dsp:nvSpPr>
      <dsp:spPr>
        <a:xfrm rot="10800000">
          <a:off x="4579461" y="3068089"/>
          <a:ext cx="3286004" cy="378992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/>
            <a:t>DELIVERY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0" kern="1200" dirty="0" smtClean="0"/>
            <a:t>   </a:t>
          </a:r>
          <a:r>
            <a:rPr lang="tr-TR" sz="2400" b="0" kern="1200" dirty="0" err="1" smtClean="0"/>
            <a:t>Prolonged</a:t>
          </a:r>
          <a:r>
            <a:rPr lang="tr-TR" sz="2400" b="0" kern="1200" dirty="0" smtClean="0"/>
            <a:t> </a:t>
          </a:r>
          <a:r>
            <a:rPr lang="tr-TR" sz="2400" b="0" kern="1200" dirty="0" err="1" smtClean="0"/>
            <a:t>labor</a:t>
          </a:r>
          <a:endParaRPr lang="tr-TR" sz="2400" b="0" kern="1200" dirty="0" smtClean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0" kern="1200" dirty="0" smtClean="0"/>
            <a:t>   </a:t>
          </a:r>
          <a:r>
            <a:rPr lang="tr-TR" sz="2400" b="0" kern="1200" dirty="0" err="1" smtClean="0"/>
            <a:t>Failed</a:t>
          </a:r>
          <a:r>
            <a:rPr lang="tr-TR" sz="2400" b="0" kern="1200" dirty="0" smtClean="0"/>
            <a:t> </a:t>
          </a:r>
          <a:r>
            <a:rPr lang="tr-TR" sz="2400" b="0" kern="1200" dirty="0" err="1" smtClean="0"/>
            <a:t>induction</a:t>
          </a:r>
          <a:endParaRPr lang="tr-TR" sz="2400" b="0" kern="1200" dirty="0" smtClean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0" kern="1200" dirty="0" smtClean="0"/>
            <a:t>   </a:t>
          </a:r>
          <a:r>
            <a:rPr lang="tr-TR" sz="2400" b="0" kern="1200" dirty="0" err="1" smtClean="0"/>
            <a:t>Operative</a:t>
          </a:r>
          <a:r>
            <a:rPr lang="tr-TR" sz="2400" b="0" kern="1200" dirty="0" smtClean="0"/>
            <a:t> </a:t>
          </a:r>
          <a:r>
            <a:rPr lang="tr-TR" sz="2400" b="0" kern="1200" dirty="0" err="1" smtClean="0"/>
            <a:t>delivery</a:t>
          </a:r>
          <a:endParaRPr lang="tr-TR" sz="2400" b="0" kern="1200" dirty="0" smtClean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0" kern="1200" dirty="0" smtClean="0"/>
            <a:t>   </a:t>
          </a:r>
          <a:r>
            <a:rPr lang="tr-TR" sz="2400" b="0" kern="1200" dirty="0" err="1" smtClean="0"/>
            <a:t>Perineal</a:t>
          </a:r>
          <a:r>
            <a:rPr lang="tr-TR" sz="2400" b="0" kern="1200" dirty="0" smtClean="0"/>
            <a:t> </a:t>
          </a:r>
          <a:r>
            <a:rPr lang="tr-TR" sz="2400" b="0" kern="1200" dirty="0" err="1" smtClean="0"/>
            <a:t>injury</a:t>
          </a:r>
          <a:endParaRPr lang="tr-TR" sz="2400" b="0" kern="1200" dirty="0" smtClean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0" kern="1200" dirty="0" smtClean="0"/>
            <a:t>   </a:t>
          </a:r>
          <a:r>
            <a:rPr lang="tr-TR" sz="2400" b="0" kern="1200" dirty="0" err="1" smtClean="0"/>
            <a:t>Cesarean</a:t>
          </a:r>
          <a:r>
            <a:rPr lang="tr-TR" sz="2400" b="0" kern="1200" dirty="0" smtClean="0"/>
            <a:t> </a:t>
          </a:r>
          <a:r>
            <a:rPr lang="tr-TR" sz="2400" b="0" kern="1200" dirty="0" err="1" smtClean="0"/>
            <a:t>section</a:t>
          </a:r>
          <a:endParaRPr lang="tr-TR" sz="2400" b="0" kern="1200" dirty="0" smtClean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0" kern="1200" dirty="0" smtClean="0"/>
            <a:t>   PPH</a:t>
          </a:r>
          <a:endParaRPr lang="tr-TR" sz="2400" b="0" kern="1200" dirty="0"/>
        </a:p>
      </dsp:txBody>
      <dsp:txXfrm rot="10800000">
        <a:off x="4680517" y="3068089"/>
        <a:ext cx="3083892" cy="3688873"/>
      </dsp:txXfrm>
    </dsp:sp>
    <dsp:sp modelId="{2E8B8141-7C62-4844-9262-DC56E5F64937}">
      <dsp:nvSpPr>
        <dsp:cNvPr id="0" name=""/>
        <dsp:cNvSpPr/>
      </dsp:nvSpPr>
      <dsp:spPr>
        <a:xfrm>
          <a:off x="8605089" y="340970"/>
          <a:ext cx="2925364" cy="40823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8C9014-6805-4CE4-A472-35F046CB9CF6}">
      <dsp:nvSpPr>
        <dsp:cNvPr id="0" name=""/>
        <dsp:cNvSpPr/>
      </dsp:nvSpPr>
      <dsp:spPr>
        <a:xfrm rot="10800000">
          <a:off x="8427320" y="4508817"/>
          <a:ext cx="3308779" cy="2123806"/>
        </a:xfrm>
        <a:prstGeom prst="round2SameRect">
          <a:avLst>
            <a:gd name="adj1" fmla="val 10500"/>
            <a:gd name="adj2" fmla="val 0"/>
          </a:avLst>
        </a:prstGeom>
        <a:solidFill>
          <a:schemeClr val="tx1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/>
            <a:t>PUERPERIUM</a:t>
          </a:r>
          <a:r>
            <a:rPr lang="tr-TR" sz="2400" b="1" kern="1200" dirty="0" smtClean="0">
              <a:latin typeface="Calibri" panose="020F0502020204030204" pitchFamily="34" charset="0"/>
              <a:cs typeface="Calibri" panose="020F0502020204030204" pitchFamily="34" charset="0"/>
            </a:rPr>
            <a:t>&amp; AFTER</a:t>
          </a:r>
          <a:endParaRPr lang="tr-TR" sz="2400" b="1" kern="1200" dirty="0" smtClean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0" kern="1200" dirty="0" smtClean="0"/>
            <a:t>    </a:t>
          </a:r>
          <a:r>
            <a:rPr lang="tr-TR" sz="2800" b="0" kern="1200" dirty="0" err="1" smtClean="0"/>
            <a:t>Puerperal</a:t>
          </a:r>
          <a:r>
            <a:rPr lang="tr-TR" sz="2800" b="0" kern="1200" dirty="0" smtClean="0"/>
            <a:t> </a:t>
          </a:r>
          <a:r>
            <a:rPr lang="tr-TR" sz="2800" b="0" kern="1200" dirty="0" err="1" smtClean="0"/>
            <a:t>sepsis</a:t>
          </a:r>
          <a:endParaRPr lang="tr-TR" sz="2800" b="0" kern="1200" dirty="0" smtClean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0" kern="1200" dirty="0" smtClean="0"/>
            <a:t>         </a:t>
          </a:r>
          <a:r>
            <a:rPr lang="tr-TR" sz="2800" b="0" kern="1200" dirty="0" err="1" smtClean="0"/>
            <a:t>Type</a:t>
          </a:r>
          <a:r>
            <a:rPr lang="tr-TR" sz="2800" b="0" kern="1200" dirty="0" smtClean="0"/>
            <a:t> 2 DM</a:t>
          </a:r>
          <a:endParaRPr lang="tr-TR" sz="2800" b="0" kern="1200" dirty="0"/>
        </a:p>
      </dsp:txBody>
      <dsp:txXfrm rot="10800000">
        <a:off x="8492634" y="4508817"/>
        <a:ext cx="3178151" cy="20584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0.00121</cdr:x>
      <cdr:y>0.14741</cdr:y>
    </cdr:from>
    <cdr:to>
      <cdr:x>0.14196</cdr:x>
      <cdr:y>0.31451</cdr:y>
    </cdr:to>
    <cdr:sp macro="" textlink="">
      <cdr:nvSpPr>
        <cdr:cNvPr id="2" name="Yuvarlatılmış Dikdörtgen 1"/>
        <cdr:cNvSpPr/>
      </cdr:nvSpPr>
      <cdr:spPr>
        <a:xfrm xmlns:a="http://schemas.openxmlformats.org/drawingml/2006/main">
          <a:off x="7499" y="689677"/>
          <a:ext cx="868680" cy="781791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tr-TR" dirty="0" smtClean="0">
              <a:solidFill>
                <a:srgbClr val="002060"/>
              </a:solidFill>
            </a:rPr>
            <a:t>7.2 </a:t>
          </a:r>
          <a:r>
            <a:rPr lang="tr-TR" dirty="0" err="1" smtClean="0">
              <a:solidFill>
                <a:srgbClr val="002060"/>
              </a:solidFill>
            </a:rPr>
            <a:t>million</a:t>
          </a:r>
          <a:r>
            <a:rPr lang="tr-TR" dirty="0" smtClean="0">
              <a:solidFill>
                <a:srgbClr val="002060"/>
              </a:solidFill>
            </a:rPr>
            <a:t>     </a:t>
          </a:r>
          <a:r>
            <a:rPr lang="tr-TR" b="1" dirty="0" err="1" smtClean="0">
              <a:solidFill>
                <a:srgbClr val="002060"/>
              </a:solidFill>
            </a:rPr>
            <a:t>have</a:t>
          </a:r>
          <a:r>
            <a:rPr lang="tr-TR" b="1" dirty="0" smtClean="0">
              <a:solidFill>
                <a:srgbClr val="002060"/>
              </a:solidFill>
            </a:rPr>
            <a:t> </a:t>
          </a:r>
          <a:r>
            <a:rPr lang="tr-TR" b="1" dirty="0" err="1" smtClean="0">
              <a:solidFill>
                <a:srgbClr val="002060"/>
              </a:solidFill>
            </a:rPr>
            <a:t>diabetes</a:t>
          </a:r>
          <a:endParaRPr lang="tr-TR" b="1" dirty="0">
            <a:solidFill>
              <a:srgbClr val="002060"/>
            </a:solidFill>
          </a:endParaRPr>
        </a:p>
      </cdr:txBody>
    </cdr:sp>
  </cdr:relSizeAnchor>
  <cdr:relSizeAnchor xmlns:cdr="http://schemas.openxmlformats.org/drawingml/2006/chartDrawing">
    <cdr:from>
      <cdr:x>0.18333</cdr:x>
      <cdr:y>0.42571</cdr:y>
    </cdr:from>
    <cdr:to>
      <cdr:x>0.33148</cdr:x>
      <cdr:y>0.57429</cdr:y>
    </cdr:to>
    <cdr:sp macro="" textlink="">
      <cdr:nvSpPr>
        <cdr:cNvPr id="3" name="Yuvarlatılmış Dikdörtgen 2"/>
        <cdr:cNvSpPr/>
      </cdr:nvSpPr>
      <cdr:spPr>
        <a:xfrm xmlns:a="http://schemas.openxmlformats.org/drawingml/2006/main">
          <a:off x="1131570" y="2063115"/>
          <a:ext cx="914400" cy="720090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tr-TR" dirty="0" smtClean="0">
              <a:solidFill>
                <a:srgbClr val="002060"/>
              </a:solidFill>
            </a:rPr>
            <a:t>Of </a:t>
          </a:r>
          <a:r>
            <a:rPr lang="tr-TR" dirty="0" err="1" smtClean="0">
              <a:solidFill>
                <a:srgbClr val="002060"/>
              </a:solidFill>
            </a:rPr>
            <a:t>whom</a:t>
          </a:r>
          <a:r>
            <a:rPr lang="tr-TR" dirty="0" smtClean="0">
              <a:solidFill>
                <a:srgbClr val="002060"/>
              </a:solidFill>
            </a:rPr>
            <a:t> 3.9 </a:t>
          </a:r>
          <a:r>
            <a:rPr lang="tr-TR" dirty="0" err="1" smtClean="0">
              <a:solidFill>
                <a:srgbClr val="002060"/>
              </a:solidFill>
            </a:rPr>
            <a:t>million</a:t>
          </a:r>
          <a:r>
            <a:rPr lang="tr-TR" dirty="0" smtClean="0">
              <a:solidFill>
                <a:srgbClr val="002060"/>
              </a:solidFill>
            </a:rPr>
            <a:t> </a:t>
          </a:r>
          <a:r>
            <a:rPr lang="tr-TR" b="1" dirty="0" err="1" smtClean="0">
              <a:solidFill>
                <a:srgbClr val="002060"/>
              </a:solidFill>
            </a:rPr>
            <a:t>diagnosed</a:t>
          </a:r>
          <a:endParaRPr lang="tr-TR" b="1" dirty="0">
            <a:solidFill>
              <a:srgbClr val="002060"/>
            </a:solidFill>
          </a:endParaRPr>
        </a:p>
      </cdr:txBody>
    </cdr:sp>
  </cdr:relSizeAnchor>
  <cdr:relSizeAnchor xmlns:cdr="http://schemas.openxmlformats.org/drawingml/2006/chartDrawing">
    <cdr:from>
      <cdr:x>0.37865</cdr:x>
      <cdr:y>0.42381</cdr:y>
    </cdr:from>
    <cdr:to>
      <cdr:x>0.5268</cdr:x>
      <cdr:y>0.62023</cdr:y>
    </cdr:to>
    <cdr:sp macro="" textlink="">
      <cdr:nvSpPr>
        <cdr:cNvPr id="4" name="Yuvarlatılmış Dikdörtgen 3"/>
        <cdr:cNvSpPr/>
      </cdr:nvSpPr>
      <cdr:spPr>
        <a:xfrm xmlns:a="http://schemas.openxmlformats.org/drawingml/2006/main">
          <a:off x="2337088" y="2073286"/>
          <a:ext cx="914400" cy="960895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tr-TR" dirty="0" smtClean="0">
              <a:solidFill>
                <a:srgbClr val="002060"/>
              </a:solidFill>
            </a:rPr>
            <a:t>Of </a:t>
          </a:r>
          <a:r>
            <a:rPr lang="tr-TR" dirty="0" err="1" smtClean="0">
              <a:solidFill>
                <a:srgbClr val="002060"/>
              </a:solidFill>
            </a:rPr>
            <a:t>whom</a:t>
          </a:r>
          <a:r>
            <a:rPr lang="tr-TR" dirty="0" smtClean="0">
              <a:solidFill>
                <a:srgbClr val="002060"/>
              </a:solidFill>
            </a:rPr>
            <a:t> 3.5 </a:t>
          </a:r>
          <a:r>
            <a:rPr lang="tr-TR" dirty="0" err="1" smtClean="0">
              <a:solidFill>
                <a:srgbClr val="002060"/>
              </a:solidFill>
            </a:rPr>
            <a:t>million</a:t>
          </a:r>
          <a:r>
            <a:rPr lang="tr-TR" dirty="0" smtClean="0">
              <a:solidFill>
                <a:srgbClr val="002060"/>
              </a:solidFill>
            </a:rPr>
            <a:t> </a:t>
          </a:r>
          <a:r>
            <a:rPr lang="tr-TR" b="1" dirty="0" err="1" smtClean="0">
              <a:solidFill>
                <a:srgbClr val="002060"/>
              </a:solidFill>
            </a:rPr>
            <a:t>receive</a:t>
          </a:r>
          <a:r>
            <a:rPr lang="tr-TR" b="1" dirty="0" smtClean="0">
              <a:solidFill>
                <a:srgbClr val="002060"/>
              </a:solidFill>
            </a:rPr>
            <a:t> </a:t>
          </a:r>
          <a:r>
            <a:rPr lang="tr-TR" b="1" dirty="0" err="1" smtClean="0">
              <a:solidFill>
                <a:srgbClr val="002060"/>
              </a:solidFill>
            </a:rPr>
            <a:t>care</a:t>
          </a:r>
          <a:endParaRPr lang="tr-TR" b="1" dirty="0">
            <a:solidFill>
              <a:srgbClr val="002060"/>
            </a:solidFill>
          </a:endParaRPr>
        </a:p>
      </cdr:txBody>
    </cdr:sp>
  </cdr:relSizeAnchor>
  <cdr:relSizeAnchor xmlns:cdr="http://schemas.openxmlformats.org/drawingml/2006/chartDrawing">
    <cdr:from>
      <cdr:x>0.57222</cdr:x>
      <cdr:y>0.5566</cdr:y>
    </cdr:from>
    <cdr:to>
      <cdr:x>0.72037</cdr:x>
      <cdr:y>0.77123</cdr:y>
    </cdr:to>
    <cdr:sp macro="" textlink="">
      <cdr:nvSpPr>
        <cdr:cNvPr id="5" name="Yuvarlatılmış Dikdörtgen 4"/>
        <cdr:cNvSpPr/>
      </cdr:nvSpPr>
      <cdr:spPr>
        <a:xfrm xmlns:a="http://schemas.openxmlformats.org/drawingml/2006/main">
          <a:off x="3531870" y="2697480"/>
          <a:ext cx="914400" cy="1040130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tr-TR" dirty="0" smtClean="0">
              <a:solidFill>
                <a:srgbClr val="002060"/>
              </a:solidFill>
            </a:rPr>
            <a:t>Of </a:t>
          </a:r>
          <a:r>
            <a:rPr lang="tr-TR" dirty="0" err="1" smtClean="0">
              <a:solidFill>
                <a:srgbClr val="002060"/>
              </a:solidFill>
            </a:rPr>
            <a:t>whom</a:t>
          </a:r>
          <a:r>
            <a:rPr lang="tr-TR" dirty="0" smtClean="0">
              <a:solidFill>
                <a:srgbClr val="002060"/>
              </a:solidFill>
            </a:rPr>
            <a:t> </a:t>
          </a:r>
        </a:p>
        <a:p xmlns:a="http://schemas.openxmlformats.org/drawingml/2006/main">
          <a:pPr algn="ctr"/>
          <a:r>
            <a:rPr lang="tr-TR" dirty="0" smtClean="0">
              <a:solidFill>
                <a:srgbClr val="002060"/>
              </a:solidFill>
            </a:rPr>
            <a:t>1.7 </a:t>
          </a:r>
          <a:r>
            <a:rPr lang="tr-TR" dirty="0" err="1" smtClean="0">
              <a:solidFill>
                <a:srgbClr val="002060"/>
              </a:solidFill>
            </a:rPr>
            <a:t>million</a:t>
          </a:r>
          <a:r>
            <a:rPr lang="tr-TR" dirty="0" smtClean="0">
              <a:solidFill>
                <a:srgbClr val="002060"/>
              </a:solidFill>
            </a:rPr>
            <a:t> </a:t>
          </a:r>
          <a:r>
            <a:rPr lang="tr-TR" b="1" dirty="0" err="1" smtClean="0">
              <a:solidFill>
                <a:srgbClr val="002060"/>
              </a:solidFill>
            </a:rPr>
            <a:t>achieve</a:t>
          </a:r>
          <a:r>
            <a:rPr lang="tr-TR" b="1" dirty="0" smtClean="0">
              <a:solidFill>
                <a:srgbClr val="002060"/>
              </a:solidFill>
            </a:rPr>
            <a:t> </a:t>
          </a:r>
          <a:r>
            <a:rPr lang="tr-TR" b="1" dirty="0" err="1" smtClean="0">
              <a:solidFill>
                <a:srgbClr val="002060"/>
              </a:solidFill>
            </a:rPr>
            <a:t>treatment</a:t>
          </a:r>
          <a:r>
            <a:rPr lang="tr-TR" b="1" dirty="0" smtClean="0">
              <a:solidFill>
                <a:srgbClr val="002060"/>
              </a:solidFill>
            </a:rPr>
            <a:t> </a:t>
          </a:r>
          <a:r>
            <a:rPr lang="tr-TR" b="1" dirty="0" err="1" smtClean="0">
              <a:solidFill>
                <a:srgbClr val="002060"/>
              </a:solidFill>
            </a:rPr>
            <a:t>targets</a:t>
          </a:r>
          <a:endParaRPr lang="tr-TR" b="1" dirty="0">
            <a:solidFill>
              <a:srgbClr val="002060"/>
            </a:solidFill>
          </a:endParaRPr>
        </a:p>
      </cdr:txBody>
    </cdr:sp>
  </cdr:relSizeAnchor>
  <cdr:relSizeAnchor xmlns:cdr="http://schemas.openxmlformats.org/drawingml/2006/chartDrawing">
    <cdr:from>
      <cdr:x>0.75411</cdr:x>
      <cdr:y>0.67757</cdr:y>
    </cdr:from>
    <cdr:to>
      <cdr:x>0.92797</cdr:x>
      <cdr:y>0.86449</cdr:y>
    </cdr:to>
    <cdr:sp macro="" textlink="">
      <cdr:nvSpPr>
        <cdr:cNvPr id="6" name="Yuvarlatılmış Dikdörtgen 5"/>
        <cdr:cNvSpPr/>
      </cdr:nvSpPr>
      <cdr:spPr>
        <a:xfrm xmlns:a="http://schemas.openxmlformats.org/drawingml/2006/main">
          <a:off x="4654528" y="3314699"/>
          <a:ext cx="1073064" cy="914400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tr-TR" dirty="0" smtClean="0">
              <a:solidFill>
                <a:srgbClr val="002060"/>
              </a:solidFill>
            </a:rPr>
            <a:t>Of </a:t>
          </a:r>
          <a:r>
            <a:rPr lang="tr-TR" dirty="0" err="1" smtClean="0">
              <a:solidFill>
                <a:srgbClr val="002060"/>
              </a:solidFill>
            </a:rPr>
            <a:t>whom</a:t>
          </a:r>
          <a:r>
            <a:rPr lang="tr-TR" dirty="0" smtClean="0">
              <a:solidFill>
                <a:srgbClr val="002060"/>
              </a:solidFill>
            </a:rPr>
            <a:t> </a:t>
          </a:r>
        </a:p>
        <a:p xmlns:a="http://schemas.openxmlformats.org/drawingml/2006/main">
          <a:pPr algn="ctr"/>
          <a:r>
            <a:rPr lang="tr-TR" dirty="0" smtClean="0">
              <a:solidFill>
                <a:srgbClr val="002060"/>
              </a:solidFill>
            </a:rPr>
            <a:t>0.77 </a:t>
          </a:r>
          <a:r>
            <a:rPr lang="tr-TR" dirty="0" err="1" smtClean="0">
              <a:solidFill>
                <a:srgbClr val="002060"/>
              </a:solidFill>
            </a:rPr>
            <a:t>million</a:t>
          </a:r>
          <a:r>
            <a:rPr lang="tr-TR" dirty="0" smtClean="0">
              <a:solidFill>
                <a:srgbClr val="002060"/>
              </a:solidFill>
            </a:rPr>
            <a:t> </a:t>
          </a:r>
          <a:r>
            <a:rPr lang="tr-TR" b="1" dirty="0" err="1" smtClean="0">
              <a:solidFill>
                <a:srgbClr val="002060"/>
              </a:solidFill>
            </a:rPr>
            <a:t>reach</a:t>
          </a:r>
          <a:r>
            <a:rPr lang="tr-TR" b="1" dirty="0" smtClean="0">
              <a:solidFill>
                <a:srgbClr val="002060"/>
              </a:solidFill>
            </a:rPr>
            <a:t> </a:t>
          </a:r>
          <a:r>
            <a:rPr lang="tr-TR" b="1" dirty="0" err="1" smtClean="0">
              <a:solidFill>
                <a:srgbClr val="002060"/>
              </a:solidFill>
            </a:rPr>
            <a:t>desired</a:t>
          </a:r>
          <a:r>
            <a:rPr lang="tr-TR" b="1" dirty="0" smtClean="0">
              <a:solidFill>
                <a:srgbClr val="002060"/>
              </a:solidFill>
            </a:rPr>
            <a:t> </a:t>
          </a:r>
          <a:r>
            <a:rPr lang="tr-TR" b="1" dirty="0" err="1" smtClean="0">
              <a:solidFill>
                <a:srgbClr val="002060"/>
              </a:solidFill>
            </a:rPr>
            <a:t>outcomes</a:t>
          </a:r>
          <a:endParaRPr lang="tr-TR" b="1" dirty="0">
            <a:solidFill>
              <a:srgbClr val="00206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0.00583</cdr:x>
      <cdr:y>0.56472</cdr:y>
    </cdr:from>
    <cdr:to>
      <cdr:x>0.1646</cdr:x>
      <cdr:y>0.91253</cdr:y>
    </cdr:to>
    <cdr:sp macro="" textlink="">
      <cdr:nvSpPr>
        <cdr:cNvPr id="2" name="Yuvarlatılmış Dikdörtgen 1"/>
        <cdr:cNvSpPr/>
      </cdr:nvSpPr>
      <cdr:spPr>
        <a:xfrm xmlns:a="http://schemas.openxmlformats.org/drawingml/2006/main">
          <a:off x="28437" y="1471740"/>
          <a:ext cx="774915" cy="906456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tr-TR" sz="1000" i="1" dirty="0" err="1" smtClean="0">
              <a:solidFill>
                <a:schemeClr val="accent1">
                  <a:lumMod val="75000"/>
                </a:schemeClr>
              </a:solidFill>
            </a:rPr>
            <a:t>Greece</a:t>
          </a:r>
          <a:endParaRPr lang="tr-TR" sz="1000" i="1" dirty="0" smtClean="0">
            <a:solidFill>
              <a:schemeClr val="accent1">
                <a:lumMod val="75000"/>
              </a:schemeClr>
            </a:solidFill>
          </a:endParaRPr>
        </a:p>
        <a:p xmlns:a="http://schemas.openxmlformats.org/drawingml/2006/main">
          <a:r>
            <a:rPr lang="tr-TR" sz="1000" i="1" dirty="0" err="1" smtClean="0">
              <a:solidFill>
                <a:schemeClr val="accent1">
                  <a:lumMod val="75000"/>
                </a:schemeClr>
              </a:solidFill>
            </a:rPr>
            <a:t>Portugal</a:t>
          </a:r>
          <a:endParaRPr lang="tr-TR" sz="1000" i="1" dirty="0" smtClean="0">
            <a:solidFill>
              <a:schemeClr val="accent1">
                <a:lumMod val="75000"/>
              </a:schemeClr>
            </a:solidFill>
          </a:endParaRPr>
        </a:p>
        <a:p xmlns:a="http://schemas.openxmlformats.org/drawingml/2006/main">
          <a:r>
            <a:rPr lang="tr-TR" sz="1000" i="1" dirty="0" err="1" smtClean="0">
              <a:solidFill>
                <a:schemeClr val="accent1">
                  <a:lumMod val="75000"/>
                </a:schemeClr>
              </a:solidFill>
            </a:rPr>
            <a:t>Spain</a:t>
          </a:r>
          <a:endParaRPr lang="tr-TR" sz="1000" i="1" dirty="0" smtClean="0">
            <a:solidFill>
              <a:schemeClr val="accent1">
                <a:lumMod val="75000"/>
              </a:schemeClr>
            </a:solidFill>
          </a:endParaRPr>
        </a:p>
        <a:p xmlns:a="http://schemas.openxmlformats.org/drawingml/2006/main">
          <a:r>
            <a:rPr lang="tr-TR" sz="1000" i="1" dirty="0" err="1" smtClean="0">
              <a:solidFill>
                <a:schemeClr val="accent1">
                  <a:lumMod val="75000"/>
                </a:schemeClr>
              </a:solidFill>
            </a:rPr>
            <a:t>Italy</a:t>
          </a:r>
          <a:endParaRPr lang="tr-TR" sz="1000" i="1" dirty="0">
            <a:solidFill>
              <a:schemeClr val="accent1">
                <a:lumMod val="75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264EE-2754-4AAD-B14F-15B89F45C757}" type="datetimeFigureOut">
              <a:rPr lang="tr-TR" smtClean="0"/>
              <a:t>19.05.2017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DFCB08-692C-45F2-8301-1E5060370F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7443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502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827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417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576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365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482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489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83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116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501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634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39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emf"/><Relationship Id="rId7" Type="http://schemas.openxmlformats.org/officeDocument/2006/relationships/image" Target="../media/image26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tatürk kadın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036" y="927030"/>
            <a:ext cx="4290967" cy="593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tatürk kadın ile ilgili görsel sonu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5089"/>
            <a:ext cx="3269449" cy="228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atatürk kadın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8550" y="1575089"/>
            <a:ext cx="4013450" cy="2754619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982980" y="160338"/>
            <a:ext cx="10069830" cy="548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May, NATIONAL INDEPENDENCE, YOUTH </a:t>
            </a:r>
            <a:r>
              <a:rPr lang="tr-TR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tr-T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SPORTS DAY</a:t>
            </a:r>
            <a:endParaRPr lang="tr-TR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84078" y="4382727"/>
            <a:ext cx="3084913" cy="2138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Peace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in 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country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,  </a:t>
            </a:r>
          </a:p>
          <a:p>
            <a:pPr algn="ctr">
              <a:lnSpc>
                <a:spcPct val="150000"/>
              </a:lnSpc>
            </a:pP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peace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in 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World.</a:t>
            </a:r>
          </a:p>
          <a:p>
            <a:pPr algn="ctr">
              <a:lnSpc>
                <a:spcPct val="150000"/>
              </a:lnSpc>
            </a:pPr>
            <a:r>
              <a:rPr lang="tr-TR" sz="2000" b="1" i="1" dirty="0" smtClean="0">
                <a:solidFill>
                  <a:schemeClr val="accent5">
                    <a:lumMod val="75000"/>
                  </a:schemeClr>
                </a:solidFill>
              </a:rPr>
              <a:t>Atatürk</a:t>
            </a:r>
            <a:endParaRPr lang="tr-TR" sz="20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8412282" y="4737735"/>
            <a:ext cx="3545985" cy="1428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Everything in the world is the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work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s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of 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</a:rPr>
              <a:t>wom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e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n.</a:t>
            </a:r>
            <a:endParaRPr lang="tr-TR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tr-TR" sz="2000" b="1" i="1" dirty="0" smtClean="0">
                <a:solidFill>
                  <a:schemeClr val="accent5">
                    <a:lumMod val="75000"/>
                  </a:schemeClr>
                </a:solidFill>
              </a:rPr>
              <a:t>Atatürk</a:t>
            </a:r>
            <a:endParaRPr lang="tr-TR" sz="20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95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0"/>
    </mc:Choice>
    <mc:Fallback xmlns="">
      <p:transition spd="slow" advTm="475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43617" cy="6858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76" y="6305550"/>
            <a:ext cx="3276600" cy="55245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6794" y="0"/>
            <a:ext cx="2091347" cy="2318813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321808" y="3177153"/>
            <a:ext cx="2039887" cy="1658318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882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904778" y="1906635"/>
            <a:ext cx="11698702" cy="107324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1971 Bennett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: 	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≥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35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y American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Pima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Indians</a:t>
            </a: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50 % had 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diabetes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				</a:t>
            </a:r>
            <a:endParaRPr lang="tr-TR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1975 Zimmet: 		≥ 15 y 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Micronesian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400" b="1" dirty="0" err="1">
                <a:solidFill>
                  <a:schemeClr val="accent5">
                    <a:lumMod val="50000"/>
                  </a:schemeClr>
                </a:solidFill>
              </a:rPr>
              <a:t>community</a:t>
            </a: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 of </a:t>
            </a:r>
            <a:r>
              <a:rPr lang="tr-TR" sz="2400" b="1" dirty="0" err="1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 Central Pacific </a:t>
            </a:r>
            <a:r>
              <a:rPr lang="tr-TR" sz="2400" b="1" dirty="0" err="1">
                <a:solidFill>
                  <a:schemeClr val="accent5">
                    <a:lumMod val="50000"/>
                  </a:schemeClr>
                </a:solidFill>
              </a:rPr>
              <a:t>island</a:t>
            </a: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tr-TR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				of Nauru 34 % had 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diabetes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r>
              <a:rPr lang="tr-TR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400" dirty="0" smtClean="0">
                <a:solidFill>
                  <a:schemeClr val="accent5">
                    <a:lumMod val="50000"/>
                  </a:schemeClr>
                </a:solidFill>
              </a:rPr>
              <a:t>							</a:t>
            </a:r>
            <a:r>
              <a:rPr lang="tr-TR" sz="1200" dirty="0" err="1" smtClean="0">
                <a:solidFill>
                  <a:schemeClr val="accent5">
                    <a:lumMod val="50000"/>
                  </a:schemeClr>
                </a:solidFill>
              </a:rPr>
              <a:t>Bennett</a:t>
            </a:r>
            <a:r>
              <a:rPr lang="tr-TR" sz="12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1200" dirty="0">
                <a:solidFill>
                  <a:schemeClr val="accent5">
                    <a:lumMod val="50000"/>
                  </a:schemeClr>
                </a:solidFill>
              </a:rPr>
              <a:t>PH, et al. </a:t>
            </a:r>
            <a:r>
              <a:rPr lang="tr-TR" sz="1200" dirty="0" err="1">
                <a:solidFill>
                  <a:schemeClr val="accent5">
                    <a:lumMod val="50000"/>
                  </a:schemeClr>
                </a:solidFill>
              </a:rPr>
              <a:t>Lancet</a:t>
            </a:r>
            <a:r>
              <a:rPr lang="tr-TR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1200" dirty="0" smtClean="0">
                <a:solidFill>
                  <a:schemeClr val="accent5">
                    <a:lumMod val="50000"/>
                  </a:schemeClr>
                </a:solidFill>
              </a:rPr>
              <a:t>1971</a:t>
            </a:r>
          </a:p>
          <a:p>
            <a:r>
              <a:rPr lang="tr-TR" sz="1200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tr-TR" sz="1200" dirty="0" smtClean="0">
                <a:solidFill>
                  <a:schemeClr val="accent5">
                    <a:lumMod val="50000"/>
                  </a:schemeClr>
                </a:solidFill>
              </a:rPr>
              <a:t>																		Zimmet </a:t>
            </a:r>
            <a:r>
              <a:rPr lang="tr-TR" sz="1200" dirty="0">
                <a:solidFill>
                  <a:schemeClr val="accent5">
                    <a:lumMod val="50000"/>
                  </a:schemeClr>
                </a:solidFill>
              </a:rPr>
              <a:t>P, et al. </a:t>
            </a:r>
            <a:r>
              <a:rPr lang="tr-TR" sz="1200" dirty="0" err="1">
                <a:solidFill>
                  <a:schemeClr val="accent5">
                    <a:lumMod val="50000"/>
                  </a:schemeClr>
                </a:solidFill>
              </a:rPr>
              <a:t>Diabetologia</a:t>
            </a:r>
            <a:r>
              <a:rPr lang="tr-TR" sz="1200" dirty="0">
                <a:solidFill>
                  <a:schemeClr val="accent5">
                    <a:lumMod val="50000"/>
                  </a:schemeClr>
                </a:solidFill>
              </a:rPr>
              <a:t> 1977</a:t>
            </a:r>
          </a:p>
          <a:p>
            <a:pPr>
              <a:lnSpc>
                <a:spcPct val="150000"/>
              </a:lnSpc>
            </a:pPr>
            <a:endParaRPr lang="tr-TR" sz="12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tr-TR" sz="1200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tr-TR" sz="1200" dirty="0" smtClean="0">
                <a:solidFill>
                  <a:schemeClr val="accent5">
                    <a:lumMod val="50000"/>
                  </a:schemeClr>
                </a:solidFill>
              </a:rPr>
              <a:t>																		</a:t>
            </a:r>
            <a:endParaRPr lang="tr-TR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2592544" y="295408"/>
            <a:ext cx="7039846" cy="525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H</a:t>
            </a:r>
            <a:r>
              <a:rPr lang="tr-TR" sz="32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OW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 D</a:t>
            </a:r>
            <a:r>
              <a:rPr lang="tr-TR" sz="32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IABETES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 B</a:t>
            </a:r>
            <a:r>
              <a:rPr lang="tr-TR" sz="32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ECAME AN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 E</a:t>
            </a:r>
            <a:r>
              <a:rPr lang="tr-TR" sz="32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PIDEMIC ?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/>
            </a:r>
            <a:b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tr-TR" sz="32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	</a:t>
            </a:r>
            <a:endParaRPr lang="tr-TR" sz="32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586579" y="3079473"/>
            <a:ext cx="3806190" cy="7886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D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eveloped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≈</a:t>
            </a: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D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eveloping</a:t>
            </a:r>
            <a:endParaRPr lang="tr-TR" sz="2400" dirty="0"/>
          </a:p>
        </p:txBody>
      </p:sp>
      <p:sp>
        <p:nvSpPr>
          <p:cNvPr id="10" name="Yuvarlatılmış Dikdörtgen 9"/>
          <p:cNvSpPr/>
          <p:nvPr/>
        </p:nvSpPr>
        <p:spPr>
          <a:xfrm>
            <a:off x="464866" y="5084697"/>
            <a:ext cx="5830481" cy="12023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L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argest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in 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prevalence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     in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developing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countries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tr-TR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1" name="Picture 2" descr="diabetes epidemic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279" y="2645407"/>
            <a:ext cx="4212593" cy="421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89374" y="4095891"/>
            <a:ext cx="4800600" cy="729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80% in 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developing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countries</a:t>
            </a:r>
            <a:endParaRPr lang="tr-TR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5064921" y="6425179"/>
            <a:ext cx="1751308" cy="2947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002060"/>
                </a:solidFill>
              </a:rPr>
              <a:t>IDF 2015</a:t>
            </a:r>
            <a:endParaRPr lang="tr-TR" b="1" dirty="0">
              <a:solidFill>
                <a:srgbClr val="002060"/>
              </a:solidFill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7919634" y="3079473"/>
            <a:ext cx="5247794" cy="49022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in 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elderly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population</a:t>
            </a:r>
            <a:endParaRPr lang="tr-TR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  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Rapid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economic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development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     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Urbanization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tr-TR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Lifestyle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changes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 U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nhealthful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d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</a:rPr>
              <a:t>iets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L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ittle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p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</a:rPr>
              <a:t>hysical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a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</a:rPr>
              <a:t>ctivity</a:t>
            </a:r>
            <a:endParaRPr lang="en-US" sz="24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tr-TR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tr-TR" sz="2400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89374" y="2645407"/>
            <a:ext cx="7830260" cy="4212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/>
          <p:cNvSpPr/>
          <p:nvPr/>
        </p:nvSpPr>
        <p:spPr>
          <a:xfrm>
            <a:off x="7919634" y="2979880"/>
            <a:ext cx="4272366" cy="387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508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Yuvarlatılmış Dikdörtgen 2"/>
          <p:cNvSpPr/>
          <p:nvPr/>
        </p:nvSpPr>
        <p:spPr>
          <a:xfrm>
            <a:off x="6881659" y="1160813"/>
            <a:ext cx="6684305" cy="11995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r-TR" sz="2800" b="1" dirty="0" smtClean="0">
                <a:solidFill>
                  <a:schemeClr val="accent5">
                    <a:lumMod val="75000"/>
                  </a:schemeClr>
                </a:solidFill>
              </a:rPr>
              <a:t>T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he 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leading risk factor </a:t>
            </a:r>
            <a:r>
              <a:rPr lang="tr-TR" sz="2800" b="1" dirty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tr-TR" sz="2800" b="1" dirty="0" smtClean="0">
                <a:solidFill>
                  <a:schemeClr val="accent5">
                    <a:lumMod val="75000"/>
                  </a:schemeClr>
                </a:solidFill>
              </a:rPr>
              <a:t>80-85%) </a:t>
            </a:r>
          </a:p>
          <a:p>
            <a:pPr>
              <a:lnSpc>
                <a:spcPct val="150000"/>
              </a:lnSpc>
            </a:pPr>
            <a:r>
              <a:rPr lang="tr-TR" sz="2800" b="1" dirty="0" smtClean="0">
                <a:solidFill>
                  <a:schemeClr val="accent5">
                    <a:lumMod val="75000"/>
                  </a:schemeClr>
                </a:solidFill>
              </a:rPr>
              <a:t>            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for 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type 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2</a:t>
            </a:r>
            <a:r>
              <a:rPr lang="tr-TR" sz="2800" b="1" dirty="0" smtClean="0">
                <a:solidFill>
                  <a:schemeClr val="accent5">
                    <a:lumMod val="75000"/>
                  </a:schemeClr>
                </a:solidFill>
              </a:rPr>
              <a:t> DM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tr-TR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1978919" y="-64312"/>
            <a:ext cx="10515600" cy="7374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tr-TR" sz="36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PARALLEL EPIDEMICS of DIABETES </a:t>
            </a:r>
            <a:r>
              <a:rPr lang="tr-TR" sz="36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&amp;</a:t>
            </a:r>
            <a:r>
              <a:rPr lang="tr-TR" sz="36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 OBESITY</a:t>
            </a:r>
            <a:endParaRPr lang="tr-TR" sz="36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300742" y="6055968"/>
            <a:ext cx="4124971" cy="6901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200" dirty="0">
                <a:solidFill>
                  <a:schemeClr val="accent5">
                    <a:lumMod val="75000"/>
                  </a:schemeClr>
                </a:solidFill>
              </a:rPr>
              <a:t>Zimmet P. </a:t>
            </a:r>
            <a:r>
              <a:rPr lang="tr-TR" sz="1200" dirty="0" err="1">
                <a:solidFill>
                  <a:schemeClr val="accent5">
                    <a:lumMod val="75000"/>
                  </a:schemeClr>
                </a:solidFill>
              </a:rPr>
              <a:t>Med</a:t>
            </a:r>
            <a:r>
              <a:rPr lang="tr-TR" sz="1200" dirty="0">
                <a:solidFill>
                  <a:schemeClr val="accent5">
                    <a:lumMod val="75000"/>
                  </a:schemeClr>
                </a:solidFill>
              </a:rPr>
              <a:t> Gen </a:t>
            </a:r>
            <a:r>
              <a:rPr lang="tr-TR" sz="1200" dirty="0" err="1">
                <a:solidFill>
                  <a:schemeClr val="accent5">
                    <a:lumMod val="75000"/>
                  </a:schemeClr>
                </a:solidFill>
              </a:rPr>
              <a:t>Med</a:t>
            </a:r>
            <a:r>
              <a:rPr lang="tr-TR" sz="1200" dirty="0">
                <a:solidFill>
                  <a:schemeClr val="accent5">
                    <a:lumMod val="75000"/>
                  </a:schemeClr>
                </a:solidFill>
              </a:rPr>
              <a:t> 2007</a:t>
            </a:r>
          </a:p>
          <a:p>
            <a:r>
              <a:rPr lang="tr-TR" sz="1200" dirty="0" smtClean="0">
                <a:solidFill>
                  <a:schemeClr val="accent5">
                    <a:lumMod val="75000"/>
                  </a:schemeClr>
                </a:solidFill>
              </a:rPr>
              <a:t>Wild </a:t>
            </a:r>
            <a:r>
              <a:rPr lang="tr-TR" sz="1200" dirty="0">
                <a:solidFill>
                  <a:schemeClr val="accent5">
                    <a:lumMod val="75000"/>
                  </a:schemeClr>
                </a:solidFill>
              </a:rPr>
              <a:t>S, et al. </a:t>
            </a:r>
            <a:r>
              <a:rPr lang="tr-TR" sz="1200" dirty="0" err="1">
                <a:solidFill>
                  <a:schemeClr val="accent5">
                    <a:lumMod val="75000"/>
                  </a:schemeClr>
                </a:solidFill>
              </a:rPr>
              <a:t>Diabetes</a:t>
            </a:r>
            <a:r>
              <a:rPr lang="tr-TR" sz="1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tr-TR" sz="1200" dirty="0" err="1">
                <a:solidFill>
                  <a:schemeClr val="accent5">
                    <a:lumMod val="75000"/>
                  </a:schemeClr>
                </a:solidFill>
              </a:rPr>
              <a:t>Care</a:t>
            </a:r>
            <a:r>
              <a:rPr lang="tr-TR" sz="1200" dirty="0">
                <a:solidFill>
                  <a:schemeClr val="accent5">
                    <a:lumMod val="75000"/>
                  </a:schemeClr>
                </a:solidFill>
              </a:rPr>
              <a:t>, 2004</a:t>
            </a:r>
          </a:p>
          <a:p>
            <a:r>
              <a:rPr lang="tr-TR" sz="1200" dirty="0" err="1" smtClean="0">
                <a:solidFill>
                  <a:schemeClr val="accent5">
                    <a:lumMod val="75000"/>
                  </a:schemeClr>
                </a:solidFill>
              </a:rPr>
              <a:t>Astrup</a:t>
            </a:r>
            <a:r>
              <a:rPr lang="tr-TR" sz="12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tr-TR" sz="1200" dirty="0">
                <a:solidFill>
                  <a:schemeClr val="accent5">
                    <a:lumMod val="75000"/>
                  </a:schemeClr>
                </a:solidFill>
              </a:rPr>
              <a:t>A, et al. </a:t>
            </a:r>
            <a:r>
              <a:rPr lang="tr-TR" sz="1200" dirty="0" err="1">
                <a:solidFill>
                  <a:schemeClr val="accent5">
                    <a:lumMod val="75000"/>
                  </a:schemeClr>
                </a:solidFill>
              </a:rPr>
              <a:t>Obes</a:t>
            </a:r>
            <a:r>
              <a:rPr lang="tr-TR" sz="1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tr-TR" sz="1200" dirty="0" err="1">
                <a:solidFill>
                  <a:schemeClr val="accent5">
                    <a:lumMod val="75000"/>
                  </a:schemeClr>
                </a:solidFill>
              </a:rPr>
              <a:t>Rev</a:t>
            </a:r>
            <a:r>
              <a:rPr lang="tr-TR" sz="12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tr-TR" sz="1200" dirty="0" smtClean="0">
                <a:solidFill>
                  <a:schemeClr val="accent5">
                    <a:lumMod val="75000"/>
                  </a:schemeClr>
                </a:solidFill>
              </a:rPr>
              <a:t>2000</a:t>
            </a:r>
          </a:p>
          <a:p>
            <a:r>
              <a:rPr lang="tr-TR" sz="1200" dirty="0" smtClean="0">
                <a:solidFill>
                  <a:schemeClr val="accent5">
                    <a:lumMod val="75000"/>
                  </a:schemeClr>
                </a:solidFill>
              </a:rPr>
              <a:t>diabetes.co.uk 2017</a:t>
            </a:r>
          </a:p>
          <a:p>
            <a:r>
              <a:rPr lang="tr-TR" sz="1200" dirty="0" smtClean="0">
                <a:solidFill>
                  <a:schemeClr val="accent5">
                    <a:lumMod val="75000"/>
                  </a:schemeClr>
                </a:solidFill>
              </a:rPr>
              <a:t>WHO 2016</a:t>
            </a:r>
            <a:endParaRPr lang="tr-TR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2" descr="diabetes mellitus epidemic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42" y="3222809"/>
            <a:ext cx="3475471" cy="2438869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Yuvarlatılmış Dikdörtgen 5"/>
          <p:cNvSpPr/>
          <p:nvPr/>
        </p:nvSpPr>
        <p:spPr>
          <a:xfrm>
            <a:off x="5326094" y="2721513"/>
            <a:ext cx="6918387" cy="13689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r-TR" sz="2800" b="1" dirty="0" err="1">
                <a:solidFill>
                  <a:srgbClr val="C00000"/>
                </a:solidFill>
              </a:rPr>
              <a:t>D</a:t>
            </a:r>
            <a:r>
              <a:rPr lang="tr-TR" sz="2800" b="1" dirty="0" err="1" smtClean="0">
                <a:solidFill>
                  <a:srgbClr val="C00000"/>
                </a:solidFill>
              </a:rPr>
              <a:t>iabetes</a:t>
            </a:r>
            <a:r>
              <a:rPr lang="tr-TR" sz="2800" b="1" dirty="0" smtClean="0">
                <a:solidFill>
                  <a:srgbClr val="C00000"/>
                </a:solidFill>
              </a:rPr>
              <a:t> + </a:t>
            </a:r>
            <a:r>
              <a:rPr lang="tr-TR" sz="2800" b="1" dirty="0" err="1">
                <a:solidFill>
                  <a:srgbClr val="C00000"/>
                </a:solidFill>
              </a:rPr>
              <a:t>O</a:t>
            </a:r>
            <a:r>
              <a:rPr lang="tr-TR" sz="2800" b="1" dirty="0" err="1" smtClean="0">
                <a:solidFill>
                  <a:srgbClr val="C00000"/>
                </a:solidFill>
              </a:rPr>
              <a:t>besity</a:t>
            </a:r>
            <a:r>
              <a:rPr lang="tr-TR" sz="2800" b="1" dirty="0" smtClean="0">
                <a:solidFill>
                  <a:srgbClr val="C00000"/>
                </a:solidFill>
              </a:rPr>
              <a:t> = “DIABESITY"</a:t>
            </a:r>
          </a:p>
          <a:p>
            <a:pPr algn="ctr">
              <a:lnSpc>
                <a:spcPct val="150000"/>
              </a:lnSpc>
            </a:pPr>
            <a:r>
              <a:rPr lang="tr-TR" sz="2400" b="1" dirty="0" err="1">
                <a:solidFill>
                  <a:srgbClr val="FFC000"/>
                </a:solidFill>
              </a:rPr>
              <a:t>L</a:t>
            </a:r>
            <a:r>
              <a:rPr lang="tr-TR" sz="2400" b="1" dirty="0" err="1" smtClean="0">
                <a:solidFill>
                  <a:srgbClr val="FFC000"/>
                </a:solidFill>
              </a:rPr>
              <a:t>argest</a:t>
            </a:r>
            <a:r>
              <a:rPr lang="tr-TR" sz="2400" b="1" dirty="0" smtClean="0">
                <a:solidFill>
                  <a:srgbClr val="FFC000"/>
                </a:solidFill>
              </a:rPr>
              <a:t> </a:t>
            </a:r>
            <a:r>
              <a:rPr lang="tr-TR" sz="2400" b="1" dirty="0" err="1">
                <a:solidFill>
                  <a:srgbClr val="FFC000"/>
                </a:solidFill>
              </a:rPr>
              <a:t>epidemic</a:t>
            </a:r>
            <a:r>
              <a:rPr lang="tr-TR" sz="2400" b="1" dirty="0">
                <a:solidFill>
                  <a:srgbClr val="FFC000"/>
                </a:solidFill>
              </a:rPr>
              <a:t> </a:t>
            </a:r>
            <a:r>
              <a:rPr lang="tr-TR" sz="2400" b="1" dirty="0" err="1">
                <a:solidFill>
                  <a:srgbClr val="FFC000"/>
                </a:solidFill>
              </a:rPr>
              <a:t>the</a:t>
            </a:r>
            <a:r>
              <a:rPr lang="tr-TR" sz="2400" b="1" dirty="0">
                <a:solidFill>
                  <a:srgbClr val="FFC000"/>
                </a:solidFill>
              </a:rPr>
              <a:t> </a:t>
            </a:r>
            <a:r>
              <a:rPr lang="tr-TR" sz="2400" b="1" dirty="0" err="1">
                <a:solidFill>
                  <a:srgbClr val="FFC000"/>
                </a:solidFill>
              </a:rPr>
              <a:t>world</a:t>
            </a:r>
            <a:r>
              <a:rPr lang="tr-TR" sz="2400" b="1" dirty="0">
                <a:solidFill>
                  <a:srgbClr val="FFC000"/>
                </a:solidFill>
              </a:rPr>
              <a:t> has ever </a:t>
            </a:r>
            <a:r>
              <a:rPr lang="tr-TR" sz="2400" b="1" dirty="0" err="1" smtClean="0">
                <a:solidFill>
                  <a:srgbClr val="FFC000"/>
                </a:solidFill>
              </a:rPr>
              <a:t>faced</a:t>
            </a:r>
            <a:r>
              <a:rPr lang="tr-TR" sz="2400" b="1" dirty="0" smtClean="0">
                <a:solidFill>
                  <a:srgbClr val="FFC000"/>
                </a:solidFill>
              </a:rPr>
              <a:t> ! </a:t>
            </a:r>
          </a:p>
          <a:p>
            <a:endParaRPr lang="tr-TR" sz="9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1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tr-TR" sz="1200" b="1" dirty="0" smtClean="0">
                <a:solidFill>
                  <a:schemeClr val="accent5">
                    <a:lumMod val="75000"/>
                  </a:schemeClr>
                </a:solidFill>
              </a:rPr>
              <a:t>                                                              				</a:t>
            </a:r>
            <a:endParaRPr lang="tr-TR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5828741" y="4530087"/>
            <a:ext cx="9126747" cy="16365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rgbClr val="0033CC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tr-TR" sz="2800" b="1" dirty="0" smtClean="0">
                <a:solidFill>
                  <a:schemeClr val="accent5">
                    <a:lumMod val="75000"/>
                  </a:schemeClr>
                </a:solidFill>
              </a:rPr>
              <a:t>No </a:t>
            </a:r>
            <a:r>
              <a:rPr lang="tr-TR" sz="2800" b="1" dirty="0">
                <a:solidFill>
                  <a:schemeClr val="accent5">
                    <a:lumMod val="75000"/>
                  </a:schemeClr>
                </a:solidFill>
              </a:rPr>
              <a:t>of </a:t>
            </a:r>
            <a:r>
              <a:rPr lang="tr-TR" sz="2800" b="1" dirty="0" err="1" smtClean="0">
                <a:solidFill>
                  <a:schemeClr val="accent5">
                    <a:lumMod val="75000"/>
                  </a:schemeClr>
                </a:solidFill>
              </a:rPr>
              <a:t>obesity-induced</a:t>
            </a:r>
            <a:r>
              <a:rPr lang="tr-TR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tr-TR" sz="2800" b="1" dirty="0" err="1" smtClean="0">
                <a:solidFill>
                  <a:schemeClr val="accent5">
                    <a:lumMod val="75000"/>
                  </a:schemeClr>
                </a:solidFill>
              </a:rPr>
              <a:t>diabetes</a:t>
            </a:r>
            <a:r>
              <a:rPr lang="tr-TR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tr-TR" sz="2800" b="1" dirty="0" err="1" smtClean="0">
                <a:solidFill>
                  <a:schemeClr val="accent5">
                    <a:lumMod val="75000"/>
                  </a:schemeClr>
                </a:solidFill>
              </a:rPr>
              <a:t>will</a:t>
            </a:r>
            <a:r>
              <a:rPr lang="tr-TR" sz="2800" b="1" dirty="0" smtClean="0">
                <a:solidFill>
                  <a:schemeClr val="accent5">
                    <a:lumMod val="75000"/>
                  </a:schemeClr>
                </a:solidFill>
              </a:rPr>
              <a:t> be </a:t>
            </a:r>
          </a:p>
          <a:p>
            <a:pPr>
              <a:lnSpc>
                <a:spcPct val="150000"/>
              </a:lnSpc>
            </a:pPr>
            <a:endParaRPr lang="tr-TR" sz="28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8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tr-TR" sz="28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    </a:t>
            </a:r>
            <a:r>
              <a:rPr lang="tr-TR" sz="2800" b="1" dirty="0" smtClean="0">
                <a:solidFill>
                  <a:schemeClr val="accent5">
                    <a:lumMod val="75000"/>
                  </a:schemeClr>
                </a:solidFill>
              </a:rPr>
              <a:t>in life </a:t>
            </a:r>
            <a:r>
              <a:rPr lang="tr-TR" sz="2800" b="1" dirty="0" err="1" smtClean="0">
                <a:solidFill>
                  <a:schemeClr val="accent5">
                    <a:lumMod val="75000"/>
                  </a:schemeClr>
                </a:solidFill>
              </a:rPr>
              <a:t>expectancy</a:t>
            </a:r>
            <a:r>
              <a:rPr lang="tr-TR" sz="2800" b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endParaRPr lang="tr-TR" sz="900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tr-TR" sz="1400" dirty="0" smtClean="0">
                <a:solidFill>
                  <a:schemeClr val="accent5">
                    <a:lumMod val="75000"/>
                  </a:schemeClr>
                </a:solidFill>
              </a:rPr>
              <a:t>										</a:t>
            </a:r>
            <a:endParaRPr lang="tr-TR" dirty="0"/>
          </a:p>
        </p:txBody>
      </p:sp>
      <p:sp>
        <p:nvSpPr>
          <p:cNvPr id="8" name="Dikdörtgen 7"/>
          <p:cNvSpPr/>
          <p:nvPr/>
        </p:nvSpPr>
        <p:spPr>
          <a:xfrm>
            <a:off x="9417792" y="4000202"/>
            <a:ext cx="2335940" cy="1530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800" b="1" dirty="0">
                <a:solidFill>
                  <a:schemeClr val="accent5">
                    <a:lumMod val="50000"/>
                  </a:schemeClr>
                </a:solidFill>
              </a:rPr>
              <a:t>366 </a:t>
            </a:r>
            <a:r>
              <a:rPr lang="tr-TR" sz="2800" b="1" dirty="0" err="1">
                <a:solidFill>
                  <a:schemeClr val="accent5">
                    <a:lumMod val="50000"/>
                  </a:schemeClr>
                </a:solidFill>
              </a:rPr>
              <a:t>million</a:t>
            </a:r>
            <a:r>
              <a:rPr lang="tr-TR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tr-TR" sz="28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tr-TR" sz="2800" b="1" dirty="0" err="1" smtClean="0">
                <a:solidFill>
                  <a:schemeClr val="accent5">
                    <a:lumMod val="50000"/>
                  </a:schemeClr>
                </a:solidFill>
              </a:rPr>
              <a:t>by</a:t>
            </a: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tr-TR" sz="4800" b="1" dirty="0" smtClean="0">
                <a:solidFill>
                  <a:schemeClr val="accent5">
                    <a:lumMod val="50000"/>
                  </a:schemeClr>
                </a:solidFill>
              </a:rPr>
              <a:t>2030 </a:t>
            </a:r>
            <a:endParaRPr lang="tr-TR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4660771" y="5440107"/>
            <a:ext cx="2335940" cy="13059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tr-TR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6552722" y="5623180"/>
            <a:ext cx="2232565" cy="11291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4800" b="1" dirty="0" smtClean="0">
                <a:solidFill>
                  <a:schemeClr val="accent5">
                    <a:lumMod val="50000"/>
                  </a:schemeClr>
                </a:solidFill>
              </a:rPr>
              <a:t>8-10</a:t>
            </a:r>
            <a:r>
              <a:rPr lang="tr-TR" sz="48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800" b="1" dirty="0" err="1" smtClean="0">
                <a:solidFill>
                  <a:schemeClr val="accent5">
                    <a:lumMod val="50000"/>
                  </a:schemeClr>
                </a:solidFill>
              </a:rPr>
              <a:t>year</a:t>
            </a: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800" b="1" dirty="0" err="1" smtClean="0">
                <a:solidFill>
                  <a:schemeClr val="accent5">
                    <a:lumMod val="50000"/>
                  </a:schemeClr>
                </a:solidFill>
              </a:rPr>
              <a:t>decrease</a:t>
            </a:r>
            <a:endParaRPr lang="tr-TR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5634484" y="4013311"/>
            <a:ext cx="6221356" cy="1449614"/>
          </a:xfrm>
          <a:prstGeom prst="roundRect">
            <a:avLst/>
          </a:prstGeom>
          <a:noFill/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Yuvarlatılmış Dikdörtgen 12"/>
          <p:cNvSpPr/>
          <p:nvPr/>
        </p:nvSpPr>
        <p:spPr>
          <a:xfrm>
            <a:off x="6025209" y="5578987"/>
            <a:ext cx="5439905" cy="1243229"/>
          </a:xfrm>
          <a:prstGeom prst="roundRect">
            <a:avLst/>
          </a:prstGeom>
          <a:noFill/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Dikdörtgen 14"/>
          <p:cNvSpPr/>
          <p:nvPr/>
        </p:nvSpPr>
        <p:spPr>
          <a:xfrm>
            <a:off x="-771239" y="770950"/>
            <a:ext cx="6405723" cy="389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 smtClean="0">
                <a:solidFill>
                  <a:schemeClr val="accent5">
                    <a:lumMod val="75000"/>
                  </a:schemeClr>
                </a:solidFill>
              </a:rPr>
              <a:t>Obesity</a:t>
            </a:r>
            <a:r>
              <a:rPr lang="tr-TR" sz="2800" b="1" dirty="0" smtClean="0">
                <a:solidFill>
                  <a:schemeClr val="accent5">
                    <a:lumMod val="75000"/>
                  </a:schemeClr>
                </a:solidFill>
              </a:rPr>
              <a:t> x2</a:t>
            </a:r>
            <a:r>
              <a:rPr lang="tr-TR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tr-TR" sz="24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tr-TR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tr-TR" sz="2800" b="1" dirty="0">
                <a:solidFill>
                  <a:schemeClr val="accent5">
                    <a:lumMod val="75000"/>
                  </a:schemeClr>
                </a:solidFill>
              </a:rPr>
              <a:t>since </a:t>
            </a:r>
            <a:r>
              <a:rPr lang="tr-TR" sz="2800" b="1" dirty="0" smtClean="0">
                <a:solidFill>
                  <a:schemeClr val="accent5">
                    <a:lumMod val="75000"/>
                  </a:schemeClr>
                </a:solidFill>
              </a:rPr>
              <a:t>1980</a:t>
            </a:r>
            <a:endParaRPr lang="tr-TR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Dikdörtgen 15"/>
          <p:cNvSpPr/>
          <p:nvPr/>
        </p:nvSpPr>
        <p:spPr>
          <a:xfrm>
            <a:off x="461269" y="1761399"/>
            <a:ext cx="7723147" cy="3945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r-TR" sz="2800" b="1" dirty="0" smtClean="0">
                <a:solidFill>
                  <a:schemeClr val="accent5">
                    <a:lumMod val="75000"/>
                  </a:schemeClr>
                </a:solidFill>
              </a:rPr>
              <a:t>  13</a:t>
            </a:r>
            <a:r>
              <a:rPr lang="tr-TR" sz="2800" b="1" dirty="0">
                <a:solidFill>
                  <a:schemeClr val="accent5">
                    <a:lumMod val="75000"/>
                  </a:schemeClr>
                </a:solidFill>
              </a:rPr>
              <a:t>% of </a:t>
            </a:r>
            <a:r>
              <a:rPr lang="tr-TR" sz="2800" b="1" dirty="0" err="1" smtClean="0">
                <a:solidFill>
                  <a:schemeClr val="accent5">
                    <a:lumMod val="75000"/>
                  </a:schemeClr>
                </a:solidFill>
              </a:rPr>
              <a:t>adult</a:t>
            </a:r>
            <a:r>
              <a:rPr lang="tr-TR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tr-TR" sz="2800" b="1" dirty="0" err="1">
                <a:solidFill>
                  <a:schemeClr val="accent5">
                    <a:lumMod val="75000"/>
                  </a:schemeClr>
                </a:solidFill>
              </a:rPr>
              <a:t>population</a:t>
            </a:r>
            <a:r>
              <a:rPr lang="tr-TR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tr-TR" sz="28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800" b="1" dirty="0" smtClean="0">
                <a:solidFill>
                  <a:schemeClr val="accent5">
                    <a:lumMod val="75000"/>
                  </a:schemeClr>
                </a:solidFill>
              </a:rPr>
              <a:t> 11</a:t>
            </a:r>
            <a:r>
              <a:rPr lang="tr-TR" sz="2800" b="1" dirty="0">
                <a:solidFill>
                  <a:schemeClr val="accent5">
                    <a:lumMod val="75000"/>
                  </a:schemeClr>
                </a:solidFill>
              </a:rPr>
              <a:t>% of </a:t>
            </a:r>
            <a:r>
              <a:rPr lang="tr-TR" sz="2800" b="1" dirty="0" smtClean="0">
                <a:solidFill>
                  <a:schemeClr val="accent5">
                    <a:lumMod val="75000"/>
                  </a:schemeClr>
                </a:solidFill>
              </a:rPr>
              <a:t>men; </a:t>
            </a:r>
            <a:r>
              <a:rPr lang="tr-TR" sz="2800" b="1" dirty="0">
                <a:solidFill>
                  <a:schemeClr val="accent5">
                    <a:lumMod val="75000"/>
                  </a:schemeClr>
                </a:solidFill>
              </a:rPr>
              <a:t>15% of </a:t>
            </a:r>
            <a:r>
              <a:rPr lang="tr-TR" sz="2800" b="1" dirty="0" err="1" smtClean="0">
                <a:solidFill>
                  <a:schemeClr val="accent5">
                    <a:lumMod val="75000"/>
                  </a:schemeClr>
                </a:solidFill>
              </a:rPr>
              <a:t>women</a:t>
            </a:r>
            <a:r>
              <a:rPr lang="tr-TR" sz="2800" b="1" dirty="0" smtClean="0">
                <a:solidFill>
                  <a:schemeClr val="accent5">
                    <a:lumMod val="75000"/>
                  </a:schemeClr>
                </a:solidFill>
              </a:rPr>
              <a:t>         </a:t>
            </a:r>
            <a:endParaRPr lang="tr-TR" sz="12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17" name="Dikdörtgen 16"/>
          <p:cNvSpPr/>
          <p:nvPr/>
        </p:nvSpPr>
        <p:spPr>
          <a:xfrm>
            <a:off x="6772759" y="1081350"/>
            <a:ext cx="5083081" cy="1431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Dikdörtgen 17"/>
          <p:cNvSpPr/>
          <p:nvPr/>
        </p:nvSpPr>
        <p:spPr>
          <a:xfrm>
            <a:off x="5828741" y="2672943"/>
            <a:ext cx="5924991" cy="1334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5470902" y="4007109"/>
            <a:ext cx="6509288" cy="2872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195099" y="2530163"/>
            <a:ext cx="53783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chemeClr val="accent5">
                    <a:lumMod val="75000"/>
                  </a:schemeClr>
                </a:solidFill>
                <a:latin typeface="Roboto"/>
              </a:rPr>
              <a:t>1/5 of 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Roboto"/>
              </a:rPr>
              <a:t>adults will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Roboto"/>
              </a:rPr>
              <a:t>be obese by 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Roboto"/>
              </a:rPr>
              <a:t>2025</a:t>
            </a:r>
            <a:r>
              <a:rPr lang="tr-TR" sz="2400" b="1" dirty="0" smtClean="0">
                <a:solidFill>
                  <a:schemeClr val="accent5">
                    <a:lumMod val="75000"/>
                  </a:schemeClr>
                </a:solidFill>
                <a:latin typeface="Roboto"/>
              </a:rPr>
              <a:t> !</a:t>
            </a:r>
            <a:endParaRPr lang="tr-TR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02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36639" y="135845"/>
            <a:ext cx="10515600" cy="595135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OBESITY IN THE REGION</a:t>
            </a:r>
            <a:endParaRPr lang="tr-TR" sz="36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149" y="3884020"/>
            <a:ext cx="4448175" cy="2552700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sp>
        <p:nvSpPr>
          <p:cNvPr id="6" name="Yuvarlatılmış Dikdörtgen 5"/>
          <p:cNvSpPr/>
          <p:nvPr/>
        </p:nvSpPr>
        <p:spPr>
          <a:xfrm>
            <a:off x="7157149" y="954583"/>
            <a:ext cx="3905573" cy="2293420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Overweight and obesity are the strongest risk factors for type 2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diabetes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tr-TR" sz="1200" dirty="0" smtClean="0">
                <a:solidFill>
                  <a:schemeClr val="accent1">
                    <a:lumMod val="75000"/>
                  </a:schemeClr>
                </a:solidFill>
              </a:rPr>
              <a:t>WHO Global Report on </a:t>
            </a:r>
            <a:r>
              <a:rPr lang="tr-TR" sz="1200" dirty="0" err="1" smtClean="0">
                <a:solidFill>
                  <a:schemeClr val="accent1">
                    <a:lumMod val="75000"/>
                  </a:schemeClr>
                </a:solidFill>
              </a:rPr>
              <a:t>Diabetes</a:t>
            </a:r>
            <a:r>
              <a:rPr lang="tr-TR" sz="1200" dirty="0" smtClean="0">
                <a:solidFill>
                  <a:schemeClr val="accent1">
                    <a:lumMod val="75000"/>
                  </a:schemeClr>
                </a:solidFill>
              </a:rPr>
              <a:t> 2016</a:t>
            </a:r>
            <a:endParaRPr lang="tr-TR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807" y="952848"/>
            <a:ext cx="5314950" cy="23622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8" name="Yuvarlatılmış Dikdörtgen 7"/>
          <p:cNvSpPr/>
          <p:nvPr/>
        </p:nvSpPr>
        <p:spPr>
          <a:xfrm>
            <a:off x="665033" y="3750590"/>
            <a:ext cx="1691634" cy="1409779"/>
          </a:xfrm>
          <a:prstGeom prst="roundRect">
            <a:avLst/>
          </a:prstGeom>
          <a:noFill/>
          <a:ln w="254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smtClean="0">
                <a:solidFill>
                  <a:schemeClr val="accent1">
                    <a:lumMod val="75000"/>
                  </a:schemeClr>
                </a:solidFill>
              </a:rPr>
              <a:t>TURKEY</a:t>
            </a:r>
          </a:p>
          <a:p>
            <a:r>
              <a:rPr lang="tr-TR" sz="3600" b="1" dirty="0" smtClean="0">
                <a:solidFill>
                  <a:srgbClr val="FF0000"/>
                </a:solidFill>
              </a:rPr>
              <a:t>2 of 3</a:t>
            </a:r>
          </a:p>
          <a:p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adults</a:t>
            </a:r>
            <a:endParaRPr lang="tr-TR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665033" y="5317288"/>
            <a:ext cx="1676725" cy="1417450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r-TR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tr-TR" sz="2000" b="1" dirty="0" smtClean="0">
                <a:solidFill>
                  <a:schemeClr val="accent1">
                    <a:lumMod val="75000"/>
                  </a:schemeClr>
                </a:solidFill>
              </a:rPr>
              <a:t>MENA</a:t>
            </a:r>
            <a:r>
              <a:rPr lang="tr-TR" sz="32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tr-TR" sz="3600" b="1" dirty="0" smtClean="0">
                <a:solidFill>
                  <a:srgbClr val="FF0000"/>
                </a:solidFill>
              </a:rPr>
              <a:t>7 in 10</a:t>
            </a:r>
          </a:p>
          <a:p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adults</a:t>
            </a:r>
            <a:endParaRPr lang="tr-TR" sz="24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tr-TR" sz="3600" b="1" dirty="0" smtClean="0">
              <a:solidFill>
                <a:srgbClr val="FF0000"/>
              </a:solidFill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3741282" y="6233959"/>
            <a:ext cx="1355394" cy="5774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 smtClean="0">
                <a:solidFill>
                  <a:schemeClr val="accent1">
                    <a:lumMod val="75000"/>
                  </a:schemeClr>
                </a:solidFill>
              </a:rPr>
              <a:t>WHO 2016</a:t>
            </a:r>
            <a:endParaRPr lang="tr-T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7058" y="4065686"/>
            <a:ext cx="857250" cy="1457325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1774" y="4034123"/>
            <a:ext cx="1085850" cy="1438275"/>
          </a:xfrm>
          <a:prstGeom prst="rect">
            <a:avLst/>
          </a:prstGeom>
        </p:spPr>
      </p:pic>
      <p:sp>
        <p:nvSpPr>
          <p:cNvPr id="14" name="Yuvarlatılmış Dikdörtgen 13"/>
          <p:cNvSpPr/>
          <p:nvPr/>
        </p:nvSpPr>
        <p:spPr>
          <a:xfrm>
            <a:off x="2846455" y="5635327"/>
            <a:ext cx="1789655" cy="40551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OVERWEIGHT</a:t>
            </a:r>
            <a:endParaRPr lang="tr-TR" dirty="0"/>
          </a:p>
        </p:txBody>
      </p:sp>
      <p:sp>
        <p:nvSpPr>
          <p:cNvPr id="18" name="Yuvarlatılmış Dikdörtgen 17"/>
          <p:cNvSpPr/>
          <p:nvPr/>
        </p:nvSpPr>
        <p:spPr>
          <a:xfrm>
            <a:off x="4453081" y="5630606"/>
            <a:ext cx="1517630" cy="40551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OBESE</a:t>
            </a:r>
            <a:endParaRPr lang="tr-TR" dirty="0"/>
          </a:p>
        </p:txBody>
      </p:sp>
      <p:sp>
        <p:nvSpPr>
          <p:cNvPr id="15" name="Dikdörtgen 14"/>
          <p:cNvSpPr/>
          <p:nvPr/>
        </p:nvSpPr>
        <p:spPr>
          <a:xfrm>
            <a:off x="472064" y="3482195"/>
            <a:ext cx="5540145" cy="3375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Dikdörtgen 16"/>
          <p:cNvSpPr/>
          <p:nvPr/>
        </p:nvSpPr>
        <p:spPr>
          <a:xfrm>
            <a:off x="6927742" y="3750590"/>
            <a:ext cx="5036950" cy="2984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610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438" y="-73188"/>
            <a:ext cx="6952890" cy="6931188"/>
          </a:xfrm>
          <a:prstGeom prst="rect">
            <a:avLst/>
          </a:prstGeom>
        </p:spPr>
      </p:pic>
      <p:sp>
        <p:nvSpPr>
          <p:cNvPr id="4" name="Yuvarlatılmış Dikdörtgen 3"/>
          <p:cNvSpPr/>
          <p:nvPr/>
        </p:nvSpPr>
        <p:spPr>
          <a:xfrm>
            <a:off x="8932868" y="626731"/>
            <a:ext cx="3485072" cy="72806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r-TR" sz="2400" b="1" dirty="0" err="1">
                <a:solidFill>
                  <a:srgbClr val="0033CC"/>
                </a:solidFill>
              </a:rPr>
              <a:t>L</a:t>
            </a:r>
            <a:r>
              <a:rPr lang="tr-TR" sz="2400" b="1" dirty="0" err="1" smtClean="0">
                <a:solidFill>
                  <a:srgbClr val="0033CC"/>
                </a:solidFill>
              </a:rPr>
              <a:t>ethal</a:t>
            </a:r>
            <a:r>
              <a:rPr lang="tr-TR" sz="2400" b="1" dirty="0" smtClean="0">
                <a:solidFill>
                  <a:srgbClr val="0033CC"/>
                </a:solidFill>
              </a:rPr>
              <a:t> </a:t>
            </a:r>
            <a:r>
              <a:rPr lang="tr-TR" sz="2400" b="1" dirty="0" err="1">
                <a:solidFill>
                  <a:srgbClr val="0033CC"/>
                </a:solidFill>
              </a:rPr>
              <a:t>factor</a:t>
            </a:r>
            <a:r>
              <a:rPr lang="tr-TR" sz="2400" b="1" dirty="0">
                <a:solidFill>
                  <a:srgbClr val="0033CC"/>
                </a:solidFill>
              </a:rPr>
              <a:t> </a:t>
            </a:r>
            <a:endParaRPr lang="tr-TR" sz="2400" b="1" dirty="0" smtClean="0">
              <a:solidFill>
                <a:srgbClr val="0033CC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tr-TR" sz="2400" b="1" dirty="0" err="1" smtClean="0">
                <a:solidFill>
                  <a:srgbClr val="0033CC"/>
                </a:solidFill>
              </a:rPr>
              <a:t>linking</a:t>
            </a:r>
            <a:r>
              <a:rPr lang="tr-TR" sz="2400" b="1" dirty="0" smtClean="0">
                <a:solidFill>
                  <a:srgbClr val="0033CC"/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tr-TR" sz="2400" b="1" dirty="0" err="1" smtClean="0">
                <a:solidFill>
                  <a:srgbClr val="0033CC"/>
                </a:solidFill>
              </a:rPr>
              <a:t>obesity</a:t>
            </a:r>
            <a:r>
              <a:rPr lang="tr-TR" sz="2400" b="1" dirty="0" smtClean="0">
                <a:solidFill>
                  <a:srgbClr val="0033CC"/>
                </a:solidFill>
              </a:rPr>
              <a:t> </a:t>
            </a:r>
            <a:r>
              <a:rPr lang="tr-TR" sz="2400" b="1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</a:t>
            </a:r>
            <a:r>
              <a:rPr lang="tr-TR" sz="2400" b="1" dirty="0" smtClean="0">
                <a:solidFill>
                  <a:srgbClr val="0033CC"/>
                </a:solidFill>
              </a:rPr>
              <a:t> </a:t>
            </a:r>
            <a:r>
              <a:rPr lang="tr-TR" sz="2400" b="1" dirty="0" err="1">
                <a:solidFill>
                  <a:srgbClr val="0033CC"/>
                </a:solidFill>
              </a:rPr>
              <a:t>diabetes</a:t>
            </a:r>
            <a:r>
              <a:rPr lang="tr-TR" sz="2400" b="1" dirty="0" smtClean="0">
                <a:solidFill>
                  <a:srgbClr val="0033CC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tr-TR" sz="2400" b="1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endParaRPr lang="tr-TR" sz="2400" b="1" dirty="0" smtClean="0">
              <a:solidFill>
                <a:srgbClr val="0033CC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tr-TR" sz="2800" b="1" dirty="0" smtClean="0">
                <a:solidFill>
                  <a:srgbClr val="C00000"/>
                </a:solidFill>
              </a:rPr>
              <a:t> </a:t>
            </a: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</a:rPr>
              <a:t>INFLAMMATION</a:t>
            </a:r>
          </a:p>
          <a:p>
            <a:pPr>
              <a:lnSpc>
                <a:spcPct val="150000"/>
              </a:lnSpc>
            </a:pPr>
            <a:endParaRPr lang="tr-TR" dirty="0" smtClean="0">
              <a:solidFill>
                <a:srgbClr val="0033CC"/>
              </a:solidFill>
            </a:endParaRPr>
          </a:p>
          <a:p>
            <a:pPr>
              <a:lnSpc>
                <a:spcPct val="150000"/>
              </a:lnSpc>
            </a:pPr>
            <a:endParaRPr lang="tr-TR" dirty="0">
              <a:solidFill>
                <a:srgbClr val="0033CC"/>
              </a:solidFill>
            </a:endParaRPr>
          </a:p>
          <a:p>
            <a:pPr>
              <a:lnSpc>
                <a:spcPct val="150000"/>
              </a:lnSpc>
            </a:pPr>
            <a:endParaRPr lang="tr-TR" dirty="0" smtClean="0">
              <a:solidFill>
                <a:srgbClr val="0033CC"/>
              </a:solidFill>
            </a:endParaRPr>
          </a:p>
          <a:p>
            <a:pPr>
              <a:lnSpc>
                <a:spcPct val="150000"/>
              </a:lnSpc>
            </a:pPr>
            <a:r>
              <a:rPr lang="tr-TR" sz="1400" dirty="0" smtClean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tr-TR" sz="1200" dirty="0" err="1" smtClean="0">
                <a:solidFill>
                  <a:schemeClr val="accent5">
                    <a:lumMod val="75000"/>
                  </a:schemeClr>
                </a:solidFill>
              </a:rPr>
              <a:t>Weisberg</a:t>
            </a:r>
            <a:r>
              <a:rPr lang="tr-TR" sz="1200" dirty="0" smtClean="0">
                <a:solidFill>
                  <a:schemeClr val="accent5">
                    <a:lumMod val="75000"/>
                  </a:schemeClr>
                </a:solidFill>
              </a:rPr>
              <a:t> SP, et al. </a:t>
            </a:r>
            <a:r>
              <a:rPr lang="tr-TR" sz="1200" dirty="0" err="1">
                <a:solidFill>
                  <a:schemeClr val="accent5">
                    <a:lumMod val="75000"/>
                  </a:schemeClr>
                </a:solidFill>
              </a:rPr>
              <a:t>Endocrinology</a:t>
            </a:r>
            <a:r>
              <a:rPr lang="tr-TR" sz="1200" dirty="0">
                <a:solidFill>
                  <a:schemeClr val="accent5">
                    <a:lumMod val="75000"/>
                  </a:schemeClr>
                </a:solidFill>
              </a:rPr>
              <a:t>. 2008 </a:t>
            </a:r>
          </a:p>
        </p:txBody>
      </p:sp>
      <p:sp>
        <p:nvSpPr>
          <p:cNvPr id="5" name="Yuvarlatılmış Dikdörtgen 4"/>
          <p:cNvSpPr/>
          <p:nvPr/>
        </p:nvSpPr>
        <p:spPr>
          <a:xfrm>
            <a:off x="-149453" y="-358428"/>
            <a:ext cx="3186023" cy="811745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tr-TR" sz="2400" b="1" dirty="0" smtClean="0"/>
          </a:p>
          <a:p>
            <a:pPr algn="ctr">
              <a:lnSpc>
                <a:spcPct val="150000"/>
              </a:lnSpc>
            </a:pPr>
            <a:endParaRPr lang="tr-TR" sz="2400" b="1" dirty="0"/>
          </a:p>
          <a:p>
            <a:pPr algn="ctr">
              <a:lnSpc>
                <a:spcPct val="150000"/>
              </a:lnSpc>
            </a:pPr>
            <a:r>
              <a:rPr lang="tr-TR" sz="2400" b="1" dirty="0" err="1" smtClean="0">
                <a:solidFill>
                  <a:srgbClr val="0033CC"/>
                </a:solidFill>
              </a:rPr>
              <a:t>impaired</a:t>
            </a:r>
            <a:r>
              <a:rPr lang="tr-TR" sz="2400" b="1" dirty="0" smtClean="0">
                <a:solidFill>
                  <a:srgbClr val="0033CC"/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tr-TR" sz="2400" b="1" dirty="0" err="1" smtClean="0">
                <a:solidFill>
                  <a:srgbClr val="0033CC"/>
                </a:solidFill>
              </a:rPr>
              <a:t>insulin</a:t>
            </a:r>
            <a:r>
              <a:rPr lang="tr-TR" sz="2400" b="1" dirty="0" smtClean="0">
                <a:solidFill>
                  <a:srgbClr val="0033CC"/>
                </a:solidFill>
              </a:rPr>
              <a:t> </a:t>
            </a:r>
            <a:r>
              <a:rPr lang="tr-TR" sz="2400" b="1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</a:t>
            </a:r>
            <a:r>
              <a:rPr lang="tr-TR" sz="2400" b="1" dirty="0" smtClean="0">
                <a:solidFill>
                  <a:srgbClr val="0033CC"/>
                </a:solidFill>
              </a:rPr>
              <a:t> </a:t>
            </a:r>
            <a:r>
              <a:rPr lang="tr-TR" sz="2400" b="1" dirty="0" err="1" smtClean="0">
                <a:solidFill>
                  <a:srgbClr val="0033CC"/>
                </a:solidFill>
              </a:rPr>
              <a:t>leptin</a:t>
            </a:r>
            <a:r>
              <a:rPr lang="tr-TR" sz="2400" b="1" dirty="0" smtClean="0">
                <a:solidFill>
                  <a:srgbClr val="0033CC"/>
                </a:solidFill>
              </a:rPr>
              <a:t> </a:t>
            </a:r>
            <a:r>
              <a:rPr lang="tr-TR" sz="2400" b="1" dirty="0" err="1" smtClean="0">
                <a:solidFill>
                  <a:srgbClr val="0033CC"/>
                </a:solidFill>
              </a:rPr>
              <a:t>response</a:t>
            </a:r>
            <a:endParaRPr lang="tr-TR" sz="2400" b="1" dirty="0" smtClean="0">
              <a:solidFill>
                <a:srgbClr val="0033CC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tr-TR" sz="2800" b="1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endParaRPr lang="tr-TR" sz="2800" b="1" dirty="0" smtClean="0">
              <a:solidFill>
                <a:srgbClr val="0033CC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tr-TR" sz="2400" b="1" dirty="0" smtClean="0">
                <a:solidFill>
                  <a:srgbClr val="0033CC"/>
                </a:solidFill>
              </a:rPr>
              <a:t> </a:t>
            </a:r>
            <a:r>
              <a:rPr lang="tr-TR" sz="2400" b="1" dirty="0" err="1" smtClean="0">
                <a:solidFill>
                  <a:srgbClr val="0033CC"/>
                </a:solidFill>
              </a:rPr>
              <a:t>impaired</a:t>
            </a:r>
            <a:r>
              <a:rPr lang="tr-TR" sz="2400" b="1" dirty="0" smtClean="0">
                <a:solidFill>
                  <a:srgbClr val="0033CC"/>
                </a:solidFill>
              </a:rPr>
              <a:t> </a:t>
            </a:r>
            <a:r>
              <a:rPr lang="tr-TR" sz="2400" b="1" dirty="0" err="1" smtClean="0">
                <a:solidFill>
                  <a:srgbClr val="0033CC"/>
                </a:solidFill>
              </a:rPr>
              <a:t>metabolism</a:t>
            </a:r>
            <a:r>
              <a:rPr lang="tr-TR" dirty="0" smtClean="0">
                <a:solidFill>
                  <a:srgbClr val="0033CC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endParaRPr lang="tr-TR" dirty="0" smtClean="0">
              <a:solidFill>
                <a:srgbClr val="0033CC"/>
              </a:solidFill>
            </a:endParaRPr>
          </a:p>
          <a:p>
            <a:pPr>
              <a:lnSpc>
                <a:spcPct val="150000"/>
              </a:lnSpc>
            </a:pPr>
            <a:r>
              <a:rPr lang="tr-TR" dirty="0" smtClean="0">
                <a:solidFill>
                  <a:schemeClr val="accent5">
                    <a:lumMod val="75000"/>
                  </a:schemeClr>
                </a:solidFill>
              </a:rPr>
              <a:t>         </a:t>
            </a:r>
            <a:r>
              <a:rPr lang="tr-TR" sz="1200" dirty="0" err="1" smtClean="0">
                <a:solidFill>
                  <a:schemeClr val="accent5">
                    <a:lumMod val="75000"/>
                  </a:schemeClr>
                </a:solidFill>
              </a:rPr>
              <a:t>Leiter</a:t>
            </a:r>
            <a:r>
              <a:rPr lang="tr-TR" sz="1200" dirty="0" smtClean="0">
                <a:solidFill>
                  <a:schemeClr val="accent5">
                    <a:lumMod val="75000"/>
                  </a:schemeClr>
                </a:solidFill>
              </a:rPr>
              <a:t> EH, et al. </a:t>
            </a:r>
            <a:r>
              <a:rPr lang="tr-TR" sz="1200" dirty="0" err="1">
                <a:solidFill>
                  <a:schemeClr val="accent5">
                    <a:lumMod val="75000"/>
                  </a:schemeClr>
                </a:solidFill>
              </a:rPr>
              <a:t>Obesity</a:t>
            </a:r>
            <a:r>
              <a:rPr lang="tr-TR" sz="1200" dirty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tr-TR" sz="1200" dirty="0" smtClean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tr-TR" sz="1200" dirty="0">
                <a:solidFill>
                  <a:schemeClr val="accent5">
                    <a:lumMod val="75000"/>
                  </a:schemeClr>
                </a:solidFill>
              </a:rPr>
              <a:t>Silver </a:t>
            </a:r>
            <a:r>
              <a:rPr lang="tr-TR" sz="1200" dirty="0" smtClean="0">
                <a:solidFill>
                  <a:schemeClr val="accent5">
                    <a:lumMod val="75000"/>
                  </a:schemeClr>
                </a:solidFill>
              </a:rPr>
              <a:t>      	Spring</a:t>
            </a:r>
            <a:r>
              <a:rPr lang="tr-TR" sz="1200" dirty="0">
                <a:solidFill>
                  <a:schemeClr val="accent5">
                    <a:lumMod val="75000"/>
                  </a:schemeClr>
                </a:solidFill>
              </a:rPr>
              <a:t>). 2007 </a:t>
            </a:r>
          </a:p>
        </p:txBody>
      </p:sp>
      <p:sp>
        <p:nvSpPr>
          <p:cNvPr id="6" name="Dikdörtgen 5"/>
          <p:cNvSpPr/>
          <p:nvPr/>
        </p:nvSpPr>
        <p:spPr>
          <a:xfrm>
            <a:off x="8977293" y="-73188"/>
            <a:ext cx="207035" cy="6931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756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3199447"/>
            <a:ext cx="3105150" cy="40005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050" y="3138487"/>
            <a:ext cx="3609975" cy="461010"/>
          </a:xfrm>
          <a:prstGeom prst="rect">
            <a:avLst/>
          </a:prstGeom>
        </p:spPr>
      </p:pic>
      <p:sp>
        <p:nvSpPr>
          <p:cNvPr id="5" name="Yuvarlatılmış Dikdörtgen 4"/>
          <p:cNvSpPr/>
          <p:nvPr/>
        </p:nvSpPr>
        <p:spPr>
          <a:xfrm>
            <a:off x="5431151" y="856298"/>
            <a:ext cx="1895475" cy="742950"/>
          </a:xfrm>
          <a:prstGeom prst="round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COMPLICATIONS</a:t>
            </a:r>
            <a:endParaRPr lang="tr-TR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3746182" y="856298"/>
            <a:ext cx="1383030" cy="742950"/>
          </a:xfrm>
          <a:prstGeom prst="round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ONSET OF DIABETES</a:t>
            </a:r>
            <a:endParaRPr lang="tr-TR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7578090" y="856297"/>
            <a:ext cx="1333502" cy="742950"/>
          </a:xfrm>
          <a:prstGeom prst="round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DISABILITY</a:t>
            </a:r>
            <a:endParaRPr lang="tr-TR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9586912" y="2953702"/>
            <a:ext cx="2023110" cy="742950"/>
          </a:xfrm>
          <a:prstGeom prst="roundRect">
            <a:avLst/>
          </a:prstGeom>
          <a:solidFill>
            <a:schemeClr val="bg2">
              <a:alpha val="5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DEATH</a:t>
            </a:r>
            <a:endParaRPr lang="tr-TR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Sağ Ok 8"/>
          <p:cNvSpPr/>
          <p:nvPr/>
        </p:nvSpPr>
        <p:spPr>
          <a:xfrm>
            <a:off x="7416640" y="2918459"/>
            <a:ext cx="2170270" cy="901065"/>
          </a:xfrm>
          <a:prstGeom prst="rightArrow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Yukarı Ok 9"/>
          <p:cNvSpPr/>
          <p:nvPr/>
        </p:nvSpPr>
        <p:spPr>
          <a:xfrm>
            <a:off x="4354829" y="1599248"/>
            <a:ext cx="165735" cy="151256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Yukarı Ok 10"/>
          <p:cNvSpPr/>
          <p:nvPr/>
        </p:nvSpPr>
        <p:spPr>
          <a:xfrm>
            <a:off x="6261735" y="1612583"/>
            <a:ext cx="165735" cy="151256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Yukarı Ok 11"/>
          <p:cNvSpPr/>
          <p:nvPr/>
        </p:nvSpPr>
        <p:spPr>
          <a:xfrm>
            <a:off x="8101963" y="1599247"/>
            <a:ext cx="165735" cy="151256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4" name="Düz Ok Bağlayıcısı 13"/>
          <p:cNvCxnSpPr/>
          <p:nvPr/>
        </p:nvCxnSpPr>
        <p:spPr>
          <a:xfrm>
            <a:off x="6934200" y="1904999"/>
            <a:ext cx="1091564" cy="43719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Düz Ok Bağlayıcısı 14"/>
          <p:cNvCxnSpPr/>
          <p:nvPr/>
        </p:nvCxnSpPr>
        <p:spPr>
          <a:xfrm>
            <a:off x="8495348" y="2439828"/>
            <a:ext cx="1091564" cy="43719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ağ Ok 15"/>
          <p:cNvSpPr/>
          <p:nvPr/>
        </p:nvSpPr>
        <p:spPr>
          <a:xfrm>
            <a:off x="723899" y="216217"/>
            <a:ext cx="8863011" cy="53721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err="1" smtClean="0"/>
              <a:t>Progression</a:t>
            </a:r>
            <a:r>
              <a:rPr lang="tr-TR" b="1" dirty="0" smtClean="0"/>
              <a:t> of </a:t>
            </a:r>
            <a:r>
              <a:rPr lang="tr-TR" b="1" dirty="0" err="1"/>
              <a:t>T</a:t>
            </a:r>
            <a:r>
              <a:rPr lang="tr-TR" b="1" dirty="0" err="1" smtClean="0"/>
              <a:t>ype</a:t>
            </a:r>
            <a:r>
              <a:rPr lang="tr-TR" b="1" dirty="0" smtClean="0"/>
              <a:t> 2 </a:t>
            </a:r>
            <a:r>
              <a:rPr lang="tr-TR" b="1" dirty="0" err="1" smtClean="0"/>
              <a:t>Diabetes</a:t>
            </a:r>
            <a:endParaRPr lang="tr-TR" b="1" dirty="0"/>
          </a:p>
        </p:txBody>
      </p:sp>
      <p:sp>
        <p:nvSpPr>
          <p:cNvPr id="18" name="Dikdörtgen 17"/>
          <p:cNvSpPr/>
          <p:nvPr/>
        </p:nvSpPr>
        <p:spPr>
          <a:xfrm>
            <a:off x="3829051" y="3626167"/>
            <a:ext cx="608646" cy="504503"/>
          </a:xfrm>
          <a:prstGeom prst="rect">
            <a:avLst/>
          </a:prstGeom>
          <a:solidFill>
            <a:schemeClr val="accent3">
              <a:lumMod val="40000"/>
              <a:lumOff val="60000"/>
              <a:alpha val="51000"/>
            </a:schemeClr>
          </a:solidFill>
          <a:ln w="317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IFG</a:t>
            </a:r>
            <a:endParaRPr lang="tr-TR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Dikdörtgen 18"/>
          <p:cNvSpPr/>
          <p:nvPr/>
        </p:nvSpPr>
        <p:spPr>
          <a:xfrm>
            <a:off x="3234739" y="4169569"/>
            <a:ext cx="1208672" cy="623402"/>
          </a:xfrm>
          <a:prstGeom prst="rect">
            <a:avLst/>
          </a:prstGeom>
          <a:solidFill>
            <a:schemeClr val="accent3">
              <a:lumMod val="40000"/>
              <a:lumOff val="60000"/>
              <a:alpha val="52000"/>
            </a:schemeClr>
          </a:solidFill>
          <a:ln w="317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Metabolic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Syndrome</a:t>
            </a:r>
            <a:endParaRPr lang="tr-TR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Sağ Ok 19"/>
          <p:cNvSpPr/>
          <p:nvPr/>
        </p:nvSpPr>
        <p:spPr>
          <a:xfrm>
            <a:off x="4091938" y="5447347"/>
            <a:ext cx="5494973" cy="537210"/>
          </a:xfrm>
          <a:prstGeom prst="rightArrow">
            <a:avLst/>
          </a:prstGeom>
          <a:solidFill>
            <a:srgbClr val="D83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/>
              <a:t>Development of </a:t>
            </a:r>
            <a:r>
              <a:rPr lang="tr-TR" b="1" dirty="0" err="1" smtClean="0"/>
              <a:t>Macrovascular</a:t>
            </a:r>
            <a:r>
              <a:rPr lang="tr-TR" b="1" dirty="0" smtClean="0"/>
              <a:t> </a:t>
            </a:r>
            <a:r>
              <a:rPr lang="tr-TR" b="1" dirty="0" err="1" smtClean="0"/>
              <a:t>Complications</a:t>
            </a:r>
            <a:endParaRPr lang="tr-TR" b="1" dirty="0"/>
          </a:p>
        </p:txBody>
      </p:sp>
      <p:sp>
        <p:nvSpPr>
          <p:cNvPr id="21" name="Sağ Ok 20"/>
          <p:cNvSpPr/>
          <p:nvPr/>
        </p:nvSpPr>
        <p:spPr>
          <a:xfrm>
            <a:off x="4511810" y="4912518"/>
            <a:ext cx="5075100" cy="53721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/>
              <a:t>Development of </a:t>
            </a:r>
            <a:r>
              <a:rPr lang="tr-TR" b="1" dirty="0" err="1" smtClean="0"/>
              <a:t>Microvascular</a:t>
            </a:r>
            <a:r>
              <a:rPr lang="tr-TR" b="1" dirty="0" smtClean="0"/>
              <a:t> </a:t>
            </a:r>
            <a:r>
              <a:rPr lang="tr-TR" b="1" dirty="0" err="1" smtClean="0"/>
              <a:t>Complications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266520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29" y="420392"/>
            <a:ext cx="9525000" cy="61722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3" name="Yuvarlatılmış Dikdörtgen 2"/>
          <p:cNvSpPr/>
          <p:nvPr/>
        </p:nvSpPr>
        <p:spPr>
          <a:xfrm>
            <a:off x="1183489" y="195666"/>
            <a:ext cx="4479010" cy="4494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b="1" dirty="0" err="1" smtClean="0">
                <a:solidFill>
                  <a:srgbClr val="002060"/>
                </a:solidFill>
              </a:rPr>
              <a:t>Million</a:t>
            </a:r>
            <a:r>
              <a:rPr lang="tr-TR" sz="4400" b="1" dirty="0" smtClean="0">
                <a:solidFill>
                  <a:srgbClr val="002060"/>
                </a:solidFill>
              </a:rPr>
              <a:t> of </a:t>
            </a:r>
            <a:r>
              <a:rPr lang="tr-TR" sz="4400" b="1" dirty="0" err="1" smtClean="0">
                <a:solidFill>
                  <a:srgbClr val="002060"/>
                </a:solidFill>
              </a:rPr>
              <a:t>years</a:t>
            </a:r>
            <a:endParaRPr lang="tr-TR" sz="4400" b="1" dirty="0">
              <a:solidFill>
                <a:srgbClr val="002060"/>
              </a:solidFill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5662499" y="195666"/>
            <a:ext cx="3186838" cy="4494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b="1" dirty="0" smtClean="0">
                <a:solidFill>
                  <a:srgbClr val="002060"/>
                </a:solidFill>
              </a:rPr>
              <a:t>50 </a:t>
            </a:r>
            <a:r>
              <a:rPr lang="tr-TR" sz="4400" b="1" dirty="0" err="1" smtClean="0">
                <a:solidFill>
                  <a:srgbClr val="002060"/>
                </a:solidFill>
              </a:rPr>
              <a:t>years</a:t>
            </a:r>
            <a:endParaRPr lang="tr-TR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8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348393" y="1471799"/>
            <a:ext cx="11499743" cy="1384260"/>
          </a:xfrm>
          <a:prstGeom prst="rect">
            <a:avLst/>
          </a:prstGeom>
          <a:solidFill>
            <a:schemeClr val="accent1">
              <a:lumMod val="40000"/>
              <a:lumOff val="60000"/>
              <a:alpha val="17000"/>
            </a:schemeClr>
          </a:solidFill>
          <a:ln w="222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P</a:t>
            </a:r>
            <a:r>
              <a:rPr lang="en-US" sz="2000" b="1" dirty="0" err="1" smtClean="0">
                <a:solidFill>
                  <a:schemeClr val="accent5">
                    <a:lumMod val="50000"/>
                  </a:schemeClr>
                </a:solidFill>
              </a:rPr>
              <a:t>ast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3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decades, major social and economic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changes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Greatest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</a:rPr>
              <a:t>disparity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 in </a:t>
            </a:r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</a:rPr>
              <a:t>gross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</a:rPr>
              <a:t>national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</a:rPr>
              <a:t>income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</a:rPr>
              <a:t>per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capita</a:t>
            </a:r>
            <a:endParaRPr lang="tr-TR" sz="2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        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Some 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rapid economic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growth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,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5">
                    <a:lumMod val="50000"/>
                  </a:schemeClr>
                </a:solidFill>
              </a:rPr>
              <a:t>urbanisation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infant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mortality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,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life expectancy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tr-TR" sz="2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        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Other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s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in economic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growth. </a:t>
            </a:r>
            <a:endParaRPr lang="tr-TR" sz="2000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8123839" y="6451447"/>
            <a:ext cx="5350476" cy="296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IDF Diabetes Atlas · </a:t>
            </a:r>
            <a:r>
              <a:rPr lang="tr-TR" sz="1600" dirty="0" smtClean="0">
                <a:solidFill>
                  <a:schemeClr val="accent5">
                    <a:lumMod val="50000"/>
                  </a:schemeClr>
                </a:solidFill>
              </a:rPr>
              <a:t>2015</a:t>
            </a:r>
            <a:endParaRPr lang="en-US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625028" y="3686648"/>
            <a:ext cx="8725546" cy="509987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Many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</a:rPr>
              <a:t>low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- </a:t>
            </a:r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</a:rPr>
              <a:t>and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</a:rPr>
              <a:t>middle-income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</a:rPr>
              <a:t>countries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</a:rPr>
              <a:t>are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facing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a "</a:t>
            </a:r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</a:rPr>
              <a:t>double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</a:rPr>
              <a:t>burden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" of </a:t>
            </a: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obesity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tr-TR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2341266" y="4357267"/>
            <a:ext cx="7293070" cy="498140"/>
          </a:xfrm>
          <a:prstGeom prst="rect">
            <a:avLst/>
          </a:prstGeom>
          <a:solidFill>
            <a:schemeClr val="accent2">
              <a:lumMod val="40000"/>
              <a:lumOff val="60000"/>
              <a:alpha val="6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Rapid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</a:rPr>
              <a:t>upsurge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 in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risk </a:t>
            </a:r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</a:rPr>
              <a:t>factors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like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</a:rPr>
              <a:t>obesity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</a:rPr>
              <a:t>and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overweight</a:t>
            </a:r>
            <a:r>
              <a:rPr lang="tr-TR" sz="20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tr-TR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92" y="101981"/>
            <a:ext cx="1155222" cy="1212663"/>
          </a:xfrm>
          <a:prstGeom prst="rect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9077" y="56892"/>
            <a:ext cx="1204045" cy="1204045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1" name="Yuvarlatılmış Dikdörtgen 10"/>
          <p:cNvSpPr/>
          <p:nvPr/>
        </p:nvSpPr>
        <p:spPr>
          <a:xfrm>
            <a:off x="1849754" y="305802"/>
            <a:ext cx="8276095" cy="77325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MIDDLE EAST: 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</a:t>
            </a:r>
            <a:r>
              <a:rPr lang="tr-TR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</a:t>
            </a:r>
            <a:r>
              <a:rPr lang="tr-TR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ORLD’S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tr-TR" sz="3200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tr-TR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IABETES EPICENTRE</a:t>
            </a:r>
            <a:endParaRPr lang="tr-TR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1109552" y="3023797"/>
            <a:ext cx="9756498" cy="509987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The vast majority (83.9%)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with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DM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from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 low-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or middle- income countries.</a:t>
            </a:r>
          </a:p>
        </p:txBody>
      </p:sp>
      <p:sp>
        <p:nvSpPr>
          <p:cNvPr id="14" name="Dikdörtgen 13"/>
          <p:cNvSpPr/>
          <p:nvPr/>
        </p:nvSpPr>
        <p:spPr>
          <a:xfrm>
            <a:off x="3039604" y="5056375"/>
            <a:ext cx="6117319" cy="477550"/>
          </a:xfrm>
          <a:prstGeom prst="rect">
            <a:avLst/>
          </a:prstGeom>
          <a:solidFill>
            <a:schemeClr val="accent4">
              <a:lumMod val="60000"/>
              <a:lumOff val="40000"/>
              <a:alpha val="44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Major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challenge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: a lot of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migrants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and refugees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. </a:t>
            </a:r>
            <a:endParaRPr lang="tr-TR" sz="2000" b="1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Dikdörtgen 14"/>
          <p:cNvSpPr/>
          <p:nvPr/>
        </p:nvSpPr>
        <p:spPr>
          <a:xfrm>
            <a:off x="3690406" y="5686534"/>
            <a:ext cx="4366260" cy="4928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Diabetes rise across all age groups. </a:t>
            </a:r>
          </a:p>
        </p:txBody>
      </p:sp>
      <p:sp>
        <p:nvSpPr>
          <p:cNvPr id="16" name="Dikdörtgen 15"/>
          <p:cNvSpPr/>
          <p:nvPr/>
        </p:nvSpPr>
        <p:spPr>
          <a:xfrm>
            <a:off x="4044701" y="6317066"/>
            <a:ext cx="3886200" cy="5030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accent5">
                    <a:lumMod val="75000"/>
                  </a:schemeClr>
                </a:solidFill>
              </a:rPr>
              <a:t>C</a:t>
            </a: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</a:rPr>
              <a:t>ontinue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rising over the next 20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years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40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45127" y="102870"/>
            <a:ext cx="10515600" cy="480060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DIABETES IN TURKEY: FACTS </a:t>
            </a:r>
            <a:r>
              <a:rPr lang="tr-TR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and</a:t>
            </a:r>
            <a:r>
              <a:rPr lang="tr-T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FIGURES</a:t>
            </a:r>
            <a:endParaRPr lang="tr-TR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136467" y="967341"/>
            <a:ext cx="5189220" cy="11343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</a:rPr>
              <a:t>In 2013</a:t>
            </a:r>
            <a:r>
              <a:rPr lang="tr-TR" b="1" dirty="0">
                <a:solidFill>
                  <a:srgbClr val="002060"/>
                </a:solidFill>
              </a:rPr>
              <a:t>: </a:t>
            </a:r>
            <a:r>
              <a:rPr lang="tr-TR" b="1" dirty="0" smtClean="0">
                <a:solidFill>
                  <a:srgbClr val="002060"/>
                </a:solidFill>
              </a:rPr>
              <a:t>	1 </a:t>
            </a:r>
            <a:r>
              <a:rPr lang="tr-TR" b="1" baseline="30000" dirty="0" smtClean="0">
                <a:solidFill>
                  <a:srgbClr val="002060"/>
                </a:solidFill>
              </a:rPr>
              <a:t>o</a:t>
            </a:r>
            <a:r>
              <a:rPr lang="tr-TR" b="1" dirty="0" smtClean="0">
                <a:solidFill>
                  <a:srgbClr val="002060"/>
                </a:solidFill>
              </a:rPr>
              <a:t> in Europe: 	1 </a:t>
            </a:r>
            <a:r>
              <a:rPr lang="en-US" b="1" dirty="0" smtClean="0">
                <a:solidFill>
                  <a:srgbClr val="002060"/>
                </a:solidFill>
              </a:rPr>
              <a:t>in </a:t>
            </a:r>
            <a:r>
              <a:rPr lang="tr-TR" b="1" dirty="0" smtClean="0">
                <a:solidFill>
                  <a:srgbClr val="002060"/>
                </a:solidFill>
              </a:rPr>
              <a:t>7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adults </a:t>
            </a:r>
            <a:r>
              <a:rPr lang="tr-TR" b="1" dirty="0" smtClean="0">
                <a:solidFill>
                  <a:srgbClr val="002060"/>
                </a:solidFill>
              </a:rPr>
              <a:t>= </a:t>
            </a:r>
            <a:r>
              <a:rPr lang="en-US" b="1" dirty="0" smtClean="0">
                <a:solidFill>
                  <a:srgbClr val="002060"/>
                </a:solidFill>
              </a:rPr>
              <a:t>7.2 million</a:t>
            </a:r>
            <a:endParaRPr lang="tr-TR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rgbClr val="002060"/>
                </a:solidFill>
              </a:rPr>
              <a:t>		14 </a:t>
            </a:r>
            <a:r>
              <a:rPr lang="tr-TR" b="1" dirty="0" err="1" smtClean="0">
                <a:solidFill>
                  <a:srgbClr val="002060"/>
                </a:solidFill>
              </a:rPr>
              <a:t>million</a:t>
            </a:r>
            <a:r>
              <a:rPr lang="tr-TR" b="1" dirty="0" smtClean="0">
                <a:solidFill>
                  <a:srgbClr val="002060"/>
                </a:solidFill>
              </a:rPr>
              <a:t> </a:t>
            </a:r>
            <a:r>
              <a:rPr lang="tr-TR" b="1" dirty="0" err="1" smtClean="0">
                <a:solidFill>
                  <a:srgbClr val="002060"/>
                </a:solidFill>
              </a:rPr>
              <a:t>prediabetes</a:t>
            </a:r>
            <a:endParaRPr lang="tr-TR" b="1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rgbClr val="002060"/>
                </a:solidFill>
              </a:rPr>
              <a:t>		</a:t>
            </a:r>
            <a:r>
              <a:rPr lang="en-US" b="1" dirty="0" smtClean="0">
                <a:solidFill>
                  <a:srgbClr val="002060"/>
                </a:solidFill>
              </a:rPr>
              <a:t>60,000 diabetes-related</a:t>
            </a:r>
            <a:r>
              <a:rPr lang="en-US" b="1" dirty="0">
                <a:solidFill>
                  <a:srgbClr val="002060"/>
                </a:solidFill>
              </a:rPr>
              <a:t> deaths</a:t>
            </a:r>
            <a:endParaRPr lang="tr-TR" b="1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By 2035</a:t>
            </a:r>
            <a:r>
              <a:rPr lang="tr-TR" b="1" dirty="0" smtClean="0">
                <a:solidFill>
                  <a:srgbClr val="002060"/>
                </a:solidFill>
              </a:rPr>
              <a:t>:	1 </a:t>
            </a:r>
            <a:r>
              <a:rPr lang="tr-TR" b="1" baseline="30000" dirty="0" smtClean="0">
                <a:solidFill>
                  <a:srgbClr val="002060"/>
                </a:solidFill>
              </a:rPr>
              <a:t>o </a:t>
            </a:r>
            <a:r>
              <a:rPr lang="tr-TR" b="1" dirty="0" smtClean="0">
                <a:solidFill>
                  <a:srgbClr val="002060"/>
                </a:solidFill>
              </a:rPr>
              <a:t> </a:t>
            </a:r>
            <a:r>
              <a:rPr lang="tr-TR" b="1" dirty="0" err="1" smtClean="0">
                <a:solidFill>
                  <a:srgbClr val="002060"/>
                </a:solidFill>
              </a:rPr>
              <a:t>with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12 million</a:t>
            </a:r>
            <a:r>
              <a:rPr lang="en-US" b="1" dirty="0" smtClean="0">
                <a:solidFill>
                  <a:srgbClr val="002060"/>
                </a:solidFill>
              </a:rPr>
              <a:t>.</a:t>
            </a:r>
            <a:r>
              <a:rPr lang="tr-TR" b="1" dirty="0" smtClean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4" name="Yuvarlatılmış Dikdörtgen 3"/>
          <p:cNvSpPr/>
          <p:nvPr/>
        </p:nvSpPr>
        <p:spPr>
          <a:xfrm>
            <a:off x="483177" y="5601489"/>
            <a:ext cx="5966460" cy="8633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r-TR" b="1" dirty="0">
                <a:solidFill>
                  <a:srgbClr val="002060"/>
                </a:solidFill>
              </a:rPr>
              <a:t>H</a:t>
            </a:r>
            <a:r>
              <a:rPr lang="en-US" b="1" dirty="0" err="1" smtClean="0">
                <a:solidFill>
                  <a:srgbClr val="002060"/>
                </a:solidFill>
              </a:rPr>
              <a:t>ealthcare</a:t>
            </a:r>
            <a:r>
              <a:rPr lang="en-US" b="1" dirty="0" smtClean="0">
                <a:solidFill>
                  <a:srgbClr val="002060"/>
                </a:solidFill>
              </a:rPr>
              <a:t> expenditures</a:t>
            </a:r>
            <a:r>
              <a:rPr lang="tr-TR" b="1" dirty="0" smtClean="0">
                <a:solidFill>
                  <a:srgbClr val="002060"/>
                </a:solidFill>
              </a:rPr>
              <a:t>: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endParaRPr lang="tr-TR" b="1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tr-TR" b="1" dirty="0">
                <a:solidFill>
                  <a:srgbClr val="002060"/>
                </a:solidFill>
              </a:rPr>
              <a:t>	</a:t>
            </a:r>
            <a:r>
              <a:rPr lang="en-US" b="1" dirty="0" smtClean="0">
                <a:solidFill>
                  <a:srgbClr val="002060"/>
                </a:solidFill>
              </a:rPr>
              <a:t>23</a:t>
            </a:r>
            <a:r>
              <a:rPr lang="en-US" b="1" dirty="0">
                <a:solidFill>
                  <a:srgbClr val="002060"/>
                </a:solidFill>
              </a:rPr>
              <a:t>% </a:t>
            </a:r>
            <a:r>
              <a:rPr lang="en-US" b="1" dirty="0" smtClean="0">
                <a:solidFill>
                  <a:srgbClr val="002060"/>
                </a:solidFill>
              </a:rPr>
              <a:t>attributable </a:t>
            </a:r>
            <a:r>
              <a:rPr lang="en-US" b="1" dirty="0">
                <a:solidFill>
                  <a:srgbClr val="002060"/>
                </a:solidFill>
              </a:rPr>
              <a:t>to </a:t>
            </a:r>
            <a:r>
              <a:rPr lang="en-US" b="1" dirty="0" smtClean="0">
                <a:solidFill>
                  <a:srgbClr val="002060"/>
                </a:solidFill>
              </a:rPr>
              <a:t>diabetes</a:t>
            </a:r>
            <a:endParaRPr lang="tr-TR" b="1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rgbClr val="002060"/>
                </a:solidFill>
              </a:rPr>
              <a:t>	3/4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of diabetes </a:t>
            </a:r>
            <a:r>
              <a:rPr lang="en-US" b="1" dirty="0" smtClean="0">
                <a:solidFill>
                  <a:srgbClr val="002060"/>
                </a:solidFill>
              </a:rPr>
              <a:t>costs</a:t>
            </a:r>
            <a:r>
              <a:rPr lang="tr-TR" b="1" dirty="0" smtClean="0">
                <a:solidFill>
                  <a:srgbClr val="002060"/>
                </a:solidFill>
              </a:rPr>
              <a:t> </a:t>
            </a:r>
            <a:r>
              <a:rPr lang="tr-TR" b="1" dirty="0" err="1" smtClean="0">
                <a:solidFill>
                  <a:srgbClr val="002060"/>
                </a:solidFill>
              </a:rPr>
              <a:t>due</a:t>
            </a:r>
            <a:r>
              <a:rPr lang="en-US" b="1" dirty="0" smtClean="0">
                <a:solidFill>
                  <a:srgbClr val="002060"/>
                </a:solidFill>
              </a:rPr>
              <a:t> complications</a:t>
            </a:r>
            <a:r>
              <a:rPr lang="tr-TR" b="1" dirty="0">
                <a:solidFill>
                  <a:srgbClr val="002060"/>
                </a:solidFill>
              </a:rPr>
              <a:t>. </a:t>
            </a:r>
            <a:endParaRPr lang="tr-TR" b="1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tr-TR" sz="1200" dirty="0">
                <a:solidFill>
                  <a:srgbClr val="002060"/>
                </a:solidFill>
              </a:rPr>
              <a:t>	</a:t>
            </a:r>
            <a:r>
              <a:rPr lang="tr-TR" sz="1200" dirty="0" smtClean="0">
                <a:solidFill>
                  <a:srgbClr val="002060"/>
                </a:solidFill>
              </a:rPr>
              <a:t>									IDF </a:t>
            </a:r>
            <a:r>
              <a:rPr lang="tr-TR" sz="1200" dirty="0">
                <a:solidFill>
                  <a:srgbClr val="002060"/>
                </a:solidFill>
              </a:rPr>
              <a:t>2014</a:t>
            </a:r>
            <a:endParaRPr lang="tr-TR" sz="1200" dirty="0" smtClean="0">
              <a:solidFill>
                <a:srgbClr val="002060"/>
              </a:solidFill>
            </a:endParaRPr>
          </a:p>
        </p:txBody>
      </p:sp>
      <p:graphicFrame>
        <p:nvGraphicFramePr>
          <p:cNvPr id="8" name="Grafik 7"/>
          <p:cNvGraphicFramePr/>
          <p:nvPr>
            <p:extLst>
              <p:ext uri="{D42A27DB-BD31-4B8C-83A1-F6EECF244321}">
                <p14:modId xmlns:p14="http://schemas.microsoft.com/office/powerpoint/2010/main" val="4035229698"/>
              </p:ext>
            </p:extLst>
          </p:nvPr>
        </p:nvGraphicFramePr>
        <p:xfrm>
          <a:off x="5772150" y="1165860"/>
          <a:ext cx="6172200" cy="4892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Yuvarlatılmış Dikdörtgen 8"/>
          <p:cNvSpPr/>
          <p:nvPr/>
        </p:nvSpPr>
        <p:spPr>
          <a:xfrm>
            <a:off x="6697287" y="6132617"/>
            <a:ext cx="4663440" cy="5082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tr-TR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rule</a:t>
            </a:r>
            <a:r>
              <a:rPr lang="tr-TR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tr-TR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halves</a:t>
            </a:r>
            <a:endParaRPr lang="tr-TR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3" name="Grafik 12"/>
          <p:cNvGraphicFramePr/>
          <p:nvPr>
            <p:extLst>
              <p:ext uri="{D42A27DB-BD31-4B8C-83A1-F6EECF244321}">
                <p14:modId xmlns:p14="http://schemas.microsoft.com/office/powerpoint/2010/main" val="4221821307"/>
              </p:ext>
            </p:extLst>
          </p:nvPr>
        </p:nvGraphicFramePr>
        <p:xfrm>
          <a:off x="136467" y="2648115"/>
          <a:ext cx="4880610" cy="2606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Yuvarlatılmış Dikdörtgen 13"/>
          <p:cNvSpPr/>
          <p:nvPr/>
        </p:nvSpPr>
        <p:spPr>
          <a:xfrm>
            <a:off x="1114881" y="2826579"/>
            <a:ext cx="4215539" cy="4494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A VERY HIGH HbA1c LEVEL</a:t>
            </a:r>
            <a:endParaRPr lang="tr-TR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Dikdörtgen 14"/>
          <p:cNvSpPr/>
          <p:nvPr/>
        </p:nvSpPr>
        <p:spPr>
          <a:xfrm>
            <a:off x="0" y="2235196"/>
            <a:ext cx="5160936" cy="2679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Dikdörtgen 15"/>
          <p:cNvSpPr/>
          <p:nvPr/>
        </p:nvSpPr>
        <p:spPr>
          <a:xfrm>
            <a:off x="5772150" y="967341"/>
            <a:ext cx="6419850" cy="5890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Dikdörtgen 16"/>
          <p:cNvSpPr/>
          <p:nvPr/>
        </p:nvSpPr>
        <p:spPr>
          <a:xfrm>
            <a:off x="30359" y="2558613"/>
            <a:ext cx="5325687" cy="2935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Dikdörtgen 17"/>
          <p:cNvSpPr/>
          <p:nvPr/>
        </p:nvSpPr>
        <p:spPr>
          <a:xfrm>
            <a:off x="8277" y="5386201"/>
            <a:ext cx="5763873" cy="1343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045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436245" y="84840"/>
            <a:ext cx="11157230" cy="71292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TURKISH EPIDEMIOLOGY SURVEY OF DIABETES, HYPERTENSION, OBESITY AND ENDOCRINE DISEASE</a:t>
            </a:r>
            <a:endParaRPr lang="tr-TR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35" y="2410151"/>
            <a:ext cx="8442960" cy="4335128"/>
          </a:xfrm>
          <a:prstGeom prst="rect">
            <a:avLst/>
          </a:prstGeom>
        </p:spPr>
      </p:pic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1381808"/>
              </p:ext>
            </p:extLst>
          </p:nvPr>
        </p:nvGraphicFramePr>
        <p:xfrm>
          <a:off x="356235" y="2390619"/>
          <a:ext cx="8442959" cy="4335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7762"/>
                <a:gridCol w="2157250"/>
                <a:gridCol w="2423090"/>
                <a:gridCol w="2214857"/>
              </a:tblGrid>
              <a:tr h="111703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TURDEP 1 </a:t>
                      </a:r>
                    </a:p>
                    <a:p>
                      <a:pPr algn="ctr"/>
                      <a:r>
                        <a:rPr lang="tr-TR" sz="2400" dirty="0" smtClean="0"/>
                        <a:t>1997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TURDEP 2</a:t>
                      </a:r>
                    </a:p>
                    <a:p>
                      <a:pPr algn="ctr"/>
                      <a:r>
                        <a:rPr lang="tr-TR" sz="2400" dirty="0" smtClean="0"/>
                        <a:t>2010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err="1" smtClean="0"/>
                        <a:t>Increase</a:t>
                      </a:r>
                      <a:endParaRPr lang="tr-TR" sz="2400" dirty="0"/>
                    </a:p>
                  </a:txBody>
                  <a:tcPr/>
                </a:tc>
              </a:tr>
              <a:tr h="643620">
                <a:tc>
                  <a:txBody>
                    <a:bodyPr/>
                    <a:lstStyle/>
                    <a:p>
                      <a:r>
                        <a:rPr lang="tr-TR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DM</a:t>
                      </a:r>
                      <a:endParaRPr lang="tr-TR" sz="24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7.2 %</a:t>
                      </a:r>
                      <a:endParaRPr lang="tr-TR" sz="24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13.7 %</a:t>
                      </a:r>
                      <a:endParaRPr lang="tr-TR" sz="24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90 %</a:t>
                      </a:r>
                      <a:endParaRPr lang="tr-TR" sz="24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43620">
                <a:tc>
                  <a:txBody>
                    <a:bodyPr/>
                    <a:lstStyle/>
                    <a:p>
                      <a:r>
                        <a:rPr lang="tr-TR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IGT</a:t>
                      </a:r>
                      <a:endParaRPr lang="tr-TR" sz="24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6.7 %</a:t>
                      </a:r>
                      <a:endParaRPr lang="tr-TR" sz="24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13.9 %</a:t>
                      </a:r>
                      <a:endParaRPr lang="tr-TR" sz="24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106 %</a:t>
                      </a:r>
                      <a:endParaRPr lang="tr-TR" sz="24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43620">
                <a:tc>
                  <a:txBody>
                    <a:bodyPr/>
                    <a:lstStyle/>
                    <a:p>
                      <a:r>
                        <a:rPr lang="tr-TR" sz="2400" b="1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Female</a:t>
                      </a:r>
                      <a:r>
                        <a:rPr lang="tr-TR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DM</a:t>
                      </a:r>
                      <a:endParaRPr lang="tr-TR" sz="24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32.9 %</a:t>
                      </a:r>
                      <a:endParaRPr lang="tr-TR" sz="24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44.2 %</a:t>
                      </a:r>
                      <a:endParaRPr lang="tr-TR" sz="24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32 %</a:t>
                      </a:r>
                      <a:endParaRPr lang="tr-TR" sz="24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43620">
                <a:tc>
                  <a:txBody>
                    <a:bodyPr/>
                    <a:lstStyle/>
                    <a:p>
                      <a:r>
                        <a:rPr lang="tr-TR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Male DM</a:t>
                      </a:r>
                      <a:endParaRPr lang="tr-TR" sz="24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13.2 %</a:t>
                      </a:r>
                      <a:endParaRPr lang="tr-TR" sz="24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27.3</a:t>
                      </a:r>
                      <a:r>
                        <a:rPr lang="tr-TR" sz="240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tr-TR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%</a:t>
                      </a:r>
                      <a:endParaRPr lang="tr-TR" sz="24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107 %</a:t>
                      </a:r>
                      <a:endParaRPr lang="tr-TR" sz="24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43620">
                <a:tc>
                  <a:txBody>
                    <a:bodyPr/>
                    <a:lstStyle/>
                    <a:p>
                      <a:r>
                        <a:rPr lang="tr-TR" sz="2400" b="1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Obesity</a:t>
                      </a:r>
                      <a:endParaRPr lang="tr-TR" sz="24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22%</a:t>
                      </a:r>
                      <a:endParaRPr lang="tr-TR" sz="24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31%</a:t>
                      </a:r>
                      <a:endParaRPr lang="tr-TR" sz="24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40%</a:t>
                      </a:r>
                      <a:endParaRPr lang="tr-TR" sz="24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Yuvarlatılmış Dikdörtgen 6"/>
          <p:cNvSpPr/>
          <p:nvPr/>
        </p:nvSpPr>
        <p:spPr>
          <a:xfrm>
            <a:off x="9387775" y="4286099"/>
            <a:ext cx="2545790" cy="6400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rgbClr val="002060"/>
                </a:solidFill>
              </a:rPr>
              <a:t>1997, 2010</a:t>
            </a:r>
          </a:p>
          <a:p>
            <a:pPr>
              <a:lnSpc>
                <a:spcPct val="150000"/>
              </a:lnSpc>
            </a:pPr>
            <a:r>
              <a:rPr lang="tr-TR" sz="2400" b="1" dirty="0" err="1" smtClean="0">
                <a:solidFill>
                  <a:srgbClr val="002060"/>
                </a:solidFill>
              </a:rPr>
              <a:t>Same</a:t>
            </a:r>
            <a:r>
              <a:rPr lang="tr-TR" sz="2400" b="1" dirty="0" smtClean="0">
                <a:solidFill>
                  <a:srgbClr val="002060"/>
                </a:solidFill>
              </a:rPr>
              <a:t> </a:t>
            </a:r>
            <a:r>
              <a:rPr lang="tr-TR" sz="2400" b="1" dirty="0" err="1" smtClean="0">
                <a:solidFill>
                  <a:srgbClr val="002060"/>
                </a:solidFill>
              </a:rPr>
              <a:t>centers</a:t>
            </a:r>
            <a:endParaRPr lang="tr-TR" sz="2400" b="1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rgbClr val="002060"/>
                </a:solidFill>
              </a:rPr>
              <a:t>Cross-</a:t>
            </a:r>
            <a:r>
              <a:rPr lang="tr-TR" sz="2400" b="1" dirty="0" err="1" smtClean="0">
                <a:solidFill>
                  <a:srgbClr val="002060"/>
                </a:solidFill>
              </a:rPr>
              <a:t>sectional</a:t>
            </a:r>
            <a:r>
              <a:rPr lang="tr-TR" sz="2400" b="1" dirty="0">
                <a:solidFill>
                  <a:srgbClr val="002060"/>
                </a:solidFill>
              </a:rPr>
              <a:t>, </a:t>
            </a:r>
            <a:r>
              <a:rPr lang="tr-TR" sz="2400" b="1" dirty="0" err="1" smtClean="0">
                <a:solidFill>
                  <a:srgbClr val="002060"/>
                </a:solidFill>
              </a:rPr>
              <a:t>Population-based</a:t>
            </a:r>
            <a:r>
              <a:rPr lang="tr-TR" sz="2400" b="1" dirty="0" smtClean="0">
                <a:solidFill>
                  <a:srgbClr val="002060"/>
                </a:solidFill>
              </a:rPr>
              <a:t> </a:t>
            </a:r>
            <a:r>
              <a:rPr lang="tr-TR" sz="2400" b="1" dirty="0" err="1" smtClean="0">
                <a:solidFill>
                  <a:srgbClr val="002060"/>
                </a:solidFill>
              </a:rPr>
              <a:t>survey</a:t>
            </a:r>
            <a:endParaRPr lang="tr-TR" sz="2400" b="1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400" b="1" dirty="0" err="1" smtClean="0">
                <a:solidFill>
                  <a:srgbClr val="002060"/>
                </a:solidFill>
              </a:rPr>
              <a:t>Random</a:t>
            </a:r>
            <a:r>
              <a:rPr lang="tr-TR" sz="2400" b="1" dirty="0" smtClean="0">
                <a:solidFill>
                  <a:srgbClr val="002060"/>
                </a:solidFill>
              </a:rPr>
              <a:t> </a:t>
            </a:r>
            <a:r>
              <a:rPr lang="tr-TR" sz="2400" b="1" dirty="0" err="1" smtClean="0">
                <a:solidFill>
                  <a:srgbClr val="002060"/>
                </a:solidFill>
              </a:rPr>
              <a:t>sample</a:t>
            </a:r>
            <a:endParaRPr lang="tr-TR" sz="2400" b="1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rgbClr val="002060"/>
                </a:solidFill>
              </a:rPr>
              <a:t>≥ 20 y </a:t>
            </a:r>
            <a:r>
              <a:rPr lang="tr-TR" sz="2400" b="1" dirty="0" err="1" smtClean="0">
                <a:solidFill>
                  <a:srgbClr val="002060"/>
                </a:solidFill>
              </a:rPr>
              <a:t>population</a:t>
            </a:r>
            <a:endParaRPr lang="tr-TR" sz="2400" b="1" dirty="0" smtClean="0">
              <a:solidFill>
                <a:srgbClr val="002060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37" y="982980"/>
            <a:ext cx="4984329" cy="1207663"/>
          </a:xfrm>
          <a:prstGeom prst="rect">
            <a:avLst/>
          </a:prstGeom>
          <a:ln w="12700">
            <a:solidFill>
              <a:schemeClr val="bg2">
                <a:lumMod val="25000"/>
              </a:schemeClr>
            </a:solidFill>
          </a:ln>
        </p:spPr>
      </p:pic>
      <p:sp>
        <p:nvSpPr>
          <p:cNvPr id="3" name="Dikdörtgen 2"/>
          <p:cNvSpPr/>
          <p:nvPr/>
        </p:nvSpPr>
        <p:spPr>
          <a:xfrm>
            <a:off x="8887113" y="6480172"/>
            <a:ext cx="2935333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200" dirty="0" smtClean="0">
                <a:solidFill>
                  <a:schemeClr val="accent5">
                    <a:lumMod val="50000"/>
                  </a:schemeClr>
                </a:solidFill>
              </a:rPr>
              <a:t> Satman I, et al. </a:t>
            </a:r>
            <a:r>
              <a:rPr lang="tr-TR" sz="1200" dirty="0" err="1" smtClean="0">
                <a:solidFill>
                  <a:schemeClr val="accent5">
                    <a:lumMod val="50000"/>
                  </a:schemeClr>
                </a:solidFill>
              </a:rPr>
              <a:t>Eur</a:t>
            </a:r>
            <a:r>
              <a:rPr lang="tr-TR" sz="12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1200" dirty="0">
                <a:solidFill>
                  <a:schemeClr val="accent5">
                    <a:lumMod val="50000"/>
                  </a:schemeClr>
                </a:solidFill>
              </a:rPr>
              <a:t>J </a:t>
            </a:r>
            <a:r>
              <a:rPr lang="tr-TR" sz="1200" dirty="0" err="1">
                <a:solidFill>
                  <a:schemeClr val="accent5">
                    <a:lumMod val="50000"/>
                  </a:schemeClr>
                </a:solidFill>
              </a:rPr>
              <a:t>Epidemiol</a:t>
            </a:r>
            <a:r>
              <a:rPr lang="tr-TR" sz="1200" dirty="0">
                <a:solidFill>
                  <a:schemeClr val="accent5">
                    <a:lumMod val="50000"/>
                  </a:schemeClr>
                </a:solidFill>
              </a:rPr>
              <a:t> 2013</a:t>
            </a:r>
          </a:p>
        </p:txBody>
      </p:sp>
      <p:sp>
        <p:nvSpPr>
          <p:cNvPr id="10" name="Yuvarlatılmış Dikdörtgen 9"/>
          <p:cNvSpPr/>
          <p:nvPr/>
        </p:nvSpPr>
        <p:spPr>
          <a:xfrm>
            <a:off x="8837939" y="6371419"/>
            <a:ext cx="2548890" cy="2514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 smtClean="0">
                <a:solidFill>
                  <a:schemeClr val="accent5">
                    <a:lumMod val="50000"/>
                  </a:schemeClr>
                </a:solidFill>
              </a:rPr>
              <a:t>Satman I, et al. </a:t>
            </a:r>
            <a:r>
              <a:rPr lang="tr-TR" sz="1200" dirty="0" err="1" smtClean="0">
                <a:solidFill>
                  <a:schemeClr val="accent5">
                    <a:lumMod val="50000"/>
                  </a:schemeClr>
                </a:solidFill>
              </a:rPr>
              <a:t>Diabetes</a:t>
            </a:r>
            <a:r>
              <a:rPr lang="tr-TR" sz="12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1200" dirty="0" err="1" smtClean="0">
                <a:solidFill>
                  <a:schemeClr val="accent5">
                    <a:lumMod val="50000"/>
                  </a:schemeClr>
                </a:solidFill>
              </a:rPr>
              <a:t>Care</a:t>
            </a:r>
            <a:r>
              <a:rPr lang="tr-TR" sz="1200" dirty="0" smtClean="0">
                <a:solidFill>
                  <a:schemeClr val="accent5">
                    <a:lumMod val="50000"/>
                  </a:schemeClr>
                </a:solidFill>
              </a:rPr>
              <a:t> 2002</a:t>
            </a:r>
            <a:endParaRPr lang="tr-TR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4915" y="1062990"/>
            <a:ext cx="4541520" cy="1211916"/>
          </a:xfrm>
          <a:prstGeom prst="rect">
            <a:avLst/>
          </a:prstGeom>
        </p:spPr>
      </p:pic>
      <p:sp>
        <p:nvSpPr>
          <p:cNvPr id="4" name="Yuvarlatılmış Dikdörtgen 3"/>
          <p:cNvSpPr/>
          <p:nvPr/>
        </p:nvSpPr>
        <p:spPr>
          <a:xfrm>
            <a:off x="7033260" y="3548209"/>
            <a:ext cx="1177290" cy="307467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439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35000">
              <a:schemeClr val="accent3">
                <a:lumMod val="45000"/>
                <a:lumOff val="55000"/>
              </a:schemeClr>
            </a:gs>
            <a:gs pos="6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8426034" y="5517397"/>
            <a:ext cx="3951946" cy="1553718"/>
          </a:xfrm>
        </p:spPr>
        <p:txBody>
          <a:bodyPr>
            <a:normAutofit/>
          </a:bodyPr>
          <a:lstStyle/>
          <a:p>
            <a:pPr algn="l"/>
            <a:r>
              <a:rPr lang="tr-TR" dirty="0" smtClean="0"/>
              <a:t>Başak </a:t>
            </a:r>
            <a:r>
              <a:rPr lang="tr-TR" dirty="0" err="1" smtClean="0"/>
              <a:t>Baksu</a:t>
            </a:r>
            <a:r>
              <a:rPr lang="tr-TR" dirty="0" smtClean="0"/>
              <a:t>, MD</a:t>
            </a:r>
          </a:p>
          <a:p>
            <a:pPr algn="l"/>
            <a:r>
              <a:rPr lang="tr-TR" dirty="0" smtClean="0"/>
              <a:t>Acıbadem </a:t>
            </a:r>
            <a:r>
              <a:rPr lang="tr-TR" dirty="0" err="1" smtClean="0"/>
              <a:t>Kozyatağı</a:t>
            </a:r>
            <a:r>
              <a:rPr lang="tr-TR" dirty="0" smtClean="0"/>
              <a:t> </a:t>
            </a:r>
            <a:r>
              <a:rPr lang="tr-TR" dirty="0" err="1" smtClean="0"/>
              <a:t>Hospital</a:t>
            </a:r>
            <a:endParaRPr lang="tr-TR" dirty="0" smtClean="0"/>
          </a:p>
          <a:p>
            <a:pPr algn="l"/>
            <a:r>
              <a:rPr lang="tr-TR" dirty="0" err="1" smtClean="0"/>
              <a:t>Perinatology</a:t>
            </a:r>
            <a:r>
              <a:rPr lang="tr-TR" dirty="0" smtClean="0"/>
              <a:t> </a:t>
            </a:r>
            <a:r>
              <a:rPr lang="tr-TR" dirty="0" err="1" smtClean="0"/>
              <a:t>Clinic</a:t>
            </a:r>
            <a:endParaRPr lang="tr-TR" dirty="0"/>
          </a:p>
        </p:txBody>
      </p:sp>
      <p:sp>
        <p:nvSpPr>
          <p:cNvPr id="5" name="Oval 4"/>
          <p:cNvSpPr/>
          <p:nvPr/>
        </p:nvSpPr>
        <p:spPr>
          <a:xfrm>
            <a:off x="2846716" y="380569"/>
            <a:ext cx="6052047" cy="6100573"/>
          </a:xfrm>
          <a:prstGeom prst="ellipse">
            <a:avLst/>
          </a:prstGeom>
          <a:solidFill>
            <a:schemeClr val="bg1"/>
          </a:solidFill>
          <a:ln w="279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Unvan 1"/>
          <p:cNvSpPr>
            <a:spLocks noGrp="1"/>
          </p:cNvSpPr>
          <p:nvPr>
            <p:ph type="ctrTitle"/>
          </p:nvPr>
        </p:nvSpPr>
        <p:spPr>
          <a:xfrm>
            <a:off x="3605841" y="1176288"/>
            <a:ext cx="4468483" cy="463032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tr-TR" sz="3600" b="1" dirty="0" smtClean="0">
                <a:solidFill>
                  <a:srgbClr val="002060"/>
                </a:solidFill>
                <a:latin typeface="+mn-lt"/>
              </a:rPr>
              <a:t>DIABETES  </a:t>
            </a:r>
            <a:br>
              <a:rPr lang="tr-TR" sz="3600" b="1" dirty="0" smtClean="0">
                <a:solidFill>
                  <a:srgbClr val="002060"/>
                </a:solidFill>
                <a:latin typeface="+mn-lt"/>
              </a:rPr>
            </a:br>
            <a:r>
              <a:rPr lang="tr-TR" sz="3600" b="1" dirty="0" err="1" smtClean="0">
                <a:solidFill>
                  <a:srgbClr val="002060"/>
                </a:solidFill>
                <a:latin typeface="+mn-lt"/>
              </a:rPr>
              <a:t>and</a:t>
            </a:r>
            <a:r>
              <a:rPr lang="tr-TR" sz="3600" b="1" dirty="0" smtClean="0">
                <a:solidFill>
                  <a:srgbClr val="002060"/>
                </a:solidFill>
                <a:latin typeface="+mn-lt"/>
              </a:rPr>
              <a:t> </a:t>
            </a:r>
            <a:br>
              <a:rPr lang="tr-TR" sz="3600" b="1" dirty="0" smtClean="0">
                <a:solidFill>
                  <a:srgbClr val="002060"/>
                </a:solidFill>
                <a:latin typeface="+mn-lt"/>
              </a:rPr>
            </a:br>
            <a:r>
              <a:rPr lang="tr-TR" sz="3600" b="1" dirty="0" smtClean="0">
                <a:solidFill>
                  <a:srgbClr val="002060"/>
                </a:solidFill>
                <a:latin typeface="+mn-lt"/>
              </a:rPr>
              <a:t>THE REGIONAL EPIDEMIC OF GDM: </a:t>
            </a:r>
            <a:br>
              <a:rPr lang="tr-TR" sz="3600" b="1" dirty="0" smtClean="0">
                <a:solidFill>
                  <a:srgbClr val="002060"/>
                </a:solidFill>
                <a:latin typeface="+mn-lt"/>
              </a:rPr>
            </a:br>
            <a:r>
              <a:rPr lang="tr-TR" sz="3600" b="1" dirty="0" smtClean="0">
                <a:solidFill>
                  <a:srgbClr val="002060"/>
                </a:solidFill>
                <a:latin typeface="+mn-lt"/>
              </a:rPr>
              <a:t>WHY IS THIS </a:t>
            </a:r>
            <a:br>
              <a:rPr lang="tr-TR" sz="3600" b="1" dirty="0" smtClean="0">
                <a:solidFill>
                  <a:srgbClr val="002060"/>
                </a:solidFill>
                <a:latin typeface="+mn-lt"/>
              </a:rPr>
            </a:br>
            <a:r>
              <a:rPr lang="tr-TR" sz="3600" b="1" dirty="0" smtClean="0">
                <a:solidFill>
                  <a:srgbClr val="002060"/>
                </a:solidFill>
                <a:latin typeface="+mn-lt"/>
              </a:rPr>
              <a:t>A PROBLEM ?</a:t>
            </a:r>
            <a:endParaRPr lang="tr-TR" sz="36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1956" cy="1216025"/>
          </a:xfrm>
          <a:prstGeom prst="rect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0044" y="0"/>
            <a:ext cx="1231956" cy="1231956"/>
          </a:xfrm>
          <a:prstGeom prst="rect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5566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064" y="0"/>
            <a:ext cx="6575147" cy="2482245"/>
          </a:xfrm>
          <a:prstGeom prst="rect">
            <a:avLst/>
          </a:prstGeom>
        </p:spPr>
      </p:pic>
      <p:sp>
        <p:nvSpPr>
          <p:cNvPr id="3" name="Yuvarlatılmış Dikdörtgen 2"/>
          <p:cNvSpPr/>
          <p:nvPr/>
        </p:nvSpPr>
        <p:spPr>
          <a:xfrm>
            <a:off x="2607276" y="2456068"/>
            <a:ext cx="1830696" cy="2280524"/>
          </a:xfrm>
          <a:prstGeom prst="roundRect">
            <a:avLst/>
          </a:prstGeom>
          <a:solidFill>
            <a:srgbClr val="E9FBF7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r-TR" sz="2000" dirty="0" err="1" smtClean="0">
                <a:solidFill>
                  <a:srgbClr val="70AD47">
                    <a:lumMod val="75000"/>
                  </a:srgbClr>
                </a:solidFill>
              </a:rPr>
              <a:t>Prefix</a:t>
            </a:r>
            <a:r>
              <a:rPr lang="tr-TR" sz="2000" dirty="0" smtClean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tr-TR" sz="2000" dirty="0" err="1" smtClean="0">
                <a:solidFill>
                  <a:srgbClr val="70AD47">
                    <a:lumMod val="75000"/>
                  </a:srgbClr>
                </a:solidFill>
              </a:rPr>
              <a:t>from</a:t>
            </a:r>
            <a:r>
              <a:rPr lang="tr-TR" sz="2000" dirty="0" smtClean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tr-TR" sz="2000" dirty="0" err="1" smtClean="0">
                <a:solidFill>
                  <a:srgbClr val="70AD47">
                    <a:lumMod val="75000"/>
                  </a:srgbClr>
                </a:solidFill>
              </a:rPr>
              <a:t>Greek</a:t>
            </a:r>
            <a:endParaRPr lang="tr-TR" sz="2000" dirty="0" smtClean="0">
              <a:solidFill>
                <a:srgbClr val="70AD47">
                  <a:lumMod val="75000"/>
                </a:srgb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tr-TR" sz="2000" dirty="0" err="1">
                <a:solidFill>
                  <a:srgbClr val="70AD47">
                    <a:lumMod val="75000"/>
                  </a:srgbClr>
                </a:solidFill>
              </a:rPr>
              <a:t>m</a:t>
            </a:r>
            <a:r>
              <a:rPr lang="tr-TR" sz="2000" dirty="0" err="1" smtClean="0">
                <a:solidFill>
                  <a:srgbClr val="70AD47">
                    <a:lumMod val="75000"/>
                  </a:srgbClr>
                </a:solidFill>
              </a:rPr>
              <a:t>eaning</a:t>
            </a:r>
            <a:endParaRPr lang="tr-TR" sz="2000" dirty="0" smtClean="0">
              <a:solidFill>
                <a:srgbClr val="70AD47">
                  <a:lumMod val="75000"/>
                </a:srgb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tr-TR" sz="2000" dirty="0" smtClean="0">
                <a:solidFill>
                  <a:srgbClr val="70AD47">
                    <a:lumMod val="75000"/>
                  </a:srgbClr>
                </a:solidFill>
              </a:rPr>
              <a:t>: </a:t>
            </a:r>
            <a:r>
              <a:rPr lang="tr-TR" sz="2000" b="1" i="1" dirty="0" err="1" smtClean="0">
                <a:solidFill>
                  <a:srgbClr val="70AD47">
                    <a:lumMod val="75000"/>
                  </a:srgbClr>
                </a:solidFill>
              </a:rPr>
              <a:t>through</a:t>
            </a:r>
            <a:r>
              <a:rPr lang="tr-TR" sz="2000" b="1" i="1" dirty="0" smtClean="0">
                <a:solidFill>
                  <a:srgbClr val="70AD47">
                    <a:lumMod val="75000"/>
                  </a:srgbClr>
                </a:solidFill>
              </a:rPr>
              <a:t>, </a:t>
            </a:r>
            <a:r>
              <a:rPr lang="tr-TR" sz="2000" b="1" i="1" dirty="0" err="1" smtClean="0">
                <a:solidFill>
                  <a:srgbClr val="70AD47">
                    <a:lumMod val="75000"/>
                  </a:srgbClr>
                </a:solidFill>
              </a:rPr>
              <a:t>across</a:t>
            </a:r>
            <a:endParaRPr lang="tr-TR" sz="2000" b="1" i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4582242" y="2442980"/>
            <a:ext cx="1830696" cy="2280524"/>
          </a:xfrm>
          <a:prstGeom prst="roundRect">
            <a:avLst/>
          </a:prstGeom>
          <a:solidFill>
            <a:srgbClr val="F5FDFB"/>
          </a:solidFill>
          <a:ln w="571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r-TR" sz="2000" dirty="0" err="1" smtClean="0">
                <a:solidFill>
                  <a:srgbClr val="C00000"/>
                </a:solidFill>
              </a:rPr>
              <a:t>Root</a:t>
            </a:r>
            <a:r>
              <a:rPr lang="tr-TR" sz="2000" dirty="0" smtClean="0">
                <a:solidFill>
                  <a:srgbClr val="C00000"/>
                </a:solidFill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</a:rPr>
              <a:t>word</a:t>
            </a:r>
            <a:r>
              <a:rPr lang="tr-TR" sz="2000" dirty="0" smtClean="0">
                <a:solidFill>
                  <a:srgbClr val="C00000"/>
                </a:solidFill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</a:rPr>
              <a:t>from</a:t>
            </a:r>
            <a:r>
              <a:rPr lang="tr-TR" sz="2000" dirty="0" smtClean="0">
                <a:solidFill>
                  <a:srgbClr val="C00000"/>
                </a:solidFill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</a:rPr>
              <a:t>Greek</a:t>
            </a:r>
            <a:endParaRPr lang="tr-TR" sz="2000" dirty="0" smtClean="0">
              <a:solidFill>
                <a:srgbClr val="C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tr-TR" sz="2000" dirty="0" err="1">
                <a:solidFill>
                  <a:srgbClr val="C00000"/>
                </a:solidFill>
              </a:rPr>
              <a:t>m</a:t>
            </a:r>
            <a:r>
              <a:rPr lang="tr-TR" sz="2000" dirty="0" err="1" smtClean="0">
                <a:solidFill>
                  <a:srgbClr val="C00000"/>
                </a:solidFill>
              </a:rPr>
              <a:t>eaning</a:t>
            </a:r>
            <a:r>
              <a:rPr lang="tr-TR" sz="2000" dirty="0" smtClean="0">
                <a:solidFill>
                  <a:srgbClr val="C00000"/>
                </a:solidFill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</a:rPr>
              <a:t>to</a:t>
            </a:r>
            <a:endParaRPr lang="tr-TR" sz="2000" dirty="0" smtClean="0">
              <a:solidFill>
                <a:srgbClr val="C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tr-TR" sz="2000" dirty="0" smtClean="0">
                <a:solidFill>
                  <a:srgbClr val="C00000"/>
                </a:solidFill>
              </a:rPr>
              <a:t>: </a:t>
            </a:r>
            <a:r>
              <a:rPr lang="tr-TR" sz="2000" b="1" i="1" dirty="0" err="1" smtClean="0">
                <a:solidFill>
                  <a:srgbClr val="C00000"/>
                </a:solidFill>
              </a:rPr>
              <a:t>pass</a:t>
            </a:r>
            <a:r>
              <a:rPr lang="tr-TR" sz="2000" b="1" i="1" dirty="0" smtClean="0">
                <a:solidFill>
                  <a:srgbClr val="C00000"/>
                </a:solidFill>
              </a:rPr>
              <a:t>, </a:t>
            </a:r>
            <a:r>
              <a:rPr lang="tr-TR" sz="2000" b="1" i="1" dirty="0" err="1" smtClean="0">
                <a:solidFill>
                  <a:srgbClr val="C00000"/>
                </a:solidFill>
              </a:rPr>
              <a:t>go</a:t>
            </a:r>
            <a:r>
              <a:rPr lang="tr-TR" sz="2000" b="1" i="1" dirty="0" smtClean="0">
                <a:solidFill>
                  <a:srgbClr val="C00000"/>
                </a:solidFill>
              </a:rPr>
              <a:t>, </a:t>
            </a:r>
            <a:r>
              <a:rPr lang="tr-TR" sz="2000" b="1" i="1" dirty="0" err="1" smtClean="0">
                <a:solidFill>
                  <a:srgbClr val="C00000"/>
                </a:solidFill>
              </a:rPr>
              <a:t>walk</a:t>
            </a:r>
            <a:endParaRPr lang="tr-TR" sz="2000" b="1" i="1" dirty="0">
              <a:solidFill>
                <a:srgbClr val="C00000"/>
              </a:solidFill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6557207" y="2423821"/>
            <a:ext cx="1795959" cy="2280524"/>
          </a:xfrm>
          <a:prstGeom prst="roundRect">
            <a:avLst/>
          </a:prstGeom>
          <a:solidFill>
            <a:srgbClr val="F8FEFE"/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r-TR" sz="2000" dirty="0" err="1" smtClean="0">
                <a:solidFill>
                  <a:srgbClr val="FFC000"/>
                </a:solidFill>
              </a:rPr>
              <a:t>From</a:t>
            </a:r>
            <a:r>
              <a:rPr lang="tr-TR" sz="2000" dirty="0" smtClean="0">
                <a:solidFill>
                  <a:srgbClr val="FFC000"/>
                </a:solidFill>
              </a:rPr>
              <a:t> Latin </a:t>
            </a:r>
            <a:r>
              <a:rPr lang="tr-TR" sz="2000" dirty="0" err="1" smtClean="0">
                <a:solidFill>
                  <a:srgbClr val="FFC000"/>
                </a:solidFill>
              </a:rPr>
              <a:t>meaning</a:t>
            </a:r>
            <a:r>
              <a:rPr lang="tr-TR" sz="2000" dirty="0" smtClean="0">
                <a:solidFill>
                  <a:srgbClr val="FFC000"/>
                </a:solidFill>
              </a:rPr>
              <a:t>: </a:t>
            </a:r>
            <a:r>
              <a:rPr lang="tr-TR" sz="2000" b="1" i="1" dirty="0" err="1" smtClean="0">
                <a:solidFill>
                  <a:srgbClr val="FFC000"/>
                </a:solidFill>
              </a:rPr>
              <a:t>honey-sweet</a:t>
            </a:r>
            <a:endParaRPr lang="tr-TR" sz="2000" b="1" i="1" dirty="0">
              <a:solidFill>
                <a:srgbClr val="FFC000"/>
              </a:solidFill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2607276" y="5110733"/>
            <a:ext cx="3805662" cy="5684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err="1">
                <a:solidFill>
                  <a:schemeClr val="accent5">
                    <a:lumMod val="50000"/>
                  </a:schemeClr>
                </a:solidFill>
              </a:rPr>
              <a:t>p</a:t>
            </a:r>
            <a:r>
              <a:rPr lang="tr-TR" sz="2000" dirty="0" err="1" smtClean="0">
                <a:solidFill>
                  <a:schemeClr val="accent5">
                    <a:lumMod val="50000"/>
                  </a:schemeClr>
                </a:solidFill>
              </a:rPr>
              <a:t>asser</a:t>
            </a:r>
            <a:r>
              <a:rPr lang="tr-TR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000" dirty="0" err="1" smtClean="0">
                <a:solidFill>
                  <a:schemeClr val="accent5">
                    <a:lumMod val="50000"/>
                  </a:schemeClr>
                </a:solidFill>
              </a:rPr>
              <a:t>through</a:t>
            </a:r>
            <a:r>
              <a:rPr lang="tr-TR" sz="2000" dirty="0" smtClean="0">
                <a:solidFill>
                  <a:schemeClr val="accent5">
                    <a:lumMod val="50000"/>
                  </a:schemeClr>
                </a:solidFill>
              </a:rPr>
              <a:t>; a </a:t>
            </a:r>
            <a:r>
              <a:rPr lang="tr-TR" sz="2000" dirty="0" err="1" smtClean="0">
                <a:solidFill>
                  <a:schemeClr val="accent5">
                    <a:lumMod val="50000"/>
                  </a:schemeClr>
                </a:solidFill>
              </a:rPr>
              <a:t>siphon</a:t>
            </a:r>
            <a:endParaRPr lang="tr-TR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2607276" y="5858456"/>
            <a:ext cx="3805662" cy="8155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r-TR" sz="2000" dirty="0"/>
              <a:t> </a:t>
            </a:r>
            <a:r>
              <a:rPr lang="tr-TR" sz="2000" dirty="0" smtClean="0"/>
              <a:t>   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</a:rPr>
              <a:t>Aretaeus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of Cappadocia </a:t>
            </a:r>
            <a:endParaRPr lang="tr-TR" sz="20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"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excessive discharge of urine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" </a:t>
            </a:r>
            <a:endParaRPr lang="tr-TR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7455186" y="4906066"/>
            <a:ext cx="4452662" cy="10997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Thomas Willis</a:t>
            </a:r>
            <a:r>
              <a:rPr lang="tr-TR" sz="2000" dirty="0" smtClean="0">
                <a:solidFill>
                  <a:schemeClr val="accent5">
                    <a:lumMod val="50000"/>
                  </a:schemeClr>
                </a:solidFill>
              </a:rPr>
              <a:t>: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 urine of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a diabetic 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sweet </a:t>
            </a:r>
            <a:endParaRPr lang="tr-TR" sz="20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000" dirty="0" smtClean="0">
                <a:solidFill>
                  <a:schemeClr val="accent5">
                    <a:lumMod val="50000"/>
                  </a:schemeClr>
                </a:solidFill>
              </a:rPr>
              <a:t>I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n 1675</a:t>
            </a:r>
            <a:r>
              <a:rPr lang="tr-TR" sz="20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added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"mellitus" to 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"diabetes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" </a:t>
            </a:r>
            <a:endParaRPr lang="tr-TR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81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4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97815" y="2025958"/>
            <a:ext cx="10403457" cy="531586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Diabetes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is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a group of metabolic diseases </a:t>
            </a:r>
            <a:endParaRPr lang="tr-TR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characterized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by hyperglycemia </a:t>
            </a:r>
            <a:endParaRPr lang="tr-TR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resulting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from defects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in</a:t>
            </a:r>
            <a:endParaRPr lang="tr-TR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		-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insulin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secretion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,</a:t>
            </a:r>
            <a:endParaRPr lang="tr-TR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		-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insulin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action, or </a:t>
            </a:r>
            <a:endParaRPr lang="tr-TR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		-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both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         </a:t>
            </a:r>
            <a:r>
              <a:rPr lang="tr-TR" sz="1600" b="1" dirty="0" smtClean="0">
                <a:solidFill>
                  <a:schemeClr val="accent5">
                    <a:lumMod val="50000"/>
                  </a:schemeClr>
                </a:solidFill>
              </a:rPr>
              <a:t>           </a:t>
            </a:r>
            <a:r>
              <a:rPr lang="tr-TR" sz="1600" dirty="0" smtClean="0">
                <a:solidFill>
                  <a:schemeClr val="accent5">
                    <a:lumMod val="50000"/>
                  </a:schemeClr>
                </a:solidFill>
              </a:rPr>
              <a:t>                 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</a:rPr>
              <a:t>A</a:t>
            </a:r>
            <a:r>
              <a:rPr lang="tr-TR" sz="1600" dirty="0" smtClean="0">
                <a:solidFill>
                  <a:schemeClr val="accent5">
                    <a:lumMod val="50000"/>
                  </a:schemeClr>
                </a:solidFill>
              </a:rPr>
              <a:t>DA: 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</a:rPr>
              <a:t>Diabetes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Care 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</a:rPr>
              <a:t>2004</a:t>
            </a:r>
            <a:endParaRPr lang="tr-TR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101" y="232383"/>
            <a:ext cx="5178107" cy="171987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055" y="2694263"/>
            <a:ext cx="3846405" cy="3979255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8104055" y="2694263"/>
            <a:ext cx="2812211" cy="62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8917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302" y="0"/>
            <a:ext cx="9506349" cy="6858000"/>
          </a:xfrm>
          <a:prstGeom prst="rect">
            <a:avLst/>
          </a:prstGeom>
        </p:spPr>
      </p:pic>
      <p:sp>
        <p:nvSpPr>
          <p:cNvPr id="3" name="Yuvarlatılmış Dikdörtgen 2"/>
          <p:cNvSpPr/>
          <p:nvPr/>
        </p:nvSpPr>
        <p:spPr>
          <a:xfrm>
            <a:off x="168597" y="4102811"/>
            <a:ext cx="2251710" cy="50652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2025= </a:t>
            </a:r>
            <a:r>
              <a:rPr lang="tr-TR" sz="3200" b="1" dirty="0" smtClean="0">
                <a:solidFill>
                  <a:srgbClr val="C00000"/>
                </a:solidFill>
              </a:rPr>
              <a:t>380</a:t>
            </a:r>
            <a:r>
              <a:rPr lang="tr-TR" sz="2400" b="1" dirty="0" smtClean="0">
                <a:solidFill>
                  <a:srgbClr val="C00000"/>
                </a:solidFill>
              </a:rPr>
              <a:t> </a:t>
            </a:r>
            <a:r>
              <a:rPr lang="tr-TR" sz="3200" b="1" dirty="0" smtClean="0">
                <a:solidFill>
                  <a:srgbClr val="C00000"/>
                </a:solidFill>
              </a:rPr>
              <a:t>M</a:t>
            </a:r>
            <a:endParaRPr lang="tr-TR" sz="3200" b="1" dirty="0">
              <a:solidFill>
                <a:srgbClr val="C00000"/>
              </a:solidFill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168597" y="5191226"/>
            <a:ext cx="2469383" cy="15473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smtClean="0">
                <a:solidFill>
                  <a:srgbClr val="C00000"/>
                </a:solidFill>
              </a:rPr>
              <a:t>70% (270 M) </a:t>
            </a:r>
          </a:p>
          <a:p>
            <a:pPr algn="ctr"/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will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develop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complications</a:t>
            </a:r>
            <a:endParaRPr lang="tr-TR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0" y="66865"/>
            <a:ext cx="2672270" cy="39035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DIABETES </a:t>
            </a:r>
          </a:p>
          <a:p>
            <a:pPr algn="ctr">
              <a:lnSpc>
                <a:spcPct val="150000"/>
              </a:lnSpc>
            </a:pP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EPIDEMIC:</a:t>
            </a:r>
          </a:p>
          <a:p>
            <a:pPr algn="ctr">
              <a:lnSpc>
                <a:spcPct val="150000"/>
              </a:lnSpc>
            </a:pP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</a:t>
            </a:r>
            <a:r>
              <a:rPr lang="tr-TR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EPIDEMIC </a:t>
            </a:r>
            <a:endParaRPr lang="tr-TR" sz="2800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</a:p>
          <a:p>
            <a:pPr algn="ctr">
              <a:lnSpc>
                <a:spcPct val="150000"/>
              </a:lnSpc>
            </a:pP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DIABETIC </a:t>
            </a:r>
          </a:p>
          <a:p>
            <a:pPr algn="ctr">
              <a:lnSpc>
                <a:spcPct val="150000"/>
              </a:lnSpc>
            </a:pP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COMPLICATIONS</a:t>
            </a:r>
            <a:endParaRPr lang="tr-TR" sz="2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Aşağı Ok 6"/>
          <p:cNvSpPr/>
          <p:nvPr/>
        </p:nvSpPr>
        <p:spPr>
          <a:xfrm>
            <a:off x="1120978" y="4741775"/>
            <a:ext cx="336850" cy="4494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220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243377" y="123687"/>
            <a:ext cx="3917211" cy="625123"/>
          </a:xfr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CLASSIFICATION</a:t>
            </a:r>
            <a:endParaRPr lang="tr-TR" sz="4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341" y="1106392"/>
            <a:ext cx="2498072" cy="2646758"/>
          </a:xfrm>
          <a:prstGeom prst="rect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905" y="1137167"/>
            <a:ext cx="2481745" cy="2615983"/>
          </a:xfrm>
          <a:prstGeom prst="rect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142" y="1106392"/>
            <a:ext cx="2528536" cy="2624947"/>
          </a:xfrm>
          <a:prstGeom prst="rect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0946" y="1088963"/>
            <a:ext cx="2436248" cy="2642376"/>
          </a:xfrm>
          <a:prstGeom prst="rect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</p:pic>
      <p:sp>
        <p:nvSpPr>
          <p:cNvPr id="8" name="Yuvarlatılmış Dikdörtgen 7"/>
          <p:cNvSpPr/>
          <p:nvPr/>
        </p:nvSpPr>
        <p:spPr>
          <a:xfrm>
            <a:off x="445291" y="4088921"/>
            <a:ext cx="2498071" cy="2648306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due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to b-cell destruction, usually leading to absolute insulin 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deficiency</a:t>
            </a:r>
            <a:endParaRPr lang="tr-T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3469433" y="4088921"/>
            <a:ext cx="2601882" cy="2648306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due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to a progressive loss of insulin secretion on the background of insulin resistance</a:t>
            </a:r>
            <a:endParaRPr lang="tr-T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6449005" y="4088921"/>
            <a:ext cx="2662810" cy="2654059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r-TR" sz="2000" b="1" dirty="0" err="1" smtClean="0">
                <a:solidFill>
                  <a:schemeClr val="accent5">
                    <a:lumMod val="75000"/>
                  </a:schemeClr>
                </a:solidFill>
              </a:rPr>
              <a:t>Di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</a:rPr>
              <a:t>abetes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diagnosed in the </a:t>
            </a:r>
            <a:r>
              <a:rPr lang="tr-TR" sz="2000" b="1" dirty="0" smtClean="0">
                <a:solidFill>
                  <a:schemeClr val="accent5">
                    <a:lumMod val="75000"/>
                  </a:schemeClr>
                </a:solidFill>
              </a:rPr>
              <a:t>2nd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or </a:t>
            </a:r>
            <a:r>
              <a:rPr lang="tr-TR" sz="2000" b="1" dirty="0" smtClean="0">
                <a:solidFill>
                  <a:schemeClr val="accent5">
                    <a:lumMod val="75000"/>
                  </a:schemeClr>
                </a:solidFill>
              </a:rPr>
              <a:t>3rd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trimester 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that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is not clearly overt 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diabetes </a:t>
            </a:r>
            <a:endParaRPr lang="tr-T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9510946" y="4088921"/>
            <a:ext cx="2466712" cy="2681253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monogenic diabetes 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syndromes</a:t>
            </a:r>
            <a:r>
              <a:rPr lang="tr-TR" sz="2000" b="1" dirty="0" smtClean="0">
                <a:solidFill>
                  <a:schemeClr val="accent5">
                    <a:lumMod val="75000"/>
                  </a:schemeClr>
                </a:solidFill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drug- or chemical-induced diabetes</a:t>
            </a:r>
            <a:endParaRPr lang="tr-T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Dikdörtgen 12"/>
          <p:cNvSpPr/>
          <p:nvPr/>
        </p:nvSpPr>
        <p:spPr>
          <a:xfrm rot="10800000" flipV="1">
            <a:off x="9851366" y="2429772"/>
            <a:ext cx="1828800" cy="10408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</a:rPr>
              <a:t>SPECIFIC TYPES</a:t>
            </a:r>
            <a:endParaRPr lang="tr-T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1" name="Resim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4674" y="1468439"/>
            <a:ext cx="688791" cy="93308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50000"/>
                <a:alpha val="24000"/>
              </a:schemeClr>
            </a:solidFill>
          </a:ln>
        </p:spPr>
      </p:pic>
      <p:sp>
        <p:nvSpPr>
          <p:cNvPr id="15" name="Dikdörtgen 14"/>
          <p:cNvSpPr/>
          <p:nvPr/>
        </p:nvSpPr>
        <p:spPr>
          <a:xfrm>
            <a:off x="3439765" y="1106392"/>
            <a:ext cx="2713123" cy="5663782"/>
          </a:xfrm>
          <a:prstGeom prst="rect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r-TR" sz="8000" b="1" dirty="0" smtClean="0"/>
              <a:t>90 %</a:t>
            </a:r>
          </a:p>
          <a:p>
            <a:pPr algn="ctr">
              <a:lnSpc>
                <a:spcPct val="150000"/>
              </a:lnSpc>
            </a:pPr>
            <a:r>
              <a:rPr lang="tr-TR" sz="800" b="1" dirty="0" smtClean="0"/>
              <a:t> </a:t>
            </a:r>
          </a:p>
          <a:p>
            <a:pPr algn="ctr">
              <a:lnSpc>
                <a:spcPct val="150000"/>
              </a:lnSpc>
            </a:pPr>
            <a:r>
              <a:rPr lang="tr-TR" sz="2800" b="1" dirty="0" smtClean="0"/>
              <a:t>of </a:t>
            </a:r>
            <a:r>
              <a:rPr lang="tr-TR" sz="2800" b="1" dirty="0" err="1" smtClean="0"/>
              <a:t>people</a:t>
            </a:r>
            <a:r>
              <a:rPr lang="tr-TR" sz="2800" b="1" dirty="0" smtClean="0"/>
              <a:t> </a:t>
            </a:r>
            <a:r>
              <a:rPr lang="tr-TR" sz="2800" b="1" dirty="0" err="1" smtClean="0"/>
              <a:t>with</a:t>
            </a:r>
            <a:r>
              <a:rPr lang="tr-TR" sz="2800" b="1" dirty="0" smtClean="0"/>
              <a:t> </a:t>
            </a:r>
            <a:r>
              <a:rPr lang="tr-TR" sz="2800" b="1" dirty="0" err="1" smtClean="0"/>
              <a:t>diabetes</a:t>
            </a:r>
            <a:r>
              <a:rPr lang="tr-TR" sz="2800" b="1" dirty="0" smtClean="0"/>
              <a:t> </a:t>
            </a:r>
            <a:r>
              <a:rPr lang="tr-TR" sz="2800" b="1" dirty="0" err="1" smtClean="0"/>
              <a:t>have</a:t>
            </a:r>
            <a:r>
              <a:rPr lang="tr-TR" sz="2800" b="1" dirty="0" smtClean="0"/>
              <a:t> </a:t>
            </a:r>
            <a:r>
              <a:rPr lang="tr-TR" sz="2800" b="1" dirty="0" err="1" smtClean="0"/>
              <a:t>type</a:t>
            </a:r>
            <a:r>
              <a:rPr lang="tr-TR" sz="2800" b="1" dirty="0" smtClean="0"/>
              <a:t> 2 </a:t>
            </a:r>
            <a:r>
              <a:rPr lang="tr-TR" sz="2800" b="1" dirty="0" err="1" smtClean="0"/>
              <a:t>diabetes</a:t>
            </a:r>
            <a:r>
              <a:rPr lang="tr-TR" sz="2800" b="1" dirty="0" smtClean="0"/>
              <a:t>.</a:t>
            </a:r>
          </a:p>
          <a:p>
            <a:pPr algn="ctr">
              <a:lnSpc>
                <a:spcPct val="150000"/>
              </a:lnSpc>
            </a:pPr>
            <a:endParaRPr lang="tr-TR" dirty="0" smtClean="0"/>
          </a:p>
          <a:p>
            <a:pPr algn="ctr">
              <a:lnSpc>
                <a:spcPct val="150000"/>
              </a:lnSpc>
            </a:pPr>
            <a:endParaRPr lang="tr-TR" sz="800" dirty="0"/>
          </a:p>
          <a:p>
            <a:pPr algn="ctr">
              <a:lnSpc>
                <a:spcPct val="150000"/>
              </a:lnSpc>
            </a:pPr>
            <a:r>
              <a:rPr lang="tr-TR" dirty="0" smtClean="0"/>
              <a:t>IDF 2015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8640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920970" y="491201"/>
            <a:ext cx="3593795" cy="6502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tr-TR" sz="36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FACTS </a:t>
            </a:r>
            <a:r>
              <a:rPr lang="tr-TR" sz="36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&amp;</a:t>
            </a:r>
            <a:r>
              <a:rPr lang="tr-TR" sz="36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 FIGURES</a:t>
            </a:r>
            <a:br>
              <a:rPr lang="tr-TR" sz="36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tr-TR" sz="36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WOMEN, </a:t>
            </a:r>
            <a:r>
              <a:rPr lang="tr-TR" sz="2700" dirty="0" smtClean="0">
                <a:solidFill>
                  <a:schemeClr val="accent5">
                    <a:lumMod val="75000"/>
                  </a:schemeClr>
                </a:solidFill>
              </a:rPr>
              <a:t>IDF </a:t>
            </a:r>
            <a:r>
              <a:rPr lang="tr-TR" sz="2700" dirty="0">
                <a:solidFill>
                  <a:schemeClr val="accent5">
                    <a:lumMod val="75000"/>
                  </a:schemeClr>
                </a:solidFill>
              </a:rPr>
              <a:t>2015 </a:t>
            </a:r>
            <a:r>
              <a:rPr lang="tr-TR" sz="32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tr-TR" sz="3200" dirty="0">
                <a:solidFill>
                  <a:schemeClr val="accent5">
                    <a:lumMod val="75000"/>
                  </a:schemeClr>
                </a:solidFill>
              </a:rPr>
            </a:br>
            <a:endParaRPr lang="tr-TR" sz="36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185822" y="5191239"/>
            <a:ext cx="2774234" cy="170571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9.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 cause of death 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 </a:t>
            </a:r>
          </a:p>
          <a:p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    (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2.1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M/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year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tr-TR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3104933" y="5463017"/>
            <a:ext cx="3339451" cy="17770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40 % (&gt;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60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M) w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</a:rPr>
              <a:t>ith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DM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 </a:t>
            </a:r>
            <a:endParaRPr lang="tr-TR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  of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reproductive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age</a:t>
            </a:r>
            <a:endParaRPr lang="tr-TR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   </a:t>
            </a:r>
            <a:endParaRPr lang="tr-TR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165738" y="5428041"/>
            <a:ext cx="2774235" cy="123211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Dikdörtgen 10"/>
          <p:cNvSpPr/>
          <p:nvPr/>
        </p:nvSpPr>
        <p:spPr>
          <a:xfrm>
            <a:off x="3125016" y="5424108"/>
            <a:ext cx="3362965" cy="1239978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755" y="1207244"/>
            <a:ext cx="3558694" cy="3948369"/>
          </a:xfrm>
          <a:prstGeom prst="rect">
            <a:avLst/>
          </a:prstGeom>
        </p:spPr>
      </p:pic>
      <p:sp>
        <p:nvSpPr>
          <p:cNvPr id="17" name="Yuvarlatılmış Dikdörtgen 16"/>
          <p:cNvSpPr/>
          <p:nvPr/>
        </p:nvSpPr>
        <p:spPr>
          <a:xfrm>
            <a:off x="8735476" y="271601"/>
            <a:ext cx="2478333" cy="5734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MENA 2015</a:t>
            </a:r>
            <a:endParaRPr lang="tr-TR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Dikdörtgen 15"/>
          <p:cNvSpPr/>
          <p:nvPr/>
        </p:nvSpPr>
        <p:spPr>
          <a:xfrm>
            <a:off x="6766220" y="5475803"/>
            <a:ext cx="5261609" cy="11882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highest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obesity 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prevalance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(≥ 25%) </a:t>
            </a:r>
          </a:p>
          <a:p>
            <a:pPr algn="ctr"/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in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women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≥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18 y</a:t>
            </a:r>
            <a:endParaRPr lang="tr-TR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Dikdörtgen 18"/>
          <p:cNvSpPr/>
          <p:nvPr/>
        </p:nvSpPr>
        <p:spPr>
          <a:xfrm>
            <a:off x="6766220" y="5424108"/>
            <a:ext cx="5261609" cy="123211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Yuvarlatılmış Dikdörtgen 21"/>
          <p:cNvSpPr/>
          <p:nvPr/>
        </p:nvSpPr>
        <p:spPr>
          <a:xfrm>
            <a:off x="10237516" y="981346"/>
            <a:ext cx="2330302" cy="426855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The greatest </a:t>
            </a:r>
            <a:endParaRPr lang="tr-TR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in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 </a:t>
            </a:r>
            <a:endParaRPr lang="tr-TR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female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DM</a:t>
            </a:r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in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 the 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n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</a:rPr>
              <a:t>ext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20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years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  </a:t>
            </a:r>
            <a:endParaRPr lang="tr-TR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96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%)</a:t>
            </a:r>
            <a:endParaRPr lang="tr-TR" sz="2400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Dikdörtgen 22"/>
          <p:cNvSpPr/>
          <p:nvPr/>
        </p:nvSpPr>
        <p:spPr>
          <a:xfrm>
            <a:off x="185822" y="375039"/>
            <a:ext cx="2774235" cy="480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smtClean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WORLD</a:t>
            </a:r>
            <a:endParaRPr lang="tr-T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Dikdörtgen 23"/>
          <p:cNvSpPr/>
          <p:nvPr/>
        </p:nvSpPr>
        <p:spPr>
          <a:xfrm>
            <a:off x="6678755" y="981346"/>
            <a:ext cx="5513245" cy="4268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Dikdörtgen 24"/>
          <p:cNvSpPr/>
          <p:nvPr/>
        </p:nvSpPr>
        <p:spPr>
          <a:xfrm>
            <a:off x="6619484" y="5249904"/>
            <a:ext cx="5631786" cy="1483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7" name="Resim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800" y="1364418"/>
            <a:ext cx="3565502" cy="3685553"/>
          </a:xfrm>
          <a:prstGeom prst="rect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</p:pic>
      <p:sp>
        <p:nvSpPr>
          <p:cNvPr id="3" name="Dikdörtgen 2"/>
          <p:cNvSpPr/>
          <p:nvPr/>
        </p:nvSpPr>
        <p:spPr>
          <a:xfrm>
            <a:off x="1689316" y="4494508"/>
            <a:ext cx="1921790" cy="55546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011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k 1"/>
          <p:cNvGraphicFramePr/>
          <p:nvPr>
            <p:extLst/>
          </p:nvPr>
        </p:nvGraphicFramePr>
        <p:xfrm>
          <a:off x="181889" y="1702287"/>
          <a:ext cx="5094919" cy="4550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Unvan 1"/>
          <p:cNvSpPr txBox="1">
            <a:spLocks/>
          </p:cNvSpPr>
          <p:nvPr/>
        </p:nvSpPr>
        <p:spPr>
          <a:xfrm>
            <a:off x="181889" y="194965"/>
            <a:ext cx="6765418" cy="10829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FACTS </a:t>
            </a:r>
            <a:r>
              <a:rPr lang="tr-TR" sz="36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&amp;</a:t>
            </a:r>
            <a:r>
              <a:rPr lang="tr-TR" sz="36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 FIGURES </a:t>
            </a:r>
          </a:p>
          <a:p>
            <a:pPr algn="ctr"/>
            <a:r>
              <a:rPr lang="tr-TR" sz="36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ABOUT GDM</a:t>
            </a:r>
            <a:endParaRPr lang="tr-TR" sz="36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1864970" y="6314303"/>
            <a:ext cx="1120346" cy="5436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accent5">
                    <a:lumMod val="75000"/>
                  </a:schemeClr>
                </a:solidFill>
              </a:rPr>
              <a:t>IDF 2015 </a:t>
            </a:r>
            <a:endParaRPr lang="tr-TR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3057987" y="2960397"/>
            <a:ext cx="1650979" cy="7923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20.9</a:t>
            </a:r>
            <a:r>
              <a:rPr lang="en-US" sz="2000" b="1" dirty="0">
                <a:solidFill>
                  <a:srgbClr val="0033CC"/>
                </a:solidFill>
              </a:rPr>
              <a:t> million </a:t>
            </a:r>
            <a:endParaRPr lang="tr-TR" sz="2000" b="1" dirty="0" smtClean="0">
              <a:solidFill>
                <a:srgbClr val="0033CC"/>
              </a:solidFill>
            </a:endParaRPr>
          </a:p>
          <a:p>
            <a:r>
              <a:rPr lang="tr-TR" sz="2000" b="1" dirty="0" smtClean="0">
                <a:solidFill>
                  <a:srgbClr val="0033CC"/>
                </a:solidFill>
              </a:rPr>
              <a:t>(</a:t>
            </a:r>
            <a:r>
              <a:rPr lang="en-US" sz="2000" b="1" dirty="0" smtClean="0">
                <a:solidFill>
                  <a:srgbClr val="0033CC"/>
                </a:solidFill>
              </a:rPr>
              <a:t>16.2%</a:t>
            </a:r>
            <a:r>
              <a:rPr lang="tr-TR" sz="2000" b="1" dirty="0" smtClean="0">
                <a:solidFill>
                  <a:srgbClr val="0033CC"/>
                </a:solidFill>
              </a:rPr>
              <a:t>)</a:t>
            </a:r>
            <a:r>
              <a:rPr lang="en-US" sz="2000" b="1" dirty="0">
                <a:solidFill>
                  <a:srgbClr val="0033CC"/>
                </a:solidFill>
              </a:rPr>
              <a:t> of </a:t>
            </a:r>
            <a:endParaRPr lang="tr-TR" sz="2000" b="1" dirty="0" smtClean="0">
              <a:solidFill>
                <a:srgbClr val="0033CC"/>
              </a:solidFill>
            </a:endParaRPr>
          </a:p>
          <a:p>
            <a:r>
              <a:rPr lang="tr-TR" sz="2000" b="1" dirty="0" smtClean="0">
                <a:solidFill>
                  <a:srgbClr val="0033CC"/>
                </a:solidFill>
              </a:rPr>
              <a:t>l</a:t>
            </a:r>
            <a:r>
              <a:rPr lang="en-US" sz="2000" b="1" dirty="0" err="1" smtClean="0">
                <a:solidFill>
                  <a:srgbClr val="0033CC"/>
                </a:solidFill>
              </a:rPr>
              <a:t>ive</a:t>
            </a:r>
            <a:r>
              <a:rPr lang="tr-TR" sz="2000" b="1" dirty="0" smtClean="0">
                <a:solidFill>
                  <a:srgbClr val="0033CC"/>
                </a:solidFill>
              </a:rPr>
              <a:t> </a:t>
            </a:r>
            <a:r>
              <a:rPr lang="en-US" sz="2000" b="1" dirty="0" smtClean="0">
                <a:solidFill>
                  <a:srgbClr val="0033CC"/>
                </a:solidFill>
              </a:rPr>
              <a:t>births</a:t>
            </a:r>
            <a:r>
              <a:rPr lang="en-US" sz="2000" dirty="0"/>
              <a:t> </a:t>
            </a:r>
            <a:endParaRPr lang="tr-TR" sz="2000" dirty="0"/>
          </a:p>
        </p:txBody>
      </p:sp>
      <p:sp>
        <p:nvSpPr>
          <p:cNvPr id="7" name="Yuvarlatılmış Dikdörtgen 6"/>
          <p:cNvSpPr/>
          <p:nvPr/>
        </p:nvSpPr>
        <p:spPr>
          <a:xfrm>
            <a:off x="7139551" y="3808060"/>
            <a:ext cx="4091791" cy="807769"/>
          </a:xfrm>
          <a:prstGeom prst="roundRect">
            <a:avLst/>
          </a:prstGeom>
          <a:solidFill>
            <a:srgbClr val="C00000">
              <a:alpha val="10000"/>
            </a:srgbClr>
          </a:solidFill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1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 in 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7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 births affected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by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GDM.</a:t>
            </a:r>
            <a:endParaRPr lang="tr-TR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5939258" y="1159491"/>
            <a:ext cx="7494010" cy="21688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H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</a:rPr>
              <a:t>yperglycaemia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 is one 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tr-TR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most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common</a:t>
            </a:r>
            <a:endParaRPr lang="tr-TR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health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problems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 of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pregnancy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tr-TR" sz="2800" b="1" dirty="0" smtClean="0">
                <a:solidFill>
                  <a:srgbClr val="FF0000"/>
                </a:solidFill>
              </a:rPr>
              <a:t>3-10%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endParaRPr lang="tr-TR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It’s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prevalence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i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</a:rPr>
              <a:t>ncreases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rapidly with 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age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tr-TR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5939258" y="1159491"/>
            <a:ext cx="6073493" cy="2168824"/>
          </a:xfrm>
          <a:prstGeom prst="roundRect">
            <a:avLst/>
          </a:prstGeom>
          <a:solidFill>
            <a:srgbClr val="00B050">
              <a:alpha val="8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Yuvarlatılmış Dikdörtgen 10"/>
          <p:cNvSpPr/>
          <p:nvPr/>
        </p:nvSpPr>
        <p:spPr>
          <a:xfrm>
            <a:off x="6659224" y="5095575"/>
            <a:ext cx="5052447" cy="1172044"/>
          </a:xfrm>
          <a:prstGeom prst="roundRect">
            <a:avLst/>
          </a:prstGeom>
          <a:solidFill>
            <a:srgbClr val="7030A0">
              <a:alpha val="17000"/>
            </a:srgb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tr-TR" sz="24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GDM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is a severe and neglected threat </a:t>
            </a:r>
            <a:endParaRPr lang="tr-TR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     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to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maternal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and child health. </a:t>
            </a:r>
            <a:b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</a:br>
            <a:endParaRPr lang="tr-TR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24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711051" y="38696"/>
            <a:ext cx="5113867" cy="8785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altLang="ko-KR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G</a:t>
            </a:r>
            <a:r>
              <a:rPr lang="tr-TR" altLang="ko-KR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DM</a:t>
            </a:r>
            <a:endParaRPr lang="tr-TR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6510264"/>
            <a:ext cx="3523673" cy="47767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r-TR" sz="1200" dirty="0" smtClean="0">
                <a:solidFill>
                  <a:schemeClr val="accent5">
                    <a:lumMod val="50000"/>
                  </a:schemeClr>
                </a:solidFill>
              </a:rPr>
              <a:t>Lawrence </a:t>
            </a:r>
            <a:r>
              <a:rPr lang="tr-TR" sz="1200" dirty="0">
                <a:solidFill>
                  <a:schemeClr val="accent5">
                    <a:lumMod val="50000"/>
                  </a:schemeClr>
                </a:solidFill>
              </a:rPr>
              <a:t>JM, </a:t>
            </a:r>
            <a:r>
              <a:rPr lang="tr-TR" sz="1200" dirty="0" smtClean="0">
                <a:solidFill>
                  <a:schemeClr val="accent5">
                    <a:lumMod val="50000"/>
                  </a:schemeClr>
                </a:solidFill>
              </a:rPr>
              <a:t>et al. </a:t>
            </a:r>
            <a:r>
              <a:rPr lang="tr-TR" sz="1200" dirty="0" err="1">
                <a:solidFill>
                  <a:schemeClr val="accent5">
                    <a:lumMod val="50000"/>
                  </a:schemeClr>
                </a:solidFill>
              </a:rPr>
              <a:t>Diabetes</a:t>
            </a:r>
            <a:r>
              <a:rPr lang="tr-TR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1200" dirty="0" err="1">
                <a:solidFill>
                  <a:schemeClr val="accent5">
                    <a:lumMod val="50000"/>
                  </a:schemeClr>
                </a:solidFill>
              </a:rPr>
              <a:t>Care</a:t>
            </a:r>
            <a:r>
              <a:rPr lang="tr-TR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1200" dirty="0" smtClean="0">
                <a:solidFill>
                  <a:schemeClr val="accent5">
                    <a:lumMod val="50000"/>
                  </a:schemeClr>
                </a:solidFill>
              </a:rPr>
              <a:t>2008</a:t>
            </a:r>
            <a:endParaRPr lang="tr-TR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7605" y="1014575"/>
            <a:ext cx="4060556" cy="2655294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graphicFrame>
        <p:nvGraphicFramePr>
          <p:cNvPr id="5" name="Diyagram 4"/>
          <p:cNvGraphicFramePr/>
          <p:nvPr>
            <p:extLst>
              <p:ext uri="{D42A27DB-BD31-4B8C-83A1-F6EECF244321}">
                <p14:modId xmlns:p14="http://schemas.microsoft.com/office/powerpoint/2010/main" val="119126136"/>
              </p:ext>
            </p:extLst>
          </p:nvPr>
        </p:nvGraphicFramePr>
        <p:xfrm>
          <a:off x="524933" y="477957"/>
          <a:ext cx="5435600" cy="5844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0216" y="3767227"/>
            <a:ext cx="4879352" cy="309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79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  <a:alpha val="19000"/>
              </a:schemeClr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85749" y="0"/>
            <a:ext cx="10515600" cy="1325562"/>
          </a:xfrm>
        </p:spPr>
        <p:txBody>
          <a:bodyPr/>
          <a:lstStyle/>
          <a:p>
            <a:pPr algn="ctr"/>
            <a:r>
              <a:rPr lang="tr-T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GESTATIONAL DIABETES</a:t>
            </a:r>
            <a:endParaRPr lang="tr-T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06366" y="1155080"/>
            <a:ext cx="8651817" cy="553243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r-TR" sz="3000" b="1" dirty="0" smtClean="0">
                <a:solidFill>
                  <a:schemeClr val="accent5">
                    <a:lumMod val="75000"/>
                  </a:schemeClr>
                </a:solidFill>
              </a:rPr>
              <a:t>     M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</a:rPr>
              <a:t>ajor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</a:rPr>
              <a:t>barrier to understanding the 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</a:rPr>
              <a:t>significance</a:t>
            </a:r>
            <a:r>
              <a:rPr lang="tr-TR" sz="3000" b="1" dirty="0" smtClean="0">
                <a:solidFill>
                  <a:schemeClr val="accent5">
                    <a:lumMod val="75000"/>
                  </a:schemeClr>
                </a:solidFill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b="1" dirty="0" smtClean="0">
                <a:solidFill>
                  <a:srgbClr val="002060"/>
                </a:solidFill>
              </a:rPr>
              <a:t>	   No </a:t>
            </a:r>
            <a:r>
              <a:rPr lang="en-US" b="1" dirty="0" smtClean="0">
                <a:solidFill>
                  <a:srgbClr val="002060"/>
                </a:solidFill>
              </a:rPr>
              <a:t>consensus </a:t>
            </a:r>
            <a:r>
              <a:rPr lang="en-US" b="1" dirty="0">
                <a:solidFill>
                  <a:srgbClr val="002060"/>
                </a:solidFill>
              </a:rPr>
              <a:t>on the </a:t>
            </a:r>
            <a:r>
              <a:rPr lang="en-US" b="1" dirty="0" smtClean="0">
                <a:solidFill>
                  <a:srgbClr val="002060"/>
                </a:solidFill>
              </a:rPr>
              <a:t>definition </a:t>
            </a:r>
            <a:endParaRPr lang="tr-TR" b="1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r-TR" b="1" dirty="0" smtClean="0">
                <a:solidFill>
                  <a:srgbClr val="002060"/>
                </a:solidFill>
              </a:rPr>
              <a:t>	   No </a:t>
            </a:r>
            <a:r>
              <a:rPr lang="en-US" b="1" dirty="0" smtClean="0">
                <a:solidFill>
                  <a:srgbClr val="002060"/>
                </a:solidFill>
              </a:rPr>
              <a:t>universal standard </a:t>
            </a:r>
            <a:r>
              <a:rPr lang="en-US" b="1" dirty="0">
                <a:solidFill>
                  <a:srgbClr val="002060"/>
                </a:solidFill>
              </a:rPr>
              <a:t>for diagnosis </a:t>
            </a:r>
            <a:endParaRPr lang="tr-TR" b="1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r-TR" b="1" dirty="0" smtClean="0">
                <a:solidFill>
                  <a:srgbClr val="002060"/>
                </a:solidFill>
              </a:rPr>
              <a:t>	   </a:t>
            </a:r>
            <a:r>
              <a:rPr lang="en-US" b="1" dirty="0" smtClean="0">
                <a:solidFill>
                  <a:srgbClr val="002060"/>
                </a:solidFill>
              </a:rPr>
              <a:t>No </a:t>
            </a:r>
            <a:r>
              <a:rPr lang="en-US" b="1" dirty="0">
                <a:solidFill>
                  <a:srgbClr val="002060"/>
                </a:solidFill>
              </a:rPr>
              <a:t>universal standard for </a:t>
            </a:r>
            <a:r>
              <a:rPr lang="en-US" b="1" dirty="0" smtClean="0">
                <a:solidFill>
                  <a:srgbClr val="002060"/>
                </a:solidFill>
              </a:rPr>
              <a:t>screening</a:t>
            </a:r>
            <a:endParaRPr lang="tr-TR" b="1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r-TR" b="1" dirty="0" smtClean="0">
                <a:solidFill>
                  <a:srgbClr val="002060"/>
                </a:solidFill>
              </a:rPr>
              <a:t>	   N</a:t>
            </a:r>
            <a:r>
              <a:rPr lang="en-US" b="1" dirty="0" smtClean="0">
                <a:solidFill>
                  <a:srgbClr val="002060"/>
                </a:solidFill>
              </a:rPr>
              <a:t>o </a:t>
            </a:r>
            <a:r>
              <a:rPr lang="en-US" b="1" dirty="0">
                <a:solidFill>
                  <a:srgbClr val="002060"/>
                </a:solidFill>
              </a:rPr>
              <a:t>universal validated guidelines for </a:t>
            </a:r>
            <a:r>
              <a:rPr lang="en-US" b="1" dirty="0" smtClean="0">
                <a:solidFill>
                  <a:srgbClr val="002060"/>
                </a:solidFill>
              </a:rPr>
              <a:t>care</a:t>
            </a:r>
            <a:endParaRPr lang="tr-TR" b="1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r-TR" b="1" dirty="0" smtClean="0">
                <a:solidFill>
                  <a:srgbClr val="002060"/>
                </a:solidFill>
              </a:rPr>
              <a:t>	   N</a:t>
            </a:r>
            <a:r>
              <a:rPr lang="en-US" b="1" dirty="0" smtClean="0">
                <a:solidFill>
                  <a:srgbClr val="002060"/>
                </a:solidFill>
              </a:rPr>
              <a:t>o </a:t>
            </a:r>
            <a:r>
              <a:rPr lang="en-US" b="1" dirty="0">
                <a:solidFill>
                  <a:srgbClr val="002060"/>
                </a:solidFill>
              </a:rPr>
              <a:t>reliable profile of the global burden </a:t>
            </a:r>
            <a:endParaRPr lang="tr-TR" b="1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r-TR" b="1" dirty="0" smtClean="0">
                <a:solidFill>
                  <a:srgbClr val="002060"/>
                </a:solidFill>
              </a:rPr>
              <a:t>	   </a:t>
            </a:r>
            <a:r>
              <a:rPr lang="en-US" b="1" dirty="0" smtClean="0">
                <a:solidFill>
                  <a:srgbClr val="002060"/>
                </a:solidFill>
              </a:rPr>
              <a:t>No </a:t>
            </a:r>
            <a:r>
              <a:rPr lang="en-US" b="1" dirty="0">
                <a:solidFill>
                  <a:srgbClr val="002060"/>
                </a:solidFill>
              </a:rPr>
              <a:t>reliable profile of the global </a:t>
            </a:r>
            <a:r>
              <a:rPr lang="en-US" b="1" dirty="0" smtClean="0">
                <a:solidFill>
                  <a:srgbClr val="002060"/>
                </a:solidFill>
              </a:rPr>
              <a:t>distribution</a:t>
            </a:r>
            <a:endParaRPr lang="tr-TR" b="1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r-TR" sz="3000" b="1" dirty="0" smtClean="0">
                <a:solidFill>
                  <a:schemeClr val="accent5">
                    <a:lumMod val="75000"/>
                  </a:schemeClr>
                </a:solidFill>
              </a:rPr>
              <a:t>             C</a:t>
            </a:r>
            <a:r>
              <a:rPr lang="en-US" sz="3000" b="1" dirty="0" err="1" smtClean="0">
                <a:solidFill>
                  <a:schemeClr val="accent5">
                    <a:lumMod val="75000"/>
                  </a:schemeClr>
                </a:solidFill>
              </a:rPr>
              <a:t>onsequently</a:t>
            </a:r>
            <a:r>
              <a:rPr lang="tr-TR" sz="3000" b="1" dirty="0" smtClean="0">
                <a:solidFill>
                  <a:schemeClr val="accent5">
                    <a:lumMod val="75000"/>
                  </a:schemeClr>
                </a:solidFill>
              </a:rPr>
              <a:t>,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</a:rPr>
              <a:t>a lack of clear </a:t>
            </a:r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</a:rPr>
              <a:t>direction</a:t>
            </a:r>
            <a:endParaRPr lang="tr-TR" sz="3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53" y="1990451"/>
            <a:ext cx="3280410" cy="3861696"/>
          </a:xfrm>
          <a:prstGeom prst="rect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1883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639423460"/>
              </p:ext>
            </p:extLst>
          </p:nvPr>
        </p:nvGraphicFramePr>
        <p:xfrm>
          <a:off x="135466" y="237067"/>
          <a:ext cx="6017361" cy="645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Yuvarlatılmış Dikdörtgen 5"/>
          <p:cNvSpPr/>
          <p:nvPr/>
        </p:nvSpPr>
        <p:spPr>
          <a:xfrm>
            <a:off x="7082726" y="1673817"/>
            <a:ext cx="4675600" cy="4804475"/>
          </a:xfrm>
          <a:prstGeom prst="roundRect">
            <a:avLst/>
          </a:prstGeom>
          <a:solidFill>
            <a:srgbClr val="FFCCFF">
              <a:alpha val="27000"/>
            </a:srgbClr>
          </a:solidFill>
          <a:ln w="28575">
            <a:solidFill>
              <a:srgbClr val="FFCCFF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 fontAlgn="base">
              <a:spcBef>
                <a:spcPct val="20000"/>
              </a:spcBef>
              <a:spcAft>
                <a:spcPct val="0"/>
              </a:spcAft>
            </a:pPr>
            <a:endParaRPr lang="tr-TR" altLang="en-US" sz="2400" b="1" dirty="0" smtClean="0">
              <a:solidFill>
                <a:schemeClr val="bg1"/>
              </a:solidFill>
              <a:ea typeface="SimSun" panose="02010600030101010101" pitchFamily="2" charset="-122"/>
            </a:endParaRPr>
          </a:p>
          <a:p>
            <a:pPr lvl="0" defTabSz="914400" fontAlgn="base">
              <a:spcBef>
                <a:spcPct val="20000"/>
              </a:spcBef>
              <a:spcAft>
                <a:spcPct val="0"/>
              </a:spcAft>
            </a:pPr>
            <a:endParaRPr lang="tr-TR" altLang="en-US" sz="2400" b="1" dirty="0" smtClean="0">
              <a:solidFill>
                <a:schemeClr val="bg1"/>
              </a:solidFill>
              <a:ea typeface="SimSun" panose="02010600030101010101" pitchFamily="2" charset="-122"/>
            </a:endParaRPr>
          </a:p>
          <a:p>
            <a:pPr lvl="0" defTabSz="914400" fontAlgn="base">
              <a:spcBef>
                <a:spcPct val="20000"/>
              </a:spcBef>
              <a:spcAft>
                <a:spcPct val="0"/>
              </a:spcAft>
            </a:pPr>
            <a:endParaRPr lang="tr-TR" altLang="en-US" sz="2400" b="1" dirty="0">
              <a:solidFill>
                <a:schemeClr val="bg1"/>
              </a:solidFill>
              <a:ea typeface="SimSun" panose="02010600030101010101" pitchFamily="2" charset="-122"/>
            </a:endParaRPr>
          </a:p>
          <a:p>
            <a:pPr lvl="0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tr-TR" altLang="en-US" sz="3200" b="1" dirty="0" smtClean="0">
                <a:solidFill>
                  <a:srgbClr val="C00000"/>
                </a:solidFill>
                <a:ea typeface="SimSun" panose="02010600030101010101" pitchFamily="2" charset="-122"/>
              </a:rPr>
              <a:t>ADOLESCENCE</a:t>
            </a:r>
            <a:r>
              <a:rPr lang="tr-TR" altLang="en-US" sz="3200" dirty="0" smtClean="0">
                <a:solidFill>
                  <a:srgbClr val="C00000"/>
                </a:solidFill>
                <a:ea typeface="SimSun" panose="02010600030101010101" pitchFamily="2" charset="-122"/>
              </a:rPr>
              <a:t>:</a:t>
            </a:r>
          </a:p>
          <a:p>
            <a:pPr marL="285750" lvl="0" indent="-285750" defTabSz="9144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tr-TR" altLang="en-US" sz="3200" dirty="0">
                <a:solidFill>
                  <a:srgbClr val="C00000"/>
                </a:solidFill>
                <a:ea typeface="SimSun" panose="02010600030101010101" pitchFamily="2" charset="-122"/>
              </a:rPr>
              <a:t>O</a:t>
            </a:r>
            <a:r>
              <a:rPr lang="en-MY" altLang="en-US" sz="3200" dirty="0" err="1" smtClean="0">
                <a:solidFill>
                  <a:srgbClr val="C00000"/>
                </a:solidFill>
                <a:ea typeface="SimSun" panose="02010600030101010101" pitchFamily="2" charset="-122"/>
              </a:rPr>
              <a:t>besity</a:t>
            </a:r>
            <a:r>
              <a:rPr lang="en-MY" altLang="en-US" sz="3200" dirty="0" smtClean="0">
                <a:solidFill>
                  <a:srgbClr val="C00000"/>
                </a:solidFill>
                <a:ea typeface="SimSun" panose="02010600030101010101" pitchFamily="2" charset="-122"/>
              </a:rPr>
              <a:t> </a:t>
            </a:r>
            <a:endParaRPr lang="tr-TR" altLang="en-US" sz="3200" dirty="0" smtClean="0">
              <a:solidFill>
                <a:srgbClr val="C00000"/>
              </a:solidFill>
              <a:ea typeface="SimSun" panose="02010600030101010101" pitchFamily="2" charset="-122"/>
            </a:endParaRPr>
          </a:p>
          <a:p>
            <a:pPr marL="285750" lvl="0" indent="-285750" defTabSz="9144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tr-TR" altLang="en-US" sz="3200" dirty="0">
                <a:solidFill>
                  <a:srgbClr val="C00000"/>
                </a:solidFill>
                <a:ea typeface="SimSun" panose="02010600030101010101" pitchFamily="2" charset="-122"/>
              </a:rPr>
              <a:t>G</a:t>
            </a:r>
            <a:r>
              <a:rPr lang="en-MY" altLang="en-US" sz="3200" dirty="0" err="1" smtClean="0">
                <a:solidFill>
                  <a:srgbClr val="C00000"/>
                </a:solidFill>
                <a:ea typeface="SimSun" panose="02010600030101010101" pitchFamily="2" charset="-122"/>
              </a:rPr>
              <a:t>lucose</a:t>
            </a:r>
            <a:r>
              <a:rPr lang="en-MY" altLang="en-US" sz="3200" dirty="0" smtClean="0">
                <a:solidFill>
                  <a:srgbClr val="C00000"/>
                </a:solidFill>
                <a:ea typeface="SimSun" panose="02010600030101010101" pitchFamily="2" charset="-122"/>
              </a:rPr>
              <a:t> </a:t>
            </a:r>
            <a:r>
              <a:rPr lang="en-MY" altLang="en-US" sz="3200" dirty="0">
                <a:solidFill>
                  <a:srgbClr val="C00000"/>
                </a:solidFill>
                <a:ea typeface="SimSun" panose="02010600030101010101" pitchFamily="2" charset="-122"/>
              </a:rPr>
              <a:t>intolerance </a:t>
            </a:r>
            <a:endParaRPr lang="tr-TR" altLang="en-US" sz="3200" dirty="0" smtClean="0">
              <a:solidFill>
                <a:srgbClr val="C00000"/>
              </a:solidFill>
              <a:ea typeface="SimSun" panose="02010600030101010101" pitchFamily="2" charset="-122"/>
            </a:endParaRPr>
          </a:p>
          <a:p>
            <a:pPr marL="285750" lvl="0" indent="-285750" defTabSz="9144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MY" altLang="en-US" sz="3200" dirty="0" smtClean="0">
                <a:solidFill>
                  <a:srgbClr val="C00000"/>
                </a:solidFill>
                <a:ea typeface="SimSun" panose="02010600030101010101" pitchFamily="2" charset="-122"/>
              </a:rPr>
              <a:t>Diabetes</a:t>
            </a:r>
            <a:endParaRPr lang="tr-TR" altLang="en-US" sz="3200" dirty="0" smtClean="0">
              <a:solidFill>
                <a:srgbClr val="C00000"/>
              </a:solidFill>
              <a:ea typeface="SimSun" panose="02010600030101010101" pitchFamily="2" charset="-122"/>
            </a:endParaRPr>
          </a:p>
          <a:p>
            <a:pPr marL="285750" indent="-285750" defTabSz="9144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tr-TR" sz="3200" dirty="0" err="1">
                <a:solidFill>
                  <a:srgbClr val="C00000"/>
                </a:solidFill>
              </a:rPr>
              <a:t>Metabolic</a:t>
            </a:r>
            <a:r>
              <a:rPr lang="tr-TR" sz="3200" dirty="0">
                <a:solidFill>
                  <a:srgbClr val="C00000"/>
                </a:solidFill>
              </a:rPr>
              <a:t> </a:t>
            </a:r>
            <a:r>
              <a:rPr lang="tr-TR" sz="3200" dirty="0" err="1" smtClean="0">
                <a:solidFill>
                  <a:srgbClr val="C00000"/>
                </a:solidFill>
              </a:rPr>
              <a:t>Syndrome</a:t>
            </a:r>
            <a:endParaRPr lang="tr-TR" sz="3200" dirty="0" smtClean="0">
              <a:solidFill>
                <a:srgbClr val="C00000"/>
              </a:solidFill>
            </a:endParaRPr>
          </a:p>
          <a:p>
            <a:pPr marL="285750" indent="-285750" defTabSz="9144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tr-TR" sz="3200" dirty="0" err="1">
                <a:solidFill>
                  <a:srgbClr val="C00000"/>
                </a:solidFill>
              </a:rPr>
              <a:t>Cardiovascular</a:t>
            </a:r>
            <a:r>
              <a:rPr lang="tr-TR" sz="3200" dirty="0">
                <a:solidFill>
                  <a:srgbClr val="C00000"/>
                </a:solidFill>
              </a:rPr>
              <a:t> </a:t>
            </a:r>
            <a:r>
              <a:rPr lang="tr-TR" sz="3200" dirty="0" err="1" smtClean="0">
                <a:solidFill>
                  <a:srgbClr val="C00000"/>
                </a:solidFill>
              </a:rPr>
              <a:t>risks</a:t>
            </a:r>
            <a:endParaRPr lang="tr-TR" sz="3200" dirty="0" smtClean="0">
              <a:solidFill>
                <a:srgbClr val="C00000"/>
              </a:solidFill>
            </a:endParaRPr>
          </a:p>
          <a:p>
            <a:pPr marL="285750" indent="-285750" defTabSz="9144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tr-TR" sz="3200" dirty="0" err="1">
                <a:solidFill>
                  <a:srgbClr val="C00000"/>
                </a:solidFill>
              </a:rPr>
              <a:t>Neurocognitive</a:t>
            </a:r>
            <a:r>
              <a:rPr lang="tr-TR" sz="3200" dirty="0">
                <a:solidFill>
                  <a:srgbClr val="C00000"/>
                </a:solidFill>
              </a:rPr>
              <a:t> </a:t>
            </a:r>
            <a:r>
              <a:rPr lang="tr-TR" sz="3200" dirty="0" smtClean="0">
                <a:solidFill>
                  <a:srgbClr val="C00000"/>
                </a:solidFill>
              </a:rPr>
              <a:t> </a:t>
            </a:r>
            <a:endParaRPr lang="tr-TR" sz="3200" dirty="0">
              <a:solidFill>
                <a:srgbClr val="C00000"/>
              </a:solidFill>
            </a:endParaRPr>
          </a:p>
          <a:p>
            <a:pPr marL="285750" indent="-285750" defTabSz="9144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tr-TR" sz="2400" dirty="0"/>
          </a:p>
          <a:p>
            <a:pPr marL="285750" indent="-285750" defTabSz="9144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tr-TR" sz="2400" dirty="0"/>
          </a:p>
          <a:p>
            <a:pPr marL="285750" lvl="0" indent="-285750" defTabSz="9144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MY" altLang="en-US" sz="2400" dirty="0">
              <a:solidFill>
                <a:schemeClr val="bg1"/>
              </a:solidFill>
              <a:ea typeface="SimSun" panose="02010600030101010101" pitchFamily="2" charset="-122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7648105" y="237067"/>
            <a:ext cx="3812032" cy="1185333"/>
          </a:xfrm>
          <a:prstGeom prst="round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b="1" dirty="0" smtClean="0">
                <a:solidFill>
                  <a:schemeClr val="accent5">
                    <a:lumMod val="50000"/>
                  </a:schemeClr>
                </a:solidFill>
              </a:rPr>
              <a:t>FETAL  COMPLICATIONS</a:t>
            </a:r>
            <a:endParaRPr lang="tr-TR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45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55950289"/>
              </p:ext>
            </p:extLst>
          </p:nvPr>
        </p:nvGraphicFramePr>
        <p:xfrm>
          <a:off x="186267" y="0"/>
          <a:ext cx="12005733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5651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35000">
              <a:schemeClr val="accent3">
                <a:lumMod val="45000"/>
                <a:lumOff val="55000"/>
              </a:schemeClr>
            </a:gs>
            <a:gs pos="6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853" y="495946"/>
            <a:ext cx="6334293" cy="6124586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2928853" y="797509"/>
            <a:ext cx="633429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3200" b="1" dirty="0" smtClean="0">
                <a:solidFill>
                  <a:schemeClr val="accent5">
                    <a:lumMod val="50000"/>
                  </a:schemeClr>
                </a:solidFill>
              </a:rPr>
              <a:t>				   </a:t>
            </a:r>
            <a:r>
              <a:rPr lang="tr-TR" sz="3200" b="1" dirty="0" err="1" smtClean="0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tr-TR" sz="32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3200" b="1" dirty="0" err="1">
                <a:solidFill>
                  <a:schemeClr val="accent5">
                    <a:lumMod val="50000"/>
                  </a:schemeClr>
                </a:solidFill>
              </a:rPr>
              <a:t>region</a:t>
            </a:r>
            <a:endParaRPr lang="tr-TR" sz="32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3200" b="1" dirty="0" smtClean="0">
                <a:solidFill>
                  <a:schemeClr val="accent5">
                    <a:lumMod val="50000"/>
                  </a:schemeClr>
                </a:solidFill>
              </a:rPr>
              <a:t>		</a:t>
            </a:r>
            <a:r>
              <a:rPr lang="tr-TR" sz="3200" b="1" dirty="0" err="1" smtClean="0">
                <a:solidFill>
                  <a:schemeClr val="accent5">
                    <a:lumMod val="50000"/>
                  </a:schemeClr>
                </a:solidFill>
              </a:rPr>
              <a:t>Diabetes</a:t>
            </a:r>
            <a:r>
              <a:rPr lang="tr-TR" sz="32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3200" b="1" dirty="0">
                <a:solidFill>
                  <a:schemeClr val="accent5">
                    <a:lumMod val="50000"/>
                  </a:schemeClr>
                </a:solidFill>
              </a:rPr>
              <a:t>data</a:t>
            </a:r>
          </a:p>
          <a:p>
            <a:pPr>
              <a:lnSpc>
                <a:spcPct val="150000"/>
              </a:lnSpc>
            </a:pPr>
            <a:r>
              <a:rPr lang="tr-TR" sz="3200" b="1" dirty="0" smtClean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tr-TR" sz="3200" b="1" dirty="0" err="1" smtClean="0">
                <a:solidFill>
                  <a:schemeClr val="accent5">
                    <a:lumMod val="50000"/>
                  </a:schemeClr>
                </a:solidFill>
              </a:rPr>
              <a:t>History</a:t>
            </a:r>
            <a:r>
              <a:rPr lang="tr-TR" sz="32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tr-TR" sz="32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3200" b="1" dirty="0" smtClean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tr-TR" sz="3200" b="1" dirty="0" err="1" smtClean="0">
                <a:solidFill>
                  <a:schemeClr val="accent5">
                    <a:lumMod val="50000"/>
                  </a:schemeClr>
                </a:solidFill>
              </a:rPr>
              <a:t>Types</a:t>
            </a:r>
            <a:endParaRPr lang="tr-TR" sz="32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3200" b="1" dirty="0" smtClean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tr-TR" sz="3200" b="1" dirty="0" err="1" smtClean="0">
                <a:solidFill>
                  <a:schemeClr val="accent5">
                    <a:lumMod val="50000"/>
                  </a:schemeClr>
                </a:solidFill>
              </a:rPr>
              <a:t>Gestational</a:t>
            </a:r>
            <a:r>
              <a:rPr lang="tr-TR" sz="32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3200" b="1" dirty="0" err="1" smtClean="0">
                <a:solidFill>
                  <a:schemeClr val="accent5">
                    <a:lumMod val="50000"/>
                  </a:schemeClr>
                </a:solidFill>
              </a:rPr>
              <a:t>Diabetes</a:t>
            </a:r>
            <a:endParaRPr lang="tr-TR" sz="32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3200" b="1" dirty="0" smtClean="0">
                <a:solidFill>
                  <a:schemeClr val="accent5">
                    <a:lumMod val="50000"/>
                  </a:schemeClr>
                </a:solidFill>
              </a:rPr>
              <a:t>		</a:t>
            </a:r>
            <a:r>
              <a:rPr lang="tr-TR" sz="3200" b="1" dirty="0" err="1" smtClean="0">
                <a:solidFill>
                  <a:schemeClr val="accent5">
                    <a:lumMod val="50000"/>
                  </a:schemeClr>
                </a:solidFill>
              </a:rPr>
              <a:t>Complications</a:t>
            </a:r>
            <a:endParaRPr lang="tr-TR" sz="32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3200" b="1" dirty="0" smtClean="0">
                <a:solidFill>
                  <a:schemeClr val="accent5">
                    <a:lumMod val="50000"/>
                  </a:schemeClr>
                </a:solidFill>
              </a:rPr>
              <a:t>					</a:t>
            </a:r>
            <a:r>
              <a:rPr lang="tr-TR" sz="3200" b="1" dirty="0" err="1" smtClean="0">
                <a:solidFill>
                  <a:schemeClr val="accent5">
                    <a:lumMod val="50000"/>
                  </a:schemeClr>
                </a:solidFill>
              </a:rPr>
              <a:t>Summary</a:t>
            </a:r>
            <a:endParaRPr lang="tr-TR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660538" y="237467"/>
            <a:ext cx="18758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600" b="1" dirty="0" smtClean="0">
                <a:solidFill>
                  <a:schemeClr val="accent5">
                    <a:lumMod val="50000"/>
                  </a:schemeClr>
                </a:solidFill>
              </a:rPr>
              <a:t>OUTLINE</a:t>
            </a:r>
            <a:endParaRPr lang="tr-TR" sz="3600" dirty="0"/>
          </a:p>
        </p:txBody>
      </p:sp>
    </p:spTree>
    <p:extLst>
      <p:ext uri="{BB962C8B-B14F-4D97-AF65-F5344CB8AC3E}">
        <p14:creationId xmlns:p14="http://schemas.microsoft.com/office/powerpoint/2010/main" val="210558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etal programming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69" y="383452"/>
            <a:ext cx="4695985" cy="623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470" y="937929"/>
            <a:ext cx="1966955" cy="3019125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7896" y="970573"/>
            <a:ext cx="2106896" cy="298800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5510521" y="104482"/>
            <a:ext cx="6462793" cy="557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FETAL ORIGINS OF ADULT DISEASES</a:t>
            </a:r>
            <a:endParaRPr lang="tr-TR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6082999" y="4122549"/>
            <a:ext cx="5689796" cy="24948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r-TR" sz="2800" b="1" dirty="0" err="1" smtClean="0">
                <a:solidFill>
                  <a:schemeClr val="accent5">
                    <a:lumMod val="50000"/>
                  </a:schemeClr>
                </a:solidFill>
              </a:rPr>
              <a:t>It</a:t>
            </a: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</a:rPr>
              <a:t> is </a:t>
            </a:r>
            <a:r>
              <a:rPr lang="tr-TR" sz="2800" b="1" dirty="0" err="1" smtClean="0">
                <a:solidFill>
                  <a:schemeClr val="accent5">
                    <a:lumMod val="50000"/>
                  </a:schemeClr>
                </a:solidFill>
              </a:rPr>
              <a:t>now</a:t>
            </a: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800" b="1" dirty="0" err="1" smtClean="0">
                <a:solidFill>
                  <a:schemeClr val="accent5">
                    <a:lumMod val="50000"/>
                  </a:schemeClr>
                </a:solidFill>
              </a:rPr>
              <a:t>widely</a:t>
            </a: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800" b="1" dirty="0" err="1" smtClean="0">
                <a:solidFill>
                  <a:schemeClr val="accent5">
                    <a:lumMod val="50000"/>
                  </a:schemeClr>
                </a:solidFill>
              </a:rPr>
              <a:t>accepted</a:t>
            </a: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800" b="1" dirty="0" err="1" smtClean="0">
                <a:solidFill>
                  <a:schemeClr val="accent5">
                    <a:lumMod val="50000"/>
                  </a:schemeClr>
                </a:solidFill>
              </a:rPr>
              <a:t>that</a:t>
            </a: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800" b="1" dirty="0" err="1" smtClean="0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</a:rPr>
              <a:t> risk of a </a:t>
            </a:r>
            <a:r>
              <a:rPr lang="tr-TR" sz="2800" b="1" dirty="0" err="1" smtClean="0">
                <a:solidFill>
                  <a:schemeClr val="accent5">
                    <a:lumMod val="50000"/>
                  </a:schemeClr>
                </a:solidFill>
              </a:rPr>
              <a:t>number</a:t>
            </a: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</a:rPr>
              <a:t> of </a:t>
            </a:r>
            <a:r>
              <a:rPr lang="tr-TR" sz="2800" b="1" dirty="0" err="1" smtClean="0">
                <a:solidFill>
                  <a:schemeClr val="accent5">
                    <a:lumMod val="50000"/>
                  </a:schemeClr>
                </a:solidFill>
              </a:rPr>
              <a:t>chronic</a:t>
            </a: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800" b="1" dirty="0" err="1" smtClean="0">
                <a:solidFill>
                  <a:schemeClr val="accent5">
                    <a:lumMod val="50000"/>
                  </a:schemeClr>
                </a:solidFill>
              </a:rPr>
              <a:t>diseases</a:t>
            </a: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</a:rPr>
              <a:t> in </a:t>
            </a:r>
            <a:r>
              <a:rPr lang="tr-TR" sz="2800" b="1" dirty="0" err="1" smtClean="0">
                <a:solidFill>
                  <a:schemeClr val="accent5">
                    <a:lumMod val="50000"/>
                  </a:schemeClr>
                </a:solidFill>
              </a:rPr>
              <a:t>adulthood</a:t>
            </a: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800" b="1" dirty="0" err="1" smtClean="0">
                <a:solidFill>
                  <a:schemeClr val="accent5">
                    <a:lumMod val="50000"/>
                  </a:schemeClr>
                </a:solidFill>
              </a:rPr>
              <a:t>such</a:t>
            </a: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</a:rPr>
              <a:t> as </a:t>
            </a:r>
            <a:r>
              <a:rPr lang="tr-TR" sz="2800" b="1" dirty="0" err="1" smtClean="0">
                <a:solidFill>
                  <a:schemeClr val="accent5">
                    <a:lumMod val="50000"/>
                  </a:schemeClr>
                </a:solidFill>
              </a:rPr>
              <a:t>diabetes</a:t>
            </a: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800" b="1" dirty="0" err="1" smtClean="0">
                <a:solidFill>
                  <a:schemeClr val="accent5">
                    <a:lumMod val="50000"/>
                  </a:schemeClr>
                </a:solidFill>
              </a:rPr>
              <a:t>may</a:t>
            </a: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800" b="1" dirty="0" err="1" smtClean="0">
                <a:solidFill>
                  <a:schemeClr val="accent5">
                    <a:lumMod val="50000"/>
                  </a:schemeClr>
                </a:solidFill>
              </a:rPr>
              <a:t>have</a:t>
            </a: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800" b="1" dirty="0" err="1" smtClean="0">
                <a:solidFill>
                  <a:schemeClr val="accent5">
                    <a:lumMod val="50000"/>
                  </a:schemeClr>
                </a:solidFill>
              </a:rPr>
              <a:t>their</a:t>
            </a: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800" b="1" dirty="0" err="1" smtClean="0">
                <a:solidFill>
                  <a:schemeClr val="accent5">
                    <a:lumMod val="50000"/>
                  </a:schemeClr>
                </a:solidFill>
              </a:rPr>
              <a:t>origins</a:t>
            </a: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800" b="1" dirty="0" err="1" smtClean="0">
                <a:solidFill>
                  <a:schemeClr val="accent5">
                    <a:lumMod val="50000"/>
                  </a:schemeClr>
                </a:solidFill>
              </a:rPr>
              <a:t>before</a:t>
            </a: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800" b="1" dirty="0" err="1" smtClean="0">
                <a:solidFill>
                  <a:schemeClr val="accent5">
                    <a:lumMod val="50000"/>
                  </a:schemeClr>
                </a:solidFill>
              </a:rPr>
              <a:t>birth</a:t>
            </a: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tr-TR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36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26942" y="40880"/>
            <a:ext cx="4757980" cy="987661"/>
          </a:xfrm>
        </p:spPr>
        <p:txBody>
          <a:bodyPr>
            <a:normAutofit/>
          </a:bodyPr>
          <a:lstStyle/>
          <a:p>
            <a:r>
              <a:rPr lang="tr-TR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FETAL PROGRAMMING</a:t>
            </a:r>
            <a:endParaRPr lang="tr-TR" sz="36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278970" y="1307511"/>
            <a:ext cx="5579390" cy="2096464"/>
          </a:xfrm>
          <a:prstGeom prst="rect">
            <a:avLst/>
          </a:prstGeom>
          <a:solidFill>
            <a:srgbClr val="FFCCFF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 smtClean="0">
                <a:solidFill>
                  <a:schemeClr val="accent5">
                    <a:lumMod val="75000"/>
                  </a:schemeClr>
                </a:solidFill>
              </a:rPr>
              <a:t>Developmental</a:t>
            </a:r>
            <a:r>
              <a:rPr lang="tr-TR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tr-TR" sz="2400" b="1" dirty="0" err="1" smtClean="0">
                <a:solidFill>
                  <a:schemeClr val="accent5">
                    <a:lumMod val="75000"/>
                  </a:schemeClr>
                </a:solidFill>
              </a:rPr>
              <a:t>Plasticity</a:t>
            </a:r>
            <a:endParaRPr lang="tr-TR" sz="2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 	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Ability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of an 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organism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to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develop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in   	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various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ways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, 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depending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on 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	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particular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environment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and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setting</a:t>
            </a:r>
            <a:endParaRPr lang="tr-TR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278970" y="3704095"/>
            <a:ext cx="5579390" cy="2812012"/>
          </a:xfrm>
          <a:prstGeom prst="rect">
            <a:avLst/>
          </a:prstGeom>
          <a:solidFill>
            <a:srgbClr val="FFCCFF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 smtClean="0">
                <a:solidFill>
                  <a:schemeClr val="accent5">
                    <a:lumMod val="75000"/>
                  </a:schemeClr>
                </a:solidFill>
              </a:rPr>
              <a:t>Developmental</a:t>
            </a:r>
            <a:r>
              <a:rPr lang="tr-TR" sz="2400" b="1" dirty="0" smtClean="0">
                <a:solidFill>
                  <a:schemeClr val="accent5">
                    <a:lumMod val="75000"/>
                  </a:schemeClr>
                </a:solidFill>
              </a:rPr>
              <a:t> Programming 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the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response by the developing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organism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to a specific challenge during a critical time window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resulting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persistent effects 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in 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tissue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structure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or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400" b="1" dirty="0" err="1" smtClean="0">
                <a:solidFill>
                  <a:schemeClr val="accent5">
                    <a:lumMod val="50000"/>
                  </a:schemeClr>
                </a:solidFill>
              </a:rPr>
              <a:t>function</a:t>
            </a:r>
            <a:r>
              <a:rPr lang="tr-TR" sz="2400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tr-TR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2603714" y="6400800"/>
            <a:ext cx="424653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 err="1" smtClean="0">
                <a:solidFill>
                  <a:schemeClr val="accent5">
                    <a:lumMod val="50000"/>
                  </a:schemeClr>
                </a:solidFill>
              </a:rPr>
              <a:t>Gluckman</a:t>
            </a:r>
            <a:r>
              <a:rPr lang="tr-TR" sz="1200" dirty="0" smtClean="0">
                <a:solidFill>
                  <a:schemeClr val="accent5">
                    <a:lumMod val="50000"/>
                  </a:schemeClr>
                </a:solidFill>
              </a:rPr>
              <a:t> P. N </a:t>
            </a:r>
            <a:r>
              <a:rPr lang="tr-TR" sz="1200" dirty="0" err="1" smtClean="0">
                <a:solidFill>
                  <a:schemeClr val="accent5">
                    <a:lumMod val="50000"/>
                  </a:schemeClr>
                </a:solidFill>
              </a:rPr>
              <a:t>Eng</a:t>
            </a:r>
            <a:r>
              <a:rPr lang="tr-TR" sz="1200" dirty="0" smtClean="0">
                <a:solidFill>
                  <a:schemeClr val="accent5">
                    <a:lumMod val="50000"/>
                  </a:schemeClr>
                </a:solidFill>
              </a:rPr>
              <a:t> J </a:t>
            </a:r>
            <a:r>
              <a:rPr lang="tr-TR" sz="1200" dirty="0" err="1" smtClean="0">
                <a:solidFill>
                  <a:schemeClr val="accent5">
                    <a:lumMod val="50000"/>
                  </a:schemeClr>
                </a:solidFill>
              </a:rPr>
              <a:t>Med</a:t>
            </a:r>
            <a:r>
              <a:rPr lang="tr-TR" sz="1200" dirty="0" smtClean="0">
                <a:solidFill>
                  <a:schemeClr val="accent5">
                    <a:lumMod val="50000"/>
                  </a:schemeClr>
                </a:solidFill>
              </a:rPr>
              <a:t> 2008</a:t>
            </a:r>
            <a:endParaRPr lang="tr-TR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6199323" y="300121"/>
            <a:ext cx="5878215" cy="929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 smtClean="0">
                <a:solidFill>
                  <a:schemeClr val="accent5">
                    <a:lumMod val="75000"/>
                  </a:schemeClr>
                </a:solidFill>
              </a:rPr>
              <a:t>Mechanism</a:t>
            </a:r>
            <a:r>
              <a:rPr lang="tr-TR" sz="2400" b="1" dirty="0" smtClean="0">
                <a:solidFill>
                  <a:schemeClr val="accent5">
                    <a:lumMod val="75000"/>
                  </a:schemeClr>
                </a:solidFill>
              </a:rPr>
              <a:t> of </a:t>
            </a:r>
            <a:r>
              <a:rPr lang="tr-TR" sz="2400" b="1" dirty="0" err="1">
                <a:solidFill>
                  <a:schemeClr val="accent5">
                    <a:lumMod val="75000"/>
                  </a:schemeClr>
                </a:solidFill>
              </a:rPr>
              <a:t>D</a:t>
            </a:r>
            <a:r>
              <a:rPr lang="tr-TR" sz="2400" b="1" dirty="0" err="1" smtClean="0">
                <a:solidFill>
                  <a:schemeClr val="accent5">
                    <a:lumMod val="75000"/>
                  </a:schemeClr>
                </a:solidFill>
              </a:rPr>
              <a:t>evelopmental</a:t>
            </a:r>
            <a:r>
              <a:rPr lang="tr-TR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tr-TR" sz="2400" b="1" dirty="0">
                <a:solidFill>
                  <a:schemeClr val="accent5">
                    <a:lumMod val="75000"/>
                  </a:schemeClr>
                </a:solidFill>
              </a:rPr>
              <a:t>P</a:t>
            </a:r>
            <a:r>
              <a:rPr lang="tr-TR" sz="2400" b="1" dirty="0" smtClean="0">
                <a:solidFill>
                  <a:schemeClr val="accent5">
                    <a:lumMod val="75000"/>
                  </a:schemeClr>
                </a:solidFill>
              </a:rPr>
              <a:t>rogramming</a:t>
            </a:r>
            <a:endParaRPr lang="tr-TR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784" y="1230019"/>
            <a:ext cx="5878216" cy="528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1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PİGENETİCS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60" y="1591481"/>
            <a:ext cx="6848994" cy="5088288"/>
          </a:xfrm>
          <a:prstGeom prst="rect">
            <a:avLst/>
          </a:prstGeom>
          <a:noFill/>
          <a:ln w="25400">
            <a:solidFill>
              <a:srgbClr val="FFCC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Yuvarlatılmış Dikdörtgen 4"/>
          <p:cNvSpPr/>
          <p:nvPr/>
        </p:nvSpPr>
        <p:spPr>
          <a:xfrm>
            <a:off x="295060" y="279452"/>
            <a:ext cx="11406753" cy="743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EPIGENETICS: </a:t>
            </a:r>
          </a:p>
          <a:p>
            <a:pPr algn="ctr"/>
            <a:r>
              <a:rPr lang="tr-TR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FETAL PROGRAMMING </a:t>
            </a:r>
            <a:r>
              <a:rPr lang="tr-TR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tr-TR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INTERGENERATIONAL RISK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7377193" y="1580827"/>
            <a:ext cx="4525505" cy="5098942"/>
          </a:xfrm>
          <a:prstGeom prst="rect">
            <a:avLst/>
          </a:prstGeom>
          <a:solidFill>
            <a:srgbClr val="FFCCFF">
              <a:alpha val="37000"/>
            </a:srgbClr>
          </a:solidFill>
          <a:ln w="31750"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</a:rPr>
              <a:t> 	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Epigenetic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changes may </a:t>
            </a:r>
            <a:endParaRPr lang="tr-TR" sz="28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</a:rPr>
              <a:t> 	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be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passed down from one </a:t>
            </a: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</a:rPr>
              <a:t>      	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parent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to child, directly </a:t>
            </a: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</a:rPr>
              <a:t>  	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affecting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genes that </a:t>
            </a: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</a:rPr>
              <a:t> 	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control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risk for conditions </a:t>
            </a: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such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as obesity, 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diabetes</a:t>
            </a:r>
            <a:endParaRPr lang="tr-TR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3750590" y="3471620"/>
            <a:ext cx="2340244" cy="43395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/>
          <p:cNvSpPr/>
          <p:nvPr/>
        </p:nvSpPr>
        <p:spPr>
          <a:xfrm>
            <a:off x="3750590" y="4111085"/>
            <a:ext cx="2340244" cy="43395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3719556" y="4750551"/>
            <a:ext cx="3424497" cy="43395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495" y="1591481"/>
            <a:ext cx="1518268" cy="151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6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073727" y="240030"/>
            <a:ext cx="10515600" cy="502920"/>
          </a:xfrm>
        </p:spPr>
        <p:txBody>
          <a:bodyPr>
            <a:normAutofit fontScale="90000"/>
          </a:bodyPr>
          <a:lstStyle/>
          <a:p>
            <a:r>
              <a:rPr lang="tr-TR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SUMMARY</a:t>
            </a:r>
            <a:endParaRPr lang="tr-TR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77190" y="960120"/>
            <a:ext cx="11395709" cy="598932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70000"/>
              </a:lnSpc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Diabetes is a global health and development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crisis</a:t>
            </a:r>
            <a:r>
              <a:rPr lang="tr-TR" b="1" dirty="0" smtClean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tr-TR" b="1" dirty="0" err="1" smtClean="0">
                <a:solidFill>
                  <a:schemeClr val="accent5">
                    <a:lumMod val="75000"/>
                  </a:schemeClr>
                </a:solidFill>
              </a:rPr>
              <a:t>giving</a:t>
            </a:r>
            <a:r>
              <a:rPr lang="tr-TR" b="1" dirty="0" smtClean="0">
                <a:solidFill>
                  <a:schemeClr val="accent5">
                    <a:lumMod val="75000"/>
                  </a:schemeClr>
                </a:solidFill>
              </a:rPr>
              <a:t> an </a:t>
            </a:r>
            <a:r>
              <a:rPr lang="tr-TR" b="1" dirty="0" err="1" smtClean="0">
                <a:solidFill>
                  <a:schemeClr val="accent5">
                    <a:lumMod val="75000"/>
                  </a:schemeClr>
                </a:solidFill>
              </a:rPr>
              <a:t>alarming</a:t>
            </a:r>
            <a:r>
              <a:rPr lang="tr-TR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tr-TR" b="1" dirty="0" err="1" smtClean="0">
                <a:solidFill>
                  <a:schemeClr val="accent5">
                    <a:lumMod val="75000"/>
                  </a:schemeClr>
                </a:solidFill>
              </a:rPr>
              <a:t>picture</a:t>
            </a:r>
            <a:r>
              <a:rPr lang="tr-TR" b="1" dirty="0" smtClean="0">
                <a:solidFill>
                  <a:schemeClr val="accent5">
                    <a:lumMod val="75000"/>
                  </a:schemeClr>
                </a:solidFill>
              </a:rPr>
              <a:t> in </a:t>
            </a:r>
            <a:r>
              <a:rPr lang="tr-TR" b="1" dirty="0" err="1" smtClean="0">
                <a:solidFill>
                  <a:schemeClr val="accent5">
                    <a:lumMod val="75000"/>
                  </a:schemeClr>
                </a:solidFill>
              </a:rPr>
              <a:t>emerging</a:t>
            </a:r>
            <a:r>
              <a:rPr lang="tr-TR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tr-TR" b="1" dirty="0" err="1" smtClean="0">
                <a:solidFill>
                  <a:schemeClr val="accent5">
                    <a:lumMod val="75000"/>
                  </a:schemeClr>
                </a:solidFill>
              </a:rPr>
              <a:t>countries</a:t>
            </a:r>
            <a:r>
              <a:rPr lang="tr-TR" b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>
              <a:lnSpc>
                <a:spcPct val="170000"/>
              </a:lnSpc>
            </a:pP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</a:rPr>
              <a:t>Diabe</a:t>
            </a: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tes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continues to rise exponentially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globally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tr-TR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70000"/>
              </a:lnSpc>
            </a:pPr>
            <a:r>
              <a:rPr lang="tr-TR" b="1" dirty="0">
                <a:solidFill>
                  <a:schemeClr val="accent5">
                    <a:lumMod val="75000"/>
                  </a:schemeClr>
                </a:solidFill>
              </a:rPr>
              <a:t>T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he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human and financial costs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threaten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to overwhelm health systems and undermine national economic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progress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>
              <a:lnSpc>
                <a:spcPct val="170000"/>
              </a:lnSpc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Ageing, lifestyle change </a:t>
            </a: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and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</a:rPr>
              <a:t>urbanisation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have been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</a:rPr>
              <a:t>targetted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 as the main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drivers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,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but in developing nations </a:t>
            </a: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and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indigenous communities, the story may be very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different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>
              <a:lnSpc>
                <a:spcPct val="170000"/>
              </a:lnSpc>
            </a:pPr>
            <a:r>
              <a:rPr lang="tr-TR" b="1" dirty="0" err="1" smtClean="0">
                <a:solidFill>
                  <a:schemeClr val="accent5">
                    <a:lumMod val="75000"/>
                  </a:schemeClr>
                </a:solidFill>
              </a:rPr>
              <a:t>It</a:t>
            </a:r>
            <a:r>
              <a:rPr lang="tr-TR" b="1" dirty="0" smtClean="0">
                <a:solidFill>
                  <a:schemeClr val="accent5">
                    <a:lumMod val="75000"/>
                  </a:schemeClr>
                </a:solidFill>
              </a:rPr>
              <a:t> is </a:t>
            </a:r>
            <a:r>
              <a:rPr lang="tr-TR" b="1" dirty="0" err="1" smtClean="0">
                <a:solidFill>
                  <a:schemeClr val="accent5">
                    <a:lumMod val="75000"/>
                  </a:schemeClr>
                </a:solidFill>
              </a:rPr>
              <a:t>more</a:t>
            </a:r>
            <a:r>
              <a:rPr lang="tr-TR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tr-TR" b="1" dirty="0" err="1" smtClean="0">
                <a:solidFill>
                  <a:schemeClr val="accent5">
                    <a:lumMod val="75000"/>
                  </a:schemeClr>
                </a:solidFill>
              </a:rPr>
              <a:t>than</a:t>
            </a:r>
            <a:r>
              <a:rPr lang="tr-TR" b="1" dirty="0" smtClean="0">
                <a:solidFill>
                  <a:schemeClr val="accent5">
                    <a:lumMod val="75000"/>
                  </a:schemeClr>
                </a:solidFill>
              </a:rPr>
              <a:t> a ‘</a:t>
            </a:r>
            <a:r>
              <a:rPr lang="tr-TR" b="1" dirty="0" err="1" smtClean="0">
                <a:solidFill>
                  <a:schemeClr val="accent5">
                    <a:lumMod val="75000"/>
                  </a:schemeClr>
                </a:solidFill>
              </a:rPr>
              <a:t>lifestyle</a:t>
            </a:r>
            <a:r>
              <a:rPr lang="tr-TR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tr-TR" b="1" dirty="0" err="1" smtClean="0">
                <a:solidFill>
                  <a:schemeClr val="accent5">
                    <a:lumMod val="75000"/>
                  </a:schemeClr>
                </a:solidFill>
              </a:rPr>
              <a:t>disease</a:t>
            </a:r>
            <a:r>
              <a:rPr lang="tr-TR" b="1" dirty="0" smtClean="0">
                <a:solidFill>
                  <a:schemeClr val="accent5">
                    <a:lumMod val="75000"/>
                  </a:schemeClr>
                </a:solidFill>
              </a:rPr>
              <a:t>’.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tr-TR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70000"/>
              </a:lnSpc>
            </a:pP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Evidence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is growing on the genetic, epigenetic, environmental and biological factors contributing to diabetes, starting before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conception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tr-TR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73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70807" y="354330"/>
            <a:ext cx="10515600" cy="571500"/>
          </a:xfrm>
        </p:spPr>
        <p:txBody>
          <a:bodyPr>
            <a:normAutofit/>
          </a:bodyPr>
          <a:lstStyle/>
          <a:p>
            <a:r>
              <a:rPr lang="tr-TR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SUMMARY</a:t>
            </a:r>
            <a:endParaRPr lang="tr-TR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28600" y="1131570"/>
            <a:ext cx="11795760" cy="558927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To date,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prevention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has been placed on lifestyle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interventions. 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However, a greater focus on epigenetics and early life risk factors may lead to more effective </a:t>
            </a: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preventive</a:t>
            </a:r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strategies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Therefore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prevention must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start with a healthy pregnancy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tr-TR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The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health of mothers before and during pregnancy, and nutrition and growth in fetal and early postnatal life, have profound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effects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on vulnerability to diabetes later in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life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endParaRPr lang="tr-TR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7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800100"/>
          </a:xfrm>
        </p:spPr>
        <p:txBody>
          <a:bodyPr>
            <a:normAutofit/>
          </a:bodyPr>
          <a:lstStyle/>
          <a:p>
            <a:r>
              <a:rPr lang="tr-TR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SUMMARY</a:t>
            </a:r>
            <a:endParaRPr lang="tr-TR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17170" y="1165860"/>
            <a:ext cx="11498580" cy="557784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70000"/>
              </a:lnSpc>
            </a:pPr>
            <a:r>
              <a:rPr lang="tr-TR" b="1" dirty="0" smtClean="0">
                <a:solidFill>
                  <a:schemeClr val="accent5">
                    <a:lumMod val="75000"/>
                  </a:schemeClr>
                </a:solidFill>
              </a:rPr>
              <a:t>GDM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is </a:t>
            </a:r>
            <a:r>
              <a:rPr lang="tr-TR" b="1" dirty="0" err="1" smtClean="0">
                <a:solidFill>
                  <a:schemeClr val="accent5">
                    <a:lumMod val="75000"/>
                  </a:schemeClr>
                </a:solidFill>
              </a:rPr>
              <a:t>also</a:t>
            </a:r>
            <a:r>
              <a:rPr lang="tr-TR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increasing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rapidly</a:t>
            </a:r>
            <a:r>
              <a:rPr lang="tr-TR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tr-TR" b="1" dirty="0" err="1" smtClean="0">
                <a:solidFill>
                  <a:schemeClr val="accent5">
                    <a:lumMod val="75000"/>
                  </a:schemeClr>
                </a:solidFill>
              </a:rPr>
              <a:t>with</a:t>
            </a:r>
            <a:r>
              <a:rPr lang="tr-TR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a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multidimensional and trans-generational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impact</a:t>
            </a:r>
            <a:r>
              <a:rPr lang="tr-TR" b="1" dirty="0" smtClean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long-term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public health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significance</a:t>
            </a:r>
            <a:r>
              <a:rPr lang="tr-TR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tr-TR" b="1" dirty="0" err="1" smtClean="0">
                <a:solidFill>
                  <a:schemeClr val="accent5">
                    <a:lumMod val="75000"/>
                  </a:schemeClr>
                </a:solidFill>
              </a:rPr>
              <a:t>and</a:t>
            </a:r>
            <a:r>
              <a:rPr lang="tr-TR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</a:rPr>
              <a:t>contributi</a:t>
            </a:r>
            <a:r>
              <a:rPr lang="tr-TR" b="1" dirty="0" smtClean="0">
                <a:solidFill>
                  <a:schemeClr val="accent5">
                    <a:lumMod val="75000"/>
                  </a:schemeClr>
                </a:solidFill>
              </a:rPr>
              <a:t>on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to the escalating type 2 diabetes epidemic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70000"/>
              </a:lnSpc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threat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GDM </a:t>
            </a: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imposes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on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public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health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can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be mitigated if appropriate proactive and preventive strategies are put in place. </a:t>
            </a:r>
          </a:p>
          <a:p>
            <a:pPr>
              <a:lnSpc>
                <a:spcPct val="170000"/>
              </a:lnSpc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These include early screening and identification of women with GDM,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provision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of appropriate non-pharmacological and pharmacological therapy,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and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regular follow up after delivery to detect and treat diabetes in a timely manner.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194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45127" y="377190"/>
            <a:ext cx="10515600" cy="537210"/>
          </a:xfrm>
        </p:spPr>
        <p:txBody>
          <a:bodyPr>
            <a:noAutofit/>
          </a:bodyPr>
          <a:lstStyle/>
          <a:p>
            <a:r>
              <a:rPr lang="tr-TR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SUMMARY</a:t>
            </a:r>
            <a:endParaRPr lang="tr-TR" sz="36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96486" y="1131570"/>
            <a:ext cx="11895513" cy="649224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70000"/>
              </a:lnSpc>
            </a:pPr>
            <a:r>
              <a:rPr lang="tr-TR" b="1" dirty="0" smtClean="0">
                <a:solidFill>
                  <a:schemeClr val="accent5">
                    <a:lumMod val="75000"/>
                  </a:schemeClr>
                </a:solidFill>
              </a:rPr>
              <a:t>GDM is </a:t>
            </a:r>
            <a:r>
              <a:rPr lang="tr-TR" b="1" dirty="0" err="1" smtClean="0">
                <a:solidFill>
                  <a:schemeClr val="accent5">
                    <a:lumMod val="75000"/>
                  </a:schemeClr>
                </a:solidFill>
              </a:rPr>
              <a:t>invisible</a:t>
            </a:r>
            <a:r>
              <a:rPr lang="tr-TR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tr-TR" b="1" dirty="0" err="1" smtClean="0">
                <a:solidFill>
                  <a:schemeClr val="accent5">
                    <a:lumMod val="75000"/>
                  </a:schemeClr>
                </a:solidFill>
              </a:rPr>
              <a:t>to</a:t>
            </a:r>
            <a:r>
              <a:rPr lang="tr-TR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tr-TR" b="1" dirty="0" err="1" smtClean="0">
                <a:solidFill>
                  <a:schemeClr val="accent5">
                    <a:lumMod val="75000"/>
                  </a:schemeClr>
                </a:solidFill>
              </a:rPr>
              <a:t>policy</a:t>
            </a:r>
            <a:r>
              <a:rPr lang="tr-TR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tr-TR" b="1" dirty="0" err="1" smtClean="0">
                <a:solidFill>
                  <a:schemeClr val="accent5">
                    <a:lumMod val="75000"/>
                  </a:schemeClr>
                </a:solidFill>
              </a:rPr>
              <a:t>makers</a:t>
            </a:r>
            <a:r>
              <a:rPr lang="tr-TR" b="1" dirty="0" smtClean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largely because there is no reliable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profile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of the global burden and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distribution</a:t>
            </a:r>
            <a:r>
              <a:rPr lang="tr-TR" b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tr-TR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70000"/>
              </a:lnSpc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Establish global standards for diagnosis and screening for GDM, in order to calculate GDM prevalence and plan policy and interventions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accordingly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tr-TR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70000"/>
              </a:lnSpc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Global efforts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to improve maternal and child health are threatened by the neglect of diabetes, particularly as the epidemic grows in LMCs where maternal and child mortality are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highest</a:t>
            </a:r>
            <a:endParaRPr lang="tr-TR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70000"/>
              </a:lnSpc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Preventing and treating diabetes and GDM is essential for women’s rights and health equity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tr-TR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70000"/>
              </a:lnSpc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A life course approach is imperative to reduce the intergenerational transmission of diabetes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2267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681924" y="1"/>
            <a:ext cx="8818537" cy="8834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36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63" y="883404"/>
            <a:ext cx="11406752" cy="5974596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227309" y="210869"/>
            <a:ext cx="119646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CONTINUUM OF CARE FOR REPRODUCTIVE, MATERNAL, NEWBORN AND CHILD HEALTH</a:t>
            </a:r>
          </a:p>
        </p:txBody>
      </p:sp>
    </p:spTree>
    <p:extLst>
      <p:ext uri="{BB962C8B-B14F-4D97-AF65-F5344CB8AC3E}">
        <p14:creationId xmlns:p14="http://schemas.microsoft.com/office/powerpoint/2010/main" val="75629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333214" y="85716"/>
            <a:ext cx="11654724" cy="118833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WINDOWS OF OPPORTUNITY ACROSS THE LIFE 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COURSE</a:t>
            </a: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br>
              <a:rPr lang="tr-TR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TO REDUCE INTERGENERATIONAL TRANSMISSION OF DIABETES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endParaRPr lang="tr-TR" sz="2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8142690"/>
              </p:ext>
            </p:extLst>
          </p:nvPr>
        </p:nvGraphicFramePr>
        <p:xfrm>
          <a:off x="0" y="1274048"/>
          <a:ext cx="12192000" cy="55978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5198"/>
                <a:gridCol w="10416802"/>
              </a:tblGrid>
              <a:tr h="421290">
                <a:tc>
                  <a:txBody>
                    <a:bodyPr/>
                    <a:lstStyle/>
                    <a:p>
                      <a:r>
                        <a:rPr lang="tr-TR" dirty="0" smtClean="0"/>
                        <a:t>PHASE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INTERVENTION</a:t>
                      </a:r>
                      <a:endParaRPr lang="tr-TR" dirty="0"/>
                    </a:p>
                  </a:txBody>
                  <a:tcPr/>
                </a:tc>
              </a:tr>
              <a:tr h="1601578">
                <a:tc>
                  <a:txBody>
                    <a:bodyPr/>
                    <a:lstStyle/>
                    <a:p>
                      <a:r>
                        <a:rPr lang="tr-TR" sz="2000" b="1" dirty="0" err="1" smtClean="0"/>
                        <a:t>Infancy</a:t>
                      </a:r>
                      <a:r>
                        <a:rPr lang="tr-TR" sz="2000" b="1" dirty="0" smtClean="0"/>
                        <a:t> </a:t>
                      </a:r>
                      <a:r>
                        <a:rPr lang="tr-TR" sz="2000" b="1" dirty="0" err="1" smtClean="0"/>
                        <a:t>and</a:t>
                      </a:r>
                      <a:r>
                        <a:rPr lang="tr-TR" sz="2000" b="1" dirty="0" smtClean="0"/>
                        <a:t> </a:t>
                      </a:r>
                      <a:r>
                        <a:rPr lang="tr-TR" sz="2000" b="1" dirty="0" err="1" smtClean="0"/>
                        <a:t>Childhood</a:t>
                      </a:r>
                      <a:r>
                        <a:rPr lang="tr-TR" sz="2000" b="1" dirty="0" smtClean="0"/>
                        <a:t> </a:t>
                      </a:r>
                      <a:endParaRPr lang="tr-T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• Promote exclusive breastfeeding for the first six months </a:t>
                      </a:r>
                      <a:endParaRPr lang="tr-TR" sz="2000" dirty="0" smtClean="0"/>
                    </a:p>
                    <a:p>
                      <a:r>
                        <a:rPr lang="en-US" sz="2000" dirty="0" smtClean="0"/>
                        <a:t>• Educate and support the mother on appropriate nutrition for the infant child </a:t>
                      </a:r>
                      <a:endParaRPr lang="tr-TR" sz="2000" dirty="0" smtClean="0"/>
                    </a:p>
                    <a:p>
                      <a:r>
                        <a:rPr lang="en-US" sz="2000" dirty="0" smtClean="0"/>
                        <a:t>• Promote exercise and healthy eating in pre-school- and school-aged children </a:t>
                      </a:r>
                      <a:endParaRPr lang="tr-TR" sz="2000" dirty="0" smtClean="0"/>
                    </a:p>
                    <a:p>
                      <a:r>
                        <a:rPr lang="tr-TR" sz="2000" dirty="0" smtClean="0"/>
                        <a:t>   </a:t>
                      </a:r>
                      <a:r>
                        <a:rPr lang="en-US" sz="2000" dirty="0" smtClean="0"/>
                        <a:t>(including the provision of nutritional education)</a:t>
                      </a:r>
                    </a:p>
                    <a:p>
                      <a:endParaRPr lang="tr-TR" sz="2000" dirty="0"/>
                    </a:p>
                  </a:txBody>
                  <a:tcPr/>
                </a:tc>
              </a:tr>
              <a:tr h="1587373">
                <a:tc>
                  <a:txBody>
                    <a:bodyPr/>
                    <a:lstStyle/>
                    <a:p>
                      <a:r>
                        <a:rPr lang="tr-TR" sz="2000" b="1" dirty="0" err="1" smtClean="0"/>
                        <a:t>Preconception</a:t>
                      </a:r>
                      <a:endParaRPr lang="tr-T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• Educate women that pregnancy can be a risk factor for the development of diabetes </a:t>
                      </a:r>
                      <a:endParaRPr lang="tr-TR" sz="2000" dirty="0" smtClean="0"/>
                    </a:p>
                    <a:p>
                      <a:r>
                        <a:rPr lang="en-US" sz="2000" dirty="0" smtClean="0"/>
                        <a:t>• Advocate balanced nutrition with respect to macro and micronutrients </a:t>
                      </a:r>
                      <a:endParaRPr lang="tr-TR" sz="2000" dirty="0" smtClean="0"/>
                    </a:p>
                    <a:p>
                      <a:r>
                        <a:rPr lang="en-US" sz="2000" dirty="0" smtClean="0"/>
                        <a:t>• Measures to help pregnant women and their partners stop smoking and refrain from alcohol </a:t>
                      </a:r>
                      <a:endParaRPr lang="tr-TR" sz="2000" dirty="0" smtClean="0"/>
                    </a:p>
                    <a:p>
                      <a:r>
                        <a:rPr lang="en-US" sz="2000" dirty="0" smtClean="0"/>
                        <a:t>• Provide education and awareness to support and reinforce these initiatives in adolescent girls</a:t>
                      </a:r>
                    </a:p>
                  </a:txBody>
                  <a:tcPr/>
                </a:tc>
              </a:tr>
              <a:tr h="1973712">
                <a:tc>
                  <a:txBody>
                    <a:bodyPr/>
                    <a:lstStyle/>
                    <a:p>
                      <a:r>
                        <a:rPr lang="tr-TR" sz="2000" b="1" dirty="0" err="1" smtClean="0"/>
                        <a:t>Pregnancy</a:t>
                      </a:r>
                      <a:endParaRPr lang="tr-T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• Improve maternal nutrition through appropriate supplementation to avoid under- and over-nutrition and ‘fetal programming’ of adult disease </a:t>
                      </a:r>
                      <a:endParaRPr lang="tr-TR" sz="2000" dirty="0" smtClean="0"/>
                    </a:p>
                    <a:p>
                      <a:r>
                        <a:rPr lang="en-US" sz="2000" dirty="0" smtClean="0"/>
                        <a:t>• Improve management of gestational diabetes to reduce transmission of type 2 diabetes to the off spring </a:t>
                      </a:r>
                      <a:endParaRPr lang="tr-TR" sz="2000" dirty="0" smtClean="0"/>
                    </a:p>
                    <a:p>
                      <a:r>
                        <a:rPr lang="en-US" sz="2000" dirty="0" smtClean="0"/>
                        <a:t>• Postnatal follow up for low birthweight off spring and mothers with gestational diabetes and their off spring </a:t>
                      </a:r>
                      <a:endParaRPr lang="tr-TR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516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809" y="102552"/>
            <a:ext cx="6934200" cy="520065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924" y="3853110"/>
            <a:ext cx="5233985" cy="2900183"/>
          </a:xfrm>
          <a:prstGeom prst="rect">
            <a:avLst/>
          </a:prstGeom>
        </p:spPr>
      </p:pic>
      <p:sp>
        <p:nvSpPr>
          <p:cNvPr id="5" name="Unvan 1"/>
          <p:cNvSpPr txBox="1">
            <a:spLocks/>
          </p:cNvSpPr>
          <p:nvPr/>
        </p:nvSpPr>
        <p:spPr>
          <a:xfrm>
            <a:off x="289752" y="381523"/>
            <a:ext cx="3192035" cy="67468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51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solidFill>
              <a:schemeClr val="accent5">
                <a:lumMod val="75000"/>
              </a:schemeClr>
            </a:solidFill>
          </a:ln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b="1" smtClean="0">
                <a:solidFill>
                  <a:srgbClr val="0033CC"/>
                </a:solidFill>
              </a:rPr>
              <a:t>PREGNANCY</a:t>
            </a:r>
            <a:endParaRPr lang="tr-TR" b="1" dirty="0">
              <a:solidFill>
                <a:srgbClr val="0033CC"/>
              </a:solidFill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289752" y="1417534"/>
            <a:ext cx="2720308" cy="4288623"/>
          </a:xfrm>
          <a:prstGeom prst="roundRect">
            <a:avLst/>
          </a:prstGeom>
          <a:solidFill>
            <a:schemeClr val="bg1"/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</a:rPr>
              <a:t>mild fasting </a:t>
            </a:r>
            <a:r>
              <a:rPr lang="en-US" sz="2400" b="1" dirty="0" smtClean="0">
                <a:solidFill>
                  <a:srgbClr val="002060"/>
                </a:solidFill>
              </a:rPr>
              <a:t>hypoglycemia </a:t>
            </a:r>
            <a:endParaRPr lang="en-US" sz="2400" b="1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</a:rPr>
              <a:t>postprandial </a:t>
            </a:r>
            <a:r>
              <a:rPr lang="en-US" sz="2400" b="1" dirty="0" smtClean="0">
                <a:solidFill>
                  <a:srgbClr val="002060"/>
                </a:solidFill>
              </a:rPr>
              <a:t>hyperglycemia </a:t>
            </a:r>
            <a:endParaRPr lang="en-US" sz="2400" b="1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2060"/>
                </a:solidFill>
              </a:rPr>
              <a:t>peripheral ins</a:t>
            </a:r>
            <a:r>
              <a:rPr lang="tr-TR" sz="2400" b="1" dirty="0" smtClean="0">
                <a:solidFill>
                  <a:srgbClr val="002060"/>
                </a:solidFill>
              </a:rPr>
              <a:t>u</a:t>
            </a:r>
            <a:r>
              <a:rPr lang="en-US" sz="2400" b="1" dirty="0" err="1" smtClean="0">
                <a:solidFill>
                  <a:srgbClr val="002060"/>
                </a:solidFill>
              </a:rPr>
              <a:t>lin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002060"/>
                </a:solidFill>
              </a:rPr>
              <a:t>resistance</a:t>
            </a:r>
          </a:p>
        </p:txBody>
      </p:sp>
    </p:spTree>
    <p:extLst>
      <p:ext uri="{BB962C8B-B14F-4D97-AF65-F5344CB8AC3E}">
        <p14:creationId xmlns:p14="http://schemas.microsoft.com/office/powerpoint/2010/main" val="339195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2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19932" y="396755"/>
            <a:ext cx="3801541" cy="6974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altLang="ko-KR" sz="36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GDM</a:t>
            </a:r>
            <a:r>
              <a:rPr lang="tr-TR" altLang="ko-KR" sz="36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 RISK FACTORS </a:t>
            </a:r>
            <a:endParaRPr lang="tr-TR" sz="36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194310" y="939195"/>
            <a:ext cx="6274088" cy="54011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Age (&gt; 25y; risk even greater if &gt; 35y)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Race </a:t>
            </a:r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African</a:t>
            </a:r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,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Hispanics, American Indians,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Asian</a:t>
            </a:r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Current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glycosuria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T</a:t>
            </a:r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2DM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in a first-degree relative (sibling, parent),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History of glucose intolerance (including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previous</a:t>
            </a:r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 GDM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endParaRPr lang="tr-TR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Marked obesity, overweight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Previous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infant with macrosomia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(&gt;</a:t>
            </a:r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4500 gr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  <a:endParaRPr lang="tr-TR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- </a:t>
            </a:r>
            <a:r>
              <a:rPr lang="tr-TR" dirty="0" err="1" smtClean="0">
                <a:solidFill>
                  <a:schemeClr val="accent5">
                    <a:lumMod val="50000"/>
                  </a:schemeClr>
                </a:solidFill>
              </a:rPr>
              <a:t>Diagnosis</a:t>
            </a:r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 of PCOS</a:t>
            </a:r>
          </a:p>
          <a:p>
            <a:pPr>
              <a:lnSpc>
                <a:spcPct val="150000"/>
              </a:lnSpc>
            </a:pPr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- </a:t>
            </a:r>
            <a:r>
              <a:rPr lang="tr-TR" dirty="0" err="1" smtClean="0">
                <a:solidFill>
                  <a:schemeClr val="accent5">
                    <a:lumMod val="50000"/>
                  </a:schemeClr>
                </a:solidFill>
              </a:rPr>
              <a:t>Previous</a:t>
            </a:r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accent5">
                    <a:lumMod val="50000"/>
                  </a:schemeClr>
                </a:solidFill>
              </a:rPr>
              <a:t>unexplained</a:t>
            </a:r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accent5">
                    <a:lumMod val="50000"/>
                  </a:schemeClr>
                </a:solidFill>
              </a:rPr>
              <a:t>stillbirth</a:t>
            </a:r>
            <a:endParaRPr lang="tr-TR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- </a:t>
            </a:r>
            <a:r>
              <a:rPr lang="tr-TR" dirty="0" err="1" smtClean="0">
                <a:solidFill>
                  <a:schemeClr val="accent5">
                    <a:lumMod val="50000"/>
                  </a:schemeClr>
                </a:solidFill>
              </a:rPr>
              <a:t>Smoking</a:t>
            </a:r>
            <a:endParaRPr lang="tr-TR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- </a:t>
            </a:r>
            <a:r>
              <a:rPr lang="tr-TR" dirty="0" err="1">
                <a:solidFill>
                  <a:schemeClr val="accent5">
                    <a:lumMod val="50000"/>
                  </a:schemeClr>
                </a:solidFill>
              </a:rPr>
              <a:t>I</a:t>
            </a:r>
            <a:r>
              <a:rPr lang="tr-TR" dirty="0" err="1" smtClean="0">
                <a:solidFill>
                  <a:schemeClr val="accent5">
                    <a:lumMod val="50000"/>
                  </a:schemeClr>
                </a:solidFill>
              </a:rPr>
              <a:t>nterpregnancy</a:t>
            </a:r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accent5">
                    <a:lumMod val="50000"/>
                  </a:schemeClr>
                </a:solidFill>
              </a:rPr>
              <a:t>gain</a:t>
            </a:r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 &gt; 3 BMI </a:t>
            </a:r>
            <a:r>
              <a:rPr lang="tr-TR" dirty="0" err="1" smtClean="0">
                <a:solidFill>
                  <a:schemeClr val="accent5">
                    <a:lumMod val="50000"/>
                  </a:schemeClr>
                </a:solidFill>
              </a:rPr>
              <a:t>points</a:t>
            </a:r>
            <a:endParaRPr lang="tr-TR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- </a:t>
            </a:r>
            <a:r>
              <a:rPr lang="tr-TR" dirty="0" err="1" smtClean="0">
                <a:solidFill>
                  <a:schemeClr val="accent5">
                    <a:lumMod val="50000"/>
                  </a:schemeClr>
                </a:solidFill>
              </a:rPr>
              <a:t>Multiple</a:t>
            </a:r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accent5">
                    <a:lumMod val="50000"/>
                  </a:schemeClr>
                </a:solidFill>
              </a:rPr>
              <a:t>pregnancy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6137329" y="396755"/>
            <a:ext cx="6287145" cy="64860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RISK FACTORS OF GDM (ADA)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Marked obesity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overweight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	(BMI≥25 or 23 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if</a:t>
            </a:r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Asian)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and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have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additional risk factors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tr-TR" dirty="0" err="1" smtClean="0">
                <a:solidFill>
                  <a:schemeClr val="accent5">
                    <a:lumMod val="50000"/>
                  </a:schemeClr>
                </a:solidFill>
              </a:rPr>
              <a:t>physical</a:t>
            </a:r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dirty="0" err="1">
                <a:solidFill>
                  <a:schemeClr val="accent5">
                    <a:lumMod val="50000"/>
                  </a:schemeClr>
                </a:solidFill>
              </a:rPr>
              <a:t>inactivity</a:t>
            </a:r>
            <a:r>
              <a:rPr lang="tr-TR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tr-TR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dirty="0" err="1" smtClean="0">
                <a:solidFill>
                  <a:schemeClr val="accent5">
                    <a:lumMod val="50000"/>
                  </a:schemeClr>
                </a:solidFill>
              </a:rPr>
              <a:t>ﬁrst-degree</a:t>
            </a:r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dirty="0" err="1">
                <a:solidFill>
                  <a:schemeClr val="accent5">
                    <a:lumMod val="50000"/>
                  </a:schemeClr>
                </a:solidFill>
              </a:rPr>
              <a:t>relative</a:t>
            </a:r>
            <a:r>
              <a:rPr lang="tr-TR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dirty="0" err="1">
                <a:solidFill>
                  <a:schemeClr val="accent5">
                    <a:lumMod val="50000"/>
                  </a:schemeClr>
                </a:solidFill>
              </a:rPr>
              <a:t>with</a:t>
            </a:r>
            <a:r>
              <a:rPr lang="tr-TR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dirty="0" err="1">
                <a:solidFill>
                  <a:schemeClr val="accent5">
                    <a:lumMod val="50000"/>
                  </a:schemeClr>
                </a:solidFill>
              </a:rPr>
              <a:t>diabetes</a:t>
            </a:r>
            <a:r>
              <a:rPr lang="tr-TR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tr-TR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dirty="0" err="1" smtClean="0">
                <a:solidFill>
                  <a:schemeClr val="accent5">
                    <a:lumMod val="50000"/>
                  </a:schemeClr>
                </a:solidFill>
              </a:rPr>
              <a:t>high</a:t>
            </a:r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-risk </a:t>
            </a:r>
            <a:r>
              <a:rPr lang="tr-TR" dirty="0" err="1">
                <a:solidFill>
                  <a:schemeClr val="accent5">
                    <a:lumMod val="50000"/>
                  </a:schemeClr>
                </a:solidFill>
              </a:rPr>
              <a:t>race</a:t>
            </a:r>
            <a:r>
              <a:rPr lang="tr-TR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tr-TR" dirty="0" err="1">
                <a:solidFill>
                  <a:schemeClr val="accent5">
                    <a:lumMod val="50000"/>
                  </a:schemeClr>
                </a:solidFill>
              </a:rPr>
              <a:t>ethnicity</a:t>
            </a:r>
            <a:r>
              <a:rPr lang="tr-TR" dirty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tr-TR" dirty="0" err="1">
                <a:solidFill>
                  <a:schemeClr val="accent5">
                    <a:lumMod val="50000"/>
                  </a:schemeClr>
                </a:solidFill>
              </a:rPr>
              <a:t>e.g</a:t>
            </a:r>
            <a:r>
              <a:rPr lang="tr-TR" dirty="0">
                <a:solidFill>
                  <a:schemeClr val="accent5">
                    <a:lumMod val="50000"/>
                  </a:schemeClr>
                </a:solidFill>
              </a:rPr>
              <a:t>., </a:t>
            </a:r>
            <a:r>
              <a:rPr lang="tr-TR" dirty="0" err="1" smtClean="0">
                <a:solidFill>
                  <a:schemeClr val="accent5">
                    <a:lumMod val="50000"/>
                  </a:schemeClr>
                </a:solidFill>
              </a:rPr>
              <a:t>African</a:t>
            </a:r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tr-TR" dirty="0" err="1">
                <a:solidFill>
                  <a:schemeClr val="accent5">
                    <a:lumMod val="50000"/>
                  </a:schemeClr>
                </a:solidFill>
              </a:rPr>
              <a:t>Latino</a:t>
            </a:r>
            <a:r>
              <a:rPr lang="tr-TR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tr-TR" dirty="0" err="1">
                <a:solidFill>
                  <a:schemeClr val="accent5">
                    <a:lumMod val="50000"/>
                  </a:schemeClr>
                </a:solidFill>
              </a:rPr>
              <a:t>Native</a:t>
            </a:r>
            <a:r>
              <a:rPr lang="tr-TR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dirty="0" err="1">
                <a:solidFill>
                  <a:schemeClr val="accent5">
                    <a:lumMod val="50000"/>
                  </a:schemeClr>
                </a:solidFill>
              </a:rPr>
              <a:t>American</a:t>
            </a:r>
            <a:r>
              <a:rPr lang="tr-TR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tr-TR" dirty="0" err="1" smtClean="0">
                <a:solidFill>
                  <a:schemeClr val="accent5">
                    <a:lumMod val="50000"/>
                  </a:schemeClr>
                </a:solidFill>
              </a:rPr>
              <a:t>Asian</a:t>
            </a:r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tr-TR" dirty="0" err="1">
                <a:solidFill>
                  <a:schemeClr val="accent5">
                    <a:lumMod val="50000"/>
                  </a:schemeClr>
                </a:solidFill>
              </a:rPr>
              <a:t>Paciﬁc</a:t>
            </a:r>
            <a:r>
              <a:rPr lang="tr-TR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dirty="0" err="1">
                <a:solidFill>
                  <a:schemeClr val="accent5">
                    <a:lumMod val="50000"/>
                  </a:schemeClr>
                </a:solidFill>
              </a:rPr>
              <a:t>Islander</a:t>
            </a:r>
            <a:r>
              <a:rPr lang="tr-TR" dirty="0">
                <a:solidFill>
                  <a:schemeClr val="accent5">
                    <a:lumMod val="50000"/>
                  </a:schemeClr>
                </a:solidFill>
              </a:rPr>
              <a:t>) </a:t>
            </a:r>
            <a:endParaRPr lang="tr-TR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dirty="0" err="1" smtClean="0">
                <a:solidFill>
                  <a:schemeClr val="accent5">
                    <a:lumMod val="50000"/>
                  </a:schemeClr>
                </a:solidFill>
              </a:rPr>
              <a:t>Infant</a:t>
            </a:r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 &gt; 4.5 kg</a:t>
            </a:r>
          </a:p>
          <a:p>
            <a:pPr>
              <a:lnSpc>
                <a:spcPct val="150000"/>
              </a:lnSpc>
            </a:pPr>
            <a:r>
              <a:rPr lang="tr-TR" dirty="0" err="1" smtClean="0">
                <a:solidFill>
                  <a:schemeClr val="accent5">
                    <a:lumMod val="50000"/>
                  </a:schemeClr>
                </a:solidFill>
              </a:rPr>
              <a:t>Previous</a:t>
            </a:r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 GDM </a:t>
            </a:r>
          </a:p>
          <a:p>
            <a:pPr>
              <a:lnSpc>
                <a:spcPct val="150000"/>
              </a:lnSpc>
            </a:pPr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HT (≥140/90 </a:t>
            </a:r>
            <a:r>
              <a:rPr lang="tr-TR" dirty="0" err="1">
                <a:solidFill>
                  <a:schemeClr val="accent5">
                    <a:lumMod val="50000"/>
                  </a:schemeClr>
                </a:solidFill>
              </a:rPr>
              <a:t>mmHg</a:t>
            </a:r>
            <a:r>
              <a:rPr lang="tr-TR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dirty="0" err="1">
                <a:solidFill>
                  <a:schemeClr val="accent5">
                    <a:lumMod val="50000"/>
                  </a:schemeClr>
                </a:solidFill>
              </a:rPr>
              <a:t>or</a:t>
            </a:r>
            <a:r>
              <a:rPr lang="tr-TR" dirty="0">
                <a:solidFill>
                  <a:schemeClr val="accent5">
                    <a:lumMod val="50000"/>
                  </a:schemeClr>
                </a:solidFill>
              </a:rPr>
              <a:t> on </a:t>
            </a:r>
            <a:r>
              <a:rPr lang="tr-TR" dirty="0" err="1">
                <a:solidFill>
                  <a:schemeClr val="accent5">
                    <a:lumMod val="50000"/>
                  </a:schemeClr>
                </a:solidFill>
              </a:rPr>
              <a:t>therapy</a:t>
            </a:r>
            <a:r>
              <a:rPr lang="tr-TR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dirty="0" err="1">
                <a:solidFill>
                  <a:schemeClr val="accent5">
                    <a:lumMod val="50000"/>
                  </a:schemeClr>
                </a:solidFill>
              </a:rPr>
              <a:t>for</a:t>
            </a:r>
            <a:r>
              <a:rPr lang="tr-TR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HT) </a:t>
            </a:r>
          </a:p>
          <a:p>
            <a:pPr>
              <a:lnSpc>
                <a:spcPct val="150000"/>
              </a:lnSpc>
            </a:pPr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HDL-C &lt;35 </a:t>
            </a:r>
            <a:r>
              <a:rPr lang="tr-TR" dirty="0">
                <a:solidFill>
                  <a:schemeClr val="accent5">
                    <a:lumMod val="50000"/>
                  </a:schemeClr>
                </a:solidFill>
              </a:rPr>
              <a:t>mg/</a:t>
            </a:r>
            <a:r>
              <a:rPr lang="tr-TR" dirty="0" err="1">
                <a:solidFill>
                  <a:schemeClr val="accent5">
                    <a:lumMod val="50000"/>
                  </a:schemeClr>
                </a:solidFill>
              </a:rPr>
              <a:t>dL</a:t>
            </a:r>
            <a:r>
              <a:rPr lang="tr-TR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± </a:t>
            </a:r>
            <a:r>
              <a:rPr lang="tr-TR" dirty="0" err="1">
                <a:solidFill>
                  <a:schemeClr val="accent5">
                    <a:lumMod val="50000"/>
                  </a:schemeClr>
                </a:solidFill>
              </a:rPr>
              <a:t>triglyceride</a:t>
            </a:r>
            <a:r>
              <a:rPr lang="tr-TR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&gt;250 </a:t>
            </a:r>
            <a:r>
              <a:rPr lang="tr-TR" dirty="0">
                <a:solidFill>
                  <a:schemeClr val="accent5">
                    <a:lumMod val="50000"/>
                  </a:schemeClr>
                </a:solidFill>
              </a:rPr>
              <a:t>mg/</a:t>
            </a:r>
            <a:r>
              <a:rPr lang="tr-TR" dirty="0" err="1">
                <a:solidFill>
                  <a:schemeClr val="accent5">
                    <a:lumMod val="50000"/>
                  </a:schemeClr>
                </a:solidFill>
              </a:rPr>
              <a:t>dL</a:t>
            </a:r>
            <a:r>
              <a:rPr lang="tr-TR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PCOS</a:t>
            </a:r>
          </a:p>
          <a:p>
            <a:pPr>
              <a:lnSpc>
                <a:spcPct val="150000"/>
              </a:lnSpc>
            </a:pPr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A1C ≥5.7</a:t>
            </a:r>
            <a:r>
              <a:rPr lang="tr-TR" dirty="0">
                <a:solidFill>
                  <a:schemeClr val="accent5">
                    <a:lumMod val="50000"/>
                  </a:schemeClr>
                </a:solidFill>
              </a:rPr>
              <a:t>% </a:t>
            </a:r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tr-TR" dirty="0">
                <a:solidFill>
                  <a:schemeClr val="accent5">
                    <a:lumMod val="50000"/>
                  </a:schemeClr>
                </a:solidFill>
              </a:rPr>
              <a:t>IGT, </a:t>
            </a:r>
            <a:r>
              <a:rPr lang="tr-TR" dirty="0" err="1">
                <a:solidFill>
                  <a:schemeClr val="accent5">
                    <a:lumMod val="50000"/>
                  </a:schemeClr>
                </a:solidFill>
              </a:rPr>
              <a:t>or</a:t>
            </a:r>
            <a:r>
              <a:rPr lang="tr-TR" dirty="0">
                <a:solidFill>
                  <a:schemeClr val="accent5">
                    <a:lumMod val="50000"/>
                  </a:schemeClr>
                </a:solidFill>
              </a:rPr>
              <a:t> IFG on </a:t>
            </a:r>
            <a:r>
              <a:rPr lang="tr-TR" dirty="0" err="1">
                <a:solidFill>
                  <a:schemeClr val="accent5">
                    <a:lumMod val="50000"/>
                  </a:schemeClr>
                </a:solidFill>
              </a:rPr>
              <a:t>previous</a:t>
            </a:r>
            <a:r>
              <a:rPr lang="tr-TR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dirty="0" err="1">
                <a:solidFill>
                  <a:schemeClr val="accent5">
                    <a:lumMod val="50000"/>
                  </a:schemeClr>
                </a:solidFill>
              </a:rPr>
              <a:t>testing</a:t>
            </a:r>
            <a:r>
              <a:rPr lang="tr-TR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tr-TR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dirty="0" err="1" smtClean="0">
                <a:solidFill>
                  <a:schemeClr val="accent5">
                    <a:lumMod val="50000"/>
                  </a:schemeClr>
                </a:solidFill>
              </a:rPr>
              <a:t>Clinical</a:t>
            </a:r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dirty="0" err="1">
                <a:solidFill>
                  <a:schemeClr val="accent5">
                    <a:lumMod val="50000"/>
                  </a:schemeClr>
                </a:solidFill>
              </a:rPr>
              <a:t>conditions</a:t>
            </a:r>
            <a:r>
              <a:rPr lang="tr-TR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accent5">
                    <a:lumMod val="50000"/>
                  </a:schemeClr>
                </a:solidFill>
              </a:rPr>
              <a:t>ass</a:t>
            </a:r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tr-TR" dirty="0" err="1">
                <a:solidFill>
                  <a:schemeClr val="accent5">
                    <a:lumMod val="50000"/>
                  </a:schemeClr>
                </a:solidFill>
              </a:rPr>
              <a:t>with</a:t>
            </a:r>
            <a:r>
              <a:rPr lang="tr-TR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IR (severe </a:t>
            </a:r>
            <a:r>
              <a:rPr lang="tr-TR" dirty="0" err="1">
                <a:solidFill>
                  <a:schemeClr val="accent5">
                    <a:lumMod val="50000"/>
                  </a:schemeClr>
                </a:solidFill>
              </a:rPr>
              <a:t>obesity</a:t>
            </a:r>
            <a:r>
              <a:rPr lang="tr-TR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tr-TR" dirty="0" err="1" smtClean="0">
                <a:solidFill>
                  <a:schemeClr val="accent5">
                    <a:lumMod val="50000"/>
                  </a:schemeClr>
                </a:solidFill>
              </a:rPr>
              <a:t>acanthosis</a:t>
            </a:r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tr-TR" dirty="0" err="1" smtClean="0">
                <a:solidFill>
                  <a:schemeClr val="accent5">
                    <a:lumMod val="50000"/>
                  </a:schemeClr>
                </a:solidFill>
              </a:rPr>
              <a:t>History</a:t>
            </a:r>
            <a:r>
              <a:rPr lang="tr-TR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dirty="0">
                <a:solidFill>
                  <a:schemeClr val="accent5">
                    <a:lumMod val="50000"/>
                  </a:schemeClr>
                </a:solidFill>
              </a:rPr>
              <a:t>of CVD</a:t>
            </a:r>
          </a:p>
        </p:txBody>
      </p:sp>
      <p:sp>
        <p:nvSpPr>
          <p:cNvPr id="3" name="Dikdörtgen 2"/>
          <p:cNvSpPr/>
          <p:nvPr/>
        </p:nvSpPr>
        <p:spPr>
          <a:xfrm>
            <a:off x="194310" y="1325977"/>
            <a:ext cx="5583394" cy="2880360"/>
          </a:xfrm>
          <a:prstGeom prst="rect">
            <a:avLst/>
          </a:prstGeom>
          <a:noFill/>
          <a:ln w="254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/>
          <p:cNvSpPr/>
          <p:nvPr/>
        </p:nvSpPr>
        <p:spPr>
          <a:xfrm>
            <a:off x="444801" y="4248811"/>
            <a:ext cx="3577590" cy="2049069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/>
          <p:cNvSpPr/>
          <p:nvPr/>
        </p:nvSpPr>
        <p:spPr>
          <a:xfrm>
            <a:off x="6189428" y="396755"/>
            <a:ext cx="5875421" cy="6461245"/>
          </a:xfrm>
          <a:prstGeom prst="rect">
            <a:avLst/>
          </a:prstGeom>
          <a:noFill/>
          <a:ln w="254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2117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4294967295"/>
          </p:nvPr>
        </p:nvSpPr>
        <p:spPr>
          <a:xfrm>
            <a:off x="3978876" y="672860"/>
            <a:ext cx="8213124" cy="6185140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C</a:t>
            </a: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</a:rPr>
              <a:t>omplex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, chronic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illness</a:t>
            </a:r>
            <a:endParaRPr lang="tr-TR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L</a:t>
            </a: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</a:rPr>
              <a:t>ong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-term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damage, dysfunction,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failure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of various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organs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esp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eyes, kidneys, nerves,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heart,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blood vessels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C</a:t>
            </a: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</a:rPr>
              <a:t>ontinuous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medical care </a:t>
            </a:r>
            <a:endParaRPr lang="tr-TR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M</a:t>
            </a: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</a:rPr>
              <a:t>ultifactorial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risk-reduction strategies beyond glycemic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control</a:t>
            </a:r>
            <a:endParaRPr lang="tr-TR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T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o prevent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acute complications and </a:t>
            </a: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to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</a:rPr>
              <a:t>reduc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e t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he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risk of long-term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complications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therefore</a:t>
            </a: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</a:rPr>
              <a:t>improv</a:t>
            </a:r>
            <a:r>
              <a:rPr lang="tr-TR" b="1" dirty="0" err="1" smtClean="0">
                <a:solidFill>
                  <a:schemeClr val="accent5">
                    <a:lumMod val="50000"/>
                  </a:schemeClr>
                </a:solidFill>
              </a:rPr>
              <a:t>ing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outcomes</a:t>
            </a:r>
            <a:endParaRPr lang="tr-TR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tr-TR" sz="1500" b="1" dirty="0" smtClean="0">
                <a:solidFill>
                  <a:schemeClr val="accent5">
                    <a:lumMod val="50000"/>
                  </a:schemeClr>
                </a:solidFill>
              </a:rPr>
              <a:t>					</a:t>
            </a:r>
          </a:p>
          <a:p>
            <a:pPr marL="0" indent="0">
              <a:buNone/>
            </a:pPr>
            <a:r>
              <a:rPr lang="tr-TR" sz="1500" b="1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tr-TR" sz="1500" b="1" dirty="0" smtClean="0">
                <a:solidFill>
                  <a:schemeClr val="accent5">
                    <a:lumMod val="50000"/>
                  </a:schemeClr>
                </a:solidFill>
              </a:rPr>
              <a:t>			                                                           ADA: </a:t>
            </a:r>
            <a:r>
              <a:rPr lang="tr-TR" sz="1500" b="1" dirty="0" err="1" smtClean="0">
                <a:solidFill>
                  <a:schemeClr val="accent5">
                    <a:lumMod val="50000"/>
                  </a:schemeClr>
                </a:solidFill>
              </a:rPr>
              <a:t>Diabetes</a:t>
            </a:r>
            <a:r>
              <a:rPr lang="tr-TR" sz="15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1500" b="1" dirty="0" err="1">
                <a:solidFill>
                  <a:schemeClr val="accent5">
                    <a:lumMod val="50000"/>
                  </a:schemeClr>
                </a:solidFill>
              </a:rPr>
              <a:t>Care</a:t>
            </a:r>
            <a:r>
              <a:rPr lang="tr-TR" sz="15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1500" b="1" dirty="0" smtClean="0">
                <a:solidFill>
                  <a:schemeClr val="accent5">
                    <a:lumMod val="50000"/>
                  </a:schemeClr>
                </a:solidFill>
              </a:rPr>
              <a:t>2016 </a:t>
            </a:r>
            <a:endParaRPr lang="tr-TR" sz="15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38" y="1800664"/>
            <a:ext cx="3882938" cy="3929532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327804" y="155275"/>
            <a:ext cx="3651072" cy="72461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58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b="1" dirty="0">
                <a:solidFill>
                  <a:srgbClr val="0033CC"/>
                </a:solidFill>
              </a:rPr>
              <a:t>DIABETES</a:t>
            </a:r>
            <a:endParaRPr lang="tr-TR" sz="3600" dirty="0">
              <a:solidFill>
                <a:srgbClr val="0033CC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155940" y="2829463"/>
            <a:ext cx="1794294" cy="1811547"/>
          </a:xfrm>
          <a:prstGeom prst="ellipse">
            <a:avLst/>
          </a:prstGeom>
          <a:solidFill>
            <a:schemeClr val="bg1"/>
          </a:solidFill>
          <a:ln w="1524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719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yagram 3"/>
          <p:cNvGraphicFramePr/>
          <p:nvPr>
            <p:extLst/>
          </p:nvPr>
        </p:nvGraphicFramePr>
        <p:xfrm>
          <a:off x="-47412" y="3410308"/>
          <a:ext cx="12370279" cy="710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Yuvarlatılmış Dikdörtgen 4"/>
          <p:cNvSpPr/>
          <p:nvPr/>
        </p:nvSpPr>
        <p:spPr>
          <a:xfrm>
            <a:off x="339818" y="2371725"/>
            <a:ext cx="1075393" cy="400409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1550 BC</a:t>
            </a:r>
            <a:endParaRPr lang="tr-TR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2444926" y="1885311"/>
            <a:ext cx="1214022" cy="401151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smtClean="0">
                <a:solidFill>
                  <a:schemeClr val="accent6">
                    <a:lumMod val="50000"/>
                  </a:schemeClr>
                </a:solidFill>
              </a:rPr>
              <a:t>30-40 AC</a:t>
            </a:r>
            <a:endParaRPr lang="tr-TR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4370578" y="1824534"/>
            <a:ext cx="1528810" cy="358216"/>
          </a:xfrm>
          <a:prstGeom prst="roundRect">
            <a:avLst/>
          </a:prstGeom>
          <a:noFill/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smtClean="0">
                <a:solidFill>
                  <a:srgbClr val="FF9933"/>
                </a:solidFill>
              </a:rPr>
              <a:t>131-201 AC</a:t>
            </a:r>
            <a:endParaRPr lang="tr-TR" sz="2000" b="1" dirty="0">
              <a:solidFill>
                <a:srgbClr val="FF9933"/>
              </a:solidFill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3181467" y="5200952"/>
            <a:ext cx="1631032" cy="484518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smtClean="0">
                <a:solidFill>
                  <a:srgbClr val="800080"/>
                </a:solidFill>
              </a:rPr>
              <a:t>400 – 500 AC</a:t>
            </a:r>
            <a:endParaRPr lang="tr-TR" sz="2000" b="1" dirty="0">
              <a:solidFill>
                <a:srgbClr val="800080"/>
              </a:solidFill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6444711" y="4977385"/>
            <a:ext cx="1339958" cy="465826"/>
          </a:xfrm>
          <a:prstGeom prst="roundRect">
            <a:avLst/>
          </a:prstGeom>
          <a:noFill/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smtClean="0">
                <a:solidFill>
                  <a:srgbClr val="006666"/>
                </a:solidFill>
              </a:rPr>
              <a:t>980 - 1037</a:t>
            </a:r>
            <a:endParaRPr lang="tr-TR" sz="2000" b="1" dirty="0">
              <a:solidFill>
                <a:srgbClr val="006666"/>
              </a:solidFill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10529373" y="4977385"/>
            <a:ext cx="1466946" cy="46582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 smtClean="0">
                <a:solidFill>
                  <a:srgbClr val="FF0000"/>
                </a:solidFill>
              </a:rPr>
              <a:t>Late</a:t>
            </a:r>
            <a:r>
              <a:rPr lang="tr-TR" sz="2000" b="1" dirty="0" smtClean="0">
                <a:solidFill>
                  <a:srgbClr val="FF0000"/>
                </a:solidFill>
              </a:rPr>
              <a:t> 1600s</a:t>
            </a:r>
            <a:endParaRPr lang="tr-TR" sz="2000" b="1" dirty="0">
              <a:solidFill>
                <a:srgbClr val="FF0000"/>
              </a:solidFill>
            </a:endParaRPr>
          </a:p>
        </p:txBody>
      </p:sp>
      <p:sp>
        <p:nvSpPr>
          <p:cNvPr id="13" name="Dikdörtgen 12"/>
          <p:cNvSpPr/>
          <p:nvPr/>
        </p:nvSpPr>
        <p:spPr>
          <a:xfrm rot="16200000">
            <a:off x="-700847" y="3715485"/>
            <a:ext cx="1886308" cy="48155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err="1" smtClean="0">
                <a:solidFill>
                  <a:srgbClr val="0033CC"/>
                </a:solidFill>
              </a:rPr>
              <a:t>Invention</a:t>
            </a:r>
            <a:r>
              <a:rPr lang="tr-TR" sz="1400" b="1" dirty="0" smtClean="0">
                <a:solidFill>
                  <a:srgbClr val="0033CC"/>
                </a:solidFill>
              </a:rPr>
              <a:t> of </a:t>
            </a:r>
            <a:r>
              <a:rPr lang="tr-TR" sz="1400" b="1" dirty="0" err="1" smtClean="0">
                <a:solidFill>
                  <a:srgbClr val="0033CC"/>
                </a:solidFill>
              </a:rPr>
              <a:t>writing</a:t>
            </a:r>
            <a:r>
              <a:rPr lang="tr-TR" sz="1400" b="1" dirty="0">
                <a:solidFill>
                  <a:srgbClr val="0033CC"/>
                </a:solidFill>
              </a:rPr>
              <a:t> </a:t>
            </a:r>
          </a:p>
        </p:txBody>
      </p:sp>
      <p:sp>
        <p:nvSpPr>
          <p:cNvPr id="14" name="Dikdörtgen 13"/>
          <p:cNvSpPr/>
          <p:nvPr/>
        </p:nvSpPr>
        <p:spPr>
          <a:xfrm rot="16200000">
            <a:off x="4367980" y="3613765"/>
            <a:ext cx="1886309" cy="54954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rgbClr val="0033CC"/>
                </a:solidFill>
              </a:rPr>
              <a:t>Fall of West </a:t>
            </a:r>
          </a:p>
          <a:p>
            <a:pPr algn="ctr"/>
            <a:r>
              <a:rPr lang="tr-TR" sz="1400" b="1" dirty="0" smtClean="0">
                <a:solidFill>
                  <a:srgbClr val="0033CC"/>
                </a:solidFill>
              </a:rPr>
              <a:t>Roman</a:t>
            </a:r>
            <a:r>
              <a:rPr lang="tr-TR" sz="1400" b="1" dirty="0" smtClean="0"/>
              <a:t> </a:t>
            </a:r>
            <a:r>
              <a:rPr lang="tr-TR" sz="1400" b="1" dirty="0" err="1" smtClean="0">
                <a:solidFill>
                  <a:srgbClr val="0033CC"/>
                </a:solidFill>
              </a:rPr>
              <a:t>Empire</a:t>
            </a:r>
            <a:endParaRPr lang="tr-TR" sz="1400" b="1" dirty="0">
              <a:solidFill>
                <a:srgbClr val="0033CC"/>
              </a:solidFill>
            </a:endParaRPr>
          </a:p>
        </p:txBody>
      </p:sp>
      <p:sp>
        <p:nvSpPr>
          <p:cNvPr id="15" name="Dikdörtgen 14"/>
          <p:cNvSpPr/>
          <p:nvPr/>
        </p:nvSpPr>
        <p:spPr>
          <a:xfrm rot="16200000">
            <a:off x="9266040" y="3576701"/>
            <a:ext cx="1886311" cy="6236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err="1" smtClean="0"/>
              <a:t>Colombus</a:t>
            </a:r>
            <a:r>
              <a:rPr lang="tr-TR" sz="1400" b="1" dirty="0" smtClean="0"/>
              <a:t> </a:t>
            </a:r>
            <a:r>
              <a:rPr lang="tr-TR" sz="1400" b="1" dirty="0" err="1" smtClean="0"/>
              <a:t>discovered</a:t>
            </a:r>
            <a:r>
              <a:rPr lang="tr-TR" sz="1400" b="1" dirty="0" smtClean="0"/>
              <a:t> </a:t>
            </a:r>
            <a:r>
              <a:rPr lang="tr-TR" sz="1400" b="1" dirty="0" err="1" smtClean="0"/>
              <a:t>America</a:t>
            </a:r>
            <a:endParaRPr lang="tr-TR" sz="1400" b="1" dirty="0"/>
          </a:p>
        </p:txBody>
      </p:sp>
      <p:sp>
        <p:nvSpPr>
          <p:cNvPr id="16" name="Dikdörtgen 15"/>
          <p:cNvSpPr/>
          <p:nvPr/>
        </p:nvSpPr>
        <p:spPr>
          <a:xfrm>
            <a:off x="8736227" y="523355"/>
            <a:ext cx="2771411" cy="125220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53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smtClean="0">
                <a:solidFill>
                  <a:srgbClr val="0033CC"/>
                </a:solidFill>
              </a:rPr>
              <a:t>TIMELINE OF DIABETES </a:t>
            </a:r>
            <a:endParaRPr lang="tr-TR" sz="2800" b="1" dirty="0">
              <a:solidFill>
                <a:srgbClr val="0033CC"/>
              </a:solidFill>
            </a:endParaRPr>
          </a:p>
        </p:txBody>
      </p:sp>
      <p:sp>
        <p:nvSpPr>
          <p:cNvPr id="17" name="Yukarı Ok 16"/>
          <p:cNvSpPr/>
          <p:nvPr/>
        </p:nvSpPr>
        <p:spPr>
          <a:xfrm rot="780000">
            <a:off x="2798053" y="2453093"/>
            <a:ext cx="152795" cy="805507"/>
          </a:xfrm>
          <a:prstGeom prst="up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Yuvarlatılmış Dikdörtgen 18"/>
          <p:cNvSpPr/>
          <p:nvPr/>
        </p:nvSpPr>
        <p:spPr>
          <a:xfrm>
            <a:off x="161472" y="249624"/>
            <a:ext cx="1760826" cy="1975809"/>
          </a:xfrm>
          <a:prstGeom prst="roundRect">
            <a:avLst/>
          </a:prstGeom>
          <a:ln w="38100">
            <a:solidFill>
              <a:srgbClr val="0033C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E</a:t>
            </a:r>
            <a:r>
              <a:rPr lang="en-US" sz="2000" b="1" dirty="0" err="1" smtClean="0">
                <a:solidFill>
                  <a:schemeClr val="accent5">
                    <a:lumMod val="50000"/>
                  </a:schemeClr>
                </a:solidFill>
              </a:rPr>
              <a:t>gyptian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</a:rPr>
              <a:t> papyrus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   ‘</a:t>
            </a: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too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great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    </a:t>
            </a:r>
          </a:p>
          <a:p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    </a:t>
            </a: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emptying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   of </a:t>
            </a: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urine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’</a:t>
            </a:r>
            <a:endParaRPr lang="tr-TR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Aşağı Ok 19"/>
          <p:cNvSpPr/>
          <p:nvPr/>
        </p:nvSpPr>
        <p:spPr>
          <a:xfrm rot="3060000">
            <a:off x="1599471" y="4030435"/>
            <a:ext cx="253760" cy="1260074"/>
          </a:xfrm>
          <a:prstGeom prst="downArrow">
            <a:avLst/>
          </a:prstGeom>
          <a:solidFill>
            <a:schemeClr val="accent5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Yuvarlatılmış Dikdörtgen 21"/>
          <p:cNvSpPr/>
          <p:nvPr/>
        </p:nvSpPr>
        <p:spPr>
          <a:xfrm>
            <a:off x="2352834" y="154473"/>
            <a:ext cx="1704264" cy="1575841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err="1" smtClean="0">
                <a:solidFill>
                  <a:schemeClr val="accent6">
                    <a:lumMod val="50000"/>
                  </a:schemeClr>
                </a:solidFill>
              </a:rPr>
              <a:t>Aretaus</a:t>
            </a:r>
            <a:r>
              <a:rPr lang="tr-TR" sz="2000" b="1" dirty="0" smtClean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r>
              <a:rPr lang="tr-TR" sz="2000" b="1" dirty="0" smtClean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tr-TR" sz="2000" b="1" dirty="0" err="1" smtClean="0">
                <a:solidFill>
                  <a:schemeClr val="accent6">
                    <a:lumMod val="50000"/>
                  </a:schemeClr>
                </a:solidFill>
              </a:rPr>
              <a:t>symptom</a:t>
            </a:r>
            <a:r>
              <a:rPr lang="tr-TR" sz="2000" b="1" dirty="0" smtClean="0">
                <a:solidFill>
                  <a:schemeClr val="accent6">
                    <a:lumMod val="50000"/>
                  </a:schemeClr>
                </a:solidFill>
              </a:rPr>
              <a:t>,</a:t>
            </a:r>
          </a:p>
          <a:p>
            <a:r>
              <a:rPr lang="tr-TR" sz="2000" b="1" dirty="0" smtClean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tr-TR" sz="2000" b="1" dirty="0" err="1" smtClean="0">
                <a:solidFill>
                  <a:schemeClr val="accent6">
                    <a:lumMod val="50000"/>
                  </a:schemeClr>
                </a:solidFill>
              </a:rPr>
              <a:t>course</a:t>
            </a:r>
            <a:r>
              <a:rPr lang="tr-TR" sz="2000" b="1" dirty="0" smtClean="0">
                <a:solidFill>
                  <a:schemeClr val="accent6">
                    <a:lumMod val="50000"/>
                  </a:schemeClr>
                </a:solidFill>
              </a:rPr>
              <a:t>,              </a:t>
            </a:r>
          </a:p>
          <a:p>
            <a:r>
              <a:rPr lang="tr-TR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tr-TR" sz="2000" b="1" dirty="0" smtClean="0">
                <a:solidFill>
                  <a:schemeClr val="accent6">
                    <a:lumMod val="50000"/>
                  </a:schemeClr>
                </a:solidFill>
              </a:rPr>
              <a:t> name</a:t>
            </a:r>
            <a:endParaRPr lang="tr-TR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Yuvarlatılmış Dikdörtgen 22"/>
          <p:cNvSpPr/>
          <p:nvPr/>
        </p:nvSpPr>
        <p:spPr>
          <a:xfrm>
            <a:off x="4351859" y="1149459"/>
            <a:ext cx="2312167" cy="5125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smtClean="0">
                <a:solidFill>
                  <a:srgbClr val="FF9933"/>
                </a:solidFill>
              </a:rPr>
              <a:t>Galen: </a:t>
            </a:r>
            <a:r>
              <a:rPr lang="tr-TR" sz="2000" b="1" dirty="0" err="1" smtClean="0">
                <a:solidFill>
                  <a:srgbClr val="FF9933"/>
                </a:solidFill>
              </a:rPr>
              <a:t>rarely</a:t>
            </a:r>
            <a:r>
              <a:rPr lang="tr-TR" sz="2000" b="1" dirty="0" smtClean="0">
                <a:solidFill>
                  <a:srgbClr val="FF9933"/>
                </a:solidFill>
              </a:rPr>
              <a:t> </a:t>
            </a:r>
            <a:r>
              <a:rPr lang="tr-TR" sz="2000" b="1" dirty="0" err="1" smtClean="0">
                <a:solidFill>
                  <a:srgbClr val="FF9933"/>
                </a:solidFill>
              </a:rPr>
              <a:t>seen</a:t>
            </a:r>
            <a:endParaRPr lang="tr-TR" sz="2000" b="1" dirty="0">
              <a:solidFill>
                <a:srgbClr val="FF9933"/>
              </a:solidFill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1999014" y="5864228"/>
            <a:ext cx="3586894" cy="870123"/>
          </a:xfrm>
          <a:prstGeom prst="roundRect">
            <a:avLst/>
          </a:prstGeom>
          <a:noFill/>
          <a:ln w="38100"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err="1" smtClean="0">
                <a:solidFill>
                  <a:srgbClr val="800080"/>
                </a:solidFill>
              </a:rPr>
              <a:t>Sushruta</a:t>
            </a:r>
            <a:r>
              <a:rPr lang="tr-TR" sz="2000" b="1" dirty="0" smtClean="0">
                <a:solidFill>
                  <a:srgbClr val="800080"/>
                </a:solidFill>
              </a:rPr>
              <a:t> + </a:t>
            </a:r>
            <a:r>
              <a:rPr lang="tr-TR" sz="2000" b="1" dirty="0" err="1" smtClean="0">
                <a:solidFill>
                  <a:srgbClr val="800080"/>
                </a:solidFill>
              </a:rPr>
              <a:t>Charaka</a:t>
            </a:r>
            <a:r>
              <a:rPr lang="tr-TR" sz="2000" b="1" dirty="0" smtClean="0">
                <a:solidFill>
                  <a:srgbClr val="800080"/>
                </a:solidFill>
              </a:rPr>
              <a:t>: </a:t>
            </a:r>
          </a:p>
          <a:p>
            <a:r>
              <a:rPr lang="tr-TR" sz="2000" b="1" dirty="0" err="1" smtClean="0">
                <a:solidFill>
                  <a:srgbClr val="800080"/>
                </a:solidFill>
              </a:rPr>
              <a:t>identified</a:t>
            </a:r>
            <a:r>
              <a:rPr lang="tr-TR" sz="2000" b="1" dirty="0" smtClean="0">
                <a:solidFill>
                  <a:srgbClr val="800080"/>
                </a:solidFill>
              </a:rPr>
              <a:t> </a:t>
            </a:r>
            <a:r>
              <a:rPr lang="tr-TR" sz="2000" b="1" dirty="0" err="1" smtClean="0">
                <a:solidFill>
                  <a:srgbClr val="800080"/>
                </a:solidFill>
              </a:rPr>
              <a:t>type</a:t>
            </a:r>
            <a:r>
              <a:rPr lang="tr-TR" sz="2000" b="1" dirty="0" smtClean="0">
                <a:solidFill>
                  <a:srgbClr val="800080"/>
                </a:solidFill>
              </a:rPr>
              <a:t> 1, 2 as </a:t>
            </a:r>
            <a:r>
              <a:rPr lang="tr-TR" sz="2000" b="1" dirty="0" err="1" smtClean="0">
                <a:solidFill>
                  <a:srgbClr val="800080"/>
                </a:solidFill>
              </a:rPr>
              <a:t>seperate</a:t>
            </a:r>
            <a:endParaRPr lang="tr-TR" sz="2000" b="1" dirty="0">
              <a:solidFill>
                <a:srgbClr val="800080"/>
              </a:solidFill>
            </a:endParaRPr>
          </a:p>
        </p:txBody>
      </p:sp>
      <p:sp>
        <p:nvSpPr>
          <p:cNvPr id="25" name="Yuvarlatılmış Dikdörtgen 24"/>
          <p:cNvSpPr/>
          <p:nvPr/>
        </p:nvSpPr>
        <p:spPr>
          <a:xfrm>
            <a:off x="9995735" y="5606178"/>
            <a:ext cx="2000584" cy="90615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smtClean="0">
                <a:solidFill>
                  <a:srgbClr val="FF0000"/>
                </a:solidFill>
              </a:rPr>
              <a:t>Thomas </a:t>
            </a:r>
            <a:r>
              <a:rPr lang="tr-TR" sz="2000" b="1" dirty="0" err="1" smtClean="0">
                <a:solidFill>
                  <a:srgbClr val="FF0000"/>
                </a:solidFill>
              </a:rPr>
              <a:t>Willis</a:t>
            </a:r>
            <a:r>
              <a:rPr lang="tr-TR" sz="2000" b="1" dirty="0" smtClean="0">
                <a:solidFill>
                  <a:srgbClr val="FF0000"/>
                </a:solidFill>
              </a:rPr>
              <a:t>: </a:t>
            </a:r>
            <a:r>
              <a:rPr lang="tr-TR" sz="2000" b="1" dirty="0" err="1" smtClean="0">
                <a:solidFill>
                  <a:srgbClr val="FF0000"/>
                </a:solidFill>
              </a:rPr>
              <a:t>added</a:t>
            </a:r>
            <a:r>
              <a:rPr lang="tr-TR" sz="2000" b="1" dirty="0" smtClean="0">
                <a:solidFill>
                  <a:srgbClr val="FF0000"/>
                </a:solidFill>
              </a:rPr>
              <a:t> ‘</a:t>
            </a:r>
            <a:r>
              <a:rPr lang="tr-TR" sz="2000" b="1" dirty="0" err="1" smtClean="0">
                <a:solidFill>
                  <a:srgbClr val="FF0000"/>
                </a:solidFill>
              </a:rPr>
              <a:t>mellitus</a:t>
            </a:r>
            <a:r>
              <a:rPr lang="tr-TR" sz="2000" b="1" dirty="0" smtClean="0">
                <a:solidFill>
                  <a:srgbClr val="FF0000"/>
                </a:solidFill>
              </a:rPr>
              <a:t>’</a:t>
            </a:r>
            <a:endParaRPr lang="tr-TR" sz="2000" b="1" dirty="0">
              <a:solidFill>
                <a:srgbClr val="FF0000"/>
              </a:solidFill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6444711" y="5636059"/>
            <a:ext cx="2464845" cy="958985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err="1" smtClean="0">
                <a:solidFill>
                  <a:srgbClr val="006666"/>
                </a:solidFill>
              </a:rPr>
              <a:t>Avicenna</a:t>
            </a:r>
            <a:r>
              <a:rPr lang="tr-TR" sz="2000" b="1" dirty="0" smtClean="0">
                <a:solidFill>
                  <a:srgbClr val="006666"/>
                </a:solidFill>
              </a:rPr>
              <a:t>: </a:t>
            </a:r>
          </a:p>
          <a:p>
            <a:r>
              <a:rPr lang="tr-TR" sz="2000" b="1" dirty="0" err="1" smtClean="0">
                <a:solidFill>
                  <a:srgbClr val="006666"/>
                </a:solidFill>
              </a:rPr>
              <a:t>first</a:t>
            </a:r>
            <a:r>
              <a:rPr lang="tr-TR" sz="2000" b="1" dirty="0" smtClean="0">
                <a:solidFill>
                  <a:srgbClr val="006666"/>
                </a:solidFill>
              </a:rPr>
              <a:t> </a:t>
            </a:r>
            <a:r>
              <a:rPr lang="tr-TR" sz="2000" b="1" dirty="0" err="1" smtClean="0">
                <a:solidFill>
                  <a:srgbClr val="006666"/>
                </a:solidFill>
              </a:rPr>
              <a:t>clear</a:t>
            </a:r>
            <a:r>
              <a:rPr lang="tr-TR" sz="2000" b="1" dirty="0" smtClean="0">
                <a:solidFill>
                  <a:srgbClr val="006666"/>
                </a:solidFill>
              </a:rPr>
              <a:t> </a:t>
            </a:r>
            <a:r>
              <a:rPr lang="tr-TR" sz="2000" b="1" dirty="0" err="1" smtClean="0">
                <a:solidFill>
                  <a:srgbClr val="006666"/>
                </a:solidFill>
              </a:rPr>
              <a:t>reference</a:t>
            </a:r>
            <a:endParaRPr lang="tr-TR" sz="2000" b="1" dirty="0">
              <a:solidFill>
                <a:srgbClr val="006666"/>
              </a:solidFill>
            </a:endParaRPr>
          </a:p>
        </p:txBody>
      </p:sp>
      <p:sp>
        <p:nvSpPr>
          <p:cNvPr id="27" name="Yukarı Ok 26"/>
          <p:cNvSpPr/>
          <p:nvPr/>
        </p:nvSpPr>
        <p:spPr>
          <a:xfrm rot="18300000">
            <a:off x="1897330" y="2367831"/>
            <a:ext cx="199269" cy="1098013"/>
          </a:xfrm>
          <a:prstGeom prst="upArrow">
            <a:avLst/>
          </a:prstGeom>
          <a:solidFill>
            <a:schemeClr val="accent5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Yuvarlatılmış Dikdörtgen 27"/>
          <p:cNvSpPr/>
          <p:nvPr/>
        </p:nvSpPr>
        <p:spPr>
          <a:xfrm>
            <a:off x="161472" y="5149674"/>
            <a:ext cx="1253739" cy="1429109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</a:rPr>
              <a:t>India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          </a:t>
            </a:r>
          </a:p>
          <a:p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 ‘</a:t>
            </a:r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</a:rPr>
              <a:t>honey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  </a:t>
            </a: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urine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’</a:t>
            </a:r>
          </a:p>
        </p:txBody>
      </p:sp>
      <p:sp>
        <p:nvSpPr>
          <p:cNvPr id="29" name="Aşağı Ok 28"/>
          <p:cNvSpPr/>
          <p:nvPr/>
        </p:nvSpPr>
        <p:spPr>
          <a:xfrm rot="1740000">
            <a:off x="4437138" y="4127646"/>
            <a:ext cx="188863" cy="1040087"/>
          </a:xfrm>
          <a:prstGeom prst="downArrow">
            <a:avLst/>
          </a:prstGeom>
          <a:solidFill>
            <a:srgbClr val="800080"/>
          </a:solidFill>
          <a:ln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Aşağı Ok 29"/>
          <p:cNvSpPr/>
          <p:nvPr/>
        </p:nvSpPr>
        <p:spPr>
          <a:xfrm rot="-2220000">
            <a:off x="6362609" y="4150134"/>
            <a:ext cx="171570" cy="782867"/>
          </a:xfrm>
          <a:prstGeom prst="downArrow">
            <a:avLst/>
          </a:prstGeom>
          <a:solidFill>
            <a:srgbClr val="00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Yukarı Ok 30"/>
          <p:cNvSpPr/>
          <p:nvPr/>
        </p:nvSpPr>
        <p:spPr>
          <a:xfrm rot="2460000">
            <a:off x="3972144" y="2187593"/>
            <a:ext cx="247585" cy="1273577"/>
          </a:xfrm>
          <a:prstGeom prst="upArrow">
            <a:avLst/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Aşağı Ok 31"/>
          <p:cNvSpPr/>
          <p:nvPr/>
        </p:nvSpPr>
        <p:spPr>
          <a:xfrm>
            <a:off x="11507638" y="4165372"/>
            <a:ext cx="207034" cy="64166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 rot="16200000">
            <a:off x="9273870" y="3576700"/>
            <a:ext cx="1886311" cy="62367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err="1" smtClean="0">
                <a:solidFill>
                  <a:srgbClr val="0033CC"/>
                </a:solidFill>
              </a:rPr>
              <a:t>Colombus</a:t>
            </a:r>
            <a:r>
              <a:rPr lang="tr-TR" sz="1400" b="1" dirty="0" smtClean="0">
                <a:solidFill>
                  <a:srgbClr val="0033CC"/>
                </a:solidFill>
              </a:rPr>
              <a:t> </a:t>
            </a:r>
            <a:r>
              <a:rPr lang="tr-TR" sz="1400" b="1" dirty="0" err="1" smtClean="0">
                <a:solidFill>
                  <a:srgbClr val="0033CC"/>
                </a:solidFill>
              </a:rPr>
              <a:t>discovered</a:t>
            </a:r>
            <a:r>
              <a:rPr lang="tr-TR" sz="1400" b="1" dirty="0" smtClean="0">
                <a:solidFill>
                  <a:srgbClr val="0033CC"/>
                </a:solidFill>
              </a:rPr>
              <a:t> </a:t>
            </a:r>
            <a:r>
              <a:rPr lang="tr-TR" sz="1400" b="1" dirty="0" err="1" smtClean="0">
                <a:solidFill>
                  <a:srgbClr val="0033CC"/>
                </a:solidFill>
              </a:rPr>
              <a:t>America</a:t>
            </a:r>
            <a:endParaRPr lang="tr-TR" sz="14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63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şağı Ok 2"/>
          <p:cNvSpPr/>
          <p:nvPr/>
        </p:nvSpPr>
        <p:spPr>
          <a:xfrm>
            <a:off x="0" y="0"/>
            <a:ext cx="690113" cy="6858000"/>
          </a:xfrm>
          <a:prstGeom prst="downArrow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990099"/>
                </a:solidFill>
              </a:rPr>
              <a:t>LANDMARKS</a:t>
            </a:r>
          </a:p>
          <a:p>
            <a:pPr algn="ctr"/>
            <a:r>
              <a:rPr lang="tr-TR" b="1" dirty="0" smtClean="0">
                <a:solidFill>
                  <a:srgbClr val="990099"/>
                </a:solidFill>
              </a:rPr>
              <a:t> OF</a:t>
            </a:r>
          </a:p>
          <a:p>
            <a:pPr algn="ctr"/>
            <a:endParaRPr lang="tr-TR" b="1" dirty="0">
              <a:solidFill>
                <a:srgbClr val="990099"/>
              </a:solidFill>
            </a:endParaRPr>
          </a:p>
          <a:p>
            <a:pPr algn="ctr"/>
            <a:r>
              <a:rPr lang="tr-TR" b="1" dirty="0" smtClean="0">
                <a:solidFill>
                  <a:srgbClr val="990099"/>
                </a:solidFill>
              </a:rPr>
              <a:t>DISCOVERY</a:t>
            </a:r>
            <a:endParaRPr lang="tr-TR" b="1" dirty="0">
              <a:solidFill>
                <a:srgbClr val="990099"/>
              </a:solidFill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910084" y="119739"/>
            <a:ext cx="11266099" cy="380834"/>
          </a:xfrm>
          <a:prstGeom prst="roundRect">
            <a:avLst/>
          </a:prstGeom>
          <a:solidFill>
            <a:srgbClr val="FFFF00">
              <a:alpha val="48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smtClean="0">
                <a:solidFill>
                  <a:srgbClr val="7030A0"/>
                </a:solidFill>
              </a:rPr>
              <a:t>1921: </a:t>
            </a:r>
            <a:r>
              <a:rPr lang="tr-TR" sz="2000" dirty="0" err="1" smtClean="0">
                <a:solidFill>
                  <a:srgbClr val="7030A0"/>
                </a:solidFill>
              </a:rPr>
              <a:t>Frederick</a:t>
            </a:r>
            <a:r>
              <a:rPr lang="tr-TR" sz="2000" dirty="0" smtClean="0">
                <a:solidFill>
                  <a:srgbClr val="7030A0"/>
                </a:solidFill>
              </a:rPr>
              <a:t> </a:t>
            </a:r>
            <a:r>
              <a:rPr lang="tr-TR" sz="2000" dirty="0" err="1">
                <a:solidFill>
                  <a:srgbClr val="7030A0"/>
                </a:solidFill>
              </a:rPr>
              <a:t>Banting</a:t>
            </a:r>
            <a:r>
              <a:rPr lang="tr-TR" sz="2000" dirty="0">
                <a:solidFill>
                  <a:srgbClr val="7030A0"/>
                </a:solidFill>
              </a:rPr>
              <a:t> </a:t>
            </a:r>
            <a:r>
              <a:rPr lang="tr-TR" sz="2000" dirty="0" err="1">
                <a:solidFill>
                  <a:srgbClr val="7030A0"/>
                </a:solidFill>
              </a:rPr>
              <a:t>and</a:t>
            </a:r>
            <a:r>
              <a:rPr lang="tr-TR" sz="2000" dirty="0">
                <a:solidFill>
                  <a:srgbClr val="7030A0"/>
                </a:solidFill>
              </a:rPr>
              <a:t> Charles Best </a:t>
            </a:r>
            <a:r>
              <a:rPr lang="en-US" sz="2000" b="1" dirty="0" smtClean="0">
                <a:solidFill>
                  <a:srgbClr val="7030A0"/>
                </a:solidFill>
              </a:rPr>
              <a:t>purified ins</a:t>
            </a:r>
            <a:r>
              <a:rPr lang="tr-TR" sz="2000" b="1" dirty="0">
                <a:solidFill>
                  <a:srgbClr val="7030A0"/>
                </a:solidFill>
              </a:rPr>
              <a:t>u</a:t>
            </a:r>
            <a:r>
              <a:rPr lang="en-US" sz="2000" b="1" dirty="0" err="1" smtClean="0">
                <a:solidFill>
                  <a:srgbClr val="7030A0"/>
                </a:solidFill>
              </a:rPr>
              <a:t>lin</a:t>
            </a:r>
            <a:r>
              <a:rPr lang="tr-TR" sz="2000" dirty="0" smtClean="0">
                <a:solidFill>
                  <a:srgbClr val="7030A0"/>
                </a:solidFill>
              </a:rPr>
              <a:t>;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>
                <a:solidFill>
                  <a:srgbClr val="7030A0"/>
                </a:solidFill>
              </a:rPr>
              <a:t>proved </a:t>
            </a:r>
            <a:r>
              <a:rPr lang="en-US" sz="2000" dirty="0" smtClean="0">
                <a:solidFill>
                  <a:srgbClr val="7030A0"/>
                </a:solidFill>
              </a:rPr>
              <a:t>diabetes </a:t>
            </a:r>
            <a:r>
              <a:rPr lang="tr-TR" sz="2000" dirty="0" smtClean="0">
                <a:solidFill>
                  <a:srgbClr val="7030A0"/>
                </a:solidFill>
              </a:rPr>
              <a:t>as a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>
                <a:solidFill>
                  <a:srgbClr val="7030A0"/>
                </a:solidFill>
              </a:rPr>
              <a:t>disease of insulin </a:t>
            </a:r>
            <a:r>
              <a:rPr lang="en-US" sz="2000" dirty="0" smtClean="0">
                <a:solidFill>
                  <a:srgbClr val="7030A0"/>
                </a:solidFill>
              </a:rPr>
              <a:t>deficiency</a:t>
            </a:r>
            <a:endParaRPr lang="tr-TR" sz="2000" dirty="0">
              <a:solidFill>
                <a:srgbClr val="7030A0"/>
              </a:solidFill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931648" y="621271"/>
            <a:ext cx="4201064" cy="40830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smtClean="0">
                <a:solidFill>
                  <a:srgbClr val="C00000"/>
                </a:solidFill>
              </a:rPr>
              <a:t>1922:</a:t>
            </a:r>
            <a:r>
              <a:rPr lang="tr-TR" sz="2000" dirty="0" smtClean="0">
                <a:solidFill>
                  <a:srgbClr val="C00000"/>
                </a:solidFill>
              </a:rPr>
              <a:t> Development of m</a:t>
            </a:r>
            <a:r>
              <a:rPr lang="en-US" sz="2000" dirty="0" err="1" smtClean="0">
                <a:solidFill>
                  <a:srgbClr val="C00000"/>
                </a:solidFill>
              </a:rPr>
              <a:t>etformin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endParaRPr lang="tr-TR" sz="2000" dirty="0">
              <a:solidFill>
                <a:srgbClr val="C00000"/>
              </a:solidFill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910084" y="1170215"/>
            <a:ext cx="10670877" cy="405000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smtClean="0">
                <a:solidFill>
                  <a:schemeClr val="accent6">
                    <a:lumMod val="75000"/>
                  </a:schemeClr>
                </a:solidFill>
              </a:rPr>
              <a:t>1936:</a:t>
            </a:r>
            <a:r>
              <a:rPr lang="tr-TR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tr-TR" sz="2000" dirty="0" err="1" smtClean="0">
                <a:solidFill>
                  <a:schemeClr val="accent6">
                    <a:lumMod val="75000"/>
                  </a:schemeClr>
                </a:solidFill>
              </a:rPr>
              <a:t>Distinction</a:t>
            </a:r>
            <a:r>
              <a:rPr lang="tr-TR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tr-TR" sz="2000" dirty="0" err="1">
                <a:solidFill>
                  <a:schemeClr val="accent6">
                    <a:lumMod val="75000"/>
                  </a:schemeClr>
                </a:solidFill>
              </a:rPr>
              <a:t>between</a:t>
            </a:r>
            <a:r>
              <a:rPr lang="tr-TR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tr-TR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tr-TR" sz="2000" dirty="0" err="1">
                <a:solidFill>
                  <a:schemeClr val="accent6">
                    <a:lumMod val="75000"/>
                  </a:schemeClr>
                </a:solidFill>
              </a:rPr>
              <a:t>type</a:t>
            </a:r>
            <a:r>
              <a:rPr lang="tr-TR" sz="2000" dirty="0">
                <a:solidFill>
                  <a:schemeClr val="accent6">
                    <a:lumMod val="75000"/>
                  </a:schemeClr>
                </a:solidFill>
              </a:rPr>
              <a:t> 1 </a:t>
            </a:r>
            <a:r>
              <a:rPr lang="tr-TR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tr-TR" sz="2000" dirty="0" err="1">
                <a:solidFill>
                  <a:schemeClr val="accent6">
                    <a:lumMod val="75000"/>
                  </a:schemeClr>
                </a:solidFill>
              </a:rPr>
              <a:t>and</a:t>
            </a:r>
            <a:r>
              <a:rPr lang="tr-TR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tr-TR" sz="2000" dirty="0" err="1">
                <a:solidFill>
                  <a:schemeClr val="accent6">
                    <a:lumMod val="75000"/>
                  </a:schemeClr>
                </a:solidFill>
              </a:rPr>
              <a:t>type</a:t>
            </a:r>
            <a:r>
              <a:rPr lang="tr-TR" sz="2000" dirty="0">
                <a:solidFill>
                  <a:schemeClr val="accent6">
                    <a:lumMod val="75000"/>
                  </a:schemeClr>
                </a:solidFill>
              </a:rPr>
              <a:t> 2 </a:t>
            </a:r>
            <a:r>
              <a:rPr lang="tr-TR" sz="2000" dirty="0" err="1" smtClean="0">
                <a:solidFill>
                  <a:schemeClr val="accent6">
                    <a:lumMod val="75000"/>
                  </a:schemeClr>
                </a:solidFill>
              </a:rPr>
              <a:t>first</a:t>
            </a:r>
            <a:r>
              <a:rPr lang="tr-TR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tr-TR" sz="2000" dirty="0" err="1">
                <a:solidFill>
                  <a:schemeClr val="accent6">
                    <a:lumMod val="75000"/>
                  </a:schemeClr>
                </a:solidFill>
              </a:rPr>
              <a:t>clearly</a:t>
            </a:r>
            <a:r>
              <a:rPr lang="tr-TR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tr-TR" sz="2000" dirty="0" err="1" smtClean="0">
                <a:solidFill>
                  <a:schemeClr val="accent6">
                    <a:lumMod val="75000"/>
                  </a:schemeClr>
                </a:solidFill>
              </a:rPr>
              <a:t>by</a:t>
            </a:r>
            <a:r>
              <a:rPr lang="tr-TR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tr-TR" sz="2000" dirty="0" err="1">
                <a:solidFill>
                  <a:schemeClr val="accent6">
                    <a:lumMod val="75000"/>
                  </a:schemeClr>
                </a:solidFill>
              </a:rPr>
              <a:t>Sir</a:t>
            </a:r>
            <a:r>
              <a:rPr lang="tr-TR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tr-TR" sz="2000" dirty="0" err="1">
                <a:solidFill>
                  <a:schemeClr val="accent6">
                    <a:lumMod val="75000"/>
                  </a:schemeClr>
                </a:solidFill>
              </a:rPr>
              <a:t>Harold</a:t>
            </a:r>
            <a:r>
              <a:rPr lang="tr-TR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tr-TR" sz="2000" dirty="0" err="1">
                <a:solidFill>
                  <a:schemeClr val="accent6">
                    <a:lumMod val="75000"/>
                  </a:schemeClr>
                </a:solidFill>
              </a:rPr>
              <a:t>Percival</a:t>
            </a:r>
            <a:r>
              <a:rPr lang="tr-TR" sz="2000" dirty="0">
                <a:solidFill>
                  <a:schemeClr val="accent6">
                    <a:lumMod val="75000"/>
                  </a:schemeClr>
                </a:solidFill>
              </a:rPr>
              <a:t> (Harry) </a:t>
            </a:r>
            <a:r>
              <a:rPr lang="tr-TR" sz="2000" dirty="0" err="1" smtClean="0">
                <a:solidFill>
                  <a:schemeClr val="accent6">
                    <a:lumMod val="75000"/>
                  </a:schemeClr>
                </a:solidFill>
              </a:rPr>
              <a:t>Himsworth</a:t>
            </a:r>
            <a:endParaRPr lang="tr-TR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910084" y="1753921"/>
            <a:ext cx="5805580" cy="35831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smtClean="0">
                <a:solidFill>
                  <a:srgbClr val="FFC000"/>
                </a:solidFill>
              </a:rPr>
              <a:t>1942:</a:t>
            </a:r>
            <a:r>
              <a:rPr lang="tr-TR" sz="2000" dirty="0" smtClean="0">
                <a:solidFill>
                  <a:srgbClr val="FFC000"/>
                </a:solidFill>
              </a:rPr>
              <a:t> </a:t>
            </a:r>
            <a:r>
              <a:rPr lang="tr-TR" sz="2000" dirty="0" err="1" smtClean="0">
                <a:solidFill>
                  <a:srgbClr val="FFC000"/>
                </a:solidFill>
              </a:rPr>
              <a:t>Identification</a:t>
            </a:r>
            <a:r>
              <a:rPr lang="tr-TR" sz="2000" dirty="0" smtClean="0">
                <a:solidFill>
                  <a:srgbClr val="FFC000"/>
                </a:solidFill>
              </a:rPr>
              <a:t> of </a:t>
            </a:r>
            <a:r>
              <a:rPr lang="en-US" sz="2000" dirty="0" smtClean="0">
                <a:solidFill>
                  <a:srgbClr val="FFC000"/>
                </a:solidFill>
              </a:rPr>
              <a:t>first </a:t>
            </a:r>
            <a:r>
              <a:rPr lang="en-US" sz="2000" dirty="0">
                <a:solidFill>
                  <a:srgbClr val="FFC000"/>
                </a:solidFill>
              </a:rPr>
              <a:t>of the sulfonylureas </a:t>
            </a:r>
          </a:p>
        </p:txBody>
      </p:sp>
      <p:sp>
        <p:nvSpPr>
          <p:cNvPr id="8" name="Yuvarlatılmış Dikdörtgen 7"/>
          <p:cNvSpPr/>
          <p:nvPr/>
        </p:nvSpPr>
        <p:spPr>
          <a:xfrm>
            <a:off x="931648" y="2288127"/>
            <a:ext cx="5805580" cy="388669"/>
          </a:xfrm>
          <a:prstGeom prst="roundRect">
            <a:avLst/>
          </a:prstGeom>
          <a:solidFill>
            <a:schemeClr val="bg1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smtClean="0">
                <a:solidFill>
                  <a:srgbClr val="CC0066"/>
                </a:solidFill>
              </a:rPr>
              <a:t>1940s:</a:t>
            </a:r>
            <a:r>
              <a:rPr lang="tr-TR" sz="2000" dirty="0" smtClean="0">
                <a:solidFill>
                  <a:srgbClr val="CC0066"/>
                </a:solidFill>
              </a:rPr>
              <a:t> </a:t>
            </a:r>
            <a:r>
              <a:rPr lang="en-US" sz="2000" dirty="0" smtClean="0">
                <a:solidFill>
                  <a:srgbClr val="CC0066"/>
                </a:solidFill>
              </a:rPr>
              <a:t>Development </a:t>
            </a:r>
            <a:r>
              <a:rPr lang="en-US" sz="2000" dirty="0">
                <a:solidFill>
                  <a:srgbClr val="CC0066"/>
                </a:solidFill>
              </a:rPr>
              <a:t>of the long acting insulin NPH </a:t>
            </a:r>
            <a:endParaRPr lang="tr-TR" sz="2000" dirty="0">
              <a:solidFill>
                <a:srgbClr val="CC0066"/>
              </a:solidFill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910084" y="2877610"/>
            <a:ext cx="10067029" cy="38500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smtClean="0">
                <a:solidFill>
                  <a:srgbClr val="FF0000"/>
                </a:solidFill>
              </a:rPr>
              <a:t>1955:</a:t>
            </a:r>
            <a:r>
              <a:rPr lang="tr-TR" sz="2000" dirty="0" smtClean="0">
                <a:solidFill>
                  <a:srgbClr val="FF0000"/>
                </a:solidFill>
              </a:rPr>
              <a:t> </a:t>
            </a:r>
            <a:r>
              <a:rPr lang="tr-TR" sz="2000" dirty="0" err="1" smtClean="0">
                <a:solidFill>
                  <a:srgbClr val="FF0000"/>
                </a:solidFill>
              </a:rPr>
              <a:t>Insulin</a:t>
            </a:r>
            <a:r>
              <a:rPr lang="tr-TR" sz="2000" dirty="0" smtClean="0">
                <a:solidFill>
                  <a:srgbClr val="FF0000"/>
                </a:solidFill>
              </a:rPr>
              <a:t> as </a:t>
            </a:r>
            <a:r>
              <a:rPr lang="tr-TR" sz="2000" dirty="0" err="1">
                <a:solidFill>
                  <a:srgbClr val="FF0000"/>
                </a:solidFill>
              </a:rPr>
              <a:t>the</a:t>
            </a:r>
            <a:r>
              <a:rPr lang="tr-TR" sz="2000" dirty="0">
                <a:solidFill>
                  <a:srgbClr val="FF0000"/>
                </a:solidFill>
              </a:rPr>
              <a:t> </a:t>
            </a:r>
            <a:r>
              <a:rPr lang="tr-TR" sz="2000" dirty="0" err="1">
                <a:solidFill>
                  <a:srgbClr val="FF0000"/>
                </a:solidFill>
              </a:rPr>
              <a:t>first</a:t>
            </a:r>
            <a:r>
              <a:rPr lang="tr-TR" sz="2000" dirty="0">
                <a:solidFill>
                  <a:srgbClr val="FF0000"/>
                </a:solidFill>
              </a:rPr>
              <a:t> protein </a:t>
            </a:r>
            <a:r>
              <a:rPr lang="tr-TR" sz="2000" dirty="0" err="1">
                <a:solidFill>
                  <a:srgbClr val="FF0000"/>
                </a:solidFill>
              </a:rPr>
              <a:t>to</a:t>
            </a:r>
            <a:r>
              <a:rPr lang="tr-TR" sz="2000" dirty="0">
                <a:solidFill>
                  <a:srgbClr val="FF0000"/>
                </a:solidFill>
              </a:rPr>
              <a:t> be </a:t>
            </a:r>
            <a:r>
              <a:rPr lang="tr-TR" sz="2000" dirty="0" err="1">
                <a:solidFill>
                  <a:srgbClr val="FF0000"/>
                </a:solidFill>
              </a:rPr>
              <a:t>fully</a:t>
            </a:r>
            <a:r>
              <a:rPr lang="tr-TR" sz="2000" dirty="0">
                <a:solidFill>
                  <a:srgbClr val="FF0000"/>
                </a:solidFill>
              </a:rPr>
              <a:t> </a:t>
            </a:r>
            <a:r>
              <a:rPr lang="tr-TR" sz="2000" dirty="0" err="1" smtClean="0">
                <a:solidFill>
                  <a:srgbClr val="FF0000"/>
                </a:solidFill>
              </a:rPr>
              <a:t>sequenced</a:t>
            </a:r>
            <a:r>
              <a:rPr lang="tr-TR" sz="2000" dirty="0" smtClean="0">
                <a:solidFill>
                  <a:srgbClr val="FF0000"/>
                </a:solidFill>
              </a:rPr>
              <a:t> </a:t>
            </a:r>
            <a:r>
              <a:rPr lang="tr-TR" sz="2000" dirty="0" err="1" smtClean="0">
                <a:solidFill>
                  <a:srgbClr val="FF0000"/>
                </a:solidFill>
              </a:rPr>
              <a:t>by</a:t>
            </a:r>
            <a:r>
              <a:rPr lang="tr-TR" sz="2000" dirty="0" smtClean="0">
                <a:solidFill>
                  <a:srgbClr val="FF0000"/>
                </a:solidFill>
              </a:rPr>
              <a:t> Nobel </a:t>
            </a:r>
            <a:r>
              <a:rPr lang="tr-TR" sz="2000" dirty="0" err="1" smtClean="0">
                <a:solidFill>
                  <a:srgbClr val="FF0000"/>
                </a:solidFill>
              </a:rPr>
              <a:t>Prizewinner</a:t>
            </a:r>
            <a:r>
              <a:rPr lang="tr-TR" sz="2000" dirty="0" smtClean="0">
                <a:solidFill>
                  <a:srgbClr val="FF0000"/>
                </a:solidFill>
              </a:rPr>
              <a:t> </a:t>
            </a:r>
            <a:r>
              <a:rPr lang="tr-TR" sz="2000" dirty="0" err="1">
                <a:solidFill>
                  <a:srgbClr val="FF0000"/>
                </a:solidFill>
              </a:rPr>
              <a:t>Frederick</a:t>
            </a:r>
            <a:r>
              <a:rPr lang="tr-TR" sz="2000" dirty="0">
                <a:solidFill>
                  <a:srgbClr val="FF0000"/>
                </a:solidFill>
              </a:rPr>
              <a:t> </a:t>
            </a:r>
            <a:r>
              <a:rPr lang="tr-TR" sz="2000" dirty="0" err="1" smtClean="0">
                <a:solidFill>
                  <a:srgbClr val="FF0000"/>
                </a:solidFill>
              </a:rPr>
              <a:t>Sanger</a:t>
            </a:r>
            <a:r>
              <a:rPr lang="tr-TR" sz="2000" dirty="0" smtClean="0">
                <a:solidFill>
                  <a:srgbClr val="FF0000"/>
                </a:solidFill>
              </a:rPr>
              <a:t> </a:t>
            </a:r>
            <a:endParaRPr lang="tr-TR" sz="2000" dirty="0">
              <a:solidFill>
                <a:srgbClr val="FF0000"/>
              </a:solidFill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910084" y="3489098"/>
            <a:ext cx="7893172" cy="387334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err="1" smtClean="0">
                <a:solidFill>
                  <a:schemeClr val="accent1">
                    <a:lumMod val="50000"/>
                  </a:schemeClr>
                </a:solidFill>
              </a:rPr>
              <a:t>Late</a:t>
            </a:r>
            <a:r>
              <a:rPr lang="tr-TR" sz="2000" b="1" dirty="0" smtClean="0">
                <a:solidFill>
                  <a:schemeClr val="accent1">
                    <a:lumMod val="50000"/>
                  </a:schemeClr>
                </a:solidFill>
              </a:rPr>
              <a:t> 1950s: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Reintroduction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of the use of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</a:rPr>
              <a:t>biguanides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for Type 2 diabetes </a:t>
            </a:r>
            <a:endParaRPr lang="tr-TR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931648" y="4054616"/>
            <a:ext cx="9428674" cy="401759"/>
          </a:xfrm>
          <a:prstGeom prst="roundRect">
            <a:avLst/>
          </a:prstGeom>
          <a:noFill/>
          <a:ln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smtClean="0">
                <a:solidFill>
                  <a:srgbClr val="990099"/>
                </a:solidFill>
              </a:rPr>
              <a:t>1977: </a:t>
            </a:r>
            <a:r>
              <a:rPr lang="tr-TR" sz="2000" dirty="0" smtClean="0">
                <a:solidFill>
                  <a:srgbClr val="990099"/>
                </a:solidFill>
              </a:rPr>
              <a:t>R</a:t>
            </a:r>
            <a:r>
              <a:rPr lang="en-US" sz="2000" dirty="0" err="1" smtClean="0">
                <a:solidFill>
                  <a:srgbClr val="990099"/>
                </a:solidFill>
              </a:rPr>
              <a:t>adioimmunoassay</a:t>
            </a:r>
            <a:r>
              <a:rPr lang="en-US" sz="2000" dirty="0" smtClean="0">
                <a:solidFill>
                  <a:srgbClr val="990099"/>
                </a:solidFill>
              </a:rPr>
              <a:t> </a:t>
            </a:r>
            <a:r>
              <a:rPr lang="en-US" sz="2000" dirty="0">
                <a:solidFill>
                  <a:srgbClr val="990099"/>
                </a:solidFill>
              </a:rPr>
              <a:t>for </a:t>
            </a:r>
            <a:r>
              <a:rPr lang="en-US" sz="2000" dirty="0" smtClean="0">
                <a:solidFill>
                  <a:srgbClr val="990099"/>
                </a:solidFill>
              </a:rPr>
              <a:t>insulin </a:t>
            </a:r>
            <a:r>
              <a:rPr lang="en-US" sz="2000" dirty="0">
                <a:solidFill>
                  <a:srgbClr val="990099"/>
                </a:solidFill>
              </a:rPr>
              <a:t>discovered by Rosalyn Yalow and Solomon </a:t>
            </a:r>
            <a:r>
              <a:rPr lang="en-US" sz="2000" dirty="0" err="1">
                <a:solidFill>
                  <a:srgbClr val="990099"/>
                </a:solidFill>
              </a:rPr>
              <a:t>Berson</a:t>
            </a:r>
            <a:r>
              <a:rPr lang="en-US" sz="2000" dirty="0">
                <a:solidFill>
                  <a:srgbClr val="990099"/>
                </a:solidFill>
              </a:rPr>
              <a:t> </a:t>
            </a:r>
            <a:endParaRPr lang="tr-TR" sz="2000" dirty="0">
              <a:solidFill>
                <a:srgbClr val="990099"/>
              </a:solidFill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931648" y="4601337"/>
            <a:ext cx="5158597" cy="408659"/>
          </a:xfrm>
          <a:prstGeom prst="roundRect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smtClean="0">
                <a:solidFill>
                  <a:srgbClr val="0033CC"/>
                </a:solidFill>
              </a:rPr>
              <a:t>1979:</a:t>
            </a:r>
            <a:r>
              <a:rPr lang="tr-TR" sz="2000" dirty="0" smtClean="0">
                <a:solidFill>
                  <a:srgbClr val="0033CC"/>
                </a:solidFill>
              </a:rPr>
              <a:t> M</a:t>
            </a:r>
            <a:r>
              <a:rPr lang="en-US" sz="2000" dirty="0" err="1" smtClean="0">
                <a:solidFill>
                  <a:srgbClr val="0033CC"/>
                </a:solidFill>
              </a:rPr>
              <a:t>etformin</a:t>
            </a:r>
            <a:r>
              <a:rPr lang="en-US" sz="2000" dirty="0" smtClean="0">
                <a:solidFill>
                  <a:srgbClr val="0033CC"/>
                </a:solidFill>
              </a:rPr>
              <a:t> first </a:t>
            </a:r>
            <a:r>
              <a:rPr lang="en-US" sz="2000" dirty="0">
                <a:solidFill>
                  <a:srgbClr val="0033CC"/>
                </a:solidFill>
              </a:rPr>
              <a:t>marketed in </a:t>
            </a:r>
            <a:r>
              <a:rPr lang="en-US" sz="2000" dirty="0" smtClean="0">
                <a:solidFill>
                  <a:srgbClr val="0033CC"/>
                </a:solidFill>
              </a:rPr>
              <a:t>France</a:t>
            </a:r>
            <a:endParaRPr lang="tr-TR" sz="2000" dirty="0">
              <a:solidFill>
                <a:srgbClr val="0033CC"/>
              </a:solidFill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910084" y="5206404"/>
            <a:ext cx="10714007" cy="413715"/>
          </a:xfrm>
          <a:prstGeom prst="roundRect">
            <a:avLst/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smtClean="0">
                <a:solidFill>
                  <a:srgbClr val="009999"/>
                </a:solidFill>
              </a:rPr>
              <a:t>1988:</a:t>
            </a:r>
            <a:r>
              <a:rPr lang="tr-TR" sz="2000" dirty="0" smtClean="0">
                <a:solidFill>
                  <a:srgbClr val="009999"/>
                </a:solidFill>
              </a:rPr>
              <a:t> </a:t>
            </a:r>
            <a:r>
              <a:rPr lang="en-US" sz="2000" dirty="0" err="1" smtClean="0">
                <a:solidFill>
                  <a:srgbClr val="009999"/>
                </a:solidFill>
              </a:rPr>
              <a:t>Dr</a:t>
            </a:r>
            <a:r>
              <a:rPr lang="en-US" sz="2000" dirty="0" smtClean="0">
                <a:solidFill>
                  <a:srgbClr val="009999"/>
                </a:solidFill>
              </a:rPr>
              <a:t> </a:t>
            </a:r>
            <a:r>
              <a:rPr lang="en-US" sz="2000" dirty="0">
                <a:solidFill>
                  <a:srgbClr val="009999"/>
                </a:solidFill>
              </a:rPr>
              <a:t>Gerald </a:t>
            </a:r>
            <a:r>
              <a:rPr lang="en-US" sz="2000" dirty="0" err="1" smtClean="0">
                <a:solidFill>
                  <a:srgbClr val="009999"/>
                </a:solidFill>
              </a:rPr>
              <a:t>Reaven</a:t>
            </a:r>
            <a:r>
              <a:rPr lang="en-US" sz="2000" dirty="0" smtClean="0">
                <a:solidFill>
                  <a:srgbClr val="009999"/>
                </a:solidFill>
              </a:rPr>
              <a:t> </a:t>
            </a:r>
            <a:r>
              <a:rPr lang="en-US" sz="2000" dirty="0" err="1" smtClean="0">
                <a:solidFill>
                  <a:srgbClr val="009999"/>
                </a:solidFill>
              </a:rPr>
              <a:t>identifi</a:t>
            </a:r>
            <a:r>
              <a:rPr lang="tr-TR" sz="2000" dirty="0" err="1" smtClean="0">
                <a:solidFill>
                  <a:srgbClr val="009999"/>
                </a:solidFill>
              </a:rPr>
              <a:t>ed</a:t>
            </a:r>
            <a:r>
              <a:rPr lang="en-US" sz="2000" dirty="0" smtClean="0">
                <a:solidFill>
                  <a:srgbClr val="009999"/>
                </a:solidFill>
              </a:rPr>
              <a:t> </a:t>
            </a:r>
            <a:r>
              <a:rPr lang="en-US" sz="2000" dirty="0">
                <a:solidFill>
                  <a:srgbClr val="009999"/>
                </a:solidFill>
              </a:rPr>
              <a:t>the constellation of symptoms </a:t>
            </a:r>
            <a:r>
              <a:rPr lang="tr-TR" sz="2000" dirty="0" err="1" smtClean="0">
                <a:solidFill>
                  <a:srgbClr val="009999"/>
                </a:solidFill>
              </a:rPr>
              <a:t>now</a:t>
            </a:r>
            <a:r>
              <a:rPr lang="tr-TR" sz="2000" dirty="0" smtClean="0">
                <a:solidFill>
                  <a:srgbClr val="009999"/>
                </a:solidFill>
              </a:rPr>
              <a:t> </a:t>
            </a:r>
            <a:r>
              <a:rPr lang="en-US" sz="2000" dirty="0" smtClean="0">
                <a:solidFill>
                  <a:srgbClr val="009999"/>
                </a:solidFill>
              </a:rPr>
              <a:t>called </a:t>
            </a:r>
            <a:r>
              <a:rPr lang="en-US" sz="2000" dirty="0">
                <a:solidFill>
                  <a:srgbClr val="009999"/>
                </a:solidFill>
              </a:rPr>
              <a:t>metabolic </a:t>
            </a:r>
            <a:r>
              <a:rPr lang="en-US" sz="2000" dirty="0" smtClean="0">
                <a:solidFill>
                  <a:srgbClr val="009999"/>
                </a:solidFill>
              </a:rPr>
              <a:t>syndrome</a:t>
            </a:r>
            <a:endParaRPr lang="en-US" sz="2000" dirty="0">
              <a:solidFill>
                <a:srgbClr val="009999"/>
              </a:solidFill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931648" y="5786347"/>
            <a:ext cx="8747185" cy="400923"/>
          </a:xfrm>
          <a:prstGeom prst="roundRect">
            <a:avLst/>
          </a:prstGeom>
          <a:noFill/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smtClean="0">
                <a:solidFill>
                  <a:srgbClr val="990000"/>
                </a:solidFill>
              </a:rPr>
              <a:t>1990s:</a:t>
            </a:r>
            <a:r>
              <a:rPr lang="tr-TR" sz="2000" dirty="0" smtClean="0">
                <a:solidFill>
                  <a:srgbClr val="990000"/>
                </a:solidFill>
              </a:rPr>
              <a:t> </a:t>
            </a:r>
            <a:r>
              <a:rPr lang="en-US" sz="2000" dirty="0" smtClean="0">
                <a:solidFill>
                  <a:srgbClr val="990000"/>
                </a:solidFill>
              </a:rPr>
              <a:t>Identification </a:t>
            </a:r>
            <a:r>
              <a:rPr lang="en-US" sz="2000" dirty="0">
                <a:solidFill>
                  <a:srgbClr val="990000"/>
                </a:solidFill>
              </a:rPr>
              <a:t>of the first thiazolidinedione as an effective insulin sensitizer </a:t>
            </a:r>
            <a:endParaRPr lang="tr-TR" sz="2000" dirty="0">
              <a:solidFill>
                <a:srgbClr val="990000"/>
              </a:solidFill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931648" y="6371767"/>
            <a:ext cx="4494365" cy="410374"/>
          </a:xfrm>
          <a:prstGeom prst="roundRect">
            <a:avLst/>
          </a:prstGeom>
          <a:noFill/>
          <a:ln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smtClean="0">
                <a:solidFill>
                  <a:srgbClr val="9933FF"/>
                </a:solidFill>
              </a:rPr>
              <a:t>1994: </a:t>
            </a:r>
            <a:r>
              <a:rPr lang="tr-TR" sz="2000" dirty="0" smtClean="0">
                <a:solidFill>
                  <a:srgbClr val="9933FF"/>
                </a:solidFill>
              </a:rPr>
              <a:t>Marketing of </a:t>
            </a:r>
            <a:r>
              <a:rPr lang="tr-TR" sz="2000" dirty="0" err="1" smtClean="0">
                <a:solidFill>
                  <a:srgbClr val="9933FF"/>
                </a:solidFill>
              </a:rPr>
              <a:t>metformin</a:t>
            </a:r>
            <a:r>
              <a:rPr lang="tr-TR" sz="2000" dirty="0" smtClean="0">
                <a:solidFill>
                  <a:srgbClr val="9933FF"/>
                </a:solidFill>
              </a:rPr>
              <a:t> in USA </a:t>
            </a:r>
            <a:endParaRPr lang="tr-TR" sz="2000" dirty="0">
              <a:solidFill>
                <a:srgbClr val="9933FF"/>
              </a:solidFill>
            </a:endParaRPr>
          </a:p>
        </p:txBody>
      </p:sp>
      <p:sp>
        <p:nvSpPr>
          <p:cNvPr id="2" name="Yuvarlatılmış Dikdörtgen 1"/>
          <p:cNvSpPr/>
          <p:nvPr/>
        </p:nvSpPr>
        <p:spPr>
          <a:xfrm>
            <a:off x="9495629" y="6339963"/>
            <a:ext cx="2533678" cy="410374"/>
          </a:xfrm>
          <a:prstGeom prst="roundRect">
            <a:avLst/>
          </a:prstGeom>
          <a:solidFill>
            <a:srgbClr val="FFFF00">
              <a:alpha val="56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err="1" smtClean="0">
                <a:solidFill>
                  <a:srgbClr val="990099"/>
                </a:solidFill>
              </a:rPr>
              <a:t>Stem</a:t>
            </a:r>
            <a:r>
              <a:rPr lang="tr-TR" b="1" dirty="0" smtClean="0">
                <a:solidFill>
                  <a:srgbClr val="990099"/>
                </a:solidFill>
              </a:rPr>
              <a:t> </a:t>
            </a:r>
            <a:r>
              <a:rPr lang="tr-TR" b="1" dirty="0" err="1" smtClean="0">
                <a:solidFill>
                  <a:srgbClr val="990099"/>
                </a:solidFill>
              </a:rPr>
              <a:t>cell</a:t>
            </a:r>
            <a:r>
              <a:rPr lang="tr-TR" b="1" dirty="0" smtClean="0">
                <a:solidFill>
                  <a:srgbClr val="990099"/>
                </a:solidFill>
              </a:rPr>
              <a:t> </a:t>
            </a:r>
            <a:r>
              <a:rPr lang="tr-TR" b="1" dirty="0" err="1" smtClean="0">
                <a:solidFill>
                  <a:srgbClr val="990099"/>
                </a:solidFill>
              </a:rPr>
              <a:t>therapy</a:t>
            </a:r>
            <a:endParaRPr lang="tr-TR" b="1" dirty="0">
              <a:solidFill>
                <a:srgbClr val="99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77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462573" y="237769"/>
            <a:ext cx="7258858" cy="624619"/>
          </a:xfrm>
          <a:noFill/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tr-TR" sz="36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MIDDLE EAST: LOCATION, COUNTRIES</a:t>
            </a:r>
            <a:endParaRPr lang="tr-TR" sz="36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51" y="1307751"/>
            <a:ext cx="5487493" cy="5302880"/>
          </a:xfrm>
          <a:prstGeom prst="rect">
            <a:avLst/>
          </a:prstGeom>
        </p:spPr>
      </p:pic>
      <p:pic>
        <p:nvPicPr>
          <p:cNvPr id="1026" name="Picture 2" descr="https://whatcountries.com/wp-content/uploads/2016/05/Map-of-Middle-East-HD-1024x99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52" y="1293912"/>
            <a:ext cx="5487492" cy="5305291"/>
          </a:xfrm>
          <a:prstGeom prst="rect">
            <a:avLst/>
          </a:prstGeom>
          <a:noFill/>
          <a:ln w="3175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Yuvarlatılmış Dikdörtgen 4"/>
          <p:cNvSpPr/>
          <p:nvPr/>
        </p:nvSpPr>
        <p:spPr>
          <a:xfrm>
            <a:off x="7075952" y="1633935"/>
            <a:ext cx="2260120" cy="4899803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300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</a:rPr>
              <a:t>Turkey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Island of </a:t>
            </a:r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</a:rPr>
              <a:t>Cyprus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</a:rPr>
              <a:t>Syria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</a:rPr>
              <a:t>Iraque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Iran, </a:t>
            </a:r>
          </a:p>
          <a:p>
            <a:pPr algn="ctr">
              <a:lnSpc>
                <a:spcPct val="150000"/>
              </a:lnSpc>
            </a:pPr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</a:rPr>
              <a:t>Lebanon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</a:rPr>
              <a:t>Israel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,  </a:t>
            </a:r>
          </a:p>
          <a:p>
            <a:pPr algn="ctr">
              <a:lnSpc>
                <a:spcPct val="150000"/>
              </a:lnSpc>
            </a:pPr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</a:rPr>
              <a:t>Palestine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endParaRPr lang="tr-TR" sz="2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Jordan</a:t>
            </a:r>
            <a:endParaRPr lang="tr-TR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9721431" y="1606619"/>
            <a:ext cx="2269286" cy="4927119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300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  <a:p>
            <a:pPr algn="ctr">
              <a:lnSpc>
                <a:spcPct val="150000"/>
              </a:lnSpc>
            </a:pPr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</a:rPr>
              <a:t>Egypt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</a:rPr>
              <a:t>Saudi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</a:rPr>
              <a:t>Arabia</a:t>
            </a:r>
            <a:endParaRPr lang="tr-TR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</a:rPr>
              <a:t>Kuwait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</a:rPr>
              <a:t>Qatar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endParaRPr lang="tr-TR" sz="2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United </a:t>
            </a:r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</a:rPr>
              <a:t>Arab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</a:rPr>
              <a:t>Emirates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</a:rPr>
              <a:t>Bahrain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endParaRPr lang="tr-TR" sz="2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Yemen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endParaRPr lang="tr-TR" sz="2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Oman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5815" y="134506"/>
            <a:ext cx="1103485" cy="1159406"/>
          </a:xfrm>
          <a:prstGeom prst="rect">
            <a:avLst/>
          </a:prstGeom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251" y="78917"/>
            <a:ext cx="942325" cy="94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000">
              <a:schemeClr val="accent3">
                <a:lumMod val="5000"/>
                <a:lumOff val="95000"/>
              </a:schemeClr>
            </a:gs>
            <a:gs pos="57000">
              <a:schemeClr val="accent3">
                <a:lumMod val="45000"/>
                <a:lumOff val="55000"/>
                <a:alpha val="3000"/>
              </a:schemeClr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51" y="847009"/>
            <a:ext cx="11354044" cy="5979796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Dikdörtgen 2"/>
          <p:cNvSpPr/>
          <p:nvPr/>
        </p:nvSpPr>
        <p:spPr>
          <a:xfrm>
            <a:off x="2631988" y="49428"/>
            <a:ext cx="7858898" cy="65490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cap="all" dirty="0">
                <a:solidFill>
                  <a:schemeClr val="accent5">
                    <a:lumMod val="50000"/>
                  </a:schemeClr>
                </a:solidFill>
              </a:rPr>
              <a:t>The </a:t>
            </a:r>
            <a:r>
              <a:rPr lang="en-US" sz="2400" b="1" cap="all" dirty="0" err="1" smtClean="0">
                <a:solidFill>
                  <a:schemeClr val="accent5">
                    <a:lumMod val="50000"/>
                  </a:schemeClr>
                </a:solidFill>
              </a:rPr>
              <a:t>Internat</a:t>
            </a:r>
            <a:r>
              <a:rPr lang="tr-TR" sz="2400" b="1" cap="all" dirty="0" smtClean="0">
                <a:solidFill>
                  <a:schemeClr val="accent5">
                    <a:lumMod val="50000"/>
                  </a:schemeClr>
                </a:solidFill>
              </a:rPr>
              <a:t>I</a:t>
            </a:r>
            <a:r>
              <a:rPr lang="en-US" sz="2400" b="1" cap="all" dirty="0" err="1" smtClean="0">
                <a:solidFill>
                  <a:schemeClr val="accent5">
                    <a:lumMod val="50000"/>
                  </a:schemeClr>
                </a:solidFill>
              </a:rPr>
              <a:t>onal</a:t>
            </a:r>
            <a:r>
              <a:rPr lang="en-US" sz="2400" b="1" cap="all" dirty="0" smtClean="0">
                <a:solidFill>
                  <a:schemeClr val="accent5">
                    <a:lumMod val="50000"/>
                  </a:schemeClr>
                </a:solidFill>
              </a:rPr>
              <a:t> D</a:t>
            </a:r>
            <a:r>
              <a:rPr lang="tr-TR" sz="2400" b="1" cap="all" dirty="0" smtClean="0">
                <a:solidFill>
                  <a:schemeClr val="accent5">
                    <a:lumMod val="50000"/>
                  </a:schemeClr>
                </a:solidFill>
              </a:rPr>
              <a:t>I</a:t>
            </a:r>
            <a:r>
              <a:rPr lang="en-US" sz="2400" b="1" cap="all" dirty="0" err="1" smtClean="0">
                <a:solidFill>
                  <a:schemeClr val="accent5">
                    <a:lumMod val="50000"/>
                  </a:schemeClr>
                </a:solidFill>
              </a:rPr>
              <a:t>abetes</a:t>
            </a:r>
            <a:r>
              <a:rPr lang="en-US" sz="2400" b="1" cap="all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cap="all" dirty="0" err="1" smtClean="0">
                <a:solidFill>
                  <a:schemeClr val="accent5">
                    <a:lumMod val="50000"/>
                  </a:schemeClr>
                </a:solidFill>
              </a:rPr>
              <a:t>Federat</a:t>
            </a:r>
            <a:r>
              <a:rPr lang="tr-TR" sz="2400" b="1" cap="all" dirty="0" smtClean="0">
                <a:solidFill>
                  <a:schemeClr val="accent5">
                    <a:lumMod val="50000"/>
                  </a:schemeClr>
                </a:solidFill>
              </a:rPr>
              <a:t>I</a:t>
            </a:r>
            <a:r>
              <a:rPr lang="en-US" sz="2400" b="1" cap="all" dirty="0" smtClean="0">
                <a:solidFill>
                  <a:schemeClr val="accent5">
                    <a:lumMod val="50000"/>
                  </a:schemeClr>
                </a:solidFill>
              </a:rPr>
              <a:t>on </a:t>
            </a:r>
            <a:r>
              <a:rPr lang="en-US" sz="2400" b="1" cap="all" dirty="0">
                <a:solidFill>
                  <a:schemeClr val="accent5">
                    <a:lumMod val="50000"/>
                  </a:schemeClr>
                </a:solidFill>
              </a:rPr>
              <a:t>(IDF</a:t>
            </a:r>
            <a:r>
              <a:rPr lang="en-US" sz="2400" b="1" cap="all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  <a:r>
              <a:rPr lang="tr-TR" sz="2400" b="1" cap="all" dirty="0" smtClean="0">
                <a:solidFill>
                  <a:schemeClr val="accent5">
                    <a:lumMod val="50000"/>
                  </a:schemeClr>
                </a:solidFill>
              </a:rPr>
              <a:t> REGIONS</a:t>
            </a:r>
            <a:endParaRPr lang="tr-TR" sz="2400" b="1" cap="all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088809" y="3254644"/>
            <a:ext cx="2035661" cy="171238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2857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r-TR" dirty="0" smtClean="0"/>
          </a:p>
          <a:p>
            <a:endParaRPr lang="tr-TR" dirty="0" smtClean="0"/>
          </a:p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7 </a:t>
            </a:r>
            <a:r>
              <a:rPr lang="en-US" sz="2400" b="1" dirty="0">
                <a:solidFill>
                  <a:srgbClr val="C00000"/>
                </a:solidFill>
              </a:rPr>
              <a:t>regions, </a:t>
            </a:r>
            <a:endParaRPr lang="tr-TR" sz="2400" b="1" dirty="0" smtClean="0">
              <a:solidFill>
                <a:srgbClr val="C00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170 countries</a:t>
            </a:r>
            <a:r>
              <a:rPr lang="tr-TR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endParaRPr lang="tr-TR" sz="2400" b="1" dirty="0" smtClean="0">
              <a:solidFill>
                <a:srgbClr val="C00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230 members</a:t>
            </a:r>
            <a:endParaRPr lang="en-US" sz="2400" b="1" dirty="0">
              <a:solidFill>
                <a:srgbClr val="C00000"/>
              </a:solidFill>
            </a:endParaRPr>
          </a:p>
          <a:p>
            <a:r>
              <a:rPr lang="en-US" dirty="0"/>
              <a:t/>
            </a:r>
            <a:br>
              <a:rPr lang="en-US" dirty="0"/>
            </a:br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16" y="87671"/>
            <a:ext cx="1780186" cy="743776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0108" y="0"/>
            <a:ext cx="944962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5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59" y="1504292"/>
            <a:ext cx="5987327" cy="5169972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46" y="5544563"/>
            <a:ext cx="1889426" cy="896677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1710267" y="17322"/>
            <a:ext cx="2817759" cy="59396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800" b="1" cap="all" dirty="0" smtClean="0">
                <a:solidFill>
                  <a:srgbClr val="990000"/>
                </a:solidFill>
              </a:rPr>
              <a:t>ı</a:t>
            </a:r>
            <a:r>
              <a:rPr lang="en-US" sz="2800" b="1" cap="all" dirty="0" smtClean="0">
                <a:solidFill>
                  <a:srgbClr val="990000"/>
                </a:solidFill>
              </a:rPr>
              <a:t>DF MEMBERS</a:t>
            </a:r>
            <a:endParaRPr lang="en-US" sz="2800" b="1" cap="all" dirty="0">
              <a:solidFill>
                <a:srgbClr val="990000"/>
              </a:solidFill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6772109" y="1606619"/>
            <a:ext cx="2525248" cy="4899803"/>
          </a:xfrm>
          <a:prstGeom prst="roundRect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Turkey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		        2 </a:t>
            </a:r>
            <a:endParaRPr lang="tr-TR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Island of </a:t>
            </a: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Cyprus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 1 </a:t>
            </a:r>
            <a:endParaRPr lang="tr-TR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Syria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		        1</a:t>
            </a:r>
            <a:endParaRPr lang="tr-TR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Iraque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		        1 </a:t>
            </a:r>
            <a:endParaRPr lang="tr-TR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Iran 		        1 </a:t>
            </a:r>
            <a:endParaRPr lang="tr-TR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Lebanon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		2</a:t>
            </a:r>
            <a:endParaRPr lang="tr-TR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Israel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		        1 </a:t>
            </a:r>
            <a:endParaRPr lang="tr-TR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Palestine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	        1 </a:t>
            </a: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Jordan 		        1</a:t>
            </a:r>
            <a:endParaRPr lang="tr-TR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9426482" y="1606619"/>
            <a:ext cx="2525248" cy="4899803"/>
          </a:xfrm>
          <a:prstGeom prst="roundRect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Egypt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		     3 </a:t>
            </a:r>
            <a:endParaRPr lang="tr-TR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</a:rPr>
              <a:t>Saudi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Arabia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     2</a:t>
            </a:r>
            <a:endParaRPr lang="tr-TR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Kuwait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		     1</a:t>
            </a: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Qatar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		     1 </a:t>
            </a: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United </a:t>
            </a:r>
            <a:r>
              <a:rPr lang="tr-TR" sz="2000" b="1" dirty="0" err="1">
                <a:solidFill>
                  <a:schemeClr val="accent5">
                    <a:lumMod val="50000"/>
                  </a:schemeClr>
                </a:solidFill>
              </a:rPr>
              <a:t>Arab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Emirates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	     1</a:t>
            </a: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000" b="1" dirty="0" err="1" smtClean="0">
                <a:solidFill>
                  <a:schemeClr val="accent5">
                    <a:lumMod val="50000"/>
                  </a:schemeClr>
                </a:solidFill>
              </a:rPr>
              <a:t>Bahrain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	     1 </a:t>
            </a: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Yemen 		     1 </a:t>
            </a: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</a:rPr>
              <a:t> Oman 		     1</a:t>
            </a:r>
            <a:endParaRPr lang="tr-TR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837" y="1707995"/>
            <a:ext cx="2932981" cy="2145895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1891425" y="786526"/>
            <a:ext cx="4593216" cy="425744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cap="all" dirty="0">
                <a:solidFill>
                  <a:srgbClr val="C00000"/>
                </a:solidFill>
              </a:rPr>
              <a:t>MIDDLE EAST </a:t>
            </a:r>
            <a:r>
              <a:rPr lang="tr-TR" sz="2400" b="1" cap="all" dirty="0" smtClean="0">
                <a:solidFill>
                  <a:srgbClr val="C00000"/>
                </a:solidFill>
              </a:rPr>
              <a:t>AND</a:t>
            </a:r>
            <a:r>
              <a:rPr lang="en-US" sz="2400" b="1" cap="all" dirty="0" smtClean="0">
                <a:solidFill>
                  <a:srgbClr val="C00000"/>
                </a:solidFill>
              </a:rPr>
              <a:t> </a:t>
            </a:r>
            <a:r>
              <a:rPr lang="en-US" sz="2400" b="1" cap="all" dirty="0">
                <a:solidFill>
                  <a:srgbClr val="C00000"/>
                </a:solidFill>
              </a:rPr>
              <a:t>NORTH AFRICA</a:t>
            </a:r>
            <a:endParaRPr lang="tr-TR" sz="2400" dirty="0">
              <a:solidFill>
                <a:srgbClr val="C00000"/>
              </a:solidFill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271056" y="811144"/>
            <a:ext cx="1239406" cy="432928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cap="all" dirty="0">
                <a:solidFill>
                  <a:srgbClr val="C00000"/>
                </a:solidFill>
              </a:rPr>
              <a:t>EUROPE</a:t>
            </a:r>
          </a:p>
        </p:txBody>
      </p:sp>
      <p:sp>
        <p:nvSpPr>
          <p:cNvPr id="11" name="Yuvarlatılmış Dikdörtgen 10"/>
          <p:cNvSpPr/>
          <p:nvPr/>
        </p:nvSpPr>
        <p:spPr>
          <a:xfrm>
            <a:off x="7709825" y="556752"/>
            <a:ext cx="3433313" cy="540245"/>
          </a:xfrm>
          <a:prstGeom prst="round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accent5">
                    <a:lumMod val="75000"/>
                  </a:schemeClr>
                </a:solidFill>
              </a:rPr>
              <a:t>Number</a:t>
            </a:r>
            <a:r>
              <a:rPr lang="tr-TR" sz="2400" b="1" dirty="0">
                <a:solidFill>
                  <a:schemeClr val="accent5">
                    <a:lumMod val="75000"/>
                  </a:schemeClr>
                </a:solidFill>
              </a:rPr>
              <a:t> of </a:t>
            </a:r>
            <a:r>
              <a:rPr lang="tr-TR" sz="2400" b="1" dirty="0" err="1">
                <a:solidFill>
                  <a:schemeClr val="accent5">
                    <a:lumMod val="75000"/>
                  </a:schemeClr>
                </a:solidFill>
              </a:rPr>
              <a:t>associations</a:t>
            </a:r>
            <a:endParaRPr lang="tr-TR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70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220" y="1307454"/>
            <a:ext cx="4592150" cy="511873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173220" y="1973697"/>
            <a:ext cx="4592150" cy="3332135"/>
          </a:xfrm>
          <a:prstGeom prst="ellipse">
            <a:avLst/>
          </a:prstGeom>
          <a:noFill/>
          <a:ln>
            <a:noFill/>
          </a:ln>
          <a:effectLst>
            <a:outerShdw blurRad="50800" dist="25400" dir="5400000" sx="42000" sy="42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r-TR" sz="2800" b="1" dirty="0" err="1">
                <a:ln w="12700"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If</a:t>
            </a:r>
            <a:r>
              <a:rPr lang="tr-TR" sz="2800" b="1" dirty="0">
                <a:ln w="12700"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lang="tr-TR" sz="2800" b="1" dirty="0" err="1">
                <a:ln w="12700"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diabetes</a:t>
            </a:r>
            <a:r>
              <a:rPr lang="tr-TR" sz="2800" b="1" dirty="0">
                <a:ln w="12700"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lang="tr-TR" sz="2800" b="1" dirty="0" err="1">
                <a:ln w="12700"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was</a:t>
            </a:r>
            <a:r>
              <a:rPr lang="tr-TR" sz="2800" b="1" dirty="0">
                <a:ln w="12700"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a </a:t>
            </a:r>
            <a:r>
              <a:rPr lang="tr-TR" sz="2800" b="1" dirty="0" err="1">
                <a:ln w="12700"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country</a:t>
            </a:r>
            <a:r>
              <a:rPr lang="tr-TR" sz="2800" b="1" dirty="0">
                <a:ln w="12700"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, </a:t>
            </a:r>
            <a:endParaRPr lang="tr-TR" sz="2800" b="1" dirty="0" smtClean="0">
              <a:ln w="12700">
                <a:solidFill>
                  <a:schemeClr val="accent1">
                    <a:shade val="50000"/>
                  </a:schemeClr>
                </a:solidFill>
              </a:ln>
              <a:solidFill>
                <a:srgbClr val="FFFF00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tr-TR" sz="2800" b="1" dirty="0" smtClean="0">
                <a:ln w="12700"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it </a:t>
            </a:r>
            <a:r>
              <a:rPr lang="tr-TR" sz="2800" b="1" dirty="0" err="1">
                <a:ln w="12700"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would</a:t>
            </a:r>
            <a:r>
              <a:rPr lang="tr-TR" sz="2800" b="1" dirty="0">
                <a:ln w="12700"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be </a:t>
            </a:r>
            <a:r>
              <a:rPr lang="tr-TR" sz="2800" b="1" dirty="0" err="1">
                <a:ln w="12700"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the</a:t>
            </a:r>
            <a:r>
              <a:rPr lang="tr-TR" sz="2800" b="1" dirty="0">
                <a:ln w="12700"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lang="tr-TR" sz="2800" b="1" dirty="0" err="1">
                <a:ln w="12700"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world’s</a:t>
            </a:r>
            <a:r>
              <a:rPr lang="tr-TR" sz="2800" b="1" dirty="0">
                <a:ln w="12700"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lang="tr-TR" sz="3200" b="1" dirty="0">
                <a:ln w="12700"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3rd </a:t>
            </a:r>
            <a:r>
              <a:rPr lang="tr-TR" sz="2800" b="1" dirty="0" err="1">
                <a:ln w="12700"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populous</a:t>
            </a:r>
            <a:r>
              <a:rPr lang="tr-TR" sz="2800" b="1" dirty="0">
                <a:ln w="12700"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lang="tr-TR" sz="2800" b="1" dirty="0" err="1">
                <a:ln w="12700"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country</a:t>
            </a:r>
            <a:r>
              <a:rPr lang="tr-TR" sz="2800" b="1" dirty="0">
                <a:ln w="12700"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110" y="350456"/>
            <a:ext cx="3646252" cy="3097913"/>
          </a:xfrm>
          <a:prstGeom prst="rect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110" y="3639765"/>
            <a:ext cx="3646252" cy="3078747"/>
          </a:xfrm>
          <a:prstGeom prst="rect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9562"/>
            <a:ext cx="1780186" cy="743776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5342255" y="6096250"/>
            <a:ext cx="1332855" cy="8136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smtClean="0">
                <a:solidFill>
                  <a:srgbClr val="0033CC"/>
                </a:solidFill>
              </a:rPr>
              <a:t>2015</a:t>
            </a:r>
            <a:endParaRPr lang="tr-TR" sz="2000" b="1" dirty="0">
              <a:solidFill>
                <a:srgbClr val="0033CC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6881247" y="1735810"/>
            <a:ext cx="3177153" cy="6664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DIABETES</a:t>
            </a:r>
            <a:endParaRPr lang="tr-TR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140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70" y="1782582"/>
            <a:ext cx="8214191" cy="3384811"/>
          </a:xfrm>
          <a:prstGeom prst="rect">
            <a:avLst/>
          </a:prstGeom>
        </p:spPr>
      </p:pic>
      <p:sp>
        <p:nvSpPr>
          <p:cNvPr id="3" name="Yuvarlatılmış Dikdörtgen 2"/>
          <p:cNvSpPr/>
          <p:nvPr/>
        </p:nvSpPr>
        <p:spPr>
          <a:xfrm>
            <a:off x="263471" y="85097"/>
            <a:ext cx="5811865" cy="1317357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r-TR" sz="28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Diabetes</a:t>
            </a:r>
            <a:r>
              <a:rPr lang="tr-TR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a global </a:t>
            </a:r>
            <a:r>
              <a:rPr lang="tr-TR" sz="28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disease</a:t>
            </a:r>
            <a:r>
              <a:rPr lang="tr-TR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!</a:t>
            </a:r>
          </a:p>
          <a:p>
            <a:pPr algn="ctr">
              <a:lnSpc>
                <a:spcPct val="150000"/>
              </a:lnSpc>
            </a:pPr>
            <a:r>
              <a:rPr lang="tr-TR" sz="2400" dirty="0" err="1" smtClean="0">
                <a:solidFill>
                  <a:srgbClr val="FFC000"/>
                </a:solidFill>
              </a:rPr>
              <a:t>Estimated</a:t>
            </a:r>
            <a:r>
              <a:rPr lang="tr-TR" sz="2400" dirty="0" smtClean="0">
                <a:solidFill>
                  <a:srgbClr val="FFC000"/>
                </a:solidFill>
              </a:rPr>
              <a:t> global </a:t>
            </a:r>
            <a:r>
              <a:rPr lang="tr-TR" sz="2400" dirty="0" err="1" smtClean="0">
                <a:solidFill>
                  <a:srgbClr val="FFC000"/>
                </a:solidFill>
              </a:rPr>
              <a:t>prevalence</a:t>
            </a:r>
            <a:r>
              <a:rPr lang="tr-TR" sz="2400" dirty="0" smtClean="0">
                <a:solidFill>
                  <a:srgbClr val="FFC000"/>
                </a:solidFill>
              </a:rPr>
              <a:t> of </a:t>
            </a:r>
            <a:r>
              <a:rPr lang="tr-TR" sz="2400" dirty="0" err="1" smtClean="0">
                <a:solidFill>
                  <a:srgbClr val="FFC000"/>
                </a:solidFill>
              </a:rPr>
              <a:t>diabetes</a:t>
            </a:r>
            <a:endParaRPr lang="tr-TR" sz="2400" dirty="0">
              <a:solidFill>
                <a:srgbClr val="FFC000"/>
              </a:solidFill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263471" y="5570626"/>
            <a:ext cx="1689315" cy="7836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r-TR" sz="2400" dirty="0" smtClean="0">
                <a:solidFill>
                  <a:srgbClr val="3ABCCE"/>
                </a:solidFill>
              </a:rPr>
              <a:t>151 </a:t>
            </a:r>
            <a:r>
              <a:rPr lang="tr-TR" sz="2400" dirty="0" err="1" smtClean="0">
                <a:solidFill>
                  <a:srgbClr val="3ABCCE"/>
                </a:solidFill>
              </a:rPr>
              <a:t>million</a:t>
            </a:r>
            <a:endParaRPr lang="tr-TR" sz="2400" dirty="0" smtClean="0">
              <a:solidFill>
                <a:srgbClr val="3ABCCE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tr-TR" sz="2000" dirty="0" smtClean="0">
                <a:solidFill>
                  <a:schemeClr val="accent5">
                    <a:lumMod val="50000"/>
                  </a:schemeClr>
                </a:solidFill>
              </a:rPr>
              <a:t>2000</a:t>
            </a:r>
            <a:endParaRPr lang="tr-TR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2820692" y="5570626"/>
            <a:ext cx="1689315" cy="7836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r-TR" sz="2400" dirty="0" smtClean="0">
                <a:solidFill>
                  <a:srgbClr val="3ABCCE"/>
                </a:solidFill>
              </a:rPr>
              <a:t>415 </a:t>
            </a:r>
            <a:r>
              <a:rPr lang="tr-TR" sz="2400" dirty="0" err="1" smtClean="0">
                <a:solidFill>
                  <a:srgbClr val="3ABCCE"/>
                </a:solidFill>
              </a:rPr>
              <a:t>million</a:t>
            </a:r>
            <a:endParaRPr lang="tr-TR" sz="2400" dirty="0" smtClean="0">
              <a:solidFill>
                <a:srgbClr val="3ABCCE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tr-TR" sz="2000" dirty="0" smtClean="0">
                <a:solidFill>
                  <a:schemeClr val="accent5">
                    <a:lumMod val="50000"/>
                  </a:schemeClr>
                </a:solidFill>
              </a:rPr>
              <a:t>2015</a:t>
            </a:r>
            <a:endParaRPr lang="tr-TR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5718875" y="5579390"/>
            <a:ext cx="1689315" cy="7749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r-TR" sz="2400" dirty="0" smtClean="0">
                <a:solidFill>
                  <a:srgbClr val="3ABCCE"/>
                </a:solidFill>
              </a:rPr>
              <a:t>552 </a:t>
            </a:r>
            <a:r>
              <a:rPr lang="tr-TR" sz="2400" dirty="0" err="1" smtClean="0">
                <a:solidFill>
                  <a:srgbClr val="3ABCCE"/>
                </a:solidFill>
              </a:rPr>
              <a:t>million</a:t>
            </a:r>
            <a:endParaRPr lang="tr-TR" sz="2400" dirty="0" smtClean="0">
              <a:solidFill>
                <a:srgbClr val="3ABCCE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tr-TR" sz="2000" dirty="0" smtClean="0">
                <a:solidFill>
                  <a:schemeClr val="accent5">
                    <a:lumMod val="50000"/>
                  </a:schemeClr>
                </a:solidFill>
              </a:rPr>
              <a:t>2030</a:t>
            </a:r>
            <a:endParaRPr lang="tr-TR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344" y="1137977"/>
            <a:ext cx="3613252" cy="4029416"/>
          </a:xfrm>
          <a:prstGeom prst="rect">
            <a:avLst/>
          </a:prstGeom>
        </p:spPr>
      </p:pic>
      <p:sp>
        <p:nvSpPr>
          <p:cNvPr id="11" name="Yuvarlatılmış Dikdörtgen 10"/>
          <p:cNvSpPr/>
          <p:nvPr/>
        </p:nvSpPr>
        <p:spPr>
          <a:xfrm>
            <a:off x="9315824" y="5469886"/>
            <a:ext cx="1689315" cy="9851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r-TR" sz="2400" dirty="0" smtClean="0">
                <a:solidFill>
                  <a:srgbClr val="D8344F"/>
                </a:solidFill>
              </a:rPr>
              <a:t>642 </a:t>
            </a:r>
            <a:r>
              <a:rPr lang="tr-TR" sz="2400" dirty="0" err="1" smtClean="0">
                <a:solidFill>
                  <a:srgbClr val="D8344F"/>
                </a:solidFill>
              </a:rPr>
              <a:t>million</a:t>
            </a:r>
            <a:endParaRPr lang="tr-TR" sz="2400" dirty="0" smtClean="0">
              <a:solidFill>
                <a:srgbClr val="D8344F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tr-TR" sz="2000" dirty="0" smtClean="0">
                <a:solidFill>
                  <a:schemeClr val="accent5">
                    <a:lumMod val="50000"/>
                  </a:schemeClr>
                </a:solidFill>
              </a:rPr>
              <a:t>2040</a:t>
            </a:r>
            <a:endParaRPr lang="tr-TR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1814" y="0"/>
            <a:ext cx="1780186" cy="743776"/>
          </a:xfrm>
          <a:prstGeom prst="rect">
            <a:avLst/>
          </a:prstGeom>
        </p:spPr>
      </p:pic>
      <p:sp>
        <p:nvSpPr>
          <p:cNvPr id="13" name="Sağ Ok 12"/>
          <p:cNvSpPr/>
          <p:nvPr/>
        </p:nvSpPr>
        <p:spPr>
          <a:xfrm rot="-660000">
            <a:off x="177075" y="1707803"/>
            <a:ext cx="10884412" cy="457434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50800" dist="50800" dir="6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5993" y="1860386"/>
            <a:ext cx="2876574" cy="3081375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340" y="1990940"/>
            <a:ext cx="1979802" cy="1280326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670" y="1782582"/>
            <a:ext cx="1099864" cy="567935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7785" y="1889236"/>
            <a:ext cx="3774568" cy="2020575"/>
          </a:xfrm>
          <a:prstGeom prst="rect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7831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20940</TotalTime>
  <Words>2056</Words>
  <Application>Microsoft Office PowerPoint</Application>
  <PresentationFormat>Geniş ekran</PresentationFormat>
  <Paragraphs>514</Paragraphs>
  <Slides>43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43</vt:i4>
      </vt:variant>
    </vt:vector>
  </HeadingPairs>
  <TitlesOfParts>
    <vt:vector size="53" baseType="lpstr">
      <vt:lpstr>맑은 고딕</vt:lpstr>
      <vt:lpstr>SimSun</vt:lpstr>
      <vt:lpstr>Arial</vt:lpstr>
      <vt:lpstr>Arial Black</vt:lpstr>
      <vt:lpstr>Calibri</vt:lpstr>
      <vt:lpstr>Calibri Light</vt:lpstr>
      <vt:lpstr>Roboto</vt:lpstr>
      <vt:lpstr>Wingdings</vt:lpstr>
      <vt:lpstr>Wingdings 2</vt:lpstr>
      <vt:lpstr>HDOfficeLightV0</vt:lpstr>
      <vt:lpstr>PowerPoint Sunusu</vt:lpstr>
      <vt:lpstr>DIABETES   and  THE REGIONAL EPIDEMIC OF GDM:  WHY IS THIS  A PROBLEM ?</vt:lpstr>
      <vt:lpstr>PowerPoint Sunusu</vt:lpstr>
      <vt:lpstr>PowerPoint Sunusu</vt:lpstr>
      <vt:lpstr>MIDDLE EAST: LOCATION, COUNTRIES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PARALLEL EPIDEMICS of DIABETES &amp; OBESITY</vt:lpstr>
      <vt:lpstr>OBESITY IN THE REGION</vt:lpstr>
      <vt:lpstr>PowerPoint Sunusu</vt:lpstr>
      <vt:lpstr>PowerPoint Sunusu</vt:lpstr>
      <vt:lpstr>PowerPoint Sunusu</vt:lpstr>
      <vt:lpstr>PowerPoint Sunusu</vt:lpstr>
      <vt:lpstr>DIABETES IN TURKEY: FACTS and FIGURES</vt:lpstr>
      <vt:lpstr>PowerPoint Sunusu</vt:lpstr>
      <vt:lpstr>PowerPoint Sunusu</vt:lpstr>
      <vt:lpstr>PowerPoint Sunusu</vt:lpstr>
      <vt:lpstr>PowerPoint Sunusu</vt:lpstr>
      <vt:lpstr>CLASSIFICATION</vt:lpstr>
      <vt:lpstr>FACTS &amp; FIGURES WOMEN, IDF 2015  </vt:lpstr>
      <vt:lpstr>PowerPoint Sunusu</vt:lpstr>
      <vt:lpstr>GDM</vt:lpstr>
      <vt:lpstr>GESTATIONAL DIABETES</vt:lpstr>
      <vt:lpstr>PowerPoint Sunusu</vt:lpstr>
      <vt:lpstr>PowerPoint Sunusu</vt:lpstr>
      <vt:lpstr>PowerPoint Sunusu</vt:lpstr>
      <vt:lpstr>FETAL PROGRAMMING</vt:lpstr>
      <vt:lpstr>PowerPoint Sunusu</vt:lpstr>
      <vt:lpstr>SUMMARY</vt:lpstr>
      <vt:lpstr>SUMMARY</vt:lpstr>
      <vt:lpstr>SUMMARY</vt:lpstr>
      <vt:lpstr>SUMMARY</vt:lpstr>
      <vt:lpstr>PowerPoint Sunusu</vt:lpstr>
      <vt:lpstr>WINDOWS OF OPPORTUNITY ACROSS THE LIFE COURSE  TO REDUCE INTERGENERATIONAL TRANSMISSION OF DIABETES </vt:lpstr>
      <vt:lpstr>PowerPoint Sunusu</vt:lpstr>
      <vt:lpstr>GDM RISK FACTORS </vt:lpstr>
      <vt:lpstr>PowerPoint Sunusu</vt:lpstr>
      <vt:lpstr>PowerPoint Sunusu</vt:lpstr>
      <vt:lpstr>PowerPoint Sunusu</vt:lpstr>
    </vt:vector>
  </TitlesOfParts>
  <Company>SilentAll Team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bfr</dc:title>
  <dc:creator>Neriman Basak Baksu</dc:creator>
  <cp:lastModifiedBy>Neriman Basak Baksu</cp:lastModifiedBy>
  <cp:revision>628</cp:revision>
  <dcterms:created xsi:type="dcterms:W3CDTF">2017-03-19T08:48:13Z</dcterms:created>
  <dcterms:modified xsi:type="dcterms:W3CDTF">2017-05-19T11:37:32Z</dcterms:modified>
</cp:coreProperties>
</file>