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7" r:id="rId4"/>
    <p:sldId id="31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12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8" r:id="rId47"/>
    <p:sldId id="301" r:id="rId48"/>
    <p:sldId id="302" r:id="rId49"/>
    <p:sldId id="304" r:id="rId50"/>
    <p:sldId id="305" r:id="rId51"/>
    <p:sldId id="309" r:id="rId52"/>
    <p:sldId id="310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472608" cy="115212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endParaRPr lang="tr-TR" sz="2000" b="1" dirty="0" smtClean="0">
              <a:solidFill>
                <a:schemeClr val="tx1"/>
              </a:solidFill>
            </a:endParaRPr>
          </a:p>
          <a:p>
            <a:r>
              <a:rPr lang="tr-TR" sz="2000" b="1" dirty="0" smtClean="0">
                <a:solidFill>
                  <a:schemeClr val="tx1"/>
                </a:solidFill>
              </a:rPr>
              <a:t>Prof Dr M Tamer </a:t>
            </a:r>
            <a:r>
              <a:rPr lang="tr-TR" sz="2000" b="1" dirty="0" err="1" smtClean="0">
                <a:solidFill>
                  <a:schemeClr val="tx1"/>
                </a:solidFill>
              </a:rPr>
              <a:t>Mungan</a:t>
            </a:r>
            <a:endParaRPr lang="tr-TR" sz="2000" b="1" dirty="0" smtClean="0">
              <a:solidFill>
                <a:schemeClr val="tx1"/>
              </a:solidFill>
            </a:endParaRPr>
          </a:p>
          <a:p>
            <a:r>
              <a:rPr lang="tr-TR" sz="2000" dirty="0" err="1" smtClean="0">
                <a:solidFill>
                  <a:schemeClr val="tx1"/>
                </a:solidFill>
              </a:rPr>
              <a:t>tdmungan</a:t>
            </a:r>
            <a:r>
              <a:rPr lang="tr-TR" sz="2000" dirty="0" smtClean="0">
                <a:solidFill>
                  <a:schemeClr val="tx1"/>
                </a:solidFill>
              </a:rPr>
              <a:t>@</a:t>
            </a:r>
            <a:r>
              <a:rPr lang="tr-TR" sz="2000" dirty="0" err="1" smtClean="0">
                <a:solidFill>
                  <a:schemeClr val="tx1"/>
                </a:solidFill>
              </a:rPr>
              <a:t>gmail</a:t>
            </a:r>
            <a:r>
              <a:rPr lang="tr-TR" sz="2000" dirty="0" smtClean="0">
                <a:solidFill>
                  <a:schemeClr val="tx1"/>
                </a:solidFill>
              </a:rPr>
              <a:t>.com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İNVAZİV PROSEDÜRLER:</a:t>
            </a:r>
            <a:b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 KADAR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İNVAZİV?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Namık Demir\Belgelerim\DERNEKLER\MFM-P\Dernek Logoları\Türkç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01" y="116632"/>
            <a:ext cx="1280171" cy="121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ebe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8" y="3068960"/>
            <a:ext cx="3505200" cy="3789040"/>
          </a:xfrm>
          <a:prstGeom prst="rect">
            <a:avLst/>
          </a:prstGeom>
          <a:noFill/>
        </p:spPr>
      </p:pic>
      <p:sp>
        <p:nvSpPr>
          <p:cNvPr id="54274" name="AutoShape 2" descr="amniosentez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amniosentez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8" name="Picture 6" descr="amniosentez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068960"/>
            <a:ext cx="3705225" cy="2409826"/>
          </a:xfrm>
          <a:prstGeom prst="rect">
            <a:avLst/>
          </a:prstGeom>
          <a:noFill/>
        </p:spPr>
      </p:pic>
      <p:pic>
        <p:nvPicPr>
          <p:cNvPr id="9" name="Picture 4" descr="http://www.koruhastanesi.com/img/logo/Logo-An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76672"/>
            <a:ext cx="1584176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İnvaziv</a:t>
            </a:r>
            <a:r>
              <a:rPr lang="tr-T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 Riskleri: Gebelik kaybı(1)</a:t>
            </a:r>
            <a:endParaRPr lang="tr-T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7320"/>
            <a:ext cx="7772400" cy="4572000"/>
          </a:xfrm>
        </p:spPr>
        <p:txBody>
          <a:bodyPr/>
          <a:lstStyle/>
          <a:p>
            <a:r>
              <a:rPr lang="tr-TR" b="1" u="sng" dirty="0" err="1" smtClean="0"/>
              <a:t>Maternal</a:t>
            </a:r>
            <a:r>
              <a:rPr lang="tr-TR" b="1" u="sng" dirty="0" smtClean="0"/>
              <a:t> risk son derece azdır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Total gebelik kaybı</a:t>
            </a:r>
            <a:r>
              <a:rPr lang="tr-TR" dirty="0" smtClean="0"/>
              <a:t>, gebeliğin kendisine bağlı kayıplara ilaveten, prosedür nedeni ile ortaya çıkan ilave risktir.</a:t>
            </a:r>
          </a:p>
          <a:p>
            <a:pPr marL="742950" lvl="2" indent="-342900"/>
            <a:r>
              <a:rPr lang="tr-TR" dirty="0" err="1" smtClean="0"/>
              <a:t>Spontan</a:t>
            </a:r>
            <a:r>
              <a:rPr lang="tr-TR" dirty="0" smtClean="0"/>
              <a:t> gebelik kayıp oranlarının hesaplanması güçtür.</a:t>
            </a:r>
          </a:p>
          <a:p>
            <a:r>
              <a:rPr lang="tr-TR" dirty="0" err="1" smtClean="0"/>
              <a:t>İnvaziv</a:t>
            </a:r>
            <a:r>
              <a:rPr lang="tr-TR" dirty="0" smtClean="0"/>
              <a:t> prosedür uygulanan gebedeki background kayıp oranları, </a:t>
            </a:r>
          </a:p>
          <a:p>
            <a:pPr lvl="1"/>
            <a:r>
              <a:rPr lang="tr-TR" dirty="0"/>
              <a:t>A</a:t>
            </a:r>
            <a:r>
              <a:rPr lang="tr-TR" dirty="0" smtClean="0"/>
              <a:t>nne yaşı, 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ebelik haftası, </a:t>
            </a:r>
            <a:endParaRPr lang="tr-TR" dirty="0"/>
          </a:p>
          <a:p>
            <a:pPr lvl="1"/>
            <a:r>
              <a:rPr lang="tr-TR" dirty="0" err="1"/>
              <a:t>İ</a:t>
            </a:r>
            <a:r>
              <a:rPr lang="tr-TR" dirty="0" err="1" smtClean="0"/>
              <a:t>ndikasyona</a:t>
            </a:r>
            <a:r>
              <a:rPr lang="tr-TR" dirty="0" smtClean="0"/>
              <a:t> </a:t>
            </a:r>
            <a:r>
              <a:rPr lang="tr-TR" dirty="0" err="1" smtClean="0"/>
              <a:t>görede</a:t>
            </a:r>
            <a:r>
              <a:rPr lang="tr-TR" dirty="0" smtClean="0"/>
              <a:t>    değişir.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İnvaziv</a:t>
            </a:r>
            <a:r>
              <a:rPr lang="tr-T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 Riskleri: Gebelik kaybı(2)</a:t>
            </a:r>
            <a:endParaRPr lang="tr-T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r>
              <a:rPr lang="tr-TR" dirty="0" smtClean="0"/>
              <a:t>RCT, 16W civarında </a:t>
            </a:r>
            <a:r>
              <a:rPr lang="tr-TR" dirty="0" err="1" smtClean="0"/>
              <a:t>Amniosenteze</a:t>
            </a:r>
            <a:r>
              <a:rPr lang="tr-TR" dirty="0" smtClean="0"/>
              <a:t> bağlı </a:t>
            </a:r>
            <a:r>
              <a:rPr lang="tr-TR" dirty="0" err="1" smtClean="0"/>
              <a:t>fetal</a:t>
            </a:r>
            <a:r>
              <a:rPr lang="tr-TR" dirty="0" smtClean="0"/>
              <a:t> kayıp oranı %1 olarak verilmiştir</a:t>
            </a:r>
            <a:r>
              <a:rPr lang="tr-TR" sz="2800" dirty="0" smtClean="0"/>
              <a:t>. </a:t>
            </a:r>
            <a:r>
              <a:rPr lang="tr-TR" sz="1800" dirty="0" smtClean="0"/>
              <a:t>(</a:t>
            </a:r>
            <a:r>
              <a:rPr lang="tr-TR" sz="1800" dirty="0" err="1" smtClean="0"/>
              <a:t>Tabor</a:t>
            </a:r>
            <a:r>
              <a:rPr lang="tr-TR" sz="1800" dirty="0" smtClean="0"/>
              <a:t> A, et al. </a:t>
            </a:r>
            <a:r>
              <a:rPr lang="tr-TR" sz="1800" dirty="0" err="1" smtClean="0"/>
              <a:t>Lancet</a:t>
            </a:r>
            <a:r>
              <a:rPr lang="tr-TR" sz="1800" dirty="0" smtClean="0"/>
              <a:t> 1986.i;287-293)</a:t>
            </a:r>
            <a:endParaRPr lang="tr-TR" sz="2000" dirty="0" smtClean="0"/>
          </a:p>
          <a:p>
            <a:r>
              <a:rPr lang="tr-TR" b="1" dirty="0" smtClean="0">
                <a:solidFill>
                  <a:schemeClr val="accent1"/>
                </a:solidFill>
              </a:rPr>
              <a:t>FASTER </a:t>
            </a:r>
            <a:r>
              <a:rPr lang="tr-TR" b="1" dirty="0" err="1" smtClean="0">
                <a:solidFill>
                  <a:schemeClr val="accent1"/>
                </a:solidFill>
              </a:rPr>
              <a:t>Trial</a:t>
            </a:r>
            <a:r>
              <a:rPr lang="tr-TR" b="1" dirty="0" smtClean="0">
                <a:solidFill>
                  <a:schemeClr val="accent1"/>
                </a:solidFill>
              </a:rPr>
              <a:t>: </a:t>
            </a:r>
            <a:r>
              <a:rPr lang="tr-TR" b="1" dirty="0" err="1" smtClean="0">
                <a:solidFill>
                  <a:schemeClr val="accent1"/>
                </a:solidFill>
              </a:rPr>
              <a:t>fetal</a:t>
            </a:r>
            <a:r>
              <a:rPr lang="tr-TR" b="1" dirty="0" smtClean="0">
                <a:solidFill>
                  <a:schemeClr val="accent1"/>
                </a:solidFill>
              </a:rPr>
              <a:t> kayıp oranı=1/1600</a:t>
            </a:r>
          </a:p>
          <a:p>
            <a:pPr algn="r">
              <a:buNone/>
            </a:pPr>
            <a:r>
              <a:rPr lang="tr-TR" sz="1800" dirty="0" smtClean="0"/>
              <a:t>(</a:t>
            </a:r>
            <a:r>
              <a:rPr lang="tr-TR" sz="1800" dirty="0" err="1" smtClean="0"/>
              <a:t>Eddleman</a:t>
            </a:r>
            <a:r>
              <a:rPr lang="tr-TR" sz="1800" dirty="0" smtClean="0"/>
              <a:t> KA, et al. </a:t>
            </a:r>
            <a:r>
              <a:rPr lang="tr-TR" sz="1800" dirty="0" err="1" smtClean="0"/>
              <a:t>Obstat</a:t>
            </a:r>
            <a:r>
              <a:rPr lang="tr-TR" sz="1800" dirty="0" smtClean="0"/>
              <a:t> </a:t>
            </a:r>
            <a:r>
              <a:rPr lang="tr-TR" sz="1800" dirty="0" err="1" smtClean="0"/>
              <a:t>Gynecol</a:t>
            </a:r>
            <a:r>
              <a:rPr lang="tr-TR" sz="1800" dirty="0" smtClean="0"/>
              <a:t> </a:t>
            </a:r>
            <a:r>
              <a:rPr lang="tr-TR" sz="1800" b="1" dirty="0" smtClean="0"/>
              <a:t>2006</a:t>
            </a:r>
            <a:r>
              <a:rPr lang="tr-TR" sz="1800" dirty="0" smtClean="0"/>
              <a:t>:08,067-072)</a:t>
            </a:r>
          </a:p>
          <a:p>
            <a:r>
              <a:rPr lang="tr-TR" b="1" dirty="0" err="1" smtClean="0"/>
              <a:t>Cochrane</a:t>
            </a:r>
            <a:r>
              <a:rPr lang="tr-TR" b="1" dirty="0" smtClean="0"/>
              <a:t>:</a:t>
            </a:r>
            <a:r>
              <a:rPr lang="tr-TR" dirty="0" smtClean="0"/>
              <a:t>     (</a:t>
            </a:r>
            <a:r>
              <a:rPr lang="tr-TR" dirty="0" err="1" smtClean="0"/>
              <a:t>Fetal</a:t>
            </a:r>
            <a:r>
              <a:rPr lang="tr-TR" dirty="0" smtClean="0"/>
              <a:t> kayıp oranı)</a:t>
            </a:r>
          </a:p>
          <a:p>
            <a:pPr lvl="1"/>
            <a:r>
              <a:rPr lang="tr-TR" b="1" dirty="0" err="1" smtClean="0"/>
              <a:t>Transabdominal</a:t>
            </a:r>
            <a:r>
              <a:rPr lang="tr-TR" b="1" dirty="0" smtClean="0"/>
              <a:t> CVS &amp; </a:t>
            </a:r>
            <a:r>
              <a:rPr lang="tr-TR" sz="3600" b="1" dirty="0" smtClean="0"/>
              <a:t>AS</a:t>
            </a:r>
            <a:r>
              <a:rPr lang="tr-TR" dirty="0" smtClean="0"/>
              <a:t>:  OR=0,90  </a:t>
            </a:r>
            <a:r>
              <a:rPr lang="tr-TR" sz="2000" dirty="0" smtClean="0"/>
              <a:t>(%95  CI.0,6-1,23)</a:t>
            </a:r>
            <a:endParaRPr lang="tr-TR" dirty="0" smtClean="0"/>
          </a:p>
          <a:p>
            <a:pPr lvl="1"/>
            <a:r>
              <a:rPr lang="tr-TR" b="1" dirty="0" err="1" smtClean="0"/>
              <a:t>Transservikal</a:t>
            </a:r>
            <a:r>
              <a:rPr lang="tr-TR" b="1" dirty="0" smtClean="0"/>
              <a:t> CVS &amp; </a:t>
            </a:r>
            <a:r>
              <a:rPr lang="tr-TR" sz="3600" b="1" dirty="0" smtClean="0"/>
              <a:t>AS  </a:t>
            </a:r>
            <a:r>
              <a:rPr lang="tr-TR" b="1" dirty="0" smtClean="0"/>
              <a:t>    : </a:t>
            </a:r>
            <a:r>
              <a:rPr lang="tr-TR" dirty="0" smtClean="0"/>
              <a:t>OR=1,40   </a:t>
            </a:r>
            <a:r>
              <a:rPr lang="tr-TR" sz="2000" dirty="0" smtClean="0"/>
              <a:t> (%95  CI:,09-1,81)</a:t>
            </a:r>
          </a:p>
          <a:p>
            <a:pPr lvl="1" algn="r">
              <a:buNone/>
            </a:pPr>
            <a:r>
              <a:rPr lang="tr-TR" sz="1600" dirty="0" smtClean="0"/>
              <a:t>(</a:t>
            </a:r>
            <a:r>
              <a:rPr lang="tr-TR" sz="1600" dirty="0" err="1" smtClean="0"/>
              <a:t>Alfirevic</a:t>
            </a:r>
            <a:r>
              <a:rPr lang="tr-TR" sz="1600" dirty="0" smtClean="0"/>
              <a:t> Z. </a:t>
            </a:r>
            <a:r>
              <a:rPr lang="tr-TR" sz="1600" dirty="0" err="1" smtClean="0"/>
              <a:t>Cochrane</a:t>
            </a:r>
            <a:r>
              <a:rPr lang="tr-TR" sz="1600" dirty="0" smtClean="0"/>
              <a:t> </a:t>
            </a:r>
            <a:r>
              <a:rPr lang="tr-TR" sz="1600" dirty="0" err="1" smtClean="0"/>
              <a:t>Database</a:t>
            </a:r>
            <a:r>
              <a:rPr lang="tr-TR" sz="1600" dirty="0" smtClean="0"/>
              <a:t> </a:t>
            </a:r>
            <a:r>
              <a:rPr lang="tr-TR" sz="1600" dirty="0" err="1" smtClean="0"/>
              <a:t>System</a:t>
            </a:r>
            <a:r>
              <a:rPr lang="tr-TR" sz="1600" dirty="0" smtClean="0"/>
              <a:t> Re </a:t>
            </a:r>
            <a:r>
              <a:rPr lang="tr-TR" sz="1600" b="1" dirty="0" smtClean="0"/>
              <a:t>2003</a:t>
            </a:r>
            <a:r>
              <a:rPr lang="tr-TR" sz="1600" dirty="0" smtClean="0"/>
              <a:t>:</a:t>
            </a:r>
            <a:r>
              <a:rPr lang="tr-TR" sz="1600" dirty="0" err="1" smtClean="0"/>
              <a:t>issue</a:t>
            </a:r>
            <a:r>
              <a:rPr lang="tr-TR" sz="1600" dirty="0" smtClean="0"/>
              <a:t> 3 Art No CD003252)</a:t>
            </a:r>
            <a:endParaRPr lang="tr-T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İnvaziv</a:t>
            </a:r>
            <a:r>
              <a:rPr lang="tr-T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 Riskleri: Gebelik kaybı(3)</a:t>
            </a:r>
            <a:endParaRPr lang="tr-T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363272" cy="4997152"/>
          </a:xfrm>
        </p:spPr>
        <p:txBody>
          <a:bodyPr>
            <a:normAutofit/>
          </a:bodyPr>
          <a:lstStyle/>
          <a:p>
            <a:r>
              <a:rPr lang="tr-TR" dirty="0" smtClean="0"/>
              <a:t>9-14W arasında yapılan </a:t>
            </a:r>
            <a:r>
              <a:rPr lang="tr-TR" b="1" dirty="0" smtClean="0"/>
              <a:t>erken </a:t>
            </a:r>
            <a:r>
              <a:rPr lang="tr-TR" b="1" dirty="0" err="1" smtClean="0"/>
              <a:t>amniosentez’in</a:t>
            </a:r>
            <a:r>
              <a:rPr lang="tr-TR" dirty="0" smtClean="0"/>
              <a:t>, gerek CVS gerekse ikinci </a:t>
            </a:r>
            <a:r>
              <a:rPr lang="tr-TR" dirty="0" err="1" smtClean="0"/>
              <a:t>trimester</a:t>
            </a:r>
            <a:r>
              <a:rPr lang="tr-TR" dirty="0" smtClean="0"/>
              <a:t> </a:t>
            </a:r>
            <a:r>
              <a:rPr lang="tr-TR" dirty="0" err="1" smtClean="0"/>
              <a:t>Amniosenteze</a:t>
            </a:r>
            <a:r>
              <a:rPr lang="tr-TR" dirty="0" smtClean="0"/>
              <a:t> göre  daha fazla gebelik kaybına neden olduğu bildirilmiştir. </a:t>
            </a:r>
          </a:p>
          <a:p>
            <a:pPr algn="r">
              <a:buNone/>
            </a:pPr>
            <a:r>
              <a:rPr lang="tr-TR" sz="1800" dirty="0" smtClean="0"/>
              <a:t>(</a:t>
            </a:r>
            <a:r>
              <a:rPr lang="tr-TR" sz="1800" dirty="0" err="1" smtClean="0"/>
              <a:t>Nicolaides</a:t>
            </a:r>
            <a:r>
              <a:rPr lang="tr-TR" sz="1800" dirty="0" smtClean="0"/>
              <a:t> K, et al. </a:t>
            </a:r>
            <a:r>
              <a:rPr lang="tr-TR" sz="1800" dirty="0" err="1" smtClean="0"/>
              <a:t>Lancet</a:t>
            </a:r>
            <a:r>
              <a:rPr lang="tr-TR" sz="1800" dirty="0" smtClean="0"/>
              <a:t> 1994:344;435-447)</a:t>
            </a:r>
          </a:p>
          <a:p>
            <a:pPr algn="r">
              <a:buNone/>
            </a:pPr>
            <a:r>
              <a:rPr lang="tr-TR" sz="1800" dirty="0" smtClean="0"/>
              <a:t> (CEMAT </a:t>
            </a:r>
            <a:r>
              <a:rPr lang="tr-TR" sz="1800" dirty="0" err="1" smtClean="0"/>
              <a:t>Trial</a:t>
            </a:r>
            <a:r>
              <a:rPr lang="tr-TR" sz="1800" dirty="0" smtClean="0"/>
              <a:t>. </a:t>
            </a:r>
            <a:r>
              <a:rPr lang="tr-TR" sz="1800" dirty="0" err="1" smtClean="0"/>
              <a:t>Lancet</a:t>
            </a:r>
            <a:r>
              <a:rPr lang="tr-TR" sz="1800" dirty="0" smtClean="0"/>
              <a:t> 1998:351;242-247)</a:t>
            </a:r>
          </a:p>
          <a:p>
            <a:r>
              <a:rPr lang="tr-TR" dirty="0" smtClean="0"/>
              <a:t>Sistemik Derleme:</a:t>
            </a:r>
          </a:p>
          <a:p>
            <a:pPr lvl="2"/>
            <a:r>
              <a:rPr lang="tr-TR" dirty="0" smtClean="0"/>
              <a:t>1995 den sonra,  </a:t>
            </a:r>
            <a:r>
              <a:rPr lang="tr-TR" b="1" dirty="0" err="1" smtClean="0"/>
              <a:t>observasyonel</a:t>
            </a:r>
            <a:r>
              <a:rPr lang="tr-TR" dirty="0" smtClean="0"/>
              <a:t> çalışmalar, 24w öncesi  kayıp</a:t>
            </a:r>
          </a:p>
          <a:p>
            <a:pPr lvl="2"/>
            <a:r>
              <a:rPr lang="tr-TR" dirty="0" smtClean="0"/>
              <a:t>29 çalışma- </a:t>
            </a:r>
            <a:r>
              <a:rPr lang="tr-TR" dirty="0" err="1" smtClean="0"/>
              <a:t>Ammiosentez</a:t>
            </a:r>
            <a:endParaRPr lang="tr-TR" dirty="0" smtClean="0"/>
          </a:p>
          <a:p>
            <a:pPr lvl="2"/>
            <a:r>
              <a:rPr lang="tr-TR" dirty="0" smtClean="0"/>
              <a:t>16 çalışma- CVS</a:t>
            </a:r>
          </a:p>
          <a:p>
            <a:pPr lvl="2"/>
            <a:r>
              <a:rPr lang="tr-TR" b="1" dirty="0" err="1" smtClean="0"/>
              <a:t>Amnisentez</a:t>
            </a:r>
            <a:r>
              <a:rPr lang="tr-TR" b="1" dirty="0" smtClean="0"/>
              <a:t> sonrası </a:t>
            </a:r>
            <a:r>
              <a:rPr lang="tr-TR" b="1" dirty="0" err="1" smtClean="0"/>
              <a:t>fetal</a:t>
            </a:r>
            <a:r>
              <a:rPr lang="tr-TR" b="1" dirty="0" smtClean="0"/>
              <a:t> kayıp=%0,9</a:t>
            </a:r>
          </a:p>
          <a:p>
            <a:pPr lvl="2"/>
            <a:r>
              <a:rPr lang="tr-TR" b="1" dirty="0" smtClean="0"/>
              <a:t>CVS sonrası </a:t>
            </a:r>
            <a:r>
              <a:rPr lang="tr-TR" b="1" dirty="0" err="1" smtClean="0"/>
              <a:t>fetal</a:t>
            </a:r>
            <a:r>
              <a:rPr lang="tr-TR" b="1" dirty="0" smtClean="0"/>
              <a:t> kayıp               =%1,3</a:t>
            </a:r>
          </a:p>
          <a:p>
            <a:pPr lvl="2" algn="r"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(</a:t>
            </a:r>
            <a:r>
              <a:rPr lang="tr-TR" sz="1800" dirty="0" err="1" smtClean="0">
                <a:solidFill>
                  <a:srgbClr val="FF0000"/>
                </a:solidFill>
              </a:rPr>
              <a:t>Muizinovic</a:t>
            </a:r>
            <a:r>
              <a:rPr lang="tr-TR" sz="1800" dirty="0" smtClean="0">
                <a:solidFill>
                  <a:srgbClr val="FF0000"/>
                </a:solidFill>
              </a:rPr>
              <a:t> F,et al.</a:t>
            </a:r>
            <a:r>
              <a:rPr lang="tr-TR" sz="1800" dirty="0" err="1" smtClean="0">
                <a:solidFill>
                  <a:srgbClr val="FF0000"/>
                </a:solidFill>
              </a:rPr>
              <a:t>Obstet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 err="1" smtClean="0">
                <a:solidFill>
                  <a:srgbClr val="FF0000"/>
                </a:solidFill>
              </a:rPr>
              <a:t>Gynecol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b="1" dirty="0" smtClean="0">
                <a:solidFill>
                  <a:srgbClr val="FF0000"/>
                </a:solidFill>
              </a:rPr>
              <a:t>2007</a:t>
            </a:r>
            <a:r>
              <a:rPr lang="tr-TR" sz="1800" dirty="0" smtClean="0">
                <a:solidFill>
                  <a:srgbClr val="FF0000"/>
                </a:solidFill>
              </a:rPr>
              <a:t>;0:687-694)</a:t>
            </a: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İnvaziv</a:t>
            </a:r>
            <a:r>
              <a:rPr lang="tr-T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 Riskleri: Gebelik kaybı(4)</a:t>
            </a:r>
            <a:endParaRPr lang="tr-T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RCT</a:t>
            </a:r>
            <a:r>
              <a:rPr lang="tr-TR" dirty="0" smtClean="0"/>
              <a:t>. </a:t>
            </a:r>
            <a:r>
              <a:rPr lang="tr-TR" dirty="0" err="1" smtClean="0"/>
              <a:t>Amniosentez</a:t>
            </a:r>
            <a:r>
              <a:rPr lang="tr-TR" dirty="0" smtClean="0"/>
              <a:t> sonrası </a:t>
            </a:r>
            <a:r>
              <a:rPr lang="tr-TR" dirty="0" err="1" smtClean="0"/>
              <a:t>fetal</a:t>
            </a:r>
            <a:r>
              <a:rPr lang="tr-TR" dirty="0" smtClean="0"/>
              <a:t> kayıp:  </a:t>
            </a:r>
            <a:r>
              <a:rPr lang="tr-TR" b="1" dirty="0" smtClean="0"/>
              <a:t>%0,7</a:t>
            </a:r>
          </a:p>
          <a:p>
            <a:pPr algn="r">
              <a:buNone/>
            </a:pPr>
            <a:r>
              <a:rPr lang="tr-TR" sz="2400" dirty="0" smtClean="0"/>
              <a:t>(</a:t>
            </a:r>
            <a:r>
              <a:rPr lang="tr-TR" sz="2400" dirty="0" err="1" smtClean="0"/>
              <a:t>Tabor</a:t>
            </a:r>
            <a:r>
              <a:rPr lang="tr-TR" sz="2400" dirty="0" smtClean="0"/>
              <a:t> A,et al. </a:t>
            </a:r>
            <a:r>
              <a:rPr lang="tr-TR" sz="2400" dirty="0" err="1" smtClean="0"/>
              <a:t>Lancet</a:t>
            </a:r>
            <a:r>
              <a:rPr lang="tr-TR" sz="2400" dirty="0" smtClean="0"/>
              <a:t> 1986:i;1287-93)</a:t>
            </a:r>
            <a:endParaRPr lang="tr-TR" sz="2000" dirty="0" smtClean="0"/>
          </a:p>
          <a:p>
            <a:pPr lvl="1" algn="r">
              <a:buNone/>
            </a:pPr>
            <a:r>
              <a:rPr lang="tr-TR" sz="2400" dirty="0" smtClean="0"/>
              <a:t>           (</a:t>
            </a:r>
            <a:r>
              <a:rPr lang="tr-TR" sz="2400" dirty="0" err="1" smtClean="0"/>
              <a:t>Müller</a:t>
            </a:r>
            <a:r>
              <a:rPr lang="tr-TR" sz="2400" dirty="0" smtClean="0"/>
              <a:t> F,et al. </a:t>
            </a:r>
            <a:r>
              <a:rPr lang="tr-TR" sz="2400" dirty="0" err="1" smtClean="0"/>
              <a:t>Prenat</a:t>
            </a:r>
            <a:r>
              <a:rPr lang="tr-TR" sz="2400" dirty="0" smtClean="0"/>
              <a:t> </a:t>
            </a:r>
            <a:r>
              <a:rPr lang="tr-TR" sz="2400" dirty="0" err="1" smtClean="0"/>
              <a:t>Diagn</a:t>
            </a:r>
            <a:r>
              <a:rPr lang="tr-TR" sz="2400" dirty="0" smtClean="0"/>
              <a:t> 2002:22,1036-39)</a:t>
            </a:r>
          </a:p>
          <a:p>
            <a:r>
              <a:rPr lang="tr-TR" b="1" dirty="0" smtClean="0"/>
              <a:t> </a:t>
            </a:r>
            <a:r>
              <a:rPr lang="tr-TR" dirty="0" smtClean="0"/>
              <a:t>CVS sonrası </a:t>
            </a:r>
            <a:r>
              <a:rPr lang="tr-TR" dirty="0" err="1" smtClean="0"/>
              <a:t>fetal</a:t>
            </a:r>
            <a:r>
              <a:rPr lang="tr-TR" dirty="0" smtClean="0"/>
              <a:t> kayıp, </a:t>
            </a:r>
            <a:r>
              <a:rPr lang="tr-TR" dirty="0" err="1" smtClean="0"/>
              <a:t>amniosenteze</a:t>
            </a:r>
            <a:r>
              <a:rPr lang="tr-TR" dirty="0" smtClean="0"/>
              <a:t> göre daha fazla bulunmuştur.</a:t>
            </a:r>
          </a:p>
          <a:p>
            <a:r>
              <a:rPr lang="tr-TR" b="1" dirty="0" smtClean="0"/>
              <a:t>   </a:t>
            </a:r>
            <a:r>
              <a:rPr lang="tr-TR" b="1" dirty="0"/>
              <a:t>Genel olarak prosedüre bağlı </a:t>
            </a:r>
            <a:r>
              <a:rPr lang="tr-TR" b="1" dirty="0" err="1"/>
              <a:t>fetal</a:t>
            </a:r>
            <a:r>
              <a:rPr lang="tr-TR" b="1" dirty="0"/>
              <a:t> kayıp %1 den az görülmektedir.</a:t>
            </a:r>
          </a:p>
          <a:p>
            <a:pPr algn="r">
              <a:buNone/>
            </a:pPr>
            <a:r>
              <a:rPr lang="tr-TR" sz="2400" dirty="0" smtClean="0"/>
              <a:t>(</a:t>
            </a:r>
            <a:r>
              <a:rPr lang="tr-TR" sz="2400" dirty="0" err="1" smtClean="0"/>
              <a:t>Muienovic</a:t>
            </a:r>
            <a:r>
              <a:rPr lang="tr-TR" sz="2400" dirty="0" smtClean="0"/>
              <a:t> F, et al.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2007:110:687-  94)      </a:t>
            </a:r>
          </a:p>
          <a:p>
            <a:pPr>
              <a:buNone/>
            </a:pPr>
            <a:r>
              <a:rPr lang="tr-TR" sz="2400" dirty="0" smtClean="0"/>
              <a:t>                 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İnvaziv</a:t>
            </a:r>
            <a:r>
              <a:rPr lang="tr-T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 Riskleri: Gebelik kaybı(5)</a:t>
            </a:r>
            <a:endParaRPr lang="tr-T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27584"/>
            <a:ext cx="8229600" cy="5257800"/>
          </a:xfrm>
        </p:spPr>
        <p:txBody>
          <a:bodyPr>
            <a:normAutofit/>
          </a:bodyPr>
          <a:lstStyle/>
          <a:p>
            <a:r>
              <a:rPr lang="tr-TR" dirty="0" smtClean="0"/>
              <a:t>Danimarka </a:t>
            </a:r>
            <a:r>
              <a:rPr lang="tr-TR" dirty="0" err="1" smtClean="0"/>
              <a:t>Cohort</a:t>
            </a:r>
            <a:r>
              <a:rPr lang="tr-TR" dirty="0" smtClean="0"/>
              <a:t> Çalışması:</a:t>
            </a:r>
          </a:p>
          <a:p>
            <a:pPr lvl="1"/>
            <a:r>
              <a:rPr lang="tr-TR" dirty="0" smtClean="0"/>
              <a:t>&lt;24w, tekiz gebelik</a:t>
            </a:r>
          </a:p>
          <a:p>
            <a:pPr lvl="1"/>
            <a:r>
              <a:rPr lang="tr-TR" dirty="0" err="1" smtClean="0"/>
              <a:t>Amniosentez</a:t>
            </a:r>
            <a:r>
              <a:rPr lang="tr-TR" dirty="0" smtClean="0"/>
              <a:t> (n=32852)    : </a:t>
            </a:r>
            <a:r>
              <a:rPr lang="tr-TR" b="1" dirty="0" smtClean="0"/>
              <a:t>%1,4  </a:t>
            </a:r>
            <a:r>
              <a:rPr lang="tr-TR" dirty="0" smtClean="0"/>
              <a:t>(%95  CI=,1,3-1,5)</a:t>
            </a:r>
          </a:p>
          <a:p>
            <a:pPr lvl="1"/>
            <a:r>
              <a:rPr lang="tr-TR" dirty="0" smtClean="0"/>
              <a:t>CVS (n=31355)                  </a:t>
            </a:r>
            <a:r>
              <a:rPr lang="tr-TR" b="1" dirty="0" smtClean="0"/>
              <a:t>: %1,9  </a:t>
            </a:r>
            <a:r>
              <a:rPr lang="tr-TR" dirty="0" smtClean="0"/>
              <a:t>(%95  CI=1,7-2,0)</a:t>
            </a:r>
          </a:p>
          <a:p>
            <a:pPr lvl="1" algn="r">
              <a:buNone/>
            </a:pPr>
            <a:r>
              <a:rPr lang="tr-TR" sz="2400" dirty="0" smtClean="0"/>
              <a:t>(</a:t>
            </a:r>
            <a:r>
              <a:rPr lang="tr-TR" sz="2400" dirty="0" err="1" smtClean="0"/>
              <a:t>Tabor</a:t>
            </a:r>
            <a:r>
              <a:rPr lang="tr-TR" sz="2400" dirty="0" smtClean="0"/>
              <a:t> A, et al. </a:t>
            </a:r>
            <a:r>
              <a:rPr lang="tr-TR" sz="2400" dirty="0" err="1" smtClean="0"/>
              <a:t>Ultrasound</a:t>
            </a:r>
            <a:r>
              <a:rPr lang="tr-TR" sz="2400" dirty="0" smtClean="0"/>
              <a:t>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2009:34;19-24)</a:t>
            </a:r>
          </a:p>
          <a:p>
            <a:r>
              <a:rPr lang="tr-TR" b="1" dirty="0" smtClean="0"/>
              <a:t>Sonuç:</a:t>
            </a:r>
          </a:p>
          <a:p>
            <a:pPr lvl="1"/>
            <a:r>
              <a:rPr lang="tr-TR" dirty="0" err="1" smtClean="0"/>
              <a:t>İnvaziv</a:t>
            </a:r>
            <a:r>
              <a:rPr lang="tr-TR" dirty="0" smtClean="0"/>
              <a:t> prosedüre bağlı gebelik kaybı. </a:t>
            </a:r>
            <a:r>
              <a:rPr lang="tr-TR" sz="3200" b="1" dirty="0" smtClean="0"/>
              <a:t>%0,5-1</a:t>
            </a:r>
            <a:endParaRPr lang="tr-TR" b="1" dirty="0" smtClean="0"/>
          </a:p>
          <a:p>
            <a:pPr lvl="1"/>
            <a:r>
              <a:rPr lang="tr-TR" dirty="0" err="1" smtClean="0"/>
              <a:t>Amniosentez</a:t>
            </a:r>
            <a:r>
              <a:rPr lang="tr-TR" dirty="0" smtClean="0"/>
              <a:t> ve CVS benzer</a:t>
            </a:r>
          </a:p>
          <a:p>
            <a:pPr lvl="1"/>
            <a:r>
              <a:rPr lang="tr-TR" dirty="0" smtClean="0"/>
              <a:t>Bu sonuç genellenemez !</a:t>
            </a:r>
          </a:p>
          <a:p>
            <a:pPr lvl="1" algn="r">
              <a:buNone/>
            </a:pPr>
            <a:r>
              <a:rPr lang="tr-TR" sz="2400" dirty="0" smtClean="0"/>
              <a:t>(</a:t>
            </a:r>
            <a:r>
              <a:rPr lang="tr-TR" sz="2400" dirty="0" err="1" smtClean="0"/>
              <a:t>Odibo</a:t>
            </a:r>
            <a:r>
              <a:rPr lang="tr-TR" sz="2400" dirty="0" smtClean="0"/>
              <a:t> AO, et al.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2008: 111;589-595)</a:t>
            </a:r>
          </a:p>
          <a:p>
            <a:pPr lvl="1" algn="r">
              <a:buNone/>
            </a:pPr>
            <a:endParaRPr lang="tr-TR" sz="2400" dirty="0" smtClean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755576" y="4221088"/>
            <a:ext cx="7848872" cy="1440160"/>
          </a:xfrm>
          <a:prstGeom prst="rect">
            <a:avLst/>
          </a:prstGeom>
          <a:solidFill>
            <a:schemeClr val="bg2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CVS: Kim yapmalı? (1)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781128"/>
          </a:xfrm>
        </p:spPr>
        <p:txBody>
          <a:bodyPr/>
          <a:lstStyle/>
          <a:p>
            <a:r>
              <a:rPr lang="tr-TR" dirty="0" smtClean="0"/>
              <a:t> Yaklaşık 30 yıldır klinik uygulamada olmasına rağmen, CVS halen yeterince pratiğe girmemiştir.</a:t>
            </a:r>
          </a:p>
          <a:p>
            <a:pPr algn="r">
              <a:buNone/>
            </a:pPr>
            <a:r>
              <a:rPr lang="tr-TR" sz="2000" dirty="0" smtClean="0"/>
              <a:t>(</a:t>
            </a:r>
            <a:r>
              <a:rPr lang="tr-TR" sz="2000" dirty="0" err="1" smtClean="0"/>
              <a:t>lumenfeld</a:t>
            </a:r>
            <a:r>
              <a:rPr lang="tr-TR" sz="2000" dirty="0" smtClean="0"/>
              <a:t> JY, </a:t>
            </a:r>
            <a:r>
              <a:rPr lang="tr-TR" sz="2000" dirty="0" err="1" smtClean="0"/>
              <a:t>Chueh</a:t>
            </a:r>
            <a:r>
              <a:rPr lang="tr-TR" sz="2000" dirty="0" smtClean="0"/>
              <a:t> . </a:t>
            </a:r>
            <a:r>
              <a:rPr lang="tr-TR" sz="2000" dirty="0" err="1" smtClean="0"/>
              <a:t>Curr</a:t>
            </a:r>
            <a:r>
              <a:rPr lang="tr-TR" sz="2000" dirty="0" smtClean="0"/>
              <a:t> </a:t>
            </a:r>
            <a:r>
              <a:rPr lang="tr-TR" sz="2000" dirty="0" err="1" smtClean="0"/>
              <a:t>Opin</a:t>
            </a:r>
            <a:r>
              <a:rPr lang="tr-TR" sz="2000" dirty="0" smtClean="0"/>
              <a:t>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2010. 22; 146-51)</a:t>
            </a:r>
          </a:p>
          <a:p>
            <a:r>
              <a:rPr lang="tr-TR" sz="2400" b="1" dirty="0" smtClean="0"/>
              <a:t> </a:t>
            </a:r>
            <a:r>
              <a:rPr lang="tr-TR" sz="2400" b="1" dirty="0" err="1" smtClean="0"/>
              <a:t>Tabor</a:t>
            </a:r>
            <a:r>
              <a:rPr lang="tr-TR" sz="2400" b="1" dirty="0" smtClean="0"/>
              <a:t> et al. </a:t>
            </a:r>
            <a:r>
              <a:rPr lang="tr-TR" sz="2400" b="1" dirty="0" err="1" smtClean="0"/>
              <a:t>Ultrasound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Obst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Gynecol</a:t>
            </a:r>
            <a:r>
              <a:rPr lang="tr-TR" sz="2400" b="1" dirty="0" smtClean="0"/>
              <a:t> 2009:34;19-24</a:t>
            </a:r>
          </a:p>
          <a:p>
            <a:pPr lvl="1"/>
            <a:r>
              <a:rPr lang="tr-TR" sz="2000" b="1" dirty="0" smtClean="0"/>
              <a:t>11 yıllık </a:t>
            </a:r>
            <a:r>
              <a:rPr lang="tr-TR" sz="2000" b="1" dirty="0" err="1" smtClean="0"/>
              <a:t>cohort</a:t>
            </a:r>
            <a:r>
              <a:rPr lang="tr-TR" sz="2000" b="1" dirty="0" smtClean="0"/>
              <a:t> çalışma</a:t>
            </a:r>
          </a:p>
          <a:p>
            <a:pPr lvl="1"/>
            <a:r>
              <a:rPr lang="tr-TR" sz="2000" b="1" u="sng" dirty="0" smtClean="0"/>
              <a:t>N=31.355 CVS</a:t>
            </a:r>
          </a:p>
          <a:p>
            <a:pPr lvl="1"/>
            <a:r>
              <a:rPr lang="tr-TR" sz="2000" b="1" dirty="0" err="1" smtClean="0"/>
              <a:t>Postprosedür</a:t>
            </a:r>
            <a:r>
              <a:rPr lang="tr-TR" sz="2000" b="1" dirty="0" smtClean="0"/>
              <a:t> kayıp=%1,9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Kayıplarda </a:t>
            </a:r>
            <a:r>
              <a:rPr lang="tr-TR" sz="2000" b="1" u="sng" dirty="0" smtClean="0">
                <a:solidFill>
                  <a:srgbClr val="FF0000"/>
                </a:solidFill>
              </a:rPr>
              <a:t>uygulama sayısı </a:t>
            </a:r>
            <a:r>
              <a:rPr lang="tr-TR" sz="2000" b="1" dirty="0" smtClean="0">
                <a:solidFill>
                  <a:srgbClr val="FF0000"/>
                </a:solidFill>
              </a:rPr>
              <a:t>en önemli faktör</a:t>
            </a:r>
            <a:r>
              <a:rPr lang="tr-TR" sz="2000" b="1" dirty="0" smtClean="0"/>
              <a:t>.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1500/11yıl</a:t>
            </a:r>
            <a:r>
              <a:rPr lang="tr-TR" sz="2000" b="1" dirty="0" smtClean="0"/>
              <a:t>  altında uygulama yapan merkezlerde </a:t>
            </a:r>
            <a:r>
              <a:rPr lang="tr-TR" sz="2000" b="1" dirty="0" err="1" smtClean="0"/>
              <a:t>fetal</a:t>
            </a:r>
            <a:r>
              <a:rPr lang="tr-TR" sz="2000" b="1" dirty="0" smtClean="0"/>
              <a:t> kayıp oranı (yılda ortalama 130-150 CVS) daha az !</a:t>
            </a:r>
            <a:endParaRPr lang="tr-TR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CVS: Kim yapmalı? (2)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7320"/>
            <a:ext cx="7772400" cy="4572000"/>
          </a:xfrm>
        </p:spPr>
        <p:txBody>
          <a:bodyPr/>
          <a:lstStyle/>
          <a:p>
            <a:r>
              <a:rPr lang="tr-TR" dirty="0" smtClean="0"/>
              <a:t>Yapılan çalışmaların sonunda, </a:t>
            </a:r>
            <a:r>
              <a:rPr lang="tr-TR" dirty="0" err="1" smtClean="0"/>
              <a:t>invaziv</a:t>
            </a:r>
            <a:r>
              <a:rPr lang="tr-TR" dirty="0" smtClean="0"/>
              <a:t> prosedürleri </a:t>
            </a:r>
            <a:r>
              <a:rPr lang="tr-TR" dirty="0" err="1" smtClean="0"/>
              <a:t>refere</a:t>
            </a:r>
            <a:r>
              <a:rPr lang="tr-TR" dirty="0" smtClean="0"/>
              <a:t> </a:t>
            </a:r>
            <a:r>
              <a:rPr lang="tr-TR" b="1" u="sng" dirty="0" smtClean="0"/>
              <a:t>tersiyer merkezler</a:t>
            </a:r>
            <a:r>
              <a:rPr lang="tr-TR" u="sng" dirty="0" smtClean="0"/>
              <a:t>de </a:t>
            </a:r>
            <a:r>
              <a:rPr lang="tr-TR" dirty="0" smtClean="0"/>
              <a:t>yapılmasının ve  </a:t>
            </a:r>
            <a:r>
              <a:rPr lang="tr-TR" b="1" u="sng" dirty="0" smtClean="0"/>
              <a:t>tecrübe</a:t>
            </a:r>
            <a:r>
              <a:rPr lang="tr-TR" u="sng" dirty="0" smtClean="0"/>
              <a:t>li</a:t>
            </a:r>
            <a:r>
              <a:rPr lang="tr-TR" dirty="0" smtClean="0"/>
              <a:t> uygulayıcılarca uygulanmasının etkinliği gösterilmiştir.</a:t>
            </a:r>
          </a:p>
          <a:p>
            <a:pPr algn="r">
              <a:buNone/>
            </a:pPr>
            <a:r>
              <a:rPr lang="tr-TR" sz="2400" dirty="0" smtClean="0"/>
              <a:t>(</a:t>
            </a:r>
            <a:r>
              <a:rPr lang="tr-TR" sz="2400" dirty="0" err="1" smtClean="0"/>
              <a:t>Alfirevic</a:t>
            </a:r>
            <a:r>
              <a:rPr lang="tr-TR" sz="2400" dirty="0" smtClean="0"/>
              <a:t> Z. </a:t>
            </a:r>
            <a:r>
              <a:rPr lang="tr-TR" sz="2400" dirty="0" err="1" smtClean="0"/>
              <a:t>Ulrasound</a:t>
            </a:r>
            <a:r>
              <a:rPr lang="tr-TR" sz="2400" dirty="0" smtClean="0"/>
              <a:t>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2009:34;12-13)</a:t>
            </a:r>
          </a:p>
          <a:p>
            <a:r>
              <a:rPr lang="tr-TR" sz="2800" dirty="0" smtClean="0"/>
              <a:t> CVS için “</a:t>
            </a:r>
            <a:r>
              <a:rPr lang="tr-TR" sz="2800" dirty="0" err="1" smtClean="0"/>
              <a:t>Learning</a:t>
            </a:r>
            <a:r>
              <a:rPr lang="tr-TR" sz="2800" dirty="0" smtClean="0"/>
              <a:t> </a:t>
            </a:r>
            <a:r>
              <a:rPr lang="tr-TR" sz="2800" dirty="0" err="1" smtClean="0"/>
              <a:t>cure</a:t>
            </a:r>
            <a:r>
              <a:rPr lang="tr-TR" sz="2800" dirty="0" smtClean="0"/>
              <a:t>” sayısı tam belirlenmemiş olmakla beraber sayı arttıkça komplikasyon oranlarının azaldığı gösterilmiştir.</a:t>
            </a:r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3813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CVS: Nasıl yapmalı? (1)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b="1" dirty="0" err="1" smtClean="0"/>
              <a:t>Transabdominal</a:t>
            </a:r>
            <a:r>
              <a:rPr lang="tr-TR" b="1" dirty="0" smtClean="0"/>
              <a:t> &amp; </a:t>
            </a:r>
            <a:r>
              <a:rPr lang="tr-TR" b="1" dirty="0" err="1" smtClean="0"/>
              <a:t>Transservikal</a:t>
            </a:r>
            <a:endParaRPr lang="tr-TR" b="1" dirty="0" smtClean="0"/>
          </a:p>
          <a:p>
            <a:pPr lvl="1"/>
            <a:r>
              <a:rPr lang="tr-TR" u="sng" dirty="0" err="1" smtClean="0"/>
              <a:t>Plasental</a:t>
            </a:r>
            <a:r>
              <a:rPr lang="tr-TR" u="sng" dirty="0" smtClean="0"/>
              <a:t> lokalizasyon</a:t>
            </a:r>
            <a:r>
              <a:rPr lang="tr-TR" dirty="0" smtClean="0"/>
              <a:t>, </a:t>
            </a:r>
            <a:r>
              <a:rPr lang="tr-TR" u="sng" dirty="0" smtClean="0"/>
              <a:t>tercih,</a:t>
            </a:r>
            <a:r>
              <a:rPr lang="tr-TR" dirty="0" smtClean="0"/>
              <a:t> </a:t>
            </a:r>
          </a:p>
          <a:p>
            <a:pPr lvl="1">
              <a:buNone/>
            </a:pPr>
            <a:r>
              <a:rPr lang="tr-TR" u="sng" dirty="0" smtClean="0"/>
              <a:t>gebenin kilosu</a:t>
            </a:r>
            <a:r>
              <a:rPr lang="tr-TR" dirty="0" smtClean="0"/>
              <a:t>, parite gibi nedenler </a:t>
            </a:r>
          </a:p>
          <a:p>
            <a:pPr lvl="1">
              <a:buNone/>
            </a:pPr>
            <a:r>
              <a:rPr lang="tr-TR" dirty="0" smtClean="0"/>
              <a:t>yol tercihinde etkili olabilir.</a:t>
            </a:r>
          </a:p>
          <a:p>
            <a:pPr lvl="1"/>
            <a:r>
              <a:rPr lang="tr-TR" b="1" dirty="0" err="1" smtClean="0"/>
              <a:t>Anterior</a:t>
            </a:r>
            <a:r>
              <a:rPr lang="tr-TR" b="1" dirty="0" smtClean="0"/>
              <a:t> plasenta lokalizasyonunda</a:t>
            </a:r>
            <a:r>
              <a:rPr lang="tr-TR" dirty="0" smtClean="0"/>
              <a:t>, </a:t>
            </a:r>
            <a:r>
              <a:rPr lang="tr-TR" dirty="0" err="1" smtClean="0"/>
              <a:t>transabdominal</a:t>
            </a:r>
            <a:r>
              <a:rPr lang="tr-TR" dirty="0" smtClean="0"/>
              <a:t> yaklaşım tercih nedeni  ise de, bu olgularda da trans </a:t>
            </a:r>
            <a:r>
              <a:rPr lang="tr-TR" dirty="0" err="1" smtClean="0"/>
              <a:t>servikal</a:t>
            </a:r>
            <a:r>
              <a:rPr lang="tr-TR" dirty="0" smtClean="0"/>
              <a:t>  yaklaşım başarı ile uygulanabilmektedir.</a:t>
            </a:r>
          </a:p>
          <a:p>
            <a:pPr lvl="1" algn="r">
              <a:buNone/>
            </a:pPr>
            <a:r>
              <a:rPr lang="tr-TR" sz="1600" dirty="0" smtClean="0"/>
              <a:t>(</a:t>
            </a:r>
            <a:r>
              <a:rPr lang="tr-TR" sz="1600" dirty="0" err="1" smtClean="0"/>
              <a:t>Chueh</a:t>
            </a:r>
            <a:r>
              <a:rPr lang="tr-TR" sz="1600" dirty="0" smtClean="0"/>
              <a:t> T, et al. </a:t>
            </a:r>
            <a:r>
              <a:rPr lang="tr-TR" sz="1600" dirty="0" err="1" smtClean="0"/>
              <a:t>Am</a:t>
            </a:r>
            <a:r>
              <a:rPr lang="tr-TR" sz="1600" dirty="0" smtClean="0"/>
              <a:t> J </a:t>
            </a:r>
            <a:r>
              <a:rPr lang="tr-TR" sz="1600" dirty="0" err="1" smtClean="0"/>
              <a:t>Obstet</a:t>
            </a:r>
            <a:r>
              <a:rPr lang="tr-TR" sz="1600" dirty="0" smtClean="0"/>
              <a:t> </a:t>
            </a:r>
            <a:r>
              <a:rPr lang="tr-TR" sz="1600" dirty="0" err="1" smtClean="0"/>
              <a:t>Gynecol</a:t>
            </a:r>
            <a:r>
              <a:rPr lang="tr-TR" sz="1600" dirty="0" smtClean="0"/>
              <a:t> 1995:73;277-82)</a:t>
            </a:r>
          </a:p>
          <a:p>
            <a:pPr lvl="1" algn="r">
              <a:buNone/>
            </a:pPr>
            <a:r>
              <a:rPr lang="tr-TR" sz="1600" dirty="0" smtClean="0"/>
              <a:t>(</a:t>
            </a:r>
            <a:r>
              <a:rPr lang="tr-TR" sz="1600" dirty="0" err="1" smtClean="0"/>
              <a:t>McIntosh</a:t>
            </a:r>
            <a:r>
              <a:rPr lang="tr-TR" sz="1600" dirty="0" smtClean="0"/>
              <a:t> N, et al. </a:t>
            </a:r>
            <a:r>
              <a:rPr lang="tr-TR" sz="1600" dirty="0" err="1" smtClean="0"/>
              <a:t>Prenat</a:t>
            </a:r>
            <a:r>
              <a:rPr lang="tr-TR" sz="1600" dirty="0" smtClean="0"/>
              <a:t> </a:t>
            </a:r>
            <a:r>
              <a:rPr lang="tr-TR" sz="1600" dirty="0" err="1" smtClean="0"/>
              <a:t>Diagn</a:t>
            </a:r>
            <a:r>
              <a:rPr lang="tr-TR" sz="1600" dirty="0" smtClean="0"/>
              <a:t> 993:3;11031-36)</a:t>
            </a:r>
          </a:p>
          <a:p>
            <a:pPr lvl="1"/>
            <a:r>
              <a:rPr lang="tr-TR" dirty="0" err="1" smtClean="0"/>
              <a:t>Nulipar</a:t>
            </a:r>
            <a:r>
              <a:rPr lang="tr-TR" dirty="0" smtClean="0"/>
              <a:t> gebede işlemin daha ağrılı olduğu, </a:t>
            </a:r>
            <a:r>
              <a:rPr lang="tr-TR" dirty="0" err="1" smtClean="0"/>
              <a:t>Obez</a:t>
            </a:r>
            <a:r>
              <a:rPr lang="tr-TR" dirty="0" smtClean="0"/>
              <a:t> gebede(&gt;4cm), </a:t>
            </a:r>
            <a:r>
              <a:rPr lang="tr-TR" dirty="0" err="1" smtClean="0"/>
              <a:t>transabdominal</a:t>
            </a:r>
            <a:r>
              <a:rPr lang="tr-TR" dirty="0" smtClean="0"/>
              <a:t> işlemin daha ağrılı olduğu bildirilmiştir.</a:t>
            </a:r>
          </a:p>
          <a:p>
            <a:pPr lvl="1" algn="r">
              <a:buNone/>
            </a:pPr>
            <a:r>
              <a:rPr lang="tr-TR" sz="1600" dirty="0" smtClean="0"/>
              <a:t>(</a:t>
            </a:r>
            <a:r>
              <a:rPr lang="tr-TR" sz="1600" dirty="0" err="1" smtClean="0"/>
              <a:t>Wax</a:t>
            </a:r>
            <a:r>
              <a:rPr lang="tr-TR" sz="1600" dirty="0" smtClean="0"/>
              <a:t> JR, et al. </a:t>
            </a:r>
            <a:r>
              <a:rPr lang="tr-TR" sz="1600" dirty="0" err="1" smtClean="0"/>
              <a:t>Am</a:t>
            </a:r>
            <a:r>
              <a:rPr lang="tr-TR" sz="1600" dirty="0" smtClean="0"/>
              <a:t> J </a:t>
            </a:r>
            <a:r>
              <a:rPr lang="tr-TR" sz="1600" dirty="0" err="1" smtClean="0"/>
              <a:t>Obstet</a:t>
            </a:r>
            <a:r>
              <a:rPr lang="tr-TR" sz="1600" dirty="0" smtClean="0"/>
              <a:t> </a:t>
            </a:r>
            <a:r>
              <a:rPr lang="tr-TR" sz="1600" dirty="0" err="1" smtClean="0"/>
              <a:t>Gynecol</a:t>
            </a:r>
            <a:r>
              <a:rPr lang="tr-TR" sz="1600" dirty="0" smtClean="0"/>
              <a:t> 2009:201;400 e1-400 e3)</a:t>
            </a:r>
          </a:p>
          <a:p>
            <a:pPr lvl="1"/>
            <a:endParaRPr lang="tr-TR" dirty="0" smtClean="0"/>
          </a:p>
          <a:p>
            <a:pPr lvl="1">
              <a:buNone/>
            </a:pPr>
            <a:endParaRPr lang="tr-TR" sz="2400" dirty="0"/>
          </a:p>
        </p:txBody>
      </p:sp>
      <p:pic>
        <p:nvPicPr>
          <p:cNvPr id="38914" name="Picture 2" descr="chorionic villus sampl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686916" cy="17522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CVS: Nasıl yapmalı? (2)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b="1" dirty="0" smtClean="0"/>
              <a:t>İğne ve </a:t>
            </a:r>
            <a:r>
              <a:rPr lang="tr-TR" b="1" dirty="0" err="1" smtClean="0"/>
              <a:t>Şırında</a:t>
            </a:r>
            <a:r>
              <a:rPr lang="tr-TR" b="1" dirty="0" smtClean="0"/>
              <a:t> boyu</a:t>
            </a:r>
          </a:p>
          <a:p>
            <a:pPr lvl="1"/>
            <a:r>
              <a:rPr lang="tr-TR" dirty="0" smtClean="0"/>
              <a:t>18 </a:t>
            </a:r>
            <a:r>
              <a:rPr lang="tr-TR" dirty="0" err="1" smtClean="0"/>
              <a:t>gauge</a:t>
            </a:r>
            <a:r>
              <a:rPr lang="tr-TR" dirty="0" smtClean="0"/>
              <a:t>  </a:t>
            </a:r>
            <a:r>
              <a:rPr lang="tr-TR" dirty="0" err="1" smtClean="0"/>
              <a:t>kateterli</a:t>
            </a:r>
            <a:r>
              <a:rPr lang="tr-TR" dirty="0" smtClean="0"/>
              <a:t> iğne ve 20ml şırınga en uygun olarak bulunmuştur.</a:t>
            </a:r>
          </a:p>
          <a:p>
            <a:pPr lvl="1" algn="r">
              <a:buNone/>
            </a:pPr>
            <a:r>
              <a:rPr lang="tr-TR" sz="2000" dirty="0" smtClean="0"/>
              <a:t>(</a:t>
            </a:r>
            <a:r>
              <a:rPr lang="tr-TR" sz="2000" dirty="0" err="1" smtClean="0"/>
              <a:t>Cochrane</a:t>
            </a:r>
            <a:r>
              <a:rPr lang="tr-TR" sz="2000" dirty="0" smtClean="0"/>
              <a:t> L, et al. </a:t>
            </a:r>
            <a:r>
              <a:rPr lang="tr-TR" sz="2000" dirty="0" err="1" smtClean="0"/>
              <a:t>Prenat</a:t>
            </a:r>
            <a:r>
              <a:rPr lang="tr-TR" sz="2000" dirty="0" smtClean="0"/>
              <a:t> </a:t>
            </a:r>
            <a:r>
              <a:rPr lang="tr-TR" sz="2000" dirty="0" err="1" smtClean="0"/>
              <a:t>Diagn</a:t>
            </a:r>
            <a:r>
              <a:rPr lang="tr-TR" sz="2000" dirty="0" smtClean="0"/>
              <a:t> 2003:23;1049-51)</a:t>
            </a:r>
          </a:p>
          <a:p>
            <a:pPr lvl="1"/>
            <a:r>
              <a:rPr lang="tr-TR" dirty="0" smtClean="0"/>
              <a:t>Son zamanlarda 4ml ve 10ml </a:t>
            </a:r>
            <a:r>
              <a:rPr lang="tr-TR" dirty="0" err="1" smtClean="0"/>
              <a:t>lik</a:t>
            </a:r>
            <a:r>
              <a:rPr lang="tr-TR" dirty="0" smtClean="0"/>
              <a:t> “</a:t>
            </a:r>
            <a:r>
              <a:rPr lang="tr-TR" dirty="0" err="1" smtClean="0"/>
              <a:t>vacutainer”ile</a:t>
            </a:r>
            <a:r>
              <a:rPr lang="tr-TR" dirty="0" smtClean="0"/>
              <a:t> başarılı işlemler yapıldığı gösterilmiştir. Ancak bu konuda daha fazla veriye  ihtiyaç vardır.</a:t>
            </a:r>
          </a:p>
          <a:p>
            <a:pPr lvl="1" algn="r">
              <a:buNone/>
            </a:pPr>
            <a:r>
              <a:rPr lang="tr-TR" sz="1800" dirty="0" smtClean="0"/>
              <a:t>(</a:t>
            </a:r>
            <a:r>
              <a:rPr lang="tr-TR" sz="1800" dirty="0" err="1" smtClean="0"/>
              <a:t>Battagliarin</a:t>
            </a:r>
            <a:r>
              <a:rPr lang="tr-TR" sz="1800" dirty="0" smtClean="0"/>
              <a:t> G, et al. </a:t>
            </a:r>
            <a:r>
              <a:rPr lang="tr-TR" sz="1800" dirty="0" err="1" smtClean="0"/>
              <a:t>Ultrasound</a:t>
            </a:r>
            <a:r>
              <a:rPr lang="tr-TR" sz="1800" dirty="0" smtClean="0"/>
              <a:t> </a:t>
            </a:r>
            <a:r>
              <a:rPr lang="tr-TR" sz="1800" dirty="0" err="1" smtClean="0"/>
              <a:t>Obstet</a:t>
            </a:r>
            <a:r>
              <a:rPr lang="tr-TR" sz="1800" dirty="0" smtClean="0"/>
              <a:t> </a:t>
            </a:r>
            <a:r>
              <a:rPr lang="tr-TR" sz="1800" dirty="0" err="1" smtClean="0"/>
              <a:t>Gynecol</a:t>
            </a:r>
            <a:r>
              <a:rPr lang="tr-TR" sz="1800" dirty="0" smtClean="0"/>
              <a:t> 2009:33;69-172)</a:t>
            </a:r>
          </a:p>
          <a:p>
            <a:pPr lvl="1" algn="r">
              <a:buNone/>
            </a:pPr>
            <a:r>
              <a:rPr lang="tr-TR" sz="1800" dirty="0" smtClean="0"/>
              <a:t>(</a:t>
            </a:r>
            <a:r>
              <a:rPr lang="tr-TR" sz="1800" dirty="0" err="1" smtClean="0"/>
              <a:t>Calda</a:t>
            </a:r>
            <a:r>
              <a:rPr lang="tr-TR" sz="1800" dirty="0" smtClean="0"/>
              <a:t> P,et al. </a:t>
            </a:r>
            <a:r>
              <a:rPr lang="tr-TR" sz="1800" dirty="0" err="1" smtClean="0"/>
              <a:t>Prenat</a:t>
            </a:r>
            <a:r>
              <a:rPr lang="tr-TR" sz="1800" dirty="0" smtClean="0"/>
              <a:t> </a:t>
            </a:r>
            <a:r>
              <a:rPr lang="tr-TR" sz="1800" dirty="0" err="1" smtClean="0"/>
              <a:t>Diagn</a:t>
            </a:r>
            <a:r>
              <a:rPr lang="tr-TR" sz="1800" dirty="0" smtClean="0"/>
              <a:t> 2009:29;1075-77)</a:t>
            </a:r>
          </a:p>
          <a:p>
            <a:pPr lvl="1"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37890" name="Picture 2" descr="chorionic villus sampling needle siz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941168"/>
            <a:ext cx="3672408" cy="1587610"/>
          </a:xfrm>
          <a:prstGeom prst="rect">
            <a:avLst/>
          </a:prstGeom>
          <a:noFill/>
        </p:spPr>
      </p:pic>
      <p:pic>
        <p:nvPicPr>
          <p:cNvPr id="37892" name="Picture 4" descr="chorionic villus sampling se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361909" cy="191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horionic villus sampl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752527" cy="6151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AKIŞ ŞEMASI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7320"/>
            <a:ext cx="7772400" cy="4572000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tr-TR" b="1" dirty="0" smtClean="0"/>
              <a:t>Başlıca uygulamada olan </a:t>
            </a:r>
            <a:r>
              <a:rPr lang="tr-TR" b="1" dirty="0" err="1" smtClean="0"/>
              <a:t>prenatal</a:t>
            </a:r>
            <a:r>
              <a:rPr lang="tr-TR" b="1" dirty="0" smtClean="0"/>
              <a:t> </a:t>
            </a:r>
            <a:r>
              <a:rPr lang="tr-TR" b="1" dirty="0" err="1" smtClean="0"/>
              <a:t>İnvaziv</a:t>
            </a:r>
            <a:r>
              <a:rPr lang="tr-TR" b="1" dirty="0" smtClean="0"/>
              <a:t> Yöntemler</a:t>
            </a:r>
          </a:p>
          <a:p>
            <a:r>
              <a:rPr lang="tr-TR" b="1" dirty="0" err="1" smtClean="0"/>
              <a:t>İnvaziv</a:t>
            </a:r>
            <a:r>
              <a:rPr lang="tr-TR" b="1" dirty="0" smtClean="0"/>
              <a:t> işlem Riskleri</a:t>
            </a:r>
          </a:p>
          <a:p>
            <a:pPr lvl="1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Amniosentez</a:t>
            </a:r>
            <a:endParaRPr 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tr-TR" b="1" dirty="0" smtClean="0"/>
              <a:t>Erken</a:t>
            </a:r>
          </a:p>
          <a:p>
            <a:pPr lvl="2"/>
            <a:r>
              <a:rPr lang="tr-TR" b="1" dirty="0" err="1" smtClean="0"/>
              <a:t>Mid</a:t>
            </a:r>
            <a:r>
              <a:rPr lang="tr-TR" b="1" dirty="0" smtClean="0"/>
              <a:t>-</a:t>
            </a:r>
            <a:r>
              <a:rPr lang="tr-TR" b="1" dirty="0" err="1" smtClean="0"/>
              <a:t>trimester</a:t>
            </a:r>
            <a:endParaRPr lang="tr-TR" b="1" dirty="0" smtClean="0"/>
          </a:p>
          <a:p>
            <a:pPr lvl="2"/>
            <a:r>
              <a:rPr lang="tr-TR" b="1" dirty="0" smtClean="0"/>
              <a:t>Geç</a:t>
            </a:r>
          </a:p>
          <a:p>
            <a:pPr lvl="1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Korion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Villüs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Örneklemesi</a:t>
            </a:r>
          </a:p>
          <a:p>
            <a:r>
              <a:rPr lang="tr-TR" b="1" dirty="0" smtClean="0"/>
              <a:t>Komplikasyonları</a:t>
            </a:r>
          </a:p>
          <a:p>
            <a:r>
              <a:rPr lang="tr-TR" b="1" dirty="0" smtClean="0"/>
              <a:t>Gebelik kayıp oranları-Güncel Literatür</a:t>
            </a:r>
          </a:p>
          <a:p>
            <a:r>
              <a:rPr lang="tr-TR" b="1" dirty="0" smtClean="0"/>
              <a:t>Sonuç</a:t>
            </a:r>
          </a:p>
          <a:p>
            <a:endParaRPr lang="tr-TR" dirty="0" smtClean="0"/>
          </a:p>
          <a:p>
            <a:pPr lvl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CVS: Nasıl yapmalı? (3)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b="1" dirty="0" smtClean="0"/>
              <a:t>Çoğul Gebeliklerde.</a:t>
            </a:r>
          </a:p>
          <a:p>
            <a:pPr lvl="1"/>
            <a:r>
              <a:rPr lang="tr-TR" dirty="0" smtClean="0"/>
              <a:t>CVS zorluk yaratır. Potansiyel “</a:t>
            </a:r>
            <a:r>
              <a:rPr lang="tr-TR" dirty="0" err="1" smtClean="0"/>
              <a:t>Co</a:t>
            </a:r>
            <a:r>
              <a:rPr lang="tr-TR" dirty="0" smtClean="0"/>
              <a:t>-</a:t>
            </a:r>
            <a:r>
              <a:rPr lang="tr-TR" dirty="0" err="1" smtClean="0"/>
              <a:t>twin</a:t>
            </a:r>
            <a:r>
              <a:rPr lang="tr-TR" dirty="0" smtClean="0"/>
              <a:t> </a:t>
            </a:r>
            <a:r>
              <a:rPr lang="tr-TR" dirty="0" err="1" smtClean="0"/>
              <a:t>kontaminasyon</a:t>
            </a:r>
            <a:r>
              <a:rPr lang="tr-TR" dirty="0" smtClean="0"/>
              <a:t>”(%2) ve  </a:t>
            </a:r>
            <a:r>
              <a:rPr lang="tr-TR" dirty="0" err="1" smtClean="0"/>
              <a:t>mültipl</a:t>
            </a:r>
            <a:r>
              <a:rPr lang="tr-TR" dirty="0" smtClean="0"/>
              <a:t> iğne girişleri  esas sorunlardır.</a:t>
            </a:r>
          </a:p>
          <a:p>
            <a:pPr lvl="1"/>
            <a:r>
              <a:rPr lang="tr-TR" dirty="0" smtClean="0"/>
              <a:t>Öncelikle </a:t>
            </a:r>
            <a:r>
              <a:rPr lang="tr-TR" dirty="0" err="1" smtClean="0"/>
              <a:t>fetus</a:t>
            </a:r>
            <a:r>
              <a:rPr lang="tr-TR" dirty="0" smtClean="0"/>
              <a:t> ve plasentaların yerlerinin haritalanması gerekir.</a:t>
            </a:r>
          </a:p>
          <a:p>
            <a:pPr lvl="1"/>
            <a:r>
              <a:rPr lang="tr-TR" dirty="0" smtClean="0"/>
              <a:t>“</a:t>
            </a:r>
            <a:r>
              <a:rPr lang="tr-TR" dirty="0" err="1" smtClean="0"/>
              <a:t>Co</a:t>
            </a:r>
            <a:r>
              <a:rPr lang="tr-TR" dirty="0" smtClean="0"/>
              <a:t>-</a:t>
            </a:r>
            <a:r>
              <a:rPr lang="tr-TR" dirty="0" err="1" smtClean="0"/>
              <a:t>Twin</a:t>
            </a:r>
            <a:r>
              <a:rPr lang="tr-TR" dirty="0" smtClean="0"/>
              <a:t>” </a:t>
            </a:r>
            <a:r>
              <a:rPr lang="tr-TR" dirty="0" err="1" smtClean="0"/>
              <a:t>kontaminasyona</a:t>
            </a:r>
            <a:r>
              <a:rPr lang="tr-TR" dirty="0" smtClean="0"/>
              <a:t> karşı, örneklerin </a:t>
            </a:r>
            <a:r>
              <a:rPr lang="tr-TR" dirty="0" err="1" smtClean="0"/>
              <a:t>kord</a:t>
            </a:r>
            <a:r>
              <a:rPr lang="tr-TR" dirty="0" smtClean="0"/>
              <a:t> </a:t>
            </a:r>
            <a:r>
              <a:rPr lang="tr-TR" dirty="0" err="1" smtClean="0"/>
              <a:t>insersiyon</a:t>
            </a:r>
            <a:r>
              <a:rPr lang="tr-TR" dirty="0" smtClean="0"/>
              <a:t> yakınından alınması önerilir.</a:t>
            </a:r>
          </a:p>
          <a:p>
            <a:pPr lvl="1"/>
            <a:r>
              <a:rPr lang="tr-TR" u="sng" dirty="0" smtClean="0"/>
              <a:t>Ayrı iğne ve  kullanılması gerekir</a:t>
            </a:r>
          </a:p>
          <a:p>
            <a:pPr lvl="1" algn="r">
              <a:buNone/>
            </a:pPr>
            <a:r>
              <a:rPr lang="tr-TR" sz="2200" dirty="0" smtClean="0"/>
              <a:t>(</a:t>
            </a:r>
            <a:r>
              <a:rPr lang="tr-TR" sz="2200" dirty="0" err="1" smtClean="0"/>
              <a:t>Eddleman</a:t>
            </a:r>
            <a:r>
              <a:rPr lang="tr-TR" sz="2200" dirty="0" smtClean="0"/>
              <a:t> KA, et al. </a:t>
            </a:r>
            <a:r>
              <a:rPr lang="tr-TR" sz="2200" dirty="0" err="1" smtClean="0"/>
              <a:t>Am</a:t>
            </a:r>
            <a:r>
              <a:rPr lang="tr-TR" sz="2200" dirty="0" smtClean="0"/>
              <a:t> JJ </a:t>
            </a:r>
            <a:r>
              <a:rPr lang="tr-TR" sz="2200" dirty="0" err="1" smtClean="0"/>
              <a:t>Obstet</a:t>
            </a:r>
            <a:r>
              <a:rPr lang="tr-TR" sz="2200" dirty="0" smtClean="0"/>
              <a:t> </a:t>
            </a:r>
            <a:r>
              <a:rPr lang="tr-TR" sz="2200" dirty="0" err="1" smtClean="0"/>
              <a:t>Gynecol</a:t>
            </a:r>
            <a:r>
              <a:rPr lang="tr-TR" sz="2200" dirty="0" smtClean="0"/>
              <a:t> 2000:83;1078-811)</a:t>
            </a:r>
          </a:p>
          <a:p>
            <a:pPr lvl="1" algn="r">
              <a:buNone/>
            </a:pPr>
            <a:r>
              <a:rPr lang="tr-TR" sz="2200" dirty="0" smtClean="0"/>
              <a:t>(</a:t>
            </a:r>
            <a:r>
              <a:rPr lang="tr-TR" sz="2200" dirty="0" err="1" smtClean="0"/>
              <a:t>Brambati</a:t>
            </a:r>
            <a:r>
              <a:rPr lang="tr-TR" sz="2200" dirty="0" smtClean="0"/>
              <a:t> B, et al. </a:t>
            </a:r>
            <a:r>
              <a:rPr lang="tr-TR" sz="2200" dirty="0" err="1" smtClean="0"/>
              <a:t>Ultrasound</a:t>
            </a:r>
            <a:r>
              <a:rPr lang="tr-TR" sz="2200" dirty="0" smtClean="0"/>
              <a:t> </a:t>
            </a:r>
            <a:r>
              <a:rPr lang="tr-TR" sz="2200" dirty="0" err="1" smtClean="0"/>
              <a:t>Obstet</a:t>
            </a:r>
            <a:r>
              <a:rPr lang="tr-TR" sz="2200" dirty="0" smtClean="0"/>
              <a:t> </a:t>
            </a:r>
            <a:r>
              <a:rPr lang="tr-TR" sz="2200" dirty="0" err="1" smtClean="0"/>
              <a:t>Gynecol</a:t>
            </a:r>
            <a:r>
              <a:rPr lang="tr-TR" sz="2200" dirty="0" smtClean="0"/>
              <a:t> 2001:17;209-16)</a:t>
            </a:r>
            <a:endParaRPr lang="tr-TR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CVS: Nasıl yapmalı? (4)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Multifetal</a:t>
            </a:r>
            <a:r>
              <a:rPr lang="tr-TR" b="1" dirty="0" smtClean="0"/>
              <a:t> Redüksiyon</a:t>
            </a:r>
          </a:p>
          <a:p>
            <a:pPr lvl="1"/>
            <a:r>
              <a:rPr lang="tr-TR" dirty="0" smtClean="0"/>
              <a:t>İşlem öncesi </a:t>
            </a:r>
            <a:r>
              <a:rPr lang="tr-TR" dirty="0" err="1" smtClean="0"/>
              <a:t>karyotip</a:t>
            </a:r>
            <a:r>
              <a:rPr lang="tr-TR" dirty="0" smtClean="0"/>
              <a:t> belirlenmesi gerekir.</a:t>
            </a:r>
          </a:p>
          <a:p>
            <a:r>
              <a:rPr lang="tr-TR" b="1" dirty="0" err="1" smtClean="0"/>
              <a:t>Maternal</a:t>
            </a:r>
            <a:r>
              <a:rPr lang="tr-TR" b="1" dirty="0" smtClean="0"/>
              <a:t> </a:t>
            </a:r>
            <a:r>
              <a:rPr lang="tr-TR" b="1" dirty="0" err="1" smtClean="0"/>
              <a:t>İnfeksiyon</a:t>
            </a:r>
            <a:endParaRPr lang="tr-TR" b="1" dirty="0" smtClean="0"/>
          </a:p>
          <a:p>
            <a:pPr lvl="1"/>
            <a:r>
              <a:rPr lang="tr-TR" dirty="0"/>
              <a:t>Literatürde genelde </a:t>
            </a:r>
            <a:r>
              <a:rPr lang="tr-TR" dirty="0" err="1"/>
              <a:t>Amniosentez</a:t>
            </a:r>
            <a:r>
              <a:rPr lang="tr-TR" dirty="0"/>
              <a:t> sonrası veriler ve kısıtlı sayıda CVS sonrası  değerlendirmeler var.</a:t>
            </a:r>
          </a:p>
          <a:p>
            <a:pPr lvl="1"/>
            <a:r>
              <a:rPr lang="tr-TR" dirty="0"/>
              <a:t>Transmisyon da etkili faktörler: </a:t>
            </a:r>
            <a:r>
              <a:rPr lang="tr-TR" b="1" dirty="0" err="1"/>
              <a:t>Viral</a:t>
            </a:r>
            <a:r>
              <a:rPr lang="tr-TR" b="1" dirty="0"/>
              <a:t> yük</a:t>
            </a:r>
            <a:r>
              <a:rPr lang="tr-TR" dirty="0"/>
              <a:t>, </a:t>
            </a:r>
            <a:r>
              <a:rPr lang="tr-TR" b="1" dirty="0" err="1"/>
              <a:t>Viral</a:t>
            </a:r>
            <a:r>
              <a:rPr lang="tr-TR" b="1" dirty="0"/>
              <a:t> spesifik antikor varlığı</a:t>
            </a:r>
            <a:r>
              <a:rPr lang="tr-TR" dirty="0"/>
              <a:t> ve </a:t>
            </a:r>
            <a:r>
              <a:rPr lang="tr-TR" b="1" dirty="0"/>
              <a:t>prosedür esnasında </a:t>
            </a:r>
            <a:r>
              <a:rPr lang="tr-TR" b="1" dirty="0" err="1"/>
              <a:t>antiviral</a:t>
            </a:r>
            <a:r>
              <a:rPr lang="tr-TR" b="1" dirty="0"/>
              <a:t> tedavi </a:t>
            </a:r>
            <a:r>
              <a:rPr lang="tr-TR" dirty="0"/>
              <a:t>uygulanması etkin olabilir</a:t>
            </a:r>
            <a:r>
              <a:rPr lang="tr-TR" dirty="0" smtClean="0"/>
              <a:t>.</a:t>
            </a:r>
          </a:p>
          <a:p>
            <a:pPr lvl="2"/>
            <a:r>
              <a:rPr lang="tr-TR" dirty="0"/>
              <a:t>18 </a:t>
            </a:r>
            <a:r>
              <a:rPr lang="tr-TR" dirty="0" err="1"/>
              <a:t>Kr</a:t>
            </a:r>
            <a:r>
              <a:rPr lang="tr-TR" dirty="0"/>
              <a:t> Hepatit B, (17) AS ve (1) CVS, geçiş YOK</a:t>
            </a:r>
          </a:p>
          <a:p>
            <a:pPr lvl="2"/>
            <a:r>
              <a:rPr lang="tr-TR" dirty="0"/>
              <a:t>63 HIV(+) olgu, </a:t>
            </a:r>
            <a:r>
              <a:rPr lang="tr-TR" dirty="0" err="1"/>
              <a:t>tranmission</a:t>
            </a:r>
            <a:r>
              <a:rPr lang="tr-TR" dirty="0"/>
              <a:t>=3, Artış YOK</a:t>
            </a:r>
          </a:p>
          <a:p>
            <a:pPr marL="594360" lvl="2" indent="0" algn="r">
              <a:buNone/>
            </a:pPr>
            <a:r>
              <a:rPr lang="tr-TR" i="1" dirty="0"/>
              <a:t>Grosheide PM, et al. </a:t>
            </a:r>
            <a:r>
              <a:rPr lang="tr-TR" i="1" dirty="0" err="1"/>
              <a:t>Prenat</a:t>
            </a:r>
            <a:r>
              <a:rPr lang="tr-TR" i="1" dirty="0"/>
              <a:t> </a:t>
            </a:r>
            <a:r>
              <a:rPr lang="tr-TR" i="1" dirty="0" err="1"/>
              <a:t>Diagn</a:t>
            </a:r>
            <a:r>
              <a:rPr lang="tr-TR" i="1" dirty="0"/>
              <a:t> 1994:14;553-58</a:t>
            </a:r>
          </a:p>
          <a:p>
            <a:pPr marL="594360" lvl="2" indent="0" algn="r">
              <a:buNone/>
            </a:pPr>
            <a:r>
              <a:rPr lang="tr-TR" i="1" dirty="0"/>
              <a:t>Somigliana E, et al. </a:t>
            </a:r>
            <a:r>
              <a:rPr lang="tr-TR" i="1" dirty="0" err="1"/>
              <a:t>Am</a:t>
            </a:r>
            <a:r>
              <a:rPr lang="tr-TR" i="1" dirty="0"/>
              <a:t> J  </a:t>
            </a:r>
            <a:r>
              <a:rPr lang="tr-TR" i="1" dirty="0" err="1"/>
              <a:t>Obstet</a:t>
            </a:r>
            <a:r>
              <a:rPr lang="tr-TR" i="1" dirty="0"/>
              <a:t> Gencel 2005:93;437-42</a:t>
            </a:r>
          </a:p>
          <a:p>
            <a:pPr marL="594360" lvl="2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CVS: Komplikasyonları(1)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7320"/>
            <a:ext cx="7772400" cy="4572000"/>
          </a:xfrm>
        </p:spPr>
        <p:txBody>
          <a:bodyPr>
            <a:normAutofit/>
          </a:bodyPr>
          <a:lstStyle/>
          <a:p>
            <a:r>
              <a:rPr lang="tr-TR" dirty="0" smtClean="0"/>
              <a:t>CVS sonrası rapor edilen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err="1" smtClean="0"/>
              <a:t>defektlerine</a:t>
            </a:r>
            <a:r>
              <a:rPr lang="tr-TR" dirty="0" smtClean="0"/>
              <a:t> rağmen, </a:t>
            </a:r>
            <a:r>
              <a:rPr lang="tr-TR" dirty="0" err="1" smtClean="0"/>
              <a:t>major</a:t>
            </a:r>
            <a:r>
              <a:rPr lang="tr-TR" dirty="0" smtClean="0"/>
              <a:t> potansiyel komplikasyonlar:</a:t>
            </a:r>
          </a:p>
          <a:p>
            <a:pPr lvl="1"/>
            <a:r>
              <a:rPr lang="tr-TR" dirty="0" err="1" smtClean="0"/>
              <a:t>Vaginal</a:t>
            </a:r>
            <a:r>
              <a:rPr lang="tr-TR" dirty="0" smtClean="0"/>
              <a:t> kanama,</a:t>
            </a:r>
          </a:p>
          <a:p>
            <a:pPr lvl="1"/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rüptürü</a:t>
            </a:r>
            <a:r>
              <a:rPr lang="tr-TR" dirty="0" smtClean="0"/>
              <a:t> 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ebelik kayıplarıdır.</a:t>
            </a:r>
          </a:p>
          <a:p>
            <a:pPr algn="r">
              <a:buNone/>
            </a:pPr>
            <a:r>
              <a:rPr lang="tr-TR" sz="2000" dirty="0" smtClean="0"/>
              <a:t>(</a:t>
            </a:r>
            <a:r>
              <a:rPr lang="tr-TR" sz="2000" dirty="0" err="1" smtClean="0"/>
              <a:t>Firth</a:t>
            </a:r>
            <a:r>
              <a:rPr lang="tr-TR" sz="2000" dirty="0" smtClean="0"/>
              <a:t> HV,et al. </a:t>
            </a:r>
            <a:r>
              <a:rPr lang="tr-TR" sz="2000" dirty="0" err="1" smtClean="0"/>
              <a:t>Lancet</a:t>
            </a:r>
            <a:r>
              <a:rPr lang="tr-TR" sz="2000" dirty="0" smtClean="0"/>
              <a:t> 1991:337;762-63)</a:t>
            </a:r>
          </a:p>
          <a:p>
            <a:pPr algn="r">
              <a:buNone/>
            </a:pPr>
            <a:r>
              <a:rPr lang="tr-TR" sz="2000" dirty="0" smtClean="0"/>
              <a:t>(</a:t>
            </a:r>
            <a:r>
              <a:rPr lang="tr-TR" sz="2000" dirty="0" err="1" smtClean="0"/>
              <a:t>Firth</a:t>
            </a:r>
            <a:r>
              <a:rPr lang="tr-TR" sz="2000" dirty="0" smtClean="0"/>
              <a:t> HV, et al. 1994:343;1069-71)</a:t>
            </a:r>
          </a:p>
          <a:p>
            <a:r>
              <a:rPr lang="tr-TR" dirty="0" err="1" smtClean="0"/>
              <a:t>Wİlliams</a:t>
            </a:r>
            <a:r>
              <a:rPr lang="tr-TR" dirty="0" smtClean="0"/>
              <a:t> J</a:t>
            </a:r>
            <a:r>
              <a:rPr lang="tr-TR" b="1" dirty="0" smtClean="0"/>
              <a:t>. “</a:t>
            </a:r>
            <a:r>
              <a:rPr lang="tr-TR" b="1" dirty="0" err="1" smtClean="0"/>
              <a:t>Transservikal</a:t>
            </a:r>
            <a:r>
              <a:rPr lang="tr-TR" b="1" dirty="0" smtClean="0"/>
              <a:t> CVS”</a:t>
            </a:r>
          </a:p>
          <a:p>
            <a:pPr lvl="1"/>
            <a:r>
              <a:rPr lang="tr-TR" dirty="0" err="1" smtClean="0"/>
              <a:t>Vaginal</a:t>
            </a:r>
            <a:r>
              <a:rPr lang="tr-TR" dirty="0" smtClean="0"/>
              <a:t> Kanama= %12,6</a:t>
            </a:r>
          </a:p>
          <a:p>
            <a:pPr lvl="1"/>
            <a:r>
              <a:rPr lang="tr-TR" dirty="0" smtClean="0"/>
              <a:t>Gebelik kaybı   = %2,4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CVS: Komplikasyonları(2)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Transservikal</a:t>
            </a:r>
            <a:r>
              <a:rPr lang="tr-TR" dirty="0" smtClean="0"/>
              <a:t> CVS yapılan olgulardan alınan rutin </a:t>
            </a:r>
            <a:r>
              <a:rPr lang="tr-TR" dirty="0" err="1" smtClean="0"/>
              <a:t>servikal</a:t>
            </a:r>
            <a:r>
              <a:rPr lang="tr-TR" dirty="0" smtClean="0"/>
              <a:t> kültürlerde, %5,9 </a:t>
            </a:r>
            <a:r>
              <a:rPr lang="tr-TR" dirty="0" err="1" smtClean="0"/>
              <a:t>Bakterial</a:t>
            </a:r>
            <a:r>
              <a:rPr lang="tr-TR" dirty="0" smtClean="0"/>
              <a:t> veya </a:t>
            </a:r>
            <a:r>
              <a:rPr lang="tr-TR" dirty="0" err="1" smtClean="0"/>
              <a:t>Klamidial</a:t>
            </a:r>
            <a:r>
              <a:rPr lang="tr-TR" dirty="0" smtClean="0"/>
              <a:t> üreme saptanmasına rağmen, </a:t>
            </a:r>
            <a:r>
              <a:rPr lang="tr-TR" u="sng" dirty="0" smtClean="0">
                <a:solidFill>
                  <a:srgbClr val="FF0000"/>
                </a:solidFill>
              </a:rPr>
              <a:t>Rutin Kültür istemi önerilmemektedir</a:t>
            </a:r>
            <a:r>
              <a:rPr lang="tr-TR" sz="2800" i="1" u="sng" dirty="0" smtClean="0">
                <a:solidFill>
                  <a:srgbClr val="FF0000"/>
                </a:solidFill>
              </a:rPr>
              <a:t>.</a:t>
            </a:r>
            <a:r>
              <a:rPr lang="tr-TR" sz="2800" i="1" dirty="0" smtClean="0"/>
              <a:t> </a:t>
            </a:r>
            <a:r>
              <a:rPr lang="tr-TR" sz="2200" i="1" dirty="0" smtClean="0"/>
              <a:t>(</a:t>
            </a:r>
            <a:r>
              <a:rPr lang="tr-TR" sz="2200" i="1" dirty="0" err="1" smtClean="0"/>
              <a:t>infeksiyona</a:t>
            </a:r>
            <a:r>
              <a:rPr lang="tr-TR" sz="2200" i="1" dirty="0" smtClean="0"/>
              <a:t> bağlı gebelik kaybı: %0,3)</a:t>
            </a:r>
            <a:endParaRPr lang="tr-TR" sz="2800" i="1" dirty="0" smtClean="0"/>
          </a:p>
          <a:p>
            <a:endParaRPr lang="tr-TR" sz="2800" i="1" dirty="0" smtClean="0"/>
          </a:p>
          <a:p>
            <a:r>
              <a:rPr lang="tr-TR" dirty="0" smtClean="0"/>
              <a:t>CVS uygulanmış olgularda, III. </a:t>
            </a:r>
            <a:r>
              <a:rPr lang="tr-TR" dirty="0" err="1" smtClean="0"/>
              <a:t>Trimester</a:t>
            </a:r>
            <a:r>
              <a:rPr lang="tr-TR" dirty="0" smtClean="0"/>
              <a:t> </a:t>
            </a:r>
            <a:r>
              <a:rPr lang="tr-TR" dirty="0" err="1" smtClean="0"/>
              <a:t>Hipertansif</a:t>
            </a:r>
            <a:r>
              <a:rPr lang="tr-TR" dirty="0" smtClean="0"/>
              <a:t> hastalık gelişimi ilişkisi üzerinde durulmaktadır. </a:t>
            </a:r>
            <a:r>
              <a:rPr lang="tr-TR" u="sng" dirty="0" err="1" smtClean="0"/>
              <a:t>Hipertansif</a:t>
            </a:r>
            <a:r>
              <a:rPr lang="tr-TR" u="sng" dirty="0" smtClean="0"/>
              <a:t> hastalık gelişiminin CVS grubun da  artmadığı, </a:t>
            </a:r>
            <a:r>
              <a:rPr lang="tr-TR" dirty="0" smtClean="0"/>
              <a:t>ancak şiddetli </a:t>
            </a:r>
            <a:r>
              <a:rPr lang="tr-TR" dirty="0" err="1" smtClean="0"/>
              <a:t>preeklampsi</a:t>
            </a:r>
            <a:r>
              <a:rPr lang="tr-TR" dirty="0" smtClean="0"/>
              <a:t> ve </a:t>
            </a:r>
            <a:r>
              <a:rPr lang="tr-TR" dirty="0" err="1" smtClean="0"/>
              <a:t>eklampsi</a:t>
            </a:r>
            <a:r>
              <a:rPr lang="tr-TR" dirty="0" smtClean="0"/>
              <a:t> de hafif bir artış olduğu bildirilmektedir.</a:t>
            </a:r>
          </a:p>
          <a:p>
            <a:pPr algn="r">
              <a:buNone/>
            </a:pPr>
            <a:r>
              <a:rPr lang="tr-TR" sz="2400" dirty="0" smtClean="0"/>
              <a:t>(</a:t>
            </a:r>
            <a:r>
              <a:rPr lang="tr-TR" sz="2400" dirty="0" err="1" smtClean="0"/>
              <a:t>Adusumalli</a:t>
            </a:r>
            <a:r>
              <a:rPr lang="tr-TR" sz="2400" dirty="0" smtClean="0"/>
              <a:t> J, et al.</a:t>
            </a:r>
            <a:r>
              <a:rPr lang="tr-TR" sz="2400" dirty="0" err="1" smtClean="0"/>
              <a:t>Am</a:t>
            </a:r>
            <a:r>
              <a:rPr lang="tr-TR" sz="2400" dirty="0" smtClean="0"/>
              <a:t> J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2007:1196;591.e1-591. e7;</a:t>
            </a:r>
            <a:r>
              <a:rPr lang="tr-TR" sz="2400" dirty="0" err="1" smtClean="0"/>
              <a:t>disc</a:t>
            </a:r>
            <a:r>
              <a:rPr lang="tr-TR" sz="2400" dirty="0" smtClean="0"/>
              <a:t> e7)</a:t>
            </a:r>
          </a:p>
          <a:p>
            <a:pPr algn="r">
              <a:buNone/>
            </a:pPr>
            <a:r>
              <a:rPr lang="tr-TR" sz="2400" dirty="0" smtClean="0"/>
              <a:t>(</a:t>
            </a:r>
            <a:r>
              <a:rPr lang="tr-TR" sz="2400" dirty="0" err="1" smtClean="0"/>
              <a:t>Grobman</a:t>
            </a:r>
            <a:r>
              <a:rPr lang="tr-TR" sz="2400" dirty="0" smtClean="0"/>
              <a:t> A, et al. </a:t>
            </a:r>
            <a:r>
              <a:rPr lang="tr-TR" sz="2400" dirty="0" err="1" smtClean="0"/>
              <a:t>Prenat</a:t>
            </a:r>
            <a:r>
              <a:rPr lang="tr-TR" sz="2400" dirty="0" smtClean="0"/>
              <a:t> </a:t>
            </a:r>
            <a:r>
              <a:rPr lang="tr-TR" sz="2400" dirty="0" err="1" smtClean="0"/>
              <a:t>Diagn</a:t>
            </a:r>
            <a:r>
              <a:rPr lang="tr-TR" sz="2400" dirty="0" smtClean="0"/>
              <a:t> 2009:29;800-803)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STANFORD “CVS </a:t>
            </a:r>
            <a:r>
              <a:rPr lang="tr-TR" sz="3600" b="1" dirty="0" err="1" smtClean="0">
                <a:solidFill>
                  <a:schemeClr val="tx1"/>
                </a:solidFill>
              </a:rPr>
              <a:t>Tranning</a:t>
            </a:r>
            <a:r>
              <a:rPr lang="tr-TR" sz="3600" b="1" dirty="0" smtClean="0">
                <a:solidFill>
                  <a:schemeClr val="tx1"/>
                </a:solidFill>
              </a:rPr>
              <a:t>” protokol’ü(1)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MFM </a:t>
            </a:r>
            <a:r>
              <a:rPr lang="tr-TR" b="1" dirty="0" err="1" smtClean="0"/>
              <a:t>Fellow</a:t>
            </a:r>
            <a:r>
              <a:rPr lang="tr-TR" b="1" dirty="0" smtClean="0"/>
              <a:t>:</a:t>
            </a:r>
          </a:p>
          <a:p>
            <a:r>
              <a:rPr lang="tr-TR" dirty="0" err="1" smtClean="0"/>
              <a:t>Prenatal</a:t>
            </a:r>
            <a:r>
              <a:rPr lang="tr-TR" dirty="0" smtClean="0"/>
              <a:t> </a:t>
            </a:r>
            <a:r>
              <a:rPr lang="tr-TR" b="1" dirty="0" smtClean="0"/>
              <a:t>genetik rotasyonu </a:t>
            </a:r>
            <a:r>
              <a:rPr lang="tr-TR" dirty="0" smtClean="0"/>
              <a:t>2. yılda tamamlanır. Bu evrede </a:t>
            </a:r>
            <a:r>
              <a:rPr lang="tr-TR" dirty="0" err="1" smtClean="0"/>
              <a:t>anaploidi</a:t>
            </a:r>
            <a:r>
              <a:rPr lang="tr-TR" dirty="0" smtClean="0"/>
              <a:t> taraması ve danışmanlık eğitimi verilir.</a:t>
            </a:r>
          </a:p>
          <a:p>
            <a:r>
              <a:rPr lang="tr-TR" dirty="0" err="1" smtClean="0"/>
              <a:t>Ultrasound</a:t>
            </a:r>
            <a:r>
              <a:rPr lang="tr-TR" dirty="0" smtClean="0"/>
              <a:t> rehberliğinde </a:t>
            </a:r>
            <a:r>
              <a:rPr lang="tr-TR" dirty="0" err="1" smtClean="0"/>
              <a:t>transabdominal</a:t>
            </a:r>
            <a:r>
              <a:rPr lang="tr-TR" dirty="0" smtClean="0"/>
              <a:t> </a:t>
            </a:r>
            <a:r>
              <a:rPr lang="tr-TR" dirty="0" err="1" smtClean="0"/>
              <a:t>perkutan</a:t>
            </a:r>
            <a:r>
              <a:rPr lang="tr-TR" dirty="0" smtClean="0"/>
              <a:t> </a:t>
            </a:r>
            <a:r>
              <a:rPr lang="tr-TR" dirty="0" err="1" smtClean="0"/>
              <a:t>amniosentez</a:t>
            </a:r>
            <a:r>
              <a:rPr lang="tr-TR" dirty="0" smtClean="0"/>
              <a:t> ve </a:t>
            </a:r>
            <a:r>
              <a:rPr lang="tr-TR" dirty="0" err="1" smtClean="0"/>
              <a:t>fetal</a:t>
            </a:r>
            <a:r>
              <a:rPr lang="tr-TR" dirty="0" smtClean="0"/>
              <a:t> kan örnekleme yeteneği kazandırılır. </a:t>
            </a:r>
            <a:r>
              <a:rPr lang="tr-TR" b="1" dirty="0" smtClean="0"/>
              <a:t>(Step 3)</a:t>
            </a:r>
          </a:p>
          <a:p>
            <a:r>
              <a:rPr lang="tr-TR" dirty="0" smtClean="0"/>
              <a:t>İlk 50 CVS uygulamasında 1. </a:t>
            </a:r>
            <a:r>
              <a:rPr lang="tr-TR" dirty="0" err="1" smtClean="0"/>
              <a:t>asistans</a:t>
            </a:r>
            <a:r>
              <a:rPr lang="tr-TR" dirty="0" smtClean="0"/>
              <a:t> yapar</a:t>
            </a:r>
          </a:p>
          <a:p>
            <a:r>
              <a:rPr lang="tr-TR" dirty="0" smtClean="0"/>
              <a:t>CVS yapmadan evvel, </a:t>
            </a:r>
            <a:r>
              <a:rPr lang="tr-TR" u="sng" dirty="0" smtClean="0"/>
              <a:t>gebelik </a:t>
            </a:r>
            <a:r>
              <a:rPr lang="tr-TR" u="sng" dirty="0" err="1" smtClean="0"/>
              <a:t>terminasyon</a:t>
            </a:r>
            <a:r>
              <a:rPr lang="tr-TR" u="sng" dirty="0" smtClean="0"/>
              <a:t> ünitesinde </a:t>
            </a:r>
            <a:r>
              <a:rPr lang="tr-TR" u="sng" dirty="0" err="1" smtClean="0"/>
              <a:t>transservikal</a:t>
            </a:r>
            <a:r>
              <a:rPr lang="tr-TR" u="sng" dirty="0" smtClean="0"/>
              <a:t> CVS prosedürü uygula</a:t>
            </a:r>
            <a:r>
              <a:rPr lang="tr-TR" dirty="0" smtClean="0"/>
              <a:t>r.</a:t>
            </a:r>
          </a:p>
          <a:p>
            <a:r>
              <a:rPr lang="tr-TR" dirty="0" smtClean="0"/>
              <a:t>Bu aşamadan sonra CVS prosedürü yapmaya başlar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STANFORD “CVS </a:t>
            </a:r>
            <a:r>
              <a:rPr lang="tr-TR" sz="3600" b="1" dirty="0" err="1" smtClean="0">
                <a:solidFill>
                  <a:schemeClr val="tx1"/>
                </a:solidFill>
              </a:rPr>
              <a:t>Tranning</a:t>
            </a:r>
            <a:r>
              <a:rPr lang="tr-TR" sz="3600" b="1" dirty="0" smtClean="0">
                <a:solidFill>
                  <a:schemeClr val="tx1"/>
                </a:solidFill>
              </a:rPr>
              <a:t>” protokol’ü(2)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7320"/>
            <a:ext cx="7772400" cy="4572000"/>
          </a:xfrm>
        </p:spPr>
        <p:txBody>
          <a:bodyPr/>
          <a:lstStyle/>
          <a:p>
            <a:r>
              <a:rPr lang="tr-TR" b="1" dirty="0" smtClean="0"/>
              <a:t>STEP 3:</a:t>
            </a:r>
          </a:p>
          <a:p>
            <a:pPr lvl="1"/>
            <a:r>
              <a:rPr lang="tr-TR" dirty="0" smtClean="0"/>
              <a:t>USG </a:t>
            </a:r>
            <a:r>
              <a:rPr lang="tr-TR" dirty="0" err="1" smtClean="0"/>
              <a:t>guidance</a:t>
            </a:r>
            <a:r>
              <a:rPr lang="tr-TR" dirty="0" smtClean="0"/>
              <a:t> yönetimi</a:t>
            </a:r>
          </a:p>
          <a:p>
            <a:pPr lvl="2"/>
            <a:r>
              <a:rPr lang="tr-TR" dirty="0" err="1" smtClean="0"/>
              <a:t>Transducer</a:t>
            </a:r>
            <a:r>
              <a:rPr lang="tr-TR" dirty="0" smtClean="0"/>
              <a:t> hakimiyeti</a:t>
            </a:r>
          </a:p>
          <a:p>
            <a:pPr lvl="2"/>
            <a:r>
              <a:rPr lang="tr-TR" dirty="0" smtClean="0"/>
              <a:t>Lokalizasyon hakimiyeti</a:t>
            </a:r>
          </a:p>
          <a:p>
            <a:pPr lvl="2"/>
            <a:r>
              <a:rPr lang="tr-TR" dirty="0" err="1" smtClean="0"/>
              <a:t>Kateter</a:t>
            </a:r>
            <a:r>
              <a:rPr lang="tr-TR" dirty="0" smtClean="0"/>
              <a:t> yerin ve mesafesinin hakimiyeti</a:t>
            </a:r>
          </a:p>
          <a:p>
            <a:pPr lvl="2"/>
            <a:r>
              <a:rPr lang="tr-TR" dirty="0" smtClean="0"/>
              <a:t>Hasta ile konuşma teknikleri ve </a:t>
            </a:r>
            <a:r>
              <a:rPr lang="tr-TR" dirty="0" err="1" smtClean="0"/>
              <a:t>aksiyete</a:t>
            </a:r>
            <a:r>
              <a:rPr lang="tr-TR" dirty="0" smtClean="0"/>
              <a:t> yönetimi</a:t>
            </a:r>
          </a:p>
          <a:p>
            <a:pPr lvl="2">
              <a:buNone/>
            </a:pPr>
            <a:endParaRPr lang="tr-TR" dirty="0" smtClean="0"/>
          </a:p>
          <a:p>
            <a:pPr lvl="2" algn="r">
              <a:buNone/>
            </a:pPr>
            <a:r>
              <a:rPr lang="tr-TR" sz="2000" dirty="0" smtClean="0"/>
              <a:t>(</a:t>
            </a:r>
            <a:r>
              <a:rPr lang="tr-TR" sz="2000" dirty="0" err="1" smtClean="0"/>
              <a:t>Blumenfeld</a:t>
            </a:r>
            <a:r>
              <a:rPr lang="tr-TR" sz="2000" dirty="0" smtClean="0"/>
              <a:t> YJ, </a:t>
            </a:r>
            <a:r>
              <a:rPr lang="tr-TR" sz="2000" dirty="0" err="1" smtClean="0"/>
              <a:t>Chueh</a:t>
            </a:r>
            <a:r>
              <a:rPr lang="tr-TR" sz="2000" dirty="0" smtClean="0"/>
              <a:t> J.</a:t>
            </a:r>
            <a:r>
              <a:rPr lang="tr-TR" sz="2000" dirty="0" err="1" smtClean="0"/>
              <a:t>Curr</a:t>
            </a:r>
            <a:r>
              <a:rPr lang="tr-TR" sz="2000" dirty="0" smtClean="0"/>
              <a:t> </a:t>
            </a:r>
            <a:r>
              <a:rPr lang="tr-TR" sz="2000" dirty="0" err="1" smtClean="0"/>
              <a:t>Opin</a:t>
            </a:r>
            <a:r>
              <a:rPr lang="tr-TR" sz="2000" dirty="0" smtClean="0"/>
              <a:t>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2010:22;46-151)</a:t>
            </a:r>
            <a:endParaRPr lang="tr-TR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Membran</a:t>
            </a:r>
            <a:r>
              <a:rPr lang="tr-TR" b="1" dirty="0" smtClean="0"/>
              <a:t> </a:t>
            </a:r>
            <a:r>
              <a:rPr lang="tr-TR" b="1" dirty="0" err="1" smtClean="0"/>
              <a:t>rüptürü</a:t>
            </a:r>
            <a:endParaRPr lang="tr-TR" b="1" dirty="0" smtClean="0"/>
          </a:p>
          <a:p>
            <a:r>
              <a:rPr lang="tr-TR" b="1" dirty="0" err="1" smtClean="0"/>
              <a:t>Fetal</a:t>
            </a:r>
            <a:r>
              <a:rPr lang="tr-TR" b="1" dirty="0" smtClean="0"/>
              <a:t> yaralama</a:t>
            </a:r>
          </a:p>
          <a:p>
            <a:pPr lvl="1"/>
            <a:r>
              <a:rPr lang="tr-TR" dirty="0" smtClean="0"/>
              <a:t>Direkt</a:t>
            </a:r>
          </a:p>
          <a:p>
            <a:pPr lvl="1"/>
            <a:r>
              <a:rPr lang="tr-TR" dirty="0" err="1" smtClean="0"/>
              <a:t>İndirekt</a:t>
            </a:r>
            <a:endParaRPr lang="tr-TR" dirty="0" smtClean="0"/>
          </a:p>
          <a:p>
            <a:r>
              <a:rPr lang="tr-TR" b="1" dirty="0" err="1" smtClean="0"/>
              <a:t>İnfeksiyon</a:t>
            </a:r>
            <a:r>
              <a:rPr lang="tr-TR" b="1" dirty="0" smtClean="0"/>
              <a:t> (&lt;/1000)</a:t>
            </a:r>
          </a:p>
          <a:p>
            <a:r>
              <a:rPr lang="tr-TR" b="1" dirty="0" err="1" smtClean="0"/>
              <a:t>Fetal</a:t>
            </a:r>
            <a:r>
              <a:rPr lang="tr-TR" b="1" dirty="0" smtClean="0"/>
              <a:t> kayıp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*Komplikasyonları azaltabilecek kanıta dayalı spesifik teknikler (</a:t>
            </a:r>
            <a:r>
              <a:rPr lang="tr-TR" dirty="0" err="1" smtClean="0"/>
              <a:t>uterus</a:t>
            </a:r>
            <a:r>
              <a:rPr lang="tr-TR" dirty="0" smtClean="0"/>
              <a:t> </a:t>
            </a:r>
            <a:r>
              <a:rPr lang="tr-TR" dirty="0" err="1" smtClean="0"/>
              <a:t>relaksantları,vs</a:t>
            </a:r>
            <a:r>
              <a:rPr lang="tr-TR" dirty="0" smtClean="0"/>
              <a:t>) gösterilememiştir.</a:t>
            </a:r>
          </a:p>
          <a:p>
            <a:pPr algn="r">
              <a:buNone/>
            </a:pPr>
            <a:r>
              <a:rPr lang="tr-TR" sz="2200" dirty="0" smtClean="0"/>
              <a:t>(</a:t>
            </a:r>
            <a:r>
              <a:rPr lang="tr-TR" sz="2200" dirty="0" err="1" smtClean="0"/>
              <a:t>Mujezinovic</a:t>
            </a:r>
            <a:r>
              <a:rPr lang="tr-TR" sz="2200" dirty="0" smtClean="0"/>
              <a:t> F, </a:t>
            </a:r>
            <a:r>
              <a:rPr lang="tr-TR" sz="2200" dirty="0" err="1" smtClean="0"/>
              <a:t>Alfirevic</a:t>
            </a:r>
            <a:r>
              <a:rPr lang="tr-TR" sz="2200" dirty="0" smtClean="0"/>
              <a:t> Z. </a:t>
            </a:r>
            <a:r>
              <a:rPr lang="tr-TR" sz="2200" dirty="0" err="1" smtClean="0"/>
              <a:t>Cohrane</a:t>
            </a:r>
            <a:r>
              <a:rPr lang="tr-TR" sz="2200" dirty="0" smtClean="0"/>
              <a:t> </a:t>
            </a:r>
            <a:r>
              <a:rPr lang="tr-TR" sz="2200" dirty="0" err="1" smtClean="0"/>
              <a:t>Database</a:t>
            </a:r>
            <a:r>
              <a:rPr lang="tr-TR" sz="2200" dirty="0" smtClean="0"/>
              <a:t> </a:t>
            </a:r>
            <a:r>
              <a:rPr lang="tr-TR" sz="2200" dirty="0" err="1" smtClean="0"/>
              <a:t>Syst</a:t>
            </a:r>
            <a:r>
              <a:rPr lang="tr-TR" sz="2200" dirty="0" smtClean="0"/>
              <a:t> </a:t>
            </a:r>
            <a:r>
              <a:rPr lang="tr-TR" sz="2200" dirty="0" err="1" smtClean="0"/>
              <a:t>Rev</a:t>
            </a:r>
            <a:r>
              <a:rPr lang="tr-TR" sz="2200" dirty="0" smtClean="0"/>
              <a:t> 2012; CD008678)</a:t>
            </a:r>
            <a:endParaRPr lang="tr-TR"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Komplikasyonları(2)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b="1" dirty="0" err="1" smtClean="0"/>
              <a:t>Amniotik</a:t>
            </a:r>
            <a:r>
              <a:rPr lang="tr-TR" b="1" dirty="0" smtClean="0"/>
              <a:t> Sıvı Kaçağı:</a:t>
            </a:r>
          </a:p>
          <a:p>
            <a:pPr lvl="1"/>
            <a:r>
              <a:rPr lang="tr-TR" b="1" dirty="0" smtClean="0"/>
              <a:t>İşleme bağlı sıvı kaçağı: %1,7</a:t>
            </a:r>
          </a:p>
          <a:p>
            <a:pPr lvl="1"/>
            <a:r>
              <a:rPr lang="tr-TR" dirty="0" smtClean="0"/>
              <a:t>Miktar çok azdır ve genellikle 1 hafta içinde sonlanır.  Kaçağa bağlı kayıplar, </a:t>
            </a:r>
            <a:r>
              <a:rPr lang="tr-TR" dirty="0" err="1" smtClean="0"/>
              <a:t>işelemden</a:t>
            </a:r>
            <a:r>
              <a:rPr lang="tr-TR" dirty="0" smtClean="0"/>
              <a:t> sonraki  </a:t>
            </a:r>
            <a:r>
              <a:rPr lang="tr-TR" b="1" dirty="0" smtClean="0"/>
              <a:t>3 hafta </a:t>
            </a:r>
            <a:r>
              <a:rPr lang="tr-TR" dirty="0" smtClean="0"/>
              <a:t>içinde toparlanır.</a:t>
            </a:r>
          </a:p>
          <a:p>
            <a:pPr lvl="1"/>
            <a:r>
              <a:rPr lang="tr-TR" dirty="0" smtClean="0"/>
              <a:t>Kaçağın düzelmesinde temel mekanizma, </a:t>
            </a:r>
            <a:r>
              <a:rPr lang="tr-TR" dirty="0" err="1" smtClean="0"/>
              <a:t>membranların</a:t>
            </a:r>
            <a:r>
              <a:rPr lang="tr-TR" dirty="0" smtClean="0"/>
              <a:t> </a:t>
            </a:r>
            <a:r>
              <a:rPr lang="tr-TR" dirty="0" err="1" smtClean="0"/>
              <a:t>reparasyonudur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Prognoz</a:t>
            </a:r>
            <a:r>
              <a:rPr lang="tr-TR" dirty="0" smtClean="0"/>
              <a:t> iyidir.</a:t>
            </a:r>
          </a:p>
          <a:p>
            <a:pPr lvl="1" algn="r">
              <a:buNone/>
            </a:pPr>
            <a:r>
              <a:rPr lang="tr-TR" sz="2400" dirty="0" err="1" smtClean="0"/>
              <a:t>Tabor</a:t>
            </a:r>
            <a:r>
              <a:rPr lang="tr-TR" sz="2400" dirty="0" smtClean="0"/>
              <a:t> A, et al. </a:t>
            </a:r>
            <a:r>
              <a:rPr lang="tr-TR" sz="2400" dirty="0" err="1" smtClean="0"/>
              <a:t>Lancet</a:t>
            </a:r>
            <a:r>
              <a:rPr lang="tr-TR" sz="2400" dirty="0" smtClean="0"/>
              <a:t> 986;1:11287</a:t>
            </a:r>
          </a:p>
          <a:p>
            <a:pPr lvl="1" algn="r">
              <a:buNone/>
            </a:pPr>
            <a:r>
              <a:rPr lang="tr-TR" sz="2400" dirty="0" err="1" smtClean="0"/>
              <a:t>Gold</a:t>
            </a:r>
            <a:r>
              <a:rPr lang="tr-TR" sz="2400" dirty="0" smtClean="0"/>
              <a:t> RB, et al.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1989;74:745</a:t>
            </a:r>
          </a:p>
          <a:p>
            <a:pPr lvl="1" algn="r">
              <a:buNone/>
            </a:pPr>
            <a:r>
              <a:rPr lang="tr-TR" sz="2400" dirty="0" err="1" smtClean="0"/>
              <a:t>Borgida</a:t>
            </a:r>
            <a:r>
              <a:rPr lang="tr-TR" sz="2400" dirty="0" smtClean="0"/>
              <a:t> AF, et al. </a:t>
            </a:r>
            <a:r>
              <a:rPr lang="tr-TR" sz="2400" dirty="0" err="1" smtClean="0"/>
              <a:t>Am</a:t>
            </a:r>
            <a:r>
              <a:rPr lang="tr-TR" sz="2400" dirty="0" smtClean="0"/>
              <a:t> J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2000;183:937</a:t>
            </a:r>
          </a:p>
          <a:p>
            <a:pPr lvl="1" algn="r">
              <a:buNone/>
            </a:pPr>
            <a:r>
              <a:rPr lang="tr-TR" sz="2400" dirty="0" err="1" smtClean="0"/>
              <a:t>Devlieger</a:t>
            </a:r>
            <a:r>
              <a:rPr lang="tr-TR" sz="2400" dirty="0" smtClean="0"/>
              <a:t> R, et al. </a:t>
            </a:r>
            <a:r>
              <a:rPr lang="tr-TR" sz="2400" dirty="0" err="1" smtClean="0"/>
              <a:t>Am</a:t>
            </a:r>
            <a:r>
              <a:rPr lang="tr-TR" sz="2400" dirty="0" smtClean="0"/>
              <a:t> J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2006;195:1512</a:t>
            </a:r>
            <a:endParaRPr lang="tr-T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Komplikasyonları(3)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>
            <a:normAutofit/>
          </a:bodyPr>
          <a:lstStyle/>
          <a:p>
            <a:pPr lvl="1"/>
            <a:r>
              <a:rPr lang="tr-TR" dirty="0" smtClean="0"/>
              <a:t>Kronik sıvı kaçağı (frank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rüptürü</a:t>
            </a:r>
            <a:r>
              <a:rPr lang="tr-TR" dirty="0" smtClean="0"/>
              <a:t>), nadiren  olur, ancak iyi </a:t>
            </a:r>
            <a:r>
              <a:rPr lang="tr-TR" dirty="0" err="1" smtClean="0"/>
              <a:t>prognozludur</a:t>
            </a:r>
            <a:r>
              <a:rPr lang="tr-TR" dirty="0" smtClean="0"/>
              <a:t>. Bu olgularda konservatif yaklaşım esastır (AFI </a:t>
            </a:r>
            <a:r>
              <a:rPr lang="tr-TR" dirty="0" err="1" smtClean="0"/>
              <a:t>moniterizasyonu</a:t>
            </a:r>
            <a:r>
              <a:rPr lang="tr-TR" dirty="0" smtClean="0"/>
              <a:t>, </a:t>
            </a:r>
            <a:r>
              <a:rPr lang="tr-TR" dirty="0" err="1" smtClean="0"/>
              <a:t>enfeksiyonmarker</a:t>
            </a:r>
            <a:r>
              <a:rPr lang="tr-TR" dirty="0" smtClean="0"/>
              <a:t> izlemi).</a:t>
            </a:r>
          </a:p>
          <a:p>
            <a:pPr lvl="1" algn="r">
              <a:buNone/>
            </a:pPr>
            <a:r>
              <a:rPr lang="tr-TR" sz="2000" dirty="0" err="1" smtClean="0"/>
              <a:t>Borgida</a:t>
            </a:r>
            <a:r>
              <a:rPr lang="tr-TR" sz="2000" dirty="0" smtClean="0"/>
              <a:t> AF, et al. </a:t>
            </a:r>
            <a:r>
              <a:rPr lang="tr-TR" sz="2000" dirty="0" err="1" smtClean="0"/>
              <a:t>Am</a:t>
            </a:r>
            <a:r>
              <a:rPr lang="tr-TR" sz="2000" dirty="0" smtClean="0"/>
              <a:t> J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2000;183:937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 </a:t>
            </a:r>
            <a:r>
              <a:rPr lang="tr-TR" b="1" dirty="0" err="1" smtClean="0"/>
              <a:t>Korio</a:t>
            </a:r>
            <a:r>
              <a:rPr lang="tr-TR" b="1" dirty="0" smtClean="0"/>
              <a:t>-</a:t>
            </a:r>
            <a:r>
              <a:rPr lang="tr-TR" b="1" dirty="0" err="1" smtClean="0"/>
              <a:t>Amniotik</a:t>
            </a:r>
            <a:r>
              <a:rPr lang="tr-TR" b="1" dirty="0" smtClean="0"/>
              <a:t> </a:t>
            </a:r>
            <a:r>
              <a:rPr lang="tr-TR" b="1" dirty="0" err="1" smtClean="0"/>
              <a:t>Separasyon</a:t>
            </a:r>
            <a:endParaRPr lang="tr-TR" b="1" dirty="0" smtClean="0"/>
          </a:p>
          <a:p>
            <a:pPr lvl="1"/>
            <a:r>
              <a:rPr lang="tr-TR" dirty="0" err="1" smtClean="0"/>
              <a:t>Amniosentez</a:t>
            </a:r>
            <a:r>
              <a:rPr lang="tr-TR" dirty="0" smtClean="0"/>
              <a:t> sonrası gelişebilir. , çoğunlukla gebelik sürecine etkili olmaz.</a:t>
            </a:r>
          </a:p>
          <a:p>
            <a:pPr lvl="1" algn="r">
              <a:buNone/>
            </a:pPr>
            <a:r>
              <a:rPr lang="tr-TR" sz="2000" dirty="0" err="1" smtClean="0"/>
              <a:t>Levine</a:t>
            </a:r>
            <a:r>
              <a:rPr lang="tr-TR" sz="2000" dirty="0" smtClean="0"/>
              <a:t> D, et al. </a:t>
            </a:r>
            <a:r>
              <a:rPr lang="tr-TR" sz="2000" dirty="0" err="1" smtClean="0"/>
              <a:t>Radiology</a:t>
            </a:r>
            <a:r>
              <a:rPr lang="tr-TR" sz="2000" dirty="0" smtClean="0"/>
              <a:t> 1998;209:175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Komplikasyonları(4)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b="1" dirty="0" err="1" smtClean="0"/>
              <a:t>Fetal</a:t>
            </a:r>
            <a:r>
              <a:rPr lang="tr-TR" b="1" dirty="0" smtClean="0"/>
              <a:t> Yaralama:</a:t>
            </a:r>
          </a:p>
          <a:p>
            <a:pPr lvl="1"/>
            <a:r>
              <a:rPr lang="tr-TR" b="1" dirty="0" smtClean="0"/>
              <a:t>DİREKT:</a:t>
            </a:r>
          </a:p>
          <a:p>
            <a:pPr lvl="2"/>
            <a:r>
              <a:rPr lang="tr-TR" dirty="0" smtClean="0"/>
              <a:t>Oldukça nadirdir.  (0/2239)</a:t>
            </a:r>
          </a:p>
          <a:p>
            <a:pPr lvl="2"/>
            <a:r>
              <a:rPr lang="tr-TR" dirty="0" smtClean="0"/>
              <a:t>Olgu sunumları şeklindedir.</a:t>
            </a:r>
          </a:p>
          <a:p>
            <a:pPr lvl="2"/>
            <a:r>
              <a:rPr lang="tr-TR" b="1" dirty="0" smtClean="0"/>
              <a:t>En sık: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cild</a:t>
            </a:r>
            <a:r>
              <a:rPr lang="tr-TR" dirty="0" smtClean="0"/>
              <a:t>, Oküler, </a:t>
            </a:r>
            <a:r>
              <a:rPr lang="tr-TR" dirty="0" err="1" smtClean="0"/>
              <a:t>İntrakranial</a:t>
            </a:r>
            <a:r>
              <a:rPr lang="tr-TR" dirty="0" smtClean="0"/>
              <a:t> ve barsak  yaralaması şeklinde bildirilmiştir.</a:t>
            </a:r>
          </a:p>
          <a:p>
            <a:pPr lvl="2" algn="r">
              <a:buNone/>
            </a:pPr>
            <a:r>
              <a:rPr lang="tr-TR" sz="2000" dirty="0" err="1" smtClean="0"/>
              <a:t>Voide</a:t>
            </a:r>
            <a:r>
              <a:rPr lang="tr-TR" sz="2000" dirty="0" smtClean="0"/>
              <a:t> N, et al </a:t>
            </a:r>
            <a:r>
              <a:rPr lang="tr-TR" sz="2000" dirty="0" err="1" smtClean="0"/>
              <a:t>KlinMonbl</a:t>
            </a:r>
            <a:r>
              <a:rPr lang="tr-TR" sz="2000" dirty="0" smtClean="0"/>
              <a:t> </a:t>
            </a:r>
            <a:r>
              <a:rPr lang="tr-TR" sz="2000" dirty="0" err="1" smtClean="0"/>
              <a:t>Augenheilkd</a:t>
            </a:r>
            <a:r>
              <a:rPr lang="tr-TR" sz="2000" dirty="0" smtClean="0"/>
              <a:t> 2015;232(4):487</a:t>
            </a:r>
          </a:p>
          <a:p>
            <a:pPr lvl="2" algn="r">
              <a:buNone/>
            </a:pPr>
            <a:r>
              <a:rPr lang="tr-TR" sz="2000" dirty="0" err="1" smtClean="0"/>
              <a:t>Papi</a:t>
            </a:r>
            <a:r>
              <a:rPr lang="tr-TR" sz="2000" dirty="0" smtClean="0"/>
              <a:t> L, et al. J </a:t>
            </a:r>
            <a:r>
              <a:rPr lang="tr-TR" sz="2000" dirty="0" err="1" smtClean="0"/>
              <a:t>ound</a:t>
            </a:r>
            <a:r>
              <a:rPr lang="tr-TR" sz="2000" dirty="0" smtClean="0"/>
              <a:t> </a:t>
            </a:r>
            <a:r>
              <a:rPr lang="tr-TR" sz="2000" dirty="0" err="1" smtClean="0"/>
              <a:t>Care</a:t>
            </a:r>
            <a:r>
              <a:rPr lang="tr-TR" sz="2000" dirty="0" smtClean="0"/>
              <a:t> 2013;</a:t>
            </a:r>
            <a:r>
              <a:rPr lang="tr-TR" sz="2000" dirty="0" err="1" smtClean="0"/>
              <a:t>Oct</a:t>
            </a:r>
            <a:r>
              <a:rPr lang="tr-TR" sz="2000" dirty="0" smtClean="0"/>
              <a:t>(22)(10 </a:t>
            </a:r>
            <a:r>
              <a:rPr lang="tr-TR" sz="2000" dirty="0" err="1" smtClean="0"/>
              <a:t>suppl</a:t>
            </a:r>
            <a:r>
              <a:rPr lang="tr-TR" sz="2000" dirty="0" smtClean="0"/>
              <a:t>):s23-6</a:t>
            </a:r>
          </a:p>
          <a:p>
            <a:pPr lvl="2" algn="r">
              <a:buNone/>
            </a:pPr>
            <a:r>
              <a:rPr lang="tr-TR" sz="2000" dirty="0" err="1" smtClean="0"/>
              <a:t>Vilar</a:t>
            </a:r>
            <a:r>
              <a:rPr lang="tr-TR" sz="2000" dirty="0" smtClean="0"/>
              <a:t> CN, et al An pediatr(</a:t>
            </a:r>
            <a:r>
              <a:rPr lang="tr-TR" sz="2000" dirty="0" err="1" smtClean="0"/>
              <a:t>Barc</a:t>
            </a:r>
            <a:r>
              <a:rPr lang="tr-TR" sz="2000" dirty="0" smtClean="0"/>
              <a:t>) 2007;Apr66(4):407-9</a:t>
            </a:r>
          </a:p>
          <a:p>
            <a:pPr lvl="2" algn="r">
              <a:buNone/>
            </a:pPr>
            <a:r>
              <a:rPr lang="tr-TR" sz="2000" dirty="0" err="1" smtClean="0"/>
              <a:t>Squier</a:t>
            </a:r>
            <a:r>
              <a:rPr lang="tr-TR" sz="2000" dirty="0" smtClean="0"/>
              <a:t> M, et al. Dev </a:t>
            </a:r>
            <a:r>
              <a:rPr lang="tr-TR" sz="2000" dirty="0" err="1" smtClean="0"/>
              <a:t>Med</a:t>
            </a:r>
            <a:r>
              <a:rPr lang="tr-TR" sz="2000" dirty="0" smtClean="0"/>
              <a:t> </a:t>
            </a:r>
            <a:r>
              <a:rPr lang="tr-TR" sz="2000" dirty="0" err="1" smtClean="0"/>
              <a:t>Child</a:t>
            </a:r>
            <a:r>
              <a:rPr lang="tr-TR" sz="2000" dirty="0" smtClean="0"/>
              <a:t> </a:t>
            </a:r>
            <a:r>
              <a:rPr lang="tr-TR" sz="2000" dirty="0" err="1" smtClean="0"/>
              <a:t>Neurol</a:t>
            </a:r>
            <a:r>
              <a:rPr lang="tr-TR" sz="2000" dirty="0" smtClean="0"/>
              <a:t> 2000 </a:t>
            </a:r>
            <a:r>
              <a:rPr lang="tr-TR" sz="2000" dirty="0" err="1" smtClean="0"/>
              <a:t>Aug</a:t>
            </a:r>
            <a:r>
              <a:rPr lang="tr-TR" sz="2000" dirty="0" smtClean="0"/>
              <a:t>;42(8):554-60</a:t>
            </a:r>
          </a:p>
          <a:p>
            <a:pPr lvl="2" algn="r">
              <a:buNone/>
            </a:pPr>
            <a:r>
              <a:rPr lang="tr-TR" sz="2000" dirty="0" err="1" smtClean="0"/>
              <a:t>Seeds</a:t>
            </a:r>
            <a:r>
              <a:rPr lang="tr-TR" sz="2000" dirty="0" smtClean="0"/>
              <a:t> J, et al. </a:t>
            </a:r>
            <a:r>
              <a:rPr lang="tr-TR" sz="2000" dirty="0" err="1" smtClean="0"/>
              <a:t>Am</a:t>
            </a:r>
            <a:r>
              <a:rPr lang="tr-TR" sz="2000" dirty="0" smtClean="0"/>
              <a:t> J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2004;191:607</a:t>
            </a:r>
            <a:endParaRPr lang="tr-T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Prenatal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İnvaziv</a:t>
            </a:r>
            <a:r>
              <a:rPr lang="tr-TR" b="1" dirty="0" smtClean="0">
                <a:solidFill>
                  <a:schemeClr val="tx1"/>
                </a:solidFill>
              </a:rPr>
              <a:t> İşlemler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896544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r-TR" sz="2400" b="1" dirty="0" err="1" smtClean="0"/>
              <a:t>Korion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Villüs</a:t>
            </a:r>
            <a:r>
              <a:rPr lang="tr-TR" sz="2400" b="1" dirty="0" smtClean="0"/>
              <a:t> örneklemesi (CVS)</a:t>
            </a:r>
          </a:p>
          <a:p>
            <a:r>
              <a:rPr lang="tr-TR" sz="2400" b="1" dirty="0" err="1" smtClean="0"/>
              <a:t>Amniosentez</a:t>
            </a:r>
            <a:r>
              <a:rPr lang="tr-TR" sz="2400" b="1" dirty="0" smtClean="0"/>
              <a:t> (AS)</a:t>
            </a:r>
          </a:p>
          <a:p>
            <a:pPr lvl="1"/>
            <a:r>
              <a:rPr lang="tr-TR" b="1" dirty="0" smtClean="0"/>
              <a:t>Erken</a:t>
            </a:r>
          </a:p>
          <a:p>
            <a:pPr lvl="1"/>
            <a:r>
              <a:rPr lang="tr-TR" b="1" dirty="0" err="1" smtClean="0"/>
              <a:t>Midterm</a:t>
            </a:r>
            <a:r>
              <a:rPr lang="tr-TR" b="1" dirty="0" smtClean="0"/>
              <a:t>/2. </a:t>
            </a:r>
            <a:r>
              <a:rPr lang="tr-TR" b="1" dirty="0" err="1" smtClean="0"/>
              <a:t>Trimester</a:t>
            </a:r>
            <a:endParaRPr lang="tr-TR" b="1" dirty="0" smtClean="0"/>
          </a:p>
          <a:p>
            <a:pPr lvl="1"/>
            <a:r>
              <a:rPr lang="tr-TR" b="1" dirty="0" smtClean="0"/>
              <a:t>Geç/3. </a:t>
            </a:r>
            <a:r>
              <a:rPr lang="tr-TR" b="1" dirty="0" err="1" smtClean="0"/>
              <a:t>Trimester</a:t>
            </a:r>
            <a:endParaRPr lang="tr-TR" b="1" dirty="0" smtClean="0"/>
          </a:p>
          <a:p>
            <a:r>
              <a:rPr lang="tr-TR" sz="2400" b="1" dirty="0" err="1" smtClean="0">
                <a:solidFill>
                  <a:schemeClr val="bg1">
                    <a:lumMod val="65000"/>
                  </a:schemeClr>
                </a:solidFill>
              </a:rPr>
              <a:t>Kordosentez</a:t>
            </a:r>
            <a:r>
              <a:rPr lang="tr-TR" sz="2400" b="1" dirty="0" smtClean="0">
                <a:solidFill>
                  <a:schemeClr val="bg1">
                    <a:lumMod val="65000"/>
                  </a:schemeClr>
                </a:solidFill>
              </a:rPr>
              <a:t> (KS)</a:t>
            </a:r>
          </a:p>
          <a:p>
            <a:r>
              <a:rPr lang="tr-TR" sz="2400" b="1" dirty="0" err="1" smtClean="0">
                <a:solidFill>
                  <a:schemeClr val="bg1">
                    <a:lumMod val="65000"/>
                  </a:schemeClr>
                </a:solidFill>
              </a:rPr>
              <a:t>Placental</a:t>
            </a:r>
            <a:r>
              <a:rPr lang="tr-TR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bg1">
                    <a:lumMod val="65000"/>
                  </a:schemeClr>
                </a:solidFill>
              </a:rPr>
              <a:t>byopsi</a:t>
            </a:r>
            <a:endParaRPr lang="tr-TR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tr-TR" sz="2400" b="1" dirty="0" err="1" smtClean="0">
                <a:solidFill>
                  <a:schemeClr val="bg1">
                    <a:lumMod val="65000"/>
                  </a:schemeClr>
                </a:solidFill>
              </a:rPr>
              <a:t>Fetal</a:t>
            </a:r>
            <a:r>
              <a:rPr lang="tr-TR" sz="2400" b="1" dirty="0" smtClean="0">
                <a:solidFill>
                  <a:schemeClr val="bg1">
                    <a:lumMod val="65000"/>
                  </a:schemeClr>
                </a:solidFill>
              </a:rPr>
              <a:t> doku biyopsi</a:t>
            </a:r>
          </a:p>
          <a:p>
            <a:r>
              <a:rPr lang="tr-TR" sz="2400" b="1" dirty="0" smtClean="0">
                <a:solidFill>
                  <a:schemeClr val="bg1">
                    <a:lumMod val="65000"/>
                  </a:schemeClr>
                </a:solidFill>
              </a:rPr>
              <a:t>Girişimsel işlemler </a:t>
            </a:r>
          </a:p>
          <a:p>
            <a:pPr lvl="1"/>
            <a:r>
              <a:rPr lang="tr-TR" b="1" dirty="0" err="1" smtClean="0">
                <a:solidFill>
                  <a:schemeClr val="bg1">
                    <a:lumMod val="65000"/>
                  </a:schemeClr>
                </a:solidFill>
              </a:rPr>
              <a:t>Plasental</a:t>
            </a:r>
            <a:r>
              <a:rPr lang="tr-TR" b="1" dirty="0" smtClean="0">
                <a:solidFill>
                  <a:schemeClr val="bg1">
                    <a:lumMod val="65000"/>
                  </a:schemeClr>
                </a:solidFill>
              </a:rPr>
              <a:t> (lazer,…)</a:t>
            </a:r>
          </a:p>
          <a:p>
            <a:pPr lvl="1"/>
            <a:r>
              <a:rPr lang="tr-TR" b="1" dirty="0" err="1" smtClean="0">
                <a:solidFill>
                  <a:schemeClr val="bg1">
                    <a:lumMod val="65000"/>
                  </a:schemeClr>
                </a:solidFill>
              </a:rPr>
              <a:t>Fetal</a:t>
            </a:r>
            <a:r>
              <a:rPr lang="tr-TR" b="1" dirty="0" smtClean="0">
                <a:solidFill>
                  <a:schemeClr val="bg1">
                    <a:lumMod val="65000"/>
                  </a:schemeClr>
                </a:solidFill>
              </a:rPr>
              <a:t>  (</a:t>
            </a:r>
            <a:r>
              <a:rPr lang="tr-TR" b="1" dirty="0" err="1" smtClean="0">
                <a:solidFill>
                  <a:schemeClr val="bg1">
                    <a:lumMod val="65000"/>
                  </a:schemeClr>
                </a:solidFill>
              </a:rPr>
              <a:t>şant</a:t>
            </a:r>
            <a:r>
              <a:rPr lang="tr-TR" b="1" dirty="0" smtClean="0">
                <a:solidFill>
                  <a:schemeClr val="bg1">
                    <a:lumMod val="65000"/>
                  </a:schemeClr>
                </a:solidFill>
              </a:rPr>
              <a:t>,…)</a:t>
            </a:r>
          </a:p>
        </p:txBody>
      </p:sp>
      <p:cxnSp>
        <p:nvCxnSpPr>
          <p:cNvPr id="5" name="4 Düz Bağlayıcı"/>
          <p:cNvCxnSpPr/>
          <p:nvPr/>
        </p:nvCxnSpPr>
        <p:spPr>
          <a:xfrm>
            <a:off x="899592" y="378904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 descr="amniosentez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2448272" cy="2160240"/>
          </a:xfrm>
          <a:prstGeom prst="rect">
            <a:avLst/>
          </a:prstGeom>
          <a:noFill/>
        </p:spPr>
      </p:pic>
      <p:pic>
        <p:nvPicPr>
          <p:cNvPr id="52228" name="Picture 4" descr="chorionic villus sampli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77072"/>
            <a:ext cx="244827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Komplikasyonları(5)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tr-TR" b="1" dirty="0" err="1" smtClean="0"/>
              <a:t>Fetal</a:t>
            </a:r>
            <a:r>
              <a:rPr lang="tr-TR" b="1" dirty="0" smtClean="0"/>
              <a:t> Yaralama(2)</a:t>
            </a:r>
          </a:p>
          <a:p>
            <a:pPr lvl="1"/>
            <a:r>
              <a:rPr lang="tr-TR" b="1" dirty="0" smtClean="0"/>
              <a:t>İNDİREKT:</a:t>
            </a:r>
          </a:p>
          <a:p>
            <a:pPr lvl="2"/>
            <a:r>
              <a:rPr lang="tr-TR" dirty="0" smtClean="0"/>
              <a:t>Ortopedik ve </a:t>
            </a:r>
            <a:r>
              <a:rPr lang="tr-TR" dirty="0" err="1" smtClean="0"/>
              <a:t>Respiratuvar</a:t>
            </a:r>
            <a:r>
              <a:rPr lang="tr-TR" dirty="0" smtClean="0"/>
              <a:t> sorunlara neden olabileceğine dair birkaç  </a:t>
            </a:r>
            <a:r>
              <a:rPr lang="tr-TR" dirty="0" err="1" smtClean="0"/>
              <a:t>prospektif</a:t>
            </a:r>
            <a:r>
              <a:rPr lang="tr-TR" dirty="0" smtClean="0"/>
              <a:t> çalışma vardır.</a:t>
            </a:r>
          </a:p>
          <a:p>
            <a:pPr lvl="2"/>
            <a:r>
              <a:rPr lang="tr-TR" dirty="0" err="1" smtClean="0"/>
              <a:t>Respiratuvar</a:t>
            </a:r>
            <a:r>
              <a:rPr lang="tr-TR" dirty="0" smtClean="0"/>
              <a:t> sıkıntı:  OR=2,1-3,4  (kontrol 1,2-0,45)</a:t>
            </a:r>
          </a:p>
          <a:p>
            <a:pPr lvl="2"/>
            <a:r>
              <a:rPr lang="tr-TR" dirty="0" err="1" smtClean="0"/>
              <a:t>Talipes</a:t>
            </a:r>
            <a:r>
              <a:rPr lang="tr-TR" dirty="0" smtClean="0"/>
              <a:t> </a:t>
            </a:r>
            <a:r>
              <a:rPr lang="tr-TR" dirty="0" err="1" smtClean="0"/>
              <a:t>equinovarus</a:t>
            </a:r>
            <a:r>
              <a:rPr lang="tr-TR" dirty="0" smtClean="0"/>
              <a:t> veya </a:t>
            </a:r>
            <a:r>
              <a:rPr lang="tr-TR" dirty="0" err="1" smtClean="0"/>
              <a:t>konjenital</a:t>
            </a:r>
            <a:r>
              <a:rPr lang="tr-TR" dirty="0" smtClean="0"/>
              <a:t> kalça çıkığı:OR=0,6-6,1</a:t>
            </a:r>
          </a:p>
          <a:p>
            <a:pPr lvl="2"/>
            <a:r>
              <a:rPr lang="tr-TR" dirty="0" smtClean="0"/>
              <a:t>Olası mekanizma: </a:t>
            </a:r>
            <a:r>
              <a:rPr lang="tr-TR" b="1" dirty="0" smtClean="0"/>
              <a:t>azalan AS bağlı kompresyon </a:t>
            </a:r>
            <a:r>
              <a:rPr lang="tr-TR" dirty="0" smtClean="0"/>
              <a:t>olarak bildirilmiştir. </a:t>
            </a:r>
          </a:p>
          <a:p>
            <a:pPr lvl="2"/>
            <a:r>
              <a:rPr lang="tr-TR" dirty="0" smtClean="0"/>
              <a:t>Bu riskler oldukça azdır.</a:t>
            </a:r>
          </a:p>
          <a:p>
            <a:pPr lvl="3"/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Komplikasyonları(6)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Vertikal</a:t>
            </a:r>
            <a:r>
              <a:rPr lang="tr-TR" b="1" dirty="0" smtClean="0"/>
              <a:t> Transmisyon(1):</a:t>
            </a:r>
          </a:p>
          <a:p>
            <a:pPr lvl="1"/>
            <a:r>
              <a:rPr lang="tr-TR" dirty="0" smtClean="0"/>
              <a:t>Hepatit, CMV, TOXO, HIV geçebileceğine dair  olgu sunumları vardır.</a:t>
            </a:r>
          </a:p>
          <a:p>
            <a:pPr lvl="1"/>
            <a:r>
              <a:rPr lang="tr-TR" dirty="0" smtClean="0"/>
              <a:t>Yoğun Aktif </a:t>
            </a:r>
            <a:r>
              <a:rPr lang="tr-TR" dirty="0" err="1" smtClean="0"/>
              <a:t>Antiviral</a:t>
            </a:r>
            <a:r>
              <a:rPr lang="tr-TR" dirty="0" smtClean="0"/>
              <a:t> Tedavi (HAART) uygulamaları ile, özellikle </a:t>
            </a:r>
            <a:r>
              <a:rPr lang="tr-TR" dirty="0" err="1" smtClean="0"/>
              <a:t>viral</a:t>
            </a:r>
            <a:r>
              <a:rPr lang="tr-TR" dirty="0" smtClean="0"/>
              <a:t> yük </a:t>
            </a:r>
            <a:r>
              <a:rPr lang="tr-TR" dirty="0" err="1" smtClean="0"/>
              <a:t>tesbit</a:t>
            </a:r>
            <a:r>
              <a:rPr lang="tr-TR" dirty="0" smtClean="0"/>
              <a:t> edilenlerde ve bakılmamış, HIV olgularda, işlemde ve sonrasında   sonra uygulanması önerilmektedir.</a:t>
            </a:r>
          </a:p>
          <a:p>
            <a:pPr lvl="1" algn="r">
              <a:buNone/>
            </a:pPr>
            <a:r>
              <a:rPr lang="tr-TR" sz="2000" dirty="0" err="1" smtClean="0"/>
              <a:t>Constantatos</a:t>
            </a:r>
            <a:r>
              <a:rPr lang="tr-TR" sz="2000" dirty="0" smtClean="0"/>
              <a:t> SN,et al. S </a:t>
            </a:r>
            <a:r>
              <a:rPr lang="tr-TR" sz="2000" dirty="0" err="1" smtClean="0"/>
              <a:t>Afr</a:t>
            </a:r>
            <a:r>
              <a:rPr lang="tr-TR" sz="2000" dirty="0" smtClean="0"/>
              <a:t> </a:t>
            </a:r>
            <a:r>
              <a:rPr lang="tr-TR" sz="2000" dirty="0" err="1" smtClean="0"/>
              <a:t>Med</a:t>
            </a:r>
            <a:r>
              <a:rPr lang="tr-TR" sz="2000" dirty="0" smtClean="0"/>
              <a:t> 2014;104:844</a:t>
            </a:r>
          </a:p>
          <a:p>
            <a:pPr lvl="1"/>
            <a:r>
              <a:rPr lang="tr-TR" dirty="0" err="1" smtClean="0"/>
              <a:t>Maternal</a:t>
            </a:r>
            <a:r>
              <a:rPr lang="tr-TR" dirty="0" smtClean="0"/>
              <a:t> Hepatit B, Yüksek </a:t>
            </a:r>
            <a:r>
              <a:rPr lang="tr-TR" dirty="0" err="1" smtClean="0"/>
              <a:t>Viremili</a:t>
            </a:r>
            <a:r>
              <a:rPr lang="tr-TR" dirty="0" smtClean="0"/>
              <a:t> olgularda </a:t>
            </a:r>
            <a:r>
              <a:rPr lang="tr-TR" b="1" i="1" dirty="0" smtClean="0"/>
              <a:t>(HBV DNA&gt;7 log10 kopya/mL)</a:t>
            </a:r>
            <a:r>
              <a:rPr lang="tr-TR" i="1" dirty="0" smtClean="0"/>
              <a:t>, </a:t>
            </a:r>
            <a:r>
              <a:rPr lang="tr-TR" dirty="0" err="1" smtClean="0"/>
              <a:t>vertikal</a:t>
            </a:r>
            <a:r>
              <a:rPr lang="tr-TR" dirty="0" smtClean="0"/>
              <a:t> geçişin artabileceği bildirilmiştir.</a:t>
            </a:r>
          </a:p>
          <a:p>
            <a:pPr lvl="1" algn="r">
              <a:buNone/>
            </a:pPr>
            <a:r>
              <a:rPr lang="tr-TR" sz="2200" dirty="0" err="1" smtClean="0"/>
              <a:t>Yi</a:t>
            </a:r>
            <a:r>
              <a:rPr lang="tr-TR" sz="2200" dirty="0" smtClean="0"/>
              <a:t> , et al. J </a:t>
            </a:r>
            <a:r>
              <a:rPr lang="tr-TR" sz="2200" dirty="0" err="1" smtClean="0"/>
              <a:t>Hepatol</a:t>
            </a:r>
            <a:r>
              <a:rPr lang="tr-TR" sz="2200" dirty="0" smtClean="0"/>
              <a:t> 2014;60:523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Komplikasyonları(7)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Vertikal</a:t>
            </a:r>
            <a:r>
              <a:rPr lang="tr-TR" b="1" dirty="0" smtClean="0"/>
              <a:t> Transmisyon(2):</a:t>
            </a:r>
          </a:p>
          <a:p>
            <a:pPr lvl="1"/>
            <a:r>
              <a:rPr lang="tr-TR" dirty="0" err="1" smtClean="0"/>
              <a:t>Vertikal</a:t>
            </a:r>
            <a:r>
              <a:rPr lang="tr-TR" dirty="0" smtClean="0"/>
              <a:t> geçişin potansiyel olarak olabileceği varsayımından hareketle, bu </a:t>
            </a:r>
            <a:r>
              <a:rPr lang="tr-TR" dirty="0" err="1" smtClean="0"/>
              <a:t>olasığın</a:t>
            </a:r>
            <a:r>
              <a:rPr lang="tr-TR" dirty="0" smtClean="0"/>
              <a:t> aile ile paylaşılması uygundur.</a:t>
            </a:r>
          </a:p>
          <a:p>
            <a:r>
              <a:rPr lang="tr-TR" b="1" dirty="0" smtClean="0"/>
              <a:t>Barsak flora </a:t>
            </a:r>
            <a:r>
              <a:rPr lang="tr-TR" b="1" dirty="0" err="1" smtClean="0"/>
              <a:t>İnokulasyonu</a:t>
            </a:r>
            <a:r>
              <a:rPr lang="tr-TR" b="1" dirty="0" smtClean="0"/>
              <a:t>:</a:t>
            </a:r>
          </a:p>
          <a:p>
            <a:pPr lvl="1"/>
            <a:r>
              <a:rPr lang="tr-TR" dirty="0" smtClean="0"/>
              <a:t>Nadirdir.</a:t>
            </a:r>
          </a:p>
          <a:p>
            <a:r>
              <a:rPr lang="tr-TR" b="1" dirty="0" smtClean="0"/>
              <a:t>Hücre kültür  başarısızlığı: (%0,1)</a:t>
            </a:r>
          </a:p>
          <a:p>
            <a:r>
              <a:rPr lang="tr-TR" b="1" dirty="0" err="1" smtClean="0"/>
              <a:t>Mozaism</a:t>
            </a:r>
            <a:r>
              <a:rPr lang="tr-TR" b="1" dirty="0" smtClean="0">
                <a:sym typeface="Wingdings" pitchFamily="2" charset="2"/>
              </a:rPr>
              <a:t>(1):</a:t>
            </a:r>
            <a:endParaRPr lang="tr-TR" b="1" dirty="0" smtClean="0"/>
          </a:p>
          <a:p>
            <a:pPr lvl="1"/>
            <a:r>
              <a:rPr lang="tr-TR" dirty="0" smtClean="0"/>
              <a:t>Gerçek </a:t>
            </a:r>
            <a:r>
              <a:rPr lang="tr-TR" dirty="0" err="1" smtClean="0"/>
              <a:t>mozaism</a:t>
            </a:r>
            <a:r>
              <a:rPr lang="tr-TR" dirty="0" smtClean="0"/>
              <a:t>, aynı birey için </a:t>
            </a:r>
            <a:r>
              <a:rPr lang="tr-TR" b="1" dirty="0" smtClean="0"/>
              <a:t>en az 2 </a:t>
            </a:r>
            <a:r>
              <a:rPr lang="tr-TR" b="1" dirty="0" err="1" smtClean="0"/>
              <a:t>primer</a:t>
            </a:r>
            <a:r>
              <a:rPr lang="tr-TR" b="1" dirty="0" smtClean="0"/>
              <a:t> kültürde</a:t>
            </a:r>
            <a:r>
              <a:rPr lang="tr-TR" dirty="0" smtClean="0"/>
              <a:t>, normal hücre dizimine ilaveten </a:t>
            </a:r>
            <a:r>
              <a:rPr lang="tr-TR" b="1" dirty="0" smtClean="0"/>
              <a:t>bir den fazla anormal hücre dizinimi </a:t>
            </a:r>
            <a:r>
              <a:rPr lang="tr-TR" dirty="0" smtClean="0"/>
              <a:t> tespit edilmesidir.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Komplikasyonları(8)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tr-TR" b="1" dirty="0" err="1" smtClean="0"/>
              <a:t>Mozaism</a:t>
            </a:r>
            <a:r>
              <a:rPr lang="tr-TR" b="1" dirty="0" smtClean="0"/>
              <a:t>(2):</a:t>
            </a:r>
          </a:p>
          <a:p>
            <a:pPr lvl="1"/>
            <a:r>
              <a:rPr lang="tr-TR" b="1" dirty="0" smtClean="0"/>
              <a:t>Gerçek </a:t>
            </a:r>
            <a:r>
              <a:rPr lang="tr-TR" b="1" dirty="0" err="1" smtClean="0"/>
              <a:t>mozaism</a:t>
            </a:r>
            <a:r>
              <a:rPr lang="tr-TR" b="1" dirty="0" smtClean="0"/>
              <a:t>:%0,1-0,2</a:t>
            </a:r>
          </a:p>
          <a:p>
            <a:pPr lvl="1"/>
            <a:r>
              <a:rPr lang="tr-TR" dirty="0" err="1" smtClean="0"/>
              <a:t>Pseudomozaism</a:t>
            </a:r>
            <a:r>
              <a:rPr lang="tr-TR" dirty="0" smtClean="0"/>
              <a:t> (</a:t>
            </a:r>
            <a:r>
              <a:rPr lang="tr-TR" b="1" dirty="0" smtClean="0"/>
              <a:t>bir</a:t>
            </a:r>
            <a:r>
              <a:rPr lang="tr-TR" dirty="0" smtClean="0"/>
              <a:t> kültürde anormal hücre dizinimi olması),  daha sık olup:  &gt;%8  fazladır.</a:t>
            </a:r>
          </a:p>
          <a:p>
            <a:pPr lvl="1"/>
            <a:r>
              <a:rPr lang="tr-TR" dirty="0" err="1" smtClean="0"/>
              <a:t>Amniosentezde</a:t>
            </a:r>
            <a:r>
              <a:rPr lang="tr-TR" dirty="0" smtClean="0"/>
              <a:t> </a:t>
            </a:r>
            <a:r>
              <a:rPr lang="tr-TR" dirty="0" err="1" smtClean="0"/>
              <a:t>mozaism</a:t>
            </a:r>
            <a:r>
              <a:rPr lang="tr-TR" dirty="0" smtClean="0"/>
              <a:t> </a:t>
            </a:r>
            <a:r>
              <a:rPr lang="tr-TR" dirty="0" err="1" smtClean="0"/>
              <a:t>tesbit</a:t>
            </a:r>
            <a:r>
              <a:rPr lang="tr-TR" dirty="0" smtClean="0"/>
              <a:t> edildiğinde, </a:t>
            </a:r>
            <a:r>
              <a:rPr lang="tr-TR" b="1" dirty="0" err="1" smtClean="0"/>
              <a:t>fetal</a:t>
            </a:r>
            <a:r>
              <a:rPr lang="tr-TR" b="1" dirty="0" smtClean="0"/>
              <a:t> kan örneklemesi yapılmalıdır</a:t>
            </a:r>
            <a:r>
              <a:rPr lang="tr-TR" dirty="0" smtClean="0"/>
              <a:t>. Eğer bu anormal dizinimler </a:t>
            </a:r>
            <a:r>
              <a:rPr lang="tr-TR" dirty="0" err="1" smtClean="0"/>
              <a:t>fetal</a:t>
            </a:r>
            <a:r>
              <a:rPr lang="tr-TR" dirty="0" smtClean="0"/>
              <a:t> kanda da varsa,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mozaism</a:t>
            </a:r>
            <a:r>
              <a:rPr lang="tr-TR" dirty="0" smtClean="0"/>
              <a:t> tanısı konur. Ancak, </a:t>
            </a:r>
            <a:r>
              <a:rPr lang="tr-TR" dirty="0" err="1" smtClean="0"/>
              <a:t>fetal</a:t>
            </a:r>
            <a:r>
              <a:rPr lang="tr-TR" dirty="0" smtClean="0"/>
              <a:t> kan normal dahi olsa, diğer </a:t>
            </a:r>
            <a:r>
              <a:rPr lang="tr-TR" dirty="0" err="1" smtClean="0"/>
              <a:t>fetal</a:t>
            </a:r>
            <a:r>
              <a:rPr lang="tr-TR" dirty="0" smtClean="0"/>
              <a:t> dokularda </a:t>
            </a:r>
            <a:r>
              <a:rPr lang="tr-TR" dirty="0" err="1" smtClean="0"/>
              <a:t>mozaism</a:t>
            </a:r>
            <a:r>
              <a:rPr lang="tr-TR" dirty="0" smtClean="0"/>
              <a:t> olabilir .!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Komplikasyonları(9)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Fetal</a:t>
            </a:r>
            <a:r>
              <a:rPr lang="tr-TR" b="1" dirty="0" smtClean="0"/>
              <a:t> Kayıp(1):</a:t>
            </a:r>
          </a:p>
          <a:p>
            <a:pPr lvl="1"/>
            <a:r>
              <a:rPr lang="tr-TR" dirty="0" err="1" smtClean="0"/>
              <a:t>Amniosentez</a:t>
            </a:r>
            <a:r>
              <a:rPr lang="tr-TR" dirty="0" smtClean="0"/>
              <a:t> sonrası </a:t>
            </a:r>
            <a:r>
              <a:rPr lang="tr-TR" dirty="0" err="1" smtClean="0"/>
              <a:t>fetal</a:t>
            </a:r>
            <a:r>
              <a:rPr lang="tr-TR" dirty="0" smtClean="0"/>
              <a:t> kayıp rakamları farklı çalışmalarda  değişik rakamlarla ifade edilmektedir. Kullanılan kriterler (hafta, ..) farklı olduğundan değişik rakamlar bildirilmektedir.</a:t>
            </a:r>
          </a:p>
          <a:p>
            <a:pPr lvl="1" algn="r">
              <a:buNone/>
            </a:pPr>
            <a:r>
              <a:rPr lang="tr-TR" sz="2000" dirty="0" err="1" smtClean="0"/>
              <a:t>Odibo</a:t>
            </a:r>
            <a:r>
              <a:rPr lang="tr-TR" sz="2000" dirty="0" smtClean="0"/>
              <a:t> AO, et al.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2008;111:589</a:t>
            </a:r>
          </a:p>
          <a:p>
            <a:pPr lvl="1" algn="r">
              <a:buNone/>
            </a:pPr>
            <a:r>
              <a:rPr lang="tr-TR" sz="2000" dirty="0" err="1" smtClean="0"/>
              <a:t>Eddleman</a:t>
            </a:r>
            <a:r>
              <a:rPr lang="tr-TR" sz="2000" dirty="0" smtClean="0"/>
              <a:t>  KA, et al.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2006;108:11067</a:t>
            </a:r>
          </a:p>
          <a:p>
            <a:pPr lvl="1" algn="r">
              <a:buNone/>
            </a:pPr>
            <a:r>
              <a:rPr lang="tr-TR" sz="2000" dirty="0" err="1" smtClean="0"/>
              <a:t>Mazza</a:t>
            </a:r>
            <a:r>
              <a:rPr lang="tr-TR" sz="2000" dirty="0" smtClean="0"/>
              <a:t> V, et al. </a:t>
            </a:r>
            <a:r>
              <a:rPr lang="tr-TR" sz="2000" dirty="0" err="1" smtClean="0"/>
              <a:t>Prenat</a:t>
            </a:r>
            <a:r>
              <a:rPr lang="tr-TR" sz="2000" dirty="0" smtClean="0"/>
              <a:t> </a:t>
            </a:r>
            <a:r>
              <a:rPr lang="tr-TR" sz="2000" dirty="0" err="1" smtClean="0"/>
              <a:t>Diagn</a:t>
            </a:r>
            <a:r>
              <a:rPr lang="tr-TR" sz="2000" dirty="0" smtClean="0"/>
              <a:t> 2007;27:180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Genel olarak </a:t>
            </a:r>
            <a:r>
              <a:rPr lang="tr-TR" dirty="0" err="1" smtClean="0">
                <a:solidFill>
                  <a:srgbClr val="FF0000"/>
                </a:solidFill>
              </a:rPr>
              <a:t>Fetal</a:t>
            </a:r>
            <a:r>
              <a:rPr lang="tr-TR" dirty="0" smtClean="0">
                <a:solidFill>
                  <a:srgbClr val="FF0000"/>
                </a:solidFill>
              </a:rPr>
              <a:t> Kayıp: 1/100 – 1/1000 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/>
              <a:t>(%0,06-1)</a:t>
            </a:r>
          </a:p>
          <a:p>
            <a:pPr lvl="1" algn="r">
              <a:buNone/>
            </a:pPr>
            <a:r>
              <a:rPr lang="tr-TR" sz="2000" dirty="0" err="1" smtClean="0"/>
              <a:t>UpToDate</a:t>
            </a:r>
            <a:r>
              <a:rPr lang="tr-TR" sz="2000" dirty="0" smtClean="0"/>
              <a:t> 2016</a:t>
            </a:r>
          </a:p>
          <a:p>
            <a:pPr lvl="1" algn="r">
              <a:buNone/>
            </a:pPr>
            <a:r>
              <a:rPr lang="tr-TR" sz="2000" dirty="0" err="1" smtClean="0"/>
              <a:t>ACOGPractice</a:t>
            </a:r>
            <a:r>
              <a:rPr lang="tr-TR" sz="2000" dirty="0" smtClean="0"/>
              <a:t> </a:t>
            </a:r>
            <a:r>
              <a:rPr lang="tr-TR" sz="2000" dirty="0" err="1" smtClean="0"/>
              <a:t>Bullein</a:t>
            </a:r>
            <a:r>
              <a:rPr lang="tr-TR" sz="2000" dirty="0" smtClean="0"/>
              <a:t> no 88.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2007;110:459 </a:t>
            </a:r>
            <a:endParaRPr lang="tr-TR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Komplikasyonları(10)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Fetal</a:t>
            </a:r>
            <a:r>
              <a:rPr lang="tr-TR" b="1" dirty="0" smtClean="0"/>
              <a:t> Kayıp(2):</a:t>
            </a:r>
            <a:endParaRPr lang="tr-TR" dirty="0" smtClean="0"/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kayıpların çoğu işlemi takip eden 14  içinde gelişmektedir.</a:t>
            </a:r>
          </a:p>
          <a:p>
            <a:pPr lvl="1"/>
            <a:r>
              <a:rPr lang="tr-TR" dirty="0" smtClean="0"/>
              <a:t>İlk 14 gün içindeki kayıp: %0,6  (%95  CI=0,5-0,7)</a:t>
            </a:r>
          </a:p>
          <a:p>
            <a:pPr lvl="1">
              <a:buNone/>
            </a:pPr>
            <a:r>
              <a:rPr lang="tr-TR" dirty="0" smtClean="0"/>
              <a:t>(1/43- 1/200)</a:t>
            </a:r>
          </a:p>
          <a:p>
            <a:pPr lvl="1"/>
            <a:r>
              <a:rPr lang="tr-TR" b="1" dirty="0" err="1" smtClean="0"/>
              <a:t>Fetal</a:t>
            </a:r>
            <a:r>
              <a:rPr lang="tr-TR" b="1" dirty="0" smtClean="0"/>
              <a:t> kayıpta etkili faktörler(1)</a:t>
            </a:r>
            <a:r>
              <a:rPr lang="tr-TR" dirty="0" smtClean="0"/>
              <a:t>:</a:t>
            </a:r>
          </a:p>
          <a:p>
            <a:pPr lvl="2"/>
            <a:r>
              <a:rPr lang="tr-TR" dirty="0" smtClean="0"/>
              <a:t>Operatör tecrübesi</a:t>
            </a:r>
          </a:p>
          <a:p>
            <a:pPr lvl="2"/>
            <a:r>
              <a:rPr lang="tr-TR" dirty="0" smtClean="0"/>
              <a:t>Giriş sayısı</a:t>
            </a:r>
          </a:p>
          <a:p>
            <a:pPr lvl="2"/>
            <a:r>
              <a:rPr lang="tr-TR" dirty="0" err="1" smtClean="0"/>
              <a:t>Fetal</a:t>
            </a:r>
            <a:r>
              <a:rPr lang="tr-TR" dirty="0" smtClean="0"/>
              <a:t> anomali mevcudiyeti (OR=8,5)</a:t>
            </a:r>
          </a:p>
          <a:p>
            <a:pPr lvl="2"/>
            <a:r>
              <a:rPr lang="tr-TR" dirty="0" smtClean="0"/>
              <a:t>AFP yüksekliği olan olgular</a:t>
            </a:r>
          </a:p>
          <a:p>
            <a:pPr lvl="3"/>
            <a:r>
              <a:rPr lang="tr-TR" dirty="0" smtClean="0"/>
              <a:t>&gt;2 MOM olgularda, </a:t>
            </a:r>
            <a:r>
              <a:rPr lang="tr-TR" dirty="0" err="1" smtClean="0"/>
              <a:t>fetal</a:t>
            </a:r>
            <a:r>
              <a:rPr lang="tr-TR" dirty="0" smtClean="0"/>
              <a:t> kayıp  %8,3  (%95  CI=2,4-9,8)</a:t>
            </a:r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043608" y="3717032"/>
            <a:ext cx="6480720" cy="2016224"/>
          </a:xfrm>
          <a:prstGeom prst="rect">
            <a:avLst/>
          </a:prstGeom>
          <a:solidFill>
            <a:srgbClr val="00B0F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Komplikasyonları(11)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b="1" dirty="0" err="1" smtClean="0"/>
              <a:t>Fetal</a:t>
            </a:r>
            <a:r>
              <a:rPr lang="tr-TR" b="1" dirty="0" smtClean="0"/>
              <a:t> kayıp ta etkili faktörler(2)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Vaginal</a:t>
            </a:r>
            <a:r>
              <a:rPr lang="tr-TR" dirty="0" smtClean="0"/>
              <a:t> kanamanın olması (OR=5,9)</a:t>
            </a:r>
          </a:p>
          <a:p>
            <a:pPr lvl="1"/>
            <a:r>
              <a:rPr lang="tr-TR" dirty="0" smtClean="0"/>
              <a:t>Düşük öyküsü olması (OR=6,9)</a:t>
            </a:r>
          </a:p>
          <a:p>
            <a:pPr lvl="1"/>
            <a:r>
              <a:rPr lang="tr-TR" dirty="0" smtClean="0"/>
              <a:t>İleri </a:t>
            </a:r>
            <a:r>
              <a:rPr lang="tr-TR" dirty="0" err="1" smtClean="0"/>
              <a:t>gestasyonel</a:t>
            </a:r>
            <a:r>
              <a:rPr lang="tr-TR" dirty="0" smtClean="0"/>
              <a:t> yaş  (?&gt;18)</a:t>
            </a:r>
          </a:p>
          <a:p>
            <a:pPr lvl="1"/>
            <a:r>
              <a:rPr lang="tr-TR" dirty="0" smtClean="0"/>
              <a:t>BMI&gt;40g/m2</a:t>
            </a:r>
          </a:p>
          <a:p>
            <a:pPr lvl="1" algn="r">
              <a:buNone/>
            </a:pPr>
            <a:r>
              <a:rPr lang="tr-TR" sz="2000" dirty="0" err="1" smtClean="0"/>
              <a:t>Welch</a:t>
            </a:r>
            <a:r>
              <a:rPr lang="tr-TR" sz="2000" dirty="0" smtClean="0"/>
              <a:t> RA, et al. </a:t>
            </a:r>
            <a:r>
              <a:rPr lang="tr-TR" sz="2000" dirty="0" err="1" smtClean="0"/>
              <a:t>Am</a:t>
            </a:r>
            <a:r>
              <a:rPr lang="tr-TR" sz="2000" dirty="0" smtClean="0"/>
              <a:t> J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2006;94:89</a:t>
            </a:r>
          </a:p>
          <a:p>
            <a:pPr lvl="1" algn="r">
              <a:buNone/>
            </a:pPr>
            <a:r>
              <a:rPr lang="tr-TR" sz="2000" dirty="0" err="1" smtClean="0"/>
              <a:t>Corrado</a:t>
            </a:r>
            <a:r>
              <a:rPr lang="tr-TR" sz="2000" dirty="0" smtClean="0"/>
              <a:t> F, et al. J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Gynaecol</a:t>
            </a:r>
            <a:r>
              <a:rPr lang="tr-TR" sz="2000" dirty="0" smtClean="0"/>
              <a:t> 202;32:7</a:t>
            </a:r>
          </a:p>
          <a:p>
            <a:pPr lvl="1" algn="r">
              <a:buNone/>
            </a:pPr>
            <a:r>
              <a:rPr lang="tr-TR" sz="2000" dirty="0" err="1" smtClean="0"/>
              <a:t>Bakker</a:t>
            </a:r>
            <a:r>
              <a:rPr lang="tr-TR" sz="2000" dirty="0" smtClean="0"/>
              <a:t> M, et al. </a:t>
            </a:r>
            <a:r>
              <a:rPr lang="tr-TR" sz="2000" dirty="0" err="1" smtClean="0"/>
              <a:t>Ultrasound</a:t>
            </a:r>
            <a:r>
              <a:rPr lang="tr-TR" sz="2000" dirty="0" smtClean="0"/>
              <a:t>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2016</a:t>
            </a:r>
          </a:p>
          <a:p>
            <a:pPr lvl="1" algn="r">
              <a:buNone/>
            </a:pPr>
            <a:r>
              <a:rPr lang="tr-TR" sz="2000" dirty="0" err="1" smtClean="0"/>
              <a:t>Towner</a:t>
            </a:r>
            <a:r>
              <a:rPr lang="tr-TR" sz="2000" dirty="0" smtClean="0"/>
              <a:t> D, et al. </a:t>
            </a:r>
            <a:r>
              <a:rPr lang="tr-TR" sz="2000" dirty="0" err="1" smtClean="0"/>
              <a:t>Am</a:t>
            </a:r>
            <a:r>
              <a:rPr lang="tr-TR" sz="2000" dirty="0" smtClean="0"/>
              <a:t> J </a:t>
            </a:r>
            <a:r>
              <a:rPr lang="tr-TR" sz="2000" dirty="0" err="1" smtClean="0"/>
              <a:t>Obstat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2007;196:608.e1</a:t>
            </a:r>
          </a:p>
          <a:p>
            <a:pPr lvl="1" algn="r">
              <a:buNone/>
            </a:pPr>
            <a:r>
              <a:rPr lang="tr-TR" sz="2000" dirty="0" err="1" smtClean="0"/>
              <a:t>Caughey</a:t>
            </a:r>
            <a:r>
              <a:rPr lang="tr-TR" sz="2000" dirty="0" smtClean="0"/>
              <a:t> AB,et al.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2006;108:62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Komplikasyonları(12)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906072" cy="4644008"/>
          </a:xfrm>
        </p:spPr>
        <p:txBody>
          <a:bodyPr>
            <a:normAutofit/>
          </a:bodyPr>
          <a:lstStyle/>
          <a:p>
            <a:r>
              <a:rPr lang="tr-TR" dirty="0" err="1" smtClean="0"/>
              <a:t>Amniosentez</a:t>
            </a:r>
            <a:r>
              <a:rPr lang="tr-TR" dirty="0" smtClean="0"/>
              <a:t> uygulanmış olgulardaki, gelişebilen gebelik komplikasyonlarını değerlendiren yeterli </a:t>
            </a:r>
            <a:r>
              <a:rPr lang="tr-TR" dirty="0" err="1" smtClean="0"/>
              <a:t>Randomize</a:t>
            </a:r>
            <a:r>
              <a:rPr lang="tr-TR" dirty="0" smtClean="0"/>
              <a:t> kontrollü çalışma yoktur.</a:t>
            </a:r>
          </a:p>
          <a:p>
            <a:r>
              <a:rPr lang="tr-TR" dirty="0" smtClean="0"/>
              <a:t>RCT:   </a:t>
            </a:r>
            <a:r>
              <a:rPr lang="tr-TR" sz="2800" i="1" dirty="0" smtClean="0"/>
              <a:t>(</a:t>
            </a:r>
            <a:r>
              <a:rPr lang="tr-TR" sz="2800" i="1" dirty="0" err="1" smtClean="0"/>
              <a:t>Tabor</a:t>
            </a:r>
            <a:r>
              <a:rPr lang="tr-TR" sz="2800" i="1" dirty="0" smtClean="0"/>
              <a:t> A, et al. </a:t>
            </a:r>
            <a:r>
              <a:rPr lang="tr-TR" sz="2800" i="1" dirty="0" err="1" smtClean="0"/>
              <a:t>Lancet</a:t>
            </a:r>
            <a:r>
              <a:rPr lang="tr-TR" sz="2800" i="1" dirty="0" smtClean="0"/>
              <a:t> 1987;1:1287)</a:t>
            </a:r>
            <a:endParaRPr lang="tr-TR" i="1" dirty="0" smtClean="0"/>
          </a:p>
          <a:p>
            <a:pPr lvl="1"/>
            <a:r>
              <a:rPr lang="tr-TR" dirty="0" smtClean="0"/>
              <a:t>N=4606 (</a:t>
            </a:r>
            <a:r>
              <a:rPr lang="tr-TR" dirty="0" err="1" smtClean="0"/>
              <a:t>Amniosentez</a:t>
            </a:r>
            <a:r>
              <a:rPr lang="tr-TR" dirty="0" smtClean="0"/>
              <a:t>)</a:t>
            </a:r>
          </a:p>
          <a:p>
            <a:pPr lvl="1"/>
            <a:r>
              <a:rPr lang="tr-TR" b="1" dirty="0" err="1" smtClean="0"/>
              <a:t>Abort</a:t>
            </a:r>
            <a:r>
              <a:rPr lang="tr-TR" b="1" dirty="0" smtClean="0"/>
              <a:t>:%1,7  (Kontrol:%0,7</a:t>
            </a:r>
            <a:r>
              <a:rPr lang="tr-TR" sz="2400" b="1" dirty="0" smtClean="0"/>
              <a:t>)</a:t>
            </a:r>
            <a:r>
              <a:rPr lang="tr-TR" sz="2400" dirty="0" smtClean="0"/>
              <a:t>      (RR:2,3  %95 CI=1/3-4)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sz="4000" b="1" dirty="0" smtClean="0"/>
              <a:t>Ancak</a:t>
            </a:r>
            <a:r>
              <a:rPr lang="tr-TR" dirty="0" smtClean="0"/>
              <a:t>; </a:t>
            </a:r>
          </a:p>
          <a:p>
            <a:pPr marL="0" lvl="1" indent="0">
              <a:buNone/>
            </a:pPr>
            <a:r>
              <a:rPr lang="tr-TR" dirty="0"/>
              <a:t>	</a:t>
            </a:r>
            <a:r>
              <a:rPr lang="tr-TR" dirty="0" smtClean="0"/>
              <a:t>Çalışmaların çoğunda HETEROENİTE sorunları var !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Komplikasyonları(13)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 </a:t>
            </a:r>
            <a:r>
              <a:rPr lang="tr-TR" b="1" dirty="0" err="1" smtClean="0"/>
              <a:t>Obstetrik</a:t>
            </a:r>
            <a:r>
              <a:rPr lang="tr-TR" b="1" dirty="0" smtClean="0"/>
              <a:t> komplikasyonlar:</a:t>
            </a:r>
          </a:p>
          <a:p>
            <a:pPr lvl="1"/>
            <a:r>
              <a:rPr lang="tr-TR" dirty="0" smtClean="0"/>
              <a:t>PIH</a:t>
            </a:r>
          </a:p>
          <a:p>
            <a:pPr lvl="1"/>
            <a:r>
              <a:rPr lang="tr-TR" dirty="0" smtClean="0"/>
              <a:t>Düşük Doğum Ağırlığı</a:t>
            </a:r>
          </a:p>
          <a:p>
            <a:pPr lvl="1"/>
            <a:r>
              <a:rPr lang="tr-TR" dirty="0" err="1" smtClean="0"/>
              <a:t>Dekolman</a:t>
            </a:r>
            <a:endParaRPr lang="tr-TR" dirty="0" smtClean="0"/>
          </a:p>
          <a:p>
            <a:pPr lvl="1"/>
            <a:r>
              <a:rPr lang="tr-TR" dirty="0" err="1" smtClean="0"/>
              <a:t>Preterm</a:t>
            </a:r>
            <a:r>
              <a:rPr lang="tr-TR" dirty="0" smtClean="0"/>
              <a:t> doğum</a:t>
            </a:r>
          </a:p>
          <a:p>
            <a:pPr lvl="1"/>
            <a:r>
              <a:rPr lang="tr-TR" dirty="0" smtClean="0"/>
              <a:t>EMR, PPROM</a:t>
            </a:r>
          </a:p>
          <a:p>
            <a:pPr lvl="1"/>
            <a:r>
              <a:rPr lang="tr-TR" dirty="0" smtClean="0"/>
              <a:t>Ölü doğum</a:t>
            </a:r>
          </a:p>
          <a:p>
            <a:pPr lvl="1"/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mortalite</a:t>
            </a:r>
            <a:endParaRPr lang="tr-TR" dirty="0" smtClean="0"/>
          </a:p>
          <a:p>
            <a:pPr lvl="1"/>
            <a:r>
              <a:rPr lang="tr-TR" dirty="0" err="1" smtClean="0"/>
              <a:t>Perinatal</a:t>
            </a:r>
            <a:r>
              <a:rPr lang="tr-TR" dirty="0" smtClean="0"/>
              <a:t> </a:t>
            </a:r>
            <a:r>
              <a:rPr lang="tr-TR" dirty="0" err="1" smtClean="0"/>
              <a:t>Mortalite</a:t>
            </a:r>
            <a:endParaRPr lang="tr-TR" dirty="0" smtClean="0"/>
          </a:p>
          <a:p>
            <a:pPr lvl="1" algn="r">
              <a:buNone/>
            </a:pPr>
            <a:r>
              <a:rPr lang="tr-TR" sz="2400" dirty="0" err="1" smtClean="0"/>
              <a:t>Lindgren</a:t>
            </a:r>
            <a:r>
              <a:rPr lang="tr-TR" sz="2400" dirty="0" smtClean="0"/>
              <a:t> P, et al. BJOG 2010;117:11422</a:t>
            </a:r>
          </a:p>
          <a:p>
            <a:pPr lvl="1" algn="r">
              <a:buNone/>
            </a:pPr>
            <a:r>
              <a:rPr lang="tr-TR" sz="2400" dirty="0" err="1" smtClean="0"/>
              <a:t>Mazza</a:t>
            </a:r>
            <a:r>
              <a:rPr lang="tr-TR" sz="2400" dirty="0" smtClean="0"/>
              <a:t> V, et al. ISRN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2011;33206</a:t>
            </a:r>
          </a:p>
          <a:p>
            <a:pPr lvl="1" algn="r">
              <a:buNone/>
            </a:pPr>
            <a:r>
              <a:rPr lang="tr-TR" sz="2400" dirty="0" err="1" smtClean="0"/>
              <a:t>Cederholm</a:t>
            </a:r>
            <a:r>
              <a:rPr lang="tr-TR" sz="2400" dirty="0" smtClean="0"/>
              <a:t> M, et al. BJOG 2003;110:392</a:t>
            </a:r>
            <a:endParaRPr lang="tr-TR" sz="2400" dirty="0"/>
          </a:p>
        </p:txBody>
      </p:sp>
      <p:sp>
        <p:nvSpPr>
          <p:cNvPr id="5" name="4 Sağ Ayraç"/>
          <p:cNvSpPr/>
          <p:nvPr/>
        </p:nvSpPr>
        <p:spPr>
          <a:xfrm>
            <a:off x="4211960" y="2060848"/>
            <a:ext cx="432048" cy="29523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4860032" y="3284984"/>
            <a:ext cx="3178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Anlamlı Artış YOK</a:t>
            </a:r>
            <a:endParaRPr lang="tr-TR" sz="32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Komplikasyonları(14)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tr-TR" b="1" dirty="0" smtClean="0"/>
              <a:t>III. </a:t>
            </a:r>
            <a:r>
              <a:rPr lang="tr-TR" b="1" dirty="0" err="1" smtClean="0"/>
              <a:t>Trimester</a:t>
            </a:r>
            <a:r>
              <a:rPr lang="tr-TR" b="1" dirty="0" smtClean="0"/>
              <a:t> </a:t>
            </a:r>
            <a:r>
              <a:rPr lang="tr-TR" b="1" dirty="0" err="1" smtClean="0"/>
              <a:t>Amniosentez</a:t>
            </a:r>
            <a:r>
              <a:rPr lang="tr-TR" b="1" dirty="0" smtClean="0"/>
              <a:t>:</a:t>
            </a:r>
          </a:p>
          <a:p>
            <a:pPr lvl="1"/>
            <a:r>
              <a:rPr lang="tr-TR" dirty="0" smtClean="0"/>
              <a:t>3. </a:t>
            </a:r>
            <a:r>
              <a:rPr lang="tr-TR" dirty="0" err="1" smtClean="0"/>
              <a:t>trimesterde</a:t>
            </a:r>
            <a:r>
              <a:rPr lang="tr-TR" dirty="0" smtClean="0"/>
              <a:t> güvenle yapılabilir.  </a:t>
            </a:r>
            <a:r>
              <a:rPr lang="tr-TR" dirty="0" err="1" smtClean="0"/>
              <a:t>Obstetrik</a:t>
            </a:r>
            <a:r>
              <a:rPr lang="tr-TR" dirty="0" smtClean="0"/>
              <a:t> komplikasyon , &lt;%1 bulunmuştur.</a:t>
            </a:r>
          </a:p>
          <a:p>
            <a:pPr lvl="1"/>
            <a:r>
              <a:rPr lang="tr-TR" dirty="0" err="1" smtClean="0"/>
              <a:t>Yeast</a:t>
            </a:r>
            <a:r>
              <a:rPr lang="tr-TR" dirty="0" smtClean="0"/>
              <a:t> D, et al. </a:t>
            </a:r>
            <a:r>
              <a:rPr lang="tr-TR" dirty="0" err="1" smtClean="0"/>
              <a:t>Am</a:t>
            </a:r>
            <a:r>
              <a:rPr lang="tr-TR" dirty="0" smtClean="0"/>
              <a:t> J </a:t>
            </a:r>
            <a:r>
              <a:rPr lang="tr-TR" dirty="0" err="1" smtClean="0"/>
              <a:t>Obstet</a:t>
            </a:r>
            <a:r>
              <a:rPr lang="tr-TR" dirty="0" smtClean="0"/>
              <a:t> </a:t>
            </a:r>
            <a:r>
              <a:rPr lang="tr-TR" dirty="0" err="1" smtClean="0"/>
              <a:t>Gynecol</a:t>
            </a:r>
            <a:r>
              <a:rPr lang="tr-TR" dirty="0" smtClean="0"/>
              <a:t> 1984;49:505</a:t>
            </a:r>
          </a:p>
          <a:p>
            <a:pPr lvl="2"/>
            <a:r>
              <a:rPr lang="tr-TR" dirty="0" smtClean="0"/>
              <a:t>N=91 PPROM</a:t>
            </a:r>
          </a:p>
          <a:p>
            <a:pPr lvl="2"/>
            <a:r>
              <a:rPr lang="tr-TR" dirty="0" smtClean="0"/>
              <a:t>Kontrolle fark yok</a:t>
            </a:r>
          </a:p>
          <a:p>
            <a:pPr lvl="1"/>
            <a:r>
              <a:rPr lang="tr-TR" dirty="0" err="1" smtClean="0"/>
              <a:t>Hodor</a:t>
            </a:r>
            <a:r>
              <a:rPr lang="tr-TR" dirty="0" smtClean="0"/>
              <a:t> JG,et al. </a:t>
            </a:r>
            <a:r>
              <a:rPr lang="tr-TR" dirty="0" err="1" smtClean="0"/>
              <a:t>Am</a:t>
            </a:r>
            <a:r>
              <a:rPr lang="tr-TR" dirty="0" smtClean="0"/>
              <a:t> J </a:t>
            </a:r>
            <a:r>
              <a:rPr lang="tr-TR" dirty="0" err="1" smtClean="0"/>
              <a:t>Perinatol</a:t>
            </a:r>
            <a:r>
              <a:rPr lang="tr-TR" dirty="0" smtClean="0"/>
              <a:t> 2006;23:77</a:t>
            </a:r>
          </a:p>
          <a:p>
            <a:pPr lvl="2"/>
            <a:r>
              <a:rPr lang="tr-TR" dirty="0" smtClean="0"/>
              <a:t>&gt;32, </a:t>
            </a:r>
            <a:r>
              <a:rPr lang="tr-TR" dirty="0" err="1" smtClean="0"/>
              <a:t>Akc</a:t>
            </a:r>
            <a:r>
              <a:rPr lang="tr-TR" dirty="0" smtClean="0"/>
              <a:t> </a:t>
            </a:r>
            <a:r>
              <a:rPr lang="tr-TR" dirty="0" err="1" smtClean="0"/>
              <a:t>maturasyonu</a:t>
            </a:r>
            <a:r>
              <a:rPr lang="tr-TR" dirty="0" smtClean="0"/>
              <a:t> için uygulama+</a:t>
            </a:r>
          </a:p>
          <a:p>
            <a:pPr lvl="2"/>
            <a:r>
              <a:rPr lang="tr-TR" dirty="0" smtClean="0"/>
              <a:t>48h içinde komplikasyon YOK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solidFill>
                  <a:schemeClr val="tx1"/>
                </a:solidFill>
              </a:rPr>
              <a:t>Prenatal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İnvaziv</a:t>
            </a:r>
            <a:r>
              <a:rPr lang="tr-TR" sz="3200" b="1" dirty="0" smtClean="0">
                <a:solidFill>
                  <a:schemeClr val="tx1"/>
                </a:solidFill>
              </a:rPr>
              <a:t> işlem </a:t>
            </a:r>
            <a:r>
              <a:rPr lang="tr-TR" sz="3200" b="1" dirty="0" err="1" smtClean="0">
                <a:solidFill>
                  <a:schemeClr val="tx1"/>
                </a:solidFill>
              </a:rPr>
              <a:t>Endikasyonları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591816"/>
            <a:ext cx="4123888" cy="5149552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/>
            <a:r>
              <a:rPr lang="tr-TR" b="1" u="sng" dirty="0" err="1" smtClean="0">
                <a:solidFill>
                  <a:srgbClr val="FF0000"/>
                </a:solidFill>
              </a:rPr>
              <a:t>Maternal</a:t>
            </a:r>
            <a:r>
              <a:rPr lang="tr-TR" b="1" u="sng" dirty="0" smtClean="0">
                <a:solidFill>
                  <a:srgbClr val="FF0000"/>
                </a:solidFill>
              </a:rPr>
              <a:t> Yaş</a:t>
            </a:r>
          </a:p>
          <a:p>
            <a:pPr lvl="1"/>
            <a:r>
              <a:rPr lang="tr-TR" b="1" u="sng" dirty="0" smtClean="0">
                <a:solidFill>
                  <a:srgbClr val="FF0000"/>
                </a:solidFill>
              </a:rPr>
              <a:t>(+) Tarama Test</a:t>
            </a:r>
          </a:p>
          <a:p>
            <a:pPr lvl="1"/>
            <a:r>
              <a:rPr lang="tr-TR" b="1" dirty="0" smtClean="0"/>
              <a:t>Gen hastalık taşıyıcılığı</a:t>
            </a:r>
          </a:p>
          <a:p>
            <a:pPr lvl="1"/>
            <a:r>
              <a:rPr lang="tr-TR" b="1" dirty="0" err="1" smtClean="0"/>
              <a:t>Paternal</a:t>
            </a:r>
            <a:r>
              <a:rPr lang="tr-TR" b="1" dirty="0" smtClean="0"/>
              <a:t> kromozom diziliş hastalıkları (</a:t>
            </a:r>
            <a:r>
              <a:rPr lang="tr-TR" b="1" dirty="0" err="1" smtClean="0"/>
              <a:t>translokasyon</a:t>
            </a:r>
            <a:r>
              <a:rPr lang="tr-TR" b="1" dirty="0" smtClean="0"/>
              <a:t>,..)</a:t>
            </a:r>
          </a:p>
          <a:p>
            <a:pPr lvl="1"/>
            <a:r>
              <a:rPr lang="tr-TR" b="1" u="sng" dirty="0" smtClean="0">
                <a:solidFill>
                  <a:srgbClr val="FF0000"/>
                </a:solidFill>
              </a:rPr>
              <a:t>USG anomali(+)</a:t>
            </a:r>
          </a:p>
          <a:p>
            <a:pPr lvl="1"/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Endişe?</a:t>
            </a:r>
          </a:p>
          <a:p>
            <a:pPr lvl="1"/>
            <a:r>
              <a:rPr lang="tr-TR" b="1" dirty="0" smtClean="0"/>
              <a:t>RH/</a:t>
            </a:r>
            <a:r>
              <a:rPr lang="tr-TR" b="1" dirty="0" err="1" smtClean="0"/>
              <a:t>rh</a:t>
            </a:r>
            <a:r>
              <a:rPr lang="tr-TR" b="1" dirty="0" smtClean="0"/>
              <a:t> </a:t>
            </a:r>
            <a:r>
              <a:rPr lang="tr-TR" b="1" dirty="0" err="1" smtClean="0"/>
              <a:t>izoimünisazyonu</a:t>
            </a:r>
            <a:endParaRPr lang="tr-TR" b="1" dirty="0" smtClean="0"/>
          </a:p>
          <a:p>
            <a:pPr lvl="1"/>
            <a:r>
              <a:rPr lang="tr-TR" b="1" dirty="0" err="1" smtClean="0"/>
              <a:t>Fetal</a:t>
            </a:r>
            <a:r>
              <a:rPr lang="tr-TR" b="1" dirty="0" smtClean="0"/>
              <a:t> </a:t>
            </a:r>
            <a:r>
              <a:rPr lang="tr-TR" b="1" dirty="0" err="1" smtClean="0"/>
              <a:t>Akc</a:t>
            </a:r>
            <a:r>
              <a:rPr lang="tr-TR" b="1" dirty="0" smtClean="0"/>
              <a:t> </a:t>
            </a:r>
            <a:r>
              <a:rPr lang="tr-TR" b="1" dirty="0" err="1" smtClean="0"/>
              <a:t>Maturasyonu</a:t>
            </a:r>
            <a:endParaRPr lang="tr-TR" b="1" dirty="0" smtClean="0"/>
          </a:p>
          <a:p>
            <a:pPr lvl="1"/>
            <a:r>
              <a:rPr lang="tr-TR" b="1" dirty="0" err="1" smtClean="0"/>
              <a:t>İnfeksiyon</a:t>
            </a:r>
            <a:r>
              <a:rPr lang="tr-TR" b="1" dirty="0" smtClean="0"/>
              <a:t> ?</a:t>
            </a:r>
          </a:p>
          <a:p>
            <a:pPr lvl="1"/>
            <a:r>
              <a:rPr lang="tr-TR" b="1" dirty="0" smtClean="0"/>
              <a:t>Diğer…..</a:t>
            </a:r>
          </a:p>
          <a:p>
            <a:endParaRPr lang="en-US" dirty="0"/>
          </a:p>
        </p:txBody>
      </p:sp>
      <p:pic>
        <p:nvPicPr>
          <p:cNvPr id="5" name="Picture 2" descr="http://sinifogretmeniyiz.biz/imajlar/soruresim/Matematiksel-Sekiller/terazi-adalet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1846379"/>
            <a:ext cx="3749675" cy="3774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5 Dikdörtgen"/>
          <p:cNvSpPr/>
          <p:nvPr/>
        </p:nvSpPr>
        <p:spPr>
          <a:xfrm>
            <a:off x="5436096" y="5949280"/>
            <a:ext cx="288032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Primun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Nocere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Komplikasyonları(15)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7320"/>
            <a:ext cx="7772400" cy="4572000"/>
          </a:xfrm>
        </p:spPr>
        <p:txBody>
          <a:bodyPr>
            <a:normAutofit/>
          </a:bodyPr>
          <a:lstStyle/>
          <a:p>
            <a:r>
              <a:rPr lang="tr-TR" b="1" dirty="0" smtClean="0"/>
              <a:t>Çoğul gebeliklerde </a:t>
            </a:r>
            <a:r>
              <a:rPr lang="tr-TR" b="1" dirty="0" err="1" smtClean="0"/>
              <a:t>Amniosentez</a:t>
            </a:r>
            <a:r>
              <a:rPr lang="tr-TR" b="1" dirty="0" smtClean="0"/>
              <a:t>(1):</a:t>
            </a:r>
          </a:p>
          <a:p>
            <a:pPr lvl="1"/>
            <a:r>
              <a:rPr lang="tr-TR" dirty="0" smtClean="0"/>
              <a:t>Daha çok tecrübe gerektirir.</a:t>
            </a:r>
          </a:p>
          <a:p>
            <a:pPr lvl="1"/>
            <a:r>
              <a:rPr lang="tr-TR" dirty="0" smtClean="0"/>
              <a:t>Tek iğne  veya </a:t>
            </a:r>
            <a:r>
              <a:rPr lang="tr-TR" dirty="0" err="1" smtClean="0"/>
              <a:t>multipl</a:t>
            </a:r>
            <a:r>
              <a:rPr lang="tr-TR" dirty="0" smtClean="0"/>
              <a:t> iğne teknikleri kullanılabilir.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Genetik materyalin karışma ihtimali nedeni ile </a:t>
            </a:r>
            <a:r>
              <a:rPr lang="tr-TR" b="1" dirty="0" smtClean="0">
                <a:solidFill>
                  <a:srgbClr val="FF0000"/>
                </a:solidFill>
              </a:rPr>
              <a:t>ayrı iğne </a:t>
            </a:r>
            <a:r>
              <a:rPr lang="tr-TR" dirty="0" smtClean="0">
                <a:solidFill>
                  <a:srgbClr val="FF0000"/>
                </a:solidFill>
              </a:rPr>
              <a:t>ve  </a:t>
            </a:r>
            <a:r>
              <a:rPr lang="tr-TR" b="1" dirty="0" smtClean="0">
                <a:solidFill>
                  <a:srgbClr val="FF0000"/>
                </a:solidFill>
              </a:rPr>
              <a:t>enjektör</a:t>
            </a:r>
            <a:r>
              <a:rPr lang="tr-TR" dirty="0" smtClean="0">
                <a:solidFill>
                  <a:srgbClr val="FF0000"/>
                </a:solidFill>
              </a:rPr>
              <a:t> kullanılması önerilir.</a:t>
            </a:r>
          </a:p>
          <a:p>
            <a:pPr lvl="1"/>
            <a:r>
              <a:rPr lang="tr-TR" dirty="0" err="1" smtClean="0"/>
              <a:t>Anmiosentez</a:t>
            </a:r>
            <a:r>
              <a:rPr lang="tr-TR" dirty="0" smtClean="0"/>
              <a:t> bağlı </a:t>
            </a:r>
            <a:r>
              <a:rPr lang="tr-TR" dirty="0" err="1" smtClean="0"/>
              <a:t>fetal</a:t>
            </a:r>
            <a:r>
              <a:rPr lang="tr-TR" dirty="0" smtClean="0"/>
              <a:t> kayıp oranı, her bir </a:t>
            </a:r>
            <a:r>
              <a:rPr lang="tr-TR" dirty="0" err="1" smtClean="0"/>
              <a:t>fetus</a:t>
            </a:r>
            <a:r>
              <a:rPr lang="tr-TR" dirty="0" smtClean="0"/>
              <a:t> için %1 olarak verilmektedir. Ancak kesin risk belli değildir.</a:t>
            </a:r>
          </a:p>
          <a:p>
            <a:pPr lvl="1" algn="r">
              <a:buNone/>
            </a:pPr>
            <a:r>
              <a:rPr lang="tr-TR" sz="2000" dirty="0" err="1" smtClean="0"/>
              <a:t>Vink</a:t>
            </a:r>
            <a:r>
              <a:rPr lang="tr-TR" sz="2000" dirty="0" smtClean="0"/>
              <a:t> J, et al. </a:t>
            </a:r>
            <a:r>
              <a:rPr lang="tr-TR" sz="2000" dirty="0" err="1" smtClean="0"/>
              <a:t>Prenat</a:t>
            </a:r>
            <a:r>
              <a:rPr lang="tr-TR" sz="2000" dirty="0" smtClean="0"/>
              <a:t> </a:t>
            </a:r>
            <a:r>
              <a:rPr lang="tr-TR" sz="2000" dirty="0" err="1" smtClean="0"/>
              <a:t>Diagn</a:t>
            </a:r>
            <a:r>
              <a:rPr lang="tr-TR" sz="2000" dirty="0" smtClean="0"/>
              <a:t> 2012;32:409</a:t>
            </a:r>
          </a:p>
          <a:p>
            <a:pPr lvl="1" algn="r">
              <a:buNone/>
            </a:pPr>
            <a:r>
              <a:rPr lang="tr-TR" sz="2000" dirty="0" err="1" smtClean="0"/>
              <a:t>Agarall</a:t>
            </a:r>
            <a:r>
              <a:rPr lang="tr-TR" sz="2000" dirty="0" smtClean="0"/>
              <a:t> K, et al. </a:t>
            </a:r>
            <a:r>
              <a:rPr lang="tr-TR" sz="2000" dirty="0" err="1" smtClean="0"/>
              <a:t>Ultrasound</a:t>
            </a:r>
            <a:r>
              <a:rPr lang="tr-TR" sz="2000" dirty="0" smtClean="0"/>
              <a:t>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2012;40:128</a:t>
            </a:r>
            <a:endParaRPr lang="tr-TR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Komplikasyonları(16)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tr-TR" b="1" dirty="0" smtClean="0"/>
              <a:t>Çoğul gebeliklerde </a:t>
            </a:r>
            <a:r>
              <a:rPr lang="tr-TR" b="1" dirty="0" err="1" smtClean="0"/>
              <a:t>Amniosentez</a:t>
            </a:r>
            <a:r>
              <a:rPr lang="tr-TR" b="1" dirty="0" smtClean="0"/>
              <a:t>(1):</a:t>
            </a:r>
          </a:p>
          <a:p>
            <a:pPr lvl="1"/>
            <a:r>
              <a:rPr lang="tr-TR" dirty="0" err="1" smtClean="0"/>
              <a:t>Amniosentez</a:t>
            </a:r>
            <a:r>
              <a:rPr lang="tr-TR" dirty="0" smtClean="0"/>
              <a:t> yapılan ikiz gebeliklerde  </a:t>
            </a:r>
            <a:r>
              <a:rPr lang="tr-TR" dirty="0" err="1" smtClean="0"/>
              <a:t>fetal</a:t>
            </a:r>
            <a:r>
              <a:rPr lang="tr-TR" dirty="0" smtClean="0"/>
              <a:t> kayıp </a:t>
            </a:r>
            <a:r>
              <a:rPr lang="tr-TR" b="1" dirty="0" smtClean="0"/>
              <a:t>%2,7 </a:t>
            </a:r>
            <a:r>
              <a:rPr lang="tr-TR" dirty="0" smtClean="0"/>
              <a:t>iken, yapılmamış kontrollerde %0,6  bulunmuştur. (Bu risk </a:t>
            </a:r>
            <a:r>
              <a:rPr lang="tr-TR" dirty="0" err="1" smtClean="0"/>
              <a:t>tekizlerde</a:t>
            </a:r>
            <a:r>
              <a:rPr lang="tr-TR" dirty="0" smtClean="0"/>
              <a:t> %0,6 </a:t>
            </a:r>
            <a:r>
              <a:rPr lang="tr-TR" dirty="0" err="1" smtClean="0"/>
              <a:t>dir</a:t>
            </a:r>
            <a:r>
              <a:rPr lang="tr-TR" dirty="0" smtClean="0"/>
              <a:t>)</a:t>
            </a:r>
          </a:p>
          <a:p>
            <a:pPr lvl="1" algn="r">
              <a:buNone/>
            </a:pPr>
            <a:r>
              <a:rPr lang="tr-TR" sz="2000" dirty="0" err="1" smtClean="0"/>
              <a:t>Yukoboich</a:t>
            </a:r>
            <a:r>
              <a:rPr lang="tr-TR" sz="2000" dirty="0" smtClean="0"/>
              <a:t> E, et al.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2001;98:231-34</a:t>
            </a:r>
          </a:p>
          <a:p>
            <a:pPr lvl="1"/>
            <a:r>
              <a:rPr lang="tr-TR" b="1" dirty="0" smtClean="0"/>
              <a:t>Meta analiz</a:t>
            </a:r>
            <a:r>
              <a:rPr lang="tr-TR" dirty="0" smtClean="0"/>
              <a:t>: </a:t>
            </a:r>
          </a:p>
          <a:p>
            <a:pPr lvl="2"/>
            <a:r>
              <a:rPr lang="tr-TR" dirty="0" smtClean="0"/>
              <a:t>N=2026 ikiz</a:t>
            </a:r>
          </a:p>
          <a:p>
            <a:pPr lvl="2"/>
            <a:r>
              <a:rPr lang="tr-TR" dirty="0" smtClean="0"/>
              <a:t>OR=2,42   (%95  CI=,24-4,74)</a:t>
            </a:r>
          </a:p>
          <a:p>
            <a:pPr lvl="2" algn="r">
              <a:buNone/>
            </a:pPr>
            <a:r>
              <a:rPr lang="tr-TR" sz="2000" dirty="0" err="1" smtClean="0"/>
              <a:t>Millaire</a:t>
            </a:r>
            <a:r>
              <a:rPr lang="tr-TR" sz="2000" dirty="0" smtClean="0"/>
              <a:t> M, et al.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Can 2006;28:512-18 </a:t>
            </a:r>
            <a:endParaRPr lang="tr-TR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Komplikasyonları(17)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tr-TR" b="1" dirty="0" smtClean="0"/>
              <a:t>Çoğul gebeliklerde </a:t>
            </a:r>
            <a:r>
              <a:rPr lang="tr-TR" b="1" dirty="0" err="1" smtClean="0"/>
              <a:t>Amniosentez</a:t>
            </a:r>
            <a:r>
              <a:rPr lang="tr-TR" b="1" dirty="0" smtClean="0"/>
              <a:t>(2):</a:t>
            </a:r>
          </a:p>
          <a:p>
            <a:pPr lvl="1"/>
            <a:r>
              <a:rPr lang="tr-TR" dirty="0" smtClean="0"/>
              <a:t>İkiz gebelikte CVS/AS karşılaştırmasında: </a:t>
            </a:r>
          </a:p>
          <a:p>
            <a:pPr lvl="2"/>
            <a:r>
              <a:rPr lang="tr-TR" dirty="0" smtClean="0"/>
              <a:t>CVS, </a:t>
            </a:r>
            <a:r>
              <a:rPr lang="tr-TR" dirty="0" err="1" smtClean="0"/>
              <a:t>fetal</a:t>
            </a:r>
            <a:r>
              <a:rPr lang="tr-TR" dirty="0" smtClean="0"/>
              <a:t> Kayıp=%3,2  </a:t>
            </a:r>
          </a:p>
          <a:p>
            <a:pPr lvl="2"/>
            <a:r>
              <a:rPr lang="tr-TR" dirty="0" err="1" smtClean="0"/>
              <a:t>Amniosentez</a:t>
            </a:r>
            <a:r>
              <a:rPr lang="tr-TR" dirty="0" smtClean="0"/>
              <a:t>     =%2,9</a:t>
            </a:r>
          </a:p>
          <a:p>
            <a:pPr lvl="1" algn="r">
              <a:buNone/>
            </a:pPr>
            <a:r>
              <a:rPr lang="tr-TR" sz="2000" dirty="0" err="1" smtClean="0"/>
              <a:t>Enkins</a:t>
            </a:r>
            <a:r>
              <a:rPr lang="tr-TR" sz="2000" dirty="0" smtClean="0"/>
              <a:t> TM, et al. </a:t>
            </a:r>
            <a:r>
              <a:rPr lang="tr-TR" sz="2000" dirty="0" err="1" smtClean="0"/>
              <a:t>Curr</a:t>
            </a:r>
            <a:r>
              <a:rPr lang="tr-TR" sz="2000" dirty="0" smtClean="0"/>
              <a:t> </a:t>
            </a:r>
            <a:r>
              <a:rPr lang="tr-TR" sz="2000" dirty="0" err="1" smtClean="0"/>
              <a:t>Opin</a:t>
            </a:r>
            <a:r>
              <a:rPr lang="tr-TR" sz="2000" dirty="0" smtClean="0"/>
              <a:t>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2000;12:87-92</a:t>
            </a:r>
          </a:p>
          <a:p>
            <a:pPr lvl="1"/>
            <a:r>
              <a:rPr lang="tr-TR" dirty="0" smtClean="0"/>
              <a:t> </a:t>
            </a:r>
            <a:r>
              <a:rPr lang="tr-TR" b="1" dirty="0" smtClean="0"/>
              <a:t>SONUÇ:</a:t>
            </a:r>
          </a:p>
          <a:p>
            <a:pPr lvl="2"/>
            <a:r>
              <a:rPr lang="tr-TR" b="1" dirty="0" smtClean="0"/>
              <a:t>İkiz gebeliklerde CVS ve/Veya AS  sonrası </a:t>
            </a:r>
            <a:r>
              <a:rPr lang="tr-TR" b="1" dirty="0" err="1" smtClean="0"/>
              <a:t>fetal</a:t>
            </a:r>
            <a:r>
              <a:rPr lang="tr-TR" b="1" dirty="0" smtClean="0"/>
              <a:t> kayıp oranları, tekiz gebeliklere göre yüksektir.</a:t>
            </a:r>
          </a:p>
          <a:p>
            <a:pPr lvl="2" algn="r">
              <a:buNone/>
            </a:pPr>
            <a:r>
              <a:rPr lang="tr-TR" sz="2000" dirty="0" err="1" smtClean="0"/>
              <a:t>Tabor</a:t>
            </a:r>
            <a:r>
              <a:rPr lang="tr-TR" sz="2000" dirty="0" smtClean="0"/>
              <a:t> A, </a:t>
            </a:r>
            <a:r>
              <a:rPr lang="tr-TR" sz="2000" dirty="0" err="1" smtClean="0"/>
              <a:t>Alfirevic</a:t>
            </a:r>
            <a:r>
              <a:rPr lang="tr-TR" sz="2000" dirty="0" smtClean="0"/>
              <a:t> Z. </a:t>
            </a:r>
            <a:r>
              <a:rPr lang="tr-TR" sz="2000" dirty="0" err="1" smtClean="0"/>
              <a:t>Fetal</a:t>
            </a:r>
            <a:r>
              <a:rPr lang="tr-TR" sz="2000" dirty="0" smtClean="0"/>
              <a:t> </a:t>
            </a:r>
            <a:r>
              <a:rPr lang="tr-TR" sz="2000" dirty="0" err="1" smtClean="0"/>
              <a:t>Diagn</a:t>
            </a:r>
            <a:r>
              <a:rPr lang="tr-TR" sz="2000" dirty="0" smtClean="0"/>
              <a:t> </a:t>
            </a:r>
            <a:r>
              <a:rPr lang="tr-TR" sz="2000" dirty="0" err="1" smtClean="0"/>
              <a:t>Ther</a:t>
            </a:r>
            <a:r>
              <a:rPr lang="tr-TR" sz="2000" dirty="0" smtClean="0"/>
              <a:t> 2010;27:-7</a:t>
            </a:r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475656" y="4005064"/>
            <a:ext cx="7128792" cy="64807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Komplikasyonları(18)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tr-TR" dirty="0" smtClean="0"/>
              <a:t>Yapılan çalışmalarda, “</a:t>
            </a:r>
            <a:r>
              <a:rPr lang="tr-TR" b="1" dirty="0" smtClean="0"/>
              <a:t>Erken </a:t>
            </a:r>
            <a:r>
              <a:rPr lang="tr-TR" b="1" dirty="0" err="1" smtClean="0"/>
              <a:t>amniosentez</a:t>
            </a:r>
            <a:r>
              <a:rPr lang="tr-TR" b="1" dirty="0" smtClean="0"/>
              <a:t>” </a:t>
            </a:r>
            <a:r>
              <a:rPr lang="tr-TR" dirty="0" smtClean="0"/>
              <a:t>ile </a:t>
            </a:r>
            <a:r>
              <a:rPr lang="tr-TR" dirty="0" err="1" smtClean="0"/>
              <a:t>muskülosketal</a:t>
            </a:r>
            <a:r>
              <a:rPr lang="tr-TR" dirty="0" smtClean="0"/>
              <a:t>  </a:t>
            </a:r>
            <a:r>
              <a:rPr lang="tr-TR" dirty="0" err="1" smtClean="0"/>
              <a:t>deformitelerin</a:t>
            </a:r>
            <a:r>
              <a:rPr lang="tr-TR" dirty="0" smtClean="0"/>
              <a:t> arttığı gösterilmiştir.</a:t>
            </a:r>
          </a:p>
          <a:p>
            <a:pPr lvl="2"/>
            <a:r>
              <a:rPr lang="tr-TR" dirty="0" smtClean="0"/>
              <a:t>“</a:t>
            </a:r>
            <a:r>
              <a:rPr lang="tr-TR" dirty="0" err="1" smtClean="0"/>
              <a:t>Swedish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”</a:t>
            </a:r>
          </a:p>
          <a:p>
            <a:pPr lvl="2"/>
            <a:r>
              <a:rPr lang="tr-TR" dirty="0" smtClean="0"/>
              <a:t>N=21748  (kontrol=47854), erken </a:t>
            </a:r>
            <a:r>
              <a:rPr lang="tr-TR" dirty="0" err="1" smtClean="0"/>
              <a:t>amniosentez</a:t>
            </a:r>
            <a:r>
              <a:rPr lang="tr-TR" dirty="0" smtClean="0"/>
              <a:t>(&lt;14w)</a:t>
            </a:r>
          </a:p>
          <a:p>
            <a:pPr lvl="2"/>
            <a:r>
              <a:rPr lang="tr-TR" dirty="0" err="1" smtClean="0"/>
              <a:t>Muskulosketal</a:t>
            </a:r>
            <a:r>
              <a:rPr lang="tr-TR" dirty="0" smtClean="0"/>
              <a:t> anomali: OR=1,32  (%95  CI=1,11-1,57)</a:t>
            </a:r>
          </a:p>
          <a:p>
            <a:pPr lvl="2" algn="r">
              <a:buNone/>
            </a:pPr>
            <a:r>
              <a:rPr lang="tr-TR" sz="2000" dirty="0" err="1" smtClean="0"/>
              <a:t>Cederholm</a:t>
            </a:r>
            <a:r>
              <a:rPr lang="tr-TR" sz="2000" dirty="0" smtClean="0"/>
              <a:t>,et al. BOG 2005;112:394-402</a:t>
            </a:r>
          </a:p>
          <a:p>
            <a:r>
              <a:rPr lang="tr-TR" dirty="0" err="1" smtClean="0"/>
              <a:t>Amniosentez</a:t>
            </a:r>
            <a:r>
              <a:rPr lang="tr-TR" dirty="0" smtClean="0"/>
              <a:t> &gt;15W olarak uygulanmalıdır. 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CVS Komplikasyonları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dirty="0" smtClean="0"/>
              <a:t>CVS ‘in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err="1" smtClean="0"/>
              <a:t>defektleri</a:t>
            </a:r>
            <a:r>
              <a:rPr lang="tr-TR" dirty="0" smtClean="0"/>
              <a:t> yaptığı konusunda  eski yayınlar karmaşa yaratmıştır.</a:t>
            </a:r>
          </a:p>
          <a:p>
            <a:pPr lvl="1"/>
            <a:r>
              <a:rPr lang="tr-TR" dirty="0" smtClean="0"/>
              <a:t>WHO, </a:t>
            </a:r>
            <a:r>
              <a:rPr lang="tr-TR" b="1" dirty="0" smtClean="0"/>
              <a:t>N=200.000 olguluk analizinde CVS in  bu </a:t>
            </a:r>
            <a:r>
              <a:rPr lang="tr-TR" b="1" dirty="0" err="1" smtClean="0"/>
              <a:t>defekt</a:t>
            </a:r>
            <a:r>
              <a:rPr lang="tr-TR" b="1" dirty="0" smtClean="0"/>
              <a:t> artışını kanıtlayamamıştır.</a:t>
            </a:r>
          </a:p>
          <a:p>
            <a:pPr algn="r">
              <a:buNone/>
            </a:pPr>
            <a:r>
              <a:rPr lang="tr-TR" sz="2000" dirty="0" err="1" smtClean="0"/>
              <a:t>Froster</a:t>
            </a:r>
            <a:r>
              <a:rPr lang="tr-TR" sz="2000" dirty="0" smtClean="0"/>
              <a:t> UG, et al. </a:t>
            </a:r>
            <a:r>
              <a:rPr lang="tr-TR" sz="2000" dirty="0" err="1" smtClean="0"/>
              <a:t>Lancet</a:t>
            </a:r>
            <a:r>
              <a:rPr lang="tr-TR" sz="2000" dirty="0" smtClean="0"/>
              <a:t> 1996;347:489-94</a:t>
            </a:r>
          </a:p>
          <a:p>
            <a:r>
              <a:rPr lang="tr-TR" dirty="0" smtClean="0"/>
              <a:t> CVS uygulanan olgularda </a:t>
            </a:r>
            <a:r>
              <a:rPr lang="tr-TR" b="1" dirty="0" smtClean="0"/>
              <a:t>X4 kat fazla </a:t>
            </a:r>
            <a:r>
              <a:rPr lang="tr-TR" b="1" dirty="0" err="1" smtClean="0"/>
              <a:t>Preeklampsi</a:t>
            </a:r>
            <a:r>
              <a:rPr lang="tr-TR" b="1" dirty="0" smtClean="0"/>
              <a:t> </a:t>
            </a:r>
            <a:r>
              <a:rPr lang="tr-TR" dirty="0" smtClean="0"/>
              <a:t>gelişme riski gösterilmiştir.</a:t>
            </a:r>
          </a:p>
          <a:p>
            <a:pPr algn="r">
              <a:buNone/>
            </a:pPr>
            <a:r>
              <a:rPr lang="tr-TR" sz="2000" dirty="0" err="1" smtClean="0"/>
              <a:t>Philip</a:t>
            </a:r>
            <a:r>
              <a:rPr lang="tr-TR" sz="2000" dirty="0" smtClean="0"/>
              <a:t> J, et al. </a:t>
            </a:r>
            <a:r>
              <a:rPr lang="tr-TR" sz="2000" dirty="0" err="1" smtClean="0"/>
              <a:t>Obstet</a:t>
            </a:r>
            <a:r>
              <a:rPr lang="tr-TR" sz="2000" dirty="0" smtClean="0"/>
              <a:t> </a:t>
            </a:r>
            <a:r>
              <a:rPr lang="tr-TR" sz="2000" dirty="0" err="1" smtClean="0"/>
              <a:t>Gynecol</a:t>
            </a:r>
            <a:r>
              <a:rPr lang="tr-TR" sz="2000" dirty="0" smtClean="0"/>
              <a:t> 2004;103:1164-73</a:t>
            </a:r>
          </a:p>
          <a:p>
            <a:pPr algn="r">
              <a:buNone/>
            </a:pPr>
            <a:r>
              <a:rPr lang="tr-TR" sz="2000" dirty="0" err="1" smtClean="0"/>
              <a:t>Grobman</a:t>
            </a:r>
            <a:r>
              <a:rPr lang="tr-TR" sz="2000" dirty="0" smtClean="0"/>
              <a:t> WA, et al. </a:t>
            </a:r>
            <a:r>
              <a:rPr lang="tr-TR" sz="2000" dirty="0" err="1" smtClean="0"/>
              <a:t>Prenat</a:t>
            </a:r>
            <a:r>
              <a:rPr lang="tr-TR" sz="2000" dirty="0" smtClean="0"/>
              <a:t> </a:t>
            </a:r>
            <a:r>
              <a:rPr lang="tr-TR" sz="2000" dirty="0" err="1" smtClean="0"/>
              <a:t>Diagn</a:t>
            </a:r>
            <a:r>
              <a:rPr lang="tr-TR" sz="2000" dirty="0" smtClean="0"/>
              <a:t> 2009;29:800-803</a:t>
            </a:r>
            <a:endParaRPr lang="tr-TR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Amniosenteze</a:t>
            </a:r>
            <a:r>
              <a:rPr lang="tr-TR" sz="2800" b="1" dirty="0" smtClean="0">
                <a:solidFill>
                  <a:schemeClr val="tx1"/>
                </a:solidFill>
              </a:rPr>
              <a:t> bağlı </a:t>
            </a:r>
            <a:r>
              <a:rPr lang="tr-TR" sz="2800" b="1" dirty="0" err="1" smtClean="0">
                <a:solidFill>
                  <a:schemeClr val="tx1"/>
                </a:solidFill>
              </a:rPr>
              <a:t>Amniotik</a:t>
            </a:r>
            <a:r>
              <a:rPr lang="tr-TR" sz="2800" b="1" dirty="0" smtClean="0">
                <a:solidFill>
                  <a:schemeClr val="tx1"/>
                </a:solidFill>
              </a:rPr>
              <a:t> sıvı kaçağı ve </a:t>
            </a:r>
            <a:r>
              <a:rPr lang="tr-TR" sz="2800" b="1" dirty="0" err="1" smtClean="0">
                <a:solidFill>
                  <a:schemeClr val="tx1"/>
                </a:solidFill>
              </a:rPr>
              <a:t>Talipes</a:t>
            </a:r>
            <a:r>
              <a:rPr lang="tr-TR" sz="2800" b="1" dirty="0" smtClean="0">
                <a:solidFill>
                  <a:schemeClr val="tx1"/>
                </a:solidFill>
              </a:rPr>
              <a:t> anomali görülme sıklığı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.png görüntüleniy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Satır içi resim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.png görüntüleniy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005752" cy="238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827584" y="5373216"/>
            <a:ext cx="734481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Tabor A 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Alfirevic</a:t>
            </a:r>
            <a:r>
              <a:rPr lang="tr-TR" dirty="0" smtClean="0"/>
              <a:t> </a:t>
            </a:r>
            <a:r>
              <a:rPr lang="en-US" dirty="0" smtClean="0"/>
              <a:t>Z</a:t>
            </a:r>
            <a:r>
              <a:rPr lang="tr-TR" dirty="0" smtClean="0"/>
              <a:t>. </a:t>
            </a:r>
            <a:r>
              <a:rPr lang="en-US" b="1" dirty="0" smtClean="0"/>
              <a:t>Update on Procedure-Related Risks for</a:t>
            </a:r>
            <a:r>
              <a:rPr lang="tr-TR" b="1" dirty="0" smtClean="0"/>
              <a:t> </a:t>
            </a:r>
            <a:r>
              <a:rPr lang="en-US" b="1" dirty="0" smtClean="0"/>
              <a:t>Prenatal Diagnosis Techniques</a:t>
            </a:r>
            <a:r>
              <a:rPr lang="tr-TR" b="1" dirty="0" smtClean="0"/>
              <a:t>. </a:t>
            </a:r>
            <a:r>
              <a:rPr lang="en-US" dirty="0" smtClean="0"/>
              <a:t>Fetal </a:t>
            </a:r>
            <a:r>
              <a:rPr lang="en-US" dirty="0" err="1" smtClean="0"/>
              <a:t>Diagn</a:t>
            </a:r>
            <a:r>
              <a:rPr lang="en-US" dirty="0" smtClean="0"/>
              <a:t> </a:t>
            </a:r>
            <a:r>
              <a:rPr lang="en-US" dirty="0" err="1" smtClean="0"/>
              <a:t>Ther</a:t>
            </a:r>
            <a:r>
              <a:rPr lang="en-US" dirty="0" smtClean="0"/>
              <a:t> 2010;27:1–7</a:t>
            </a:r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2843808" y="4797152"/>
            <a:ext cx="386227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r-TR" b="1" dirty="0" smtClean="0"/>
              <a:t>Erken  haftalarda RİSK artmaktadır !!!</a:t>
            </a:r>
            <a:endParaRPr lang="en-US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896544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Amniosentez</a:t>
            </a:r>
            <a:r>
              <a:rPr lang="tr-TR" b="1" dirty="0" smtClean="0"/>
              <a:t> Çalışmaları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N=14 çalışma</a:t>
            </a:r>
          </a:p>
          <a:p>
            <a:pPr lvl="2"/>
            <a:r>
              <a:rPr lang="tr-TR" dirty="0" smtClean="0"/>
              <a:t>6 </a:t>
            </a:r>
            <a:r>
              <a:rPr lang="tr-TR" dirty="0" err="1" smtClean="0"/>
              <a:t>observasyonel</a:t>
            </a:r>
            <a:r>
              <a:rPr lang="tr-TR" dirty="0" smtClean="0"/>
              <a:t> (kontrol YOK)</a:t>
            </a:r>
          </a:p>
          <a:p>
            <a:pPr lvl="2"/>
            <a:r>
              <a:rPr lang="tr-TR" dirty="0" smtClean="0"/>
              <a:t>4 </a:t>
            </a:r>
            <a:r>
              <a:rPr lang="tr-TR" dirty="0" err="1" smtClean="0"/>
              <a:t>Observasyonel</a:t>
            </a:r>
            <a:r>
              <a:rPr lang="tr-TR" dirty="0" smtClean="0"/>
              <a:t> (Kontrol+, retrospektif </a:t>
            </a:r>
            <a:r>
              <a:rPr lang="tr-TR" dirty="0" err="1" smtClean="0"/>
              <a:t>cohort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1 çalışma “</a:t>
            </a:r>
            <a:r>
              <a:rPr lang="tr-TR" dirty="0" err="1" smtClean="0"/>
              <a:t>national</a:t>
            </a:r>
            <a:r>
              <a:rPr lang="tr-TR" dirty="0" smtClean="0"/>
              <a:t>-</a:t>
            </a:r>
            <a:r>
              <a:rPr lang="tr-TR" dirty="0" err="1" smtClean="0"/>
              <a:t>registy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endParaRPr lang="tr-TR" dirty="0" smtClean="0"/>
          </a:p>
          <a:p>
            <a:pPr lvl="2"/>
            <a:r>
              <a:rPr lang="tr-TR" dirty="0" smtClean="0"/>
              <a:t>4 </a:t>
            </a:r>
            <a:r>
              <a:rPr lang="tr-TR" dirty="0" err="1" smtClean="0"/>
              <a:t>case</a:t>
            </a:r>
            <a:r>
              <a:rPr lang="tr-TR" dirty="0" smtClean="0"/>
              <a:t>-kontrol çalışma</a:t>
            </a:r>
          </a:p>
          <a:p>
            <a:r>
              <a:rPr lang="tr-TR" b="1" dirty="0" smtClean="0"/>
              <a:t>CVS Çalışmaları:</a:t>
            </a:r>
          </a:p>
          <a:p>
            <a:pPr lvl="1"/>
            <a:r>
              <a:rPr lang="tr-TR" dirty="0" smtClean="0"/>
              <a:t>N=7 çalışma</a:t>
            </a:r>
          </a:p>
          <a:p>
            <a:pPr lvl="2"/>
            <a:r>
              <a:rPr lang="tr-TR" dirty="0" smtClean="0"/>
              <a:t>3 </a:t>
            </a:r>
            <a:r>
              <a:rPr lang="tr-TR" dirty="0" err="1" smtClean="0"/>
              <a:t>observasyonel</a:t>
            </a:r>
            <a:r>
              <a:rPr lang="tr-TR" dirty="0" smtClean="0"/>
              <a:t> (kontrol yok, </a:t>
            </a:r>
            <a:r>
              <a:rPr lang="tr-TR" dirty="0" err="1" smtClean="0"/>
              <a:t>Cohort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1 </a:t>
            </a:r>
            <a:r>
              <a:rPr lang="tr-TR" dirty="0" err="1" smtClean="0"/>
              <a:t>observasyonel</a:t>
            </a:r>
            <a:r>
              <a:rPr lang="tr-TR" dirty="0" smtClean="0"/>
              <a:t> (retrospektif kontrollü, </a:t>
            </a:r>
            <a:r>
              <a:rPr lang="tr-TR" dirty="0" err="1" smtClean="0"/>
              <a:t>cohort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1 </a:t>
            </a:r>
            <a:r>
              <a:rPr lang="tr-TR" dirty="0" err="1" smtClean="0"/>
              <a:t>observasyonel</a:t>
            </a:r>
            <a:r>
              <a:rPr lang="tr-TR" dirty="0" smtClean="0"/>
              <a:t> (</a:t>
            </a:r>
            <a:r>
              <a:rPr lang="tr-TR" dirty="0" err="1" smtClean="0"/>
              <a:t>cohort</a:t>
            </a:r>
            <a:r>
              <a:rPr lang="tr-TR" dirty="0" smtClean="0"/>
              <a:t>, </a:t>
            </a:r>
            <a:r>
              <a:rPr lang="tr-TR" dirty="0" err="1" smtClean="0"/>
              <a:t>unmatched</a:t>
            </a:r>
            <a:r>
              <a:rPr lang="tr-TR" dirty="0" smtClean="0"/>
              <a:t> Kontrollü)</a:t>
            </a:r>
          </a:p>
          <a:p>
            <a:pPr lvl="2"/>
            <a:r>
              <a:rPr lang="tr-TR" dirty="0" smtClean="0"/>
              <a:t>1 çalışma </a:t>
            </a:r>
            <a:r>
              <a:rPr lang="tr-TR" dirty="0" err="1" smtClean="0"/>
              <a:t>national</a:t>
            </a:r>
            <a:r>
              <a:rPr lang="tr-TR" dirty="0" smtClean="0"/>
              <a:t>-</a:t>
            </a:r>
            <a:r>
              <a:rPr lang="tr-TR" dirty="0" err="1" smtClean="0"/>
              <a:t>registry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endParaRPr lang="tr-TR" dirty="0" smtClean="0"/>
          </a:p>
          <a:p>
            <a:pPr lvl="2"/>
            <a:r>
              <a:rPr lang="tr-TR" dirty="0" smtClean="0"/>
              <a:t>1 </a:t>
            </a:r>
            <a:r>
              <a:rPr lang="tr-TR" dirty="0" err="1" smtClean="0"/>
              <a:t>observasyonel</a:t>
            </a:r>
            <a:r>
              <a:rPr lang="tr-TR" dirty="0" smtClean="0"/>
              <a:t> (</a:t>
            </a:r>
            <a:r>
              <a:rPr lang="tr-TR" dirty="0" err="1" smtClean="0"/>
              <a:t>prospektif</a:t>
            </a:r>
            <a:r>
              <a:rPr lang="tr-TR" dirty="0" smtClean="0"/>
              <a:t>) </a:t>
            </a:r>
          </a:p>
          <a:p>
            <a:endParaRPr lang="tr-TR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R. AKOLEKAR</a:t>
            </a:r>
            <a:r>
              <a:rPr lang="tr-TR" sz="2000" b="1" dirty="0" smtClean="0">
                <a:solidFill>
                  <a:schemeClr val="tx1"/>
                </a:solidFill>
              </a:rPr>
              <a:t>,et al. </a:t>
            </a:r>
            <a:r>
              <a:rPr lang="tr-TR" sz="4000" b="1" dirty="0" smtClean="0">
                <a:solidFill>
                  <a:schemeClr val="tx1"/>
                </a:solidFill>
              </a:rPr>
              <a:t/>
            </a:r>
            <a:br>
              <a:rPr lang="tr-TR" sz="4000" b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Ultrasound </a:t>
            </a:r>
            <a:r>
              <a:rPr lang="en-US" sz="2400" b="1" i="1" dirty="0" err="1" smtClean="0">
                <a:solidFill>
                  <a:schemeClr val="tx1"/>
                </a:solidFill>
              </a:rPr>
              <a:t>Obstet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Gynecol</a:t>
            </a:r>
            <a:r>
              <a:rPr lang="en-US" sz="2400" b="1" i="1" dirty="0" smtClean="0">
                <a:solidFill>
                  <a:schemeClr val="tx1"/>
                </a:solidFill>
              </a:rPr>
              <a:t> 2015; 45: 16–26.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4 Komut Düğmesi: Yardım">
            <a:hlinkClick r:id="" action="ppaction://noaction" highlightClick="1"/>
          </p:cNvPr>
          <p:cNvSpPr/>
          <p:nvPr/>
        </p:nvSpPr>
        <p:spPr>
          <a:xfrm>
            <a:off x="7308304" y="2492896"/>
            <a:ext cx="1224136" cy="2736304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R. AKOLEKAR</a:t>
            </a:r>
            <a:r>
              <a:rPr lang="tr-TR" sz="2000" b="1" dirty="0" smtClean="0">
                <a:solidFill>
                  <a:schemeClr val="tx1"/>
                </a:solidFill>
              </a:rPr>
              <a:t>,et al. </a:t>
            </a:r>
            <a:r>
              <a:rPr lang="tr-TR" sz="4000" b="1" dirty="0" smtClean="0">
                <a:solidFill>
                  <a:schemeClr val="tx1"/>
                </a:solidFill>
              </a:rPr>
              <a:t/>
            </a:r>
            <a:br>
              <a:rPr lang="tr-TR" sz="4000" b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Ultrasound </a:t>
            </a:r>
            <a:r>
              <a:rPr lang="en-US" sz="2400" b="1" i="1" dirty="0" err="1" smtClean="0">
                <a:solidFill>
                  <a:schemeClr val="tx1"/>
                </a:solidFill>
              </a:rPr>
              <a:t>Obstet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Gynecol</a:t>
            </a:r>
            <a:r>
              <a:rPr lang="en-US" sz="2400" b="1" i="1" dirty="0" smtClean="0">
                <a:solidFill>
                  <a:schemeClr val="tx1"/>
                </a:solidFill>
              </a:rPr>
              <a:t> 2015; 45: 16–26.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>
            <a:normAutofit/>
          </a:bodyPr>
          <a:lstStyle/>
          <a:p>
            <a:r>
              <a:rPr lang="tr-TR" dirty="0" smtClean="0"/>
              <a:t>Literatürde </a:t>
            </a:r>
            <a:r>
              <a:rPr lang="tr-TR" dirty="0" err="1" smtClean="0"/>
              <a:t>Amniosentez</a:t>
            </a:r>
            <a:r>
              <a:rPr lang="tr-TR" dirty="0" smtClean="0"/>
              <a:t> sonrası gebelik kaybına dair meta analizleri değerlendirdiğimizde; </a:t>
            </a:r>
            <a:r>
              <a:rPr lang="tr-TR" dirty="0" err="1" smtClean="0"/>
              <a:t>heterojenitesi</a:t>
            </a:r>
            <a:r>
              <a:rPr lang="tr-TR" dirty="0" smtClean="0"/>
              <a:t> yüksek ve daha dar olan çalışmalar ile bu oran %0,6-0,9 arasında verilmiştir.</a:t>
            </a:r>
          </a:p>
          <a:p>
            <a:pPr algn="r">
              <a:buNone/>
            </a:pPr>
            <a:r>
              <a:rPr lang="tr-TR" dirty="0" smtClean="0"/>
              <a:t> </a:t>
            </a:r>
            <a:r>
              <a:rPr lang="en-US" sz="2000" dirty="0" err="1" smtClean="0"/>
              <a:t>Mujezinovic</a:t>
            </a:r>
            <a:r>
              <a:rPr lang="en-US" sz="2000" dirty="0" smtClean="0"/>
              <a:t> F, </a:t>
            </a:r>
            <a:r>
              <a:rPr lang="en-US" sz="2000" dirty="0" err="1" smtClean="0"/>
              <a:t>Alfirevic</a:t>
            </a:r>
            <a:r>
              <a:rPr lang="en-US" sz="2000" dirty="0" smtClean="0"/>
              <a:t> Z. </a:t>
            </a:r>
            <a:r>
              <a:rPr lang="en-US" sz="2000" i="1" dirty="0" err="1" smtClean="0"/>
              <a:t>Obstet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Gynecol</a:t>
            </a:r>
            <a:r>
              <a:rPr lang="en-US" sz="2000" i="1" dirty="0" smtClean="0"/>
              <a:t> 2007; </a:t>
            </a:r>
            <a:r>
              <a:rPr lang="en-US" sz="2000" b="1" i="1" dirty="0" smtClean="0"/>
              <a:t>110: 687–694</a:t>
            </a:r>
            <a:endParaRPr lang="tr-TR" sz="2000" b="1" i="1" dirty="0" smtClean="0"/>
          </a:p>
          <a:p>
            <a:pPr algn="r">
              <a:buNone/>
            </a:pPr>
            <a:r>
              <a:rPr lang="en-US" sz="2000" dirty="0" smtClean="0"/>
              <a:t>Seeds JW</a:t>
            </a:r>
            <a:r>
              <a:rPr lang="tr-TR" sz="2000" dirty="0" smtClean="0"/>
              <a:t>. </a:t>
            </a:r>
            <a:r>
              <a:rPr lang="en-US" sz="2000" i="1" dirty="0" smtClean="0"/>
              <a:t>Am J </a:t>
            </a:r>
            <a:r>
              <a:rPr lang="en-US" sz="2000" i="1" dirty="0" err="1" smtClean="0"/>
              <a:t>Obstet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Gynecol</a:t>
            </a:r>
            <a:r>
              <a:rPr lang="en-US" sz="2000" i="1" dirty="0" smtClean="0"/>
              <a:t> 2004; </a:t>
            </a:r>
            <a:r>
              <a:rPr lang="en-US" sz="2000" b="1" i="1" dirty="0" smtClean="0"/>
              <a:t>191: 607–615</a:t>
            </a:r>
            <a:endParaRPr lang="tr-TR" sz="2000" dirty="0" smtClean="0"/>
          </a:p>
          <a:p>
            <a:r>
              <a:rPr lang="tr-TR" dirty="0" smtClean="0"/>
              <a:t>Özellikle HETEROJENİTE göz ardı edildiğinden, sonuç  beklenildiğinde yüksek OLABİLİR.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R. AKOLEKAR</a:t>
            </a:r>
            <a:r>
              <a:rPr lang="tr-TR" sz="2000" b="1" dirty="0" smtClean="0">
                <a:solidFill>
                  <a:schemeClr val="tx1"/>
                </a:solidFill>
              </a:rPr>
              <a:t>,et al. </a:t>
            </a:r>
            <a:r>
              <a:rPr lang="tr-TR" sz="4000" b="1" dirty="0" smtClean="0">
                <a:solidFill>
                  <a:schemeClr val="tx1"/>
                </a:solidFill>
              </a:rPr>
              <a:t/>
            </a:r>
            <a:br>
              <a:rPr lang="tr-TR" sz="4000" b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Ultrasound </a:t>
            </a:r>
            <a:r>
              <a:rPr lang="en-US" sz="2400" b="1" i="1" dirty="0" err="1" smtClean="0">
                <a:solidFill>
                  <a:schemeClr val="tx1"/>
                </a:solidFill>
              </a:rPr>
              <a:t>Obstet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Gynecol</a:t>
            </a:r>
            <a:r>
              <a:rPr lang="en-US" sz="2400" b="1" i="1" dirty="0" smtClean="0">
                <a:solidFill>
                  <a:schemeClr val="tx1"/>
                </a:solidFill>
              </a:rPr>
              <a:t> 2015; 45: 16–26.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Heterojenitesi</a:t>
            </a:r>
            <a:r>
              <a:rPr lang="tr-TR" dirty="0" smtClean="0"/>
              <a:t> az olan  2 temel çalışma ile bu analiz yapıldığında, </a:t>
            </a:r>
            <a:r>
              <a:rPr lang="tr-TR" dirty="0" err="1" smtClean="0"/>
              <a:t>Amniosentez</a:t>
            </a:r>
            <a:r>
              <a:rPr lang="tr-TR" dirty="0" smtClean="0"/>
              <a:t> sonrası </a:t>
            </a:r>
            <a:r>
              <a:rPr lang="tr-TR" dirty="0" err="1" smtClean="0"/>
              <a:t>fetal</a:t>
            </a:r>
            <a:r>
              <a:rPr lang="tr-TR" dirty="0" smtClean="0"/>
              <a:t> kayıp oranı, %0,1 olarak hesaplanmaktadır.</a:t>
            </a:r>
          </a:p>
          <a:p>
            <a:pPr algn="r">
              <a:buNone/>
            </a:pPr>
            <a:r>
              <a:rPr lang="it-IT" sz="1800" dirty="0" smtClean="0"/>
              <a:t>Mazza V, </a:t>
            </a:r>
            <a:r>
              <a:rPr lang="tr-TR" sz="1800" dirty="0" smtClean="0"/>
              <a:t>et al. </a:t>
            </a:r>
            <a:r>
              <a:rPr lang="en-US" sz="1800" dirty="0" smtClean="0"/>
              <a:t> </a:t>
            </a:r>
            <a:r>
              <a:rPr lang="en-US" sz="1800" i="1" dirty="0" err="1" smtClean="0"/>
              <a:t>Prenat</a:t>
            </a:r>
            <a:r>
              <a:rPr lang="tr-TR" sz="1800" i="1" dirty="0" smtClean="0"/>
              <a:t> </a:t>
            </a:r>
            <a:r>
              <a:rPr lang="en-US" sz="1800" i="1" dirty="0" err="1" smtClean="0"/>
              <a:t>Diagn</a:t>
            </a:r>
            <a:r>
              <a:rPr lang="en-US" sz="1800" i="1" dirty="0" smtClean="0"/>
              <a:t> 2007; </a:t>
            </a:r>
            <a:r>
              <a:rPr lang="en-US" sz="1800" b="1" i="1" dirty="0" smtClean="0"/>
              <a:t>27: 180–183</a:t>
            </a:r>
            <a:endParaRPr lang="tr-TR" sz="1800" b="1" i="1" dirty="0" smtClean="0"/>
          </a:p>
          <a:p>
            <a:pPr algn="r">
              <a:buNone/>
            </a:pPr>
            <a:r>
              <a:rPr lang="tr-TR" sz="1800" dirty="0" smtClean="0"/>
              <a:t> </a:t>
            </a:r>
            <a:r>
              <a:rPr lang="en-US" sz="1800" dirty="0" err="1" smtClean="0"/>
              <a:t>Odibo</a:t>
            </a:r>
            <a:r>
              <a:rPr lang="en-US" sz="1800" dirty="0" smtClean="0"/>
              <a:t> AO,</a:t>
            </a:r>
            <a:r>
              <a:rPr lang="tr-TR" sz="1800" dirty="0" smtClean="0"/>
              <a:t> et al. </a:t>
            </a:r>
            <a:r>
              <a:rPr lang="en-US" sz="1800" i="1" dirty="0" err="1" smtClean="0"/>
              <a:t>Obstet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Gynecol</a:t>
            </a:r>
            <a:r>
              <a:rPr lang="en-US" sz="1800" i="1" dirty="0" smtClean="0"/>
              <a:t> 2008; </a:t>
            </a:r>
            <a:r>
              <a:rPr lang="en-US" sz="1800" b="1" i="1" dirty="0" smtClean="0"/>
              <a:t>111: 589–595</a:t>
            </a:r>
            <a:endParaRPr lang="tr-TR" sz="1800" dirty="0" smtClean="0"/>
          </a:p>
          <a:p>
            <a:pPr>
              <a:buNone/>
            </a:pPr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933056"/>
            <a:ext cx="4994325" cy="2386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979712" y="5733256"/>
            <a:ext cx="4968552" cy="216024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R. AKOLEKAR</a:t>
            </a:r>
            <a:r>
              <a:rPr lang="tr-TR" sz="2000" b="1" dirty="0" smtClean="0">
                <a:solidFill>
                  <a:schemeClr val="tx1"/>
                </a:solidFill>
              </a:rPr>
              <a:t>,et al. </a:t>
            </a:r>
            <a:r>
              <a:rPr lang="tr-TR" sz="4000" b="1" dirty="0" smtClean="0">
                <a:solidFill>
                  <a:schemeClr val="tx1"/>
                </a:solidFill>
              </a:rPr>
              <a:t/>
            </a:r>
            <a:br>
              <a:rPr lang="tr-TR" sz="4000" b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Ultrasound </a:t>
            </a:r>
            <a:r>
              <a:rPr lang="en-US" sz="2400" b="1" i="1" dirty="0" err="1" smtClean="0">
                <a:solidFill>
                  <a:schemeClr val="tx1"/>
                </a:solidFill>
              </a:rPr>
              <a:t>Obstet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Gynecol</a:t>
            </a:r>
            <a:r>
              <a:rPr lang="en-US" sz="2400" b="1" i="1" dirty="0" smtClean="0">
                <a:solidFill>
                  <a:schemeClr val="tx1"/>
                </a:solidFill>
              </a:rPr>
              <a:t> 2015; 45: 16–26.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tr-TR" dirty="0" smtClean="0"/>
              <a:t>CVS yapılmış, diğer yandan </a:t>
            </a:r>
            <a:r>
              <a:rPr lang="tr-TR" dirty="0" err="1" smtClean="0"/>
              <a:t>invaziv</a:t>
            </a:r>
            <a:r>
              <a:rPr lang="tr-TR" dirty="0" smtClean="0"/>
              <a:t> işlem yapılmamış olguları  </a:t>
            </a:r>
            <a:r>
              <a:rPr lang="tr-TR" dirty="0" err="1" smtClean="0"/>
              <a:t>fetal</a:t>
            </a:r>
            <a:r>
              <a:rPr lang="tr-TR" dirty="0" smtClean="0"/>
              <a:t> kayıp açısından karşılaştıran RCT halen yoktur.</a:t>
            </a:r>
          </a:p>
          <a:p>
            <a:pPr marL="742950" lvl="2" indent="-342900"/>
            <a:r>
              <a:rPr lang="tr-TR" dirty="0" smtClean="0"/>
              <a:t>Verilen değerler, </a:t>
            </a:r>
            <a:r>
              <a:rPr lang="tr-TR" dirty="0" err="1" smtClean="0"/>
              <a:t>amniosentez</a:t>
            </a:r>
            <a:r>
              <a:rPr lang="tr-TR" dirty="0" smtClean="0"/>
              <a:t> ile karşılaştırılarak  elde edilen değerlerden çıkarılmaktadır.</a:t>
            </a:r>
            <a:endParaRPr lang="en-US" dirty="0" smtClean="0"/>
          </a:p>
          <a:p>
            <a:r>
              <a:rPr lang="tr-TR" dirty="0" smtClean="0"/>
              <a:t>Son çalışmalar, CVS sonrası gebelik kayıplarının beklenenden daha az olduğu yönündedir.</a:t>
            </a:r>
          </a:p>
          <a:p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038600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4788023" y="5301208"/>
            <a:ext cx="403244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Odibo</a:t>
            </a:r>
            <a:r>
              <a:rPr lang="en-US" sz="1600" i="1" dirty="0" smtClean="0"/>
              <a:t> AO,</a:t>
            </a:r>
            <a:r>
              <a:rPr lang="tr-TR" sz="1600" i="1" dirty="0" smtClean="0"/>
              <a:t> et al. </a:t>
            </a:r>
            <a:r>
              <a:rPr lang="en-US" sz="1600" i="1" dirty="0" err="1" smtClean="0"/>
              <a:t>Obstet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Gynecol</a:t>
            </a:r>
            <a:r>
              <a:rPr lang="en-US" sz="1600" i="1" dirty="0" smtClean="0"/>
              <a:t> 2008;</a:t>
            </a:r>
            <a:r>
              <a:rPr lang="en-US" sz="1600" b="1" i="1" dirty="0" smtClean="0"/>
              <a:t>112: 813–819</a:t>
            </a:r>
            <a:endParaRPr lang="en-US" sz="16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4788024" y="5754742"/>
            <a:ext cx="403244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Akolekar</a:t>
            </a:r>
            <a:r>
              <a:rPr lang="en-US" sz="1600" i="1" dirty="0" smtClean="0"/>
              <a:t> R,</a:t>
            </a:r>
            <a:r>
              <a:rPr lang="tr-TR" sz="1600" i="1" dirty="0" smtClean="0"/>
              <a:t> et al. </a:t>
            </a:r>
            <a:r>
              <a:rPr lang="en-US" sz="1600" i="1" dirty="0" err="1" smtClean="0"/>
              <a:t>Prenat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Diagn</a:t>
            </a:r>
            <a:r>
              <a:rPr lang="en-US" sz="1600" i="1" dirty="0" smtClean="0"/>
              <a:t> 2011;</a:t>
            </a:r>
            <a:r>
              <a:rPr lang="tr-TR" sz="1600" i="1" dirty="0" smtClean="0"/>
              <a:t> </a:t>
            </a:r>
            <a:r>
              <a:rPr lang="en-US" sz="1600" b="1" i="1" dirty="0" smtClean="0"/>
              <a:t>31: 38–45</a:t>
            </a:r>
            <a:endParaRPr lang="en-US" sz="1600" dirty="0"/>
          </a:p>
        </p:txBody>
      </p:sp>
      <p:sp>
        <p:nvSpPr>
          <p:cNvPr id="9" name="8 Dikdörtgen"/>
          <p:cNvSpPr/>
          <p:nvPr/>
        </p:nvSpPr>
        <p:spPr>
          <a:xfrm>
            <a:off x="4716016" y="4077072"/>
            <a:ext cx="4032448" cy="504056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GENEL BİLGİLER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5832"/>
            <a:ext cx="7906072" cy="4717504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r-TR" dirty="0" smtClean="0"/>
              <a:t>Literatür çalışmasında, </a:t>
            </a:r>
            <a:r>
              <a:rPr lang="tr-TR" dirty="0" err="1" smtClean="0"/>
              <a:t>Amniosentez</a:t>
            </a:r>
            <a:r>
              <a:rPr lang="tr-TR" dirty="0" smtClean="0"/>
              <a:t> ve </a:t>
            </a:r>
            <a:r>
              <a:rPr lang="tr-TR" dirty="0" err="1" smtClean="0"/>
              <a:t>Korion</a:t>
            </a:r>
            <a:r>
              <a:rPr lang="tr-TR" dirty="0" smtClean="0"/>
              <a:t> </a:t>
            </a:r>
            <a:r>
              <a:rPr lang="tr-TR" dirty="0" err="1" smtClean="0"/>
              <a:t>Villüs</a:t>
            </a:r>
            <a:r>
              <a:rPr lang="tr-TR" dirty="0" smtClean="0"/>
              <a:t> Biyopsilerinde  </a:t>
            </a:r>
            <a:r>
              <a:rPr lang="tr-TR" b="1" u="sng" dirty="0" smtClean="0"/>
              <a:t>gebelik kayıp oranları: %0,5-1 </a:t>
            </a:r>
            <a:r>
              <a:rPr lang="tr-TR" dirty="0" smtClean="0"/>
              <a:t>arasında bildirilmektedir.</a:t>
            </a:r>
          </a:p>
          <a:p>
            <a:r>
              <a:rPr lang="tr-TR" dirty="0" smtClean="0"/>
              <a:t>Bu rakamlar; tek bir merkez  ve uygulayıcı için bir şey ifade ederse de, genele yaygınlaştırılması uygun değildir.</a:t>
            </a:r>
          </a:p>
          <a:p>
            <a:r>
              <a:rPr lang="tr-TR" dirty="0" smtClean="0"/>
              <a:t>Referans kabul edilen meta analizlerde, </a:t>
            </a:r>
            <a:r>
              <a:rPr lang="tr-TR" b="1" dirty="0" err="1" smtClean="0"/>
              <a:t>Heterojenite’</a:t>
            </a:r>
            <a:r>
              <a:rPr lang="tr-TR" dirty="0" err="1" smtClean="0"/>
              <a:t>nin</a:t>
            </a:r>
            <a:r>
              <a:rPr lang="tr-TR" dirty="0" smtClean="0"/>
              <a:t>  iyi sağlanmamış olması, bildirilen gebelik kayıp oranlarının </a:t>
            </a:r>
            <a:r>
              <a:rPr lang="tr-TR" dirty="0" err="1" smtClean="0"/>
              <a:t>değikenliği</a:t>
            </a:r>
            <a:r>
              <a:rPr lang="tr-TR" dirty="0" smtClean="0"/>
              <a:t> ve  yüksek olmasına yol açmaktadır.</a:t>
            </a:r>
          </a:p>
          <a:p>
            <a:r>
              <a:rPr lang="tr-TR" dirty="0" smtClean="0"/>
              <a:t>Eldeki veriler, erken  </a:t>
            </a:r>
            <a:r>
              <a:rPr lang="tr-TR" dirty="0" err="1" smtClean="0"/>
              <a:t>Amniosentezin</a:t>
            </a:r>
            <a:r>
              <a:rPr lang="tr-TR" dirty="0" smtClean="0"/>
              <a:t> (&lt;15w) uygulanmasının, CVS ve </a:t>
            </a:r>
            <a:r>
              <a:rPr lang="tr-TR" dirty="0" err="1" smtClean="0"/>
              <a:t>mid</a:t>
            </a:r>
            <a:r>
              <a:rPr lang="tr-TR" dirty="0" smtClean="0"/>
              <a:t> </a:t>
            </a:r>
            <a:r>
              <a:rPr lang="tr-TR" dirty="0" err="1" smtClean="0"/>
              <a:t>trimester</a:t>
            </a:r>
            <a:r>
              <a:rPr lang="tr-TR" dirty="0" smtClean="0"/>
              <a:t> </a:t>
            </a:r>
            <a:r>
              <a:rPr lang="tr-TR" dirty="0" err="1" smtClean="0"/>
              <a:t>Amniosenteze</a:t>
            </a:r>
            <a:r>
              <a:rPr lang="tr-TR" dirty="0" smtClean="0"/>
              <a:t> göre daha fazla kayıplara neden olduğunu göstermektedir.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R. AKOLEKAR</a:t>
            </a:r>
            <a:r>
              <a:rPr lang="tr-TR" sz="2000" b="1" dirty="0" smtClean="0">
                <a:solidFill>
                  <a:schemeClr val="tx1"/>
                </a:solidFill>
              </a:rPr>
              <a:t>,et al. </a:t>
            </a:r>
            <a:r>
              <a:rPr lang="tr-TR" sz="4000" b="1" dirty="0" smtClean="0">
                <a:solidFill>
                  <a:schemeClr val="tx1"/>
                </a:solidFill>
              </a:rPr>
              <a:t/>
            </a:r>
            <a:br>
              <a:rPr lang="tr-TR" sz="4000" b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Ultrasound </a:t>
            </a:r>
            <a:r>
              <a:rPr lang="en-US" sz="2400" b="1" i="1" dirty="0" err="1" smtClean="0">
                <a:solidFill>
                  <a:schemeClr val="tx1"/>
                </a:solidFill>
              </a:rPr>
              <a:t>Obstet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Gynecol</a:t>
            </a:r>
            <a:r>
              <a:rPr lang="en-US" sz="2400" b="1" i="1" dirty="0" smtClean="0">
                <a:solidFill>
                  <a:schemeClr val="tx1"/>
                </a:solidFill>
              </a:rPr>
              <a:t> 2015; 45: 16–26.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çalışmaların sonucunda:</a:t>
            </a:r>
          </a:p>
          <a:p>
            <a:pPr lvl="1"/>
            <a:r>
              <a:rPr lang="tr-TR" dirty="0" err="1" smtClean="0"/>
              <a:t>Amniosentez</a:t>
            </a:r>
            <a:r>
              <a:rPr lang="tr-TR" dirty="0" smtClean="0"/>
              <a:t> ve CVS in </a:t>
            </a:r>
            <a:r>
              <a:rPr lang="tr-TR" dirty="0" err="1" smtClean="0"/>
              <a:t>fetal</a:t>
            </a:r>
            <a:r>
              <a:rPr lang="tr-TR" dirty="0" smtClean="0"/>
              <a:t> kayıp oranları ifade edilenden azdır. (AS=%0,1 ,  CVS=%0,2)</a:t>
            </a:r>
          </a:p>
          <a:p>
            <a:pPr lvl="1"/>
            <a:r>
              <a:rPr lang="tr-TR" dirty="0" smtClean="0"/>
              <a:t>Yeni ifade edilen bu risklere göre, </a:t>
            </a:r>
            <a:r>
              <a:rPr lang="tr-TR" b="1" dirty="0" err="1" smtClean="0"/>
              <a:t>invaziv</a:t>
            </a:r>
            <a:r>
              <a:rPr lang="tr-TR" b="1" dirty="0" smtClean="0"/>
              <a:t> test düşük oranları revize edilmelidir.</a:t>
            </a:r>
          </a:p>
          <a:p>
            <a:pPr lvl="1"/>
            <a:r>
              <a:rPr lang="tr-TR" dirty="0" smtClean="0"/>
              <a:t>Bu değerler </a:t>
            </a:r>
            <a:r>
              <a:rPr lang="tr-TR" dirty="0" err="1" smtClean="0"/>
              <a:t>refere</a:t>
            </a:r>
            <a:r>
              <a:rPr lang="tr-TR" dirty="0" smtClean="0"/>
              <a:t> merkezlerin verilerinden oluşturulmuştur. Daha az uygulama yapan merkezlerin  rakamları değişebilir.</a:t>
            </a:r>
          </a:p>
          <a:p>
            <a:pPr lvl="2"/>
            <a:r>
              <a:rPr lang="tr-TR" dirty="0" err="1" smtClean="0"/>
              <a:t>Maternal</a:t>
            </a:r>
            <a:r>
              <a:rPr lang="tr-TR" dirty="0" smtClean="0"/>
              <a:t> kanda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fetal</a:t>
            </a:r>
            <a:r>
              <a:rPr lang="tr-TR" dirty="0" smtClean="0"/>
              <a:t> DNA çalışmaları ile </a:t>
            </a:r>
            <a:r>
              <a:rPr lang="tr-TR" dirty="0" err="1" smtClean="0"/>
              <a:t>invaziv</a:t>
            </a:r>
            <a:r>
              <a:rPr lang="tr-TR" dirty="0" smtClean="0"/>
              <a:t> prosedür uygulama oranları dolaylı azalacaktır.</a:t>
            </a:r>
          </a:p>
          <a:p>
            <a:pPr lvl="3"/>
            <a:r>
              <a:rPr lang="tr-TR" dirty="0" smtClean="0"/>
              <a:t>UK da %5 den %2 azalmıştır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chemeClr val="tx1"/>
                </a:solidFill>
              </a:rPr>
              <a:t>SONUÇ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 Sıklıkla başvurulan, CVS ve </a:t>
            </a:r>
            <a:r>
              <a:rPr lang="tr-TR" dirty="0" err="1" smtClean="0"/>
              <a:t>Amniosentez</a:t>
            </a:r>
            <a:r>
              <a:rPr lang="tr-TR" dirty="0" smtClean="0"/>
              <a:t> gibi </a:t>
            </a:r>
            <a:r>
              <a:rPr lang="tr-TR" dirty="0" err="1" smtClean="0"/>
              <a:t>invaziv</a:t>
            </a:r>
            <a:r>
              <a:rPr lang="tr-TR" dirty="0" smtClean="0"/>
              <a:t> prosedürlerin, beklenen düşük riski, daha önceden bildirilmiş rakamların altındadır.</a:t>
            </a:r>
          </a:p>
          <a:p>
            <a:pPr lvl="1"/>
            <a:r>
              <a:rPr lang="tr-TR" dirty="0" smtClean="0"/>
              <a:t>Bunun en önemli nedenleri;</a:t>
            </a:r>
          </a:p>
          <a:p>
            <a:pPr lvl="2"/>
            <a:r>
              <a:rPr lang="tr-TR" dirty="0" smtClean="0"/>
              <a:t>Çalışmaların RCT olmaması ve  çoğunlukla </a:t>
            </a:r>
            <a:r>
              <a:rPr lang="tr-TR" dirty="0" err="1" smtClean="0"/>
              <a:t>Observasyonel</a:t>
            </a:r>
            <a:r>
              <a:rPr lang="tr-TR" dirty="0" smtClean="0"/>
              <a:t> çalışmalardan oluşması,</a:t>
            </a:r>
          </a:p>
          <a:p>
            <a:pPr lvl="2"/>
            <a:r>
              <a:rPr lang="tr-TR" dirty="0" smtClean="0"/>
              <a:t>Meta-analizlerin bu çalışmaları kullanması,</a:t>
            </a:r>
          </a:p>
          <a:p>
            <a:pPr lvl="2"/>
            <a:r>
              <a:rPr lang="tr-TR" dirty="0" smtClean="0"/>
              <a:t>Ciddi HETEROJENİTE sorunu olması,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Daha yüksek gebelik kaybı rakamlarının hastalara sunulması, gereken tetkiklerin hastalar tarafından ötelenmesine neden olmaktadır.</a:t>
            </a:r>
          </a:p>
          <a:p>
            <a:r>
              <a:rPr lang="tr-TR" sz="2800" dirty="0" smtClean="0"/>
              <a:t>AS ve CVS için olası gebelik kaybı ihtimali için :</a:t>
            </a:r>
            <a:r>
              <a:rPr lang="tr-TR" sz="2800" b="1" dirty="0" smtClean="0"/>
              <a:t>1/1000 ve 2/1000  </a:t>
            </a:r>
            <a:r>
              <a:rPr lang="tr-TR" sz="2800" dirty="0" smtClean="0"/>
              <a:t>öngörüsü daha gerçekçi görülmektedir.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Users\Public\Pictures\Sample Pictures\Jelly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"/>
            <a:ext cx="9144000" cy="685872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56997" y="685377"/>
            <a:ext cx="3005851" cy="63775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tr-TR" sz="3600" b="1" dirty="0" smtClean="0">
                <a:solidFill>
                  <a:srgbClr val="FFC000"/>
                </a:solidFill>
              </a:rPr>
              <a:t>Teşekkürler ;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139619" y="6368595"/>
            <a:ext cx="247904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tr-TR" i="1" dirty="0" smtClean="0">
                <a:solidFill>
                  <a:srgbClr val="FFC000"/>
                </a:solidFill>
              </a:rPr>
              <a:t>tdmungan@gmail.com</a:t>
            </a: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5" name="Picture 4" descr="http://www.koruhastanesi.com/img/logo/Logo-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764704"/>
            <a:ext cx="1584176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İNVAZİV PRENATAL PROSEDÜRLER(1)</a:t>
            </a:r>
            <a:endParaRPr lang="tr-T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7320"/>
            <a:ext cx="7772400" cy="4572000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Amniosentez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40 yılı aşkın süredir uygulanan ikinci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trimester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invaziv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prosedürlerinden biridir.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CVS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amniosenteze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alternatif olarak erken gebeliklerde uygulanan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prenatal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tanı  prosedürüdür.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Bazı Avrupa ülkelerinde gebe popülasyonun %10 dan fazlasına,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invaziv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prenatal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testler uygulanmaktadır.</a:t>
            </a:r>
          </a:p>
          <a:p>
            <a:pPr algn="r">
              <a:buNone/>
            </a:pPr>
            <a:r>
              <a:rPr lang="tr-TR" sz="2600" i="1" dirty="0" err="1" smtClean="0">
                <a:latin typeface="Times New Roman" pitchFamily="18" charset="0"/>
                <a:cs typeface="Times New Roman" pitchFamily="18" charset="0"/>
              </a:rPr>
              <a:t>Boyd</a:t>
            </a:r>
            <a:r>
              <a:rPr lang="tr-TR" sz="2600" i="1" dirty="0" smtClean="0">
                <a:latin typeface="Times New Roman" pitchFamily="18" charset="0"/>
                <a:cs typeface="Times New Roman" pitchFamily="18" charset="0"/>
              </a:rPr>
              <a:t> PA, et al. BOG 2008.5;689-696</a:t>
            </a:r>
            <a:endParaRPr lang="tr-TR" sz="2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amniosentez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İNVAZİV PRENATAL PROSEDÜRLER(2)</a:t>
            </a:r>
            <a:endParaRPr lang="tr-T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Bununla beraber, hasta yönetiminde ; biyokimyasal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markırlar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USG kombinasyonu ile, bu yaklaşım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modifiye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edilmektedir.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Genel olarak,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maternal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yaş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en sık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invaziv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prosedür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endikasyonu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olarak kullanılmaktadır.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Ancak; pek çok ülkede</a:t>
            </a:r>
            <a:r>
              <a:rPr lang="tr-TR" u="sng" dirty="0" smtClean="0">
                <a:latin typeface="Times New Roman" pitchFamily="18" charset="0"/>
                <a:cs typeface="Times New Roman" pitchFamily="18" charset="0"/>
              </a:rPr>
              <a:t>, bireysel risk yaklaşımı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kullanılmaya başlamıştır.</a:t>
            </a:r>
          </a:p>
          <a:p>
            <a:pPr lvl="2"/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Maternal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yaş +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Gestasyonel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yaş + USG + Biyokimyasal belirteçler</a:t>
            </a:r>
          </a:p>
          <a:p>
            <a:pPr lvl="2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Sadece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maternal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yaş ile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invaziv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 uygulandığında olguların ancak %30 nu saptayabiliyoruz.</a:t>
            </a:r>
          </a:p>
          <a:p>
            <a:pPr lvl="2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Riskli  olgular: gebelerin %10 kadarını teşkil etmektedir.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İNVAZİV PRENATAL PROSEDÜRLER(3)</a:t>
            </a:r>
            <a:endParaRPr lang="tr-T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İnvaziv</a:t>
            </a:r>
            <a:r>
              <a:rPr lang="tr-TR" dirty="0" smtClean="0"/>
              <a:t> prosedürlere  geçişte, kabul edilecek </a:t>
            </a:r>
            <a:r>
              <a:rPr lang="tr-TR" b="1" dirty="0" err="1" smtClean="0"/>
              <a:t>cut-off</a:t>
            </a:r>
            <a:r>
              <a:rPr lang="tr-TR" dirty="0" smtClean="0"/>
              <a:t> değer konusunda da bazı sorunlar vardır.</a:t>
            </a:r>
          </a:p>
          <a:p>
            <a:pPr lvl="1"/>
            <a:r>
              <a:rPr lang="tr-TR" dirty="0" smtClean="0"/>
              <a:t>İşleme bağlı gebelik kaybı?</a:t>
            </a:r>
          </a:p>
          <a:p>
            <a:pPr lvl="1"/>
            <a:r>
              <a:rPr lang="tr-TR" dirty="0" smtClean="0"/>
              <a:t>Beklenen gebelik kaybı(prosedüre bağlı olmayan)?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Medicine</a:t>
            </a:r>
            <a:r>
              <a:rPr lang="tr-TR" dirty="0" smtClean="0"/>
              <a:t> </a:t>
            </a:r>
            <a:r>
              <a:rPr lang="tr-TR" dirty="0" err="1" smtClean="0"/>
              <a:t>Foundation</a:t>
            </a:r>
            <a:r>
              <a:rPr lang="tr-TR" dirty="0" smtClean="0"/>
              <a:t>(FMF)=1/300</a:t>
            </a:r>
          </a:p>
          <a:p>
            <a:pPr lvl="1" algn="r">
              <a:buNone/>
            </a:pPr>
            <a:r>
              <a:rPr lang="tr-TR" sz="2400" dirty="0" smtClean="0"/>
              <a:t>(</a:t>
            </a:r>
            <a:r>
              <a:rPr lang="tr-TR" sz="2400" dirty="0" err="1" smtClean="0"/>
              <a:t>Ekelund</a:t>
            </a:r>
            <a:r>
              <a:rPr lang="tr-TR" sz="2400" dirty="0" smtClean="0"/>
              <a:t> CK, et al. BMJ 2008:337;a2547)</a:t>
            </a:r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Çoğul gebeliklerde,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fetuslardan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birinin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kromozomal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anormallik olasılığı,  benzer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maternel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yaştaki tekiz gebelikteki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fetusa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göre daha fazladır.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Bu durum aile ile paylaşılmalı ve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selektif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fetosid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konusunda bilgi verilmelidir.</a:t>
            </a:r>
          </a:p>
          <a:p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pPr lvl="1"/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1259632" y="2420888"/>
            <a:ext cx="7200800" cy="792088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İNVAZİV PRENATAL PROSEDÜRLER(4)</a:t>
            </a:r>
            <a:endParaRPr lang="tr-T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809328"/>
            <a:ext cx="8219256" cy="4932040"/>
          </a:xfrm>
        </p:spPr>
        <p:txBody>
          <a:bodyPr/>
          <a:lstStyle/>
          <a:p>
            <a:r>
              <a:rPr lang="tr-TR" b="1" dirty="0" smtClean="0"/>
              <a:t>İkiz</a:t>
            </a:r>
            <a:r>
              <a:rPr lang="tr-TR" dirty="0" smtClean="0"/>
              <a:t> gebeliklerde,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terminasyon</a:t>
            </a:r>
            <a:r>
              <a:rPr lang="tr-TR" dirty="0" smtClean="0"/>
              <a:t> işleminin, 24W evvel gebelik kaybına neden olma olasılığı %7 olarak bildirilmiştir.</a:t>
            </a:r>
          </a:p>
          <a:p>
            <a:pPr lvl="1"/>
            <a:r>
              <a:rPr lang="tr-TR" dirty="0" smtClean="0"/>
              <a:t>Bu işlemin </a:t>
            </a:r>
            <a:r>
              <a:rPr lang="tr-TR" b="1" dirty="0" smtClean="0"/>
              <a:t>&lt;15w </a:t>
            </a:r>
            <a:r>
              <a:rPr lang="tr-TR" dirty="0" smtClean="0"/>
              <a:t>dan evvel yapılması durumunda kayıp ihtimali düşmektedir.</a:t>
            </a:r>
          </a:p>
          <a:p>
            <a:pPr lvl="1"/>
            <a:r>
              <a:rPr lang="tr-TR" dirty="0" smtClean="0"/>
              <a:t>Bu olgularda </a:t>
            </a:r>
            <a:r>
              <a:rPr lang="tr-TR" b="1" dirty="0" smtClean="0"/>
              <a:t>CVS  seçeneğinin daha uygun </a:t>
            </a:r>
            <a:r>
              <a:rPr lang="tr-TR" dirty="0" smtClean="0"/>
              <a:t>olabileceği konuşulmalıdır</a:t>
            </a:r>
            <a:endParaRPr lang="tr-TR" dirty="0"/>
          </a:p>
        </p:txBody>
      </p:sp>
      <p:pic>
        <p:nvPicPr>
          <p:cNvPr id="47106" name="Picture 2" descr="chorionic villus sampling twin pregnanc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25144"/>
            <a:ext cx="2664296" cy="1951597"/>
          </a:xfrm>
          <a:prstGeom prst="rect">
            <a:avLst/>
          </a:prstGeom>
          <a:noFill/>
        </p:spPr>
      </p:pic>
      <p:pic>
        <p:nvPicPr>
          <p:cNvPr id="47108" name="Picture 4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25144"/>
            <a:ext cx="2530252" cy="1897689"/>
          </a:xfrm>
          <a:prstGeom prst="rect">
            <a:avLst/>
          </a:prstGeom>
          <a:noFill/>
        </p:spPr>
      </p:pic>
      <p:pic>
        <p:nvPicPr>
          <p:cNvPr id="47110" name="Picture 6" descr="chorionic villus sampling twin pregnancy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92864"/>
            <a:ext cx="2596175" cy="2014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1667</TotalTime>
  <Words>3286</Words>
  <Application>Microsoft Office PowerPoint</Application>
  <PresentationFormat>On-screen Show (4:3)</PresentationFormat>
  <Paragraphs>415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Franklin Gothic Book</vt:lpstr>
      <vt:lpstr>Perpetua</vt:lpstr>
      <vt:lpstr>Times New Roman</vt:lpstr>
      <vt:lpstr>Wingdings</vt:lpstr>
      <vt:lpstr>Wingdings 2</vt:lpstr>
      <vt:lpstr>Hisse Senedi</vt:lpstr>
      <vt:lpstr>İNVAZİV PROSEDÜRLER: NE KADAR    İNVAZİV?</vt:lpstr>
      <vt:lpstr>AKIŞ ŞEMASI</vt:lpstr>
      <vt:lpstr>Prenatal İnvaziv İşlemler</vt:lpstr>
      <vt:lpstr>Prenatal İnvaziv işlem Endikasyonları</vt:lpstr>
      <vt:lpstr>GENEL BİLGİLER</vt:lpstr>
      <vt:lpstr>İNVAZİV PRENATAL PROSEDÜRLER(1)</vt:lpstr>
      <vt:lpstr>İNVAZİV PRENATAL PROSEDÜRLER(2)</vt:lpstr>
      <vt:lpstr>İNVAZİV PRENATAL PROSEDÜRLER(3)</vt:lpstr>
      <vt:lpstr>İNVAZİV PRENATAL PROSEDÜRLER(4)</vt:lpstr>
      <vt:lpstr>İnvaziv işlem Riskleri: Gebelik kaybı(1)</vt:lpstr>
      <vt:lpstr>İnvaziv işlem Riskleri: Gebelik kaybı(2)</vt:lpstr>
      <vt:lpstr>İnvaziv işlem Riskleri: Gebelik kaybı(3)</vt:lpstr>
      <vt:lpstr>İnvaziv işlem Riskleri: Gebelik kaybı(4)</vt:lpstr>
      <vt:lpstr>İnvaziv işlem Riskleri: Gebelik kaybı(5)</vt:lpstr>
      <vt:lpstr>CVS: Kim yapmalı? (1)</vt:lpstr>
      <vt:lpstr>CVS: Kim yapmalı? (2)</vt:lpstr>
      <vt:lpstr>CVS: Nasıl yapmalı? (1)</vt:lpstr>
      <vt:lpstr>CVS: Nasıl yapmalı? (2)</vt:lpstr>
      <vt:lpstr>PowerPoint Presentation</vt:lpstr>
      <vt:lpstr>CVS: Nasıl yapmalı? (3)</vt:lpstr>
      <vt:lpstr>CVS: Nasıl yapmalı? (4)</vt:lpstr>
      <vt:lpstr>CVS: Komplikasyonları(1)</vt:lpstr>
      <vt:lpstr>CVS: Komplikasyonları(2)</vt:lpstr>
      <vt:lpstr>STANFORD “CVS Tranning” protokol’ü(1)</vt:lpstr>
      <vt:lpstr>STANFORD “CVS Tranning” protokol’ü(2)</vt:lpstr>
      <vt:lpstr>Amniosentez Komplikasyonları(1)</vt:lpstr>
      <vt:lpstr>Amniosentez Komplikasyonları(2)</vt:lpstr>
      <vt:lpstr>Amniosentez Komplikasyonları(3)</vt:lpstr>
      <vt:lpstr>Amniosentez Komplikasyonları(4)</vt:lpstr>
      <vt:lpstr>Amniosentez Komplikasyonları(5)</vt:lpstr>
      <vt:lpstr>Amniosentez Komplikasyonları(6)</vt:lpstr>
      <vt:lpstr>Amniosentez Komplikasyonları(7)</vt:lpstr>
      <vt:lpstr>Amniosentez Komplikasyonları(8)</vt:lpstr>
      <vt:lpstr>Amniosentez Komplikasyonları(9)</vt:lpstr>
      <vt:lpstr>Amniosentez Komplikasyonları(10)</vt:lpstr>
      <vt:lpstr>Amniosentez Komplikasyonları(11)</vt:lpstr>
      <vt:lpstr>Amniosentez Komplikasyonları(12)</vt:lpstr>
      <vt:lpstr>Amniosentez Komplikasyonları(13)</vt:lpstr>
      <vt:lpstr>Amniosentez Komplikasyonları(14)</vt:lpstr>
      <vt:lpstr>Amniosentez Komplikasyonları(15)</vt:lpstr>
      <vt:lpstr>Amniosentez Komplikasyonları(16)</vt:lpstr>
      <vt:lpstr>Amniosentez Komplikasyonları(17)</vt:lpstr>
      <vt:lpstr>Amniosentez Komplikasyonları(18)</vt:lpstr>
      <vt:lpstr>CVS Komplikasyonları</vt:lpstr>
      <vt:lpstr>Amniosenteze bağlı Amniotik sıvı kaçağı ve Talipes anomali görülme sıklığı</vt:lpstr>
      <vt:lpstr>R. AKOLEKAR,et al.  Ultrasound Obstet Gynecol 2015; 45: 16–26.</vt:lpstr>
      <vt:lpstr>R. AKOLEKAR,et al.  Ultrasound Obstet Gynecol 2015; 45: 16–26.</vt:lpstr>
      <vt:lpstr>R. AKOLEKAR,et al.  Ultrasound Obstet Gynecol 2015; 45: 16–26.</vt:lpstr>
      <vt:lpstr>R. AKOLEKAR,et al.  Ultrasound Obstet Gynecol 2015; 45: 16–26.</vt:lpstr>
      <vt:lpstr>R. AKOLEKAR,et al.  Ultrasound Obstet Gynecol 2015; 45: 16–26.</vt:lpstr>
      <vt:lpstr>SONUÇ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İNVAZİV PROSEDÜRLER: GERÇEKTEN İNVAZİVMİ?</dc:title>
  <dc:creator>Dell</dc:creator>
  <cp:lastModifiedBy>DNP</cp:lastModifiedBy>
  <cp:revision>158</cp:revision>
  <dcterms:created xsi:type="dcterms:W3CDTF">2016-11-17T10:42:31Z</dcterms:created>
  <dcterms:modified xsi:type="dcterms:W3CDTF">2017-05-17T08:15:09Z</dcterms:modified>
</cp:coreProperties>
</file>