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8" r:id="rId1"/>
  </p:sldMasterIdLst>
  <p:sldIdLst>
    <p:sldId id="256" r:id="rId2"/>
    <p:sldId id="257" r:id="rId3"/>
    <p:sldId id="258" r:id="rId4"/>
    <p:sldId id="307" r:id="rId5"/>
    <p:sldId id="308" r:id="rId6"/>
    <p:sldId id="310" r:id="rId7"/>
    <p:sldId id="326" r:id="rId8"/>
    <p:sldId id="311" r:id="rId9"/>
    <p:sldId id="309" r:id="rId10"/>
    <p:sldId id="260" r:id="rId11"/>
    <p:sldId id="261" r:id="rId12"/>
    <p:sldId id="312" r:id="rId13"/>
    <p:sldId id="262" r:id="rId14"/>
    <p:sldId id="263" r:id="rId15"/>
    <p:sldId id="265" r:id="rId16"/>
    <p:sldId id="266" r:id="rId17"/>
    <p:sldId id="314" r:id="rId18"/>
    <p:sldId id="267" r:id="rId19"/>
    <p:sldId id="315" r:id="rId20"/>
    <p:sldId id="273" r:id="rId21"/>
    <p:sldId id="268" r:id="rId22"/>
    <p:sldId id="270" r:id="rId23"/>
    <p:sldId id="316" r:id="rId24"/>
    <p:sldId id="317" r:id="rId25"/>
    <p:sldId id="271" r:id="rId26"/>
    <p:sldId id="274" r:id="rId27"/>
    <p:sldId id="276" r:id="rId28"/>
    <p:sldId id="277" r:id="rId29"/>
    <p:sldId id="319" r:id="rId30"/>
    <p:sldId id="321" r:id="rId31"/>
    <p:sldId id="272" r:id="rId32"/>
    <p:sldId id="320" r:id="rId33"/>
    <p:sldId id="322" r:id="rId34"/>
    <p:sldId id="278" r:id="rId35"/>
    <p:sldId id="280" r:id="rId36"/>
    <p:sldId id="323" r:id="rId37"/>
    <p:sldId id="284" r:id="rId38"/>
    <p:sldId id="285" r:id="rId39"/>
    <p:sldId id="324" r:id="rId40"/>
    <p:sldId id="298" r:id="rId41"/>
    <p:sldId id="281" r:id="rId42"/>
    <p:sldId id="299" r:id="rId43"/>
    <p:sldId id="282" r:id="rId44"/>
    <p:sldId id="283" r:id="rId45"/>
    <p:sldId id="290" r:id="rId46"/>
    <p:sldId id="300" r:id="rId47"/>
    <p:sldId id="289" r:id="rId48"/>
    <p:sldId id="325" r:id="rId49"/>
    <p:sldId id="286" r:id="rId50"/>
    <p:sldId id="287" r:id="rId51"/>
    <p:sldId id="302" r:id="rId52"/>
    <p:sldId id="288" r:id="rId53"/>
    <p:sldId id="295" r:id="rId54"/>
    <p:sldId id="292" r:id="rId55"/>
    <p:sldId id="306" r:id="rId56"/>
    <p:sldId id="293" r:id="rId57"/>
    <p:sldId id="30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4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45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8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9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1301676"/>
            <a:ext cx="8915399" cy="2237590"/>
          </a:xfrm>
        </p:spPr>
        <p:txBody>
          <a:bodyPr>
            <a:norm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Gestasyonel</a:t>
            </a:r>
            <a:r>
              <a:rPr lang="tr-TR" dirty="0">
                <a:latin typeface="Comic Sans MS" panose="030F0702030302020204" pitchFamily="66" charset="0"/>
              </a:rPr>
              <a:t>  </a:t>
            </a:r>
            <a:r>
              <a:rPr lang="tr-TR" dirty="0" err="1">
                <a:latin typeface="Comic Sans MS" panose="030F0702030302020204" pitchFamily="66" charset="0"/>
              </a:rPr>
              <a:t>Diabet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Prediksiyonu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81754" y="4777379"/>
            <a:ext cx="8563707" cy="1126283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Prof. Dr. Emel Ebru Özçimen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Başkent Üniversitesi Tıp Fakültesi Kadın Hastalıkları ve Doğum Bölümü, Konya </a:t>
            </a:r>
          </a:p>
          <a:p>
            <a:endParaRPr lang="tr-TR" dirty="0"/>
          </a:p>
        </p:txBody>
      </p:sp>
      <p:pic>
        <p:nvPicPr>
          <p:cNvPr id="4" name="Picture 5" descr="Guest%20Mom%20&amp;%20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033"/>
            <a:ext cx="20939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31" y="556882"/>
            <a:ext cx="3415481" cy="7447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40015"/>
            <a:ext cx="3176954" cy="3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GDM risk faktörleri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0" y="2371018"/>
            <a:ext cx="45719" cy="67999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668087"/>
            <a:ext cx="5106027" cy="41231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1.ve 2. derece akrabalarda D.M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BMI &gt; 30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&gt;25 yaş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&gt;4 kg çocuk doğurma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Bozulmuş </a:t>
            </a:r>
            <a:r>
              <a:rPr lang="tr-TR" sz="9600" b="1" cap="none" dirty="0" err="1">
                <a:latin typeface="Comic Sans MS" panose="030F0702030302020204" pitchFamily="66" charset="0"/>
              </a:rPr>
              <a:t>glukoz</a:t>
            </a:r>
            <a:r>
              <a:rPr lang="tr-TR" sz="9600" b="1" cap="none" dirty="0">
                <a:latin typeface="Comic Sans MS" panose="030F0702030302020204" pitchFamily="66" charset="0"/>
              </a:rPr>
              <a:t> toleransı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Önceki gebelikte GDM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Sigara (</a:t>
            </a:r>
            <a:r>
              <a:rPr lang="tr-TR" sz="9600" b="1" cap="none" dirty="0" err="1">
                <a:latin typeface="Comic Sans MS" panose="030F0702030302020204" pitchFamily="66" charset="0"/>
              </a:rPr>
              <a:t>Parental</a:t>
            </a:r>
            <a:r>
              <a:rPr lang="tr-TR" sz="9600" b="1" cap="none" dirty="0">
                <a:latin typeface="Comic Sans MS" panose="030F0702030302020204" pitchFamily="66" charset="0"/>
              </a:rPr>
              <a:t> sigara içme öyküsü)</a:t>
            </a:r>
          </a:p>
          <a:p>
            <a:pPr marL="457200" indent="-457200">
              <a:buAutoNum type="arabicPeriod"/>
            </a:pPr>
            <a:endParaRPr lang="tr-TR" sz="9600" b="1" cap="none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tr-TR" b="1" cap="none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11232507" y="2371018"/>
            <a:ext cx="45719" cy="67999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1" cy="35765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3800" b="1" cap="none" dirty="0" err="1">
                <a:latin typeface="Comic Sans MS" panose="030F0702030302020204" pitchFamily="66" charset="0"/>
              </a:rPr>
              <a:t>Perflorooctanoic</a:t>
            </a:r>
            <a:r>
              <a:rPr lang="tr-TR" sz="3800" b="1" cap="none" dirty="0">
                <a:latin typeface="Comic Sans MS" panose="030F0702030302020204" pitchFamily="66" charset="0"/>
              </a:rPr>
              <a:t> </a:t>
            </a:r>
            <a:r>
              <a:rPr lang="tr-TR" sz="3800" b="1" cap="none" dirty="0" err="1">
                <a:latin typeface="Comic Sans MS" panose="030F0702030302020204" pitchFamily="66" charset="0"/>
              </a:rPr>
              <a:t>asid</a:t>
            </a:r>
            <a:r>
              <a:rPr lang="tr-TR" sz="3800" b="1" cap="none" dirty="0">
                <a:latin typeface="Comic Sans MS" panose="030F0702030302020204" pitchFamily="66" charset="0"/>
              </a:rPr>
              <a:t> (PFOA)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Mikrodalga </a:t>
            </a:r>
            <a:r>
              <a:rPr lang="tr-TR" sz="3800" b="1" cap="none" dirty="0" err="1">
                <a:latin typeface="Comic Sans MS" panose="030F0702030302020204" pitchFamily="66" charset="0"/>
              </a:rPr>
              <a:t>popkorn</a:t>
            </a:r>
            <a:r>
              <a:rPr lang="tr-TR" sz="3800" b="1" cap="none" dirty="0">
                <a:latin typeface="Comic Sans MS" panose="030F0702030302020204" pitchFamily="66" charset="0"/>
              </a:rPr>
              <a:t> kapları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Bazı pişirme kapları</a:t>
            </a:r>
          </a:p>
          <a:p>
            <a:pPr marL="0" indent="0">
              <a:buNone/>
            </a:pPr>
            <a:r>
              <a:rPr lang="tr-TR" sz="3800" b="1" cap="none" dirty="0" err="1">
                <a:latin typeface="Comic Sans MS" panose="030F0702030302020204" pitchFamily="66" charset="0"/>
              </a:rPr>
              <a:t>Diet</a:t>
            </a:r>
            <a:endParaRPr lang="tr-TR" sz="3800" b="1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Yaşam tarzı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Erken gebelikte </a:t>
            </a:r>
            <a:r>
              <a:rPr lang="tr-TR" sz="3800" b="1" cap="none" dirty="0" err="1">
                <a:latin typeface="Comic Sans MS" panose="030F0702030302020204" pitchFamily="66" charset="0"/>
              </a:rPr>
              <a:t>Vit</a:t>
            </a:r>
            <a:r>
              <a:rPr lang="tr-TR" sz="3800" b="1" cap="none" dirty="0">
                <a:latin typeface="Comic Sans MS" panose="030F0702030302020204" pitchFamily="66" charset="0"/>
              </a:rPr>
              <a:t> D ve </a:t>
            </a:r>
            <a:r>
              <a:rPr lang="tr-TR" sz="3800" b="1" cap="none" dirty="0" err="1">
                <a:latin typeface="Comic Sans MS" panose="030F0702030302020204" pitchFamily="66" charset="0"/>
              </a:rPr>
              <a:t>Vit</a:t>
            </a:r>
            <a:r>
              <a:rPr lang="tr-TR" sz="3800" b="1" cap="none" dirty="0">
                <a:latin typeface="Comic Sans MS" panose="030F0702030302020204" pitchFamily="66" charset="0"/>
              </a:rPr>
              <a:t> C konsantrasyonları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Çoğul gebelikler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ART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8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GDM Taramak neden önemli???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/>
          </p:nvPr>
        </p:nvSpPr>
        <p:spPr>
          <a:xfrm>
            <a:off x="2765366" y="2367092"/>
            <a:ext cx="8512233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MATERNAL: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HT</a:t>
            </a: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Preeklampsi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İYE</a:t>
            </a: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Polihidramnios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Doğum indüksiyonu artışı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C/s oranı artışı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Tip 2 D.M artışı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1" cy="3576505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tr-T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FETAL: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tr-TR" sz="2400" cap="none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Makrozomi</a:t>
            </a:r>
            <a:endParaRPr lang="tr-TR" sz="24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tr-TR" sz="2400" cap="none" dirty="0" err="1">
                <a:solidFill>
                  <a:prstClr val="black"/>
                </a:solidFill>
                <a:latin typeface="Comic Sans MS" panose="030F0702030302020204" pitchFamily="66" charset="0"/>
              </a:rPr>
              <a:t>Fetal</a:t>
            </a:r>
            <a:r>
              <a:rPr lang="tr-TR" sz="2400" cap="non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400" cap="non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Distress</a:t>
            </a:r>
            <a:endParaRPr lang="tr-TR" sz="24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tr-TR" sz="2400" cap="none" dirty="0" err="1">
                <a:solidFill>
                  <a:prstClr val="black"/>
                </a:solidFill>
                <a:latin typeface="Comic Sans MS" panose="030F0702030302020204" pitchFamily="66" charset="0"/>
              </a:rPr>
              <a:t>Kongenital</a:t>
            </a:r>
            <a:r>
              <a:rPr lang="tr-TR" sz="2400" cap="none" dirty="0">
                <a:solidFill>
                  <a:prstClr val="black"/>
                </a:solidFill>
                <a:latin typeface="Comic Sans MS" panose="030F0702030302020204" pitchFamily="66" charset="0"/>
              </a:rPr>
              <a:t> Anomali Artışı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tr-TR" sz="2400" cap="none" dirty="0">
                <a:solidFill>
                  <a:prstClr val="black"/>
                </a:solidFill>
                <a:latin typeface="Comic Sans MS" panose="030F0702030302020204" pitchFamily="66" charset="0"/>
              </a:rPr>
              <a:t>RDS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tr-TR" sz="2400" cap="none" dirty="0">
                <a:solidFill>
                  <a:prstClr val="black"/>
                </a:solidFill>
                <a:latin typeface="Comic Sans MS" panose="030F0702030302020204" pitchFamily="66" charset="0"/>
              </a:rPr>
              <a:t>Çocukluk çağı </a:t>
            </a:r>
            <a:r>
              <a:rPr lang="tr-TR" sz="2400" cap="none" dirty="0" err="1">
                <a:solidFill>
                  <a:prstClr val="black"/>
                </a:solidFill>
                <a:latin typeface="Comic Sans MS" panose="030F0702030302020204" pitchFamily="66" charset="0"/>
              </a:rPr>
              <a:t>obesite</a:t>
            </a:r>
            <a:r>
              <a:rPr lang="tr-TR" sz="2400" cap="none" dirty="0">
                <a:solidFill>
                  <a:prstClr val="black"/>
                </a:solidFill>
                <a:latin typeface="Comic Sans MS" panose="030F0702030302020204" pitchFamily="66" charset="0"/>
              </a:rPr>
              <a:t> artışı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6008"/>
          <a:stretch/>
        </p:blipFill>
        <p:spPr>
          <a:xfrm>
            <a:off x="1215045" y="1416605"/>
            <a:ext cx="4804756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0"/>
            <a:ext cx="8994371" cy="66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590503"/>
            <a:ext cx="5106026" cy="47992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sz="2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15 merkez, 9 ülke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25 505 gebe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75 gr OGTT 24-32. </a:t>
            </a:r>
            <a:r>
              <a:rPr lang="tr-TR" dirty="0" err="1">
                <a:latin typeface="Comic Sans MS" panose="030F0702030302020204" pitchFamily="66" charset="0"/>
              </a:rPr>
              <a:t>hf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Prospektif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blinded</a:t>
            </a:r>
            <a:r>
              <a:rPr lang="tr-TR" dirty="0">
                <a:latin typeface="Comic Sans MS" panose="030F0702030302020204" pitchFamily="66" charset="0"/>
              </a:rPr>
              <a:t> çalışma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Primer</a:t>
            </a:r>
            <a:r>
              <a:rPr lang="tr-TR" b="1" dirty="0">
                <a:latin typeface="Comic Sans MS" panose="030F0702030302020204" pitchFamily="66" charset="0"/>
              </a:rPr>
              <a:t> Sonuçlar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i="1" dirty="0">
                <a:latin typeface="Comic Sans MS" panose="030F0702030302020204" pitchFamily="66" charset="0"/>
              </a:rPr>
              <a:t>Doğum kilosu &gt; 90 </a:t>
            </a:r>
            <a:r>
              <a:rPr lang="tr-TR" i="1" dirty="0" err="1">
                <a:latin typeface="Comic Sans MS" panose="030F0702030302020204" pitchFamily="66" charset="0"/>
              </a:rPr>
              <a:t>persentil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</a:t>
            </a:r>
            <a:r>
              <a:rPr lang="tr-TR" i="1" dirty="0" err="1">
                <a:latin typeface="Comic Sans MS" panose="030F0702030302020204" pitchFamily="66" charset="0"/>
              </a:rPr>
              <a:t>primer</a:t>
            </a:r>
            <a:r>
              <a:rPr lang="tr-TR" i="1" dirty="0">
                <a:latin typeface="Comic Sans MS" panose="030F0702030302020204" pitchFamily="66" charset="0"/>
              </a:rPr>
              <a:t> C/S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Neonatal</a:t>
            </a:r>
            <a:r>
              <a:rPr lang="tr-TR" i="1" dirty="0">
                <a:latin typeface="Comic Sans MS" panose="030F0702030302020204" pitchFamily="66" charset="0"/>
              </a:rPr>
              <a:t> Hipoglisemi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Kord</a:t>
            </a:r>
            <a:r>
              <a:rPr lang="tr-TR" i="1" dirty="0">
                <a:latin typeface="Comic Sans MS" panose="030F0702030302020204" pitchFamily="66" charset="0"/>
              </a:rPr>
              <a:t> kanı C-</a:t>
            </a:r>
            <a:r>
              <a:rPr lang="tr-TR" i="1" dirty="0" err="1">
                <a:latin typeface="Comic Sans MS" panose="030F0702030302020204" pitchFamily="66" charset="0"/>
              </a:rPr>
              <a:t>peptit</a:t>
            </a:r>
            <a:r>
              <a:rPr lang="tr-TR" i="1" dirty="0">
                <a:latin typeface="Comic Sans MS" panose="030F0702030302020204" pitchFamily="66" charset="0"/>
              </a:rPr>
              <a:t> düzeyi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853597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Sekonder</a:t>
            </a:r>
            <a:r>
              <a:rPr lang="tr-TR" b="1" dirty="0">
                <a:latin typeface="Comic Sans MS" panose="030F0702030302020204" pitchFamily="66" charset="0"/>
              </a:rPr>
              <a:t> Sonuçlar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i="1" dirty="0">
                <a:latin typeface="Comic Sans MS" panose="030F0702030302020204" pitchFamily="66" charset="0"/>
              </a:rPr>
              <a:t>&lt; 37 </a:t>
            </a:r>
            <a:r>
              <a:rPr lang="tr-TR" i="1" dirty="0" err="1">
                <a:latin typeface="Comic Sans MS" panose="030F0702030302020204" pitchFamily="66" charset="0"/>
              </a:rPr>
              <a:t>hf</a:t>
            </a:r>
            <a:r>
              <a:rPr lang="tr-TR" i="1" dirty="0">
                <a:latin typeface="Comic Sans MS" panose="030F0702030302020204" pitchFamily="66" charset="0"/>
              </a:rPr>
              <a:t> doğum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Omuz </a:t>
            </a:r>
            <a:r>
              <a:rPr lang="tr-TR" i="1" dirty="0" err="1">
                <a:latin typeface="Comic Sans MS" panose="030F0702030302020204" pitchFamily="66" charset="0"/>
              </a:rPr>
              <a:t>distosisi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Doğum travması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NICU ihtiyacı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</a:t>
            </a:r>
            <a:r>
              <a:rPr lang="tr-TR" i="1" dirty="0" err="1">
                <a:latin typeface="Comic Sans MS" panose="030F0702030302020204" pitchFamily="66" charset="0"/>
              </a:rPr>
              <a:t>Hiperbiluribinemi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Preeklampsia</a:t>
            </a:r>
            <a:r>
              <a:rPr lang="tr-TR" i="1" dirty="0">
                <a:latin typeface="Comic Sans MS" panose="030F0702030302020204" pitchFamily="66" charset="0"/>
              </a:rPr>
              <a:t> 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930" y="546519"/>
            <a:ext cx="2773681" cy="14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825" y="360218"/>
            <a:ext cx="9831186" cy="6090458"/>
          </a:xfrm>
          <a:noFill/>
        </p:spPr>
      </p:pic>
    </p:spTree>
    <p:extLst>
      <p:ext uri="{BB962C8B-B14F-4D97-AF65-F5344CB8AC3E}">
        <p14:creationId xmlns:p14="http://schemas.microsoft.com/office/powerpoint/2010/main" val="2856987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187" y="515390"/>
            <a:ext cx="4975932" cy="505413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81149" y="2967335"/>
            <a:ext cx="5153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latin typeface="Comic Sans MS" panose="030F0702030302020204" pitchFamily="66" charset="0"/>
              </a:rPr>
              <a:t>Maternal</a:t>
            </a:r>
            <a:r>
              <a:rPr lang="tr-TR" b="1" dirty="0">
                <a:latin typeface="Comic Sans MS" panose="030F0702030302020204" pitchFamily="66" charset="0"/>
              </a:rPr>
              <a:t> faktörlere dayanan bir regresyon modeli ile yapılan tarama, %20 yanlış pozitiflik oranı ile %60 </a:t>
            </a:r>
            <a:r>
              <a:rPr lang="tr-TR" b="1" dirty="0" err="1">
                <a:latin typeface="Comic Sans MS" panose="030F0702030302020204" pitchFamily="66" charset="0"/>
              </a:rPr>
              <a:t>lık</a:t>
            </a:r>
            <a:r>
              <a:rPr lang="tr-TR" b="1" dirty="0">
                <a:latin typeface="Comic Sans MS" panose="030F0702030302020204" pitchFamily="66" charset="0"/>
              </a:rPr>
              <a:t> yakalama oranına ulaşabilir.</a:t>
            </a:r>
          </a:p>
          <a:p>
            <a:endParaRPr lang="tr-TR" b="1" dirty="0">
              <a:latin typeface="Comic Sans MS" panose="030F0702030302020204" pitchFamily="66" charset="0"/>
            </a:endParaRPr>
          </a:p>
          <a:p>
            <a:r>
              <a:rPr lang="tr-TR" b="1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tr-TR" b="1" i="1" dirty="0" err="1">
                <a:latin typeface="Comic Sans MS" panose="030F0702030302020204" pitchFamily="66" charset="0"/>
              </a:rPr>
              <a:t>Nicolaides</a:t>
            </a:r>
            <a:r>
              <a:rPr lang="tr-TR" b="1" i="1" dirty="0">
                <a:latin typeface="Comic Sans MS" panose="030F0702030302020204" pitchFamily="66" charset="0"/>
              </a:rPr>
              <a:t> K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6" y="5569528"/>
            <a:ext cx="4412673" cy="2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Glisemik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Belirteçler:</a:t>
            </a: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AKŞ</a:t>
            </a: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</a:t>
            </a:r>
            <a:r>
              <a:rPr lang="tr-TR" b="1" dirty="0" err="1">
                <a:latin typeface="Comic Sans MS" panose="030F0702030302020204" pitchFamily="66" charset="0"/>
              </a:rPr>
              <a:t>Glukoz</a:t>
            </a:r>
            <a:r>
              <a:rPr lang="tr-TR" b="1" dirty="0">
                <a:latin typeface="Comic Sans MS" panose="030F0702030302020204" pitchFamily="66" charset="0"/>
              </a:rPr>
              <a:t> yükleme testi</a:t>
            </a: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HBA1C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açlık kan şekeri görsel ile ilgili görsel sonucu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**** </a:t>
            </a:r>
            <a:r>
              <a:rPr lang="tr-TR" b="1" i="1" dirty="0">
                <a:latin typeface="Comic Sans MS" panose="030F0702030302020204" pitchFamily="66" charset="0"/>
              </a:rPr>
              <a:t>AKŞ:</a:t>
            </a:r>
            <a:r>
              <a:rPr lang="tr-TR" i="1" dirty="0">
                <a:latin typeface="Comic Sans MS" panose="030F0702030302020204" pitchFamily="66" charset="0"/>
              </a:rPr>
              <a:t> 80-92 mg/dl 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% 55-75 </a:t>
            </a:r>
            <a:r>
              <a:rPr lang="tr-TR" i="1" dirty="0" err="1">
                <a:latin typeface="Comic Sans MS" panose="030F0702030302020204" pitchFamily="66" charset="0"/>
              </a:rPr>
              <a:t>sensitivite</a:t>
            </a:r>
            <a:r>
              <a:rPr lang="tr-TR" i="1" dirty="0">
                <a:latin typeface="Comic Sans MS" panose="030F0702030302020204" pitchFamily="66" charset="0"/>
              </a:rPr>
              <a:t>, % 52-75 </a:t>
            </a:r>
            <a:r>
              <a:rPr lang="tr-TR" i="1" dirty="0" err="1">
                <a:latin typeface="Comic Sans MS" panose="030F0702030302020204" pitchFamily="66" charset="0"/>
              </a:rPr>
              <a:t>spesif</a:t>
            </a:r>
            <a:r>
              <a:rPr lang="tr-TR" i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Eur</a:t>
            </a:r>
            <a:r>
              <a:rPr lang="tr-TR" sz="1400" i="1" dirty="0">
                <a:latin typeface="Comic Sans MS" panose="030F0702030302020204" pitchFamily="66" charset="0"/>
              </a:rPr>
              <a:t> J </a:t>
            </a:r>
            <a:r>
              <a:rPr lang="tr-TR" sz="1400" i="1" dirty="0" err="1">
                <a:latin typeface="Comic Sans MS" panose="030F0702030302020204" pitchFamily="66" charset="0"/>
              </a:rPr>
              <a:t>Obstet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2010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65" y="209203"/>
            <a:ext cx="2464786" cy="22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Glukoz</a:t>
            </a:r>
            <a:r>
              <a:rPr lang="tr-TR" b="1" dirty="0">
                <a:latin typeface="Comic Sans MS" panose="030F0702030302020204" pitchFamily="66" charset="0"/>
              </a:rPr>
              <a:t> Yükleme Testi: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Gebelik haftası ilerledikçe yükleme testi düzeyleri:              27-43 mg/dl artıyor.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ACOG: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Risk faktörü olan gebeler ilk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50 gr oral </a:t>
            </a:r>
            <a:r>
              <a:rPr lang="tr-TR" dirty="0" err="1">
                <a:latin typeface="Comic Sans MS" panose="030F0702030302020204" pitchFamily="66" charset="0"/>
              </a:rPr>
              <a:t>glukoz</a:t>
            </a:r>
            <a:r>
              <a:rPr lang="tr-TR" dirty="0">
                <a:latin typeface="Comic Sans MS" panose="030F0702030302020204" pitchFamily="66" charset="0"/>
              </a:rPr>
              <a:t> testi ile taranabilir.</a:t>
            </a:r>
          </a:p>
        </p:txBody>
      </p:sp>
    </p:spTree>
    <p:extLst>
      <p:ext uri="{BB962C8B-B14F-4D97-AF65-F5344CB8AC3E}">
        <p14:creationId xmlns:p14="http://schemas.microsoft.com/office/powerpoint/2010/main" val="34511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GDM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200" cap="none" dirty="0">
                <a:latin typeface="Comic Sans MS" panose="030F0702030302020204" pitchFamily="66" charset="0"/>
              </a:rPr>
              <a:t>İlk defa gebelikte </a:t>
            </a:r>
            <a:r>
              <a:rPr lang="tr-TR" sz="3200" cap="none" dirty="0" err="1">
                <a:latin typeface="Comic Sans MS" panose="030F0702030302020204" pitchFamily="66" charset="0"/>
              </a:rPr>
              <a:t>tesbit</a:t>
            </a:r>
            <a:r>
              <a:rPr lang="tr-TR" sz="3200" cap="none" dirty="0">
                <a:latin typeface="Comic Sans MS" panose="030F0702030302020204" pitchFamily="66" charset="0"/>
              </a:rPr>
              <a:t> edilen,</a:t>
            </a:r>
          </a:p>
          <a:p>
            <a:pPr marL="0" indent="0">
              <a:buNone/>
            </a:pPr>
            <a:r>
              <a:rPr lang="tr-TR" sz="3200" cap="none" dirty="0">
                <a:latin typeface="Comic Sans MS" panose="030F0702030302020204" pitchFamily="66" charset="0"/>
              </a:rPr>
              <a:t>Gebelikte başlayan anormal </a:t>
            </a:r>
            <a:r>
              <a:rPr lang="tr-TR" sz="3200" cap="none" dirty="0" err="1">
                <a:latin typeface="Comic Sans MS" panose="030F0702030302020204" pitchFamily="66" charset="0"/>
              </a:rPr>
              <a:t>glukoz</a:t>
            </a:r>
            <a:r>
              <a:rPr lang="tr-TR" sz="3200" cap="none" dirty="0">
                <a:latin typeface="Comic Sans MS" panose="030F0702030302020204" pitchFamily="66" charset="0"/>
              </a:rPr>
              <a:t> toleransıdır.</a:t>
            </a:r>
          </a:p>
          <a:p>
            <a:pPr marL="0" indent="0">
              <a:buNone/>
            </a:pPr>
            <a:endParaRPr lang="tr-TR" sz="32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cap="none" dirty="0">
                <a:latin typeface="Comic Sans MS" panose="030F0702030302020204" pitchFamily="66" charset="0"/>
              </a:rPr>
              <a:t>                                                        </a:t>
            </a:r>
            <a:r>
              <a:rPr lang="tr-TR" sz="2400" i="1" cap="none" dirty="0" err="1">
                <a:latin typeface="Comic Sans MS" panose="030F0702030302020204" pitchFamily="66" charset="0"/>
              </a:rPr>
              <a:t>Int</a:t>
            </a:r>
            <a:r>
              <a:rPr lang="tr-TR" sz="2400" i="1" cap="none" dirty="0">
                <a:latin typeface="Comic Sans MS" panose="030F0702030302020204" pitchFamily="66" charset="0"/>
              </a:rPr>
              <a:t> </a:t>
            </a:r>
            <a:r>
              <a:rPr lang="tr-TR" sz="2400" i="1" cap="none" dirty="0" err="1">
                <a:latin typeface="Comic Sans MS" panose="030F0702030302020204" pitchFamily="66" charset="0"/>
              </a:rPr>
              <a:t>Diabetes</a:t>
            </a:r>
            <a:r>
              <a:rPr lang="tr-TR" sz="2400" i="1" cap="none" dirty="0">
                <a:latin typeface="Comic Sans MS" panose="030F0702030302020204" pitchFamily="66" charset="0"/>
              </a:rPr>
              <a:t> </a:t>
            </a:r>
            <a:r>
              <a:rPr lang="tr-TR" sz="2400" i="1" cap="none" dirty="0" err="1">
                <a:latin typeface="Comic Sans MS" panose="030F0702030302020204" pitchFamily="66" charset="0"/>
              </a:rPr>
              <a:t>Federation</a:t>
            </a:r>
            <a:r>
              <a:rPr lang="tr-TR" sz="2400" i="1" cap="none" dirty="0">
                <a:latin typeface="Comic Sans MS" panose="030F0702030302020204" pitchFamily="66" charset="0"/>
              </a:rPr>
              <a:t> 2015, </a:t>
            </a:r>
          </a:p>
          <a:p>
            <a:pPr marL="0" indent="0">
              <a:buNone/>
            </a:pPr>
            <a:r>
              <a:rPr lang="tr-TR" sz="2400" i="1" cap="none" dirty="0">
                <a:latin typeface="Comic Sans MS" panose="030F0702030302020204" pitchFamily="66" charset="0"/>
              </a:rPr>
              <a:t>                                                                        ADA 2004</a:t>
            </a:r>
          </a:p>
          <a:p>
            <a:pPr marL="0" indent="0">
              <a:buNone/>
            </a:pPr>
            <a:r>
              <a:rPr lang="tr-TR" sz="1400" i="1" cap="none" dirty="0">
                <a:latin typeface="Comic Sans MS" panose="030F0702030302020204" pitchFamily="66" charset="0"/>
              </a:rPr>
              <a:t>                                                                                      </a:t>
            </a:r>
            <a:endParaRPr lang="tr-TR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11" y="4178531"/>
            <a:ext cx="2444750" cy="235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HB A1C ve GDM: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Hemoglobin A 1c: 3 aylık süreyi gösterir.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Hb</a:t>
            </a:r>
            <a:r>
              <a:rPr lang="tr-TR" dirty="0">
                <a:latin typeface="Comic Sans MS" panose="030F0702030302020204" pitchFamily="66" charset="0"/>
              </a:rPr>
              <a:t> A1c yüksekliği: </a:t>
            </a:r>
            <a:r>
              <a:rPr lang="tr-TR" dirty="0" err="1">
                <a:latin typeface="Comic Sans MS" panose="030F0702030302020204" pitchFamily="66" charset="0"/>
              </a:rPr>
              <a:t>kongenital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malformasyonlar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spontan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abortuslar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Hb</a:t>
            </a:r>
            <a:r>
              <a:rPr lang="tr-TR" dirty="0">
                <a:latin typeface="Comic Sans MS" panose="030F0702030302020204" pitchFamily="66" charset="0"/>
              </a:rPr>
              <a:t> A1c: 10-20. gebelik haftasında düşer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Eritrosit dönüşümleri ile düzeyi değişir. </a:t>
            </a:r>
          </a:p>
        </p:txBody>
      </p:sp>
      <p:pic>
        <p:nvPicPr>
          <p:cNvPr id="4" name="Picture 4" descr="pe02110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59" y="3480262"/>
            <a:ext cx="2622665" cy="22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3062605" y="-1869440"/>
            <a:ext cx="5969000" cy="1071721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001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Hastanın hikayesi        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Obesite</a:t>
            </a:r>
            <a:r>
              <a:rPr lang="tr-TR" dirty="0">
                <a:latin typeface="Comic Sans MS" panose="030F0702030302020204" pitchFamily="66" charset="0"/>
              </a:rPr>
              <a:t>                                             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GDM taraması</a:t>
            </a:r>
          </a:p>
          <a:p>
            <a:r>
              <a:rPr lang="tr-TR" dirty="0">
                <a:latin typeface="Comic Sans MS" panose="030F0702030302020204" pitchFamily="66" charset="0"/>
              </a:rPr>
              <a:t>GDM hikayesi                                         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**</a:t>
            </a:r>
            <a:r>
              <a:rPr lang="tr-TR" i="1" dirty="0">
                <a:latin typeface="Comic Sans MS" panose="030F0702030302020204" pitchFamily="66" charset="0"/>
              </a:rPr>
              <a:t>ADA ve IADPSG öneriyor.**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Sağ Ayraç 3"/>
          <p:cNvSpPr/>
          <p:nvPr/>
        </p:nvSpPr>
        <p:spPr>
          <a:xfrm>
            <a:off x="5214850" y="263790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2-İnsülin Direncini Gösteren Belirteçler: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Açlık İnsülini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SHBG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dirty="0" err="1">
                <a:latin typeface="Comic Sans MS" panose="030F0702030302020204" pitchFamily="66" charset="0"/>
              </a:rPr>
              <a:t>Viseral</a:t>
            </a:r>
            <a:r>
              <a:rPr lang="tr-TR" dirty="0">
                <a:latin typeface="Comic Sans MS" panose="030F0702030302020204" pitchFamily="66" charset="0"/>
              </a:rPr>
              <a:t> Yağ Ölçümü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7122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Açlık İnsülini: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&gt; 30 mu/L     % 69.2 </a:t>
            </a:r>
            <a:r>
              <a:rPr lang="tr-TR" dirty="0" err="1">
                <a:latin typeface="Comic Sans MS" panose="030F0702030302020204" pitchFamily="66" charset="0"/>
              </a:rPr>
              <a:t>sensitif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% 96 spesifik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</a:t>
            </a:r>
            <a:r>
              <a:rPr lang="tr-TR" sz="1000" i="1" dirty="0" err="1">
                <a:latin typeface="Comic Sans MS" panose="030F0702030302020204" pitchFamily="66" charset="0"/>
              </a:rPr>
              <a:t>Bito</a:t>
            </a:r>
            <a:r>
              <a:rPr lang="tr-TR" sz="1000" i="1" dirty="0">
                <a:latin typeface="Comic Sans MS" panose="030F0702030302020204" pitchFamily="66" charset="0"/>
              </a:rPr>
              <a:t> et al, </a:t>
            </a:r>
            <a:r>
              <a:rPr lang="tr-TR" sz="1000" i="1" dirty="0" err="1">
                <a:latin typeface="Comic Sans MS" panose="030F0702030302020204" pitchFamily="66" charset="0"/>
              </a:rPr>
              <a:t>Diabet</a:t>
            </a:r>
            <a:r>
              <a:rPr lang="tr-TR" sz="1000" i="1" dirty="0">
                <a:latin typeface="Comic Sans MS" panose="030F0702030302020204" pitchFamily="66" charset="0"/>
              </a:rPr>
              <a:t> </a:t>
            </a:r>
            <a:r>
              <a:rPr lang="tr-TR" sz="1000" i="1" dirty="0" err="1">
                <a:latin typeface="Comic Sans MS" panose="030F0702030302020204" pitchFamily="66" charset="0"/>
              </a:rPr>
              <a:t>Med</a:t>
            </a:r>
            <a:r>
              <a:rPr lang="tr-TR" sz="1000" i="1" dirty="0">
                <a:latin typeface="Comic Sans MS" panose="030F0702030302020204" pitchFamily="66" charset="0"/>
              </a:rPr>
              <a:t> 2005</a:t>
            </a:r>
          </a:p>
          <a:p>
            <a:pPr marL="0" indent="0">
              <a:buNone/>
            </a:pPr>
            <a:endParaRPr lang="tr-TR" sz="10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Perinatal</a:t>
            </a:r>
            <a:r>
              <a:rPr lang="tr-TR" dirty="0">
                <a:latin typeface="Comic Sans MS" panose="030F0702030302020204" pitchFamily="66" charset="0"/>
              </a:rPr>
              <a:t> sonuçlar ???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2. </a:t>
            </a:r>
            <a:r>
              <a:rPr lang="tr-TR" dirty="0" err="1">
                <a:latin typeface="Comic Sans MS" panose="030F0702030302020204" pitchFamily="66" charset="0"/>
              </a:rPr>
              <a:t>Trimester</a:t>
            </a:r>
            <a:r>
              <a:rPr lang="tr-TR" dirty="0">
                <a:latin typeface="Comic Sans MS" panose="030F0702030302020204" pitchFamily="66" charset="0"/>
              </a:rPr>
              <a:t> açlık insülini??</a:t>
            </a:r>
          </a:p>
        </p:txBody>
      </p:sp>
    </p:spTree>
    <p:extLst>
      <p:ext uri="{BB962C8B-B14F-4D97-AF65-F5344CB8AC3E}">
        <p14:creationId xmlns:p14="http://schemas.microsoft.com/office/powerpoint/2010/main" val="11599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8546" y="1762298"/>
            <a:ext cx="9321338" cy="414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HOMA-IR ve GDM: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sz="2300" dirty="0">
                <a:latin typeface="Comic Sans MS" panose="030F0702030302020204" pitchFamily="66" charset="0"/>
              </a:rPr>
              <a:t>Açlık </a:t>
            </a:r>
            <a:r>
              <a:rPr lang="tr-TR" sz="2300" dirty="0" err="1">
                <a:latin typeface="Comic Sans MS" panose="030F0702030302020204" pitchFamily="66" charset="0"/>
              </a:rPr>
              <a:t>plasma</a:t>
            </a:r>
            <a:r>
              <a:rPr lang="tr-TR" sz="2300" dirty="0">
                <a:latin typeface="Comic Sans MS" panose="030F0702030302020204" pitchFamily="66" charset="0"/>
              </a:rPr>
              <a:t> insülin (µIU/ml) X Açlık </a:t>
            </a:r>
            <a:r>
              <a:rPr lang="tr-TR" sz="2300" dirty="0" err="1">
                <a:latin typeface="Comic Sans MS" panose="030F0702030302020204" pitchFamily="66" charset="0"/>
              </a:rPr>
              <a:t>Plasma</a:t>
            </a:r>
            <a:r>
              <a:rPr lang="tr-TR" sz="2300" dirty="0">
                <a:latin typeface="Comic Sans MS" panose="030F0702030302020204" pitchFamily="66" charset="0"/>
              </a:rPr>
              <a:t> </a:t>
            </a:r>
            <a:r>
              <a:rPr lang="tr-TR" sz="2300" dirty="0" err="1">
                <a:latin typeface="Comic Sans MS" panose="030F0702030302020204" pitchFamily="66" charset="0"/>
              </a:rPr>
              <a:t>Glukozu</a:t>
            </a:r>
            <a:r>
              <a:rPr lang="tr-TR" sz="2300" dirty="0">
                <a:latin typeface="Comic Sans MS" panose="030F0702030302020204" pitchFamily="66" charset="0"/>
              </a:rPr>
              <a:t> (mg/dl) X 0.05     </a:t>
            </a:r>
          </a:p>
          <a:p>
            <a:pPr marL="0" indent="0">
              <a:buNone/>
            </a:pPr>
            <a:r>
              <a:rPr lang="tr-TR" sz="2300" dirty="0">
                <a:latin typeface="Comic Sans MS" panose="030F0702030302020204" pitchFamily="66" charset="0"/>
              </a:rPr>
              <a:t>                                                                 22.5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%100 </a:t>
            </a:r>
            <a:r>
              <a:rPr lang="tr-TR" dirty="0" err="1">
                <a:latin typeface="Comic Sans MS" panose="030F0702030302020204" pitchFamily="66" charset="0"/>
              </a:rPr>
              <a:t>sensitivite</a:t>
            </a:r>
            <a:r>
              <a:rPr lang="tr-TR" dirty="0">
                <a:latin typeface="Comic Sans MS" panose="030F0702030302020204" pitchFamily="66" charset="0"/>
              </a:rPr>
              <a:t>, % 94 </a:t>
            </a:r>
            <a:r>
              <a:rPr lang="tr-TR" dirty="0" err="1">
                <a:latin typeface="Comic Sans MS" panose="030F0702030302020204" pitchFamily="66" charset="0"/>
              </a:rPr>
              <a:t>spesifisite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HOMA-IR skoru &gt; 2.6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                           </a:t>
            </a:r>
            <a:r>
              <a:rPr lang="tr-TR" sz="1400" i="1" dirty="0">
                <a:latin typeface="Comic Sans MS" panose="030F0702030302020204" pitchFamily="66" charset="0"/>
              </a:rPr>
              <a:t>Ozcimen et al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Endoc</a:t>
            </a:r>
            <a:r>
              <a:rPr lang="tr-TR" sz="1400" i="1" dirty="0">
                <a:latin typeface="Comic Sans MS" panose="030F0702030302020204" pitchFamily="66" charset="0"/>
              </a:rPr>
              <a:t> 2008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</a:p>
        </p:txBody>
      </p:sp>
      <p:sp>
        <p:nvSpPr>
          <p:cNvPr id="7" name="Eksi İşareti 6"/>
          <p:cNvSpPr/>
          <p:nvPr/>
        </p:nvSpPr>
        <p:spPr>
          <a:xfrm flipV="1">
            <a:off x="138546" y="3103417"/>
            <a:ext cx="9836728" cy="775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357" y="141620"/>
            <a:ext cx="3092698" cy="20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328" y="1945178"/>
            <a:ext cx="4873474" cy="604058"/>
          </a:xfrm>
        </p:spPr>
        <p:txBody>
          <a:bodyPr/>
          <a:lstStyle/>
          <a:p>
            <a:r>
              <a:rPr lang="tr-TR" sz="1800" b="1" dirty="0">
                <a:latin typeface="Comic Sans MS" panose="030F0702030302020204" pitchFamily="66" charset="0"/>
              </a:rPr>
              <a:t>SHBG ve GDM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Yaşlı kadınlarda: SHBG düşüklüğü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TİP 2 D.M İLE İLGİLİ.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Gebelik öncesi düşük SHBG düzeyleri   GDM ile ilgili bulunmuş.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Diabetes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Care</a:t>
            </a:r>
            <a:r>
              <a:rPr lang="tr-TR" sz="1400" i="1" dirty="0">
                <a:latin typeface="Comic Sans MS" panose="030F0702030302020204" pitchFamily="66" charset="0"/>
              </a:rPr>
              <a:t> 2014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305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&lt; 15. hafta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SHBG &lt; 211.5 </a:t>
            </a:r>
            <a:r>
              <a:rPr lang="tr-TR" dirty="0" err="1">
                <a:latin typeface="Comic Sans MS" panose="030F0702030302020204" pitchFamily="66" charset="0"/>
              </a:rPr>
              <a:t>nmol</a:t>
            </a:r>
            <a:r>
              <a:rPr lang="tr-TR" dirty="0">
                <a:latin typeface="Comic Sans MS" panose="030F0702030302020204" pitchFamily="66" charset="0"/>
              </a:rPr>
              <a:t>/</a:t>
            </a:r>
            <a:r>
              <a:rPr lang="tr-TR" dirty="0" err="1">
                <a:latin typeface="Comic Sans MS" panose="030F0702030302020204" pitchFamily="66" charset="0"/>
              </a:rPr>
              <a:t>lt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</a:t>
            </a:r>
            <a:r>
              <a:rPr lang="tr-TR" sz="1400" dirty="0">
                <a:latin typeface="Comic Sans MS" panose="030F0702030302020204" pitchFamily="66" charset="0"/>
              </a:rPr>
              <a:t>% 85 </a:t>
            </a:r>
            <a:r>
              <a:rPr lang="tr-TR" sz="1400" dirty="0" err="1">
                <a:latin typeface="Comic Sans MS" panose="030F0702030302020204" pitchFamily="66" charset="0"/>
              </a:rPr>
              <a:t>sensitivite</a:t>
            </a:r>
            <a:endParaRPr lang="tr-TR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400" dirty="0">
                <a:latin typeface="Comic Sans MS" panose="030F0702030302020204" pitchFamily="66" charset="0"/>
              </a:rPr>
              <a:t>                                                % 37 </a:t>
            </a:r>
            <a:r>
              <a:rPr lang="tr-TR" sz="1400" dirty="0" err="1">
                <a:latin typeface="Comic Sans MS" panose="030F0702030302020204" pitchFamily="66" charset="0"/>
              </a:rPr>
              <a:t>spesifisite</a:t>
            </a:r>
            <a:endParaRPr lang="tr-TR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</a:t>
            </a:r>
            <a:r>
              <a:rPr lang="tr-TR" sz="1400" i="1" dirty="0">
                <a:latin typeface="Comic Sans MS" panose="030F0702030302020204" pitchFamily="66" charset="0"/>
              </a:rPr>
              <a:t>J Mater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2014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7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000" b="1" dirty="0" err="1">
                <a:latin typeface="Comic Sans MS" panose="030F0702030302020204" pitchFamily="66" charset="0"/>
              </a:rPr>
              <a:t>Viseral</a:t>
            </a:r>
            <a:r>
              <a:rPr lang="tr-TR" sz="2000" b="1" dirty="0">
                <a:latin typeface="Comic Sans MS" panose="030F0702030302020204" pitchFamily="66" charset="0"/>
              </a:rPr>
              <a:t> Yağ kalınlığı ölçümü ve GDM: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ultrasonografik</a:t>
            </a:r>
            <a:r>
              <a:rPr lang="tr-TR" dirty="0">
                <a:latin typeface="Comic Sans MS" panose="030F0702030302020204" pitchFamily="66" charset="0"/>
              </a:rPr>
              <a:t> olarak ölçülür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Abdominal</a:t>
            </a:r>
            <a:r>
              <a:rPr lang="tr-TR" dirty="0">
                <a:latin typeface="Comic Sans MS" panose="030F0702030302020204" pitchFamily="66" charset="0"/>
              </a:rPr>
              <a:t> bölge yağ depolanması </a:t>
            </a:r>
            <a:r>
              <a:rPr lang="tr-TR" dirty="0" err="1">
                <a:latin typeface="Comic Sans MS" panose="030F0702030302020204" pitchFamily="66" charset="0"/>
              </a:rPr>
              <a:t>metabolik</a:t>
            </a:r>
            <a:r>
              <a:rPr lang="tr-TR" dirty="0">
                <a:latin typeface="Comic Sans MS" panose="030F0702030302020204" pitchFamily="66" charset="0"/>
              </a:rPr>
              <a:t> hastalıkla ilgili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Sentral</a:t>
            </a:r>
            <a:r>
              <a:rPr lang="tr-TR" dirty="0">
                <a:latin typeface="Comic Sans MS" panose="030F0702030302020204" pitchFamily="66" charset="0"/>
              </a:rPr>
              <a:t> yağ depolanması: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preeklampsi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GDM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preterm</a:t>
            </a:r>
            <a:r>
              <a:rPr lang="tr-TR" dirty="0">
                <a:latin typeface="Comic Sans MS" panose="030F0702030302020204" pitchFamily="66" charset="0"/>
              </a:rPr>
              <a:t> doğum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Preg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Hyper</a:t>
            </a:r>
            <a:r>
              <a:rPr lang="tr-TR" sz="1400" i="1" dirty="0">
                <a:latin typeface="Comic Sans MS" panose="030F0702030302020204" pitchFamily="66" charset="0"/>
              </a:rPr>
              <a:t> 2011 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560" y="499954"/>
            <a:ext cx="3040652" cy="20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İlk </a:t>
            </a:r>
            <a:r>
              <a:rPr lang="tr-TR" b="1" dirty="0" err="1">
                <a:latin typeface="Comic Sans MS" panose="030F0702030302020204" pitchFamily="66" charset="0"/>
              </a:rPr>
              <a:t>trimester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viseral</a:t>
            </a:r>
            <a:r>
              <a:rPr lang="tr-TR" b="1" dirty="0">
                <a:latin typeface="Comic Sans MS" panose="030F0702030302020204" pitchFamily="66" charset="0"/>
              </a:rPr>
              <a:t> yağ kalınlığı: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hiperglisemi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dislipidemi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Yüksek </a:t>
            </a:r>
            <a:r>
              <a:rPr lang="tr-TR" dirty="0" err="1">
                <a:latin typeface="Comic Sans MS" panose="030F0702030302020204" pitchFamily="66" charset="0"/>
              </a:rPr>
              <a:t>diastolik</a:t>
            </a:r>
            <a:r>
              <a:rPr lang="tr-TR" dirty="0">
                <a:latin typeface="Comic Sans MS" panose="030F0702030302020204" pitchFamily="66" charset="0"/>
              </a:rPr>
              <a:t> basınç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İnsülin direnci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Viseral</a:t>
            </a:r>
            <a:r>
              <a:rPr lang="tr-TR" dirty="0">
                <a:latin typeface="Comic Sans MS" panose="030F0702030302020204" pitchFamily="66" charset="0"/>
              </a:rPr>
              <a:t> yağ kalınlığı: 19.5mm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(%66 </a:t>
            </a:r>
            <a:r>
              <a:rPr lang="tr-TR" dirty="0" err="1">
                <a:latin typeface="Comic Sans MS" panose="030F0702030302020204" pitchFamily="66" charset="0"/>
              </a:rPr>
              <a:t>sens</a:t>
            </a:r>
            <a:r>
              <a:rPr lang="tr-TR" dirty="0">
                <a:latin typeface="Comic Sans MS" panose="030F0702030302020204" pitchFamily="66" charset="0"/>
              </a:rPr>
              <a:t>.)</a:t>
            </a:r>
          </a:p>
        </p:txBody>
      </p:sp>
      <p:pic>
        <p:nvPicPr>
          <p:cNvPr id="6" name="Picture 882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91375" y="624111"/>
            <a:ext cx="4313238" cy="2678813"/>
          </a:xfrm>
          <a:prstGeom prst="rect">
            <a:avLst/>
          </a:prstGeom>
        </p:spPr>
      </p:pic>
      <p:grpSp>
        <p:nvGrpSpPr>
          <p:cNvPr id="7" name="Grup 6"/>
          <p:cNvGrpSpPr>
            <a:grpSpLocks/>
          </p:cNvGrpSpPr>
          <p:nvPr/>
        </p:nvGrpSpPr>
        <p:grpSpPr>
          <a:xfrm>
            <a:off x="6406341" y="3607723"/>
            <a:ext cx="5098269" cy="2593571"/>
            <a:chOff x="0" y="0"/>
            <a:chExt cx="2935649" cy="2904802"/>
          </a:xfrm>
        </p:grpSpPr>
        <p:sp>
          <p:nvSpPr>
            <p:cNvPr id="8" name="Shape 24875"/>
            <p:cNvSpPr/>
            <p:nvPr/>
          </p:nvSpPr>
          <p:spPr>
            <a:xfrm>
              <a:off x="441559" y="0"/>
              <a:ext cx="2494090" cy="2497836"/>
            </a:xfrm>
            <a:custGeom>
              <a:avLst/>
              <a:gdLst/>
              <a:ahLst/>
              <a:cxnLst/>
              <a:rect l="0" t="0" r="0" b="0"/>
              <a:pathLst>
                <a:path w="2494090" h="2497836">
                  <a:moveTo>
                    <a:pt x="0" y="0"/>
                  </a:moveTo>
                  <a:lnTo>
                    <a:pt x="2494090" y="0"/>
                  </a:lnTo>
                  <a:lnTo>
                    <a:pt x="2494090" y="2497836"/>
                  </a:lnTo>
                  <a:lnTo>
                    <a:pt x="0" y="2497836"/>
                  </a:lnTo>
                  <a:lnTo>
                    <a:pt x="0" y="0"/>
                  </a:lnTo>
                </a:path>
              </a:pathLst>
            </a:custGeom>
            <a:solidFill>
              <a:srgbClr val="E3E3E3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" name="Shape 24876"/>
            <p:cNvSpPr/>
            <p:nvPr/>
          </p:nvSpPr>
          <p:spPr>
            <a:xfrm>
              <a:off x="515561" y="42329"/>
              <a:ext cx="1045947" cy="575983"/>
            </a:xfrm>
            <a:custGeom>
              <a:avLst/>
              <a:gdLst/>
              <a:ahLst/>
              <a:cxnLst/>
              <a:rect l="0" t="0" r="0" b="0"/>
              <a:pathLst>
                <a:path w="1045947" h="575983">
                  <a:moveTo>
                    <a:pt x="0" y="0"/>
                  </a:moveTo>
                  <a:lnTo>
                    <a:pt x="1045947" y="0"/>
                  </a:lnTo>
                  <a:lnTo>
                    <a:pt x="1045947" y="575983"/>
                  </a:lnTo>
                  <a:lnTo>
                    <a:pt x="0" y="57598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Shape 1202"/>
            <p:cNvSpPr/>
            <p:nvPr/>
          </p:nvSpPr>
          <p:spPr>
            <a:xfrm>
              <a:off x="441559" y="0"/>
              <a:ext cx="2494090" cy="2497836"/>
            </a:xfrm>
            <a:custGeom>
              <a:avLst/>
              <a:gdLst/>
              <a:ahLst/>
              <a:cxnLst/>
              <a:rect l="0" t="0" r="0" b="0"/>
              <a:pathLst>
                <a:path w="2494090" h="2497836">
                  <a:moveTo>
                    <a:pt x="0" y="2497836"/>
                  </a:moveTo>
                  <a:lnTo>
                    <a:pt x="2494090" y="2497836"/>
                  </a:lnTo>
                  <a:lnTo>
                    <a:pt x="249409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Shape 1203"/>
            <p:cNvSpPr/>
            <p:nvPr/>
          </p:nvSpPr>
          <p:spPr>
            <a:xfrm>
              <a:off x="441559" y="2497836"/>
              <a:ext cx="2494090" cy="622"/>
            </a:xfrm>
            <a:custGeom>
              <a:avLst/>
              <a:gdLst/>
              <a:ahLst/>
              <a:cxnLst/>
              <a:rect l="0" t="0" r="0" b="0"/>
              <a:pathLst>
                <a:path w="2494090" h="622">
                  <a:moveTo>
                    <a:pt x="0" y="0"/>
                  </a:moveTo>
                  <a:lnTo>
                    <a:pt x="249409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Shape 1204"/>
            <p:cNvSpPr/>
            <p:nvPr/>
          </p:nvSpPr>
          <p:spPr>
            <a:xfrm>
              <a:off x="566628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Shape 1205"/>
            <p:cNvSpPr/>
            <p:nvPr/>
          </p:nvSpPr>
          <p:spPr>
            <a:xfrm>
              <a:off x="1015294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Shape 1206"/>
            <p:cNvSpPr/>
            <p:nvPr/>
          </p:nvSpPr>
          <p:spPr>
            <a:xfrm>
              <a:off x="1463947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Shape 1207"/>
            <p:cNvSpPr/>
            <p:nvPr/>
          </p:nvSpPr>
          <p:spPr>
            <a:xfrm>
              <a:off x="1913247" y="2497836"/>
              <a:ext cx="610" cy="56007"/>
            </a:xfrm>
            <a:custGeom>
              <a:avLst/>
              <a:gdLst/>
              <a:ahLst/>
              <a:cxnLst/>
              <a:rect l="0" t="0" r="0" b="0"/>
              <a:pathLst>
                <a:path w="610" h="56007">
                  <a:moveTo>
                    <a:pt x="0" y="0"/>
                  </a:moveTo>
                  <a:lnTo>
                    <a:pt x="610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Shape 1208"/>
            <p:cNvSpPr/>
            <p:nvPr/>
          </p:nvSpPr>
          <p:spPr>
            <a:xfrm>
              <a:off x="2361900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Rectangle 1209"/>
            <p:cNvSpPr/>
            <p:nvPr/>
          </p:nvSpPr>
          <p:spPr>
            <a:xfrm>
              <a:off x="1363223" y="2762189"/>
              <a:ext cx="771188" cy="1426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b="1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Specificity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9478"/>
            <p:cNvSpPr/>
            <p:nvPr/>
          </p:nvSpPr>
          <p:spPr>
            <a:xfrm>
              <a:off x="2849554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9479"/>
            <p:cNvSpPr/>
            <p:nvPr/>
          </p:nvSpPr>
          <p:spPr>
            <a:xfrm>
              <a:off x="2788597" y="2597557"/>
              <a:ext cx="81072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477"/>
            <p:cNvSpPr/>
            <p:nvPr/>
          </p:nvSpPr>
          <p:spPr>
            <a:xfrm>
              <a:off x="2727640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9475"/>
            <p:cNvSpPr/>
            <p:nvPr/>
          </p:nvSpPr>
          <p:spPr>
            <a:xfrm>
              <a:off x="240004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9476"/>
            <p:cNvSpPr/>
            <p:nvPr/>
          </p:nvSpPr>
          <p:spPr>
            <a:xfrm>
              <a:off x="23391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9474"/>
            <p:cNvSpPr/>
            <p:nvPr/>
          </p:nvSpPr>
          <p:spPr>
            <a:xfrm>
              <a:off x="2278153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9472"/>
            <p:cNvSpPr/>
            <p:nvPr/>
          </p:nvSpPr>
          <p:spPr>
            <a:xfrm>
              <a:off x="1855244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9469"/>
            <p:cNvSpPr/>
            <p:nvPr/>
          </p:nvSpPr>
          <p:spPr>
            <a:xfrm>
              <a:off x="1794287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9471"/>
            <p:cNvSpPr/>
            <p:nvPr/>
          </p:nvSpPr>
          <p:spPr>
            <a:xfrm>
              <a:off x="19162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9465"/>
            <p:cNvSpPr/>
            <p:nvPr/>
          </p:nvSpPr>
          <p:spPr>
            <a:xfrm>
              <a:off x="1502496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9467"/>
            <p:cNvSpPr/>
            <p:nvPr/>
          </p:nvSpPr>
          <p:spPr>
            <a:xfrm>
              <a:off x="144153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9463"/>
            <p:cNvSpPr/>
            <p:nvPr/>
          </p:nvSpPr>
          <p:spPr>
            <a:xfrm>
              <a:off x="1380582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19460"/>
            <p:cNvSpPr/>
            <p:nvPr/>
          </p:nvSpPr>
          <p:spPr>
            <a:xfrm>
              <a:off x="931045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9461"/>
            <p:cNvSpPr/>
            <p:nvPr/>
          </p:nvSpPr>
          <p:spPr>
            <a:xfrm>
              <a:off x="105295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9462"/>
            <p:cNvSpPr/>
            <p:nvPr/>
          </p:nvSpPr>
          <p:spPr>
            <a:xfrm>
              <a:off x="992002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9458"/>
            <p:cNvSpPr/>
            <p:nvPr/>
          </p:nvSpPr>
          <p:spPr>
            <a:xfrm>
              <a:off x="604915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9459"/>
            <p:cNvSpPr/>
            <p:nvPr/>
          </p:nvSpPr>
          <p:spPr>
            <a:xfrm>
              <a:off x="543958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19457"/>
            <p:cNvSpPr/>
            <p:nvPr/>
          </p:nvSpPr>
          <p:spPr>
            <a:xfrm>
              <a:off x="4830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Shape 1216"/>
            <p:cNvSpPr/>
            <p:nvPr/>
          </p:nvSpPr>
          <p:spPr>
            <a:xfrm>
              <a:off x="2810566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Shape 1217"/>
            <p:cNvSpPr/>
            <p:nvPr/>
          </p:nvSpPr>
          <p:spPr>
            <a:xfrm>
              <a:off x="441546" y="0"/>
              <a:ext cx="622" cy="2497836"/>
            </a:xfrm>
            <a:custGeom>
              <a:avLst/>
              <a:gdLst/>
              <a:ahLst/>
              <a:cxnLst/>
              <a:rect l="0" t="0" r="0" b="0"/>
              <a:pathLst>
                <a:path w="622" h="2497836">
                  <a:moveTo>
                    <a:pt x="0" y="0"/>
                  </a:moveTo>
                  <a:lnTo>
                    <a:pt x="622" y="2497836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Shape 1218"/>
            <p:cNvSpPr/>
            <p:nvPr/>
          </p:nvSpPr>
          <p:spPr>
            <a:xfrm>
              <a:off x="385551" y="2497836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Shape 1219"/>
            <p:cNvSpPr/>
            <p:nvPr/>
          </p:nvSpPr>
          <p:spPr>
            <a:xfrm>
              <a:off x="385551" y="2047926"/>
              <a:ext cx="55994" cy="610"/>
            </a:xfrm>
            <a:custGeom>
              <a:avLst/>
              <a:gdLst/>
              <a:ahLst/>
              <a:cxnLst/>
              <a:rect l="0" t="0" r="0" b="0"/>
              <a:pathLst>
                <a:path w="55994" h="610">
                  <a:moveTo>
                    <a:pt x="55994" y="0"/>
                  </a:moveTo>
                  <a:lnTo>
                    <a:pt x="0" y="610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Shape 1220"/>
            <p:cNvSpPr/>
            <p:nvPr/>
          </p:nvSpPr>
          <p:spPr>
            <a:xfrm>
              <a:off x="385551" y="1598016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Shape 1221"/>
            <p:cNvSpPr/>
            <p:nvPr/>
          </p:nvSpPr>
          <p:spPr>
            <a:xfrm>
              <a:off x="385551" y="1148728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Shape 1222"/>
            <p:cNvSpPr/>
            <p:nvPr/>
          </p:nvSpPr>
          <p:spPr>
            <a:xfrm>
              <a:off x="385551" y="698817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Rectangle 1223"/>
            <p:cNvSpPr/>
            <p:nvPr/>
          </p:nvSpPr>
          <p:spPr>
            <a:xfrm rot="-5399999">
              <a:off x="-314287" y="1216443"/>
              <a:ext cx="771188" cy="1426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b="1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Sensitivity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9428"/>
            <p:cNvSpPr/>
            <p:nvPr/>
          </p:nvSpPr>
          <p:spPr>
            <a:xfrm>
              <a:off x="232914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9427"/>
            <p:cNvSpPr/>
            <p:nvPr/>
          </p:nvSpPr>
          <p:spPr>
            <a:xfrm>
              <a:off x="293870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9426"/>
            <p:cNvSpPr/>
            <p:nvPr/>
          </p:nvSpPr>
          <p:spPr>
            <a:xfrm>
              <a:off x="171957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9430"/>
            <p:cNvSpPr/>
            <p:nvPr/>
          </p:nvSpPr>
          <p:spPr>
            <a:xfrm>
              <a:off x="293870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9429"/>
            <p:cNvSpPr/>
            <p:nvPr/>
          </p:nvSpPr>
          <p:spPr>
            <a:xfrm>
              <a:off x="171957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19431"/>
            <p:cNvSpPr/>
            <p:nvPr/>
          </p:nvSpPr>
          <p:spPr>
            <a:xfrm>
              <a:off x="232914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19434"/>
            <p:cNvSpPr/>
            <p:nvPr/>
          </p:nvSpPr>
          <p:spPr>
            <a:xfrm>
              <a:off x="293870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19435"/>
            <p:cNvSpPr/>
            <p:nvPr/>
          </p:nvSpPr>
          <p:spPr>
            <a:xfrm>
              <a:off x="232914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9433"/>
            <p:cNvSpPr/>
            <p:nvPr/>
          </p:nvSpPr>
          <p:spPr>
            <a:xfrm>
              <a:off x="171957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9441"/>
            <p:cNvSpPr/>
            <p:nvPr/>
          </p:nvSpPr>
          <p:spPr>
            <a:xfrm>
              <a:off x="293870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19442"/>
            <p:cNvSpPr/>
            <p:nvPr/>
          </p:nvSpPr>
          <p:spPr>
            <a:xfrm>
              <a:off x="232914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19440"/>
            <p:cNvSpPr/>
            <p:nvPr/>
          </p:nvSpPr>
          <p:spPr>
            <a:xfrm>
              <a:off x="171957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19447"/>
            <p:cNvSpPr/>
            <p:nvPr/>
          </p:nvSpPr>
          <p:spPr>
            <a:xfrm>
              <a:off x="232914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19446"/>
            <p:cNvSpPr/>
            <p:nvPr/>
          </p:nvSpPr>
          <p:spPr>
            <a:xfrm>
              <a:off x="293870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19445"/>
            <p:cNvSpPr/>
            <p:nvPr/>
          </p:nvSpPr>
          <p:spPr>
            <a:xfrm>
              <a:off x="171957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19452"/>
            <p:cNvSpPr/>
            <p:nvPr/>
          </p:nvSpPr>
          <p:spPr>
            <a:xfrm>
              <a:off x="171957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19454"/>
            <p:cNvSpPr/>
            <p:nvPr/>
          </p:nvSpPr>
          <p:spPr>
            <a:xfrm>
              <a:off x="232914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19453"/>
            <p:cNvSpPr/>
            <p:nvPr/>
          </p:nvSpPr>
          <p:spPr>
            <a:xfrm>
              <a:off x="293870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Shape 1230"/>
            <p:cNvSpPr/>
            <p:nvPr/>
          </p:nvSpPr>
          <p:spPr>
            <a:xfrm>
              <a:off x="385564" y="249543"/>
              <a:ext cx="55994" cy="610"/>
            </a:xfrm>
            <a:custGeom>
              <a:avLst/>
              <a:gdLst/>
              <a:ahLst/>
              <a:cxnLst/>
              <a:rect l="0" t="0" r="0" b="0"/>
              <a:pathLst>
                <a:path w="55994" h="610">
                  <a:moveTo>
                    <a:pt x="55994" y="0"/>
                  </a:moveTo>
                  <a:lnTo>
                    <a:pt x="0" y="610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Shape 1231"/>
            <p:cNvSpPr/>
            <p:nvPr/>
          </p:nvSpPr>
          <p:spPr>
            <a:xfrm>
              <a:off x="566628" y="249543"/>
              <a:ext cx="2243938" cy="2248294"/>
            </a:xfrm>
            <a:custGeom>
              <a:avLst/>
              <a:gdLst/>
              <a:ahLst/>
              <a:cxnLst/>
              <a:rect l="0" t="0" r="0" b="0"/>
              <a:pathLst>
                <a:path w="2243938" h="2248294">
                  <a:moveTo>
                    <a:pt x="2243938" y="0"/>
                  </a:moveTo>
                  <a:lnTo>
                    <a:pt x="2100148" y="0"/>
                  </a:lnTo>
                  <a:lnTo>
                    <a:pt x="2071396" y="140462"/>
                  </a:lnTo>
                  <a:lnTo>
                    <a:pt x="2042630" y="140462"/>
                  </a:lnTo>
                  <a:lnTo>
                    <a:pt x="1985124" y="280924"/>
                  </a:lnTo>
                  <a:lnTo>
                    <a:pt x="1956359" y="280924"/>
                  </a:lnTo>
                  <a:cubicBezTo>
                    <a:pt x="1764500" y="280924"/>
                    <a:pt x="1572641" y="280924"/>
                    <a:pt x="1380782" y="280924"/>
                  </a:cubicBezTo>
                  <a:lnTo>
                    <a:pt x="1323277" y="280924"/>
                  </a:lnTo>
                  <a:lnTo>
                    <a:pt x="1323277" y="421412"/>
                  </a:lnTo>
                  <a:lnTo>
                    <a:pt x="1294511" y="561861"/>
                  </a:lnTo>
                  <a:lnTo>
                    <a:pt x="1236993" y="561861"/>
                  </a:lnTo>
                  <a:lnTo>
                    <a:pt x="1208240" y="702348"/>
                  </a:lnTo>
                  <a:lnTo>
                    <a:pt x="1064451" y="702348"/>
                  </a:lnTo>
                  <a:lnTo>
                    <a:pt x="1064451" y="842797"/>
                  </a:lnTo>
                  <a:lnTo>
                    <a:pt x="1006932" y="842797"/>
                  </a:lnTo>
                  <a:lnTo>
                    <a:pt x="978179" y="983666"/>
                  </a:lnTo>
                  <a:lnTo>
                    <a:pt x="949439" y="983666"/>
                  </a:lnTo>
                  <a:cubicBezTo>
                    <a:pt x="872744" y="983666"/>
                    <a:pt x="796049" y="983666"/>
                    <a:pt x="719354" y="983666"/>
                  </a:cubicBezTo>
                  <a:lnTo>
                    <a:pt x="690601" y="983666"/>
                  </a:lnTo>
                  <a:lnTo>
                    <a:pt x="661848" y="1124141"/>
                  </a:lnTo>
                  <a:lnTo>
                    <a:pt x="604317" y="1124141"/>
                  </a:lnTo>
                  <a:lnTo>
                    <a:pt x="518046" y="1405065"/>
                  </a:lnTo>
                  <a:lnTo>
                    <a:pt x="489280" y="1405065"/>
                  </a:lnTo>
                  <a:cubicBezTo>
                    <a:pt x="412598" y="1405065"/>
                    <a:pt x="335915" y="1405065"/>
                    <a:pt x="259232" y="1405065"/>
                  </a:cubicBezTo>
                  <a:lnTo>
                    <a:pt x="201308" y="1405065"/>
                  </a:lnTo>
                  <a:lnTo>
                    <a:pt x="172542" y="1545552"/>
                  </a:lnTo>
                  <a:lnTo>
                    <a:pt x="57506" y="1545552"/>
                  </a:lnTo>
                  <a:lnTo>
                    <a:pt x="57506" y="1686001"/>
                  </a:lnTo>
                  <a:lnTo>
                    <a:pt x="28753" y="1826489"/>
                  </a:lnTo>
                  <a:lnTo>
                    <a:pt x="28753" y="2107806"/>
                  </a:lnTo>
                  <a:lnTo>
                    <a:pt x="0" y="2107806"/>
                  </a:lnTo>
                  <a:lnTo>
                    <a:pt x="0" y="2248294"/>
                  </a:lnTo>
                </a:path>
              </a:pathLst>
            </a:custGeom>
            <a:noFill/>
            <a:ln w="38100" cap="flat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Shape 1232"/>
            <p:cNvSpPr/>
            <p:nvPr/>
          </p:nvSpPr>
          <p:spPr>
            <a:xfrm>
              <a:off x="566628" y="249543"/>
              <a:ext cx="2243938" cy="2248294"/>
            </a:xfrm>
            <a:custGeom>
              <a:avLst/>
              <a:gdLst/>
              <a:ahLst/>
              <a:cxnLst/>
              <a:rect l="0" t="0" r="0" b="0"/>
              <a:pathLst>
                <a:path w="2243938" h="2248294">
                  <a:moveTo>
                    <a:pt x="2243938" y="0"/>
                  </a:moveTo>
                  <a:lnTo>
                    <a:pt x="2215172" y="0"/>
                  </a:lnTo>
                  <a:cubicBezTo>
                    <a:pt x="2157654" y="0"/>
                    <a:pt x="2100148" y="0"/>
                    <a:pt x="2042630" y="0"/>
                  </a:cubicBezTo>
                  <a:lnTo>
                    <a:pt x="2013877" y="0"/>
                  </a:lnTo>
                  <a:lnTo>
                    <a:pt x="1985124" y="140462"/>
                  </a:lnTo>
                  <a:lnTo>
                    <a:pt x="1783804" y="140462"/>
                  </a:lnTo>
                  <a:lnTo>
                    <a:pt x="1697533" y="280924"/>
                  </a:lnTo>
                  <a:lnTo>
                    <a:pt x="1496212" y="280924"/>
                  </a:lnTo>
                  <a:lnTo>
                    <a:pt x="1467472" y="421412"/>
                  </a:lnTo>
                  <a:lnTo>
                    <a:pt x="1323277" y="561861"/>
                  </a:lnTo>
                  <a:lnTo>
                    <a:pt x="1093203" y="561861"/>
                  </a:lnTo>
                  <a:lnTo>
                    <a:pt x="1035698" y="842797"/>
                  </a:lnTo>
                  <a:lnTo>
                    <a:pt x="949439" y="983666"/>
                  </a:lnTo>
                  <a:lnTo>
                    <a:pt x="834390" y="983666"/>
                  </a:lnTo>
                  <a:lnTo>
                    <a:pt x="805637" y="1124141"/>
                  </a:lnTo>
                  <a:lnTo>
                    <a:pt x="719354" y="1264615"/>
                  </a:lnTo>
                  <a:lnTo>
                    <a:pt x="431775" y="1264615"/>
                  </a:lnTo>
                  <a:lnTo>
                    <a:pt x="431775" y="1405065"/>
                  </a:lnTo>
                  <a:lnTo>
                    <a:pt x="259232" y="1686001"/>
                  </a:lnTo>
                  <a:lnTo>
                    <a:pt x="230061" y="1826489"/>
                  </a:lnTo>
                  <a:lnTo>
                    <a:pt x="143789" y="1966963"/>
                  </a:lnTo>
                  <a:lnTo>
                    <a:pt x="28753" y="1966963"/>
                  </a:lnTo>
                  <a:lnTo>
                    <a:pt x="28753" y="2248294"/>
                  </a:lnTo>
                  <a:lnTo>
                    <a:pt x="0" y="2248294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Shape 1233"/>
            <p:cNvSpPr/>
            <p:nvPr/>
          </p:nvSpPr>
          <p:spPr>
            <a:xfrm>
              <a:off x="607713" y="135916"/>
              <a:ext cx="191656" cy="622"/>
            </a:xfrm>
            <a:custGeom>
              <a:avLst/>
              <a:gdLst/>
              <a:ahLst/>
              <a:cxnLst/>
              <a:rect l="0" t="0" r="0" b="0"/>
              <a:pathLst>
                <a:path w="191656" h="622">
                  <a:moveTo>
                    <a:pt x="0" y="0"/>
                  </a:moveTo>
                  <a:lnTo>
                    <a:pt x="191656" y="622"/>
                  </a:lnTo>
                </a:path>
              </a:pathLst>
            </a:custGeom>
            <a:noFill/>
            <a:ln w="38100" cap="flat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Shape 1234"/>
            <p:cNvSpPr/>
            <p:nvPr/>
          </p:nvSpPr>
          <p:spPr>
            <a:xfrm>
              <a:off x="685072" y="520728"/>
              <a:ext cx="114296" cy="379"/>
            </a:xfrm>
            <a:custGeom>
              <a:avLst/>
              <a:gdLst/>
              <a:ahLst/>
              <a:cxnLst/>
              <a:rect l="0" t="0" r="0" b="0"/>
              <a:pathLst>
                <a:path w="114296" h="379">
                  <a:moveTo>
                    <a:pt x="0" y="0"/>
                  </a:moveTo>
                  <a:lnTo>
                    <a:pt x="114296" y="379"/>
                  </a:lnTo>
                  <a:cubicBezTo>
                    <a:pt x="94382" y="379"/>
                    <a:pt x="54403" y="220"/>
                    <a:pt x="15434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Shape 1235"/>
            <p:cNvSpPr/>
            <p:nvPr/>
          </p:nvSpPr>
          <p:spPr>
            <a:xfrm>
              <a:off x="607713" y="520472"/>
              <a:ext cx="77360" cy="256"/>
            </a:xfrm>
            <a:custGeom>
              <a:avLst/>
              <a:gdLst/>
              <a:ahLst/>
              <a:cxnLst/>
              <a:rect l="0" t="0" r="0" b="0"/>
              <a:pathLst>
                <a:path w="77360" h="256">
                  <a:moveTo>
                    <a:pt x="0" y="0"/>
                  </a:moveTo>
                  <a:cubicBezTo>
                    <a:pt x="7934" y="0"/>
                    <a:pt x="21391" y="40"/>
                    <a:pt x="37735" y="99"/>
                  </a:cubicBezTo>
                  <a:lnTo>
                    <a:pt x="7736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Shape 1236"/>
            <p:cNvSpPr/>
            <p:nvPr/>
          </p:nvSpPr>
          <p:spPr>
            <a:xfrm>
              <a:off x="607713" y="520472"/>
              <a:ext cx="191656" cy="635"/>
            </a:xfrm>
            <a:custGeom>
              <a:avLst/>
              <a:gdLst/>
              <a:ahLst/>
              <a:cxnLst/>
              <a:rect l="0" t="0" r="0" b="0"/>
              <a:pathLst>
                <a:path w="191656" h="635">
                  <a:moveTo>
                    <a:pt x="0" y="0"/>
                  </a:moveTo>
                  <a:cubicBezTo>
                    <a:pt x="31737" y="0"/>
                    <a:pt x="151829" y="635"/>
                    <a:pt x="191656" y="635"/>
                  </a:cubicBez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180210" sp="30035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Rectangle 1237"/>
            <p:cNvSpPr/>
            <p:nvPr/>
          </p:nvSpPr>
          <p:spPr>
            <a:xfrm>
              <a:off x="880581" y="344266"/>
              <a:ext cx="231005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BMI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238"/>
            <p:cNvSpPr/>
            <p:nvPr/>
          </p:nvSpPr>
          <p:spPr>
            <a:xfrm>
              <a:off x="880572" y="487895"/>
              <a:ext cx="837619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Reference line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239"/>
            <p:cNvSpPr/>
            <p:nvPr/>
          </p:nvSpPr>
          <p:spPr>
            <a:xfrm>
              <a:off x="880581" y="216257"/>
              <a:ext cx="158767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wc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240"/>
            <p:cNvSpPr/>
            <p:nvPr/>
          </p:nvSpPr>
          <p:spPr>
            <a:xfrm>
              <a:off x="880572" y="101191"/>
              <a:ext cx="310388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vmax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Shape 1242"/>
            <p:cNvSpPr/>
            <p:nvPr/>
          </p:nvSpPr>
          <p:spPr>
            <a:xfrm>
              <a:off x="566628" y="249543"/>
              <a:ext cx="2215312" cy="2248294"/>
            </a:xfrm>
            <a:custGeom>
              <a:avLst/>
              <a:gdLst/>
              <a:ahLst/>
              <a:cxnLst/>
              <a:rect l="0" t="0" r="0" b="0"/>
              <a:pathLst>
                <a:path w="2215312" h="2248294">
                  <a:moveTo>
                    <a:pt x="2215312" y="0"/>
                  </a:moveTo>
                  <a:lnTo>
                    <a:pt x="0" y="2248294"/>
                  </a:lnTo>
                  <a:lnTo>
                    <a:pt x="2215312" y="0"/>
                  </a:lnTo>
                  <a:close/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180210" sp="30035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Shape 1243"/>
            <p:cNvSpPr/>
            <p:nvPr/>
          </p:nvSpPr>
          <p:spPr>
            <a:xfrm>
              <a:off x="607713" y="262852"/>
              <a:ext cx="191656" cy="622"/>
            </a:xfrm>
            <a:custGeom>
              <a:avLst/>
              <a:gdLst/>
              <a:ahLst/>
              <a:cxnLst/>
              <a:rect l="0" t="0" r="0" b="0"/>
              <a:pathLst>
                <a:path w="191656" h="622">
                  <a:moveTo>
                    <a:pt x="0" y="0"/>
                  </a:moveTo>
                  <a:lnTo>
                    <a:pt x="191656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Shape 1244"/>
            <p:cNvSpPr/>
            <p:nvPr/>
          </p:nvSpPr>
          <p:spPr>
            <a:xfrm>
              <a:off x="482618" y="250152"/>
              <a:ext cx="2327948" cy="2247684"/>
            </a:xfrm>
            <a:custGeom>
              <a:avLst/>
              <a:gdLst/>
              <a:ahLst/>
              <a:cxnLst/>
              <a:rect l="0" t="0" r="0" b="0"/>
              <a:pathLst>
                <a:path w="2327948" h="2247684">
                  <a:moveTo>
                    <a:pt x="2327948" y="0"/>
                  </a:moveTo>
                  <a:lnTo>
                    <a:pt x="2063572" y="0"/>
                  </a:lnTo>
                  <a:lnTo>
                    <a:pt x="1878356" y="374472"/>
                  </a:lnTo>
                  <a:lnTo>
                    <a:pt x="1666634" y="748970"/>
                  </a:lnTo>
                  <a:lnTo>
                    <a:pt x="1507909" y="1123849"/>
                  </a:lnTo>
                  <a:lnTo>
                    <a:pt x="1428775" y="1123849"/>
                  </a:lnTo>
                  <a:lnTo>
                    <a:pt x="1217028" y="1498321"/>
                  </a:lnTo>
                  <a:lnTo>
                    <a:pt x="899605" y="1498321"/>
                  </a:lnTo>
                  <a:lnTo>
                    <a:pt x="846569" y="1872806"/>
                  </a:lnTo>
                  <a:lnTo>
                    <a:pt x="185229" y="1872806"/>
                  </a:lnTo>
                  <a:lnTo>
                    <a:pt x="106083" y="2247684"/>
                  </a:lnTo>
                  <a:lnTo>
                    <a:pt x="0" y="2247684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60070" sp="12014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Shape 1245"/>
            <p:cNvSpPr/>
            <p:nvPr/>
          </p:nvSpPr>
          <p:spPr>
            <a:xfrm>
              <a:off x="609046" y="389802"/>
              <a:ext cx="189078" cy="622"/>
            </a:xfrm>
            <a:custGeom>
              <a:avLst/>
              <a:gdLst/>
              <a:ahLst/>
              <a:cxnLst/>
              <a:rect l="0" t="0" r="0" b="0"/>
              <a:pathLst>
                <a:path w="189078" h="622">
                  <a:moveTo>
                    <a:pt x="0" y="0"/>
                  </a:moveTo>
                  <a:lnTo>
                    <a:pt x="189078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60070" sp="12014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3713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3-İnflamatuar Belirteçler: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CRP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TNF-α</a:t>
            </a:r>
            <a:r>
              <a:rPr lang="tr-TR" dirty="0" err="1">
                <a:latin typeface="Comic Sans MS" panose="030F0702030302020204" pitchFamily="66" charset="0"/>
              </a:rPr>
              <a:t>lfa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Adipositten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derive</a:t>
            </a:r>
            <a:r>
              <a:rPr lang="tr-TR" dirty="0">
                <a:latin typeface="Comic Sans MS" panose="030F0702030302020204" pitchFamily="66" charset="0"/>
              </a:rPr>
              <a:t> olan belirteçler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Adiponektin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Leptin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2400" b="1" dirty="0" err="1">
                <a:latin typeface="Comic Sans MS" panose="030F0702030302020204" pitchFamily="66" charset="0"/>
              </a:rPr>
              <a:t>Prevalans</a:t>
            </a:r>
            <a:r>
              <a:rPr lang="tr-TR" sz="2400" b="1" dirty="0">
                <a:latin typeface="Comic Sans MS" panose="030F0702030302020204" pitchFamily="66" charset="0"/>
              </a:rPr>
              <a:t>: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                                    %1-14 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                                   </a:t>
            </a:r>
            <a:r>
              <a:rPr lang="tr-TR" sz="2200" i="1" cap="none" dirty="0">
                <a:latin typeface="Comic Sans MS" panose="030F0702030302020204" pitchFamily="66" charset="0"/>
              </a:rPr>
              <a:t>Best </a:t>
            </a:r>
            <a:r>
              <a:rPr lang="tr-TR" sz="2200" i="1" cap="none" dirty="0" err="1">
                <a:latin typeface="Comic Sans MS" panose="030F0702030302020204" pitchFamily="66" charset="0"/>
              </a:rPr>
              <a:t>Pract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Res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Clin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Obstet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Gynecol</a:t>
            </a:r>
            <a:r>
              <a:rPr lang="tr-TR" sz="2200" i="1" cap="none" dirty="0">
                <a:latin typeface="Comic Sans MS" panose="030F0702030302020204" pitchFamily="66" charset="0"/>
              </a:rPr>
              <a:t> 2010</a:t>
            </a:r>
          </a:p>
          <a:p>
            <a:pPr marL="0" indent="0">
              <a:buNone/>
            </a:pPr>
            <a:endParaRPr lang="tr-TR" sz="2800" i="1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İsveç: %2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ABD yerli kabileleri: %12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Türkiye: %1.2-4.5</a:t>
            </a:r>
          </a:p>
          <a:p>
            <a:pPr marL="0" indent="0">
              <a:buNone/>
            </a:pPr>
            <a:r>
              <a:rPr lang="tr-TR" sz="2800" cap="none" dirty="0">
                <a:highlight>
                  <a:srgbClr val="FF00FF"/>
                </a:highlight>
                <a:latin typeface="Comic Sans MS" panose="030F0702030302020204" pitchFamily="66" charset="0"/>
              </a:rPr>
              <a:t>% 7.9 </a:t>
            </a:r>
            <a:r>
              <a:rPr lang="tr-TR" sz="2200" i="1" cap="none" dirty="0">
                <a:latin typeface="Comic Sans MS" panose="030F0702030302020204" pitchFamily="66" charset="0"/>
              </a:rPr>
              <a:t>(Ozcimen et al </a:t>
            </a:r>
            <a:r>
              <a:rPr lang="tr-TR" sz="2200" i="1" cap="none" dirty="0" err="1">
                <a:latin typeface="Comic Sans MS" panose="030F0702030302020204" pitchFamily="66" charset="0"/>
              </a:rPr>
              <a:t>Gynecol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Endocrinol</a:t>
            </a:r>
            <a:r>
              <a:rPr lang="tr-TR" sz="2200" i="1" cap="none" dirty="0">
                <a:latin typeface="Comic Sans MS" panose="030F0702030302020204" pitchFamily="66" charset="0"/>
              </a:rPr>
              <a:t> 2008)</a:t>
            </a:r>
          </a:p>
          <a:p>
            <a:pPr marL="0" indent="0">
              <a:buNone/>
            </a:pP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21" y="47071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81643"/>
            <a:ext cx="11723914" cy="66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000" dirty="0">
                <a:latin typeface="Comic Sans MS" panose="030F0702030302020204" pitchFamily="66" charset="0"/>
              </a:rPr>
              <a:t>CRP ve GDM: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CRP: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İnflamasyon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markerı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İnsülin direnci ile ilgili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CRP : 15 mg/dl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AKŞ: 90 mg/dl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Ozgu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Erdinc</a:t>
            </a:r>
            <a:r>
              <a:rPr lang="tr-TR" sz="1400" i="1" dirty="0">
                <a:latin typeface="Comic Sans MS" panose="030F0702030302020204" pitchFamily="66" charset="0"/>
              </a:rPr>
              <a:t> S, J </a:t>
            </a:r>
            <a:r>
              <a:rPr lang="tr-TR" sz="1400" i="1" dirty="0" err="1">
                <a:latin typeface="Comic Sans MS" panose="030F0702030302020204" pitchFamily="66" charset="0"/>
              </a:rPr>
              <a:t>Maternal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2015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64974"/>
              </p:ext>
            </p:extLst>
          </p:nvPr>
        </p:nvGraphicFramePr>
        <p:xfrm>
          <a:off x="5442066" y="2214694"/>
          <a:ext cx="6349808" cy="3575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479">
                  <a:extLst>
                    <a:ext uri="{9D8B030D-6E8A-4147-A177-3AD203B41FA5}">
                      <a16:colId xmlns:a16="http://schemas.microsoft.com/office/drawing/2014/main" xmlns="" val="2753776509"/>
                    </a:ext>
                  </a:extLst>
                </a:gridCol>
                <a:gridCol w="2356855">
                  <a:extLst>
                    <a:ext uri="{9D8B030D-6E8A-4147-A177-3AD203B41FA5}">
                      <a16:colId xmlns:a16="http://schemas.microsoft.com/office/drawing/2014/main" xmlns="" val="1211071546"/>
                    </a:ext>
                  </a:extLst>
                </a:gridCol>
                <a:gridCol w="2093131">
                  <a:extLst>
                    <a:ext uri="{9D8B030D-6E8A-4147-A177-3AD203B41FA5}">
                      <a16:colId xmlns:a16="http://schemas.microsoft.com/office/drawing/2014/main" xmlns="" val="2050946681"/>
                    </a:ext>
                  </a:extLst>
                </a:gridCol>
                <a:gridCol w="650343">
                  <a:extLst>
                    <a:ext uri="{9D8B030D-6E8A-4147-A177-3AD203B41FA5}">
                      <a16:colId xmlns:a16="http://schemas.microsoft.com/office/drawing/2014/main" xmlns="" val="1780098248"/>
                    </a:ext>
                  </a:extLst>
                </a:gridCol>
              </a:tblGrid>
              <a:tr h="1138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GDM (n¼49)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241300" indent="-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Normal GTT (n¼390)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p value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extLst>
                  <a:ext uri="{0D108BD9-81ED-4DB2-BD59-A6C34878D82A}">
                    <a16:rowId xmlns:a16="http://schemas.microsoft.com/office/drawing/2014/main" xmlns="" val="2636535843"/>
                  </a:ext>
                </a:extLst>
              </a:tr>
              <a:tr h="42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FPG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90 (62</a:t>
                      </a:r>
                      <a:r>
                        <a:rPr lang="tr-TR" sz="1000" b="1" dirty="0"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120)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86 (61</a:t>
                      </a:r>
                      <a:r>
                        <a:rPr lang="tr-TR" sz="1000" b="1" dirty="0"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125)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0.005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extLst>
                  <a:ext uri="{0D108BD9-81ED-4DB2-BD59-A6C34878D82A}">
                    <a16:rowId xmlns:a16="http://schemas.microsoft.com/office/drawing/2014/main" xmlns="" val="3507008610"/>
                  </a:ext>
                </a:extLst>
              </a:tr>
              <a:tr h="238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Hs-CRP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9 (1</a:t>
                      </a:r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52)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 (1</a:t>
                      </a:r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51)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0.002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1092411258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FPI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7 (1–155)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8 (1–123)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0.797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2611727057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HOMA-IR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1.51 (0.21–33.68)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1.58 (0.19–28.24)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158568114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HOMA-b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0.92 (14.4 to 57.15)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1.27 (0.12–28.2)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0.150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1125732546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QUICKI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0.36 (0.24–0.52)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0.36 (0.25–0.53)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1693190443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FIGR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0.08 (0.01–1.79)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0.09 (0.01–1.32)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0.590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723373106"/>
                  </a:ext>
                </a:extLst>
              </a:tr>
              <a:tr h="25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FGIR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12.42 (0.56–120)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11 (0.76–92)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0.590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1084896523"/>
                  </a:ext>
                </a:extLst>
              </a:tr>
              <a:tr h="26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FIRI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24.4 (3.4–545.6)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25.58 (3.12–457.56)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0.953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xmlns="" val="252999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TNF-</a:t>
            </a:r>
            <a:r>
              <a:rPr lang="el-GR" b="1" dirty="0">
                <a:latin typeface="Comic Sans MS" panose="030F0702030302020204" pitchFamily="66" charset="0"/>
              </a:rPr>
              <a:t>α</a:t>
            </a:r>
            <a:r>
              <a:rPr lang="tr-TR" b="1" dirty="0" err="1">
                <a:latin typeface="Comic Sans MS" panose="030F0702030302020204" pitchFamily="66" charset="0"/>
              </a:rPr>
              <a:t>lfa</a:t>
            </a:r>
            <a:r>
              <a:rPr lang="tr-TR" b="1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Plasentadan üretilir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İnsülin ve beta hücre fonksiyonunda rol alır.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Olgu-kontrol çalışmalarda: 11-13. haftada bakılması ve GDM ile ilgisi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Meta analiz: </a:t>
            </a:r>
            <a:r>
              <a:rPr lang="tr-TR" dirty="0" err="1">
                <a:latin typeface="Comic Sans MS" panose="030F0702030302020204" pitchFamily="66" charset="0"/>
              </a:rPr>
              <a:t>GDM’li</a:t>
            </a:r>
            <a:r>
              <a:rPr lang="tr-TR" dirty="0">
                <a:latin typeface="Comic Sans MS" panose="030F0702030302020204" pitchFamily="66" charset="0"/>
              </a:rPr>
              <a:t> hastalarda TNF-alfa yüksekliği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tr-TR" sz="1200" dirty="0" err="1">
                <a:latin typeface="Comic Sans MS" panose="030F0702030302020204" pitchFamily="66" charset="0"/>
              </a:rPr>
              <a:t>Diabates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care</a:t>
            </a:r>
            <a:r>
              <a:rPr lang="tr-TR" sz="1200" dirty="0">
                <a:latin typeface="Comic Sans MS" panose="030F0702030302020204" pitchFamily="66" charset="0"/>
              </a:rPr>
              <a:t> 2014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229725" y="684213"/>
            <a:ext cx="2962275" cy="2417762"/>
          </a:xfrm>
        </p:spPr>
      </p:pic>
    </p:spTree>
    <p:extLst>
      <p:ext uri="{BB962C8B-B14F-4D97-AF65-F5344CB8AC3E}">
        <p14:creationId xmlns:p14="http://schemas.microsoft.com/office/powerpoint/2010/main" val="15603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Adipositten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Derive</a:t>
            </a:r>
            <a:r>
              <a:rPr lang="tr-TR" b="1" dirty="0">
                <a:latin typeface="Comic Sans MS" panose="030F0702030302020204" pitchFamily="66" charset="0"/>
              </a:rPr>
              <a:t> olan Belirteçler: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</a:t>
            </a:r>
            <a:r>
              <a:rPr lang="tr-TR" dirty="0" err="1">
                <a:latin typeface="Comic Sans MS" panose="030F0702030302020204" pitchFamily="66" charset="0"/>
              </a:rPr>
              <a:t>Visfatin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Resistin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Retinol-Binding</a:t>
            </a:r>
            <a:r>
              <a:rPr lang="tr-TR" dirty="0">
                <a:latin typeface="Comic Sans MS" panose="030F0702030302020204" pitchFamily="66" charset="0"/>
              </a:rPr>
              <a:t> protein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Adipositlerden</a:t>
            </a:r>
            <a:r>
              <a:rPr lang="tr-TR" dirty="0">
                <a:latin typeface="Comic Sans MS" panose="030F0702030302020204" pitchFamily="66" charset="0"/>
              </a:rPr>
              <a:t> salgılanırlar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Obesite</a:t>
            </a:r>
            <a:r>
              <a:rPr lang="tr-TR" dirty="0">
                <a:latin typeface="Comic Sans MS" panose="030F0702030302020204" pitchFamily="66" charset="0"/>
              </a:rPr>
              <a:t> ile ilişki var.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???</a:t>
            </a:r>
          </a:p>
        </p:txBody>
      </p:sp>
    </p:spTree>
    <p:extLst>
      <p:ext uri="{BB962C8B-B14F-4D97-AF65-F5344CB8AC3E}">
        <p14:creationId xmlns:p14="http://schemas.microsoft.com/office/powerpoint/2010/main" val="39758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/>
            </a:r>
            <a:br>
              <a:rPr lang="tr-TR" sz="2400" b="1" dirty="0">
                <a:latin typeface="Comic Sans MS" panose="030F0702030302020204" pitchFamily="66" charset="0"/>
              </a:rPr>
            </a:br>
            <a:r>
              <a:rPr lang="tr-TR" sz="2400" b="1" dirty="0">
                <a:latin typeface="Comic Sans MS" panose="030F0702030302020204" pitchFamily="66" charset="0"/>
              </a:rPr>
              <a:t/>
            </a:r>
            <a:br>
              <a:rPr lang="tr-TR" sz="2400" b="1" dirty="0">
                <a:latin typeface="Comic Sans MS" panose="030F0702030302020204" pitchFamily="66" charset="0"/>
              </a:rPr>
            </a:br>
            <a:endParaRPr lang="tr-T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>
          <a:xfrm>
            <a:off x="1665514" y="870857"/>
            <a:ext cx="10232572" cy="5040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Adiponektin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Adipoz</a:t>
            </a:r>
            <a:r>
              <a:rPr lang="tr-TR" dirty="0">
                <a:latin typeface="Comic Sans MS" panose="030F0702030302020204" pitchFamily="66" charset="0"/>
              </a:rPr>
              <a:t> dokudan salgılanırlar.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anti </a:t>
            </a:r>
            <a:r>
              <a:rPr lang="tr-TR" dirty="0" err="1">
                <a:latin typeface="Comic Sans MS" panose="030F0702030302020204" pitchFamily="66" charset="0"/>
              </a:rPr>
              <a:t>inflamatuar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anti </a:t>
            </a:r>
            <a:r>
              <a:rPr lang="tr-TR" dirty="0" err="1">
                <a:latin typeface="Comic Sans MS" panose="030F0702030302020204" pitchFamily="66" charset="0"/>
              </a:rPr>
              <a:t>aterojenik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insülin </a:t>
            </a:r>
            <a:r>
              <a:rPr lang="tr-TR" dirty="0" err="1">
                <a:latin typeface="Comic Sans MS" panose="030F0702030302020204" pitchFamily="66" charset="0"/>
              </a:rPr>
              <a:t>duyarlaştırıcı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Düşük </a:t>
            </a:r>
            <a:r>
              <a:rPr lang="tr-TR" dirty="0" err="1">
                <a:latin typeface="Comic Sans MS" panose="030F0702030302020204" pitchFamily="66" charset="0"/>
              </a:rPr>
              <a:t>adiponektinler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Tip 2 D.M.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koroner arter has.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GDM   </a:t>
            </a:r>
          </a:p>
          <a:p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294967295"/>
          </p:nvPr>
        </p:nvSpPr>
        <p:spPr>
          <a:xfrm>
            <a:off x="6329363" y="925513"/>
            <a:ext cx="5862637" cy="4973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</a:t>
            </a:r>
            <a:r>
              <a:rPr 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Leptin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Enerji </a:t>
            </a:r>
            <a:r>
              <a:rPr lang="tr-TR" dirty="0" err="1">
                <a:latin typeface="Comic Sans MS" panose="030F0702030302020204" pitchFamily="66" charset="0"/>
              </a:rPr>
              <a:t>metab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İştahı baskılar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Plasentadan salgılanır.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Gebelikteki rolü???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Dolaşan </a:t>
            </a:r>
            <a:r>
              <a:rPr lang="tr-TR" dirty="0" err="1">
                <a:latin typeface="Comic Sans MS" panose="030F0702030302020204" pitchFamily="66" charset="0"/>
              </a:rPr>
              <a:t>leptin</a:t>
            </a:r>
            <a:r>
              <a:rPr lang="tr-TR" dirty="0">
                <a:latin typeface="Comic Sans MS" panose="030F0702030302020204" pitchFamily="66" charset="0"/>
              </a:rPr>
              <a:t> düzeyleri: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adiposite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viseral</a:t>
            </a:r>
            <a:r>
              <a:rPr lang="tr-TR" dirty="0">
                <a:latin typeface="Comic Sans MS" panose="030F0702030302020204" pitchFamily="66" charset="0"/>
              </a:rPr>
              <a:t> yağda artış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leptin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resistansı</a:t>
            </a:r>
            <a:r>
              <a:rPr lang="tr-TR" dirty="0">
                <a:latin typeface="Comic Sans MS" panose="030F0702030302020204" pitchFamily="66" charset="0"/>
              </a:rPr>
              <a:t> durumunda          artar. </a:t>
            </a:r>
          </a:p>
        </p:txBody>
      </p:sp>
    </p:spTree>
    <p:extLst>
      <p:ext uri="{BB962C8B-B14F-4D97-AF65-F5344CB8AC3E}">
        <p14:creationId xmlns:p14="http://schemas.microsoft.com/office/powerpoint/2010/main" val="7160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 flipH="1">
            <a:off x="-59871" y="1972703"/>
            <a:ext cx="59871" cy="57626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1202872" y="2548966"/>
            <a:ext cx="4256314" cy="3354060"/>
          </a:xfrm>
        </p:spPr>
        <p:txBody>
          <a:bodyPr/>
          <a:lstStyle/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GDM öngörüsü  orta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</a:t>
            </a:r>
            <a:r>
              <a:rPr lang="tr-TR" sz="1200" i="1" dirty="0" err="1">
                <a:latin typeface="Comic Sans MS" panose="030F0702030302020204" pitchFamily="66" charset="0"/>
              </a:rPr>
              <a:t>Diabetologia</a:t>
            </a:r>
            <a:r>
              <a:rPr lang="tr-TR" sz="1200" i="1" dirty="0">
                <a:latin typeface="Comic Sans MS" panose="030F0702030302020204" pitchFamily="66" charset="0"/>
              </a:rPr>
              <a:t> 2016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3052"/>
          <p:cNvPicPr/>
          <p:nvPr/>
        </p:nvPicPr>
        <p:blipFill>
          <a:blip r:embed="rId2"/>
          <a:stretch>
            <a:fillRect/>
          </a:stretch>
        </p:blipFill>
        <p:spPr>
          <a:xfrm>
            <a:off x="5557158" y="624110"/>
            <a:ext cx="5486400" cy="58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4-Plasentadan kaynaklanan Belirteçler: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Folistatin-like</a:t>
            </a:r>
            <a:r>
              <a:rPr lang="tr-TR" dirty="0">
                <a:latin typeface="Comic Sans MS" panose="030F0702030302020204" pitchFamily="66" charset="0"/>
              </a:rPr>
              <a:t> 3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Plasental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Growth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Factor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Placental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Exosome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PAPP-A</a:t>
            </a:r>
          </a:p>
        </p:txBody>
      </p:sp>
    </p:spTree>
    <p:extLst>
      <p:ext uri="{BB962C8B-B14F-4D97-AF65-F5344CB8AC3E}">
        <p14:creationId xmlns:p14="http://schemas.microsoft.com/office/powerpoint/2010/main" val="16290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411874" y="213914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PAPP-A                   </a:t>
            </a:r>
            <a:r>
              <a:rPr lang="tr-TR" dirty="0" err="1">
                <a:latin typeface="Comic Sans MS" panose="030F0702030302020204" pitchFamily="66" charset="0"/>
              </a:rPr>
              <a:t>Trizomi</a:t>
            </a:r>
            <a:r>
              <a:rPr lang="tr-TR" dirty="0">
                <a:latin typeface="Comic Sans MS" panose="030F0702030302020204" pitchFamily="66" charset="0"/>
              </a:rPr>
              <a:t> 21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18                  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PGF                                      13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Preeklampsi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SGA gelişeceklerde 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Sonuçlar farklı</a:t>
            </a:r>
          </a:p>
        </p:txBody>
      </p:sp>
      <p:sp>
        <p:nvSpPr>
          <p:cNvPr id="4" name="Sağ Ayraç 3"/>
          <p:cNvSpPr/>
          <p:nvPr/>
        </p:nvSpPr>
        <p:spPr>
          <a:xfrm>
            <a:off x="3895899" y="2333105"/>
            <a:ext cx="77585" cy="11637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/>
          <p:cNvSpPr/>
          <p:nvPr/>
        </p:nvSpPr>
        <p:spPr>
          <a:xfrm>
            <a:off x="8046720" y="2704407"/>
            <a:ext cx="484632" cy="1449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0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GDM oluşacaklarda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</a:t>
            </a: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serum PAPP-A: 11-13.hf % 6 daha düşük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serum PGF: % 5 daha yüksek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31 225 kadında: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İlk </a:t>
            </a:r>
            <a:r>
              <a:rPr lang="tr-TR" dirty="0" err="1">
                <a:latin typeface="Comic Sans MS" panose="030F0702030302020204" pitchFamily="66" charset="0"/>
              </a:rPr>
              <a:t>trimester</a:t>
            </a:r>
            <a:r>
              <a:rPr lang="tr-TR" dirty="0">
                <a:latin typeface="Comic Sans MS" panose="030F0702030302020204" pitchFamily="66" charset="0"/>
              </a:rPr>
              <a:t> Serum PAPP-A ve PGF, GDM taramasında yararlı değil.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Nicolaides</a:t>
            </a:r>
            <a:r>
              <a:rPr lang="tr-TR" sz="1400" i="1" dirty="0">
                <a:latin typeface="Comic Sans MS" panose="030F0702030302020204" pitchFamily="66" charset="0"/>
              </a:rPr>
              <a:t> et al, </a:t>
            </a:r>
            <a:r>
              <a:rPr lang="tr-TR" sz="1400" i="1" dirty="0" err="1">
                <a:latin typeface="Comic Sans MS" panose="030F0702030302020204" pitchFamily="66" charset="0"/>
              </a:rPr>
              <a:t>Metabolism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Clin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Exp</a:t>
            </a:r>
            <a:r>
              <a:rPr lang="tr-TR" sz="1400" i="1" dirty="0">
                <a:latin typeface="Comic Sans MS" panose="030F0702030302020204" pitchFamily="66" charset="0"/>
              </a:rPr>
              <a:t> 2015 </a:t>
            </a:r>
            <a:endParaRPr lang="tr-T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731520"/>
            <a:ext cx="10363826" cy="5059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5- Diğer belirteçler:</a:t>
            </a: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Glikozile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Fibronektin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Soluble</a:t>
            </a:r>
            <a:r>
              <a:rPr lang="tr-TR" dirty="0">
                <a:latin typeface="Comic Sans MS" panose="030F0702030302020204" pitchFamily="66" charset="0"/>
              </a:rPr>
              <a:t> (Pro) renin Reseptör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ALT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Ferritin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ANP, BNP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İrisin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NT artışı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T-PA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Ürik asit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Vit</a:t>
            </a:r>
            <a:r>
              <a:rPr lang="tr-TR" dirty="0">
                <a:latin typeface="Comic Sans MS" panose="030F0702030302020204" pitchFamily="66" charset="0"/>
              </a:rPr>
              <a:t>-D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METABOLOMICS…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8022" y="238298"/>
            <a:ext cx="10673541" cy="64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endParaRPr lang="en-US" altLang="tr-T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tr-TR" alt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Soluble</a:t>
            </a:r>
            <a: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 (Pro)renin Reseptörü:</a:t>
            </a:r>
            <a:endParaRPr lang="en-US" alt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tr-TR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latin typeface="Comic Sans MS" panose="030F0702030302020204" pitchFamily="66" charset="0"/>
              </a:rPr>
              <a:t>Maternal </a:t>
            </a:r>
            <a:r>
              <a:rPr lang="en-US" altLang="tr-TR" dirty="0" err="1">
                <a:latin typeface="Comic Sans MS" panose="030F0702030302020204" pitchFamily="66" charset="0"/>
              </a:rPr>
              <a:t>kanda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yüksekliği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Preeklampsi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 err="1">
                <a:latin typeface="Comic Sans MS" panose="030F0702030302020204" pitchFamily="66" charset="0"/>
              </a:rPr>
              <a:t>Kord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kanında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yüksekliği</a:t>
            </a:r>
            <a:r>
              <a:rPr lang="en-US" altLang="tr-TR" dirty="0">
                <a:latin typeface="Comic Sans MS" panose="030F0702030302020204" pitchFamily="66" charset="0"/>
              </a:rPr>
              <a:t>  </a:t>
            </a:r>
            <a:r>
              <a:rPr lang="en-US" altLang="tr-TR" dirty="0" err="1">
                <a:latin typeface="Comic Sans MS" panose="030F0702030302020204" pitchFamily="66" charset="0"/>
              </a:rPr>
              <a:t>azalmış</a:t>
            </a:r>
            <a:r>
              <a:rPr lang="en-US" altLang="tr-TR" dirty="0">
                <a:latin typeface="Comic Sans MS" panose="030F0702030302020204" pitchFamily="66" charset="0"/>
              </a:rPr>
              <a:t> SGA </a:t>
            </a:r>
            <a:r>
              <a:rPr lang="en-US" altLang="tr-TR" dirty="0" err="1">
                <a:latin typeface="Comic Sans MS" panose="030F0702030302020204" pitchFamily="66" charset="0"/>
              </a:rPr>
              <a:t>riski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latin typeface="Comic Sans MS" panose="030F0702030302020204" pitchFamily="66" charset="0"/>
              </a:rPr>
              <a:t>1 </a:t>
            </a:r>
            <a:r>
              <a:rPr lang="en-US" altLang="tr-TR" dirty="0" err="1">
                <a:latin typeface="Comic Sans MS" panose="030F0702030302020204" pitchFamily="66" charset="0"/>
              </a:rPr>
              <a:t>Trimesterde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artmış</a:t>
            </a:r>
            <a:r>
              <a:rPr lang="en-US" altLang="tr-TR" dirty="0">
                <a:latin typeface="Comic Sans MS" panose="030F0702030302020204" pitchFamily="66" charset="0"/>
              </a:rPr>
              <a:t> s(P)RR </a:t>
            </a:r>
            <a:r>
              <a:rPr lang="en-US" altLang="tr-TR" dirty="0" err="1">
                <a:latin typeface="Comic Sans MS" panose="030F0702030302020204" pitchFamily="66" charset="0"/>
              </a:rPr>
              <a:t>konsantrasyonu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sonradan</a:t>
            </a:r>
            <a:r>
              <a:rPr lang="en-US" altLang="tr-TR" dirty="0">
                <a:latin typeface="Comic Sans MS" panose="030F0702030302020204" pitchFamily="66" charset="0"/>
              </a:rPr>
              <a:t> GDM </a:t>
            </a:r>
            <a:r>
              <a:rPr lang="en-US" altLang="tr-TR" dirty="0">
                <a:latin typeface="Comic Sans MS" panose="030F0702030302020204" pitchFamily="66" charset="0"/>
                <a:sym typeface="Wingdings" panose="05000000000000000000" pitchFamily="2" charset="2"/>
              </a:rPr>
              <a:t>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en-US" altLang="tr-TR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tr-TR" dirty="0">
              <a:latin typeface="Trebuchet MS" panose="020B0603020202020204" pitchFamily="34" charset="0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332514" y="5824539"/>
            <a:ext cx="733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Watanabe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N.Association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between soluble (pro) Renin Receptor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Concentrationin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cord blood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and SGA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birth:A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cross sectional study.www.plosone.org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72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328" y="1905000"/>
            <a:ext cx="4873474" cy="655320"/>
          </a:xfrm>
        </p:spPr>
        <p:txBody>
          <a:bodyPr/>
          <a:lstStyle/>
          <a:p>
            <a:r>
              <a:rPr lang="tr-TR" sz="1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Natriüretik</a:t>
            </a:r>
            <a:r>
              <a:rPr lang="tr-T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peptitler</a:t>
            </a:r>
            <a:r>
              <a:rPr lang="tr-T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(ANP, BNP, CNP) ve GDM: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913774" y="2599114"/>
            <a:ext cx="5106027" cy="3192086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Kalpten salgılanır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Metabolik</a:t>
            </a:r>
            <a:r>
              <a:rPr lang="tr-TR" dirty="0">
                <a:latin typeface="Comic Sans MS" panose="030F0702030302020204" pitchFamily="66" charset="0"/>
              </a:rPr>
              <a:t> sendromda rol alıyorlar</a:t>
            </a:r>
          </a:p>
          <a:p>
            <a:r>
              <a:rPr lang="tr-TR" dirty="0">
                <a:latin typeface="Comic Sans MS" panose="030F0702030302020204" pitchFamily="66" charset="0"/>
              </a:rPr>
              <a:t>İnsülin direncine karşı koyuyorlar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b="1" i="1" dirty="0">
                <a:latin typeface="Comic Sans MS" panose="030F0702030302020204" pitchFamily="66" charset="0"/>
              </a:rPr>
              <a:t>GDM grubunda: ANP, BNP daha düşük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</a:t>
            </a:r>
            <a:r>
              <a:rPr lang="tr-TR" sz="1400" i="1" dirty="0">
                <a:latin typeface="Comic Sans MS" panose="030F0702030302020204" pitchFamily="66" charset="0"/>
              </a:rPr>
              <a:t>Yüksel et al, </a:t>
            </a:r>
            <a:r>
              <a:rPr lang="tr-TR" sz="1400" i="1" dirty="0" err="1">
                <a:latin typeface="Comic Sans MS" panose="030F0702030302020204" pitchFamily="66" charset="0"/>
              </a:rPr>
              <a:t>Matern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2016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07727" y="1905000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3431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altLang="tr-T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3"/>
          </p:nvPr>
        </p:nvSpPr>
        <p:spPr>
          <a:xfrm>
            <a:off x="1611086" y="1289957"/>
            <a:ext cx="8773885" cy="439782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Glikolize</a:t>
            </a:r>
            <a: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Fibronektin</a:t>
            </a:r>
            <a: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endParaRPr lang="tr-TR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>
                <a:latin typeface="Trebuchet MS" panose="020B0603020202020204" pitchFamily="34" charset="0"/>
              </a:rPr>
              <a:t>5-13.Hafta 90 hasta </a:t>
            </a:r>
            <a:r>
              <a:rPr lang="en-US" altLang="tr-TR" dirty="0" err="1">
                <a:latin typeface="Trebuchet MS" panose="020B0603020202020204" pitchFamily="34" charset="0"/>
              </a:rPr>
              <a:t>sonradan</a:t>
            </a:r>
            <a:r>
              <a:rPr lang="en-US" altLang="tr-TR" dirty="0">
                <a:latin typeface="Trebuchet MS" panose="020B0603020202020204" pitchFamily="34" charset="0"/>
              </a:rPr>
              <a:t> GDM </a:t>
            </a:r>
            <a:r>
              <a:rPr lang="en-US" altLang="tr-TR" dirty="0" err="1">
                <a:latin typeface="Trebuchet MS" panose="020B0603020202020204" pitchFamily="34" charset="0"/>
              </a:rPr>
              <a:t>ve</a:t>
            </a:r>
            <a:r>
              <a:rPr lang="en-US" altLang="tr-TR" dirty="0">
                <a:latin typeface="Trebuchet MS" panose="020B0603020202020204" pitchFamily="34" charset="0"/>
              </a:rPr>
              <a:t> 92  normal </a:t>
            </a:r>
            <a:r>
              <a:rPr lang="en-US" altLang="tr-TR" dirty="0" err="1">
                <a:latin typeface="Trebuchet MS" panose="020B0603020202020204" pitchFamily="34" charset="0"/>
              </a:rPr>
              <a:t>gebe</a:t>
            </a:r>
            <a:endParaRPr lang="en-US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 err="1">
                <a:latin typeface="Trebuchet MS" panose="020B0603020202020204" pitchFamily="34" charset="0"/>
              </a:rPr>
              <a:t>Glikozile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fibronektin</a:t>
            </a:r>
            <a:r>
              <a:rPr lang="en-US" altLang="tr-TR" dirty="0">
                <a:latin typeface="Trebuchet MS" panose="020B0603020202020204" pitchFamily="34" charset="0"/>
              </a:rPr>
              <a:t> GDM </a:t>
            </a:r>
            <a:r>
              <a:rPr lang="en-US" altLang="tr-TR" dirty="0" err="1">
                <a:latin typeface="Trebuchet MS" panose="020B0603020202020204" pitchFamily="34" charset="0"/>
              </a:rPr>
              <a:t>için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bağımsız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bir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faktör</a:t>
            </a:r>
            <a:r>
              <a:rPr lang="en-US" altLang="tr-TR" dirty="0">
                <a:latin typeface="Trebuchet MS" panose="020B0603020202020204" pitchFamily="34" charset="0"/>
              </a:rPr>
              <a:t> (p&lt;0.01).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 err="1">
                <a:latin typeface="Trebuchet MS" panose="020B0603020202020204" pitchFamily="34" charset="0"/>
              </a:rPr>
              <a:t>Glikolize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fibronektin</a:t>
            </a:r>
            <a:r>
              <a:rPr lang="en-US" altLang="tr-TR" dirty="0">
                <a:latin typeface="Trebuchet MS" panose="020B0603020202020204" pitchFamily="34" charset="0"/>
              </a:rPr>
              <a:t> 120 mg/L </a:t>
            </a:r>
            <a:endParaRPr lang="tr-TR" altLang="tr-TR" dirty="0">
              <a:latin typeface="Trebuchet MS" panose="020B0603020202020204" pitchFamily="34" charset="0"/>
            </a:endParaRPr>
          </a:p>
          <a:p>
            <a:pPr marL="0" indent="0" eaLnBrk="1" hangingPunct="1"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                               </a:t>
            </a:r>
            <a:r>
              <a:rPr lang="en-US" altLang="tr-TR" dirty="0">
                <a:latin typeface="Trebuchet MS" panose="020B0603020202020204" pitchFamily="34" charset="0"/>
              </a:rPr>
              <a:t>PPV %63 NPV %95 </a:t>
            </a:r>
            <a:r>
              <a:rPr lang="en-US" altLang="tr-TR" dirty="0" err="1">
                <a:latin typeface="Trebuchet MS" panose="020B0603020202020204" pitchFamily="34" charset="0"/>
              </a:rPr>
              <a:t>prevalans</a:t>
            </a:r>
            <a:r>
              <a:rPr lang="en-US" altLang="tr-TR" dirty="0">
                <a:latin typeface="Trebuchet MS" panose="020B0603020202020204" pitchFamily="34" charset="0"/>
              </a:rPr>
              <a:t> %12.</a:t>
            </a:r>
          </a:p>
          <a:p>
            <a:pPr marL="0" indent="0" eaLnBrk="1" hangingPunct="1">
              <a:buNone/>
            </a:pPr>
            <a:endParaRPr lang="en-US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endParaRPr lang="en-US" altLang="tr-TR" i="1" dirty="0">
              <a:solidFill>
                <a:srgbClr val="FFFF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i="1" dirty="0">
              <a:solidFill>
                <a:schemeClr val="tx1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-2006600" y="499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2165351" y="5849939"/>
            <a:ext cx="6377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Obs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Gyn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2013</a:t>
            </a:r>
            <a:endParaRPr lang="en-US" altLang="tr-TR" sz="14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0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İrisin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Egzersiz ile indüklenen </a:t>
            </a:r>
            <a:r>
              <a:rPr lang="tr-TR" dirty="0" err="1">
                <a:latin typeface="Comic Sans MS" panose="030F0702030302020204" pitchFamily="66" charset="0"/>
              </a:rPr>
              <a:t>myokin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Farelerde </a:t>
            </a:r>
            <a:r>
              <a:rPr lang="tr-TR" dirty="0" err="1">
                <a:latin typeface="Comic Sans MS" panose="030F0702030302020204" pitchFamily="66" charset="0"/>
              </a:rPr>
              <a:t>glukoz</a:t>
            </a:r>
            <a:r>
              <a:rPr lang="tr-TR" dirty="0">
                <a:latin typeface="Comic Sans MS" panose="030F0702030302020204" pitchFamily="66" charset="0"/>
              </a:rPr>
              <a:t> metabolizmasını artırdığı gösterilmiş.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GDM gelişecek hastalarda ilk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İrisin düzeyleri daha düşük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</a:t>
            </a:r>
            <a:r>
              <a:rPr lang="tr-TR" sz="1400" i="1" dirty="0">
                <a:latin typeface="Comic Sans MS" panose="030F0702030302020204" pitchFamily="66" charset="0"/>
              </a:rPr>
              <a:t>Erol et al, J </a:t>
            </a:r>
            <a:r>
              <a:rPr lang="tr-TR" sz="1400" i="1" dirty="0" err="1">
                <a:latin typeface="Comic Sans MS" panose="030F0702030302020204" pitchFamily="66" charset="0"/>
              </a:rPr>
              <a:t>Matern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2016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NT ARTIŞI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NT artışı: Lenfatik dolanım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</a:t>
            </a:r>
            <a:r>
              <a:rPr lang="tr-TR" dirty="0" err="1">
                <a:latin typeface="Comic Sans MS" panose="030F0702030302020204" pitchFamily="66" charset="0"/>
              </a:rPr>
              <a:t>Ekstraselüler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matriks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Kardiovasküler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hemodinamik</a:t>
            </a:r>
            <a:r>
              <a:rPr lang="tr-TR" dirty="0">
                <a:latin typeface="Comic Sans MS" panose="030F0702030302020204" pitchFamily="66" charset="0"/>
              </a:rPr>
              <a:t> anomaliler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GDM’de</a:t>
            </a:r>
            <a:r>
              <a:rPr lang="tr-TR" b="1" dirty="0">
                <a:latin typeface="Comic Sans MS" panose="030F0702030302020204" pitchFamily="66" charset="0"/>
              </a:rPr>
              <a:t>: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Hipotez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  <a:r>
              <a:rPr lang="tr-TR" dirty="0" err="1">
                <a:latin typeface="Comic Sans MS" panose="030F0702030302020204" pitchFamily="66" charset="0"/>
              </a:rPr>
              <a:t>Mikrosirkülasyon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hiperglisemi</a:t>
            </a:r>
            <a:r>
              <a:rPr lang="tr-TR" dirty="0">
                <a:latin typeface="Comic Sans MS" panose="030F0702030302020204" pitchFamily="66" charset="0"/>
              </a:rPr>
              <a:t> nedeniyle etkilenip </a:t>
            </a:r>
            <a:r>
              <a:rPr lang="tr-TR" dirty="0" err="1">
                <a:latin typeface="Comic Sans MS" panose="030F0702030302020204" pitchFamily="66" charset="0"/>
              </a:rPr>
              <a:t>mikrodolaşımı</a:t>
            </a:r>
            <a:r>
              <a:rPr lang="tr-TR" dirty="0">
                <a:latin typeface="Comic Sans MS" panose="030F0702030302020204" pitchFamily="66" charset="0"/>
              </a:rPr>
              <a:t> etkileyebilir.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NT artışı ile GDM arası ilişki gösterilememiş.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Endoc</a:t>
            </a:r>
            <a:r>
              <a:rPr lang="tr-TR" sz="1400" i="1" dirty="0">
                <a:latin typeface="Comic Sans MS" panose="030F0702030302020204" pitchFamily="66" charset="0"/>
              </a:rPr>
              <a:t> 2011</a:t>
            </a:r>
            <a:r>
              <a:rPr lang="tr-TR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94" y="470104"/>
            <a:ext cx="3256718" cy="24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361098"/>
          </a:xfrm>
        </p:spPr>
        <p:txBody>
          <a:bodyPr/>
          <a:lstStyle/>
          <a:p>
            <a:r>
              <a:rPr 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Vit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 ve GDM: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olgularında serum 25 (OH) D değeri, normal gebelerden daha düşük.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Am</a:t>
            </a:r>
            <a:r>
              <a:rPr lang="tr-TR" sz="1400" i="1" dirty="0">
                <a:latin typeface="Comic Sans MS" panose="030F0702030302020204" pitchFamily="66" charset="0"/>
              </a:rPr>
              <a:t> J </a:t>
            </a:r>
            <a:r>
              <a:rPr lang="tr-TR" sz="1400" i="1" dirty="0" err="1">
                <a:latin typeface="Comic Sans MS" panose="030F0702030302020204" pitchFamily="66" charset="0"/>
              </a:rPr>
              <a:t>Obstet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2013</a:t>
            </a:r>
            <a:endParaRPr lang="tr-TR" i="1" dirty="0">
              <a:latin typeface="Comic Sans MS" panose="030F0702030302020204" pitchFamily="66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34311" y="463559"/>
            <a:ext cx="2848205" cy="3429966"/>
          </a:xfrm>
        </p:spPr>
      </p:pic>
    </p:spTree>
    <p:extLst>
      <p:ext uri="{BB962C8B-B14F-4D97-AF65-F5344CB8AC3E}">
        <p14:creationId xmlns:p14="http://schemas.microsoft.com/office/powerpoint/2010/main" val="13742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566989" y="1027114"/>
            <a:ext cx="7024687" cy="839787"/>
          </a:xfrm>
        </p:spPr>
        <p:txBody>
          <a:bodyPr/>
          <a:lstStyle/>
          <a:p>
            <a:pPr eaLnBrk="1" hangingPunct="1"/>
            <a:r>
              <a:rPr lang="tr-TR" altLang="tr-TR" dirty="0">
                <a:solidFill>
                  <a:srgbClr val="956B43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t-PA ve GDM</a:t>
            </a:r>
          </a:p>
        </p:txBody>
      </p:sp>
      <p:sp>
        <p:nvSpPr>
          <p:cNvPr id="50179" name="Rectangle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Endotel</a:t>
            </a:r>
            <a:r>
              <a:rPr lang="tr-TR" altLang="tr-TR" dirty="0">
                <a:latin typeface="Comic Sans MS" panose="030F0702030302020204" pitchFamily="66" charset="0"/>
              </a:rPr>
              <a:t> aktivasyonunu gösterir.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Hepatik</a:t>
            </a:r>
            <a:r>
              <a:rPr lang="tr-TR" altLang="tr-TR" dirty="0">
                <a:latin typeface="Comic Sans MS" panose="030F0702030302020204" pitchFamily="66" charset="0"/>
              </a:rPr>
              <a:t> yağ </a:t>
            </a:r>
            <a:r>
              <a:rPr lang="tr-TR" altLang="tr-TR" dirty="0" err="1">
                <a:latin typeface="Comic Sans MS" panose="030F0702030302020204" pitchFamily="66" charset="0"/>
              </a:rPr>
              <a:t>komponentini</a:t>
            </a:r>
            <a:r>
              <a:rPr lang="tr-TR" altLang="tr-TR" dirty="0">
                <a:latin typeface="Comic Sans MS" panose="030F0702030302020204" pitchFamily="66" charset="0"/>
              </a:rPr>
              <a:t> yansıtır.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Kilo kaybı t-PA seviyesini düşürür.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İnsülin rezistansı ile direkt ilişkilidir.</a:t>
            </a:r>
          </a:p>
        </p:txBody>
      </p:sp>
    </p:spTree>
    <p:extLst>
      <p:ext uri="{BB962C8B-B14F-4D97-AF65-F5344CB8AC3E}">
        <p14:creationId xmlns:p14="http://schemas.microsoft.com/office/powerpoint/2010/main" val="3102475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Ürik Asit ve GDM: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hiperürisemi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BMI’den</a:t>
            </a:r>
            <a:r>
              <a:rPr lang="tr-TR" dirty="0">
                <a:latin typeface="Comic Sans MS" panose="030F0702030302020204" pitchFamily="66" charset="0"/>
              </a:rPr>
              <a:t> bağımsız olarak GDM gelişimi açısından yüksek risk ile ilişkilidir.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ürik asit yüksekliği olan grupta GDM riski 3.25 kat artmış bulunmuş. </a:t>
            </a:r>
          </a:p>
          <a:p>
            <a:pPr marL="0" indent="0">
              <a:buNone/>
            </a:pPr>
            <a:r>
              <a:rPr lang="tr-TR" dirty="0"/>
              <a:t>                 </a:t>
            </a:r>
            <a:r>
              <a:rPr lang="tr-TR" sz="1400" dirty="0" err="1">
                <a:latin typeface="Comic Sans MS" panose="030F0702030302020204" pitchFamily="66" charset="0"/>
              </a:rPr>
              <a:t>Am</a:t>
            </a:r>
            <a:r>
              <a:rPr lang="tr-TR" sz="1400" dirty="0">
                <a:latin typeface="Comic Sans MS" panose="030F0702030302020204" pitchFamily="66" charset="0"/>
              </a:rPr>
              <a:t> J </a:t>
            </a:r>
            <a:r>
              <a:rPr lang="tr-TR" sz="1400" dirty="0" err="1">
                <a:latin typeface="Comic Sans MS" panose="030F0702030302020204" pitchFamily="66" charset="0"/>
              </a:rPr>
              <a:t>Obstet</a:t>
            </a:r>
            <a:r>
              <a:rPr lang="tr-TR" sz="1400" dirty="0"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latin typeface="Comic Sans MS" panose="030F0702030302020204" pitchFamily="66" charset="0"/>
              </a:rPr>
              <a:t>Gynecol</a:t>
            </a:r>
            <a:r>
              <a:rPr lang="tr-TR" sz="1400" dirty="0">
                <a:latin typeface="Comic Sans MS" panose="030F0702030302020204" pitchFamily="66" charset="0"/>
              </a:rPr>
              <a:t> 2009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11389" y="2214694"/>
            <a:ext cx="4976553" cy="33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</a:t>
            </a:r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                 Belirteçlerin Kombinasyonu??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76" y="618517"/>
            <a:ext cx="3499077" cy="26738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8917"/>
          <a:stretch/>
        </p:blipFill>
        <p:spPr>
          <a:xfrm>
            <a:off x="6978876" y="4936671"/>
            <a:ext cx="4525736" cy="15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2900" b="1" dirty="0" err="1">
                <a:latin typeface="Comic Sans MS" panose="030F0702030302020204" pitchFamily="66" charset="0"/>
              </a:rPr>
              <a:t>Free</a:t>
            </a:r>
            <a:r>
              <a:rPr lang="tr-TR" sz="2900" b="1" dirty="0">
                <a:latin typeface="Comic Sans MS" panose="030F0702030302020204" pitchFamily="66" charset="0"/>
              </a:rPr>
              <a:t> </a:t>
            </a:r>
            <a:r>
              <a:rPr lang="el-GR" sz="2900" b="1" dirty="0">
                <a:latin typeface="Comic Sans MS" panose="030F0702030302020204" pitchFamily="66" charset="0"/>
              </a:rPr>
              <a:t>β</a:t>
            </a:r>
            <a:r>
              <a:rPr lang="tr-TR" sz="2900" b="1" dirty="0">
                <a:latin typeface="Comic Sans MS" panose="030F0702030302020204" pitchFamily="66" charset="0"/>
              </a:rPr>
              <a:t>-HCG, PAPP-A ve </a:t>
            </a:r>
            <a:r>
              <a:rPr lang="tr-TR" sz="2900" b="1" dirty="0" err="1">
                <a:latin typeface="Comic Sans MS" panose="030F0702030302020204" pitchFamily="66" charset="0"/>
              </a:rPr>
              <a:t>fetal</a:t>
            </a:r>
            <a:r>
              <a:rPr lang="tr-TR" sz="2900" b="1" dirty="0">
                <a:latin typeface="Comic Sans MS" panose="030F0702030302020204" pitchFamily="66" charset="0"/>
              </a:rPr>
              <a:t> NT:</a:t>
            </a:r>
          </a:p>
          <a:p>
            <a:pPr marL="0" indent="0">
              <a:buNone/>
            </a:pPr>
            <a:r>
              <a:rPr lang="tr-TR" sz="2900" dirty="0">
                <a:latin typeface="Comic Sans MS" panose="030F0702030302020204" pitchFamily="66" charset="0"/>
              </a:rPr>
              <a:t>            </a:t>
            </a:r>
            <a:r>
              <a:rPr lang="tr-TR" sz="2900" dirty="0" err="1">
                <a:latin typeface="Comic Sans MS" panose="030F0702030302020204" pitchFamily="66" charset="0"/>
              </a:rPr>
              <a:t>free</a:t>
            </a:r>
            <a:r>
              <a:rPr lang="tr-TR" sz="2900" dirty="0">
                <a:latin typeface="Comic Sans MS" panose="030F0702030302020204" pitchFamily="66" charset="0"/>
              </a:rPr>
              <a:t> </a:t>
            </a:r>
            <a:r>
              <a:rPr lang="el-GR" sz="2900" dirty="0">
                <a:latin typeface="Comic Sans MS" panose="030F0702030302020204" pitchFamily="66" charset="0"/>
              </a:rPr>
              <a:t>β</a:t>
            </a:r>
            <a:r>
              <a:rPr lang="tr-TR" sz="2900" dirty="0">
                <a:latin typeface="Comic Sans MS" panose="030F0702030302020204" pitchFamily="66" charset="0"/>
              </a:rPr>
              <a:t>-HCG ve NT: fark yok</a:t>
            </a:r>
          </a:p>
          <a:p>
            <a:pPr marL="0" indent="0">
              <a:buNone/>
            </a:pPr>
            <a:r>
              <a:rPr lang="tr-TR" sz="2900" dirty="0">
                <a:latin typeface="Comic Sans MS" panose="030F0702030302020204" pitchFamily="66" charset="0"/>
              </a:rPr>
              <a:t>            PAPP-A: GDM gelişenlerde daha düşük.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14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900" i="1" dirty="0" err="1">
                <a:latin typeface="Comic Sans MS" panose="030F0702030302020204" pitchFamily="66" charset="0"/>
              </a:rPr>
              <a:t>Kulaksızoglu</a:t>
            </a:r>
            <a:r>
              <a:rPr lang="tr-TR" sz="1900" i="1" dirty="0">
                <a:latin typeface="Comic Sans MS" panose="030F0702030302020204" pitchFamily="66" charset="0"/>
              </a:rPr>
              <a:t> S, </a:t>
            </a:r>
            <a:r>
              <a:rPr lang="tr-TR" sz="1900" i="1" dirty="0" err="1">
                <a:latin typeface="Comic Sans MS" panose="030F0702030302020204" pitchFamily="66" charset="0"/>
              </a:rPr>
              <a:t>Kulaksızoglu</a:t>
            </a:r>
            <a:r>
              <a:rPr lang="tr-TR" sz="1900" i="1" dirty="0">
                <a:latin typeface="Comic Sans MS" panose="030F0702030302020204" pitchFamily="66" charset="0"/>
              </a:rPr>
              <a:t> M, </a:t>
            </a:r>
            <a:r>
              <a:rPr lang="tr-TR" sz="1900" i="1" dirty="0" err="1">
                <a:latin typeface="Comic Sans MS" panose="030F0702030302020204" pitchFamily="66" charset="0"/>
              </a:rPr>
              <a:t>Kebapcılar</a:t>
            </a:r>
            <a:r>
              <a:rPr lang="tr-TR" sz="1900" i="1" dirty="0">
                <a:latin typeface="Comic Sans MS" panose="030F0702030302020204" pitchFamily="66" charset="0"/>
              </a:rPr>
              <a:t> AG, Torun A, Ozcimen E, </a:t>
            </a:r>
            <a:r>
              <a:rPr lang="tr-TR" sz="1900" i="1" dirty="0" err="1">
                <a:latin typeface="Comic Sans MS" panose="030F0702030302020204" pitchFamily="66" charset="0"/>
              </a:rPr>
              <a:t>Turkoglu</a:t>
            </a:r>
            <a:r>
              <a:rPr lang="tr-TR" sz="1900" i="1" dirty="0">
                <a:latin typeface="Comic Sans MS" panose="030F0702030302020204" pitchFamily="66" charset="0"/>
              </a:rPr>
              <a:t> S</a:t>
            </a:r>
          </a:p>
          <a:p>
            <a:pPr marL="0" indent="0">
              <a:buNone/>
            </a:pPr>
            <a:r>
              <a:rPr lang="tr-TR" sz="1900" i="1" dirty="0">
                <a:latin typeface="Comic Sans MS" panose="030F0702030302020204" pitchFamily="66" charset="0"/>
              </a:rPr>
              <a:t>                                                                           </a:t>
            </a:r>
            <a:r>
              <a:rPr lang="tr-TR" sz="1900" i="1" dirty="0" err="1">
                <a:latin typeface="Comic Sans MS" panose="030F0702030302020204" pitchFamily="66" charset="0"/>
              </a:rPr>
              <a:t>Gynecol</a:t>
            </a:r>
            <a:r>
              <a:rPr lang="tr-TR" sz="1900" i="1" dirty="0">
                <a:latin typeface="Comic Sans MS" panose="030F0702030302020204" pitchFamily="66" charset="0"/>
              </a:rPr>
              <a:t> </a:t>
            </a:r>
            <a:r>
              <a:rPr lang="tr-TR" sz="1900" i="1" dirty="0" err="1">
                <a:latin typeface="Comic Sans MS" panose="030F0702030302020204" pitchFamily="66" charset="0"/>
              </a:rPr>
              <a:t>Endoc</a:t>
            </a:r>
            <a:r>
              <a:rPr lang="tr-TR" sz="1900" i="1" dirty="0">
                <a:latin typeface="Comic Sans MS" panose="030F0702030302020204" pitchFamily="66" charset="0"/>
              </a:rPr>
              <a:t> 2013   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5156365"/>
              </p:ext>
            </p:extLst>
          </p:nvPr>
        </p:nvGraphicFramePr>
        <p:xfrm>
          <a:off x="6019800" y="1490750"/>
          <a:ext cx="5994862" cy="472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273">
                  <a:extLst>
                    <a:ext uri="{9D8B030D-6E8A-4147-A177-3AD203B41FA5}">
                      <a16:colId xmlns:a16="http://schemas.microsoft.com/office/drawing/2014/main" xmlns="" val="3577354388"/>
                    </a:ext>
                  </a:extLst>
                </a:gridCol>
                <a:gridCol w="1404475">
                  <a:extLst>
                    <a:ext uri="{9D8B030D-6E8A-4147-A177-3AD203B41FA5}">
                      <a16:colId xmlns:a16="http://schemas.microsoft.com/office/drawing/2014/main" xmlns="" val="4267392716"/>
                    </a:ext>
                  </a:extLst>
                </a:gridCol>
                <a:gridCol w="1409340">
                  <a:extLst>
                    <a:ext uri="{9D8B030D-6E8A-4147-A177-3AD203B41FA5}">
                      <a16:colId xmlns:a16="http://schemas.microsoft.com/office/drawing/2014/main" xmlns="" val="1480722229"/>
                    </a:ext>
                  </a:extLst>
                </a:gridCol>
                <a:gridCol w="651774">
                  <a:extLst>
                    <a:ext uri="{9D8B030D-6E8A-4147-A177-3AD203B41FA5}">
                      <a16:colId xmlns:a16="http://schemas.microsoft.com/office/drawing/2014/main" xmlns="" val="1321702389"/>
                    </a:ext>
                  </a:extLst>
                </a:gridCol>
              </a:tblGrid>
              <a:tr h="622360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50">
                          <a:effectLst/>
                        </a:rPr>
                        <a:t> 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13030" marR="27305" indent="425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err="1">
                          <a:effectLst/>
                        </a:rPr>
                        <a:t>Diabetic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pregnancy</a:t>
                      </a:r>
                      <a:endParaRPr lang="tr-TR" sz="950" dirty="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41605" marR="27305" indent="558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Normal pregnancy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 value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 anchor="b"/>
                </a:tc>
                <a:extLst>
                  <a:ext uri="{0D108BD9-81ED-4DB2-BD59-A6C34878D82A}">
                    <a16:rowId xmlns:a16="http://schemas.microsoft.com/office/drawing/2014/main" xmlns="" val="2527333123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Age (years)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32.66 ± 4.59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31.48 ± 4.82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2542411902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Pregestational BMI (Kg/m</a:t>
                      </a:r>
                      <a:r>
                        <a:rPr lang="tr-TR" sz="800" baseline="30000">
                          <a:effectLst/>
                        </a:rPr>
                        <a:t>2</a:t>
                      </a:r>
                      <a:r>
                        <a:rPr lang="tr-TR" sz="800">
                          <a:effectLst/>
                        </a:rPr>
                        <a:t>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23.2 ± 1.1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22.1 ± 0.95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0.557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605846947"/>
                  </a:ext>
                </a:extLst>
              </a:tr>
              <a:tr h="771226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Fasting Blood Glucose Levels  at 11th-14th weeks of  </a:t>
                      </a:r>
                      <a:endParaRPr lang="tr-TR" sz="950">
                        <a:effectLst/>
                      </a:endParaRPr>
                    </a:p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Gestation (mg/dl)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87.92 ± 3.12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85.48 ± 2.41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0.20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2462596191"/>
                  </a:ext>
                </a:extLst>
              </a:tr>
              <a:tr h="419001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Gestational weeks at delivery (weeks)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38.02 ± 1.37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38.29 ± 1.51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0.057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4126028654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Birth weight (gr)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431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3201 ± 435.65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3239.58 ± 436.40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0.583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2427427149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free β-hCG (MoM)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0.93 ± 0.53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0.97 ± 0.29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0.733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3772225596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PAPP-A (</a:t>
                      </a:r>
                      <a:r>
                        <a:rPr lang="tr-TR" sz="800" dirty="0" err="1">
                          <a:effectLst/>
                          <a:highlight>
                            <a:srgbClr val="00FF00"/>
                          </a:highlight>
                        </a:rPr>
                        <a:t>MoM</a:t>
                      </a: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)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0.77 ± 0.42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0.97 ± 0.40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0.034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491369161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NT (MoM)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0.84 ± 0.25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0.86 ± 0.28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0.859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2644405393"/>
                  </a:ext>
                </a:extLst>
              </a:tr>
              <a:tr h="415578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Combined risk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0.0006 ± 0.0012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4953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0.0001 ± 0.0001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5461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0,033</a:t>
                      </a:r>
                      <a:endParaRPr lang="tr-TR" sz="950" dirty="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xmlns="" val="162684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" r="-60"/>
          <a:stretch/>
        </p:blipFill>
        <p:spPr>
          <a:xfrm>
            <a:off x="1629295" y="310342"/>
            <a:ext cx="9365672" cy="64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1146328" y="1485207"/>
            <a:ext cx="4873474" cy="729487"/>
          </a:xfrm>
        </p:spPr>
        <p:txBody>
          <a:bodyPr/>
          <a:lstStyle/>
          <a:p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11-13. </a:t>
            </a:r>
            <a:r>
              <a:rPr 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hf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Maternal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Fak.+ </a:t>
            </a:r>
            <a:r>
              <a:rPr 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Biomarkerlar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ve GDM: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>
          <a:xfrm>
            <a:off x="913774" y="2327564"/>
            <a:ext cx="5106027" cy="346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yaş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BMI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Etnik köken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hikayesi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Makrosomik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yenidoğan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4"/>
          </p:nvPr>
        </p:nvSpPr>
        <p:spPr>
          <a:xfrm>
            <a:off x="5980600" y="3051012"/>
            <a:ext cx="5297626" cy="2848785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Faktörler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serum </a:t>
            </a:r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SHBG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Sağ Ayraç 9"/>
          <p:cNvSpPr/>
          <p:nvPr/>
        </p:nvSpPr>
        <p:spPr>
          <a:xfrm>
            <a:off x="10684625" y="331726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/>
          <p:cNvSpPr/>
          <p:nvPr/>
        </p:nvSpPr>
        <p:spPr>
          <a:xfrm>
            <a:off x="11179139" y="3445849"/>
            <a:ext cx="680827" cy="686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540" y="282843"/>
            <a:ext cx="2633017" cy="19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1762"/>
              </p:ext>
            </p:extLst>
          </p:nvPr>
        </p:nvGraphicFramePr>
        <p:xfrm>
          <a:off x="1607127" y="426717"/>
          <a:ext cx="10002982" cy="593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1135">
                  <a:extLst>
                    <a:ext uri="{9D8B030D-6E8A-4147-A177-3AD203B41FA5}">
                      <a16:colId xmlns:a16="http://schemas.microsoft.com/office/drawing/2014/main" xmlns="" val="4157131533"/>
                    </a:ext>
                  </a:extLst>
                </a:gridCol>
                <a:gridCol w="2406390">
                  <a:extLst>
                    <a:ext uri="{9D8B030D-6E8A-4147-A177-3AD203B41FA5}">
                      <a16:colId xmlns:a16="http://schemas.microsoft.com/office/drawing/2014/main" xmlns="" val="4238819054"/>
                    </a:ext>
                  </a:extLst>
                </a:gridCol>
                <a:gridCol w="2123547">
                  <a:extLst>
                    <a:ext uri="{9D8B030D-6E8A-4147-A177-3AD203B41FA5}">
                      <a16:colId xmlns:a16="http://schemas.microsoft.com/office/drawing/2014/main" xmlns="" val="2043269939"/>
                    </a:ext>
                  </a:extLst>
                </a:gridCol>
                <a:gridCol w="2123547">
                  <a:extLst>
                    <a:ext uri="{9D8B030D-6E8A-4147-A177-3AD203B41FA5}">
                      <a16:colId xmlns:a16="http://schemas.microsoft.com/office/drawing/2014/main" xmlns="" val="564513291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xmlns="" val="202106670"/>
                    </a:ext>
                  </a:extLst>
                </a:gridCol>
              </a:tblGrid>
              <a:tr h="931586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Table 5—Performance of screening for gestational diabetes mellitus by maternal factors, adiponectin, sex hormone-binding globulin and by their combinations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extLst>
                  <a:ext uri="{0D108BD9-81ED-4DB2-BD59-A6C34878D82A}">
                    <a16:rowId xmlns:a16="http://schemas.microsoft.com/office/drawing/2014/main" xmlns="" val="2184657855"/>
                  </a:ext>
                </a:extLst>
              </a:tr>
              <a:tr h="498206">
                <a:tc rowSpan="2"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Screening test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 rowSpan="2">
                  <a:txBody>
                    <a:bodyPr/>
                    <a:lstStyle/>
                    <a:p>
                      <a:pPr marL="4635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AUROC (95% CI)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effectLst/>
                        </a:rPr>
                        <a:t>Detection</a:t>
                      </a:r>
                      <a:r>
                        <a:rPr lang="tr-TR" sz="1200" b="1" dirty="0">
                          <a:effectLst/>
                        </a:rPr>
                        <a:t> rate </a:t>
                      </a:r>
                      <a:r>
                        <a:rPr lang="tr-TR" sz="1200" b="1" dirty="0" err="1">
                          <a:effectLst/>
                        </a:rPr>
                        <a:t>for</a:t>
                      </a:r>
                      <a:r>
                        <a:rPr lang="tr-TR" sz="1200" b="1" dirty="0">
                          <a:effectLst/>
                        </a:rPr>
                        <a:t> </a:t>
                      </a:r>
                      <a:r>
                        <a:rPr lang="tr-TR" sz="1200" b="1" dirty="0" err="1">
                          <a:effectLst/>
                        </a:rPr>
                        <a:t>fixed</a:t>
                      </a:r>
                      <a:r>
                        <a:rPr lang="tr-TR" sz="1200" b="1" dirty="0">
                          <a:effectLst/>
                        </a:rPr>
                        <a:t> FPR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3699983049"/>
                  </a:ext>
                </a:extLst>
              </a:tr>
              <a:tr h="2516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0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5%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10%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20%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2845928486"/>
                  </a:ext>
                </a:extLst>
              </a:tr>
              <a:tr h="481405">
                <a:tc>
                  <a:txBody>
                    <a:bodyPr/>
                    <a:lstStyle/>
                    <a:p>
                      <a:pPr marL="6350" marR="66992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All pregnancies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0.788 (0.759–0.817)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40.4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61.6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1949861896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0.831 (0.806–0.856)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45.1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56.2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68.7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2442505842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0.808 (0.778–0.837)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45.1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54.2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69.7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1485288403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Adiponectin and 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0.842 (0.817–0.867)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49.8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58.6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74.1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3021623505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No previous gestational diabetes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0.738 (0.705–0.711)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26.5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40.6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1742042677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0.791 (0.762–0.820)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30.8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44.0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62.4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1797378588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0.764 (0.731–0.798)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30.3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44.9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60.3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3194636294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Adiponectin and 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0.806 (0.776–0.835)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37.2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50.4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66.2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927450497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Previous gestational diabetes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0.819 (0.780–0.858)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54.0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60.1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68.1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2279190934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0.860 (0.828–0.893)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55.8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63.8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72.4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xmlns="" val="3177793624"/>
                  </a:ext>
                </a:extLst>
              </a:tr>
              <a:tr h="42436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0.832 (0.794–0.870)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62.6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69.9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622742553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Adiponectin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and</a:t>
                      </a:r>
                      <a:r>
                        <a:rPr lang="tr-TR" sz="1400" dirty="0">
                          <a:effectLst/>
                        </a:rPr>
                        <a:t> SHBG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0.865 (0.833–0.898)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57.7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65.0*******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77.9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xmlns="" val="132644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5" y="2837410"/>
            <a:ext cx="10983506" cy="33638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00" y="177108"/>
            <a:ext cx="7556699" cy="137873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95" y="1810025"/>
            <a:ext cx="10983506" cy="1075836"/>
          </a:xfrm>
          <a:prstGeom prst="rect">
            <a:avLst/>
          </a:prstGeom>
        </p:spPr>
      </p:pic>
      <p:sp>
        <p:nvSpPr>
          <p:cNvPr id="14" name="Ok: Sol 13"/>
          <p:cNvSpPr/>
          <p:nvPr/>
        </p:nvSpPr>
        <p:spPr>
          <a:xfrm>
            <a:off x="3003665" y="3330633"/>
            <a:ext cx="9784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ol 14"/>
          <p:cNvSpPr/>
          <p:nvPr/>
        </p:nvSpPr>
        <p:spPr>
          <a:xfrm>
            <a:off x="2172393" y="5918661"/>
            <a:ext cx="1208116" cy="282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5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328" y="958736"/>
            <a:ext cx="4873474" cy="831272"/>
          </a:xfrm>
        </p:spPr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MPV ve GDM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913774" y="2272146"/>
            <a:ext cx="5106027" cy="351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   </a:t>
            </a:r>
            <a:r>
              <a:rPr lang="tr-TR" dirty="0">
                <a:latin typeface="Comic Sans MS" panose="030F0702030302020204" pitchFamily="66" charset="0"/>
              </a:rPr>
              <a:t>Ort. </a:t>
            </a:r>
            <a:r>
              <a:rPr lang="tr-TR" dirty="0" err="1">
                <a:latin typeface="Comic Sans MS" panose="030F0702030302020204" pitchFamily="66" charset="0"/>
              </a:rPr>
              <a:t>Platelet</a:t>
            </a:r>
            <a:r>
              <a:rPr lang="tr-TR" dirty="0">
                <a:latin typeface="Comic Sans MS" panose="030F0702030302020204" pitchFamily="66" charset="0"/>
              </a:rPr>
              <a:t> Hacmi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Plateletlerin</a:t>
            </a:r>
            <a:r>
              <a:rPr lang="tr-TR" dirty="0">
                <a:latin typeface="Comic Sans MS" panose="030F0702030302020204" pitchFamily="66" charset="0"/>
              </a:rPr>
              <a:t> ortalama büyüklüğü ve aktivitesini gösterir.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MPV </a:t>
            </a:r>
            <a:r>
              <a:rPr lang="tr-TR" dirty="0" err="1">
                <a:latin typeface="Comic Sans MS" panose="030F0702030302020204" pitchFamily="66" charset="0"/>
              </a:rPr>
              <a:t>gdm</a:t>
            </a:r>
            <a:r>
              <a:rPr lang="tr-TR" dirty="0">
                <a:latin typeface="Comic Sans MS" panose="030F0702030302020204" pitchFamily="66" charset="0"/>
              </a:rPr>
              <a:t>: 8.05 ± 1.21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Kontrol: 7.27 ± 1.12 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342185" y="3563815"/>
            <a:ext cx="4935416" cy="2227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MPV artışı: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kardiovasküler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hast</a:t>
            </a:r>
            <a:r>
              <a:rPr lang="tr-TR" dirty="0">
                <a:latin typeface="Comic Sans MS" panose="030F0702030302020204" pitchFamily="66" charset="0"/>
              </a:rPr>
              <a:t>. Ve KVH riski ile giden D.M., insülin </a:t>
            </a:r>
            <a:r>
              <a:rPr lang="tr-TR" dirty="0" err="1">
                <a:latin typeface="Comic Sans MS" panose="030F0702030302020204" pitchFamily="66" charset="0"/>
              </a:rPr>
              <a:t>resistansı</a:t>
            </a:r>
            <a:r>
              <a:rPr lang="tr-TR" dirty="0">
                <a:latin typeface="Comic Sans MS" panose="030F0702030302020204" pitchFamily="66" charset="0"/>
              </a:rPr>
              <a:t>, HT, </a:t>
            </a:r>
            <a:r>
              <a:rPr lang="tr-TR" dirty="0" err="1">
                <a:latin typeface="Comic Sans MS" panose="030F0702030302020204" pitchFamily="66" charset="0"/>
              </a:rPr>
              <a:t>hiperlipidemi</a:t>
            </a:r>
            <a:r>
              <a:rPr lang="tr-TR" dirty="0">
                <a:latin typeface="Comic Sans MS" panose="030F0702030302020204" pitchFamily="66" charset="0"/>
              </a:rPr>
              <a:t> … artışı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Artmış </a:t>
            </a:r>
            <a:r>
              <a:rPr lang="tr-TR" dirty="0" err="1">
                <a:latin typeface="Comic Sans MS" panose="030F0702030302020204" pitchFamily="66" charset="0"/>
              </a:rPr>
              <a:t>tromboxan</a:t>
            </a:r>
            <a:r>
              <a:rPr lang="tr-TR" dirty="0">
                <a:latin typeface="Comic Sans MS" panose="030F0702030302020204" pitchFamily="66" charset="0"/>
              </a:rPr>
              <a:t> A2 ve adezyon molekül reseptör artışı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39" y="349251"/>
            <a:ext cx="3068424" cy="21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EN İYİ GDM ÖNGÖRÜ BELİRTECİ???</a:t>
            </a:r>
          </a:p>
        </p:txBody>
      </p:sp>
      <p:graphicFrame>
        <p:nvGraphicFramePr>
          <p:cNvPr id="31" name="İçerik Yer Tutucusu 3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7790156"/>
              </p:ext>
            </p:extLst>
          </p:nvPr>
        </p:nvGraphicFramePr>
        <p:xfrm>
          <a:off x="5680364" y="188422"/>
          <a:ext cx="6472843" cy="6151417"/>
        </p:xfrm>
        <a:graphic>
          <a:graphicData uri="http://schemas.openxmlformats.org/drawingml/2006/table">
            <a:tbl>
              <a:tblPr firstRow="1" firstCol="1" bandRow="1"/>
              <a:tblGrid>
                <a:gridCol w="6472843">
                  <a:extLst>
                    <a:ext uri="{9D8B030D-6E8A-4147-A177-3AD203B41FA5}">
                      <a16:colId xmlns:a16="http://schemas.microsoft.com/office/drawing/2014/main" xmlns="" val="4123051818"/>
                    </a:ext>
                  </a:extLst>
                </a:gridCol>
              </a:tblGrid>
              <a:tr h="6151417">
                <a:tc>
                  <a:txBody>
                    <a:bodyPr/>
                    <a:lstStyle/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tr-TR" sz="800" b="1" dirty="0">
                          <a:solidFill>
                            <a:srgbClr val="8C9DA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TABLE 2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245"/>
                        </a:spcAft>
                      </a:pP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Measured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biomarkers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in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the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case-control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study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population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100"/>
                        </a:spcAft>
                        <a:tabLst>
                          <a:tab pos="2886710" algn="ctr"/>
                          <a:tab pos="4435475" algn="ctr"/>
                          <a:tab pos="571055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Controls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	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Abnormal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GLT* —	GDM</a:t>
                      </a:r>
                      <a:r>
                        <a:rPr lang="tr-TR" sz="800" b="1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†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2900680" algn="ctr"/>
                          <a:tab pos="4420870" algn="ctr"/>
                          <a:tab pos="578548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73)	No GDM 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37)	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35)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9325" algn="ctr"/>
                          <a:tab pos="3020695" algn="ctr"/>
                          <a:tab pos="4335780" algn="ctr"/>
                          <a:tab pos="590550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First-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nonfasting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CRP (mg/L)	5.6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7.0	5.5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4.1	8.0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9.1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3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5355" algn="ctr"/>
                          <a:tab pos="3020695" algn="ctr"/>
                          <a:tab pos="4335780" algn="ctr"/>
                          <a:tab pos="589915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Second-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CRP (mg/L)    ***	6.1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5.5	6.7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5.0	10.6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7.9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4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9175" algn="ctr"/>
                          <a:tab pos="2993390" algn="ctr"/>
                          <a:tab pos="430847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First-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1000" b="1" baseline="30000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nonfasting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SHBG (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nmol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    	255.6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92.1	283.4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92.6	185.1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105.1</a:t>
                      </a:r>
                      <a:r>
                        <a:rPr lang="tr-TR" sz="1000" b="1" baseline="30000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1000" b="1" dirty="0">
                        <a:solidFill>
                          <a:srgbClr val="181717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5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5205" algn="ctr"/>
                          <a:tab pos="2993390" algn="ctr"/>
                          <a:tab pos="4308475" algn="ctr"/>
                          <a:tab pos="587819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Second-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SHBG 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320.0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74.5	333.5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64.8	284.8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92.7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1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glucose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4.4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0.4	4.6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0.4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0.6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0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2145" algn="ctr"/>
                          <a:tab pos="2993390" algn="ctr"/>
                          <a:tab pos="4302125" algn="ctr"/>
                          <a:tab pos="589915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insulin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(U/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	10.1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5.9	11.5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6.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9.6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6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1465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HOMA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  ****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1.3	2.4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1.7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2.5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0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GLT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glucose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5.9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0.9	8.6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0.7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9.3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1.1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16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415"/>
                        </a:spcAft>
                        <a:buClr>
                          <a:srgbClr val="181717"/>
                        </a:buClr>
                        <a:buSzPts val="700"/>
                        <a:buFont typeface="+mj-lt"/>
                        <a:buAutoNum type="arabicPeriod" startAt="2"/>
                      </a:pPr>
                      <a:endParaRPr lang="tr-TR" sz="7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3934238"/>
                  </a:ext>
                </a:extLst>
              </a:tr>
            </a:tbl>
          </a:graphicData>
        </a:graphic>
      </p:graphicFrame>
      <p:sp>
        <p:nvSpPr>
          <p:cNvPr id="14" name="Metin Yer Tutucusu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1800" dirty="0">
                <a:latin typeface="Comic Sans MS" panose="030F0702030302020204" pitchFamily="66" charset="0"/>
              </a:rPr>
              <a:t>ACOG, ADA: Rutin tarama öneriyor.</a:t>
            </a: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r>
              <a:rPr lang="tr-TR" sz="1800" dirty="0">
                <a:latin typeface="Comic Sans MS" panose="030F0702030302020204" pitchFamily="66" charset="0"/>
              </a:rPr>
              <a:t>İlk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SHBG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DÜŞÜKLÜĞÜ****</a:t>
            </a:r>
          </a:p>
          <a:p>
            <a:r>
              <a:rPr lang="tr-TR" sz="1800" dirty="0">
                <a:latin typeface="Comic Sans MS" panose="030F0702030302020204" pitchFamily="66" charset="0"/>
              </a:rPr>
              <a:t>2.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CRP YÜKSEKLİĞİ</a:t>
            </a:r>
          </a:p>
          <a:p>
            <a:r>
              <a:rPr lang="tr-TR" sz="1800" dirty="0">
                <a:latin typeface="Comic Sans MS" panose="030F0702030302020204" pitchFamily="66" charset="0"/>
              </a:rPr>
              <a:t>2.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HOMA-IR YÜKSEKLİĞİ</a:t>
            </a: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6" y="317096"/>
            <a:ext cx="9293629" cy="62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>
          <a:xfrm>
            <a:off x="1152698" y="714895"/>
            <a:ext cx="10355627" cy="5212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>
                <a:highlight>
                  <a:srgbClr val="FF00FF"/>
                </a:highlight>
                <a:latin typeface="Comic Sans MS" panose="030F0702030302020204" pitchFamily="66" charset="0"/>
              </a:rPr>
              <a:t>SONUÇ: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GDM </a:t>
            </a:r>
            <a:r>
              <a:rPr lang="tr-TR" sz="2000" b="1" dirty="0" err="1">
                <a:latin typeface="Comic Sans MS" panose="030F0702030302020204" pitchFamily="66" charset="0"/>
              </a:rPr>
              <a:t>perinatal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latin typeface="Comic Sans MS" panose="030F0702030302020204" pitchFamily="66" charset="0"/>
              </a:rPr>
              <a:t>morbidite</a:t>
            </a:r>
            <a:r>
              <a:rPr lang="tr-TR" sz="2000" b="1" dirty="0">
                <a:latin typeface="Comic Sans MS" panose="030F0702030302020204" pitchFamily="66" charset="0"/>
              </a:rPr>
              <a:t> ve </a:t>
            </a:r>
            <a:r>
              <a:rPr lang="tr-TR" sz="2000" b="1" dirty="0" err="1">
                <a:latin typeface="Comic Sans MS" panose="030F0702030302020204" pitchFamily="66" charset="0"/>
              </a:rPr>
              <a:t>mortalite</a:t>
            </a:r>
            <a:r>
              <a:rPr lang="tr-TR" sz="2000" b="1" dirty="0">
                <a:latin typeface="Comic Sans MS" panose="030F0702030302020204" pitchFamily="66" charset="0"/>
              </a:rPr>
              <a:t> açısından önemli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GDM mekanizmasında bilinmeyen çok şey var (Genetik, immünolojik, çevre)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HPL ve TNF-</a:t>
            </a:r>
            <a:r>
              <a:rPr lang="el-GR" sz="2000" b="1" dirty="0">
                <a:latin typeface="Comic Sans MS" panose="030F0702030302020204" pitchFamily="66" charset="0"/>
              </a:rPr>
              <a:t>α</a:t>
            </a:r>
            <a:r>
              <a:rPr lang="tr-TR" sz="2000" b="1" dirty="0" err="1">
                <a:latin typeface="Comic Sans MS" panose="030F0702030302020204" pitchFamily="66" charset="0"/>
              </a:rPr>
              <a:t>lfa</a:t>
            </a:r>
            <a:r>
              <a:rPr lang="tr-TR" sz="2000" b="1" dirty="0">
                <a:latin typeface="Comic Sans MS" panose="030F0702030302020204" pitchFamily="66" charset="0"/>
              </a:rPr>
              <a:t> artışı ve </a:t>
            </a:r>
            <a:r>
              <a:rPr lang="tr-TR" sz="2000" b="1" dirty="0" err="1">
                <a:latin typeface="Comic Sans MS" panose="030F0702030302020204" pitchFamily="66" charset="0"/>
              </a:rPr>
              <a:t>Adiponektin</a:t>
            </a:r>
            <a:r>
              <a:rPr lang="tr-TR" sz="2000" b="1" dirty="0">
                <a:latin typeface="Comic Sans MS" panose="030F0702030302020204" pitchFamily="66" charset="0"/>
              </a:rPr>
              <a:t> azalması önemli.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Plasenta, GDM gelişmesinde temel organ.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Erken dönem tanı koymak tedavi için önemli</a:t>
            </a:r>
          </a:p>
          <a:p>
            <a:pPr marL="0" indent="0">
              <a:buNone/>
            </a:pPr>
            <a:r>
              <a:rPr lang="tr-TR" sz="2000" b="1" dirty="0" err="1">
                <a:latin typeface="Comic Sans MS" panose="030F0702030302020204" pitchFamily="66" charset="0"/>
              </a:rPr>
              <a:t>Maternal</a:t>
            </a:r>
            <a:r>
              <a:rPr lang="tr-TR" sz="2000" b="1" dirty="0">
                <a:latin typeface="Comic Sans MS" panose="030F0702030302020204" pitchFamily="66" charset="0"/>
              </a:rPr>
              <a:t> özellikler +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11-13. </a:t>
            </a:r>
            <a:r>
              <a:rPr lang="tr-TR" sz="2000" b="1" dirty="0" err="1">
                <a:latin typeface="Comic Sans MS" panose="030F0702030302020204" pitchFamily="66" charset="0"/>
              </a:rPr>
              <a:t>hf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latin typeface="Comic Sans MS" panose="030F0702030302020204" pitchFamily="66" charset="0"/>
              </a:rPr>
              <a:t>Adiponektin</a:t>
            </a:r>
            <a:r>
              <a:rPr lang="tr-TR" sz="2000" b="1" dirty="0">
                <a:latin typeface="Comic Sans MS" panose="030F0702030302020204" pitchFamily="66" charset="0"/>
              </a:rPr>
              <a:t>             % 77 tanı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11-13. </a:t>
            </a:r>
            <a:r>
              <a:rPr lang="tr-TR" sz="2000" b="1" dirty="0" err="1">
                <a:latin typeface="Comic Sans MS" panose="030F0702030302020204" pitchFamily="66" charset="0"/>
              </a:rPr>
              <a:t>hf</a:t>
            </a:r>
            <a:r>
              <a:rPr lang="tr-TR" sz="2000" b="1" dirty="0">
                <a:latin typeface="Comic Sans MS" panose="030F0702030302020204" pitchFamily="66" charset="0"/>
              </a:rPr>
              <a:t> SHBG    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AKŞ: 14-16. hafta                       </a:t>
            </a:r>
          </a:p>
        </p:txBody>
      </p:sp>
      <p:sp>
        <p:nvSpPr>
          <p:cNvPr id="7" name="Sağ Ayraç 6"/>
          <p:cNvSpPr/>
          <p:nvPr/>
        </p:nvSpPr>
        <p:spPr>
          <a:xfrm>
            <a:off x="5137264" y="4128655"/>
            <a:ext cx="60961" cy="164037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84" y="3052366"/>
            <a:ext cx="3558772" cy="22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44446" y="1054511"/>
            <a:ext cx="9510264" cy="4968004"/>
          </a:xfrm>
        </p:spPr>
      </p:pic>
    </p:spTree>
    <p:extLst>
      <p:ext uri="{BB962C8B-B14F-4D97-AF65-F5344CB8AC3E}">
        <p14:creationId xmlns:p14="http://schemas.microsoft.com/office/powerpoint/2010/main" val="12983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12081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475488"/>
            <a:ext cx="10607039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0" y="66502"/>
            <a:ext cx="11521440" cy="66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6740"/>
          <a:stretch/>
        </p:blipFill>
        <p:spPr>
          <a:xfrm>
            <a:off x="387927" y="94211"/>
            <a:ext cx="11576857" cy="65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990</TotalTime>
  <Words>1826</Words>
  <Application>Microsoft Office PowerPoint</Application>
  <PresentationFormat>Widescreen</PresentationFormat>
  <Paragraphs>565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MS PGothic</vt:lpstr>
      <vt:lpstr>Arial</vt:lpstr>
      <vt:lpstr>Calibri</vt:lpstr>
      <vt:lpstr>Century Gothic</vt:lpstr>
      <vt:lpstr>Comic Sans MS</vt:lpstr>
      <vt:lpstr>Courier New</vt:lpstr>
      <vt:lpstr>Times New Roman</vt:lpstr>
      <vt:lpstr>Trebuchet MS</vt:lpstr>
      <vt:lpstr>Tw Cen MT</vt:lpstr>
      <vt:lpstr>Wingdings</vt:lpstr>
      <vt:lpstr>Wingdings 2</vt:lpstr>
      <vt:lpstr>Damla</vt:lpstr>
      <vt:lpstr>İlk Trimesterde Gestasyonel  Diabet Prediksiyonu</vt:lpstr>
      <vt:lpstr>GDM</vt:lpstr>
      <vt:lpstr> Prevalans: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GDM risk faktörleri</vt:lpstr>
      <vt:lpstr>GDM Taramak neden önemli???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t-PA ve GDM</vt:lpstr>
      <vt:lpstr> Ürik Asit ve GDM: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İYİ GDM ÖNGÖRÜ BELİRTECİ???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trimesterde gestasyonel diabet prediksiyonu</dc:title>
  <dc:creator>Emel Ebru Ozcimen</dc:creator>
  <cp:lastModifiedBy>DNP</cp:lastModifiedBy>
  <cp:revision>238</cp:revision>
  <dcterms:created xsi:type="dcterms:W3CDTF">2016-09-14T05:24:35Z</dcterms:created>
  <dcterms:modified xsi:type="dcterms:W3CDTF">2017-05-18T06:29:01Z</dcterms:modified>
</cp:coreProperties>
</file>