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4E2A1-CF20-4CB2-8B0D-3AE62562525D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3F0B4-4545-4C32-BFF0-EF6E9098AE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3F0B4-4545-4C32-BFF0-EF6E9098AE36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16.05.2017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Comparative analysis of </a:t>
            </a:r>
            <a:r>
              <a:rPr lang="en-US" b="1" dirty="0" err="1" smtClean="0"/>
              <a:t>Hysteroscopic</a:t>
            </a:r>
            <a:r>
              <a:rPr lang="en-US" b="1" dirty="0" smtClean="0"/>
              <a:t> resection of type 0 </a:t>
            </a:r>
            <a:r>
              <a:rPr lang="en-US" b="1" dirty="0" err="1" smtClean="0"/>
              <a:t>vs</a:t>
            </a:r>
            <a:r>
              <a:rPr lang="en-US" b="1" dirty="0" smtClean="0"/>
              <a:t> type 1 </a:t>
            </a:r>
            <a:r>
              <a:rPr lang="en-US" b="1" dirty="0" err="1" smtClean="0"/>
              <a:t>submucous</a:t>
            </a:r>
            <a:r>
              <a:rPr lang="en-US" b="1" dirty="0" smtClean="0"/>
              <a:t> </a:t>
            </a:r>
            <a:r>
              <a:rPr lang="en-US" b="1" dirty="0" err="1" smtClean="0"/>
              <a:t>myoma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7854696" cy="1752600"/>
          </a:xfrm>
        </p:spPr>
        <p:txBody>
          <a:bodyPr>
            <a:normAutofit fontScale="92500"/>
          </a:bodyPr>
          <a:lstStyle/>
          <a:p>
            <a:r>
              <a:rPr lang="tr-TR" b="1" u="sng" dirty="0" err="1" smtClean="0"/>
              <a:t>Erbil</a:t>
            </a:r>
            <a:r>
              <a:rPr lang="tr-TR" b="1" u="sng" dirty="0" smtClean="0"/>
              <a:t> Karaman</a:t>
            </a:r>
            <a:r>
              <a:rPr lang="tr-TR" dirty="0" smtClean="0"/>
              <a:t>, Ali </a:t>
            </a:r>
            <a:r>
              <a:rPr lang="tr-TR" dirty="0" err="1" smtClean="0"/>
              <a:t>Kolusarı</a:t>
            </a:r>
            <a:r>
              <a:rPr lang="tr-TR" dirty="0" smtClean="0"/>
              <a:t>, İsmet Alkış, Orkun Çetin, Numan Çim, Recep Yıldızhan, Hanım Güler Şahin</a:t>
            </a:r>
            <a:br>
              <a:rPr lang="tr-TR" dirty="0" smtClean="0"/>
            </a:br>
            <a:r>
              <a:rPr lang="tr-TR" dirty="0" err="1" smtClean="0"/>
              <a:t>Yuzuncu</a:t>
            </a:r>
            <a:r>
              <a:rPr lang="tr-TR" dirty="0" smtClean="0"/>
              <a:t> </a:t>
            </a:r>
            <a:r>
              <a:rPr lang="tr-TR" dirty="0" err="1" smtClean="0"/>
              <a:t>Yil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,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, </a:t>
            </a:r>
            <a:r>
              <a:rPr lang="tr-TR" dirty="0" err="1" smtClean="0"/>
              <a:t>Department</a:t>
            </a:r>
            <a:r>
              <a:rPr lang="tr-TR" dirty="0" smtClean="0"/>
              <a:t> of </a:t>
            </a:r>
            <a:r>
              <a:rPr lang="tr-TR" dirty="0" err="1" smtClean="0"/>
              <a:t>Obstetric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Gynecology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divided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 as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</a:t>
            </a:r>
            <a:r>
              <a:rPr lang="tr-TR" dirty="0" err="1" smtClean="0"/>
              <a:t>Group</a:t>
            </a:r>
            <a:r>
              <a:rPr lang="tr-TR" dirty="0" smtClean="0"/>
              <a:t> 1(</a:t>
            </a:r>
            <a:r>
              <a:rPr lang="tr-TR" dirty="0" err="1" smtClean="0"/>
              <a:t>type</a:t>
            </a:r>
            <a:r>
              <a:rPr lang="tr-TR" dirty="0" smtClean="0"/>
              <a:t> 0)           </a:t>
            </a:r>
            <a:r>
              <a:rPr lang="tr-TR" dirty="0" err="1" smtClean="0"/>
              <a:t>Group</a:t>
            </a:r>
            <a:r>
              <a:rPr lang="tr-TR" dirty="0" smtClean="0"/>
              <a:t> 2(</a:t>
            </a:r>
            <a:r>
              <a:rPr lang="tr-TR" dirty="0" err="1" smtClean="0"/>
              <a:t>type</a:t>
            </a:r>
            <a:r>
              <a:rPr lang="tr-TR" dirty="0" smtClean="0"/>
              <a:t> 1) </a:t>
            </a:r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>
            <a:off x="5004048" y="242088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flipH="1">
            <a:off x="3347864" y="2348880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RESULTS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68 patients with </a:t>
            </a:r>
            <a:r>
              <a:rPr lang="en-US" dirty="0" err="1" smtClean="0"/>
              <a:t>hysteroscopic</a:t>
            </a:r>
            <a:r>
              <a:rPr lang="en-US" dirty="0" smtClean="0"/>
              <a:t> </a:t>
            </a:r>
            <a:r>
              <a:rPr lang="en-US" dirty="0" err="1" smtClean="0"/>
              <a:t>myomectomy</a:t>
            </a:r>
            <a:r>
              <a:rPr lang="en-US" dirty="0" smtClean="0"/>
              <a:t> records were reviewed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56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exclusion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included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30 patient had type 0 (group 1 ) and 26 patients had type 1 (group 2) </a:t>
            </a:r>
            <a:r>
              <a:rPr lang="en-US" dirty="0" err="1" smtClean="0"/>
              <a:t>submucous</a:t>
            </a:r>
            <a:r>
              <a:rPr lang="en-US" dirty="0" smtClean="0"/>
              <a:t> fibroids.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828092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496943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DISCUSSION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</a:t>
            </a:r>
            <a:r>
              <a:rPr lang="tr-TR" dirty="0" smtClean="0"/>
              <a:t>e </a:t>
            </a:r>
            <a:r>
              <a:rPr lang="tr-TR" dirty="0" err="1" smtClean="0"/>
              <a:t>fibroid</a:t>
            </a:r>
            <a:r>
              <a:rPr lang="en-US" dirty="0" smtClean="0"/>
              <a:t> classification system based mainly on the degree of protrusion into the uterine cavity and extension to the </a:t>
            </a:r>
            <a:r>
              <a:rPr lang="en-US" dirty="0" err="1" smtClean="0"/>
              <a:t>myometrium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operative</a:t>
            </a:r>
            <a:r>
              <a:rPr lang="tr-TR" dirty="0" smtClean="0"/>
              <a:t> </a:t>
            </a:r>
            <a:r>
              <a:rPr lang="tr-TR" dirty="0" err="1" smtClean="0"/>
              <a:t>outcomes</a:t>
            </a:r>
            <a:r>
              <a:rPr lang="tr-TR" dirty="0" smtClean="0"/>
              <a:t> of </a:t>
            </a:r>
            <a:r>
              <a:rPr lang="tr-TR" dirty="0" err="1" smtClean="0"/>
              <a:t>type</a:t>
            </a:r>
            <a:r>
              <a:rPr lang="tr-TR" dirty="0" smtClean="0"/>
              <a:t> 2-3 </a:t>
            </a:r>
            <a:r>
              <a:rPr lang="tr-TR" dirty="0" err="1" smtClean="0"/>
              <a:t>fibroids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significantly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0-1.</a:t>
            </a:r>
          </a:p>
          <a:p>
            <a:endParaRPr lang="tr-TR" dirty="0" smtClean="0"/>
          </a:p>
          <a:p>
            <a:r>
              <a:rPr lang="en-US" dirty="0" smtClean="0"/>
              <a:t>As the degree of </a:t>
            </a:r>
            <a:r>
              <a:rPr lang="en-US" dirty="0" err="1" smtClean="0"/>
              <a:t>myometrial</a:t>
            </a:r>
            <a:r>
              <a:rPr lang="en-US" dirty="0" smtClean="0"/>
              <a:t> extension increases, the operation becomes more complex and prone to occurrence of complications.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DISCUSSION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size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intramyometriyal</a:t>
            </a:r>
            <a:r>
              <a:rPr lang="tr-TR" dirty="0" smtClean="0"/>
              <a:t> </a:t>
            </a:r>
            <a:r>
              <a:rPr lang="tr-TR" dirty="0" err="1" smtClean="0"/>
              <a:t>extension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main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complications</a:t>
            </a:r>
            <a:r>
              <a:rPr lang="tr-TR" dirty="0" smtClean="0"/>
              <a:t> of </a:t>
            </a:r>
            <a:r>
              <a:rPr lang="tr-TR" dirty="0" err="1" smtClean="0"/>
              <a:t>hysteroscopic</a:t>
            </a:r>
            <a:r>
              <a:rPr lang="tr-TR" dirty="0" smtClean="0"/>
              <a:t> </a:t>
            </a:r>
            <a:r>
              <a:rPr lang="tr-TR" dirty="0" err="1" smtClean="0"/>
              <a:t>resections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The </a:t>
            </a:r>
            <a:r>
              <a:rPr lang="tr-TR" dirty="0" err="1" smtClean="0"/>
              <a:t>literature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clinical experiences show that the type 0 and 1 fibroids have comparable operative feasibility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outcomes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CONCLUSION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findings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hysteroscopic</a:t>
            </a:r>
            <a:r>
              <a:rPr lang="tr-TR" dirty="0" smtClean="0"/>
              <a:t> </a:t>
            </a:r>
            <a:r>
              <a:rPr lang="tr-TR" dirty="0" err="1" smtClean="0"/>
              <a:t>myomectomy</a:t>
            </a:r>
            <a:r>
              <a:rPr lang="tr-TR" dirty="0" smtClean="0"/>
              <a:t> of </a:t>
            </a:r>
            <a:r>
              <a:rPr lang="tr-TR" dirty="0" err="1" smtClean="0"/>
              <a:t>type</a:t>
            </a:r>
            <a:r>
              <a:rPr lang="tr-TR" dirty="0" smtClean="0"/>
              <a:t> 0 </a:t>
            </a:r>
            <a:r>
              <a:rPr lang="tr-TR" dirty="0" err="1" smtClean="0"/>
              <a:t>and</a:t>
            </a:r>
            <a:r>
              <a:rPr lang="tr-TR" dirty="0" smtClean="0"/>
              <a:t> 1 </a:t>
            </a:r>
            <a:r>
              <a:rPr lang="tr-TR" dirty="0" err="1" smtClean="0"/>
              <a:t>submucous</a:t>
            </a:r>
            <a:r>
              <a:rPr lang="tr-TR" dirty="0" smtClean="0"/>
              <a:t> </a:t>
            </a:r>
            <a:r>
              <a:rPr lang="tr-TR" dirty="0" err="1" smtClean="0"/>
              <a:t>fibroids</a:t>
            </a:r>
            <a:r>
              <a:rPr lang="tr-TR" dirty="0" smtClean="0"/>
              <a:t>  has </a:t>
            </a:r>
            <a:r>
              <a:rPr lang="tr-TR" dirty="0" err="1" smtClean="0"/>
              <a:t>comparable</a:t>
            </a:r>
            <a:r>
              <a:rPr lang="tr-TR" dirty="0" smtClean="0"/>
              <a:t> </a:t>
            </a:r>
            <a:r>
              <a:rPr lang="tr-TR" dirty="0" err="1" smtClean="0"/>
              <a:t>operative</a:t>
            </a:r>
            <a:r>
              <a:rPr lang="tr-TR" dirty="0" smtClean="0"/>
              <a:t> </a:t>
            </a:r>
            <a:r>
              <a:rPr lang="tr-TR" dirty="0" err="1" smtClean="0"/>
              <a:t>outcomes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Hysteroscopy</a:t>
            </a:r>
            <a:r>
              <a:rPr lang="tr-TR" dirty="0" smtClean="0"/>
              <a:t> </a:t>
            </a:r>
            <a:r>
              <a:rPr lang="tr-TR" dirty="0" err="1" smtClean="0"/>
              <a:t>resection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represent</a:t>
            </a:r>
            <a:r>
              <a:rPr lang="tr-TR" dirty="0" smtClean="0"/>
              <a:t> a </a:t>
            </a:r>
            <a:r>
              <a:rPr lang="tr-TR" dirty="0" err="1" smtClean="0"/>
              <a:t>safe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effective</a:t>
            </a:r>
            <a:r>
              <a:rPr lang="tr-TR" dirty="0" smtClean="0"/>
              <a:t> </a:t>
            </a:r>
            <a:r>
              <a:rPr lang="tr-TR" dirty="0" err="1" smtClean="0"/>
              <a:t>procedure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removal</a:t>
            </a:r>
            <a:r>
              <a:rPr lang="tr-TR" dirty="0" smtClean="0"/>
              <a:t> of </a:t>
            </a:r>
            <a:r>
              <a:rPr lang="tr-TR" dirty="0" err="1" smtClean="0"/>
              <a:t>submucous</a:t>
            </a:r>
            <a:r>
              <a:rPr lang="tr-TR" dirty="0" smtClean="0"/>
              <a:t> </a:t>
            </a:r>
            <a:r>
              <a:rPr lang="tr-TR" dirty="0" err="1" smtClean="0"/>
              <a:t>myoma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50% </a:t>
            </a:r>
            <a:r>
              <a:rPr lang="tr-TR" dirty="0" err="1" smtClean="0"/>
              <a:t>extension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myometrium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THANK YOU…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INTRODUCTION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Fibroids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benign</a:t>
            </a:r>
            <a:r>
              <a:rPr lang="tr-TR" dirty="0" smtClean="0"/>
              <a:t> </a:t>
            </a:r>
            <a:r>
              <a:rPr lang="tr-TR" dirty="0" err="1" smtClean="0"/>
              <a:t>tumors</a:t>
            </a:r>
            <a:r>
              <a:rPr lang="tr-TR" dirty="0" smtClean="0"/>
              <a:t> of </a:t>
            </a:r>
            <a:r>
              <a:rPr lang="tr-TR" dirty="0" err="1" smtClean="0"/>
              <a:t>myometrium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Incidence</a:t>
            </a:r>
            <a:r>
              <a:rPr lang="tr-TR" dirty="0" smtClean="0"/>
              <a:t> at </a:t>
            </a:r>
            <a:r>
              <a:rPr lang="tr-TR" dirty="0" err="1" smtClean="0"/>
              <a:t>least</a:t>
            </a:r>
            <a:r>
              <a:rPr lang="tr-TR" dirty="0" smtClean="0"/>
              <a:t> 25% in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Fibroids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classified</a:t>
            </a:r>
            <a:r>
              <a:rPr lang="tr-TR" dirty="0" smtClean="0"/>
              <a:t>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9036495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813690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INTRODUCTION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Hysteroscopic</a:t>
            </a:r>
            <a:r>
              <a:rPr lang="tr-TR" dirty="0" smtClean="0"/>
              <a:t> </a:t>
            </a:r>
            <a:r>
              <a:rPr lang="tr-TR" dirty="0" err="1" smtClean="0"/>
              <a:t>resection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gold</a:t>
            </a:r>
            <a:r>
              <a:rPr lang="tr-TR" dirty="0" smtClean="0"/>
              <a:t> standart.</a:t>
            </a:r>
          </a:p>
          <a:p>
            <a:endParaRPr lang="tr-TR" dirty="0" smtClean="0"/>
          </a:p>
          <a:p>
            <a:r>
              <a:rPr lang="tr-TR" dirty="0" err="1" smtClean="0"/>
              <a:t>Surgical</a:t>
            </a:r>
            <a:r>
              <a:rPr lang="tr-TR" dirty="0" smtClean="0"/>
              <a:t> </a:t>
            </a:r>
            <a:r>
              <a:rPr lang="tr-TR" dirty="0" err="1" smtClean="0"/>
              <a:t>feasibility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outcomes</a:t>
            </a:r>
            <a:r>
              <a:rPr lang="tr-TR" dirty="0" smtClean="0"/>
              <a:t> </a:t>
            </a:r>
            <a:r>
              <a:rPr lang="tr-TR" dirty="0" err="1" smtClean="0"/>
              <a:t>differs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0 </a:t>
            </a:r>
            <a:r>
              <a:rPr lang="tr-TR" dirty="0" err="1" smtClean="0"/>
              <a:t>and</a:t>
            </a:r>
            <a:r>
              <a:rPr lang="tr-TR" dirty="0" smtClean="0"/>
              <a:t> 1 </a:t>
            </a:r>
            <a:r>
              <a:rPr lang="tr-TR" dirty="0" err="1" smtClean="0"/>
              <a:t>fibroids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Many techniques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instruments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suggested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compare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operative</a:t>
            </a:r>
            <a:r>
              <a:rPr lang="tr-TR" sz="3600" dirty="0" smtClean="0"/>
              <a:t> </a:t>
            </a:r>
            <a:r>
              <a:rPr lang="tr-TR" sz="3600" dirty="0" err="1" smtClean="0"/>
              <a:t>outcomes</a:t>
            </a:r>
            <a:r>
              <a:rPr lang="tr-TR" sz="3600" dirty="0" smtClean="0"/>
              <a:t> of </a:t>
            </a:r>
            <a:r>
              <a:rPr lang="tr-TR" sz="3600" dirty="0" err="1" smtClean="0"/>
              <a:t>hysteroscopic</a:t>
            </a:r>
            <a:r>
              <a:rPr lang="tr-TR" sz="3600" dirty="0" smtClean="0"/>
              <a:t> </a:t>
            </a:r>
            <a:r>
              <a:rPr lang="tr-TR" sz="3600" dirty="0" err="1" smtClean="0"/>
              <a:t>resection</a:t>
            </a:r>
            <a:r>
              <a:rPr lang="tr-TR" sz="3600" dirty="0" smtClean="0"/>
              <a:t> of </a:t>
            </a:r>
            <a:r>
              <a:rPr lang="tr-TR" sz="3600" dirty="0" err="1" smtClean="0"/>
              <a:t>type</a:t>
            </a:r>
            <a:r>
              <a:rPr lang="tr-TR" sz="3600" dirty="0" smtClean="0"/>
              <a:t> 0 </a:t>
            </a:r>
            <a:r>
              <a:rPr lang="tr-TR" sz="3600" dirty="0" err="1" smtClean="0"/>
              <a:t>and</a:t>
            </a:r>
            <a:r>
              <a:rPr lang="tr-TR" sz="3600" dirty="0" smtClean="0"/>
              <a:t> 1 </a:t>
            </a:r>
            <a:r>
              <a:rPr lang="tr-TR" sz="3600" dirty="0" err="1" smtClean="0"/>
              <a:t>submucous</a:t>
            </a:r>
            <a:r>
              <a:rPr lang="tr-TR" sz="3600" dirty="0" smtClean="0"/>
              <a:t> </a:t>
            </a:r>
            <a:r>
              <a:rPr lang="tr-TR" sz="3600" dirty="0" err="1" smtClean="0"/>
              <a:t>fibroids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Retrospective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r>
              <a:rPr lang="tr-TR" dirty="0" smtClean="0"/>
              <a:t> </a:t>
            </a:r>
            <a:r>
              <a:rPr lang="tr-TR" dirty="0" err="1" smtClean="0"/>
              <a:t>design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Cases</a:t>
            </a:r>
            <a:r>
              <a:rPr lang="tr-TR" dirty="0" smtClean="0"/>
              <a:t> </a:t>
            </a:r>
            <a:r>
              <a:rPr lang="tr-TR" dirty="0" err="1" smtClean="0"/>
              <a:t>underwent</a:t>
            </a:r>
            <a:r>
              <a:rPr lang="tr-TR" dirty="0" smtClean="0"/>
              <a:t> </a:t>
            </a:r>
            <a:r>
              <a:rPr lang="tr-TR" dirty="0" err="1" smtClean="0"/>
              <a:t>hysteroscopic</a:t>
            </a:r>
            <a:r>
              <a:rPr lang="tr-TR" dirty="0" smtClean="0"/>
              <a:t> </a:t>
            </a:r>
            <a:r>
              <a:rPr lang="tr-TR" dirty="0" err="1" smtClean="0"/>
              <a:t>myomectomy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2010 </a:t>
            </a:r>
            <a:r>
              <a:rPr lang="tr-TR" dirty="0" err="1" smtClean="0"/>
              <a:t>and</a:t>
            </a:r>
            <a:r>
              <a:rPr lang="tr-TR" dirty="0" smtClean="0"/>
              <a:t> 2017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selected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Classification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done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ESGE.</a:t>
            </a:r>
          </a:p>
          <a:p>
            <a:endParaRPr lang="tr-TR" dirty="0" smtClean="0"/>
          </a:p>
          <a:p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data of </a:t>
            </a:r>
            <a:r>
              <a:rPr lang="tr-TR" dirty="0" err="1" smtClean="0"/>
              <a:t>type</a:t>
            </a:r>
            <a:r>
              <a:rPr lang="tr-TR" dirty="0" smtClean="0"/>
              <a:t> 0 </a:t>
            </a:r>
            <a:r>
              <a:rPr lang="tr-TR" dirty="0" err="1" smtClean="0"/>
              <a:t>and</a:t>
            </a:r>
            <a:r>
              <a:rPr lang="tr-TR" dirty="0" smtClean="0"/>
              <a:t> 1 </a:t>
            </a:r>
            <a:r>
              <a:rPr lang="tr-TR" dirty="0" err="1" smtClean="0"/>
              <a:t>submucos</a:t>
            </a:r>
            <a:r>
              <a:rPr lang="tr-TR" dirty="0" smtClean="0"/>
              <a:t> </a:t>
            </a:r>
            <a:r>
              <a:rPr lang="tr-TR" dirty="0" err="1" smtClean="0"/>
              <a:t>fibroids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collected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</a:t>
            </a:r>
            <a:r>
              <a:rPr lang="en-US" dirty="0" err="1" smtClean="0"/>
              <a:t>reoperative</a:t>
            </a:r>
            <a:r>
              <a:rPr lang="en-US" dirty="0" smtClean="0"/>
              <a:t> and </a:t>
            </a:r>
            <a:r>
              <a:rPr lang="en-US" dirty="0" err="1" smtClean="0"/>
              <a:t>intraoperative</a:t>
            </a:r>
            <a:r>
              <a:rPr lang="en-US" dirty="0" smtClean="0"/>
              <a:t> assessment with ultrasound, magnetic resonance imaging and </a:t>
            </a:r>
            <a:r>
              <a:rPr lang="en-US" dirty="0" err="1" smtClean="0"/>
              <a:t>hysteroscopic</a:t>
            </a:r>
            <a:r>
              <a:rPr lang="en-US" dirty="0" smtClean="0"/>
              <a:t> view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classification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Exclusion</a:t>
            </a:r>
            <a:r>
              <a:rPr lang="tr-TR" dirty="0" smtClean="0"/>
              <a:t> </a:t>
            </a:r>
            <a:r>
              <a:rPr lang="tr-TR" dirty="0" err="1" smtClean="0"/>
              <a:t>criteria</a:t>
            </a:r>
            <a:r>
              <a:rPr lang="tr-TR" dirty="0" smtClean="0"/>
              <a:t> :</a:t>
            </a:r>
          </a:p>
          <a:p>
            <a:pPr>
              <a:buNone/>
            </a:pPr>
            <a:r>
              <a:rPr lang="tr-TR" dirty="0" smtClean="0"/>
              <a:t>                     -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fibroids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- </a:t>
            </a:r>
            <a:r>
              <a:rPr lang="tr-TR" dirty="0" err="1" smtClean="0"/>
              <a:t>absence</a:t>
            </a:r>
            <a:r>
              <a:rPr lang="tr-TR" dirty="0" smtClean="0"/>
              <a:t> of </a:t>
            </a:r>
            <a:r>
              <a:rPr lang="tr-TR" dirty="0" err="1" smtClean="0"/>
              <a:t>histologic</a:t>
            </a:r>
            <a:r>
              <a:rPr lang="tr-TR" dirty="0" smtClean="0"/>
              <a:t> </a:t>
            </a:r>
            <a:r>
              <a:rPr lang="tr-TR" dirty="0" err="1" smtClean="0"/>
              <a:t>confirmation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- </a:t>
            </a:r>
            <a:r>
              <a:rPr lang="tr-TR" dirty="0" err="1" smtClean="0"/>
              <a:t>uterine</a:t>
            </a:r>
            <a:r>
              <a:rPr lang="tr-TR" dirty="0" smtClean="0"/>
              <a:t> </a:t>
            </a:r>
            <a:r>
              <a:rPr lang="tr-TR" dirty="0" err="1" smtClean="0"/>
              <a:t>anomaly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-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recevied</a:t>
            </a:r>
            <a:r>
              <a:rPr lang="tr-TR" dirty="0" smtClean="0"/>
              <a:t> </a:t>
            </a:r>
            <a:r>
              <a:rPr lang="tr-TR" dirty="0" err="1" smtClean="0"/>
              <a:t>preoperative</a:t>
            </a:r>
            <a:r>
              <a:rPr lang="tr-TR" dirty="0" smtClean="0"/>
              <a:t> </a:t>
            </a:r>
            <a:r>
              <a:rPr lang="tr-TR" dirty="0" err="1" smtClean="0"/>
              <a:t>GnRH</a:t>
            </a:r>
            <a:r>
              <a:rPr lang="tr-TR" dirty="0" smtClean="0"/>
              <a:t>-a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included</a:t>
            </a:r>
            <a:r>
              <a:rPr lang="tr-TR" dirty="0" smtClean="0"/>
              <a:t> data </a:t>
            </a:r>
            <a:r>
              <a:rPr lang="tr-TR" dirty="0" err="1" smtClean="0"/>
              <a:t>were</a:t>
            </a:r>
            <a:r>
              <a:rPr lang="tr-TR" dirty="0" smtClean="0"/>
              <a:t> as:</a:t>
            </a:r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Demographic</a:t>
            </a:r>
            <a:r>
              <a:rPr lang="tr-TR" dirty="0" smtClean="0"/>
              <a:t> </a:t>
            </a:r>
            <a:r>
              <a:rPr lang="tr-TR" dirty="0" err="1" smtClean="0"/>
              <a:t>characteristics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symptom</a:t>
            </a:r>
            <a:r>
              <a:rPr lang="tr-TR" dirty="0" smtClean="0"/>
              <a:t> on </a:t>
            </a:r>
            <a:r>
              <a:rPr lang="tr-TR" dirty="0" err="1" smtClean="0"/>
              <a:t>admission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size of </a:t>
            </a:r>
            <a:r>
              <a:rPr lang="tr-TR" dirty="0" err="1" smtClean="0"/>
              <a:t>type</a:t>
            </a:r>
            <a:r>
              <a:rPr lang="tr-TR" dirty="0" smtClean="0"/>
              <a:t> 0 </a:t>
            </a:r>
            <a:r>
              <a:rPr lang="tr-TR" dirty="0" err="1" smtClean="0"/>
              <a:t>and</a:t>
            </a:r>
            <a:r>
              <a:rPr lang="tr-TR" dirty="0" smtClean="0"/>
              <a:t> 1 </a:t>
            </a:r>
            <a:r>
              <a:rPr lang="tr-TR" dirty="0" err="1" smtClean="0"/>
              <a:t>fibroids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location</a:t>
            </a:r>
            <a:r>
              <a:rPr lang="tr-TR" dirty="0" smtClean="0"/>
              <a:t> of </a:t>
            </a:r>
            <a:r>
              <a:rPr lang="tr-TR" dirty="0" err="1" smtClean="0"/>
              <a:t>fibroids</a:t>
            </a:r>
            <a:r>
              <a:rPr lang="tr-TR" dirty="0" smtClean="0"/>
              <a:t>: </a:t>
            </a:r>
            <a:r>
              <a:rPr lang="tr-TR" dirty="0" err="1" smtClean="0"/>
              <a:t>fundus</a:t>
            </a:r>
            <a:r>
              <a:rPr lang="tr-TR" dirty="0" smtClean="0"/>
              <a:t>, </a:t>
            </a:r>
            <a:r>
              <a:rPr lang="tr-TR" dirty="0" err="1" smtClean="0"/>
              <a:t>corpus</a:t>
            </a:r>
            <a:r>
              <a:rPr lang="tr-TR" dirty="0" smtClean="0"/>
              <a:t>, </a:t>
            </a:r>
            <a:r>
              <a:rPr lang="tr-TR" dirty="0" err="1" smtClean="0"/>
              <a:t>lower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preoperative</a:t>
            </a:r>
            <a:r>
              <a:rPr lang="tr-TR" dirty="0" smtClean="0"/>
              <a:t> </a:t>
            </a:r>
            <a:r>
              <a:rPr lang="tr-TR" dirty="0" err="1" smtClean="0"/>
              <a:t>assesment</a:t>
            </a:r>
            <a:r>
              <a:rPr lang="tr-TR" dirty="0" smtClean="0"/>
              <a:t> </a:t>
            </a:r>
            <a:r>
              <a:rPr lang="tr-TR" dirty="0" err="1" smtClean="0"/>
              <a:t>tool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repeated</a:t>
            </a:r>
            <a:r>
              <a:rPr lang="tr-TR" dirty="0" smtClean="0"/>
              <a:t> </a:t>
            </a:r>
            <a:r>
              <a:rPr lang="tr-TR" dirty="0" err="1" smtClean="0"/>
              <a:t>resections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duration</a:t>
            </a:r>
            <a:r>
              <a:rPr lang="tr-TR" dirty="0" smtClean="0"/>
              <a:t> of </a:t>
            </a:r>
            <a:r>
              <a:rPr lang="tr-TR" dirty="0" err="1" smtClean="0"/>
              <a:t>surgery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method</a:t>
            </a:r>
            <a:r>
              <a:rPr lang="tr-TR" dirty="0" smtClean="0"/>
              <a:t> of </a:t>
            </a:r>
            <a:r>
              <a:rPr lang="tr-TR" dirty="0" err="1" smtClean="0"/>
              <a:t>anesthesia</a:t>
            </a:r>
            <a:r>
              <a:rPr lang="tr-TR" dirty="0" smtClean="0"/>
              <a:t>: general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spinal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length</a:t>
            </a:r>
            <a:r>
              <a:rPr lang="tr-TR" dirty="0" smtClean="0"/>
              <a:t> of </a:t>
            </a:r>
            <a:r>
              <a:rPr lang="tr-TR" dirty="0" err="1" smtClean="0"/>
              <a:t>hospital</a:t>
            </a:r>
            <a:r>
              <a:rPr lang="tr-TR" dirty="0" smtClean="0"/>
              <a:t> </a:t>
            </a:r>
            <a:r>
              <a:rPr lang="tr-TR" dirty="0" err="1" smtClean="0"/>
              <a:t>stay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completeness</a:t>
            </a:r>
            <a:r>
              <a:rPr lang="tr-TR" dirty="0" smtClean="0"/>
              <a:t> of </a:t>
            </a:r>
            <a:r>
              <a:rPr lang="tr-TR" dirty="0" err="1" smtClean="0"/>
              <a:t>surgery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pre</a:t>
            </a:r>
            <a:r>
              <a:rPr lang="tr-TR" dirty="0" smtClean="0"/>
              <a:t>-</a:t>
            </a:r>
            <a:r>
              <a:rPr lang="tr-TR" dirty="0" err="1" smtClean="0"/>
              <a:t>postoperative</a:t>
            </a:r>
            <a:r>
              <a:rPr lang="tr-TR" dirty="0" smtClean="0"/>
              <a:t> </a:t>
            </a:r>
            <a:r>
              <a:rPr lang="tr-TR" dirty="0" err="1" smtClean="0"/>
              <a:t>Hb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 -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complication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485</Words>
  <Application>Microsoft Office PowerPoint</Application>
  <PresentationFormat>Ekran Gösterisi (4:3)</PresentationFormat>
  <Paragraphs>92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Comparative analysis of Hysteroscopic resection of type 0 vs type 1 submucous myoma</vt:lpstr>
      <vt:lpstr>INTRODUCTION</vt:lpstr>
      <vt:lpstr>Slayt 3</vt:lpstr>
      <vt:lpstr>Slayt 4</vt:lpstr>
      <vt:lpstr>INTRODUCTION</vt:lpstr>
      <vt:lpstr>AIM</vt:lpstr>
      <vt:lpstr>METHODS</vt:lpstr>
      <vt:lpstr>METHODS</vt:lpstr>
      <vt:lpstr>METHODS</vt:lpstr>
      <vt:lpstr>METHODS</vt:lpstr>
      <vt:lpstr>RESULTS</vt:lpstr>
      <vt:lpstr>Slayt 12</vt:lpstr>
      <vt:lpstr>Slayt 13</vt:lpstr>
      <vt:lpstr>DISCUSSION</vt:lpstr>
      <vt:lpstr>DISCUSSION</vt:lpstr>
      <vt:lpstr>CONCLUSION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of Hysteroscopic resection of type 0 vs type 1 submucous myoma</dc:title>
  <dc:creator>ASUS</dc:creator>
  <cp:lastModifiedBy>ASUS</cp:lastModifiedBy>
  <cp:revision>54</cp:revision>
  <dcterms:created xsi:type="dcterms:W3CDTF">2017-04-28T09:02:26Z</dcterms:created>
  <dcterms:modified xsi:type="dcterms:W3CDTF">2017-05-16T06:11:22Z</dcterms:modified>
</cp:coreProperties>
</file>