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58" r:id="rId4"/>
    <p:sldId id="308" r:id="rId5"/>
    <p:sldId id="259" r:id="rId6"/>
    <p:sldId id="261" r:id="rId7"/>
    <p:sldId id="262" r:id="rId8"/>
    <p:sldId id="310" r:id="rId9"/>
    <p:sldId id="266" r:id="rId10"/>
    <p:sldId id="311" r:id="rId11"/>
    <p:sldId id="267" r:id="rId12"/>
    <p:sldId id="312" r:id="rId13"/>
    <p:sldId id="313" r:id="rId14"/>
    <p:sldId id="291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2" r:id="rId29"/>
    <p:sldId id="285" r:id="rId30"/>
    <p:sldId id="286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14" r:id="rId44"/>
    <p:sldId id="315" r:id="rId45"/>
    <p:sldId id="30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0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4F514-2222-496F-BB45-EE7E6F0E71EE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97041-765B-4FF4-8762-912D9702BA6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971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97041-765B-4FF4-8762-912D9702BA6E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1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97041-765B-4FF4-8762-912D9702BA6E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90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1B4D1-F3F4-D246-914D-DED0E422AAE6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B8536-5163-734A-A1D9-AEF2F178D0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Oval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1B4D1-F3F4-D246-914D-DED0E422AAE6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B8536-5163-734A-A1D9-AEF2F178D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1B4D1-F3F4-D246-914D-DED0E422AAE6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B8536-5163-734A-A1D9-AEF2F178D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1B4D1-F3F4-D246-914D-DED0E422AAE6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B8536-5163-734A-A1D9-AEF2F178D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1B4D1-F3F4-D246-914D-DED0E422AAE6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B8536-5163-734A-A1D9-AEF2F178D0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9 Dikdörtgen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1B4D1-F3F4-D246-914D-DED0E422AAE6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B8536-5163-734A-A1D9-AEF2F178D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1B4D1-F3F4-D246-914D-DED0E422AAE6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B8536-5163-734A-A1D9-AEF2F178D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1B4D1-F3F4-D246-914D-DED0E422AAE6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B8536-5163-734A-A1D9-AEF2F178D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1B4D1-F3F4-D246-914D-DED0E422AAE6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B8536-5163-734A-A1D9-AEF2F178D0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Dikdörtgen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1B4D1-F3F4-D246-914D-DED0E422AAE6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B8536-5163-734A-A1D9-AEF2F178D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1B4D1-F3F4-D246-914D-DED0E422AAE6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B8536-5163-734A-A1D9-AEF2F178D0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ikdörtgen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281B4D1-F3F4-D246-914D-DED0E422AAE6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8B8536-5163-734A-A1D9-AEF2F178D0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14 Dikdörtgen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0486" y="1122363"/>
            <a:ext cx="7891976" cy="2282020"/>
          </a:xfrm>
        </p:spPr>
        <p:txBody>
          <a:bodyPr>
            <a:normAutofit/>
          </a:bodyPr>
          <a:lstStyle/>
          <a:p>
            <a:r>
              <a:rPr lang="en-US" b="1" dirty="0"/>
              <a:t>ÖZEL </a:t>
            </a:r>
            <a:r>
              <a:rPr lang="tr-TR" b="1" dirty="0" smtClean="0"/>
              <a:t>SAĞLIK SEKTÖRÜ ve</a:t>
            </a:r>
            <a:r>
              <a:rPr lang="en-US" b="1" dirty="0" smtClean="0"/>
              <a:t>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HEKİM İLİŞKİLERİ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6222" y="4817853"/>
            <a:ext cx="4768947" cy="1655762"/>
          </a:xfrm>
        </p:spPr>
        <p:txBody>
          <a:bodyPr/>
          <a:lstStyle/>
          <a:p>
            <a:r>
              <a:rPr lang="en-US" dirty="0"/>
              <a:t>OP. DR. M. SELÇUK SÖYLEMEZ</a:t>
            </a:r>
          </a:p>
          <a:p>
            <a:r>
              <a:rPr lang="en-US" dirty="0"/>
              <a:t>15.TJOD 2017 KONGRESİ</a:t>
            </a:r>
          </a:p>
          <a:p>
            <a:r>
              <a:rPr lang="en-US" dirty="0"/>
              <a:t>25.EBCOG 2017 KONGRESİ</a:t>
            </a:r>
          </a:p>
        </p:txBody>
      </p:sp>
    </p:spTree>
    <p:extLst>
      <p:ext uri="{BB962C8B-B14F-4D97-AF65-F5344CB8AC3E}">
        <p14:creationId xmlns:p14="http://schemas.microsoft.com/office/powerpoint/2010/main" val="8762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634" y="731520"/>
            <a:ext cx="9975166" cy="544544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11.02.2015 </a:t>
            </a:r>
            <a:r>
              <a:rPr lang="en-US" dirty="0" err="1"/>
              <a:t>tarihinde</a:t>
            </a:r>
            <a:r>
              <a:rPr lang="en-US" dirty="0"/>
              <a:t> 5510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en-US" dirty="0" err="1"/>
              <a:t>kanuna</a:t>
            </a:r>
            <a:r>
              <a:rPr lang="en-US" dirty="0"/>
              <a:t> 10.ek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eklenerek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hastanelerde</a:t>
            </a:r>
            <a:r>
              <a:rPr lang="en-US" dirty="0"/>
              <a:t> </a:t>
            </a:r>
            <a:r>
              <a:rPr lang="en-US" dirty="0" err="1"/>
              <a:t>çalışan</a:t>
            </a:r>
            <a:r>
              <a:rPr lang="en-US" dirty="0"/>
              <a:t> </a:t>
            </a:r>
            <a:r>
              <a:rPr lang="en-US" dirty="0" err="1"/>
              <a:t>hekimlerinin</a:t>
            </a:r>
            <a:r>
              <a:rPr lang="en-US" dirty="0"/>
              <a:t> </a:t>
            </a:r>
            <a:r>
              <a:rPr lang="en-US" dirty="0" err="1"/>
              <a:t>muayene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müdahalelerini</a:t>
            </a:r>
            <a:r>
              <a:rPr lang="en-US" dirty="0"/>
              <a:t> </a:t>
            </a:r>
            <a:r>
              <a:rPr lang="en-US" dirty="0" err="1"/>
              <a:t>fatura</a:t>
            </a:r>
            <a:r>
              <a:rPr lang="en-US" dirty="0"/>
              <a:t> </a:t>
            </a:r>
            <a:r>
              <a:rPr lang="en-US" dirty="0" err="1"/>
              <a:t>etmeleri</a:t>
            </a:r>
            <a:r>
              <a:rPr lang="en-US" dirty="0"/>
              <a:t> </a:t>
            </a:r>
            <a:r>
              <a:rPr lang="en-US" dirty="0" err="1"/>
              <a:t>halinde</a:t>
            </a:r>
            <a:r>
              <a:rPr lang="en-US" dirty="0"/>
              <a:t> </a:t>
            </a:r>
            <a:r>
              <a:rPr lang="en-US" dirty="0" err="1"/>
              <a:t>bunların</a:t>
            </a:r>
            <a:r>
              <a:rPr lang="en-US" dirty="0"/>
              <a:t> </a:t>
            </a:r>
            <a:r>
              <a:rPr lang="en-US" dirty="0" err="1"/>
              <a:t>bedelinin</a:t>
            </a:r>
            <a:r>
              <a:rPr lang="en-US" dirty="0"/>
              <a:t> SGK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karşılanacağı</a:t>
            </a:r>
            <a:r>
              <a:rPr lang="en-US" dirty="0"/>
              <a:t> </a:t>
            </a:r>
            <a:r>
              <a:rPr lang="en-US" dirty="0" err="1"/>
              <a:t>belirtilmiştir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TBMM’de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hizmetinde</a:t>
            </a:r>
            <a:r>
              <a:rPr lang="en-US" dirty="0"/>
              <a:t> </a:t>
            </a:r>
            <a:r>
              <a:rPr lang="en-US" dirty="0" err="1"/>
              <a:t>hekimlik</a:t>
            </a:r>
            <a:r>
              <a:rPr lang="en-US" dirty="0"/>
              <a:t> </a:t>
            </a:r>
            <a:r>
              <a:rPr lang="en-US" dirty="0" err="1"/>
              <a:t>hizmeti</a:t>
            </a:r>
            <a:r>
              <a:rPr lang="en-US" dirty="0"/>
              <a:t> </a:t>
            </a:r>
            <a:r>
              <a:rPr lang="en-US" dirty="0" err="1"/>
              <a:t>asıl</a:t>
            </a:r>
            <a:r>
              <a:rPr lang="en-US" dirty="0"/>
              <a:t> </a:t>
            </a:r>
            <a:r>
              <a:rPr lang="en-US" dirty="0" err="1"/>
              <a:t>iştir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asla</a:t>
            </a:r>
            <a:r>
              <a:rPr lang="en-US" dirty="0"/>
              <a:t> </a:t>
            </a:r>
            <a:r>
              <a:rPr lang="en-US" dirty="0" err="1"/>
              <a:t>taşeron</a:t>
            </a:r>
            <a:r>
              <a:rPr lang="en-US" dirty="0"/>
              <a:t> </a:t>
            </a:r>
            <a:r>
              <a:rPr lang="en-US" dirty="0" err="1"/>
              <a:t>şirketlere</a:t>
            </a:r>
            <a:r>
              <a:rPr lang="en-US" dirty="0"/>
              <a:t> </a:t>
            </a:r>
            <a:r>
              <a:rPr lang="en-US" dirty="0" err="1"/>
              <a:t>devredilemeyeceğine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tartışmalar</a:t>
            </a:r>
            <a:r>
              <a:rPr lang="en-US" dirty="0"/>
              <a:t> </a:t>
            </a:r>
            <a:r>
              <a:rPr lang="en-US" dirty="0" err="1"/>
              <a:t>halen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etmektedir</a:t>
            </a:r>
            <a:r>
              <a:rPr lang="en-US" dirty="0"/>
              <a:t>. (</a:t>
            </a:r>
            <a:r>
              <a:rPr lang="en-US" dirty="0" err="1"/>
              <a:t>Kanun</a:t>
            </a:r>
            <a:r>
              <a:rPr lang="en-US" dirty="0"/>
              <a:t> </a:t>
            </a:r>
            <a:r>
              <a:rPr lang="en-US" dirty="0" err="1"/>
              <a:t>metninin</a:t>
            </a:r>
            <a:r>
              <a:rPr lang="en-US" dirty="0"/>
              <a:t> 50. </a:t>
            </a:r>
            <a:r>
              <a:rPr lang="en-US" dirty="0" err="1"/>
              <a:t>maddesi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5510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en-US" dirty="0" err="1"/>
              <a:t>kanuna</a:t>
            </a:r>
            <a:r>
              <a:rPr lang="en-US" dirty="0"/>
              <a:t>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getirilmeye</a:t>
            </a:r>
            <a:r>
              <a:rPr lang="en-US" dirty="0"/>
              <a:t> </a:t>
            </a:r>
            <a:r>
              <a:rPr lang="en-US" dirty="0" err="1"/>
              <a:t>çalışılmaktadır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6230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Özetle;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9" y="1420838"/>
            <a:ext cx="10353821" cy="523318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err="1" smtClean="0"/>
              <a:t>Anayasanın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sz="2800" dirty="0" smtClean="0"/>
              <a:t>      “Y</a:t>
            </a:r>
            <a:r>
              <a:rPr lang="en-US" sz="2800" dirty="0" err="1" smtClean="0"/>
              <a:t>asa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verilen</a:t>
            </a:r>
            <a:r>
              <a:rPr lang="en-US" sz="2800" dirty="0" smtClean="0"/>
              <a:t> </a:t>
            </a:r>
            <a:r>
              <a:rPr lang="en-US" sz="2800" dirty="0" err="1" smtClean="0"/>
              <a:t>hakların</a:t>
            </a:r>
            <a:r>
              <a:rPr lang="en-US" sz="2800" dirty="0" smtClean="0"/>
              <a:t> </a:t>
            </a:r>
            <a:r>
              <a:rPr lang="en-US" sz="2800" dirty="0" err="1" smtClean="0"/>
              <a:t>kısıtlayıcı</a:t>
            </a:r>
            <a:r>
              <a:rPr lang="en-US" sz="2800" dirty="0" smtClean="0"/>
              <a:t> alt </a:t>
            </a:r>
            <a:r>
              <a:rPr lang="en-US" sz="2800" dirty="0" err="1" smtClean="0"/>
              <a:t>düzenlemeleri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yeniden</a:t>
            </a:r>
            <a:r>
              <a:rPr lang="en-US" sz="2800" dirty="0" smtClean="0"/>
              <a:t> </a:t>
            </a:r>
            <a:r>
              <a:rPr lang="en-US" sz="2800" dirty="0" err="1" smtClean="0"/>
              <a:t>düzenlenmesin</a:t>
            </a:r>
            <a:r>
              <a:rPr lang="tr-TR" sz="2800" dirty="0" smtClean="0"/>
              <a:t>i” </a:t>
            </a:r>
            <a:r>
              <a:rPr lang="en-US" sz="2800" dirty="0" err="1" smtClean="0"/>
              <a:t>engel</a:t>
            </a:r>
            <a:r>
              <a:rPr lang="tr-TR" sz="2800" dirty="0" err="1" smtClean="0"/>
              <a:t>leyici</a:t>
            </a:r>
            <a:r>
              <a:rPr lang="tr-TR" sz="2800" dirty="0" smtClean="0"/>
              <a:t> hükümleri olmasına rağmen halen;</a:t>
            </a:r>
          </a:p>
          <a:p>
            <a:pPr>
              <a:buNone/>
            </a:pPr>
            <a:r>
              <a:rPr lang="tr-TR" sz="2800" dirty="0" smtClean="0"/>
              <a:t> </a:t>
            </a:r>
            <a:endParaRPr lang="en-US" sz="2800" dirty="0" smtClean="0"/>
          </a:p>
          <a:p>
            <a:pPr lvl="1"/>
            <a:r>
              <a:rPr lang="tr-TR" dirty="0" smtClean="0"/>
              <a:t>M</a:t>
            </a:r>
            <a:r>
              <a:rPr lang="en-US" dirty="0" err="1" smtClean="0"/>
              <a:t>uayenehane</a:t>
            </a:r>
            <a:r>
              <a:rPr lang="en-US" dirty="0" smtClean="0"/>
              <a:t> </a:t>
            </a:r>
            <a:r>
              <a:rPr lang="en-US" dirty="0" err="1" smtClean="0"/>
              <a:t>konusu</a:t>
            </a:r>
            <a:r>
              <a:rPr lang="en-US" dirty="0" smtClean="0"/>
              <a:t> 1219 </a:t>
            </a:r>
            <a:r>
              <a:rPr lang="en-US" dirty="0" err="1" smtClean="0"/>
              <a:t>sayılı</a:t>
            </a:r>
            <a:r>
              <a:rPr lang="en-US" dirty="0" smtClean="0"/>
              <a:t> </a:t>
            </a:r>
            <a:r>
              <a:rPr lang="en-US" dirty="0" err="1" smtClean="0"/>
              <a:t>kanundaki</a:t>
            </a:r>
            <a:r>
              <a:rPr lang="en-US" dirty="0" smtClean="0"/>
              <a:t> </a:t>
            </a:r>
            <a:r>
              <a:rPr lang="en-US" dirty="0" err="1" smtClean="0"/>
              <a:t>tarifine</a:t>
            </a:r>
            <a:r>
              <a:rPr lang="en-US" dirty="0" smtClean="0"/>
              <a:t> </a:t>
            </a:r>
            <a:r>
              <a:rPr lang="en-US" dirty="0" err="1" smtClean="0"/>
              <a:t>aykırı</a:t>
            </a:r>
            <a:r>
              <a:rPr lang="en-US" dirty="0" smtClean="0"/>
              <a:t> </a:t>
            </a:r>
            <a:r>
              <a:rPr lang="en-US" dirty="0" err="1" smtClean="0"/>
              <a:t>uygulanmaktadır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Muayenehanesi olan hekimlere </a:t>
            </a:r>
            <a:r>
              <a:rPr lang="en-US" dirty="0" err="1" smtClean="0"/>
              <a:t>kanunla</a:t>
            </a:r>
            <a:r>
              <a:rPr lang="en-US" dirty="0" smtClean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 smtClean="0"/>
              <a:t>haklar</a:t>
            </a:r>
            <a:r>
              <a:rPr lang="en-US" dirty="0" smtClean="0"/>
              <a:t> </a:t>
            </a:r>
            <a:r>
              <a:rPr lang="en-US" dirty="0" err="1"/>
              <a:t>yönetmelikle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 smtClean="0"/>
              <a:t>alın</a:t>
            </a:r>
            <a:r>
              <a:rPr lang="tr-TR" dirty="0" smtClean="0"/>
              <a:t>maktadır.</a:t>
            </a:r>
          </a:p>
        </p:txBody>
      </p:sp>
    </p:spTree>
    <p:extLst>
      <p:ext uri="{BB962C8B-B14F-4D97-AF65-F5344CB8AC3E}">
        <p14:creationId xmlns:p14="http://schemas.microsoft.com/office/powerpoint/2010/main" val="1485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2" y="500062"/>
            <a:ext cx="966567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SMM </a:t>
            </a:r>
            <a:r>
              <a:rPr lang="tr-TR" dirty="0" err="1" smtClean="0"/>
              <a:t>İ</a:t>
            </a:r>
            <a:r>
              <a:rPr lang="en-US" dirty="0" err="1" smtClean="0"/>
              <a:t>çin</a:t>
            </a:r>
            <a:r>
              <a:rPr lang="en-US" dirty="0" smtClean="0"/>
              <a:t> </a:t>
            </a:r>
            <a:r>
              <a:rPr lang="tr-TR" dirty="0" err="1" smtClean="0"/>
              <a:t>G</a:t>
            </a:r>
            <a:r>
              <a:rPr lang="en-US" dirty="0" err="1" smtClean="0"/>
              <a:t>elir</a:t>
            </a:r>
            <a:r>
              <a:rPr lang="en-US" dirty="0" smtClean="0"/>
              <a:t> </a:t>
            </a:r>
            <a:r>
              <a:rPr lang="tr-TR" dirty="0" err="1" smtClean="0"/>
              <a:t>V</a:t>
            </a:r>
            <a:r>
              <a:rPr lang="en-US" dirty="0" err="1" smtClean="0"/>
              <a:t>ergisi</a:t>
            </a:r>
            <a:r>
              <a:rPr lang="en-US" dirty="0" smtClean="0"/>
              <a:t> </a:t>
            </a:r>
            <a:r>
              <a:rPr lang="tr-TR" dirty="0" err="1" smtClean="0"/>
              <a:t>K</a:t>
            </a:r>
            <a:r>
              <a:rPr lang="en-US" dirty="0" err="1" smtClean="0"/>
              <a:t>anunu</a:t>
            </a:r>
            <a:r>
              <a:rPr lang="en-US" dirty="0" smtClean="0"/>
              <a:t> </a:t>
            </a:r>
            <a:r>
              <a:rPr lang="en-US" dirty="0"/>
              <a:t>68. </a:t>
            </a:r>
            <a:r>
              <a:rPr lang="tr-TR" dirty="0" err="1" smtClean="0"/>
              <a:t>M</a:t>
            </a:r>
            <a:r>
              <a:rPr lang="en-US" dirty="0" err="1" smtClean="0"/>
              <a:t>adde</a:t>
            </a:r>
            <a:r>
              <a:rPr lang="en-US" dirty="0" smtClean="0"/>
              <a:t> </a:t>
            </a:r>
            <a:r>
              <a:rPr lang="tr-TR" dirty="0" err="1" smtClean="0"/>
              <a:t>K</a:t>
            </a:r>
            <a:r>
              <a:rPr lang="en-US" dirty="0" err="1" smtClean="0"/>
              <a:t>apsamında</a:t>
            </a:r>
            <a:r>
              <a:rPr lang="en-US" dirty="0" smtClean="0"/>
              <a:t> </a:t>
            </a:r>
            <a:r>
              <a:rPr lang="tr-TR" dirty="0" err="1" smtClean="0"/>
              <a:t>İ</a:t>
            </a:r>
            <a:r>
              <a:rPr lang="en-US" dirty="0" err="1" smtClean="0"/>
              <a:t>ndirilecek</a:t>
            </a:r>
            <a:r>
              <a:rPr lang="en-US" dirty="0" smtClean="0"/>
              <a:t> </a:t>
            </a:r>
            <a:r>
              <a:rPr lang="tr-TR" dirty="0" err="1" smtClean="0"/>
              <a:t>G</a:t>
            </a:r>
            <a:r>
              <a:rPr lang="en-US" dirty="0" err="1" smtClean="0"/>
              <a:t>iderler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825624"/>
            <a:ext cx="9997440" cy="442277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İş</a:t>
            </a:r>
            <a:r>
              <a:rPr lang="en-US" dirty="0"/>
              <a:t> </a:t>
            </a:r>
            <a:r>
              <a:rPr lang="en-US" dirty="0" err="1"/>
              <a:t>yeri</a:t>
            </a:r>
            <a:r>
              <a:rPr lang="en-US" dirty="0"/>
              <a:t> </a:t>
            </a:r>
            <a:r>
              <a:rPr lang="en-US" dirty="0" err="1"/>
              <a:t>kirası</a:t>
            </a:r>
            <a:endParaRPr lang="en-US" dirty="0"/>
          </a:p>
          <a:p>
            <a:r>
              <a:rPr lang="en-US" dirty="0" err="1"/>
              <a:t>Aydınlatma</a:t>
            </a:r>
            <a:r>
              <a:rPr lang="en-US" dirty="0"/>
              <a:t>, </a:t>
            </a:r>
            <a:r>
              <a:rPr lang="en-US" dirty="0" err="1"/>
              <a:t>ısıtma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telefon</a:t>
            </a:r>
            <a:r>
              <a:rPr lang="en-US" dirty="0"/>
              <a:t> </a:t>
            </a:r>
            <a:r>
              <a:rPr lang="en-US" dirty="0" err="1"/>
              <a:t>giderleri</a:t>
            </a:r>
            <a:endParaRPr lang="en-US" dirty="0"/>
          </a:p>
          <a:p>
            <a:r>
              <a:rPr lang="en-US" dirty="0" smtClean="0"/>
              <a:t>S</a:t>
            </a:r>
            <a:r>
              <a:rPr lang="tr-TR" dirty="0" smtClean="0"/>
              <a:t>M</a:t>
            </a:r>
            <a:r>
              <a:rPr lang="en-US" dirty="0" smtClean="0"/>
              <a:t> </a:t>
            </a:r>
            <a:r>
              <a:rPr lang="en-US" dirty="0" err="1"/>
              <a:t>faliyetleriyle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ulaşım</a:t>
            </a:r>
            <a:r>
              <a:rPr lang="en-US" dirty="0"/>
              <a:t> vs </a:t>
            </a:r>
            <a:r>
              <a:rPr lang="en-US" dirty="0" err="1"/>
              <a:t>giderleri</a:t>
            </a:r>
            <a:endParaRPr lang="en-US" dirty="0"/>
          </a:p>
          <a:p>
            <a:r>
              <a:rPr lang="en-US" dirty="0" err="1"/>
              <a:t>Mesleki</a:t>
            </a:r>
            <a:r>
              <a:rPr lang="en-US" dirty="0"/>
              <a:t> </a:t>
            </a:r>
            <a:r>
              <a:rPr lang="en-US" dirty="0" err="1"/>
              <a:t>kazancın</a:t>
            </a:r>
            <a:r>
              <a:rPr lang="en-US" dirty="0"/>
              <a:t> </a:t>
            </a:r>
            <a:r>
              <a:rPr lang="en-US" dirty="0" err="1"/>
              <a:t>idamesi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giderler</a:t>
            </a:r>
            <a:endParaRPr lang="en-US" dirty="0"/>
          </a:p>
          <a:p>
            <a:r>
              <a:rPr lang="en-US" dirty="0" err="1"/>
              <a:t>Mesleki</a:t>
            </a:r>
            <a:r>
              <a:rPr lang="en-US" dirty="0"/>
              <a:t> </a:t>
            </a:r>
            <a:r>
              <a:rPr lang="en-US" dirty="0" err="1"/>
              <a:t>faliyetle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seyahat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giderleri</a:t>
            </a:r>
            <a:endParaRPr lang="en-US" dirty="0"/>
          </a:p>
          <a:p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faliyetlerinde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tesisat</a:t>
            </a:r>
            <a:r>
              <a:rPr lang="en-US" dirty="0"/>
              <a:t> </a:t>
            </a:r>
            <a:r>
              <a:rPr lang="en-US" dirty="0" err="1"/>
              <a:t>demirbaş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envantere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taşıtlar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vergi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usul</a:t>
            </a:r>
            <a:r>
              <a:rPr lang="en-US" dirty="0"/>
              <a:t> </a:t>
            </a:r>
            <a:r>
              <a:rPr lang="en-US" dirty="0" err="1"/>
              <a:t>kanununa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ayrılan</a:t>
            </a:r>
            <a:r>
              <a:rPr lang="en-US" dirty="0"/>
              <a:t> </a:t>
            </a:r>
            <a:r>
              <a:rPr lang="en-US" dirty="0" err="1"/>
              <a:t>amortisman</a:t>
            </a:r>
            <a:endParaRPr lang="en-US" dirty="0"/>
          </a:p>
          <a:p>
            <a:r>
              <a:rPr lang="en-US" dirty="0" err="1"/>
              <a:t>Envantere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kiralanan</a:t>
            </a:r>
            <a:r>
              <a:rPr lang="en-US" dirty="0"/>
              <a:t> </a:t>
            </a:r>
            <a:r>
              <a:rPr lang="en-US" dirty="0" err="1"/>
              <a:t>araçlar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SMM </a:t>
            </a:r>
            <a:r>
              <a:rPr lang="tr-TR" dirty="0" smtClean="0"/>
              <a:t>İ</a:t>
            </a:r>
            <a:r>
              <a:rPr lang="en-US" dirty="0" err="1" smtClean="0"/>
              <a:t>çin</a:t>
            </a:r>
            <a:r>
              <a:rPr lang="en-US" dirty="0" smtClean="0"/>
              <a:t> </a:t>
            </a:r>
            <a:r>
              <a:rPr lang="tr-TR" dirty="0" smtClean="0"/>
              <a:t>G</a:t>
            </a:r>
            <a:r>
              <a:rPr lang="en-US" dirty="0" err="1" smtClean="0"/>
              <a:t>elir</a:t>
            </a:r>
            <a:r>
              <a:rPr lang="en-US" dirty="0" smtClean="0"/>
              <a:t> </a:t>
            </a:r>
            <a:r>
              <a:rPr lang="tr-TR" dirty="0" smtClean="0"/>
              <a:t>V</a:t>
            </a:r>
            <a:r>
              <a:rPr lang="en-US" dirty="0" err="1" smtClean="0"/>
              <a:t>ergisi</a:t>
            </a:r>
            <a:r>
              <a:rPr lang="en-US" dirty="0" smtClean="0"/>
              <a:t> </a:t>
            </a:r>
            <a:r>
              <a:rPr lang="tr-TR" dirty="0" smtClean="0"/>
              <a:t>K</a:t>
            </a:r>
            <a:r>
              <a:rPr lang="en-US" dirty="0" err="1" smtClean="0"/>
              <a:t>anunu</a:t>
            </a:r>
            <a:r>
              <a:rPr lang="en-US" dirty="0" smtClean="0"/>
              <a:t> 68. </a:t>
            </a:r>
            <a:r>
              <a:rPr lang="tr-TR" dirty="0" smtClean="0"/>
              <a:t>M</a:t>
            </a:r>
            <a:r>
              <a:rPr lang="en-US" dirty="0" err="1" smtClean="0"/>
              <a:t>adde</a:t>
            </a:r>
            <a:r>
              <a:rPr lang="en-US" dirty="0" smtClean="0"/>
              <a:t> </a:t>
            </a:r>
            <a:r>
              <a:rPr lang="tr-TR" dirty="0" smtClean="0"/>
              <a:t>K</a:t>
            </a:r>
            <a:r>
              <a:rPr lang="en-US" dirty="0" err="1" smtClean="0"/>
              <a:t>apsamında</a:t>
            </a:r>
            <a:r>
              <a:rPr lang="en-US" dirty="0" smtClean="0"/>
              <a:t> </a:t>
            </a:r>
            <a:r>
              <a:rPr lang="tr-TR" dirty="0" smtClean="0"/>
              <a:t>İ</a:t>
            </a:r>
            <a:r>
              <a:rPr lang="en-US" dirty="0" err="1" smtClean="0"/>
              <a:t>ndirilecek</a:t>
            </a:r>
            <a:r>
              <a:rPr lang="en-US" dirty="0" smtClean="0"/>
              <a:t> </a:t>
            </a:r>
            <a:r>
              <a:rPr lang="tr-TR" dirty="0" smtClean="0"/>
              <a:t>G</a:t>
            </a:r>
            <a:r>
              <a:rPr lang="en-US" dirty="0" err="1" smtClean="0"/>
              <a:t>iderler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842868"/>
            <a:ext cx="9997440" cy="44055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Alınan </a:t>
            </a:r>
            <a:r>
              <a:rPr lang="en-US" dirty="0" err="1"/>
              <a:t>mesleki</a:t>
            </a:r>
            <a:r>
              <a:rPr lang="en-US" dirty="0"/>
              <a:t> </a:t>
            </a:r>
            <a:r>
              <a:rPr lang="en-US" dirty="0" err="1"/>
              <a:t>yayınlar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ödenen</a:t>
            </a:r>
            <a:r>
              <a:rPr lang="en-US" dirty="0"/>
              <a:t> </a:t>
            </a:r>
            <a:r>
              <a:rPr lang="en-US" dirty="0" err="1" smtClean="0"/>
              <a:t>bedeller</a:t>
            </a:r>
            <a:endParaRPr lang="en-US" dirty="0"/>
          </a:p>
          <a:p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faaliyeti</a:t>
            </a:r>
            <a:r>
              <a:rPr lang="en-US" dirty="0"/>
              <a:t> </a:t>
            </a:r>
            <a:r>
              <a:rPr lang="en-US" dirty="0" err="1"/>
              <a:t>ifası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ödenen</a:t>
            </a:r>
            <a:r>
              <a:rPr lang="en-US" dirty="0"/>
              <a:t> mal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alım</a:t>
            </a:r>
            <a:r>
              <a:rPr lang="en-US" dirty="0"/>
              <a:t> </a:t>
            </a:r>
            <a:r>
              <a:rPr lang="en-US" dirty="0" err="1" smtClean="0"/>
              <a:t>bedelleri</a:t>
            </a:r>
            <a:endParaRPr lang="en-US" dirty="0"/>
          </a:p>
          <a:p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idamesi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ödenen</a:t>
            </a:r>
            <a:r>
              <a:rPr lang="en-US" dirty="0"/>
              <a:t> </a:t>
            </a:r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ilan</a:t>
            </a:r>
            <a:r>
              <a:rPr lang="en-US" dirty="0"/>
              <a:t>, </a:t>
            </a:r>
            <a:r>
              <a:rPr lang="en-US" dirty="0" err="1"/>
              <a:t>reklam</a:t>
            </a:r>
            <a:r>
              <a:rPr lang="en-US" dirty="0"/>
              <a:t> vs </a:t>
            </a:r>
            <a:r>
              <a:rPr lang="en-US" dirty="0" err="1"/>
              <a:t>bedelleri</a:t>
            </a:r>
            <a:endParaRPr lang="en-US" dirty="0"/>
          </a:p>
          <a:p>
            <a:r>
              <a:rPr lang="en-US" dirty="0"/>
              <a:t>Hayat,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vb</a:t>
            </a:r>
            <a:r>
              <a:rPr lang="en-US" dirty="0"/>
              <a:t> </a:t>
            </a:r>
            <a:r>
              <a:rPr lang="en-US" dirty="0" err="1"/>
              <a:t>sigorta</a:t>
            </a:r>
            <a:r>
              <a:rPr lang="en-US" dirty="0"/>
              <a:t> </a:t>
            </a:r>
            <a:r>
              <a:rPr lang="en-US" dirty="0" err="1"/>
              <a:t>primleri</a:t>
            </a:r>
            <a:r>
              <a:rPr lang="en-US" dirty="0"/>
              <a:t> (</a:t>
            </a:r>
            <a:r>
              <a:rPr lang="en-US" dirty="0" err="1"/>
              <a:t>Beyan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gelirin</a:t>
            </a:r>
            <a:r>
              <a:rPr lang="en-US" dirty="0"/>
              <a:t> %10’u)</a:t>
            </a:r>
          </a:p>
          <a:p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harcamalarının</a:t>
            </a:r>
            <a:r>
              <a:rPr lang="en-US" dirty="0"/>
              <a:t> </a:t>
            </a:r>
            <a:r>
              <a:rPr lang="en-US" dirty="0" err="1"/>
              <a:t>indirimi</a:t>
            </a:r>
            <a:r>
              <a:rPr lang="en-US" dirty="0"/>
              <a:t> (</a:t>
            </a:r>
            <a:r>
              <a:rPr lang="en-US" dirty="0" err="1"/>
              <a:t>Beyan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gelirin</a:t>
            </a:r>
            <a:r>
              <a:rPr lang="en-US" dirty="0"/>
              <a:t> %10’u)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836" y="365126"/>
            <a:ext cx="9932964" cy="943170"/>
          </a:xfrm>
        </p:spPr>
        <p:txBody>
          <a:bodyPr/>
          <a:lstStyle/>
          <a:p>
            <a:r>
              <a:rPr lang="tr-TR" dirty="0" smtClean="0"/>
              <a:t> İş Akdi (Sözleşme) Esaslı Çalışma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836" y="1702191"/>
            <a:ext cx="10367890" cy="4909624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4857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kanunun</a:t>
            </a:r>
            <a:r>
              <a:rPr lang="en-US" dirty="0"/>
              <a:t> 8. </a:t>
            </a:r>
            <a:r>
              <a:rPr lang="en-US" dirty="0" err="1"/>
              <a:t>maddesinde</a:t>
            </a:r>
            <a:r>
              <a:rPr lang="en-US" dirty="0"/>
              <a:t> </a:t>
            </a:r>
            <a:r>
              <a:rPr lang="en-US" dirty="0" err="1"/>
              <a:t>İş</a:t>
            </a:r>
            <a:r>
              <a:rPr lang="en-US" dirty="0"/>
              <a:t> </a:t>
            </a:r>
            <a:r>
              <a:rPr lang="en-US" dirty="0" err="1"/>
              <a:t>Sözleşmesi</a:t>
            </a:r>
            <a:r>
              <a:rPr lang="en-US" dirty="0"/>
              <a:t>;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tarafın</a:t>
            </a:r>
            <a:r>
              <a:rPr lang="en-US" dirty="0"/>
              <a:t>(</a:t>
            </a:r>
            <a:r>
              <a:rPr lang="en-US" dirty="0" err="1"/>
              <a:t>işçi</a:t>
            </a:r>
            <a:r>
              <a:rPr lang="en-US" dirty="0"/>
              <a:t>) </a:t>
            </a:r>
            <a:r>
              <a:rPr lang="en-US" dirty="0" err="1"/>
              <a:t>bağımlı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görmeyi,diğer</a:t>
            </a:r>
            <a:r>
              <a:rPr lang="en-US" dirty="0"/>
              <a:t> </a:t>
            </a:r>
            <a:r>
              <a:rPr lang="en-US" dirty="0" err="1"/>
              <a:t>tarafın</a:t>
            </a:r>
            <a:r>
              <a:rPr lang="en-US" dirty="0"/>
              <a:t>(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veren</a:t>
            </a:r>
            <a:r>
              <a:rPr lang="en-US" dirty="0"/>
              <a:t>) </a:t>
            </a:r>
            <a:r>
              <a:rPr lang="en-US" dirty="0" err="1"/>
              <a:t>ücret</a:t>
            </a:r>
            <a:r>
              <a:rPr lang="en-US" dirty="0"/>
              <a:t> </a:t>
            </a:r>
            <a:r>
              <a:rPr lang="en-US" dirty="0" err="1"/>
              <a:t>ödemeyi</a:t>
            </a:r>
            <a:r>
              <a:rPr lang="en-US" dirty="0"/>
              <a:t> </a:t>
            </a:r>
            <a:r>
              <a:rPr lang="en-US" dirty="0" err="1"/>
              <a:t>üstlenmesinden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 smtClean="0"/>
              <a:t>sözleşmedir</a:t>
            </a:r>
            <a:r>
              <a:rPr lang="tr-TR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22.04.1926 </a:t>
            </a:r>
            <a:r>
              <a:rPr lang="en-US" dirty="0" err="1"/>
              <a:t>tarihli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818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en-US" dirty="0" err="1"/>
              <a:t>Borçlar</a:t>
            </a:r>
            <a:r>
              <a:rPr lang="en-US" dirty="0"/>
              <a:t> </a:t>
            </a:r>
            <a:r>
              <a:rPr lang="en-US" dirty="0" err="1"/>
              <a:t>Kanununu</a:t>
            </a:r>
            <a:r>
              <a:rPr lang="en-US" dirty="0"/>
              <a:t> </a:t>
            </a:r>
            <a:r>
              <a:rPr lang="en-US" dirty="0" err="1"/>
              <a:t>yürürlükten</a:t>
            </a:r>
            <a:r>
              <a:rPr lang="en-US" dirty="0"/>
              <a:t> </a:t>
            </a:r>
            <a:r>
              <a:rPr lang="en-US" dirty="0" err="1"/>
              <a:t>kaldıran</a:t>
            </a:r>
            <a:r>
              <a:rPr lang="en-US" dirty="0"/>
              <a:t> 6098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en-US" dirty="0" err="1"/>
              <a:t>Türk</a:t>
            </a:r>
            <a:r>
              <a:rPr lang="en-US" dirty="0"/>
              <a:t> </a:t>
            </a:r>
            <a:r>
              <a:rPr lang="en-US" dirty="0" err="1"/>
              <a:t>Borçlar</a:t>
            </a:r>
            <a:r>
              <a:rPr lang="en-US" dirty="0"/>
              <a:t> </a:t>
            </a:r>
            <a:r>
              <a:rPr lang="en-US" dirty="0" err="1"/>
              <a:t>Kanununun</a:t>
            </a:r>
            <a:r>
              <a:rPr lang="en-US" dirty="0"/>
              <a:t> 393. </a:t>
            </a:r>
            <a:r>
              <a:rPr lang="en-US" dirty="0" err="1"/>
              <a:t>maddesinde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Sözleşmesi</a:t>
            </a:r>
            <a:r>
              <a:rPr lang="en-US" dirty="0"/>
              <a:t> </a:t>
            </a:r>
            <a:r>
              <a:rPr lang="en-US" dirty="0" err="1"/>
              <a:t>işçinin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verene</a:t>
            </a:r>
            <a:r>
              <a:rPr lang="en-US" dirty="0"/>
              <a:t> </a:t>
            </a:r>
            <a:r>
              <a:rPr lang="en-US" dirty="0" err="1"/>
              <a:t>bağımlı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görmeyi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verenin</a:t>
            </a:r>
            <a:r>
              <a:rPr lang="en-US" dirty="0"/>
              <a:t> de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ücret</a:t>
            </a:r>
            <a:r>
              <a:rPr lang="en-US" dirty="0"/>
              <a:t> </a:t>
            </a:r>
            <a:r>
              <a:rPr lang="en-US" dirty="0" err="1"/>
              <a:t>ödemeyi</a:t>
            </a:r>
            <a:r>
              <a:rPr lang="en-US" dirty="0"/>
              <a:t> </a:t>
            </a:r>
            <a:r>
              <a:rPr lang="en-US" dirty="0" err="1"/>
              <a:t>üstlendiği</a:t>
            </a:r>
            <a:r>
              <a:rPr lang="en-US" dirty="0"/>
              <a:t> </a:t>
            </a:r>
            <a:r>
              <a:rPr lang="en-US" dirty="0" err="1"/>
              <a:t>sözleşmedir</a:t>
            </a:r>
            <a:r>
              <a:rPr lang="en-US" dirty="0"/>
              <a:t>. 394. </a:t>
            </a:r>
            <a:r>
              <a:rPr lang="en-US" dirty="0" err="1"/>
              <a:t>maddede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Sözleşmesi</a:t>
            </a:r>
            <a:r>
              <a:rPr lang="en-US" dirty="0"/>
              <a:t> </a:t>
            </a:r>
            <a:r>
              <a:rPr lang="en-US" dirty="0" err="1"/>
              <a:t>kanununda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hüküm</a:t>
            </a:r>
            <a:r>
              <a:rPr lang="en-US" dirty="0"/>
              <a:t> </a:t>
            </a:r>
            <a:r>
              <a:rPr lang="en-US" dirty="0" err="1"/>
              <a:t>olmadıkça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şekle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olmadığı</a:t>
            </a:r>
            <a:r>
              <a:rPr lang="en-US" dirty="0"/>
              <a:t> </a:t>
            </a:r>
            <a:r>
              <a:rPr lang="en-US" dirty="0" err="1"/>
              <a:t>belirtilmiştir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36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Sözleşmesi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/>
              <a:t>İşçinin</a:t>
            </a:r>
            <a:r>
              <a:rPr lang="en-US" sz="3200" dirty="0"/>
              <a:t> </a:t>
            </a:r>
            <a:r>
              <a:rPr lang="en-US" sz="3200" dirty="0" err="1"/>
              <a:t>Borçları</a:t>
            </a:r>
            <a:r>
              <a:rPr lang="en-US" sz="3200" dirty="0"/>
              <a:t>;</a:t>
            </a:r>
          </a:p>
          <a:p>
            <a:pPr lvl="1"/>
            <a:r>
              <a:rPr lang="en-US" sz="2800" dirty="0" err="1"/>
              <a:t>Bizzat</a:t>
            </a:r>
            <a:r>
              <a:rPr lang="en-US" sz="2800" dirty="0"/>
              <a:t> </a:t>
            </a:r>
            <a:r>
              <a:rPr lang="en-US" sz="2800" dirty="0" err="1"/>
              <a:t>çalışma</a:t>
            </a:r>
            <a:r>
              <a:rPr lang="en-US" sz="2800" dirty="0"/>
              <a:t> </a:t>
            </a:r>
            <a:r>
              <a:rPr lang="en-US" sz="2800" dirty="0" err="1"/>
              <a:t>borcu</a:t>
            </a:r>
            <a:r>
              <a:rPr lang="en-US" sz="2800" dirty="0"/>
              <a:t> (m395)</a:t>
            </a:r>
          </a:p>
          <a:p>
            <a:pPr lvl="1"/>
            <a:r>
              <a:rPr lang="en-US" sz="2800" dirty="0" err="1"/>
              <a:t>Özen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sadakat</a:t>
            </a:r>
            <a:r>
              <a:rPr lang="en-US" sz="2800" dirty="0"/>
              <a:t> </a:t>
            </a:r>
            <a:r>
              <a:rPr lang="en-US" sz="2800" dirty="0" err="1"/>
              <a:t>borcu</a:t>
            </a:r>
            <a:r>
              <a:rPr lang="en-US" sz="2800" dirty="0"/>
              <a:t>(m396)</a:t>
            </a:r>
          </a:p>
          <a:p>
            <a:pPr lvl="1"/>
            <a:r>
              <a:rPr lang="en-US" sz="2800" dirty="0" err="1"/>
              <a:t>Teslim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hesap</a:t>
            </a:r>
            <a:r>
              <a:rPr lang="en-US" sz="2800" dirty="0"/>
              <a:t> </a:t>
            </a:r>
            <a:r>
              <a:rPr lang="en-US" sz="2800" dirty="0" err="1"/>
              <a:t>verme</a:t>
            </a:r>
            <a:r>
              <a:rPr lang="en-US" sz="2800" dirty="0"/>
              <a:t> </a:t>
            </a:r>
            <a:r>
              <a:rPr lang="en-US" sz="2800" dirty="0" err="1"/>
              <a:t>borcu</a:t>
            </a:r>
            <a:r>
              <a:rPr lang="en-US" sz="2800" dirty="0"/>
              <a:t>(m397)</a:t>
            </a:r>
          </a:p>
          <a:p>
            <a:pPr lvl="1"/>
            <a:r>
              <a:rPr lang="en-US" sz="2800" dirty="0" err="1"/>
              <a:t>Fazla</a:t>
            </a:r>
            <a:r>
              <a:rPr lang="en-US" sz="2800" dirty="0"/>
              <a:t> </a:t>
            </a:r>
            <a:r>
              <a:rPr lang="en-US" sz="2800" dirty="0" err="1"/>
              <a:t>çalışma</a:t>
            </a:r>
            <a:r>
              <a:rPr lang="en-US" sz="2800" dirty="0"/>
              <a:t> </a:t>
            </a:r>
            <a:r>
              <a:rPr lang="en-US" sz="2800" dirty="0" err="1"/>
              <a:t>borcu</a:t>
            </a:r>
            <a:r>
              <a:rPr lang="en-US" sz="2800" dirty="0"/>
              <a:t>(m398) </a:t>
            </a:r>
          </a:p>
          <a:p>
            <a:pPr lvl="1"/>
            <a:r>
              <a:rPr lang="en-US" sz="2800" dirty="0" err="1"/>
              <a:t>Fazla</a:t>
            </a:r>
            <a:r>
              <a:rPr lang="en-US" sz="2800" dirty="0"/>
              <a:t> </a:t>
            </a:r>
            <a:r>
              <a:rPr lang="en-US" sz="2800" dirty="0" err="1"/>
              <a:t>çalışma</a:t>
            </a:r>
            <a:r>
              <a:rPr lang="en-US" sz="2800" dirty="0"/>
              <a:t> </a:t>
            </a:r>
            <a:r>
              <a:rPr lang="en-US" sz="2800" dirty="0" err="1"/>
              <a:t>ücreti</a:t>
            </a:r>
            <a:r>
              <a:rPr lang="en-US" sz="2800" dirty="0"/>
              <a:t>(m402)</a:t>
            </a:r>
          </a:p>
          <a:p>
            <a:pPr lvl="1"/>
            <a:r>
              <a:rPr lang="en-US" sz="2800" dirty="0" err="1"/>
              <a:t>Düzenleme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talimatlara</a:t>
            </a:r>
            <a:r>
              <a:rPr lang="en-US" sz="2800" dirty="0"/>
              <a:t> </a:t>
            </a:r>
            <a:r>
              <a:rPr lang="en-US" sz="2800" dirty="0" err="1"/>
              <a:t>uyma</a:t>
            </a:r>
            <a:r>
              <a:rPr lang="en-US" sz="2800" dirty="0"/>
              <a:t> </a:t>
            </a:r>
            <a:r>
              <a:rPr lang="en-US" sz="2800" dirty="0" err="1"/>
              <a:t>borcu</a:t>
            </a:r>
            <a:r>
              <a:rPr lang="en-US" sz="2800" dirty="0"/>
              <a:t>(m399)</a:t>
            </a:r>
          </a:p>
        </p:txBody>
      </p:sp>
    </p:spTree>
    <p:extLst>
      <p:ext uri="{BB962C8B-B14F-4D97-AF65-F5344CB8AC3E}">
        <p14:creationId xmlns:p14="http://schemas.microsoft.com/office/powerpoint/2010/main" val="8489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Hizmet</a:t>
            </a:r>
            <a:r>
              <a:rPr lang="en-US" dirty="0" smtClean="0"/>
              <a:t> </a:t>
            </a:r>
            <a:r>
              <a:rPr lang="en-US" dirty="0" err="1" smtClean="0"/>
              <a:t>Sözleşmesi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/>
              <a:t>İş</a:t>
            </a:r>
            <a:r>
              <a:rPr lang="tr-TR" sz="3200" dirty="0"/>
              <a:t>ve</a:t>
            </a:r>
            <a:r>
              <a:rPr lang="en-US" sz="3200" dirty="0"/>
              <a:t>renin </a:t>
            </a:r>
            <a:r>
              <a:rPr lang="en-US" sz="3200" dirty="0" err="1"/>
              <a:t>Borçları</a:t>
            </a:r>
            <a:r>
              <a:rPr lang="en-US" sz="3200" dirty="0"/>
              <a:t>;</a:t>
            </a:r>
          </a:p>
          <a:p>
            <a:pPr lvl="1"/>
            <a:r>
              <a:rPr lang="en-US" sz="2800" dirty="0" err="1"/>
              <a:t>İşverenin</a:t>
            </a:r>
            <a:r>
              <a:rPr lang="en-US" sz="2800" dirty="0"/>
              <a:t> </a:t>
            </a:r>
            <a:r>
              <a:rPr lang="en-US" sz="2800" dirty="0" err="1"/>
              <a:t>ücret</a:t>
            </a:r>
            <a:r>
              <a:rPr lang="en-US" sz="2800" dirty="0"/>
              <a:t> </a:t>
            </a:r>
            <a:r>
              <a:rPr lang="en-US" sz="2800" dirty="0" err="1"/>
              <a:t>ödeme</a:t>
            </a:r>
            <a:r>
              <a:rPr lang="en-US" sz="2800" dirty="0"/>
              <a:t> </a:t>
            </a:r>
            <a:r>
              <a:rPr lang="en-US" sz="2800" dirty="0" err="1" smtClean="0"/>
              <a:t>borcu</a:t>
            </a:r>
            <a:r>
              <a:rPr lang="en-US" sz="2800" dirty="0" smtClean="0"/>
              <a:t>(m401)</a:t>
            </a:r>
            <a:endParaRPr lang="tr-TR" sz="2800" dirty="0" smtClean="0"/>
          </a:p>
          <a:p>
            <a:pPr lvl="2"/>
            <a:r>
              <a:rPr lang="en-US" sz="2800" dirty="0" err="1" smtClean="0"/>
              <a:t>Sözleşmede</a:t>
            </a:r>
            <a:r>
              <a:rPr lang="en-US" sz="2800" dirty="0" smtClean="0"/>
              <a:t> </a:t>
            </a:r>
            <a:r>
              <a:rPr lang="en-US" sz="2800" dirty="0" err="1"/>
              <a:t>belirtilen</a:t>
            </a:r>
            <a:r>
              <a:rPr lang="en-US" sz="2800" dirty="0"/>
              <a:t> </a:t>
            </a:r>
            <a:r>
              <a:rPr lang="en-US" sz="2800" dirty="0" err="1" smtClean="0"/>
              <a:t>miktar</a:t>
            </a:r>
            <a:r>
              <a:rPr lang="tr-TR" sz="2800" dirty="0" smtClean="0"/>
              <a:t> veya s</a:t>
            </a:r>
            <a:r>
              <a:rPr lang="en-US" sz="2800" dirty="0" err="1" smtClean="0"/>
              <a:t>özleşmede</a:t>
            </a:r>
            <a:r>
              <a:rPr lang="en-US" sz="2800" dirty="0" smtClean="0"/>
              <a:t> </a:t>
            </a:r>
            <a:r>
              <a:rPr lang="en-US" sz="2800" dirty="0" err="1"/>
              <a:t>hüküm</a:t>
            </a:r>
            <a:r>
              <a:rPr lang="en-US" sz="2800" dirty="0"/>
              <a:t> </a:t>
            </a:r>
            <a:r>
              <a:rPr lang="en-US" sz="2800" dirty="0" err="1"/>
              <a:t>yoksa</a:t>
            </a:r>
            <a:r>
              <a:rPr lang="en-US" sz="2800" dirty="0"/>
              <a:t> </a:t>
            </a:r>
            <a:r>
              <a:rPr lang="en-US" sz="2800" dirty="0" err="1"/>
              <a:t>asgari</a:t>
            </a:r>
            <a:r>
              <a:rPr lang="en-US" sz="2800" dirty="0"/>
              <a:t> </a:t>
            </a:r>
            <a:r>
              <a:rPr lang="en-US" sz="2800" dirty="0" err="1"/>
              <a:t>ücretten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olmamak</a:t>
            </a:r>
            <a:r>
              <a:rPr lang="en-US" sz="2800" dirty="0"/>
              <a:t> </a:t>
            </a:r>
            <a:r>
              <a:rPr lang="en-US" sz="2800" dirty="0" err="1"/>
              <a:t>şartıyla</a:t>
            </a:r>
            <a:r>
              <a:rPr lang="en-US" sz="2800" dirty="0"/>
              <a:t> </a:t>
            </a:r>
            <a:r>
              <a:rPr lang="en-US" sz="2800" dirty="0" err="1"/>
              <a:t>emsal</a:t>
            </a:r>
            <a:r>
              <a:rPr lang="en-US" sz="2800" dirty="0"/>
              <a:t> </a:t>
            </a:r>
            <a:r>
              <a:rPr lang="en-US" sz="2800" dirty="0" err="1"/>
              <a:t>ücreti</a:t>
            </a:r>
            <a:r>
              <a:rPr lang="en-US" sz="2800" dirty="0"/>
              <a:t> </a:t>
            </a:r>
            <a:r>
              <a:rPr lang="en-US" sz="2800" dirty="0" err="1"/>
              <a:t>ödemekle</a:t>
            </a:r>
            <a:r>
              <a:rPr lang="en-US" sz="2800" dirty="0"/>
              <a:t> </a:t>
            </a:r>
            <a:r>
              <a:rPr lang="en-US" sz="2800" dirty="0" err="1" smtClean="0"/>
              <a:t>yükümlüdür</a:t>
            </a:r>
            <a:r>
              <a:rPr lang="tr-TR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33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Hizmet</a:t>
            </a:r>
            <a:r>
              <a:rPr lang="en-US" dirty="0" smtClean="0"/>
              <a:t> </a:t>
            </a:r>
            <a:r>
              <a:rPr lang="en-US" dirty="0" err="1" smtClean="0"/>
              <a:t>Sözleşmesi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108" y="1690688"/>
            <a:ext cx="10434476" cy="486485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Hekimle</a:t>
            </a:r>
            <a:r>
              <a:rPr lang="en-US" dirty="0"/>
              <a:t> hasta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sözleşme</a:t>
            </a:r>
            <a:r>
              <a:rPr lang="en-US" dirty="0"/>
              <a:t> </a:t>
            </a:r>
            <a:r>
              <a:rPr lang="en-US" dirty="0" err="1"/>
              <a:t>ilişkisi</a:t>
            </a:r>
            <a:r>
              <a:rPr lang="en-US" dirty="0"/>
              <a:t> </a:t>
            </a:r>
            <a:r>
              <a:rPr lang="en-US" dirty="0" err="1"/>
              <a:t>kurulamaz</a:t>
            </a:r>
            <a:r>
              <a:rPr lang="en-US" dirty="0"/>
              <a:t> </a:t>
            </a:r>
            <a:r>
              <a:rPr lang="en-US" dirty="0" err="1"/>
              <a:t>sözleşme</a:t>
            </a:r>
            <a:r>
              <a:rPr lang="en-US" dirty="0"/>
              <a:t> </a:t>
            </a:r>
            <a:r>
              <a:rPr lang="en-US" dirty="0" err="1"/>
              <a:t>hastayla</a:t>
            </a:r>
            <a:r>
              <a:rPr lang="en-US" dirty="0"/>
              <a:t> </a:t>
            </a:r>
            <a:r>
              <a:rPr lang="en-US" dirty="0" err="1"/>
              <a:t>hastane</a:t>
            </a:r>
            <a:r>
              <a:rPr lang="en-US" dirty="0"/>
              <a:t> </a:t>
            </a:r>
            <a:r>
              <a:rPr lang="en-US" dirty="0" err="1"/>
              <a:t>işleticisi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kurulur</a:t>
            </a:r>
            <a:r>
              <a:rPr lang="en-US" dirty="0"/>
              <a:t>. </a:t>
            </a:r>
            <a:endParaRPr lang="tr-TR" dirty="0" smtClean="0"/>
          </a:p>
          <a:p>
            <a:pPr algn="just"/>
            <a:r>
              <a:rPr lang="en-US" dirty="0" err="1" smtClean="0"/>
              <a:t>Hekim</a:t>
            </a:r>
            <a:r>
              <a:rPr lang="en-US" dirty="0" smtClean="0"/>
              <a:t> </a:t>
            </a:r>
            <a:r>
              <a:rPr lang="en-US" dirty="0"/>
              <a:t>TBK 116. </a:t>
            </a:r>
            <a:r>
              <a:rPr lang="en-US" dirty="0" err="1"/>
              <a:t>maddesince</a:t>
            </a:r>
            <a:r>
              <a:rPr lang="en-US" dirty="0"/>
              <a:t> </a:t>
            </a:r>
            <a:r>
              <a:rPr lang="en-US" dirty="0" err="1"/>
              <a:t>hastane</a:t>
            </a:r>
            <a:r>
              <a:rPr lang="en-US" dirty="0"/>
              <a:t> </a:t>
            </a:r>
            <a:r>
              <a:rPr lang="en-US" dirty="0" err="1"/>
              <a:t>işletmecisinin</a:t>
            </a:r>
            <a:r>
              <a:rPr lang="en-US" dirty="0"/>
              <a:t>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kişisi</a:t>
            </a:r>
            <a:r>
              <a:rPr lang="en-US" dirty="0"/>
              <a:t> </a:t>
            </a:r>
            <a:r>
              <a:rPr lang="en-US" dirty="0" err="1"/>
              <a:t>pozisyonundadır</a:t>
            </a:r>
            <a:r>
              <a:rPr lang="en-US" dirty="0"/>
              <a:t>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dolayı</a:t>
            </a:r>
            <a:r>
              <a:rPr lang="en-US" dirty="0"/>
              <a:t> da </a:t>
            </a:r>
            <a:r>
              <a:rPr lang="en-US" dirty="0" err="1"/>
              <a:t>hekimin</a:t>
            </a:r>
            <a:r>
              <a:rPr lang="en-US" dirty="0"/>
              <a:t>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zararlardan</a:t>
            </a:r>
            <a:r>
              <a:rPr lang="en-US" dirty="0"/>
              <a:t> </a:t>
            </a:r>
            <a:r>
              <a:rPr lang="en-US" dirty="0" err="1"/>
              <a:t>hastane</a:t>
            </a:r>
            <a:r>
              <a:rPr lang="en-US" dirty="0"/>
              <a:t> </a:t>
            </a:r>
            <a:r>
              <a:rPr lang="en-US" dirty="0" err="1"/>
              <a:t>işletmecisi</a:t>
            </a:r>
            <a:r>
              <a:rPr lang="en-US" dirty="0"/>
              <a:t> </a:t>
            </a:r>
            <a:r>
              <a:rPr lang="en-US" dirty="0" err="1"/>
              <a:t>sorumludur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borçlar</a:t>
            </a:r>
            <a:r>
              <a:rPr lang="en-US" dirty="0"/>
              <a:t> </a:t>
            </a:r>
            <a:r>
              <a:rPr lang="en-US" dirty="0" err="1"/>
              <a:t>yasası</a:t>
            </a:r>
            <a:r>
              <a:rPr lang="en-US" dirty="0"/>
              <a:t> </a:t>
            </a:r>
            <a:r>
              <a:rPr lang="en-US" dirty="0" err="1"/>
              <a:t>kapsamında</a:t>
            </a:r>
            <a:r>
              <a:rPr lang="en-US" dirty="0"/>
              <a:t> </a:t>
            </a:r>
            <a:r>
              <a:rPr lang="en-US" dirty="0" err="1"/>
              <a:t>eser</a:t>
            </a:r>
            <a:r>
              <a:rPr lang="en-US" dirty="0"/>
              <a:t> </a:t>
            </a:r>
            <a:r>
              <a:rPr lang="en-US" dirty="0" err="1"/>
              <a:t>sözleşmesi</a:t>
            </a:r>
            <a:r>
              <a:rPr lang="en-US" dirty="0"/>
              <a:t> (m470-486) </a:t>
            </a:r>
            <a:r>
              <a:rPr lang="tr-TR" dirty="0" smtClean="0"/>
              <a:t>       </a:t>
            </a:r>
            <a:r>
              <a:rPr lang="en-US" dirty="0" smtClean="0"/>
              <a:t>(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sahibinin</a:t>
            </a:r>
            <a:r>
              <a:rPr lang="en-US" dirty="0"/>
              <a:t> </a:t>
            </a:r>
            <a:r>
              <a:rPr lang="en-US" dirty="0" err="1"/>
              <a:t>denetimi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gözetimi</a:t>
            </a:r>
            <a:r>
              <a:rPr lang="en-US" dirty="0"/>
              <a:t> </a:t>
            </a:r>
            <a:r>
              <a:rPr lang="en-US" dirty="0" err="1"/>
              <a:t>olmaksızın</a:t>
            </a:r>
            <a:r>
              <a:rPr lang="en-US" dirty="0"/>
              <a:t> </a:t>
            </a:r>
            <a:r>
              <a:rPr lang="en-US" dirty="0" err="1"/>
              <a:t>bağımsız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çalışmayla</a:t>
            </a:r>
            <a:r>
              <a:rPr lang="en-US" dirty="0"/>
              <a:t>) </a:t>
            </a:r>
            <a:r>
              <a:rPr lang="en-US" dirty="0" err="1"/>
              <a:t>imzalanırsa</a:t>
            </a:r>
            <a:r>
              <a:rPr lang="en-US" dirty="0"/>
              <a:t>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yüklenici</a:t>
            </a:r>
            <a:r>
              <a:rPr lang="en-US" dirty="0"/>
              <a:t> </a:t>
            </a:r>
            <a:r>
              <a:rPr lang="en-US" dirty="0" err="1"/>
              <a:t>yaptığı</a:t>
            </a:r>
            <a:r>
              <a:rPr lang="en-US" dirty="0"/>
              <a:t> </a:t>
            </a:r>
            <a:r>
              <a:rPr lang="en-US" dirty="0" err="1"/>
              <a:t>işin</a:t>
            </a:r>
            <a:r>
              <a:rPr lang="en-US" dirty="0"/>
              <a:t> </a:t>
            </a:r>
            <a:r>
              <a:rPr lang="en-US" dirty="0" err="1"/>
              <a:t>uzmanı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 </a:t>
            </a:r>
            <a:r>
              <a:rPr lang="en-US" dirty="0" err="1"/>
              <a:t>sonucun</a:t>
            </a:r>
            <a:r>
              <a:rPr lang="en-US" dirty="0"/>
              <a:t> </a:t>
            </a:r>
            <a:r>
              <a:rPr lang="en-US" dirty="0" err="1"/>
              <a:t>gerçekleşmesini</a:t>
            </a:r>
            <a:r>
              <a:rPr lang="en-US" dirty="0"/>
              <a:t> </a:t>
            </a:r>
            <a:r>
              <a:rPr lang="en-US" dirty="0" err="1"/>
              <a:t>yükümlenir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r>
              <a:rPr lang="en-US" dirty="0" smtClean="0"/>
              <a:t> </a:t>
            </a:r>
            <a:r>
              <a:rPr lang="en-US" dirty="0" err="1"/>
              <a:t>Ekonomik</a:t>
            </a:r>
            <a:r>
              <a:rPr lang="en-US" dirty="0"/>
              <a:t> risk </a:t>
            </a:r>
            <a:r>
              <a:rPr lang="en-US" dirty="0" err="1"/>
              <a:t>içerir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0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Hizmet</a:t>
            </a:r>
            <a:r>
              <a:rPr lang="en-US" dirty="0" smtClean="0"/>
              <a:t> </a:t>
            </a:r>
            <a:r>
              <a:rPr lang="en-US" dirty="0" err="1" smtClean="0"/>
              <a:t>Sözleşmesi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Son </a:t>
            </a:r>
            <a:r>
              <a:rPr lang="en-US" dirty="0" err="1"/>
              <a:t>olarak</a:t>
            </a:r>
            <a:r>
              <a:rPr lang="en-US" dirty="0"/>
              <a:t> karma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birleşik</a:t>
            </a:r>
            <a:r>
              <a:rPr lang="en-US" dirty="0"/>
              <a:t> </a:t>
            </a:r>
            <a:r>
              <a:rPr lang="en-US" dirty="0" err="1"/>
              <a:t>sözleşmelerden</a:t>
            </a:r>
            <a:r>
              <a:rPr lang="en-US" dirty="0"/>
              <a:t> </a:t>
            </a:r>
            <a:r>
              <a:rPr lang="en-US" dirty="0" err="1"/>
              <a:t>kaynaklanan</a:t>
            </a:r>
            <a:r>
              <a:rPr lang="en-US" dirty="0"/>
              <a:t> </a:t>
            </a:r>
            <a:r>
              <a:rPr lang="en-US" dirty="0" err="1"/>
              <a:t>anlaşmazlıklarda</a:t>
            </a:r>
            <a:r>
              <a:rPr lang="en-US" dirty="0"/>
              <a:t>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yasa</a:t>
            </a:r>
            <a:r>
              <a:rPr lang="en-US" dirty="0"/>
              <a:t> </a:t>
            </a:r>
            <a:r>
              <a:rPr lang="en-US" dirty="0" err="1"/>
              <a:t>hükmünün</a:t>
            </a:r>
            <a:r>
              <a:rPr lang="en-US" dirty="0"/>
              <a:t> </a:t>
            </a:r>
            <a:r>
              <a:rPr lang="en-US" dirty="0" err="1"/>
              <a:t>uygulanacağı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yargıtay</a:t>
            </a:r>
            <a:r>
              <a:rPr lang="en-US" dirty="0"/>
              <a:t> </a:t>
            </a:r>
            <a:r>
              <a:rPr lang="en-US" dirty="0" err="1"/>
              <a:t>görüşü</a:t>
            </a:r>
            <a:r>
              <a:rPr lang="en-US" dirty="0"/>
              <a:t> her </a:t>
            </a:r>
            <a:r>
              <a:rPr lang="en-US" dirty="0" err="1"/>
              <a:t>sözleşmenin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hükümlerin</a:t>
            </a:r>
            <a:r>
              <a:rPr lang="en-US" dirty="0"/>
              <a:t> </a:t>
            </a:r>
            <a:r>
              <a:rPr lang="en-US" dirty="0" err="1"/>
              <a:t>uygulanması</a:t>
            </a:r>
            <a:r>
              <a:rPr lang="en-US" dirty="0"/>
              <a:t> </a:t>
            </a:r>
            <a:r>
              <a:rPr lang="en-US" dirty="0" err="1" smtClean="0"/>
              <a:t>yönündedir</a:t>
            </a:r>
            <a:r>
              <a:rPr lang="tr-TR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Borçlar</a:t>
            </a:r>
            <a:r>
              <a:rPr lang="en-US" dirty="0"/>
              <a:t> </a:t>
            </a:r>
            <a:r>
              <a:rPr lang="en-US" dirty="0" err="1"/>
              <a:t>kanunundaki</a:t>
            </a:r>
            <a:r>
              <a:rPr lang="en-US" dirty="0"/>
              <a:t> </a:t>
            </a:r>
            <a:r>
              <a:rPr lang="en-US" dirty="0" err="1"/>
              <a:t>sözleşmeler</a:t>
            </a:r>
            <a:r>
              <a:rPr lang="en-US" dirty="0"/>
              <a:t> </a:t>
            </a:r>
            <a:r>
              <a:rPr lang="en-US" dirty="0" err="1"/>
              <a:t>incelendiğinde</a:t>
            </a:r>
            <a:r>
              <a:rPr lang="en-US" dirty="0"/>
              <a:t> </a:t>
            </a:r>
            <a:r>
              <a:rPr lang="en-US" dirty="0" err="1"/>
              <a:t>hekimlik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alımını</a:t>
            </a:r>
            <a:r>
              <a:rPr lang="en-US" dirty="0"/>
              <a:t> </a:t>
            </a:r>
            <a:r>
              <a:rPr lang="en-US" dirty="0" err="1"/>
              <a:t>direk</a:t>
            </a:r>
            <a:r>
              <a:rPr lang="en-US" dirty="0"/>
              <a:t> </a:t>
            </a:r>
            <a:r>
              <a:rPr lang="en-US" dirty="0" err="1"/>
              <a:t>tanımlayan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sözleşme</a:t>
            </a:r>
            <a:r>
              <a:rPr lang="en-US" dirty="0"/>
              <a:t> </a:t>
            </a:r>
            <a:r>
              <a:rPr lang="en-US" dirty="0" err="1"/>
              <a:t>türüne</a:t>
            </a:r>
            <a:r>
              <a:rPr lang="en-US" dirty="0"/>
              <a:t> </a:t>
            </a:r>
            <a:r>
              <a:rPr lang="en-US" dirty="0" err="1"/>
              <a:t>rastlanmamıştır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378" y="0"/>
            <a:ext cx="9835662" cy="2799471"/>
          </a:xfrm>
        </p:spPr>
        <p:txBody>
          <a:bodyPr/>
          <a:lstStyle/>
          <a:p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Bunların</a:t>
            </a:r>
            <a:r>
              <a:rPr lang="en-US" dirty="0"/>
              <a:t> </a:t>
            </a:r>
            <a:r>
              <a:rPr lang="en-US" dirty="0" err="1"/>
              <a:t>Işığında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Hastanelerle</a:t>
            </a:r>
            <a:r>
              <a:rPr lang="en-US" dirty="0"/>
              <a:t> </a:t>
            </a:r>
            <a:r>
              <a:rPr lang="en-US" dirty="0" err="1"/>
              <a:t>Sözleşme</a:t>
            </a:r>
            <a:r>
              <a:rPr lang="en-US" dirty="0"/>
              <a:t> </a:t>
            </a:r>
            <a:r>
              <a:rPr lang="en-US" dirty="0" err="1"/>
              <a:t>İmzalarken</a:t>
            </a:r>
            <a:r>
              <a:rPr lang="en-US" dirty="0"/>
              <a:t> </a:t>
            </a:r>
            <a:r>
              <a:rPr lang="en-US" dirty="0" err="1"/>
              <a:t>Nelere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Etmeliyiz</a:t>
            </a:r>
            <a:r>
              <a:rPr lang="en-US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92" y="3030220"/>
            <a:ext cx="2655916" cy="35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ÖZEL </a:t>
            </a:r>
            <a:r>
              <a:rPr lang="tr-TR" b="1" dirty="0" smtClean="0"/>
              <a:t>SAĞLIK SEKTÖRÜ TARİHÇESİ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294" y="1690688"/>
            <a:ext cx="10045505" cy="4486275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Avrupa’da</a:t>
            </a:r>
            <a:r>
              <a:rPr lang="en-US" dirty="0" smtClean="0"/>
              <a:t> </a:t>
            </a:r>
            <a:r>
              <a:rPr lang="tr-TR" dirty="0" smtClean="0"/>
              <a:t>h</a:t>
            </a:r>
            <a:r>
              <a:rPr lang="en-US" dirty="0" err="1" smtClean="0"/>
              <a:t>astane</a:t>
            </a:r>
            <a:r>
              <a:rPr lang="en-US" dirty="0" smtClean="0"/>
              <a:t> </a:t>
            </a:r>
            <a:r>
              <a:rPr lang="en-US" dirty="0" err="1" smtClean="0"/>
              <a:t>benzeri</a:t>
            </a:r>
            <a:r>
              <a:rPr lang="en-US" dirty="0" smtClean="0"/>
              <a:t> </a:t>
            </a:r>
            <a:r>
              <a:rPr lang="en-US" dirty="0" err="1" smtClean="0"/>
              <a:t>kurumlar</a:t>
            </a:r>
            <a:r>
              <a:rPr lang="tr-TR" dirty="0" err="1" smtClean="0"/>
              <a:t>ın</a:t>
            </a:r>
            <a:r>
              <a:rPr lang="tr-TR" dirty="0" smtClean="0"/>
              <a:t>, </a:t>
            </a:r>
            <a:r>
              <a:rPr lang="en-US" dirty="0" smtClean="0"/>
              <a:t>din </a:t>
            </a:r>
            <a:r>
              <a:rPr lang="en-US" dirty="0" err="1"/>
              <a:t>dışı</a:t>
            </a:r>
            <a:r>
              <a:rPr lang="en-US" dirty="0"/>
              <a:t> </a:t>
            </a:r>
            <a:r>
              <a:rPr lang="en-US" dirty="0" err="1" smtClean="0"/>
              <a:t>yönetim</a:t>
            </a:r>
            <a:r>
              <a:rPr lang="tr-TR" dirty="0" err="1" smtClean="0"/>
              <a:t>ler</a:t>
            </a:r>
            <a:r>
              <a:rPr lang="en-US" dirty="0" smtClean="0"/>
              <a:t> </a:t>
            </a:r>
            <a:r>
              <a:rPr lang="tr-TR" dirty="0" smtClean="0"/>
              <a:t>tarafından desteklenmesi (</a:t>
            </a:r>
            <a:r>
              <a:rPr lang="en-US" dirty="0" smtClean="0"/>
              <a:t>12.Y</a:t>
            </a:r>
            <a:r>
              <a:rPr lang="tr-TR" dirty="0" smtClean="0"/>
              <a:t>Y) </a:t>
            </a:r>
            <a:endParaRPr lang="en-US" dirty="0"/>
          </a:p>
          <a:p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hastaneler</a:t>
            </a:r>
            <a:r>
              <a:rPr lang="tr-TR" dirty="0" smtClean="0"/>
              <a:t>in</a:t>
            </a:r>
            <a:r>
              <a:rPr lang="en-US" dirty="0" smtClean="0"/>
              <a:t> </a:t>
            </a:r>
            <a:r>
              <a:rPr lang="en-US" dirty="0" err="1" smtClean="0"/>
              <a:t>kurul</a:t>
            </a:r>
            <a:r>
              <a:rPr lang="tr-TR" dirty="0" err="1" smtClean="0"/>
              <a:t>ması</a:t>
            </a:r>
            <a:r>
              <a:rPr lang="en-US" dirty="0" smtClean="0"/>
              <a:t> </a:t>
            </a:r>
            <a:r>
              <a:rPr lang="tr-TR" dirty="0" smtClean="0"/>
              <a:t>(</a:t>
            </a:r>
            <a:r>
              <a:rPr lang="en-US" dirty="0" smtClean="0"/>
              <a:t>1</a:t>
            </a:r>
            <a:r>
              <a:rPr lang="tr-TR" dirty="0" smtClean="0"/>
              <a:t>8</a:t>
            </a:r>
            <a:r>
              <a:rPr lang="en-US" dirty="0" smtClean="0"/>
              <a:t>.Y</a:t>
            </a:r>
            <a:r>
              <a:rPr lang="tr-TR" dirty="0" smtClean="0"/>
              <a:t>Y) </a:t>
            </a:r>
          </a:p>
          <a:p>
            <a:pPr lvl="2">
              <a:buNone/>
            </a:pPr>
            <a:r>
              <a:rPr lang="en-US" dirty="0" err="1" smtClean="0"/>
              <a:t>İngiltere’de</a:t>
            </a:r>
            <a:r>
              <a:rPr lang="en-US" dirty="0" smtClean="0"/>
              <a:t> </a:t>
            </a:r>
            <a:r>
              <a:rPr lang="en-US" dirty="0"/>
              <a:t>Westminster (1719), </a:t>
            </a:r>
            <a:endParaRPr lang="tr-TR" dirty="0" smtClean="0"/>
          </a:p>
          <a:p>
            <a:pPr lvl="2">
              <a:buNone/>
            </a:pPr>
            <a:r>
              <a:rPr lang="en-US" dirty="0" smtClean="0"/>
              <a:t>Guy’s </a:t>
            </a:r>
            <a:r>
              <a:rPr lang="en-US" dirty="0"/>
              <a:t>(1724</a:t>
            </a:r>
            <a:r>
              <a:rPr lang="en-US" dirty="0" smtClean="0"/>
              <a:t>)</a:t>
            </a:r>
            <a:endParaRPr lang="tr-TR" dirty="0" smtClean="0"/>
          </a:p>
          <a:p>
            <a:pPr lvl="2">
              <a:buNone/>
            </a:pPr>
            <a:r>
              <a:rPr lang="en-US" dirty="0" err="1" smtClean="0"/>
              <a:t>Londra</a:t>
            </a:r>
            <a:r>
              <a:rPr lang="en-US" dirty="0" smtClean="0"/>
              <a:t> </a:t>
            </a:r>
            <a:r>
              <a:rPr lang="en-US" dirty="0"/>
              <a:t>(1740</a:t>
            </a:r>
            <a:r>
              <a:rPr lang="en-US" dirty="0" smtClean="0"/>
              <a:t>)</a:t>
            </a:r>
            <a:endParaRPr lang="en-US" dirty="0"/>
          </a:p>
          <a:p>
            <a:r>
              <a:rPr lang="tr-TR" dirty="0" smtClean="0"/>
              <a:t>D</a:t>
            </a:r>
            <a:r>
              <a:rPr lang="en-US" dirty="0" smtClean="0"/>
              <a:t>in</a:t>
            </a:r>
            <a:r>
              <a:rPr lang="en-US" dirty="0"/>
              <a:t>, </a:t>
            </a:r>
            <a:r>
              <a:rPr lang="en-US" dirty="0" err="1"/>
              <a:t>dil</a:t>
            </a:r>
            <a:r>
              <a:rPr lang="en-US" dirty="0"/>
              <a:t>, ırk,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sınıf</a:t>
            </a:r>
            <a:r>
              <a:rPr lang="en-US" dirty="0"/>
              <a:t> </a:t>
            </a:r>
            <a:r>
              <a:rPr lang="en-US" dirty="0" err="1"/>
              <a:t>farkı</a:t>
            </a:r>
            <a:r>
              <a:rPr lang="en-US" dirty="0"/>
              <a:t> </a:t>
            </a:r>
            <a:r>
              <a:rPr lang="en-US" dirty="0" err="1" smtClean="0"/>
              <a:t>gözetme</a:t>
            </a:r>
            <a:r>
              <a:rPr lang="tr-TR" dirty="0" smtClean="0"/>
              <a:t>den</a:t>
            </a:r>
            <a:r>
              <a:rPr lang="en-US" dirty="0" smtClean="0"/>
              <a:t> </a:t>
            </a:r>
            <a:r>
              <a:rPr lang="en-US" dirty="0" err="1"/>
              <a:t>gönüllülük</a:t>
            </a:r>
            <a:r>
              <a:rPr lang="en-US" dirty="0"/>
              <a:t> </a:t>
            </a:r>
            <a:r>
              <a:rPr lang="en-US" dirty="0" err="1"/>
              <a:t>esasıyla</a:t>
            </a:r>
            <a:r>
              <a:rPr lang="en-US" dirty="0"/>
              <a:t> </a:t>
            </a:r>
            <a:r>
              <a:rPr lang="en-US" dirty="0" err="1"/>
              <a:t>çalışan</a:t>
            </a:r>
            <a:r>
              <a:rPr lang="en-US" dirty="0"/>
              <a:t> </a:t>
            </a:r>
            <a:r>
              <a:rPr lang="tr-TR" dirty="0" smtClean="0"/>
              <a:t>özel hastanelerin</a:t>
            </a:r>
            <a:r>
              <a:rPr lang="en-US" dirty="0" smtClean="0"/>
              <a:t> din</a:t>
            </a:r>
            <a:r>
              <a:rPr lang="tr-TR" dirty="0" smtClean="0"/>
              <a:t> ve sosyal sınıf</a:t>
            </a:r>
            <a:r>
              <a:rPr lang="en-US" dirty="0" smtClean="0"/>
              <a:t> </a:t>
            </a:r>
            <a:r>
              <a:rPr lang="en-US" dirty="0" err="1" smtClean="0"/>
              <a:t>ayrımlarına</a:t>
            </a:r>
            <a:r>
              <a:rPr lang="en-US" dirty="0" smtClean="0"/>
              <a:t> </a:t>
            </a:r>
            <a:r>
              <a:rPr lang="en-US" dirty="0" err="1" smtClean="0"/>
              <a:t>sahne</a:t>
            </a:r>
            <a:r>
              <a:rPr lang="en-US" dirty="0" smtClean="0"/>
              <a:t> </a:t>
            </a:r>
            <a:r>
              <a:rPr lang="en-US" dirty="0" err="1" smtClean="0"/>
              <a:t>ol</a:t>
            </a:r>
            <a:r>
              <a:rPr lang="tr-TR" dirty="0" err="1" smtClean="0"/>
              <a:t>ması</a:t>
            </a:r>
            <a:r>
              <a:rPr lang="tr-TR" dirty="0" smtClean="0"/>
              <a:t> </a:t>
            </a:r>
          </a:p>
          <a:p>
            <a:pPr lvl="2">
              <a:buNone/>
            </a:pPr>
            <a:r>
              <a:rPr lang="tr-TR" dirty="0" smtClean="0"/>
              <a:t>(Özellikle </a:t>
            </a:r>
            <a:r>
              <a:rPr lang="en-US" dirty="0" err="1" smtClean="0"/>
              <a:t>ABD’de</a:t>
            </a:r>
            <a:r>
              <a:rPr lang="tr-TR" dirty="0" smtClean="0"/>
              <a:t>)</a:t>
            </a:r>
            <a:endParaRPr lang="en-US" dirty="0"/>
          </a:p>
          <a:p>
            <a:r>
              <a:rPr lang="en-US" dirty="0" err="1"/>
              <a:t>Yatan</a:t>
            </a:r>
            <a:r>
              <a:rPr lang="en-US" dirty="0"/>
              <a:t> </a:t>
            </a:r>
            <a:r>
              <a:rPr lang="en-US" dirty="0" err="1"/>
              <a:t>hastalardan</a:t>
            </a:r>
            <a:r>
              <a:rPr lang="en-US" dirty="0"/>
              <a:t> </a:t>
            </a:r>
            <a:r>
              <a:rPr lang="en-US" dirty="0" err="1"/>
              <a:t>alınmaya</a:t>
            </a:r>
            <a:r>
              <a:rPr lang="en-US" dirty="0"/>
              <a:t> </a:t>
            </a:r>
            <a:r>
              <a:rPr lang="en-US" dirty="0" err="1"/>
              <a:t>başlanan</a:t>
            </a:r>
            <a:r>
              <a:rPr lang="en-US" dirty="0"/>
              <a:t> </a:t>
            </a:r>
            <a:r>
              <a:rPr lang="en-US" dirty="0" err="1" smtClean="0"/>
              <a:t>ücretler</a:t>
            </a:r>
            <a:r>
              <a:rPr lang="tr-TR" dirty="0" smtClean="0"/>
              <a:t>in </a:t>
            </a:r>
            <a:r>
              <a:rPr lang="en-US" dirty="0" err="1" smtClean="0"/>
              <a:t>hastane</a:t>
            </a:r>
            <a:r>
              <a:rPr lang="en-US" dirty="0" smtClean="0"/>
              <a:t> </a:t>
            </a:r>
            <a:r>
              <a:rPr lang="en-US" dirty="0" err="1"/>
              <a:t>giderlerinin</a:t>
            </a:r>
            <a:r>
              <a:rPr lang="en-US" dirty="0"/>
              <a:t> 1/3’ünü </a:t>
            </a:r>
            <a:r>
              <a:rPr lang="en-US" dirty="0" err="1"/>
              <a:t>karşılar</a:t>
            </a:r>
            <a:r>
              <a:rPr lang="en-US" dirty="0"/>
              <a:t> hale </a:t>
            </a:r>
            <a:r>
              <a:rPr lang="en-US" dirty="0" smtClean="0"/>
              <a:t>gel</a:t>
            </a:r>
            <a:r>
              <a:rPr lang="tr-TR" dirty="0" err="1" smtClean="0"/>
              <a:t>mesi</a:t>
            </a:r>
            <a:r>
              <a:rPr lang="tr-TR" dirty="0" smtClean="0"/>
              <a:t> (</a:t>
            </a:r>
            <a:r>
              <a:rPr lang="en-US" dirty="0" smtClean="0"/>
              <a:t>1</a:t>
            </a:r>
            <a:r>
              <a:rPr lang="tr-TR" dirty="0" smtClean="0"/>
              <a:t>8</a:t>
            </a:r>
            <a:r>
              <a:rPr lang="en-US" dirty="0" smtClean="0"/>
              <a:t>.Y</a:t>
            </a:r>
            <a:r>
              <a:rPr lang="tr-TR" dirty="0" smtClean="0"/>
              <a:t>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İş Sözleşmesi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649" y="1447800"/>
            <a:ext cx="9997440" cy="4800600"/>
          </a:xfrm>
        </p:spPr>
        <p:txBody>
          <a:bodyPr/>
          <a:lstStyle/>
          <a:p>
            <a:pPr algn="just"/>
            <a:r>
              <a:rPr lang="en-US" dirty="0" err="1"/>
              <a:t>Bugün</a:t>
            </a:r>
            <a:r>
              <a:rPr lang="en-US" dirty="0"/>
              <a:t> </a:t>
            </a:r>
            <a:r>
              <a:rPr lang="en-US" dirty="0" err="1"/>
              <a:t>hekimlerin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bölümü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kurum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kuruluşlarında</a:t>
            </a:r>
            <a:r>
              <a:rPr lang="en-US" dirty="0"/>
              <a:t> </a:t>
            </a:r>
            <a:r>
              <a:rPr lang="en-US" dirty="0" err="1"/>
              <a:t>çalışmaktadır</a:t>
            </a:r>
            <a:r>
              <a:rPr lang="en-US" dirty="0"/>
              <a:t>. </a:t>
            </a:r>
            <a:endParaRPr lang="tr-TR" dirty="0" smtClean="0"/>
          </a:p>
          <a:p>
            <a:pPr algn="just"/>
            <a:endParaRPr lang="tr-TR" sz="800" dirty="0" smtClean="0"/>
          </a:p>
          <a:p>
            <a:pPr algn="just"/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/>
              <a:t>koşulları</a:t>
            </a:r>
            <a:r>
              <a:rPr lang="en-US" dirty="0"/>
              <a:t> </a:t>
            </a:r>
            <a:r>
              <a:rPr lang="en-US" dirty="0" err="1"/>
              <a:t>ağırlıklı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işveren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belirlendiğinden</a:t>
            </a:r>
            <a:r>
              <a:rPr lang="en-US" dirty="0"/>
              <a:t>, </a:t>
            </a:r>
            <a:r>
              <a:rPr lang="en-US" dirty="0" err="1"/>
              <a:t>hekimlerin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ilişkide</a:t>
            </a:r>
            <a:r>
              <a:rPr lang="en-US" dirty="0"/>
              <a:t> </a:t>
            </a:r>
            <a:r>
              <a:rPr lang="en-US" dirty="0" err="1"/>
              <a:t>güvencesi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taraf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aldığı</a:t>
            </a:r>
            <a:r>
              <a:rPr lang="en-US" dirty="0"/>
              <a:t> </a:t>
            </a:r>
            <a:r>
              <a:rPr lang="en-US" dirty="0" err="1"/>
              <a:t>gözlenmektedir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en-US" sz="800" dirty="0"/>
          </a:p>
          <a:p>
            <a:pPr algn="just"/>
            <a:r>
              <a:rPr lang="en-US" dirty="0" err="1"/>
              <a:t>Hukuken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 smtClean="0"/>
              <a:t>korun</a:t>
            </a:r>
            <a:r>
              <a:rPr lang="tr-TR" dirty="0" err="1" smtClean="0"/>
              <a:t>abilmek</a:t>
            </a:r>
            <a:r>
              <a:rPr lang="tr-TR" dirty="0" smtClean="0"/>
              <a:t> için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err="1" smtClean="0"/>
              <a:t>sözleşmenin</a:t>
            </a:r>
            <a:r>
              <a:rPr lang="en-US" dirty="0" smtClean="0"/>
              <a:t> </a:t>
            </a:r>
            <a:r>
              <a:rPr lang="en-US" dirty="0" err="1" smtClean="0"/>
              <a:t>yapılmasında</a:t>
            </a:r>
            <a:r>
              <a:rPr lang="en-US" dirty="0" smtClean="0"/>
              <a:t> </a:t>
            </a:r>
            <a:r>
              <a:rPr lang="en-US" dirty="0" err="1" smtClean="0"/>
              <a:t>hekimler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takım</a:t>
            </a:r>
            <a:r>
              <a:rPr lang="en-US" dirty="0"/>
              <a:t> </a:t>
            </a:r>
            <a:r>
              <a:rPr lang="en-US" dirty="0" err="1"/>
              <a:t>noktalara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edilmesi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İş Sözleşmesi İçeriği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4857 </a:t>
            </a:r>
            <a:r>
              <a:rPr lang="en-US" sz="3200" dirty="0" err="1"/>
              <a:t>sayılı</a:t>
            </a:r>
            <a:r>
              <a:rPr lang="en-US" sz="3200" dirty="0"/>
              <a:t> </a:t>
            </a:r>
            <a:r>
              <a:rPr lang="tr-TR" sz="3200" dirty="0" err="1" smtClean="0"/>
              <a:t>İ</a:t>
            </a:r>
            <a:r>
              <a:rPr lang="en-US" sz="3200" dirty="0" smtClean="0"/>
              <a:t>ş </a:t>
            </a:r>
            <a:r>
              <a:rPr lang="tr-TR" sz="3200" dirty="0" err="1" smtClean="0"/>
              <a:t>K</a:t>
            </a:r>
            <a:r>
              <a:rPr lang="en-US" sz="3200" dirty="0" err="1" smtClean="0"/>
              <a:t>anununa</a:t>
            </a:r>
            <a:r>
              <a:rPr lang="en-US" sz="3200" dirty="0" smtClean="0"/>
              <a:t> </a:t>
            </a:r>
            <a:r>
              <a:rPr lang="en-US" sz="3200" dirty="0" err="1" smtClean="0"/>
              <a:t>göre</a:t>
            </a:r>
            <a:r>
              <a:rPr lang="en-US" sz="3200" dirty="0" smtClean="0"/>
              <a:t> </a:t>
            </a:r>
            <a:r>
              <a:rPr lang="tr-TR" sz="3200" dirty="0" err="1" smtClean="0"/>
              <a:t>s</a:t>
            </a:r>
            <a:r>
              <a:rPr lang="en-US" sz="3200" dirty="0" err="1" smtClean="0"/>
              <a:t>özleşme</a:t>
            </a:r>
            <a:r>
              <a:rPr lang="tr-TR" sz="3200" dirty="0" err="1" smtClean="0"/>
              <a:t>ler</a:t>
            </a:r>
            <a:r>
              <a:rPr lang="en-US" sz="3200" dirty="0" smtClean="0"/>
              <a:t>de; </a:t>
            </a:r>
            <a:endParaRPr lang="tr-TR" sz="3200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G</a:t>
            </a:r>
            <a:r>
              <a:rPr lang="en-US" dirty="0" err="1" smtClean="0"/>
              <a:t>enel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 smtClean="0"/>
              <a:t>koşulları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G</a:t>
            </a:r>
            <a:r>
              <a:rPr lang="en-US" dirty="0" err="1" smtClean="0"/>
              <a:t>ünlük</a:t>
            </a:r>
            <a:r>
              <a:rPr lang="en-US" dirty="0" smtClean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haftalık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 smtClean="0"/>
              <a:t>süresi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Ü</a:t>
            </a:r>
            <a:r>
              <a:rPr lang="en-US" dirty="0" err="1" smtClean="0"/>
              <a:t>cret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fesih</a:t>
            </a:r>
            <a:r>
              <a:rPr lang="en-US" dirty="0"/>
              <a:t> </a:t>
            </a:r>
            <a:r>
              <a:rPr lang="en-US" dirty="0" err="1"/>
              <a:t>halinde</a:t>
            </a:r>
            <a:r>
              <a:rPr lang="en-US" dirty="0"/>
              <a:t> </a:t>
            </a:r>
            <a:r>
              <a:rPr lang="en-US" dirty="0" err="1"/>
              <a:t>tarafların</a:t>
            </a:r>
            <a:r>
              <a:rPr lang="en-US" dirty="0"/>
              <a:t> </a:t>
            </a:r>
            <a:r>
              <a:rPr lang="en-US" dirty="0" err="1"/>
              <a:t>uymak</a:t>
            </a:r>
            <a:r>
              <a:rPr lang="en-US" dirty="0"/>
              <a:t> </a:t>
            </a:r>
            <a:r>
              <a:rPr lang="en-US" dirty="0" err="1"/>
              <a:t>zorunda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hükümler</a:t>
            </a:r>
            <a:r>
              <a:rPr lang="en-US" dirty="0"/>
              <a:t> </a:t>
            </a:r>
            <a:r>
              <a:rPr lang="en-US" dirty="0" err="1"/>
              <a:t>düzenlenir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93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İş Sözleşmesi Süreleri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İş</a:t>
            </a:r>
            <a:r>
              <a:rPr lang="en-US" dirty="0"/>
              <a:t> </a:t>
            </a:r>
            <a:r>
              <a:rPr lang="en-US" dirty="0" err="1"/>
              <a:t>sözleşmeleri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süreli</a:t>
            </a:r>
            <a:endParaRPr lang="en-US" dirty="0"/>
          </a:p>
          <a:p>
            <a:pPr lvl="1"/>
            <a:r>
              <a:rPr lang="en-US" dirty="0" err="1"/>
              <a:t>Belirsiz</a:t>
            </a:r>
            <a:r>
              <a:rPr lang="en-US" dirty="0"/>
              <a:t> </a:t>
            </a:r>
            <a:r>
              <a:rPr lang="en-US" dirty="0" err="1"/>
              <a:t>süreli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</a:t>
            </a:r>
          </a:p>
          <a:p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biçimlerine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Tam </a:t>
            </a:r>
            <a:r>
              <a:rPr lang="en-US" dirty="0" err="1"/>
              <a:t>süreli</a:t>
            </a:r>
            <a:endParaRPr lang="en-US" dirty="0"/>
          </a:p>
          <a:p>
            <a:pPr lvl="1"/>
            <a:r>
              <a:rPr lang="en-US" dirty="0" err="1"/>
              <a:t>Kısmi</a:t>
            </a:r>
            <a:r>
              <a:rPr lang="en-US" dirty="0"/>
              <a:t> </a:t>
            </a:r>
            <a:r>
              <a:rPr lang="en-US" dirty="0" err="1"/>
              <a:t>süreli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süreli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sözleşmesi</a:t>
            </a:r>
            <a:r>
              <a:rPr lang="en-US" dirty="0"/>
              <a:t>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üste</a:t>
            </a:r>
            <a:r>
              <a:rPr lang="en-US" dirty="0"/>
              <a:t> </a:t>
            </a:r>
            <a:r>
              <a:rPr lang="en-US" dirty="0" err="1"/>
              <a:t>yapılamayacağından</a:t>
            </a:r>
            <a:r>
              <a:rPr lang="en-US" dirty="0"/>
              <a:t>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yenilenmesi</a:t>
            </a:r>
            <a:r>
              <a:rPr lang="en-US" dirty="0"/>
              <a:t> </a:t>
            </a:r>
            <a:r>
              <a:rPr lang="en-US" dirty="0" err="1"/>
              <a:t>halinde</a:t>
            </a:r>
            <a:r>
              <a:rPr lang="en-US" dirty="0"/>
              <a:t> </a:t>
            </a:r>
            <a:r>
              <a:rPr lang="en-US" dirty="0" err="1"/>
              <a:t>belirsiz</a:t>
            </a:r>
            <a:r>
              <a:rPr lang="en-US" dirty="0"/>
              <a:t> </a:t>
            </a:r>
            <a:r>
              <a:rPr lang="en-US" dirty="0" err="1"/>
              <a:t>süreli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İş Sözleşmesi Genel Hükümleri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52289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İş</a:t>
            </a:r>
            <a:r>
              <a:rPr lang="en-US" dirty="0"/>
              <a:t> </a:t>
            </a:r>
            <a:r>
              <a:rPr lang="en-US" dirty="0" err="1"/>
              <a:t>sözleşmelerinde</a:t>
            </a:r>
            <a:r>
              <a:rPr lang="en-US" dirty="0"/>
              <a:t> </a:t>
            </a:r>
            <a:r>
              <a:rPr lang="en-US" dirty="0" err="1"/>
              <a:t>deneme</a:t>
            </a:r>
            <a:r>
              <a:rPr lang="en-US" dirty="0"/>
              <a:t> </a:t>
            </a:r>
            <a:r>
              <a:rPr lang="en-US" dirty="0" err="1"/>
              <a:t>süresi</a:t>
            </a:r>
            <a:r>
              <a:rPr lang="en-US" dirty="0"/>
              <a:t> en </a:t>
            </a:r>
            <a:r>
              <a:rPr lang="en-US" dirty="0" err="1"/>
              <a:t>fazla</a:t>
            </a:r>
            <a:r>
              <a:rPr lang="en-US" dirty="0"/>
              <a:t> 2 ay </a:t>
            </a:r>
            <a:r>
              <a:rPr lang="tr-TR" dirty="0" smtClean="0"/>
              <a:t>olarak </a:t>
            </a:r>
            <a:r>
              <a:rPr lang="en-US" dirty="0" err="1" smtClean="0"/>
              <a:t>öngörülebilinir</a:t>
            </a:r>
            <a:r>
              <a:rPr lang="en-US" dirty="0" smtClean="0"/>
              <a:t>.</a:t>
            </a:r>
            <a:endParaRPr lang="tr-TR" dirty="0" smtClean="0"/>
          </a:p>
          <a:p>
            <a:pPr algn="just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just"/>
            <a:r>
              <a:rPr lang="en-US" dirty="0" err="1"/>
              <a:t>Deneme</a:t>
            </a:r>
            <a:r>
              <a:rPr lang="en-US" dirty="0"/>
              <a:t> </a:t>
            </a:r>
            <a:r>
              <a:rPr lang="en-US" dirty="0" err="1"/>
              <a:t>süresinde</a:t>
            </a:r>
            <a:r>
              <a:rPr lang="en-US" dirty="0"/>
              <a:t> </a:t>
            </a:r>
            <a:r>
              <a:rPr lang="en-US" dirty="0" err="1"/>
              <a:t>taraflar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sözleşmesinin</a:t>
            </a:r>
            <a:r>
              <a:rPr lang="en-US" dirty="0"/>
              <a:t> </a:t>
            </a:r>
            <a:r>
              <a:rPr lang="en-US" dirty="0" err="1"/>
              <a:t>bildirim</a:t>
            </a:r>
            <a:r>
              <a:rPr lang="en-US" dirty="0"/>
              <a:t> </a:t>
            </a:r>
            <a:r>
              <a:rPr lang="en-US" dirty="0" err="1"/>
              <a:t>süresine</a:t>
            </a:r>
            <a:r>
              <a:rPr lang="en-US" dirty="0"/>
              <a:t> </a:t>
            </a:r>
            <a:r>
              <a:rPr lang="en-US" dirty="0" err="1"/>
              <a:t>gerek</a:t>
            </a:r>
            <a:r>
              <a:rPr lang="en-US" dirty="0"/>
              <a:t> </a:t>
            </a:r>
            <a:r>
              <a:rPr lang="en-US" dirty="0" err="1"/>
              <a:t>olmaksızın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tazminatsız</a:t>
            </a:r>
            <a:r>
              <a:rPr lang="en-US" dirty="0"/>
              <a:t> </a:t>
            </a:r>
            <a:r>
              <a:rPr lang="en-US" dirty="0" err="1"/>
              <a:t>fes</a:t>
            </a:r>
            <a:r>
              <a:rPr lang="tr-TR" dirty="0"/>
              <a:t>i</a:t>
            </a:r>
            <a:r>
              <a:rPr lang="en-US" dirty="0"/>
              <a:t>h </a:t>
            </a:r>
            <a:r>
              <a:rPr lang="en-US" dirty="0" err="1"/>
              <a:t>edebilirler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Yasaya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süresi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sözleşmeler</a:t>
            </a:r>
            <a:r>
              <a:rPr lang="en-US" dirty="0"/>
              <a:t>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yapılmak</a:t>
            </a:r>
            <a:r>
              <a:rPr lang="en-US" dirty="0"/>
              <a:t> </a:t>
            </a:r>
            <a:r>
              <a:rPr lang="en-US" dirty="0" err="1"/>
              <a:t>zorundadır</a:t>
            </a:r>
            <a:r>
              <a:rPr lang="en-US" dirty="0"/>
              <a:t>. </a:t>
            </a:r>
            <a:r>
              <a:rPr lang="en-US" dirty="0" err="1"/>
              <a:t>Bunlar</a:t>
            </a:r>
            <a:r>
              <a:rPr lang="en-US" dirty="0"/>
              <a:t> 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resim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harçtan</a:t>
            </a:r>
            <a:r>
              <a:rPr lang="en-US" dirty="0"/>
              <a:t> </a:t>
            </a:r>
            <a:r>
              <a:rPr lang="en-US" dirty="0" err="1"/>
              <a:t>muaftır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8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Ücret Anlaşması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Taraflar</a:t>
            </a:r>
            <a:r>
              <a:rPr lang="en-US" dirty="0" smtClean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ücret</a:t>
            </a:r>
            <a:r>
              <a:rPr lang="en-US" dirty="0"/>
              <a:t> </a:t>
            </a:r>
            <a:r>
              <a:rPr lang="en-US" dirty="0" err="1"/>
              <a:t>anlaşmasının</a:t>
            </a:r>
            <a:r>
              <a:rPr lang="en-US" dirty="0"/>
              <a:t> ne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, </a:t>
            </a:r>
            <a:r>
              <a:rPr lang="en-US" dirty="0" err="1"/>
              <a:t>tartışmaya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bırakmayacak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belirlenmelidir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/>
          </a:p>
          <a:p>
            <a:r>
              <a:rPr lang="en-US" dirty="0"/>
              <a:t>4857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yasa</a:t>
            </a:r>
            <a:r>
              <a:rPr lang="tr-TR" dirty="0" err="1"/>
              <a:t>sı</a:t>
            </a:r>
            <a:r>
              <a:rPr lang="en-US" dirty="0"/>
              <a:t> </a:t>
            </a:r>
            <a:r>
              <a:rPr lang="en-US" dirty="0" err="1"/>
              <a:t>uyarınca</a:t>
            </a:r>
            <a:r>
              <a:rPr lang="en-US" dirty="0"/>
              <a:t> </a:t>
            </a:r>
            <a:r>
              <a:rPr lang="en-US" dirty="0" err="1"/>
              <a:t>ücretin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açılan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hesabına</a:t>
            </a:r>
            <a:r>
              <a:rPr lang="en-US" dirty="0"/>
              <a:t> </a:t>
            </a:r>
            <a:r>
              <a:rPr lang="en-US" dirty="0" err="1"/>
              <a:t>yatırılması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/>
          </a:p>
          <a:p>
            <a:r>
              <a:rPr lang="en-US" dirty="0" err="1"/>
              <a:t>Sözleşmede</a:t>
            </a:r>
            <a:r>
              <a:rPr lang="en-US" dirty="0"/>
              <a:t> </a:t>
            </a:r>
            <a:r>
              <a:rPr lang="en-US" dirty="0" err="1"/>
              <a:t>ayrıca</a:t>
            </a:r>
            <a:r>
              <a:rPr lang="en-US" dirty="0"/>
              <a:t> en </a:t>
            </a:r>
            <a:r>
              <a:rPr lang="tr-TR" dirty="0" smtClean="0"/>
              <a:t>az</a:t>
            </a:r>
            <a:r>
              <a:rPr lang="en-US" dirty="0" smtClean="0"/>
              <a:t> </a:t>
            </a:r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ödeme</a:t>
            </a:r>
            <a:r>
              <a:rPr lang="en-US" dirty="0"/>
              <a:t> </a:t>
            </a:r>
            <a:r>
              <a:rPr lang="en-US" dirty="0" err="1"/>
              <a:t>tarihi</a:t>
            </a:r>
            <a:r>
              <a:rPr lang="en-US" dirty="0"/>
              <a:t> de </a:t>
            </a:r>
            <a:r>
              <a:rPr lang="en-US" dirty="0" err="1"/>
              <a:t>belirtilmelidir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73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7180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Çalışma</a:t>
            </a:r>
            <a:r>
              <a:rPr lang="en-US" b="1" dirty="0" smtClean="0"/>
              <a:t> </a:t>
            </a:r>
            <a:r>
              <a:rPr lang="tr-TR" b="1" dirty="0" smtClean="0"/>
              <a:t>G</a:t>
            </a:r>
            <a:r>
              <a:rPr lang="en-US" b="1" dirty="0" err="1" smtClean="0"/>
              <a:t>ün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tr-TR" b="1" dirty="0" smtClean="0"/>
              <a:t>S</a:t>
            </a:r>
            <a:r>
              <a:rPr lang="en-US" b="1" dirty="0" err="1" smtClean="0"/>
              <a:t>aatleri</a:t>
            </a:r>
            <a:endParaRPr lang="tr-TR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176" y="1083212"/>
            <a:ext cx="9862624" cy="54301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	</a:t>
            </a:r>
            <a:r>
              <a:rPr lang="en-US" dirty="0" err="1" smtClean="0"/>
              <a:t>İş</a:t>
            </a:r>
            <a:r>
              <a:rPr lang="en-US" dirty="0" smtClean="0"/>
              <a:t> </a:t>
            </a:r>
            <a:r>
              <a:rPr lang="en-US" dirty="0" err="1"/>
              <a:t>kanununa</a:t>
            </a:r>
            <a:r>
              <a:rPr lang="en-US" dirty="0"/>
              <a:t> </a:t>
            </a:r>
            <a:r>
              <a:rPr lang="en-US" dirty="0" err="1" smtClean="0"/>
              <a:t>göre</a:t>
            </a:r>
            <a:r>
              <a:rPr lang="tr-TR" dirty="0" smtClean="0"/>
              <a:t>;</a:t>
            </a:r>
          </a:p>
          <a:p>
            <a:r>
              <a:rPr lang="tr-TR" dirty="0" smtClean="0"/>
              <a:t>H</a:t>
            </a:r>
            <a:r>
              <a:rPr lang="en-US" dirty="0" err="1" smtClean="0"/>
              <a:t>aftalık</a:t>
            </a:r>
            <a:r>
              <a:rPr lang="en-US" dirty="0" smtClean="0"/>
              <a:t> </a:t>
            </a:r>
            <a:r>
              <a:rPr lang="en-US" dirty="0"/>
              <a:t>45 </a:t>
            </a:r>
            <a:r>
              <a:rPr lang="en-US" dirty="0" err="1"/>
              <a:t>saatlik</a:t>
            </a:r>
            <a:r>
              <a:rPr lang="en-US" dirty="0"/>
              <a:t> </a:t>
            </a:r>
            <a:r>
              <a:rPr lang="en-US" dirty="0" err="1"/>
              <a:t>çalışmadan</a:t>
            </a:r>
            <a:r>
              <a:rPr lang="en-US" dirty="0"/>
              <a:t> </a:t>
            </a:r>
            <a:r>
              <a:rPr lang="en-US" dirty="0" err="1"/>
              <a:t>fazlası</a:t>
            </a:r>
            <a:r>
              <a:rPr lang="en-US" dirty="0"/>
              <a:t> </a:t>
            </a:r>
            <a:r>
              <a:rPr lang="tr-TR" dirty="0" smtClean="0"/>
              <a:t>“</a:t>
            </a:r>
            <a:r>
              <a:rPr lang="en-US" dirty="0" smtClean="0"/>
              <a:t>FAZLA ÇALIŞMA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H</a:t>
            </a:r>
            <a:r>
              <a:rPr lang="en-US" dirty="0" err="1" smtClean="0"/>
              <a:t>aftalık</a:t>
            </a:r>
            <a:r>
              <a:rPr lang="en-US" dirty="0" smtClean="0"/>
              <a:t> </a:t>
            </a:r>
            <a:r>
              <a:rPr lang="en-US" dirty="0"/>
              <a:t>45 </a:t>
            </a:r>
            <a:r>
              <a:rPr lang="en-US" dirty="0" err="1"/>
              <a:t>saatin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 smtClean="0"/>
              <a:t>sözleşmeleri</a:t>
            </a:r>
            <a:r>
              <a:rPr lang="tr-TR" dirty="0" err="1" smtClean="0"/>
              <a:t>nde</a:t>
            </a:r>
            <a:r>
              <a:rPr lang="tr-TR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/>
              <a:t>belirlenen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haftalık</a:t>
            </a:r>
            <a:r>
              <a:rPr lang="en-US" dirty="0"/>
              <a:t> 45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“</a:t>
            </a:r>
            <a:r>
              <a:rPr lang="en-US" dirty="0" smtClean="0"/>
              <a:t>FAZLA SÜREL</a:t>
            </a:r>
            <a:r>
              <a:rPr lang="tr-TR" dirty="0" smtClean="0"/>
              <a:t>İ</a:t>
            </a:r>
            <a:r>
              <a:rPr lang="en-US" dirty="0" smtClean="0"/>
              <a:t> ÇALIŞMA</a:t>
            </a:r>
            <a:r>
              <a:rPr lang="tr-TR" dirty="0" smtClean="0"/>
              <a:t>”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tanımlanmıştır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None/>
            </a:pPr>
            <a:endParaRPr lang="en-US" sz="800" dirty="0"/>
          </a:p>
          <a:p>
            <a:r>
              <a:rPr lang="en-US" dirty="0" err="1"/>
              <a:t>Yasaya</a:t>
            </a:r>
            <a:r>
              <a:rPr lang="en-US" dirty="0"/>
              <a:t> </a:t>
            </a:r>
            <a:r>
              <a:rPr lang="en-US" dirty="0" err="1" smtClean="0"/>
              <a:t>göre</a:t>
            </a:r>
            <a:r>
              <a:rPr lang="tr-TR" dirty="0" smtClean="0"/>
              <a:t>;</a:t>
            </a:r>
          </a:p>
          <a:p>
            <a:pPr lvl="1"/>
            <a:r>
              <a:rPr lang="tr-TR" sz="2800" u="sng" dirty="0" smtClean="0"/>
              <a:t>F</a:t>
            </a:r>
            <a:r>
              <a:rPr lang="en-US" sz="2800" u="sng" dirty="0" err="1" smtClean="0"/>
              <a:t>azla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çalışma</a:t>
            </a:r>
            <a:r>
              <a:rPr lang="tr-TR" sz="2800" u="sng" dirty="0" smtClean="0"/>
              <a:t>da</a:t>
            </a:r>
            <a:r>
              <a:rPr lang="en-US" sz="2800" u="sng" dirty="0" smtClean="0"/>
              <a:t> </a:t>
            </a:r>
            <a:r>
              <a:rPr lang="en-US" sz="2800" dirty="0"/>
              <a:t>her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tr-TR" sz="2800" dirty="0" smtClean="0"/>
              <a:t>için </a:t>
            </a:r>
            <a:r>
              <a:rPr lang="en-US" sz="2800" b="1" dirty="0" smtClean="0"/>
              <a:t>%50 </a:t>
            </a:r>
            <a:r>
              <a:rPr lang="en-US" sz="2800" b="1" dirty="0" err="1" smtClean="0"/>
              <a:t>zamlı</a:t>
            </a:r>
            <a:r>
              <a:rPr lang="en-US" sz="2800" b="1" dirty="0" smtClean="0"/>
              <a:t> </a:t>
            </a:r>
            <a:endParaRPr lang="tr-TR" sz="2800" b="1" dirty="0" smtClean="0"/>
          </a:p>
          <a:p>
            <a:pPr lvl="1"/>
            <a:r>
              <a:rPr lang="tr-TR" sz="2800" u="sng" dirty="0" err="1" smtClean="0"/>
              <a:t>F</a:t>
            </a:r>
            <a:r>
              <a:rPr lang="en-US" sz="2800" u="sng" dirty="0" err="1" smtClean="0"/>
              <a:t>azla</a:t>
            </a:r>
            <a:r>
              <a:rPr lang="en-US" sz="2800" u="sng" dirty="0" smtClean="0"/>
              <a:t> </a:t>
            </a:r>
            <a:r>
              <a:rPr lang="en-US" sz="2800" u="sng" dirty="0" err="1"/>
              <a:t>süreli</a:t>
            </a:r>
            <a:r>
              <a:rPr lang="en-US" sz="2800" u="sng" dirty="0"/>
              <a:t> </a:t>
            </a:r>
            <a:r>
              <a:rPr lang="en-US" sz="2800" u="sng" dirty="0" err="1"/>
              <a:t>çalışmada</a:t>
            </a:r>
            <a:r>
              <a:rPr lang="en-US" sz="2800" u="sng" dirty="0"/>
              <a:t> </a:t>
            </a:r>
            <a:r>
              <a:rPr lang="en-US" sz="2800" dirty="0" smtClean="0"/>
              <a:t>her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tr-TR" sz="2800" dirty="0" smtClean="0"/>
              <a:t>için </a:t>
            </a:r>
            <a:r>
              <a:rPr lang="en-US" sz="2800" b="1" dirty="0" smtClean="0"/>
              <a:t>%</a:t>
            </a:r>
            <a:r>
              <a:rPr lang="en-US" sz="2800" b="1" dirty="0"/>
              <a:t>25 </a:t>
            </a:r>
            <a:r>
              <a:rPr lang="en-US" sz="2800" b="1" dirty="0" err="1" smtClean="0"/>
              <a:t>zamlı</a:t>
            </a:r>
            <a:r>
              <a:rPr lang="en-US" sz="2800" dirty="0" smtClean="0"/>
              <a:t> </a:t>
            </a:r>
            <a:endParaRPr lang="tr-TR" sz="2800" dirty="0" smtClean="0"/>
          </a:p>
          <a:p>
            <a:pPr lvl="1"/>
            <a:r>
              <a:rPr lang="tr-TR" sz="2800" u="sng" dirty="0" err="1" smtClean="0"/>
              <a:t>B</a:t>
            </a:r>
            <a:r>
              <a:rPr lang="en-US" sz="2800" u="sng" dirty="0" err="1" smtClean="0"/>
              <a:t>ayram</a:t>
            </a:r>
            <a:r>
              <a:rPr lang="en-US" sz="2800" u="sng" dirty="0" smtClean="0"/>
              <a:t> </a:t>
            </a:r>
            <a:r>
              <a:rPr lang="en-US" sz="2800" u="sng" dirty="0" err="1"/>
              <a:t>ve</a:t>
            </a:r>
            <a:r>
              <a:rPr lang="en-US" sz="2800" u="sng" dirty="0"/>
              <a:t> </a:t>
            </a:r>
            <a:r>
              <a:rPr lang="en-US" sz="2800" u="sng" dirty="0" err="1"/>
              <a:t>hafta</a:t>
            </a:r>
            <a:r>
              <a:rPr lang="en-US" sz="2800" u="sng" dirty="0"/>
              <a:t> </a:t>
            </a:r>
            <a:r>
              <a:rPr lang="en-US" sz="2800" u="sng" dirty="0" err="1" smtClean="0"/>
              <a:t>sonunda</a:t>
            </a:r>
            <a:r>
              <a:rPr lang="tr-TR" sz="2800" u="sng" dirty="0" smtClean="0"/>
              <a:t> </a:t>
            </a:r>
            <a:r>
              <a:rPr lang="en-US" sz="2800" dirty="0" smtClean="0"/>
              <a:t>her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tr-TR" sz="2800" dirty="0" smtClean="0"/>
              <a:t>için</a:t>
            </a:r>
            <a:r>
              <a:rPr lang="en-US" sz="2800" dirty="0" smtClean="0"/>
              <a:t> </a:t>
            </a:r>
            <a:r>
              <a:rPr lang="en-US" sz="2800" b="1" dirty="0"/>
              <a:t>%100 </a:t>
            </a:r>
            <a:r>
              <a:rPr lang="en-US" sz="2800" b="1" dirty="0" err="1"/>
              <a:t>zamlı</a:t>
            </a:r>
            <a:r>
              <a:rPr lang="en-US" sz="2800" b="1" dirty="0"/>
              <a:t> </a:t>
            </a:r>
            <a:endParaRPr lang="tr-TR" sz="2800" b="1" dirty="0" smtClean="0"/>
          </a:p>
          <a:p>
            <a:pPr lvl="1">
              <a:buNone/>
            </a:pPr>
            <a:r>
              <a:rPr lang="en-US" sz="2800" dirty="0" err="1" smtClean="0"/>
              <a:t>ücret</a:t>
            </a:r>
            <a:r>
              <a:rPr lang="en-US" sz="2800" dirty="0" smtClean="0"/>
              <a:t> </a:t>
            </a:r>
            <a:r>
              <a:rPr lang="en-US" sz="2800" dirty="0" err="1"/>
              <a:t>verileceği</a:t>
            </a:r>
            <a:r>
              <a:rPr lang="en-US" sz="2800" dirty="0"/>
              <a:t> </a:t>
            </a:r>
            <a:r>
              <a:rPr lang="en-US" sz="2800" dirty="0" err="1"/>
              <a:t>sözleşmede</a:t>
            </a:r>
            <a:r>
              <a:rPr lang="en-US" sz="2800" dirty="0"/>
              <a:t> </a:t>
            </a:r>
            <a:r>
              <a:rPr lang="en-US" sz="2800" dirty="0" err="1"/>
              <a:t>belirtilmelidir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99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Yıllık Ücretli İzin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Yıllık</a:t>
            </a:r>
            <a:r>
              <a:rPr lang="en-US" dirty="0" smtClean="0"/>
              <a:t> </a:t>
            </a:r>
            <a:r>
              <a:rPr lang="en-US" dirty="0" err="1"/>
              <a:t>ücretli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süresinin</a:t>
            </a:r>
            <a:r>
              <a:rPr lang="en-US" dirty="0"/>
              <a:t> ne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sözleşmede</a:t>
            </a:r>
            <a:r>
              <a:rPr lang="en-US" dirty="0"/>
              <a:t> </a:t>
            </a:r>
            <a:r>
              <a:rPr lang="en-US" dirty="0" err="1"/>
              <a:t>belirtilmelidir</a:t>
            </a:r>
            <a:r>
              <a:rPr lang="en-US" dirty="0"/>
              <a:t>. </a:t>
            </a:r>
            <a:r>
              <a:rPr lang="en-US" dirty="0" err="1"/>
              <a:t>İş</a:t>
            </a:r>
            <a:r>
              <a:rPr lang="en-US" dirty="0"/>
              <a:t> </a:t>
            </a:r>
            <a:r>
              <a:rPr lang="en-US" dirty="0" err="1"/>
              <a:t>yasalarında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süreler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süreleri</a:t>
            </a:r>
            <a:r>
              <a:rPr lang="en-US" dirty="0"/>
              <a:t> </a:t>
            </a:r>
            <a:r>
              <a:rPr lang="en-US" dirty="0" err="1"/>
              <a:t>gösterdiğinden</a:t>
            </a:r>
            <a:r>
              <a:rPr lang="en-US" dirty="0"/>
              <a:t> </a:t>
            </a:r>
            <a:r>
              <a:rPr lang="en-US" dirty="0" err="1"/>
              <a:t>sözleşmede</a:t>
            </a:r>
            <a:r>
              <a:rPr lang="en-US" dirty="0"/>
              <a:t> </a:t>
            </a:r>
            <a:r>
              <a:rPr lang="en-US" dirty="0" err="1"/>
              <a:t>karşılıklı</a:t>
            </a:r>
            <a:r>
              <a:rPr lang="en-US" dirty="0"/>
              <a:t> </a:t>
            </a:r>
            <a:r>
              <a:rPr lang="en-US" dirty="0" err="1"/>
              <a:t>mutabakatla</a:t>
            </a:r>
            <a:r>
              <a:rPr lang="en-US" dirty="0"/>
              <a:t> </a:t>
            </a:r>
            <a:r>
              <a:rPr lang="en-US" dirty="0" err="1"/>
              <a:t>hekimin</a:t>
            </a:r>
            <a:r>
              <a:rPr lang="en-US" dirty="0"/>
              <a:t> </a:t>
            </a:r>
            <a:r>
              <a:rPr lang="en-US" dirty="0" err="1"/>
              <a:t>dinlene</a:t>
            </a:r>
            <a:r>
              <a:rPr lang="tr-TR" dirty="0"/>
              <a:t>bile</a:t>
            </a:r>
            <a:r>
              <a:rPr lang="en-US" dirty="0" err="1"/>
              <a:t>ceği</a:t>
            </a:r>
            <a:r>
              <a:rPr lang="en-US" dirty="0"/>
              <a:t> </a:t>
            </a:r>
            <a:r>
              <a:rPr lang="en-US" dirty="0" err="1"/>
              <a:t>makul</a:t>
            </a:r>
            <a:r>
              <a:rPr lang="en-US" dirty="0"/>
              <a:t> </a:t>
            </a:r>
            <a:r>
              <a:rPr lang="en-US" dirty="0" err="1"/>
              <a:t>süreye</a:t>
            </a:r>
            <a:r>
              <a:rPr lang="en-US" dirty="0"/>
              <a:t> </a:t>
            </a:r>
            <a:r>
              <a:rPr lang="en-US" dirty="0" err="1"/>
              <a:t>çekilebilir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/>
          </a:p>
          <a:p>
            <a:r>
              <a:rPr lang="en-US" dirty="0" err="1"/>
              <a:t>İzin</a:t>
            </a:r>
            <a:r>
              <a:rPr lang="en-US" dirty="0"/>
              <a:t> </a:t>
            </a:r>
            <a:r>
              <a:rPr lang="en-US" dirty="0" err="1"/>
              <a:t>süresi</a:t>
            </a:r>
            <a:r>
              <a:rPr lang="en-US" dirty="0"/>
              <a:t>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hekimin</a:t>
            </a:r>
            <a:r>
              <a:rPr lang="en-US" dirty="0"/>
              <a:t> </a:t>
            </a:r>
            <a:r>
              <a:rPr lang="en-US" dirty="0" err="1"/>
              <a:t>isteği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bölünebilir</a:t>
            </a:r>
            <a:r>
              <a:rPr lang="en-US" dirty="0"/>
              <a:t>.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kurum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kuruluşu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bölünemez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Sürekli</a:t>
            </a:r>
            <a:r>
              <a:rPr lang="en-US" b="1" dirty="0" smtClean="0"/>
              <a:t> </a:t>
            </a:r>
            <a:r>
              <a:rPr lang="en-US" b="1" dirty="0" err="1" smtClean="0"/>
              <a:t>Mesleki</a:t>
            </a:r>
            <a:r>
              <a:rPr lang="en-US" b="1" dirty="0" smtClean="0"/>
              <a:t> </a:t>
            </a:r>
            <a:r>
              <a:rPr lang="en-US" b="1" dirty="0" err="1" smtClean="0"/>
              <a:t>Eğitim</a:t>
            </a:r>
            <a:endParaRPr lang="tr-TR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Hekimin</a:t>
            </a:r>
            <a:r>
              <a:rPr lang="en-US" dirty="0" smtClean="0"/>
              <a:t> </a:t>
            </a:r>
            <a:r>
              <a:rPr lang="en-US" dirty="0" err="1"/>
              <a:t>mesleki</a:t>
            </a:r>
            <a:r>
              <a:rPr lang="en-US" dirty="0"/>
              <a:t> </a:t>
            </a:r>
            <a:r>
              <a:rPr lang="en-US" dirty="0" err="1"/>
              <a:t>gelişimini</a:t>
            </a:r>
            <a:r>
              <a:rPr lang="en-US" dirty="0"/>
              <a:t> </a:t>
            </a:r>
            <a:r>
              <a:rPr lang="en-US" dirty="0" err="1"/>
              <a:t>tamamlaması</a:t>
            </a:r>
            <a:r>
              <a:rPr lang="en-US" dirty="0"/>
              <a:t>, </a:t>
            </a:r>
            <a:r>
              <a:rPr lang="en-US" dirty="0" err="1"/>
              <a:t>hizmetin</a:t>
            </a:r>
            <a:r>
              <a:rPr lang="en-US" dirty="0"/>
              <a:t> </a:t>
            </a:r>
            <a:r>
              <a:rPr lang="en-US" dirty="0" err="1"/>
              <a:t>gereği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sunulması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yararı</a:t>
            </a:r>
            <a:r>
              <a:rPr lang="en-US" dirty="0"/>
              <a:t> </a:t>
            </a:r>
            <a:r>
              <a:rPr lang="en-US" dirty="0" err="1"/>
              <a:t>bakımından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önem</a:t>
            </a:r>
            <a:r>
              <a:rPr lang="en-US" dirty="0"/>
              <a:t> </a:t>
            </a:r>
            <a:r>
              <a:rPr lang="en-US" dirty="0" err="1"/>
              <a:t>taşımaktadır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/>
          </a:p>
          <a:p>
            <a:r>
              <a:rPr lang="en-US" dirty="0"/>
              <a:t>Bu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mesleği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kongrelere</a:t>
            </a:r>
            <a:r>
              <a:rPr lang="en-US" dirty="0"/>
              <a:t> </a:t>
            </a:r>
            <a:r>
              <a:rPr lang="en-US" dirty="0" err="1"/>
              <a:t>katılma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ücretinin</a:t>
            </a:r>
            <a:r>
              <a:rPr lang="en-US" dirty="0"/>
              <a:t> </a:t>
            </a:r>
            <a:r>
              <a:rPr lang="en-US" dirty="0" err="1"/>
              <a:t>kurumca</a:t>
            </a:r>
            <a:r>
              <a:rPr lang="en-US" dirty="0"/>
              <a:t> </a:t>
            </a:r>
            <a:r>
              <a:rPr lang="en-US" dirty="0" err="1"/>
              <a:t>ödenmesi</a:t>
            </a:r>
            <a:r>
              <a:rPr lang="en-US" dirty="0"/>
              <a:t> </a:t>
            </a:r>
            <a:r>
              <a:rPr lang="en-US" dirty="0" err="1"/>
              <a:t>sözleşmede</a:t>
            </a:r>
            <a:r>
              <a:rPr lang="en-US" dirty="0"/>
              <a:t> </a:t>
            </a:r>
            <a:r>
              <a:rPr lang="en-US" dirty="0" err="1"/>
              <a:t>belirtilmelidir</a:t>
            </a:r>
            <a:r>
              <a:rPr lang="en-US" dirty="0"/>
              <a:t>. </a:t>
            </a:r>
            <a:endParaRPr lang="tr-TR" dirty="0" smtClean="0"/>
          </a:p>
          <a:p>
            <a:endParaRPr lang="en-US" dirty="0"/>
          </a:p>
          <a:p>
            <a:r>
              <a:rPr lang="en-US" dirty="0" err="1"/>
              <a:t>Genelde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10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 smtClean="0"/>
              <a:t>sınırlandırılır</a:t>
            </a:r>
            <a:r>
              <a:rPr lang="tr-TR" dirty="0" smtClean="0"/>
              <a:t>. </a:t>
            </a:r>
            <a:r>
              <a:rPr lang="en-US" dirty="0" smtClean="0"/>
              <a:t>(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seferde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454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Meslek</a:t>
            </a:r>
            <a:r>
              <a:rPr lang="en-US" b="1" dirty="0" smtClean="0"/>
              <a:t> </a:t>
            </a:r>
            <a:r>
              <a:rPr lang="en-US" b="1" dirty="0" err="1" smtClean="0"/>
              <a:t>Sorumluluk</a:t>
            </a:r>
            <a:r>
              <a:rPr lang="en-US" b="1" dirty="0" smtClean="0"/>
              <a:t> </a:t>
            </a:r>
            <a:r>
              <a:rPr lang="en-US" b="1" dirty="0" err="1" smtClean="0"/>
              <a:t>Sigortası</a:t>
            </a:r>
            <a:endParaRPr lang="tr-TR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Sigorta</a:t>
            </a:r>
            <a:r>
              <a:rPr lang="en-US" dirty="0" smtClean="0"/>
              <a:t> </a:t>
            </a:r>
            <a:r>
              <a:rPr lang="en-US" dirty="0" err="1"/>
              <a:t>klozuna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en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teminat</a:t>
            </a:r>
            <a:r>
              <a:rPr lang="en-US" dirty="0"/>
              <a:t> </a:t>
            </a:r>
            <a:r>
              <a:rPr lang="en-US" dirty="0" err="1"/>
              <a:t>altına</a:t>
            </a:r>
            <a:r>
              <a:rPr lang="en-US" dirty="0"/>
              <a:t> </a:t>
            </a:r>
            <a:r>
              <a:rPr lang="en-US" dirty="0" err="1"/>
              <a:t>alacak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 smtClean="0"/>
              <a:t>yapılması</a:t>
            </a:r>
            <a:r>
              <a:rPr lang="tr-TR" dirty="0" smtClean="0"/>
              <a:t> gerekmektedir</a:t>
            </a:r>
          </a:p>
          <a:p>
            <a:endParaRPr lang="tr-TR" dirty="0" smtClean="0"/>
          </a:p>
          <a:p>
            <a:r>
              <a:rPr lang="tr-TR" dirty="0" smtClean="0"/>
              <a:t>S</a:t>
            </a:r>
            <a:r>
              <a:rPr lang="en-US" dirty="0" err="1" smtClean="0"/>
              <a:t>igorta</a:t>
            </a:r>
            <a:r>
              <a:rPr lang="en-US" dirty="0" smtClean="0"/>
              <a:t> </a:t>
            </a:r>
            <a:r>
              <a:rPr lang="en-US" dirty="0" err="1"/>
              <a:t>priminin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ödeneceği</a:t>
            </a:r>
            <a:r>
              <a:rPr lang="en-US" dirty="0"/>
              <a:t> </a:t>
            </a:r>
            <a:r>
              <a:rPr lang="en-US" dirty="0" err="1"/>
              <a:t>açıkça</a:t>
            </a:r>
            <a:r>
              <a:rPr lang="en-US" dirty="0"/>
              <a:t> </a:t>
            </a:r>
            <a:r>
              <a:rPr lang="en-US" dirty="0" err="1"/>
              <a:t>belirtilmelidir</a:t>
            </a:r>
            <a:r>
              <a:rPr lang="en-US" dirty="0"/>
              <a:t>. (1219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en-US" dirty="0" err="1"/>
              <a:t>kanuna</a:t>
            </a:r>
            <a:r>
              <a:rPr lang="en-US" dirty="0"/>
              <a:t>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12-(ek21.01.2010-5947/8md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Ek Hükümler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/>
              <a:t>Hekimlerin</a:t>
            </a:r>
            <a:r>
              <a:rPr lang="en-US" dirty="0"/>
              <a:t> </a:t>
            </a:r>
            <a:r>
              <a:rPr lang="en-US" dirty="0" err="1"/>
              <a:t>mesleki</a:t>
            </a:r>
            <a:r>
              <a:rPr lang="en-US" dirty="0"/>
              <a:t> </a:t>
            </a:r>
            <a:r>
              <a:rPr lang="en-US" dirty="0" err="1"/>
              <a:t>haklarını</a:t>
            </a:r>
            <a:r>
              <a:rPr lang="en-US" dirty="0"/>
              <a:t> </a:t>
            </a:r>
            <a:r>
              <a:rPr lang="en-US" dirty="0" err="1"/>
              <a:t>tanımlayan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kavramlara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verilmeli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hakları</a:t>
            </a:r>
            <a:r>
              <a:rPr lang="en-US" dirty="0"/>
              <a:t> </a:t>
            </a:r>
            <a:r>
              <a:rPr lang="en-US" dirty="0" err="1"/>
              <a:t>korunmalıdır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Hekimlerin</a:t>
            </a:r>
            <a:r>
              <a:rPr lang="en-US" dirty="0"/>
              <a:t> </a:t>
            </a:r>
            <a:r>
              <a:rPr lang="en-US" dirty="0" err="1"/>
              <a:t>mesleki</a:t>
            </a:r>
            <a:r>
              <a:rPr lang="en-US" dirty="0"/>
              <a:t> </a:t>
            </a:r>
            <a:r>
              <a:rPr lang="en-US" dirty="0" err="1" smtClean="0"/>
              <a:t>bağımsızlıkları</a:t>
            </a:r>
            <a:r>
              <a:rPr lang="tr-TR" dirty="0" err="1" smtClean="0"/>
              <a:t>nın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sürecinden</a:t>
            </a:r>
            <a:r>
              <a:rPr lang="en-US" dirty="0"/>
              <a:t> </a:t>
            </a:r>
            <a:r>
              <a:rPr lang="en-US" dirty="0" err="1"/>
              <a:t>çekilme</a:t>
            </a:r>
            <a:r>
              <a:rPr lang="en-US" dirty="0"/>
              <a:t> </a:t>
            </a:r>
            <a:r>
              <a:rPr lang="en-US" dirty="0" err="1"/>
              <a:t>haklarının</a:t>
            </a:r>
            <a:r>
              <a:rPr lang="en-US" dirty="0"/>
              <a:t> </a:t>
            </a:r>
            <a:r>
              <a:rPr lang="en-US" dirty="0" err="1"/>
              <a:t>işverene</a:t>
            </a:r>
            <a:r>
              <a:rPr lang="en-US" dirty="0"/>
              <a:t> </a:t>
            </a:r>
            <a:r>
              <a:rPr lang="en-US" dirty="0" err="1"/>
              <a:t>anlatılmasında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sözleşmeyle</a:t>
            </a:r>
            <a:r>
              <a:rPr lang="en-US" dirty="0"/>
              <a:t> </a:t>
            </a:r>
            <a:r>
              <a:rPr lang="en-US" dirty="0" err="1"/>
              <a:t>koruma</a:t>
            </a:r>
            <a:r>
              <a:rPr lang="en-US" dirty="0"/>
              <a:t> </a:t>
            </a:r>
            <a:r>
              <a:rPr lang="en-US" dirty="0" err="1"/>
              <a:t>altına</a:t>
            </a:r>
            <a:r>
              <a:rPr lang="en-US" dirty="0"/>
              <a:t> </a:t>
            </a:r>
            <a:r>
              <a:rPr lang="en-US" dirty="0" err="1"/>
              <a:t>alınmasında</a:t>
            </a:r>
            <a:r>
              <a:rPr lang="en-US" dirty="0"/>
              <a:t> </a:t>
            </a:r>
            <a:r>
              <a:rPr lang="en-US" dirty="0" err="1"/>
              <a:t>yarar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 smtClean="0"/>
              <a:t>.</a:t>
            </a:r>
            <a:endParaRPr lang="tr-TR" dirty="0" smtClean="0"/>
          </a:p>
          <a:p>
            <a:pPr algn="just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just"/>
            <a:r>
              <a:rPr lang="en-US" dirty="0" err="1" smtClean="0"/>
              <a:t>Tıbbi</a:t>
            </a:r>
            <a:r>
              <a:rPr lang="en-US" dirty="0" smtClean="0"/>
              <a:t> </a:t>
            </a:r>
            <a:r>
              <a:rPr lang="tr-TR" dirty="0" err="1" smtClean="0"/>
              <a:t>d</a:t>
            </a:r>
            <a:r>
              <a:rPr lang="en-US" dirty="0" err="1" smtClean="0"/>
              <a:t>eontolojik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tr-TR" dirty="0" err="1" smtClean="0"/>
              <a:t>e</a:t>
            </a:r>
            <a:r>
              <a:rPr lang="en-US" dirty="0" err="1" smtClean="0"/>
              <a:t>tik</a:t>
            </a:r>
            <a:r>
              <a:rPr lang="en-US" dirty="0" smtClean="0"/>
              <a:t> </a:t>
            </a:r>
            <a:r>
              <a:rPr lang="en-US" dirty="0" err="1"/>
              <a:t>değerlere</a:t>
            </a:r>
            <a:r>
              <a:rPr lang="en-US" dirty="0"/>
              <a:t> </a:t>
            </a:r>
            <a:r>
              <a:rPr lang="en-US" dirty="0" err="1"/>
              <a:t>aykırı</a:t>
            </a:r>
            <a:r>
              <a:rPr lang="en-US" dirty="0"/>
              <a:t> </a:t>
            </a:r>
            <a:r>
              <a:rPr lang="en-US" dirty="0" err="1"/>
              <a:t>davranmaya</a:t>
            </a:r>
            <a:r>
              <a:rPr lang="en-US" dirty="0"/>
              <a:t> </a:t>
            </a:r>
            <a:r>
              <a:rPr lang="en-US" dirty="0" err="1"/>
              <a:t>itecek</a:t>
            </a:r>
            <a:r>
              <a:rPr lang="en-US" dirty="0"/>
              <a:t> </a:t>
            </a:r>
            <a:r>
              <a:rPr lang="en-US" dirty="0" err="1"/>
              <a:t>talep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davranışlardan</a:t>
            </a:r>
            <a:r>
              <a:rPr lang="en-US" dirty="0"/>
              <a:t> </a:t>
            </a:r>
            <a:r>
              <a:rPr lang="en-US" dirty="0" err="1"/>
              <a:t>kaçınılması</a:t>
            </a:r>
            <a:r>
              <a:rPr lang="en-US" dirty="0"/>
              <a:t> </a:t>
            </a:r>
            <a:r>
              <a:rPr lang="en-US" dirty="0" err="1"/>
              <a:t>açıkça</a:t>
            </a:r>
            <a:r>
              <a:rPr lang="en-US" dirty="0"/>
              <a:t> </a:t>
            </a:r>
            <a:r>
              <a:rPr lang="en-US" dirty="0" err="1"/>
              <a:t>belirtilmelidir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8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06978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ÜLKEMİZDE </a:t>
            </a:r>
            <a:r>
              <a:rPr lang="en-US" b="1" dirty="0" smtClean="0"/>
              <a:t>ÖZEL </a:t>
            </a:r>
            <a:r>
              <a:rPr lang="tr-TR" b="1" dirty="0" smtClean="0"/>
              <a:t>SAĞLIK SEKTÖRÜ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514" y="1906174"/>
            <a:ext cx="9792286" cy="4951826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Ö</a:t>
            </a:r>
            <a:r>
              <a:rPr lang="en-US" dirty="0" err="1" smtClean="0"/>
              <a:t>zel</a:t>
            </a:r>
            <a:r>
              <a:rPr lang="en-US" dirty="0" smtClean="0"/>
              <a:t> </a:t>
            </a:r>
            <a:r>
              <a:rPr lang="tr-TR" dirty="0" err="1" smtClean="0"/>
              <a:t>s</a:t>
            </a:r>
            <a:r>
              <a:rPr lang="en-US" dirty="0" err="1" smtClean="0"/>
              <a:t>ağlık</a:t>
            </a:r>
            <a:r>
              <a:rPr lang="en-US" dirty="0" smtClean="0"/>
              <a:t> </a:t>
            </a:r>
            <a:r>
              <a:rPr lang="tr-TR" dirty="0" smtClean="0"/>
              <a:t>s</a:t>
            </a:r>
            <a:r>
              <a:rPr lang="en-US" dirty="0" err="1" smtClean="0"/>
              <a:t>ektörü</a:t>
            </a:r>
            <a:r>
              <a:rPr lang="tr-TR" dirty="0" smtClean="0"/>
              <a:t> ile ilgili</a:t>
            </a:r>
            <a:r>
              <a:rPr lang="en-US" dirty="0" smtClean="0"/>
              <a:t> </a:t>
            </a:r>
            <a:r>
              <a:rPr lang="en-US" dirty="0" err="1" smtClean="0"/>
              <a:t>fa</a:t>
            </a:r>
            <a:r>
              <a:rPr lang="tr-TR" dirty="0" smtClean="0"/>
              <a:t>a</a:t>
            </a:r>
            <a:r>
              <a:rPr lang="en-US" dirty="0" err="1" smtClean="0"/>
              <a:t>liyetler</a:t>
            </a:r>
            <a:r>
              <a:rPr lang="en-US" dirty="0" smtClean="0"/>
              <a:t> </a:t>
            </a:r>
            <a:r>
              <a:rPr lang="tr-TR" dirty="0" smtClean="0"/>
              <a:t>c</a:t>
            </a:r>
            <a:r>
              <a:rPr lang="en-US" dirty="0" err="1" smtClean="0"/>
              <a:t>umhuriyetten</a:t>
            </a:r>
            <a:r>
              <a:rPr lang="en-US" dirty="0" smtClean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 smtClean="0"/>
              <a:t>başla</a:t>
            </a:r>
            <a:r>
              <a:rPr lang="tr-TR" dirty="0" err="1" smtClean="0"/>
              <a:t>mıştır</a:t>
            </a:r>
            <a:endParaRPr lang="tr-TR" dirty="0" smtClean="0"/>
          </a:p>
          <a:p>
            <a:r>
              <a:rPr lang="en-US" dirty="0" smtClean="0"/>
              <a:t>2219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tr-TR" dirty="0" smtClean="0"/>
              <a:t>“</a:t>
            </a:r>
            <a:r>
              <a:rPr lang="en-US" dirty="0" err="1" smtClean="0"/>
              <a:t>Hususi</a:t>
            </a:r>
            <a:r>
              <a:rPr lang="en-US" dirty="0" smtClean="0"/>
              <a:t> </a:t>
            </a:r>
            <a:r>
              <a:rPr lang="en-US" dirty="0" err="1"/>
              <a:t>Hastaneler</a:t>
            </a:r>
            <a:r>
              <a:rPr lang="en-US" dirty="0"/>
              <a:t> </a:t>
            </a:r>
            <a:r>
              <a:rPr lang="en-US" dirty="0" err="1" smtClean="0"/>
              <a:t>Kanunu</a:t>
            </a:r>
            <a:r>
              <a:rPr lang="tr-TR" dirty="0" smtClean="0"/>
              <a:t>”</a:t>
            </a:r>
            <a:r>
              <a:rPr lang="en-US" dirty="0" smtClean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yasal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çerçev</a:t>
            </a:r>
            <a:r>
              <a:rPr lang="tr-TR" dirty="0" smtClean="0"/>
              <a:t>e oluşturulmuştur (</a:t>
            </a:r>
            <a:r>
              <a:rPr lang="en-US" dirty="0" smtClean="0"/>
              <a:t>1933</a:t>
            </a:r>
            <a:r>
              <a:rPr lang="tr-TR" dirty="0" smtClean="0"/>
              <a:t>)</a:t>
            </a:r>
            <a:r>
              <a:rPr lang="en-US" dirty="0" smtClean="0"/>
              <a:t> </a:t>
            </a:r>
            <a:endParaRPr lang="en-US" dirty="0"/>
          </a:p>
          <a:p>
            <a:r>
              <a:rPr lang="tr-TR" dirty="0" smtClean="0"/>
              <a:t>D</a:t>
            </a:r>
            <a:r>
              <a:rPr lang="en-US" dirty="0" err="1" smtClean="0"/>
              <a:t>önem</a:t>
            </a:r>
            <a:r>
              <a:rPr lang="tr-TR" dirty="0" smtClean="0"/>
              <a:t>in</a:t>
            </a:r>
            <a:r>
              <a:rPr lang="en-US" dirty="0" smtClean="0"/>
              <a:t> </a:t>
            </a:r>
            <a:r>
              <a:rPr lang="tr-TR" dirty="0" err="1" smtClean="0"/>
              <a:t>ö</a:t>
            </a:r>
            <a:r>
              <a:rPr lang="en-US" dirty="0" err="1" smtClean="0"/>
              <a:t>zel</a:t>
            </a:r>
            <a:r>
              <a:rPr lang="en-US" dirty="0" smtClean="0"/>
              <a:t> </a:t>
            </a:r>
            <a:r>
              <a:rPr lang="tr-TR" dirty="0" err="1" smtClean="0"/>
              <a:t>s</a:t>
            </a:r>
            <a:r>
              <a:rPr lang="en-US" dirty="0" err="1" smtClean="0"/>
              <a:t>ağlık</a:t>
            </a:r>
            <a:r>
              <a:rPr lang="en-US" dirty="0" smtClean="0"/>
              <a:t> </a:t>
            </a:r>
            <a:r>
              <a:rPr lang="tr-TR" dirty="0" err="1" smtClean="0"/>
              <a:t>s</a:t>
            </a:r>
            <a:r>
              <a:rPr lang="en-US" dirty="0" err="1" smtClean="0"/>
              <a:t>ektörü</a:t>
            </a:r>
            <a:r>
              <a:rPr lang="en-US" dirty="0" smtClean="0"/>
              <a:t> </a:t>
            </a:r>
            <a:r>
              <a:rPr lang="tr-TR" dirty="0" smtClean="0"/>
              <a:t>faaliyetleri </a:t>
            </a:r>
          </a:p>
          <a:p>
            <a:pPr lvl="2"/>
            <a:r>
              <a:rPr lang="tr-TR" dirty="0" smtClean="0"/>
              <a:t>M</a:t>
            </a:r>
            <a:r>
              <a:rPr lang="en-US" dirty="0" err="1" smtClean="0"/>
              <a:t>uayenehaneler</a:t>
            </a:r>
            <a:r>
              <a:rPr lang="en-US" dirty="0"/>
              <a:t>, </a:t>
            </a:r>
            <a:endParaRPr lang="tr-TR" dirty="0" smtClean="0"/>
          </a:p>
          <a:p>
            <a:pPr lvl="2"/>
            <a:r>
              <a:rPr lang="tr-TR" dirty="0" err="1" smtClean="0"/>
              <a:t>Laboratuvarlar</a:t>
            </a:r>
            <a:r>
              <a:rPr lang="tr-TR" dirty="0" smtClean="0"/>
              <a:t> (</a:t>
            </a:r>
            <a:r>
              <a:rPr lang="en-US" dirty="0" err="1" smtClean="0"/>
              <a:t>kısm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geliş</a:t>
            </a:r>
            <a:r>
              <a:rPr lang="tr-TR" dirty="0" err="1" smtClean="0"/>
              <a:t>miş</a:t>
            </a:r>
            <a:r>
              <a:rPr lang="tr-TR" dirty="0" smtClean="0"/>
              <a:t>)</a:t>
            </a:r>
            <a:r>
              <a:rPr lang="en-US" dirty="0" smtClean="0"/>
              <a:t> </a:t>
            </a:r>
            <a:endParaRPr lang="tr-TR" dirty="0" smtClean="0"/>
          </a:p>
          <a:p>
            <a:pPr lvl="2"/>
            <a:r>
              <a:rPr lang="tr-TR" dirty="0" smtClean="0"/>
              <a:t>R</a:t>
            </a:r>
            <a:r>
              <a:rPr lang="en-US" dirty="0" err="1" smtClean="0"/>
              <a:t>öntgen</a:t>
            </a:r>
            <a:r>
              <a:rPr lang="en-US" dirty="0" smtClean="0"/>
              <a:t> </a:t>
            </a:r>
            <a:r>
              <a:rPr lang="en-US" dirty="0" err="1"/>
              <a:t>üniteleri</a:t>
            </a:r>
            <a:r>
              <a:rPr lang="en-US" dirty="0"/>
              <a:t> </a:t>
            </a:r>
            <a:endParaRPr lang="tr-TR" dirty="0" smtClean="0"/>
          </a:p>
          <a:p>
            <a:pPr lvl="2"/>
            <a:r>
              <a:rPr lang="tr-TR" dirty="0" smtClean="0"/>
              <a:t>Ö</a:t>
            </a:r>
            <a:r>
              <a:rPr lang="en-US" dirty="0" err="1" smtClean="0"/>
              <a:t>zel</a:t>
            </a:r>
            <a:r>
              <a:rPr lang="en-US" dirty="0" smtClean="0"/>
              <a:t> </a:t>
            </a:r>
            <a:r>
              <a:rPr lang="en-US" dirty="0" err="1" smtClean="0"/>
              <a:t>hastaneler</a:t>
            </a:r>
            <a:r>
              <a:rPr lang="tr-TR" dirty="0" smtClean="0"/>
              <a:t> (</a:t>
            </a:r>
            <a:r>
              <a:rPr lang="en-US" dirty="0" err="1" smtClean="0"/>
              <a:t>çoğunlukla</a:t>
            </a:r>
            <a:r>
              <a:rPr lang="en-US" dirty="0" smtClean="0"/>
              <a:t> </a:t>
            </a:r>
            <a:r>
              <a:rPr lang="en-US" dirty="0" err="1" smtClean="0"/>
              <a:t>yabancı</a:t>
            </a:r>
            <a:r>
              <a:rPr lang="en-US" dirty="0" smtClean="0"/>
              <a:t> </a:t>
            </a:r>
            <a:r>
              <a:rPr lang="en-US" dirty="0" err="1" smtClean="0"/>
              <a:t>uyruklu</a:t>
            </a:r>
            <a:r>
              <a:rPr lang="en-US" dirty="0" smtClean="0"/>
              <a:t> </a:t>
            </a:r>
            <a:r>
              <a:rPr lang="en-US" dirty="0" err="1" smtClean="0"/>
              <a:t>ailelerin</a:t>
            </a:r>
            <a:r>
              <a:rPr lang="tr-TR" dirty="0" smtClean="0"/>
              <a:t> mülkiyetinde)</a:t>
            </a:r>
            <a:endParaRPr lang="en-US" dirty="0"/>
          </a:p>
          <a:p>
            <a:r>
              <a:rPr lang="en-US" dirty="0" smtClean="0"/>
              <a:t>80’li </a:t>
            </a:r>
            <a:r>
              <a:rPr lang="en-US" dirty="0" err="1"/>
              <a:t>yıllarda</a:t>
            </a:r>
            <a:r>
              <a:rPr lang="en-US" dirty="0"/>
              <a:t> </a:t>
            </a:r>
            <a:r>
              <a:rPr lang="tr-TR" dirty="0" smtClean="0"/>
              <a:t>özel </a:t>
            </a:r>
            <a:r>
              <a:rPr lang="en-US" dirty="0" err="1" smtClean="0"/>
              <a:t>poliklinikler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dispanserler</a:t>
            </a:r>
            <a:r>
              <a:rPr lang="tr-TR" dirty="0" smtClean="0"/>
              <a:t> sahneye çıkmıştır</a:t>
            </a:r>
            <a:endParaRPr lang="en-US" dirty="0"/>
          </a:p>
          <a:p>
            <a:r>
              <a:rPr lang="en-US" dirty="0"/>
              <a:t>90’lı </a:t>
            </a:r>
            <a:r>
              <a:rPr lang="en-US" dirty="0" err="1" smtClean="0"/>
              <a:t>yıllar</a:t>
            </a:r>
            <a:r>
              <a:rPr lang="tr-TR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tr-TR" dirty="0" smtClean="0"/>
              <a:t>ise</a:t>
            </a:r>
            <a:r>
              <a:rPr lang="en-US" dirty="0" smtClean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 smtClean="0"/>
              <a:t>hastane</a:t>
            </a:r>
            <a:r>
              <a:rPr lang="en-US" dirty="0" smtClean="0"/>
              <a:t> </a:t>
            </a:r>
            <a:r>
              <a:rPr lang="en-US" dirty="0" err="1" smtClean="0"/>
              <a:t>sayı</a:t>
            </a:r>
            <a:r>
              <a:rPr lang="tr-TR" dirty="0" err="1" smtClean="0"/>
              <a:t>ları</a:t>
            </a:r>
            <a:r>
              <a:rPr lang="en-US" dirty="0" smtClean="0"/>
              <a:t> </a:t>
            </a:r>
            <a:r>
              <a:rPr lang="tr-TR" dirty="0" smtClean="0"/>
              <a:t>yoğun </a:t>
            </a:r>
            <a:r>
              <a:rPr lang="tr-TR" dirty="0" err="1" smtClean="0"/>
              <a:t>şeklilde</a:t>
            </a:r>
            <a:r>
              <a:rPr lang="en-US" dirty="0" smtClean="0"/>
              <a:t> art</a:t>
            </a:r>
            <a:r>
              <a:rPr lang="tr-TR" dirty="0" err="1" smtClean="0"/>
              <a:t>mıştır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852" y="365125"/>
            <a:ext cx="9721948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Kurum</a:t>
            </a:r>
            <a:r>
              <a:rPr lang="en-US" dirty="0" smtClean="0"/>
              <a:t> </a:t>
            </a:r>
            <a:r>
              <a:rPr lang="tr-TR" dirty="0" err="1" smtClean="0"/>
              <a:t>v</a:t>
            </a:r>
            <a:r>
              <a:rPr lang="en-US" dirty="0" smtClean="0"/>
              <a:t>e </a:t>
            </a:r>
            <a:r>
              <a:rPr lang="en-US" dirty="0" err="1" smtClean="0"/>
              <a:t>Kuruluşlarının</a:t>
            </a:r>
            <a:r>
              <a:rPr lang="en-US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dirty="0" err="1" smtClean="0"/>
              <a:t>Yükümlülük</a:t>
            </a:r>
            <a:r>
              <a:rPr lang="tr-TR" dirty="0" smtClean="0"/>
              <a:t> Hükümleri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 lvl="1" algn="just"/>
            <a:r>
              <a:rPr lang="en-US" dirty="0" err="1"/>
              <a:t>Hekimin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yararına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hizmeti</a:t>
            </a:r>
            <a:r>
              <a:rPr lang="en-US" dirty="0"/>
              <a:t> </a:t>
            </a:r>
            <a:r>
              <a:rPr lang="en-US" dirty="0" err="1"/>
              <a:t>verebilmesi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fiziki</a:t>
            </a:r>
            <a:r>
              <a:rPr lang="en-US" dirty="0"/>
              <a:t> </a:t>
            </a:r>
            <a:r>
              <a:rPr lang="en-US" dirty="0" err="1"/>
              <a:t>koşullar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ekip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ekipmanın</a:t>
            </a:r>
            <a:r>
              <a:rPr lang="en-US" dirty="0"/>
              <a:t> </a:t>
            </a:r>
            <a:r>
              <a:rPr lang="en-US" dirty="0" err="1"/>
              <a:t>sağlanmasına</a:t>
            </a:r>
            <a:r>
              <a:rPr lang="en-US" dirty="0"/>
              <a:t> </a:t>
            </a:r>
            <a:r>
              <a:rPr lang="en-US" dirty="0" err="1"/>
              <a:t>ilişkin</a:t>
            </a:r>
            <a:r>
              <a:rPr lang="en-US" dirty="0"/>
              <a:t> </a:t>
            </a:r>
            <a:r>
              <a:rPr lang="en-US" dirty="0" err="1" smtClean="0"/>
              <a:t>hükümlere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/>
              <a:t>verilmesi</a:t>
            </a:r>
            <a:r>
              <a:rPr lang="en-US" dirty="0"/>
              <a:t> </a:t>
            </a:r>
            <a:r>
              <a:rPr lang="en-US" dirty="0" err="1"/>
              <a:t>hekimin</a:t>
            </a:r>
            <a:r>
              <a:rPr lang="en-US" dirty="0"/>
              <a:t> </a:t>
            </a:r>
            <a:r>
              <a:rPr lang="en-US" dirty="0" err="1"/>
              <a:t>hastaya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mesleki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hukuki</a:t>
            </a:r>
            <a:r>
              <a:rPr lang="en-US" dirty="0"/>
              <a:t> </a:t>
            </a:r>
            <a:r>
              <a:rPr lang="en-US" dirty="0" err="1"/>
              <a:t>sorumluluğu</a:t>
            </a:r>
            <a:r>
              <a:rPr lang="en-US" dirty="0"/>
              <a:t> </a:t>
            </a:r>
            <a:r>
              <a:rPr lang="en-US" dirty="0" err="1"/>
              <a:t>bakımından</a:t>
            </a:r>
            <a:r>
              <a:rPr lang="en-US" dirty="0"/>
              <a:t> </a:t>
            </a:r>
            <a:r>
              <a:rPr lang="en-US" dirty="0" err="1"/>
              <a:t>önem</a:t>
            </a:r>
            <a:r>
              <a:rPr lang="en-US" dirty="0"/>
              <a:t> </a:t>
            </a:r>
            <a:r>
              <a:rPr lang="en-US" dirty="0" err="1"/>
              <a:t>taşımaktadır</a:t>
            </a:r>
            <a:r>
              <a:rPr lang="en-US" dirty="0" smtClean="0"/>
              <a:t>.</a:t>
            </a:r>
            <a:endParaRPr lang="tr-TR" dirty="0" smtClean="0"/>
          </a:p>
          <a:p>
            <a:pPr lvl="1" algn="just"/>
            <a:endParaRPr lang="en-US" dirty="0"/>
          </a:p>
          <a:p>
            <a:pPr lvl="1" algn="just"/>
            <a:r>
              <a:rPr lang="en-US" dirty="0" err="1"/>
              <a:t>Belirsiz</a:t>
            </a:r>
            <a:r>
              <a:rPr lang="en-US" dirty="0"/>
              <a:t> </a:t>
            </a:r>
            <a:r>
              <a:rPr lang="en-US" dirty="0" err="1"/>
              <a:t>süreli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sözleşmelerinde</a:t>
            </a:r>
            <a:r>
              <a:rPr lang="en-US" dirty="0"/>
              <a:t> </a:t>
            </a:r>
            <a:r>
              <a:rPr lang="en-US" dirty="0" err="1"/>
              <a:t>feshin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tarafa</a:t>
            </a:r>
            <a:r>
              <a:rPr lang="en-US" dirty="0"/>
              <a:t> </a:t>
            </a:r>
            <a:r>
              <a:rPr lang="en-US" dirty="0" err="1"/>
              <a:t>önceden</a:t>
            </a:r>
            <a:r>
              <a:rPr lang="en-US" dirty="0"/>
              <a:t> </a:t>
            </a:r>
            <a:r>
              <a:rPr lang="en-US" dirty="0" err="1"/>
              <a:t>bildirilmesi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6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334645"/>
            <a:ext cx="4322847" cy="6411676"/>
          </a:xfrm>
        </p:spPr>
      </p:pic>
    </p:spTree>
    <p:extLst>
      <p:ext uri="{BB962C8B-B14F-4D97-AF65-F5344CB8AC3E}">
        <p14:creationId xmlns:p14="http://schemas.microsoft.com/office/powerpoint/2010/main" val="785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365125"/>
            <a:ext cx="4330467" cy="6402231"/>
          </a:xfrm>
        </p:spPr>
      </p:pic>
    </p:spTree>
    <p:extLst>
      <p:ext uri="{BB962C8B-B14F-4D97-AF65-F5344CB8AC3E}">
        <p14:creationId xmlns:p14="http://schemas.microsoft.com/office/powerpoint/2010/main" val="8854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365124"/>
            <a:ext cx="4315227" cy="6251721"/>
          </a:xfrm>
        </p:spPr>
      </p:pic>
    </p:spTree>
    <p:extLst>
      <p:ext uri="{BB962C8B-B14F-4D97-AF65-F5344CB8AC3E}">
        <p14:creationId xmlns:p14="http://schemas.microsoft.com/office/powerpoint/2010/main" val="12757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"/>
            <a:ext cx="4282291" cy="6431280"/>
          </a:xfrm>
        </p:spPr>
      </p:pic>
    </p:spTree>
    <p:extLst>
      <p:ext uri="{BB962C8B-B14F-4D97-AF65-F5344CB8AC3E}">
        <p14:creationId xmlns:p14="http://schemas.microsoft.com/office/powerpoint/2010/main" val="7522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365125"/>
            <a:ext cx="4411980" cy="6258562"/>
          </a:xfrm>
        </p:spPr>
      </p:pic>
    </p:spTree>
    <p:extLst>
      <p:ext uri="{BB962C8B-B14F-4D97-AF65-F5344CB8AC3E}">
        <p14:creationId xmlns:p14="http://schemas.microsoft.com/office/powerpoint/2010/main" val="5953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220079"/>
            <a:ext cx="4373880" cy="6429324"/>
          </a:xfrm>
        </p:spPr>
      </p:pic>
    </p:spTree>
    <p:extLst>
      <p:ext uri="{BB962C8B-B14F-4D97-AF65-F5344CB8AC3E}">
        <p14:creationId xmlns:p14="http://schemas.microsoft.com/office/powerpoint/2010/main" val="17379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245479"/>
            <a:ext cx="4343400" cy="6266764"/>
          </a:xfrm>
        </p:spPr>
      </p:pic>
    </p:spTree>
    <p:extLst>
      <p:ext uri="{BB962C8B-B14F-4D97-AF65-F5344CB8AC3E}">
        <p14:creationId xmlns:p14="http://schemas.microsoft.com/office/powerpoint/2010/main" val="839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319985"/>
            <a:ext cx="4358640" cy="6421122"/>
          </a:xfrm>
        </p:spPr>
      </p:pic>
    </p:spTree>
    <p:extLst>
      <p:ext uri="{BB962C8B-B14F-4D97-AF65-F5344CB8AC3E}">
        <p14:creationId xmlns:p14="http://schemas.microsoft.com/office/powerpoint/2010/main" val="15957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60" y="181132"/>
            <a:ext cx="4373880" cy="6475308"/>
          </a:xfrm>
        </p:spPr>
      </p:pic>
    </p:spTree>
    <p:extLst>
      <p:ext uri="{BB962C8B-B14F-4D97-AF65-F5344CB8AC3E}">
        <p14:creationId xmlns:p14="http://schemas.microsoft.com/office/powerpoint/2010/main" val="19234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837" y="365126"/>
            <a:ext cx="10210063" cy="788426"/>
          </a:xfrm>
        </p:spPr>
        <p:txBody>
          <a:bodyPr/>
          <a:lstStyle/>
          <a:p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 smtClean="0"/>
              <a:t>Sektörünün</a:t>
            </a:r>
            <a:r>
              <a:rPr lang="en-US" dirty="0" smtClean="0"/>
              <a:t> </a:t>
            </a:r>
            <a:r>
              <a:rPr lang="en-US" dirty="0" err="1"/>
              <a:t>Gelişme</a:t>
            </a:r>
            <a:r>
              <a:rPr lang="en-US" dirty="0"/>
              <a:t> </a:t>
            </a:r>
            <a:r>
              <a:rPr lang="en-US" dirty="0" err="1"/>
              <a:t>Nedenleri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1985-1992 </a:t>
            </a:r>
            <a:r>
              <a:rPr lang="en-US" dirty="0" err="1"/>
              <a:t>yılları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kuruluşlarına</a:t>
            </a:r>
            <a:r>
              <a:rPr lang="en-US" dirty="0"/>
              <a:t> </a:t>
            </a:r>
            <a:r>
              <a:rPr lang="en-US" dirty="0" err="1"/>
              <a:t>getirilen</a:t>
            </a:r>
            <a:r>
              <a:rPr lang="en-US" dirty="0"/>
              <a:t> </a:t>
            </a:r>
            <a:r>
              <a:rPr lang="en-US" dirty="0" err="1"/>
              <a:t>teşvik</a:t>
            </a:r>
            <a:r>
              <a:rPr lang="en-US" dirty="0"/>
              <a:t> </a:t>
            </a:r>
            <a:r>
              <a:rPr lang="en-US" dirty="0" err="1"/>
              <a:t>tedbirleri</a:t>
            </a:r>
            <a:endParaRPr lang="en-US" dirty="0"/>
          </a:p>
          <a:p>
            <a:r>
              <a:rPr lang="en-US" dirty="0"/>
              <a:t>1994 </a:t>
            </a:r>
            <a:r>
              <a:rPr lang="en-US" dirty="0" err="1"/>
              <a:t>yılından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getirilen</a:t>
            </a:r>
            <a:r>
              <a:rPr lang="en-US" dirty="0"/>
              <a:t>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teşvik</a:t>
            </a:r>
            <a:r>
              <a:rPr lang="en-US" dirty="0"/>
              <a:t> </a:t>
            </a:r>
            <a:r>
              <a:rPr lang="en-US" dirty="0" err="1"/>
              <a:t>tedbirleri</a:t>
            </a:r>
            <a:endParaRPr lang="en-US" dirty="0"/>
          </a:p>
          <a:p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hastanelerindeki</a:t>
            </a:r>
            <a:r>
              <a:rPr lang="en-US" dirty="0"/>
              <a:t> </a:t>
            </a:r>
            <a:r>
              <a:rPr lang="en-US" dirty="0" err="1"/>
              <a:t>yatakların</a:t>
            </a:r>
            <a:r>
              <a:rPr lang="en-US" dirty="0"/>
              <a:t> </a:t>
            </a:r>
            <a:r>
              <a:rPr lang="en-US" dirty="0" err="1"/>
              <a:t>yetersizliği</a:t>
            </a:r>
            <a:endParaRPr lang="en-US" dirty="0"/>
          </a:p>
          <a:p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hizmetine</a:t>
            </a:r>
            <a:r>
              <a:rPr lang="en-US" dirty="0"/>
              <a:t> </a:t>
            </a:r>
            <a:r>
              <a:rPr lang="en-US" dirty="0" err="1"/>
              <a:t>ulaşmadaki</a:t>
            </a:r>
            <a:r>
              <a:rPr lang="en-US" dirty="0"/>
              <a:t> </a:t>
            </a:r>
            <a:r>
              <a:rPr lang="en-US" dirty="0" err="1"/>
              <a:t>zorluklar</a:t>
            </a:r>
            <a:endParaRPr lang="en-US" dirty="0"/>
          </a:p>
          <a:p>
            <a:r>
              <a:rPr lang="en-US" dirty="0"/>
              <a:t>2000’li </a:t>
            </a:r>
            <a:r>
              <a:rPr lang="en-US" dirty="0" err="1"/>
              <a:t>yıllarda</a:t>
            </a:r>
            <a:r>
              <a:rPr lang="en-US" dirty="0"/>
              <a:t> </a:t>
            </a:r>
            <a:r>
              <a:rPr lang="en-US" dirty="0" err="1"/>
              <a:t>şehirlerde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ilçelerde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aşırı</a:t>
            </a:r>
            <a:r>
              <a:rPr lang="en-US" dirty="0"/>
              <a:t> </a:t>
            </a:r>
            <a:r>
              <a:rPr lang="en-US" dirty="0" err="1"/>
              <a:t>göçle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yerleşim</a:t>
            </a:r>
            <a:r>
              <a:rPr lang="en-US" dirty="0"/>
              <a:t> </a:t>
            </a:r>
            <a:r>
              <a:rPr lang="en-US" dirty="0" err="1"/>
              <a:t>yerlerinde</a:t>
            </a:r>
            <a:r>
              <a:rPr lang="en-US" dirty="0"/>
              <a:t> </a:t>
            </a:r>
            <a:r>
              <a:rPr lang="en-US" dirty="0" err="1"/>
              <a:t>devletin</a:t>
            </a:r>
            <a:r>
              <a:rPr lang="en-US" dirty="0"/>
              <a:t> </a:t>
            </a:r>
            <a:r>
              <a:rPr lang="en-US" dirty="0" err="1"/>
              <a:t>sunduğu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hizmetlerinin</a:t>
            </a:r>
            <a:r>
              <a:rPr lang="en-US" dirty="0"/>
              <a:t> </a:t>
            </a:r>
            <a:r>
              <a:rPr lang="en-US" dirty="0" err="1"/>
              <a:t>yetersiz</a:t>
            </a:r>
            <a:r>
              <a:rPr lang="en-US" dirty="0"/>
              <a:t> </a:t>
            </a:r>
            <a:r>
              <a:rPr lang="en-US" dirty="0" err="1"/>
              <a:t>kalması</a:t>
            </a:r>
            <a:endParaRPr lang="en-US" dirty="0"/>
          </a:p>
          <a:p>
            <a:r>
              <a:rPr lang="en-US" dirty="0" err="1"/>
              <a:t>Zamanla</a:t>
            </a:r>
            <a:r>
              <a:rPr lang="en-US" dirty="0"/>
              <a:t> </a:t>
            </a:r>
            <a:r>
              <a:rPr lang="en-US" dirty="0" err="1" smtClean="0"/>
              <a:t>popülerleşen</a:t>
            </a:r>
            <a:r>
              <a:rPr lang="en-US" dirty="0" smtClean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sigortaları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0" y="154038"/>
            <a:ext cx="4572000" cy="6502401"/>
          </a:xfrm>
        </p:spPr>
      </p:pic>
    </p:spTree>
    <p:extLst>
      <p:ext uri="{BB962C8B-B14F-4D97-AF65-F5344CB8AC3E}">
        <p14:creationId xmlns:p14="http://schemas.microsoft.com/office/powerpoint/2010/main" val="17477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3649980" y="365125"/>
            <a:ext cx="4892040" cy="6257762"/>
          </a:xfrm>
        </p:spPr>
      </p:pic>
    </p:spTree>
    <p:extLst>
      <p:ext uri="{BB962C8B-B14F-4D97-AF65-F5344CB8AC3E}">
        <p14:creationId xmlns:p14="http://schemas.microsoft.com/office/powerpoint/2010/main" val="3836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1941" y="290352"/>
            <a:ext cx="4251959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166425" y="365126"/>
            <a:ext cx="9111174" cy="493004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Sözleşme İçeriği;</a:t>
            </a:r>
            <a:endParaRPr lang="tr-TR" b="1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1676400" y="1209822"/>
            <a:ext cx="5181600" cy="530352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tr-TR" sz="3100" dirty="0" smtClean="0"/>
              <a:t>Çalışma süre ve koşulları</a:t>
            </a:r>
          </a:p>
          <a:p>
            <a:pPr marL="514350" indent="-514350">
              <a:buFont typeface="Arial" pitchFamily="34" charset="0"/>
              <a:buChar char="•"/>
            </a:pPr>
            <a:endParaRPr lang="tr-TR" sz="10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tr-TR" sz="2300" dirty="0" smtClean="0"/>
              <a:t>Tam/Yarı Zamanlı çalışma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err="1" smtClean="0"/>
              <a:t>Mesai</a:t>
            </a:r>
            <a:endParaRPr lang="en-US" sz="23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err="1" smtClean="0"/>
              <a:t>Nöbet</a:t>
            </a:r>
            <a:endParaRPr lang="en-US" sz="23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err="1" smtClean="0"/>
              <a:t>Sözleşme</a:t>
            </a:r>
            <a:r>
              <a:rPr lang="en-US" sz="2300" dirty="0" smtClean="0"/>
              <a:t> </a:t>
            </a:r>
            <a:r>
              <a:rPr lang="en-US" sz="2300" dirty="0" err="1" smtClean="0"/>
              <a:t>süresi</a:t>
            </a:r>
            <a:endParaRPr lang="tr-TR" sz="23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tr-TR" sz="23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100" dirty="0" err="1" smtClean="0"/>
              <a:t>Ücretlendirme</a:t>
            </a:r>
            <a:r>
              <a:rPr lang="tr-TR" sz="3100" dirty="0" smtClean="0"/>
              <a:t> şekli</a:t>
            </a:r>
          </a:p>
          <a:p>
            <a:pPr marL="514350" indent="-514350">
              <a:buFont typeface="Arial" pitchFamily="34" charset="0"/>
              <a:buChar char="•"/>
            </a:pPr>
            <a:endParaRPr lang="tr-TR" sz="10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err="1" smtClean="0"/>
              <a:t>Sabit</a:t>
            </a:r>
            <a:endParaRPr lang="en-US" sz="23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err="1" smtClean="0"/>
              <a:t>Hak</a:t>
            </a:r>
            <a:r>
              <a:rPr lang="en-US" sz="2300" dirty="0" smtClean="0"/>
              <a:t> </a:t>
            </a:r>
            <a:r>
              <a:rPr lang="en-US" sz="2300" dirty="0" err="1" smtClean="0"/>
              <a:t>ediş</a:t>
            </a:r>
            <a:endParaRPr lang="en-US" sz="23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err="1" smtClean="0"/>
              <a:t>Ödeme</a:t>
            </a:r>
            <a:r>
              <a:rPr lang="en-US" sz="2300" dirty="0" smtClean="0"/>
              <a:t> </a:t>
            </a:r>
            <a:r>
              <a:rPr lang="en-US" sz="2300" dirty="0" err="1" smtClean="0"/>
              <a:t>tercihleri</a:t>
            </a:r>
            <a:endParaRPr lang="en-US" sz="23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err="1" smtClean="0"/>
              <a:t>Hak</a:t>
            </a:r>
            <a:r>
              <a:rPr lang="en-US" sz="2300" dirty="0" smtClean="0"/>
              <a:t> </a:t>
            </a:r>
            <a:r>
              <a:rPr lang="en-US" sz="2300" dirty="0" err="1" smtClean="0"/>
              <a:t>ediş</a:t>
            </a:r>
            <a:r>
              <a:rPr lang="en-US" sz="2300" dirty="0" smtClean="0"/>
              <a:t> </a:t>
            </a:r>
            <a:r>
              <a:rPr lang="en-US" sz="2300" dirty="0" err="1" smtClean="0"/>
              <a:t>kalemleri</a:t>
            </a:r>
            <a:endParaRPr lang="en-US" sz="23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err="1" smtClean="0"/>
              <a:t>Masraf</a:t>
            </a:r>
            <a:r>
              <a:rPr lang="en-US" sz="2300" dirty="0" smtClean="0"/>
              <a:t> </a:t>
            </a:r>
            <a:r>
              <a:rPr lang="en-US" sz="2300" dirty="0" err="1" smtClean="0"/>
              <a:t>kesintileri</a:t>
            </a:r>
            <a:endParaRPr lang="en-US" sz="23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err="1" smtClean="0"/>
              <a:t>Genel</a:t>
            </a:r>
            <a:r>
              <a:rPr lang="en-US" sz="2300" dirty="0" smtClean="0"/>
              <a:t> </a:t>
            </a:r>
            <a:r>
              <a:rPr lang="en-US" sz="2300" dirty="0" err="1" smtClean="0"/>
              <a:t>giderlere</a:t>
            </a:r>
            <a:r>
              <a:rPr lang="en-US" sz="2300" dirty="0" smtClean="0"/>
              <a:t> </a:t>
            </a:r>
            <a:r>
              <a:rPr lang="en-US" sz="2300" dirty="0" err="1" smtClean="0"/>
              <a:t>katılım</a:t>
            </a:r>
            <a:endParaRPr lang="tr-TR" sz="23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3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100" dirty="0" err="1" smtClean="0"/>
              <a:t>Sigortalılık</a:t>
            </a:r>
            <a:r>
              <a:rPr lang="en-US" sz="3100" dirty="0" smtClean="0"/>
              <a:t> </a:t>
            </a:r>
            <a:r>
              <a:rPr lang="en-US" sz="3100" dirty="0" err="1" smtClean="0"/>
              <a:t>ve</a:t>
            </a:r>
            <a:r>
              <a:rPr lang="en-US" sz="3100" dirty="0" smtClean="0"/>
              <a:t> </a:t>
            </a:r>
            <a:r>
              <a:rPr lang="en-US" sz="3100" dirty="0" err="1" smtClean="0"/>
              <a:t>özlük</a:t>
            </a:r>
            <a:r>
              <a:rPr lang="en-US" sz="3100" dirty="0" smtClean="0"/>
              <a:t> </a:t>
            </a:r>
            <a:r>
              <a:rPr lang="en-US" sz="3100" dirty="0" err="1" smtClean="0"/>
              <a:t>hakları</a:t>
            </a:r>
            <a:endParaRPr lang="tr-TR" sz="3100" dirty="0" smtClean="0"/>
          </a:p>
          <a:p>
            <a:pPr marL="514350" indent="-514350">
              <a:buFont typeface="Arial" pitchFamily="34" charset="0"/>
              <a:buChar char="•"/>
            </a:pPr>
            <a:endParaRPr lang="tr-TR" sz="11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/>
              <a:t>4/A - 4/C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/>
              <a:t>Ltd. </a:t>
            </a:r>
            <a:r>
              <a:rPr lang="en-US" sz="2300" dirty="0" err="1" smtClean="0"/>
              <a:t>Şti</a:t>
            </a:r>
            <a:r>
              <a:rPr lang="en-US" sz="2300" dirty="0" smtClean="0"/>
              <a:t>. / SMM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err="1" smtClean="0"/>
              <a:t>Sigorta</a:t>
            </a:r>
            <a:r>
              <a:rPr lang="en-US" sz="2300" dirty="0" smtClean="0"/>
              <a:t> </a:t>
            </a:r>
            <a:r>
              <a:rPr lang="en-US" sz="2300" dirty="0" err="1" smtClean="0"/>
              <a:t>durumuna</a:t>
            </a:r>
            <a:r>
              <a:rPr lang="en-US" sz="2300" dirty="0" smtClean="0"/>
              <a:t> </a:t>
            </a:r>
            <a:r>
              <a:rPr lang="en-US" sz="2300" dirty="0" err="1" smtClean="0"/>
              <a:t>göre</a:t>
            </a:r>
            <a:r>
              <a:rPr lang="en-US" sz="2300" dirty="0" smtClean="0"/>
              <a:t> </a:t>
            </a:r>
            <a:r>
              <a:rPr lang="en-US" sz="2300" dirty="0" err="1" smtClean="0"/>
              <a:t>hakediş</a:t>
            </a:r>
            <a:endParaRPr lang="tr-TR" sz="23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tr-TR" sz="2300" dirty="0" smtClean="0"/>
              <a:t>İzinler</a:t>
            </a:r>
            <a:endParaRPr lang="en-US" sz="2300" dirty="0" smtClean="0"/>
          </a:p>
          <a:p>
            <a:pPr marL="514350" indent="-514350">
              <a:buFont typeface="Arial" pitchFamily="34" charset="0"/>
              <a:buChar char="•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6858000" y="1209822"/>
            <a:ext cx="5334000" cy="530352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3100" dirty="0" err="1" smtClean="0"/>
              <a:t>Çalışma</a:t>
            </a:r>
            <a:r>
              <a:rPr lang="en-US" sz="3100" dirty="0" smtClean="0"/>
              <a:t> </a:t>
            </a:r>
            <a:r>
              <a:rPr lang="en-US" sz="3100" dirty="0" err="1" smtClean="0"/>
              <a:t>ortamı</a:t>
            </a:r>
            <a:endParaRPr lang="tr-TR" sz="3100" dirty="0" smtClean="0"/>
          </a:p>
          <a:p>
            <a:pPr lvl="1"/>
            <a:endParaRPr lang="tr-TR" sz="1000" dirty="0" smtClean="0"/>
          </a:p>
          <a:p>
            <a:pPr lvl="2"/>
            <a:r>
              <a:rPr lang="en-US" sz="2300" dirty="0" err="1" smtClean="0"/>
              <a:t>Ekipman</a:t>
            </a:r>
            <a:endParaRPr lang="en-US" sz="2300" dirty="0" smtClean="0"/>
          </a:p>
          <a:p>
            <a:pPr lvl="2"/>
            <a:r>
              <a:rPr lang="en-US" sz="2300" dirty="0" err="1" smtClean="0"/>
              <a:t>Ameliyathane</a:t>
            </a:r>
            <a:r>
              <a:rPr lang="en-US" sz="2300" dirty="0" smtClean="0"/>
              <a:t> </a:t>
            </a:r>
            <a:r>
              <a:rPr lang="en-US" sz="2300" dirty="0" err="1" smtClean="0"/>
              <a:t>şartları</a:t>
            </a:r>
            <a:endParaRPr lang="tr-TR" sz="2300" dirty="0" smtClean="0"/>
          </a:p>
          <a:p>
            <a:pPr lvl="2"/>
            <a:r>
              <a:rPr lang="en-US" sz="2300" dirty="0" err="1" smtClean="0"/>
              <a:t>Yenidoğan</a:t>
            </a:r>
            <a:r>
              <a:rPr lang="en-US" sz="2300" dirty="0" smtClean="0"/>
              <a:t> </a:t>
            </a:r>
            <a:r>
              <a:rPr lang="en-US" sz="2300" dirty="0" err="1" smtClean="0"/>
              <a:t>yoğun</a:t>
            </a:r>
            <a:r>
              <a:rPr lang="en-US" sz="2300" dirty="0" smtClean="0"/>
              <a:t> </a:t>
            </a:r>
            <a:r>
              <a:rPr lang="en-US" sz="2300" dirty="0" err="1" smtClean="0"/>
              <a:t>bakımı</a:t>
            </a:r>
            <a:endParaRPr lang="tr-TR" sz="2300" dirty="0" smtClean="0"/>
          </a:p>
          <a:p>
            <a:pPr lvl="2"/>
            <a:r>
              <a:rPr lang="en-US" sz="2300" dirty="0" err="1" smtClean="0"/>
              <a:t>Kalite</a:t>
            </a:r>
            <a:r>
              <a:rPr lang="en-US" sz="2300" dirty="0" smtClean="0"/>
              <a:t>/</a:t>
            </a:r>
            <a:r>
              <a:rPr lang="en-US" sz="2300" dirty="0" err="1" smtClean="0"/>
              <a:t>Akreditasyon</a:t>
            </a:r>
            <a:endParaRPr lang="tr-TR" sz="2300" dirty="0" smtClean="0"/>
          </a:p>
          <a:p>
            <a:pPr lvl="2"/>
            <a:endParaRPr lang="tr-TR" sz="23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100" dirty="0" err="1" smtClean="0"/>
              <a:t>Çalışma</a:t>
            </a:r>
            <a:r>
              <a:rPr lang="tr-TR" sz="3100" dirty="0" smtClean="0"/>
              <a:t> ekibi özellikleri</a:t>
            </a:r>
          </a:p>
          <a:p>
            <a:pPr marL="514350" indent="-514350">
              <a:buFont typeface="Arial" pitchFamily="34" charset="0"/>
              <a:buChar char="•"/>
            </a:pPr>
            <a:endParaRPr lang="tr-TR" sz="1000" dirty="0" smtClean="0"/>
          </a:p>
          <a:p>
            <a:pPr lvl="2"/>
            <a:r>
              <a:rPr lang="en-US" sz="2300" dirty="0" err="1" smtClean="0"/>
              <a:t>Çocuk</a:t>
            </a:r>
            <a:r>
              <a:rPr lang="en-US" sz="2300" dirty="0" smtClean="0"/>
              <a:t> </a:t>
            </a:r>
            <a:r>
              <a:rPr lang="en-US" sz="2300" dirty="0" err="1" smtClean="0"/>
              <a:t>hekimi</a:t>
            </a:r>
            <a:endParaRPr lang="en-US" sz="2300" dirty="0" smtClean="0"/>
          </a:p>
          <a:p>
            <a:pPr lvl="2"/>
            <a:r>
              <a:rPr lang="en-US" sz="2300" dirty="0" err="1" smtClean="0"/>
              <a:t>Asistan</a:t>
            </a:r>
            <a:endParaRPr lang="en-US" sz="2300" dirty="0" smtClean="0"/>
          </a:p>
          <a:p>
            <a:pPr lvl="2"/>
            <a:r>
              <a:rPr lang="en-US" sz="2300" dirty="0" err="1" smtClean="0"/>
              <a:t>Ebe</a:t>
            </a:r>
            <a:endParaRPr lang="tr-TR" sz="2300" dirty="0" smtClean="0"/>
          </a:p>
          <a:p>
            <a:pPr lvl="2"/>
            <a:endParaRPr lang="tr-TR" sz="23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100" dirty="0" err="1" smtClean="0"/>
              <a:t>Diğer</a:t>
            </a:r>
            <a:r>
              <a:rPr lang="en-US" sz="3100" dirty="0" smtClean="0"/>
              <a:t> </a:t>
            </a:r>
            <a:r>
              <a:rPr lang="en-US" sz="3100" dirty="0" err="1" smtClean="0"/>
              <a:t>sözleşme</a:t>
            </a:r>
            <a:r>
              <a:rPr lang="en-US" sz="3100" dirty="0" smtClean="0"/>
              <a:t> </a:t>
            </a:r>
            <a:r>
              <a:rPr lang="en-US" sz="3100" dirty="0" err="1" smtClean="0"/>
              <a:t>şartları</a:t>
            </a:r>
            <a:r>
              <a:rPr lang="en-US" sz="3100" dirty="0" smtClean="0"/>
              <a:t> </a:t>
            </a:r>
            <a:endParaRPr lang="tr-TR" sz="31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tr-TR" sz="10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err="1" smtClean="0"/>
              <a:t>Tabip</a:t>
            </a:r>
            <a:r>
              <a:rPr lang="en-US" sz="2300" dirty="0" smtClean="0"/>
              <a:t> </a:t>
            </a:r>
            <a:r>
              <a:rPr lang="en-US" sz="2300" dirty="0" err="1" smtClean="0"/>
              <a:t>odası</a:t>
            </a:r>
            <a:r>
              <a:rPr lang="en-US" sz="2300" dirty="0" smtClean="0"/>
              <a:t> </a:t>
            </a:r>
            <a:r>
              <a:rPr lang="en-US" sz="2300" dirty="0" err="1" smtClean="0"/>
              <a:t>aidatları</a:t>
            </a:r>
            <a:r>
              <a:rPr lang="en-US" sz="2300" dirty="0" smtClean="0"/>
              <a:t>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/>
              <a:t>E-</a:t>
            </a:r>
            <a:r>
              <a:rPr lang="en-US" sz="2300" dirty="0" err="1" smtClean="0"/>
              <a:t>imza</a:t>
            </a:r>
            <a:endParaRPr lang="en-US" sz="23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err="1" smtClean="0"/>
              <a:t>Reklam</a:t>
            </a:r>
            <a:r>
              <a:rPr lang="en-US" sz="2300" dirty="0" smtClean="0"/>
              <a:t> </a:t>
            </a:r>
            <a:r>
              <a:rPr lang="en-US" sz="2300" dirty="0" err="1" smtClean="0"/>
              <a:t>ve</a:t>
            </a:r>
            <a:r>
              <a:rPr lang="en-US" sz="2300" dirty="0" smtClean="0"/>
              <a:t> </a:t>
            </a:r>
            <a:r>
              <a:rPr lang="en-US" sz="2300" dirty="0" err="1" smtClean="0"/>
              <a:t>tanıtım</a:t>
            </a:r>
            <a:r>
              <a:rPr lang="en-US" sz="2300" dirty="0" smtClean="0"/>
              <a:t> </a:t>
            </a:r>
            <a:r>
              <a:rPr lang="en-US" sz="2300" dirty="0" err="1" smtClean="0"/>
              <a:t>faaliyetlerine</a:t>
            </a:r>
            <a:r>
              <a:rPr lang="en-US" sz="2300" dirty="0" smtClean="0"/>
              <a:t> </a:t>
            </a:r>
            <a:r>
              <a:rPr lang="en-US" sz="2300" dirty="0" err="1" smtClean="0"/>
              <a:t>katılım</a:t>
            </a:r>
            <a:endParaRPr lang="en-US" sz="23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err="1" smtClean="0"/>
              <a:t>Cezai</a:t>
            </a:r>
            <a:r>
              <a:rPr lang="en-US" sz="2300" dirty="0" smtClean="0"/>
              <a:t> </a:t>
            </a:r>
            <a:r>
              <a:rPr lang="en-US" sz="2300" dirty="0" err="1" smtClean="0"/>
              <a:t>yaptırım</a:t>
            </a:r>
            <a:r>
              <a:rPr lang="en-US" sz="2300" dirty="0" smtClean="0"/>
              <a:t> </a:t>
            </a:r>
            <a:r>
              <a:rPr lang="en-US" sz="2300" dirty="0" err="1" smtClean="0"/>
              <a:t>ve</a:t>
            </a:r>
            <a:r>
              <a:rPr lang="en-US" sz="2300" dirty="0" smtClean="0"/>
              <a:t> </a:t>
            </a:r>
            <a:r>
              <a:rPr lang="en-US" sz="2300" dirty="0" err="1" smtClean="0"/>
              <a:t>kesinti</a:t>
            </a:r>
            <a:r>
              <a:rPr lang="en-US" sz="2300" dirty="0" smtClean="0"/>
              <a:t> </a:t>
            </a:r>
            <a:r>
              <a:rPr lang="en-US" sz="2300" dirty="0" err="1" smtClean="0"/>
              <a:t>yansıtılması</a:t>
            </a:r>
            <a:endParaRPr lang="en-US" sz="23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err="1" smtClean="0"/>
              <a:t>Ücretli</a:t>
            </a:r>
            <a:r>
              <a:rPr lang="en-US" sz="2300" dirty="0" smtClean="0"/>
              <a:t> / </a:t>
            </a:r>
            <a:r>
              <a:rPr lang="en-US" sz="2300" dirty="0" err="1" smtClean="0"/>
              <a:t>SSK’lı</a:t>
            </a:r>
            <a:r>
              <a:rPr lang="en-US" sz="2300" dirty="0" smtClean="0"/>
              <a:t> </a:t>
            </a:r>
            <a:r>
              <a:rPr lang="en-US" sz="2300" dirty="0" err="1" smtClean="0"/>
              <a:t>hasta</a:t>
            </a:r>
            <a:r>
              <a:rPr lang="en-US" sz="2300" dirty="0" smtClean="0"/>
              <a:t> </a:t>
            </a:r>
            <a:r>
              <a:rPr lang="en-US" sz="2300" dirty="0" err="1" smtClean="0"/>
              <a:t>bakabilme</a:t>
            </a:r>
            <a:r>
              <a:rPr lang="en-US" sz="2300" dirty="0" smtClean="0"/>
              <a:t> </a:t>
            </a:r>
            <a:r>
              <a:rPr lang="en-US" sz="2300" dirty="0" err="1" smtClean="0"/>
              <a:t>durumu</a:t>
            </a:r>
            <a:endParaRPr lang="en-US" sz="23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300" dirty="0" err="1" smtClean="0"/>
              <a:t>Özel</a:t>
            </a:r>
            <a:r>
              <a:rPr lang="en-US" sz="2300" dirty="0" smtClean="0"/>
              <a:t> </a:t>
            </a:r>
            <a:r>
              <a:rPr lang="en-US" sz="2300" dirty="0" err="1" smtClean="0"/>
              <a:t>sigortalarla</a:t>
            </a:r>
            <a:r>
              <a:rPr lang="en-US" sz="2300" dirty="0" smtClean="0"/>
              <a:t> </a:t>
            </a:r>
            <a:r>
              <a:rPr lang="en-US" sz="2300" dirty="0" err="1" smtClean="0"/>
              <a:t>yapılan</a:t>
            </a:r>
            <a:r>
              <a:rPr lang="en-US" sz="2300" dirty="0" smtClean="0"/>
              <a:t> </a:t>
            </a:r>
            <a:r>
              <a:rPr lang="en-US" sz="2300" dirty="0" err="1" smtClean="0"/>
              <a:t>sözleşmeler</a:t>
            </a:r>
            <a:endParaRPr lang="tr-TR" sz="23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4 İçerik Yer Tutucusu" descr="samet bayra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20887" y="1524000"/>
            <a:ext cx="4664075" cy="4664075"/>
          </a:xfrm>
        </p:spPr>
      </p:pic>
      <p:pic>
        <p:nvPicPr>
          <p:cNvPr id="6" name="5 İçerik Yer Tutucusu" descr="IMG_598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23585" y="1524000"/>
            <a:ext cx="3498056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21" y="1345223"/>
            <a:ext cx="6292278" cy="4770755"/>
          </a:xfrm>
        </p:spPr>
        <p:txBody>
          <a:bodyPr/>
          <a:lstStyle/>
          <a:p>
            <a:r>
              <a:rPr lang="en-US" b="1" dirty="0"/>
              <a:t>19 </a:t>
            </a:r>
            <a:r>
              <a:rPr lang="en-US" b="1" dirty="0" err="1"/>
              <a:t>Mayıs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Gençlik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Spor</a:t>
            </a:r>
            <a:r>
              <a:rPr lang="en-US" b="1" dirty="0"/>
              <a:t> </a:t>
            </a:r>
            <a:r>
              <a:rPr lang="en-US" b="1" dirty="0" err="1" smtClean="0"/>
              <a:t>Bayramı</a:t>
            </a:r>
            <a:r>
              <a:rPr lang="tr-TR" b="1" dirty="0" smtClean="0"/>
              <a:t>n</a:t>
            </a:r>
            <a:r>
              <a:rPr lang="en-US" b="1" dirty="0" err="1" smtClean="0"/>
              <a:t>ız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Kutlu</a:t>
            </a:r>
            <a:r>
              <a:rPr lang="en-US" b="1" dirty="0"/>
              <a:t> </a:t>
            </a:r>
            <a:r>
              <a:rPr lang="en-US" b="1" dirty="0" err="1"/>
              <a:t>Olsun</a:t>
            </a:r>
            <a:r>
              <a:rPr lang="en-US" b="1" dirty="0"/>
              <a:t>..</a:t>
            </a:r>
          </a:p>
        </p:txBody>
      </p:sp>
      <p:sp>
        <p:nvSpPr>
          <p:cNvPr id="1028" name="AutoShape 4" descr="tjod amblemi ile ilgili görsel sonucu"/>
          <p:cNvSpPr>
            <a:spLocks noChangeAspect="1" noChangeArrowheads="1"/>
          </p:cNvSpPr>
          <p:nvPr/>
        </p:nvSpPr>
        <p:spPr bwMode="auto">
          <a:xfrm>
            <a:off x="155575" y="-800100"/>
            <a:ext cx="166687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tjod amblemi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9615" y="198408"/>
            <a:ext cx="1666875" cy="1666875"/>
          </a:xfrm>
          <a:prstGeom prst="rect">
            <a:avLst/>
          </a:prstGeom>
          <a:noFill/>
        </p:spPr>
      </p:pic>
      <p:sp>
        <p:nvSpPr>
          <p:cNvPr id="1032" name="AutoShape 8" descr="ebcog ile ilgili görsel sonucu"/>
          <p:cNvSpPr>
            <a:spLocks noChangeAspect="1" noChangeArrowheads="1"/>
          </p:cNvSpPr>
          <p:nvPr/>
        </p:nvSpPr>
        <p:spPr bwMode="auto">
          <a:xfrm>
            <a:off x="155575" y="-2422525"/>
            <a:ext cx="5057775" cy="505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4" name="AutoShape 10" descr="ebcog ile ilgili görsel sonucu"/>
          <p:cNvSpPr>
            <a:spLocks noChangeAspect="1" noChangeArrowheads="1"/>
          </p:cNvSpPr>
          <p:nvPr/>
        </p:nvSpPr>
        <p:spPr bwMode="auto">
          <a:xfrm>
            <a:off x="155575" y="-2422525"/>
            <a:ext cx="5057775" cy="505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6" name="AutoShape 12" descr="ebcog ile ilgili görsel sonucu"/>
          <p:cNvSpPr>
            <a:spLocks noChangeAspect="1" noChangeArrowheads="1"/>
          </p:cNvSpPr>
          <p:nvPr/>
        </p:nvSpPr>
        <p:spPr bwMode="auto">
          <a:xfrm>
            <a:off x="155575" y="-2422525"/>
            <a:ext cx="5057775" cy="505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8" name="Picture 14" descr="ebco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0896" y="4836649"/>
            <a:ext cx="1675594" cy="1675594"/>
          </a:xfrm>
          <a:prstGeom prst="rect">
            <a:avLst/>
          </a:prstGeom>
          <a:noFill/>
        </p:spPr>
      </p:pic>
      <p:pic>
        <p:nvPicPr>
          <p:cNvPr id="10" name="9 Resim" descr="ataturk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487" y="57150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ÖZEL </a:t>
            </a:r>
            <a:r>
              <a:rPr lang="tr-TR" b="1" dirty="0" smtClean="0"/>
              <a:t>SAĞLIK SEKTÖRÜ MEVZUATI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690688"/>
            <a:ext cx="9439656" cy="4486275"/>
          </a:xfrm>
        </p:spPr>
        <p:txBody>
          <a:bodyPr/>
          <a:lstStyle/>
          <a:p>
            <a:pPr>
              <a:buNone/>
            </a:pPr>
            <a:r>
              <a:rPr lang="tr-TR" sz="3200" dirty="0" smtClean="0"/>
              <a:t>	</a:t>
            </a:r>
            <a:r>
              <a:rPr lang="en-US" sz="3200" dirty="0" smtClean="0"/>
              <a:t>“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Tüm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vatandaşların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sağlık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hizmetini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inşaa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etmek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devletin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yükümlülüğü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altındadır</a:t>
            </a:r>
            <a:r>
              <a:rPr lang="en-US" sz="3200" dirty="0" smtClean="0"/>
              <a:t>”</a:t>
            </a:r>
            <a:r>
              <a:rPr lang="tr-TR" sz="3200" dirty="0" smtClean="0"/>
              <a:t> </a:t>
            </a:r>
          </a:p>
          <a:p>
            <a:pPr>
              <a:buNone/>
            </a:pPr>
            <a:r>
              <a:rPr lang="tr-TR" sz="3200" dirty="0" smtClean="0"/>
              <a:t>	</a:t>
            </a:r>
            <a:r>
              <a:rPr lang="tr-TR" dirty="0" smtClean="0"/>
              <a:t>(</a:t>
            </a:r>
            <a:r>
              <a:rPr lang="en-US" dirty="0" smtClean="0"/>
              <a:t>T.C </a:t>
            </a:r>
            <a:r>
              <a:rPr lang="en-US" dirty="0" err="1" smtClean="0"/>
              <a:t>Anayasasının</a:t>
            </a:r>
            <a:r>
              <a:rPr lang="en-US" dirty="0" smtClean="0"/>
              <a:t> 56. </a:t>
            </a:r>
            <a:r>
              <a:rPr lang="en-US" dirty="0" err="1" smtClean="0"/>
              <a:t>maddesi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3359 </a:t>
            </a:r>
            <a:r>
              <a:rPr lang="en-US" dirty="0" err="1" smtClean="0"/>
              <a:t>sayılı</a:t>
            </a:r>
            <a:r>
              <a:rPr lang="en-US" dirty="0" smtClean="0"/>
              <a:t>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Hizmetleri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Kanunu’nun</a:t>
            </a:r>
            <a:r>
              <a:rPr lang="en-US" dirty="0" smtClean="0"/>
              <a:t> 3. </a:t>
            </a:r>
            <a:r>
              <a:rPr lang="en-US" dirty="0" err="1" smtClean="0"/>
              <a:t>maddesi</a:t>
            </a:r>
            <a:r>
              <a:rPr lang="tr-TR" dirty="0" smtClean="0"/>
              <a:t>)</a:t>
            </a:r>
          </a:p>
          <a:p>
            <a:pPr>
              <a:buNone/>
            </a:pPr>
            <a:endParaRPr lang="tr-TR" dirty="0" smtClean="0"/>
          </a:p>
          <a:p>
            <a:pPr lvl="1">
              <a:buNone/>
            </a:pPr>
            <a:r>
              <a:rPr lang="tr-TR" sz="3600" dirty="0" smtClean="0"/>
              <a:t>	</a:t>
            </a:r>
            <a:r>
              <a:rPr lang="en-US" sz="3600" dirty="0" err="1" smtClean="0"/>
              <a:t>Özel</a:t>
            </a:r>
            <a:r>
              <a:rPr lang="en-US" sz="3600" dirty="0" smtClean="0"/>
              <a:t> </a:t>
            </a:r>
            <a:r>
              <a:rPr lang="tr-TR" sz="3600" dirty="0" err="1" smtClean="0"/>
              <a:t>s</a:t>
            </a:r>
            <a:r>
              <a:rPr lang="en-US" sz="3600" dirty="0" err="1" smtClean="0"/>
              <a:t>ağlık</a:t>
            </a:r>
            <a:r>
              <a:rPr lang="en-US" sz="3600" dirty="0" smtClean="0"/>
              <a:t> </a:t>
            </a:r>
            <a:r>
              <a:rPr lang="tr-TR" sz="3600" dirty="0" smtClean="0"/>
              <a:t>s</a:t>
            </a:r>
            <a:r>
              <a:rPr lang="en-US" sz="3600" dirty="0" err="1" smtClean="0"/>
              <a:t>ektörün</a:t>
            </a:r>
            <a:r>
              <a:rPr lang="tr-TR" sz="3600" dirty="0" smtClean="0"/>
              <a:t>ün </a:t>
            </a:r>
            <a:r>
              <a:rPr lang="en-US" sz="3600" dirty="0" err="1" smtClean="0"/>
              <a:t>hızlı</a:t>
            </a:r>
            <a:r>
              <a:rPr lang="en-US" sz="3600" dirty="0" smtClean="0"/>
              <a:t> </a:t>
            </a:r>
            <a:r>
              <a:rPr lang="en-US" sz="3600" dirty="0" err="1" smtClean="0"/>
              <a:t>geliş</a:t>
            </a:r>
            <a:r>
              <a:rPr lang="tr-TR" sz="3600" dirty="0" smtClean="0"/>
              <a:t>imi sürecinde </a:t>
            </a:r>
            <a:r>
              <a:rPr lang="en-US" sz="3600" dirty="0" err="1" smtClean="0"/>
              <a:t>unutulmaması</a:t>
            </a:r>
            <a:r>
              <a:rPr lang="en-US" sz="3600" dirty="0" smtClean="0"/>
              <a:t> </a:t>
            </a:r>
            <a:r>
              <a:rPr lang="en-US" sz="3600" dirty="0" err="1"/>
              <a:t>gereken</a:t>
            </a:r>
            <a:r>
              <a:rPr lang="en-US" sz="3600" dirty="0"/>
              <a:t> </a:t>
            </a:r>
            <a:r>
              <a:rPr lang="en-US" sz="3600" dirty="0" err="1"/>
              <a:t>önemli</a:t>
            </a:r>
            <a:r>
              <a:rPr lang="en-US" sz="3600" dirty="0"/>
              <a:t> </a:t>
            </a:r>
            <a:r>
              <a:rPr lang="tr-TR" sz="3600" dirty="0" smtClean="0"/>
              <a:t> bir </a:t>
            </a:r>
            <a:r>
              <a:rPr lang="en-US" sz="3600" dirty="0" err="1" smtClean="0"/>
              <a:t>husus</a:t>
            </a:r>
            <a:r>
              <a:rPr lang="tr-TR" sz="3600" dirty="0" smtClean="0"/>
              <a:t>tur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12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464234"/>
            <a:ext cx="10073640" cy="613351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10.01.1983 </a:t>
            </a:r>
            <a:r>
              <a:rPr lang="en-US" dirty="0" err="1"/>
              <a:t>tarihinde</a:t>
            </a:r>
            <a:r>
              <a:rPr lang="en-US" dirty="0"/>
              <a:t> 17924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gazetede</a:t>
            </a:r>
            <a:r>
              <a:rPr lang="en-US" dirty="0"/>
              <a:t> </a:t>
            </a:r>
            <a:r>
              <a:rPr lang="en-US" dirty="0" err="1"/>
              <a:t>yayımlanan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yürürlüğe</a:t>
            </a:r>
            <a:r>
              <a:rPr lang="en-US" dirty="0"/>
              <a:t> </a:t>
            </a:r>
            <a:r>
              <a:rPr lang="en-US" dirty="0" err="1"/>
              <a:t>giren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hastaneler</a:t>
            </a:r>
            <a:r>
              <a:rPr lang="en-US" dirty="0"/>
              <a:t> </a:t>
            </a:r>
            <a:r>
              <a:rPr lang="en-US" dirty="0" err="1"/>
              <a:t>tüzüğü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hastanelere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edilecek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, </a:t>
            </a:r>
            <a:r>
              <a:rPr lang="en-US" dirty="0" err="1"/>
              <a:t>hastanelerin</a:t>
            </a:r>
            <a:r>
              <a:rPr lang="en-US" dirty="0"/>
              <a:t> </a:t>
            </a:r>
            <a:r>
              <a:rPr lang="en-US" dirty="0" err="1"/>
              <a:t>türleri</a:t>
            </a:r>
            <a:r>
              <a:rPr lang="en-US" dirty="0"/>
              <a:t>, </a:t>
            </a:r>
            <a:r>
              <a:rPr lang="en-US" dirty="0" err="1"/>
              <a:t>personelleri</a:t>
            </a:r>
            <a:r>
              <a:rPr lang="en-US" dirty="0"/>
              <a:t>, </a:t>
            </a:r>
            <a:r>
              <a:rPr lang="en-US" dirty="0" err="1"/>
              <a:t>bulundurulması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ilaç-malzeme</a:t>
            </a:r>
            <a:r>
              <a:rPr lang="en-US" dirty="0"/>
              <a:t>, </a:t>
            </a:r>
            <a:r>
              <a:rPr lang="en-US" dirty="0" err="1"/>
              <a:t>bina</a:t>
            </a:r>
            <a:r>
              <a:rPr lang="en-US" dirty="0"/>
              <a:t> </a:t>
            </a:r>
            <a:r>
              <a:rPr lang="en-US" dirty="0" err="1"/>
              <a:t>türü</a:t>
            </a:r>
            <a:r>
              <a:rPr lang="en-US" dirty="0"/>
              <a:t> </a:t>
            </a:r>
            <a:r>
              <a:rPr lang="en-US" dirty="0" err="1"/>
              <a:t>tanımlanmıştır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tr-TR" sz="900" dirty="0" smtClean="0"/>
          </a:p>
          <a:p>
            <a:pPr algn="just"/>
            <a:r>
              <a:rPr lang="en-US" dirty="0" smtClean="0"/>
              <a:t>13.04.2003 </a:t>
            </a:r>
            <a:r>
              <a:rPr lang="en-US" dirty="0" err="1"/>
              <a:t>tarihinde</a:t>
            </a:r>
            <a:r>
              <a:rPr lang="en-US" dirty="0"/>
              <a:t> 25078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gazetede</a:t>
            </a:r>
            <a:r>
              <a:rPr lang="en-US" dirty="0"/>
              <a:t> </a:t>
            </a:r>
            <a:r>
              <a:rPr lang="en-US" dirty="0" err="1"/>
              <a:t>yayımlanan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yürürlüğe</a:t>
            </a:r>
            <a:r>
              <a:rPr lang="en-US" dirty="0"/>
              <a:t> </a:t>
            </a:r>
            <a:r>
              <a:rPr lang="en-US" dirty="0" err="1"/>
              <a:t>giren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kanunla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maddeler</a:t>
            </a:r>
            <a:r>
              <a:rPr lang="en-US" dirty="0"/>
              <a:t> </a:t>
            </a:r>
            <a:r>
              <a:rPr lang="en-US" dirty="0" err="1"/>
              <a:t>değiştirilmiştir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tr-TR" sz="900" dirty="0" smtClean="0"/>
          </a:p>
          <a:p>
            <a:pPr algn="just"/>
            <a:r>
              <a:rPr lang="en-US" dirty="0" smtClean="0"/>
              <a:t>23.04.2015 </a:t>
            </a:r>
            <a:r>
              <a:rPr lang="en-US" dirty="0" err="1" smtClean="0"/>
              <a:t>tarihli</a:t>
            </a:r>
            <a:r>
              <a:rPr lang="en-US" dirty="0" smtClean="0"/>
              <a:t> 6645 </a:t>
            </a:r>
            <a:r>
              <a:rPr lang="en-US" dirty="0" err="1" smtClean="0"/>
              <a:t>sayılı</a:t>
            </a:r>
            <a:r>
              <a:rPr lang="en-US" dirty="0" smtClean="0"/>
              <a:t> </a:t>
            </a:r>
            <a:r>
              <a:rPr lang="en-US" dirty="0" err="1" smtClean="0"/>
              <a:t>kanunun</a:t>
            </a:r>
            <a:r>
              <a:rPr lang="en-US" dirty="0" smtClean="0"/>
              <a:t> 49. </a:t>
            </a:r>
            <a:r>
              <a:rPr lang="en-US" dirty="0" err="1" smtClean="0"/>
              <a:t>maddesi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5510 </a:t>
            </a:r>
            <a:r>
              <a:rPr lang="en-US" dirty="0" err="1" smtClean="0"/>
              <a:t>sayılı</a:t>
            </a:r>
            <a:r>
              <a:rPr lang="en-US" dirty="0" smtClean="0"/>
              <a:t> </a:t>
            </a:r>
            <a:r>
              <a:rPr lang="en-US" dirty="0" err="1" smtClean="0"/>
              <a:t>kanuna</a:t>
            </a:r>
            <a:r>
              <a:rPr lang="en-US" dirty="0" smtClean="0"/>
              <a:t> </a:t>
            </a:r>
            <a:r>
              <a:rPr lang="en-US" dirty="0" err="1" smtClean="0"/>
              <a:t>eklenen</a:t>
            </a:r>
            <a:r>
              <a:rPr lang="en-US" dirty="0" smtClean="0"/>
              <a:t> 10. 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madde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çalışan</a:t>
            </a:r>
            <a:r>
              <a:rPr lang="en-US" dirty="0" smtClean="0"/>
              <a:t> </a:t>
            </a:r>
            <a:r>
              <a:rPr lang="en-US" dirty="0" err="1" smtClean="0"/>
              <a:t>hekimlere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düzenlemeler</a:t>
            </a:r>
            <a:r>
              <a:rPr lang="en-US" dirty="0" smtClean="0"/>
              <a:t> </a:t>
            </a:r>
            <a:r>
              <a:rPr lang="en-US" dirty="0" err="1" smtClean="0"/>
              <a:t>yapıldı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en-US" sz="900" dirty="0" smtClean="0"/>
          </a:p>
          <a:p>
            <a:pPr algn="just"/>
            <a:r>
              <a:rPr lang="en-US" dirty="0" smtClean="0"/>
              <a:t>Buna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hastaneler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müdürlüklerinden</a:t>
            </a:r>
            <a:r>
              <a:rPr lang="en-US" dirty="0" smtClean="0"/>
              <a:t> </a:t>
            </a: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izni</a:t>
            </a:r>
            <a:r>
              <a:rPr lang="en-US" dirty="0" smtClean="0"/>
              <a:t> alma </a:t>
            </a:r>
            <a:r>
              <a:rPr lang="en-US" dirty="0" err="1" smtClean="0"/>
              <a:t>şartıyla</a:t>
            </a:r>
            <a:r>
              <a:rPr lang="en-US" dirty="0" smtClean="0"/>
              <a:t> 11.04.1928 </a:t>
            </a:r>
            <a:r>
              <a:rPr lang="en-US" dirty="0" err="1" smtClean="0"/>
              <a:t>tarihli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1219 </a:t>
            </a:r>
            <a:r>
              <a:rPr lang="en-US" dirty="0" err="1" smtClean="0"/>
              <a:t>sayılı</a:t>
            </a:r>
            <a:r>
              <a:rPr lang="en-US" dirty="0" smtClean="0"/>
              <a:t> </a:t>
            </a:r>
            <a:r>
              <a:rPr lang="en-US" dirty="0" err="1" smtClean="0"/>
              <a:t>tababet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şuabatı</a:t>
            </a:r>
            <a:r>
              <a:rPr lang="en-US" dirty="0" smtClean="0"/>
              <a:t> </a:t>
            </a:r>
            <a:r>
              <a:rPr lang="en-US" dirty="0" err="1" smtClean="0"/>
              <a:t>sanatlarının</a:t>
            </a:r>
            <a:r>
              <a:rPr lang="en-US" dirty="0" smtClean="0"/>
              <a:t> </a:t>
            </a:r>
            <a:r>
              <a:rPr lang="en-US" dirty="0" err="1" smtClean="0"/>
              <a:t>tarzı</a:t>
            </a:r>
            <a:r>
              <a:rPr lang="en-US" dirty="0" smtClean="0"/>
              <a:t> </a:t>
            </a:r>
            <a:r>
              <a:rPr lang="en-US" dirty="0" err="1" smtClean="0"/>
              <a:t>icrasına</a:t>
            </a:r>
            <a:r>
              <a:rPr lang="en-US" dirty="0" smtClean="0"/>
              <a:t> </a:t>
            </a:r>
            <a:r>
              <a:rPr lang="en-US" dirty="0" err="1" smtClean="0"/>
              <a:t>dair</a:t>
            </a:r>
            <a:r>
              <a:rPr lang="en-US" dirty="0" smtClean="0"/>
              <a:t> </a:t>
            </a:r>
            <a:r>
              <a:rPr lang="en-US" dirty="0" err="1" smtClean="0"/>
              <a:t>kanuna</a:t>
            </a:r>
            <a:r>
              <a:rPr lang="en-US" dirty="0" smtClean="0"/>
              <a:t> </a:t>
            </a:r>
            <a:r>
              <a:rPr lang="en-US" dirty="0" err="1" smtClean="0"/>
              <a:t>aykırı</a:t>
            </a:r>
            <a:r>
              <a:rPr lang="en-US" dirty="0" smtClean="0"/>
              <a:t> </a:t>
            </a:r>
            <a:r>
              <a:rPr lang="en-US" dirty="0" err="1" smtClean="0"/>
              <a:t>olmayacak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sözleşme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çalıştırmış</a:t>
            </a:r>
            <a:r>
              <a:rPr lang="en-US" dirty="0" smtClean="0"/>
              <a:t> </a:t>
            </a:r>
            <a:r>
              <a:rPr lang="en-US" dirty="0" err="1" smtClean="0"/>
              <a:t>oldukları</a:t>
            </a:r>
            <a:r>
              <a:rPr lang="en-US" dirty="0" smtClean="0"/>
              <a:t> </a:t>
            </a:r>
            <a:r>
              <a:rPr lang="en-US" dirty="0" err="1" smtClean="0"/>
              <a:t>hekimlerden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zamanda</a:t>
            </a:r>
            <a:r>
              <a:rPr lang="en-US" dirty="0" smtClean="0"/>
              <a:t> </a:t>
            </a:r>
            <a:r>
              <a:rPr lang="en-US" dirty="0" err="1" smtClean="0"/>
              <a:t>fatura</a:t>
            </a:r>
            <a:r>
              <a:rPr lang="en-US" dirty="0" smtClean="0"/>
              <a:t> </a:t>
            </a:r>
            <a:r>
              <a:rPr lang="en-US" dirty="0" err="1" smtClean="0"/>
              <a:t>karşılığı</a:t>
            </a:r>
            <a:r>
              <a:rPr lang="en-US" dirty="0" smtClean="0"/>
              <a:t> </a:t>
            </a:r>
            <a:r>
              <a:rPr lang="en-US" dirty="0" err="1" smtClean="0"/>
              <a:t>hizmet</a:t>
            </a:r>
            <a:r>
              <a:rPr lang="en-US" dirty="0" smtClean="0"/>
              <a:t> </a:t>
            </a:r>
            <a:r>
              <a:rPr lang="en-US" dirty="0" err="1" smtClean="0"/>
              <a:t>alımı</a:t>
            </a:r>
            <a:r>
              <a:rPr lang="en-US" dirty="0" smtClean="0"/>
              <a:t> </a:t>
            </a:r>
            <a:r>
              <a:rPr lang="en-US" dirty="0" err="1" smtClean="0"/>
              <a:t>yapabilecek</a:t>
            </a:r>
            <a:r>
              <a:rPr lang="tr-TR" dirty="0" smtClean="0"/>
              <a:t>.</a:t>
            </a:r>
          </a:p>
          <a:p>
            <a:pPr algn="just"/>
            <a:endParaRPr lang="en-US" sz="900" dirty="0" smtClean="0"/>
          </a:p>
          <a:p>
            <a:pPr algn="just"/>
            <a:r>
              <a:rPr lang="tr-TR" dirty="0" smtClean="0"/>
              <a:t>Özel hastaneler b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iş</a:t>
            </a:r>
            <a:r>
              <a:rPr lang="en-US" dirty="0" smtClean="0"/>
              <a:t> </a:t>
            </a:r>
            <a:r>
              <a:rPr lang="en-US" dirty="0" err="1" smtClean="0"/>
              <a:t>sözleşmesine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olmadan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şartlara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tr-TR" dirty="0" smtClean="0"/>
              <a:t>hekimlerden </a:t>
            </a:r>
            <a:r>
              <a:rPr lang="en-US" dirty="0" err="1" smtClean="0"/>
              <a:t>fatura</a:t>
            </a:r>
            <a:r>
              <a:rPr lang="en-US" dirty="0" smtClean="0"/>
              <a:t> </a:t>
            </a:r>
            <a:r>
              <a:rPr lang="en-US" dirty="0" err="1" smtClean="0"/>
              <a:t>karşılığı</a:t>
            </a:r>
            <a:r>
              <a:rPr lang="en-US" dirty="0" smtClean="0"/>
              <a:t> </a:t>
            </a:r>
            <a:r>
              <a:rPr lang="en-US" dirty="0" err="1" smtClean="0"/>
              <a:t>hizmet</a:t>
            </a:r>
            <a:r>
              <a:rPr lang="en-US" dirty="0" smtClean="0"/>
              <a:t> </a:t>
            </a:r>
            <a:r>
              <a:rPr lang="en-US" dirty="0" err="1" smtClean="0"/>
              <a:t>alımı</a:t>
            </a:r>
            <a:r>
              <a:rPr lang="en-US" dirty="0" smtClean="0"/>
              <a:t> </a:t>
            </a:r>
            <a:r>
              <a:rPr lang="en-US" dirty="0" err="1" smtClean="0"/>
              <a:t>yapabilecek</a:t>
            </a:r>
            <a:r>
              <a:rPr lang="en-US" dirty="0" smtClean="0"/>
              <a:t> </a:t>
            </a:r>
            <a:r>
              <a:rPr lang="en-US" dirty="0" err="1" smtClean="0"/>
              <a:t>şeklinde</a:t>
            </a:r>
            <a:r>
              <a:rPr lang="en-US" dirty="0" smtClean="0"/>
              <a:t> </a:t>
            </a:r>
            <a:r>
              <a:rPr lang="tr-TR" dirty="0" smtClean="0"/>
              <a:t>yeni </a:t>
            </a:r>
            <a:r>
              <a:rPr lang="en-US" dirty="0" err="1" smtClean="0"/>
              <a:t>düzenleme</a:t>
            </a:r>
            <a:r>
              <a:rPr lang="en-US" dirty="0" smtClean="0"/>
              <a:t> </a:t>
            </a:r>
            <a:r>
              <a:rPr lang="en-US" dirty="0" err="1" smtClean="0"/>
              <a:t>getirildi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661182"/>
            <a:ext cx="9707880" cy="5515781"/>
          </a:xfrm>
        </p:spPr>
        <p:txBody>
          <a:bodyPr>
            <a:normAutofit/>
          </a:bodyPr>
          <a:lstStyle/>
          <a:p>
            <a:endParaRPr lang="tr-TR" sz="4000" dirty="0" smtClean="0"/>
          </a:p>
          <a:p>
            <a:r>
              <a:rPr lang="tr-TR" sz="4000" dirty="0" smtClean="0"/>
              <a:t>Özel sağlık sektörü için hekimler </a:t>
            </a:r>
            <a:r>
              <a:rPr lang="tr-TR" sz="4000" b="1" dirty="0" smtClean="0"/>
              <a:t>AMAÇ</a:t>
            </a:r>
          </a:p>
          <a:p>
            <a:pPr>
              <a:buNone/>
            </a:pPr>
            <a:endParaRPr lang="tr-TR" sz="4000" dirty="0" smtClean="0"/>
          </a:p>
          <a:p>
            <a:r>
              <a:rPr lang="tr-TR" sz="4000" dirty="0" smtClean="0"/>
              <a:t>Hekimler için özel sağlık sektörü </a:t>
            </a:r>
            <a:r>
              <a:rPr lang="tr-TR" sz="4000" b="1" dirty="0" smtClean="0"/>
              <a:t>ARAÇ</a:t>
            </a:r>
          </a:p>
          <a:p>
            <a:pPr lvl="2"/>
            <a:endParaRPr lang="tr-TR" sz="3200" dirty="0" smtClean="0"/>
          </a:p>
          <a:p>
            <a:pPr lvl="2">
              <a:buNone/>
            </a:pPr>
            <a:r>
              <a:rPr lang="tr-TR" sz="3200" dirty="0" smtClean="0"/>
              <a:t>olarak kabul edilmektedir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28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649" y="618978"/>
            <a:ext cx="9764150" cy="95723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HEKİMLERİN ÖZEL SAĞLIK SEKTÖRÜNDEKİ YERLERİ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649" y="1576215"/>
            <a:ext cx="9959925" cy="4880855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Muayenehane hekimliği</a:t>
            </a:r>
          </a:p>
          <a:p>
            <a:pPr lvl="1"/>
            <a:r>
              <a:rPr lang="tr-TR" dirty="0" smtClean="0"/>
              <a:t>Serbest Meslek Mensubu olarak veya şirket kurma marifeti ile faaliyet gösterirler</a:t>
            </a:r>
          </a:p>
          <a:p>
            <a:pPr lvl="1"/>
            <a:r>
              <a:rPr lang="en-US" dirty="0" smtClean="0"/>
              <a:t>SGK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anlaşmalı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kurumunda</a:t>
            </a:r>
            <a:r>
              <a:rPr lang="en-US" dirty="0" smtClean="0"/>
              <a:t> </a:t>
            </a:r>
            <a:r>
              <a:rPr lang="en-US" dirty="0" err="1" smtClean="0"/>
              <a:t>kadrolu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çalış</a:t>
            </a:r>
            <a:r>
              <a:rPr lang="tr-TR" dirty="0" err="1" smtClean="0"/>
              <a:t>amazlar</a:t>
            </a:r>
            <a:endParaRPr lang="tr-TR" dirty="0" smtClean="0"/>
          </a:p>
          <a:p>
            <a:pPr lvl="1"/>
            <a:r>
              <a:rPr lang="en-US" dirty="0" smtClean="0"/>
              <a:t>SGK </a:t>
            </a:r>
            <a:r>
              <a:rPr lang="en-US" dirty="0" err="1" smtClean="0"/>
              <a:t>anlaşmalı</a:t>
            </a:r>
            <a:r>
              <a:rPr lang="en-US" dirty="0" smtClean="0"/>
              <a:t> </a:t>
            </a:r>
            <a:r>
              <a:rPr lang="en-US" dirty="0" err="1" smtClean="0"/>
              <a:t>hastanelerde</a:t>
            </a:r>
            <a:r>
              <a:rPr lang="en-US" dirty="0" smtClean="0"/>
              <a:t> </a:t>
            </a:r>
            <a:r>
              <a:rPr lang="en-US" dirty="0" err="1" smtClean="0"/>
              <a:t>nöbet</a:t>
            </a:r>
            <a:r>
              <a:rPr lang="en-US" dirty="0" smtClean="0"/>
              <a:t> </a:t>
            </a:r>
            <a:r>
              <a:rPr lang="en-US" dirty="0" err="1" smtClean="0"/>
              <a:t>tutabiliyor</a:t>
            </a:r>
            <a:r>
              <a:rPr lang="en-US" dirty="0" smtClean="0"/>
              <a:t> </a:t>
            </a:r>
            <a:r>
              <a:rPr lang="en-US" dirty="0" err="1" smtClean="0"/>
              <a:t>fakat</a:t>
            </a:r>
            <a:r>
              <a:rPr lang="en-US" dirty="0" smtClean="0"/>
              <a:t> </a:t>
            </a:r>
            <a:r>
              <a:rPr lang="en-US" dirty="0" err="1" smtClean="0"/>
              <a:t>yine</a:t>
            </a:r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</a:t>
            </a:r>
            <a:r>
              <a:rPr lang="en-US" dirty="0" err="1" smtClean="0"/>
              <a:t>masrafları</a:t>
            </a:r>
            <a:r>
              <a:rPr lang="en-US" dirty="0" smtClean="0"/>
              <a:t> </a:t>
            </a:r>
            <a:r>
              <a:rPr lang="en-US" dirty="0" err="1" smtClean="0"/>
              <a:t>SGK’ya</a:t>
            </a:r>
            <a:r>
              <a:rPr lang="en-US" dirty="0" smtClean="0"/>
              <a:t> </a:t>
            </a:r>
            <a:r>
              <a:rPr lang="en-US" dirty="0" err="1" smtClean="0"/>
              <a:t>fatura</a:t>
            </a:r>
            <a:r>
              <a:rPr lang="en-US" dirty="0" smtClean="0"/>
              <a:t> </a:t>
            </a:r>
            <a:r>
              <a:rPr lang="en-US" dirty="0" err="1" smtClean="0"/>
              <a:t>edilemiyor</a:t>
            </a:r>
            <a:r>
              <a:rPr lang="tr-TR" dirty="0" smtClean="0"/>
              <a:t>. </a:t>
            </a:r>
            <a:r>
              <a:rPr lang="en-US" dirty="0" smtClean="0"/>
              <a:t>(</a:t>
            </a:r>
            <a:r>
              <a:rPr lang="en-US" dirty="0" err="1" smtClean="0"/>
              <a:t>Resmi</a:t>
            </a:r>
            <a:r>
              <a:rPr lang="en-US" dirty="0" smtClean="0"/>
              <a:t> </a:t>
            </a:r>
            <a:r>
              <a:rPr lang="en-US" dirty="0" err="1" smtClean="0"/>
              <a:t>gazete</a:t>
            </a:r>
            <a:r>
              <a:rPr lang="en-US" dirty="0" smtClean="0"/>
              <a:t> 30.01.2015-29252)</a:t>
            </a:r>
            <a:r>
              <a:rPr lang="tr-TR" dirty="0" smtClean="0"/>
              <a:t>.</a:t>
            </a:r>
          </a:p>
          <a:p>
            <a:pPr lvl="1"/>
            <a:endParaRPr lang="tr-TR" sz="800" dirty="0" smtClean="0"/>
          </a:p>
          <a:p>
            <a:r>
              <a:rPr lang="tr-TR" dirty="0" smtClean="0"/>
              <a:t>İş Akdi (Sözleşme) Esaslı Çalışma</a:t>
            </a:r>
          </a:p>
          <a:p>
            <a:pPr lvl="1"/>
            <a:r>
              <a:rPr lang="tr-TR" dirty="0" smtClean="0"/>
              <a:t>Ö</a:t>
            </a:r>
            <a:r>
              <a:rPr lang="en-US" dirty="0" err="1" smtClean="0"/>
              <a:t>zel</a:t>
            </a:r>
            <a:r>
              <a:rPr lang="en-US" dirty="0" smtClean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kurumlarında</a:t>
            </a:r>
            <a:r>
              <a:rPr lang="en-US" dirty="0"/>
              <a:t> </a:t>
            </a:r>
            <a:r>
              <a:rPr lang="en-US" dirty="0" err="1"/>
              <a:t>kadrolu</a:t>
            </a:r>
            <a:r>
              <a:rPr lang="en-US" dirty="0"/>
              <a:t> </a:t>
            </a:r>
            <a:r>
              <a:rPr lang="tr-TR" dirty="0" smtClean="0"/>
              <a:t>çalışma </a:t>
            </a:r>
          </a:p>
          <a:p>
            <a:endParaRPr lang="tr-TR" sz="800" dirty="0" smtClean="0"/>
          </a:p>
          <a:p>
            <a:pPr lvl="1"/>
            <a:r>
              <a:rPr lang="tr-TR" dirty="0" smtClean="0"/>
              <a:t>K</a:t>
            </a:r>
            <a:r>
              <a:rPr lang="en-US" dirty="0" err="1" smtClean="0"/>
              <a:t>adro</a:t>
            </a:r>
            <a:r>
              <a:rPr lang="en-US" dirty="0" smtClean="0"/>
              <a:t> </a:t>
            </a:r>
            <a:r>
              <a:rPr lang="en-US" dirty="0" err="1"/>
              <a:t>dışı</a:t>
            </a:r>
            <a:r>
              <a:rPr lang="en-US" dirty="0"/>
              <a:t> </a:t>
            </a:r>
            <a:r>
              <a:rPr lang="en-US" dirty="0" err="1"/>
              <a:t>geçici</a:t>
            </a:r>
            <a:r>
              <a:rPr lang="en-US" dirty="0"/>
              <a:t> </a:t>
            </a:r>
            <a:r>
              <a:rPr lang="tr-TR" dirty="0" smtClean="0"/>
              <a:t>çalışma (</a:t>
            </a:r>
            <a:r>
              <a:rPr lang="en-US" dirty="0" err="1" smtClean="0"/>
              <a:t>başka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kurumunun</a:t>
            </a:r>
            <a:r>
              <a:rPr lang="en-US" dirty="0" smtClean="0"/>
              <a:t> </a:t>
            </a:r>
            <a:r>
              <a:rPr lang="en-US" dirty="0" err="1" smtClean="0"/>
              <a:t>kadrosunda</a:t>
            </a:r>
            <a:r>
              <a:rPr lang="en-US" dirty="0" smtClean="0"/>
              <a:t> </a:t>
            </a:r>
            <a:r>
              <a:rPr lang="en-US" dirty="0" err="1" smtClean="0"/>
              <a:t>kayıtlı</a:t>
            </a:r>
            <a:r>
              <a:rPr lang="en-US" dirty="0" smtClean="0"/>
              <a:t> </a:t>
            </a:r>
            <a:r>
              <a:rPr lang="en-US" dirty="0" err="1" smtClean="0"/>
              <a:t>olma</a:t>
            </a:r>
            <a:r>
              <a:rPr lang="en-US" dirty="0" smtClean="0"/>
              <a:t> </a:t>
            </a:r>
            <a:r>
              <a:rPr lang="en-US" dirty="0" err="1" smtClean="0"/>
              <a:t>şartıyla</a:t>
            </a:r>
            <a:r>
              <a:rPr lang="en-US" dirty="0" smtClean="0"/>
              <a:t> </a:t>
            </a:r>
            <a:r>
              <a:rPr lang="en-US" dirty="0" err="1" smtClean="0"/>
              <a:t>birden</a:t>
            </a:r>
            <a:r>
              <a:rPr lang="en-US" dirty="0" smtClean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kurumunda</a:t>
            </a:r>
            <a:r>
              <a:rPr lang="en-US" dirty="0"/>
              <a:t> </a:t>
            </a:r>
            <a:r>
              <a:rPr lang="en-US" dirty="0" err="1" smtClean="0"/>
              <a:t>çalışabil</a:t>
            </a:r>
            <a:r>
              <a:rPr lang="tr-TR" dirty="0" err="1" smtClean="0"/>
              <a:t>me</a:t>
            </a:r>
            <a:r>
              <a:rPr lang="tr-TR" dirty="0" smtClean="0"/>
              <a:t> hakkı)</a:t>
            </a:r>
          </a:p>
          <a:p>
            <a:endParaRPr lang="tr-TR" sz="800" dirty="0" smtClean="0"/>
          </a:p>
          <a:p>
            <a:pPr lvl="1"/>
            <a:r>
              <a:rPr lang="tr-TR" dirty="0" err="1" smtClean="0"/>
              <a:t>Konsültan</a:t>
            </a:r>
            <a:r>
              <a:rPr lang="tr-TR" dirty="0" smtClean="0"/>
              <a:t> Hekimlik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378" y="615381"/>
            <a:ext cx="9820422" cy="93206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Muayenehane Hekimliğinin Hukuki Çelişkisi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378" y="1547446"/>
            <a:ext cx="9820422" cy="462951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kurumlarında</a:t>
            </a:r>
            <a:r>
              <a:rPr lang="en-US" dirty="0"/>
              <a:t> </a:t>
            </a:r>
            <a:r>
              <a:rPr lang="en-US" dirty="0" err="1"/>
              <a:t>çalışan</a:t>
            </a:r>
            <a:r>
              <a:rPr lang="en-US" dirty="0"/>
              <a:t> </a:t>
            </a:r>
            <a:r>
              <a:rPr lang="en-US" dirty="0" err="1"/>
              <a:t>hekimler</a:t>
            </a:r>
            <a:r>
              <a:rPr lang="en-US" dirty="0"/>
              <a:t> </a:t>
            </a:r>
            <a:r>
              <a:rPr lang="en-US" dirty="0" err="1"/>
              <a:t>serbest</a:t>
            </a:r>
            <a:r>
              <a:rPr lang="en-US" dirty="0"/>
              <a:t> </a:t>
            </a:r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mensubu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edilmiyorlar</a:t>
            </a:r>
            <a:r>
              <a:rPr lang="en-US" dirty="0"/>
              <a:t>. </a:t>
            </a:r>
            <a:endParaRPr lang="tr-TR" dirty="0" smtClean="0"/>
          </a:p>
          <a:p>
            <a:endParaRPr lang="tr-TR" sz="800" dirty="0" smtClean="0"/>
          </a:p>
          <a:p>
            <a:r>
              <a:rPr lang="en-US" dirty="0" smtClean="0"/>
              <a:t>SMM </a:t>
            </a:r>
            <a:r>
              <a:rPr lang="en-US" dirty="0" err="1"/>
              <a:t>düzenleme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muayenehane</a:t>
            </a:r>
            <a:r>
              <a:rPr lang="en-US" dirty="0"/>
              <a:t> </a:t>
            </a:r>
            <a:r>
              <a:rPr lang="en-US" dirty="0" err="1"/>
              <a:t>adresine</a:t>
            </a:r>
            <a:r>
              <a:rPr lang="en-US" dirty="0"/>
              <a:t> </a:t>
            </a:r>
            <a:r>
              <a:rPr lang="en-US" dirty="0" err="1"/>
              <a:t>ihtiyaç</a:t>
            </a:r>
            <a:r>
              <a:rPr lang="en-US" dirty="0"/>
              <a:t> var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smtClean="0"/>
              <a:t>1219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en-US" dirty="0" err="1"/>
              <a:t>yasanın</a:t>
            </a:r>
            <a:r>
              <a:rPr lang="en-US" dirty="0"/>
              <a:t> 12.maddesine </a:t>
            </a:r>
            <a:r>
              <a:rPr lang="en-US" dirty="0" err="1"/>
              <a:t>getirilen</a:t>
            </a:r>
            <a:r>
              <a:rPr lang="en-US" dirty="0"/>
              <a:t> </a:t>
            </a:r>
            <a:r>
              <a:rPr lang="en-US" dirty="0" err="1"/>
              <a:t>düzenlemelerle</a:t>
            </a:r>
            <a:r>
              <a:rPr lang="en-US" dirty="0"/>
              <a:t> </a:t>
            </a:r>
            <a:r>
              <a:rPr lang="en-US" dirty="0" err="1"/>
              <a:t>muayenehanesi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 smtClean="0"/>
              <a:t>hekim</a:t>
            </a:r>
            <a:r>
              <a:rPr lang="en-US" dirty="0" smtClean="0"/>
              <a:t> </a:t>
            </a:r>
            <a:r>
              <a:rPr lang="en-US" dirty="0"/>
              <a:t>SGK </a:t>
            </a:r>
            <a:r>
              <a:rPr lang="en-US" dirty="0" err="1"/>
              <a:t>anlaşmalı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hastanede</a:t>
            </a:r>
            <a:r>
              <a:rPr lang="en-US" dirty="0"/>
              <a:t> </a:t>
            </a:r>
            <a:r>
              <a:rPr lang="en-US" dirty="0" err="1"/>
              <a:t>direk</a:t>
            </a:r>
            <a:r>
              <a:rPr lang="en-US" dirty="0"/>
              <a:t> hasta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 smtClean="0"/>
              <a:t>edemiyor</a:t>
            </a:r>
            <a:r>
              <a:rPr lang="en-US" dirty="0" smtClean="0"/>
              <a:t>, </a:t>
            </a:r>
            <a:r>
              <a:rPr lang="tr-TR" dirty="0" smtClean="0"/>
              <a:t>buralarda gerçekleştirdikleri işlemlerin </a:t>
            </a:r>
            <a:r>
              <a:rPr lang="en-US" dirty="0" err="1" smtClean="0"/>
              <a:t>teşhis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bedelleri</a:t>
            </a:r>
            <a:r>
              <a:rPr lang="en-US" dirty="0"/>
              <a:t> </a:t>
            </a:r>
            <a:r>
              <a:rPr lang="en-US" dirty="0" err="1"/>
              <a:t>SGK’ya</a:t>
            </a:r>
            <a:r>
              <a:rPr lang="en-US" dirty="0"/>
              <a:t> </a:t>
            </a:r>
            <a:r>
              <a:rPr lang="en-US" dirty="0" err="1"/>
              <a:t>fatura</a:t>
            </a:r>
            <a:r>
              <a:rPr lang="en-US" dirty="0"/>
              <a:t> </a:t>
            </a:r>
            <a:r>
              <a:rPr lang="en-US" dirty="0" err="1" smtClean="0"/>
              <a:t>edil</a:t>
            </a:r>
            <a:r>
              <a:rPr lang="tr-TR" dirty="0" smtClean="0"/>
              <a:t>emiyor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SGK </a:t>
            </a:r>
            <a:r>
              <a:rPr lang="en-US" dirty="0" err="1"/>
              <a:t>anlaşmalı</a:t>
            </a:r>
            <a:r>
              <a:rPr lang="en-US" dirty="0"/>
              <a:t> </a:t>
            </a:r>
            <a:r>
              <a:rPr lang="en-US" dirty="0" err="1"/>
              <a:t>hastanelerde</a:t>
            </a:r>
            <a:r>
              <a:rPr lang="en-US" dirty="0"/>
              <a:t> </a:t>
            </a:r>
            <a:r>
              <a:rPr lang="en-US" dirty="0" err="1"/>
              <a:t>nöbet</a:t>
            </a:r>
            <a:r>
              <a:rPr lang="en-US" dirty="0"/>
              <a:t> </a:t>
            </a:r>
            <a:r>
              <a:rPr lang="en-US" dirty="0" err="1"/>
              <a:t>tutabiliyor</a:t>
            </a:r>
            <a:r>
              <a:rPr lang="en-US" dirty="0"/>
              <a:t>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yine</a:t>
            </a:r>
            <a:r>
              <a:rPr lang="en-US" dirty="0"/>
              <a:t> hasta </a:t>
            </a:r>
            <a:r>
              <a:rPr lang="en-US" dirty="0" err="1"/>
              <a:t>masrafları</a:t>
            </a:r>
            <a:r>
              <a:rPr lang="en-US" dirty="0"/>
              <a:t> </a:t>
            </a:r>
            <a:r>
              <a:rPr lang="en-US" dirty="0" err="1"/>
              <a:t>SGK’ya</a:t>
            </a:r>
            <a:r>
              <a:rPr lang="en-US" dirty="0"/>
              <a:t> </a:t>
            </a:r>
            <a:r>
              <a:rPr lang="en-US" dirty="0" err="1"/>
              <a:t>fatura</a:t>
            </a:r>
            <a:r>
              <a:rPr lang="en-US" dirty="0"/>
              <a:t> </a:t>
            </a:r>
            <a:r>
              <a:rPr lang="en-US" dirty="0" err="1" smtClean="0"/>
              <a:t>edilemiyor</a:t>
            </a:r>
            <a:r>
              <a:rPr lang="tr-TR" dirty="0" smtClean="0"/>
              <a:t>. </a:t>
            </a:r>
            <a:r>
              <a:rPr lang="en-US" dirty="0" smtClean="0"/>
              <a:t>(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gazete</a:t>
            </a:r>
            <a:r>
              <a:rPr lang="en-US" dirty="0"/>
              <a:t> 30.01.2015-29252)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1424</TotalTime>
  <Words>1618</Words>
  <Application>Microsoft Office PowerPoint</Application>
  <PresentationFormat>Widescreen</PresentationFormat>
  <Paragraphs>241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Gill Sans MT</vt:lpstr>
      <vt:lpstr>Verdana</vt:lpstr>
      <vt:lpstr>Wingdings 2</vt:lpstr>
      <vt:lpstr>Gündönümü</vt:lpstr>
      <vt:lpstr>ÖZEL SAĞLIK SEKTÖRÜ ve  HEKİM İLİŞKİLERİ</vt:lpstr>
      <vt:lpstr>ÖZEL SAĞLIK SEKTÖRÜ TARİHÇESİ</vt:lpstr>
      <vt:lpstr>ÜLKEMİZDE ÖZEL SAĞLIK SEKTÖRÜ</vt:lpstr>
      <vt:lpstr>Özel Sağlık Sektörünün Gelişme Nedenleri?</vt:lpstr>
      <vt:lpstr>ÖZEL SAĞLIK SEKTÖRÜ MEVZUATI</vt:lpstr>
      <vt:lpstr>PowerPoint Presentation</vt:lpstr>
      <vt:lpstr>PowerPoint Presentation</vt:lpstr>
      <vt:lpstr>HEKİMLERİN ÖZEL SAĞLIK SEKTÖRÜNDEKİ YERLERİ </vt:lpstr>
      <vt:lpstr>Muayenehane Hekimliğinin Hukuki Çelişkisi </vt:lpstr>
      <vt:lpstr>PowerPoint Presentation</vt:lpstr>
      <vt:lpstr>Özetle;</vt:lpstr>
      <vt:lpstr>SMM İçin Gelir Vergisi Kanunu 68. Madde Kapsamında İndirilecek Giderler: </vt:lpstr>
      <vt:lpstr>SMM İçin Gelir Vergisi Kanunu 68. Madde Kapsamında İndirilecek Giderler:</vt:lpstr>
      <vt:lpstr> İş Akdi (Sözleşme) Esaslı Çalışma  </vt:lpstr>
      <vt:lpstr>Hizmet Sözleşmesi</vt:lpstr>
      <vt:lpstr>Hizmet Sözleşmesi</vt:lpstr>
      <vt:lpstr>Hizmet Sözleşmesi</vt:lpstr>
      <vt:lpstr>Hizmet Sözleşmesi</vt:lpstr>
      <vt:lpstr>Tüm Bunların Işığında Özel Hastanelerle Sözleşme İmzalarken Nelere Dikkat Etmeliyiz?</vt:lpstr>
      <vt:lpstr>İş Sözleşmesi</vt:lpstr>
      <vt:lpstr>İş Sözleşmesi İçeriği</vt:lpstr>
      <vt:lpstr>İş Sözleşmesi Süreleri</vt:lpstr>
      <vt:lpstr>İş Sözleşmesi Genel Hükümleri</vt:lpstr>
      <vt:lpstr>Ücret Anlaşması</vt:lpstr>
      <vt:lpstr>Çalışma Gün ve Saatleri</vt:lpstr>
      <vt:lpstr>Yıllık Ücretli İzin</vt:lpstr>
      <vt:lpstr>Sürekli Mesleki Eğitim</vt:lpstr>
      <vt:lpstr>Meslek Sorumluluk Sigortası</vt:lpstr>
      <vt:lpstr>Ek Hükümler</vt:lpstr>
      <vt:lpstr>Özel Sağlık Kurum ve Kuruluşlarının  Yükümlülük Hükümleri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Sözleşme İçeriği;</vt:lpstr>
      <vt:lpstr>PowerPoint Presentation</vt:lpstr>
      <vt:lpstr>19 Mayıs  Gençlik ve Spor Bayramınız Kutlu Olsun..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ÖZEL HASTANELERDE SÖZLEŞME YAPILIRKEN DİKKAT EDİLECEK HUSUSLAR</dc:title>
  <dc:creator>gizem.soylemez</dc:creator>
  <cp:lastModifiedBy>DNP</cp:lastModifiedBy>
  <cp:revision>59</cp:revision>
  <dcterms:created xsi:type="dcterms:W3CDTF">2017-05-09T11:44:53Z</dcterms:created>
  <dcterms:modified xsi:type="dcterms:W3CDTF">2017-05-19T10:07:34Z</dcterms:modified>
</cp:coreProperties>
</file>