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3" r:id="rId3"/>
    <p:sldMasterId id="2147483685" r:id="rId4"/>
    <p:sldMasterId id="2147483700" r:id="rId5"/>
    <p:sldMasterId id="2147483716" r:id="rId6"/>
    <p:sldMasterId id="2147483731" r:id="rId7"/>
    <p:sldMasterId id="2147483745" r:id="rId8"/>
  </p:sldMasterIdLst>
  <p:notesMasterIdLst>
    <p:notesMasterId r:id="rId69"/>
  </p:notesMasterIdLst>
  <p:sldIdLst>
    <p:sldId id="375" r:id="rId9"/>
    <p:sldId id="266" r:id="rId10"/>
    <p:sldId id="262" r:id="rId11"/>
    <p:sldId id="348" r:id="rId12"/>
    <p:sldId id="349" r:id="rId13"/>
    <p:sldId id="350" r:id="rId14"/>
    <p:sldId id="306" r:id="rId15"/>
    <p:sldId id="305" r:id="rId16"/>
    <p:sldId id="333" r:id="rId17"/>
    <p:sldId id="336" r:id="rId18"/>
    <p:sldId id="334" r:id="rId19"/>
    <p:sldId id="258" r:id="rId20"/>
    <p:sldId id="340" r:id="rId21"/>
    <p:sldId id="345" r:id="rId22"/>
    <p:sldId id="351" r:id="rId23"/>
    <p:sldId id="353" r:id="rId24"/>
    <p:sldId id="300" r:id="rId25"/>
    <p:sldId id="355" r:id="rId26"/>
    <p:sldId id="301" r:id="rId27"/>
    <p:sldId id="357" r:id="rId28"/>
    <p:sldId id="352" r:id="rId29"/>
    <p:sldId id="358" r:id="rId30"/>
    <p:sldId id="343" r:id="rId31"/>
    <p:sldId id="303" r:id="rId32"/>
    <p:sldId id="347" r:id="rId33"/>
    <p:sldId id="341" r:id="rId34"/>
    <p:sldId id="342" r:id="rId35"/>
    <p:sldId id="304" r:id="rId36"/>
    <p:sldId id="356" r:id="rId37"/>
    <p:sldId id="367" r:id="rId38"/>
    <p:sldId id="371" r:id="rId39"/>
    <p:sldId id="372" r:id="rId40"/>
    <p:sldId id="374" r:id="rId41"/>
    <p:sldId id="366" r:id="rId42"/>
    <p:sldId id="318" r:id="rId43"/>
    <p:sldId id="320" r:id="rId44"/>
    <p:sldId id="364" r:id="rId45"/>
    <p:sldId id="368" r:id="rId46"/>
    <p:sldId id="337" r:id="rId47"/>
    <p:sldId id="338" r:id="rId48"/>
    <p:sldId id="339" r:id="rId49"/>
    <p:sldId id="369" r:id="rId50"/>
    <p:sldId id="376" r:id="rId51"/>
    <p:sldId id="321" r:id="rId52"/>
    <p:sldId id="373" r:id="rId53"/>
    <p:sldId id="291" r:id="rId54"/>
    <p:sldId id="292" r:id="rId55"/>
    <p:sldId id="296" r:id="rId56"/>
    <p:sldId id="299" r:id="rId57"/>
    <p:sldId id="354" r:id="rId58"/>
    <p:sldId id="361" r:id="rId59"/>
    <p:sldId id="362" r:id="rId60"/>
    <p:sldId id="363" r:id="rId61"/>
    <p:sldId id="360" r:id="rId62"/>
    <p:sldId id="281" r:id="rId63"/>
    <p:sldId id="315" r:id="rId64"/>
    <p:sldId id="319" r:id="rId65"/>
    <p:sldId id="275" r:id="rId66"/>
    <p:sldId id="316" r:id="rId67"/>
    <p:sldId id="294"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70" d="100"/>
          <a:sy n="70" d="100"/>
        </p:scale>
        <p:origin x="1386" y="4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4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5.xml"/><Relationship Id="rId61" Type="http://schemas.openxmlformats.org/officeDocument/2006/relationships/slide" Target="slides/slide53.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7.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9FB726-C988-804B-9BD3-98CA8B38FE20}" type="datetimeFigureOut">
              <a:rPr lang="en-US" smtClean="0"/>
              <a:t>5/19/2017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D361AE-F29A-CC45-882E-73D40137F4DB}" type="slidenum">
              <a:rPr lang="en-US" smtClean="0"/>
              <a:t>‹#›</a:t>
            </a:fld>
            <a:endParaRPr lang="en-US"/>
          </a:p>
        </p:txBody>
      </p:sp>
    </p:spTree>
    <p:extLst>
      <p:ext uri="{BB962C8B-B14F-4D97-AF65-F5344CB8AC3E}">
        <p14:creationId xmlns:p14="http://schemas.microsoft.com/office/powerpoint/2010/main" val="26189026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4097A398-39F4-B447-AA41-F06DE86F38CB}" type="slidenum">
              <a:rPr lang="en-GB">
                <a:solidFill>
                  <a:prstClr val="black"/>
                </a:solidFill>
              </a:rPr>
              <a:pPr/>
              <a:t>2</a:t>
            </a:fld>
            <a:endParaRPr lang="en-GB">
              <a:solidFill>
                <a:prstClr val="black"/>
              </a:solidFill>
            </a:endParaRPr>
          </a:p>
        </p:txBody>
      </p:sp>
      <p:sp>
        <p:nvSpPr>
          <p:cNvPr id="84995" name="Rectangle 2"/>
          <p:cNvSpPr>
            <a:spLocks noGrp="1" noRot="1" noChangeAspect="1" noChangeArrowheads="1"/>
          </p:cNvSpPr>
          <p:nvPr>
            <p:ph type="sldImg"/>
          </p:nvPr>
        </p:nvSpPr>
        <p:spPr>
          <a:solidFill>
            <a:srgbClr val="FFFFFF"/>
          </a:solidFill>
          <a:ln/>
        </p:spPr>
      </p:sp>
      <p:sp>
        <p:nvSpPr>
          <p:cNvPr id="8499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extLst>
      <p:ext uri="{BB962C8B-B14F-4D97-AF65-F5344CB8AC3E}">
        <p14:creationId xmlns:p14="http://schemas.microsoft.com/office/powerpoint/2010/main" val="3811437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5698" name="Rectangle 7"/>
          <p:cNvSpPr>
            <a:spLocks noGrp="1" noChangeArrowheads="1"/>
          </p:cNvSpPr>
          <p:nvPr>
            <p:ph type="sldNum" sz="quarter" idx="5"/>
          </p:nvPr>
        </p:nvSpPr>
        <p:spPr>
          <a:noFill/>
        </p:spPr>
        <p:txBody>
          <a:bodyPr/>
          <a:lstStyle/>
          <a:p>
            <a:fld id="{9428CFB4-C920-E34D-B89C-A6B8CB2DE9A0}" type="slidenum">
              <a:rPr lang="en-GB"/>
              <a:pPr/>
              <a:t>30</a:t>
            </a:fld>
            <a:endParaRPr lang="en-GB"/>
          </a:p>
        </p:txBody>
      </p:sp>
      <p:sp>
        <p:nvSpPr>
          <p:cNvPr id="285699" name="Rectangle 2"/>
          <p:cNvSpPr>
            <a:spLocks noGrp="1" noRot="1" noChangeAspect="1" noChangeArrowheads="1" noTextEdit="1"/>
          </p:cNvSpPr>
          <p:nvPr>
            <p:ph type="sldImg"/>
          </p:nvPr>
        </p:nvSpPr>
        <p:spPr>
          <a:xfrm>
            <a:off x="1339850" y="915988"/>
            <a:ext cx="4178300" cy="3133725"/>
          </a:xfrm>
          <a:solidFill>
            <a:srgbClr val="FFFFFF"/>
          </a:solidFill>
          <a:ln/>
        </p:spPr>
      </p:sp>
      <p:sp>
        <p:nvSpPr>
          <p:cNvPr id="285700" name="Text Box 3"/>
          <p:cNvSpPr>
            <a:spLocks noGrp="1" noChangeArrowheads="1"/>
          </p:cNvSpPr>
          <p:nvPr>
            <p:ph type="body" idx="1"/>
          </p:nvPr>
        </p:nvSpPr>
        <p:spPr>
          <a:xfrm>
            <a:off x="1046324" y="4353280"/>
            <a:ext cx="4771676" cy="3478401"/>
          </a:xfrm>
          <a:noFill/>
          <a:ln/>
        </p:spPr>
        <p:txBody>
          <a:bodyPr wrap="none" anchor="ctr"/>
          <a:lstStyle/>
          <a:p>
            <a:pPr defTabSz="443073"/>
            <a:endParaRPr lang="en-US"/>
          </a:p>
        </p:txBody>
      </p:sp>
    </p:spTree>
    <p:extLst>
      <p:ext uri="{BB962C8B-B14F-4D97-AF65-F5344CB8AC3E}">
        <p14:creationId xmlns:p14="http://schemas.microsoft.com/office/powerpoint/2010/main" val="106454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F0B29925-5A0D-4B44-B83D-718EED145222}" type="slidenum">
              <a:rPr lang="en-GB">
                <a:solidFill>
                  <a:prstClr val="black"/>
                </a:solidFill>
              </a:rPr>
              <a:pPr/>
              <a:t>31</a:t>
            </a:fld>
            <a:endParaRPr lang="en-GB">
              <a:solidFill>
                <a:prstClr val="black"/>
              </a:solidFill>
            </a:endParaRPr>
          </a:p>
        </p:txBody>
      </p:sp>
      <p:sp>
        <p:nvSpPr>
          <p:cNvPr id="288771" name="Rectangle 2"/>
          <p:cNvSpPr>
            <a:spLocks noGrp="1" noRot="1" noChangeAspect="1" noChangeArrowheads="1" noTextEdit="1"/>
          </p:cNvSpPr>
          <p:nvPr>
            <p:ph type="sldImg"/>
          </p:nvPr>
        </p:nvSpPr>
        <p:spPr>
          <a:xfrm>
            <a:off x="1143000" y="684213"/>
            <a:ext cx="4572000" cy="3429000"/>
          </a:xfrm>
          <a:ln/>
        </p:spPr>
      </p:sp>
      <p:sp>
        <p:nvSpPr>
          <p:cNvPr id="288772" name="Rectangle 3"/>
          <p:cNvSpPr>
            <a:spLocks noGrp="1" noChangeArrowheads="1"/>
          </p:cNvSpPr>
          <p:nvPr>
            <p:ph type="body" idx="1"/>
          </p:nvPr>
        </p:nvSpPr>
        <p:spPr>
          <a:xfrm>
            <a:off x="915138" y="4341213"/>
            <a:ext cx="5027724" cy="4117968"/>
          </a:xfrm>
          <a:noFill/>
          <a:ln/>
        </p:spPr>
        <p:txBody>
          <a:bodyPr/>
          <a:lstStyle/>
          <a:p>
            <a:r>
              <a:rPr lang="en-US" sz="1400"/>
              <a:t>If we turn to this slide we see the distribution of  antibody titre according to the outcome of pregnancy.</a:t>
            </a:r>
          </a:p>
          <a:p>
            <a:r>
              <a:rPr lang="en-US" sz="1400"/>
              <a:t>Women who had ectopic pregnancies the median titre was 1024 and the majority of women had high titres</a:t>
            </a:r>
          </a:p>
          <a:p>
            <a:r>
              <a:rPr lang="en-US" sz="1400"/>
              <a:t>Titres were significantly lower in women who had a live birth or miscarriage</a:t>
            </a:r>
          </a:p>
        </p:txBody>
      </p:sp>
    </p:spTree>
    <p:extLst>
      <p:ext uri="{BB962C8B-B14F-4D97-AF65-F5344CB8AC3E}">
        <p14:creationId xmlns:p14="http://schemas.microsoft.com/office/powerpoint/2010/main" val="2993007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p:spPr>
        <p:txBody>
          <a:bodyPr/>
          <a:lstStyle/>
          <a:p>
            <a:fld id="{C2F1CF24-9066-5348-B28B-24DD336FF50F}" type="slidenum">
              <a:rPr lang="en-GB">
                <a:solidFill>
                  <a:prstClr val="black"/>
                </a:solidFill>
              </a:rPr>
              <a:pPr/>
              <a:t>32</a:t>
            </a:fld>
            <a:endParaRPr lang="en-GB">
              <a:solidFill>
                <a:prstClr val="black"/>
              </a:solidFill>
            </a:endParaRPr>
          </a:p>
        </p:txBody>
      </p:sp>
      <p:sp>
        <p:nvSpPr>
          <p:cNvPr id="290819" name="Rectangle 2"/>
          <p:cNvSpPr>
            <a:spLocks noGrp="1" noRot="1" noChangeAspect="1" noChangeArrowheads="1" noTextEdit="1"/>
          </p:cNvSpPr>
          <p:nvPr>
            <p:ph type="sldImg"/>
          </p:nvPr>
        </p:nvSpPr>
        <p:spPr>
          <a:xfrm>
            <a:off x="1143000" y="684213"/>
            <a:ext cx="4572000" cy="3429000"/>
          </a:xfrm>
          <a:ln/>
        </p:spPr>
      </p:sp>
      <p:sp>
        <p:nvSpPr>
          <p:cNvPr id="290820" name="Rectangle 3"/>
          <p:cNvSpPr>
            <a:spLocks noGrp="1" noChangeArrowheads="1"/>
          </p:cNvSpPr>
          <p:nvPr>
            <p:ph type="body" idx="1"/>
          </p:nvPr>
        </p:nvSpPr>
        <p:spPr>
          <a:xfrm>
            <a:off x="915138" y="4341213"/>
            <a:ext cx="5027724" cy="4117968"/>
          </a:xfrm>
          <a:noFill/>
          <a:ln/>
        </p:spPr>
        <p:txBody>
          <a:bodyPr/>
          <a:lstStyle/>
          <a:p>
            <a:r>
              <a:rPr lang="en-US" sz="1400"/>
              <a:t>If we turn to this slide we see the distribution of  antibody titre according to the outcome of pregnancy.</a:t>
            </a:r>
          </a:p>
          <a:p>
            <a:r>
              <a:rPr lang="en-US" sz="1400"/>
              <a:t>Women who had ectopic pregnancies the median titre was 1024 and the majority of women had high titres</a:t>
            </a:r>
          </a:p>
          <a:p>
            <a:r>
              <a:rPr lang="en-US" sz="1400"/>
              <a:t>Titres were significantly lower in women who had a live birth or miscarriage</a:t>
            </a:r>
          </a:p>
        </p:txBody>
      </p:sp>
    </p:spTree>
    <p:extLst>
      <p:ext uri="{BB962C8B-B14F-4D97-AF65-F5344CB8AC3E}">
        <p14:creationId xmlns:p14="http://schemas.microsoft.com/office/powerpoint/2010/main" val="1571281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charset="0"/>
                <a:cs typeface="Arial" charset="0"/>
              </a:rPr>
              <a:t>Figure 2. </a:t>
            </a:r>
            <a:r>
              <a:rPr lang="en-US" dirty="0">
                <a:latin typeface="Arial" charset="0"/>
                <a:cs typeface="Arial" charset="0"/>
              </a:rPr>
              <a:t>Forest plot of the association between Mycoplasma </a:t>
            </a:r>
            <a:r>
              <a:rPr lang="en-US" dirty="0" err="1">
                <a:latin typeface="Arial" charset="0"/>
                <a:cs typeface="Arial" charset="0"/>
              </a:rPr>
              <a:t>genitalium</a:t>
            </a:r>
            <a:r>
              <a:rPr lang="en-US" dirty="0">
                <a:latin typeface="Arial" charset="0"/>
                <a:cs typeface="Arial" charset="0"/>
              </a:rPr>
              <a:t> and pelvic inflammatory disease. *Adjusted effect estimate (crude effect estimate in all other cases). Abbreviations: CI, confidence interval; OR, odds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37</a:t>
            </a:fld>
            <a:endParaRPr lang="en-US" sz="1200"/>
          </a:p>
        </p:txBody>
      </p:sp>
    </p:spTree>
    <p:extLst>
      <p:ext uri="{BB962C8B-B14F-4D97-AF65-F5344CB8AC3E}">
        <p14:creationId xmlns:p14="http://schemas.microsoft.com/office/powerpoint/2010/main" val="2476117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endParaRPr lang="en-US" dirty="0">
              <a:latin typeface="Arial" charset="0"/>
              <a:cs typeface="Arial" charset="0"/>
            </a:endParaRP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42</a:t>
            </a:fld>
            <a:endParaRPr lang="en-US" sz="1200"/>
          </a:p>
        </p:txBody>
      </p:sp>
    </p:spTree>
    <p:extLst>
      <p:ext uri="{BB962C8B-B14F-4D97-AF65-F5344CB8AC3E}">
        <p14:creationId xmlns:p14="http://schemas.microsoft.com/office/powerpoint/2010/main" val="751892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charset="0"/>
                <a:cs typeface="Arial" charset="0"/>
              </a:rPr>
              <a:t>Figure 2. </a:t>
            </a:r>
            <a:r>
              <a:rPr lang="en-US" dirty="0">
                <a:latin typeface="Arial" charset="0"/>
                <a:cs typeface="Arial" charset="0"/>
              </a:rPr>
              <a:t>Forest plot of the association between Mycoplasma </a:t>
            </a:r>
            <a:r>
              <a:rPr lang="en-US" dirty="0" err="1">
                <a:latin typeface="Arial" charset="0"/>
                <a:cs typeface="Arial" charset="0"/>
              </a:rPr>
              <a:t>genitalium</a:t>
            </a:r>
            <a:r>
              <a:rPr lang="en-US" dirty="0">
                <a:latin typeface="Arial" charset="0"/>
                <a:cs typeface="Arial" charset="0"/>
              </a:rPr>
              <a:t> and pelvic inflammatory disease. *Adjusted effect estimate (crude effect estimate in all other cases). Abbreviations: CI, confidence interval; OR, odds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46</a:t>
            </a:fld>
            <a:endParaRPr lang="en-US" sz="1200"/>
          </a:p>
        </p:txBody>
      </p:sp>
    </p:spTree>
    <p:extLst>
      <p:ext uri="{BB962C8B-B14F-4D97-AF65-F5344CB8AC3E}">
        <p14:creationId xmlns:p14="http://schemas.microsoft.com/office/powerpoint/2010/main" val="1107543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charset="0"/>
                <a:cs typeface="Arial" charset="0"/>
              </a:rPr>
              <a:t>Figure 2. </a:t>
            </a:r>
            <a:r>
              <a:rPr lang="en-US" dirty="0">
                <a:latin typeface="Arial" charset="0"/>
                <a:cs typeface="Arial" charset="0"/>
              </a:rPr>
              <a:t>Forest plot of the association between Mycoplasma </a:t>
            </a:r>
            <a:r>
              <a:rPr lang="en-US" dirty="0" err="1">
                <a:latin typeface="Arial" charset="0"/>
                <a:cs typeface="Arial" charset="0"/>
              </a:rPr>
              <a:t>genitalium</a:t>
            </a:r>
            <a:r>
              <a:rPr lang="en-US" dirty="0">
                <a:latin typeface="Arial" charset="0"/>
                <a:cs typeface="Arial" charset="0"/>
              </a:rPr>
              <a:t> and pelvic inflammatory disease. *Adjusted effect estimate (crude effect estimate in all other cases). Abbreviations: CI, confidence interval; OR, odds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47</a:t>
            </a:fld>
            <a:endParaRPr lang="en-US" sz="1200"/>
          </a:p>
        </p:txBody>
      </p:sp>
    </p:spTree>
    <p:extLst>
      <p:ext uri="{BB962C8B-B14F-4D97-AF65-F5344CB8AC3E}">
        <p14:creationId xmlns:p14="http://schemas.microsoft.com/office/powerpoint/2010/main" val="3115537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charset="0"/>
                <a:cs typeface="Arial" charset="0"/>
              </a:rPr>
              <a:t>Figure 2. </a:t>
            </a:r>
            <a:r>
              <a:rPr lang="en-US" dirty="0">
                <a:latin typeface="Arial" charset="0"/>
                <a:cs typeface="Arial" charset="0"/>
              </a:rPr>
              <a:t>Forest plot of the association between Mycoplasma </a:t>
            </a:r>
            <a:r>
              <a:rPr lang="en-US" dirty="0" err="1">
                <a:latin typeface="Arial" charset="0"/>
                <a:cs typeface="Arial" charset="0"/>
              </a:rPr>
              <a:t>genitalium</a:t>
            </a:r>
            <a:r>
              <a:rPr lang="en-US" dirty="0">
                <a:latin typeface="Arial" charset="0"/>
                <a:cs typeface="Arial" charset="0"/>
              </a:rPr>
              <a:t> and pelvic inflammatory disease. *Adjusted effect estimate (crude effect estimate in all other cases). Abbreviations: CI, confidence interval; OR, odds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48</a:t>
            </a:fld>
            <a:endParaRPr lang="en-US" sz="1200"/>
          </a:p>
        </p:txBody>
      </p:sp>
    </p:spTree>
    <p:extLst>
      <p:ext uri="{BB962C8B-B14F-4D97-AF65-F5344CB8AC3E}">
        <p14:creationId xmlns:p14="http://schemas.microsoft.com/office/powerpoint/2010/main" val="98557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charset="0"/>
                <a:cs typeface="Arial" charset="0"/>
              </a:rPr>
              <a:t>Figure 2. </a:t>
            </a:r>
            <a:r>
              <a:rPr lang="en-US" dirty="0">
                <a:latin typeface="Arial" charset="0"/>
                <a:cs typeface="Arial" charset="0"/>
              </a:rPr>
              <a:t>Forest plot of the association between Mycoplasma </a:t>
            </a:r>
            <a:r>
              <a:rPr lang="en-US" dirty="0" err="1">
                <a:latin typeface="Arial" charset="0"/>
                <a:cs typeface="Arial" charset="0"/>
              </a:rPr>
              <a:t>genitalium</a:t>
            </a:r>
            <a:r>
              <a:rPr lang="en-US" dirty="0">
                <a:latin typeface="Arial" charset="0"/>
                <a:cs typeface="Arial" charset="0"/>
              </a:rPr>
              <a:t> and pelvic inflammatory disease. *Adjusted effect estimate (crude effect estimate in all other cases). Abbreviations: CI, confidence interval; OR, odds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49</a:t>
            </a:fld>
            <a:endParaRPr lang="en-US" sz="1200"/>
          </a:p>
        </p:txBody>
      </p:sp>
    </p:spTree>
    <p:extLst>
      <p:ext uri="{BB962C8B-B14F-4D97-AF65-F5344CB8AC3E}">
        <p14:creationId xmlns:p14="http://schemas.microsoft.com/office/powerpoint/2010/main" val="610888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omic Sans MS" charset="0"/>
                <a:ea typeface="ＭＳ Ｐゴシック" charset="0"/>
                <a:cs typeface="ＭＳ Ｐゴシック" charset="0"/>
              </a:defRPr>
            </a:lvl1pPr>
            <a:lvl2pPr marL="742950" indent="-285750" eaLnBrk="0" hangingPunct="0">
              <a:defRPr sz="2400">
                <a:solidFill>
                  <a:schemeClr val="tx1"/>
                </a:solidFill>
                <a:latin typeface="Comic Sans MS" charset="0"/>
                <a:ea typeface="ＭＳ Ｐゴシック" charset="0"/>
              </a:defRPr>
            </a:lvl2pPr>
            <a:lvl3pPr marL="1143000" indent="-228600" eaLnBrk="0" hangingPunct="0">
              <a:defRPr sz="2400">
                <a:solidFill>
                  <a:schemeClr val="tx1"/>
                </a:solidFill>
                <a:latin typeface="Comic Sans MS" charset="0"/>
                <a:ea typeface="ＭＳ Ｐゴシック" charset="0"/>
              </a:defRPr>
            </a:lvl3pPr>
            <a:lvl4pPr marL="1600200" indent="-228600" eaLnBrk="0" hangingPunct="0">
              <a:defRPr sz="2400">
                <a:solidFill>
                  <a:schemeClr val="tx1"/>
                </a:solidFill>
                <a:latin typeface="Comic Sans MS" charset="0"/>
                <a:ea typeface="ＭＳ Ｐゴシック" charset="0"/>
              </a:defRPr>
            </a:lvl4pPr>
            <a:lvl5pPr marL="2057400" indent="-228600" eaLnBrk="0" hangingPunct="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80AC51CA-E55B-484F-9769-BF63292F8396}" type="slidenum">
              <a:rPr lang="en-GB" sz="1200">
                <a:solidFill>
                  <a:prstClr val="black"/>
                </a:solidFill>
                <a:latin typeface="Times" charset="0"/>
              </a:rPr>
              <a:pPr/>
              <a:t>6</a:t>
            </a:fld>
            <a:endParaRPr lang="en-GB" sz="1200">
              <a:solidFill>
                <a:prstClr val="black"/>
              </a:solidFill>
              <a:latin typeface="Times" charset="0"/>
            </a:endParaRPr>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ndParaRPr>
          </a:p>
        </p:txBody>
      </p:sp>
    </p:spTree>
    <p:extLst>
      <p:ext uri="{BB962C8B-B14F-4D97-AF65-F5344CB8AC3E}">
        <p14:creationId xmlns:p14="http://schemas.microsoft.com/office/powerpoint/2010/main" val="1979161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7"/>
          <p:cNvSpPr>
            <a:spLocks noGrp="1" noChangeArrowheads="1"/>
          </p:cNvSpPr>
          <p:nvPr>
            <p:ph type="sldNum" sz="quarter" idx="5"/>
          </p:nvPr>
        </p:nvSpPr>
        <p:spPr>
          <a:noFill/>
        </p:spPr>
        <p:txBody>
          <a:bodyPr/>
          <a:lstStyle/>
          <a:p>
            <a:fld id="{57F811D7-42DF-2544-A86E-F8F8119DFF1D}" type="slidenum">
              <a:rPr lang="en-GB">
                <a:solidFill>
                  <a:prstClr val="black"/>
                </a:solidFill>
              </a:rPr>
              <a:pPr/>
              <a:t>17</a:t>
            </a:fld>
            <a:endParaRPr lang="en-GB">
              <a:solidFill>
                <a:prstClr val="black"/>
              </a:solidFill>
            </a:endParaRPr>
          </a:p>
        </p:txBody>
      </p:sp>
      <p:sp>
        <p:nvSpPr>
          <p:cNvPr id="278531" name="Rectangle 2"/>
          <p:cNvSpPr>
            <a:spLocks noGrp="1" noRot="1" noChangeAspect="1" noChangeArrowheads="1" noTextEdit="1"/>
          </p:cNvSpPr>
          <p:nvPr>
            <p:ph type="sldImg"/>
          </p:nvPr>
        </p:nvSpPr>
        <p:spPr>
          <a:ln/>
        </p:spPr>
      </p:sp>
      <p:sp>
        <p:nvSpPr>
          <p:cNvPr id="27853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05972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a:spLocks noGrp="1" noChangeArrowheads="1"/>
          </p:cNvSpPr>
          <p:nvPr>
            <p:ph type="sldNum" sz="quarter" idx="5"/>
          </p:nvPr>
        </p:nvSpPr>
        <p:spPr>
          <a:noFill/>
        </p:spPr>
        <p:txBody>
          <a:bodyPr/>
          <a:lstStyle/>
          <a:p>
            <a:fld id="{806D1AD9-1AF2-2949-AE80-AAD246F42C42}" type="slidenum">
              <a:rPr lang="en-GB">
                <a:solidFill>
                  <a:prstClr val="black"/>
                </a:solidFill>
              </a:rPr>
              <a:pPr/>
              <a:t>18</a:t>
            </a:fld>
            <a:endParaRPr lang="en-GB">
              <a:solidFill>
                <a:prstClr val="black"/>
              </a:solidFill>
            </a:endParaRPr>
          </a:p>
        </p:txBody>
      </p:sp>
      <p:sp>
        <p:nvSpPr>
          <p:cNvPr id="264195" name="Rectangle 2"/>
          <p:cNvSpPr>
            <a:spLocks noGrp="1" noRot="1" noChangeAspect="1" noChangeArrowheads="1" noTextEdit="1"/>
          </p:cNvSpPr>
          <p:nvPr>
            <p:ph type="sldImg"/>
          </p:nvPr>
        </p:nvSpPr>
        <p:spPr>
          <a:ln/>
        </p:spPr>
      </p:sp>
      <p:sp>
        <p:nvSpPr>
          <p:cNvPr id="26419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071802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7"/>
          <p:cNvSpPr>
            <a:spLocks noGrp="1" noChangeArrowheads="1"/>
          </p:cNvSpPr>
          <p:nvPr>
            <p:ph type="sldNum" sz="quarter" idx="5"/>
          </p:nvPr>
        </p:nvSpPr>
        <p:spPr>
          <a:noFill/>
        </p:spPr>
        <p:txBody>
          <a:bodyPr/>
          <a:lstStyle/>
          <a:p>
            <a:fld id="{3DC233C0-3F1A-7141-87E2-0A185430B3CE}" type="slidenum">
              <a:rPr lang="en-GB">
                <a:solidFill>
                  <a:prstClr val="black"/>
                </a:solidFill>
              </a:rPr>
              <a:pPr/>
              <a:t>19</a:t>
            </a:fld>
            <a:endParaRPr lang="en-GB">
              <a:solidFill>
                <a:prstClr val="black"/>
              </a:solidFill>
            </a:endParaRPr>
          </a:p>
        </p:txBody>
      </p:sp>
      <p:sp>
        <p:nvSpPr>
          <p:cNvPr id="280579" name="Rectangle 2"/>
          <p:cNvSpPr>
            <a:spLocks noGrp="1" noRot="1" noChangeAspect="1" noChangeArrowheads="1" noTextEdit="1"/>
          </p:cNvSpPr>
          <p:nvPr>
            <p:ph type="sldImg"/>
          </p:nvPr>
        </p:nvSpPr>
        <p:spPr>
          <a:ln/>
        </p:spPr>
      </p:sp>
      <p:sp>
        <p:nvSpPr>
          <p:cNvPr id="28058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1443088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ln/>
        </p:spPr>
        <p:txBody>
          <a:bodyPr/>
          <a:lstStyle/>
          <a:p>
            <a:r>
              <a:rPr lang="en-US" b="1" dirty="0">
                <a:latin typeface="Arial" charset="0"/>
                <a:cs typeface="Arial" charset="0"/>
              </a:rPr>
              <a:t>Figure 2. </a:t>
            </a:r>
            <a:r>
              <a:rPr lang="en-US" dirty="0">
                <a:latin typeface="Arial" charset="0"/>
                <a:cs typeface="Arial" charset="0"/>
              </a:rPr>
              <a:t>Forest plot of the association between Mycoplasma </a:t>
            </a:r>
            <a:r>
              <a:rPr lang="en-US" dirty="0" err="1">
                <a:latin typeface="Arial" charset="0"/>
                <a:cs typeface="Arial" charset="0"/>
              </a:rPr>
              <a:t>genitalium</a:t>
            </a:r>
            <a:r>
              <a:rPr lang="en-US" dirty="0">
                <a:latin typeface="Arial" charset="0"/>
                <a:cs typeface="Arial" charset="0"/>
              </a:rPr>
              <a:t> and pelvic inflammatory disease. *Adjusted effect estimate (crude effect estimate in all other cases). Abbreviations: CI, confidence interval; OR, odds ratio.
</a:t>
            </a:r>
          </a:p>
        </p:txBody>
      </p:sp>
      <p:sp>
        <p:nvSpPr>
          <p:cNvPr id="17412"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r" eaLnBrk="1" hangingPunct="1"/>
            <a:fld id="{7A4B28CF-D94C-3F42-8F08-338C86F9AB66}" type="slidenum">
              <a:rPr lang="en-US" sz="1200"/>
              <a:pPr algn="r" eaLnBrk="1" hangingPunct="1"/>
              <a:t>20</a:t>
            </a:fld>
            <a:endParaRPr lang="en-US" sz="1200"/>
          </a:p>
        </p:txBody>
      </p:sp>
    </p:spTree>
    <p:extLst>
      <p:ext uri="{BB962C8B-B14F-4D97-AF65-F5344CB8AC3E}">
        <p14:creationId xmlns:p14="http://schemas.microsoft.com/office/powerpoint/2010/main" val="396602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4342051F-4EA9-A74B-8617-5035B69AC9C1}" type="slidenum">
              <a:rPr lang="en-GB">
                <a:solidFill>
                  <a:prstClr val="black"/>
                </a:solidFill>
              </a:rPr>
              <a:pPr/>
              <a:t>24</a:t>
            </a:fld>
            <a:endParaRPr lang="en-GB">
              <a:solidFill>
                <a:prstClr val="black"/>
              </a:solidFill>
            </a:endParaRPr>
          </a:p>
        </p:txBody>
      </p:sp>
      <p:sp>
        <p:nvSpPr>
          <p:cNvPr id="286723" name="Rectangle 2"/>
          <p:cNvSpPr>
            <a:spLocks noGrp="1" noRot="1" noChangeAspect="1" noChangeArrowheads="1" noTextEdit="1"/>
          </p:cNvSpPr>
          <p:nvPr>
            <p:ph type="sldImg"/>
          </p:nvPr>
        </p:nvSpPr>
        <p:spPr>
          <a:xfrm>
            <a:off x="1144588" y="685800"/>
            <a:ext cx="4570412" cy="3427413"/>
          </a:xfrm>
          <a:ln/>
        </p:spPr>
      </p:sp>
      <p:sp>
        <p:nvSpPr>
          <p:cNvPr id="28672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271173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7"/>
          <p:cNvSpPr>
            <a:spLocks noGrp="1" noChangeArrowheads="1"/>
          </p:cNvSpPr>
          <p:nvPr>
            <p:ph type="sldNum" sz="quarter" idx="5"/>
          </p:nvPr>
        </p:nvSpPr>
        <p:spPr>
          <a:noFill/>
        </p:spPr>
        <p:txBody>
          <a:bodyPr/>
          <a:lstStyle/>
          <a:p>
            <a:fld id="{4342051F-4EA9-A74B-8617-5035B69AC9C1}" type="slidenum">
              <a:rPr lang="en-GB">
                <a:solidFill>
                  <a:prstClr val="black"/>
                </a:solidFill>
              </a:rPr>
              <a:pPr/>
              <a:t>25</a:t>
            </a:fld>
            <a:endParaRPr lang="en-GB">
              <a:solidFill>
                <a:prstClr val="black"/>
              </a:solidFill>
            </a:endParaRPr>
          </a:p>
        </p:txBody>
      </p:sp>
      <p:sp>
        <p:nvSpPr>
          <p:cNvPr id="286723" name="Rectangle 2"/>
          <p:cNvSpPr>
            <a:spLocks noGrp="1" noRot="1" noChangeAspect="1" noChangeArrowheads="1" noTextEdit="1"/>
          </p:cNvSpPr>
          <p:nvPr>
            <p:ph type="sldImg"/>
          </p:nvPr>
        </p:nvSpPr>
        <p:spPr>
          <a:xfrm>
            <a:off x="1144588" y="685800"/>
            <a:ext cx="4570412" cy="3427413"/>
          </a:xfrm>
          <a:ln/>
        </p:spPr>
      </p:sp>
      <p:sp>
        <p:nvSpPr>
          <p:cNvPr id="286724"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extLst>
      <p:ext uri="{BB962C8B-B14F-4D97-AF65-F5344CB8AC3E}">
        <p14:creationId xmlns:p14="http://schemas.microsoft.com/office/powerpoint/2010/main" val="29418675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7"/>
          <p:cNvSpPr>
            <a:spLocks noGrp="1" noChangeArrowheads="1"/>
          </p:cNvSpPr>
          <p:nvPr>
            <p:ph type="sldNum" sz="quarter" idx="5"/>
          </p:nvPr>
        </p:nvSpPr>
        <p:spPr>
          <a:noFill/>
        </p:spPr>
        <p:txBody>
          <a:bodyPr/>
          <a:lstStyle/>
          <a:p>
            <a:fld id="{876ED559-21F6-6546-B67E-360E8424EC4A}" type="slidenum">
              <a:rPr lang="en-GB">
                <a:solidFill>
                  <a:prstClr val="black"/>
                </a:solidFill>
              </a:rPr>
              <a:pPr/>
              <a:t>28</a:t>
            </a:fld>
            <a:endParaRPr lang="en-GB">
              <a:solidFill>
                <a:prstClr val="black"/>
              </a:solidFill>
            </a:endParaRPr>
          </a:p>
        </p:txBody>
      </p:sp>
      <p:sp>
        <p:nvSpPr>
          <p:cNvPr id="288771" name="Rectangle 2"/>
          <p:cNvSpPr>
            <a:spLocks noGrp="1" noRot="1" noChangeAspect="1" noChangeArrowheads="1" noTextEdit="1"/>
          </p:cNvSpPr>
          <p:nvPr>
            <p:ph type="sldImg"/>
          </p:nvPr>
        </p:nvSpPr>
        <p:spPr>
          <a:ln/>
        </p:spPr>
      </p:sp>
      <p:sp>
        <p:nvSpPr>
          <p:cNvPr id="28877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6140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1117507307"/>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3475672405"/>
      </p:ext>
    </p:extLst>
  </p:cSld>
  <p:clrMapOvr>
    <a:masterClrMapping/>
  </p:clrMapOvr>
  <p:transition spd="slow">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B7C443D-C41B-8F4C-B640-C6952F75D39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061498131"/>
      </p:ext>
    </p:extLst>
  </p:cSld>
  <p:clrMapOvr>
    <a:masterClrMapping/>
  </p:clrMapOvr>
  <p:transition spd="slow">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D6E65A-2EFD-664C-B922-B6A89F6CD878}"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582879927"/>
      </p:ext>
    </p:extLst>
  </p:cSld>
  <p:clrMapOvr>
    <a:masterClrMapping/>
  </p:clrMapOvr>
  <p:transition spd="slow">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2F41C78-EF31-A54A-ABAF-D48D01F3468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85006284"/>
      </p:ext>
    </p:extLst>
  </p:cSld>
  <p:clrMapOvr>
    <a:masterClrMapping/>
  </p:clrMapOvr>
  <p:transition spd="slow">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F3AB9E-AA73-4B4F-85FF-1EFCF25A65A6}"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207591181"/>
      </p:ext>
    </p:extLst>
  </p:cSld>
  <p:clrMapOvr>
    <a:masterClrMapping/>
  </p:clrMapOvr>
  <p:transition spd="slow">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GB"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89D8F4-90CF-D549-BAA1-452977B0B5BD}"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97063834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936266144"/>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150285615"/>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365270666"/>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5513867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249208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54758196"/>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2962000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1261308"/>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9392337"/>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3570516674"/>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32139641"/>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42269137"/>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6800680"/>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042869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5421676"/>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6175"/>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457200" y="1600200"/>
            <a:ext cx="4038600" cy="4535488"/>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54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GB">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GB">
              <a:solidFill>
                <a:prstClr val="black">
                  <a:tint val="75000"/>
                </a:prstClr>
              </a:solidFill>
              <a:latin typeface="Calibri"/>
            </a:endParaRPr>
          </a:p>
        </p:txBody>
      </p:sp>
    </p:spTree>
    <p:extLst>
      <p:ext uri="{BB962C8B-B14F-4D97-AF65-F5344CB8AC3E}">
        <p14:creationId xmlns:p14="http://schemas.microsoft.com/office/powerpoint/2010/main" val="93034132"/>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latin typeface="Calibri"/>
            </a:endParaRPr>
          </a:p>
        </p:txBody>
      </p:sp>
      <p:sp>
        <p:nvSpPr>
          <p:cNvPr id="6" name="Номер слайда 5"/>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832747682"/>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latin typeface="Calibri"/>
            </a:endParaRPr>
          </a:p>
        </p:txBody>
      </p:sp>
      <p:sp>
        <p:nvSpPr>
          <p:cNvPr id="6" name="Номер слайда 5"/>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568687029"/>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latin typeface="Calibri"/>
            </a:endParaRPr>
          </a:p>
        </p:txBody>
      </p:sp>
      <p:sp>
        <p:nvSpPr>
          <p:cNvPr id="6" name="Номер слайда 5"/>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8810728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latin typeface="Calibri"/>
            </a:endParaRPr>
          </a:p>
        </p:txBody>
      </p:sp>
      <p:sp>
        <p:nvSpPr>
          <p:cNvPr id="7" name="Номер слайда 6"/>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615743098"/>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3577864586"/>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8" name="Нижний колонтитул 7"/>
          <p:cNvSpPr>
            <a:spLocks noGrp="1"/>
          </p:cNvSpPr>
          <p:nvPr>
            <p:ph type="ftr" sz="quarter" idx="11"/>
          </p:nvPr>
        </p:nvSpPr>
        <p:spPr/>
        <p:txBody>
          <a:bodyPr/>
          <a:lstStyle/>
          <a:p>
            <a:endParaRPr lang="ru-RU">
              <a:solidFill>
                <a:prstClr val="black">
                  <a:tint val="75000"/>
                </a:prstClr>
              </a:solidFill>
              <a:latin typeface="Calibri"/>
            </a:endParaRPr>
          </a:p>
        </p:txBody>
      </p:sp>
      <p:sp>
        <p:nvSpPr>
          <p:cNvPr id="9" name="Номер слайда 8"/>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092284174"/>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4" name="Нижний колонтитул 3"/>
          <p:cNvSpPr>
            <a:spLocks noGrp="1"/>
          </p:cNvSpPr>
          <p:nvPr>
            <p:ph type="ftr" sz="quarter" idx="11"/>
          </p:nvPr>
        </p:nvSpPr>
        <p:spPr/>
        <p:txBody>
          <a:bodyPr/>
          <a:lstStyle/>
          <a:p>
            <a:endParaRPr lang="ru-RU">
              <a:solidFill>
                <a:prstClr val="black">
                  <a:tint val="75000"/>
                </a:prstClr>
              </a:solidFill>
              <a:latin typeface="Calibri"/>
            </a:endParaRPr>
          </a:p>
        </p:txBody>
      </p:sp>
      <p:sp>
        <p:nvSpPr>
          <p:cNvPr id="5" name="Номер слайда 4"/>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10741452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3" name="Нижний колонтитул 2"/>
          <p:cNvSpPr>
            <a:spLocks noGrp="1"/>
          </p:cNvSpPr>
          <p:nvPr>
            <p:ph type="ftr" sz="quarter" idx="11"/>
          </p:nvPr>
        </p:nvSpPr>
        <p:spPr/>
        <p:txBody>
          <a:bodyPr/>
          <a:lstStyle/>
          <a:p>
            <a:endParaRPr lang="ru-RU">
              <a:solidFill>
                <a:prstClr val="black">
                  <a:tint val="75000"/>
                </a:prstClr>
              </a:solidFill>
              <a:latin typeface="Calibri"/>
            </a:endParaRPr>
          </a:p>
        </p:txBody>
      </p:sp>
      <p:sp>
        <p:nvSpPr>
          <p:cNvPr id="4" name="Номер слайда 3"/>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282957508"/>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latin typeface="Calibri"/>
            </a:endParaRPr>
          </a:p>
        </p:txBody>
      </p:sp>
      <p:sp>
        <p:nvSpPr>
          <p:cNvPr id="7" name="Номер слайда 6"/>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394684300"/>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6" name="Нижний колонтитул 5"/>
          <p:cNvSpPr>
            <a:spLocks noGrp="1"/>
          </p:cNvSpPr>
          <p:nvPr>
            <p:ph type="ftr" sz="quarter" idx="11"/>
          </p:nvPr>
        </p:nvSpPr>
        <p:spPr/>
        <p:txBody>
          <a:bodyPr/>
          <a:lstStyle/>
          <a:p>
            <a:endParaRPr lang="ru-RU">
              <a:solidFill>
                <a:prstClr val="black">
                  <a:tint val="75000"/>
                </a:prstClr>
              </a:solidFill>
              <a:latin typeface="Calibri"/>
            </a:endParaRPr>
          </a:p>
        </p:txBody>
      </p:sp>
      <p:sp>
        <p:nvSpPr>
          <p:cNvPr id="7" name="Номер слайда 6"/>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153225821"/>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latin typeface="Calibri"/>
            </a:endParaRPr>
          </a:p>
        </p:txBody>
      </p:sp>
      <p:sp>
        <p:nvSpPr>
          <p:cNvPr id="6" name="Номер слайда 5"/>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2850620476"/>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88E9FBE3-3AD0-4445-A016-6AE7DB6656FE}" type="datetimeFigureOut">
              <a:rPr lang="ru-RU" smtClean="0">
                <a:solidFill>
                  <a:prstClr val="black">
                    <a:tint val="75000"/>
                  </a:prstClr>
                </a:solidFill>
                <a:latin typeface="Calibri"/>
              </a:rPr>
              <a:pPr/>
              <a:t>19.05.2017</a:t>
            </a:fld>
            <a:endParaRPr lang="ru-RU">
              <a:solidFill>
                <a:prstClr val="black">
                  <a:tint val="75000"/>
                </a:prstClr>
              </a:solidFill>
              <a:latin typeface="Calibri"/>
            </a:endParaRPr>
          </a:p>
        </p:txBody>
      </p:sp>
      <p:sp>
        <p:nvSpPr>
          <p:cNvPr id="5" name="Нижний колонтитул 4"/>
          <p:cNvSpPr>
            <a:spLocks noGrp="1"/>
          </p:cNvSpPr>
          <p:nvPr>
            <p:ph type="ftr" sz="quarter" idx="11"/>
          </p:nvPr>
        </p:nvSpPr>
        <p:spPr/>
        <p:txBody>
          <a:bodyPr/>
          <a:lstStyle/>
          <a:p>
            <a:endParaRPr lang="ru-RU">
              <a:solidFill>
                <a:prstClr val="black">
                  <a:tint val="75000"/>
                </a:prstClr>
              </a:solidFill>
              <a:latin typeface="Calibri"/>
            </a:endParaRPr>
          </a:p>
        </p:txBody>
      </p:sp>
      <p:sp>
        <p:nvSpPr>
          <p:cNvPr id="6" name="Номер слайда 5"/>
          <p:cNvSpPr>
            <a:spLocks noGrp="1"/>
          </p:cNvSpPr>
          <p:nvPr>
            <p:ph type="sldNum" sz="quarter" idx="12"/>
          </p:nvPr>
        </p:nvSpPr>
        <p:spPr/>
        <p:txBody>
          <a:bodyPr/>
          <a:lstStyle/>
          <a:p>
            <a:fld id="{6B543822-B921-46FC-9E9C-1A4FA6F0D2B3}" type="slidenum">
              <a:rPr lang="ru-RU" smtClean="0">
                <a:solidFill>
                  <a:prstClr val="black">
                    <a:tint val="75000"/>
                  </a:prstClr>
                </a:solidFill>
                <a:latin typeface="Calibri"/>
              </a:rPr>
              <a:pPr/>
              <a:t>‹#›</a:t>
            </a:fld>
            <a:endParaRPr lang="ru-RU">
              <a:solidFill>
                <a:prstClr val="black">
                  <a:tint val="75000"/>
                </a:prstClr>
              </a:solidFill>
              <a:latin typeface="Calibri"/>
            </a:endParaRPr>
          </a:p>
        </p:txBody>
      </p:sp>
    </p:spTree>
    <p:extLst>
      <p:ext uri="{BB962C8B-B14F-4D97-AF65-F5344CB8AC3E}">
        <p14:creationId xmlns:p14="http://schemas.microsoft.com/office/powerpoint/2010/main" val="1915912911"/>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69015550"/>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92041083"/>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819036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3666648037"/>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6582160"/>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5696838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12858643"/>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1405009"/>
      </p:ext>
    </p:extLst>
  </p:cSld>
  <p:clrMapOvr>
    <a:masterClrMapping/>
  </p:clrMapOvr>
  <p:transition spd="slow">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1616686"/>
      </p:ext>
    </p:extLst>
  </p:cSld>
  <p:clrMapOvr>
    <a:masterClrMapping/>
  </p:clrMapOvr>
  <p:transition spd="slow">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99911696"/>
      </p:ext>
    </p:extLst>
  </p:cSld>
  <p:clrMapOvr>
    <a:masterClrMapping/>
  </p:clrMapOvr>
  <p:transition spd="slow">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38210880"/>
      </p:ext>
    </p:extLst>
  </p:cSld>
  <p:clrMapOvr>
    <a:masterClrMapping/>
  </p:clrMapOvr>
  <p:transition spd="slow">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78398184"/>
      </p:ext>
    </p:extLst>
  </p:cSld>
  <p:clrMapOvr>
    <a:masterClrMapping/>
  </p:clrMapOvr>
  <p:transition spd="slow">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6175"/>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457200" y="1600200"/>
            <a:ext cx="4038600" cy="4535488"/>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54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a:ln/>
        </p:spPr>
        <p:txBody>
          <a:bodyPr/>
          <a:lstStyle>
            <a:lvl1pPr>
              <a:defRPr/>
            </a:lvl1pPr>
          </a:lstStyle>
          <a:p>
            <a:pPr>
              <a:defRPr/>
            </a:pPr>
            <a:endParaRPr lang="en-GB">
              <a:solidFill>
                <a:prstClr val="black">
                  <a:tint val="75000"/>
                </a:prstClr>
              </a:solidFill>
              <a:latin typeface="Calibri"/>
            </a:endParaRPr>
          </a:p>
        </p:txBody>
      </p:sp>
      <p:sp>
        <p:nvSpPr>
          <p:cNvPr id="6" name="Footer Placeholder 5"/>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GB">
              <a:solidFill>
                <a:prstClr val="black">
                  <a:tint val="75000"/>
                </a:prstClr>
              </a:solidFill>
              <a:latin typeface="Calibri"/>
            </a:endParaRPr>
          </a:p>
        </p:txBody>
      </p:sp>
    </p:spTree>
    <p:extLst>
      <p:ext uri="{BB962C8B-B14F-4D97-AF65-F5344CB8AC3E}">
        <p14:creationId xmlns:p14="http://schemas.microsoft.com/office/powerpoint/2010/main" val="4266326727"/>
      </p:ext>
    </p:extLst>
  </p:cSld>
  <p:clrMapOvr>
    <a:masterClrMapping/>
  </p:clrMapOvr>
  <p:transition spd="slow">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2034586370"/>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3557835121"/>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20876811"/>
      </p:ext>
    </p:extLst>
  </p:cSld>
  <p:clrMapOvr>
    <a:masterClrMapping/>
  </p:clrMapOvr>
  <p:transition spd="slow">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1159664586"/>
      </p:ext>
    </p:extLst>
  </p:cSld>
  <p:clrMapOvr>
    <a:masterClrMapping/>
  </p:clrMapOvr>
  <p:transition spd="slow">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37834370"/>
      </p:ext>
    </p:extLst>
  </p:cSld>
  <p:clrMapOvr>
    <a:masterClrMapping/>
  </p:clrMapOvr>
  <p:transition spd="slow">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595292660"/>
      </p:ext>
    </p:extLst>
  </p:cSld>
  <p:clrMapOvr>
    <a:masterClrMapping/>
  </p:clrMapOvr>
  <p:transition spd="slow">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195174910"/>
      </p:ext>
    </p:extLst>
  </p:cSld>
  <p:clrMapOvr>
    <a:masterClrMapping/>
  </p:clrMapOvr>
  <p:transition spd="slow">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690443"/>
      </p:ext>
    </p:extLst>
  </p:cSld>
  <p:clrMapOvr>
    <a:masterClrMapping/>
  </p:clrMapOvr>
  <p:transition spd="slow">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054732826"/>
      </p:ext>
    </p:extLst>
  </p:cSld>
  <p:clrMapOvr>
    <a:masterClrMapping/>
  </p:clrMapOvr>
  <p:transition spd="slow">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627915752"/>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65772937"/>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035149510"/>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3988573025"/>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96820671"/>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950659271"/>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61544886"/>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6175"/>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354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3943350"/>
            <a:ext cx="4038600" cy="2192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a:xfrm>
            <a:off x="457200" y="6245225"/>
            <a:ext cx="2133600" cy="477838"/>
          </a:xfrm>
          <a:prstGeom prst="rect">
            <a:avLst/>
          </a:prstGeom>
          <a:ln/>
        </p:spPr>
        <p:txBody>
          <a:bodyPr/>
          <a:lstStyle>
            <a:lvl1pPr>
              <a:defRPr/>
            </a:lvl1pPr>
          </a:lstStyle>
          <a:p>
            <a:pPr>
              <a:defRPr/>
            </a:pPr>
            <a:endParaRPr lang="en-GB">
              <a:solidFill>
                <a:srgbClr val="000000"/>
              </a:solidFill>
              <a:latin typeface="Arial Rounded MT Bold"/>
              <a:ea typeface="Arial"/>
              <a:cs typeface="Arial"/>
            </a:endParaRPr>
          </a:p>
        </p:txBody>
      </p:sp>
      <p:sp>
        <p:nvSpPr>
          <p:cNvPr id="7" name="Rectangle 5"/>
          <p:cNvSpPr>
            <a:spLocks noGrp="1" noChangeArrowheads="1"/>
          </p:cNvSpPr>
          <p:nvPr>
            <p:ph type="ftr" sz="quarter" idx="11"/>
          </p:nvPr>
        </p:nvSpPr>
        <p:spPr>
          <a:xfrm>
            <a:off x="3124200" y="6245225"/>
            <a:ext cx="2895600" cy="477838"/>
          </a:xfrm>
          <a:prstGeom prst="rect">
            <a:avLst/>
          </a:prstGeom>
          <a:ln/>
        </p:spPr>
        <p:txBody>
          <a:bodyPr/>
          <a:lstStyle>
            <a:lvl1pPr>
              <a:defRPr/>
            </a:lvl1pPr>
          </a:lstStyle>
          <a:p>
            <a:pPr>
              <a:defRPr/>
            </a:pPr>
            <a:endParaRPr lang="en-GB">
              <a:solidFill>
                <a:srgbClr val="000000"/>
              </a:solidFill>
              <a:latin typeface="Arial Rounded MT Bold"/>
              <a:ea typeface="Arial"/>
              <a:cs typeface="Arial"/>
            </a:endParaRPr>
          </a:p>
        </p:txBody>
      </p:sp>
    </p:spTree>
    <p:extLst>
      <p:ext uri="{BB962C8B-B14F-4D97-AF65-F5344CB8AC3E}">
        <p14:creationId xmlns:p14="http://schemas.microsoft.com/office/powerpoint/2010/main" val="3789502044"/>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Tree>
    <p:extLst>
      <p:ext uri="{BB962C8B-B14F-4D97-AF65-F5344CB8AC3E}">
        <p14:creationId xmlns:p14="http://schemas.microsoft.com/office/powerpoint/2010/main" val="1795743722"/>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50739496"/>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Tree>
    <p:extLst>
      <p:ext uri="{BB962C8B-B14F-4D97-AF65-F5344CB8AC3E}">
        <p14:creationId xmlns:p14="http://schemas.microsoft.com/office/powerpoint/2010/main" val="2865757393"/>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20711623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64986150"/>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3500813280"/>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2856824285"/>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633815"/>
      </p:ext>
    </p:extLst>
  </p:cSld>
  <p:clrMapOvr>
    <a:masterClrMapping/>
  </p:clrMapOvr>
  <p:transition spd="slow">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3892322368"/>
      </p:ext>
    </p:extLst>
  </p:cSld>
  <p:clrMapOvr>
    <a:masterClrMapping/>
  </p:clrMapOvr>
  <p:transition spd="slow">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Tree>
    <p:extLst>
      <p:ext uri="{BB962C8B-B14F-4D97-AF65-F5344CB8AC3E}">
        <p14:creationId xmlns:p14="http://schemas.microsoft.com/office/powerpoint/2010/main" val="2291085577"/>
      </p:ext>
    </p:extLst>
  </p:cSld>
  <p:clrMapOvr>
    <a:masterClrMapping/>
  </p:clrMapOvr>
  <p:transition spd="slow">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633267216"/>
      </p:ext>
    </p:extLst>
  </p:cSld>
  <p:clrMapOvr>
    <a:masterClrMapping/>
  </p:clrMapOvr>
  <p:transition spd="slow">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2764204960"/>
      </p:ext>
    </p:extLst>
  </p:cSld>
  <p:clrMapOvr>
    <a:masterClrMapping/>
  </p:clrMapOvr>
  <p:transition spd="slow">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1752026769"/>
      </p:ext>
    </p:extLst>
  </p:cSld>
  <p:clrMapOvr>
    <a:masterClrMapping/>
  </p:clrMapOvr>
  <p:transition spd="slow">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858075547"/>
      </p:ext>
    </p:extLst>
  </p:cSld>
  <p:clrMapOvr>
    <a:masterClrMapping/>
  </p:clrMapOvr>
  <p:transition spd="slow">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6175"/>
          </a:xfrm>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3548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Content Placeholder 4"/>
          <p:cNvSpPr>
            <a:spLocks noGrp="1"/>
          </p:cNvSpPr>
          <p:nvPr>
            <p:ph sz="quarter" idx="3"/>
          </p:nvPr>
        </p:nvSpPr>
        <p:spPr>
          <a:xfrm>
            <a:off x="4648200" y="3943350"/>
            <a:ext cx="4038600" cy="2192338"/>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Rectangle 4"/>
          <p:cNvSpPr>
            <a:spLocks noGrp="1" noChangeArrowheads="1"/>
          </p:cNvSpPr>
          <p:nvPr>
            <p:ph type="dt" sz="half" idx="10"/>
          </p:nvPr>
        </p:nvSpPr>
        <p:spPr>
          <a:xfrm>
            <a:off x="457200" y="6245225"/>
            <a:ext cx="2133600" cy="477838"/>
          </a:xfrm>
          <a:prstGeom prst="rect">
            <a:avLst/>
          </a:prstGeom>
          <a:ln/>
        </p:spPr>
        <p:txBody>
          <a:bodyPr/>
          <a:lstStyle>
            <a:lvl1pPr>
              <a:defRPr/>
            </a:lvl1pPr>
          </a:lstStyle>
          <a:p>
            <a:pPr defTabSz="914400" fontAlgn="base">
              <a:spcBef>
                <a:spcPct val="0"/>
              </a:spcBef>
              <a:spcAft>
                <a:spcPct val="0"/>
              </a:spcAft>
              <a:defRPr/>
            </a:pPr>
            <a:endParaRPr lang="en-GB" sz="2800">
              <a:solidFill>
                <a:srgbClr val="000000"/>
              </a:solidFill>
              <a:latin typeface="Arial" charset="0"/>
              <a:ea typeface="ＭＳ Ｐゴシック" charset="0"/>
              <a:cs typeface="ＭＳ Ｐゴシック" charset="0"/>
            </a:endParaRPr>
          </a:p>
        </p:txBody>
      </p:sp>
      <p:sp>
        <p:nvSpPr>
          <p:cNvPr id="7" name="Rectangle 5"/>
          <p:cNvSpPr>
            <a:spLocks noGrp="1" noChangeArrowheads="1"/>
          </p:cNvSpPr>
          <p:nvPr>
            <p:ph type="ftr" sz="quarter" idx="11"/>
          </p:nvPr>
        </p:nvSpPr>
        <p:spPr>
          <a:xfrm>
            <a:off x="3124200" y="6245225"/>
            <a:ext cx="2895600" cy="477838"/>
          </a:xfrm>
          <a:prstGeom prst="rect">
            <a:avLst/>
          </a:prstGeom>
          <a:ln/>
        </p:spPr>
        <p:txBody>
          <a:bodyPr/>
          <a:lstStyle>
            <a:lvl1pPr>
              <a:defRPr/>
            </a:lvl1pPr>
          </a:lstStyle>
          <a:p>
            <a:pPr defTabSz="914400" fontAlgn="base">
              <a:spcBef>
                <a:spcPct val="0"/>
              </a:spcBef>
              <a:spcAft>
                <a:spcPct val="0"/>
              </a:spcAft>
              <a:defRPr/>
            </a:pPr>
            <a:endParaRPr lang="en-GB" sz="28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812952506"/>
      </p:ext>
    </p:extLst>
  </p:cSld>
  <p:clrMapOvr>
    <a:masterClrMapping/>
  </p:clrMapOvr>
  <p:transition spd="slow">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39961022"/>
      </p:ext>
    </p:extLst>
  </p:cSld>
  <p:clrMapOvr>
    <a:masterClrMapping/>
  </p:clrMapOvr>
  <p:transition spd="slow">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39198522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1674922944"/>
      </p:ext>
    </p:extLst>
  </p:cSld>
  <p:clrMapOvr>
    <a:masterClrMapping/>
  </p:clrMapOvr>
  <p:transition spd="slow">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689954883"/>
      </p:ext>
    </p:extLst>
  </p:cSld>
  <p:clrMapOvr>
    <a:masterClrMapping/>
  </p:clrMapOvr>
  <p:transition spd="slow">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431379282"/>
      </p:ext>
    </p:extLst>
  </p:cSld>
  <p:clrMapOvr>
    <a:masterClrMapping/>
  </p:clrMapOvr>
  <p:transition spd="slow">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709172419"/>
      </p:ext>
    </p:extLst>
  </p:cSld>
  <p:clrMapOvr>
    <a:masterClrMapping/>
  </p:clrMapOvr>
  <p:transition spd="slow">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916432297"/>
      </p:ext>
    </p:extLst>
  </p:cSld>
  <p:clrMapOvr>
    <a:masterClrMapping/>
  </p:clrMapOvr>
  <p:transition spd="slow">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596037208"/>
      </p:ext>
    </p:extLst>
  </p:cSld>
  <p:clrMapOvr>
    <a:masterClrMapping/>
  </p:clrMapOvr>
  <p:transition spd="slow">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1806734124"/>
      </p:ext>
    </p:extLst>
  </p:cSld>
  <p:clrMapOvr>
    <a:masterClrMapping/>
  </p:clrMapOvr>
  <p:transition spd="slow">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417607979"/>
      </p:ext>
    </p:extLst>
  </p:cSld>
  <p:clrMapOvr>
    <a:masterClrMapping/>
  </p:clrMapOvr>
  <p:transition spd="slow">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3566628463"/>
      </p:ext>
    </p:extLst>
  </p:cSld>
  <p:clrMapOvr>
    <a:masterClrMapping/>
  </p:clrMapOvr>
  <p:transition spd="slow">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solidFill>
                  <a:prstClr val="black"/>
                </a:solidFill>
                <a:latin typeface="Calibri"/>
              </a:rPr>
              <a:pPr/>
              <a:t>5/19/2017</a:t>
            </a:fld>
            <a:endParaRPr lang="en-US">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solidFill>
                  <a:prstClr val="black"/>
                </a:solidFill>
                <a:latin typeface="Calibri"/>
              </a:rPr>
              <a:pPr/>
              <a:t>‹#›</a:t>
            </a:fld>
            <a:endParaRPr lang="en-US">
              <a:solidFill>
                <a:prstClr val="black"/>
              </a:solidFill>
              <a:latin typeface="Calibri"/>
            </a:endParaRPr>
          </a:p>
        </p:txBody>
      </p:sp>
    </p:spTree>
    <p:extLst>
      <p:ext uri="{BB962C8B-B14F-4D97-AF65-F5344CB8AC3E}">
        <p14:creationId xmlns:p14="http://schemas.microsoft.com/office/powerpoint/2010/main" val="2968107140"/>
      </p:ext>
    </p:extLst>
  </p:cSld>
  <p:clrMapOvr>
    <a:masterClrMapping/>
  </p:clrMapOvr>
  <p:transition spd="slow">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GB" smtClean="0"/>
              <a:t>Click to edit Master title style</a:t>
            </a:r>
            <a:endParaRPr lang="en-US"/>
          </a:p>
        </p:txBody>
      </p:sp>
      <p:sp>
        <p:nvSpPr>
          <p:cNvPr id="3" name="ClipArt Placeholder 2"/>
          <p:cNvSpPr>
            <a:spLocks noGrp="1"/>
          </p:cNvSpPr>
          <p:nvPr>
            <p:ph type="clipArt" sz="half" idx="1"/>
          </p:nvPr>
        </p:nvSpPr>
        <p:spPr>
          <a:xfrm>
            <a:off x="457200" y="1600200"/>
            <a:ext cx="4038600" cy="4525963"/>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25963"/>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4333978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77C31D8-029A-7548-AC02-52FA7070BED1}" type="datetimeFigureOut">
              <a:rPr lang="en-US" smtClean="0"/>
              <a:t>5/19/2017</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DBEB98AA-83C2-2A46-9F6C-89864A5F4762}" type="slidenum">
              <a:rPr lang="en-US" smtClean="0"/>
              <a:t>‹#›</a:t>
            </a:fld>
            <a:endParaRPr lang="en-US"/>
          </a:p>
        </p:txBody>
      </p:sp>
    </p:spTree>
    <p:extLst>
      <p:ext uri="{BB962C8B-B14F-4D97-AF65-F5344CB8AC3E}">
        <p14:creationId xmlns:p14="http://schemas.microsoft.com/office/powerpoint/2010/main" val="151279671"/>
      </p:ext>
    </p:extLst>
  </p:cSld>
  <p:clrMapOvr>
    <a:masterClrMapping/>
  </p:clrMapOvr>
  <p:transition spd="slow">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508269353"/>
      </p:ext>
    </p:extLst>
  </p:cSld>
  <p:clrMapOvr>
    <a:masterClrMapping/>
  </p:clrMapOvr>
  <p:transition spd="slow">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BD9D4B-6C0A-1A48-8868-2A28B3378E88}"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42971739"/>
      </p:ext>
    </p:extLst>
  </p:cSld>
  <p:clrMapOvr>
    <a:masterClrMapping/>
  </p:clrMapOvr>
  <p:transition spd="slow">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95DD4C-B9C4-384E-AB9F-A9D19D392FC9}"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188216654"/>
      </p:ext>
    </p:extLst>
  </p:cSld>
  <p:clrMapOvr>
    <a:masterClrMapping/>
  </p:clrMapOvr>
  <p:transition spd="slow">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GB"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42B101-BB23-584F-B554-3891D4D00270}"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98420982"/>
      </p:ext>
    </p:extLst>
  </p:cSld>
  <p:clrMapOvr>
    <a:masterClrMapping/>
  </p:clrMapOvr>
  <p:transition spd="slow">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2D035D2-6D0E-8F4F-B574-28E3E76B1EF4}"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411449455"/>
      </p:ext>
    </p:extLst>
  </p:cSld>
  <p:clrMapOvr>
    <a:masterClrMapping/>
  </p:clrMapOvr>
  <p:transition spd="slow">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5D81533-97B0-9849-BBA0-FB7E31B008A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91844157"/>
      </p:ext>
    </p:extLst>
  </p:cSld>
  <p:clrMapOvr>
    <a:masterClrMapping/>
  </p:clrMapOvr>
  <p:transition spd="slow">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43D0BA-A78C-1C4E-A4E9-C5CCC8283D0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1481716923"/>
      </p:ext>
    </p:extLst>
  </p:cSld>
  <p:clrMapOvr>
    <a:masterClrMapping/>
  </p:clrMapOvr>
  <p:transition spd="slow">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4B4F03D-0D1F-7845-A1C8-9B12FF12CBD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2656532408"/>
      </p:ext>
    </p:extLst>
  </p:cSld>
  <p:clrMapOvr>
    <a:masterClrMapping/>
  </p:clrMapOvr>
  <p:transition spd="slow">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978C8A-F10B-224D-8B21-4C70AE1D50F3}"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759882324"/>
      </p:ext>
    </p:extLst>
  </p:cSld>
  <p:clrMapOvr>
    <a:masterClrMapping/>
  </p:clrMapOvr>
  <p:transition spd="slow">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B95DA-8B7D-8946-99B2-83C700EE087B}" type="slidenum">
              <a:rPr lang="en-GB">
                <a:solidFill>
                  <a:srgbClr val="FFFFFF"/>
                </a:solidFill>
              </a:rPr>
              <a:pPr>
                <a:defRPr/>
              </a:pPr>
              <a:t>‹#›</a:t>
            </a:fld>
            <a:endParaRPr lang="en-GB">
              <a:solidFill>
                <a:srgbClr val="FFFFFF"/>
              </a:solidFill>
            </a:endParaRPr>
          </a:p>
        </p:txBody>
      </p:sp>
    </p:spTree>
    <p:extLst>
      <p:ext uri="{BB962C8B-B14F-4D97-AF65-F5344CB8AC3E}">
        <p14:creationId xmlns:p14="http://schemas.microsoft.com/office/powerpoint/2010/main" val="372935310"/>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microsoft.com/office/2007/relationships/hdphoto" Target="../media/hdphoto1.wdp"/><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microsoft.com/office/2007/relationships/hdphoto" Target="../media/hdphoto1.wdp"/><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image" Target="../media/image4.jpe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image" Target="../media/image3.jpeg"/><Relationship Id="rId2" Type="http://schemas.openxmlformats.org/officeDocument/2006/relationships/slideLayout" Target="../slideLayouts/slideLayout50.xml"/><Relationship Id="rId16" Type="http://schemas.openxmlformats.org/officeDocument/2006/relationships/theme" Target="../theme/theme5.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6" Type="http://schemas.openxmlformats.org/officeDocument/2006/relationships/image" Target="../media/image5.jpe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5" Type="http://schemas.openxmlformats.org/officeDocument/2006/relationships/theme" Target="../theme/theme6.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1.jpe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8.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IMG_0139.JPG"/>
          <p:cNvPicPr>
            <a:picLocks noChangeAspect="1"/>
          </p:cNvPicPr>
          <p:nvPr userDrawn="1"/>
        </p:nvPicPr>
        <p:blipFill>
          <a:blip r:embed="rId15">
            <a:lum brigh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Box 8"/>
          <p:cNvSpPr txBox="1">
            <a:spLocks noChangeArrowheads="1"/>
          </p:cNvSpPr>
          <p:nvPr userDrawn="1"/>
        </p:nvSpPr>
        <p:spPr bwMode="auto">
          <a:xfrm>
            <a:off x="-56028" y="6620711"/>
            <a:ext cx="1470888" cy="246221"/>
          </a:xfrm>
          <a:prstGeom prst="rect">
            <a:avLst/>
          </a:prstGeom>
          <a:noFill/>
          <a:ln w="9525">
            <a:noFill/>
            <a:miter lim="800000"/>
            <a:headEnd/>
            <a:tailEnd/>
          </a:ln>
          <a:effec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GB" sz="1000" dirty="0">
                <a:solidFill>
                  <a:srgbClr val="FFFF00"/>
                </a:solidFill>
                <a:latin typeface="Arial Narrow"/>
                <a:cs typeface="Arial Narrow"/>
              </a:rPr>
              <a:t>PG – </a:t>
            </a:r>
            <a:r>
              <a:rPr lang="en-GB" sz="1000" dirty="0" smtClean="0">
                <a:solidFill>
                  <a:srgbClr val="FFFF00"/>
                </a:solidFill>
                <a:latin typeface="Arial Narrow"/>
                <a:cs typeface="Arial Narrow"/>
              </a:rPr>
              <a:t>EBCOG </a:t>
            </a:r>
            <a:r>
              <a:rPr lang="en-GB" sz="1000" dirty="0">
                <a:solidFill>
                  <a:srgbClr val="FFFF00"/>
                </a:solidFill>
                <a:latin typeface="Arial Narrow"/>
                <a:cs typeface="Arial Narrow"/>
              </a:rPr>
              <a:t>Antalya </a:t>
            </a:r>
            <a:r>
              <a:rPr lang="en-GB" sz="1000" dirty="0" smtClean="0">
                <a:solidFill>
                  <a:srgbClr val="FFFF00"/>
                </a:solidFill>
                <a:latin typeface="Arial Narrow"/>
                <a:cs typeface="Arial Narrow"/>
              </a:rPr>
              <a:t>2017</a:t>
            </a:r>
            <a:endParaRPr lang="en-US" sz="1000" dirty="0">
              <a:solidFill>
                <a:srgbClr val="FFFF00"/>
              </a:solidFill>
              <a:latin typeface="Arial Narrow"/>
              <a:cs typeface="Arial Narrow"/>
            </a:endParaRPr>
          </a:p>
        </p:txBody>
      </p:sp>
    </p:spTree>
    <p:extLst>
      <p:ext uri="{BB962C8B-B14F-4D97-AF65-F5344CB8AC3E}">
        <p14:creationId xmlns:p14="http://schemas.microsoft.com/office/powerpoint/2010/main" val="496468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 id="2147483699" r:id="rId13"/>
  </p:sldLayoutIdLst>
  <p:transition spd="slow">
    <p:fade/>
  </p:transition>
  <p:timing>
    <p:tnLst>
      <p:par>
        <p:cTn id="1" dur="indefinite" restart="never" nodeType="tmRoot"/>
      </p:par>
    </p:tnLst>
  </p:timing>
  <p:txStyles>
    <p:title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ver.jpg"/>
          <p:cNvPicPr>
            <a:picLocks noChangeAspect="1"/>
          </p:cNvPicPr>
          <p:nvPr userDrawn="1"/>
        </p:nvPicPr>
        <p:blipFill>
          <a:blip r:embed="rId14">
            <a:extLst>
              <a:ext uri="{BEBA8EAE-BF5A-486C-A8C5-ECC9F3942E4B}">
                <a14:imgProps xmlns:a14="http://schemas.microsoft.com/office/drawing/2010/main">
                  <a14:imgLayer r:embed="rId15">
                    <a14:imgEffect>
                      <a14:brightnessContrast bright="-35000"/>
                    </a14:imgEffect>
                  </a14:imgLayer>
                </a14:imgProps>
              </a:ext>
              <a:ext uri="{28A0092B-C50C-407E-A947-70E740481C1C}">
                <a14:useLocalDpi xmlns:a14="http://schemas.microsoft.com/office/drawing/2010/main" val="0"/>
              </a:ext>
            </a:extLst>
          </a:blip>
          <a:stretch>
            <a:fillRect/>
          </a:stretch>
        </p:blipFill>
        <p:spPr>
          <a:xfrm>
            <a:off x="0" y="-5635761"/>
            <a:ext cx="9144000" cy="12867916"/>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Rectangle 7"/>
          <p:cNvSpPr/>
          <p:nvPr userDrawn="1"/>
        </p:nvSpPr>
        <p:spPr>
          <a:xfrm>
            <a:off x="-66836" y="-16712"/>
            <a:ext cx="9294381" cy="7002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12985929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fade/>
  </p:transition>
  <p:timing>
    <p:tnLst>
      <p:par>
        <p:cTn id="1" dur="indefinite" restart="never" nodeType="tmRoot"/>
      </p:par>
    </p:tnLst>
  </p:timing>
  <p:txStyles>
    <p:titleStyle>
      <a:lvl1pPr algn="ctr" defTabSz="457200" rtl="0" eaLnBrk="1" latinLnBrk="0" hangingPunct="1">
        <a:spcBef>
          <a:spcPct val="0"/>
        </a:spcBef>
        <a:buNone/>
        <a:defRPr sz="4400" b="0" kern="1200">
          <a:solidFill>
            <a:srgbClr val="FFFF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88E9FBE3-3AD0-4445-A016-6AE7DB6656FE}" type="datetimeFigureOut">
              <a:rPr lang="ru-RU" smtClean="0">
                <a:solidFill>
                  <a:prstClr val="black">
                    <a:tint val="75000"/>
                  </a:prstClr>
                </a:solidFill>
                <a:latin typeface="Calibri"/>
              </a:rPr>
              <a:pPr defTabSz="914400"/>
              <a:t>19.05.2017</a:t>
            </a:fld>
            <a:endParaRPr lang="ru-RU">
              <a:solidFill>
                <a:prstClr val="black">
                  <a:tint val="75000"/>
                </a:prstClr>
              </a:solidFill>
              <a:latin typeface="Calibri"/>
            </a:endParaRPr>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ru-RU">
              <a:solidFill>
                <a:prstClr val="black">
                  <a:tint val="75000"/>
                </a:prstClr>
              </a:solidFill>
              <a:latin typeface="Calibri"/>
            </a:endParaRP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B543822-B921-46FC-9E9C-1A4FA6F0D2B3}" type="slidenum">
              <a:rPr lang="ru-RU" smtClean="0">
                <a:solidFill>
                  <a:prstClr val="black">
                    <a:tint val="75000"/>
                  </a:prstClr>
                </a:solidFill>
                <a:latin typeface="Calibri"/>
              </a:rPr>
              <a:pPr defTabSz="914400"/>
              <a:t>‹#›</a:t>
            </a:fld>
            <a:endParaRPr lang="ru-RU">
              <a:solidFill>
                <a:prstClr val="black">
                  <a:tint val="75000"/>
                </a:prstClr>
              </a:solidFill>
              <a:latin typeface="Calibri"/>
            </a:endParaRPr>
          </a:p>
        </p:txBody>
      </p:sp>
    </p:spTree>
    <p:extLst>
      <p:ext uri="{BB962C8B-B14F-4D97-AF65-F5344CB8AC3E}">
        <p14:creationId xmlns:p14="http://schemas.microsoft.com/office/powerpoint/2010/main" val="120836708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ver.jpg"/>
          <p:cNvPicPr>
            <a:picLocks noChangeAspect="1"/>
          </p:cNvPicPr>
          <p:nvPr userDrawn="1"/>
        </p:nvPicPr>
        <p:blipFill>
          <a:blip r:embed="rId14">
            <a:extLst>
              <a:ext uri="{BEBA8EAE-BF5A-486C-A8C5-ECC9F3942E4B}">
                <a14:imgProps xmlns:a14="http://schemas.microsoft.com/office/drawing/2010/main">
                  <a14:imgLayer r:embed="rId15">
                    <a14:imgEffect>
                      <a14:brightnessContrast bright="-35000"/>
                    </a14:imgEffect>
                  </a14:imgLayer>
                </a14:imgProps>
              </a:ext>
              <a:ext uri="{28A0092B-C50C-407E-A947-70E740481C1C}">
                <a14:useLocalDpi xmlns:a14="http://schemas.microsoft.com/office/drawing/2010/main" val="0"/>
              </a:ext>
            </a:extLst>
          </a:blip>
          <a:stretch>
            <a:fillRect/>
          </a:stretch>
        </p:blipFill>
        <p:spPr>
          <a:xfrm>
            <a:off x="0" y="-5635761"/>
            <a:ext cx="9144000" cy="12867916"/>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88BCBC-1526-5741-BD4E-E1F2465227B7}" type="datetimeFigureOut">
              <a:rPr lang="en-US" smtClean="0">
                <a:solidFill>
                  <a:prstClr val="black">
                    <a:tint val="75000"/>
                  </a:prstClr>
                </a:solidFill>
                <a:latin typeface="Calibri"/>
              </a:rPr>
              <a:pPr/>
              <a:t>5/19/2017</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81D987-055A-5E43-A406-DCA154C8B46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
        <p:nvSpPr>
          <p:cNvPr id="8" name="Rectangle 7"/>
          <p:cNvSpPr/>
          <p:nvPr userDrawn="1"/>
        </p:nvSpPr>
        <p:spPr>
          <a:xfrm>
            <a:off x="-66836" y="-16712"/>
            <a:ext cx="9294381" cy="7002137"/>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Tree>
    <p:extLst>
      <p:ext uri="{BB962C8B-B14F-4D97-AF65-F5344CB8AC3E}">
        <p14:creationId xmlns:p14="http://schemas.microsoft.com/office/powerpoint/2010/main" val="381467530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ransition spd="slow">
    <p:fade/>
  </p:transition>
  <p:timing>
    <p:tnLst>
      <p:par>
        <p:cTn id="1" dur="indefinite" restart="never" nodeType="tmRoot"/>
      </p:par>
    </p:tnLst>
  </p:timing>
  <p:txStyles>
    <p:titleStyle>
      <a:lvl1pPr algn="ctr" defTabSz="457200" rtl="0" eaLnBrk="1" latinLnBrk="0" hangingPunct="1">
        <a:spcBef>
          <a:spcPct val="0"/>
        </a:spcBef>
        <a:buNone/>
        <a:defRPr sz="4400" b="0" kern="1200">
          <a:solidFill>
            <a:srgbClr val="FFFF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CliPixMisc07 024 copyblue"/>
          <p:cNvPicPr>
            <a:picLocks noChangeAspect="1" noChangeArrowheads="1"/>
          </p:cNvPicPr>
          <p:nvPr userDrawn="1"/>
        </p:nvPicPr>
        <p:blipFill>
          <a:blip r:embed="rId17">
            <a:lum bright="12000" contrast="18000"/>
            <a:extLst>
              <a:ext uri="{28A0092B-C50C-407E-A947-70E740481C1C}">
                <a14:useLocalDpi xmlns:a14="http://schemas.microsoft.com/office/drawing/2010/main" val="0"/>
              </a:ext>
            </a:extLst>
          </a:blip>
          <a:srcRect/>
          <a:stretch>
            <a:fillRect/>
          </a:stretch>
        </p:blipFill>
        <p:spPr bwMode="auto">
          <a:xfrm>
            <a:off x="5791200" y="-44450"/>
            <a:ext cx="20837525" cy="789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5" name="Picture 3" descr="CliPixMisc07 024 copyblue"/>
          <p:cNvPicPr>
            <a:picLocks noChangeAspect="1" noChangeArrowheads="1"/>
          </p:cNvPicPr>
          <p:nvPr userDrawn="1"/>
        </p:nvPicPr>
        <p:blipFill>
          <a:blip r:embed="rId18">
            <a:lum bright="12000" contrast="18000"/>
            <a:extLst>
              <a:ext uri="{28A0092B-C50C-407E-A947-70E740481C1C}">
                <a14:useLocalDpi xmlns:a14="http://schemas.microsoft.com/office/drawing/2010/main" val="0"/>
              </a:ext>
            </a:extLst>
          </a:blip>
          <a:srcRect/>
          <a:stretch>
            <a:fillRect/>
          </a:stretch>
        </p:blipFill>
        <p:spPr bwMode="auto">
          <a:xfrm>
            <a:off x="0" y="0"/>
            <a:ext cx="5888038" cy="789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Box 10"/>
          <p:cNvSpPr txBox="1">
            <a:spLocks noChangeArrowheads="1"/>
          </p:cNvSpPr>
          <p:nvPr userDrawn="1"/>
        </p:nvSpPr>
        <p:spPr bwMode="auto">
          <a:xfrm>
            <a:off x="0" y="6583363"/>
            <a:ext cx="2468569" cy="276999"/>
          </a:xfrm>
          <a:prstGeom prst="rect">
            <a:avLst/>
          </a:prstGeom>
          <a:noFill/>
          <a:ln w="9525">
            <a:noFill/>
            <a:miter lim="800000"/>
            <a:headEnd/>
            <a:tailEnd/>
          </a:ln>
          <a:effec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GB" sz="1200" dirty="0">
                <a:solidFill>
                  <a:srgbClr val="FFFF00"/>
                </a:solidFill>
              </a:rPr>
              <a:t>PG – </a:t>
            </a:r>
            <a:r>
              <a:rPr lang="en-GB" sz="1200" dirty="0" smtClean="0">
                <a:solidFill>
                  <a:srgbClr val="FFFF00"/>
                </a:solidFill>
              </a:rPr>
              <a:t>Pelvic </a:t>
            </a:r>
            <a:r>
              <a:rPr lang="en-GB" sz="1200" dirty="0" err="1" smtClean="0">
                <a:solidFill>
                  <a:srgbClr val="FFFF00"/>
                </a:solidFill>
              </a:rPr>
              <a:t>Physio</a:t>
            </a:r>
            <a:r>
              <a:rPr lang="en-GB" sz="1200" dirty="0" smtClean="0">
                <a:solidFill>
                  <a:srgbClr val="FFFF00"/>
                </a:solidFill>
              </a:rPr>
              <a:t> Meeting 2017</a:t>
            </a:r>
            <a:endParaRPr lang="en-US" sz="1200" dirty="0">
              <a:solidFill>
                <a:srgbClr val="FFFF00"/>
              </a:solidFill>
            </a:endParaRPr>
          </a:p>
        </p:txBody>
      </p:sp>
      <p:sp>
        <p:nvSpPr>
          <p:cNvPr id="9" name="Rectangle 8"/>
          <p:cNvSpPr/>
          <p:nvPr userDrawn="1"/>
        </p:nvSpPr>
        <p:spPr bwMode="auto">
          <a:xfrm>
            <a:off x="9220200" y="-228600"/>
            <a:ext cx="1676400" cy="800100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p>
            <a:pPr defTabSz="914400" fontAlgn="base">
              <a:spcBef>
                <a:spcPct val="0"/>
              </a:spcBef>
              <a:spcAft>
                <a:spcPct val="0"/>
              </a:spcAft>
              <a:defRPr/>
            </a:pPr>
            <a:endParaRPr lang="en-US" sz="2800" b="1">
              <a:solidFill>
                <a:srgbClr val="000000"/>
              </a:solidFill>
              <a:latin typeface="Arial" charset="0"/>
              <a:ea typeface="ＭＳ Ｐゴシック" pitchFamily="-84" charset="-128"/>
              <a:cs typeface="ＭＳ Ｐゴシック" pitchFamily="-84" charset="-128"/>
            </a:endParaRPr>
          </a:p>
        </p:txBody>
      </p:sp>
    </p:spTree>
    <p:extLst>
      <p:ext uri="{BB962C8B-B14F-4D97-AF65-F5344CB8AC3E}">
        <p14:creationId xmlns:p14="http://schemas.microsoft.com/office/powerpoint/2010/main" val="411827635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2pPr>
      <a:lvl3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3pPr>
      <a:lvl4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4pPr>
      <a:lvl5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5pPr>
      <a:lvl6pPr marL="457200" algn="ctr" rtl="0" fontAlgn="base">
        <a:spcBef>
          <a:spcPct val="0"/>
        </a:spcBef>
        <a:spcAft>
          <a:spcPct val="0"/>
        </a:spcAft>
        <a:defRPr sz="4400">
          <a:solidFill>
            <a:srgbClr val="FFFF00"/>
          </a:solidFill>
          <a:latin typeface="Arial Rounded MT Bold" charset="0"/>
          <a:ea typeface="Arial" charset="0"/>
          <a:cs typeface="Arial" charset="0"/>
        </a:defRPr>
      </a:lvl6pPr>
      <a:lvl7pPr marL="914400" algn="ctr" rtl="0" fontAlgn="base">
        <a:spcBef>
          <a:spcPct val="0"/>
        </a:spcBef>
        <a:spcAft>
          <a:spcPct val="0"/>
        </a:spcAft>
        <a:defRPr sz="4400">
          <a:solidFill>
            <a:srgbClr val="FFFF00"/>
          </a:solidFill>
          <a:latin typeface="Arial Rounded MT Bold" charset="0"/>
          <a:ea typeface="Arial" charset="0"/>
          <a:cs typeface="Arial" charset="0"/>
        </a:defRPr>
      </a:lvl7pPr>
      <a:lvl8pPr marL="1371600" algn="ctr" rtl="0" fontAlgn="base">
        <a:spcBef>
          <a:spcPct val="0"/>
        </a:spcBef>
        <a:spcAft>
          <a:spcPct val="0"/>
        </a:spcAft>
        <a:defRPr sz="4400">
          <a:solidFill>
            <a:srgbClr val="FFFF00"/>
          </a:solidFill>
          <a:latin typeface="Arial Rounded MT Bold" charset="0"/>
          <a:ea typeface="Arial" charset="0"/>
          <a:cs typeface="Arial" charset="0"/>
        </a:defRPr>
      </a:lvl8pPr>
      <a:lvl9pPr marL="1828800" algn="ctr" rtl="0" fontAlgn="base">
        <a:spcBef>
          <a:spcPct val="0"/>
        </a:spcBef>
        <a:spcAft>
          <a:spcPct val="0"/>
        </a:spcAft>
        <a:defRPr sz="4400">
          <a:solidFill>
            <a:srgbClr val="FFFF00"/>
          </a:solidFill>
          <a:latin typeface="Arial Rounded MT Bold"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052" name="Picture 6" descr="Slide1.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Freeform 2"/>
          <p:cNvSpPr/>
          <p:nvPr userDrawn="1"/>
        </p:nvSpPr>
        <p:spPr>
          <a:xfrm>
            <a:off x="447376" y="1902409"/>
            <a:ext cx="1139396" cy="1814624"/>
          </a:xfrm>
          <a:custGeom>
            <a:avLst/>
            <a:gdLst>
              <a:gd name="connsiteX0" fmla="*/ 928382 w 1068406"/>
              <a:gd name="connsiteY0" fmla="*/ 769492 h 1703126"/>
              <a:gd name="connsiteX1" fmla="*/ 726219 w 1068406"/>
              <a:gd name="connsiteY1" fmla="*/ 520676 h 1703126"/>
              <a:gd name="connsiteX2" fmla="*/ 487770 w 1068406"/>
              <a:gd name="connsiteY2" fmla="*/ 292594 h 1703126"/>
              <a:gd name="connsiteX3" fmla="*/ 285607 w 1068406"/>
              <a:gd name="connsiteY3" fmla="*/ 137084 h 1703126"/>
              <a:gd name="connsiteX4" fmla="*/ 166382 w 1068406"/>
              <a:gd name="connsiteY4" fmla="*/ 54145 h 1703126"/>
              <a:gd name="connsiteX5" fmla="*/ 62709 w 1068406"/>
              <a:gd name="connsiteY5" fmla="*/ 2309 h 1703126"/>
              <a:gd name="connsiteX6" fmla="*/ 57525 w 1068406"/>
              <a:gd name="connsiteY6" fmla="*/ 17860 h 1703126"/>
              <a:gd name="connsiteX7" fmla="*/ 83443 w 1068406"/>
              <a:gd name="connsiteY7" fmla="*/ 95615 h 1703126"/>
              <a:gd name="connsiteX8" fmla="*/ 119729 w 1068406"/>
              <a:gd name="connsiteY8" fmla="*/ 370349 h 1703126"/>
              <a:gd name="connsiteX9" fmla="*/ 31607 w 1068406"/>
              <a:gd name="connsiteY9" fmla="*/ 676186 h 1703126"/>
              <a:gd name="connsiteX10" fmla="*/ 505 w 1068406"/>
              <a:gd name="connsiteY10" fmla="*/ 888717 h 1703126"/>
              <a:gd name="connsiteX11" fmla="*/ 52341 w 1068406"/>
              <a:gd name="connsiteY11" fmla="*/ 1168635 h 1703126"/>
              <a:gd name="connsiteX12" fmla="*/ 192301 w 1068406"/>
              <a:gd name="connsiteY12" fmla="*/ 1391533 h 1703126"/>
              <a:gd name="connsiteX13" fmla="*/ 404831 w 1068406"/>
              <a:gd name="connsiteY13" fmla="*/ 1604064 h 1703126"/>
              <a:gd name="connsiteX14" fmla="*/ 549974 w 1068406"/>
              <a:gd name="connsiteY14" fmla="*/ 1702553 h 1703126"/>
              <a:gd name="connsiteX15" fmla="*/ 612178 w 1068406"/>
              <a:gd name="connsiteY15" fmla="*/ 1640349 h 1703126"/>
              <a:gd name="connsiteX16" fmla="*/ 622545 w 1068406"/>
              <a:gd name="connsiteY16" fmla="*/ 1552227 h 1703126"/>
              <a:gd name="connsiteX17" fmla="*/ 601811 w 1068406"/>
              <a:gd name="connsiteY17" fmla="*/ 1422635 h 1703126"/>
              <a:gd name="connsiteX18" fmla="*/ 560341 w 1068406"/>
              <a:gd name="connsiteY18" fmla="*/ 1344880 h 1703126"/>
              <a:gd name="connsiteX19" fmla="*/ 456668 w 1068406"/>
              <a:gd name="connsiteY19" fmla="*/ 1261941 h 1703126"/>
              <a:gd name="connsiteX20" fmla="*/ 389280 w 1068406"/>
              <a:gd name="connsiteY20" fmla="*/ 1090880 h 1703126"/>
              <a:gd name="connsiteX21" fmla="*/ 394464 w 1068406"/>
              <a:gd name="connsiteY21" fmla="*/ 961288 h 1703126"/>
              <a:gd name="connsiteX22" fmla="*/ 446301 w 1068406"/>
              <a:gd name="connsiteY22" fmla="*/ 925002 h 1703126"/>
              <a:gd name="connsiteX23" fmla="*/ 524056 w 1068406"/>
              <a:gd name="connsiteY23" fmla="*/ 940553 h 1703126"/>
              <a:gd name="connsiteX24" fmla="*/ 581076 w 1068406"/>
              <a:gd name="connsiteY24" fmla="*/ 1002758 h 1703126"/>
              <a:gd name="connsiteX25" fmla="*/ 679566 w 1068406"/>
              <a:gd name="connsiteY25" fmla="*/ 1163451 h 1703126"/>
              <a:gd name="connsiteX26" fmla="*/ 762505 w 1068406"/>
              <a:gd name="connsiteY26" fmla="*/ 1381166 h 1703126"/>
              <a:gd name="connsiteX27" fmla="*/ 860994 w 1068406"/>
              <a:gd name="connsiteY27" fmla="*/ 1495207 h 1703126"/>
              <a:gd name="connsiteX28" fmla="*/ 985403 w 1068406"/>
              <a:gd name="connsiteY28" fmla="*/ 1490023 h 1703126"/>
              <a:gd name="connsiteX29" fmla="*/ 1047607 w 1068406"/>
              <a:gd name="connsiteY29" fmla="*/ 1401900 h 1703126"/>
              <a:gd name="connsiteX30" fmla="*/ 1068341 w 1068406"/>
              <a:gd name="connsiteY30" fmla="*/ 1256758 h 1703126"/>
              <a:gd name="connsiteX31" fmla="*/ 1042423 w 1068406"/>
              <a:gd name="connsiteY31" fmla="*/ 1158268 h 1703126"/>
              <a:gd name="connsiteX32" fmla="*/ 1026872 w 1068406"/>
              <a:gd name="connsiteY32" fmla="*/ 1044227 h 1703126"/>
              <a:gd name="connsiteX33" fmla="*/ 990586 w 1068406"/>
              <a:gd name="connsiteY33" fmla="*/ 919819 h 1703126"/>
              <a:gd name="connsiteX34" fmla="*/ 928382 w 1068406"/>
              <a:gd name="connsiteY34" fmla="*/ 769492 h 1703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68406" h="1703126">
                <a:moveTo>
                  <a:pt x="928382" y="769492"/>
                </a:moveTo>
                <a:cubicBezTo>
                  <a:pt x="864018" y="684825"/>
                  <a:pt x="799654" y="600159"/>
                  <a:pt x="726219" y="520676"/>
                </a:cubicBezTo>
                <a:cubicBezTo>
                  <a:pt x="652784" y="441193"/>
                  <a:pt x="561205" y="356526"/>
                  <a:pt x="487770" y="292594"/>
                </a:cubicBezTo>
                <a:cubicBezTo>
                  <a:pt x="414335" y="228662"/>
                  <a:pt x="339172" y="176825"/>
                  <a:pt x="285607" y="137084"/>
                </a:cubicBezTo>
                <a:cubicBezTo>
                  <a:pt x="232042" y="97343"/>
                  <a:pt x="203532" y="76607"/>
                  <a:pt x="166382" y="54145"/>
                </a:cubicBezTo>
                <a:cubicBezTo>
                  <a:pt x="129232" y="31683"/>
                  <a:pt x="80852" y="8356"/>
                  <a:pt x="62709" y="2309"/>
                </a:cubicBezTo>
                <a:cubicBezTo>
                  <a:pt x="44566" y="-3738"/>
                  <a:pt x="54069" y="2309"/>
                  <a:pt x="57525" y="17860"/>
                </a:cubicBezTo>
                <a:cubicBezTo>
                  <a:pt x="60981" y="33411"/>
                  <a:pt x="73076" y="36867"/>
                  <a:pt x="83443" y="95615"/>
                </a:cubicBezTo>
                <a:cubicBezTo>
                  <a:pt x="93810" y="154363"/>
                  <a:pt x="128368" y="273587"/>
                  <a:pt x="119729" y="370349"/>
                </a:cubicBezTo>
                <a:cubicBezTo>
                  <a:pt x="111090" y="467111"/>
                  <a:pt x="51478" y="589791"/>
                  <a:pt x="31607" y="676186"/>
                </a:cubicBezTo>
                <a:cubicBezTo>
                  <a:pt x="11736" y="762581"/>
                  <a:pt x="-2951" y="806642"/>
                  <a:pt x="505" y="888717"/>
                </a:cubicBezTo>
                <a:cubicBezTo>
                  <a:pt x="3961" y="970792"/>
                  <a:pt x="20375" y="1084832"/>
                  <a:pt x="52341" y="1168635"/>
                </a:cubicBezTo>
                <a:cubicBezTo>
                  <a:pt x="84307" y="1252438"/>
                  <a:pt x="133553" y="1318962"/>
                  <a:pt x="192301" y="1391533"/>
                </a:cubicBezTo>
                <a:cubicBezTo>
                  <a:pt x="251049" y="1464105"/>
                  <a:pt x="345219" y="1552227"/>
                  <a:pt x="404831" y="1604064"/>
                </a:cubicBezTo>
                <a:cubicBezTo>
                  <a:pt x="464443" y="1655901"/>
                  <a:pt x="515416" y="1696506"/>
                  <a:pt x="549974" y="1702553"/>
                </a:cubicBezTo>
                <a:cubicBezTo>
                  <a:pt x="584532" y="1708600"/>
                  <a:pt x="600083" y="1665403"/>
                  <a:pt x="612178" y="1640349"/>
                </a:cubicBezTo>
                <a:cubicBezTo>
                  <a:pt x="624273" y="1615295"/>
                  <a:pt x="624273" y="1588512"/>
                  <a:pt x="622545" y="1552227"/>
                </a:cubicBezTo>
                <a:cubicBezTo>
                  <a:pt x="620817" y="1515942"/>
                  <a:pt x="612178" y="1457193"/>
                  <a:pt x="601811" y="1422635"/>
                </a:cubicBezTo>
                <a:cubicBezTo>
                  <a:pt x="591444" y="1388077"/>
                  <a:pt x="584531" y="1371662"/>
                  <a:pt x="560341" y="1344880"/>
                </a:cubicBezTo>
                <a:cubicBezTo>
                  <a:pt x="536150" y="1318098"/>
                  <a:pt x="485178" y="1304274"/>
                  <a:pt x="456668" y="1261941"/>
                </a:cubicBezTo>
                <a:cubicBezTo>
                  <a:pt x="428158" y="1219608"/>
                  <a:pt x="399647" y="1140989"/>
                  <a:pt x="389280" y="1090880"/>
                </a:cubicBezTo>
                <a:cubicBezTo>
                  <a:pt x="378913" y="1040771"/>
                  <a:pt x="384960" y="988934"/>
                  <a:pt x="394464" y="961288"/>
                </a:cubicBezTo>
                <a:cubicBezTo>
                  <a:pt x="403968" y="933642"/>
                  <a:pt x="424702" y="928458"/>
                  <a:pt x="446301" y="925002"/>
                </a:cubicBezTo>
                <a:cubicBezTo>
                  <a:pt x="467900" y="921546"/>
                  <a:pt x="501593" y="927594"/>
                  <a:pt x="524056" y="940553"/>
                </a:cubicBezTo>
                <a:cubicBezTo>
                  <a:pt x="546519" y="953512"/>
                  <a:pt x="555158" y="965608"/>
                  <a:pt x="581076" y="1002758"/>
                </a:cubicBezTo>
                <a:cubicBezTo>
                  <a:pt x="606994" y="1039908"/>
                  <a:pt x="649328" y="1100383"/>
                  <a:pt x="679566" y="1163451"/>
                </a:cubicBezTo>
                <a:cubicBezTo>
                  <a:pt x="709804" y="1226519"/>
                  <a:pt x="732267" y="1325873"/>
                  <a:pt x="762505" y="1381166"/>
                </a:cubicBezTo>
                <a:cubicBezTo>
                  <a:pt x="792743" y="1436459"/>
                  <a:pt x="823844" y="1477064"/>
                  <a:pt x="860994" y="1495207"/>
                </a:cubicBezTo>
                <a:cubicBezTo>
                  <a:pt x="898144" y="1513350"/>
                  <a:pt x="954301" y="1505574"/>
                  <a:pt x="985403" y="1490023"/>
                </a:cubicBezTo>
                <a:cubicBezTo>
                  <a:pt x="1016505" y="1474472"/>
                  <a:pt x="1033784" y="1440778"/>
                  <a:pt x="1047607" y="1401900"/>
                </a:cubicBezTo>
                <a:cubicBezTo>
                  <a:pt x="1061430" y="1363022"/>
                  <a:pt x="1069205" y="1297363"/>
                  <a:pt x="1068341" y="1256758"/>
                </a:cubicBezTo>
                <a:cubicBezTo>
                  <a:pt x="1067477" y="1216153"/>
                  <a:pt x="1049334" y="1193690"/>
                  <a:pt x="1042423" y="1158268"/>
                </a:cubicBezTo>
                <a:cubicBezTo>
                  <a:pt x="1035512" y="1122846"/>
                  <a:pt x="1035512" y="1083969"/>
                  <a:pt x="1026872" y="1044227"/>
                </a:cubicBezTo>
                <a:cubicBezTo>
                  <a:pt x="1018233" y="1004486"/>
                  <a:pt x="990586" y="919819"/>
                  <a:pt x="990586" y="919819"/>
                </a:cubicBezTo>
                <a:lnTo>
                  <a:pt x="928382" y="769492"/>
                </a:lnTo>
                <a:close/>
              </a:path>
            </a:pathLst>
          </a:custGeom>
          <a:solidFill>
            <a:srgbClr val="804000">
              <a:alpha val="39000"/>
            </a:srgbClr>
          </a:solidFill>
          <a:ln w="88900" cmpd="sng">
            <a:noFill/>
          </a:ln>
          <a:effectLst>
            <a:softEdge rad="50800"/>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800" b="1">
              <a:solidFill>
                <a:srgbClr val="000000"/>
              </a:solidFill>
              <a:latin typeface="Arial" charset="0"/>
              <a:ea typeface="ＭＳ Ｐゴシック" charset="0"/>
              <a:cs typeface="ＭＳ Ｐゴシック" charset="0"/>
            </a:endParaRPr>
          </a:p>
        </p:txBody>
      </p:sp>
      <p:sp>
        <p:nvSpPr>
          <p:cNvPr id="4" name="Freeform 3"/>
          <p:cNvSpPr/>
          <p:nvPr userDrawn="1"/>
        </p:nvSpPr>
        <p:spPr>
          <a:xfrm>
            <a:off x="1187624" y="6381328"/>
            <a:ext cx="8347363" cy="565375"/>
          </a:xfrm>
          <a:custGeom>
            <a:avLst/>
            <a:gdLst>
              <a:gd name="connsiteX0" fmla="*/ 8114114 w 8324308"/>
              <a:gd name="connsiteY0" fmla="*/ 35275 h 479665"/>
              <a:gd name="connsiteX1" fmla="*/ 7455616 w 8324308"/>
              <a:gd name="connsiteY1" fmla="*/ 11758 h 479665"/>
              <a:gd name="connsiteX2" fmla="*/ 5468366 w 8324308"/>
              <a:gd name="connsiteY2" fmla="*/ 129341 h 479665"/>
              <a:gd name="connsiteX3" fmla="*/ 4480620 w 8324308"/>
              <a:gd name="connsiteY3" fmla="*/ 188132 h 479665"/>
              <a:gd name="connsiteX4" fmla="*/ 3516391 w 8324308"/>
              <a:gd name="connsiteY4" fmla="*/ 235165 h 479665"/>
              <a:gd name="connsiteX5" fmla="*/ 2411056 w 8324308"/>
              <a:gd name="connsiteY5" fmla="*/ 270440 h 479665"/>
              <a:gd name="connsiteX6" fmla="*/ 1035267 w 8324308"/>
              <a:gd name="connsiteY6" fmla="*/ 270440 h 479665"/>
              <a:gd name="connsiteX7" fmla="*/ 870643 w 8324308"/>
              <a:gd name="connsiteY7" fmla="*/ 270440 h 479665"/>
              <a:gd name="connsiteX8" fmla="*/ 823607 w 8324308"/>
              <a:gd name="connsiteY8" fmla="*/ 270440 h 479665"/>
              <a:gd name="connsiteX9" fmla="*/ 776572 w 8324308"/>
              <a:gd name="connsiteY9" fmla="*/ 129341 h 479665"/>
              <a:gd name="connsiteX10" fmla="*/ 694260 w 8324308"/>
              <a:gd name="connsiteY10" fmla="*/ 11758 h 479665"/>
              <a:gd name="connsiteX11" fmla="*/ 611948 w 8324308"/>
              <a:gd name="connsiteY11" fmla="*/ 82308 h 479665"/>
              <a:gd name="connsiteX12" fmla="*/ 459082 w 8324308"/>
              <a:gd name="connsiteY12" fmla="*/ 11758 h 479665"/>
              <a:gd name="connsiteX13" fmla="*/ 306217 w 8324308"/>
              <a:gd name="connsiteY13" fmla="*/ 23517 h 479665"/>
              <a:gd name="connsiteX14" fmla="*/ 212146 w 8324308"/>
              <a:gd name="connsiteY14" fmla="*/ 47033 h 479665"/>
              <a:gd name="connsiteX15" fmla="*/ 141592 w 8324308"/>
              <a:gd name="connsiteY15" fmla="*/ 141099 h 479665"/>
              <a:gd name="connsiteX16" fmla="*/ 118075 w 8324308"/>
              <a:gd name="connsiteY16" fmla="*/ 258682 h 479665"/>
              <a:gd name="connsiteX17" fmla="*/ 35762 w 8324308"/>
              <a:gd name="connsiteY17" fmla="*/ 352748 h 479665"/>
              <a:gd name="connsiteX18" fmla="*/ 12245 w 8324308"/>
              <a:gd name="connsiteY18" fmla="*/ 399781 h 479665"/>
              <a:gd name="connsiteX19" fmla="*/ 12245 w 8324308"/>
              <a:gd name="connsiteY19" fmla="*/ 470330 h 479665"/>
              <a:gd name="connsiteX20" fmla="*/ 165110 w 8324308"/>
              <a:gd name="connsiteY20" fmla="*/ 446814 h 479665"/>
              <a:gd name="connsiteX21" fmla="*/ 365011 w 8324308"/>
              <a:gd name="connsiteY21" fmla="*/ 446814 h 479665"/>
              <a:gd name="connsiteX22" fmla="*/ 1305722 w 8324308"/>
              <a:gd name="connsiteY22" fmla="*/ 411539 h 479665"/>
              <a:gd name="connsiteX23" fmla="*/ 5973997 w 8324308"/>
              <a:gd name="connsiteY23" fmla="*/ 411539 h 479665"/>
              <a:gd name="connsiteX24" fmla="*/ 7138127 w 8324308"/>
              <a:gd name="connsiteY24" fmla="*/ 458572 h 479665"/>
              <a:gd name="connsiteX25" fmla="*/ 7843660 w 8324308"/>
              <a:gd name="connsiteY25" fmla="*/ 470330 h 479665"/>
              <a:gd name="connsiteX26" fmla="*/ 8266979 w 8324308"/>
              <a:gd name="connsiteY26" fmla="*/ 458572 h 479665"/>
              <a:gd name="connsiteX27" fmla="*/ 8314015 w 8324308"/>
              <a:gd name="connsiteY27" fmla="*/ 235165 h 479665"/>
              <a:gd name="connsiteX28" fmla="*/ 8208185 w 8324308"/>
              <a:gd name="connsiteY28" fmla="*/ 129341 h 479665"/>
              <a:gd name="connsiteX29" fmla="*/ 7984766 w 8324308"/>
              <a:gd name="connsiteY29" fmla="*/ 23517 h 479665"/>
              <a:gd name="connsiteX30" fmla="*/ 7867177 w 8324308"/>
              <a:gd name="connsiteY30" fmla="*/ 23517 h 479665"/>
              <a:gd name="connsiteX31" fmla="*/ 7867177 w 8324308"/>
              <a:gd name="connsiteY31" fmla="*/ 0 h 479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24308" h="479665">
                <a:moveTo>
                  <a:pt x="8114114" y="35275"/>
                </a:moveTo>
                <a:cubicBezTo>
                  <a:pt x="8005344" y="15677"/>
                  <a:pt x="7896574" y="-3920"/>
                  <a:pt x="7455616" y="11758"/>
                </a:cubicBezTo>
                <a:cubicBezTo>
                  <a:pt x="7014658" y="27436"/>
                  <a:pt x="5468366" y="129341"/>
                  <a:pt x="5468366" y="129341"/>
                </a:cubicBezTo>
                <a:lnTo>
                  <a:pt x="4480620" y="188132"/>
                </a:lnTo>
                <a:lnTo>
                  <a:pt x="3516391" y="235165"/>
                </a:lnTo>
                <a:cubicBezTo>
                  <a:pt x="3171464" y="248883"/>
                  <a:pt x="2824577" y="264561"/>
                  <a:pt x="2411056" y="270440"/>
                </a:cubicBezTo>
                <a:cubicBezTo>
                  <a:pt x="1997535" y="276319"/>
                  <a:pt x="1035267" y="270440"/>
                  <a:pt x="1035267" y="270440"/>
                </a:cubicBezTo>
                <a:lnTo>
                  <a:pt x="870643" y="270440"/>
                </a:lnTo>
                <a:cubicBezTo>
                  <a:pt x="835366" y="270440"/>
                  <a:pt x="839286" y="293957"/>
                  <a:pt x="823607" y="270440"/>
                </a:cubicBezTo>
                <a:cubicBezTo>
                  <a:pt x="807928" y="246923"/>
                  <a:pt x="798130" y="172455"/>
                  <a:pt x="776572" y="129341"/>
                </a:cubicBezTo>
                <a:cubicBezTo>
                  <a:pt x="755014" y="86227"/>
                  <a:pt x="721697" y="19597"/>
                  <a:pt x="694260" y="11758"/>
                </a:cubicBezTo>
                <a:cubicBezTo>
                  <a:pt x="666823" y="3919"/>
                  <a:pt x="651144" y="82308"/>
                  <a:pt x="611948" y="82308"/>
                </a:cubicBezTo>
                <a:cubicBezTo>
                  <a:pt x="572752" y="82308"/>
                  <a:pt x="510037" y="21556"/>
                  <a:pt x="459082" y="11758"/>
                </a:cubicBezTo>
                <a:cubicBezTo>
                  <a:pt x="408127" y="1959"/>
                  <a:pt x="347373" y="17638"/>
                  <a:pt x="306217" y="23517"/>
                </a:cubicBezTo>
                <a:cubicBezTo>
                  <a:pt x="265061" y="29396"/>
                  <a:pt x="239583" y="27436"/>
                  <a:pt x="212146" y="47033"/>
                </a:cubicBezTo>
                <a:cubicBezTo>
                  <a:pt x="184709" y="66630"/>
                  <a:pt x="157270" y="105824"/>
                  <a:pt x="141592" y="141099"/>
                </a:cubicBezTo>
                <a:cubicBezTo>
                  <a:pt x="125914" y="176374"/>
                  <a:pt x="135713" y="223407"/>
                  <a:pt x="118075" y="258682"/>
                </a:cubicBezTo>
                <a:cubicBezTo>
                  <a:pt x="100437" y="293957"/>
                  <a:pt x="53400" y="329231"/>
                  <a:pt x="35762" y="352748"/>
                </a:cubicBezTo>
                <a:cubicBezTo>
                  <a:pt x="18124" y="376265"/>
                  <a:pt x="16164" y="380184"/>
                  <a:pt x="12245" y="399781"/>
                </a:cubicBezTo>
                <a:cubicBezTo>
                  <a:pt x="8325" y="419378"/>
                  <a:pt x="-13232" y="462491"/>
                  <a:pt x="12245" y="470330"/>
                </a:cubicBezTo>
                <a:cubicBezTo>
                  <a:pt x="37722" y="478169"/>
                  <a:pt x="106316" y="450733"/>
                  <a:pt x="165110" y="446814"/>
                </a:cubicBezTo>
                <a:cubicBezTo>
                  <a:pt x="223904" y="442895"/>
                  <a:pt x="365011" y="446814"/>
                  <a:pt x="365011" y="446814"/>
                </a:cubicBezTo>
                <a:lnTo>
                  <a:pt x="1305722" y="411539"/>
                </a:lnTo>
                <a:lnTo>
                  <a:pt x="5973997" y="411539"/>
                </a:lnTo>
                <a:cubicBezTo>
                  <a:pt x="6946064" y="419378"/>
                  <a:pt x="6826517" y="448774"/>
                  <a:pt x="7138127" y="458572"/>
                </a:cubicBezTo>
                <a:cubicBezTo>
                  <a:pt x="7449737" y="468370"/>
                  <a:pt x="7655518" y="470330"/>
                  <a:pt x="7843660" y="470330"/>
                </a:cubicBezTo>
                <a:cubicBezTo>
                  <a:pt x="8031802" y="470330"/>
                  <a:pt x="8188587" y="497766"/>
                  <a:pt x="8266979" y="458572"/>
                </a:cubicBezTo>
                <a:cubicBezTo>
                  <a:pt x="8345372" y="419378"/>
                  <a:pt x="8323814" y="290037"/>
                  <a:pt x="8314015" y="235165"/>
                </a:cubicBezTo>
                <a:cubicBezTo>
                  <a:pt x="8304216" y="180293"/>
                  <a:pt x="8263060" y="164616"/>
                  <a:pt x="8208185" y="129341"/>
                </a:cubicBezTo>
                <a:cubicBezTo>
                  <a:pt x="8153310" y="94066"/>
                  <a:pt x="8041601" y="41154"/>
                  <a:pt x="7984766" y="23517"/>
                </a:cubicBezTo>
                <a:cubicBezTo>
                  <a:pt x="7927931" y="5880"/>
                  <a:pt x="7886775" y="27436"/>
                  <a:pt x="7867177" y="23517"/>
                </a:cubicBezTo>
                <a:cubicBezTo>
                  <a:pt x="7847579" y="19598"/>
                  <a:pt x="7867177" y="0"/>
                  <a:pt x="7867177" y="0"/>
                </a:cubicBezTo>
              </a:path>
            </a:pathLst>
          </a:custGeom>
          <a:solidFill>
            <a:srgbClr val="0066CC">
              <a:alpha val="28000"/>
            </a:srgbClr>
          </a:solidFill>
          <a:effectLst>
            <a:softEdge rad="38100"/>
          </a:effec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en-US" sz="2800" b="1">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6979439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a:solidFill>
            <a:srgbClr val="FFFF00"/>
          </a:solidFill>
          <a:latin typeface="+mj-lt"/>
          <a:ea typeface="ＭＳ Ｐゴシック" charset="0"/>
          <a:cs typeface="+mj-cs"/>
        </a:defRPr>
      </a:lvl1pPr>
      <a:lvl2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2pPr>
      <a:lvl3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3pPr>
      <a:lvl4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4pPr>
      <a:lvl5pPr algn="ctr" rtl="0" eaLnBrk="0" fontAlgn="base" hangingPunct="0">
        <a:spcBef>
          <a:spcPct val="0"/>
        </a:spcBef>
        <a:spcAft>
          <a:spcPct val="0"/>
        </a:spcAft>
        <a:defRPr sz="4400">
          <a:solidFill>
            <a:srgbClr val="FFFF00"/>
          </a:solidFill>
          <a:latin typeface="Arial Rounded MT Bold" charset="0"/>
          <a:ea typeface="ＭＳ Ｐゴシック" charset="0"/>
          <a:cs typeface="Arial" charset="0"/>
        </a:defRPr>
      </a:lvl5pPr>
      <a:lvl6pPr marL="457200" algn="ctr" rtl="0" fontAlgn="base">
        <a:spcBef>
          <a:spcPct val="0"/>
        </a:spcBef>
        <a:spcAft>
          <a:spcPct val="0"/>
        </a:spcAft>
        <a:defRPr sz="4400">
          <a:solidFill>
            <a:srgbClr val="FFFF00"/>
          </a:solidFill>
          <a:latin typeface="Arial Rounded MT Bold" charset="0"/>
          <a:ea typeface="Arial" charset="0"/>
          <a:cs typeface="Arial" charset="0"/>
        </a:defRPr>
      </a:lvl6pPr>
      <a:lvl7pPr marL="914400" algn="ctr" rtl="0" fontAlgn="base">
        <a:spcBef>
          <a:spcPct val="0"/>
        </a:spcBef>
        <a:spcAft>
          <a:spcPct val="0"/>
        </a:spcAft>
        <a:defRPr sz="4400">
          <a:solidFill>
            <a:srgbClr val="FFFF00"/>
          </a:solidFill>
          <a:latin typeface="Arial Rounded MT Bold" charset="0"/>
          <a:ea typeface="Arial" charset="0"/>
          <a:cs typeface="Arial" charset="0"/>
        </a:defRPr>
      </a:lvl7pPr>
      <a:lvl8pPr marL="1371600" algn="ctr" rtl="0" fontAlgn="base">
        <a:spcBef>
          <a:spcPct val="0"/>
        </a:spcBef>
        <a:spcAft>
          <a:spcPct val="0"/>
        </a:spcAft>
        <a:defRPr sz="4400">
          <a:solidFill>
            <a:srgbClr val="FFFF00"/>
          </a:solidFill>
          <a:latin typeface="Arial Rounded MT Bold" charset="0"/>
          <a:ea typeface="Arial" charset="0"/>
          <a:cs typeface="Arial" charset="0"/>
        </a:defRPr>
      </a:lvl8pPr>
      <a:lvl9pPr marL="1828800" algn="ctr" rtl="0" fontAlgn="base">
        <a:spcBef>
          <a:spcPct val="0"/>
        </a:spcBef>
        <a:spcAft>
          <a:spcPct val="0"/>
        </a:spcAft>
        <a:defRPr sz="4400">
          <a:solidFill>
            <a:srgbClr val="FFFF00"/>
          </a:solidFill>
          <a:latin typeface="Arial Rounded MT Bold"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5" descr="IMG_0139.JPG"/>
          <p:cNvPicPr>
            <a:picLocks noChangeAspect="1"/>
          </p:cNvPicPr>
          <p:nvPr userDrawn="1"/>
        </p:nvPicPr>
        <p:blipFill>
          <a:blip r:embed="rId15">
            <a:lum bright="-5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Text Box 8"/>
          <p:cNvSpPr txBox="1">
            <a:spLocks noChangeArrowheads="1"/>
          </p:cNvSpPr>
          <p:nvPr userDrawn="1"/>
        </p:nvSpPr>
        <p:spPr bwMode="auto">
          <a:xfrm>
            <a:off x="-56028" y="6620711"/>
            <a:ext cx="1470888" cy="246221"/>
          </a:xfrm>
          <a:prstGeom prst="rect">
            <a:avLst/>
          </a:prstGeom>
          <a:noFill/>
          <a:ln w="9525">
            <a:noFill/>
            <a:miter lim="800000"/>
            <a:headEnd/>
            <a:tailEnd/>
          </a:ln>
          <a:effec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GB" sz="1000" dirty="0">
                <a:solidFill>
                  <a:srgbClr val="FFFF00"/>
                </a:solidFill>
                <a:latin typeface="Arial Narrow"/>
                <a:cs typeface="Arial Narrow"/>
              </a:rPr>
              <a:t>PG – </a:t>
            </a:r>
            <a:r>
              <a:rPr lang="en-GB" sz="1000" dirty="0" smtClean="0">
                <a:solidFill>
                  <a:srgbClr val="FFFF00"/>
                </a:solidFill>
                <a:latin typeface="Arial Narrow"/>
                <a:cs typeface="Arial Narrow"/>
              </a:rPr>
              <a:t>EBCOG </a:t>
            </a:r>
            <a:r>
              <a:rPr lang="en-GB" sz="1000" dirty="0">
                <a:solidFill>
                  <a:srgbClr val="FFFF00"/>
                </a:solidFill>
                <a:latin typeface="Arial Narrow"/>
                <a:cs typeface="Arial Narrow"/>
              </a:rPr>
              <a:t>Antalya </a:t>
            </a:r>
            <a:r>
              <a:rPr lang="en-GB" sz="1000" dirty="0" smtClean="0">
                <a:solidFill>
                  <a:srgbClr val="FFFF00"/>
                </a:solidFill>
                <a:latin typeface="Arial Narrow"/>
                <a:cs typeface="Arial Narrow"/>
              </a:rPr>
              <a:t>2017</a:t>
            </a:r>
            <a:endParaRPr lang="en-US" sz="1000" dirty="0">
              <a:solidFill>
                <a:srgbClr val="FFFF00"/>
              </a:solidFill>
              <a:latin typeface="Arial Narrow"/>
              <a:cs typeface="Arial Narrow"/>
            </a:endParaRPr>
          </a:p>
        </p:txBody>
      </p:sp>
    </p:spTree>
    <p:extLst>
      <p:ext uri="{BB962C8B-B14F-4D97-AF65-F5344CB8AC3E}">
        <p14:creationId xmlns:p14="http://schemas.microsoft.com/office/powerpoint/2010/main" val="242053424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ransition spd="slow">
    <p:fade/>
  </p:transition>
  <p:timing>
    <p:tnLst>
      <p:par>
        <p:cTn id="1" dur="indefinite" restart="never" nodeType="tmRoot"/>
      </p:par>
    </p:tnLst>
  </p:timing>
  <p:txStyles>
    <p:title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Franklin Gothic Medium" pitchFamily="-1" charset="0"/>
              </a:defRPr>
            </a:lvl1pPr>
          </a:lstStyle>
          <a:p>
            <a:pPr defTabSz="914400" fontAlgn="base">
              <a:spcBef>
                <a:spcPct val="0"/>
              </a:spcBef>
              <a:spcAft>
                <a:spcPct val="0"/>
              </a:spcAft>
              <a:defRPr/>
            </a:pPr>
            <a:endParaRPr lang="en-GB">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Franklin Gothic Medium" pitchFamily="-1" charset="0"/>
              </a:defRPr>
            </a:lvl1pPr>
          </a:lstStyle>
          <a:p>
            <a:pPr algn="ctr" defTabSz="914400" fontAlgn="base">
              <a:spcBef>
                <a:spcPct val="0"/>
              </a:spcBef>
              <a:spcAft>
                <a:spcPct val="0"/>
              </a:spcAft>
              <a:defRPr/>
            </a:pPr>
            <a:endParaRPr lang="en-GB">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Franklin Gothic Medium" pitchFamily="-1" charset="0"/>
              </a:defRPr>
            </a:lvl1pPr>
          </a:lstStyle>
          <a:p>
            <a:pPr defTabSz="914400" fontAlgn="base">
              <a:spcBef>
                <a:spcPct val="0"/>
              </a:spcBef>
              <a:spcAft>
                <a:spcPct val="0"/>
              </a:spcAft>
              <a:defRPr/>
            </a:pPr>
            <a:fld id="{36E93536-412D-4746-A988-67A99CABF7FE}" type="slidenum">
              <a:rPr lang="en-GB">
                <a:solidFill>
                  <a:srgbClr val="FFFFFF"/>
                </a:solidFill>
              </a:rPr>
              <a:pPr defTabSz="914400" fontAlgn="base">
                <a:spcBef>
                  <a:spcPct val="0"/>
                </a:spcBef>
                <a:spcAft>
                  <a:spcPct val="0"/>
                </a:spcAft>
                <a:defRPr/>
              </a:pPr>
              <a:t>‹#›</a:t>
            </a:fld>
            <a:endParaRPr lang="en-GB">
              <a:solidFill>
                <a:srgbClr val="FFFFFF"/>
              </a:solidFill>
            </a:endParaRPr>
          </a:p>
        </p:txBody>
      </p:sp>
    </p:spTree>
    <p:extLst>
      <p:ext uri="{BB962C8B-B14F-4D97-AF65-F5344CB8AC3E}">
        <p14:creationId xmlns:p14="http://schemas.microsoft.com/office/powerpoint/2010/main" val="757270048"/>
      </p:ext>
    </p:extLst>
  </p:cSld>
  <p:clrMap bg1="dk2" tx1="lt1" bg2="dk1"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Lst>
  <p:transition spd="slow">
    <p:fade/>
  </p:transition>
  <p:txStyles>
    <p:titleStyle>
      <a:lvl1pPr algn="ctr" rtl="0" eaLnBrk="0" fontAlgn="base" hangingPunct="0">
        <a:spcBef>
          <a:spcPct val="0"/>
        </a:spcBef>
        <a:spcAft>
          <a:spcPct val="0"/>
        </a:spcAft>
        <a:defRPr sz="48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800">
          <a:solidFill>
            <a:schemeClr val="tx2"/>
          </a:solidFill>
          <a:latin typeface="Comic Sans MS" pitchFamily="-1" charset="0"/>
          <a:ea typeface="ＭＳ Ｐゴシック" pitchFamily="-1" charset="-128"/>
          <a:cs typeface="ＭＳ Ｐゴシック" pitchFamily="-1" charset="-128"/>
        </a:defRPr>
      </a:lvl2pPr>
      <a:lvl3pPr algn="ctr" rtl="0" eaLnBrk="0" fontAlgn="base" hangingPunct="0">
        <a:spcBef>
          <a:spcPct val="0"/>
        </a:spcBef>
        <a:spcAft>
          <a:spcPct val="0"/>
        </a:spcAft>
        <a:defRPr sz="4800">
          <a:solidFill>
            <a:schemeClr val="tx2"/>
          </a:solidFill>
          <a:latin typeface="Comic Sans MS" pitchFamily="-1" charset="0"/>
          <a:ea typeface="ＭＳ Ｐゴシック" pitchFamily="-1" charset="-128"/>
          <a:cs typeface="ＭＳ Ｐゴシック" pitchFamily="-1" charset="-128"/>
        </a:defRPr>
      </a:lvl3pPr>
      <a:lvl4pPr algn="ctr" rtl="0" eaLnBrk="0" fontAlgn="base" hangingPunct="0">
        <a:spcBef>
          <a:spcPct val="0"/>
        </a:spcBef>
        <a:spcAft>
          <a:spcPct val="0"/>
        </a:spcAft>
        <a:defRPr sz="4800">
          <a:solidFill>
            <a:schemeClr val="tx2"/>
          </a:solidFill>
          <a:latin typeface="Comic Sans MS" pitchFamily="-1" charset="0"/>
          <a:ea typeface="ＭＳ Ｐゴシック" pitchFamily="-1" charset="-128"/>
          <a:cs typeface="ＭＳ Ｐゴシック" pitchFamily="-1" charset="-128"/>
        </a:defRPr>
      </a:lvl4pPr>
      <a:lvl5pPr algn="ctr" rtl="0" eaLnBrk="0" fontAlgn="base" hangingPunct="0">
        <a:spcBef>
          <a:spcPct val="0"/>
        </a:spcBef>
        <a:spcAft>
          <a:spcPct val="0"/>
        </a:spcAft>
        <a:defRPr sz="4800">
          <a:solidFill>
            <a:schemeClr val="tx2"/>
          </a:solidFill>
          <a:latin typeface="Comic Sans MS" pitchFamily="-1" charset="0"/>
          <a:ea typeface="ＭＳ Ｐゴシック" pitchFamily="-1" charset="-128"/>
          <a:cs typeface="ＭＳ Ｐゴシック" pitchFamily="-1" charset="-128"/>
        </a:defRPr>
      </a:lvl5pPr>
      <a:lvl6pPr marL="457200" algn="ctr" rtl="0" fontAlgn="base">
        <a:spcBef>
          <a:spcPct val="0"/>
        </a:spcBef>
        <a:spcAft>
          <a:spcPct val="0"/>
        </a:spcAft>
        <a:defRPr sz="4800">
          <a:solidFill>
            <a:schemeClr val="tx2"/>
          </a:solidFill>
          <a:latin typeface="Comic Sans MS" pitchFamily="-1" charset="0"/>
        </a:defRPr>
      </a:lvl6pPr>
      <a:lvl7pPr marL="914400" algn="ctr" rtl="0" fontAlgn="base">
        <a:spcBef>
          <a:spcPct val="0"/>
        </a:spcBef>
        <a:spcAft>
          <a:spcPct val="0"/>
        </a:spcAft>
        <a:defRPr sz="4800">
          <a:solidFill>
            <a:schemeClr val="tx2"/>
          </a:solidFill>
          <a:latin typeface="Comic Sans MS" pitchFamily="-1" charset="0"/>
        </a:defRPr>
      </a:lvl7pPr>
      <a:lvl8pPr marL="1371600" algn="ctr" rtl="0" fontAlgn="base">
        <a:spcBef>
          <a:spcPct val="0"/>
        </a:spcBef>
        <a:spcAft>
          <a:spcPct val="0"/>
        </a:spcAft>
        <a:defRPr sz="4800">
          <a:solidFill>
            <a:schemeClr val="tx2"/>
          </a:solidFill>
          <a:latin typeface="Comic Sans MS" pitchFamily="-1" charset="0"/>
        </a:defRPr>
      </a:lvl8pPr>
      <a:lvl9pPr marL="1828800" algn="ctr" rtl="0" fontAlgn="base">
        <a:spcBef>
          <a:spcPct val="0"/>
        </a:spcBef>
        <a:spcAft>
          <a:spcPct val="0"/>
        </a:spcAft>
        <a:defRPr sz="4800">
          <a:solidFill>
            <a:schemeClr val="tx2"/>
          </a:solidFill>
          <a:latin typeface="Comic Sans MS"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84.xml"/><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7.xml"/><Relationship Id="rId1" Type="http://schemas.openxmlformats.org/officeDocument/2006/relationships/vmlDrawing" Target="../drawings/vmlDrawing1.vml"/><Relationship Id="rId5" Type="http://schemas.openxmlformats.org/officeDocument/2006/relationships/image" Target="../media/image32.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7.xml"/><Relationship Id="rId1" Type="http://schemas.openxmlformats.org/officeDocument/2006/relationships/vmlDrawing" Target="../drawings/vmlDrawing2.vml"/><Relationship Id="rId5" Type="http://schemas.openxmlformats.org/officeDocument/2006/relationships/image" Target="../media/image32.png"/><Relationship Id="rId4" Type="http://schemas.openxmlformats.org/officeDocument/2006/relationships/oleObject" Target="../embeddings/oleObject2.bin"/></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0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32.xml"/><Relationship Id="rId1" Type="http://schemas.openxmlformats.org/officeDocument/2006/relationships/vmlDrawing" Target="../drawings/vmlDrawing3.vml"/><Relationship Id="rId4" Type="http://schemas.openxmlformats.org/officeDocument/2006/relationships/image" Target="../media/image3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ctangle 1"/>
          <p:cNvSpPr/>
          <p:nvPr/>
        </p:nvSpPr>
        <p:spPr>
          <a:xfrm>
            <a:off x="-493952" y="-964177"/>
            <a:ext cx="10726500" cy="8049573"/>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IMG_0139.JPG"/>
          <p:cNvPicPr>
            <a:picLocks noChangeAspect="1"/>
          </p:cNvPicPr>
          <p:nvPr/>
        </p:nvPicPr>
        <p:blipFill>
          <a:blip r:embed="rId2">
            <a:lum bright="14000"/>
            <a:extLst>
              <a:ext uri="{28A0092B-C50C-407E-A947-70E740481C1C}">
                <a14:useLocalDpi xmlns:a14="http://schemas.microsoft.com/office/drawing/2010/main" val="0"/>
              </a:ext>
            </a:extLst>
          </a:blip>
          <a:srcRect/>
          <a:stretch>
            <a:fillRect/>
          </a:stretch>
        </p:blipFill>
        <p:spPr bwMode="auto">
          <a:xfrm>
            <a:off x="0" y="0"/>
            <a:ext cx="913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1" name="Line 4"/>
          <p:cNvSpPr>
            <a:spLocks noChangeShapeType="1"/>
          </p:cNvSpPr>
          <p:nvPr/>
        </p:nvSpPr>
        <p:spPr bwMode="auto">
          <a:xfrm>
            <a:off x="1692275" y="2565400"/>
            <a:ext cx="0" cy="0"/>
          </a:xfrm>
          <a:prstGeom prst="line">
            <a:avLst/>
          </a:prstGeom>
          <a:noFill/>
          <a:ln w="1778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301063" name="Rectangle 5"/>
          <p:cNvSpPr>
            <a:spLocks noChangeArrowheads="1"/>
          </p:cNvSpPr>
          <p:nvPr/>
        </p:nvSpPr>
        <p:spPr bwMode="auto">
          <a:xfrm>
            <a:off x="3251888" y="1077328"/>
            <a:ext cx="4984015" cy="97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endParaRPr lang="en-GB" sz="6000" b="1" dirty="0" smtClean="0">
              <a:solidFill>
                <a:srgbClr val="FFFF00"/>
              </a:solidFill>
              <a:latin typeface="Arial Rounded MT Bold" charset="0"/>
              <a:cs typeface="Arial" charset="0"/>
            </a:endParaRPr>
          </a:p>
          <a:p>
            <a:pPr algn="ctr">
              <a:lnSpc>
                <a:spcPct val="70000"/>
              </a:lnSpc>
            </a:pPr>
            <a:r>
              <a:rPr lang="en-GB" sz="13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P.I.D.</a:t>
            </a:r>
            <a:r>
              <a:rPr lang="en-GB" sz="8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 </a:t>
            </a:r>
            <a:r>
              <a:rPr lang="en-GB" sz="72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&amp;</a:t>
            </a:r>
          </a:p>
          <a:p>
            <a:pPr algn="dist">
              <a:lnSpc>
                <a:spcPct val="70000"/>
              </a:lnSpc>
            </a:pPr>
            <a:r>
              <a:rPr lang="en-GB"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Mycoplasma </a:t>
            </a:r>
          </a:p>
          <a:p>
            <a:pPr algn="dist">
              <a:lnSpc>
                <a:spcPct val="70000"/>
              </a:lnSpc>
            </a:pPr>
            <a:r>
              <a:rPr lang="en-GB" sz="60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Genitalium</a:t>
            </a:r>
            <a:r>
              <a:rPr lang="en-GB" sz="60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a:t>
            </a:r>
          </a:p>
          <a:p>
            <a:pPr algn="ctr"/>
            <a:r>
              <a:rPr lang="en-GB"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rPr>
              <a:t>State of the Art</a:t>
            </a:r>
            <a:endParaRPr lang="en-GB" sz="4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charset="0"/>
            </a:endParaRPr>
          </a:p>
          <a:p>
            <a:pPr algn="ctr"/>
            <a:r>
              <a:rPr lang="en-GB" sz="2800" b="1" dirty="0">
                <a:solidFill>
                  <a:srgbClr val="FFFF00"/>
                </a:solidFill>
                <a:latin typeface="+mj-lt"/>
                <a:cs typeface="Arial" charset="0"/>
              </a:rPr>
              <a:t> </a:t>
            </a:r>
          </a:p>
        </p:txBody>
      </p:sp>
      <p:sp>
        <p:nvSpPr>
          <p:cNvPr id="30" name="Content Placeholder 3"/>
          <p:cNvSpPr>
            <a:spLocks/>
          </p:cNvSpPr>
          <p:nvPr/>
        </p:nvSpPr>
        <p:spPr bwMode="auto">
          <a:xfrm>
            <a:off x="2823598" y="5854142"/>
            <a:ext cx="740895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3200" dirty="0" smtClean="0">
                <a:solidFill>
                  <a:schemeClr val="bg1"/>
                </a:solidFill>
                <a:cs typeface="Arial" charset="0"/>
              </a:rPr>
              <a:t>Mr Peter </a:t>
            </a:r>
            <a:r>
              <a:rPr lang="en-US" sz="3200" dirty="0">
                <a:solidFill>
                  <a:schemeClr val="bg1"/>
                </a:solidFill>
                <a:cs typeface="Arial" charset="0"/>
              </a:rPr>
              <a:t>Greenhouse </a:t>
            </a:r>
            <a:r>
              <a:rPr lang="en-US" sz="2400" dirty="0">
                <a:solidFill>
                  <a:schemeClr val="bg1"/>
                </a:solidFill>
                <a:cs typeface="Arial" charset="0"/>
              </a:rPr>
              <a:t>FRCOG </a:t>
            </a:r>
            <a:r>
              <a:rPr lang="en-US" sz="2400" dirty="0" smtClean="0">
                <a:solidFill>
                  <a:schemeClr val="bg1"/>
                </a:solidFill>
                <a:cs typeface="Arial" charset="0"/>
              </a:rPr>
              <a:t>FFSRH</a:t>
            </a:r>
          </a:p>
          <a:p>
            <a:pPr marL="342900" indent="-342900">
              <a:spcBef>
                <a:spcPct val="20000"/>
              </a:spcBef>
            </a:pPr>
            <a:r>
              <a:rPr lang="en-US" sz="2000" dirty="0" smtClean="0">
                <a:solidFill>
                  <a:schemeClr val="bg1"/>
                </a:solidFill>
                <a:cs typeface="Arial" charset="0"/>
              </a:rPr>
              <a:t>Consultant </a:t>
            </a:r>
            <a:r>
              <a:rPr lang="en-US" sz="2000" dirty="0">
                <a:solidFill>
                  <a:schemeClr val="bg1"/>
                </a:solidFill>
                <a:cs typeface="Arial" charset="0"/>
              </a:rPr>
              <a:t>in Sexual Health </a:t>
            </a:r>
            <a:r>
              <a:rPr lang="en-US" sz="2000" dirty="0" smtClean="0">
                <a:solidFill>
                  <a:schemeClr val="bg1"/>
                </a:solidFill>
                <a:cs typeface="Arial" charset="0"/>
              </a:rPr>
              <a:t> Bristol UK </a:t>
            </a:r>
            <a:r>
              <a:rPr lang="en-US" sz="1600" dirty="0" err="1" smtClean="0">
                <a:solidFill>
                  <a:schemeClr val="bg1"/>
                </a:solidFill>
                <a:cs typeface="Arial" charset="0"/>
              </a:rPr>
              <a:t>peter.gh@icloud.com</a:t>
            </a:r>
            <a:endParaRPr lang="en-US" sz="2400" dirty="0">
              <a:solidFill>
                <a:schemeClr val="bg1"/>
              </a:solidFill>
              <a:cs typeface="Arial" charset="0"/>
            </a:endParaRPr>
          </a:p>
          <a:p>
            <a:pPr marL="342900" indent="-342900">
              <a:spcBef>
                <a:spcPct val="20000"/>
              </a:spcBef>
            </a:pPr>
            <a:endParaRPr lang="en-US" sz="3200" dirty="0">
              <a:solidFill>
                <a:schemeClr val="bg1"/>
              </a:solidFill>
              <a:cs typeface="Arial" charset="0"/>
            </a:endParaRPr>
          </a:p>
        </p:txBody>
      </p:sp>
      <p:sp>
        <p:nvSpPr>
          <p:cNvPr id="31" name="Text Box 8"/>
          <p:cNvSpPr txBox="1">
            <a:spLocks noChangeArrowheads="1"/>
          </p:cNvSpPr>
          <p:nvPr/>
        </p:nvSpPr>
        <p:spPr bwMode="auto">
          <a:xfrm>
            <a:off x="-56028" y="7085396"/>
            <a:ext cx="1470888" cy="246221"/>
          </a:xfrm>
          <a:prstGeom prst="rect">
            <a:avLst/>
          </a:prstGeom>
          <a:noFill/>
          <a:ln w="9525">
            <a:noFill/>
            <a:miter lim="800000"/>
            <a:headEnd/>
            <a:tailEnd/>
          </a:ln>
          <a:effec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GB" sz="1000" dirty="0">
                <a:solidFill>
                  <a:srgbClr val="FFFF00"/>
                </a:solidFill>
                <a:latin typeface="Arial Narrow"/>
                <a:cs typeface="Arial Narrow"/>
              </a:rPr>
              <a:t>PG – </a:t>
            </a:r>
            <a:r>
              <a:rPr lang="en-GB" sz="1000" dirty="0" smtClean="0">
                <a:solidFill>
                  <a:srgbClr val="FFFF00"/>
                </a:solidFill>
                <a:latin typeface="Arial Narrow"/>
                <a:cs typeface="Arial Narrow"/>
              </a:rPr>
              <a:t>EBCOG </a:t>
            </a:r>
            <a:r>
              <a:rPr lang="en-GB" sz="1000" dirty="0">
                <a:solidFill>
                  <a:srgbClr val="FFFF00"/>
                </a:solidFill>
                <a:latin typeface="Arial Narrow"/>
                <a:cs typeface="Arial Narrow"/>
              </a:rPr>
              <a:t>Antalya </a:t>
            </a:r>
            <a:r>
              <a:rPr lang="en-GB" sz="1000" dirty="0" smtClean="0">
                <a:solidFill>
                  <a:srgbClr val="FFFF00"/>
                </a:solidFill>
                <a:latin typeface="Arial Narrow"/>
                <a:cs typeface="Arial Narrow"/>
              </a:rPr>
              <a:t>2017</a:t>
            </a:r>
            <a:endParaRPr lang="en-US" sz="1000" dirty="0">
              <a:solidFill>
                <a:srgbClr val="FFFF00"/>
              </a:solidFill>
              <a:latin typeface="Arial Narrow"/>
              <a:cs typeface="Arial Narrow"/>
            </a:endParaRPr>
          </a:p>
        </p:txBody>
      </p:sp>
      <p:pic>
        <p:nvPicPr>
          <p:cNvPr id="29" name="Picture 28" descr="Ebcog_logo_fullrou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9" y="3515548"/>
            <a:ext cx="2969393" cy="2367304"/>
          </a:xfrm>
          <a:prstGeom prst="rect">
            <a:avLst/>
          </a:prstGeom>
        </p:spPr>
      </p:pic>
      <p:grpSp>
        <p:nvGrpSpPr>
          <p:cNvPr id="32" name="Group 31"/>
          <p:cNvGrpSpPr/>
          <p:nvPr/>
        </p:nvGrpSpPr>
        <p:grpSpPr>
          <a:xfrm>
            <a:off x="107504" y="548680"/>
            <a:ext cx="2664296" cy="2664296"/>
            <a:chOff x="107504" y="476672"/>
            <a:chExt cx="2963298" cy="3017540"/>
          </a:xfrm>
        </p:grpSpPr>
        <p:sp>
          <p:nvSpPr>
            <p:cNvPr id="33" name="Donut 32"/>
            <p:cNvSpPr/>
            <p:nvPr/>
          </p:nvSpPr>
          <p:spPr>
            <a:xfrm>
              <a:off x="301453" y="476672"/>
              <a:ext cx="2539249" cy="2390463"/>
            </a:xfrm>
            <a:prstGeom prst="donut">
              <a:avLst>
                <a:gd name="adj" fmla="val 1995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b="1"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INFECTIOUS DISEASES</a:t>
              </a:r>
            </a:p>
            <a:p>
              <a:pPr algn="ctr" defTabSz="457200" fontAlgn="auto">
                <a:spcBef>
                  <a:spcPts val="0"/>
                </a:spcBef>
                <a:spcAft>
                  <a:spcPts val="0"/>
                </a:spcAft>
              </a:pPr>
              <a:endParaRPr lang="en-US" sz="1800" dirty="0">
                <a:solidFill>
                  <a:prstClr val="black"/>
                </a:solidFill>
                <a:latin typeface="Calibri"/>
              </a:endParaRPr>
            </a:p>
          </p:txBody>
        </p:sp>
        <p:sp>
          <p:nvSpPr>
            <p:cNvPr id="34" name="Rectangle 33"/>
            <p:cNvSpPr/>
            <p:nvPr/>
          </p:nvSpPr>
          <p:spPr>
            <a:xfrm>
              <a:off x="107504" y="1175073"/>
              <a:ext cx="2963298" cy="1022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5" name="Rectangle 34"/>
            <p:cNvSpPr/>
            <p:nvPr/>
          </p:nvSpPr>
          <p:spPr>
            <a:xfrm>
              <a:off x="107504" y="2096969"/>
              <a:ext cx="2963298" cy="1022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6" name="Rectangle 35"/>
            <p:cNvSpPr/>
            <p:nvPr/>
          </p:nvSpPr>
          <p:spPr>
            <a:xfrm>
              <a:off x="107504" y="1277278"/>
              <a:ext cx="2963298" cy="819691"/>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7" name="Rectangle 36"/>
            <p:cNvSpPr/>
            <p:nvPr/>
          </p:nvSpPr>
          <p:spPr>
            <a:xfrm>
              <a:off x="1040783" y="2959731"/>
              <a:ext cx="1076647" cy="408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8" name="Rectangle 37"/>
            <p:cNvSpPr/>
            <p:nvPr/>
          </p:nvSpPr>
          <p:spPr>
            <a:xfrm rot="16200000">
              <a:off x="1063528" y="2752070"/>
              <a:ext cx="1028931" cy="4553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9" name="Rectangle 38"/>
            <p:cNvSpPr/>
            <p:nvPr/>
          </p:nvSpPr>
          <p:spPr>
            <a:xfrm>
              <a:off x="107504" y="1347256"/>
              <a:ext cx="2963298" cy="672311"/>
            </a:xfrm>
            <a:prstGeom prst="rect">
              <a:avLst/>
            </a:prstGeom>
            <a:noFill/>
          </p:spPr>
          <p:txBody>
            <a:bodyPr wrap="none" lIns="91440" tIns="45720" rIns="91440" bIns="45720">
              <a:prstTxWarp prst="textPlain">
                <a:avLst/>
              </a:prstTxWarp>
              <a:spAutoFit/>
            </a:bodyPr>
            <a:lstStyle/>
            <a:p>
              <a:pPr algn="ctr" defTabSz="457200" fontAlgn="auto">
                <a:spcBef>
                  <a:spcPts val="0"/>
                </a:spcBef>
                <a:spcAft>
                  <a:spcPts val="0"/>
                </a:spcAft>
              </a:pPr>
              <a:r>
                <a:rPr lang="en-GB" sz="4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Black"/>
                  <a:ea typeface="+mn-ea"/>
                  <a:cs typeface="Arial Black"/>
                </a:rPr>
                <a:t>ISIDOG</a:t>
              </a:r>
              <a:endParaRPr lang="en-GB" sz="4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Black"/>
                <a:ea typeface="+mn-ea"/>
                <a:cs typeface="Arial Black"/>
              </a:endParaRPr>
            </a:p>
          </p:txBody>
        </p:sp>
        <p:sp>
          <p:nvSpPr>
            <p:cNvPr id="40" name="Rectangle 39"/>
            <p:cNvSpPr/>
            <p:nvPr/>
          </p:nvSpPr>
          <p:spPr>
            <a:xfrm>
              <a:off x="568285" y="710842"/>
              <a:ext cx="2009767" cy="1582433"/>
            </a:xfrm>
            <a:prstGeom prst="rect">
              <a:avLst/>
            </a:prstGeom>
            <a:noFill/>
          </p:spPr>
          <p:txBody>
            <a:bodyPr wrap="none" lIns="91440" tIns="45720" rIns="91440" bIns="45720">
              <a:prstTxWarp prst="textArchUp">
                <a:avLst>
                  <a:gd name="adj" fmla="val 12180637"/>
                </a:avLst>
              </a:prstTxWarp>
              <a:spAutoFit/>
            </a:bodyPr>
            <a:lstStyle/>
            <a:p>
              <a:pPr algn="ctr" defTabSz="457200" fontAlgn="auto">
                <a:spcBef>
                  <a:spcPts val="0"/>
                </a:spcBef>
                <a:spcAft>
                  <a:spcPts val="0"/>
                </a:spcAft>
              </a:pPr>
              <a:r>
                <a:rPr lang="en-GB" sz="5400" b="1" dirty="0" smtClean="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rPr>
                <a:t>INFECTIOUS DISEASES</a:t>
              </a:r>
              <a:endParaRPr lang="en-GB" sz="5400" b="1" dirty="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endParaRPr>
            </a:p>
          </p:txBody>
        </p:sp>
        <p:sp>
          <p:nvSpPr>
            <p:cNvPr id="41" name="Rectangle 40"/>
            <p:cNvSpPr/>
            <p:nvPr/>
          </p:nvSpPr>
          <p:spPr>
            <a:xfrm>
              <a:off x="569423" y="1209652"/>
              <a:ext cx="2009767" cy="1442477"/>
            </a:xfrm>
            <a:prstGeom prst="rect">
              <a:avLst/>
            </a:prstGeom>
            <a:noFill/>
          </p:spPr>
          <p:txBody>
            <a:bodyPr wrap="none" lIns="91440" tIns="45720" rIns="91440" bIns="45720">
              <a:prstTxWarp prst="textArchDown">
                <a:avLst>
                  <a:gd name="adj" fmla="val 1289941"/>
                </a:avLst>
              </a:prstTxWarp>
              <a:spAutoFit/>
            </a:bodyPr>
            <a:lstStyle/>
            <a:p>
              <a:pPr algn="ctr" defTabSz="457200" fontAlgn="auto">
                <a:spcBef>
                  <a:spcPts val="0"/>
                </a:spcBef>
                <a:spcAft>
                  <a:spcPts val="0"/>
                </a:spcAft>
              </a:pPr>
              <a:r>
                <a:rPr lang="en-GB" sz="5400" b="1" dirty="0" smtClean="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rPr>
                <a:t>IN OBSTETRICS &amp; GYNAECOLOGY</a:t>
              </a:r>
              <a:endParaRPr lang="en-GB" sz="5400" b="1" dirty="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endParaRPr>
            </a:p>
          </p:txBody>
        </p:sp>
      </p:grpSp>
      <p:sp>
        <p:nvSpPr>
          <p:cNvPr id="43" name="Rectangle 10"/>
          <p:cNvSpPr>
            <a:spLocks noChangeArrowheads="1"/>
          </p:cNvSpPr>
          <p:nvPr/>
        </p:nvSpPr>
        <p:spPr bwMode="auto">
          <a:xfrm>
            <a:off x="179512" y="-27210"/>
            <a:ext cx="10153128" cy="1223962"/>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pPr>
            <a:r>
              <a:rPr lang="en-GB" sz="2400" dirty="0" smtClean="0">
                <a:solidFill>
                  <a:schemeClr val="bg1"/>
                </a:solidFill>
                <a:latin typeface="Calibri"/>
                <a:cs typeface="Calibri"/>
              </a:rPr>
              <a:t>EBCOG Antalya 2017</a:t>
            </a:r>
            <a:endParaRPr lang="en-GB" sz="1400" dirty="0">
              <a:solidFill>
                <a:schemeClr val="bg1"/>
              </a:solidFill>
              <a:latin typeface="Calibri"/>
              <a:cs typeface="Calibri"/>
            </a:endParaRPr>
          </a:p>
        </p:txBody>
      </p:sp>
    </p:spTree>
    <p:extLst>
      <p:ext uri="{BB962C8B-B14F-4D97-AF65-F5344CB8AC3E}">
        <p14:creationId xmlns:p14="http://schemas.microsoft.com/office/powerpoint/2010/main" val="195829689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par>
                          <p:cTn id="8" fill="hold">
                            <p:stCondLst>
                              <p:cond delay="5000"/>
                            </p:stCondLst>
                            <p:childTnLst>
                              <p:par>
                                <p:cTn id="9" presetID="10" presetClass="entr" presetSubtype="0" fill="hold" grpId="0" nodeType="afterEffect">
                                  <p:stCondLst>
                                    <p:cond delay="1000"/>
                                  </p:stCondLst>
                                  <p:childTnLst>
                                    <p:set>
                                      <p:cBhvr>
                                        <p:cTn id="10" dur="1" fill="hold">
                                          <p:stCondLst>
                                            <p:cond delay="0"/>
                                          </p:stCondLst>
                                        </p:cTn>
                                        <p:tgtEl>
                                          <p:spTgt spid="301063"/>
                                        </p:tgtEl>
                                        <p:attrNameLst>
                                          <p:attrName>style.visibility</p:attrName>
                                        </p:attrNameLst>
                                      </p:cBhvr>
                                      <p:to>
                                        <p:strVal val="visible"/>
                                      </p:to>
                                    </p:set>
                                    <p:animEffect transition="in" filter="fade">
                                      <p:cBhvr>
                                        <p:cTn id="11" dur="1000"/>
                                        <p:tgtEl>
                                          <p:spTgt spid="301063"/>
                                        </p:tgtEl>
                                      </p:cBhvr>
                                    </p:animEffect>
                                  </p:childTnLst>
                                </p:cTn>
                              </p:par>
                            </p:childTnLst>
                          </p:cTn>
                        </p:par>
                        <p:par>
                          <p:cTn id="12" fill="hold">
                            <p:stCondLst>
                              <p:cond delay="7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childTnLst>
                                </p:cTn>
                              </p:par>
                            </p:childTnLst>
                          </p:cTn>
                        </p:par>
                        <p:par>
                          <p:cTn id="16" fill="hold">
                            <p:stCondLst>
                              <p:cond delay="8000"/>
                            </p:stCondLst>
                            <p:childTnLst>
                              <p:par>
                                <p:cTn id="17" presetID="10" presetClass="exit" presetSubtype="0" fill="hold" grpId="0" nodeType="afterEffect">
                                  <p:stCondLst>
                                    <p:cond delay="0"/>
                                  </p:stCondLst>
                                  <p:childTnLst>
                                    <p:animEffect transition="out" filter="fade">
                                      <p:cBhvr>
                                        <p:cTn id="18" dur="500"/>
                                        <p:tgtEl>
                                          <p:spTgt spid="2"/>
                                        </p:tgtEl>
                                      </p:cBhvr>
                                    </p:animEffect>
                                    <p:set>
                                      <p:cBhvr>
                                        <p:cTn id="19" dur="1" fill="hold">
                                          <p:stCondLst>
                                            <p:cond delay="499"/>
                                          </p:stCondLst>
                                        </p:cTn>
                                        <p:tgtEl>
                                          <p:spTgt spid="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3000"/>
                                        <p:tgtEl>
                                          <p:spTgt spid="7"/>
                                        </p:tgtEl>
                                      </p:cBhvr>
                                    </p:animEffect>
                                    <p:set>
                                      <p:cBhvr>
                                        <p:cTn id="24"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01063" grpId="0"/>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Autofit/>
          </a:bodyPr>
          <a:lstStyle/>
          <a:p>
            <a:pPr algn="l"/>
            <a:r>
              <a:rPr lang="en-US" b="1" dirty="0" smtClean="0">
                <a:latin typeface="Calibri"/>
                <a:cs typeface="Calibri"/>
              </a:rPr>
              <a:t> Mycoplasma </a:t>
            </a:r>
            <a:r>
              <a:rPr lang="en-US" b="1" dirty="0" err="1" smtClean="0">
                <a:latin typeface="Calibri"/>
                <a:cs typeface="Calibri"/>
              </a:rPr>
              <a:t>genitalium</a:t>
            </a:r>
            <a:r>
              <a:rPr lang="en-US" b="1" dirty="0">
                <a:latin typeface="Calibri"/>
                <a:cs typeface="Calibri"/>
              </a:rPr>
              <a:t> </a:t>
            </a:r>
            <a:r>
              <a:rPr lang="en-US" b="1" dirty="0" smtClean="0">
                <a:latin typeface="Calibri"/>
                <a:cs typeface="Calibri"/>
              </a:rPr>
              <a:t>- biology</a:t>
            </a:r>
            <a:endParaRPr lang="en-US" sz="36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02783" y="824450"/>
            <a:ext cx="7879080" cy="1754327"/>
          </a:xfrm>
          <a:prstGeom prst="rect">
            <a:avLst/>
          </a:prstGeom>
          <a:noFill/>
        </p:spPr>
        <p:txBody>
          <a:bodyPr wrap="none" rtlCol="0">
            <a:spAutoFit/>
          </a:bodyPr>
          <a:lstStyle/>
          <a:p>
            <a:pPr marL="285750" indent="-285750">
              <a:buFont typeface="Arial"/>
              <a:buChar char="•"/>
            </a:pPr>
            <a:r>
              <a:rPr lang="en-US" sz="3600" dirty="0" smtClean="0">
                <a:solidFill>
                  <a:srgbClr val="FFFFFF"/>
                </a:solidFill>
              </a:rPr>
              <a:t>Motile structures attach to human cells</a:t>
            </a:r>
          </a:p>
          <a:p>
            <a:pPr marL="285750" indent="-285750">
              <a:buFont typeface="Arial"/>
              <a:buChar char="•"/>
            </a:pPr>
            <a:r>
              <a:rPr lang="en-US" sz="3600" dirty="0" smtClean="0">
                <a:solidFill>
                  <a:srgbClr val="FFFFFF"/>
                </a:solidFill>
              </a:rPr>
              <a:t>Surface parasite of mucous membranes</a:t>
            </a:r>
          </a:p>
          <a:p>
            <a:pPr marL="285750" indent="-285750">
              <a:buFont typeface="Arial"/>
              <a:buChar char="•"/>
            </a:pPr>
            <a:r>
              <a:rPr lang="en-US" sz="3600" dirty="0" smtClean="0">
                <a:solidFill>
                  <a:srgbClr val="FFFFFF"/>
                </a:solidFill>
              </a:rPr>
              <a:t>Adherent to spermatozoa</a:t>
            </a:r>
          </a:p>
        </p:txBody>
      </p:sp>
      <p:pic>
        <p:nvPicPr>
          <p:cNvPr id="6" name="Picture 5" descr="mycoplasma_pneumoniae-613x326.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8777"/>
            <a:ext cx="9144000" cy="4036996"/>
          </a:xfrm>
          <a:prstGeom prst="rect">
            <a:avLst/>
          </a:prstGeom>
        </p:spPr>
      </p:pic>
      <p:sp>
        <p:nvSpPr>
          <p:cNvPr id="8" name="TextBox 7"/>
          <p:cNvSpPr txBox="1"/>
          <p:nvPr/>
        </p:nvSpPr>
        <p:spPr>
          <a:xfrm>
            <a:off x="3070232" y="5962185"/>
            <a:ext cx="6391260" cy="646331"/>
          </a:xfrm>
          <a:prstGeom prst="rect">
            <a:avLst/>
          </a:prstGeom>
          <a:noFill/>
        </p:spPr>
        <p:txBody>
          <a:bodyPr wrap="square" rtlCol="0">
            <a:spAutoFit/>
          </a:bodyPr>
          <a:lstStyle/>
          <a:p>
            <a:r>
              <a:rPr lang="en-US" dirty="0" smtClean="0"/>
              <a:t>Cytoskeletal </a:t>
            </a:r>
            <a:r>
              <a:rPr lang="en-US" dirty="0"/>
              <a:t>‘‘jellyfish’’ structure of </a:t>
            </a:r>
            <a:r>
              <a:rPr lang="en-US" dirty="0" smtClean="0"/>
              <a:t>Mycoplasma mobile </a:t>
            </a:r>
          </a:p>
          <a:p>
            <a:r>
              <a:rPr lang="en-US" dirty="0" err="1"/>
              <a:t>Nakane</a:t>
            </a:r>
            <a:r>
              <a:rPr lang="en-US" dirty="0"/>
              <a:t> </a:t>
            </a:r>
            <a:r>
              <a:rPr lang="en-US" dirty="0" smtClean="0"/>
              <a:t>D, </a:t>
            </a:r>
            <a:r>
              <a:rPr lang="en-US" dirty="0"/>
              <a:t>Makoto Miyata M</a:t>
            </a:r>
            <a:r>
              <a:rPr lang="en-US" dirty="0" smtClean="0"/>
              <a:t>PNAS 2007; 104</a:t>
            </a:r>
            <a:r>
              <a:rPr lang="en-US" dirty="0"/>
              <a:t>: 19518–19523.</a:t>
            </a:r>
          </a:p>
        </p:txBody>
      </p:sp>
    </p:spTree>
    <p:extLst>
      <p:ext uri="{BB962C8B-B14F-4D97-AF65-F5344CB8AC3E}">
        <p14:creationId xmlns:p14="http://schemas.microsoft.com/office/powerpoint/2010/main" val="3484029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996560" y="4776078"/>
            <a:ext cx="4015236" cy="630467"/>
          </a:xfrm>
          <a:prstGeom prst="rect">
            <a:avLst/>
          </a:prstGeom>
          <a:solidFill>
            <a:srgbClr val="000000">
              <a:alpha val="50000"/>
            </a:srgb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0800000" flipV="1">
            <a:off x="201577" y="1078713"/>
            <a:ext cx="8942423" cy="4985980"/>
          </a:xfrm>
          <a:prstGeom prst="rect">
            <a:avLst/>
          </a:prstGeom>
          <a:noFill/>
        </p:spPr>
        <p:txBody>
          <a:bodyPr wrap="square" rtlCol="0">
            <a:spAutoFit/>
          </a:bodyPr>
          <a:lstStyle/>
          <a:p>
            <a:r>
              <a:rPr lang="en-US" sz="3600" dirty="0" smtClean="0">
                <a:solidFill>
                  <a:srgbClr val="FFFFFF"/>
                </a:solidFill>
              </a:rPr>
              <a:t>Frequently found in Non-Specific </a:t>
            </a:r>
            <a:r>
              <a:rPr lang="en-US" sz="3600" dirty="0">
                <a:solidFill>
                  <a:srgbClr val="FFFFFF"/>
                </a:solidFill>
              </a:rPr>
              <a:t>Urethritis</a:t>
            </a:r>
            <a:endParaRPr lang="en-US" sz="3600" dirty="0" smtClean="0">
              <a:solidFill>
                <a:srgbClr val="FFFFFF"/>
              </a:solidFill>
            </a:endParaRPr>
          </a:p>
          <a:p>
            <a:r>
              <a:rPr lang="en-US" sz="3600" dirty="0">
                <a:solidFill>
                  <a:srgbClr val="FFFFFF"/>
                </a:solidFill>
              </a:rPr>
              <a:t>[</a:t>
            </a:r>
            <a:r>
              <a:rPr lang="en-US" sz="3600" dirty="0" smtClean="0">
                <a:solidFill>
                  <a:srgbClr val="FFFFFF"/>
                </a:solidFill>
              </a:rPr>
              <a:t>Non-Chlamydial Non-Gonococcal] </a:t>
            </a:r>
          </a:p>
          <a:p>
            <a:endParaRPr lang="en-US" dirty="0" smtClean="0">
              <a:solidFill>
                <a:srgbClr val="FFFFFF"/>
              </a:solidFill>
            </a:endParaRPr>
          </a:p>
          <a:p>
            <a:r>
              <a:rPr lang="en-US" sz="2800" dirty="0" smtClean="0">
                <a:solidFill>
                  <a:srgbClr val="FFFFFF"/>
                </a:solidFill>
              </a:rPr>
              <a:t>Editorial review of 11 studies – pooled results</a:t>
            </a:r>
            <a:endParaRPr lang="en-US" sz="2800" dirty="0">
              <a:solidFill>
                <a:srgbClr val="FFFFFF"/>
              </a:solidFill>
            </a:endParaRPr>
          </a:p>
          <a:p>
            <a:endParaRPr lang="en-US" sz="1200" dirty="0" smtClean="0">
              <a:solidFill>
                <a:srgbClr val="FFFFFF"/>
              </a:solidFill>
            </a:endParaRPr>
          </a:p>
          <a:p>
            <a:r>
              <a:rPr lang="en-US" sz="3600" dirty="0" smtClean="0">
                <a:solidFill>
                  <a:srgbClr val="FFFFFF"/>
                </a:solidFill>
              </a:rPr>
              <a:t>							NSU		</a:t>
            </a:r>
            <a:r>
              <a:rPr lang="en-US" sz="3600" dirty="0" err="1" smtClean="0">
                <a:solidFill>
                  <a:srgbClr val="FFFFFF"/>
                </a:solidFill>
              </a:rPr>
              <a:t>vs</a:t>
            </a:r>
            <a:r>
              <a:rPr lang="en-US" sz="3600" dirty="0" smtClean="0">
                <a:solidFill>
                  <a:srgbClr val="FFFFFF"/>
                </a:solidFill>
              </a:rPr>
              <a:t>   No Urethritis</a:t>
            </a:r>
          </a:p>
          <a:p>
            <a:r>
              <a:rPr lang="en-US" sz="3600" dirty="0" err="1" smtClean="0">
                <a:solidFill>
                  <a:srgbClr val="FFFFFF"/>
                </a:solidFill>
              </a:rPr>
              <a:t>M.Genitalium</a:t>
            </a:r>
            <a:r>
              <a:rPr lang="en-US" sz="3600" dirty="0" smtClean="0">
                <a:solidFill>
                  <a:srgbClr val="FFFFFF"/>
                </a:solidFill>
              </a:rPr>
              <a:t>		</a:t>
            </a:r>
            <a:r>
              <a:rPr lang="en-US" sz="4400" b="1" dirty="0" smtClean="0">
                <a:solidFill>
                  <a:srgbClr val="FFFFFF"/>
                </a:solidFill>
              </a:rPr>
              <a:t>23.5</a:t>
            </a:r>
            <a:r>
              <a:rPr lang="en-US" sz="3600" dirty="0" smtClean="0">
                <a:solidFill>
                  <a:srgbClr val="FFFFFF"/>
                </a:solidFill>
              </a:rPr>
              <a:t>%</a:t>
            </a:r>
            <a:r>
              <a:rPr lang="en-US" sz="4400" b="1" dirty="0" smtClean="0">
                <a:solidFill>
                  <a:srgbClr val="FFFFFF"/>
                </a:solidFill>
              </a:rPr>
              <a:t>				5.6</a:t>
            </a:r>
            <a:r>
              <a:rPr lang="en-US" sz="3600" dirty="0" smtClean="0">
                <a:solidFill>
                  <a:srgbClr val="FFFFFF"/>
                </a:solidFill>
              </a:rPr>
              <a:t>%</a:t>
            </a:r>
            <a:endParaRPr lang="en-US" sz="3600" dirty="0">
              <a:solidFill>
                <a:srgbClr val="FFFFFF"/>
              </a:solidFill>
            </a:endParaRPr>
          </a:p>
          <a:p>
            <a:endParaRPr lang="en-US" sz="2400" dirty="0" smtClean="0">
              <a:solidFill>
                <a:srgbClr val="FFFFFF"/>
              </a:solidFill>
            </a:endParaRPr>
          </a:p>
          <a:p>
            <a:r>
              <a:rPr lang="en-US" sz="3600" dirty="0" smtClean="0">
                <a:solidFill>
                  <a:srgbClr val="FFFFFF"/>
                </a:solidFill>
              </a:rPr>
              <a:t>			  </a:t>
            </a:r>
            <a:r>
              <a:rPr lang="en-US" sz="3600" i="1" dirty="0" smtClean="0">
                <a:solidFill>
                  <a:srgbClr val="FFFFFF"/>
                </a:solidFill>
              </a:rPr>
              <a:t>p&lt;0.00001  </a:t>
            </a:r>
            <a:r>
              <a:rPr lang="en-US" sz="3600" dirty="0">
                <a:solidFill>
                  <a:srgbClr val="FFFFFF"/>
                </a:solidFill>
              </a:rPr>
              <a:t>OR </a:t>
            </a:r>
            <a:r>
              <a:rPr lang="en-US" sz="4400" b="1" dirty="0">
                <a:solidFill>
                  <a:srgbClr val="FFFFFF"/>
                </a:solidFill>
              </a:rPr>
              <a:t>5.14</a:t>
            </a:r>
            <a:r>
              <a:rPr lang="en-US" sz="3600" dirty="0">
                <a:solidFill>
                  <a:srgbClr val="FFFFFF"/>
                </a:solidFill>
              </a:rPr>
              <a:t> (3.38–7.87)</a:t>
            </a:r>
          </a:p>
          <a:p>
            <a:endParaRPr lang="en-US" sz="3600" dirty="0">
              <a:solidFill>
                <a:srgbClr val="FFFFFF"/>
              </a:solidFill>
            </a:endParaRPr>
          </a:p>
        </p:txBody>
      </p:sp>
      <p:sp>
        <p:nvSpPr>
          <p:cNvPr id="8" name="Title 1"/>
          <p:cNvSpPr txBox="1">
            <a:spLocks/>
          </p:cNvSpPr>
          <p:nvPr/>
        </p:nvSpPr>
        <p:spPr>
          <a:xfrm>
            <a:off x="-18677" y="-153951"/>
            <a:ext cx="10340859" cy="10713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a:lstStyle>
          <a:p>
            <a:pPr algn="l"/>
            <a:r>
              <a:rPr lang="en-US" b="1" dirty="0" smtClean="0">
                <a:latin typeface="Calibri"/>
                <a:cs typeface="Calibri"/>
              </a:rPr>
              <a:t> Mycoplasma </a:t>
            </a:r>
            <a:r>
              <a:rPr lang="en-US" b="1" dirty="0" err="1" smtClean="0">
                <a:latin typeface="Calibri"/>
                <a:cs typeface="Calibri"/>
              </a:rPr>
              <a:t>Genitalium</a:t>
            </a:r>
            <a:r>
              <a:rPr lang="en-US" b="1" dirty="0" smtClean="0">
                <a:latin typeface="Calibri"/>
                <a:cs typeface="Calibri"/>
              </a:rPr>
              <a:t> </a:t>
            </a:r>
            <a:r>
              <a:rPr lang="en-US" b="1" dirty="0">
                <a:latin typeface="Calibri"/>
                <a:cs typeface="Calibri"/>
              </a:rPr>
              <a:t>&amp;</a:t>
            </a:r>
            <a:r>
              <a:rPr lang="en-US" b="1" dirty="0" smtClean="0">
                <a:latin typeface="Calibri"/>
                <a:cs typeface="Calibri"/>
              </a:rPr>
              <a:t> Urethritis</a:t>
            </a:r>
            <a:endParaRPr lang="en-US" b="1" dirty="0">
              <a:latin typeface="Calibri"/>
              <a:cs typeface="Calibri"/>
            </a:endParaRPr>
          </a:p>
        </p:txBody>
      </p:sp>
      <p:sp>
        <p:nvSpPr>
          <p:cNvPr id="12" name="Text Box 5"/>
          <p:cNvSpPr txBox="1">
            <a:spLocks noChangeArrowheads="1"/>
          </p:cNvSpPr>
          <p:nvPr/>
        </p:nvSpPr>
        <p:spPr bwMode="auto">
          <a:xfrm rot="20772436">
            <a:off x="2610490" y="1908011"/>
            <a:ext cx="4226593" cy="1569660"/>
          </a:xfrm>
          <a:prstGeom prst="rect">
            <a:avLst/>
          </a:prstGeom>
          <a:solidFill>
            <a:schemeClr val="tx1">
              <a:alpha val="50000"/>
            </a:schemeClr>
          </a:solidFill>
          <a:ln w="76200">
            <a:solidFill>
              <a:srgbClr val="FF0000"/>
            </a:solidFill>
            <a:miter lim="800000"/>
            <a:headEnd/>
            <a:tailEnd/>
          </a:ln>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algn="ctr" eaLnBrk="1" hangingPunct="1"/>
            <a:r>
              <a:rPr lang="en-GB" sz="4800" b="1" dirty="0" smtClean="0">
                <a:solidFill>
                  <a:srgbClr val="FF0000"/>
                </a:solidFill>
                <a:latin typeface="Arial"/>
                <a:cs typeface="Arial"/>
              </a:rPr>
              <a:t>CLINICALLY RELEVANT</a:t>
            </a:r>
            <a:endParaRPr lang="en-US" sz="4800" b="1" dirty="0">
              <a:solidFill>
                <a:srgbClr val="FF0000"/>
              </a:solidFill>
              <a:latin typeface="Arial"/>
              <a:cs typeface="Arial"/>
            </a:endParaRPr>
          </a:p>
        </p:txBody>
      </p:sp>
      <p:pic>
        <p:nvPicPr>
          <p:cNvPr id="2" name="Picture 1" descr="DTR3.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6" y="5531908"/>
            <a:ext cx="9149416" cy="1097335"/>
          </a:xfrm>
          <a:prstGeom prst="rect">
            <a:avLst/>
          </a:prstGeom>
        </p:spPr>
      </p:pic>
      <p:sp>
        <p:nvSpPr>
          <p:cNvPr id="3" name="Rectangle 2"/>
          <p:cNvSpPr/>
          <p:nvPr/>
        </p:nvSpPr>
        <p:spPr>
          <a:xfrm>
            <a:off x="4836959" y="6237092"/>
            <a:ext cx="2483844" cy="3921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25275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5" end="5"/>
                                            </p:txEl>
                                          </p:spTgt>
                                        </p:tgtEl>
                                        <p:attrNameLst>
                                          <p:attrName>style.visibility</p:attrName>
                                        </p:attrNameLst>
                                      </p:cBhvr>
                                      <p:to>
                                        <p:strVal val="visible"/>
                                      </p:to>
                                    </p:set>
                                    <p:animEffect transition="in" filter="fade">
                                      <p:cBhvr>
                                        <p:cTn id="12" dur="1000"/>
                                        <p:tgtEl>
                                          <p:spTgt spid="4">
                                            <p:txEl>
                                              <p:pRg st="5" end="5"/>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xEl>
                                              <p:pRg st="6" end="6"/>
                                            </p:txEl>
                                          </p:spTgt>
                                        </p:tgtEl>
                                        <p:attrNameLst>
                                          <p:attrName>style.visibility</p:attrName>
                                        </p:attrNameLst>
                                      </p:cBhvr>
                                      <p:to>
                                        <p:strVal val="visible"/>
                                      </p:to>
                                    </p:set>
                                    <p:animEffect transition="in" filter="fade">
                                      <p:cBhvr>
                                        <p:cTn id="16" dur="1000"/>
                                        <p:tgtEl>
                                          <p:spTgt spid="4">
                                            <p:txEl>
                                              <p:pRg st="6" end="6"/>
                                            </p:txEl>
                                          </p:spTgt>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4">
                                            <p:txEl>
                                              <p:pRg st="8" end="8"/>
                                            </p:txEl>
                                          </p:spTgt>
                                        </p:tgtEl>
                                        <p:attrNameLst>
                                          <p:attrName>style.visibility</p:attrName>
                                        </p:attrNameLst>
                                      </p:cBhvr>
                                      <p:to>
                                        <p:strVal val="visible"/>
                                      </p:to>
                                    </p:set>
                                    <p:animEffect transition="in" filter="fade">
                                      <p:cBhvr>
                                        <p:cTn id="20" dur="1000"/>
                                        <p:tgtEl>
                                          <p:spTgt spid="4">
                                            <p:txEl>
                                              <p:pRg st="8" end="8"/>
                                            </p:txEl>
                                          </p:spTgt>
                                        </p:tgtEl>
                                      </p:cBhvr>
                                    </p:animEffect>
                                  </p:childTnLst>
                                </p:cTn>
                              </p:par>
                            </p:childTnLst>
                          </p:cTn>
                        </p:par>
                        <p:par>
                          <p:cTn id="21" fill="hold">
                            <p:stCondLst>
                              <p:cond delay="3000"/>
                            </p:stCondLst>
                            <p:childTnLst>
                              <p:par>
                                <p:cTn id="22" presetID="53" presetClass="entr" presetSubtype="16" fill="hold" grpId="0"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rot="10800000" flipV="1">
            <a:off x="201576" y="1001229"/>
            <a:ext cx="8942423" cy="3754874"/>
          </a:xfrm>
          <a:prstGeom prst="rect">
            <a:avLst/>
          </a:prstGeom>
          <a:noFill/>
        </p:spPr>
        <p:txBody>
          <a:bodyPr wrap="square" rtlCol="0">
            <a:spAutoFit/>
          </a:bodyPr>
          <a:lstStyle/>
          <a:p>
            <a:r>
              <a:rPr lang="en-US" sz="2800" dirty="0" smtClean="0">
                <a:solidFill>
                  <a:srgbClr val="FFFFFF"/>
                </a:solidFill>
              </a:rPr>
              <a:t>							              </a:t>
            </a:r>
            <a:r>
              <a:rPr lang="en-US" sz="3600" dirty="0" smtClean="0">
                <a:solidFill>
                  <a:srgbClr val="FFFFFF"/>
                </a:solidFill>
              </a:rPr>
              <a:t>Found in vagina/cervix</a:t>
            </a:r>
          </a:p>
          <a:p>
            <a:endParaRPr lang="en-US" sz="2000" dirty="0" smtClean="0">
              <a:solidFill>
                <a:srgbClr val="FFFFFF"/>
              </a:solidFill>
            </a:endParaRPr>
          </a:p>
          <a:p>
            <a:r>
              <a:rPr lang="en-US" sz="3600" dirty="0" smtClean="0">
                <a:solidFill>
                  <a:srgbClr val="FFFFFF"/>
                </a:solidFill>
              </a:rPr>
              <a:t>Mycoplasma hominis</a:t>
            </a:r>
            <a:endParaRPr lang="en-US" sz="1400" dirty="0" smtClean="0">
              <a:solidFill>
                <a:srgbClr val="FFFFFF"/>
              </a:solidFill>
            </a:endParaRPr>
          </a:p>
          <a:p>
            <a:r>
              <a:rPr lang="en-US" sz="1000" dirty="0" smtClean="0">
                <a:solidFill>
                  <a:srgbClr val="FFFFFF"/>
                </a:solidFill>
              </a:rPr>
              <a:t>		</a:t>
            </a:r>
            <a:r>
              <a:rPr lang="en-US" sz="1400" dirty="0" smtClean="0">
                <a:solidFill>
                  <a:srgbClr val="FFFFFF"/>
                </a:solidFill>
              </a:rPr>
              <a:t>	</a:t>
            </a:r>
            <a:endParaRPr lang="en-US" sz="1400" dirty="0">
              <a:solidFill>
                <a:srgbClr val="FFFFFF"/>
              </a:solidFill>
            </a:endParaRPr>
          </a:p>
          <a:p>
            <a:r>
              <a:rPr lang="en-US" sz="3600" dirty="0" smtClean="0">
                <a:solidFill>
                  <a:srgbClr val="FFFFFF"/>
                </a:solidFill>
              </a:rPr>
              <a:t>Ureaplasma </a:t>
            </a:r>
            <a:r>
              <a:rPr lang="en-US" sz="3600" dirty="0" err="1" smtClean="0">
                <a:solidFill>
                  <a:srgbClr val="FFFFFF"/>
                </a:solidFill>
              </a:rPr>
              <a:t>urealyticum</a:t>
            </a:r>
            <a:endParaRPr lang="en-US" sz="3600" dirty="0" smtClean="0">
              <a:solidFill>
                <a:srgbClr val="FFFFFF"/>
              </a:solidFill>
            </a:endParaRPr>
          </a:p>
          <a:p>
            <a:r>
              <a:rPr lang="en-US" sz="3600" dirty="0" smtClean="0">
                <a:solidFill>
                  <a:srgbClr val="FFFFFF"/>
                </a:solidFill>
              </a:rPr>
              <a:t>Ureaplasma parvum </a:t>
            </a:r>
            <a:endParaRPr lang="en-US" sz="2400" dirty="0" smtClean="0">
              <a:solidFill>
                <a:srgbClr val="FFFFFF"/>
              </a:solidFill>
            </a:endParaRPr>
          </a:p>
          <a:p>
            <a:endParaRPr lang="en-US" sz="2400" dirty="0" smtClean="0">
              <a:solidFill>
                <a:srgbClr val="FFFFFF"/>
              </a:solidFill>
            </a:endParaRPr>
          </a:p>
          <a:p>
            <a:r>
              <a:rPr lang="en-US" sz="3600" dirty="0" smtClean="0">
                <a:solidFill>
                  <a:srgbClr val="FFFFFF"/>
                </a:solidFill>
              </a:rPr>
              <a:t>Mycoplasma </a:t>
            </a:r>
            <a:r>
              <a:rPr lang="en-US" sz="3600" dirty="0" err="1" smtClean="0">
                <a:solidFill>
                  <a:srgbClr val="FFFFFF"/>
                </a:solidFill>
              </a:rPr>
              <a:t>genitalium</a:t>
            </a:r>
            <a:endParaRPr lang="en-US" sz="3600" dirty="0">
              <a:solidFill>
                <a:srgbClr val="FFFFFF"/>
              </a:solidFill>
            </a:endParaRPr>
          </a:p>
        </p:txBody>
      </p:sp>
      <p:sp>
        <p:nvSpPr>
          <p:cNvPr id="11" name="Rectangle 10"/>
          <p:cNvSpPr/>
          <p:nvPr/>
        </p:nvSpPr>
        <p:spPr>
          <a:xfrm>
            <a:off x="5882788" y="1869575"/>
            <a:ext cx="2110333" cy="1868612"/>
          </a:xfrm>
          <a:prstGeom prst="rect">
            <a:avLst/>
          </a:prstGeom>
          <a:solidFill>
            <a:srgbClr val="000000">
              <a:alpha val="50000"/>
            </a:srgb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dtr2.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562992"/>
            <a:ext cx="9144000" cy="1041400"/>
          </a:xfrm>
          <a:prstGeom prst="rect">
            <a:avLst/>
          </a:prstGeom>
        </p:spPr>
      </p:pic>
      <p:sp>
        <p:nvSpPr>
          <p:cNvPr id="8" name="Title 1"/>
          <p:cNvSpPr txBox="1">
            <a:spLocks/>
          </p:cNvSpPr>
          <p:nvPr/>
        </p:nvSpPr>
        <p:spPr>
          <a:xfrm>
            <a:off x="-18677" y="-153951"/>
            <a:ext cx="10340859" cy="107133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a:lstStyle>
          <a:p>
            <a:pPr algn="l"/>
            <a:r>
              <a:rPr lang="en-US" b="1" dirty="0" smtClean="0">
                <a:latin typeface="Calibri"/>
                <a:cs typeface="Calibri"/>
              </a:rPr>
              <a:t> </a:t>
            </a:r>
            <a:r>
              <a:rPr lang="en-US" b="1" dirty="0" err="1" smtClean="0">
                <a:latin typeface="Calibri"/>
                <a:cs typeface="Calibri"/>
              </a:rPr>
              <a:t>Mycoplasmata</a:t>
            </a:r>
            <a:r>
              <a:rPr lang="en-US" b="1" dirty="0" smtClean="0">
                <a:latin typeface="Calibri"/>
                <a:cs typeface="Calibri"/>
              </a:rPr>
              <a:t> - vaginal commensals?</a:t>
            </a:r>
            <a:endParaRPr lang="en-US" b="1" dirty="0">
              <a:latin typeface="Calibri"/>
              <a:cs typeface="Calibri"/>
            </a:endParaRPr>
          </a:p>
        </p:txBody>
      </p:sp>
      <p:sp>
        <p:nvSpPr>
          <p:cNvPr id="9" name="TextBox 8"/>
          <p:cNvSpPr txBox="1"/>
          <p:nvPr/>
        </p:nvSpPr>
        <p:spPr>
          <a:xfrm>
            <a:off x="6149096" y="1832227"/>
            <a:ext cx="1675008" cy="2923877"/>
          </a:xfrm>
          <a:prstGeom prst="rect">
            <a:avLst/>
          </a:prstGeom>
          <a:noFill/>
        </p:spPr>
        <p:txBody>
          <a:bodyPr wrap="none" rtlCol="0">
            <a:spAutoFit/>
          </a:bodyPr>
          <a:lstStyle/>
          <a:p>
            <a:r>
              <a:rPr lang="en-US" sz="4000" b="1" dirty="0" smtClean="0">
                <a:solidFill>
                  <a:srgbClr val="FFFFFF"/>
                </a:solidFill>
              </a:rPr>
              <a:t>20-50</a:t>
            </a:r>
            <a:r>
              <a:rPr lang="en-US" sz="3200" dirty="0" smtClean="0">
                <a:solidFill>
                  <a:srgbClr val="FFFFFF"/>
                </a:solidFill>
              </a:rPr>
              <a:t>%</a:t>
            </a:r>
          </a:p>
          <a:p>
            <a:endParaRPr lang="en-US" sz="3200" dirty="0">
              <a:solidFill>
                <a:srgbClr val="FFFFFF"/>
              </a:solidFill>
            </a:endParaRPr>
          </a:p>
          <a:p>
            <a:r>
              <a:rPr lang="en-US" sz="4000" b="1" dirty="0" smtClean="0">
                <a:solidFill>
                  <a:srgbClr val="FFFFFF"/>
                </a:solidFill>
              </a:rPr>
              <a:t>40-80</a:t>
            </a:r>
            <a:r>
              <a:rPr lang="en-US" sz="3200" dirty="0" smtClean="0">
                <a:solidFill>
                  <a:srgbClr val="FFFFFF"/>
                </a:solidFill>
              </a:rPr>
              <a:t>%</a:t>
            </a:r>
          </a:p>
          <a:p>
            <a:endParaRPr lang="en-US" sz="3200" dirty="0">
              <a:solidFill>
                <a:srgbClr val="FFFFFF"/>
              </a:solidFill>
            </a:endParaRPr>
          </a:p>
          <a:p>
            <a:r>
              <a:rPr lang="en-US" sz="4000" b="1" dirty="0" smtClean="0">
                <a:solidFill>
                  <a:srgbClr val="FFFF00"/>
                </a:solidFill>
              </a:rPr>
              <a:t>0 - 5</a:t>
            </a:r>
            <a:r>
              <a:rPr lang="en-US" sz="3200" dirty="0" smtClean="0">
                <a:solidFill>
                  <a:srgbClr val="FFFFFF"/>
                </a:solidFill>
              </a:rPr>
              <a:t>%</a:t>
            </a:r>
            <a:endParaRPr lang="en-US" sz="3200" dirty="0">
              <a:solidFill>
                <a:srgbClr val="FFFFFF"/>
              </a:solidFill>
            </a:endParaRPr>
          </a:p>
        </p:txBody>
      </p:sp>
      <p:sp>
        <p:nvSpPr>
          <p:cNvPr id="10" name="TextBox 9"/>
          <p:cNvSpPr txBox="1"/>
          <p:nvPr/>
        </p:nvSpPr>
        <p:spPr>
          <a:xfrm>
            <a:off x="4913564" y="2592843"/>
            <a:ext cx="646331" cy="1107996"/>
          </a:xfrm>
          <a:prstGeom prst="rect">
            <a:avLst/>
          </a:prstGeom>
          <a:noFill/>
        </p:spPr>
        <p:txBody>
          <a:bodyPr wrap="none" rtlCol="0">
            <a:spAutoFit/>
          </a:bodyPr>
          <a:lstStyle/>
          <a:p>
            <a:r>
              <a:rPr lang="en-US" sz="6600" dirty="0" smtClean="0">
                <a:solidFill>
                  <a:srgbClr val="FFFFFF"/>
                </a:solidFill>
              </a:rPr>
              <a:t>}	</a:t>
            </a:r>
            <a:endParaRPr lang="en-US" sz="6600" dirty="0">
              <a:solidFill>
                <a:srgbClr val="FFFFFF"/>
              </a:solidFill>
            </a:endParaRPr>
          </a:p>
        </p:txBody>
      </p:sp>
      <p:sp>
        <p:nvSpPr>
          <p:cNvPr id="12" name="Text Box 5"/>
          <p:cNvSpPr txBox="1">
            <a:spLocks noChangeArrowheads="1"/>
          </p:cNvSpPr>
          <p:nvPr/>
        </p:nvSpPr>
        <p:spPr bwMode="auto">
          <a:xfrm rot="20772436">
            <a:off x="394607" y="2451024"/>
            <a:ext cx="4688681" cy="830997"/>
          </a:xfrm>
          <a:prstGeom prst="rect">
            <a:avLst/>
          </a:prstGeom>
          <a:solidFill>
            <a:schemeClr val="tx1">
              <a:alpha val="50000"/>
            </a:schemeClr>
          </a:solidFill>
          <a:ln w="76200">
            <a:solidFill>
              <a:srgbClr val="FF0000"/>
            </a:solidFill>
            <a:miter lim="800000"/>
            <a:headEnd/>
            <a:tailEnd/>
          </a:ln>
          <a:extLst/>
        </p:spPr>
        <p:txBody>
          <a:bodyPr wrap="squar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GB" sz="4800" b="1" dirty="0" smtClean="0">
                <a:solidFill>
                  <a:srgbClr val="FF0000"/>
                </a:solidFill>
                <a:latin typeface="Arial"/>
                <a:cs typeface="Arial"/>
              </a:rPr>
              <a:t>COMMENSAL?</a:t>
            </a:r>
            <a:endParaRPr lang="en-US" sz="4800" b="1" dirty="0">
              <a:solidFill>
                <a:srgbClr val="FF0000"/>
              </a:solidFill>
              <a:latin typeface="Arial"/>
              <a:cs typeface="Arial"/>
            </a:endParaRPr>
          </a:p>
        </p:txBody>
      </p:sp>
    </p:spTree>
    <p:extLst>
      <p:ext uri="{BB962C8B-B14F-4D97-AF65-F5344CB8AC3E}">
        <p14:creationId xmlns:p14="http://schemas.microsoft.com/office/powerpoint/2010/main" val="4516874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Mycoplasma </a:t>
            </a:r>
            <a:r>
              <a:rPr lang="en-US" sz="4800" b="1" dirty="0" err="1" smtClean="0">
                <a:latin typeface="Calibri"/>
                <a:cs typeface="Calibri"/>
              </a:rPr>
              <a:t>genitalium</a:t>
            </a:r>
            <a:r>
              <a:rPr lang="en-US" sz="4800" b="1" dirty="0" smtClean="0">
                <a:latin typeface="Calibri"/>
                <a:cs typeface="Calibri"/>
              </a:rPr>
              <a:t> &amp; PID</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22941" y="896470"/>
            <a:ext cx="8174033" cy="5483552"/>
          </a:xfrm>
          <a:prstGeom prst="rect">
            <a:avLst/>
          </a:prstGeom>
          <a:noFill/>
        </p:spPr>
        <p:txBody>
          <a:bodyPr wrap="none" rtlCol="0">
            <a:spAutoFit/>
          </a:bodyPr>
          <a:lstStyle/>
          <a:p>
            <a:pPr marL="285750" indent="-285750">
              <a:lnSpc>
                <a:spcPct val="150000"/>
              </a:lnSpc>
              <a:buFont typeface="Arial"/>
              <a:buChar char="•"/>
            </a:pPr>
            <a:r>
              <a:rPr lang="en-US" sz="4400" dirty="0" smtClean="0">
                <a:solidFill>
                  <a:schemeClr val="bg1">
                    <a:lumMod val="50000"/>
                  </a:schemeClr>
                </a:solidFill>
              </a:rPr>
              <a:t>What is it?</a:t>
            </a:r>
          </a:p>
          <a:p>
            <a:pPr marL="285750" indent="-285750">
              <a:lnSpc>
                <a:spcPct val="150000"/>
              </a:lnSpc>
              <a:buFont typeface="Arial"/>
              <a:buChar char="•"/>
            </a:pPr>
            <a:r>
              <a:rPr lang="en-US" sz="4400" dirty="0">
                <a:solidFill>
                  <a:schemeClr val="bg1">
                    <a:lumMod val="50000"/>
                  </a:schemeClr>
                </a:solidFill>
              </a:rPr>
              <a:t>I</a:t>
            </a:r>
            <a:r>
              <a:rPr lang="en-US" sz="4400" dirty="0" smtClean="0">
                <a:solidFill>
                  <a:schemeClr val="bg1">
                    <a:lumMod val="50000"/>
                  </a:schemeClr>
                </a:solidFill>
              </a:rPr>
              <a:t>s it important?</a:t>
            </a:r>
          </a:p>
          <a:p>
            <a:pPr marL="285750" indent="-285750">
              <a:lnSpc>
                <a:spcPct val="150000"/>
              </a:lnSpc>
              <a:buFont typeface="Arial"/>
              <a:buChar char="•"/>
            </a:pPr>
            <a:r>
              <a:rPr lang="en-US" sz="6000" b="1" dirty="0" smtClean="0">
                <a:solidFill>
                  <a:srgbClr val="FFFFFF"/>
                </a:solidFill>
              </a:rPr>
              <a:t>Does it cause PID?</a:t>
            </a:r>
          </a:p>
          <a:p>
            <a:pPr marL="285750" indent="-285750">
              <a:lnSpc>
                <a:spcPct val="150000"/>
              </a:lnSpc>
              <a:buFont typeface="Arial"/>
              <a:buChar char="•"/>
            </a:pPr>
            <a:r>
              <a:rPr lang="en-US" sz="4400" dirty="0" smtClean="0">
                <a:solidFill>
                  <a:srgbClr val="7F7F7F"/>
                </a:solidFill>
              </a:rPr>
              <a:t>How is it treated?</a:t>
            </a:r>
          </a:p>
          <a:p>
            <a:pPr marL="285750" indent="-285750">
              <a:lnSpc>
                <a:spcPct val="150000"/>
              </a:lnSpc>
              <a:buFont typeface="Arial"/>
              <a:buChar char="•"/>
            </a:pPr>
            <a:r>
              <a:rPr lang="en-US" sz="4400" dirty="0" smtClean="0">
                <a:solidFill>
                  <a:srgbClr val="7F7F7F"/>
                </a:solidFill>
              </a:rPr>
              <a:t>What further research is needed?</a:t>
            </a:r>
            <a:endParaRPr lang="en-US" sz="4400" dirty="0">
              <a:solidFill>
                <a:srgbClr val="7F7F7F"/>
              </a:solidFill>
            </a:endParaRPr>
          </a:p>
        </p:txBody>
      </p:sp>
    </p:spTree>
    <p:extLst>
      <p:ext uri="{BB962C8B-B14F-4D97-AF65-F5344CB8AC3E}">
        <p14:creationId xmlns:p14="http://schemas.microsoft.com/office/powerpoint/2010/main" val="485979201"/>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6" name="TextBox 5"/>
          <p:cNvSpPr txBox="1"/>
          <p:nvPr/>
        </p:nvSpPr>
        <p:spPr>
          <a:xfrm>
            <a:off x="537387" y="742804"/>
            <a:ext cx="4121641" cy="4875181"/>
          </a:xfrm>
          <a:prstGeom prst="rect">
            <a:avLst/>
          </a:prstGeom>
          <a:noFill/>
        </p:spPr>
        <p:txBody>
          <a:bodyPr wrap="none" rtlCol="0">
            <a:spAutoFit/>
          </a:bodyPr>
          <a:lstStyle/>
          <a:p>
            <a:pPr marL="457200" indent="-457200">
              <a:lnSpc>
                <a:spcPct val="120000"/>
              </a:lnSpc>
              <a:buFont typeface="Arial"/>
              <a:buChar char="•"/>
            </a:pPr>
            <a:r>
              <a:rPr lang="en-US" sz="3200" dirty="0" smtClean="0">
                <a:solidFill>
                  <a:srgbClr val="FFFFFF"/>
                </a:solidFill>
              </a:rPr>
              <a:t>Cervicitis</a:t>
            </a:r>
          </a:p>
          <a:p>
            <a:pPr marL="457200" indent="-457200">
              <a:lnSpc>
                <a:spcPct val="120000"/>
              </a:lnSpc>
              <a:buFont typeface="Arial"/>
              <a:buChar char="•"/>
            </a:pPr>
            <a:r>
              <a:rPr lang="en-US" sz="3200" dirty="0" smtClean="0">
                <a:solidFill>
                  <a:srgbClr val="FFFFFF"/>
                </a:solidFill>
              </a:rPr>
              <a:t>Endometritis = AUB</a:t>
            </a:r>
          </a:p>
          <a:p>
            <a:pPr marL="457200" indent="-457200">
              <a:lnSpc>
                <a:spcPct val="120000"/>
              </a:lnSpc>
              <a:buFont typeface="Arial"/>
              <a:buChar char="•"/>
            </a:pPr>
            <a:r>
              <a:rPr lang="en-US" sz="3200" dirty="0" smtClean="0">
                <a:solidFill>
                  <a:srgbClr val="FFFFFF"/>
                </a:solidFill>
              </a:rPr>
              <a:t>Severe Salpingitis</a:t>
            </a:r>
          </a:p>
          <a:p>
            <a:pPr marL="457200" indent="-457200">
              <a:lnSpc>
                <a:spcPct val="120000"/>
              </a:lnSpc>
              <a:buFont typeface="Arial"/>
              <a:buChar char="•"/>
            </a:pPr>
            <a:r>
              <a:rPr lang="en-US" sz="3200" dirty="0" smtClean="0">
                <a:solidFill>
                  <a:srgbClr val="FFFFFF"/>
                </a:solidFill>
              </a:rPr>
              <a:t>Ectopic Pregnancy</a:t>
            </a:r>
          </a:p>
          <a:p>
            <a:pPr marL="457200" indent="-457200">
              <a:lnSpc>
                <a:spcPct val="120000"/>
              </a:lnSpc>
              <a:buFont typeface="Arial"/>
              <a:buChar char="•"/>
            </a:pPr>
            <a:r>
              <a:rPr lang="en-US" sz="3200" dirty="0" smtClean="0">
                <a:solidFill>
                  <a:srgbClr val="FFFFFF"/>
                </a:solidFill>
              </a:rPr>
              <a:t>Tubal Infertility</a:t>
            </a:r>
          </a:p>
          <a:p>
            <a:pPr marL="457200" indent="-457200">
              <a:lnSpc>
                <a:spcPct val="120000"/>
              </a:lnSpc>
              <a:buFont typeface="Arial"/>
              <a:buChar char="•"/>
            </a:pPr>
            <a:r>
              <a:rPr lang="en-US" sz="3200" dirty="0" smtClean="0">
                <a:solidFill>
                  <a:srgbClr val="FFFFFF"/>
                </a:solidFill>
              </a:rPr>
              <a:t>Miscarriage</a:t>
            </a:r>
          </a:p>
          <a:p>
            <a:pPr marL="457200" indent="-457200">
              <a:lnSpc>
                <a:spcPct val="120000"/>
              </a:lnSpc>
              <a:buFont typeface="Arial"/>
              <a:buChar char="•"/>
            </a:pPr>
            <a:r>
              <a:rPr lang="en-US" sz="3200" dirty="0" smtClean="0">
                <a:solidFill>
                  <a:srgbClr val="FFFFFF"/>
                </a:solidFill>
              </a:rPr>
              <a:t>Premature Birth</a:t>
            </a:r>
          </a:p>
          <a:p>
            <a:pPr marL="457200" indent="-457200">
              <a:lnSpc>
                <a:spcPct val="120000"/>
              </a:lnSpc>
              <a:buFont typeface="Arial"/>
              <a:buChar char="•"/>
            </a:pPr>
            <a:r>
              <a:rPr lang="en-US" sz="3600" b="1" dirty="0" smtClean="0">
                <a:solidFill>
                  <a:srgbClr val="FFFFFF"/>
                </a:solidFill>
              </a:rPr>
              <a:t>PID Meta-Analysis</a:t>
            </a:r>
          </a:p>
        </p:txBody>
      </p:sp>
    </p:spTree>
    <p:extLst>
      <p:ext uri="{BB962C8B-B14F-4D97-AF65-F5344CB8AC3E}">
        <p14:creationId xmlns:p14="http://schemas.microsoft.com/office/powerpoint/2010/main" val="1829009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animEffect transition="in" filter="fade">
                                      <p:cBhvr>
                                        <p:cTn id="7" dur="10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242" name="Group 10"/>
          <p:cNvGrpSpPr>
            <a:grpSpLocks/>
          </p:cNvGrpSpPr>
          <p:nvPr/>
        </p:nvGrpSpPr>
        <p:grpSpPr bwMode="auto">
          <a:xfrm>
            <a:off x="-115888" y="0"/>
            <a:ext cx="121350088" cy="6858000"/>
            <a:chOff x="-1" y="0"/>
            <a:chExt cx="121234201" cy="6858000"/>
          </a:xfrm>
        </p:grpSpPr>
        <p:pic>
          <p:nvPicPr>
            <p:cNvPr id="10258" name="Picture 14" descr="Slide10"/>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a:off x="4876800" y="0"/>
              <a:ext cx="116357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59" name="Picture 14" descr="Slide10"/>
            <p:cNvPicPr>
              <a:picLocks noChangeAspect="1" noChangeArrowheads="1"/>
            </p:cNvPicPr>
            <p:nvPr/>
          </p:nvPicPr>
          <p:blipFill>
            <a:blip r:embed="rId2">
              <a:lum bright="-20000"/>
              <a:extLst>
                <a:ext uri="{28A0092B-C50C-407E-A947-70E740481C1C}">
                  <a14:useLocalDpi xmlns:a14="http://schemas.microsoft.com/office/drawing/2010/main" val="0"/>
                </a:ext>
              </a:extLst>
            </a:blip>
            <a:srcRect/>
            <a:stretch>
              <a:fillRect/>
            </a:stretch>
          </p:blipFill>
          <p:spPr bwMode="auto">
            <a:xfrm flipH="1">
              <a:off x="-1" y="0"/>
              <a:ext cx="488852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Content Placeholder 8"/>
          <p:cNvSpPr>
            <a:spLocks noGrp="1"/>
          </p:cNvSpPr>
          <p:nvPr>
            <p:ph idx="1"/>
          </p:nvPr>
        </p:nvSpPr>
        <p:spPr>
          <a:xfrm>
            <a:off x="0" y="862013"/>
            <a:ext cx="8229600" cy="5416550"/>
          </a:xfrm>
        </p:spPr>
        <p:txBody>
          <a:bodyPr/>
          <a:lstStyle/>
          <a:p>
            <a:pPr>
              <a:buFontTx/>
              <a:buNone/>
            </a:pPr>
            <a:r>
              <a:rPr lang="en-US" sz="2400" dirty="0">
                <a:latin typeface="Arial Rounded MT Bold" charset="0"/>
                <a:cs typeface="Arial" charset="0"/>
              </a:rPr>
              <a:t>		</a:t>
            </a:r>
            <a:r>
              <a:rPr lang="en-US" sz="2400" dirty="0" err="1">
                <a:latin typeface="Arial" charset="0"/>
                <a:cs typeface="Arial" charset="0"/>
              </a:rPr>
              <a:t>Perihepatitis</a:t>
            </a:r>
            <a:endParaRPr lang="en-US" sz="2400" dirty="0">
              <a:latin typeface="Arial" charset="0"/>
              <a:cs typeface="Arial" charset="0"/>
            </a:endParaRPr>
          </a:p>
          <a:p>
            <a:pPr>
              <a:buFontTx/>
              <a:buNone/>
            </a:pPr>
            <a:r>
              <a:rPr lang="en-GB" sz="2400" dirty="0">
                <a:latin typeface="Arial" charset="0"/>
                <a:cs typeface="Arial" charset="0"/>
              </a:rPr>
              <a:t>			    (</a:t>
            </a:r>
            <a:r>
              <a:rPr lang="en-GB" sz="2400" dirty="0" err="1">
                <a:latin typeface="Arial" charset="0"/>
                <a:cs typeface="Arial" charset="0"/>
              </a:rPr>
              <a:t>Perisplenitis</a:t>
            </a:r>
            <a:r>
              <a:rPr lang="en-GB" sz="2400" dirty="0">
                <a:latin typeface="Arial" charset="0"/>
                <a:cs typeface="Arial" charset="0"/>
              </a:rPr>
              <a:t>)</a:t>
            </a:r>
          </a:p>
          <a:p>
            <a:pPr>
              <a:buFontTx/>
              <a:buNone/>
            </a:pPr>
            <a:endParaRPr lang="en-GB" sz="2400" dirty="0">
              <a:latin typeface="Arial" charset="0"/>
              <a:cs typeface="Arial" charset="0"/>
            </a:endParaRPr>
          </a:p>
          <a:p>
            <a:pPr>
              <a:buFontTx/>
              <a:buNone/>
            </a:pPr>
            <a:endParaRPr lang="en-US" sz="2400" dirty="0">
              <a:latin typeface="Arial" charset="0"/>
              <a:cs typeface="Arial" charset="0"/>
            </a:endParaRPr>
          </a:p>
          <a:p>
            <a:pPr>
              <a:buFontTx/>
              <a:buNone/>
            </a:pPr>
            <a:endParaRPr lang="en-US" sz="2400" dirty="0">
              <a:latin typeface="Arial" charset="0"/>
              <a:cs typeface="Arial" charset="0"/>
            </a:endParaRPr>
          </a:p>
          <a:p>
            <a:pPr>
              <a:buFontTx/>
              <a:buNone/>
            </a:pPr>
            <a:endParaRPr lang="en-US" sz="2400" dirty="0">
              <a:latin typeface="Arial" charset="0"/>
              <a:cs typeface="Arial" charset="0"/>
            </a:endParaRPr>
          </a:p>
          <a:p>
            <a:pPr>
              <a:buFontTx/>
              <a:buNone/>
            </a:pPr>
            <a:r>
              <a:rPr lang="en-US" sz="2400" dirty="0">
                <a:latin typeface="Arial" charset="0"/>
                <a:cs typeface="Arial" charset="0"/>
              </a:rPr>
              <a:t> </a:t>
            </a:r>
            <a:r>
              <a:rPr lang="en-US" sz="2400" dirty="0" err="1">
                <a:latin typeface="Arial" charset="0"/>
                <a:cs typeface="Arial" charset="0"/>
              </a:rPr>
              <a:t>Periappendicitis</a:t>
            </a:r>
            <a:r>
              <a:rPr lang="en-US" sz="2400" dirty="0">
                <a:latin typeface="Arial" charset="0"/>
                <a:cs typeface="Arial" charset="0"/>
              </a:rPr>
              <a:t>	  Peritonitis</a:t>
            </a:r>
          </a:p>
          <a:p>
            <a:pPr>
              <a:buFontTx/>
              <a:buNone/>
            </a:pPr>
            <a:r>
              <a:rPr lang="en-GB" sz="2400" dirty="0">
                <a:latin typeface="Arial" charset="0"/>
                <a:cs typeface="Arial" charset="0"/>
              </a:rPr>
              <a:t>      </a:t>
            </a:r>
            <a:r>
              <a:rPr lang="en-GB" sz="2400" dirty="0" err="1">
                <a:latin typeface="Arial" charset="0"/>
                <a:cs typeface="Arial" charset="0"/>
              </a:rPr>
              <a:t>Parametritis</a:t>
            </a:r>
            <a:endParaRPr lang="en-US" sz="2400" dirty="0">
              <a:latin typeface="Arial" charset="0"/>
              <a:cs typeface="Arial" charset="0"/>
            </a:endParaRPr>
          </a:p>
          <a:p>
            <a:pPr>
              <a:buFontTx/>
              <a:buNone/>
            </a:pPr>
            <a:r>
              <a:rPr lang="en-US" sz="2400" dirty="0">
                <a:latin typeface="Arial" charset="0"/>
                <a:cs typeface="Arial" charset="0"/>
              </a:rPr>
              <a:t>	   </a:t>
            </a:r>
            <a:r>
              <a:rPr lang="en-US" sz="2400" dirty="0" err="1">
                <a:latin typeface="Arial" charset="0"/>
                <a:cs typeface="Arial" charset="0"/>
              </a:rPr>
              <a:t>Oophoritis</a:t>
            </a:r>
            <a:r>
              <a:rPr lang="en-US" sz="2400" dirty="0">
                <a:latin typeface="Arial" charset="0"/>
                <a:cs typeface="Arial" charset="0"/>
              </a:rPr>
              <a:t>      </a:t>
            </a:r>
            <a:r>
              <a:rPr lang="en-US" sz="2400" dirty="0" err="1">
                <a:latin typeface="Arial" charset="0"/>
                <a:cs typeface="Arial" charset="0"/>
              </a:rPr>
              <a:t>Salpingitis</a:t>
            </a:r>
            <a:endParaRPr lang="en-US" sz="2400" dirty="0">
              <a:latin typeface="Arial" charset="0"/>
              <a:cs typeface="Arial" charset="0"/>
            </a:endParaRPr>
          </a:p>
          <a:p>
            <a:pPr>
              <a:buFontTx/>
              <a:buNone/>
            </a:pPr>
            <a:endParaRPr lang="en-US" sz="2400" dirty="0">
              <a:latin typeface="Arial" charset="0"/>
              <a:cs typeface="Arial" charset="0"/>
            </a:endParaRPr>
          </a:p>
          <a:p>
            <a:pPr>
              <a:buFontTx/>
              <a:buNone/>
            </a:pPr>
            <a:r>
              <a:rPr lang="en-US" sz="2400" dirty="0">
                <a:latin typeface="Arial" charset="0"/>
                <a:cs typeface="Arial" charset="0"/>
              </a:rPr>
              <a:t>			  </a:t>
            </a:r>
            <a:r>
              <a:rPr lang="en-US" sz="2400" b="1" dirty="0" err="1">
                <a:latin typeface="Arial" charset="0"/>
                <a:cs typeface="Arial" charset="0"/>
              </a:rPr>
              <a:t>Endometritis</a:t>
            </a:r>
            <a:endParaRPr lang="en-US" sz="2400" b="1" dirty="0">
              <a:latin typeface="Arial" charset="0"/>
              <a:cs typeface="Arial" charset="0"/>
            </a:endParaRPr>
          </a:p>
          <a:p>
            <a:pPr>
              <a:buFontTx/>
              <a:buNone/>
            </a:pPr>
            <a:endParaRPr lang="en-US" sz="2400" dirty="0">
              <a:latin typeface="Arial" charset="0"/>
              <a:cs typeface="Arial" charset="0"/>
            </a:endParaRPr>
          </a:p>
          <a:p>
            <a:pPr>
              <a:buFontTx/>
              <a:buNone/>
            </a:pPr>
            <a:r>
              <a:rPr lang="en-US" sz="2400" dirty="0">
                <a:latin typeface="Arial" charset="0"/>
                <a:cs typeface="Arial" charset="0"/>
              </a:rPr>
              <a:t>			     Cervicitis</a:t>
            </a:r>
          </a:p>
        </p:txBody>
      </p:sp>
      <p:sp>
        <p:nvSpPr>
          <p:cNvPr id="54279" name="Line 7"/>
          <p:cNvSpPr>
            <a:spLocks noChangeShapeType="1"/>
          </p:cNvSpPr>
          <p:nvPr/>
        </p:nvSpPr>
        <p:spPr bwMode="auto">
          <a:xfrm flipV="1">
            <a:off x="3015235" y="5661025"/>
            <a:ext cx="0" cy="576263"/>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80" name="Line 8"/>
          <p:cNvSpPr>
            <a:spLocks noChangeShapeType="1"/>
          </p:cNvSpPr>
          <p:nvPr/>
        </p:nvSpPr>
        <p:spPr bwMode="auto">
          <a:xfrm flipV="1">
            <a:off x="3059113" y="4783138"/>
            <a:ext cx="365125" cy="517525"/>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81" name="Line 9"/>
          <p:cNvSpPr>
            <a:spLocks noChangeShapeType="1"/>
          </p:cNvSpPr>
          <p:nvPr/>
        </p:nvSpPr>
        <p:spPr bwMode="auto">
          <a:xfrm flipH="1">
            <a:off x="2158901" y="4652963"/>
            <a:ext cx="396875" cy="4762"/>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82" name="Line 10"/>
          <p:cNvSpPr>
            <a:spLocks noChangeShapeType="1"/>
          </p:cNvSpPr>
          <p:nvPr/>
        </p:nvSpPr>
        <p:spPr bwMode="auto">
          <a:xfrm flipH="1" flipV="1">
            <a:off x="2267744" y="4221088"/>
            <a:ext cx="719931" cy="215975"/>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83" name="Line 11"/>
          <p:cNvSpPr>
            <a:spLocks noChangeShapeType="1"/>
          </p:cNvSpPr>
          <p:nvPr/>
        </p:nvSpPr>
        <p:spPr bwMode="auto">
          <a:xfrm flipH="1" flipV="1">
            <a:off x="2339752" y="3789039"/>
            <a:ext cx="863823" cy="648023"/>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84" name="Line 12"/>
          <p:cNvSpPr>
            <a:spLocks noChangeShapeType="1"/>
          </p:cNvSpPr>
          <p:nvPr/>
        </p:nvSpPr>
        <p:spPr bwMode="auto">
          <a:xfrm flipH="1" flipV="1">
            <a:off x="1403350" y="1341438"/>
            <a:ext cx="1944688" cy="3095625"/>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91" name="Line 19"/>
          <p:cNvSpPr>
            <a:spLocks noChangeShapeType="1"/>
          </p:cNvSpPr>
          <p:nvPr/>
        </p:nvSpPr>
        <p:spPr bwMode="auto">
          <a:xfrm flipV="1">
            <a:off x="3473450" y="3860800"/>
            <a:ext cx="306388" cy="571500"/>
          </a:xfrm>
          <a:prstGeom prst="line">
            <a:avLst/>
          </a:prstGeom>
          <a:noFill/>
          <a:ln w="57150">
            <a:solidFill>
              <a:schemeClr val="bg1"/>
            </a:solidFill>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54292" name="Line 20"/>
          <p:cNvSpPr>
            <a:spLocks noChangeShapeType="1"/>
          </p:cNvSpPr>
          <p:nvPr/>
        </p:nvSpPr>
        <p:spPr bwMode="auto">
          <a:xfrm flipV="1">
            <a:off x="2411413" y="1755775"/>
            <a:ext cx="706437" cy="1238250"/>
          </a:xfrm>
          <a:prstGeom prst="line">
            <a:avLst/>
          </a:prstGeom>
          <a:noFill/>
          <a:ln w="57150">
            <a:solidFill>
              <a:schemeClr val="bg1"/>
            </a:solidFill>
            <a:prstDash val="sysDot"/>
            <a:round/>
            <a:headEnd/>
            <a:tailEnd type="arrow"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pPr>
            <a:endParaRPr lang="en-US" sz="2800">
              <a:solidFill>
                <a:srgbClr val="000000"/>
              </a:solidFill>
              <a:latin typeface="Arial" charset="0"/>
              <a:ea typeface="ＭＳ Ｐゴシック" charset="0"/>
              <a:cs typeface="ＭＳ Ｐゴシック" charset="0"/>
            </a:endParaRPr>
          </a:p>
        </p:txBody>
      </p:sp>
      <p:sp>
        <p:nvSpPr>
          <p:cNvPr id="23" name="Rectangle 3"/>
          <p:cNvSpPr txBox="1">
            <a:spLocks noChangeArrowheads="1"/>
          </p:cNvSpPr>
          <p:nvPr/>
        </p:nvSpPr>
        <p:spPr bwMode="auto">
          <a:xfrm>
            <a:off x="4369321" y="4483674"/>
            <a:ext cx="4212704" cy="1008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a:lstStyle>
          <a:p>
            <a:pPr marL="0" indent="0" algn="ctr" defTabSz="914400" eaLnBrk="1" hangingPunct="1">
              <a:lnSpc>
                <a:spcPct val="80000"/>
              </a:lnSpc>
              <a:buFontTx/>
              <a:buNone/>
            </a:pPr>
            <a:r>
              <a:rPr lang="en-GB" sz="4800" dirty="0" smtClean="0">
                <a:solidFill>
                  <a:srgbClr val="FFFFFF"/>
                </a:solidFill>
                <a:latin typeface="Calibri"/>
                <a:cs typeface="Calibri"/>
              </a:rPr>
              <a:t>Simple</a:t>
            </a:r>
          </a:p>
          <a:p>
            <a:pPr marL="0" indent="0" algn="ctr" defTabSz="914400" eaLnBrk="1" hangingPunct="1">
              <a:lnSpc>
                <a:spcPct val="80000"/>
              </a:lnSpc>
              <a:buFontTx/>
              <a:buNone/>
            </a:pPr>
            <a:r>
              <a:rPr lang="en-GB" sz="4800" dirty="0" smtClean="0">
                <a:solidFill>
                  <a:srgbClr val="FFFFFF"/>
                </a:solidFill>
                <a:latin typeface="Calibri"/>
                <a:cs typeface="Calibri"/>
              </a:rPr>
              <a:t>Diagnostic</a:t>
            </a:r>
          </a:p>
          <a:p>
            <a:pPr marL="0" indent="0" algn="ctr" defTabSz="914400" eaLnBrk="1" hangingPunct="1">
              <a:lnSpc>
                <a:spcPct val="80000"/>
              </a:lnSpc>
              <a:buFontTx/>
              <a:buNone/>
            </a:pPr>
            <a:r>
              <a:rPr lang="en-GB" sz="4800" dirty="0" smtClean="0">
                <a:solidFill>
                  <a:srgbClr val="FFFFFF"/>
                </a:solidFill>
                <a:latin typeface="Calibri"/>
                <a:cs typeface="Calibri"/>
              </a:rPr>
              <a:t>Tests?</a:t>
            </a:r>
            <a:endParaRPr lang="en-GB" sz="6000" dirty="0">
              <a:solidFill>
                <a:srgbClr val="FFFFFF"/>
              </a:solidFill>
              <a:latin typeface="Calibri"/>
              <a:cs typeface="Calibri"/>
            </a:endParaRPr>
          </a:p>
        </p:txBody>
      </p:sp>
      <p:sp>
        <p:nvSpPr>
          <p:cNvPr id="17"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Upper Genital Tract Infection (UGTI)</a:t>
            </a:r>
            <a:endParaRPr lang="en-US" sz="4000" b="1" dirty="0">
              <a:latin typeface="Calibri"/>
              <a:cs typeface="Calibri"/>
            </a:endParaRPr>
          </a:p>
        </p:txBody>
      </p:sp>
    </p:spTree>
    <p:extLst>
      <p:ext uri="{BB962C8B-B14F-4D97-AF65-F5344CB8AC3E}">
        <p14:creationId xmlns:p14="http://schemas.microsoft.com/office/powerpoint/2010/main" val="16281588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12" end="12"/>
                                            </p:txEl>
                                          </p:spTgt>
                                        </p:tgtEl>
                                        <p:attrNameLst>
                                          <p:attrName>style.visibility</p:attrName>
                                        </p:attrNameLst>
                                      </p:cBhvr>
                                      <p:to>
                                        <p:strVal val="visible"/>
                                      </p:to>
                                    </p:set>
                                    <p:animEffect transition="in" filter="fade">
                                      <p:cBhvr>
                                        <p:cTn id="7" dur="1000"/>
                                        <p:tgtEl>
                                          <p:spTgt spid="9">
                                            <p:txEl>
                                              <p:pRg st="12" end="12"/>
                                            </p:txEl>
                                          </p:spTgt>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54279"/>
                                        </p:tgtEl>
                                        <p:attrNameLst>
                                          <p:attrName>style.visibility</p:attrName>
                                        </p:attrNameLst>
                                      </p:cBhvr>
                                      <p:to>
                                        <p:strVal val="visible"/>
                                      </p:to>
                                    </p:set>
                                    <p:animEffect transition="in" filter="wipe(down)">
                                      <p:cBhvr>
                                        <p:cTn id="11" dur="500"/>
                                        <p:tgtEl>
                                          <p:spTgt spid="54279"/>
                                        </p:tgtEl>
                                      </p:cBhvr>
                                    </p:animEffect>
                                  </p:childTnLst>
                                </p:cTn>
                              </p:par>
                            </p:childTnLst>
                          </p:cTn>
                        </p:par>
                        <p:par>
                          <p:cTn id="12" fill="hold" nodeType="afterGroup">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xEl>
                                              <p:pRg st="10" end="10"/>
                                            </p:txEl>
                                          </p:spTgt>
                                        </p:tgtEl>
                                        <p:attrNameLst>
                                          <p:attrName>style.visibility</p:attrName>
                                        </p:attrNameLst>
                                      </p:cBhvr>
                                      <p:to>
                                        <p:strVal val="visible"/>
                                      </p:to>
                                    </p:set>
                                    <p:animEffect transition="in" filter="fade">
                                      <p:cBhvr>
                                        <p:cTn id="15" dur="1000"/>
                                        <p:tgtEl>
                                          <p:spTgt spid="9">
                                            <p:txEl>
                                              <p:pRg st="10" end="10"/>
                                            </p:txEl>
                                          </p:spTgt>
                                        </p:tgtEl>
                                      </p:cBhvr>
                                    </p:animEffect>
                                  </p:childTnLst>
                                </p:cTn>
                              </p:par>
                            </p:childTnLst>
                          </p:cTn>
                        </p:par>
                        <p:par>
                          <p:cTn id="16" fill="hold" nodeType="afterGroup">
                            <p:stCondLst>
                              <p:cond delay="2500"/>
                            </p:stCondLst>
                            <p:childTnLst>
                              <p:par>
                                <p:cTn id="17" presetID="22" presetClass="entr" presetSubtype="4" fill="hold" grpId="0" nodeType="afterEffect">
                                  <p:stCondLst>
                                    <p:cond delay="0"/>
                                  </p:stCondLst>
                                  <p:childTnLst>
                                    <p:set>
                                      <p:cBhvr>
                                        <p:cTn id="18" dur="1" fill="hold">
                                          <p:stCondLst>
                                            <p:cond delay="0"/>
                                          </p:stCondLst>
                                        </p:cTn>
                                        <p:tgtEl>
                                          <p:spTgt spid="54280"/>
                                        </p:tgtEl>
                                        <p:attrNameLst>
                                          <p:attrName>style.visibility</p:attrName>
                                        </p:attrNameLst>
                                      </p:cBhvr>
                                      <p:to>
                                        <p:strVal val="visible"/>
                                      </p:to>
                                    </p:set>
                                    <p:animEffect transition="in" filter="wipe(down)">
                                      <p:cBhvr>
                                        <p:cTn id="19" dur="500"/>
                                        <p:tgtEl>
                                          <p:spTgt spid="54280"/>
                                        </p:tgtEl>
                                      </p:cBhvr>
                                    </p:animEffect>
                                  </p:childTnLst>
                                </p:cTn>
                              </p:par>
                            </p:childTnLst>
                          </p:cTn>
                        </p:par>
                        <p:par>
                          <p:cTn id="20" fill="hold" nodeType="afterGroup">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animEffect transition="in" filter="fade">
                                      <p:cBhvr>
                                        <p:cTn id="23" dur="1000"/>
                                        <p:tgtEl>
                                          <p:spTgt spid="9">
                                            <p:txEl>
                                              <p:pRg st="8" end="8"/>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54281"/>
                                        </p:tgtEl>
                                        <p:attrNameLst>
                                          <p:attrName>style.visibility</p:attrName>
                                        </p:attrNameLst>
                                      </p:cBhvr>
                                      <p:to>
                                        <p:strVal val="visible"/>
                                      </p:to>
                                    </p:set>
                                    <p:animEffect transition="in" filter="wipe(down)">
                                      <p:cBhvr>
                                        <p:cTn id="26" dur="500"/>
                                        <p:tgtEl>
                                          <p:spTgt spid="54281"/>
                                        </p:tgtEl>
                                      </p:cBhvr>
                                    </p:animEffect>
                                  </p:childTnLst>
                                </p:cTn>
                              </p:par>
                            </p:childTnLst>
                          </p:cTn>
                        </p:par>
                        <p:par>
                          <p:cTn id="27" fill="hold" nodeType="afterGroup">
                            <p:stCondLst>
                              <p:cond delay="4000"/>
                            </p:stCondLst>
                            <p:childTnLst>
                              <p:par>
                                <p:cTn id="28" presetID="22" presetClass="entr" presetSubtype="4" fill="hold" grpId="0" nodeType="afterEffect">
                                  <p:stCondLst>
                                    <p:cond delay="0"/>
                                  </p:stCondLst>
                                  <p:childTnLst>
                                    <p:set>
                                      <p:cBhvr>
                                        <p:cTn id="29" dur="1" fill="hold">
                                          <p:stCondLst>
                                            <p:cond delay="0"/>
                                          </p:stCondLst>
                                        </p:cTn>
                                        <p:tgtEl>
                                          <p:spTgt spid="54282"/>
                                        </p:tgtEl>
                                        <p:attrNameLst>
                                          <p:attrName>style.visibility</p:attrName>
                                        </p:attrNameLst>
                                      </p:cBhvr>
                                      <p:to>
                                        <p:strVal val="visible"/>
                                      </p:to>
                                    </p:set>
                                    <p:animEffect transition="in" filter="wipe(down)">
                                      <p:cBhvr>
                                        <p:cTn id="30" dur="500"/>
                                        <p:tgtEl>
                                          <p:spTgt spid="54282"/>
                                        </p:tgtEl>
                                      </p:cBhvr>
                                    </p:animEffect>
                                  </p:childTnLst>
                                </p:cTn>
                              </p:par>
                            </p:childTnLst>
                          </p:cTn>
                        </p:par>
                        <p:par>
                          <p:cTn id="31" fill="hold" nodeType="afterGroup">
                            <p:stCondLst>
                              <p:cond delay="4500"/>
                            </p:stCondLst>
                            <p:childTnLst>
                              <p:par>
                                <p:cTn id="32" presetID="10" presetClass="entr" presetSubtype="0" fill="hold" grpId="0" nodeType="afterEffect">
                                  <p:stCondLst>
                                    <p:cond delay="0"/>
                                  </p:stCondLst>
                                  <p:childTnLst>
                                    <p:set>
                                      <p:cBhvr>
                                        <p:cTn id="33" dur="1" fill="hold">
                                          <p:stCondLst>
                                            <p:cond delay="0"/>
                                          </p:stCondLst>
                                        </p:cTn>
                                        <p:tgtEl>
                                          <p:spTgt spid="9">
                                            <p:txEl>
                                              <p:pRg st="7" end="7"/>
                                            </p:txEl>
                                          </p:spTgt>
                                        </p:tgtEl>
                                        <p:attrNameLst>
                                          <p:attrName>style.visibility</p:attrName>
                                        </p:attrNameLst>
                                      </p:cBhvr>
                                      <p:to>
                                        <p:strVal val="visible"/>
                                      </p:to>
                                    </p:set>
                                    <p:animEffect transition="in" filter="fade">
                                      <p:cBhvr>
                                        <p:cTn id="34" dur="1000"/>
                                        <p:tgtEl>
                                          <p:spTgt spid="9">
                                            <p:txEl>
                                              <p:pRg st="7" end="7"/>
                                            </p:txEl>
                                          </p:spTgt>
                                        </p:tgtEl>
                                      </p:cBhvr>
                                    </p:animEffect>
                                  </p:childTnLst>
                                </p:cTn>
                              </p:par>
                            </p:childTnLst>
                          </p:cTn>
                        </p:par>
                        <p:par>
                          <p:cTn id="35" fill="hold" nodeType="afterGroup">
                            <p:stCondLst>
                              <p:cond delay="5500"/>
                            </p:stCondLst>
                            <p:childTnLst>
                              <p:par>
                                <p:cTn id="36" presetID="22" presetClass="entr" presetSubtype="4" fill="hold" grpId="0" nodeType="afterEffect">
                                  <p:stCondLst>
                                    <p:cond delay="0"/>
                                  </p:stCondLst>
                                  <p:childTnLst>
                                    <p:set>
                                      <p:cBhvr>
                                        <p:cTn id="37" dur="1" fill="hold">
                                          <p:stCondLst>
                                            <p:cond delay="0"/>
                                          </p:stCondLst>
                                        </p:cTn>
                                        <p:tgtEl>
                                          <p:spTgt spid="54283"/>
                                        </p:tgtEl>
                                        <p:attrNameLst>
                                          <p:attrName>style.visibility</p:attrName>
                                        </p:attrNameLst>
                                      </p:cBhvr>
                                      <p:to>
                                        <p:strVal val="visible"/>
                                      </p:to>
                                    </p:set>
                                    <p:animEffect transition="in" filter="wipe(down)">
                                      <p:cBhvr>
                                        <p:cTn id="38" dur="500"/>
                                        <p:tgtEl>
                                          <p:spTgt spid="54283"/>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54291"/>
                                        </p:tgtEl>
                                        <p:attrNameLst>
                                          <p:attrName>style.visibility</p:attrName>
                                        </p:attrNameLst>
                                      </p:cBhvr>
                                      <p:to>
                                        <p:strVal val="visible"/>
                                      </p:to>
                                    </p:set>
                                    <p:animEffect transition="in" filter="wipe(down)">
                                      <p:cBhvr>
                                        <p:cTn id="41" dur="500"/>
                                        <p:tgtEl>
                                          <p:spTgt spid="54291"/>
                                        </p:tgtEl>
                                      </p:cBhvr>
                                    </p:animEffect>
                                  </p:childTnLst>
                                </p:cTn>
                              </p:par>
                            </p:childTnLst>
                          </p:cTn>
                        </p:par>
                        <p:par>
                          <p:cTn id="42" fill="hold" nodeType="afterGroup">
                            <p:stCondLst>
                              <p:cond delay="6000"/>
                            </p:stCondLst>
                            <p:childTnLst>
                              <p:par>
                                <p:cTn id="43" presetID="10" presetClass="entr" presetSubtype="0" fill="hold" grpId="0" nodeType="after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animEffect transition="in" filter="fade">
                                      <p:cBhvr>
                                        <p:cTn id="45" dur="1000"/>
                                        <p:tgtEl>
                                          <p:spTgt spid="9">
                                            <p:txEl>
                                              <p:pRg st="6" end="6"/>
                                            </p:txEl>
                                          </p:spTgt>
                                        </p:tgtEl>
                                      </p:cBhvr>
                                    </p:animEffect>
                                  </p:childTnLst>
                                </p:cTn>
                              </p:par>
                            </p:childTnLst>
                          </p:cTn>
                        </p:par>
                        <p:par>
                          <p:cTn id="46" fill="hold" nodeType="afterGroup">
                            <p:stCondLst>
                              <p:cond delay="7000"/>
                            </p:stCondLst>
                            <p:childTnLst>
                              <p:par>
                                <p:cTn id="47" presetID="22" presetClass="entr" presetSubtype="4" fill="hold" grpId="0" nodeType="afterEffect">
                                  <p:stCondLst>
                                    <p:cond delay="0"/>
                                  </p:stCondLst>
                                  <p:childTnLst>
                                    <p:set>
                                      <p:cBhvr>
                                        <p:cTn id="48" dur="1" fill="hold">
                                          <p:stCondLst>
                                            <p:cond delay="0"/>
                                          </p:stCondLst>
                                        </p:cTn>
                                        <p:tgtEl>
                                          <p:spTgt spid="54284"/>
                                        </p:tgtEl>
                                        <p:attrNameLst>
                                          <p:attrName>style.visibility</p:attrName>
                                        </p:attrNameLst>
                                      </p:cBhvr>
                                      <p:to>
                                        <p:strVal val="visible"/>
                                      </p:to>
                                    </p:set>
                                    <p:animEffect transition="in" filter="wipe(down)">
                                      <p:cBhvr>
                                        <p:cTn id="49" dur="500"/>
                                        <p:tgtEl>
                                          <p:spTgt spid="54284"/>
                                        </p:tgtEl>
                                      </p:cBhvr>
                                    </p:animEffect>
                                  </p:childTnLst>
                                </p:cTn>
                              </p:par>
                            </p:childTnLst>
                          </p:cTn>
                        </p:par>
                        <p:par>
                          <p:cTn id="50" fill="hold" nodeType="afterGroup">
                            <p:stCondLst>
                              <p:cond delay="7500"/>
                            </p:stCondLst>
                            <p:childTnLst>
                              <p:par>
                                <p:cTn id="51" presetID="10" presetClass="entr" presetSubtype="0" fill="hold" grpId="0" nodeType="afterEffect">
                                  <p:stCondLst>
                                    <p:cond delay="0"/>
                                  </p:stCondLst>
                                  <p:childTnLst>
                                    <p:set>
                                      <p:cBhvr>
                                        <p:cTn id="52" dur="1" fill="hold">
                                          <p:stCondLst>
                                            <p:cond delay="0"/>
                                          </p:stCondLst>
                                        </p:cTn>
                                        <p:tgtEl>
                                          <p:spTgt spid="9">
                                            <p:txEl>
                                              <p:pRg st="0" end="0"/>
                                            </p:txEl>
                                          </p:spTgt>
                                        </p:tgtEl>
                                        <p:attrNameLst>
                                          <p:attrName>style.visibility</p:attrName>
                                        </p:attrNameLst>
                                      </p:cBhvr>
                                      <p:to>
                                        <p:strVal val="visible"/>
                                      </p:to>
                                    </p:set>
                                    <p:animEffect transition="in" filter="fade">
                                      <p:cBhvr>
                                        <p:cTn id="53" dur="1000"/>
                                        <p:tgtEl>
                                          <p:spTgt spid="9">
                                            <p:txEl>
                                              <p:pRg st="0" end="0"/>
                                            </p:txEl>
                                          </p:spTgt>
                                        </p:tgtEl>
                                      </p:cBhvr>
                                    </p:animEffect>
                                  </p:childTnLst>
                                </p:cTn>
                              </p:par>
                            </p:childTnLst>
                          </p:cTn>
                        </p:par>
                        <p:par>
                          <p:cTn id="54" fill="hold" nodeType="afterGroup">
                            <p:stCondLst>
                              <p:cond delay="8500"/>
                            </p:stCondLst>
                            <p:childTnLst>
                              <p:par>
                                <p:cTn id="55" presetID="22" presetClass="entr" presetSubtype="4" fill="hold" grpId="0" nodeType="afterEffect">
                                  <p:stCondLst>
                                    <p:cond delay="0"/>
                                  </p:stCondLst>
                                  <p:childTnLst>
                                    <p:set>
                                      <p:cBhvr>
                                        <p:cTn id="56" dur="1" fill="hold">
                                          <p:stCondLst>
                                            <p:cond delay="0"/>
                                          </p:stCondLst>
                                        </p:cTn>
                                        <p:tgtEl>
                                          <p:spTgt spid="54292"/>
                                        </p:tgtEl>
                                        <p:attrNameLst>
                                          <p:attrName>style.visibility</p:attrName>
                                        </p:attrNameLst>
                                      </p:cBhvr>
                                      <p:to>
                                        <p:strVal val="visible"/>
                                      </p:to>
                                    </p:set>
                                    <p:animEffect transition="in" filter="wipe(down)">
                                      <p:cBhvr>
                                        <p:cTn id="57" dur="500"/>
                                        <p:tgtEl>
                                          <p:spTgt spid="54292"/>
                                        </p:tgtEl>
                                      </p:cBhvr>
                                    </p:animEffect>
                                  </p:childTnLst>
                                </p:cTn>
                              </p:par>
                            </p:childTnLst>
                          </p:cTn>
                        </p:par>
                        <p:par>
                          <p:cTn id="58" fill="hold" nodeType="afterGroup">
                            <p:stCondLst>
                              <p:cond delay="9000"/>
                            </p:stCondLst>
                            <p:childTnLst>
                              <p:par>
                                <p:cTn id="59" presetID="10" presetClass="entr" presetSubtype="0" fill="hold" grpId="0" nodeType="after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fade">
                                      <p:cBhvr>
                                        <p:cTn id="61" dur="1000"/>
                                        <p:tgtEl>
                                          <p:spTgt spid="9">
                                            <p:txEl>
                                              <p:pRg st="1" end="1"/>
                                            </p:txEl>
                                          </p:spTgt>
                                        </p:tgtEl>
                                      </p:cBhvr>
                                    </p:animEffect>
                                  </p:childTnLst>
                                </p:cTn>
                              </p:par>
                            </p:childTnLst>
                          </p:cTn>
                        </p:par>
                        <p:par>
                          <p:cTn id="62" fill="hold">
                            <p:stCondLst>
                              <p:cond delay="100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4279" grpId="0" animBg="1"/>
      <p:bldP spid="54280" grpId="0" animBg="1"/>
      <p:bldP spid="54281" grpId="0" animBg="1"/>
      <p:bldP spid="54282" grpId="0" animBg="1"/>
      <p:bldP spid="54283" grpId="0" animBg="1"/>
      <p:bldP spid="54284" grpId="0" animBg="1"/>
      <p:bldP spid="54291" grpId="0" animBg="1"/>
      <p:bldP spid="5429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3890809" cy="4877233"/>
          </a:xfrm>
          <a:prstGeom prst="rect">
            <a:avLst/>
          </a:prstGeom>
          <a:noFill/>
        </p:spPr>
        <p:txBody>
          <a:bodyPr wrap="none" rtlCol="0">
            <a:spAutoFit/>
          </a:bodyPr>
          <a:lstStyle/>
          <a:p>
            <a:pPr marL="457200" indent="-457200">
              <a:lnSpc>
                <a:spcPct val="120000"/>
              </a:lnSpc>
              <a:buFont typeface="Arial"/>
              <a:buChar char="•"/>
            </a:pPr>
            <a:r>
              <a:rPr lang="en-US" sz="3600" b="1" dirty="0" smtClean="0">
                <a:solidFill>
                  <a:srgbClr val="FFFFFF"/>
                </a:solidFill>
                <a:latin typeface="Calibri"/>
              </a:rPr>
              <a:t>Cervicitis</a:t>
            </a:r>
          </a:p>
          <a:p>
            <a:pPr marL="457200" indent="-457200">
              <a:lnSpc>
                <a:spcPct val="120000"/>
              </a:lnSpc>
              <a:buFont typeface="Arial"/>
              <a:buChar char="•"/>
            </a:pPr>
            <a:r>
              <a:rPr lang="en-US" sz="3200" dirty="0" smtClean="0">
                <a:solidFill>
                  <a:schemeClr val="bg1">
                    <a:lumMod val="50000"/>
                  </a:schemeClr>
                </a:solidFill>
                <a:latin typeface="Calibri"/>
              </a:rPr>
              <a:t>Endometritis = AUB</a:t>
            </a:r>
          </a:p>
          <a:p>
            <a:pPr marL="457200" indent="-457200">
              <a:lnSpc>
                <a:spcPct val="120000"/>
              </a:lnSpc>
              <a:buFont typeface="Arial"/>
              <a:buChar char="•"/>
            </a:pPr>
            <a:r>
              <a:rPr lang="en-US" sz="3200" dirty="0" smtClean="0">
                <a:solidFill>
                  <a:schemeClr val="bg1">
                    <a:lumMod val="50000"/>
                  </a:schemeClr>
                </a:solidFill>
                <a:latin typeface="Calibri"/>
              </a:rPr>
              <a:t>Severe Salpingitis</a:t>
            </a:r>
          </a:p>
          <a:p>
            <a:pPr marL="457200" indent="-457200">
              <a:lnSpc>
                <a:spcPct val="120000"/>
              </a:lnSpc>
              <a:buFont typeface="Arial"/>
              <a:buChar char="•"/>
            </a:pPr>
            <a:r>
              <a:rPr lang="en-US" sz="3200" dirty="0" smtClean="0">
                <a:solidFill>
                  <a:schemeClr val="bg1">
                    <a:lumMod val="50000"/>
                  </a:schemeClr>
                </a:solidFill>
                <a:latin typeface="Calibri"/>
              </a:rPr>
              <a:t>Ectopic Pregnancy</a:t>
            </a:r>
          </a:p>
          <a:p>
            <a:pPr marL="457200" indent="-457200">
              <a:lnSpc>
                <a:spcPct val="120000"/>
              </a:lnSpc>
              <a:buFont typeface="Arial"/>
              <a:buChar char="•"/>
            </a:pPr>
            <a:r>
              <a:rPr lang="en-US" sz="3200" dirty="0" smtClean="0">
                <a:solidFill>
                  <a:schemeClr val="bg1">
                    <a:lumMod val="50000"/>
                  </a:schemeClr>
                </a:solidFill>
                <a:latin typeface="Calibri"/>
              </a:rPr>
              <a:t>Tubal Infertility</a:t>
            </a:r>
          </a:p>
          <a:p>
            <a:pPr marL="457200" indent="-457200">
              <a:lnSpc>
                <a:spcPct val="120000"/>
              </a:lnSpc>
              <a:buFont typeface="Arial"/>
              <a:buChar char="•"/>
            </a:pPr>
            <a:r>
              <a:rPr lang="en-US" sz="3200" dirty="0" smtClean="0">
                <a:solidFill>
                  <a:schemeClr val="bg1">
                    <a:lumMod val="50000"/>
                  </a:schemeClr>
                </a:solidFill>
                <a:latin typeface="Calibri"/>
              </a:rPr>
              <a:t>Miscarriage</a:t>
            </a:r>
          </a:p>
          <a:p>
            <a:pPr marL="457200" indent="-457200">
              <a:lnSpc>
                <a:spcPct val="120000"/>
              </a:lnSpc>
              <a:buFont typeface="Arial"/>
              <a:buChar char="•"/>
            </a:pPr>
            <a:r>
              <a:rPr lang="en-US" sz="3200" dirty="0" smtClean="0">
                <a:solidFill>
                  <a:schemeClr val="bg1">
                    <a:lumMod val="50000"/>
                  </a:schemeClr>
                </a:solidFill>
                <a:latin typeface="Calibri"/>
              </a:rPr>
              <a:t>Premature Birth</a:t>
            </a:r>
          </a:p>
          <a:p>
            <a:pPr marL="457200" indent="-457200">
              <a:lnSpc>
                <a:spcPct val="120000"/>
              </a:lnSpc>
              <a:buFont typeface="Arial"/>
              <a:buChar char="•"/>
            </a:pPr>
            <a:r>
              <a:rPr lang="en-US" sz="3200" dirty="0" smtClean="0">
                <a:solidFill>
                  <a:schemeClr val="bg1">
                    <a:lumMod val="50000"/>
                  </a:schemeClr>
                </a:solidFill>
                <a:latin typeface="Calibri"/>
              </a:rPr>
              <a:t>PID Meta-Analysis</a:t>
            </a:r>
          </a:p>
        </p:txBody>
      </p:sp>
    </p:spTree>
    <p:extLst>
      <p:ext uri="{BB962C8B-B14F-4D97-AF65-F5344CB8AC3E}">
        <p14:creationId xmlns:p14="http://schemas.microsoft.com/office/powerpoint/2010/main" val="3465835520"/>
      </p:ext>
    </p:extLst>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Footer Placeholder 3"/>
          <p:cNvSpPr>
            <a:spLocks noGrp="1"/>
          </p:cNvSpPr>
          <p:nvPr>
            <p:ph type="ftr" sz="quarter" idx="4294967295"/>
          </p:nvPr>
        </p:nvSpPr>
        <p:spPr>
          <a:xfrm>
            <a:off x="0" y="6627813"/>
            <a:ext cx="2895600" cy="287337"/>
          </a:xfrm>
          <a:prstGeom prst="rect">
            <a:avLst/>
          </a:prstGeom>
          <a:noFill/>
        </p:spPr>
        <p:txBody>
          <a:bodyPr/>
          <a:lstStyle/>
          <a:p>
            <a:r>
              <a:rPr lang="en-GB" smtClean="0">
                <a:solidFill>
                  <a:srgbClr val="FFFFFF"/>
                </a:solidFill>
              </a:rPr>
              <a:t>PG </a:t>
            </a:r>
            <a:r>
              <a:rPr lang="en-GB" sz="600" smtClean="0">
                <a:solidFill>
                  <a:srgbClr val="FFFFFF"/>
                </a:solidFill>
              </a:rPr>
              <a:t>RCOG </a:t>
            </a:r>
            <a:r>
              <a:rPr lang="en-GB" smtClean="0">
                <a:solidFill>
                  <a:srgbClr val="FFFFFF"/>
                </a:solidFill>
              </a:rPr>
              <a:t>2011</a:t>
            </a:r>
          </a:p>
        </p:txBody>
      </p:sp>
      <p:pic>
        <p:nvPicPr>
          <p:cNvPr id="277507" name="Picture 2" descr="MPCswab pg93 copy"/>
          <p:cNvPicPr>
            <a:picLocks noChangeAspect="1" noChangeArrowheads="1"/>
          </p:cNvPicPr>
          <p:nvPr/>
        </p:nvPicPr>
        <p:blipFill>
          <a:blip r:embed="rId3">
            <a:lum bright="6000" contrast="30000"/>
          </a:blip>
          <a:srcRect/>
          <a:stretch>
            <a:fillRect/>
          </a:stretch>
        </p:blipFill>
        <p:spPr bwMode="auto">
          <a:xfrm>
            <a:off x="0" y="-2213064"/>
            <a:ext cx="9144000" cy="10888037"/>
          </a:xfrm>
          <a:prstGeom prst="rect">
            <a:avLst/>
          </a:prstGeom>
          <a:noFill/>
          <a:ln w="9525">
            <a:noFill/>
            <a:miter lim="800000"/>
            <a:headEnd/>
            <a:tailEnd/>
          </a:ln>
        </p:spPr>
      </p:pic>
      <p:sp>
        <p:nvSpPr>
          <p:cNvPr id="4" name="Rectangle 9"/>
          <p:cNvSpPr>
            <a:spLocks noChangeArrowheads="1"/>
          </p:cNvSpPr>
          <p:nvPr/>
        </p:nvSpPr>
        <p:spPr bwMode="auto">
          <a:xfrm>
            <a:off x="1295400" y="6324600"/>
            <a:ext cx="2590800" cy="533400"/>
          </a:xfrm>
          <a:prstGeom prst="rect">
            <a:avLst/>
          </a:prstGeom>
          <a:noFill/>
          <a:ln w="9525">
            <a:noFill/>
            <a:miter lim="800000"/>
            <a:headEnd/>
            <a:tailEnd/>
          </a:ln>
          <a:effectLst/>
        </p:spPr>
        <p:txBody>
          <a:bodyPr>
            <a:prstTxWarp prst="textNoShape">
              <a:avLst/>
            </a:prstTxWarp>
          </a:bodyPr>
          <a:lstStyle/>
          <a:p>
            <a:pPr algn="ctr" defTabSz="914400" fontAlgn="base">
              <a:spcBef>
                <a:spcPct val="0"/>
              </a:spcBef>
              <a:spcAft>
                <a:spcPct val="0"/>
              </a:spcAft>
              <a:defRPr/>
            </a:pPr>
            <a:r>
              <a:rPr lang="en-GB" sz="1200" dirty="0">
                <a:solidFill>
                  <a:srgbClr val="FFFFFF"/>
                </a:solidFill>
                <a:latin typeface="Arial" pitchFamily="-1" charset="0"/>
              </a:rPr>
              <a:t>Clinical Photography ©1993</a:t>
            </a:r>
          </a:p>
          <a:p>
            <a:pPr algn="ctr" defTabSz="914400" fontAlgn="base">
              <a:spcBef>
                <a:spcPct val="0"/>
              </a:spcBef>
              <a:spcAft>
                <a:spcPct val="0"/>
              </a:spcAft>
              <a:defRPr/>
            </a:pPr>
            <a:r>
              <a:rPr lang="en-GB" sz="1400" dirty="0">
                <a:solidFill>
                  <a:srgbClr val="FFFFFF"/>
                </a:solidFill>
                <a:latin typeface="Arial" pitchFamily="-1" charset="0"/>
              </a:rPr>
              <a:t>Peter Greenhouse </a:t>
            </a:r>
            <a:r>
              <a:rPr lang="en-GB" sz="1050" dirty="0">
                <a:solidFill>
                  <a:srgbClr val="FFFFFF"/>
                </a:solidFill>
                <a:latin typeface="Arial" pitchFamily="-1" charset="0"/>
              </a:rPr>
              <a:t>FRCOG</a:t>
            </a:r>
            <a:endParaRPr lang="en-GB" sz="1400" dirty="0">
              <a:solidFill>
                <a:srgbClr val="FFFFFF"/>
              </a:solidFill>
              <a:latin typeface="Arial" pitchFamily="-1" charset="0"/>
            </a:endParaRPr>
          </a:p>
        </p:txBody>
      </p:sp>
      <p:sp>
        <p:nvSpPr>
          <p:cNvPr id="5" name="Rectangle 2"/>
          <p:cNvSpPr txBox="1">
            <a:spLocks noChangeArrowheads="1"/>
          </p:cNvSpPr>
          <p:nvPr/>
        </p:nvSpPr>
        <p:spPr>
          <a:xfrm>
            <a:off x="0" y="-1867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a:lstStyle>
          <a:p>
            <a:pPr algn="l"/>
            <a:r>
              <a:rPr lang="en-GB" b="1" dirty="0" smtClean="0">
                <a:latin typeface="Calibri"/>
                <a:cs typeface="Calibri"/>
              </a:rPr>
              <a:t> Cervicitis in PID diagnosis?</a:t>
            </a:r>
            <a:endParaRPr lang="en-GB" b="1" dirty="0">
              <a:latin typeface="Calibri"/>
              <a:cs typeface="Calibri"/>
            </a:endParaRPr>
          </a:p>
        </p:txBody>
      </p:sp>
    </p:spTree>
    <p:extLst>
      <p:ext uri="{BB962C8B-B14F-4D97-AF65-F5344CB8AC3E}">
        <p14:creationId xmlns:p14="http://schemas.microsoft.com/office/powerpoint/2010/main" val="255388051"/>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843697" y="0"/>
            <a:ext cx="1300303" cy="687667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p:cNvSpPr/>
          <p:nvPr/>
        </p:nvSpPr>
        <p:spPr>
          <a:xfrm>
            <a:off x="0" y="-18674"/>
            <a:ext cx="989802" cy="687667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3170" name="Picture 2" descr="Pg301 copy"/>
          <p:cNvPicPr>
            <a:picLocks noChangeAspect="1" noChangeArrowheads="1"/>
          </p:cNvPicPr>
          <p:nvPr/>
        </p:nvPicPr>
        <p:blipFill>
          <a:blip r:embed="rId3"/>
          <a:srcRect/>
          <a:stretch>
            <a:fillRect/>
          </a:stretch>
        </p:blipFill>
        <p:spPr bwMode="auto">
          <a:xfrm>
            <a:off x="-168100" y="-1251519"/>
            <a:ext cx="8011797" cy="9721080"/>
          </a:xfrm>
          <a:prstGeom prst="rect">
            <a:avLst/>
          </a:prstGeom>
          <a:noFill/>
          <a:ln w="9525">
            <a:noFill/>
            <a:miter lim="800000"/>
            <a:headEnd/>
            <a:tailEnd/>
          </a:ln>
        </p:spPr>
      </p:pic>
      <p:sp>
        <p:nvSpPr>
          <p:cNvPr id="4" name="Rectangle 9"/>
          <p:cNvSpPr>
            <a:spLocks noChangeArrowheads="1"/>
          </p:cNvSpPr>
          <p:nvPr/>
        </p:nvSpPr>
        <p:spPr bwMode="auto">
          <a:xfrm>
            <a:off x="1295400" y="6324600"/>
            <a:ext cx="2590800" cy="533400"/>
          </a:xfrm>
          <a:prstGeom prst="rect">
            <a:avLst/>
          </a:prstGeom>
          <a:noFill/>
          <a:ln w="9525">
            <a:noFill/>
            <a:miter lim="800000"/>
            <a:headEnd/>
            <a:tailEnd/>
          </a:ln>
          <a:effectLst/>
        </p:spPr>
        <p:txBody>
          <a:bodyPr>
            <a:prstTxWarp prst="textNoShape">
              <a:avLst/>
            </a:prstTxWarp>
          </a:bodyPr>
          <a:lstStyle/>
          <a:p>
            <a:pPr algn="ctr" defTabSz="914400" fontAlgn="base">
              <a:spcBef>
                <a:spcPct val="0"/>
              </a:spcBef>
              <a:spcAft>
                <a:spcPct val="0"/>
              </a:spcAft>
              <a:defRPr/>
            </a:pPr>
            <a:r>
              <a:rPr lang="en-GB" sz="1200" dirty="0">
                <a:solidFill>
                  <a:srgbClr val="FFFFFF"/>
                </a:solidFill>
                <a:latin typeface="Arial" pitchFamily="-1" charset="0"/>
              </a:rPr>
              <a:t>Clinical Photography ©1993</a:t>
            </a:r>
          </a:p>
          <a:p>
            <a:pPr algn="ctr" defTabSz="914400" fontAlgn="base">
              <a:spcBef>
                <a:spcPct val="0"/>
              </a:spcBef>
              <a:spcAft>
                <a:spcPct val="0"/>
              </a:spcAft>
              <a:defRPr/>
            </a:pPr>
            <a:r>
              <a:rPr lang="en-GB" sz="1400" dirty="0">
                <a:solidFill>
                  <a:srgbClr val="FFFFFF"/>
                </a:solidFill>
                <a:latin typeface="Arial" pitchFamily="-1" charset="0"/>
              </a:rPr>
              <a:t>Peter Greenhouse </a:t>
            </a:r>
            <a:r>
              <a:rPr lang="en-GB" sz="1050" dirty="0">
                <a:solidFill>
                  <a:srgbClr val="FFFFFF"/>
                </a:solidFill>
                <a:latin typeface="Arial" pitchFamily="-1" charset="0"/>
              </a:rPr>
              <a:t>FRCOG</a:t>
            </a:r>
            <a:endParaRPr lang="en-GB" sz="1400" dirty="0">
              <a:solidFill>
                <a:srgbClr val="FFFFFF"/>
              </a:solidFill>
              <a:latin typeface="Arial" pitchFamily="-1" charset="0"/>
            </a:endParaRPr>
          </a:p>
        </p:txBody>
      </p:sp>
      <p:sp>
        <p:nvSpPr>
          <p:cNvPr id="5" name="Rectangle 2"/>
          <p:cNvSpPr txBox="1">
            <a:spLocks noChangeArrowheads="1"/>
          </p:cNvSpPr>
          <p:nvPr/>
        </p:nvSpPr>
        <p:spPr>
          <a:xfrm>
            <a:off x="0" y="-1867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a:lstStyle>
          <a:p>
            <a:pPr algn="l"/>
            <a:r>
              <a:rPr lang="en-GB" b="1" dirty="0" smtClean="0">
                <a:latin typeface="Calibri"/>
                <a:cs typeface="Calibri"/>
              </a:rPr>
              <a:t> Cervicitis in PID diagnosis?</a:t>
            </a:r>
            <a:endParaRPr lang="en-GB" b="1" dirty="0">
              <a:latin typeface="Calibri"/>
              <a:cs typeface="Calibri"/>
            </a:endParaRPr>
          </a:p>
        </p:txBody>
      </p:sp>
    </p:spTree>
    <p:extLst>
      <p:ext uri="{BB962C8B-B14F-4D97-AF65-F5344CB8AC3E}">
        <p14:creationId xmlns:p14="http://schemas.microsoft.com/office/powerpoint/2010/main" val="1978936784"/>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5" name="Rectangle 2"/>
          <p:cNvSpPr>
            <a:spLocks noGrp="1" noChangeArrowheads="1"/>
          </p:cNvSpPr>
          <p:nvPr>
            <p:ph type="title"/>
          </p:nvPr>
        </p:nvSpPr>
        <p:spPr>
          <a:xfrm>
            <a:off x="0" y="-18674"/>
            <a:ext cx="8229600" cy="1143000"/>
          </a:xfrm>
        </p:spPr>
        <p:txBody>
          <a:bodyPr>
            <a:normAutofit/>
          </a:bodyPr>
          <a:lstStyle/>
          <a:p>
            <a:pPr algn="l" eaLnBrk="1" hangingPunct="1"/>
            <a:r>
              <a:rPr lang="en-GB" b="1" dirty="0" smtClean="0">
                <a:latin typeface="Calibri"/>
                <a:cs typeface="Calibri"/>
              </a:rPr>
              <a:t> Cervicitis </a:t>
            </a:r>
            <a:r>
              <a:rPr lang="en-GB" b="1" dirty="0">
                <a:latin typeface="Calibri"/>
                <a:cs typeface="Calibri"/>
              </a:rPr>
              <a:t>in </a:t>
            </a:r>
            <a:r>
              <a:rPr lang="en-GB" b="1" dirty="0" smtClean="0">
                <a:latin typeface="Calibri"/>
                <a:cs typeface="Calibri"/>
              </a:rPr>
              <a:t>PID diagnosis?</a:t>
            </a:r>
            <a:endParaRPr lang="en-GB" b="1" dirty="0">
              <a:latin typeface="Calibri"/>
              <a:cs typeface="Calibri"/>
            </a:endParaRPr>
          </a:p>
        </p:txBody>
      </p:sp>
      <p:sp>
        <p:nvSpPr>
          <p:cNvPr id="549891" name="Rectangle 3"/>
          <p:cNvSpPr>
            <a:spLocks noGrp="1" noChangeArrowheads="1"/>
          </p:cNvSpPr>
          <p:nvPr>
            <p:ph type="body" idx="1"/>
          </p:nvPr>
        </p:nvSpPr>
        <p:spPr>
          <a:xfrm>
            <a:off x="875072" y="1143000"/>
            <a:ext cx="9401175" cy="5257800"/>
          </a:xfrm>
        </p:spPr>
        <p:txBody>
          <a:bodyPr/>
          <a:lstStyle/>
          <a:p>
            <a:pPr eaLnBrk="1" hangingPunct="1">
              <a:buFontTx/>
              <a:buNone/>
            </a:pPr>
            <a:r>
              <a:rPr lang="en-GB" sz="3600" dirty="0" smtClean="0">
                <a:latin typeface="Calibri"/>
                <a:cs typeface="Calibri"/>
              </a:rPr>
              <a:t>Pus </a:t>
            </a:r>
            <a:r>
              <a:rPr lang="en-GB" sz="3600" dirty="0">
                <a:latin typeface="Calibri"/>
                <a:cs typeface="Calibri"/>
              </a:rPr>
              <a:t>Cells + </a:t>
            </a:r>
            <a:r>
              <a:rPr lang="en-GB" sz="3600" dirty="0" smtClean="0">
                <a:latin typeface="Calibri"/>
                <a:cs typeface="Calibri"/>
              </a:rPr>
              <a:t>Bacterial Vaginosis </a:t>
            </a:r>
            <a:r>
              <a:rPr lang="en-GB" sz="3600" dirty="0">
                <a:latin typeface="Calibri"/>
                <a:cs typeface="Calibri"/>
              </a:rPr>
              <a:t>as</a:t>
            </a:r>
          </a:p>
          <a:p>
            <a:pPr eaLnBrk="1" hangingPunct="1">
              <a:buFontTx/>
              <a:buNone/>
            </a:pPr>
            <a:r>
              <a:rPr lang="en-GB" sz="3600" dirty="0">
                <a:latin typeface="Calibri"/>
                <a:cs typeface="Calibri"/>
              </a:rPr>
              <a:t>markers of </a:t>
            </a:r>
            <a:r>
              <a:rPr lang="en-GB" sz="3600" dirty="0" err="1">
                <a:latin typeface="Calibri"/>
                <a:cs typeface="Calibri"/>
              </a:rPr>
              <a:t>endometritis</a:t>
            </a:r>
            <a:r>
              <a:rPr lang="en-GB" sz="3600" dirty="0">
                <a:latin typeface="Calibri"/>
                <a:cs typeface="Calibri"/>
              </a:rPr>
              <a:t> in PID</a:t>
            </a:r>
          </a:p>
          <a:p>
            <a:pPr eaLnBrk="1" hangingPunct="1">
              <a:buFontTx/>
              <a:buNone/>
            </a:pPr>
            <a:endParaRPr lang="en-GB" sz="1400" dirty="0">
              <a:latin typeface="Calibri"/>
              <a:cs typeface="Calibri"/>
            </a:endParaRPr>
          </a:p>
          <a:p>
            <a:pPr eaLnBrk="1" hangingPunct="1"/>
            <a:r>
              <a:rPr lang="en-GB" sz="3600" dirty="0">
                <a:latin typeface="Calibri"/>
                <a:cs typeface="Calibri"/>
              </a:rPr>
              <a:t>“Non-Specific” </a:t>
            </a:r>
            <a:r>
              <a:rPr lang="en-GB" sz="3600" dirty="0" smtClean="0">
                <a:latin typeface="Calibri"/>
                <a:cs typeface="Calibri"/>
              </a:rPr>
              <a:t>finding </a:t>
            </a:r>
          </a:p>
          <a:p>
            <a:pPr eaLnBrk="1" hangingPunct="1"/>
            <a:r>
              <a:rPr lang="en-GB" sz="3600" dirty="0" smtClean="0">
                <a:latin typeface="Calibri"/>
                <a:cs typeface="Calibri"/>
              </a:rPr>
              <a:t>Variable definitions</a:t>
            </a:r>
            <a:endParaRPr lang="en-GB" sz="2800" dirty="0">
              <a:latin typeface="Calibri"/>
              <a:cs typeface="Calibri"/>
            </a:endParaRPr>
          </a:p>
          <a:p>
            <a:pPr eaLnBrk="1" hangingPunct="1"/>
            <a:r>
              <a:rPr lang="en-GB" sz="3600" dirty="0">
                <a:latin typeface="Calibri"/>
                <a:cs typeface="Calibri"/>
              </a:rPr>
              <a:t>Poor Positive PV </a:t>
            </a:r>
            <a:r>
              <a:rPr lang="en-GB" sz="3600" dirty="0" smtClean="0">
                <a:latin typeface="Calibri"/>
                <a:cs typeface="Calibri"/>
              </a:rPr>
              <a:t>		– </a:t>
            </a:r>
            <a:r>
              <a:rPr lang="en-GB" sz="4400" b="1" dirty="0">
                <a:latin typeface="Calibri"/>
                <a:cs typeface="Calibri"/>
              </a:rPr>
              <a:t>17</a:t>
            </a:r>
            <a:r>
              <a:rPr lang="en-GB" sz="3600" dirty="0">
                <a:latin typeface="Calibri"/>
                <a:cs typeface="Calibri"/>
              </a:rPr>
              <a:t>%</a:t>
            </a:r>
            <a:endParaRPr lang="en-GB" sz="2800" dirty="0">
              <a:latin typeface="Calibri"/>
              <a:cs typeface="Calibri"/>
            </a:endParaRPr>
          </a:p>
          <a:p>
            <a:pPr eaLnBrk="1" hangingPunct="1"/>
            <a:r>
              <a:rPr lang="en-GB" sz="3600" dirty="0">
                <a:latin typeface="Calibri"/>
                <a:cs typeface="Calibri"/>
              </a:rPr>
              <a:t>Good Negative PV </a:t>
            </a:r>
            <a:r>
              <a:rPr lang="en-GB" sz="3600" dirty="0" smtClean="0">
                <a:latin typeface="Calibri"/>
                <a:cs typeface="Calibri"/>
              </a:rPr>
              <a:t>	– </a:t>
            </a:r>
            <a:r>
              <a:rPr lang="en-GB" sz="4400" b="1" dirty="0">
                <a:latin typeface="Calibri"/>
                <a:cs typeface="Calibri"/>
              </a:rPr>
              <a:t>95</a:t>
            </a:r>
            <a:r>
              <a:rPr lang="en-GB" sz="3600" dirty="0">
                <a:latin typeface="Calibri"/>
                <a:cs typeface="Calibri"/>
              </a:rPr>
              <a:t>%</a:t>
            </a:r>
            <a:endParaRPr lang="en-GB" sz="2800" dirty="0">
              <a:latin typeface="Calibri"/>
              <a:cs typeface="Calibri"/>
            </a:endParaRPr>
          </a:p>
          <a:p>
            <a:pPr eaLnBrk="1" hangingPunct="1">
              <a:buFontTx/>
              <a:buNone/>
            </a:pPr>
            <a:r>
              <a:rPr lang="en-GB" sz="2800" dirty="0">
                <a:latin typeface="Calibri"/>
                <a:cs typeface="Calibri"/>
              </a:rPr>
              <a:t>		</a:t>
            </a:r>
            <a:endParaRPr lang="en-GB" sz="3600" dirty="0">
              <a:latin typeface="Calibri"/>
              <a:cs typeface="Calibri"/>
            </a:endParaRPr>
          </a:p>
          <a:p>
            <a:pPr eaLnBrk="1" hangingPunct="1"/>
            <a:endParaRPr lang="en-GB" sz="3600" dirty="0">
              <a:latin typeface="Calibri"/>
              <a:cs typeface="Calibri"/>
            </a:endParaRPr>
          </a:p>
        </p:txBody>
      </p:sp>
      <p:sp>
        <p:nvSpPr>
          <p:cNvPr id="279557" name="Text Box 4"/>
          <p:cNvSpPr txBox="1">
            <a:spLocks noChangeArrowheads="1"/>
          </p:cNvSpPr>
          <p:nvPr/>
        </p:nvSpPr>
        <p:spPr bwMode="auto">
          <a:xfrm>
            <a:off x="2572613" y="6397918"/>
            <a:ext cx="6607899" cy="400110"/>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GB" sz="2000" dirty="0" err="1">
                <a:solidFill>
                  <a:srgbClr val="FFFFFF"/>
                </a:solidFill>
                <a:latin typeface="Arial" pitchFamily="-1" charset="0"/>
              </a:rPr>
              <a:t>Yudin</a:t>
            </a:r>
            <a:r>
              <a:rPr lang="en-GB" sz="2000" dirty="0">
                <a:solidFill>
                  <a:srgbClr val="FFFFFF"/>
                </a:solidFill>
                <a:latin typeface="Arial" pitchFamily="-1" charset="0"/>
              </a:rPr>
              <a:t> MH et al</a:t>
            </a:r>
            <a:r>
              <a:rPr lang="en-GB" sz="2000" dirty="0">
                <a:solidFill>
                  <a:srgbClr val="FFFF00"/>
                </a:solidFill>
                <a:latin typeface="Arial" pitchFamily="-1" charset="0"/>
              </a:rPr>
              <a:t> 	</a:t>
            </a:r>
            <a:r>
              <a:rPr lang="en-GB" sz="2000" i="1" dirty="0">
                <a:solidFill>
                  <a:srgbClr val="FFFF00"/>
                </a:solidFill>
                <a:latin typeface="Arial" pitchFamily="-1" charset="0"/>
              </a:rPr>
              <a:t>Am J </a:t>
            </a:r>
            <a:r>
              <a:rPr lang="en-GB" sz="2000" i="1" dirty="0" err="1">
                <a:solidFill>
                  <a:srgbClr val="FFFF00"/>
                </a:solidFill>
                <a:latin typeface="Arial" pitchFamily="-1" charset="0"/>
              </a:rPr>
              <a:t>Obstet</a:t>
            </a:r>
            <a:r>
              <a:rPr lang="en-GB" sz="2000" i="1" dirty="0">
                <a:solidFill>
                  <a:srgbClr val="FFFF00"/>
                </a:solidFill>
                <a:latin typeface="Arial" pitchFamily="-1" charset="0"/>
              </a:rPr>
              <a:t> </a:t>
            </a:r>
            <a:r>
              <a:rPr lang="en-GB" sz="2000" i="1" dirty="0" err="1">
                <a:solidFill>
                  <a:srgbClr val="FFFF00"/>
                </a:solidFill>
                <a:latin typeface="Arial" pitchFamily="-1" charset="0"/>
              </a:rPr>
              <a:t>Gynecol</a:t>
            </a:r>
            <a:r>
              <a:rPr lang="en-GB" sz="2000" dirty="0">
                <a:solidFill>
                  <a:srgbClr val="FFFF00"/>
                </a:solidFill>
                <a:latin typeface="Arial" pitchFamily="-1" charset="0"/>
              </a:rPr>
              <a:t> 2003; 188: 318-23</a:t>
            </a:r>
          </a:p>
        </p:txBody>
      </p:sp>
      <p:sp>
        <p:nvSpPr>
          <p:cNvPr id="549894" name="Line 6"/>
          <p:cNvSpPr>
            <a:spLocks noChangeShapeType="1"/>
          </p:cNvSpPr>
          <p:nvPr/>
        </p:nvSpPr>
        <p:spPr bwMode="auto">
          <a:xfrm>
            <a:off x="1061832" y="5637294"/>
            <a:ext cx="5194471" cy="0"/>
          </a:xfrm>
          <a:prstGeom prst="line">
            <a:avLst/>
          </a:prstGeom>
          <a:noFill/>
          <a:ln w="76200">
            <a:solidFill>
              <a:srgbClr val="FFFF00"/>
            </a:solidFill>
            <a:round/>
            <a:headEnd/>
            <a:tailEnd/>
          </a:ln>
        </p:spPr>
        <p:txBody>
          <a:bodyPr wrap="none" anchor="ctr">
            <a:prstTxWarp prst="textNoShape">
              <a:avLst/>
            </a:prstTxWarp>
          </a:bodyPr>
          <a:lstStyle/>
          <a:p>
            <a:pPr defTabSz="914400" fontAlgn="base">
              <a:spcBef>
                <a:spcPct val="0"/>
              </a:spcBef>
              <a:spcAft>
                <a:spcPct val="0"/>
              </a:spcAft>
            </a:pPr>
            <a:endParaRPr lang="en-US">
              <a:solidFill>
                <a:srgbClr val="000000"/>
              </a:solidFill>
              <a:latin typeface="Arial" pitchFamily="-1" charset="0"/>
            </a:endParaRPr>
          </a:p>
        </p:txBody>
      </p:sp>
    </p:spTree>
    <p:extLst>
      <p:ext uri="{BB962C8B-B14F-4D97-AF65-F5344CB8AC3E}">
        <p14:creationId xmlns:p14="http://schemas.microsoft.com/office/powerpoint/2010/main" val="2367134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9891">
                                            <p:txEl>
                                              <p:pRg st="3" end="3"/>
                                            </p:txEl>
                                          </p:spTgt>
                                        </p:tgtEl>
                                        <p:attrNameLst>
                                          <p:attrName>style.visibility</p:attrName>
                                        </p:attrNameLst>
                                      </p:cBhvr>
                                      <p:to>
                                        <p:strVal val="visible"/>
                                      </p:to>
                                    </p:set>
                                    <p:animEffect transition="in" filter="fade">
                                      <p:cBhvr>
                                        <p:cTn id="7" dur="1000"/>
                                        <p:tgtEl>
                                          <p:spTgt spid="549891">
                                            <p:txEl>
                                              <p:pRg st="3" end="3"/>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49891">
                                            <p:txEl>
                                              <p:pRg st="4" end="4"/>
                                            </p:txEl>
                                          </p:spTgt>
                                        </p:tgtEl>
                                        <p:attrNameLst>
                                          <p:attrName>style.visibility</p:attrName>
                                        </p:attrNameLst>
                                      </p:cBhvr>
                                      <p:to>
                                        <p:strVal val="visible"/>
                                      </p:to>
                                    </p:set>
                                    <p:animEffect transition="in" filter="fade">
                                      <p:cBhvr>
                                        <p:cTn id="11" dur="1000"/>
                                        <p:tgtEl>
                                          <p:spTgt spid="549891">
                                            <p:txEl>
                                              <p:pRg st="4" end="4"/>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549891">
                                            <p:txEl>
                                              <p:pRg st="5" end="5"/>
                                            </p:txEl>
                                          </p:spTgt>
                                        </p:tgtEl>
                                        <p:attrNameLst>
                                          <p:attrName>style.visibility</p:attrName>
                                        </p:attrNameLst>
                                      </p:cBhvr>
                                      <p:to>
                                        <p:strVal val="visible"/>
                                      </p:to>
                                    </p:set>
                                    <p:animEffect transition="in" filter="fade">
                                      <p:cBhvr>
                                        <p:cTn id="15" dur="1000"/>
                                        <p:tgtEl>
                                          <p:spTgt spid="549891">
                                            <p:txEl>
                                              <p:pRg st="5" end="5"/>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49891">
                                            <p:txEl>
                                              <p:pRg st="6" end="6"/>
                                            </p:txEl>
                                          </p:spTgt>
                                        </p:tgtEl>
                                        <p:attrNameLst>
                                          <p:attrName>style.visibility</p:attrName>
                                        </p:attrNameLst>
                                      </p:cBhvr>
                                      <p:to>
                                        <p:strVal val="visible"/>
                                      </p:to>
                                    </p:set>
                                    <p:animEffect transition="in" filter="fade">
                                      <p:cBhvr>
                                        <p:cTn id="20" dur="1000"/>
                                        <p:tgtEl>
                                          <p:spTgt spid="549891">
                                            <p:txEl>
                                              <p:pRg st="6" end="6"/>
                                            </p:txEl>
                                          </p:spTgt>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549891">
                                            <p:txEl>
                                              <p:pRg st="7" end="7"/>
                                            </p:txEl>
                                          </p:spTgt>
                                        </p:tgtEl>
                                        <p:attrNameLst>
                                          <p:attrName>style.visibility</p:attrName>
                                        </p:attrNameLst>
                                      </p:cBhvr>
                                      <p:to>
                                        <p:strVal val="visible"/>
                                      </p:to>
                                    </p:set>
                                    <p:animEffect transition="in" filter="fade">
                                      <p:cBhvr>
                                        <p:cTn id="24" dur="1000"/>
                                        <p:tgtEl>
                                          <p:spTgt spid="549891">
                                            <p:txEl>
                                              <p:pRg st="7" end="7"/>
                                            </p:txEl>
                                          </p:spTgt>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49894"/>
                                        </p:tgtEl>
                                        <p:attrNameLst>
                                          <p:attrName>style.visibility</p:attrName>
                                        </p:attrNameLst>
                                      </p:cBhvr>
                                      <p:to>
                                        <p:strVal val="visible"/>
                                      </p:to>
                                    </p:set>
                                    <p:animEffect transition="in" filter="wipe(left)">
                                      <p:cBhvr>
                                        <p:cTn id="28" dur="500"/>
                                        <p:tgtEl>
                                          <p:spTgt spid="5498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1" grpId="0" build="p"/>
      <p:bldP spid="5498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39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3468"/>
            <a:ext cx="10188624" cy="7641468"/>
          </a:xfrm>
          <a:prstGeom prst="rect">
            <a:avLst/>
          </a:prstGeom>
        </p:spPr>
      </p:pic>
      <p:sp>
        <p:nvSpPr>
          <p:cNvPr id="19" name="Rectangle 10"/>
          <p:cNvSpPr>
            <a:spLocks noChangeArrowheads="1"/>
          </p:cNvSpPr>
          <p:nvPr/>
        </p:nvSpPr>
        <p:spPr bwMode="auto">
          <a:xfrm>
            <a:off x="107504" y="5949280"/>
            <a:ext cx="10153128" cy="1223962"/>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pPr>
            <a:r>
              <a:rPr lang="en-GB" sz="4800" dirty="0" smtClean="0">
                <a:solidFill>
                  <a:schemeClr val="bg1"/>
                </a:solidFill>
                <a:latin typeface="Calibri"/>
                <a:cs typeface="Calibri"/>
              </a:rPr>
              <a:t>Modern View of Infections in O&amp;G</a:t>
            </a:r>
            <a:endParaRPr lang="en-GB" sz="3200" dirty="0">
              <a:solidFill>
                <a:schemeClr val="bg1"/>
              </a:solidFill>
              <a:latin typeface="Calibri"/>
              <a:cs typeface="Calibri"/>
            </a:endParaRPr>
          </a:p>
        </p:txBody>
      </p:sp>
      <p:sp>
        <p:nvSpPr>
          <p:cNvPr id="21" name="Rectangle 10"/>
          <p:cNvSpPr>
            <a:spLocks noChangeArrowheads="1"/>
          </p:cNvSpPr>
          <p:nvPr/>
        </p:nvSpPr>
        <p:spPr bwMode="auto">
          <a:xfrm>
            <a:off x="179512" y="-27210"/>
            <a:ext cx="10153128" cy="1223962"/>
          </a:xfrm>
          <a:prstGeom prst="rect">
            <a:avLst/>
          </a:prstGeom>
          <a:noFill/>
          <a:ln w="9525">
            <a:noFill/>
            <a:miter lim="800000"/>
            <a:headEnd/>
            <a:tailEnd/>
          </a:ln>
        </p:spPr>
        <p:txBody>
          <a:bodyPr>
            <a:prstTxWarp prst="textNoShape">
              <a:avLst/>
            </a:prstTxWarp>
          </a:bodyPr>
          <a:lstStyle/>
          <a:p>
            <a:pPr marL="342900" indent="-342900" defTabSz="914400" fontAlgn="base">
              <a:spcBef>
                <a:spcPct val="20000"/>
              </a:spcBef>
              <a:spcAft>
                <a:spcPct val="0"/>
              </a:spcAft>
            </a:pPr>
            <a:r>
              <a:rPr lang="en-GB" sz="2400" dirty="0" smtClean="0">
                <a:solidFill>
                  <a:schemeClr val="bg1"/>
                </a:solidFill>
                <a:latin typeface="Calibri"/>
                <a:cs typeface="Calibri"/>
              </a:rPr>
              <a:t>EBCOG Torino 2016</a:t>
            </a:r>
            <a:endParaRPr lang="en-GB" sz="1400" dirty="0">
              <a:solidFill>
                <a:schemeClr val="bg1"/>
              </a:solidFill>
              <a:latin typeface="Calibri"/>
              <a:cs typeface="Calibri"/>
            </a:endParaRPr>
          </a:p>
        </p:txBody>
      </p:sp>
      <p:sp>
        <p:nvSpPr>
          <p:cNvPr id="22" name="Rectangle 3"/>
          <p:cNvSpPr txBox="1">
            <a:spLocks noChangeArrowheads="1"/>
          </p:cNvSpPr>
          <p:nvPr/>
        </p:nvSpPr>
        <p:spPr bwMode="auto">
          <a:xfrm>
            <a:off x="2781868" y="54928"/>
            <a:ext cx="4464496" cy="460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a:lstStyle>
          <a:p>
            <a:pPr marL="0" indent="0" eaLnBrk="1" hangingPunct="1">
              <a:lnSpc>
                <a:spcPct val="70000"/>
              </a:lnSpc>
              <a:buNone/>
            </a:pPr>
            <a:r>
              <a:rPr lang="en-GB" sz="5400" b="1" dirty="0" smtClean="0">
                <a:solidFill>
                  <a:srgbClr val="FFFF00"/>
                </a:solidFill>
                <a:latin typeface="Calibri"/>
                <a:cs typeface="Calibri"/>
              </a:rPr>
              <a:t>Management</a:t>
            </a:r>
          </a:p>
          <a:p>
            <a:pPr marL="0" indent="0" eaLnBrk="1" hangingPunct="1">
              <a:lnSpc>
                <a:spcPct val="70000"/>
              </a:lnSpc>
              <a:buNone/>
            </a:pPr>
            <a:r>
              <a:rPr lang="en-GB" sz="5400" b="1" dirty="0" smtClean="0">
                <a:solidFill>
                  <a:srgbClr val="FFFF00"/>
                </a:solidFill>
                <a:latin typeface="Calibri"/>
                <a:cs typeface="Calibri"/>
              </a:rPr>
              <a:t>  of PID</a:t>
            </a:r>
          </a:p>
          <a:p>
            <a:pPr marL="0" indent="0" eaLnBrk="1" hangingPunct="1">
              <a:lnSpc>
                <a:spcPct val="70000"/>
              </a:lnSpc>
              <a:buNone/>
            </a:pPr>
            <a:r>
              <a:rPr lang="en-GB" sz="3600" b="1" dirty="0" smtClean="0">
                <a:latin typeface="Calibri"/>
                <a:cs typeface="Calibri"/>
              </a:rPr>
              <a:t> </a:t>
            </a:r>
            <a:r>
              <a:rPr lang="en-GB" sz="3600" b="1" dirty="0" smtClean="0">
                <a:solidFill>
                  <a:srgbClr val="FFFF00"/>
                </a:solidFill>
                <a:latin typeface="Calibri"/>
                <a:cs typeface="Calibri"/>
              </a:rPr>
              <a:t>- New Ideas</a:t>
            </a:r>
          </a:p>
          <a:p>
            <a:pPr marL="0" indent="0" eaLnBrk="1" hangingPunct="1">
              <a:lnSpc>
                <a:spcPct val="70000"/>
              </a:lnSpc>
              <a:buNone/>
            </a:pPr>
            <a:r>
              <a:rPr lang="en-GB" sz="3600" b="1" dirty="0" smtClean="0">
                <a:latin typeface="Calibri"/>
                <a:cs typeface="Calibri"/>
              </a:rPr>
              <a:t> </a:t>
            </a:r>
            <a:r>
              <a:rPr lang="en-GB" sz="3600" b="1" dirty="0" smtClean="0">
                <a:solidFill>
                  <a:srgbClr val="FFFF00"/>
                </a:solidFill>
                <a:latin typeface="Calibri"/>
                <a:cs typeface="Calibri"/>
              </a:rPr>
              <a:t>- New Data </a:t>
            </a:r>
          </a:p>
          <a:p>
            <a:pPr marL="0" indent="0" eaLnBrk="1" hangingPunct="1">
              <a:buNone/>
            </a:pPr>
            <a:r>
              <a:rPr lang="en-GB" sz="4400" dirty="0" smtClean="0">
                <a:latin typeface="Calibri"/>
                <a:cs typeface="Calibri"/>
              </a:rPr>
              <a:t>			</a:t>
            </a:r>
            <a:endParaRPr lang="en-GB" sz="4400" dirty="0">
              <a:latin typeface="Calibri"/>
              <a:cs typeface="Calibri"/>
            </a:endParaRPr>
          </a:p>
        </p:txBody>
      </p:sp>
      <p:grpSp>
        <p:nvGrpSpPr>
          <p:cNvPr id="23" name="Group 22"/>
          <p:cNvGrpSpPr/>
          <p:nvPr/>
        </p:nvGrpSpPr>
        <p:grpSpPr>
          <a:xfrm>
            <a:off x="107504" y="548680"/>
            <a:ext cx="2664296" cy="2664296"/>
            <a:chOff x="107504" y="476672"/>
            <a:chExt cx="2963298" cy="3017540"/>
          </a:xfrm>
        </p:grpSpPr>
        <p:sp>
          <p:nvSpPr>
            <p:cNvPr id="24" name="Donut 23"/>
            <p:cNvSpPr/>
            <p:nvPr/>
          </p:nvSpPr>
          <p:spPr>
            <a:xfrm>
              <a:off x="301453" y="476672"/>
              <a:ext cx="2539249" cy="2390463"/>
            </a:xfrm>
            <a:prstGeom prst="donut">
              <a:avLst>
                <a:gd name="adj" fmla="val 1995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b="1"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INFECTIOUS DISEASES</a:t>
              </a:r>
            </a:p>
            <a:p>
              <a:pPr algn="ctr" defTabSz="457200" fontAlgn="auto">
                <a:spcBef>
                  <a:spcPts val="0"/>
                </a:spcBef>
                <a:spcAft>
                  <a:spcPts val="0"/>
                </a:spcAft>
              </a:pPr>
              <a:endParaRPr lang="en-US" sz="1800" dirty="0">
                <a:solidFill>
                  <a:prstClr val="black"/>
                </a:solidFill>
                <a:latin typeface="Calibri"/>
              </a:endParaRPr>
            </a:p>
          </p:txBody>
        </p:sp>
        <p:sp>
          <p:nvSpPr>
            <p:cNvPr id="25" name="Rectangle 24"/>
            <p:cNvSpPr/>
            <p:nvPr/>
          </p:nvSpPr>
          <p:spPr>
            <a:xfrm>
              <a:off x="107504" y="1175073"/>
              <a:ext cx="2963298" cy="1022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6" name="Rectangle 25"/>
            <p:cNvSpPr/>
            <p:nvPr/>
          </p:nvSpPr>
          <p:spPr>
            <a:xfrm>
              <a:off x="107504" y="2096969"/>
              <a:ext cx="2963298" cy="1022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7" name="Rectangle 26"/>
            <p:cNvSpPr/>
            <p:nvPr/>
          </p:nvSpPr>
          <p:spPr>
            <a:xfrm>
              <a:off x="107504" y="1277278"/>
              <a:ext cx="2963298" cy="819691"/>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8" name="Rectangle 27"/>
            <p:cNvSpPr/>
            <p:nvPr/>
          </p:nvSpPr>
          <p:spPr>
            <a:xfrm>
              <a:off x="1040783" y="2959731"/>
              <a:ext cx="1076647" cy="408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9" name="Rectangle 28"/>
            <p:cNvSpPr/>
            <p:nvPr/>
          </p:nvSpPr>
          <p:spPr>
            <a:xfrm rot="16200000">
              <a:off x="1063528" y="2752070"/>
              <a:ext cx="1028931" cy="4553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0" name="Rectangle 29"/>
            <p:cNvSpPr/>
            <p:nvPr/>
          </p:nvSpPr>
          <p:spPr>
            <a:xfrm>
              <a:off x="107504" y="1347256"/>
              <a:ext cx="2963298" cy="672311"/>
            </a:xfrm>
            <a:prstGeom prst="rect">
              <a:avLst/>
            </a:prstGeom>
            <a:noFill/>
          </p:spPr>
          <p:txBody>
            <a:bodyPr wrap="none" lIns="91440" tIns="45720" rIns="91440" bIns="45720">
              <a:prstTxWarp prst="textPlain">
                <a:avLst/>
              </a:prstTxWarp>
              <a:spAutoFit/>
            </a:bodyPr>
            <a:lstStyle/>
            <a:p>
              <a:pPr algn="ctr" defTabSz="457200" fontAlgn="auto">
                <a:spcBef>
                  <a:spcPts val="0"/>
                </a:spcBef>
                <a:spcAft>
                  <a:spcPts val="0"/>
                </a:spcAft>
              </a:pPr>
              <a:r>
                <a:rPr lang="en-GB" sz="4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Black"/>
                  <a:ea typeface="+mn-ea"/>
                  <a:cs typeface="Arial Black"/>
                </a:rPr>
                <a:t>ISIDOG</a:t>
              </a:r>
              <a:endParaRPr lang="en-GB" sz="4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Black"/>
                <a:ea typeface="+mn-ea"/>
                <a:cs typeface="Arial Black"/>
              </a:endParaRPr>
            </a:p>
          </p:txBody>
        </p:sp>
        <p:sp>
          <p:nvSpPr>
            <p:cNvPr id="31" name="Rectangle 30"/>
            <p:cNvSpPr/>
            <p:nvPr/>
          </p:nvSpPr>
          <p:spPr>
            <a:xfrm>
              <a:off x="568285" y="710842"/>
              <a:ext cx="2009767" cy="1582433"/>
            </a:xfrm>
            <a:prstGeom prst="rect">
              <a:avLst/>
            </a:prstGeom>
            <a:noFill/>
          </p:spPr>
          <p:txBody>
            <a:bodyPr wrap="none" lIns="91440" tIns="45720" rIns="91440" bIns="45720">
              <a:prstTxWarp prst="textArchUp">
                <a:avLst>
                  <a:gd name="adj" fmla="val 12180637"/>
                </a:avLst>
              </a:prstTxWarp>
              <a:spAutoFit/>
            </a:bodyPr>
            <a:lstStyle/>
            <a:p>
              <a:pPr algn="ctr" defTabSz="457200" fontAlgn="auto">
                <a:spcBef>
                  <a:spcPts val="0"/>
                </a:spcBef>
                <a:spcAft>
                  <a:spcPts val="0"/>
                </a:spcAft>
              </a:pPr>
              <a:r>
                <a:rPr lang="en-GB" sz="5400" b="1" dirty="0" smtClean="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rPr>
                <a:t>INFECTIOUS DISEASES</a:t>
              </a:r>
              <a:endParaRPr lang="en-GB" sz="5400" b="1" dirty="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endParaRPr>
            </a:p>
          </p:txBody>
        </p:sp>
        <p:sp>
          <p:nvSpPr>
            <p:cNvPr id="32" name="Rectangle 31"/>
            <p:cNvSpPr/>
            <p:nvPr/>
          </p:nvSpPr>
          <p:spPr>
            <a:xfrm>
              <a:off x="569423" y="1209652"/>
              <a:ext cx="2009767" cy="1442477"/>
            </a:xfrm>
            <a:prstGeom prst="rect">
              <a:avLst/>
            </a:prstGeom>
            <a:noFill/>
          </p:spPr>
          <p:txBody>
            <a:bodyPr wrap="none" lIns="91440" tIns="45720" rIns="91440" bIns="45720">
              <a:prstTxWarp prst="textArchDown">
                <a:avLst>
                  <a:gd name="adj" fmla="val 1289941"/>
                </a:avLst>
              </a:prstTxWarp>
              <a:spAutoFit/>
            </a:bodyPr>
            <a:lstStyle/>
            <a:p>
              <a:pPr algn="ctr" defTabSz="457200" fontAlgn="auto">
                <a:spcBef>
                  <a:spcPts val="0"/>
                </a:spcBef>
                <a:spcAft>
                  <a:spcPts val="0"/>
                </a:spcAft>
              </a:pPr>
              <a:r>
                <a:rPr lang="en-GB" sz="5400" b="1" dirty="0" smtClean="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rPr>
                <a:t>IN OBSTETRICS &amp; GYNAECOLOGY</a:t>
              </a:r>
              <a:endParaRPr lang="en-GB" sz="5400" b="1" dirty="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endParaRPr>
            </a:p>
          </p:txBody>
        </p:sp>
      </p:grpSp>
      <p:pic>
        <p:nvPicPr>
          <p:cNvPr id="16" name="Picture 15" descr="Ebcog_logo_fullroude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89" y="3515548"/>
            <a:ext cx="2969393" cy="2367304"/>
          </a:xfrm>
          <a:prstGeom prst="rect">
            <a:avLst/>
          </a:prstGeom>
        </p:spPr>
      </p:pic>
    </p:spTree>
    <p:extLst>
      <p:ext uri="{BB962C8B-B14F-4D97-AF65-F5344CB8AC3E}">
        <p14:creationId xmlns:p14="http://schemas.microsoft.com/office/powerpoint/2010/main" val="3864990661"/>
      </p:ext>
    </p:extLst>
  </p:cSld>
  <p:clrMapOvr>
    <a:masterClrMapping/>
  </p:clrMapOvr>
  <p:transition spd="slow">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416783" y="6376132"/>
            <a:ext cx="8002081"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400" dirty="0" err="1" smtClean="0">
                <a:solidFill>
                  <a:srgbClr val="FFFFFF"/>
                </a:solidFill>
              </a:rPr>
              <a:t>Lis</a:t>
            </a:r>
            <a:r>
              <a:rPr lang="en-US" sz="1400" dirty="0" smtClean="0">
                <a:solidFill>
                  <a:srgbClr val="FFFFFF"/>
                </a:solidFill>
              </a:rPr>
              <a:t> R et al. Mycoplasma </a:t>
            </a:r>
            <a:r>
              <a:rPr lang="en-US" sz="1400" dirty="0" err="1">
                <a:solidFill>
                  <a:srgbClr val="FFFFFF"/>
                </a:solidFill>
              </a:rPr>
              <a:t>genitalium</a:t>
            </a:r>
            <a:r>
              <a:rPr lang="en-US" sz="1400" dirty="0">
                <a:solidFill>
                  <a:srgbClr val="FFFFFF"/>
                </a:solidFill>
              </a:rPr>
              <a:t> Infection and Female Reproductive Tract Disease: A Meta-analysis</a:t>
            </a:r>
          </a:p>
          <a:p>
            <a:pPr eaLnBrk="1" hangingPunct="1"/>
            <a:r>
              <a:rPr lang="en-US" sz="1200" dirty="0" err="1">
                <a:solidFill>
                  <a:srgbClr val="FFFFFF"/>
                </a:solidFill>
              </a:rPr>
              <a:t>Clin</a:t>
            </a:r>
            <a:r>
              <a:rPr lang="en-US" sz="1200" dirty="0">
                <a:solidFill>
                  <a:srgbClr val="FFFFFF"/>
                </a:solidFill>
              </a:rPr>
              <a:t> Infect Dis. </a:t>
            </a:r>
            <a:r>
              <a:rPr lang="en-US" sz="1200" dirty="0" smtClean="0">
                <a:solidFill>
                  <a:srgbClr val="FFFFFF"/>
                </a:solidFill>
              </a:rPr>
              <a:t>2015;61:</a:t>
            </a:r>
            <a:r>
              <a:rPr lang="en-US" sz="1200" dirty="0">
                <a:solidFill>
                  <a:srgbClr val="FFFFFF"/>
                </a:solidFill>
              </a:rPr>
              <a:t>418-</a:t>
            </a:r>
            <a:r>
              <a:rPr lang="en-US" sz="1200" dirty="0" smtClean="0">
                <a:solidFill>
                  <a:srgbClr val="FFFFFF"/>
                </a:solidFill>
              </a:rPr>
              <a:t>426 </a:t>
            </a:r>
            <a:endParaRPr lang="en-US" sz="1200" dirty="0">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400" b="1" dirty="0" smtClean="0">
                <a:solidFill>
                  <a:srgbClr val="FFFF00"/>
                </a:solidFill>
                <a:cs typeface="Arial" charset="0"/>
              </a:rPr>
              <a:t> Mycoplasma </a:t>
            </a:r>
            <a:r>
              <a:rPr lang="en-US" sz="4400" b="1" dirty="0" err="1">
                <a:solidFill>
                  <a:srgbClr val="FFFF00"/>
                </a:solidFill>
                <a:cs typeface="Arial" charset="0"/>
              </a:rPr>
              <a:t>genitalium</a:t>
            </a:r>
            <a:r>
              <a:rPr lang="en-US" sz="4400" b="1" dirty="0">
                <a:solidFill>
                  <a:srgbClr val="FFFF00"/>
                </a:solidFill>
                <a:cs typeface="Arial" charset="0"/>
              </a:rPr>
              <a:t> &amp;</a:t>
            </a:r>
            <a:r>
              <a:rPr lang="en-US" sz="4400" b="1" dirty="0" smtClean="0">
                <a:solidFill>
                  <a:srgbClr val="FFFF00"/>
                </a:solidFill>
                <a:cs typeface="Arial" charset="0"/>
              </a:rPr>
              <a:t> Cervicitis</a:t>
            </a:r>
            <a:endParaRPr lang="en-US" sz="4400" b="1" dirty="0">
              <a:solidFill>
                <a:srgbClr val="FFFF00"/>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7633"/>
            <a:ext cx="9144000" cy="5329887"/>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p:cNvPicPr>
            <a:picLocks noChangeAspect="1"/>
          </p:cNvPicPr>
          <p:nvPr/>
        </p:nvPicPr>
        <p:blipFill>
          <a:blip r:embed="rId4"/>
          <a:stretch>
            <a:fillRect/>
          </a:stretch>
        </p:blipFill>
        <p:spPr>
          <a:xfrm>
            <a:off x="-1" y="987633"/>
            <a:ext cx="9144001" cy="5396824"/>
          </a:xfrm>
          <a:prstGeom prst="rect">
            <a:avLst/>
          </a:prstGeom>
        </p:spPr>
      </p:pic>
      <p:sp>
        <p:nvSpPr>
          <p:cNvPr id="3" name="Rectangle 2"/>
          <p:cNvSpPr/>
          <p:nvPr/>
        </p:nvSpPr>
        <p:spPr>
          <a:xfrm>
            <a:off x="3679074" y="1445651"/>
            <a:ext cx="971129" cy="489054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6028" y="1483000"/>
            <a:ext cx="3679075"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4687556" y="1483000"/>
            <a:ext cx="4549824"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490612" y="5622925"/>
            <a:ext cx="3279464" cy="523220"/>
          </a:xfrm>
          <a:prstGeom prst="rect">
            <a:avLst/>
          </a:prstGeom>
          <a:solidFill>
            <a:srgbClr val="FFFFFF"/>
          </a:solidFill>
          <a:ln w="57150" cmpd="sng">
            <a:solidFill>
              <a:srgbClr val="FF0000"/>
            </a:solidFill>
          </a:ln>
        </p:spPr>
        <p:txBody>
          <a:bodyPr wrap="none" rtlCol="0">
            <a:spAutoFit/>
          </a:bodyPr>
          <a:lstStyle/>
          <a:p>
            <a:r>
              <a:rPr lang="en-US" sz="2800" b="1" dirty="0" smtClean="0"/>
              <a:t>POR = 1.66 </a:t>
            </a:r>
            <a:r>
              <a:rPr lang="en-US" sz="2400" dirty="0" smtClean="0"/>
              <a:t>[1.35-2.04]</a:t>
            </a:r>
            <a:endParaRPr lang="en-US" sz="2400" dirty="0"/>
          </a:p>
        </p:txBody>
      </p:sp>
      <p:sp>
        <p:nvSpPr>
          <p:cNvPr id="12" name="TextBox 11"/>
          <p:cNvSpPr txBox="1"/>
          <p:nvPr/>
        </p:nvSpPr>
        <p:spPr>
          <a:xfrm>
            <a:off x="56023" y="983535"/>
            <a:ext cx="7843722" cy="461665"/>
          </a:xfrm>
          <a:prstGeom prst="rect">
            <a:avLst/>
          </a:prstGeom>
          <a:solidFill>
            <a:srgbClr val="FFFFFF"/>
          </a:solidFill>
          <a:ln w="57150" cmpd="sng">
            <a:noFill/>
          </a:ln>
        </p:spPr>
        <p:txBody>
          <a:bodyPr wrap="square" rtlCol="0">
            <a:spAutoFit/>
          </a:bodyPr>
          <a:lstStyle/>
          <a:p>
            <a:r>
              <a:rPr lang="en-US" sz="2400" b="1" dirty="0" smtClean="0"/>
              <a:t>AUTHOR YEAR									 ODDS RATIO</a:t>
            </a:r>
            <a:endParaRPr lang="en-US" sz="2000" dirty="0"/>
          </a:p>
        </p:txBody>
      </p:sp>
      <p:sp>
        <p:nvSpPr>
          <p:cNvPr id="6" name="TextBox 5"/>
          <p:cNvSpPr txBox="1"/>
          <p:nvPr/>
        </p:nvSpPr>
        <p:spPr>
          <a:xfrm>
            <a:off x="1509719" y="645590"/>
            <a:ext cx="4662905" cy="538609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endParaRPr lang="en-US" sz="3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TextBox 13"/>
          <p:cNvSpPr txBox="1"/>
          <p:nvPr/>
        </p:nvSpPr>
        <p:spPr>
          <a:xfrm>
            <a:off x="968559" y="2110536"/>
            <a:ext cx="6695863" cy="1077218"/>
          </a:xfrm>
          <a:prstGeom prst="rect">
            <a:avLst/>
          </a:prstGeom>
          <a:solidFill>
            <a:srgbClr val="FFFFFF"/>
          </a:solidFill>
          <a:ln w="57150" cmpd="sng">
            <a:noFill/>
          </a:ln>
        </p:spPr>
        <p:txBody>
          <a:bodyPr wrap="none" rtlCol="0">
            <a:spAutoFit/>
          </a:bodyPr>
          <a:lstStyle/>
          <a:p>
            <a:r>
              <a:rPr lang="en-US" sz="3200" dirty="0" smtClean="0"/>
              <a:t>“</a:t>
            </a:r>
            <a:r>
              <a:rPr lang="en-US" sz="3200" dirty="0" err="1" smtClean="0"/>
              <a:t>M.genitalium</a:t>
            </a:r>
            <a:r>
              <a:rPr lang="en-US" sz="3200" dirty="0" smtClean="0"/>
              <a:t> was associated with a </a:t>
            </a:r>
          </a:p>
          <a:p>
            <a:r>
              <a:rPr lang="en-US" sz="3200" dirty="0" smtClean="0"/>
              <a:t>significantly increased risk of cervicitis”</a:t>
            </a:r>
            <a:endParaRPr lang="en-US" sz="2800" dirty="0"/>
          </a:p>
        </p:txBody>
      </p:sp>
      <p:sp>
        <p:nvSpPr>
          <p:cNvPr id="15" name="Line 6"/>
          <p:cNvSpPr>
            <a:spLocks noChangeShapeType="1"/>
          </p:cNvSpPr>
          <p:nvPr/>
        </p:nvSpPr>
        <p:spPr bwMode="auto">
          <a:xfrm flipV="1">
            <a:off x="968559" y="2763740"/>
            <a:ext cx="2094226" cy="424014"/>
          </a:xfrm>
          <a:prstGeom prst="line">
            <a:avLst/>
          </a:prstGeom>
          <a:noFill/>
          <a:ln w="76200" cmpd="sng">
            <a:solidFill>
              <a:srgbClr val="FF0000"/>
            </a:solidFill>
            <a:prstDash val="sysDash"/>
            <a:round/>
            <a:headEnd/>
            <a:tailEnd/>
          </a:ln>
        </p:spPr>
        <p:txBody>
          <a:bodyPr>
            <a:prstTxWarp prst="textNoShape">
              <a:avLst/>
            </a:prstTxWarp>
          </a:bodyPr>
          <a:lstStyle/>
          <a:p>
            <a:pPr defTabSz="914400" fontAlgn="base">
              <a:spcBef>
                <a:spcPct val="0"/>
              </a:spcBef>
              <a:spcAft>
                <a:spcPct val="0"/>
              </a:spcAft>
            </a:pPr>
            <a:endParaRPr lang="en-US">
              <a:solidFill>
                <a:srgbClr val="FFFFFF"/>
              </a:solidFill>
              <a:latin typeface="Arial" pitchFamily="-1" charset="0"/>
            </a:endParaRPr>
          </a:p>
        </p:txBody>
      </p:sp>
      <p:sp>
        <p:nvSpPr>
          <p:cNvPr id="16" name="Line 6"/>
          <p:cNvSpPr>
            <a:spLocks noChangeShapeType="1"/>
          </p:cNvSpPr>
          <p:nvPr/>
        </p:nvSpPr>
        <p:spPr bwMode="auto">
          <a:xfrm flipH="1" flipV="1">
            <a:off x="968559" y="2763740"/>
            <a:ext cx="2094226" cy="424014"/>
          </a:xfrm>
          <a:prstGeom prst="line">
            <a:avLst/>
          </a:prstGeom>
          <a:noFill/>
          <a:ln w="76200" cmpd="sng">
            <a:solidFill>
              <a:srgbClr val="FF0000"/>
            </a:solidFill>
            <a:prstDash val="sysDash"/>
            <a:round/>
            <a:headEnd/>
            <a:tailEnd/>
          </a:ln>
        </p:spPr>
        <p:txBody>
          <a:bodyPr>
            <a:prstTxWarp prst="textNoShape">
              <a:avLst/>
            </a:prstTxWarp>
          </a:bodyPr>
          <a:lstStyle/>
          <a:p>
            <a:pPr defTabSz="914400" fontAlgn="base">
              <a:spcBef>
                <a:spcPct val="0"/>
              </a:spcBef>
              <a:spcAft>
                <a:spcPct val="0"/>
              </a:spcAft>
            </a:pPr>
            <a:endParaRPr lang="en-US">
              <a:solidFill>
                <a:srgbClr val="FFFFFF"/>
              </a:solidFill>
              <a:latin typeface="Arial" pitchFamily="-1" charset="0"/>
            </a:endParaRPr>
          </a:p>
        </p:txBody>
      </p:sp>
    </p:spTree>
    <p:extLst>
      <p:ext uri="{BB962C8B-B14F-4D97-AF65-F5344CB8AC3E}">
        <p14:creationId xmlns:p14="http://schemas.microsoft.com/office/powerpoint/2010/main" val="236121598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xit" presetSubtype="0" fill="hold" grpId="1" nodeType="clickEffect">
                                  <p:stCondLst>
                                    <p:cond delay="0"/>
                                  </p:stCondLst>
                                  <p:childTnLst>
                                    <p:animEffect transition="out" filter="dissolv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0"/>
                                        <p:tgtEl>
                                          <p:spTgt spid="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30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1" grpId="0" animBg="1"/>
      <p:bldP spid="4" grpId="0" animBg="1"/>
      <p:bldP spid="6" grpId="0"/>
      <p:bldP spid="6" grpId="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4788490" cy="4951099"/>
          </a:xfrm>
          <a:prstGeom prst="rect">
            <a:avLst/>
          </a:prstGeom>
          <a:noFill/>
        </p:spPr>
        <p:txBody>
          <a:bodyPr wrap="none" rtlCol="0">
            <a:spAutoFit/>
          </a:bodyPr>
          <a:lstStyle/>
          <a:p>
            <a:pPr marL="457200" indent="-457200">
              <a:lnSpc>
                <a:spcPct val="120000"/>
              </a:lnSpc>
              <a:buFont typeface="Arial"/>
              <a:buChar char="•"/>
            </a:pPr>
            <a:r>
              <a:rPr lang="en-US" sz="3200" dirty="0" smtClean="0">
                <a:solidFill>
                  <a:schemeClr val="bg1">
                    <a:lumMod val="75000"/>
                  </a:schemeClr>
                </a:solidFill>
                <a:latin typeface="Calibri"/>
              </a:rPr>
              <a:t>Cervicitis</a:t>
            </a:r>
          </a:p>
          <a:p>
            <a:pPr marL="457200" indent="-457200">
              <a:lnSpc>
                <a:spcPct val="120000"/>
              </a:lnSpc>
              <a:buFont typeface="Arial"/>
              <a:buChar char="•"/>
            </a:pPr>
            <a:r>
              <a:rPr lang="en-US" sz="4000" b="1" dirty="0" smtClean="0">
                <a:solidFill>
                  <a:schemeClr val="bg1"/>
                </a:solidFill>
                <a:latin typeface="Calibri"/>
              </a:rPr>
              <a:t>Endometritis = AUB</a:t>
            </a:r>
          </a:p>
          <a:p>
            <a:pPr marL="457200" indent="-457200">
              <a:lnSpc>
                <a:spcPct val="120000"/>
              </a:lnSpc>
              <a:buFont typeface="Arial"/>
              <a:buChar char="•"/>
            </a:pPr>
            <a:r>
              <a:rPr lang="en-US" sz="3200" dirty="0" smtClean="0">
                <a:solidFill>
                  <a:schemeClr val="bg1">
                    <a:lumMod val="75000"/>
                  </a:schemeClr>
                </a:solidFill>
                <a:latin typeface="Calibri"/>
              </a:rPr>
              <a:t>Severe Salpingitis</a:t>
            </a:r>
          </a:p>
          <a:p>
            <a:pPr marL="457200" indent="-457200">
              <a:lnSpc>
                <a:spcPct val="120000"/>
              </a:lnSpc>
              <a:buFont typeface="Arial"/>
              <a:buChar char="•"/>
            </a:pPr>
            <a:r>
              <a:rPr lang="en-US" sz="3200" dirty="0" smtClean="0">
                <a:solidFill>
                  <a:schemeClr val="bg1">
                    <a:lumMod val="75000"/>
                  </a:schemeClr>
                </a:solidFill>
                <a:latin typeface="Calibri"/>
              </a:rPr>
              <a:t>Ectopic Pregnancy</a:t>
            </a:r>
          </a:p>
          <a:p>
            <a:pPr marL="457200" indent="-457200">
              <a:lnSpc>
                <a:spcPct val="120000"/>
              </a:lnSpc>
              <a:buFont typeface="Arial"/>
              <a:buChar char="•"/>
            </a:pPr>
            <a:r>
              <a:rPr lang="en-US" sz="3200" dirty="0" smtClean="0">
                <a:solidFill>
                  <a:schemeClr val="bg1">
                    <a:lumMod val="75000"/>
                  </a:schemeClr>
                </a:solidFill>
                <a:latin typeface="Calibri"/>
              </a:rPr>
              <a:t>Tubal Infertility</a:t>
            </a:r>
          </a:p>
          <a:p>
            <a:pPr marL="457200" indent="-457200">
              <a:lnSpc>
                <a:spcPct val="120000"/>
              </a:lnSpc>
              <a:buFont typeface="Arial"/>
              <a:buChar char="•"/>
            </a:pPr>
            <a:r>
              <a:rPr lang="en-US" sz="3200" dirty="0" smtClean="0">
                <a:solidFill>
                  <a:schemeClr val="bg1">
                    <a:lumMod val="75000"/>
                  </a:schemeClr>
                </a:solidFill>
                <a:latin typeface="Calibri"/>
              </a:rPr>
              <a:t>Miscarriage</a:t>
            </a:r>
          </a:p>
          <a:p>
            <a:pPr marL="457200" indent="-457200">
              <a:lnSpc>
                <a:spcPct val="120000"/>
              </a:lnSpc>
              <a:buFont typeface="Arial"/>
              <a:buChar char="•"/>
            </a:pPr>
            <a:r>
              <a:rPr lang="en-US" sz="3200" dirty="0" smtClean="0">
                <a:solidFill>
                  <a:schemeClr val="bg1">
                    <a:lumMod val="75000"/>
                  </a:schemeClr>
                </a:solidFill>
                <a:latin typeface="Calibri"/>
              </a:rPr>
              <a:t>Premature Birth</a:t>
            </a:r>
          </a:p>
          <a:p>
            <a:pPr marL="457200" indent="-457200">
              <a:lnSpc>
                <a:spcPct val="120000"/>
              </a:lnSpc>
              <a:buFont typeface="Arial"/>
              <a:buChar char="•"/>
            </a:pPr>
            <a:r>
              <a:rPr lang="en-US" sz="3200" dirty="0" smtClean="0">
                <a:solidFill>
                  <a:schemeClr val="bg1">
                    <a:lumMod val="75000"/>
                  </a:schemeClr>
                </a:solidFill>
                <a:latin typeface="Calibri"/>
              </a:rPr>
              <a:t>PID Meta-Analysis</a:t>
            </a:r>
          </a:p>
        </p:txBody>
      </p:sp>
    </p:spTree>
    <p:extLst>
      <p:ext uri="{BB962C8B-B14F-4D97-AF65-F5344CB8AC3E}">
        <p14:creationId xmlns:p14="http://schemas.microsoft.com/office/powerpoint/2010/main" val="3275745403"/>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4352474" cy="4951099"/>
          </a:xfrm>
          <a:prstGeom prst="rect">
            <a:avLst/>
          </a:prstGeom>
          <a:noFill/>
        </p:spPr>
        <p:txBody>
          <a:bodyPr wrap="none" rtlCol="0">
            <a:spAutoFit/>
          </a:bodyPr>
          <a:lstStyle/>
          <a:p>
            <a:pPr marL="457200" indent="-457200">
              <a:lnSpc>
                <a:spcPct val="120000"/>
              </a:lnSpc>
              <a:buFont typeface="Arial"/>
              <a:buChar char="•"/>
            </a:pPr>
            <a:r>
              <a:rPr lang="en-US" sz="3200" dirty="0" smtClean="0">
                <a:solidFill>
                  <a:schemeClr val="bg1">
                    <a:lumMod val="75000"/>
                  </a:schemeClr>
                </a:solidFill>
                <a:latin typeface="Calibri"/>
              </a:rPr>
              <a:t>Cervicitis</a:t>
            </a:r>
          </a:p>
          <a:p>
            <a:pPr marL="457200" indent="-457200">
              <a:lnSpc>
                <a:spcPct val="120000"/>
              </a:lnSpc>
              <a:buFont typeface="Arial"/>
              <a:buChar char="•"/>
            </a:pPr>
            <a:r>
              <a:rPr lang="en-US" sz="3200" dirty="0" smtClean="0">
                <a:solidFill>
                  <a:schemeClr val="bg1">
                    <a:lumMod val="75000"/>
                  </a:schemeClr>
                </a:solidFill>
                <a:latin typeface="Calibri"/>
              </a:rPr>
              <a:t>Endometritis = AUB</a:t>
            </a:r>
          </a:p>
          <a:p>
            <a:pPr marL="457200" indent="-457200">
              <a:lnSpc>
                <a:spcPct val="120000"/>
              </a:lnSpc>
              <a:buFont typeface="Arial"/>
              <a:buChar char="•"/>
            </a:pPr>
            <a:r>
              <a:rPr lang="en-US" sz="4000" b="1" dirty="0" smtClean="0">
                <a:solidFill>
                  <a:schemeClr val="bg1"/>
                </a:solidFill>
                <a:latin typeface="Calibri"/>
              </a:rPr>
              <a:t>Severe Salpingitis</a:t>
            </a:r>
          </a:p>
          <a:p>
            <a:pPr marL="457200" indent="-457200">
              <a:lnSpc>
                <a:spcPct val="120000"/>
              </a:lnSpc>
              <a:buFont typeface="Arial"/>
              <a:buChar char="•"/>
            </a:pPr>
            <a:r>
              <a:rPr lang="en-US" sz="3200" dirty="0" smtClean="0">
                <a:solidFill>
                  <a:schemeClr val="bg1">
                    <a:lumMod val="75000"/>
                  </a:schemeClr>
                </a:solidFill>
                <a:latin typeface="Calibri"/>
              </a:rPr>
              <a:t>Ectopic Pregnancy</a:t>
            </a:r>
          </a:p>
          <a:p>
            <a:pPr marL="457200" indent="-457200">
              <a:lnSpc>
                <a:spcPct val="120000"/>
              </a:lnSpc>
              <a:buFont typeface="Arial"/>
              <a:buChar char="•"/>
            </a:pPr>
            <a:r>
              <a:rPr lang="en-US" sz="3200" dirty="0" smtClean="0">
                <a:solidFill>
                  <a:schemeClr val="bg1">
                    <a:lumMod val="75000"/>
                  </a:schemeClr>
                </a:solidFill>
                <a:latin typeface="Calibri"/>
              </a:rPr>
              <a:t>Tubal Infertility</a:t>
            </a:r>
          </a:p>
          <a:p>
            <a:pPr marL="457200" indent="-457200">
              <a:lnSpc>
                <a:spcPct val="120000"/>
              </a:lnSpc>
              <a:buFont typeface="Arial"/>
              <a:buChar char="•"/>
            </a:pPr>
            <a:r>
              <a:rPr lang="en-US" sz="3200" dirty="0" smtClean="0">
                <a:solidFill>
                  <a:schemeClr val="bg1">
                    <a:lumMod val="75000"/>
                  </a:schemeClr>
                </a:solidFill>
                <a:latin typeface="Calibri"/>
              </a:rPr>
              <a:t>Miscarriage</a:t>
            </a:r>
          </a:p>
          <a:p>
            <a:pPr marL="457200" indent="-457200">
              <a:lnSpc>
                <a:spcPct val="120000"/>
              </a:lnSpc>
              <a:buFont typeface="Arial"/>
              <a:buChar char="•"/>
            </a:pPr>
            <a:r>
              <a:rPr lang="en-US" sz="3200" dirty="0" smtClean="0">
                <a:solidFill>
                  <a:schemeClr val="bg1">
                    <a:lumMod val="75000"/>
                  </a:schemeClr>
                </a:solidFill>
                <a:latin typeface="Calibri"/>
              </a:rPr>
              <a:t>Premature Birth</a:t>
            </a:r>
          </a:p>
          <a:p>
            <a:pPr marL="457200" indent="-457200">
              <a:lnSpc>
                <a:spcPct val="120000"/>
              </a:lnSpc>
              <a:buFont typeface="Arial"/>
              <a:buChar char="•"/>
            </a:pPr>
            <a:r>
              <a:rPr lang="en-US" sz="3200" dirty="0" smtClean="0">
                <a:solidFill>
                  <a:schemeClr val="bg1">
                    <a:lumMod val="75000"/>
                  </a:schemeClr>
                </a:solidFill>
                <a:latin typeface="Calibri"/>
              </a:rPr>
              <a:t>PID Meta-Analysis</a:t>
            </a:r>
          </a:p>
        </p:txBody>
      </p:sp>
    </p:spTree>
    <p:extLst>
      <p:ext uri="{BB962C8B-B14F-4D97-AF65-F5344CB8AC3E}">
        <p14:creationId xmlns:p14="http://schemas.microsoft.com/office/powerpoint/2010/main" val="205802606"/>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5" name="Picture 4" descr="PG-OTM.05_Right Acute Pyosalpynx + Left Tubo-Ovarian Abscess.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5"/>
            <a:ext cx="9144000" cy="6856475"/>
          </a:xfrm>
          <a:prstGeom prst="rect">
            <a:avLst/>
          </a:prstGeom>
        </p:spPr>
      </p:pic>
      <p:sp>
        <p:nvSpPr>
          <p:cNvPr id="8" name="Text Box 6"/>
          <p:cNvSpPr txBox="1">
            <a:spLocks noChangeArrowheads="1"/>
          </p:cNvSpPr>
          <p:nvPr/>
        </p:nvSpPr>
        <p:spPr bwMode="auto">
          <a:xfrm>
            <a:off x="107504" y="-27384"/>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solidFill>
                  <a:srgbClr val="FFFF00"/>
                </a:solidFill>
                <a:latin typeface="Calibri"/>
                <a:cs typeface="Calibri"/>
              </a:rPr>
              <a:t>M.Genitalium</a:t>
            </a:r>
            <a:r>
              <a:rPr lang="en-GB" sz="4400" b="1" dirty="0" smtClean="0">
                <a:solidFill>
                  <a:srgbClr val="FFFF00"/>
                </a:solidFill>
                <a:latin typeface="Calibri"/>
                <a:cs typeface="Calibri"/>
              </a:rPr>
              <a:t> in Severe PID? </a:t>
            </a:r>
          </a:p>
        </p:txBody>
      </p:sp>
      <p:sp>
        <p:nvSpPr>
          <p:cNvPr id="9" name="Rectangle 3"/>
          <p:cNvSpPr txBox="1">
            <a:spLocks noChangeArrowheads="1"/>
          </p:cNvSpPr>
          <p:nvPr/>
        </p:nvSpPr>
        <p:spPr bwMode="auto">
          <a:xfrm>
            <a:off x="323528" y="1052736"/>
            <a:ext cx="10657184" cy="1057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a:lstStyle>
          <a:p>
            <a:pPr eaLnBrk="1" hangingPunct="1"/>
            <a:r>
              <a:rPr lang="en-GB" sz="3600" dirty="0" smtClean="0">
                <a:latin typeface="Calibri"/>
                <a:cs typeface="Calibri"/>
              </a:rPr>
              <a:t>Severe PID is very rare in Europe</a:t>
            </a:r>
          </a:p>
          <a:p>
            <a:pPr eaLnBrk="1" hangingPunct="1"/>
            <a:r>
              <a:rPr lang="en-GB" sz="3600" dirty="0" smtClean="0">
                <a:latin typeface="Calibri"/>
                <a:cs typeface="Calibri"/>
              </a:rPr>
              <a:t>More common in Africa</a:t>
            </a:r>
          </a:p>
          <a:p>
            <a:pPr marL="0" indent="0" eaLnBrk="1" hangingPunct="1">
              <a:buNone/>
            </a:pPr>
            <a:endParaRPr lang="en-GB" sz="3600" dirty="0" smtClean="0">
              <a:latin typeface="Calibri"/>
              <a:cs typeface="Calibri"/>
            </a:endParaRPr>
          </a:p>
          <a:p>
            <a:pPr eaLnBrk="1" hangingPunct="1"/>
            <a:endParaRPr lang="en-GB" sz="4000" dirty="0" smtClean="0">
              <a:latin typeface="Calibri"/>
              <a:cs typeface="Calibri"/>
            </a:endParaRPr>
          </a:p>
          <a:p>
            <a:pPr eaLnBrk="1" hangingPunct="1"/>
            <a:endParaRPr lang="en-GB" dirty="0" smtClean="0">
              <a:latin typeface="Calibri"/>
              <a:cs typeface="Calibri"/>
            </a:endParaRPr>
          </a:p>
          <a:p>
            <a:pPr marL="0" indent="0" eaLnBrk="1" hangingPunct="1">
              <a:buNone/>
            </a:pPr>
            <a:r>
              <a:rPr lang="en-GB" sz="4000" dirty="0" smtClean="0">
                <a:latin typeface="Calibri"/>
                <a:cs typeface="Calibri"/>
              </a:rPr>
              <a:t>			</a:t>
            </a:r>
            <a:endParaRPr lang="en-GB" sz="4000" dirty="0">
              <a:latin typeface="Calibri"/>
              <a:cs typeface="Calibri"/>
            </a:endParaRPr>
          </a:p>
        </p:txBody>
      </p:sp>
    </p:spTree>
    <p:extLst>
      <p:ext uri="{BB962C8B-B14F-4D97-AF65-F5344CB8AC3E}">
        <p14:creationId xmlns:p14="http://schemas.microsoft.com/office/powerpoint/2010/main" val="291491568"/>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27482"/>
            <a:ext cx="9144000" cy="1087755"/>
          </a:xfrm>
          <a:prstGeom prst="rect">
            <a:avLst/>
          </a:prstGeom>
        </p:spPr>
      </p:pic>
      <p:sp>
        <p:nvSpPr>
          <p:cNvPr id="9" name="Rectangle 8"/>
          <p:cNvSpPr/>
          <p:nvPr/>
        </p:nvSpPr>
        <p:spPr>
          <a:xfrm>
            <a:off x="2670598" y="4687377"/>
            <a:ext cx="5770735" cy="630467"/>
          </a:xfrm>
          <a:prstGeom prst="rect">
            <a:avLst/>
          </a:prstGeom>
          <a:solidFill>
            <a:srgbClr val="000000">
              <a:alpha val="50000"/>
            </a:srgb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962" name="Rectangle 2"/>
          <p:cNvSpPr>
            <a:spLocks noGrp="1" noChangeArrowheads="1"/>
          </p:cNvSpPr>
          <p:nvPr>
            <p:ph type="body" idx="1"/>
          </p:nvPr>
        </p:nvSpPr>
        <p:spPr>
          <a:xfrm>
            <a:off x="457200" y="783001"/>
            <a:ext cx="8686800" cy="4953000"/>
          </a:xfrm>
        </p:spPr>
        <p:txBody>
          <a:bodyPr>
            <a:noAutofit/>
          </a:bodyPr>
          <a:lstStyle/>
          <a:p>
            <a:pPr eaLnBrk="1" hangingPunct="1">
              <a:buFontTx/>
              <a:buNone/>
            </a:pPr>
            <a:r>
              <a:rPr lang="en-GB" dirty="0">
                <a:latin typeface="Calibri"/>
                <a:cs typeface="Calibri"/>
              </a:rPr>
              <a:t>Nairobi Laparoscopy cohort</a:t>
            </a:r>
          </a:p>
          <a:p>
            <a:pPr eaLnBrk="1" hangingPunct="1">
              <a:buFontTx/>
              <a:buNone/>
            </a:pPr>
            <a:endParaRPr lang="en-GB" sz="1000" dirty="0">
              <a:latin typeface="Calibri"/>
              <a:cs typeface="Calibri"/>
            </a:endParaRPr>
          </a:p>
          <a:p>
            <a:pPr eaLnBrk="1" hangingPunct="1">
              <a:lnSpc>
                <a:spcPct val="70000"/>
              </a:lnSpc>
              <a:buFontTx/>
              <a:buNone/>
            </a:pPr>
            <a:r>
              <a:rPr lang="en-GB" dirty="0">
                <a:latin typeface="Calibri"/>
                <a:cs typeface="Calibri"/>
              </a:rPr>
              <a:t>Acute PID   n=</a:t>
            </a:r>
            <a:r>
              <a:rPr lang="en-GB" dirty="0" smtClean="0">
                <a:latin typeface="Calibri"/>
                <a:cs typeface="Calibri"/>
              </a:rPr>
              <a:t>123</a:t>
            </a:r>
            <a:r>
              <a:rPr lang="en-GB" dirty="0">
                <a:latin typeface="Calibri"/>
                <a:cs typeface="Calibri"/>
              </a:rPr>
              <a:t>			</a:t>
            </a:r>
            <a:r>
              <a:rPr lang="en-GB" dirty="0" smtClean="0">
                <a:latin typeface="Calibri"/>
                <a:cs typeface="Calibri"/>
              </a:rPr>
              <a:t>	</a:t>
            </a:r>
            <a:r>
              <a:rPr lang="en-GB" sz="3600" dirty="0" smtClean="0">
                <a:latin typeface="Calibri"/>
                <a:cs typeface="Calibri"/>
              </a:rPr>
              <a:t>MG </a:t>
            </a:r>
            <a:r>
              <a:rPr lang="en-GB" sz="3600" dirty="0">
                <a:latin typeface="Calibri"/>
                <a:cs typeface="Calibri"/>
              </a:rPr>
              <a:t>found</a:t>
            </a:r>
          </a:p>
          <a:p>
            <a:pPr eaLnBrk="1" hangingPunct="1">
              <a:lnSpc>
                <a:spcPct val="70000"/>
              </a:lnSpc>
              <a:buFontTx/>
              <a:buNone/>
            </a:pPr>
            <a:r>
              <a:rPr lang="en-GB" sz="2800" dirty="0">
                <a:latin typeface="Calibri"/>
                <a:cs typeface="Calibri"/>
              </a:rPr>
              <a:t>Cervix &amp; Endometrium		</a:t>
            </a:r>
            <a:r>
              <a:rPr lang="en-GB" sz="2800" dirty="0" smtClean="0">
                <a:latin typeface="Calibri"/>
                <a:cs typeface="Calibri"/>
              </a:rPr>
              <a:t>        </a:t>
            </a:r>
            <a:r>
              <a:rPr lang="en-GB" sz="4000" dirty="0" smtClean="0">
                <a:latin typeface="Calibri"/>
                <a:cs typeface="Calibri"/>
              </a:rPr>
              <a:t>9</a:t>
            </a:r>
            <a:r>
              <a:rPr lang="en-GB" sz="2800" dirty="0">
                <a:latin typeface="Calibri"/>
                <a:cs typeface="Calibri"/>
              </a:rPr>
              <a:t>	</a:t>
            </a:r>
            <a:r>
              <a:rPr lang="en-GB" sz="2800" dirty="0" smtClean="0">
                <a:latin typeface="Calibri"/>
                <a:cs typeface="Calibri"/>
              </a:rPr>
              <a:t>	</a:t>
            </a:r>
            <a:r>
              <a:rPr lang="en-GB" sz="4000" dirty="0" smtClean="0">
                <a:latin typeface="Calibri"/>
                <a:cs typeface="Calibri"/>
              </a:rPr>
              <a:t>(7%)</a:t>
            </a:r>
            <a:endParaRPr lang="en-GB" sz="4000" dirty="0">
              <a:latin typeface="Calibri"/>
              <a:cs typeface="Calibri"/>
            </a:endParaRPr>
          </a:p>
          <a:p>
            <a:pPr eaLnBrk="1" hangingPunct="1">
              <a:lnSpc>
                <a:spcPct val="70000"/>
              </a:lnSpc>
              <a:buFontTx/>
              <a:buNone/>
            </a:pPr>
            <a:r>
              <a:rPr lang="en-GB" sz="2800" dirty="0" smtClean="0">
                <a:latin typeface="Calibri"/>
                <a:cs typeface="Calibri"/>
              </a:rPr>
              <a:t>Fallopian Tube						  </a:t>
            </a:r>
            <a:r>
              <a:rPr lang="en-GB" sz="4000" dirty="0" smtClean="0">
                <a:latin typeface="Calibri"/>
                <a:cs typeface="Calibri"/>
              </a:rPr>
              <a:t>1		(0.8%)</a:t>
            </a:r>
          </a:p>
          <a:p>
            <a:pPr eaLnBrk="1" hangingPunct="1">
              <a:lnSpc>
                <a:spcPct val="90000"/>
              </a:lnSpc>
              <a:buFontTx/>
              <a:buNone/>
            </a:pPr>
            <a:endParaRPr lang="en-GB" sz="1100" b="1" dirty="0" smtClean="0">
              <a:latin typeface="Calibri"/>
              <a:cs typeface="Calibri"/>
            </a:endParaRPr>
          </a:p>
          <a:p>
            <a:pPr eaLnBrk="1" hangingPunct="1">
              <a:lnSpc>
                <a:spcPct val="90000"/>
              </a:lnSpc>
              <a:buFontTx/>
              <a:buNone/>
            </a:pPr>
            <a:r>
              <a:rPr lang="en-GB" sz="4800" b="1" dirty="0" smtClean="0">
                <a:latin typeface="Calibri"/>
                <a:cs typeface="Calibri"/>
              </a:rPr>
              <a:t>WHY?</a:t>
            </a:r>
            <a:r>
              <a:rPr lang="en-GB" dirty="0" smtClean="0">
                <a:latin typeface="Calibri"/>
                <a:cs typeface="Calibri"/>
              </a:rPr>
              <a:t>		? More in seen mild salpingitis</a:t>
            </a:r>
          </a:p>
          <a:p>
            <a:pPr eaLnBrk="1" hangingPunct="1">
              <a:lnSpc>
                <a:spcPct val="90000"/>
              </a:lnSpc>
              <a:buFontTx/>
              <a:buNone/>
            </a:pPr>
            <a:r>
              <a:rPr lang="en-GB" dirty="0" smtClean="0">
                <a:latin typeface="Calibri"/>
                <a:cs typeface="Calibri"/>
              </a:rPr>
              <a:t>						? Poorly detected by assay</a:t>
            </a:r>
          </a:p>
          <a:p>
            <a:pPr eaLnBrk="1" hangingPunct="1">
              <a:lnSpc>
                <a:spcPct val="90000"/>
              </a:lnSpc>
              <a:buFontTx/>
              <a:buNone/>
            </a:pPr>
            <a:r>
              <a:rPr lang="en-GB" dirty="0" smtClean="0">
                <a:latin typeface="Calibri"/>
                <a:cs typeface="Calibri"/>
              </a:rPr>
              <a:t>						? </a:t>
            </a:r>
            <a:r>
              <a:rPr lang="en-GB" sz="3600" b="1" dirty="0" smtClean="0">
                <a:latin typeface="Calibri"/>
                <a:cs typeface="Calibri"/>
              </a:rPr>
              <a:t>Not important as pathogen</a:t>
            </a:r>
          </a:p>
          <a:p>
            <a:pPr eaLnBrk="1" hangingPunct="1">
              <a:buFontTx/>
              <a:buNone/>
            </a:pPr>
            <a:endParaRPr lang="en-GB" dirty="0">
              <a:solidFill>
                <a:schemeClr val="tx2"/>
              </a:solidFill>
              <a:latin typeface="Calibri"/>
              <a:cs typeface="Calibri"/>
            </a:endParaRPr>
          </a:p>
        </p:txBody>
      </p:sp>
      <p:sp>
        <p:nvSpPr>
          <p:cNvPr id="40966" name="Line 6"/>
          <p:cNvSpPr>
            <a:spLocks noChangeShapeType="1"/>
          </p:cNvSpPr>
          <p:nvPr/>
        </p:nvSpPr>
        <p:spPr bwMode="auto">
          <a:xfrm flipV="1">
            <a:off x="457200" y="920416"/>
            <a:ext cx="8281988" cy="5183187"/>
          </a:xfrm>
          <a:prstGeom prst="line">
            <a:avLst/>
          </a:prstGeom>
          <a:noFill/>
          <a:ln w="177800">
            <a:solidFill>
              <a:srgbClr val="FF0000"/>
            </a:solidFill>
            <a:prstDash val="sysDash"/>
            <a:round/>
            <a:headEnd/>
            <a:tailEnd/>
          </a:ln>
        </p:spPr>
        <p:txBody>
          <a:bodyPr>
            <a:prstTxWarp prst="textNoShape">
              <a:avLst/>
            </a:prstTxWarp>
          </a:bodyPr>
          <a:lstStyle/>
          <a:p>
            <a:pPr defTabSz="914400" fontAlgn="base">
              <a:spcBef>
                <a:spcPct val="0"/>
              </a:spcBef>
              <a:spcAft>
                <a:spcPct val="0"/>
              </a:spcAft>
            </a:pPr>
            <a:endParaRPr lang="en-US">
              <a:solidFill>
                <a:srgbClr val="FFFFFF"/>
              </a:solidFill>
              <a:latin typeface="Arial" pitchFamily="-1" charset="0"/>
            </a:endParaRPr>
          </a:p>
        </p:txBody>
      </p:sp>
      <p:sp>
        <p:nvSpPr>
          <p:cNvPr id="8" name="Text Box 6"/>
          <p:cNvSpPr txBox="1">
            <a:spLocks noChangeArrowheads="1"/>
          </p:cNvSpPr>
          <p:nvPr/>
        </p:nvSpPr>
        <p:spPr bwMode="auto">
          <a:xfrm>
            <a:off x="107504" y="-27384"/>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solidFill>
                  <a:srgbClr val="FFFF00"/>
                </a:solidFill>
                <a:latin typeface="Calibri"/>
                <a:cs typeface="Calibri"/>
              </a:rPr>
              <a:t>M.Genitalium</a:t>
            </a:r>
            <a:r>
              <a:rPr lang="en-GB" sz="4400" b="1" dirty="0" smtClean="0">
                <a:solidFill>
                  <a:srgbClr val="FFFF00"/>
                </a:solidFill>
                <a:latin typeface="Calibri"/>
                <a:cs typeface="Calibri"/>
              </a:rPr>
              <a:t> in Severe PID? </a:t>
            </a:r>
          </a:p>
        </p:txBody>
      </p:sp>
    </p:spTree>
    <p:extLst>
      <p:ext uri="{BB962C8B-B14F-4D97-AF65-F5344CB8AC3E}">
        <p14:creationId xmlns:p14="http://schemas.microsoft.com/office/powerpoint/2010/main" val="6733962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0962">
                                            <p:txEl>
                                              <p:pRg st="2" end="2"/>
                                            </p:txEl>
                                          </p:spTgt>
                                        </p:tgtEl>
                                        <p:attrNameLst>
                                          <p:attrName>style.visibility</p:attrName>
                                        </p:attrNameLst>
                                      </p:cBhvr>
                                      <p:to>
                                        <p:strVal val="visible"/>
                                      </p:to>
                                    </p:set>
                                    <p:animEffect transition="in" filter="fade">
                                      <p:cBhvr>
                                        <p:cTn id="7" dur="2000"/>
                                        <p:tgtEl>
                                          <p:spTgt spid="40962">
                                            <p:txEl>
                                              <p:pRg st="2" end="2"/>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0962">
                                            <p:txEl>
                                              <p:pRg st="3" end="3"/>
                                            </p:txEl>
                                          </p:spTgt>
                                        </p:tgtEl>
                                        <p:attrNameLst>
                                          <p:attrName>style.visibility</p:attrName>
                                        </p:attrNameLst>
                                      </p:cBhvr>
                                      <p:to>
                                        <p:strVal val="visible"/>
                                      </p:to>
                                    </p:set>
                                    <p:animEffect transition="in" filter="fade">
                                      <p:cBhvr>
                                        <p:cTn id="11" dur="500"/>
                                        <p:tgtEl>
                                          <p:spTgt spid="40962">
                                            <p:txEl>
                                              <p:pRg st="3" end="3"/>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0962">
                                            <p:txEl>
                                              <p:pRg st="4" end="4"/>
                                            </p:txEl>
                                          </p:spTgt>
                                        </p:tgtEl>
                                        <p:attrNameLst>
                                          <p:attrName>style.visibility</p:attrName>
                                        </p:attrNameLst>
                                      </p:cBhvr>
                                      <p:to>
                                        <p:strVal val="visible"/>
                                      </p:to>
                                    </p:set>
                                    <p:animEffect transition="in" filter="fade">
                                      <p:cBhvr>
                                        <p:cTn id="15" dur="500"/>
                                        <p:tgtEl>
                                          <p:spTgt spid="40962">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0962">
                                            <p:txEl>
                                              <p:pRg st="6" end="6"/>
                                            </p:txEl>
                                          </p:spTgt>
                                        </p:tgtEl>
                                        <p:attrNameLst>
                                          <p:attrName>style.visibility</p:attrName>
                                        </p:attrNameLst>
                                      </p:cBhvr>
                                      <p:to>
                                        <p:strVal val="visible"/>
                                      </p:to>
                                    </p:set>
                                    <p:animEffect transition="in" filter="fade">
                                      <p:cBhvr>
                                        <p:cTn id="20" dur="2000"/>
                                        <p:tgtEl>
                                          <p:spTgt spid="40962">
                                            <p:txEl>
                                              <p:pRg st="6" end="6"/>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40962">
                                            <p:txEl>
                                              <p:pRg st="7" end="7"/>
                                            </p:txEl>
                                          </p:spTgt>
                                        </p:tgtEl>
                                        <p:attrNameLst>
                                          <p:attrName>style.visibility</p:attrName>
                                        </p:attrNameLst>
                                      </p:cBhvr>
                                      <p:to>
                                        <p:strVal val="visible"/>
                                      </p:to>
                                    </p:set>
                                    <p:animEffect transition="in" filter="fade">
                                      <p:cBhvr>
                                        <p:cTn id="24" dur="2000"/>
                                        <p:tgtEl>
                                          <p:spTgt spid="40962">
                                            <p:txEl>
                                              <p:pRg st="7" end="7"/>
                                            </p:txEl>
                                          </p:spTgt>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40962">
                                            <p:txEl>
                                              <p:pRg st="8" end="8"/>
                                            </p:txEl>
                                          </p:spTgt>
                                        </p:tgtEl>
                                        <p:attrNameLst>
                                          <p:attrName>style.visibility</p:attrName>
                                        </p:attrNameLst>
                                      </p:cBhvr>
                                      <p:to>
                                        <p:strVal val="visible"/>
                                      </p:to>
                                    </p:set>
                                    <p:animEffect transition="in" filter="fade">
                                      <p:cBhvr>
                                        <p:cTn id="28" dur="2000"/>
                                        <p:tgtEl>
                                          <p:spTgt spid="40962">
                                            <p:txEl>
                                              <p:pRg st="8" end="8"/>
                                            </p:txEl>
                                          </p:spTgt>
                                        </p:tgtEl>
                                      </p:cBhvr>
                                    </p:animEffect>
                                  </p:childTnLst>
                                </p:cTn>
                              </p:par>
                            </p:childTnLst>
                          </p:cTn>
                        </p:par>
                        <p:par>
                          <p:cTn id="29" fill="hold">
                            <p:stCondLst>
                              <p:cond delay="6000"/>
                            </p:stCondLst>
                            <p:childTnLst>
                              <p:par>
                                <p:cTn id="30" presetID="53" presetClass="entr" presetSubtype="16" fill="hold" grpId="0"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966"/>
                                        </p:tgtEl>
                                        <p:attrNameLst>
                                          <p:attrName>style.visibility</p:attrName>
                                        </p:attrNameLst>
                                      </p:cBhvr>
                                      <p:to>
                                        <p:strVal val="visible"/>
                                      </p:to>
                                    </p:set>
                                    <p:animEffect transition="in" filter="wipe(down)">
                                      <p:cBhvr>
                                        <p:cTn id="39" dur="500"/>
                                        <p:tgtEl>
                                          <p:spTgt spid="40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0962" grpId="0" build="p"/>
      <p:bldP spid="4096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808944" y="1419440"/>
            <a:ext cx="3034773" cy="2446063"/>
          </a:xfrm>
          <a:prstGeom prst="rect">
            <a:avLst/>
          </a:prstGeom>
          <a:solidFill>
            <a:srgbClr val="000000">
              <a:alpha val="50000"/>
            </a:srgb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962" name="Rectangle 2"/>
          <p:cNvSpPr>
            <a:spLocks noGrp="1" noChangeArrowheads="1"/>
          </p:cNvSpPr>
          <p:nvPr>
            <p:ph type="body" idx="1"/>
          </p:nvPr>
        </p:nvSpPr>
        <p:spPr>
          <a:xfrm>
            <a:off x="457200" y="742057"/>
            <a:ext cx="8686800" cy="4953000"/>
          </a:xfrm>
        </p:spPr>
        <p:txBody>
          <a:bodyPr>
            <a:noAutofit/>
          </a:bodyPr>
          <a:lstStyle/>
          <a:p>
            <a:pPr eaLnBrk="1" hangingPunct="1">
              <a:buFontTx/>
              <a:buNone/>
            </a:pPr>
            <a:r>
              <a:rPr lang="en-GB" dirty="0">
                <a:latin typeface="Calibri"/>
                <a:cs typeface="Calibri"/>
              </a:rPr>
              <a:t>Nairobi Laparoscopy cohort</a:t>
            </a:r>
          </a:p>
          <a:p>
            <a:pPr eaLnBrk="1" hangingPunct="1">
              <a:buFontTx/>
              <a:buNone/>
            </a:pPr>
            <a:endParaRPr lang="en-GB" sz="1000" dirty="0">
              <a:latin typeface="Calibri"/>
              <a:cs typeface="Calibri"/>
            </a:endParaRPr>
          </a:p>
          <a:p>
            <a:pPr eaLnBrk="1" hangingPunct="1">
              <a:lnSpc>
                <a:spcPct val="70000"/>
              </a:lnSpc>
              <a:buFontTx/>
              <a:buNone/>
            </a:pPr>
            <a:r>
              <a:rPr lang="en-GB" dirty="0">
                <a:latin typeface="Calibri"/>
                <a:cs typeface="Calibri"/>
              </a:rPr>
              <a:t>Acute PID   n=</a:t>
            </a:r>
            <a:r>
              <a:rPr lang="en-GB" dirty="0" smtClean="0">
                <a:latin typeface="Calibri"/>
                <a:cs typeface="Calibri"/>
              </a:rPr>
              <a:t>123</a:t>
            </a:r>
            <a:r>
              <a:rPr lang="en-GB" dirty="0">
                <a:latin typeface="Calibri"/>
                <a:cs typeface="Calibri"/>
              </a:rPr>
              <a:t>			</a:t>
            </a:r>
            <a:r>
              <a:rPr lang="en-GB" dirty="0" smtClean="0">
                <a:latin typeface="Calibri"/>
                <a:cs typeface="Calibri"/>
              </a:rPr>
              <a:t>	</a:t>
            </a:r>
            <a:r>
              <a:rPr lang="en-GB" sz="3600" dirty="0" smtClean="0">
                <a:latin typeface="Calibri"/>
                <a:cs typeface="Calibri"/>
              </a:rPr>
              <a:t>HIV Positive</a:t>
            </a:r>
            <a:endParaRPr lang="en-GB" sz="3600" dirty="0">
              <a:latin typeface="Calibri"/>
              <a:cs typeface="Calibri"/>
            </a:endParaRPr>
          </a:p>
          <a:p>
            <a:pPr eaLnBrk="1" hangingPunct="1">
              <a:lnSpc>
                <a:spcPct val="70000"/>
              </a:lnSpc>
              <a:buFontTx/>
              <a:buNone/>
            </a:pPr>
            <a:endParaRPr lang="en-GB" sz="700" dirty="0">
              <a:latin typeface="Calibri"/>
              <a:cs typeface="Calibri"/>
            </a:endParaRPr>
          </a:p>
          <a:p>
            <a:pPr eaLnBrk="1" hangingPunct="1">
              <a:lnSpc>
                <a:spcPct val="70000"/>
              </a:lnSpc>
              <a:buFontTx/>
              <a:buNone/>
            </a:pPr>
            <a:r>
              <a:rPr lang="en-GB" sz="2800" dirty="0" err="1" smtClean="0">
                <a:latin typeface="Calibri"/>
                <a:cs typeface="Calibri"/>
              </a:rPr>
              <a:t>M.Genitalium</a:t>
            </a:r>
            <a:r>
              <a:rPr lang="en-GB" sz="2800" dirty="0" smtClean="0">
                <a:latin typeface="Calibri"/>
                <a:cs typeface="Calibri"/>
              </a:rPr>
              <a:t> Positive	   	</a:t>
            </a:r>
            <a:r>
              <a:rPr lang="en-GB" sz="2800" dirty="0">
                <a:latin typeface="Calibri"/>
                <a:cs typeface="Calibri"/>
              </a:rPr>
              <a:t>	</a:t>
            </a:r>
            <a:r>
              <a:rPr lang="en-GB" sz="2800" dirty="0" smtClean="0">
                <a:latin typeface="Calibri"/>
                <a:cs typeface="Calibri"/>
              </a:rPr>
              <a:t>	</a:t>
            </a:r>
            <a:r>
              <a:rPr lang="en-GB" sz="4000" dirty="0" smtClean="0">
                <a:latin typeface="Calibri"/>
                <a:cs typeface="Calibri"/>
              </a:rPr>
              <a:t>79%</a:t>
            </a:r>
            <a:r>
              <a:rPr lang="en-GB" sz="4000" dirty="0">
                <a:latin typeface="Calibri"/>
                <a:cs typeface="Calibri"/>
              </a:rPr>
              <a:t> </a:t>
            </a:r>
            <a:r>
              <a:rPr lang="en-GB" sz="4000" dirty="0" smtClean="0">
                <a:latin typeface="Calibri"/>
                <a:cs typeface="Calibri"/>
              </a:rPr>
              <a:t> </a:t>
            </a:r>
            <a:r>
              <a:rPr lang="en-GB" dirty="0" smtClean="0">
                <a:latin typeface="Calibri"/>
                <a:cs typeface="Calibri"/>
              </a:rPr>
              <a:t>(7/9)</a:t>
            </a:r>
          </a:p>
          <a:p>
            <a:pPr lvl="0">
              <a:lnSpc>
                <a:spcPct val="70000"/>
              </a:lnSpc>
              <a:buNone/>
            </a:pPr>
            <a:r>
              <a:rPr lang="en-GB" sz="2800" dirty="0" err="1">
                <a:solidFill>
                  <a:prstClr val="white"/>
                </a:solidFill>
                <a:cs typeface="Calibri"/>
              </a:rPr>
              <a:t>M.Genitalium</a:t>
            </a:r>
            <a:r>
              <a:rPr lang="en-GB" sz="2800" dirty="0">
                <a:solidFill>
                  <a:prstClr val="white"/>
                </a:solidFill>
                <a:cs typeface="Calibri"/>
              </a:rPr>
              <a:t> </a:t>
            </a:r>
            <a:r>
              <a:rPr lang="en-GB" sz="2800" dirty="0" smtClean="0">
                <a:solidFill>
                  <a:prstClr val="white"/>
                </a:solidFill>
                <a:cs typeface="Calibri"/>
              </a:rPr>
              <a:t>Negative </a:t>
            </a:r>
            <a:r>
              <a:rPr lang="en-GB" sz="2800" dirty="0">
                <a:solidFill>
                  <a:prstClr val="white"/>
                </a:solidFill>
                <a:cs typeface="Calibri"/>
              </a:rPr>
              <a:t>	</a:t>
            </a:r>
            <a:r>
              <a:rPr lang="en-GB" sz="2800" dirty="0" smtClean="0">
                <a:solidFill>
                  <a:prstClr val="white"/>
                </a:solidFill>
                <a:cs typeface="Calibri"/>
              </a:rPr>
              <a:t>      	</a:t>
            </a:r>
            <a:r>
              <a:rPr lang="en-GB" sz="4000" dirty="0" smtClean="0">
                <a:solidFill>
                  <a:prstClr val="white"/>
                </a:solidFill>
                <a:cs typeface="Calibri"/>
              </a:rPr>
              <a:t>37%  </a:t>
            </a:r>
            <a:r>
              <a:rPr lang="en-GB" dirty="0" smtClean="0">
                <a:solidFill>
                  <a:prstClr val="white"/>
                </a:solidFill>
                <a:cs typeface="Calibri"/>
              </a:rPr>
              <a:t>(42/114)</a:t>
            </a:r>
            <a:endParaRPr lang="en-GB" sz="4000" dirty="0" smtClean="0">
              <a:solidFill>
                <a:prstClr val="white"/>
              </a:solidFill>
              <a:latin typeface="Calibri"/>
              <a:cs typeface="Calibri"/>
            </a:endParaRPr>
          </a:p>
          <a:p>
            <a:pPr lvl="0">
              <a:lnSpc>
                <a:spcPct val="70000"/>
              </a:lnSpc>
              <a:buNone/>
            </a:pPr>
            <a:r>
              <a:rPr lang="en-GB" sz="4000" dirty="0">
                <a:solidFill>
                  <a:prstClr val="white"/>
                </a:solidFill>
                <a:latin typeface="Calibri"/>
                <a:cs typeface="Calibri"/>
              </a:rPr>
              <a:t>	</a:t>
            </a:r>
            <a:r>
              <a:rPr lang="en-GB" sz="4000" dirty="0" smtClean="0">
                <a:solidFill>
                  <a:prstClr val="white"/>
                </a:solidFill>
                <a:latin typeface="Calibri"/>
                <a:cs typeface="Calibri"/>
              </a:rPr>
              <a:t>									</a:t>
            </a:r>
            <a:r>
              <a:rPr lang="en-GB" sz="3600" i="1" dirty="0" smtClean="0">
                <a:solidFill>
                  <a:prstClr val="white"/>
                </a:solidFill>
                <a:latin typeface="Calibri"/>
                <a:cs typeface="Calibri"/>
              </a:rPr>
              <a:t>	p&lt;0.03</a:t>
            </a:r>
            <a:endParaRPr lang="en-GB" sz="3600" i="1" dirty="0" smtClean="0">
              <a:latin typeface="Calibri"/>
              <a:cs typeface="Calibri"/>
            </a:endParaRPr>
          </a:p>
          <a:p>
            <a:pPr eaLnBrk="1" hangingPunct="1">
              <a:lnSpc>
                <a:spcPct val="90000"/>
              </a:lnSpc>
              <a:buFontTx/>
              <a:buNone/>
            </a:pPr>
            <a:endParaRPr lang="en-GB" sz="1100" b="1" dirty="0" smtClean="0">
              <a:latin typeface="Calibri"/>
              <a:cs typeface="Calibri"/>
            </a:endParaRPr>
          </a:p>
          <a:p>
            <a:pPr eaLnBrk="1" hangingPunct="1">
              <a:lnSpc>
                <a:spcPct val="90000"/>
              </a:lnSpc>
              <a:buFontTx/>
              <a:buNone/>
            </a:pPr>
            <a:r>
              <a:rPr lang="en-GB" sz="4800" b="1" dirty="0" smtClean="0">
                <a:latin typeface="Calibri"/>
                <a:cs typeface="Calibri"/>
              </a:rPr>
              <a:t>WHY?</a:t>
            </a:r>
            <a:r>
              <a:rPr lang="en-GB" dirty="0" smtClean="0">
                <a:latin typeface="Calibri"/>
                <a:cs typeface="Calibri"/>
              </a:rPr>
              <a:t>		? Role of immune response 						</a:t>
            </a:r>
            <a:endParaRPr lang="en-GB" dirty="0">
              <a:solidFill>
                <a:schemeClr val="tx2"/>
              </a:solidFill>
              <a:latin typeface="Calibri"/>
              <a:cs typeface="Calibri"/>
            </a:endParaRPr>
          </a:p>
        </p:txBody>
      </p:sp>
      <p:pic>
        <p:nvPicPr>
          <p:cNvPr id="10" name="Picture 9"/>
          <p:cNvPicPr>
            <a:picLocks noChangeAspect="1"/>
          </p:cNvPicPr>
          <p:nvPr/>
        </p:nvPicPr>
        <p:blipFill>
          <a:blip r:embed="rId3"/>
          <a:stretch>
            <a:fillRect/>
          </a:stretch>
        </p:blipFill>
        <p:spPr>
          <a:xfrm>
            <a:off x="0" y="5527482"/>
            <a:ext cx="9144000" cy="1087755"/>
          </a:xfrm>
          <a:prstGeom prst="rect">
            <a:avLst/>
          </a:prstGeom>
        </p:spPr>
      </p:pic>
      <p:sp>
        <p:nvSpPr>
          <p:cNvPr id="8" name="Text Box 6"/>
          <p:cNvSpPr txBox="1">
            <a:spLocks noChangeArrowheads="1"/>
          </p:cNvSpPr>
          <p:nvPr/>
        </p:nvSpPr>
        <p:spPr bwMode="auto">
          <a:xfrm>
            <a:off x="107504" y="-27384"/>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solidFill>
                  <a:srgbClr val="FFFF00"/>
                </a:solidFill>
                <a:latin typeface="Calibri"/>
                <a:cs typeface="Calibri"/>
              </a:rPr>
              <a:t>M.Genitalium</a:t>
            </a:r>
            <a:r>
              <a:rPr lang="en-GB" sz="4400" b="1" dirty="0" smtClean="0">
                <a:solidFill>
                  <a:srgbClr val="FFFF00"/>
                </a:solidFill>
                <a:latin typeface="Calibri"/>
                <a:cs typeface="Calibri"/>
              </a:rPr>
              <a:t> in Severe PID? </a:t>
            </a:r>
          </a:p>
        </p:txBody>
      </p:sp>
    </p:spTree>
    <p:extLst>
      <p:ext uri="{BB962C8B-B14F-4D97-AF65-F5344CB8AC3E}">
        <p14:creationId xmlns:p14="http://schemas.microsoft.com/office/powerpoint/2010/main" val="320652243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pPr eaLnBrk="1" hangingPunct="1"/>
            <a:endParaRPr lang="en-US"/>
          </a:p>
        </p:txBody>
      </p:sp>
      <p:sp>
        <p:nvSpPr>
          <p:cNvPr id="203779" name="Rectangle 3"/>
          <p:cNvSpPr>
            <a:spLocks noGrp="1" noChangeArrowheads="1"/>
          </p:cNvSpPr>
          <p:nvPr>
            <p:ph type="body" sz="half" idx="2"/>
          </p:nvPr>
        </p:nvSpPr>
        <p:spPr>
          <a:xfrm>
            <a:off x="4652963" y="1600200"/>
            <a:ext cx="4033837" cy="4525963"/>
          </a:xfrm>
        </p:spPr>
        <p:txBody>
          <a:bodyPr/>
          <a:lstStyle/>
          <a:p>
            <a:pPr eaLnBrk="1" hangingPunct="1"/>
            <a:endParaRPr lang="en-US" sz="2800"/>
          </a:p>
        </p:txBody>
      </p:sp>
      <p:pic>
        <p:nvPicPr>
          <p:cNvPr id="203780" name="Picture 4" descr="PG12TOA01 copy"/>
          <p:cNvPicPr>
            <a:picLocks noGrp="1" noChangeAspect="1" noChangeArrowheads="1"/>
          </p:cNvPicPr>
          <p:nvPr>
            <p:ph type="clipArt" sz="half" idx="1"/>
          </p:nvPr>
        </p:nvPicPr>
        <p:blipFill>
          <a:blip r:embed="rId2">
            <a:lum bright="-6000" contrast="26000"/>
          </a:blip>
          <a:srcRect/>
          <a:stretch>
            <a:fillRect/>
          </a:stretch>
        </p:blipFill>
        <p:spPr>
          <a:xfrm flipH="1">
            <a:off x="-684584" y="-448816"/>
            <a:ext cx="11665296" cy="8630344"/>
          </a:xfrm>
        </p:spPr>
      </p:pic>
      <p:sp>
        <p:nvSpPr>
          <p:cNvPr id="9" name="Text Box 6"/>
          <p:cNvSpPr txBox="1">
            <a:spLocks noChangeArrowheads="1"/>
          </p:cNvSpPr>
          <p:nvPr/>
        </p:nvSpPr>
        <p:spPr bwMode="auto">
          <a:xfrm>
            <a:off x="107504" y="-27384"/>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solidFill>
                  <a:srgbClr val="FFFF00"/>
                </a:solidFill>
                <a:latin typeface="Calibri"/>
                <a:cs typeface="Calibri"/>
              </a:rPr>
              <a:t>M.Genitalium</a:t>
            </a:r>
            <a:r>
              <a:rPr lang="en-GB" sz="4400" b="1" dirty="0" smtClean="0">
                <a:solidFill>
                  <a:srgbClr val="FFFF00"/>
                </a:solidFill>
                <a:latin typeface="Calibri"/>
                <a:cs typeface="Calibri"/>
              </a:rPr>
              <a:t> in Severe PID? </a:t>
            </a:r>
          </a:p>
        </p:txBody>
      </p:sp>
      <p:sp>
        <p:nvSpPr>
          <p:cNvPr id="10" name="Rectangle 3"/>
          <p:cNvSpPr txBox="1">
            <a:spLocks noChangeArrowheads="1"/>
          </p:cNvSpPr>
          <p:nvPr/>
        </p:nvSpPr>
        <p:spPr bwMode="auto">
          <a:xfrm>
            <a:off x="323528" y="1052736"/>
            <a:ext cx="10657184" cy="1057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a:lstStyle>
          <a:p>
            <a:pPr eaLnBrk="1" hangingPunct="1"/>
            <a:r>
              <a:rPr lang="en-GB" sz="3600" dirty="0" err="1" smtClean="0">
                <a:latin typeface="Calibri"/>
                <a:cs typeface="Calibri"/>
              </a:rPr>
              <a:t>Tubo</a:t>
            </a:r>
            <a:r>
              <a:rPr lang="en-GB" sz="3600" dirty="0" smtClean="0">
                <a:latin typeface="Calibri"/>
                <a:cs typeface="Calibri"/>
              </a:rPr>
              <a:t>-Ovarian Abscess – most severe PID</a:t>
            </a:r>
          </a:p>
          <a:p>
            <a:pPr eaLnBrk="1" hangingPunct="1"/>
            <a:r>
              <a:rPr lang="en-GB" sz="3600" dirty="0" smtClean="0">
                <a:latin typeface="Calibri"/>
                <a:cs typeface="Calibri"/>
              </a:rPr>
              <a:t>More common in Africa</a:t>
            </a:r>
            <a:endParaRPr lang="en-GB" sz="4000" dirty="0" smtClean="0">
              <a:latin typeface="Calibri"/>
              <a:cs typeface="Calibri"/>
            </a:endParaRPr>
          </a:p>
          <a:p>
            <a:pPr eaLnBrk="1" hangingPunct="1"/>
            <a:endParaRPr lang="en-GB" dirty="0" smtClean="0">
              <a:latin typeface="Calibri"/>
              <a:cs typeface="Calibri"/>
            </a:endParaRPr>
          </a:p>
          <a:p>
            <a:pPr marL="0" indent="0" eaLnBrk="1" hangingPunct="1">
              <a:buNone/>
            </a:pPr>
            <a:r>
              <a:rPr lang="en-GB" sz="4000" dirty="0" smtClean="0">
                <a:latin typeface="Calibri"/>
                <a:cs typeface="Calibri"/>
              </a:rPr>
              <a:t>			</a:t>
            </a:r>
            <a:endParaRPr lang="en-GB" sz="4000" dirty="0">
              <a:latin typeface="Calibri"/>
              <a:cs typeface="Calibri"/>
            </a:endParaRPr>
          </a:p>
        </p:txBody>
      </p:sp>
      <p:grpSp>
        <p:nvGrpSpPr>
          <p:cNvPr id="2" name="Group 1"/>
          <p:cNvGrpSpPr/>
          <p:nvPr/>
        </p:nvGrpSpPr>
        <p:grpSpPr>
          <a:xfrm>
            <a:off x="48546" y="6428493"/>
            <a:ext cx="2156288" cy="438582"/>
            <a:chOff x="48546" y="6428493"/>
            <a:chExt cx="2156288" cy="438582"/>
          </a:xfrm>
        </p:grpSpPr>
        <p:sp>
          <p:nvSpPr>
            <p:cNvPr id="203782" name="TextBox 5"/>
            <p:cNvSpPr txBox="1">
              <a:spLocks noChangeArrowheads="1"/>
            </p:cNvSpPr>
            <p:nvPr/>
          </p:nvSpPr>
          <p:spPr bwMode="auto">
            <a:xfrm>
              <a:off x="467544" y="6428493"/>
              <a:ext cx="1737290" cy="438582"/>
            </a:xfrm>
            <a:prstGeom prst="rect">
              <a:avLst/>
            </a:prstGeom>
            <a:noFill/>
            <a:ln w="9525">
              <a:noFill/>
              <a:miter lim="800000"/>
              <a:headEnd/>
              <a:tailEnd/>
            </a:ln>
          </p:spPr>
          <p:txBody>
            <a:bodyPr wrap="none">
              <a:prstTxWarp prst="textNoShape">
                <a:avLst/>
              </a:prstTxWarp>
              <a:spAutoFit/>
            </a:bodyPr>
            <a:lstStyle/>
            <a:p>
              <a:pPr algn="ctr" defTabSz="914400" fontAlgn="base">
                <a:spcBef>
                  <a:spcPct val="0"/>
                </a:spcBef>
                <a:spcAft>
                  <a:spcPct val="0"/>
                </a:spcAft>
              </a:pPr>
              <a:r>
                <a:rPr lang="en-US" sz="1050" dirty="0">
                  <a:solidFill>
                    <a:schemeClr val="bg1"/>
                  </a:solidFill>
                  <a:latin typeface="Calibri"/>
                  <a:cs typeface="Calibri"/>
                </a:rPr>
                <a:t>Clinical Photography ©1986</a:t>
              </a:r>
            </a:p>
            <a:p>
              <a:pPr algn="ctr" defTabSz="914400" fontAlgn="base">
                <a:spcBef>
                  <a:spcPct val="0"/>
                </a:spcBef>
                <a:spcAft>
                  <a:spcPct val="0"/>
                </a:spcAft>
              </a:pPr>
              <a:r>
                <a:rPr lang="en-US" sz="1200" dirty="0">
                  <a:solidFill>
                    <a:schemeClr val="bg1"/>
                  </a:solidFill>
                  <a:latin typeface="Calibri"/>
                  <a:cs typeface="Calibri"/>
                </a:rPr>
                <a:t>Peter Greenhouse </a:t>
              </a:r>
              <a:r>
                <a:rPr lang="en-US" sz="1050" dirty="0">
                  <a:solidFill>
                    <a:schemeClr val="bg1"/>
                  </a:solidFill>
                  <a:latin typeface="Calibri"/>
                  <a:cs typeface="Calibri"/>
                </a:rPr>
                <a:t>FRCOG</a:t>
              </a:r>
              <a:endParaRPr lang="en-US" sz="1600" dirty="0">
                <a:solidFill>
                  <a:schemeClr val="bg1"/>
                </a:solidFill>
                <a:latin typeface="Calibri"/>
                <a:cs typeface="Calibri"/>
              </a:endParaRPr>
            </a:p>
          </p:txBody>
        </p:sp>
        <p:pic>
          <p:nvPicPr>
            <p:cNvPr id="12" name="Picture 13" descr="BSLtrans6"/>
            <p:cNvPicPr>
              <a:picLocks noChangeAspect="1" noChangeArrowheads="1"/>
            </p:cNvPicPr>
            <p:nvPr/>
          </p:nvPicPr>
          <p:blipFill>
            <a:blip r:embed="rId3">
              <a:lum bright="100000" contrast="-70000"/>
              <a:extLst>
                <a:ext uri="{28A0092B-C50C-407E-A947-70E740481C1C}">
                  <a14:useLocalDpi xmlns:a14="http://schemas.microsoft.com/office/drawing/2010/main" val="0"/>
                </a:ext>
              </a:extLst>
            </a:blip>
            <a:srcRect/>
            <a:stretch>
              <a:fillRect/>
            </a:stretch>
          </p:blipFill>
          <p:spPr bwMode="auto">
            <a:xfrm rot="1072665">
              <a:off x="48546" y="6447737"/>
              <a:ext cx="494635" cy="3940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808176249"/>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lipArt Placeholder 2"/>
          <p:cNvSpPr>
            <a:spLocks noGrp="1"/>
          </p:cNvSpPr>
          <p:nvPr>
            <p:ph type="clipArt" sz="half" idx="1"/>
          </p:nvPr>
        </p:nvSpPr>
        <p:spPr/>
      </p:sp>
      <p:sp>
        <p:nvSpPr>
          <p:cNvPr id="4" name="Text Placeholder 3"/>
          <p:cNvSpPr>
            <a:spLocks noGrp="1"/>
          </p:cNvSpPr>
          <p:nvPr>
            <p:ph type="body" sz="half" idx="2"/>
          </p:nvPr>
        </p:nvSpPr>
        <p:spPr/>
        <p:txBody>
          <a:bodyPr/>
          <a:lstStyle/>
          <a:p>
            <a:endParaRPr lang="en-US"/>
          </a:p>
        </p:txBody>
      </p:sp>
      <p:pic>
        <p:nvPicPr>
          <p:cNvPr id="6" name="Picture 5" descr="PG-OTM.08_Right Tubo-Ovarian Complex + Left Hydrosalpynx.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6475"/>
          </a:xfrm>
          <a:prstGeom prst="rect">
            <a:avLst/>
          </a:prstGeom>
        </p:spPr>
      </p:pic>
      <p:sp>
        <p:nvSpPr>
          <p:cNvPr id="10" name="Text Box 6"/>
          <p:cNvSpPr txBox="1">
            <a:spLocks noChangeArrowheads="1"/>
          </p:cNvSpPr>
          <p:nvPr/>
        </p:nvSpPr>
        <p:spPr bwMode="auto">
          <a:xfrm>
            <a:off x="107504" y="-27384"/>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solidFill>
                  <a:srgbClr val="FFFF00"/>
                </a:solidFill>
                <a:latin typeface="Calibri"/>
                <a:cs typeface="Calibri"/>
              </a:rPr>
              <a:t>M.Genitalium</a:t>
            </a:r>
            <a:r>
              <a:rPr lang="en-GB" sz="4400" b="1" dirty="0" smtClean="0">
                <a:solidFill>
                  <a:srgbClr val="FFFF00"/>
                </a:solidFill>
                <a:latin typeface="Calibri"/>
                <a:cs typeface="Calibri"/>
              </a:rPr>
              <a:t> in Severe PID? </a:t>
            </a:r>
          </a:p>
        </p:txBody>
      </p:sp>
      <p:sp>
        <p:nvSpPr>
          <p:cNvPr id="14" name="Rectangle 3"/>
          <p:cNvSpPr txBox="1">
            <a:spLocks noChangeArrowheads="1"/>
          </p:cNvSpPr>
          <p:nvPr/>
        </p:nvSpPr>
        <p:spPr bwMode="auto">
          <a:xfrm>
            <a:off x="323528" y="1052736"/>
            <a:ext cx="10657184" cy="10574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bg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bg1"/>
                </a:solidFill>
                <a:latin typeface="+mn-lt"/>
                <a:ea typeface="+mn-ea"/>
                <a:cs typeface="+mn-cs"/>
              </a:defRPr>
            </a:lvl5pPr>
            <a:lvl6pPr marL="2514600" indent="-228600" algn="l" rtl="0" fontAlgn="base">
              <a:spcBef>
                <a:spcPct val="20000"/>
              </a:spcBef>
              <a:spcAft>
                <a:spcPct val="0"/>
              </a:spcAft>
              <a:buChar char="»"/>
              <a:defRPr sz="2000">
                <a:solidFill>
                  <a:schemeClr val="bg1"/>
                </a:solidFill>
                <a:latin typeface="+mn-lt"/>
                <a:ea typeface="+mn-ea"/>
                <a:cs typeface="+mn-cs"/>
              </a:defRPr>
            </a:lvl6pPr>
            <a:lvl7pPr marL="2971800" indent="-228600" algn="l" rtl="0" fontAlgn="base">
              <a:spcBef>
                <a:spcPct val="20000"/>
              </a:spcBef>
              <a:spcAft>
                <a:spcPct val="0"/>
              </a:spcAft>
              <a:buChar char="»"/>
              <a:defRPr sz="2000">
                <a:solidFill>
                  <a:schemeClr val="bg1"/>
                </a:solidFill>
                <a:latin typeface="+mn-lt"/>
                <a:ea typeface="+mn-ea"/>
                <a:cs typeface="+mn-cs"/>
              </a:defRPr>
            </a:lvl7pPr>
            <a:lvl8pPr marL="3429000" indent="-228600" algn="l" rtl="0" fontAlgn="base">
              <a:spcBef>
                <a:spcPct val="20000"/>
              </a:spcBef>
              <a:spcAft>
                <a:spcPct val="0"/>
              </a:spcAft>
              <a:buChar char="»"/>
              <a:defRPr sz="2000">
                <a:solidFill>
                  <a:schemeClr val="bg1"/>
                </a:solidFill>
                <a:latin typeface="+mn-lt"/>
                <a:ea typeface="+mn-ea"/>
                <a:cs typeface="+mn-cs"/>
              </a:defRPr>
            </a:lvl8pPr>
            <a:lvl9pPr marL="3886200" indent="-228600" algn="l" rtl="0" fontAlgn="base">
              <a:spcBef>
                <a:spcPct val="20000"/>
              </a:spcBef>
              <a:spcAft>
                <a:spcPct val="0"/>
              </a:spcAft>
              <a:buChar char="»"/>
              <a:defRPr sz="2000">
                <a:solidFill>
                  <a:schemeClr val="bg1"/>
                </a:solidFill>
                <a:latin typeface="+mn-lt"/>
                <a:ea typeface="+mn-ea"/>
                <a:cs typeface="+mn-cs"/>
              </a:defRPr>
            </a:lvl9pPr>
          </a:lstStyle>
          <a:p>
            <a:pPr eaLnBrk="1" hangingPunct="1"/>
            <a:r>
              <a:rPr lang="en-GB" sz="3600" dirty="0" err="1" smtClean="0">
                <a:latin typeface="Calibri"/>
                <a:cs typeface="Calibri"/>
              </a:rPr>
              <a:t>Tubo</a:t>
            </a:r>
            <a:r>
              <a:rPr lang="en-GB" sz="3600" dirty="0" smtClean="0">
                <a:latin typeface="Calibri"/>
                <a:cs typeface="Calibri"/>
              </a:rPr>
              <a:t>-Ovarian Abscess – most severe PID</a:t>
            </a:r>
          </a:p>
          <a:p>
            <a:pPr eaLnBrk="1" hangingPunct="1"/>
            <a:r>
              <a:rPr lang="en-GB" sz="3600" dirty="0" smtClean="0">
                <a:latin typeface="Calibri"/>
                <a:cs typeface="Calibri"/>
              </a:rPr>
              <a:t>More common in Africa</a:t>
            </a:r>
          </a:p>
          <a:p>
            <a:pPr eaLnBrk="1" hangingPunct="1"/>
            <a:r>
              <a:rPr lang="en-GB" sz="3600" dirty="0" smtClean="0">
                <a:latin typeface="Calibri"/>
                <a:cs typeface="Calibri"/>
              </a:rPr>
              <a:t>Less often caused by STI</a:t>
            </a:r>
          </a:p>
          <a:p>
            <a:pPr eaLnBrk="1" hangingPunct="1"/>
            <a:endParaRPr lang="en-GB" sz="4000" dirty="0" smtClean="0">
              <a:latin typeface="Calibri"/>
              <a:cs typeface="Calibri"/>
            </a:endParaRPr>
          </a:p>
          <a:p>
            <a:pPr eaLnBrk="1" hangingPunct="1"/>
            <a:endParaRPr lang="en-GB" dirty="0" smtClean="0">
              <a:latin typeface="Calibri"/>
              <a:cs typeface="Calibri"/>
            </a:endParaRPr>
          </a:p>
          <a:p>
            <a:pPr marL="0" indent="0" eaLnBrk="1" hangingPunct="1">
              <a:buNone/>
            </a:pPr>
            <a:r>
              <a:rPr lang="en-GB" sz="4000" dirty="0" smtClean="0">
                <a:latin typeface="Calibri"/>
                <a:cs typeface="Calibri"/>
              </a:rPr>
              <a:t>			</a:t>
            </a:r>
            <a:endParaRPr lang="en-GB" sz="4000" dirty="0">
              <a:latin typeface="Calibri"/>
              <a:cs typeface="Calibri"/>
            </a:endParaRPr>
          </a:p>
        </p:txBody>
      </p:sp>
    </p:spTree>
    <p:extLst>
      <p:ext uri="{BB962C8B-B14F-4D97-AF65-F5344CB8AC3E}">
        <p14:creationId xmlns:p14="http://schemas.microsoft.com/office/powerpoint/2010/main" val="318824590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5"/>
          <p:cNvSpPr>
            <a:spLocks noGrp="1" noChangeArrowheads="1"/>
          </p:cNvSpPr>
          <p:nvPr>
            <p:ph type="title"/>
          </p:nvPr>
        </p:nvSpPr>
        <p:spPr/>
        <p:txBody>
          <a:bodyPr/>
          <a:lstStyle/>
          <a:p>
            <a:pPr eaLnBrk="1" hangingPunct="1"/>
            <a:endParaRPr lang="en-US"/>
          </a:p>
        </p:txBody>
      </p:sp>
      <p:pic>
        <p:nvPicPr>
          <p:cNvPr id="287748" name="Picture 4"/>
          <p:cNvPicPr>
            <a:picLocks noGrp="1" noChangeAspect="1" noChangeArrowheads="1"/>
          </p:cNvPicPr>
          <p:nvPr>
            <p:ph idx="1"/>
          </p:nvPr>
        </p:nvPicPr>
        <p:blipFill>
          <a:blip r:embed="rId3"/>
          <a:srcRect/>
          <a:stretch>
            <a:fillRect/>
          </a:stretch>
        </p:blipFill>
        <p:spPr>
          <a:xfrm>
            <a:off x="149225" y="190500"/>
            <a:ext cx="8893175" cy="5897563"/>
          </a:xfrm>
          <a:noFill/>
        </p:spPr>
      </p:pic>
      <p:sp>
        <p:nvSpPr>
          <p:cNvPr id="287749" name="Rectangle 7"/>
          <p:cNvSpPr>
            <a:spLocks noChangeArrowheads="1"/>
          </p:cNvSpPr>
          <p:nvPr/>
        </p:nvSpPr>
        <p:spPr bwMode="auto">
          <a:xfrm>
            <a:off x="1260268" y="6457950"/>
            <a:ext cx="8686800" cy="374461"/>
          </a:xfrm>
          <a:prstGeom prst="rect">
            <a:avLst/>
          </a:prstGeom>
          <a:noFill/>
          <a:ln w="9525">
            <a:noFill/>
            <a:miter lim="800000"/>
            <a:headEnd/>
            <a:tailEnd/>
          </a:ln>
        </p:spPr>
        <p:txBody>
          <a:bodyPr>
            <a:prstTxWarp prst="textNoShape">
              <a:avLst/>
            </a:prstTxWarp>
            <a:spAutoFit/>
          </a:bodyPr>
          <a:lstStyle/>
          <a:p>
            <a:pPr defTabSz="914400" eaLnBrk="0" fontAlgn="base" hangingPunct="0">
              <a:lnSpc>
                <a:spcPct val="90000"/>
              </a:lnSpc>
              <a:spcBef>
                <a:spcPct val="20000"/>
              </a:spcBef>
              <a:spcAft>
                <a:spcPct val="0"/>
              </a:spcAft>
            </a:pPr>
            <a:r>
              <a:rPr lang="en-GB" sz="2000" dirty="0">
                <a:solidFill>
                  <a:srgbClr val="FFFFFF"/>
                </a:solidFill>
                <a:latin typeface="Arial" pitchFamily="-1" charset="0"/>
                <a:ea typeface="Arial" pitchFamily="-1" charset="0"/>
                <a:cs typeface="Arial" pitchFamily="-1" charset="0"/>
              </a:rPr>
              <a:t>		Cohen C et al </a:t>
            </a:r>
            <a:r>
              <a:rPr lang="en-GB" sz="2000" i="1" dirty="0" err="1">
                <a:solidFill>
                  <a:srgbClr val="FFFF00"/>
                </a:solidFill>
                <a:latin typeface="Arial" pitchFamily="-1" charset="0"/>
                <a:ea typeface="Arial" pitchFamily="-1" charset="0"/>
                <a:cs typeface="Arial" pitchFamily="-1" charset="0"/>
              </a:rPr>
              <a:t>Inf</a:t>
            </a:r>
            <a:r>
              <a:rPr lang="en-GB" sz="2000" i="1" dirty="0">
                <a:solidFill>
                  <a:srgbClr val="FFFF00"/>
                </a:solidFill>
                <a:latin typeface="Arial" pitchFamily="-1" charset="0"/>
                <a:ea typeface="Arial" pitchFamily="-1" charset="0"/>
                <a:cs typeface="Arial" pitchFamily="-1" charset="0"/>
              </a:rPr>
              <a:t> </a:t>
            </a:r>
            <a:r>
              <a:rPr lang="en-GB" sz="2000" i="1" dirty="0" err="1">
                <a:solidFill>
                  <a:srgbClr val="FFFF00"/>
                </a:solidFill>
                <a:latin typeface="Arial" pitchFamily="-1" charset="0"/>
                <a:ea typeface="Arial" pitchFamily="-1" charset="0"/>
                <a:cs typeface="Arial" pitchFamily="-1" charset="0"/>
              </a:rPr>
              <a:t>Dis</a:t>
            </a:r>
            <a:r>
              <a:rPr lang="en-GB" sz="2000" i="1" dirty="0">
                <a:solidFill>
                  <a:srgbClr val="FFFF00"/>
                </a:solidFill>
                <a:latin typeface="Arial" pitchFamily="-1" charset="0"/>
                <a:ea typeface="Arial" pitchFamily="-1" charset="0"/>
                <a:cs typeface="Arial" pitchFamily="-1" charset="0"/>
              </a:rPr>
              <a:t> </a:t>
            </a:r>
            <a:r>
              <a:rPr lang="en-GB" sz="2000" i="1" dirty="0" err="1">
                <a:solidFill>
                  <a:srgbClr val="FFFF00"/>
                </a:solidFill>
                <a:latin typeface="Arial" pitchFamily="-1" charset="0"/>
                <a:ea typeface="Arial" pitchFamily="-1" charset="0"/>
                <a:cs typeface="Arial" pitchFamily="-1" charset="0"/>
              </a:rPr>
              <a:t>Obst</a:t>
            </a:r>
            <a:r>
              <a:rPr lang="en-GB" sz="2000" i="1" dirty="0">
                <a:solidFill>
                  <a:srgbClr val="FFFF00"/>
                </a:solidFill>
                <a:latin typeface="Arial" pitchFamily="-1" charset="0"/>
                <a:ea typeface="Arial" pitchFamily="-1" charset="0"/>
                <a:cs typeface="Arial" pitchFamily="-1" charset="0"/>
              </a:rPr>
              <a:t> </a:t>
            </a:r>
            <a:r>
              <a:rPr lang="en-GB" sz="2000" i="1" dirty="0" err="1">
                <a:solidFill>
                  <a:srgbClr val="FFFF00"/>
                </a:solidFill>
                <a:latin typeface="Arial" pitchFamily="-1" charset="0"/>
                <a:ea typeface="Arial" pitchFamily="-1" charset="0"/>
                <a:cs typeface="Arial" pitchFamily="-1" charset="0"/>
              </a:rPr>
              <a:t>Gyn</a:t>
            </a:r>
            <a:r>
              <a:rPr lang="en-GB" sz="2000" i="1" dirty="0">
                <a:solidFill>
                  <a:srgbClr val="FFFF00"/>
                </a:solidFill>
                <a:latin typeface="Arial" pitchFamily="-1" charset="0"/>
                <a:ea typeface="Arial" pitchFamily="-1" charset="0"/>
                <a:cs typeface="Arial" pitchFamily="-1" charset="0"/>
              </a:rPr>
              <a:t> </a:t>
            </a:r>
            <a:r>
              <a:rPr lang="en-GB" sz="2000" dirty="0">
                <a:solidFill>
                  <a:srgbClr val="FFFF00"/>
                </a:solidFill>
                <a:latin typeface="Arial" pitchFamily="-1" charset="0"/>
                <a:ea typeface="Arial" pitchFamily="-1" charset="0"/>
                <a:cs typeface="Arial" pitchFamily="-1" charset="0"/>
              </a:rPr>
              <a:t>2003; 11: 45-51</a:t>
            </a:r>
          </a:p>
        </p:txBody>
      </p:sp>
      <p:sp>
        <p:nvSpPr>
          <p:cNvPr id="318472" name="Text Box 8"/>
          <p:cNvSpPr txBox="1">
            <a:spLocks noChangeArrowheads="1"/>
          </p:cNvSpPr>
          <p:nvPr/>
        </p:nvSpPr>
        <p:spPr bwMode="auto">
          <a:xfrm>
            <a:off x="1042988" y="1916113"/>
            <a:ext cx="7620000" cy="3322637"/>
          </a:xfrm>
          <a:prstGeom prst="rect">
            <a:avLst/>
          </a:prstGeom>
          <a:noFill/>
          <a:ln w="9525">
            <a:noFill/>
            <a:miter lim="800000"/>
            <a:headEnd/>
            <a:tailEnd/>
          </a:ln>
        </p:spPr>
        <p:txBody>
          <a:bodyPr wrap="none">
            <a:prstTxWarp prst="textNoShape">
              <a:avLst/>
            </a:prstTxWarp>
            <a:spAutoFit/>
          </a:bodyPr>
          <a:lstStyle/>
          <a:p>
            <a:pPr defTabSz="914400" fontAlgn="base">
              <a:spcBef>
                <a:spcPct val="0"/>
              </a:spcBef>
              <a:spcAft>
                <a:spcPct val="0"/>
              </a:spcAft>
            </a:pPr>
            <a:r>
              <a:rPr lang="en-GB" sz="6000" b="1" dirty="0">
                <a:solidFill>
                  <a:srgbClr val="FF0000"/>
                </a:solidFill>
                <a:latin typeface="Arial" pitchFamily="-1" charset="0"/>
              </a:rPr>
              <a:t>Gut Aerobes		100%</a:t>
            </a:r>
          </a:p>
          <a:p>
            <a:pPr defTabSz="914400" fontAlgn="base">
              <a:spcBef>
                <a:spcPct val="0"/>
              </a:spcBef>
              <a:spcAft>
                <a:spcPct val="0"/>
              </a:spcAft>
            </a:pPr>
            <a:r>
              <a:rPr lang="en-GB" sz="6000" b="1" dirty="0">
                <a:solidFill>
                  <a:srgbClr val="FF0000"/>
                </a:solidFill>
                <a:latin typeface="Arial" pitchFamily="-1" charset="0"/>
              </a:rPr>
              <a:t>Anaerobes		82%</a:t>
            </a:r>
          </a:p>
          <a:p>
            <a:pPr defTabSz="914400" fontAlgn="base">
              <a:spcBef>
                <a:spcPct val="0"/>
              </a:spcBef>
              <a:spcAft>
                <a:spcPct val="0"/>
              </a:spcAft>
            </a:pPr>
            <a:endParaRPr lang="en-GB" sz="3200" b="1" dirty="0">
              <a:solidFill>
                <a:srgbClr val="FF0000"/>
              </a:solidFill>
              <a:latin typeface="Arial" pitchFamily="-1" charset="0"/>
            </a:endParaRPr>
          </a:p>
          <a:p>
            <a:pPr defTabSz="914400" fontAlgn="base">
              <a:spcBef>
                <a:spcPct val="0"/>
              </a:spcBef>
              <a:spcAft>
                <a:spcPct val="0"/>
              </a:spcAft>
            </a:pPr>
            <a:r>
              <a:rPr lang="en-GB" sz="6000" b="1" dirty="0">
                <a:solidFill>
                  <a:srgbClr val="FF0000"/>
                </a:solidFill>
                <a:latin typeface="Arial" pitchFamily="-1" charset="0"/>
              </a:rPr>
              <a:t>STI					10%</a:t>
            </a:r>
            <a:endParaRPr lang="en-US" sz="6000" b="1" dirty="0">
              <a:solidFill>
                <a:srgbClr val="FF0000"/>
              </a:solidFill>
              <a:latin typeface="Arial" pitchFamily="-1" charset="0"/>
            </a:endParaRPr>
          </a:p>
        </p:txBody>
      </p:sp>
      <p:sp>
        <p:nvSpPr>
          <p:cNvPr id="7" name="Text Box 6"/>
          <p:cNvSpPr txBox="1">
            <a:spLocks noChangeArrowheads="1"/>
          </p:cNvSpPr>
          <p:nvPr/>
        </p:nvSpPr>
        <p:spPr bwMode="auto">
          <a:xfrm>
            <a:off x="107504" y="65986"/>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latin typeface="Calibri"/>
                <a:cs typeface="Calibri"/>
              </a:rPr>
              <a:t>Etiology</a:t>
            </a:r>
            <a:r>
              <a:rPr lang="en-GB" sz="4400" b="1" dirty="0" smtClean="0">
                <a:latin typeface="Calibri"/>
                <a:cs typeface="Calibri"/>
              </a:rPr>
              <a:t> of persistent TOA </a:t>
            </a:r>
            <a:r>
              <a:rPr lang="en-GB" sz="3200" dirty="0" smtClean="0">
                <a:latin typeface="Calibri"/>
                <a:cs typeface="Calibri"/>
              </a:rPr>
              <a:t>(Nairobi) </a:t>
            </a:r>
            <a:endParaRPr lang="en-GB" sz="4400" dirty="0" smtClean="0">
              <a:latin typeface="Calibri"/>
              <a:cs typeface="Calibri"/>
            </a:endParaRPr>
          </a:p>
        </p:txBody>
      </p:sp>
    </p:spTree>
    <p:extLst>
      <p:ext uri="{BB962C8B-B14F-4D97-AF65-F5344CB8AC3E}">
        <p14:creationId xmlns:p14="http://schemas.microsoft.com/office/powerpoint/2010/main" val="2525551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18472"/>
                                        </p:tgtEl>
                                        <p:attrNameLst>
                                          <p:attrName>style.visibility</p:attrName>
                                        </p:attrNameLst>
                                      </p:cBhvr>
                                      <p:to>
                                        <p:strVal val="visible"/>
                                      </p:to>
                                    </p:set>
                                    <p:anim calcmode="lin" valueType="num">
                                      <p:cBhvr>
                                        <p:cTn id="7" dur="1000" fill="hold"/>
                                        <p:tgtEl>
                                          <p:spTgt spid="318472"/>
                                        </p:tgtEl>
                                        <p:attrNameLst>
                                          <p:attrName>ppt_w</p:attrName>
                                        </p:attrNameLst>
                                      </p:cBhvr>
                                      <p:tavLst>
                                        <p:tav tm="0">
                                          <p:val>
                                            <p:fltVal val="0"/>
                                          </p:val>
                                        </p:tav>
                                        <p:tav tm="100000">
                                          <p:val>
                                            <p:strVal val="#ppt_w"/>
                                          </p:val>
                                        </p:tav>
                                      </p:tavLst>
                                    </p:anim>
                                    <p:anim calcmode="lin" valueType="num">
                                      <p:cBhvr>
                                        <p:cTn id="8" dur="1000" fill="hold"/>
                                        <p:tgtEl>
                                          <p:spTgt spid="318472"/>
                                        </p:tgtEl>
                                        <p:attrNameLst>
                                          <p:attrName>ppt_h</p:attrName>
                                        </p:attrNameLst>
                                      </p:cBhvr>
                                      <p:tavLst>
                                        <p:tav tm="0">
                                          <p:val>
                                            <p:fltVal val="0"/>
                                          </p:val>
                                        </p:tav>
                                        <p:tav tm="100000">
                                          <p:val>
                                            <p:strVal val="#ppt_h"/>
                                          </p:val>
                                        </p:tav>
                                      </p:tavLst>
                                    </p:anim>
                                    <p:animEffect transition="in" filter="fade">
                                      <p:cBhvr>
                                        <p:cTn id="9" dur="1000"/>
                                        <p:tgtEl>
                                          <p:spTgt spid="3184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7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4891083" cy="5024965"/>
          </a:xfrm>
          <a:prstGeom prst="rect">
            <a:avLst/>
          </a:prstGeom>
          <a:noFill/>
        </p:spPr>
        <p:txBody>
          <a:bodyPr wrap="none" rtlCol="0">
            <a:spAutoFit/>
          </a:bodyPr>
          <a:lstStyle/>
          <a:p>
            <a:pPr marL="457200" indent="-457200">
              <a:lnSpc>
                <a:spcPct val="120000"/>
              </a:lnSpc>
              <a:buFont typeface="Arial"/>
              <a:buChar char="•"/>
            </a:pPr>
            <a:r>
              <a:rPr lang="en-US" sz="3200" dirty="0" smtClean="0">
                <a:solidFill>
                  <a:schemeClr val="bg1">
                    <a:lumMod val="65000"/>
                  </a:schemeClr>
                </a:solidFill>
                <a:latin typeface="Calibri"/>
              </a:rPr>
              <a:t>Cervicitis</a:t>
            </a:r>
          </a:p>
          <a:p>
            <a:pPr marL="457200" indent="-457200">
              <a:lnSpc>
                <a:spcPct val="120000"/>
              </a:lnSpc>
              <a:buFont typeface="Arial"/>
              <a:buChar char="•"/>
            </a:pPr>
            <a:r>
              <a:rPr lang="en-US" sz="3200" dirty="0" smtClean="0">
                <a:solidFill>
                  <a:schemeClr val="bg1">
                    <a:lumMod val="65000"/>
                  </a:schemeClr>
                </a:solidFill>
                <a:latin typeface="Calibri"/>
              </a:rPr>
              <a:t>Endometritis = AUB</a:t>
            </a:r>
          </a:p>
          <a:p>
            <a:pPr marL="457200" indent="-457200">
              <a:lnSpc>
                <a:spcPct val="120000"/>
              </a:lnSpc>
              <a:buFont typeface="Arial"/>
              <a:buChar char="•"/>
            </a:pPr>
            <a:r>
              <a:rPr lang="en-US" sz="3200" dirty="0" smtClean="0">
                <a:solidFill>
                  <a:schemeClr val="bg1">
                    <a:lumMod val="65000"/>
                  </a:schemeClr>
                </a:solidFill>
                <a:latin typeface="Calibri"/>
              </a:rPr>
              <a:t>Severe Salpingitis</a:t>
            </a:r>
          </a:p>
          <a:p>
            <a:pPr marL="457200" indent="-457200">
              <a:lnSpc>
                <a:spcPct val="120000"/>
              </a:lnSpc>
              <a:buFont typeface="Arial"/>
              <a:buChar char="•"/>
            </a:pPr>
            <a:r>
              <a:rPr lang="en-US" sz="4400" b="1" dirty="0" smtClean="0">
                <a:solidFill>
                  <a:schemeClr val="bg1"/>
                </a:solidFill>
                <a:latin typeface="Calibri"/>
              </a:rPr>
              <a:t>Ectopic Pregnancy</a:t>
            </a:r>
          </a:p>
          <a:p>
            <a:pPr marL="457200" indent="-457200">
              <a:lnSpc>
                <a:spcPct val="120000"/>
              </a:lnSpc>
              <a:buFont typeface="Arial"/>
              <a:buChar char="•"/>
            </a:pPr>
            <a:r>
              <a:rPr lang="en-US" sz="3200" dirty="0" smtClean="0">
                <a:solidFill>
                  <a:schemeClr val="bg1">
                    <a:lumMod val="65000"/>
                  </a:schemeClr>
                </a:solidFill>
                <a:latin typeface="Calibri"/>
              </a:rPr>
              <a:t>Tubal Infertility</a:t>
            </a:r>
          </a:p>
          <a:p>
            <a:pPr marL="457200" indent="-457200">
              <a:lnSpc>
                <a:spcPct val="120000"/>
              </a:lnSpc>
              <a:buFont typeface="Arial"/>
              <a:buChar char="•"/>
            </a:pPr>
            <a:r>
              <a:rPr lang="en-US" sz="3200" dirty="0" smtClean="0">
                <a:solidFill>
                  <a:schemeClr val="bg1">
                    <a:lumMod val="65000"/>
                  </a:schemeClr>
                </a:solidFill>
                <a:latin typeface="Calibri"/>
              </a:rPr>
              <a:t>Miscarriage</a:t>
            </a:r>
          </a:p>
          <a:p>
            <a:pPr marL="457200" indent="-457200">
              <a:lnSpc>
                <a:spcPct val="120000"/>
              </a:lnSpc>
              <a:buFont typeface="Arial"/>
              <a:buChar char="•"/>
            </a:pPr>
            <a:r>
              <a:rPr lang="en-US" sz="3200" dirty="0" smtClean="0">
                <a:solidFill>
                  <a:schemeClr val="bg1">
                    <a:lumMod val="65000"/>
                  </a:schemeClr>
                </a:solidFill>
                <a:latin typeface="Calibri"/>
              </a:rPr>
              <a:t>Premature Birth</a:t>
            </a:r>
          </a:p>
          <a:p>
            <a:pPr marL="457200" indent="-457200">
              <a:lnSpc>
                <a:spcPct val="120000"/>
              </a:lnSpc>
              <a:buFont typeface="Arial"/>
              <a:buChar char="•"/>
            </a:pPr>
            <a:r>
              <a:rPr lang="en-US" sz="3200" dirty="0" smtClean="0">
                <a:solidFill>
                  <a:schemeClr val="bg1">
                    <a:lumMod val="65000"/>
                  </a:schemeClr>
                </a:solidFill>
                <a:latin typeface="Calibri"/>
              </a:rPr>
              <a:t>PID Meta-Analysis</a:t>
            </a:r>
          </a:p>
        </p:txBody>
      </p:sp>
    </p:spTree>
    <p:extLst>
      <p:ext uri="{BB962C8B-B14F-4D97-AF65-F5344CB8AC3E}">
        <p14:creationId xmlns:p14="http://schemas.microsoft.com/office/powerpoint/2010/main" val="295001279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SC.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402" y="5337274"/>
            <a:ext cx="1661234" cy="862470"/>
          </a:xfrm>
          <a:prstGeom prst="rect">
            <a:avLst/>
          </a:prstGeom>
        </p:spPr>
      </p:pic>
      <p:pic>
        <p:nvPicPr>
          <p:cNvPr id="35" name="Picture 34" descr="MF_BASHH_100_col_v2_72dpi (002) (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402" y="3436001"/>
            <a:ext cx="1661234" cy="1736366"/>
          </a:xfrm>
          <a:prstGeom prst="rect">
            <a:avLst/>
          </a:prstGeom>
        </p:spPr>
      </p:pic>
      <p:grpSp>
        <p:nvGrpSpPr>
          <p:cNvPr id="22" name="Group 21"/>
          <p:cNvGrpSpPr/>
          <p:nvPr/>
        </p:nvGrpSpPr>
        <p:grpSpPr>
          <a:xfrm>
            <a:off x="107504" y="548680"/>
            <a:ext cx="2664296" cy="2664296"/>
            <a:chOff x="107504" y="476672"/>
            <a:chExt cx="2963298" cy="3017540"/>
          </a:xfrm>
        </p:grpSpPr>
        <p:sp>
          <p:nvSpPr>
            <p:cNvPr id="24" name="Donut 23"/>
            <p:cNvSpPr/>
            <p:nvPr/>
          </p:nvSpPr>
          <p:spPr>
            <a:xfrm>
              <a:off x="301453" y="476672"/>
              <a:ext cx="2539249" cy="2390463"/>
            </a:xfrm>
            <a:prstGeom prst="donut">
              <a:avLst>
                <a:gd name="adj" fmla="val 19956"/>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r>
                <a:rPr lang="en-GB" sz="1800" b="1" dirty="0">
                  <a:ln w="12700">
                    <a:solidFill>
                      <a:srgbClr val="1F497D">
                        <a:satMod val="155000"/>
                      </a:srgbClr>
                    </a:solidFill>
                    <a:prstDash val="solid"/>
                  </a:ln>
                  <a:solidFill>
                    <a:prstClr val="black"/>
                  </a:solidFill>
                  <a:effectLst>
                    <a:outerShdw blurRad="41275" dist="20320" dir="1800000" algn="tl" rotWithShape="0">
                      <a:srgbClr val="000000">
                        <a:alpha val="40000"/>
                      </a:srgbClr>
                    </a:outerShdw>
                  </a:effectLst>
                  <a:latin typeface="Calibri"/>
                </a:rPr>
                <a:t>INFECTIOUS DISEASES</a:t>
              </a:r>
            </a:p>
            <a:p>
              <a:pPr algn="ctr" defTabSz="457200" fontAlgn="auto">
                <a:spcBef>
                  <a:spcPts val="0"/>
                </a:spcBef>
                <a:spcAft>
                  <a:spcPts val="0"/>
                </a:spcAft>
              </a:pPr>
              <a:endParaRPr lang="en-US" sz="1800" dirty="0">
                <a:solidFill>
                  <a:prstClr val="black"/>
                </a:solidFill>
                <a:latin typeface="Calibri"/>
              </a:endParaRPr>
            </a:p>
          </p:txBody>
        </p:sp>
        <p:sp>
          <p:nvSpPr>
            <p:cNvPr id="26" name="Rectangle 25"/>
            <p:cNvSpPr/>
            <p:nvPr/>
          </p:nvSpPr>
          <p:spPr>
            <a:xfrm>
              <a:off x="107504" y="1175073"/>
              <a:ext cx="2963298" cy="1022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7" name="Rectangle 26"/>
            <p:cNvSpPr/>
            <p:nvPr/>
          </p:nvSpPr>
          <p:spPr>
            <a:xfrm>
              <a:off x="107504" y="2096969"/>
              <a:ext cx="2963298" cy="10220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8" name="Rectangle 27"/>
            <p:cNvSpPr/>
            <p:nvPr/>
          </p:nvSpPr>
          <p:spPr>
            <a:xfrm>
              <a:off x="107504" y="1277278"/>
              <a:ext cx="2963298" cy="819691"/>
            </a:xfrm>
            <a:prstGeom prst="rect">
              <a:avLst/>
            </a:prstGeom>
            <a:solidFill>
              <a:srgbClr val="00009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29" name="Rectangle 28"/>
            <p:cNvSpPr/>
            <p:nvPr/>
          </p:nvSpPr>
          <p:spPr>
            <a:xfrm>
              <a:off x="1040783" y="2959731"/>
              <a:ext cx="1076647" cy="408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0" name="Rectangle 29"/>
            <p:cNvSpPr/>
            <p:nvPr/>
          </p:nvSpPr>
          <p:spPr>
            <a:xfrm rot="16200000">
              <a:off x="1063528" y="2752070"/>
              <a:ext cx="1028931" cy="455354"/>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latin typeface="Calibri"/>
              </a:endParaRPr>
            </a:p>
          </p:txBody>
        </p:sp>
        <p:sp>
          <p:nvSpPr>
            <p:cNvPr id="31" name="Rectangle 30"/>
            <p:cNvSpPr/>
            <p:nvPr/>
          </p:nvSpPr>
          <p:spPr>
            <a:xfrm>
              <a:off x="107504" y="1347256"/>
              <a:ext cx="2963298" cy="672311"/>
            </a:xfrm>
            <a:prstGeom prst="rect">
              <a:avLst/>
            </a:prstGeom>
            <a:noFill/>
          </p:spPr>
          <p:txBody>
            <a:bodyPr wrap="none" lIns="91440" tIns="45720" rIns="91440" bIns="45720">
              <a:prstTxWarp prst="textPlain">
                <a:avLst/>
              </a:prstTxWarp>
              <a:spAutoFit/>
            </a:bodyPr>
            <a:lstStyle/>
            <a:p>
              <a:pPr algn="ctr" defTabSz="457200" fontAlgn="auto">
                <a:spcBef>
                  <a:spcPts val="0"/>
                </a:spcBef>
                <a:spcAft>
                  <a:spcPts val="0"/>
                </a:spcAft>
              </a:pPr>
              <a:r>
                <a:rPr lang="en-GB" sz="4400" b="1" dirty="0" smtClean="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Black"/>
                  <a:ea typeface="+mn-ea"/>
                  <a:cs typeface="Arial Black"/>
                </a:rPr>
                <a:t>ISIDOG</a:t>
              </a:r>
              <a:endParaRPr lang="en-GB" sz="4400"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Black"/>
                <a:ea typeface="+mn-ea"/>
                <a:cs typeface="Arial Black"/>
              </a:endParaRPr>
            </a:p>
          </p:txBody>
        </p:sp>
        <p:sp>
          <p:nvSpPr>
            <p:cNvPr id="32" name="Rectangle 31"/>
            <p:cNvSpPr/>
            <p:nvPr/>
          </p:nvSpPr>
          <p:spPr>
            <a:xfrm>
              <a:off x="568285" y="710842"/>
              <a:ext cx="2009767" cy="1582433"/>
            </a:xfrm>
            <a:prstGeom prst="rect">
              <a:avLst/>
            </a:prstGeom>
            <a:noFill/>
          </p:spPr>
          <p:txBody>
            <a:bodyPr wrap="none" lIns="91440" tIns="45720" rIns="91440" bIns="45720">
              <a:prstTxWarp prst="textArchUp">
                <a:avLst>
                  <a:gd name="adj" fmla="val 12180637"/>
                </a:avLst>
              </a:prstTxWarp>
              <a:spAutoFit/>
            </a:bodyPr>
            <a:lstStyle/>
            <a:p>
              <a:pPr algn="ctr" defTabSz="457200" fontAlgn="auto">
                <a:spcBef>
                  <a:spcPts val="0"/>
                </a:spcBef>
                <a:spcAft>
                  <a:spcPts val="0"/>
                </a:spcAft>
              </a:pPr>
              <a:r>
                <a:rPr lang="en-GB" sz="5400" b="1" dirty="0" smtClean="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rPr>
                <a:t>INFECTIOUS DISEASES</a:t>
              </a:r>
              <a:endParaRPr lang="en-GB" sz="5400" b="1" dirty="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endParaRPr>
            </a:p>
          </p:txBody>
        </p:sp>
        <p:sp>
          <p:nvSpPr>
            <p:cNvPr id="33" name="Rectangle 32"/>
            <p:cNvSpPr/>
            <p:nvPr/>
          </p:nvSpPr>
          <p:spPr>
            <a:xfrm>
              <a:off x="569423" y="1209652"/>
              <a:ext cx="2009767" cy="1442477"/>
            </a:xfrm>
            <a:prstGeom prst="rect">
              <a:avLst/>
            </a:prstGeom>
            <a:noFill/>
          </p:spPr>
          <p:txBody>
            <a:bodyPr wrap="none" lIns="91440" tIns="45720" rIns="91440" bIns="45720">
              <a:prstTxWarp prst="textArchDown">
                <a:avLst>
                  <a:gd name="adj" fmla="val 1289941"/>
                </a:avLst>
              </a:prstTxWarp>
              <a:spAutoFit/>
            </a:bodyPr>
            <a:lstStyle/>
            <a:p>
              <a:pPr algn="ctr" defTabSz="457200" fontAlgn="auto">
                <a:spcBef>
                  <a:spcPts val="0"/>
                </a:spcBef>
                <a:spcAft>
                  <a:spcPts val="0"/>
                </a:spcAft>
              </a:pPr>
              <a:r>
                <a:rPr lang="en-GB" sz="5400" b="1" dirty="0" smtClean="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rPr>
                <a:t>IN OBSTETRICS &amp; GYNAECOLOGY</a:t>
              </a:r>
              <a:endParaRPr lang="en-GB" sz="5400" b="1" dirty="0">
                <a:ln w="12700">
                  <a:solidFill>
                    <a:srgbClr val="1F497D">
                      <a:satMod val="155000"/>
                    </a:srgbClr>
                  </a:solidFill>
                  <a:prstDash val="solid"/>
                </a:ln>
                <a:solidFill>
                  <a:srgbClr val="000000"/>
                </a:solidFill>
                <a:effectLst>
                  <a:outerShdw blurRad="41275" dist="20320" dir="1800000" algn="tl" rotWithShape="0">
                    <a:srgbClr val="000000">
                      <a:alpha val="40000"/>
                    </a:srgbClr>
                  </a:outerShdw>
                </a:effectLst>
                <a:latin typeface="Arial Narrow"/>
                <a:ea typeface="+mn-ea"/>
                <a:cs typeface="Arial Narrow"/>
              </a:endParaRPr>
            </a:p>
          </p:txBody>
        </p:sp>
      </p:grpSp>
      <p:pic>
        <p:nvPicPr>
          <p:cNvPr id="23" name="Picture 22" descr="PG Punk.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78853" y="-18674"/>
            <a:ext cx="18796000" cy="9810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3" name="TextBox 6"/>
          <p:cNvSpPr txBox="1">
            <a:spLocks noChangeArrowheads="1"/>
          </p:cNvSpPr>
          <p:nvPr/>
        </p:nvSpPr>
        <p:spPr bwMode="auto">
          <a:xfrm>
            <a:off x="4805463" y="73485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390" tIns="45697" rIns="91390" bIns="4569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a:latin typeface="Franklin Gothic Medium" charset="0"/>
              <a:cs typeface="MS PGothic" charset="0"/>
            </a:endParaRPr>
          </a:p>
        </p:txBody>
      </p:sp>
      <p:sp>
        <p:nvSpPr>
          <p:cNvPr id="9" name="Content Placeholder 2"/>
          <p:cNvSpPr txBox="1">
            <a:spLocks/>
          </p:cNvSpPr>
          <p:nvPr/>
        </p:nvSpPr>
        <p:spPr>
          <a:xfrm>
            <a:off x="3932368" y="787493"/>
            <a:ext cx="6705600" cy="7732713"/>
          </a:xfrm>
          <a:prstGeom prst="rect">
            <a:avLst/>
          </a:prstGeom>
        </p:spPr>
        <p:txBody>
          <a:bodyPr lIns="91390" tIns="45697" rIns="91390" bIns="45697">
            <a:normAutofit/>
          </a:bodyPr>
          <a:lstStyle/>
          <a:p>
            <a:pPr marL="342722" indent="-342722" algn="l" defTabSz="456963" fontAlgn="auto">
              <a:spcBef>
                <a:spcPct val="20000"/>
              </a:spcBef>
              <a:spcAft>
                <a:spcPts val="0"/>
              </a:spcAft>
              <a:defRPr/>
            </a:pPr>
            <a:r>
              <a:rPr lang="en-US" sz="3200" b="1" dirty="0" smtClean="0">
                <a:solidFill>
                  <a:srgbClr val="FFFFFF"/>
                </a:solidFill>
                <a:latin typeface="Calibri"/>
                <a:cs typeface="Calibri"/>
              </a:rPr>
              <a:t>Societies:</a:t>
            </a:r>
            <a:endParaRPr lang="en-US" sz="3200" b="1" dirty="0">
              <a:solidFill>
                <a:srgbClr val="FFFFFF"/>
              </a:solidFill>
              <a:latin typeface="Calibri"/>
              <a:cs typeface="Calibri"/>
            </a:endParaRPr>
          </a:p>
          <a:p>
            <a:pPr marL="342722" indent="-342722" algn="l" defTabSz="455376">
              <a:spcBef>
                <a:spcPct val="20000"/>
              </a:spcBef>
              <a:defRPr/>
            </a:pPr>
            <a:r>
              <a:rPr lang="en-US" sz="2400" dirty="0" smtClean="0">
                <a:solidFill>
                  <a:srgbClr val="FFFFFF"/>
                </a:solidFill>
                <a:latin typeface="Calibri"/>
                <a:cs typeface="Calibri"/>
              </a:rPr>
              <a:t>ISIDOG </a:t>
            </a:r>
            <a:r>
              <a:rPr lang="en-US" sz="2400" dirty="0">
                <a:solidFill>
                  <a:srgbClr val="FFFFFF"/>
                </a:solidFill>
                <a:latin typeface="Calibri"/>
                <a:cs typeface="Calibri"/>
              </a:rPr>
              <a:t>– Vice-President </a:t>
            </a:r>
            <a:endParaRPr lang="en-US" sz="2400" dirty="0" smtClean="0">
              <a:solidFill>
                <a:srgbClr val="FFFFFF"/>
              </a:solidFill>
              <a:latin typeface="Calibri"/>
              <a:cs typeface="Calibri"/>
            </a:endParaRPr>
          </a:p>
          <a:p>
            <a:pPr marL="342722" indent="-342722" defTabSz="455376">
              <a:spcBef>
                <a:spcPct val="20000"/>
              </a:spcBef>
              <a:defRPr/>
            </a:pPr>
            <a:r>
              <a:rPr lang="en-US" sz="2400" dirty="0">
                <a:solidFill>
                  <a:srgbClr val="FFFFFF"/>
                </a:solidFill>
                <a:cs typeface="Calibri"/>
              </a:rPr>
              <a:t>BASHH – Honorary Life </a:t>
            </a:r>
            <a:r>
              <a:rPr lang="en-US" sz="2400" dirty="0" smtClean="0">
                <a:solidFill>
                  <a:srgbClr val="FFFFFF"/>
                </a:solidFill>
                <a:cs typeface="Calibri"/>
              </a:rPr>
              <a:t>Fellow</a:t>
            </a:r>
            <a:endParaRPr lang="en-US" sz="2400" dirty="0">
              <a:solidFill>
                <a:srgbClr val="FFFFFF"/>
              </a:solidFill>
              <a:latin typeface="Calibri"/>
              <a:cs typeface="Calibri"/>
            </a:endParaRPr>
          </a:p>
          <a:p>
            <a:pPr marL="342722" indent="-342722" algn="l" defTabSz="456963" fontAlgn="auto">
              <a:spcBef>
                <a:spcPct val="20000"/>
              </a:spcBef>
              <a:spcAft>
                <a:spcPts val="0"/>
              </a:spcAft>
              <a:defRPr/>
            </a:pPr>
            <a:r>
              <a:rPr lang="en-US" sz="2400" dirty="0">
                <a:solidFill>
                  <a:srgbClr val="FFFFFF"/>
                </a:solidFill>
                <a:latin typeface="Calibri"/>
                <a:cs typeface="Calibri"/>
              </a:rPr>
              <a:t>ESC – Expert Advisory Group on STI</a:t>
            </a:r>
          </a:p>
          <a:p>
            <a:pPr marL="342722" indent="-342722" algn="l" defTabSz="456963" fontAlgn="auto">
              <a:spcBef>
                <a:spcPct val="20000"/>
              </a:spcBef>
              <a:spcAft>
                <a:spcPts val="0"/>
              </a:spcAft>
              <a:defRPr/>
            </a:pPr>
            <a:endParaRPr lang="en-US" dirty="0">
              <a:solidFill>
                <a:srgbClr val="FFFFFF"/>
              </a:solidFill>
              <a:latin typeface="Calibri"/>
              <a:cs typeface="Calibri"/>
            </a:endParaRPr>
          </a:p>
          <a:p>
            <a:pPr marL="342722" indent="-342722" algn="l" defTabSz="455376">
              <a:spcBef>
                <a:spcPct val="20000"/>
              </a:spcBef>
              <a:defRPr/>
            </a:pPr>
            <a:r>
              <a:rPr lang="en-US" sz="3200" b="1" dirty="0" smtClean="0">
                <a:solidFill>
                  <a:srgbClr val="FFFFFF"/>
                </a:solidFill>
                <a:latin typeface="Calibri"/>
                <a:cs typeface="Calibri"/>
              </a:rPr>
              <a:t>Consultancies:</a:t>
            </a:r>
            <a:endParaRPr lang="en-US" sz="3200" b="1" dirty="0">
              <a:solidFill>
                <a:srgbClr val="FFFFFF"/>
              </a:solidFill>
              <a:latin typeface="Calibri"/>
              <a:cs typeface="Calibri"/>
            </a:endParaRPr>
          </a:p>
          <a:p>
            <a:pPr marL="342722" indent="-342722" defTabSz="455376">
              <a:spcBef>
                <a:spcPct val="20000"/>
              </a:spcBef>
              <a:defRPr/>
            </a:pPr>
            <a:r>
              <a:rPr lang="en-US" sz="2400" dirty="0">
                <a:solidFill>
                  <a:srgbClr val="FFFFFF"/>
                </a:solidFill>
                <a:cs typeface="Calibri"/>
              </a:rPr>
              <a:t>Swiss Precision Diagnostics </a:t>
            </a:r>
            <a:r>
              <a:rPr lang="en-US" sz="2400" dirty="0" err="1" smtClean="0">
                <a:solidFill>
                  <a:srgbClr val="FFFFFF"/>
                </a:solidFill>
                <a:cs typeface="Calibri"/>
              </a:rPr>
              <a:t>GmBH</a:t>
            </a:r>
            <a:r>
              <a:rPr lang="en-US" sz="2400" dirty="0" smtClean="0">
                <a:solidFill>
                  <a:srgbClr val="FFFFFF"/>
                </a:solidFill>
                <a:cs typeface="Calibri"/>
              </a:rPr>
              <a:t> </a:t>
            </a:r>
            <a:r>
              <a:rPr lang="en-US" sz="2000" dirty="0" smtClean="0">
                <a:solidFill>
                  <a:srgbClr val="FFFFFF"/>
                </a:solidFill>
                <a:cs typeface="Calibri"/>
              </a:rPr>
              <a:t>2010 -</a:t>
            </a:r>
            <a:endParaRPr lang="en-US" sz="2000" dirty="0">
              <a:solidFill>
                <a:srgbClr val="FFFFFF"/>
              </a:solidFill>
              <a:cs typeface="Calibri"/>
            </a:endParaRPr>
          </a:p>
          <a:p>
            <a:pPr marL="342722" indent="-342722" defTabSz="455376">
              <a:spcBef>
                <a:spcPct val="20000"/>
              </a:spcBef>
              <a:defRPr/>
            </a:pPr>
            <a:r>
              <a:rPr lang="en-US" sz="2400" dirty="0">
                <a:solidFill>
                  <a:srgbClr val="FFFFFF"/>
                </a:solidFill>
                <a:cs typeface="Calibri"/>
              </a:rPr>
              <a:t>[Cepheid UK </a:t>
            </a:r>
            <a:r>
              <a:rPr lang="en-US" sz="2400" dirty="0" err="1" smtClean="0">
                <a:solidFill>
                  <a:srgbClr val="FFFFFF"/>
                </a:solidFill>
                <a:cs typeface="Calibri"/>
              </a:rPr>
              <a:t>plc</a:t>
            </a:r>
            <a:r>
              <a:rPr lang="en-US" sz="2400" dirty="0" smtClean="0">
                <a:solidFill>
                  <a:srgbClr val="FFFFFF"/>
                </a:solidFill>
                <a:cs typeface="Calibri"/>
              </a:rPr>
              <a:t> </a:t>
            </a:r>
            <a:r>
              <a:rPr lang="en-US" sz="2000" dirty="0" smtClean="0">
                <a:solidFill>
                  <a:srgbClr val="FFFFFF"/>
                </a:solidFill>
                <a:cs typeface="Calibri"/>
              </a:rPr>
              <a:t>2013-15</a:t>
            </a:r>
            <a:r>
              <a:rPr lang="en-US" sz="2400" dirty="0" smtClean="0">
                <a:solidFill>
                  <a:srgbClr val="FFFFFF"/>
                </a:solidFill>
                <a:cs typeface="Calibri"/>
              </a:rPr>
              <a:t>]</a:t>
            </a:r>
            <a:endParaRPr lang="en-US" sz="2400" dirty="0">
              <a:solidFill>
                <a:srgbClr val="FFFFFF"/>
              </a:solidFill>
              <a:cs typeface="Calibri"/>
            </a:endParaRPr>
          </a:p>
          <a:p>
            <a:pPr marL="342722" indent="-342722" defTabSz="455376">
              <a:spcBef>
                <a:spcPct val="20000"/>
              </a:spcBef>
              <a:defRPr/>
            </a:pPr>
            <a:r>
              <a:rPr lang="en-US" sz="2400" dirty="0">
                <a:solidFill>
                  <a:srgbClr val="FFFFFF"/>
                </a:solidFill>
                <a:cs typeface="Calibri"/>
              </a:rPr>
              <a:t>[</a:t>
            </a:r>
            <a:r>
              <a:rPr lang="en-US" sz="2400" dirty="0" err="1">
                <a:solidFill>
                  <a:srgbClr val="FFFFFF"/>
                </a:solidFill>
                <a:cs typeface="Calibri"/>
              </a:rPr>
              <a:t>Sanofi</a:t>
            </a:r>
            <a:r>
              <a:rPr lang="en-US" sz="2400" dirty="0">
                <a:solidFill>
                  <a:srgbClr val="FFFFFF"/>
                </a:solidFill>
                <a:cs typeface="Calibri"/>
              </a:rPr>
              <a:t> Pasteur MSD </a:t>
            </a:r>
            <a:r>
              <a:rPr lang="en-US" sz="2400" dirty="0" err="1" smtClean="0">
                <a:solidFill>
                  <a:srgbClr val="FFFFFF"/>
                </a:solidFill>
                <a:cs typeface="Calibri"/>
              </a:rPr>
              <a:t>plc</a:t>
            </a:r>
            <a:r>
              <a:rPr lang="en-US" sz="2400" dirty="0" smtClean="0">
                <a:solidFill>
                  <a:srgbClr val="FFFFFF"/>
                </a:solidFill>
                <a:cs typeface="Calibri"/>
              </a:rPr>
              <a:t> </a:t>
            </a:r>
            <a:r>
              <a:rPr lang="en-US" sz="2000" dirty="0" smtClean="0">
                <a:solidFill>
                  <a:srgbClr val="FFFFFF"/>
                </a:solidFill>
                <a:cs typeface="Calibri"/>
              </a:rPr>
              <a:t>2007-16</a:t>
            </a:r>
            <a:r>
              <a:rPr lang="en-US" sz="2400" dirty="0" smtClean="0">
                <a:solidFill>
                  <a:srgbClr val="FFFFFF"/>
                </a:solidFill>
                <a:cs typeface="Calibri"/>
              </a:rPr>
              <a:t>]</a:t>
            </a:r>
            <a:endParaRPr lang="en-US" sz="2400" dirty="0">
              <a:solidFill>
                <a:srgbClr val="FFFFFF"/>
              </a:solidFill>
              <a:cs typeface="Calibri"/>
            </a:endParaRPr>
          </a:p>
          <a:p>
            <a:pPr marL="342722" indent="-342722" algn="l" defTabSz="455376">
              <a:spcBef>
                <a:spcPct val="20000"/>
              </a:spcBef>
              <a:defRPr/>
            </a:pPr>
            <a:r>
              <a:rPr lang="en-US" sz="2400" dirty="0" smtClean="0">
                <a:solidFill>
                  <a:srgbClr val="FFFFFF"/>
                </a:solidFill>
                <a:latin typeface="Calibri"/>
                <a:cs typeface="Calibri"/>
              </a:rPr>
              <a:t>Great Wall of Vagina </a:t>
            </a:r>
            <a:r>
              <a:rPr lang="en-US" sz="2000" dirty="0" smtClean="0">
                <a:solidFill>
                  <a:srgbClr val="FFFFFF"/>
                </a:solidFill>
                <a:latin typeface="Calibri"/>
                <a:cs typeface="Calibri"/>
              </a:rPr>
              <a:t>2008 -</a:t>
            </a:r>
            <a:endParaRPr lang="en-US" sz="2000" dirty="0">
              <a:solidFill>
                <a:srgbClr val="FFFFFF"/>
              </a:solidFill>
              <a:latin typeface="Calibri"/>
              <a:cs typeface="Calibri"/>
            </a:endParaRPr>
          </a:p>
          <a:p>
            <a:pPr marL="342722" indent="-342722" algn="l" defTabSz="455376">
              <a:spcBef>
                <a:spcPct val="20000"/>
              </a:spcBef>
              <a:defRPr/>
            </a:pPr>
            <a:endParaRPr lang="en-US" sz="2400" dirty="0">
              <a:solidFill>
                <a:srgbClr val="FFFFFF"/>
              </a:solidFill>
              <a:latin typeface="Calibri"/>
              <a:cs typeface="Calibri"/>
            </a:endParaRPr>
          </a:p>
          <a:p>
            <a:pPr marL="342722" indent="-342722" algn="l" defTabSz="455376">
              <a:spcBef>
                <a:spcPct val="20000"/>
              </a:spcBef>
              <a:defRPr/>
            </a:pPr>
            <a:endParaRPr lang="en-US" sz="2800" dirty="0">
              <a:solidFill>
                <a:srgbClr val="FFFFFF"/>
              </a:solidFill>
              <a:latin typeface="Calibri"/>
              <a:cs typeface="Calibri"/>
            </a:endParaRPr>
          </a:p>
          <a:p>
            <a:pPr marL="342722" indent="-342722" algn="l" defTabSz="456963" fontAlgn="auto">
              <a:spcBef>
                <a:spcPct val="20000"/>
              </a:spcBef>
              <a:spcAft>
                <a:spcPts val="0"/>
              </a:spcAft>
              <a:buFont typeface="Arial"/>
              <a:buChar char="•"/>
              <a:defRPr/>
            </a:pPr>
            <a:endParaRPr lang="en-US" sz="3200" dirty="0">
              <a:solidFill>
                <a:srgbClr val="FFFFFF"/>
              </a:solidFill>
              <a:latin typeface="Calibri"/>
              <a:cs typeface="Calibri"/>
            </a:endParaRPr>
          </a:p>
        </p:txBody>
      </p:sp>
      <p:sp>
        <p:nvSpPr>
          <p:cNvPr id="35845" name="Title 1"/>
          <p:cNvSpPr txBox="1">
            <a:spLocks/>
          </p:cNvSpPr>
          <p:nvPr/>
        </p:nvSpPr>
        <p:spPr bwMode="auto">
          <a:xfrm>
            <a:off x="3927604" y="-161200"/>
            <a:ext cx="8229600" cy="114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90" tIns="45697" rIns="91390" bIns="45697" anchor="ct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400" b="1" dirty="0">
                <a:solidFill>
                  <a:srgbClr val="FFFF00"/>
                </a:solidFill>
                <a:latin typeface="+mn-lt"/>
                <a:cs typeface="Arial Rounded MT Bold" charset="0"/>
              </a:rPr>
              <a:t>Declaration</a:t>
            </a:r>
          </a:p>
        </p:txBody>
      </p:sp>
      <p:sp>
        <p:nvSpPr>
          <p:cNvPr id="2" name="TextBox 1"/>
          <p:cNvSpPr txBox="1"/>
          <p:nvPr/>
        </p:nvSpPr>
        <p:spPr>
          <a:xfrm>
            <a:off x="2728499" y="-1669672"/>
            <a:ext cx="184666" cy="461665"/>
          </a:xfrm>
          <a:prstGeom prst="rect">
            <a:avLst/>
          </a:prstGeom>
          <a:noFill/>
        </p:spPr>
        <p:txBody>
          <a:bodyPr wrap="none" rtlCol="0">
            <a:spAutoFit/>
          </a:bodyPr>
          <a:lstStyle/>
          <a:p>
            <a:endParaRPr lang="en-US" dirty="0"/>
          </a:p>
        </p:txBody>
      </p:sp>
      <p:sp>
        <p:nvSpPr>
          <p:cNvPr id="25" name="Content Placeholder 3"/>
          <p:cNvSpPr>
            <a:spLocks/>
          </p:cNvSpPr>
          <p:nvPr/>
        </p:nvSpPr>
        <p:spPr bwMode="auto">
          <a:xfrm>
            <a:off x="2823598" y="5854142"/>
            <a:ext cx="7408950"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spcBef>
                <a:spcPct val="20000"/>
              </a:spcBef>
            </a:pPr>
            <a:r>
              <a:rPr lang="en-US" sz="3200" dirty="0" smtClean="0">
                <a:solidFill>
                  <a:schemeClr val="bg1"/>
                </a:solidFill>
                <a:cs typeface="Arial" charset="0"/>
              </a:rPr>
              <a:t>Mr Peter </a:t>
            </a:r>
            <a:r>
              <a:rPr lang="en-US" sz="3200" dirty="0">
                <a:solidFill>
                  <a:schemeClr val="bg1"/>
                </a:solidFill>
                <a:cs typeface="Arial" charset="0"/>
              </a:rPr>
              <a:t>Greenhouse </a:t>
            </a:r>
            <a:r>
              <a:rPr lang="en-US" sz="2400" dirty="0">
                <a:solidFill>
                  <a:schemeClr val="bg1"/>
                </a:solidFill>
                <a:cs typeface="Arial" charset="0"/>
              </a:rPr>
              <a:t>FRCOG </a:t>
            </a:r>
            <a:r>
              <a:rPr lang="en-US" sz="2400" dirty="0" smtClean="0">
                <a:solidFill>
                  <a:schemeClr val="bg1"/>
                </a:solidFill>
                <a:cs typeface="Arial" charset="0"/>
              </a:rPr>
              <a:t>FFSRH</a:t>
            </a:r>
          </a:p>
          <a:p>
            <a:pPr marL="342900" indent="-342900">
              <a:spcBef>
                <a:spcPct val="20000"/>
              </a:spcBef>
            </a:pPr>
            <a:r>
              <a:rPr lang="en-US" sz="2000" dirty="0" smtClean="0">
                <a:solidFill>
                  <a:schemeClr val="bg1"/>
                </a:solidFill>
                <a:cs typeface="Arial" charset="0"/>
              </a:rPr>
              <a:t>Consultant </a:t>
            </a:r>
            <a:r>
              <a:rPr lang="en-US" sz="2000" dirty="0">
                <a:solidFill>
                  <a:schemeClr val="bg1"/>
                </a:solidFill>
                <a:cs typeface="Arial" charset="0"/>
              </a:rPr>
              <a:t>in Sexual Health </a:t>
            </a:r>
            <a:r>
              <a:rPr lang="en-US" sz="2000" dirty="0" smtClean="0">
                <a:solidFill>
                  <a:schemeClr val="bg1"/>
                </a:solidFill>
                <a:cs typeface="Arial" charset="0"/>
              </a:rPr>
              <a:t> Bristol UK </a:t>
            </a:r>
            <a:r>
              <a:rPr lang="en-US" sz="1600" dirty="0" err="1" smtClean="0">
                <a:solidFill>
                  <a:schemeClr val="bg1"/>
                </a:solidFill>
                <a:cs typeface="Arial" charset="0"/>
              </a:rPr>
              <a:t>peter.gh@icloud.com</a:t>
            </a:r>
            <a:endParaRPr lang="en-US" sz="2400" dirty="0">
              <a:solidFill>
                <a:schemeClr val="bg1"/>
              </a:solidFill>
              <a:cs typeface="Arial" charset="0"/>
            </a:endParaRPr>
          </a:p>
          <a:p>
            <a:pPr marL="342900" indent="-342900">
              <a:spcBef>
                <a:spcPct val="20000"/>
              </a:spcBef>
            </a:pPr>
            <a:endParaRPr lang="en-US" sz="3200" dirty="0">
              <a:solidFill>
                <a:schemeClr val="bg1"/>
              </a:solidFill>
              <a:cs typeface="Arial" charset="0"/>
            </a:endParaRPr>
          </a:p>
        </p:txBody>
      </p:sp>
      <p:sp>
        <p:nvSpPr>
          <p:cNvPr id="21" name="Text Box 8"/>
          <p:cNvSpPr txBox="1">
            <a:spLocks noChangeArrowheads="1"/>
          </p:cNvSpPr>
          <p:nvPr/>
        </p:nvSpPr>
        <p:spPr bwMode="auto">
          <a:xfrm>
            <a:off x="-56028" y="6620711"/>
            <a:ext cx="2267631" cy="246221"/>
          </a:xfrm>
          <a:prstGeom prst="rect">
            <a:avLst/>
          </a:prstGeom>
          <a:noFill/>
          <a:ln w="9525">
            <a:noFill/>
            <a:miter lim="800000"/>
            <a:headEnd/>
            <a:tailEnd/>
          </a:ln>
          <a:effectLst/>
        </p:spPr>
        <p:txBody>
          <a:bodyPr wrap="none">
            <a:spAutoFit/>
          </a:bodyPr>
          <a:lstStyle>
            <a:lvl1pPr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r>
              <a:rPr lang="en-GB" sz="1000" dirty="0" smtClean="0">
                <a:solidFill>
                  <a:srgbClr val="FFFF00"/>
                </a:solidFill>
                <a:latin typeface="Arial Narrow"/>
                <a:cs typeface="Arial Narrow"/>
              </a:rPr>
              <a:t>Cambridge </a:t>
            </a:r>
            <a:r>
              <a:rPr lang="en-GB" sz="1000" dirty="0" err="1" smtClean="0">
                <a:solidFill>
                  <a:srgbClr val="FFFF00"/>
                </a:solidFill>
                <a:latin typeface="Arial Narrow"/>
                <a:cs typeface="Arial Narrow"/>
              </a:rPr>
              <a:t>MedSoc</a:t>
            </a:r>
            <a:r>
              <a:rPr lang="en-GB" sz="1000" dirty="0" smtClean="0">
                <a:solidFill>
                  <a:srgbClr val="FFFF00"/>
                </a:solidFill>
                <a:latin typeface="Arial Narrow"/>
                <a:cs typeface="Arial Narrow"/>
              </a:rPr>
              <a:t> Revue  ‘Punk Doc’ 1977</a:t>
            </a:r>
            <a:endParaRPr lang="en-US" sz="1000" dirty="0">
              <a:solidFill>
                <a:srgbClr val="FFFF00"/>
              </a:solidFill>
              <a:latin typeface="Arial Narrow"/>
              <a:cs typeface="Arial Narrow"/>
            </a:endParaRPr>
          </a:p>
        </p:txBody>
      </p:sp>
    </p:spTree>
    <p:extLst>
      <p:ext uri="{BB962C8B-B14F-4D97-AF65-F5344CB8AC3E}">
        <p14:creationId xmlns:p14="http://schemas.microsoft.com/office/powerpoint/2010/main" val="2902332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1000"/>
                                        <p:tgtEl>
                                          <p:spTgt spid="2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4675" name="Picture 4"/>
          <p:cNvPicPr>
            <a:picLocks noChangeAspect="1" noChangeArrowheads="1"/>
          </p:cNvPicPr>
          <p:nvPr/>
        </p:nvPicPr>
        <p:blipFill>
          <a:blip r:embed="rId3"/>
          <a:srcRect/>
          <a:stretch>
            <a:fillRect/>
          </a:stretch>
        </p:blipFill>
        <p:spPr bwMode="auto">
          <a:xfrm>
            <a:off x="7970838" y="6224588"/>
            <a:ext cx="1062037" cy="517525"/>
          </a:xfrm>
          <a:prstGeom prst="rect">
            <a:avLst/>
          </a:prstGeom>
          <a:noFill/>
          <a:ln w="9525">
            <a:noFill/>
            <a:miter lim="800000"/>
            <a:headEnd/>
            <a:tailEnd/>
          </a:ln>
        </p:spPr>
      </p:pic>
      <p:sp>
        <p:nvSpPr>
          <p:cNvPr id="284676" name="Text Box 5"/>
          <p:cNvSpPr txBox="1">
            <a:spLocks noChangeArrowheads="1"/>
          </p:cNvSpPr>
          <p:nvPr/>
        </p:nvSpPr>
        <p:spPr bwMode="auto">
          <a:xfrm>
            <a:off x="163513" y="6694488"/>
            <a:ext cx="8816975" cy="107950"/>
          </a:xfrm>
          <a:prstGeom prst="rect">
            <a:avLst/>
          </a:prstGeom>
          <a:noFill/>
          <a:ln w="9525">
            <a:noFill/>
            <a:miter lim="800000"/>
            <a:headEnd/>
            <a:tailEnd/>
          </a:ln>
        </p:spPr>
        <p:txBody>
          <a:bodyPr lIns="0" tIns="0" rIns="0" bIns="0">
            <a:prstTxWarp prst="textNoShape">
              <a:avLst/>
            </a:prstTxWarp>
            <a:spAutoFit/>
          </a:bodyPr>
          <a:lstStyle/>
          <a:p>
            <a:pPr algn="l" defTabSz="828675" hangingPunct="0">
              <a:lnSpc>
                <a:spcPct val="97000"/>
              </a:lnSpc>
              <a:buClr>
                <a:srgbClr val="000000"/>
              </a:buClr>
              <a:buSzPct val="45000"/>
              <a:buFont typeface="StarSymbol" charset="0"/>
              <a:buNone/>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GB" sz="700">
                <a:solidFill>
                  <a:srgbClr val="000000"/>
                </a:solidFill>
                <a:latin typeface="Arial" pitchFamily="-1" charset="0"/>
              </a:rPr>
              <a:t>Copyright ©2007 BMJ Publishing Group Ltd.</a:t>
            </a:r>
          </a:p>
        </p:txBody>
      </p:sp>
      <p:sp>
        <p:nvSpPr>
          <p:cNvPr id="284677" name="Text Box 6"/>
          <p:cNvSpPr txBox="1">
            <a:spLocks noChangeArrowheads="1"/>
          </p:cNvSpPr>
          <p:nvPr/>
        </p:nvSpPr>
        <p:spPr bwMode="auto">
          <a:xfrm>
            <a:off x="1648832" y="6469355"/>
            <a:ext cx="6913562" cy="598625"/>
          </a:xfrm>
          <a:prstGeom prst="rect">
            <a:avLst/>
          </a:prstGeom>
          <a:noFill/>
          <a:ln w="9525">
            <a:noFill/>
            <a:miter lim="800000"/>
            <a:headEnd/>
            <a:tailEnd/>
          </a:ln>
        </p:spPr>
        <p:txBody>
          <a:bodyPr lIns="0" tIns="0" rIns="0" bIns="0">
            <a:prstTxWarp prst="textNoShape">
              <a:avLst/>
            </a:prstTxWarp>
            <a:spAutoFit/>
          </a:bodyPr>
          <a:lstStyle/>
          <a:p>
            <a:pPr algn="l" defTabSz="828675" hangingPunct="0">
              <a:lnSpc>
                <a:spcPct val="97000"/>
              </a:lnSpc>
              <a:buClr>
                <a:srgbClr val="000000"/>
              </a:buClr>
              <a:buSzPct val="45000"/>
              <a:buFont typeface="StarSymbol" charset="0"/>
              <a:buNone/>
              <a:tabLst>
                <a:tab pos="657225" algn="l"/>
                <a:tab pos="1312863" algn="l"/>
                <a:tab pos="1970088" algn="l"/>
                <a:tab pos="2627313" algn="l"/>
                <a:tab pos="3282950" algn="l"/>
                <a:tab pos="3940175" algn="l"/>
                <a:tab pos="4595813" algn="l"/>
                <a:tab pos="5253038" algn="l"/>
                <a:tab pos="5910263" algn="l"/>
                <a:tab pos="6564313" algn="l"/>
              </a:tabLst>
            </a:pPr>
            <a:r>
              <a:rPr lang="en-GB" sz="2000" dirty="0" err="1">
                <a:solidFill>
                  <a:srgbClr val="FFFFFF"/>
                </a:solidFill>
                <a:latin typeface="Arial" pitchFamily="-1" charset="0"/>
              </a:rPr>
              <a:t>Jurstrand</a:t>
            </a:r>
            <a:r>
              <a:rPr lang="en-GB" sz="2000" dirty="0">
                <a:solidFill>
                  <a:srgbClr val="FFFFFF"/>
                </a:solidFill>
                <a:latin typeface="Arial" pitchFamily="-1" charset="0"/>
              </a:rPr>
              <a:t>, M. et al. Sex Transm Infect 2007;83:319-323	                                          .</a:t>
            </a:r>
          </a:p>
        </p:txBody>
      </p:sp>
      <p:sp>
        <p:nvSpPr>
          <p:cNvPr id="284678" name="Text Box 7"/>
          <p:cNvSpPr txBox="1">
            <a:spLocks noChangeArrowheads="1"/>
          </p:cNvSpPr>
          <p:nvPr/>
        </p:nvSpPr>
        <p:spPr bwMode="auto">
          <a:xfrm>
            <a:off x="0" y="-2222500"/>
            <a:ext cx="8816975" cy="2222500"/>
          </a:xfrm>
          <a:prstGeom prst="rect">
            <a:avLst/>
          </a:prstGeom>
          <a:noFill/>
          <a:ln w="9525">
            <a:noFill/>
            <a:miter lim="800000"/>
            <a:headEnd/>
            <a:tailEnd/>
          </a:ln>
        </p:spPr>
        <p:txBody>
          <a:bodyPr lIns="0" tIns="0" rIns="0" bIns="0" anchor="ctr" anchorCtr="1">
            <a:prstTxWarp prst="textNoShape">
              <a:avLst/>
            </a:prstTxWarp>
            <a:spAutoFit/>
          </a:bodyPr>
          <a:lstStyle/>
          <a:p>
            <a:pPr defTabSz="828675" hangingPunct="0">
              <a:lnSpc>
                <a:spcPct val="97000"/>
              </a:lnSpc>
              <a:buClr>
                <a:srgbClr val="000000"/>
              </a:buClr>
              <a:buSzPct val="45000"/>
              <a:buFont typeface="StarSymbol" charset="0"/>
              <a:buNone/>
              <a:tabLst>
                <a:tab pos="657225" algn="l"/>
                <a:tab pos="1312863" algn="l"/>
                <a:tab pos="1970088" algn="l"/>
                <a:tab pos="2627313" algn="l"/>
                <a:tab pos="3282950" algn="l"/>
                <a:tab pos="3940175" algn="l"/>
                <a:tab pos="4595813" algn="l"/>
                <a:tab pos="5253038" algn="l"/>
                <a:tab pos="5910263" algn="l"/>
                <a:tab pos="6564313" algn="l"/>
                <a:tab pos="7221538" algn="l"/>
                <a:tab pos="7880350" algn="l"/>
                <a:tab pos="8534400" algn="l"/>
              </a:tabLst>
            </a:pPr>
            <a:r>
              <a:rPr lang="en-GB" sz="1500" b="1">
                <a:solidFill>
                  <a:srgbClr val="000000"/>
                </a:solidFill>
                <a:latin typeface="Arial" pitchFamily="-1" charset="0"/>
              </a:rPr>
              <a:t>Figure 1 (A) M genitalium LAMP-EIA results in percentages (%). Seropositive pelvic inflammatory disease (PID) patients (n = 194) and ectopic pregnancy (EP) patients (n = 83) are compared to the control group (Ctrl) of healthy pregnant women (n = 246). Statistical analyses were carried out by logistic regression and crude results are shown as the odds ratios (OR) and their 95% confidence intervals (CI). (B) Chlamydia trachomatis IgG EIA results in percentages (%). Seropositive pelvic inflammatory disease (PID) patients (n = 194) and ectopic pregnancy (EP) patients (n = 83) are compared to the control group (Ctrl) of healthy pregnant women (n = 246). Statistical analyses were carried out by logistic regression and crude results are shown as the odds ratios (OR) and their 95% confidence intervals (CI).*The age is 18-30 years for the EP patients and Ctrl.{dagger}The age is 31-42 for the EP patients and Ctrl.</a:t>
            </a:r>
          </a:p>
        </p:txBody>
      </p:sp>
      <p:sp>
        <p:nvSpPr>
          <p:cNvPr id="284681" name="Text Box 10"/>
          <p:cNvSpPr txBox="1">
            <a:spLocks noChangeArrowheads="1"/>
          </p:cNvSpPr>
          <p:nvPr/>
        </p:nvSpPr>
        <p:spPr bwMode="auto">
          <a:xfrm>
            <a:off x="8816975" y="-1085630"/>
            <a:ext cx="3463925" cy="457200"/>
          </a:xfrm>
          <a:prstGeom prst="rect">
            <a:avLst/>
          </a:prstGeom>
          <a:noFill/>
          <a:ln w="177800">
            <a:noFill/>
            <a:miter lim="800000"/>
            <a:headEnd/>
            <a:tailEnd/>
          </a:ln>
        </p:spPr>
        <p:txBody>
          <a:bodyPr wrap="none">
            <a:prstTxWarp prst="textNoShape">
              <a:avLst/>
            </a:prstTxWarp>
            <a:spAutoFit/>
          </a:bodyPr>
          <a:lstStyle/>
          <a:p>
            <a:r>
              <a:rPr lang="en-GB" sz="1800" dirty="0">
                <a:latin typeface="Franklin Gothic Medium" pitchFamily="-1" charset="0"/>
              </a:rPr>
              <a:t>Lipid Associated </a:t>
            </a:r>
            <a:r>
              <a:rPr lang="en-GB" sz="1800" dirty="0" err="1">
                <a:latin typeface="Franklin Gothic Medium" pitchFamily="-1" charset="0"/>
              </a:rPr>
              <a:t>Mem</a:t>
            </a:r>
            <a:r>
              <a:rPr lang="en-GB" sz="1800" dirty="0">
                <a:latin typeface="Franklin Gothic Medium" pitchFamily="-1" charset="0"/>
              </a:rPr>
              <a:t>.</a:t>
            </a:r>
            <a:r>
              <a:rPr lang="en-GB" dirty="0">
                <a:latin typeface="Franklin Gothic Medium" pitchFamily="-1" charset="0"/>
              </a:rPr>
              <a:t> </a:t>
            </a:r>
            <a:r>
              <a:rPr lang="en-GB" sz="1800" dirty="0">
                <a:latin typeface="Franklin Gothic Medium" pitchFamily="-1" charset="0"/>
              </a:rPr>
              <a:t>Prot.</a:t>
            </a:r>
            <a:r>
              <a:rPr lang="en-GB" dirty="0">
                <a:latin typeface="Franklin Gothic Medium" pitchFamily="-1" charset="0"/>
              </a:rPr>
              <a:t> </a:t>
            </a:r>
            <a:r>
              <a:rPr lang="en-GB" sz="1800" dirty="0">
                <a:latin typeface="Franklin Gothic Medium" pitchFamily="-1" charset="0"/>
              </a:rPr>
              <a:t>-</a:t>
            </a:r>
            <a:r>
              <a:rPr lang="en-GB" dirty="0">
                <a:latin typeface="Franklin Gothic Medium" pitchFamily="-1" charset="0"/>
              </a:rPr>
              <a:t> </a:t>
            </a:r>
            <a:r>
              <a:rPr lang="en-GB" sz="1800" dirty="0">
                <a:latin typeface="Franklin Gothic Medium" pitchFamily="-1" charset="0"/>
              </a:rPr>
              <a:t>EIA</a:t>
            </a:r>
            <a:endParaRPr lang="en-US" sz="1800" dirty="0">
              <a:latin typeface="Franklin Gothic Medium" pitchFamily="-1" charset="0"/>
            </a:endParaRPr>
          </a:p>
        </p:txBody>
      </p:sp>
      <p:sp>
        <p:nvSpPr>
          <p:cNvPr id="11" name="Title 1"/>
          <p:cNvSpPr txBox="1">
            <a:spLocks/>
          </p:cNvSpPr>
          <p:nvPr/>
        </p:nvSpPr>
        <p:spPr>
          <a:xfrm>
            <a:off x="-130732" y="-23233"/>
            <a:ext cx="9337758" cy="769441"/>
          </a:xfrm>
          <a:prstGeom prst="rect">
            <a:avLst/>
          </a:prstGeom>
        </p:spPr>
        <p:txBody>
          <a:bodyPr>
            <a:normAutofit fontScale="90000"/>
          </a:bodyPr>
          <a:lstStyle>
            <a:lvl1pPr algn="ctr" defTabSz="457200" rtl="0" eaLnBrk="1" latinLnBrk="0" hangingPunct="1">
              <a:spcBef>
                <a:spcPct val="0"/>
              </a:spcBef>
              <a:buNone/>
              <a:defRPr sz="4400" kern="1200">
                <a:solidFill>
                  <a:srgbClr val="FFFF00"/>
                </a:solidFill>
                <a:latin typeface="Arial Rounded MT Bold"/>
                <a:ea typeface="+mj-ea"/>
                <a:cs typeface="Arial Rounded MT Bold"/>
              </a:defRPr>
            </a:lvl1p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 PID + Ectopic Pregnancy</a:t>
            </a:r>
            <a:endParaRPr lang="en-US" sz="4000" b="1" dirty="0">
              <a:latin typeface="Calibri"/>
              <a:cs typeface="Calibri"/>
            </a:endParaRPr>
          </a:p>
        </p:txBody>
      </p:sp>
      <p:pic>
        <p:nvPicPr>
          <p:cNvPr id="2" name="Picture 1" descr="PID E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39356"/>
            <a:ext cx="9144000" cy="5285232"/>
          </a:xfrm>
          <a:prstGeom prst="rect">
            <a:avLst/>
          </a:prstGeom>
        </p:spPr>
      </p:pic>
      <p:sp>
        <p:nvSpPr>
          <p:cNvPr id="3" name="Rectangle 2"/>
          <p:cNvSpPr/>
          <p:nvPr/>
        </p:nvSpPr>
        <p:spPr>
          <a:xfrm>
            <a:off x="3324242" y="958030"/>
            <a:ext cx="3809805" cy="38649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163513" y="5284722"/>
            <a:ext cx="3809805" cy="939866"/>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3398947" y="1344522"/>
            <a:ext cx="3118810" cy="488006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499081" y="1344522"/>
            <a:ext cx="3118810" cy="488006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rot="16200000">
            <a:off x="1112480" y="2754429"/>
            <a:ext cx="1719040" cy="1323439"/>
          </a:xfrm>
          <a:prstGeom prst="rect">
            <a:avLst/>
          </a:prstGeom>
          <a:noFill/>
        </p:spPr>
        <p:txBody>
          <a:bodyPr wrap="none" rtlCol="0">
            <a:spAutoFit/>
          </a:bodyPr>
          <a:lstStyle/>
          <a:p>
            <a:pPr algn="ctr"/>
            <a:r>
              <a:rPr lang="en-US" sz="4000" b="1" dirty="0" smtClean="0">
                <a:solidFill>
                  <a:srgbClr val="FFFFFF"/>
                </a:solidFill>
              </a:rPr>
              <a:t>PID</a:t>
            </a:r>
          </a:p>
          <a:p>
            <a:pPr algn="ctr"/>
            <a:r>
              <a:rPr lang="en-US" sz="4000" b="1" dirty="0" smtClean="0"/>
              <a:t>Ectopic</a:t>
            </a:r>
            <a:endParaRPr lang="en-US" sz="4000" b="1" dirty="0"/>
          </a:p>
        </p:txBody>
      </p:sp>
      <p:sp>
        <p:nvSpPr>
          <p:cNvPr id="2434059" name="Line 11"/>
          <p:cNvSpPr>
            <a:spLocks noChangeShapeType="1"/>
          </p:cNvSpPr>
          <p:nvPr/>
        </p:nvSpPr>
        <p:spPr bwMode="auto">
          <a:xfrm>
            <a:off x="2633720" y="1956503"/>
            <a:ext cx="360363" cy="1223962"/>
          </a:xfrm>
          <a:prstGeom prst="line">
            <a:avLst/>
          </a:prstGeom>
          <a:noFill/>
          <a:ln w="76200">
            <a:solidFill>
              <a:srgbClr val="FF0000"/>
            </a:solidFill>
            <a:round/>
            <a:headEnd/>
            <a:tailEnd type="arrow" w="med" len="med"/>
          </a:ln>
        </p:spPr>
        <p:txBody>
          <a:bodyPr>
            <a:prstTxWarp prst="textNoShape">
              <a:avLst/>
            </a:prstTxWarp>
          </a:bodyPr>
          <a:lstStyle/>
          <a:p>
            <a:endParaRPr lang="en-US"/>
          </a:p>
        </p:txBody>
      </p:sp>
      <p:sp>
        <p:nvSpPr>
          <p:cNvPr id="17" name="Rectangle 16"/>
          <p:cNvSpPr/>
          <p:nvPr/>
        </p:nvSpPr>
        <p:spPr>
          <a:xfrm>
            <a:off x="1355765" y="1569918"/>
            <a:ext cx="1899782" cy="322109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34057" name="Rectangle 9"/>
          <p:cNvSpPr>
            <a:spLocks noChangeArrowheads="1"/>
          </p:cNvSpPr>
          <p:nvPr/>
        </p:nvSpPr>
        <p:spPr bwMode="auto">
          <a:xfrm>
            <a:off x="6517758" y="1458770"/>
            <a:ext cx="2299218" cy="3816350"/>
          </a:xfrm>
          <a:prstGeom prst="rect">
            <a:avLst/>
          </a:prstGeom>
          <a:noFill/>
          <a:ln w="76200">
            <a:solidFill>
              <a:srgbClr val="FF0000"/>
            </a:solidFill>
            <a:miter lim="800000"/>
            <a:headEnd/>
            <a:tailEnd/>
          </a:ln>
        </p:spPr>
        <p:txBody>
          <a:bodyPr wrap="none" anchor="ctr">
            <a:prstTxWarp prst="textNoShape">
              <a:avLst/>
            </a:prstTxWarp>
          </a:bodyPr>
          <a:lstStyle/>
          <a:p>
            <a:endParaRPr lang="en-US"/>
          </a:p>
        </p:txBody>
      </p:sp>
    </p:spTree>
    <p:extLst>
      <p:ext uri="{BB962C8B-B14F-4D97-AF65-F5344CB8AC3E}">
        <p14:creationId xmlns:p14="http://schemas.microsoft.com/office/powerpoint/2010/main" val="20546563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1" nodeType="clickEffect">
                                  <p:stCondLst>
                                    <p:cond delay="0"/>
                                  </p:stCondLst>
                                  <p:childTnLst>
                                    <p:animEffect transition="out" filter="wipe(dow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434059"/>
                                        </p:tgtEl>
                                        <p:attrNameLst>
                                          <p:attrName>style.visibility</p:attrName>
                                        </p:attrNameLst>
                                      </p:cBhvr>
                                      <p:to>
                                        <p:strVal val="visible"/>
                                      </p:to>
                                    </p:set>
                                    <p:animEffect transition="in" filter="wipe(up)">
                                      <p:cBhvr>
                                        <p:cTn id="12" dur="500"/>
                                        <p:tgtEl>
                                          <p:spTgt spid="243405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0" nodeType="clickEffect">
                                  <p:stCondLst>
                                    <p:cond delay="0"/>
                                  </p:stCondLst>
                                  <p:childTnLst>
                                    <p:animEffect transition="out" filter="dissolve">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9" presetClass="exit" presetSubtype="0" fill="hold" grpId="0" nodeType="clickEffect">
                                  <p:stCondLst>
                                    <p:cond delay="0"/>
                                  </p:stCondLst>
                                  <p:childTnLst>
                                    <p:animEffect transition="out" filter="dissolv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xit" presetSubtype="0" fill="hold" grpId="0" nodeType="clickEffect">
                                  <p:stCondLst>
                                    <p:cond delay="0"/>
                                  </p:stCondLst>
                                  <p:childTnLst>
                                    <p:animEffect transition="out" filter="dissolv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xit" presetSubtype="0" fill="hold" grpId="0" nodeType="clickEffect">
                                  <p:stCondLst>
                                    <p:cond delay="0"/>
                                  </p:stCondLst>
                                  <p:childTnLst>
                                    <p:animEffect transition="out" filter="dissolve">
                                      <p:cBhvr>
                                        <p:cTn id="31" dur="500"/>
                                        <p:tgtEl>
                                          <p:spTgt spid="17"/>
                                        </p:tgtEl>
                                      </p:cBhvr>
                                    </p:animEffect>
                                    <p:set>
                                      <p:cBhvr>
                                        <p:cTn id="32" dur="1" fill="hold">
                                          <p:stCondLst>
                                            <p:cond delay="499"/>
                                          </p:stCondLst>
                                        </p:cTn>
                                        <p:tgtEl>
                                          <p:spTgt spid="17"/>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2434057"/>
                                        </p:tgtEl>
                                        <p:attrNameLst>
                                          <p:attrName>style.visibility</p:attrName>
                                        </p:attrNameLst>
                                      </p:cBhvr>
                                      <p:to>
                                        <p:strVal val="visible"/>
                                      </p:to>
                                    </p:set>
                                    <p:animEffect transition="in" filter="fade">
                                      <p:cBhvr>
                                        <p:cTn id="36" dur="2000"/>
                                        <p:tgtEl>
                                          <p:spTgt spid="24340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34059" grpId="0" animBg="1"/>
      <p:bldP spid="17" grpId="0" animBg="1"/>
      <p:bldP spid="17" grpId="1" animBg="1"/>
      <p:bldP spid="24340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7" name="Rectangle 2"/>
          <p:cNvSpPr>
            <a:spLocks noChangeArrowheads="1"/>
          </p:cNvSpPr>
          <p:nvPr/>
        </p:nvSpPr>
        <p:spPr bwMode="auto">
          <a:xfrm>
            <a:off x="1066800" y="1905000"/>
            <a:ext cx="762000" cy="3962400"/>
          </a:xfrm>
          <a:prstGeom prst="rect">
            <a:avLst/>
          </a:prstGeom>
          <a:solidFill>
            <a:schemeClr val="bg1"/>
          </a:solidFill>
          <a:ln w="9525">
            <a:no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graphicFrame>
        <p:nvGraphicFramePr>
          <p:cNvPr id="287746" name="Object 2"/>
          <p:cNvGraphicFramePr>
            <a:graphicFrameLocks noChangeAspect="1"/>
          </p:cNvGraphicFramePr>
          <p:nvPr/>
        </p:nvGraphicFramePr>
        <p:xfrm>
          <a:off x="533400" y="1524000"/>
          <a:ext cx="9144000" cy="4859338"/>
        </p:xfrm>
        <a:graphic>
          <a:graphicData uri="http://schemas.openxmlformats.org/presentationml/2006/ole">
            <mc:AlternateContent xmlns:mc="http://schemas.openxmlformats.org/markup-compatibility/2006">
              <mc:Choice xmlns:v="urn:schemas-microsoft-com:vml" Requires="v">
                <p:oleObj spid="_x0000_s5137" name="Picture" r:id="rId4" imgW="3772596" imgH="3772596" progId="Word.Picture.8">
                  <p:embed/>
                </p:oleObj>
              </mc:Choice>
              <mc:Fallback>
                <p:oleObj name="Picture" r:id="rId4" imgW="3772596" imgH="3772596"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9144000" cy="485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87748" name="Rectangle 4"/>
          <p:cNvSpPr>
            <a:spLocks noChangeArrowheads="1"/>
          </p:cNvSpPr>
          <p:nvPr/>
        </p:nvSpPr>
        <p:spPr bwMode="auto">
          <a:xfrm>
            <a:off x="1308100" y="2476500"/>
            <a:ext cx="482600" cy="244475"/>
          </a:xfrm>
          <a:prstGeom prst="rect">
            <a:avLst/>
          </a:prstGeom>
          <a:solidFill>
            <a:schemeClr val="bg1"/>
          </a:solidFill>
          <a:ln w="9525">
            <a:noFill/>
            <a:miter lim="800000"/>
            <a:headEnd/>
            <a:tailEnd/>
          </a:ln>
        </p:spPr>
        <p:txBody>
          <a:bodyPr wrap="none" lIns="0" tIns="0" rIns="0" bIns="0">
            <a:prstTxWarp prst="textNoShape">
              <a:avLst/>
            </a:prstTxWarp>
            <a:spAutoFit/>
          </a:bodyPr>
          <a:lstStyle/>
          <a:p>
            <a:pPr defTabSz="914400" eaLnBrk="0" fontAlgn="base" hangingPunct="0">
              <a:spcBef>
                <a:spcPct val="0"/>
              </a:spcBef>
              <a:spcAft>
                <a:spcPct val="0"/>
              </a:spcAft>
            </a:pPr>
            <a:r>
              <a:rPr lang="en-GB" sz="1600">
                <a:solidFill>
                  <a:srgbClr val="000000"/>
                </a:solidFill>
                <a:latin typeface="Arial Rounded MT Bold" pitchFamily="-1" charset="0"/>
              </a:rPr>
              <a:t>2048</a:t>
            </a:r>
            <a:endParaRPr lang="en-GB" sz="1600" b="1">
              <a:solidFill>
                <a:srgbClr val="FFFFFF"/>
              </a:solidFill>
              <a:latin typeface="Times New Roman" pitchFamily="-1" charset="0"/>
            </a:endParaRPr>
          </a:p>
        </p:txBody>
      </p:sp>
      <p:sp>
        <p:nvSpPr>
          <p:cNvPr id="287749" name="Text Box 5"/>
          <p:cNvSpPr txBox="1">
            <a:spLocks noChangeArrowheads="1"/>
          </p:cNvSpPr>
          <p:nvPr/>
        </p:nvSpPr>
        <p:spPr bwMode="auto">
          <a:xfrm>
            <a:off x="533400" y="192141"/>
            <a:ext cx="8686800" cy="1338828"/>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lnSpc>
                <a:spcPct val="50000"/>
              </a:lnSpc>
              <a:spcBef>
                <a:spcPct val="50000"/>
              </a:spcBef>
              <a:spcAft>
                <a:spcPct val="0"/>
              </a:spcAft>
            </a:pPr>
            <a:r>
              <a:rPr lang="en-US" sz="4400" b="1" dirty="0">
                <a:solidFill>
                  <a:srgbClr val="FFFF00"/>
                </a:solidFill>
                <a:latin typeface="Calibri"/>
                <a:cs typeface="Calibri"/>
              </a:rPr>
              <a:t>Chlamydial antibody titres</a:t>
            </a:r>
          </a:p>
          <a:p>
            <a:pPr algn="ctr" defTabSz="914400" eaLnBrk="0" fontAlgn="base" hangingPunct="0">
              <a:lnSpc>
                <a:spcPct val="50000"/>
              </a:lnSpc>
              <a:spcBef>
                <a:spcPct val="50000"/>
              </a:spcBef>
              <a:spcAft>
                <a:spcPct val="0"/>
              </a:spcAft>
            </a:pPr>
            <a:r>
              <a:rPr lang="en-US" sz="2000" dirty="0">
                <a:solidFill>
                  <a:srgbClr val="FFFF00"/>
                </a:solidFill>
                <a:latin typeface="Calibri"/>
                <a:cs typeface="Calibri"/>
              </a:rPr>
              <a:t>(median, range &amp; quartiles)</a:t>
            </a:r>
          </a:p>
          <a:p>
            <a:pPr algn="ctr" defTabSz="914400" eaLnBrk="0" fontAlgn="base" hangingPunct="0">
              <a:lnSpc>
                <a:spcPct val="50000"/>
              </a:lnSpc>
              <a:spcBef>
                <a:spcPct val="50000"/>
              </a:spcBef>
              <a:spcAft>
                <a:spcPct val="0"/>
              </a:spcAft>
            </a:pPr>
            <a:r>
              <a:rPr lang="en-US" sz="3600" dirty="0">
                <a:solidFill>
                  <a:srgbClr val="FFFF00"/>
                </a:solidFill>
                <a:latin typeface="Calibri"/>
                <a:cs typeface="Calibri"/>
              </a:rPr>
              <a:t>according to outcome of pregnancy</a:t>
            </a:r>
          </a:p>
        </p:txBody>
      </p:sp>
      <p:grpSp>
        <p:nvGrpSpPr>
          <p:cNvPr id="287750" name="Group 6"/>
          <p:cNvGrpSpPr>
            <a:grpSpLocks/>
          </p:cNvGrpSpPr>
          <p:nvPr/>
        </p:nvGrpSpPr>
        <p:grpSpPr bwMode="auto">
          <a:xfrm>
            <a:off x="615950" y="1981200"/>
            <a:ext cx="1289050" cy="3738563"/>
            <a:chOff x="370" y="1248"/>
            <a:chExt cx="830" cy="2399"/>
          </a:xfrm>
        </p:grpSpPr>
        <p:sp>
          <p:nvSpPr>
            <p:cNvPr id="287765" name="Rectangle 7"/>
            <p:cNvSpPr>
              <a:spLocks noChangeArrowheads="1"/>
            </p:cNvSpPr>
            <p:nvPr/>
          </p:nvSpPr>
          <p:spPr bwMode="auto">
            <a:xfrm>
              <a:off x="697" y="3392"/>
              <a:ext cx="503" cy="255"/>
            </a:xfrm>
            <a:prstGeom prst="rect">
              <a:avLst/>
            </a:prstGeom>
            <a:solidFill>
              <a:schemeClr val="tx1"/>
            </a:solidFill>
            <a:ln w="9525">
              <a:noFill/>
              <a:miter lim="800000"/>
              <a:headEnd/>
              <a:tailEnd/>
            </a:ln>
          </p:spPr>
          <p:txBody>
            <a:bodyPr anchor="ctr">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&lt;64</a:t>
              </a:r>
            </a:p>
          </p:txBody>
        </p:sp>
        <p:sp>
          <p:nvSpPr>
            <p:cNvPr id="287766" name="Rectangle 8"/>
            <p:cNvSpPr>
              <a:spLocks noChangeArrowheads="1"/>
            </p:cNvSpPr>
            <p:nvPr/>
          </p:nvSpPr>
          <p:spPr bwMode="auto">
            <a:xfrm>
              <a:off x="720" y="2822"/>
              <a:ext cx="448" cy="195"/>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pitchFamily="-1" charset="0"/>
                </a:rPr>
                <a:t>128</a:t>
              </a:r>
            </a:p>
          </p:txBody>
        </p:sp>
        <p:sp>
          <p:nvSpPr>
            <p:cNvPr id="287767" name="Rectangle 9"/>
            <p:cNvSpPr>
              <a:spLocks noChangeArrowheads="1"/>
            </p:cNvSpPr>
            <p:nvPr/>
          </p:nvSpPr>
          <p:spPr bwMode="auto">
            <a:xfrm>
              <a:off x="768" y="2192"/>
              <a:ext cx="384"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pitchFamily="-1" charset="0"/>
                </a:rPr>
                <a:t>512</a:t>
              </a:r>
            </a:p>
          </p:txBody>
        </p:sp>
        <p:sp>
          <p:nvSpPr>
            <p:cNvPr id="287768" name="Rectangle 10"/>
            <p:cNvSpPr>
              <a:spLocks noChangeArrowheads="1"/>
            </p:cNvSpPr>
            <p:nvPr/>
          </p:nvSpPr>
          <p:spPr bwMode="auto">
            <a:xfrm>
              <a:off x="370" y="1248"/>
              <a:ext cx="775"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sym typeface="Symbol" pitchFamily="-1" charset="2"/>
                </a:rPr>
                <a:t></a:t>
              </a:r>
              <a:r>
                <a:rPr lang="en-GB" sz="2000" b="1">
                  <a:solidFill>
                    <a:srgbClr val="000000"/>
                  </a:solidFill>
                  <a:latin typeface="Arial Rounded MT Bold" pitchFamily="-1" charset="0"/>
                </a:rPr>
                <a:t>4096</a:t>
              </a:r>
              <a:endParaRPr lang="en-GB" sz="2000" b="1">
                <a:solidFill>
                  <a:srgbClr val="000000"/>
                </a:solidFill>
                <a:latin typeface="Times New Roman" pitchFamily="-1" charset="0"/>
              </a:endParaRPr>
            </a:p>
          </p:txBody>
        </p:sp>
        <p:sp>
          <p:nvSpPr>
            <p:cNvPr id="287769" name="Rectangle 11"/>
            <p:cNvSpPr>
              <a:spLocks noChangeArrowheads="1"/>
            </p:cNvSpPr>
            <p:nvPr/>
          </p:nvSpPr>
          <p:spPr bwMode="auto">
            <a:xfrm>
              <a:off x="655" y="1872"/>
              <a:ext cx="497"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1024</a:t>
              </a:r>
              <a:endParaRPr lang="en-GB" sz="2000" b="1">
                <a:solidFill>
                  <a:srgbClr val="000000"/>
                </a:solidFill>
                <a:latin typeface="Times New Roman" pitchFamily="-1" charset="0"/>
              </a:endParaRPr>
            </a:p>
          </p:txBody>
        </p:sp>
        <p:sp>
          <p:nvSpPr>
            <p:cNvPr id="287770" name="Rectangle 12"/>
            <p:cNvSpPr>
              <a:spLocks noChangeArrowheads="1"/>
            </p:cNvSpPr>
            <p:nvPr/>
          </p:nvSpPr>
          <p:spPr bwMode="auto">
            <a:xfrm>
              <a:off x="720" y="2502"/>
              <a:ext cx="448"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256</a:t>
              </a:r>
              <a:endParaRPr lang="en-GB" sz="2000" b="1">
                <a:solidFill>
                  <a:srgbClr val="000000"/>
                </a:solidFill>
                <a:latin typeface="Times New Roman" pitchFamily="-1" charset="0"/>
              </a:endParaRPr>
            </a:p>
          </p:txBody>
        </p:sp>
        <p:sp>
          <p:nvSpPr>
            <p:cNvPr id="287771" name="Rectangle 13"/>
            <p:cNvSpPr>
              <a:spLocks noChangeArrowheads="1"/>
            </p:cNvSpPr>
            <p:nvPr/>
          </p:nvSpPr>
          <p:spPr bwMode="auto">
            <a:xfrm>
              <a:off x="776" y="3136"/>
              <a:ext cx="365" cy="195"/>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64</a:t>
              </a:r>
              <a:endParaRPr lang="en-GB" sz="2000" b="1">
                <a:solidFill>
                  <a:srgbClr val="000000"/>
                </a:solidFill>
                <a:latin typeface="Times New Roman" pitchFamily="-1" charset="0"/>
              </a:endParaRPr>
            </a:p>
          </p:txBody>
        </p:sp>
        <p:sp>
          <p:nvSpPr>
            <p:cNvPr id="287772" name="Rectangle 14"/>
            <p:cNvSpPr>
              <a:spLocks noChangeArrowheads="1"/>
            </p:cNvSpPr>
            <p:nvPr/>
          </p:nvSpPr>
          <p:spPr bwMode="auto">
            <a:xfrm>
              <a:off x="669" y="1550"/>
              <a:ext cx="475" cy="195"/>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2048</a:t>
              </a:r>
              <a:endParaRPr lang="en-GB" sz="2000" b="1">
                <a:solidFill>
                  <a:srgbClr val="000000"/>
                </a:solidFill>
                <a:latin typeface="Times New Roman" pitchFamily="-1" charset="0"/>
              </a:endParaRPr>
            </a:p>
          </p:txBody>
        </p:sp>
      </p:grpSp>
      <p:sp>
        <p:nvSpPr>
          <p:cNvPr id="287751" name="Text Box 15"/>
          <p:cNvSpPr txBox="1">
            <a:spLocks noChangeArrowheads="1"/>
          </p:cNvSpPr>
          <p:nvPr/>
        </p:nvSpPr>
        <p:spPr bwMode="auto">
          <a:xfrm>
            <a:off x="2209800" y="5803900"/>
            <a:ext cx="1752600" cy="457200"/>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pitchFamily="-1" charset="0"/>
              </a:rPr>
              <a:t>Live births</a:t>
            </a:r>
          </a:p>
        </p:txBody>
      </p:sp>
      <p:sp>
        <p:nvSpPr>
          <p:cNvPr id="287752" name="Text Box 16"/>
          <p:cNvSpPr txBox="1">
            <a:spLocks noChangeArrowheads="1"/>
          </p:cNvSpPr>
          <p:nvPr/>
        </p:nvSpPr>
        <p:spPr bwMode="auto">
          <a:xfrm>
            <a:off x="4267200" y="5791200"/>
            <a:ext cx="2133600" cy="457200"/>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pitchFamily="-1" charset="0"/>
              </a:rPr>
              <a:t>Miscarriages</a:t>
            </a:r>
          </a:p>
        </p:txBody>
      </p:sp>
      <p:sp>
        <p:nvSpPr>
          <p:cNvPr id="287753" name="Text Box 17"/>
          <p:cNvSpPr txBox="1">
            <a:spLocks noChangeArrowheads="1"/>
          </p:cNvSpPr>
          <p:nvPr/>
        </p:nvSpPr>
        <p:spPr bwMode="auto">
          <a:xfrm>
            <a:off x="6705600" y="5791200"/>
            <a:ext cx="1752600" cy="457200"/>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pitchFamily="-1" charset="0"/>
              </a:rPr>
              <a:t>Ectopics</a:t>
            </a:r>
          </a:p>
        </p:txBody>
      </p:sp>
      <p:sp>
        <p:nvSpPr>
          <p:cNvPr id="287754" name="Rectangle 18"/>
          <p:cNvSpPr>
            <a:spLocks noChangeArrowheads="1"/>
          </p:cNvSpPr>
          <p:nvPr/>
        </p:nvSpPr>
        <p:spPr bwMode="auto">
          <a:xfrm>
            <a:off x="2362200" y="5638800"/>
            <a:ext cx="5638800" cy="228600"/>
          </a:xfrm>
          <a:prstGeom prst="rect">
            <a:avLst/>
          </a:prstGeom>
          <a:solidFill>
            <a:schemeClr val="tx1"/>
          </a:solidFill>
          <a:ln w="9525">
            <a:no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7755" name="Text Box 19"/>
          <p:cNvSpPr txBox="1">
            <a:spLocks noChangeArrowheads="1"/>
          </p:cNvSpPr>
          <p:nvPr/>
        </p:nvSpPr>
        <p:spPr bwMode="auto">
          <a:xfrm>
            <a:off x="6172200" y="3336925"/>
            <a:ext cx="2590800" cy="396875"/>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GB" sz="2000" b="1" i="1">
                <a:solidFill>
                  <a:srgbClr val="FF0000"/>
                </a:solidFill>
                <a:latin typeface="Verdana" pitchFamily="-1" charset="0"/>
              </a:rPr>
              <a:t> p</a:t>
            </a:r>
            <a:r>
              <a:rPr lang="en-GB" sz="2000" b="1">
                <a:solidFill>
                  <a:srgbClr val="FF0000"/>
                </a:solidFill>
                <a:latin typeface="Verdana" pitchFamily="-1" charset="0"/>
              </a:rPr>
              <a:t>&lt;0.0001</a:t>
            </a:r>
          </a:p>
        </p:txBody>
      </p:sp>
      <p:sp>
        <p:nvSpPr>
          <p:cNvPr id="287756" name="Text Box 20"/>
          <p:cNvSpPr txBox="1">
            <a:spLocks noChangeArrowheads="1"/>
          </p:cNvSpPr>
          <p:nvPr/>
        </p:nvSpPr>
        <p:spPr bwMode="auto">
          <a:xfrm rot="-5400000">
            <a:off x="-1027113" y="4075113"/>
            <a:ext cx="3730625" cy="45720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GB" sz="2400" b="1">
                <a:solidFill>
                  <a:srgbClr val="000066"/>
                </a:solidFill>
                <a:latin typeface="Arial" pitchFamily="-1" charset="0"/>
              </a:rPr>
              <a:t>           Chlamydial  titre</a:t>
            </a:r>
            <a:endParaRPr lang="en-GB" sz="2400" b="1">
              <a:solidFill>
                <a:srgbClr val="000066"/>
              </a:solidFill>
              <a:latin typeface="Times New Roman" pitchFamily="-1" charset="0"/>
            </a:endParaRPr>
          </a:p>
        </p:txBody>
      </p:sp>
      <p:sp>
        <p:nvSpPr>
          <p:cNvPr id="287757" name="Text Box 21"/>
          <p:cNvSpPr txBox="1">
            <a:spLocks noChangeArrowheads="1"/>
          </p:cNvSpPr>
          <p:nvPr/>
        </p:nvSpPr>
        <p:spPr bwMode="auto">
          <a:xfrm>
            <a:off x="762000" y="6467475"/>
            <a:ext cx="8153400" cy="779463"/>
          </a:xfrm>
          <a:prstGeom prst="rect">
            <a:avLst/>
          </a:prstGeom>
          <a:noFill/>
          <a:ln w="9525">
            <a:noFill/>
            <a:miter lim="800000"/>
            <a:headEnd/>
            <a:tailEnd/>
          </a:ln>
        </p:spPr>
        <p:txBody>
          <a:bodyPr anchor="ctr">
            <a:prstTxWarp prst="textNoShape">
              <a:avLst/>
            </a:prstTxWarp>
            <a:spAutoFit/>
          </a:bodyPr>
          <a:lstStyle/>
          <a:p>
            <a:pPr defTabSz="914400" eaLnBrk="0" fontAlgn="base" hangingPunct="0">
              <a:spcBef>
                <a:spcPct val="50000"/>
              </a:spcBef>
              <a:spcAft>
                <a:spcPct val="0"/>
              </a:spcAft>
            </a:pPr>
            <a:r>
              <a:rPr lang="en-GB">
                <a:solidFill>
                  <a:srgbClr val="FFFFFF"/>
                </a:solidFill>
                <a:latin typeface="Verdana" pitchFamily="-1" charset="0"/>
              </a:rPr>
              <a:t>AKANDE VA </a:t>
            </a:r>
            <a:r>
              <a:rPr lang="en-GB">
                <a:solidFill>
                  <a:srgbClr val="FFFF00"/>
                </a:solidFill>
                <a:latin typeface="Verdana" pitchFamily="-1" charset="0"/>
              </a:rPr>
              <a:t>Univ. Bristol PhD Thesis 2001</a:t>
            </a:r>
          </a:p>
          <a:p>
            <a:pPr defTabSz="914400" eaLnBrk="0" fontAlgn="base" hangingPunct="0">
              <a:spcBef>
                <a:spcPct val="50000"/>
              </a:spcBef>
              <a:spcAft>
                <a:spcPct val="0"/>
              </a:spcAft>
            </a:pPr>
            <a:endParaRPr lang="en-US" b="1">
              <a:solidFill>
                <a:srgbClr val="000066"/>
              </a:solidFill>
              <a:latin typeface="Verdana" pitchFamily="-1" charset="0"/>
            </a:endParaRPr>
          </a:p>
        </p:txBody>
      </p:sp>
      <p:sp>
        <p:nvSpPr>
          <p:cNvPr id="287758" name="Line 22"/>
          <p:cNvSpPr>
            <a:spLocks noChangeShapeType="1"/>
          </p:cNvSpPr>
          <p:nvPr/>
        </p:nvSpPr>
        <p:spPr bwMode="auto">
          <a:xfrm>
            <a:off x="6726238" y="3090863"/>
            <a:ext cx="1554162" cy="0"/>
          </a:xfrm>
          <a:prstGeom prst="line">
            <a:avLst/>
          </a:prstGeom>
          <a:noFill/>
          <a:ln w="101600">
            <a:solidFill>
              <a:srgbClr val="00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7759" name="Line 23"/>
          <p:cNvSpPr>
            <a:spLocks noChangeShapeType="1"/>
          </p:cNvSpPr>
          <p:nvPr/>
        </p:nvSpPr>
        <p:spPr bwMode="auto">
          <a:xfrm>
            <a:off x="4538663" y="5105400"/>
            <a:ext cx="1554162" cy="0"/>
          </a:xfrm>
          <a:prstGeom prst="line">
            <a:avLst/>
          </a:prstGeom>
          <a:noFill/>
          <a:ln w="101600">
            <a:solidFill>
              <a:srgbClr val="00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7760" name="Line 24"/>
          <p:cNvSpPr>
            <a:spLocks noChangeShapeType="1"/>
          </p:cNvSpPr>
          <p:nvPr/>
        </p:nvSpPr>
        <p:spPr bwMode="auto">
          <a:xfrm>
            <a:off x="2339975" y="5094288"/>
            <a:ext cx="1554163" cy="0"/>
          </a:xfrm>
          <a:prstGeom prst="line">
            <a:avLst/>
          </a:prstGeom>
          <a:noFill/>
          <a:ln w="101600">
            <a:solidFill>
              <a:srgbClr val="00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7761" name="Rectangle 25"/>
          <p:cNvSpPr>
            <a:spLocks noChangeArrowheads="1"/>
          </p:cNvSpPr>
          <p:nvPr/>
        </p:nvSpPr>
        <p:spPr bwMode="auto">
          <a:xfrm>
            <a:off x="8763000" y="914400"/>
            <a:ext cx="685800" cy="5943600"/>
          </a:xfrm>
          <a:prstGeom prst="rect">
            <a:avLst/>
          </a:prstGeom>
          <a:solidFill>
            <a:srgbClr val="000000"/>
          </a:solidFill>
          <a:ln w="177800">
            <a:solidFill>
              <a:srgbClr val="000000"/>
            </a:solid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000000"/>
              </a:solidFill>
              <a:latin typeface="Franklin Gothic Medium" pitchFamily="-1" charset="0"/>
            </a:endParaRPr>
          </a:p>
        </p:txBody>
      </p:sp>
      <p:sp>
        <p:nvSpPr>
          <p:cNvPr id="287762" name="Rectangle 26"/>
          <p:cNvSpPr>
            <a:spLocks noChangeArrowheads="1"/>
          </p:cNvSpPr>
          <p:nvPr/>
        </p:nvSpPr>
        <p:spPr bwMode="auto">
          <a:xfrm>
            <a:off x="6588125" y="1844675"/>
            <a:ext cx="2087563" cy="4464050"/>
          </a:xfrm>
          <a:prstGeom prst="rect">
            <a:avLst/>
          </a:prstGeom>
          <a:solidFill>
            <a:schemeClr val="tx1"/>
          </a:solidFill>
          <a:ln w="177800">
            <a:no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7763" name="Line 27"/>
          <p:cNvSpPr>
            <a:spLocks noChangeShapeType="1"/>
          </p:cNvSpPr>
          <p:nvPr/>
        </p:nvSpPr>
        <p:spPr bwMode="auto">
          <a:xfrm>
            <a:off x="6573838" y="2085975"/>
            <a:ext cx="3175" cy="3481388"/>
          </a:xfrm>
          <a:prstGeom prst="line">
            <a:avLst/>
          </a:prstGeom>
          <a:noFill/>
          <a:ln w="19050">
            <a:solidFill>
              <a:srgbClr val="5F5F5F"/>
            </a:solidFill>
            <a:round/>
            <a:headEnd/>
            <a:tailEnd/>
          </a:ln>
        </p:spPr>
        <p:txBody>
          <a:bodyP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Tree>
    <p:extLst>
      <p:ext uri="{BB962C8B-B14F-4D97-AF65-F5344CB8AC3E}">
        <p14:creationId xmlns:p14="http://schemas.microsoft.com/office/powerpoint/2010/main" val="180883500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5" name="Rectangle 2"/>
          <p:cNvSpPr>
            <a:spLocks noChangeArrowheads="1"/>
          </p:cNvSpPr>
          <p:nvPr/>
        </p:nvSpPr>
        <p:spPr bwMode="auto">
          <a:xfrm>
            <a:off x="1066800" y="1905000"/>
            <a:ext cx="762000" cy="3962400"/>
          </a:xfrm>
          <a:prstGeom prst="rect">
            <a:avLst/>
          </a:prstGeom>
          <a:solidFill>
            <a:schemeClr val="bg1"/>
          </a:solidFill>
          <a:ln w="9525">
            <a:no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graphicFrame>
        <p:nvGraphicFramePr>
          <p:cNvPr id="289794" name="Object 2"/>
          <p:cNvGraphicFramePr>
            <a:graphicFrameLocks noChangeAspect="1"/>
          </p:cNvGraphicFramePr>
          <p:nvPr/>
        </p:nvGraphicFramePr>
        <p:xfrm>
          <a:off x="533400" y="1524000"/>
          <a:ext cx="9144000" cy="4859338"/>
        </p:xfrm>
        <a:graphic>
          <a:graphicData uri="http://schemas.openxmlformats.org/presentationml/2006/ole">
            <mc:AlternateContent xmlns:mc="http://schemas.openxmlformats.org/markup-compatibility/2006">
              <mc:Choice xmlns:v="urn:schemas-microsoft-com:vml" Requires="v">
                <p:oleObj spid="_x0000_s6161" name="Picture" r:id="rId4" imgW="3772596" imgH="3772596" progId="Word.Picture.8">
                  <p:embed/>
                </p:oleObj>
              </mc:Choice>
              <mc:Fallback>
                <p:oleObj name="Picture" r:id="rId4" imgW="3772596" imgH="3772596" progId="Word.Picture.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524000"/>
                        <a:ext cx="9144000" cy="48593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89796" name="Rectangle 4"/>
          <p:cNvSpPr>
            <a:spLocks noChangeArrowheads="1"/>
          </p:cNvSpPr>
          <p:nvPr/>
        </p:nvSpPr>
        <p:spPr bwMode="auto">
          <a:xfrm>
            <a:off x="1308100" y="2476500"/>
            <a:ext cx="482600" cy="244475"/>
          </a:xfrm>
          <a:prstGeom prst="rect">
            <a:avLst/>
          </a:prstGeom>
          <a:solidFill>
            <a:schemeClr val="bg1"/>
          </a:solidFill>
          <a:ln w="9525">
            <a:noFill/>
            <a:miter lim="800000"/>
            <a:headEnd/>
            <a:tailEnd/>
          </a:ln>
        </p:spPr>
        <p:txBody>
          <a:bodyPr wrap="none" lIns="0" tIns="0" rIns="0" bIns="0">
            <a:prstTxWarp prst="textNoShape">
              <a:avLst/>
            </a:prstTxWarp>
            <a:spAutoFit/>
          </a:bodyPr>
          <a:lstStyle/>
          <a:p>
            <a:pPr defTabSz="914400" eaLnBrk="0" fontAlgn="base" hangingPunct="0">
              <a:spcBef>
                <a:spcPct val="0"/>
              </a:spcBef>
              <a:spcAft>
                <a:spcPct val="0"/>
              </a:spcAft>
            </a:pPr>
            <a:r>
              <a:rPr lang="en-GB" sz="1600">
                <a:solidFill>
                  <a:srgbClr val="000000"/>
                </a:solidFill>
                <a:latin typeface="Arial Rounded MT Bold" pitchFamily="-1" charset="0"/>
              </a:rPr>
              <a:t>2048</a:t>
            </a:r>
            <a:endParaRPr lang="en-GB" sz="1600" b="1">
              <a:solidFill>
                <a:srgbClr val="FFFFFF"/>
              </a:solidFill>
              <a:latin typeface="Times New Roman" pitchFamily="-1" charset="0"/>
            </a:endParaRPr>
          </a:p>
        </p:txBody>
      </p:sp>
      <p:grpSp>
        <p:nvGrpSpPr>
          <p:cNvPr id="289798" name="Group 6"/>
          <p:cNvGrpSpPr>
            <a:grpSpLocks/>
          </p:cNvGrpSpPr>
          <p:nvPr/>
        </p:nvGrpSpPr>
        <p:grpSpPr bwMode="auto">
          <a:xfrm>
            <a:off x="615950" y="1981200"/>
            <a:ext cx="1289050" cy="3738563"/>
            <a:chOff x="370" y="1248"/>
            <a:chExt cx="830" cy="2399"/>
          </a:xfrm>
        </p:grpSpPr>
        <p:sp>
          <p:nvSpPr>
            <p:cNvPr id="289812" name="Rectangle 7"/>
            <p:cNvSpPr>
              <a:spLocks noChangeArrowheads="1"/>
            </p:cNvSpPr>
            <p:nvPr/>
          </p:nvSpPr>
          <p:spPr bwMode="auto">
            <a:xfrm>
              <a:off x="697" y="3392"/>
              <a:ext cx="503" cy="255"/>
            </a:xfrm>
            <a:prstGeom prst="rect">
              <a:avLst/>
            </a:prstGeom>
            <a:solidFill>
              <a:schemeClr val="tx1"/>
            </a:solidFill>
            <a:ln w="9525">
              <a:noFill/>
              <a:miter lim="800000"/>
              <a:headEnd/>
              <a:tailEnd/>
            </a:ln>
          </p:spPr>
          <p:txBody>
            <a:bodyPr anchor="ctr">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&lt;64</a:t>
              </a:r>
            </a:p>
          </p:txBody>
        </p:sp>
        <p:sp>
          <p:nvSpPr>
            <p:cNvPr id="289813" name="Rectangle 8"/>
            <p:cNvSpPr>
              <a:spLocks noChangeArrowheads="1"/>
            </p:cNvSpPr>
            <p:nvPr/>
          </p:nvSpPr>
          <p:spPr bwMode="auto">
            <a:xfrm>
              <a:off x="720" y="2822"/>
              <a:ext cx="448" cy="195"/>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pitchFamily="-1" charset="0"/>
                </a:rPr>
                <a:t>128</a:t>
              </a:r>
            </a:p>
          </p:txBody>
        </p:sp>
        <p:sp>
          <p:nvSpPr>
            <p:cNvPr id="289814" name="Rectangle 9"/>
            <p:cNvSpPr>
              <a:spLocks noChangeArrowheads="1"/>
            </p:cNvSpPr>
            <p:nvPr/>
          </p:nvSpPr>
          <p:spPr bwMode="auto">
            <a:xfrm>
              <a:off x="768" y="2192"/>
              <a:ext cx="384"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pitchFamily="-1" charset="0"/>
                </a:rPr>
                <a:t>512</a:t>
              </a:r>
            </a:p>
          </p:txBody>
        </p:sp>
        <p:sp>
          <p:nvSpPr>
            <p:cNvPr id="289815" name="Rectangle 10"/>
            <p:cNvSpPr>
              <a:spLocks noChangeArrowheads="1"/>
            </p:cNvSpPr>
            <p:nvPr/>
          </p:nvSpPr>
          <p:spPr bwMode="auto">
            <a:xfrm>
              <a:off x="370" y="1248"/>
              <a:ext cx="775"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sym typeface="Symbol" pitchFamily="-1" charset="2"/>
                </a:rPr>
                <a:t></a:t>
              </a:r>
              <a:r>
                <a:rPr lang="en-GB" sz="2000" b="1">
                  <a:solidFill>
                    <a:srgbClr val="000000"/>
                  </a:solidFill>
                  <a:latin typeface="Arial Rounded MT Bold" pitchFamily="-1" charset="0"/>
                </a:rPr>
                <a:t>4096</a:t>
              </a:r>
              <a:endParaRPr lang="en-GB" sz="2000" b="1">
                <a:solidFill>
                  <a:srgbClr val="000000"/>
                </a:solidFill>
                <a:latin typeface="Times New Roman" pitchFamily="-1" charset="0"/>
              </a:endParaRPr>
            </a:p>
          </p:txBody>
        </p:sp>
        <p:sp>
          <p:nvSpPr>
            <p:cNvPr id="289816" name="Rectangle 11"/>
            <p:cNvSpPr>
              <a:spLocks noChangeArrowheads="1"/>
            </p:cNvSpPr>
            <p:nvPr/>
          </p:nvSpPr>
          <p:spPr bwMode="auto">
            <a:xfrm>
              <a:off x="655" y="1872"/>
              <a:ext cx="497"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1024</a:t>
              </a:r>
              <a:endParaRPr lang="en-GB" sz="2000" b="1">
                <a:solidFill>
                  <a:srgbClr val="000000"/>
                </a:solidFill>
                <a:latin typeface="Times New Roman" pitchFamily="-1" charset="0"/>
              </a:endParaRPr>
            </a:p>
          </p:txBody>
        </p:sp>
        <p:sp>
          <p:nvSpPr>
            <p:cNvPr id="289817" name="Rectangle 12"/>
            <p:cNvSpPr>
              <a:spLocks noChangeArrowheads="1"/>
            </p:cNvSpPr>
            <p:nvPr/>
          </p:nvSpPr>
          <p:spPr bwMode="auto">
            <a:xfrm>
              <a:off x="720" y="2502"/>
              <a:ext cx="448" cy="196"/>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256</a:t>
              </a:r>
              <a:endParaRPr lang="en-GB" sz="2000" b="1">
                <a:solidFill>
                  <a:srgbClr val="000000"/>
                </a:solidFill>
                <a:latin typeface="Times New Roman" pitchFamily="-1" charset="0"/>
              </a:endParaRPr>
            </a:p>
          </p:txBody>
        </p:sp>
        <p:sp>
          <p:nvSpPr>
            <p:cNvPr id="289818" name="Rectangle 13"/>
            <p:cNvSpPr>
              <a:spLocks noChangeArrowheads="1"/>
            </p:cNvSpPr>
            <p:nvPr/>
          </p:nvSpPr>
          <p:spPr bwMode="auto">
            <a:xfrm>
              <a:off x="776" y="3136"/>
              <a:ext cx="365" cy="195"/>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64</a:t>
              </a:r>
              <a:endParaRPr lang="en-GB" sz="2000" b="1">
                <a:solidFill>
                  <a:srgbClr val="000000"/>
                </a:solidFill>
                <a:latin typeface="Times New Roman" pitchFamily="-1" charset="0"/>
              </a:endParaRPr>
            </a:p>
          </p:txBody>
        </p:sp>
        <p:sp>
          <p:nvSpPr>
            <p:cNvPr id="289819" name="Rectangle 14"/>
            <p:cNvSpPr>
              <a:spLocks noChangeArrowheads="1"/>
            </p:cNvSpPr>
            <p:nvPr/>
          </p:nvSpPr>
          <p:spPr bwMode="auto">
            <a:xfrm>
              <a:off x="669" y="1550"/>
              <a:ext cx="475" cy="195"/>
            </a:xfrm>
            <a:prstGeom prst="rect">
              <a:avLst/>
            </a:prstGeom>
            <a:solidFill>
              <a:schemeClr val="tx1"/>
            </a:solidFill>
            <a:ln w="9525">
              <a:noFill/>
              <a:miter lim="800000"/>
              <a:headEnd/>
              <a:tailEnd/>
            </a:ln>
          </p:spPr>
          <p:txBody>
            <a:bodyPr lIns="0" tIns="0" rIns="0" bIns="0">
              <a:prstTxWarp prst="textNoShape">
                <a:avLst/>
              </a:prstTxWarp>
              <a:spAutoFit/>
            </a:bodyPr>
            <a:lstStyle/>
            <a:p>
              <a:pPr algn="r" defTabSz="914400" eaLnBrk="0" fontAlgn="base" hangingPunct="0">
                <a:spcBef>
                  <a:spcPct val="0"/>
                </a:spcBef>
                <a:spcAft>
                  <a:spcPct val="0"/>
                </a:spcAft>
              </a:pPr>
              <a:r>
                <a:rPr lang="en-GB" sz="2000" b="1">
                  <a:solidFill>
                    <a:srgbClr val="000000"/>
                  </a:solidFill>
                  <a:latin typeface="Arial Rounded MT Bold" pitchFamily="-1" charset="0"/>
                </a:rPr>
                <a:t>2048</a:t>
              </a:r>
              <a:endParaRPr lang="en-GB" sz="2000" b="1">
                <a:solidFill>
                  <a:srgbClr val="000000"/>
                </a:solidFill>
                <a:latin typeface="Times New Roman" pitchFamily="-1" charset="0"/>
              </a:endParaRPr>
            </a:p>
          </p:txBody>
        </p:sp>
      </p:grpSp>
      <p:sp>
        <p:nvSpPr>
          <p:cNvPr id="289799" name="Text Box 15"/>
          <p:cNvSpPr txBox="1">
            <a:spLocks noChangeArrowheads="1"/>
          </p:cNvSpPr>
          <p:nvPr/>
        </p:nvSpPr>
        <p:spPr bwMode="auto">
          <a:xfrm>
            <a:off x="2209800" y="5803900"/>
            <a:ext cx="1752600" cy="457200"/>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pitchFamily="-1" charset="0"/>
              </a:rPr>
              <a:t>Live births</a:t>
            </a:r>
          </a:p>
        </p:txBody>
      </p:sp>
      <p:sp>
        <p:nvSpPr>
          <p:cNvPr id="289800" name="Text Box 16"/>
          <p:cNvSpPr txBox="1">
            <a:spLocks noChangeArrowheads="1"/>
          </p:cNvSpPr>
          <p:nvPr/>
        </p:nvSpPr>
        <p:spPr bwMode="auto">
          <a:xfrm>
            <a:off x="4267200" y="5791200"/>
            <a:ext cx="2133600" cy="457200"/>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pitchFamily="-1" charset="0"/>
              </a:rPr>
              <a:t>Miscarriages</a:t>
            </a:r>
          </a:p>
        </p:txBody>
      </p:sp>
      <p:sp>
        <p:nvSpPr>
          <p:cNvPr id="289801" name="Text Box 17"/>
          <p:cNvSpPr txBox="1">
            <a:spLocks noChangeArrowheads="1"/>
          </p:cNvSpPr>
          <p:nvPr/>
        </p:nvSpPr>
        <p:spPr bwMode="auto">
          <a:xfrm>
            <a:off x="6705600" y="5791200"/>
            <a:ext cx="1752600" cy="457200"/>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US" sz="2400" b="1">
                <a:solidFill>
                  <a:srgbClr val="000000"/>
                </a:solidFill>
                <a:latin typeface="Arial" pitchFamily="-1" charset="0"/>
              </a:rPr>
              <a:t>Ectopics</a:t>
            </a:r>
          </a:p>
        </p:txBody>
      </p:sp>
      <p:sp>
        <p:nvSpPr>
          <p:cNvPr id="289802" name="Rectangle 18"/>
          <p:cNvSpPr>
            <a:spLocks noChangeArrowheads="1"/>
          </p:cNvSpPr>
          <p:nvPr/>
        </p:nvSpPr>
        <p:spPr bwMode="auto">
          <a:xfrm>
            <a:off x="2362200" y="5638800"/>
            <a:ext cx="5638800" cy="228600"/>
          </a:xfrm>
          <a:prstGeom prst="rect">
            <a:avLst/>
          </a:prstGeom>
          <a:solidFill>
            <a:schemeClr val="tx1"/>
          </a:solidFill>
          <a:ln w="9525">
            <a:no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9803" name="Text Box 19"/>
          <p:cNvSpPr txBox="1">
            <a:spLocks noChangeArrowheads="1"/>
          </p:cNvSpPr>
          <p:nvPr/>
        </p:nvSpPr>
        <p:spPr bwMode="auto">
          <a:xfrm>
            <a:off x="6172200" y="3336925"/>
            <a:ext cx="2590800" cy="396875"/>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spcBef>
                <a:spcPct val="50000"/>
              </a:spcBef>
              <a:spcAft>
                <a:spcPct val="0"/>
              </a:spcAft>
            </a:pPr>
            <a:r>
              <a:rPr lang="en-GB" sz="2000" b="1" i="1">
                <a:solidFill>
                  <a:srgbClr val="FF0000"/>
                </a:solidFill>
                <a:latin typeface="Verdana" pitchFamily="-1" charset="0"/>
              </a:rPr>
              <a:t> p</a:t>
            </a:r>
            <a:r>
              <a:rPr lang="en-GB" sz="2000" b="1">
                <a:solidFill>
                  <a:srgbClr val="FF0000"/>
                </a:solidFill>
                <a:latin typeface="Verdana" pitchFamily="-1" charset="0"/>
              </a:rPr>
              <a:t>&lt;0.0001</a:t>
            </a:r>
          </a:p>
        </p:txBody>
      </p:sp>
      <p:sp>
        <p:nvSpPr>
          <p:cNvPr id="289804" name="Text Box 20"/>
          <p:cNvSpPr txBox="1">
            <a:spLocks noChangeArrowheads="1"/>
          </p:cNvSpPr>
          <p:nvPr/>
        </p:nvSpPr>
        <p:spPr bwMode="auto">
          <a:xfrm rot="-5400000">
            <a:off x="-1027113" y="4075113"/>
            <a:ext cx="3730625" cy="457200"/>
          </a:xfrm>
          <a:prstGeom prst="rect">
            <a:avLst/>
          </a:prstGeom>
          <a:noFill/>
          <a:ln w="9525">
            <a:noFill/>
            <a:miter lim="800000"/>
            <a:headEnd/>
            <a:tailEnd/>
          </a:ln>
        </p:spPr>
        <p:txBody>
          <a:bodyPr>
            <a:prstTxWarp prst="textNoShape">
              <a:avLst/>
            </a:prstTxWarp>
            <a:spAutoFit/>
          </a:bodyPr>
          <a:lstStyle/>
          <a:p>
            <a:pPr algn="ctr" defTabSz="914400" eaLnBrk="0" fontAlgn="base" hangingPunct="0">
              <a:spcBef>
                <a:spcPct val="50000"/>
              </a:spcBef>
              <a:spcAft>
                <a:spcPct val="0"/>
              </a:spcAft>
            </a:pPr>
            <a:r>
              <a:rPr lang="en-GB" sz="2400" b="1">
                <a:solidFill>
                  <a:srgbClr val="000066"/>
                </a:solidFill>
                <a:latin typeface="Arial" pitchFamily="-1" charset="0"/>
              </a:rPr>
              <a:t>           Chlamydial  titre</a:t>
            </a:r>
            <a:endParaRPr lang="en-GB" sz="2400" b="1">
              <a:solidFill>
                <a:srgbClr val="000066"/>
              </a:solidFill>
              <a:latin typeface="Times New Roman" pitchFamily="-1" charset="0"/>
            </a:endParaRPr>
          </a:p>
        </p:txBody>
      </p:sp>
      <p:sp>
        <p:nvSpPr>
          <p:cNvPr id="289805" name="Text Box 21"/>
          <p:cNvSpPr txBox="1">
            <a:spLocks noChangeArrowheads="1"/>
          </p:cNvSpPr>
          <p:nvPr/>
        </p:nvSpPr>
        <p:spPr bwMode="auto">
          <a:xfrm>
            <a:off x="762000" y="6467475"/>
            <a:ext cx="8153400" cy="779463"/>
          </a:xfrm>
          <a:prstGeom prst="rect">
            <a:avLst/>
          </a:prstGeom>
          <a:noFill/>
          <a:ln w="9525">
            <a:noFill/>
            <a:miter lim="800000"/>
            <a:headEnd/>
            <a:tailEnd/>
          </a:ln>
        </p:spPr>
        <p:txBody>
          <a:bodyPr anchor="ctr">
            <a:prstTxWarp prst="textNoShape">
              <a:avLst/>
            </a:prstTxWarp>
            <a:spAutoFit/>
          </a:bodyPr>
          <a:lstStyle/>
          <a:p>
            <a:pPr defTabSz="914400" eaLnBrk="0" fontAlgn="base" hangingPunct="0">
              <a:spcBef>
                <a:spcPct val="50000"/>
              </a:spcBef>
              <a:spcAft>
                <a:spcPct val="0"/>
              </a:spcAft>
            </a:pPr>
            <a:r>
              <a:rPr lang="en-GB">
                <a:solidFill>
                  <a:srgbClr val="FFFFFF"/>
                </a:solidFill>
                <a:latin typeface="Verdana" pitchFamily="-1" charset="0"/>
              </a:rPr>
              <a:t>AKANDE VA </a:t>
            </a:r>
            <a:r>
              <a:rPr lang="en-GB">
                <a:solidFill>
                  <a:srgbClr val="FFFF00"/>
                </a:solidFill>
                <a:latin typeface="Verdana" pitchFamily="-1" charset="0"/>
              </a:rPr>
              <a:t>Univ. Bristol PhD Thesis 2001</a:t>
            </a:r>
          </a:p>
          <a:p>
            <a:pPr defTabSz="914400" eaLnBrk="0" fontAlgn="base" hangingPunct="0">
              <a:spcBef>
                <a:spcPct val="50000"/>
              </a:spcBef>
              <a:spcAft>
                <a:spcPct val="0"/>
              </a:spcAft>
            </a:pPr>
            <a:endParaRPr lang="en-US" b="1">
              <a:solidFill>
                <a:srgbClr val="000066"/>
              </a:solidFill>
              <a:latin typeface="Verdana" pitchFamily="-1" charset="0"/>
            </a:endParaRPr>
          </a:p>
        </p:txBody>
      </p:sp>
      <p:sp>
        <p:nvSpPr>
          <p:cNvPr id="289806" name="Line 22"/>
          <p:cNvSpPr>
            <a:spLocks noChangeShapeType="1"/>
          </p:cNvSpPr>
          <p:nvPr/>
        </p:nvSpPr>
        <p:spPr bwMode="auto">
          <a:xfrm>
            <a:off x="6726238" y="3090863"/>
            <a:ext cx="1554162" cy="0"/>
          </a:xfrm>
          <a:prstGeom prst="line">
            <a:avLst/>
          </a:prstGeom>
          <a:noFill/>
          <a:ln w="101600">
            <a:solidFill>
              <a:srgbClr val="00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9807" name="Line 23"/>
          <p:cNvSpPr>
            <a:spLocks noChangeShapeType="1"/>
          </p:cNvSpPr>
          <p:nvPr/>
        </p:nvSpPr>
        <p:spPr bwMode="auto">
          <a:xfrm>
            <a:off x="4538663" y="5105400"/>
            <a:ext cx="1554162" cy="0"/>
          </a:xfrm>
          <a:prstGeom prst="line">
            <a:avLst/>
          </a:prstGeom>
          <a:noFill/>
          <a:ln w="101600">
            <a:solidFill>
              <a:srgbClr val="00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9808" name="Line 24"/>
          <p:cNvSpPr>
            <a:spLocks noChangeShapeType="1"/>
          </p:cNvSpPr>
          <p:nvPr/>
        </p:nvSpPr>
        <p:spPr bwMode="auto">
          <a:xfrm>
            <a:off x="2339975" y="5094288"/>
            <a:ext cx="1554163" cy="0"/>
          </a:xfrm>
          <a:prstGeom prst="line">
            <a:avLst/>
          </a:prstGeom>
          <a:noFill/>
          <a:ln w="101600">
            <a:solidFill>
              <a:srgbClr val="000000"/>
            </a:solidFill>
            <a:round/>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FFFFFF"/>
              </a:solidFill>
              <a:latin typeface="Arial Rounded MT Bold" pitchFamily="-1" charset="0"/>
            </a:endParaRPr>
          </a:p>
        </p:txBody>
      </p:sp>
      <p:sp>
        <p:nvSpPr>
          <p:cNvPr id="289809" name="Rectangle 25"/>
          <p:cNvSpPr>
            <a:spLocks noChangeArrowheads="1"/>
          </p:cNvSpPr>
          <p:nvPr/>
        </p:nvSpPr>
        <p:spPr bwMode="auto">
          <a:xfrm>
            <a:off x="8763000" y="914400"/>
            <a:ext cx="685800" cy="5943600"/>
          </a:xfrm>
          <a:prstGeom prst="rect">
            <a:avLst/>
          </a:prstGeom>
          <a:solidFill>
            <a:srgbClr val="000000"/>
          </a:solidFill>
          <a:ln w="177800">
            <a:solidFill>
              <a:srgbClr val="000000"/>
            </a:solidFill>
            <a:miter lim="800000"/>
            <a:headEnd/>
            <a:tailEnd/>
          </a:ln>
        </p:spPr>
        <p:txBody>
          <a:bodyPr wrap="none" anchor="ctr">
            <a:prstTxWarp prst="textNoShape">
              <a:avLst/>
            </a:prstTxWarp>
          </a:bodyPr>
          <a:lstStyle/>
          <a:p>
            <a:pPr algn="ctr" defTabSz="914400" fontAlgn="base">
              <a:spcBef>
                <a:spcPct val="0"/>
              </a:spcBef>
              <a:spcAft>
                <a:spcPct val="0"/>
              </a:spcAft>
            </a:pPr>
            <a:endParaRPr lang="en-US" sz="2400">
              <a:solidFill>
                <a:srgbClr val="000000"/>
              </a:solidFill>
              <a:latin typeface="Franklin Gothic Medium" pitchFamily="-1" charset="0"/>
            </a:endParaRPr>
          </a:p>
        </p:txBody>
      </p:sp>
      <p:sp>
        <p:nvSpPr>
          <p:cNvPr id="28" name="Text Box 5"/>
          <p:cNvSpPr txBox="1">
            <a:spLocks noChangeArrowheads="1"/>
          </p:cNvSpPr>
          <p:nvPr/>
        </p:nvSpPr>
        <p:spPr bwMode="auto">
          <a:xfrm>
            <a:off x="533400" y="192141"/>
            <a:ext cx="8686800" cy="1338828"/>
          </a:xfrm>
          <a:prstGeom prst="rect">
            <a:avLst/>
          </a:prstGeom>
          <a:noFill/>
          <a:ln w="9525">
            <a:noFill/>
            <a:miter lim="800000"/>
            <a:headEnd/>
            <a:tailEnd/>
          </a:ln>
        </p:spPr>
        <p:txBody>
          <a:bodyPr anchor="ctr">
            <a:prstTxWarp prst="textNoShape">
              <a:avLst/>
            </a:prstTxWarp>
            <a:spAutoFit/>
          </a:bodyPr>
          <a:lstStyle/>
          <a:p>
            <a:pPr algn="ctr" defTabSz="914400" eaLnBrk="0" fontAlgn="base" hangingPunct="0">
              <a:lnSpc>
                <a:spcPct val="50000"/>
              </a:lnSpc>
              <a:spcBef>
                <a:spcPct val="50000"/>
              </a:spcBef>
              <a:spcAft>
                <a:spcPct val="0"/>
              </a:spcAft>
            </a:pPr>
            <a:r>
              <a:rPr lang="en-US" sz="4400" b="1" dirty="0">
                <a:solidFill>
                  <a:srgbClr val="FFFF00"/>
                </a:solidFill>
                <a:latin typeface="Calibri"/>
                <a:cs typeface="Calibri"/>
              </a:rPr>
              <a:t>Chlamydial antibody titres</a:t>
            </a:r>
          </a:p>
          <a:p>
            <a:pPr algn="ctr" defTabSz="914400" eaLnBrk="0" fontAlgn="base" hangingPunct="0">
              <a:lnSpc>
                <a:spcPct val="50000"/>
              </a:lnSpc>
              <a:spcBef>
                <a:spcPct val="50000"/>
              </a:spcBef>
              <a:spcAft>
                <a:spcPct val="0"/>
              </a:spcAft>
            </a:pPr>
            <a:r>
              <a:rPr lang="en-US" sz="2000" dirty="0">
                <a:solidFill>
                  <a:srgbClr val="FFFF00"/>
                </a:solidFill>
                <a:latin typeface="Calibri"/>
                <a:cs typeface="Calibri"/>
              </a:rPr>
              <a:t>(median, range &amp; quartiles)</a:t>
            </a:r>
          </a:p>
          <a:p>
            <a:pPr algn="ctr" defTabSz="914400" eaLnBrk="0" fontAlgn="base" hangingPunct="0">
              <a:lnSpc>
                <a:spcPct val="50000"/>
              </a:lnSpc>
              <a:spcBef>
                <a:spcPct val="50000"/>
              </a:spcBef>
              <a:spcAft>
                <a:spcPct val="0"/>
              </a:spcAft>
            </a:pPr>
            <a:r>
              <a:rPr lang="en-US" sz="3600" dirty="0">
                <a:solidFill>
                  <a:srgbClr val="FFFF00"/>
                </a:solidFill>
                <a:latin typeface="Calibri"/>
                <a:cs typeface="Calibri"/>
              </a:rPr>
              <a:t>according to outcome of pregnancy</a:t>
            </a:r>
          </a:p>
        </p:txBody>
      </p:sp>
    </p:spTree>
    <p:extLst>
      <p:ext uri="{BB962C8B-B14F-4D97-AF65-F5344CB8AC3E}">
        <p14:creationId xmlns:p14="http://schemas.microsoft.com/office/powerpoint/2010/main" val="3588477490"/>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2"/>
          <p:cNvSpPr>
            <a:spLocks noGrp="1" noChangeArrowheads="1"/>
          </p:cNvSpPr>
          <p:nvPr>
            <p:ph type="title"/>
          </p:nvPr>
        </p:nvSpPr>
        <p:spPr/>
        <p:txBody>
          <a:bodyPr/>
          <a:lstStyle/>
          <a:p>
            <a:pPr eaLnBrk="1" hangingPunct="1"/>
            <a:endParaRPr lang="en-US"/>
          </a:p>
        </p:txBody>
      </p:sp>
      <p:pic>
        <p:nvPicPr>
          <p:cNvPr id="304131" name="Picture 3" descr="Ectopic20-24"/>
          <p:cNvPicPr>
            <a:picLocks noGrp="1" noChangeAspect="1" noChangeArrowheads="1"/>
          </p:cNvPicPr>
          <p:nvPr>
            <p:ph type="clipArt" sz="half" idx="1"/>
          </p:nvPr>
        </p:nvPicPr>
        <p:blipFill>
          <a:blip r:embed="rId2"/>
          <a:srcRect/>
          <a:stretch>
            <a:fillRect/>
          </a:stretch>
        </p:blipFill>
        <p:spPr>
          <a:xfrm>
            <a:off x="0" y="0"/>
            <a:ext cx="9144000" cy="6924675"/>
          </a:xfrm>
        </p:spPr>
      </p:pic>
      <p:sp>
        <p:nvSpPr>
          <p:cNvPr id="304132" name="Rectangle 4"/>
          <p:cNvSpPr>
            <a:spLocks noGrp="1" noChangeArrowheads="1"/>
          </p:cNvSpPr>
          <p:nvPr>
            <p:ph type="body" sz="half" idx="2"/>
          </p:nvPr>
        </p:nvSpPr>
        <p:spPr>
          <a:xfrm>
            <a:off x="611560" y="6394450"/>
            <a:ext cx="5726113" cy="674688"/>
          </a:xfrm>
          <a:ln cap="flat">
            <a:solidFill>
              <a:schemeClr val="tx1"/>
            </a:solidFill>
          </a:ln>
        </p:spPr>
        <p:txBody>
          <a:bodyPr/>
          <a:lstStyle/>
          <a:p>
            <a:pPr eaLnBrk="1" hangingPunct="1">
              <a:buFontTx/>
              <a:buNone/>
            </a:pPr>
            <a:r>
              <a:rPr lang="en-GB" sz="2400" dirty="0">
                <a:solidFill>
                  <a:schemeClr val="bg1"/>
                </a:solidFill>
                <a:latin typeface="Arial" pitchFamily="-1" charset="0"/>
                <a:ea typeface="Arial" pitchFamily="-1" charset="0"/>
                <a:cs typeface="Arial" pitchFamily="-1" charset="0"/>
              </a:rPr>
              <a:t>Egger M et al </a:t>
            </a:r>
            <a:r>
              <a:rPr lang="en-GB" sz="2400" i="1" dirty="0">
                <a:solidFill>
                  <a:schemeClr val="bg1"/>
                </a:solidFill>
                <a:latin typeface="Arial" pitchFamily="-1" charset="0"/>
                <a:ea typeface="Arial" pitchFamily="-1" charset="0"/>
                <a:cs typeface="Arial" pitchFamily="-1" charset="0"/>
              </a:rPr>
              <a:t>BMJ</a:t>
            </a:r>
            <a:r>
              <a:rPr lang="en-GB" sz="2400" dirty="0">
                <a:solidFill>
                  <a:schemeClr val="bg1"/>
                </a:solidFill>
                <a:latin typeface="Arial" pitchFamily="-1" charset="0"/>
                <a:ea typeface="Arial" pitchFamily="-1" charset="0"/>
                <a:cs typeface="Arial" pitchFamily="-1" charset="0"/>
              </a:rPr>
              <a:t> 1998: 316; 1776-9</a:t>
            </a:r>
          </a:p>
        </p:txBody>
      </p:sp>
      <p:sp>
        <p:nvSpPr>
          <p:cNvPr id="304133" name="Rectangle 5"/>
          <p:cNvSpPr>
            <a:spLocks noChangeArrowheads="1"/>
          </p:cNvSpPr>
          <p:nvPr/>
        </p:nvSpPr>
        <p:spPr bwMode="auto">
          <a:xfrm>
            <a:off x="1720850" y="1149350"/>
            <a:ext cx="6545263" cy="3048000"/>
          </a:xfrm>
          <a:prstGeom prst="rect">
            <a:avLst/>
          </a:prstGeom>
          <a:noFill/>
          <a:ln w="12700">
            <a:noFill/>
            <a:miter lim="800000"/>
            <a:headEnd type="none" w="sm" len="sm"/>
            <a:tailEnd type="none" w="sm" len="sm"/>
          </a:ln>
        </p:spPr>
        <p:txBody>
          <a:bodyPr>
            <a:prstTxWarp prst="textNoShape">
              <a:avLst/>
            </a:prstTxWarp>
            <a:spAutoFit/>
          </a:bodyPr>
          <a:lstStyle/>
          <a:p>
            <a:pPr algn="l" eaLnBrk="0" hangingPunct="0">
              <a:spcBef>
                <a:spcPct val="50000"/>
              </a:spcBef>
              <a:buSzPct val="100000"/>
            </a:pPr>
            <a:r>
              <a:rPr lang="en-GB" sz="2800">
                <a:solidFill>
                  <a:srgbClr val="000066"/>
                </a:solidFill>
                <a:latin typeface="Arial" pitchFamily="-1" charset="0"/>
              </a:rPr>
              <a:t>			                   </a:t>
            </a:r>
            <a:r>
              <a:rPr lang="en-GB" sz="3200" b="1">
                <a:solidFill>
                  <a:srgbClr val="000066"/>
                </a:solidFill>
                <a:latin typeface="Arial" pitchFamily="-1" charset="0"/>
              </a:rPr>
              <a:t>1985</a:t>
            </a:r>
          </a:p>
          <a:p>
            <a:pPr algn="l" eaLnBrk="0" hangingPunct="0">
              <a:spcBef>
                <a:spcPct val="50000"/>
              </a:spcBef>
              <a:buSzPct val="100000"/>
            </a:pPr>
            <a:endParaRPr lang="en-GB" sz="4400" b="1">
              <a:solidFill>
                <a:srgbClr val="000066"/>
              </a:solidFill>
              <a:latin typeface="Arial" pitchFamily="-1" charset="0"/>
            </a:endParaRPr>
          </a:p>
          <a:p>
            <a:pPr algn="l" eaLnBrk="0" hangingPunct="0">
              <a:spcBef>
                <a:spcPct val="50000"/>
              </a:spcBef>
              <a:buSzPct val="100000"/>
            </a:pPr>
            <a:endParaRPr lang="en-GB" sz="3200" b="1">
              <a:solidFill>
                <a:srgbClr val="000066"/>
              </a:solidFill>
              <a:latin typeface="Arial" pitchFamily="-1" charset="0"/>
            </a:endParaRPr>
          </a:p>
          <a:p>
            <a:pPr algn="l" eaLnBrk="0" hangingPunct="0">
              <a:spcBef>
                <a:spcPct val="50000"/>
              </a:spcBef>
              <a:buSzPct val="100000"/>
            </a:pPr>
            <a:r>
              <a:rPr lang="en-GB" sz="3200" b="1">
                <a:solidFill>
                  <a:srgbClr val="000066"/>
                </a:solidFill>
                <a:latin typeface="Arial" pitchFamily="-1" charset="0"/>
              </a:rPr>
              <a:t> 1995</a:t>
            </a:r>
          </a:p>
        </p:txBody>
      </p:sp>
      <p:sp>
        <p:nvSpPr>
          <p:cNvPr id="1228808" name="Line 8"/>
          <p:cNvSpPr>
            <a:spLocks noChangeShapeType="1"/>
          </p:cNvSpPr>
          <p:nvPr/>
        </p:nvSpPr>
        <p:spPr bwMode="auto">
          <a:xfrm flipH="1">
            <a:off x="1547813" y="1192213"/>
            <a:ext cx="6911975" cy="3643312"/>
          </a:xfrm>
          <a:prstGeom prst="line">
            <a:avLst/>
          </a:prstGeom>
          <a:noFill/>
          <a:ln w="127000">
            <a:solidFill>
              <a:schemeClr val="tx2"/>
            </a:solidFill>
            <a:round/>
            <a:headEnd/>
            <a:tailEnd type="arrow" w="med" len="med"/>
          </a:ln>
        </p:spPr>
        <p:txBody>
          <a:bodyPr>
            <a:prstTxWarp prst="textNoShape">
              <a:avLst/>
            </a:prstTxWarp>
          </a:bodyPr>
          <a:lstStyle/>
          <a:p>
            <a:endParaRPr lang="en-US"/>
          </a:p>
        </p:txBody>
      </p:sp>
      <p:sp>
        <p:nvSpPr>
          <p:cNvPr id="1228806" name="Oval 6"/>
          <p:cNvSpPr>
            <a:spLocks noChangeArrowheads="1"/>
          </p:cNvSpPr>
          <p:nvPr/>
        </p:nvSpPr>
        <p:spPr bwMode="auto">
          <a:xfrm>
            <a:off x="838200" y="4419600"/>
            <a:ext cx="1447800" cy="1447800"/>
          </a:xfrm>
          <a:prstGeom prst="ellipse">
            <a:avLst/>
          </a:prstGeom>
          <a:noFill/>
          <a:ln w="177800">
            <a:solidFill>
              <a:srgbClr val="FF0000"/>
            </a:solidFill>
            <a:prstDash val="sysDot"/>
            <a:round/>
            <a:headEnd/>
            <a:tailEnd/>
          </a:ln>
        </p:spPr>
        <p:txBody>
          <a:bodyPr wrap="none" anchor="ctr">
            <a:prstTxWarp prst="textNoShape">
              <a:avLst/>
            </a:prstTxWarp>
          </a:bodyPr>
          <a:lstStyle/>
          <a:p>
            <a:endParaRPr lang="en-US"/>
          </a:p>
        </p:txBody>
      </p:sp>
      <p:sp>
        <p:nvSpPr>
          <p:cNvPr id="10" name="Rectangle 2"/>
          <p:cNvSpPr txBox="1">
            <a:spLocks noChangeArrowheads="1"/>
          </p:cNvSpPr>
          <p:nvPr/>
        </p:nvSpPr>
        <p:spPr bwMode="auto">
          <a:xfrm>
            <a:off x="3547392" y="32944"/>
            <a:ext cx="8153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2pPr>
            <a:lvl3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3pPr>
            <a:lvl4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4pPr>
            <a:lvl5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5pPr>
            <a:lvl6pPr marL="4572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6pPr>
            <a:lvl7pPr marL="9144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7pPr>
            <a:lvl8pPr marL="13716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8pPr>
            <a:lvl9pPr marL="18288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4400" b="0" i="0" u="none" strike="noStrike" kern="0" cap="none" spc="0" normalizeH="0" baseline="0" noProof="0" dirty="0" smtClean="0">
                <a:ln>
                  <a:noFill/>
                </a:ln>
                <a:solidFill>
                  <a:srgbClr val="000000"/>
                </a:solidFill>
                <a:effectLst/>
                <a:uLnTx/>
                <a:uFillTx/>
                <a:latin typeface="Arial Rounded MT Bold"/>
                <a:ea typeface="Arial"/>
                <a:cs typeface="Arial"/>
              </a:rPr>
              <a:t>E.P. </a:t>
            </a:r>
            <a:r>
              <a:rPr kumimoji="0" lang="en-GB" sz="4400" b="0" i="0" u="none" strike="noStrike" kern="0" cap="none" spc="0" normalizeH="0" baseline="0" noProof="0" dirty="0" err="1" smtClean="0">
                <a:ln>
                  <a:noFill/>
                </a:ln>
                <a:solidFill>
                  <a:srgbClr val="000000"/>
                </a:solidFill>
                <a:effectLst/>
                <a:uLnTx/>
                <a:uFillTx/>
                <a:latin typeface="Arial Rounded MT Bold"/>
                <a:ea typeface="Arial"/>
                <a:cs typeface="Arial"/>
              </a:rPr>
              <a:t>vs</a:t>
            </a:r>
            <a:r>
              <a:rPr kumimoji="0" lang="en-GB" sz="4400" b="0" i="0" u="none" strike="noStrike" kern="0" cap="none" spc="0" normalizeH="0" baseline="0" noProof="0" dirty="0" smtClean="0">
                <a:ln>
                  <a:noFill/>
                </a:ln>
                <a:solidFill>
                  <a:srgbClr val="000000"/>
                </a:solidFill>
                <a:effectLst/>
                <a:uLnTx/>
                <a:uFillTx/>
                <a:latin typeface="Arial Rounded MT Bold"/>
                <a:ea typeface="Arial"/>
                <a:cs typeface="Arial"/>
              </a:rPr>
              <a:t> Chlamydia</a:t>
            </a:r>
            <a:endParaRPr kumimoji="0" lang="en-GB" sz="4400" b="0" i="0" u="none" strike="noStrike" kern="0" cap="none" spc="0" normalizeH="0" baseline="0" noProof="0" dirty="0">
              <a:ln>
                <a:noFill/>
              </a:ln>
              <a:solidFill>
                <a:srgbClr val="000000"/>
              </a:solidFill>
              <a:effectLst/>
              <a:uLnTx/>
              <a:uFillTx/>
              <a:latin typeface="Arial Rounded MT Bold"/>
              <a:ea typeface="Arial"/>
              <a:cs typeface="Arial"/>
            </a:endParaRPr>
          </a:p>
        </p:txBody>
      </p:sp>
      <p:sp>
        <p:nvSpPr>
          <p:cNvPr id="12" name="Rectangle 2"/>
          <p:cNvSpPr txBox="1">
            <a:spLocks noChangeArrowheads="1"/>
          </p:cNvSpPr>
          <p:nvPr/>
        </p:nvSpPr>
        <p:spPr bwMode="auto">
          <a:xfrm>
            <a:off x="4355976" y="3356992"/>
            <a:ext cx="4104456"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00"/>
                </a:solidFill>
                <a:latin typeface="+mj-lt"/>
                <a:ea typeface="+mj-ea"/>
                <a:cs typeface="+mj-cs"/>
              </a:defRPr>
            </a:lvl1pPr>
            <a:lvl2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2pPr>
            <a:lvl3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3pPr>
            <a:lvl4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4pPr>
            <a:lvl5pPr algn="ctr" rtl="0" eaLnBrk="0" fontAlgn="base" hangingPunct="0">
              <a:spcBef>
                <a:spcPct val="0"/>
              </a:spcBef>
              <a:spcAft>
                <a:spcPct val="0"/>
              </a:spcAft>
              <a:defRPr sz="4400">
                <a:solidFill>
                  <a:srgbClr val="FFFF00"/>
                </a:solidFill>
                <a:latin typeface="Arial Rounded MT Bold" pitchFamily="-1" charset="0"/>
                <a:ea typeface="Arial" pitchFamily="-1" charset="0"/>
                <a:cs typeface="Arial" pitchFamily="-1" charset="0"/>
              </a:defRPr>
            </a:lvl5pPr>
            <a:lvl6pPr marL="4572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6pPr>
            <a:lvl7pPr marL="9144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7pPr>
            <a:lvl8pPr marL="13716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8pPr>
            <a:lvl9pPr marL="1828800" algn="ctr" rtl="0" fontAlgn="base">
              <a:spcBef>
                <a:spcPct val="0"/>
              </a:spcBef>
              <a:spcAft>
                <a:spcPct val="0"/>
              </a:spcAft>
              <a:defRPr sz="4400">
                <a:solidFill>
                  <a:srgbClr val="FFFF00"/>
                </a:solidFill>
                <a:latin typeface="Arial Rounded MT Bold" pitchFamily="-1" charset="0"/>
                <a:ea typeface="Arial" pitchFamily="-1" charset="0"/>
                <a:cs typeface="Arial" pitchFamily="-1" charset="0"/>
              </a:defRPr>
            </a:lvl9pPr>
          </a:lstStyle>
          <a:p>
            <a:pPr marL="0" marR="0" lvl="0" indent="0" defTabSz="914400" rtl="0" eaLnBrk="1" fontAlgn="base" latinLnBrk="0" hangingPunct="1">
              <a:lnSpc>
                <a:spcPct val="100000"/>
              </a:lnSpc>
              <a:spcBef>
                <a:spcPct val="0"/>
              </a:spcBef>
              <a:spcAft>
                <a:spcPct val="0"/>
              </a:spcAft>
              <a:buClrTx/>
              <a:buSzTx/>
              <a:buFontTx/>
              <a:buNone/>
              <a:tabLst/>
              <a:defRPr/>
            </a:pPr>
            <a:r>
              <a:rPr lang="en-GB" sz="3600" kern="0" dirty="0" smtClean="0">
                <a:solidFill>
                  <a:srgbClr val="000000"/>
                </a:solidFill>
                <a:latin typeface="Arial Rounded MT Bold"/>
                <a:ea typeface="Arial"/>
                <a:cs typeface="Arial"/>
              </a:rPr>
              <a:t>No </a:t>
            </a:r>
            <a:r>
              <a:rPr kumimoji="0" lang="en-GB" sz="3600" b="0" i="0" u="none" strike="noStrike" kern="0" cap="none" spc="0" normalizeH="0" baseline="0" noProof="0" dirty="0" smtClean="0">
                <a:ln>
                  <a:noFill/>
                </a:ln>
                <a:solidFill>
                  <a:srgbClr val="000000"/>
                </a:solidFill>
                <a:effectLst/>
                <a:uLnTx/>
                <a:uFillTx/>
                <a:latin typeface="Arial Rounded MT Bold"/>
                <a:ea typeface="Arial"/>
                <a:cs typeface="Arial"/>
              </a:rPr>
              <a:t>Chlamydia</a:t>
            </a:r>
          </a:p>
          <a:p>
            <a:pPr marL="0" marR="0" lvl="0" indent="0" defTabSz="914400" rtl="0" eaLnBrk="1" fontAlgn="base" latinLnBrk="0" hangingPunct="1">
              <a:lnSpc>
                <a:spcPct val="100000"/>
              </a:lnSpc>
              <a:spcBef>
                <a:spcPct val="0"/>
              </a:spcBef>
              <a:spcAft>
                <a:spcPct val="0"/>
              </a:spcAft>
              <a:buClrTx/>
              <a:buSzTx/>
              <a:buFontTx/>
              <a:buNone/>
              <a:tabLst/>
              <a:defRPr/>
            </a:pPr>
            <a:r>
              <a:rPr lang="en-GB" sz="3600" kern="0" dirty="0" smtClean="0">
                <a:solidFill>
                  <a:srgbClr val="000000"/>
                </a:solidFill>
                <a:latin typeface="Arial Rounded MT Bold"/>
                <a:ea typeface="Arial"/>
                <a:cs typeface="Arial"/>
              </a:rPr>
              <a:t>= No </a:t>
            </a:r>
            <a:r>
              <a:rPr lang="en-GB" sz="3600" kern="0" dirty="0" err="1" smtClean="0">
                <a:solidFill>
                  <a:srgbClr val="000000"/>
                </a:solidFill>
                <a:latin typeface="Arial Rounded MT Bold"/>
                <a:ea typeface="Arial"/>
                <a:cs typeface="Arial"/>
              </a:rPr>
              <a:t>Ectopics</a:t>
            </a:r>
            <a:r>
              <a:rPr lang="en-GB" sz="3600" kern="0" dirty="0" smtClean="0">
                <a:solidFill>
                  <a:srgbClr val="000000"/>
                </a:solidFill>
                <a:latin typeface="Arial Rounded MT Bold"/>
                <a:ea typeface="Arial"/>
                <a:cs typeface="Arial"/>
              </a:rPr>
              <a:t>!</a:t>
            </a:r>
            <a:endParaRPr kumimoji="0" lang="en-GB" sz="3600" b="0" i="0" u="none" strike="noStrike" kern="0" cap="none" spc="0" normalizeH="0" baseline="0" noProof="0" dirty="0">
              <a:ln>
                <a:noFill/>
              </a:ln>
              <a:solidFill>
                <a:srgbClr val="000000"/>
              </a:solidFill>
              <a:effectLst/>
              <a:uLnTx/>
              <a:uFillTx/>
              <a:latin typeface="Arial Rounded MT Bold"/>
              <a:ea typeface="Arial"/>
              <a:cs typeface="Arial"/>
            </a:endParaRPr>
          </a:p>
        </p:txBody>
      </p:sp>
    </p:spTree>
    <p:extLst>
      <p:ext uri="{BB962C8B-B14F-4D97-AF65-F5344CB8AC3E}">
        <p14:creationId xmlns:p14="http://schemas.microsoft.com/office/powerpoint/2010/main" val="1658091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28808"/>
                                        </p:tgtEl>
                                        <p:attrNameLst>
                                          <p:attrName>style.visibility</p:attrName>
                                        </p:attrNameLst>
                                      </p:cBhvr>
                                      <p:to>
                                        <p:strVal val="visible"/>
                                      </p:to>
                                    </p:set>
                                    <p:animEffect transition="in" filter="wipe(up)">
                                      <p:cBhvr>
                                        <p:cTn id="7" dur="5000"/>
                                        <p:tgtEl>
                                          <p:spTgt spid="1228808"/>
                                        </p:tgtEl>
                                      </p:cBhvr>
                                    </p:animEffect>
                                  </p:childTnLst>
                                </p:cTn>
                              </p:par>
                            </p:childTnLst>
                          </p:cTn>
                        </p:par>
                        <p:par>
                          <p:cTn id="8" fill="hold">
                            <p:stCondLst>
                              <p:cond delay="5000"/>
                            </p:stCondLst>
                            <p:childTnLst>
                              <p:par>
                                <p:cTn id="9" presetID="23" presetClass="entr" presetSubtype="16" fill="hold" grpId="0" nodeType="afterEffect">
                                  <p:stCondLst>
                                    <p:cond delay="0"/>
                                  </p:stCondLst>
                                  <p:childTnLst>
                                    <p:set>
                                      <p:cBhvr>
                                        <p:cTn id="10" dur="1" fill="hold">
                                          <p:stCondLst>
                                            <p:cond delay="0"/>
                                          </p:stCondLst>
                                        </p:cTn>
                                        <p:tgtEl>
                                          <p:spTgt spid="1228806"/>
                                        </p:tgtEl>
                                        <p:attrNameLst>
                                          <p:attrName>style.visibility</p:attrName>
                                        </p:attrNameLst>
                                      </p:cBhvr>
                                      <p:to>
                                        <p:strVal val="visible"/>
                                      </p:to>
                                    </p:set>
                                    <p:anim calcmode="lin" valueType="num">
                                      <p:cBhvr>
                                        <p:cTn id="11" dur="500" fill="hold"/>
                                        <p:tgtEl>
                                          <p:spTgt spid="1228806"/>
                                        </p:tgtEl>
                                        <p:attrNameLst>
                                          <p:attrName>ppt_w</p:attrName>
                                        </p:attrNameLst>
                                      </p:cBhvr>
                                      <p:tavLst>
                                        <p:tav tm="0">
                                          <p:val>
                                            <p:fltVal val="0"/>
                                          </p:val>
                                        </p:tav>
                                        <p:tav tm="100000">
                                          <p:val>
                                            <p:strVal val="#ppt_w"/>
                                          </p:val>
                                        </p:tav>
                                      </p:tavLst>
                                    </p:anim>
                                    <p:anim calcmode="lin" valueType="num">
                                      <p:cBhvr>
                                        <p:cTn id="12" dur="500" fill="hold"/>
                                        <p:tgtEl>
                                          <p:spTgt spid="1228806"/>
                                        </p:tgtEl>
                                        <p:attrNameLst>
                                          <p:attrName>ppt_h</p:attrName>
                                        </p:attrNameLst>
                                      </p:cBhvr>
                                      <p:tavLst>
                                        <p:tav tm="0">
                                          <p:val>
                                            <p:fltVal val="0"/>
                                          </p:val>
                                        </p:tav>
                                        <p:tav tm="100000">
                                          <p:val>
                                            <p:strVal val="#ppt_h"/>
                                          </p:val>
                                        </p:tav>
                                      </p:tavLst>
                                    </p:anim>
                                  </p:childTnLst>
                                </p:cTn>
                              </p:par>
                            </p:childTnLst>
                          </p:cTn>
                        </p:par>
                        <p:par>
                          <p:cTn id="13" fill="hold">
                            <p:stCondLst>
                              <p:cond delay="5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08" grpId="0" animBg="1"/>
      <p:bldP spid="1228806"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4249881" cy="5024965"/>
          </a:xfrm>
          <a:prstGeom prst="rect">
            <a:avLst/>
          </a:prstGeom>
          <a:noFill/>
        </p:spPr>
        <p:txBody>
          <a:bodyPr wrap="none" rtlCol="0">
            <a:spAutoFit/>
          </a:bodyPr>
          <a:lstStyle/>
          <a:p>
            <a:pPr marL="457200" indent="-457200">
              <a:lnSpc>
                <a:spcPct val="120000"/>
              </a:lnSpc>
              <a:buFont typeface="Arial"/>
              <a:buChar char="•"/>
            </a:pPr>
            <a:r>
              <a:rPr lang="en-US" sz="3200" dirty="0" smtClean="0">
                <a:solidFill>
                  <a:schemeClr val="bg1">
                    <a:lumMod val="65000"/>
                  </a:schemeClr>
                </a:solidFill>
                <a:latin typeface="Calibri"/>
              </a:rPr>
              <a:t>Cervicitis</a:t>
            </a:r>
          </a:p>
          <a:p>
            <a:pPr marL="457200" indent="-457200">
              <a:lnSpc>
                <a:spcPct val="120000"/>
              </a:lnSpc>
              <a:buFont typeface="Arial"/>
              <a:buChar char="•"/>
            </a:pPr>
            <a:r>
              <a:rPr lang="en-US" sz="3200" dirty="0" smtClean="0">
                <a:solidFill>
                  <a:schemeClr val="bg1">
                    <a:lumMod val="65000"/>
                  </a:schemeClr>
                </a:solidFill>
                <a:latin typeface="Calibri"/>
              </a:rPr>
              <a:t>Endometritis = AUB</a:t>
            </a:r>
          </a:p>
          <a:p>
            <a:pPr marL="457200" indent="-457200">
              <a:lnSpc>
                <a:spcPct val="120000"/>
              </a:lnSpc>
              <a:buFont typeface="Arial"/>
              <a:buChar char="•"/>
            </a:pPr>
            <a:r>
              <a:rPr lang="en-US" sz="3200" dirty="0" smtClean="0">
                <a:solidFill>
                  <a:schemeClr val="bg1">
                    <a:lumMod val="65000"/>
                  </a:schemeClr>
                </a:solidFill>
                <a:latin typeface="Calibri"/>
              </a:rPr>
              <a:t>Severe Salpingitis</a:t>
            </a:r>
          </a:p>
          <a:p>
            <a:pPr marL="457200" indent="-457200">
              <a:lnSpc>
                <a:spcPct val="120000"/>
              </a:lnSpc>
              <a:buFont typeface="Arial"/>
              <a:buChar char="•"/>
            </a:pPr>
            <a:r>
              <a:rPr lang="en-US" sz="3200" dirty="0" smtClean="0">
                <a:solidFill>
                  <a:schemeClr val="bg1">
                    <a:lumMod val="65000"/>
                  </a:schemeClr>
                </a:solidFill>
                <a:latin typeface="Calibri"/>
              </a:rPr>
              <a:t>Ectopic Pregnancy</a:t>
            </a:r>
          </a:p>
          <a:p>
            <a:pPr marL="457200" indent="-457200">
              <a:lnSpc>
                <a:spcPct val="120000"/>
              </a:lnSpc>
              <a:buFont typeface="Arial"/>
              <a:buChar char="•"/>
            </a:pPr>
            <a:r>
              <a:rPr lang="en-US" sz="4400" b="1" dirty="0" smtClean="0">
                <a:solidFill>
                  <a:schemeClr val="bg1"/>
                </a:solidFill>
                <a:latin typeface="Calibri"/>
              </a:rPr>
              <a:t>Tubal Infertility</a:t>
            </a:r>
          </a:p>
          <a:p>
            <a:pPr marL="457200" indent="-457200">
              <a:lnSpc>
                <a:spcPct val="120000"/>
              </a:lnSpc>
              <a:buFont typeface="Arial"/>
              <a:buChar char="•"/>
            </a:pPr>
            <a:r>
              <a:rPr lang="en-US" sz="3200" dirty="0" smtClean="0">
                <a:solidFill>
                  <a:schemeClr val="bg1">
                    <a:lumMod val="65000"/>
                  </a:schemeClr>
                </a:solidFill>
                <a:latin typeface="Calibri"/>
              </a:rPr>
              <a:t>Miscarriage</a:t>
            </a:r>
          </a:p>
          <a:p>
            <a:pPr marL="457200" indent="-457200">
              <a:lnSpc>
                <a:spcPct val="120000"/>
              </a:lnSpc>
              <a:buFont typeface="Arial"/>
              <a:buChar char="•"/>
            </a:pPr>
            <a:r>
              <a:rPr lang="en-US" sz="3200" dirty="0" smtClean="0">
                <a:solidFill>
                  <a:schemeClr val="bg1">
                    <a:lumMod val="65000"/>
                  </a:schemeClr>
                </a:solidFill>
                <a:latin typeface="Calibri"/>
              </a:rPr>
              <a:t>Premature Birth</a:t>
            </a:r>
          </a:p>
          <a:p>
            <a:pPr marL="457200" indent="-457200">
              <a:lnSpc>
                <a:spcPct val="120000"/>
              </a:lnSpc>
              <a:buFont typeface="Arial"/>
              <a:buChar char="•"/>
            </a:pPr>
            <a:r>
              <a:rPr lang="en-US" sz="3200" dirty="0" smtClean="0">
                <a:solidFill>
                  <a:schemeClr val="bg1">
                    <a:lumMod val="65000"/>
                  </a:schemeClr>
                </a:solidFill>
                <a:latin typeface="Calibri"/>
              </a:rPr>
              <a:t>PID Meta-Analysis</a:t>
            </a:r>
          </a:p>
        </p:txBody>
      </p:sp>
    </p:spTree>
    <p:extLst>
      <p:ext uri="{BB962C8B-B14F-4D97-AF65-F5344CB8AC3E}">
        <p14:creationId xmlns:p14="http://schemas.microsoft.com/office/powerpoint/2010/main" val="2240584581"/>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592513"/>
            <a:ext cx="9144000" cy="1041400"/>
          </a:xfrm>
          <a:prstGeom prst="rect">
            <a:avLst/>
          </a:prstGeom>
        </p:spPr>
      </p:pic>
      <p:sp>
        <p:nvSpPr>
          <p:cNvPr id="3" name="TextBox 2"/>
          <p:cNvSpPr txBox="1"/>
          <p:nvPr/>
        </p:nvSpPr>
        <p:spPr>
          <a:xfrm>
            <a:off x="558800" y="948649"/>
            <a:ext cx="8318500" cy="3416320"/>
          </a:xfrm>
          <a:prstGeom prst="rect">
            <a:avLst/>
          </a:prstGeom>
          <a:noFill/>
        </p:spPr>
        <p:txBody>
          <a:bodyPr wrap="square" rtlCol="0">
            <a:spAutoFit/>
          </a:bodyPr>
          <a:lstStyle/>
          <a:p>
            <a:r>
              <a:rPr lang="en-US" b="1" dirty="0" smtClean="0">
                <a:solidFill>
                  <a:schemeClr val="bg1"/>
                </a:solidFill>
              </a:rPr>
              <a:t>METHODS: </a:t>
            </a:r>
          </a:p>
          <a:p>
            <a:r>
              <a:rPr lang="en-US" dirty="0" smtClean="0">
                <a:solidFill>
                  <a:schemeClr val="bg1"/>
                </a:solidFill>
              </a:rPr>
              <a:t>Sera from 308 infertile women were investigated for antibodies to M. </a:t>
            </a:r>
            <a:r>
              <a:rPr lang="en-US" dirty="0" err="1" smtClean="0">
                <a:solidFill>
                  <a:schemeClr val="bg1"/>
                </a:solidFill>
              </a:rPr>
              <a:t>genitalium</a:t>
            </a:r>
            <a:r>
              <a:rPr lang="en-US" dirty="0" smtClean="0">
                <a:solidFill>
                  <a:schemeClr val="bg1"/>
                </a:solidFill>
              </a:rPr>
              <a:t> by </a:t>
            </a:r>
            <a:r>
              <a:rPr lang="en-US" dirty="0" err="1" smtClean="0">
                <a:solidFill>
                  <a:schemeClr val="bg1"/>
                </a:solidFill>
              </a:rPr>
              <a:t>immunoblotting</a:t>
            </a:r>
            <a:r>
              <a:rPr lang="en-US" dirty="0" smtClean="0">
                <a:solidFill>
                  <a:schemeClr val="bg1"/>
                </a:solidFill>
              </a:rPr>
              <a:t>. Women with tubal factor infertility (TFI) made up 132 of the patients, 67 of the women had an infertile male partner and 109 were infertile for unknown reasons.</a:t>
            </a:r>
          </a:p>
          <a:p>
            <a:r>
              <a:rPr lang="en-US" b="1" dirty="0" smtClean="0">
                <a:solidFill>
                  <a:schemeClr val="bg1"/>
                </a:solidFill>
              </a:rPr>
              <a:t>RESULTS: </a:t>
            </a:r>
          </a:p>
          <a:p>
            <a:r>
              <a:rPr lang="en-US" dirty="0" smtClean="0">
                <a:solidFill>
                  <a:schemeClr val="bg1"/>
                </a:solidFill>
              </a:rPr>
              <a:t>TFI patients 29 (22.0%) positive M. </a:t>
            </a:r>
            <a:r>
              <a:rPr lang="en-US" dirty="0" err="1" smtClean="0">
                <a:solidFill>
                  <a:schemeClr val="bg1"/>
                </a:solidFill>
              </a:rPr>
              <a:t>genitalium</a:t>
            </a:r>
            <a:r>
              <a:rPr lang="en-US" dirty="0" smtClean="0">
                <a:solidFill>
                  <a:schemeClr val="bg1"/>
                </a:solidFill>
              </a:rPr>
              <a:t> versus 11 (6.3%) </a:t>
            </a:r>
            <a:r>
              <a:rPr lang="en-US" dirty="0" err="1" smtClean="0">
                <a:solidFill>
                  <a:schemeClr val="bg1"/>
                </a:solidFill>
              </a:rPr>
              <a:t>pos</a:t>
            </a:r>
            <a:r>
              <a:rPr lang="en-US" dirty="0" smtClean="0">
                <a:solidFill>
                  <a:schemeClr val="bg1"/>
                </a:solidFill>
              </a:rPr>
              <a:t> in normal tubes</a:t>
            </a:r>
          </a:p>
          <a:p>
            <a:endParaRPr lang="en-US" dirty="0" smtClean="0">
              <a:solidFill>
                <a:schemeClr val="bg1"/>
              </a:solidFill>
            </a:endParaRPr>
          </a:p>
          <a:p>
            <a:r>
              <a:rPr lang="en-US" dirty="0" smtClean="0">
                <a:solidFill>
                  <a:schemeClr val="bg1"/>
                </a:solidFill>
              </a:rPr>
              <a:t>TFI 75 (56.8%) of the TFI seropositive to C. trachomatis. </a:t>
            </a:r>
          </a:p>
          <a:p>
            <a:endParaRPr lang="en-US" dirty="0">
              <a:solidFill>
                <a:schemeClr val="bg1"/>
              </a:solidFill>
            </a:endParaRPr>
          </a:p>
          <a:p>
            <a:r>
              <a:rPr lang="en-US" dirty="0" smtClean="0">
                <a:solidFill>
                  <a:schemeClr val="bg1"/>
                </a:solidFill>
              </a:rPr>
              <a:t>Eight (27.6%) TFI patients seropositive to </a:t>
            </a:r>
            <a:r>
              <a:rPr lang="en-US" dirty="0" err="1" smtClean="0">
                <a:solidFill>
                  <a:schemeClr val="bg1"/>
                </a:solidFill>
              </a:rPr>
              <a:t>MgPa</a:t>
            </a:r>
            <a:r>
              <a:rPr lang="en-US" dirty="0" smtClean="0">
                <a:solidFill>
                  <a:schemeClr val="bg1"/>
                </a:solidFill>
              </a:rPr>
              <a:t> were negative to C. trachomatis.</a:t>
            </a:r>
          </a:p>
          <a:p>
            <a:endParaRPr lang="en-US" dirty="0">
              <a:solidFill>
                <a:schemeClr val="bg1"/>
              </a:solidFill>
            </a:endParaRPr>
          </a:p>
        </p:txBody>
      </p:sp>
      <p:sp>
        <p:nvSpPr>
          <p:cNvPr id="4" name="Text Box 6"/>
          <p:cNvSpPr txBox="1">
            <a:spLocks noChangeArrowheads="1"/>
          </p:cNvSpPr>
          <p:nvPr/>
        </p:nvSpPr>
        <p:spPr bwMode="auto">
          <a:xfrm>
            <a:off x="107504" y="-27384"/>
            <a:ext cx="10873208" cy="769441"/>
          </a:xfrm>
          <a:prstGeom prst="rect">
            <a:avLst/>
          </a:prstGeom>
          <a:noFill/>
          <a:ln w="177800">
            <a:noFill/>
            <a:miter lim="800000"/>
            <a:headEnd/>
            <a:tailEnd/>
          </a:ln>
        </p:spPr>
        <p:txBody>
          <a:bodyPr wrap="square">
            <a:prstTxWarp prst="textNoShape">
              <a:avLst/>
            </a:prstTxWarp>
            <a:spAutoFit/>
          </a:bodyPr>
          <a:lstStyle/>
          <a:p>
            <a:pPr defTabSz="914400" fontAlgn="base">
              <a:spcBef>
                <a:spcPct val="0"/>
              </a:spcBef>
              <a:spcAft>
                <a:spcPct val="0"/>
              </a:spcAft>
            </a:pPr>
            <a:r>
              <a:rPr lang="en-GB" sz="4400" b="1" dirty="0" err="1" smtClean="0">
                <a:solidFill>
                  <a:srgbClr val="FFFF00"/>
                </a:solidFill>
                <a:latin typeface="Calibri"/>
                <a:cs typeface="Calibri"/>
              </a:rPr>
              <a:t>M.Genitalium</a:t>
            </a:r>
            <a:r>
              <a:rPr lang="en-GB" sz="4400" b="1" dirty="0" smtClean="0">
                <a:solidFill>
                  <a:srgbClr val="FFFF00"/>
                </a:solidFill>
                <a:latin typeface="Calibri"/>
                <a:cs typeface="Calibri"/>
              </a:rPr>
              <a:t> in TFI? </a:t>
            </a:r>
          </a:p>
        </p:txBody>
      </p:sp>
    </p:spTree>
    <p:extLst>
      <p:ext uri="{BB962C8B-B14F-4D97-AF65-F5344CB8AC3E}">
        <p14:creationId xmlns:p14="http://schemas.microsoft.com/office/powerpoint/2010/main" val="3111998869"/>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479328"/>
            <a:ext cx="9144000" cy="1016000"/>
          </a:xfrm>
          <a:prstGeom prst="rect">
            <a:avLst/>
          </a:prstGeom>
        </p:spPr>
      </p:pic>
    </p:spTree>
    <p:extLst>
      <p:ext uri="{BB962C8B-B14F-4D97-AF65-F5344CB8AC3E}">
        <p14:creationId xmlns:p14="http://schemas.microsoft.com/office/powerpoint/2010/main" val="3435141022"/>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2" y="1020883"/>
            <a:ext cx="9264608" cy="5048145"/>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Text Placeholder 2"/>
          <p:cNvSpPr txBox="1">
            <a:spLocks/>
          </p:cNvSpPr>
          <p:nvPr/>
        </p:nvSpPr>
        <p:spPr bwMode="auto">
          <a:xfrm>
            <a:off x="1416783" y="6376132"/>
            <a:ext cx="8002081"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400" dirty="0" err="1" smtClean="0">
                <a:solidFill>
                  <a:srgbClr val="FFFFFF"/>
                </a:solidFill>
              </a:rPr>
              <a:t>Lis</a:t>
            </a:r>
            <a:r>
              <a:rPr lang="en-US" sz="1400" dirty="0" smtClean="0">
                <a:solidFill>
                  <a:srgbClr val="FFFFFF"/>
                </a:solidFill>
              </a:rPr>
              <a:t> R et al. Mycoplasma </a:t>
            </a:r>
            <a:r>
              <a:rPr lang="en-US" sz="1400" dirty="0" err="1">
                <a:solidFill>
                  <a:srgbClr val="FFFFFF"/>
                </a:solidFill>
              </a:rPr>
              <a:t>genitalium</a:t>
            </a:r>
            <a:r>
              <a:rPr lang="en-US" sz="1400" dirty="0">
                <a:solidFill>
                  <a:srgbClr val="FFFFFF"/>
                </a:solidFill>
              </a:rPr>
              <a:t> Infection and Female Reproductive Tract Disease: A Meta-analysis</a:t>
            </a:r>
          </a:p>
          <a:p>
            <a:pPr eaLnBrk="1" hangingPunct="1"/>
            <a:r>
              <a:rPr lang="en-US" sz="1200" dirty="0" err="1">
                <a:solidFill>
                  <a:srgbClr val="FFFFFF"/>
                </a:solidFill>
              </a:rPr>
              <a:t>Clin</a:t>
            </a:r>
            <a:r>
              <a:rPr lang="en-US" sz="1200" dirty="0">
                <a:solidFill>
                  <a:srgbClr val="FFFFFF"/>
                </a:solidFill>
              </a:rPr>
              <a:t> Infect Dis. </a:t>
            </a:r>
            <a:r>
              <a:rPr lang="en-US" sz="1200" dirty="0" smtClean="0">
                <a:solidFill>
                  <a:srgbClr val="FFFFFF"/>
                </a:solidFill>
              </a:rPr>
              <a:t>2015;61:</a:t>
            </a:r>
            <a:r>
              <a:rPr lang="en-US" sz="1200" dirty="0">
                <a:solidFill>
                  <a:srgbClr val="FFFFFF"/>
                </a:solidFill>
              </a:rPr>
              <a:t>418-</a:t>
            </a:r>
            <a:r>
              <a:rPr lang="en-US" sz="1200" dirty="0" smtClean="0">
                <a:solidFill>
                  <a:srgbClr val="FFFFFF"/>
                </a:solidFill>
              </a:rPr>
              <a:t>426 </a:t>
            </a:r>
            <a:endParaRPr lang="en-US" sz="1200" dirty="0">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400" b="1" dirty="0" smtClean="0">
                <a:solidFill>
                  <a:srgbClr val="FFFF00"/>
                </a:solidFill>
                <a:cs typeface="Arial" charset="0"/>
              </a:rPr>
              <a:t> Mycoplasma </a:t>
            </a:r>
            <a:r>
              <a:rPr lang="en-US" sz="4400" b="1" dirty="0" err="1">
                <a:solidFill>
                  <a:srgbClr val="FFFF00"/>
                </a:solidFill>
                <a:cs typeface="Arial" charset="0"/>
              </a:rPr>
              <a:t>genitalium</a:t>
            </a:r>
            <a:r>
              <a:rPr lang="en-US" sz="4400" b="1" dirty="0">
                <a:solidFill>
                  <a:srgbClr val="FFFF00"/>
                </a:solidFill>
                <a:cs typeface="Arial" charset="0"/>
              </a:rPr>
              <a:t> &amp;</a:t>
            </a:r>
            <a:r>
              <a:rPr lang="en-US" sz="4400" b="1" dirty="0" smtClean="0">
                <a:solidFill>
                  <a:srgbClr val="FFFF00"/>
                </a:solidFill>
                <a:cs typeface="Arial" charset="0"/>
              </a:rPr>
              <a:t> Infertility</a:t>
            </a:r>
            <a:endParaRPr lang="en-US" sz="4400" b="1" dirty="0">
              <a:solidFill>
                <a:srgbClr val="FFFF00"/>
              </a:solidFill>
            </a:endParaRPr>
          </a:p>
        </p:txBody>
      </p:sp>
      <p:sp>
        <p:nvSpPr>
          <p:cNvPr id="5" name="Rectangle 4"/>
          <p:cNvSpPr/>
          <p:nvPr/>
        </p:nvSpPr>
        <p:spPr>
          <a:xfrm>
            <a:off x="-56028" y="1483000"/>
            <a:ext cx="3679075"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740844" y="1483000"/>
            <a:ext cx="3496536"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828646" y="5256540"/>
            <a:ext cx="3259326" cy="523220"/>
          </a:xfrm>
          <a:prstGeom prst="rect">
            <a:avLst/>
          </a:prstGeom>
          <a:solidFill>
            <a:srgbClr val="FFFFFF"/>
          </a:solidFill>
          <a:ln w="57150" cmpd="sng">
            <a:solidFill>
              <a:srgbClr val="FF0000"/>
            </a:solidFill>
          </a:ln>
        </p:spPr>
        <p:txBody>
          <a:bodyPr wrap="none" rtlCol="0">
            <a:spAutoFit/>
          </a:bodyPr>
          <a:lstStyle/>
          <a:p>
            <a:r>
              <a:rPr lang="en-US" sz="2800" b="1" dirty="0" smtClean="0"/>
              <a:t>POR = 2.43 </a:t>
            </a:r>
            <a:r>
              <a:rPr lang="en-US" sz="2400" dirty="0" smtClean="0"/>
              <a:t>[0.93-6.34]</a:t>
            </a:r>
            <a:endParaRPr lang="en-US" sz="2400" dirty="0"/>
          </a:p>
        </p:txBody>
      </p:sp>
      <p:sp>
        <p:nvSpPr>
          <p:cNvPr id="12" name="TextBox 11"/>
          <p:cNvSpPr txBox="1"/>
          <p:nvPr/>
        </p:nvSpPr>
        <p:spPr>
          <a:xfrm>
            <a:off x="56023" y="1020883"/>
            <a:ext cx="7843722" cy="461665"/>
          </a:xfrm>
          <a:prstGeom prst="rect">
            <a:avLst/>
          </a:prstGeom>
          <a:solidFill>
            <a:srgbClr val="FFFFFF"/>
          </a:solidFill>
          <a:ln w="57150" cmpd="sng">
            <a:noFill/>
          </a:ln>
        </p:spPr>
        <p:txBody>
          <a:bodyPr wrap="square" rtlCol="0">
            <a:spAutoFit/>
          </a:bodyPr>
          <a:lstStyle/>
          <a:p>
            <a:r>
              <a:rPr lang="en-US" sz="2400" b="1" dirty="0" smtClean="0"/>
              <a:t>AUTHOR YEAR									 ODDS RATIO</a:t>
            </a:r>
            <a:endParaRPr lang="en-US" sz="2000" dirty="0"/>
          </a:p>
        </p:txBody>
      </p:sp>
      <p:sp>
        <p:nvSpPr>
          <p:cNvPr id="3" name="Rectangle 2"/>
          <p:cNvSpPr/>
          <p:nvPr/>
        </p:nvSpPr>
        <p:spPr>
          <a:xfrm>
            <a:off x="3679074" y="1445651"/>
            <a:ext cx="2061770" cy="462337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1005903" y="2197510"/>
            <a:ext cx="7400984" cy="769441"/>
          </a:xfrm>
          <a:prstGeom prst="rect">
            <a:avLst/>
          </a:prstGeom>
          <a:solidFill>
            <a:srgbClr val="FFFFFF"/>
          </a:solidFill>
          <a:ln w="57150" cmpd="sng">
            <a:noFill/>
          </a:ln>
        </p:spPr>
        <p:txBody>
          <a:bodyPr wrap="none" rtlCol="0">
            <a:spAutoFit/>
          </a:bodyPr>
          <a:lstStyle/>
          <a:p>
            <a:r>
              <a:rPr lang="en-US" sz="4400" dirty="0" smtClean="0"/>
              <a:t>“More studies will be required”</a:t>
            </a:r>
          </a:p>
        </p:txBody>
      </p:sp>
    </p:spTree>
    <p:extLst>
      <p:ext uri="{BB962C8B-B14F-4D97-AF65-F5344CB8AC3E}">
        <p14:creationId xmlns:p14="http://schemas.microsoft.com/office/powerpoint/2010/main" val="33486712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0"/>
                                        <p:tgtEl>
                                          <p:spTgt spid="11"/>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4" grpId="0" animBg="1"/>
      <p:bldP spid="3"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4737194" cy="5098832"/>
          </a:xfrm>
          <a:prstGeom prst="rect">
            <a:avLst/>
          </a:prstGeom>
          <a:noFill/>
        </p:spPr>
        <p:txBody>
          <a:bodyPr wrap="none" rtlCol="0">
            <a:spAutoFit/>
          </a:bodyPr>
          <a:lstStyle/>
          <a:p>
            <a:pPr marL="457200" indent="-457200">
              <a:lnSpc>
                <a:spcPct val="120000"/>
              </a:lnSpc>
              <a:buFont typeface="Arial"/>
              <a:buChar char="•"/>
            </a:pPr>
            <a:r>
              <a:rPr lang="en-US" sz="3200" dirty="0" smtClean="0">
                <a:solidFill>
                  <a:schemeClr val="bg1">
                    <a:lumMod val="65000"/>
                  </a:schemeClr>
                </a:solidFill>
                <a:latin typeface="Calibri"/>
              </a:rPr>
              <a:t>Cervicitis</a:t>
            </a:r>
          </a:p>
          <a:p>
            <a:pPr marL="457200" indent="-457200">
              <a:lnSpc>
                <a:spcPct val="120000"/>
              </a:lnSpc>
              <a:buFont typeface="Arial"/>
              <a:buChar char="•"/>
            </a:pPr>
            <a:r>
              <a:rPr lang="en-US" sz="3200" dirty="0" smtClean="0">
                <a:solidFill>
                  <a:schemeClr val="bg1">
                    <a:lumMod val="65000"/>
                  </a:schemeClr>
                </a:solidFill>
                <a:latin typeface="Calibri"/>
              </a:rPr>
              <a:t>Endometritis = AUB</a:t>
            </a:r>
          </a:p>
          <a:p>
            <a:pPr marL="457200" indent="-457200">
              <a:lnSpc>
                <a:spcPct val="120000"/>
              </a:lnSpc>
              <a:buFont typeface="Arial"/>
              <a:buChar char="•"/>
            </a:pPr>
            <a:r>
              <a:rPr lang="en-US" sz="3200" dirty="0" smtClean="0">
                <a:solidFill>
                  <a:schemeClr val="bg1">
                    <a:lumMod val="65000"/>
                  </a:schemeClr>
                </a:solidFill>
                <a:latin typeface="Calibri"/>
              </a:rPr>
              <a:t>Severe Salpingitis</a:t>
            </a:r>
          </a:p>
          <a:p>
            <a:pPr marL="457200" indent="-457200">
              <a:lnSpc>
                <a:spcPct val="120000"/>
              </a:lnSpc>
              <a:buFont typeface="Arial"/>
              <a:buChar char="•"/>
            </a:pPr>
            <a:r>
              <a:rPr lang="en-US" sz="3200" dirty="0" smtClean="0">
                <a:solidFill>
                  <a:schemeClr val="bg1">
                    <a:lumMod val="65000"/>
                  </a:schemeClr>
                </a:solidFill>
                <a:latin typeface="Calibri"/>
              </a:rPr>
              <a:t>Ectopic Pregnancy</a:t>
            </a:r>
          </a:p>
          <a:p>
            <a:pPr marL="457200" indent="-457200">
              <a:lnSpc>
                <a:spcPct val="120000"/>
              </a:lnSpc>
              <a:buFont typeface="Arial"/>
              <a:buChar char="•"/>
            </a:pPr>
            <a:r>
              <a:rPr lang="en-US" sz="3200" dirty="0" smtClean="0">
                <a:solidFill>
                  <a:schemeClr val="bg1">
                    <a:lumMod val="65000"/>
                  </a:schemeClr>
                </a:solidFill>
                <a:latin typeface="Calibri"/>
              </a:rPr>
              <a:t>Tubal Infertility</a:t>
            </a:r>
          </a:p>
          <a:p>
            <a:pPr marL="457200" indent="-457200">
              <a:lnSpc>
                <a:spcPct val="120000"/>
              </a:lnSpc>
              <a:buFont typeface="Arial"/>
              <a:buChar char="•"/>
            </a:pPr>
            <a:r>
              <a:rPr lang="en-US" sz="3200" dirty="0" smtClean="0">
                <a:solidFill>
                  <a:schemeClr val="bg1">
                    <a:lumMod val="65000"/>
                  </a:schemeClr>
                </a:solidFill>
                <a:latin typeface="Calibri"/>
              </a:rPr>
              <a:t>Miscarriage</a:t>
            </a:r>
          </a:p>
          <a:p>
            <a:pPr marL="457200" indent="-457200">
              <a:lnSpc>
                <a:spcPct val="120000"/>
              </a:lnSpc>
              <a:buFont typeface="Arial"/>
              <a:buChar char="•"/>
            </a:pPr>
            <a:r>
              <a:rPr lang="en-US" sz="4800" b="1" dirty="0" smtClean="0">
                <a:solidFill>
                  <a:srgbClr val="FFFFFF"/>
                </a:solidFill>
                <a:latin typeface="Calibri"/>
              </a:rPr>
              <a:t>Premature Birth</a:t>
            </a:r>
          </a:p>
          <a:p>
            <a:pPr marL="457200" indent="-457200">
              <a:lnSpc>
                <a:spcPct val="120000"/>
              </a:lnSpc>
              <a:buFont typeface="Arial"/>
              <a:buChar char="•"/>
            </a:pPr>
            <a:r>
              <a:rPr lang="en-US" sz="3200" dirty="0" smtClean="0">
                <a:solidFill>
                  <a:schemeClr val="bg1">
                    <a:lumMod val="65000"/>
                  </a:schemeClr>
                </a:solidFill>
                <a:latin typeface="Calibri"/>
              </a:rPr>
              <a:t>PID Meta-Analysis</a:t>
            </a:r>
          </a:p>
        </p:txBody>
      </p:sp>
    </p:spTree>
    <p:extLst>
      <p:ext uri="{BB962C8B-B14F-4D97-AF65-F5344CB8AC3E}">
        <p14:creationId xmlns:p14="http://schemas.microsoft.com/office/powerpoint/2010/main" val="2918371132"/>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 y="-5636411"/>
            <a:ext cx="9144000" cy="12935971"/>
          </a:xfrm>
          <a:prstGeom prst="rect">
            <a:avLst/>
          </a:prstGeom>
        </p:spPr>
      </p:pic>
      <p:sp>
        <p:nvSpPr>
          <p:cNvPr id="6" name="TextBox 5"/>
          <p:cNvSpPr txBox="1"/>
          <p:nvPr/>
        </p:nvSpPr>
        <p:spPr>
          <a:xfrm>
            <a:off x="641809" y="0"/>
            <a:ext cx="3775893" cy="1323439"/>
          </a:xfrm>
          <a:prstGeom prst="rect">
            <a:avLst/>
          </a:prstGeom>
          <a:noFill/>
        </p:spPr>
        <p:txBody>
          <a:bodyPr wrap="none" rtlCol="0">
            <a:spAutoFit/>
          </a:bodyPr>
          <a:lstStyle/>
          <a:p>
            <a:r>
              <a:rPr lang="en-US" sz="8000" b="1" dirty="0" smtClean="0">
                <a:solidFill>
                  <a:srgbClr val="1F497D">
                    <a:lumMod val="20000"/>
                    <a:lumOff val="80000"/>
                  </a:srgbClr>
                </a:solidFill>
                <a:latin typeface="Rockwell"/>
                <a:cs typeface="Rockwell"/>
              </a:rPr>
              <a:t>Debate</a:t>
            </a:r>
            <a:endParaRPr lang="en-US" sz="8000" b="1" dirty="0">
              <a:solidFill>
                <a:srgbClr val="1F497D">
                  <a:lumMod val="20000"/>
                  <a:lumOff val="80000"/>
                </a:srgbClr>
              </a:solidFill>
              <a:latin typeface="Rockwell"/>
              <a:cs typeface="Rockwell"/>
            </a:endParaRPr>
          </a:p>
        </p:txBody>
      </p:sp>
      <p:sp>
        <p:nvSpPr>
          <p:cNvPr id="7" name="Title 1"/>
          <p:cNvSpPr txBox="1">
            <a:spLocks/>
          </p:cNvSpPr>
          <p:nvPr/>
        </p:nvSpPr>
        <p:spPr>
          <a:xfrm>
            <a:off x="1" y="1135382"/>
            <a:ext cx="8959908" cy="355512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4800" dirty="0" smtClean="0">
                <a:solidFill>
                  <a:srgbClr val="FFFFFF"/>
                </a:solidFill>
                <a:latin typeface="Rockwell"/>
                <a:cs typeface="Rockwell"/>
              </a:rPr>
              <a:t>“Multiplex testing should </a:t>
            </a:r>
          </a:p>
          <a:p>
            <a:r>
              <a:rPr lang="en-US" sz="4800" dirty="0" smtClean="0">
                <a:solidFill>
                  <a:srgbClr val="FFFFFF"/>
                </a:solidFill>
                <a:latin typeface="Rockwell"/>
                <a:cs typeface="Rockwell"/>
              </a:rPr>
              <a:t>be universally used </a:t>
            </a:r>
          </a:p>
          <a:p>
            <a:r>
              <a:rPr lang="en-US" sz="4800" dirty="0" smtClean="0">
                <a:solidFill>
                  <a:srgbClr val="FFFFFF"/>
                </a:solidFill>
                <a:latin typeface="Rockwell"/>
                <a:cs typeface="Rockwell"/>
              </a:rPr>
              <a:t>for STI diagnosis”</a:t>
            </a:r>
          </a:p>
          <a:p>
            <a:endParaRPr lang="en-US" sz="4000" dirty="0">
              <a:solidFill>
                <a:srgbClr val="FFFFFF"/>
              </a:solidFill>
              <a:latin typeface="Rockwell"/>
              <a:cs typeface="Rockwell"/>
            </a:endParaRPr>
          </a:p>
        </p:txBody>
      </p:sp>
      <p:sp>
        <p:nvSpPr>
          <p:cNvPr id="5" name="TextBox 4"/>
          <p:cNvSpPr txBox="1"/>
          <p:nvPr/>
        </p:nvSpPr>
        <p:spPr>
          <a:xfrm>
            <a:off x="2119321" y="4416795"/>
            <a:ext cx="8502709" cy="707886"/>
          </a:xfrm>
          <a:prstGeom prst="rect">
            <a:avLst/>
          </a:prstGeom>
          <a:noFill/>
        </p:spPr>
        <p:txBody>
          <a:bodyPr wrap="square" rtlCol="0">
            <a:spAutoFit/>
          </a:bodyPr>
          <a:lstStyle/>
          <a:p>
            <a:r>
              <a:rPr lang="en-US" sz="2400" dirty="0" smtClean="0">
                <a:solidFill>
                  <a:prstClr val="white"/>
                </a:solidFill>
                <a:latin typeface="Rockwell"/>
                <a:cs typeface="Rockwell"/>
              </a:rPr>
              <a:t>Mr. Peter Greenhouse </a:t>
            </a:r>
            <a:r>
              <a:rPr lang="en-US" dirty="0" smtClean="0">
                <a:solidFill>
                  <a:prstClr val="white"/>
                </a:solidFill>
                <a:latin typeface="Rockwell"/>
                <a:cs typeface="Rockwell"/>
              </a:rPr>
              <a:t>FRCOG</a:t>
            </a:r>
            <a:r>
              <a:rPr lang="en-US" sz="2400" dirty="0" smtClean="0">
                <a:solidFill>
                  <a:prstClr val="white"/>
                </a:solidFill>
                <a:latin typeface="Rockwell"/>
                <a:cs typeface="Rockwell"/>
              </a:rPr>
              <a:t>			</a:t>
            </a:r>
          </a:p>
          <a:p>
            <a:r>
              <a:rPr lang="en-US" sz="1600" dirty="0" smtClean="0">
                <a:solidFill>
                  <a:prstClr val="white"/>
                </a:solidFill>
                <a:latin typeface="Rockwell"/>
                <a:cs typeface="Rockwell"/>
              </a:rPr>
              <a:t>Bristol, UK								</a:t>
            </a:r>
            <a:endParaRPr lang="en-US" sz="1600" dirty="0">
              <a:solidFill>
                <a:prstClr val="white"/>
              </a:solidFill>
              <a:latin typeface="Rockwell"/>
              <a:cs typeface="Rockwell"/>
            </a:endParaRPr>
          </a:p>
        </p:txBody>
      </p:sp>
      <p:sp>
        <p:nvSpPr>
          <p:cNvPr id="8" name="TextBox 7"/>
          <p:cNvSpPr txBox="1"/>
          <p:nvPr/>
        </p:nvSpPr>
        <p:spPr>
          <a:xfrm>
            <a:off x="2119321" y="3732046"/>
            <a:ext cx="7683638" cy="707886"/>
          </a:xfrm>
          <a:prstGeom prst="rect">
            <a:avLst/>
          </a:prstGeom>
          <a:noFill/>
        </p:spPr>
        <p:txBody>
          <a:bodyPr wrap="square" rtlCol="0">
            <a:spAutoFit/>
          </a:bodyPr>
          <a:lstStyle/>
          <a:p>
            <a:r>
              <a:rPr lang="en-US" sz="4000" b="1" dirty="0" smtClean="0">
                <a:solidFill>
                  <a:srgbClr val="FFFF00"/>
                </a:solidFill>
                <a:latin typeface="Rockwell"/>
                <a:cs typeface="Rockwell"/>
              </a:rPr>
              <a:t>FOR the motion:						</a:t>
            </a:r>
            <a:endParaRPr lang="en-US" sz="2800" b="1" dirty="0">
              <a:solidFill>
                <a:srgbClr val="FFFF00"/>
              </a:solidFill>
              <a:latin typeface="Rockwell"/>
              <a:cs typeface="Rockwell"/>
            </a:endParaRPr>
          </a:p>
        </p:txBody>
      </p:sp>
    </p:spTree>
    <p:extLst>
      <p:ext uri="{BB962C8B-B14F-4D97-AF65-F5344CB8AC3E}">
        <p14:creationId xmlns:p14="http://schemas.microsoft.com/office/powerpoint/2010/main" val="367702618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0240567-14"/>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801376" y="-557213"/>
            <a:ext cx="11389013" cy="7743826"/>
          </a:xfrm>
        </p:spPr>
      </p:pic>
      <p:pic>
        <p:nvPicPr>
          <p:cNvPr id="66563" name="Picture 13" descr="BSLtrans6"/>
          <p:cNvPicPr>
            <a:picLocks noChangeAspect="1" noChangeArrowheads="1"/>
          </p:cNvPicPr>
          <p:nvPr/>
        </p:nvPicPr>
        <p:blipFill>
          <a:blip r:embed="rId3">
            <a:lum bright="100000" contrast="-70000"/>
            <a:extLst>
              <a:ext uri="{28A0092B-C50C-407E-A947-70E740481C1C}">
                <a14:useLocalDpi xmlns:a14="http://schemas.microsoft.com/office/drawing/2010/main" val="0"/>
              </a:ext>
            </a:extLst>
          </a:blip>
          <a:srcRect/>
          <a:stretch>
            <a:fillRect/>
          </a:stretch>
        </p:blipFill>
        <p:spPr bwMode="auto">
          <a:xfrm rot="1072665">
            <a:off x="756968" y="4890210"/>
            <a:ext cx="1913883" cy="15244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676911" y="5620853"/>
            <a:ext cx="6141074" cy="707886"/>
          </a:xfrm>
          <a:prstGeom prst="rect">
            <a:avLst/>
          </a:prstGeom>
          <a:noFill/>
        </p:spPr>
        <p:txBody>
          <a:bodyPr wrap="none" rtlCol="0">
            <a:spAutoFit/>
          </a:bodyPr>
          <a:lstStyle/>
          <a:p>
            <a:r>
              <a:rPr lang="en-US" sz="4000" b="1" dirty="0" smtClean="0">
                <a:solidFill>
                  <a:schemeClr val="bg1"/>
                </a:solidFill>
              </a:rPr>
              <a:t>Bristol Sexual Health Centre</a:t>
            </a:r>
            <a:endParaRPr lang="en-US" sz="4000" b="1" dirty="0">
              <a:solidFill>
                <a:schemeClr val="bg1"/>
              </a:solidFill>
            </a:endParaRPr>
          </a:p>
        </p:txBody>
      </p:sp>
    </p:spTree>
    <p:extLst>
      <p:ext uri="{BB962C8B-B14F-4D97-AF65-F5344CB8AC3E}">
        <p14:creationId xmlns:p14="http://schemas.microsoft.com/office/powerpoint/2010/main" val="2493189704"/>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423"/>
          <p:cNvGraphicFramePr>
            <a:graphicFrameLocks noGrp="1" noChangeAspect="1"/>
          </p:cNvGraphicFramePr>
          <p:nvPr>
            <p:ph idx="4294967295"/>
          </p:nvPr>
        </p:nvGraphicFramePr>
        <p:xfrm>
          <a:off x="285750" y="1470025"/>
          <a:ext cx="8572500" cy="3816350"/>
        </p:xfrm>
        <a:graphic>
          <a:graphicData uri="http://schemas.openxmlformats.org/presentationml/2006/ole">
            <mc:AlternateContent xmlns:mc="http://schemas.openxmlformats.org/markup-compatibility/2006">
              <mc:Choice xmlns:v="urn:schemas-microsoft-com:vml" Requires="v">
                <p:oleObj spid="_x0000_s2087" name="Worksheet" r:id="rId3" imgW="3847970" imgH="1676319" progId="Excel.Sheet.8">
                  <p:embed/>
                </p:oleObj>
              </mc:Choice>
              <mc:Fallback>
                <p:oleObj name="Worksheet" r:id="rId3" imgW="3847970" imgH="1676319"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1470025"/>
                        <a:ext cx="8572500" cy="3816350"/>
                      </a:xfrm>
                      <a:prstGeom prst="rect">
                        <a:avLst/>
                      </a:prstGeom>
                    </p:spPr>
                  </p:pic>
                </p:oleObj>
              </mc:Fallback>
            </mc:AlternateContent>
          </a:graphicData>
        </a:graphic>
      </p:graphicFrame>
      <p:sp>
        <p:nvSpPr>
          <p:cNvPr id="8" name="Rectangle 2"/>
          <p:cNvSpPr txBox="1">
            <a:spLocks noChangeArrowheads="1"/>
          </p:cNvSpPr>
          <p:nvPr/>
        </p:nvSpPr>
        <p:spPr bwMode="auto">
          <a:xfrm>
            <a:off x="285750" y="153961"/>
            <a:ext cx="8858250" cy="773027"/>
          </a:xfrm>
          <a:prstGeom prst="rect">
            <a:avLst/>
          </a:prstGeom>
          <a:noFill/>
          <a:ln w="9525">
            <a:noFill/>
            <a:miter lim="800000"/>
            <a:headEnd/>
            <a:tailEnd/>
          </a:ln>
          <a:effectLst/>
        </p:spPr>
        <p:txBody>
          <a:bodyPr anchor="ctr"/>
          <a:lstStyle/>
          <a:p>
            <a:pPr defTabSz="914400">
              <a:defRPr/>
            </a:pPr>
            <a:r>
              <a:rPr lang="en-US" sz="4400" kern="0" dirty="0" smtClean="0">
                <a:solidFill>
                  <a:srgbClr val="0070C0"/>
                </a:solidFill>
                <a:latin typeface="Calibri"/>
              </a:rPr>
              <a:t>Mycoplasmas: </a:t>
            </a:r>
            <a:r>
              <a:rPr lang="en-US" sz="4000" kern="0" dirty="0" smtClean="0">
                <a:solidFill>
                  <a:srgbClr val="0070C0"/>
                </a:solidFill>
                <a:latin typeface="Calibri"/>
              </a:rPr>
              <a:t>No Correlation with SFGA </a:t>
            </a:r>
            <a:endParaRPr lang="ru-RU" sz="3600" kern="0" dirty="0">
              <a:solidFill>
                <a:srgbClr val="0070C0"/>
              </a:solidFill>
              <a:latin typeface="Calibri"/>
            </a:endParaRPr>
          </a:p>
        </p:txBody>
      </p:sp>
      <p:cxnSp>
        <p:nvCxnSpPr>
          <p:cNvPr id="9" name="Прямая соединительная линия 8"/>
          <p:cNvCxnSpPr/>
          <p:nvPr/>
        </p:nvCxnSpPr>
        <p:spPr>
          <a:xfrm>
            <a:off x="285750" y="939800"/>
            <a:ext cx="8572500" cy="1588"/>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5" name="Rectangle 3"/>
          <p:cNvSpPr txBox="1">
            <a:spLocks noChangeArrowheads="1"/>
          </p:cNvSpPr>
          <p:nvPr/>
        </p:nvSpPr>
        <p:spPr>
          <a:xfrm>
            <a:off x="285750" y="5605463"/>
            <a:ext cx="8001000" cy="12525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Tx/>
              <a:buNone/>
            </a:pPr>
            <a:r>
              <a:rPr lang="en-US" altLang="ru-RU" sz="1800" u="sng" dirty="0" err="1" smtClean="0">
                <a:solidFill>
                  <a:prstClr val="black"/>
                </a:solidFill>
                <a:latin typeface="Calibri"/>
              </a:rPr>
              <a:t>Ivanova</a:t>
            </a:r>
            <a:r>
              <a:rPr lang="en-US" altLang="ru-RU" sz="1800" u="sng" dirty="0" smtClean="0">
                <a:solidFill>
                  <a:prstClr val="black"/>
                </a:solidFill>
                <a:latin typeface="Calibri"/>
              </a:rPr>
              <a:t> T.A.</a:t>
            </a:r>
            <a:r>
              <a:rPr lang="en-US" altLang="ru-RU" sz="1800" u="sng" baseline="30000" dirty="0" smtClean="0">
                <a:solidFill>
                  <a:prstClr val="black"/>
                </a:solidFill>
                <a:latin typeface="Calibri"/>
              </a:rPr>
              <a:t>1</a:t>
            </a:r>
            <a:r>
              <a:rPr lang="en-US" altLang="ru-RU" sz="1800" dirty="0" smtClean="0">
                <a:solidFill>
                  <a:prstClr val="black"/>
                </a:solidFill>
                <a:latin typeface="Calibri"/>
              </a:rPr>
              <a:t>, </a:t>
            </a:r>
            <a:r>
              <a:rPr lang="en-US" altLang="ru-RU" sz="1800" dirty="0" err="1" smtClean="0">
                <a:solidFill>
                  <a:prstClr val="black"/>
                </a:solidFill>
                <a:latin typeface="Calibri"/>
              </a:rPr>
              <a:t>Guschin</a:t>
            </a:r>
            <a:r>
              <a:rPr lang="en-US" altLang="ru-RU" sz="1800" dirty="0" smtClean="0">
                <a:solidFill>
                  <a:prstClr val="black"/>
                </a:solidFill>
                <a:latin typeface="Calibri"/>
              </a:rPr>
              <a:t> A.E.</a:t>
            </a:r>
            <a:r>
              <a:rPr lang="en-US" altLang="ru-RU" sz="1800" baseline="30000" dirty="0" smtClean="0">
                <a:solidFill>
                  <a:prstClr val="black"/>
                </a:solidFill>
                <a:latin typeface="Calibri"/>
              </a:rPr>
              <a:t>1</a:t>
            </a:r>
            <a:r>
              <a:rPr lang="en-US" altLang="ru-RU" sz="1800" dirty="0" smtClean="0">
                <a:solidFill>
                  <a:prstClr val="black"/>
                </a:solidFill>
                <a:latin typeface="Calibri"/>
              </a:rPr>
              <a:t>, </a:t>
            </a:r>
            <a:r>
              <a:rPr lang="en-US" altLang="ru-RU" sz="1800" dirty="0" err="1" smtClean="0">
                <a:solidFill>
                  <a:prstClr val="black"/>
                </a:solidFill>
                <a:latin typeface="Calibri"/>
              </a:rPr>
              <a:t>Belova</a:t>
            </a:r>
            <a:r>
              <a:rPr lang="en-US" altLang="ru-RU" sz="1800" dirty="0" smtClean="0">
                <a:solidFill>
                  <a:prstClr val="black"/>
                </a:solidFill>
                <a:latin typeface="Calibri"/>
              </a:rPr>
              <a:t> A.V.</a:t>
            </a:r>
            <a:r>
              <a:rPr lang="en-US" altLang="ru-RU" sz="1800" baseline="30000" dirty="0" smtClean="0">
                <a:solidFill>
                  <a:prstClr val="black"/>
                </a:solidFill>
                <a:latin typeface="Calibri"/>
              </a:rPr>
              <a:t>2</a:t>
            </a:r>
            <a:r>
              <a:rPr lang="en-US" altLang="ru-RU" sz="1800" dirty="0" smtClean="0">
                <a:solidFill>
                  <a:prstClr val="black"/>
                </a:solidFill>
                <a:latin typeface="Calibri"/>
              </a:rPr>
              <a:t>, </a:t>
            </a:r>
            <a:r>
              <a:rPr lang="en-US" altLang="ru-RU" sz="1800" dirty="0" err="1" smtClean="0">
                <a:solidFill>
                  <a:prstClr val="black"/>
                </a:solidFill>
                <a:latin typeface="Calibri"/>
              </a:rPr>
              <a:t>Astsaturova</a:t>
            </a:r>
            <a:r>
              <a:rPr lang="en-US" altLang="ru-RU" sz="1800" dirty="0" smtClean="0">
                <a:solidFill>
                  <a:prstClr val="black"/>
                </a:solidFill>
                <a:latin typeface="Calibri"/>
              </a:rPr>
              <a:t> O.R.</a:t>
            </a:r>
            <a:r>
              <a:rPr lang="en-US" altLang="ru-RU" sz="1800" baseline="30000" dirty="0" smtClean="0">
                <a:solidFill>
                  <a:prstClr val="black"/>
                </a:solidFill>
                <a:latin typeface="Calibri"/>
              </a:rPr>
              <a:t>2</a:t>
            </a:r>
            <a:r>
              <a:rPr lang="en-US" altLang="ru-RU" sz="1800" dirty="0" smtClean="0">
                <a:solidFill>
                  <a:prstClr val="black"/>
                </a:solidFill>
                <a:latin typeface="Calibri"/>
              </a:rPr>
              <a:t>, </a:t>
            </a:r>
            <a:r>
              <a:rPr lang="en-US" altLang="ru-RU" sz="1800" dirty="0" err="1" smtClean="0">
                <a:solidFill>
                  <a:prstClr val="black"/>
                </a:solidFill>
                <a:latin typeface="Calibri"/>
              </a:rPr>
              <a:t>Nikonov</a:t>
            </a:r>
            <a:r>
              <a:rPr lang="en-US" altLang="ru-RU" sz="1800" dirty="0" smtClean="0">
                <a:solidFill>
                  <a:prstClr val="black"/>
                </a:solidFill>
                <a:latin typeface="Calibri"/>
              </a:rPr>
              <a:t> A.P</a:t>
            </a:r>
            <a:r>
              <a:rPr lang="en-US" altLang="ru-RU" sz="1800" baseline="30000" dirty="0" smtClean="0">
                <a:solidFill>
                  <a:prstClr val="black"/>
                </a:solidFill>
                <a:latin typeface="Calibri"/>
              </a:rPr>
              <a:t>2</a:t>
            </a:r>
            <a:endParaRPr lang="en-US" altLang="ru-RU" sz="1400" i="1" dirty="0" smtClean="0">
              <a:solidFill>
                <a:prstClr val="black"/>
              </a:solidFill>
              <a:latin typeface="Calibri"/>
            </a:endParaRPr>
          </a:p>
          <a:p>
            <a:pPr marL="0" indent="0">
              <a:lnSpc>
                <a:spcPct val="80000"/>
              </a:lnSpc>
              <a:buFontTx/>
              <a:buNone/>
            </a:pPr>
            <a:r>
              <a:rPr lang="en-US" altLang="ru-RU" sz="1800" i="1" baseline="30000" dirty="0" smtClean="0">
                <a:solidFill>
                  <a:prstClr val="black"/>
                </a:solidFill>
                <a:latin typeface="Calibri"/>
              </a:rPr>
              <a:t>1-</a:t>
            </a:r>
            <a:r>
              <a:rPr lang="en-US" altLang="ru-RU" sz="1800" i="1" dirty="0" smtClean="0">
                <a:solidFill>
                  <a:prstClr val="black"/>
                </a:solidFill>
                <a:latin typeface="Calibri"/>
              </a:rPr>
              <a:t>Central Research Institute for Epidemiology;</a:t>
            </a:r>
          </a:p>
          <a:p>
            <a:pPr marL="0" indent="0">
              <a:lnSpc>
                <a:spcPct val="80000"/>
              </a:lnSpc>
              <a:buFontTx/>
              <a:buNone/>
            </a:pPr>
            <a:r>
              <a:rPr lang="en-US" altLang="ru-RU" sz="1800" i="1" baseline="30000" dirty="0" smtClean="0">
                <a:solidFill>
                  <a:prstClr val="black"/>
                </a:solidFill>
                <a:latin typeface="Calibri"/>
              </a:rPr>
              <a:t>2-</a:t>
            </a:r>
            <a:r>
              <a:rPr lang="en-US" altLang="ru-RU" sz="1800" i="1" dirty="0" smtClean="0">
                <a:solidFill>
                  <a:prstClr val="black"/>
                </a:solidFill>
                <a:latin typeface="Calibri"/>
              </a:rPr>
              <a:t>I.M. </a:t>
            </a:r>
            <a:r>
              <a:rPr lang="en-US" altLang="ru-RU" sz="1800" i="1" dirty="0" err="1" smtClean="0">
                <a:solidFill>
                  <a:prstClr val="black"/>
                </a:solidFill>
                <a:latin typeface="Calibri"/>
              </a:rPr>
              <a:t>Sechenov</a:t>
            </a:r>
            <a:r>
              <a:rPr lang="en-US" altLang="ru-RU" sz="1800" i="1" dirty="0" smtClean="0">
                <a:solidFill>
                  <a:prstClr val="black"/>
                </a:solidFill>
                <a:latin typeface="Calibri"/>
              </a:rPr>
              <a:t> Moscow Medical Academy</a:t>
            </a:r>
            <a:r>
              <a:rPr lang="en-US" altLang="ru-RU" sz="1800" b="1" i="1" dirty="0" smtClean="0">
                <a:solidFill>
                  <a:prstClr val="black"/>
                </a:solidFill>
                <a:latin typeface="Calibri"/>
              </a:rPr>
              <a:t>, </a:t>
            </a:r>
            <a:r>
              <a:rPr lang="en-US" altLang="ru-RU" sz="1800" i="1" dirty="0" smtClean="0">
                <a:solidFill>
                  <a:prstClr val="black"/>
                </a:solidFill>
                <a:latin typeface="Calibri"/>
              </a:rPr>
              <a:t>Russia</a:t>
            </a:r>
            <a:r>
              <a:rPr lang="ru-RU" altLang="ru-RU" sz="1800" i="1" dirty="0" smtClean="0">
                <a:solidFill>
                  <a:prstClr val="black"/>
                </a:solidFill>
                <a:latin typeface="Calibri"/>
              </a:rPr>
              <a:t> </a:t>
            </a:r>
            <a:endParaRPr lang="ru-RU" altLang="ru-RU" sz="1800" i="1" dirty="0">
              <a:solidFill>
                <a:prstClr val="black"/>
              </a:solidFill>
              <a:latin typeface="Calibri"/>
            </a:endParaRPr>
          </a:p>
        </p:txBody>
      </p:sp>
      <p:sp>
        <p:nvSpPr>
          <p:cNvPr id="2" name="Rectangle 1"/>
          <p:cNvSpPr/>
          <p:nvPr/>
        </p:nvSpPr>
        <p:spPr>
          <a:xfrm>
            <a:off x="388734" y="6397502"/>
            <a:ext cx="8858250" cy="461665"/>
          </a:xfrm>
          <a:prstGeom prst="rect">
            <a:avLst/>
          </a:prstGeom>
        </p:spPr>
        <p:txBody>
          <a:bodyPr wrap="square">
            <a:spAutoFit/>
          </a:bodyPr>
          <a:lstStyle/>
          <a:p>
            <a:r>
              <a:rPr lang="en-US" altLang="ru-RU" sz="2400" b="1" dirty="0">
                <a:solidFill>
                  <a:prstClr val="black"/>
                </a:solidFill>
                <a:latin typeface="Calibri"/>
              </a:rPr>
              <a:t>Genital mycoplasmas: impact on neonatal pathology </a:t>
            </a:r>
            <a:endParaRPr lang="en-US" sz="2400" b="1" dirty="0">
              <a:solidFill>
                <a:prstClr val="black"/>
              </a:solidFill>
              <a:latin typeface="Calibri"/>
            </a:endParaRPr>
          </a:p>
        </p:txBody>
      </p:sp>
      <p:sp>
        <p:nvSpPr>
          <p:cNvPr id="7" name="Rectangle 6"/>
          <p:cNvSpPr/>
          <p:nvPr/>
        </p:nvSpPr>
        <p:spPr>
          <a:xfrm>
            <a:off x="7082230" y="1540577"/>
            <a:ext cx="1776020" cy="3816350"/>
          </a:xfrm>
          <a:prstGeom prst="rect">
            <a:avLst/>
          </a:prstGeom>
          <a:noFill/>
          <a:ln w="203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9620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52867" y="79230"/>
            <a:ext cx="9559970" cy="1143000"/>
          </a:xfrm>
        </p:spPr>
        <p:txBody>
          <a:bodyPr>
            <a:normAutofit fontScale="90000"/>
          </a:bodyPr>
          <a:lstStyle/>
          <a:p>
            <a:pPr algn="l"/>
            <a:r>
              <a:rPr lang="en-US" altLang="ru-RU" b="1" dirty="0" smtClean="0"/>
              <a:t>Genital </a:t>
            </a:r>
            <a:r>
              <a:rPr lang="en-US" altLang="ru-RU" b="1" dirty="0"/>
              <a:t>mycoplasmas</a:t>
            </a:r>
            <a:r>
              <a:rPr lang="en-US" altLang="ru-RU" dirty="0"/>
              <a:t>: </a:t>
            </a:r>
            <a:r>
              <a:rPr lang="en-US" altLang="ru-RU" sz="2700" b="1" dirty="0" smtClean="0"/>
              <a:t>impact </a:t>
            </a:r>
            <a:r>
              <a:rPr lang="en-US" altLang="ru-RU" sz="2700" b="1" dirty="0"/>
              <a:t>on</a:t>
            </a:r>
            <a:r>
              <a:rPr lang="en-US" altLang="ru-RU" sz="2700" dirty="0"/>
              <a:t> </a:t>
            </a:r>
            <a:r>
              <a:rPr lang="en-US" altLang="ru-RU" sz="2700" b="1" dirty="0"/>
              <a:t>neonatal pathology</a:t>
            </a:r>
            <a:r>
              <a:rPr lang="en-US" altLang="ru-RU" sz="2700" dirty="0"/>
              <a:t> </a:t>
            </a:r>
            <a:endParaRPr lang="en-US" dirty="0"/>
          </a:p>
        </p:txBody>
      </p:sp>
      <p:sp>
        <p:nvSpPr>
          <p:cNvPr id="5" name="Content Placeholder 4"/>
          <p:cNvSpPr>
            <a:spLocks noGrp="1"/>
          </p:cNvSpPr>
          <p:nvPr>
            <p:ph idx="1"/>
          </p:nvPr>
        </p:nvSpPr>
        <p:spPr>
          <a:xfrm>
            <a:off x="457200" y="1447346"/>
            <a:ext cx="8229600" cy="4707547"/>
          </a:xfrm>
        </p:spPr>
        <p:txBody>
          <a:bodyPr>
            <a:normAutofit/>
          </a:bodyPr>
          <a:lstStyle/>
          <a:p>
            <a:r>
              <a:rPr lang="en-US" dirty="0" smtClean="0"/>
              <a:t>No correlation with SFGA</a:t>
            </a:r>
          </a:p>
          <a:p>
            <a:r>
              <a:rPr lang="en-US" dirty="0" smtClean="0"/>
              <a:t>No correlation with PPROM</a:t>
            </a:r>
          </a:p>
          <a:p>
            <a:r>
              <a:rPr lang="en-US" dirty="0" smtClean="0"/>
              <a:t>Weak association of </a:t>
            </a:r>
            <a:r>
              <a:rPr lang="en-US" dirty="0" err="1" smtClean="0"/>
              <a:t>U.parvum</a:t>
            </a:r>
            <a:r>
              <a:rPr lang="en-US" dirty="0" smtClean="0"/>
              <a:t> high concentration &amp; low </a:t>
            </a:r>
            <a:r>
              <a:rPr lang="en-US" dirty="0" err="1" smtClean="0"/>
              <a:t>apgar</a:t>
            </a:r>
            <a:r>
              <a:rPr lang="en-US" dirty="0" smtClean="0"/>
              <a:t> score</a:t>
            </a:r>
          </a:p>
          <a:p>
            <a:endParaRPr lang="en-US" sz="2400" dirty="0" smtClean="0"/>
          </a:p>
          <a:p>
            <a:r>
              <a:rPr lang="en-US" dirty="0" smtClean="0"/>
              <a:t>No association of 	</a:t>
            </a:r>
            <a:r>
              <a:rPr lang="en-US" dirty="0" err="1" smtClean="0"/>
              <a:t>M.hominis</a:t>
            </a:r>
            <a:endParaRPr lang="en-US" dirty="0" smtClean="0"/>
          </a:p>
          <a:p>
            <a:pPr marL="914400" lvl="2" indent="0">
              <a:buNone/>
            </a:pPr>
            <a:r>
              <a:rPr lang="en-US" dirty="0" smtClean="0"/>
              <a:t>						</a:t>
            </a:r>
            <a:r>
              <a:rPr lang="en-US" sz="3200" dirty="0" err="1" smtClean="0"/>
              <a:t>U.Urealyticum</a:t>
            </a:r>
            <a:endParaRPr lang="en-US" sz="3200" dirty="0" smtClean="0"/>
          </a:p>
          <a:p>
            <a:pPr marL="914400" lvl="2" indent="0">
              <a:buNone/>
            </a:pPr>
            <a:r>
              <a:rPr lang="en-US" sz="3200" dirty="0"/>
              <a:t>	</a:t>
            </a:r>
            <a:r>
              <a:rPr lang="en-US" sz="3200" dirty="0" smtClean="0"/>
              <a:t>					with any poor </a:t>
            </a:r>
            <a:r>
              <a:rPr lang="en-US" sz="3200" dirty="0"/>
              <a:t>o</a:t>
            </a:r>
            <a:r>
              <a:rPr lang="en-US" sz="3200" dirty="0" smtClean="0"/>
              <a:t>utcome</a:t>
            </a:r>
            <a:endParaRPr lang="en-US" sz="3200" dirty="0"/>
          </a:p>
        </p:txBody>
      </p:sp>
      <p:sp>
        <p:nvSpPr>
          <p:cNvPr id="9" name="Rectangle 3"/>
          <p:cNvSpPr txBox="1">
            <a:spLocks noChangeArrowheads="1"/>
          </p:cNvSpPr>
          <p:nvPr/>
        </p:nvSpPr>
        <p:spPr>
          <a:xfrm>
            <a:off x="285750" y="6252153"/>
            <a:ext cx="8001000" cy="1252537"/>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Tx/>
              <a:buNone/>
            </a:pPr>
            <a:r>
              <a:rPr lang="en-US" altLang="ru-RU" sz="1800" u="sng" dirty="0" err="1" smtClean="0">
                <a:solidFill>
                  <a:srgbClr val="FFFF00"/>
                </a:solidFill>
                <a:latin typeface="Calibri"/>
              </a:rPr>
              <a:t>Ivanova</a:t>
            </a:r>
            <a:r>
              <a:rPr lang="en-US" altLang="ru-RU" sz="1800" u="sng" dirty="0" smtClean="0">
                <a:solidFill>
                  <a:srgbClr val="FFFF00"/>
                </a:solidFill>
                <a:latin typeface="Calibri"/>
              </a:rPr>
              <a:t> T.A.</a:t>
            </a:r>
            <a:r>
              <a:rPr lang="en-US" altLang="ru-RU" sz="1800" dirty="0" smtClean="0">
                <a:solidFill>
                  <a:srgbClr val="FFFF00"/>
                </a:solidFill>
                <a:latin typeface="Calibri"/>
              </a:rPr>
              <a:t>, </a:t>
            </a:r>
            <a:r>
              <a:rPr lang="en-US" altLang="ru-RU" sz="1800" dirty="0" err="1" smtClean="0">
                <a:solidFill>
                  <a:srgbClr val="FFFF00"/>
                </a:solidFill>
                <a:latin typeface="Calibri"/>
              </a:rPr>
              <a:t>Guschin</a:t>
            </a:r>
            <a:r>
              <a:rPr lang="en-US" altLang="ru-RU" sz="1800" dirty="0" smtClean="0">
                <a:solidFill>
                  <a:srgbClr val="FFFF00"/>
                </a:solidFill>
                <a:latin typeface="Calibri"/>
              </a:rPr>
              <a:t> A.E., </a:t>
            </a:r>
            <a:r>
              <a:rPr lang="en-US" altLang="ru-RU" sz="1800" dirty="0" err="1" smtClean="0">
                <a:solidFill>
                  <a:srgbClr val="FFFF00"/>
                </a:solidFill>
                <a:latin typeface="Calibri"/>
              </a:rPr>
              <a:t>Belova</a:t>
            </a:r>
            <a:r>
              <a:rPr lang="en-US" altLang="ru-RU" sz="1800" dirty="0" smtClean="0">
                <a:solidFill>
                  <a:srgbClr val="FFFF00"/>
                </a:solidFill>
                <a:latin typeface="Calibri"/>
              </a:rPr>
              <a:t> A.V., </a:t>
            </a:r>
            <a:r>
              <a:rPr lang="en-US" altLang="ru-RU" sz="1800" dirty="0" err="1" smtClean="0">
                <a:solidFill>
                  <a:srgbClr val="FFFF00"/>
                </a:solidFill>
                <a:latin typeface="Calibri"/>
              </a:rPr>
              <a:t>Astsaturova</a:t>
            </a:r>
            <a:r>
              <a:rPr lang="en-US" altLang="ru-RU" sz="1800" dirty="0" smtClean="0">
                <a:solidFill>
                  <a:srgbClr val="FFFF00"/>
                </a:solidFill>
                <a:latin typeface="Calibri"/>
              </a:rPr>
              <a:t> O.R., </a:t>
            </a:r>
            <a:r>
              <a:rPr lang="en-US" altLang="ru-RU" sz="1800" dirty="0" err="1" smtClean="0">
                <a:solidFill>
                  <a:srgbClr val="FFFF00"/>
                </a:solidFill>
                <a:latin typeface="Calibri"/>
              </a:rPr>
              <a:t>Nikonov</a:t>
            </a:r>
            <a:r>
              <a:rPr lang="en-US" altLang="ru-RU" sz="1800" dirty="0" smtClean="0">
                <a:solidFill>
                  <a:srgbClr val="FFFF00"/>
                </a:solidFill>
                <a:latin typeface="Calibri"/>
              </a:rPr>
              <a:t> A.P</a:t>
            </a:r>
          </a:p>
          <a:p>
            <a:pPr marL="0" indent="0">
              <a:lnSpc>
                <a:spcPct val="80000"/>
              </a:lnSpc>
              <a:buFontTx/>
              <a:buNone/>
            </a:pPr>
            <a:r>
              <a:rPr lang="en-US" altLang="ru-RU" sz="1800" i="1" dirty="0" smtClean="0">
                <a:solidFill>
                  <a:srgbClr val="FFFF00"/>
                </a:solidFill>
                <a:latin typeface="Calibri"/>
              </a:rPr>
              <a:t>I</a:t>
            </a:r>
            <a:r>
              <a:rPr lang="en-US" altLang="ru-RU" sz="2000" i="1" dirty="0" smtClean="0">
                <a:solidFill>
                  <a:srgbClr val="FFFF00"/>
                </a:solidFill>
                <a:latin typeface="Calibri"/>
              </a:rPr>
              <a:t>USTI Tbilisi 2010 – Prizewinning presentation</a:t>
            </a:r>
            <a:endParaRPr lang="en-US" altLang="ru-RU" sz="1600" i="1" dirty="0" smtClean="0">
              <a:solidFill>
                <a:srgbClr val="FFFF00"/>
              </a:solidFill>
              <a:latin typeface="Calibri"/>
            </a:endParaRPr>
          </a:p>
        </p:txBody>
      </p:sp>
    </p:spTree>
    <p:extLst>
      <p:ext uri="{BB962C8B-B14F-4D97-AF65-F5344CB8AC3E}">
        <p14:creationId xmlns:p14="http://schemas.microsoft.com/office/powerpoint/2010/main" val="18834302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 y="1015831"/>
            <a:ext cx="9111984" cy="4978500"/>
          </a:xfrm>
          <a:prstGeom prst="rect">
            <a:avLst/>
          </a:prstGeom>
          <a:noFill/>
          <a:extLst>
            <a:ext uri="{909E8E84-426E-40dd-AFC4-6F175D3DCCD1}">
              <a14:hiddenFill xmlns:a14="http://schemas.microsoft.com/office/drawing/2010/main" xmlns="">
                <a:solidFill>
                  <a:srgbClr val="FFFFFF"/>
                </a:solidFill>
              </a14:hiddenFill>
            </a:ext>
          </a:extLst>
        </p:spPr>
      </p:pic>
      <p:sp>
        <p:nvSpPr>
          <p:cNvPr id="16386" name="Text Placeholder 2"/>
          <p:cNvSpPr txBox="1">
            <a:spLocks/>
          </p:cNvSpPr>
          <p:nvPr/>
        </p:nvSpPr>
        <p:spPr bwMode="auto">
          <a:xfrm>
            <a:off x="1416783" y="6376132"/>
            <a:ext cx="8002081"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400" dirty="0" err="1" smtClean="0">
                <a:solidFill>
                  <a:srgbClr val="FFFFFF"/>
                </a:solidFill>
              </a:rPr>
              <a:t>Lis</a:t>
            </a:r>
            <a:r>
              <a:rPr lang="en-US" sz="1400" dirty="0" smtClean="0">
                <a:solidFill>
                  <a:srgbClr val="FFFFFF"/>
                </a:solidFill>
              </a:rPr>
              <a:t> R et al. Mycoplasma </a:t>
            </a:r>
            <a:r>
              <a:rPr lang="en-US" sz="1400" dirty="0" err="1">
                <a:solidFill>
                  <a:srgbClr val="FFFFFF"/>
                </a:solidFill>
              </a:rPr>
              <a:t>genitalium</a:t>
            </a:r>
            <a:r>
              <a:rPr lang="en-US" sz="1400" dirty="0">
                <a:solidFill>
                  <a:srgbClr val="FFFFFF"/>
                </a:solidFill>
              </a:rPr>
              <a:t> Infection and Female Reproductive Tract Disease: A Meta-analysis</a:t>
            </a:r>
          </a:p>
          <a:p>
            <a:pPr eaLnBrk="1" hangingPunct="1"/>
            <a:r>
              <a:rPr lang="en-US" sz="1200" dirty="0" err="1">
                <a:solidFill>
                  <a:srgbClr val="FFFFFF"/>
                </a:solidFill>
              </a:rPr>
              <a:t>Clin</a:t>
            </a:r>
            <a:r>
              <a:rPr lang="en-US" sz="1200" dirty="0">
                <a:solidFill>
                  <a:srgbClr val="FFFFFF"/>
                </a:solidFill>
              </a:rPr>
              <a:t> Infect Dis. </a:t>
            </a:r>
            <a:r>
              <a:rPr lang="en-US" sz="1200" dirty="0" smtClean="0">
                <a:solidFill>
                  <a:srgbClr val="FFFFFF"/>
                </a:solidFill>
              </a:rPr>
              <a:t>2015;61:</a:t>
            </a:r>
            <a:r>
              <a:rPr lang="en-US" sz="1200" dirty="0">
                <a:solidFill>
                  <a:srgbClr val="FFFFFF"/>
                </a:solidFill>
              </a:rPr>
              <a:t>418-</a:t>
            </a:r>
            <a:r>
              <a:rPr lang="en-US" sz="1200" dirty="0" smtClean="0">
                <a:solidFill>
                  <a:srgbClr val="FFFFFF"/>
                </a:solidFill>
              </a:rPr>
              <a:t>426 </a:t>
            </a:r>
            <a:endParaRPr lang="en-US" sz="1200" dirty="0">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400" b="1" dirty="0" smtClean="0">
                <a:solidFill>
                  <a:srgbClr val="FFFF00"/>
                </a:solidFill>
                <a:cs typeface="Arial" charset="0"/>
              </a:rPr>
              <a:t> </a:t>
            </a:r>
            <a:r>
              <a:rPr lang="en-US" sz="4400" b="1" dirty="0" err="1" smtClean="0">
                <a:solidFill>
                  <a:srgbClr val="FFFF00"/>
                </a:solidFill>
                <a:cs typeface="Arial" charset="0"/>
              </a:rPr>
              <a:t>M.genitalium</a:t>
            </a:r>
            <a:r>
              <a:rPr lang="en-US" sz="4400" b="1" dirty="0" smtClean="0">
                <a:solidFill>
                  <a:srgbClr val="FFFF00"/>
                </a:solidFill>
                <a:cs typeface="Arial" charset="0"/>
              </a:rPr>
              <a:t> </a:t>
            </a:r>
            <a:r>
              <a:rPr lang="en-US" sz="4400" b="1" dirty="0">
                <a:solidFill>
                  <a:srgbClr val="FFFF00"/>
                </a:solidFill>
                <a:cs typeface="Arial" charset="0"/>
              </a:rPr>
              <a:t>&amp;</a:t>
            </a:r>
            <a:r>
              <a:rPr lang="en-US" sz="4400" b="1" dirty="0" smtClean="0">
                <a:solidFill>
                  <a:srgbClr val="FFFF00"/>
                </a:solidFill>
                <a:cs typeface="Arial" charset="0"/>
              </a:rPr>
              <a:t> Pre-Term Birth</a:t>
            </a:r>
            <a:endParaRPr lang="en-US" sz="4400" b="1" dirty="0">
              <a:solidFill>
                <a:srgbClr val="FFFF00"/>
              </a:solidFill>
            </a:endParaRPr>
          </a:p>
        </p:txBody>
      </p:sp>
      <p:sp>
        <p:nvSpPr>
          <p:cNvPr id="5" name="Rectangle 4"/>
          <p:cNvSpPr/>
          <p:nvPr/>
        </p:nvSpPr>
        <p:spPr>
          <a:xfrm>
            <a:off x="-55993" y="1445651"/>
            <a:ext cx="3679075"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801235" y="1482548"/>
            <a:ext cx="3496536"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828646" y="5256540"/>
            <a:ext cx="3259326" cy="523220"/>
          </a:xfrm>
          <a:prstGeom prst="rect">
            <a:avLst/>
          </a:prstGeom>
          <a:solidFill>
            <a:srgbClr val="FFFFFF"/>
          </a:solidFill>
          <a:ln w="57150" cmpd="sng">
            <a:solidFill>
              <a:srgbClr val="FF0000"/>
            </a:solidFill>
          </a:ln>
        </p:spPr>
        <p:txBody>
          <a:bodyPr wrap="none" rtlCol="0">
            <a:spAutoFit/>
          </a:bodyPr>
          <a:lstStyle/>
          <a:p>
            <a:r>
              <a:rPr lang="en-US" sz="2800" b="1" dirty="0" smtClean="0"/>
              <a:t>POR = 1.89 </a:t>
            </a:r>
            <a:r>
              <a:rPr lang="en-US" sz="2400" dirty="0" smtClean="0"/>
              <a:t>[1.25-2.85]</a:t>
            </a:r>
            <a:endParaRPr lang="en-US" sz="2400" dirty="0"/>
          </a:p>
        </p:txBody>
      </p:sp>
      <p:sp>
        <p:nvSpPr>
          <p:cNvPr id="12" name="TextBox 11"/>
          <p:cNvSpPr txBox="1"/>
          <p:nvPr/>
        </p:nvSpPr>
        <p:spPr>
          <a:xfrm>
            <a:off x="56023" y="1020883"/>
            <a:ext cx="7843722" cy="461665"/>
          </a:xfrm>
          <a:prstGeom prst="rect">
            <a:avLst/>
          </a:prstGeom>
          <a:solidFill>
            <a:srgbClr val="FFFFFF"/>
          </a:solidFill>
          <a:ln w="57150" cmpd="sng">
            <a:noFill/>
          </a:ln>
        </p:spPr>
        <p:txBody>
          <a:bodyPr wrap="square" rtlCol="0">
            <a:spAutoFit/>
          </a:bodyPr>
          <a:lstStyle/>
          <a:p>
            <a:r>
              <a:rPr lang="en-US" sz="2400" b="1" dirty="0" smtClean="0"/>
              <a:t>AUTHOR YEAR									 ODDS RATIO</a:t>
            </a:r>
            <a:endParaRPr lang="en-US" sz="2000" dirty="0"/>
          </a:p>
        </p:txBody>
      </p:sp>
      <p:sp>
        <p:nvSpPr>
          <p:cNvPr id="3" name="Rectangle 2"/>
          <p:cNvSpPr/>
          <p:nvPr/>
        </p:nvSpPr>
        <p:spPr>
          <a:xfrm>
            <a:off x="3679074" y="1445651"/>
            <a:ext cx="2061770" cy="4623377"/>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912833" y="2110536"/>
            <a:ext cx="7271150" cy="1077218"/>
          </a:xfrm>
          <a:prstGeom prst="rect">
            <a:avLst/>
          </a:prstGeom>
          <a:solidFill>
            <a:srgbClr val="FFFFFF"/>
          </a:solidFill>
          <a:ln w="57150" cmpd="sng">
            <a:noFill/>
          </a:ln>
        </p:spPr>
        <p:txBody>
          <a:bodyPr wrap="square" rtlCol="0">
            <a:spAutoFit/>
          </a:bodyPr>
          <a:lstStyle/>
          <a:p>
            <a:pPr algn="ctr"/>
            <a:r>
              <a:rPr lang="en-US" sz="3200" dirty="0" smtClean="0"/>
              <a:t>“</a:t>
            </a:r>
            <a:r>
              <a:rPr lang="en-US" sz="3200" dirty="0" err="1" smtClean="0"/>
              <a:t>M.genitalium</a:t>
            </a:r>
            <a:r>
              <a:rPr lang="en-US" sz="3200" dirty="0" smtClean="0"/>
              <a:t> was significantly associated with increased risk of pre-term birth”</a:t>
            </a:r>
            <a:endParaRPr lang="en-US" sz="2800" dirty="0"/>
          </a:p>
        </p:txBody>
      </p:sp>
    </p:spTree>
    <p:extLst>
      <p:ext uri="{BB962C8B-B14F-4D97-AF65-F5344CB8AC3E}">
        <p14:creationId xmlns:p14="http://schemas.microsoft.com/office/powerpoint/2010/main" val="5303054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3000"/>
                                        <p:tgtEl>
                                          <p:spTgt spid="11"/>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4" grpId="0" animBg="1"/>
      <p:bldP spid="3" grpId="0" animBg="1"/>
      <p:bldP spid="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p:nvPr>
        </p:nvSpPr>
        <p:spPr>
          <a:xfrm>
            <a:off x="18645" y="122719"/>
            <a:ext cx="8086725" cy="706437"/>
          </a:xfrm>
        </p:spPr>
        <p:txBody>
          <a:bodyPr>
            <a:noAutofit/>
          </a:bodyPr>
          <a:lstStyle/>
          <a:p>
            <a:r>
              <a:rPr lang="en-US" b="1" dirty="0">
                <a:latin typeface="+mn-lt"/>
              </a:rPr>
              <a:t>Chlamydia &amp; Premature Labour</a:t>
            </a:r>
          </a:p>
        </p:txBody>
      </p:sp>
      <p:sp>
        <p:nvSpPr>
          <p:cNvPr id="182274" name="TextBox 3"/>
          <p:cNvSpPr txBox="1">
            <a:spLocks noChangeArrowheads="1"/>
          </p:cNvSpPr>
          <p:nvPr/>
        </p:nvSpPr>
        <p:spPr bwMode="auto">
          <a:xfrm>
            <a:off x="2232366" y="6375456"/>
            <a:ext cx="68310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Franklin Gothic Medium" charset="0"/>
                <a:ea typeface="ＭＳ Ｐゴシック" charset="0"/>
                <a:cs typeface="ＭＳ Ｐゴシック" charset="0"/>
              </a:defRPr>
            </a:lvl1pPr>
            <a:lvl2pPr marL="742950" indent="-285750" eaLnBrk="0" hangingPunct="0">
              <a:defRPr sz="2400">
                <a:solidFill>
                  <a:schemeClr val="tx1"/>
                </a:solidFill>
                <a:latin typeface="Franklin Gothic Medium" charset="0"/>
                <a:ea typeface="ＭＳ Ｐゴシック" charset="0"/>
              </a:defRPr>
            </a:lvl2pPr>
            <a:lvl3pPr marL="1143000" indent="-228600" eaLnBrk="0" hangingPunct="0">
              <a:defRPr sz="2400">
                <a:solidFill>
                  <a:schemeClr val="tx1"/>
                </a:solidFill>
                <a:latin typeface="Franklin Gothic Medium" charset="0"/>
                <a:ea typeface="ＭＳ Ｐゴシック" charset="0"/>
              </a:defRPr>
            </a:lvl3pPr>
            <a:lvl4pPr marL="1600200" indent="-228600" eaLnBrk="0" hangingPunct="0">
              <a:defRPr sz="2400">
                <a:solidFill>
                  <a:schemeClr val="tx1"/>
                </a:solidFill>
                <a:latin typeface="Franklin Gothic Medium" charset="0"/>
                <a:ea typeface="ＭＳ Ｐゴシック" charset="0"/>
              </a:defRPr>
            </a:lvl4pPr>
            <a:lvl5pPr marL="2057400" indent="-228600" eaLnBrk="0" hangingPunct="0">
              <a:defRPr sz="2400">
                <a:solidFill>
                  <a:schemeClr val="tx1"/>
                </a:solidFill>
                <a:latin typeface="Franklin Gothic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Franklin Gothic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Franklin Gothic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Franklin Gothic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Franklin Gothic Medium" charset="0"/>
                <a:ea typeface="ＭＳ Ｐゴシック" charset="0"/>
              </a:defRPr>
            </a:lvl9pPr>
          </a:lstStyle>
          <a:p>
            <a:pPr algn="l" eaLnBrk="1" hangingPunct="1"/>
            <a:r>
              <a:rPr lang="en-US" sz="2000" dirty="0">
                <a:solidFill>
                  <a:schemeClr val="bg1"/>
                </a:solidFill>
                <a:latin typeface="Arial" charset="0"/>
                <a:cs typeface="Arial" charset="0"/>
              </a:rPr>
              <a:t>Rours GI et al </a:t>
            </a:r>
            <a:r>
              <a:rPr lang="fr-FR" sz="2000" dirty="0" err="1">
                <a:solidFill>
                  <a:srgbClr val="FFFF00"/>
                </a:solidFill>
                <a:latin typeface="Arial" charset="0"/>
                <a:cs typeface="Arial" charset="0"/>
              </a:rPr>
              <a:t>Eur</a:t>
            </a:r>
            <a:r>
              <a:rPr lang="fr-FR" sz="2000" dirty="0">
                <a:solidFill>
                  <a:srgbClr val="FFFF00"/>
                </a:solidFill>
                <a:latin typeface="Arial" charset="0"/>
                <a:cs typeface="Arial" charset="0"/>
              </a:rPr>
              <a:t> J </a:t>
            </a:r>
            <a:r>
              <a:rPr lang="fr-FR" sz="2000" dirty="0" err="1">
                <a:solidFill>
                  <a:srgbClr val="FFFF00"/>
                </a:solidFill>
                <a:latin typeface="Arial" charset="0"/>
                <a:cs typeface="Arial" charset="0"/>
              </a:rPr>
              <a:t>Epidemiol</a:t>
            </a:r>
            <a:r>
              <a:rPr lang="fr-FR" sz="2000" dirty="0">
                <a:solidFill>
                  <a:srgbClr val="FFFF00"/>
                </a:solidFill>
                <a:latin typeface="Arial" charset="0"/>
                <a:cs typeface="Arial" charset="0"/>
              </a:rPr>
              <a:t>. 2011;26:493-502</a:t>
            </a:r>
          </a:p>
          <a:p>
            <a:pPr algn="l" eaLnBrk="1" hangingPunct="1"/>
            <a:r>
              <a:rPr lang="en-US" sz="1400" dirty="0">
                <a:latin typeface="Arial" charset="0"/>
                <a:cs typeface="Arial" charset="0"/>
              </a:rPr>
              <a:t>Chlamydia trachomatis infection during pregnancy associated with preterm delivery: </a:t>
            </a:r>
          </a:p>
          <a:p>
            <a:pPr algn="l" eaLnBrk="1" hangingPunct="1"/>
            <a:r>
              <a:rPr lang="en-US" sz="1400" dirty="0">
                <a:latin typeface="Arial" charset="0"/>
                <a:cs typeface="Arial" charset="0"/>
              </a:rPr>
              <a:t>a population-based prospective cohort study. </a:t>
            </a:r>
            <a:endParaRPr lang="en-US" sz="2800" dirty="0">
              <a:latin typeface="Arial" charset="0"/>
              <a:cs typeface="Arial" charset="0"/>
            </a:endParaRPr>
          </a:p>
        </p:txBody>
      </p:sp>
      <p:pic>
        <p:nvPicPr>
          <p:cNvPr id="182275" name="Picture 4" descr="Rours.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9100" y="1052513"/>
            <a:ext cx="8344426" cy="50617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2276" name="TextBox 5"/>
          <p:cNvSpPr txBox="1">
            <a:spLocks noChangeArrowheads="1"/>
          </p:cNvSpPr>
          <p:nvPr/>
        </p:nvSpPr>
        <p:spPr bwMode="auto">
          <a:xfrm>
            <a:off x="1479676" y="2064823"/>
            <a:ext cx="3241559" cy="2000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Franklin Gothic Medium" charset="0"/>
                <a:ea typeface="ＭＳ Ｐゴシック" charset="0"/>
                <a:cs typeface="ＭＳ Ｐゴシック" charset="0"/>
              </a:defRPr>
            </a:lvl1pPr>
            <a:lvl2pPr marL="742950" indent="-285750" eaLnBrk="0" hangingPunct="0">
              <a:defRPr sz="2400">
                <a:solidFill>
                  <a:schemeClr val="tx1"/>
                </a:solidFill>
                <a:latin typeface="Franklin Gothic Medium" charset="0"/>
                <a:ea typeface="ＭＳ Ｐゴシック" charset="0"/>
              </a:defRPr>
            </a:lvl2pPr>
            <a:lvl3pPr marL="1143000" indent="-228600" eaLnBrk="0" hangingPunct="0">
              <a:defRPr sz="2400">
                <a:solidFill>
                  <a:schemeClr val="tx1"/>
                </a:solidFill>
                <a:latin typeface="Franklin Gothic Medium" charset="0"/>
                <a:ea typeface="ＭＳ Ｐゴシック" charset="0"/>
              </a:defRPr>
            </a:lvl3pPr>
            <a:lvl4pPr marL="1600200" indent="-228600" eaLnBrk="0" hangingPunct="0">
              <a:defRPr sz="2400">
                <a:solidFill>
                  <a:schemeClr val="tx1"/>
                </a:solidFill>
                <a:latin typeface="Franklin Gothic Medium" charset="0"/>
                <a:ea typeface="ＭＳ Ｐゴシック" charset="0"/>
              </a:defRPr>
            </a:lvl4pPr>
            <a:lvl5pPr marL="2057400" indent="-228600" eaLnBrk="0" hangingPunct="0">
              <a:defRPr sz="2400">
                <a:solidFill>
                  <a:schemeClr val="tx1"/>
                </a:solidFill>
                <a:latin typeface="Franklin Gothic Medium" charset="0"/>
                <a:ea typeface="ＭＳ Ｐゴシック" charset="0"/>
              </a:defRPr>
            </a:lvl5pPr>
            <a:lvl6pPr marL="2514600" indent="-228600" algn="ctr" eaLnBrk="0" fontAlgn="base" hangingPunct="0">
              <a:spcBef>
                <a:spcPct val="0"/>
              </a:spcBef>
              <a:spcAft>
                <a:spcPct val="0"/>
              </a:spcAft>
              <a:defRPr sz="2400">
                <a:solidFill>
                  <a:schemeClr val="tx1"/>
                </a:solidFill>
                <a:latin typeface="Franklin Gothic Medium" charset="0"/>
                <a:ea typeface="ＭＳ Ｐゴシック" charset="0"/>
              </a:defRPr>
            </a:lvl6pPr>
            <a:lvl7pPr marL="2971800" indent="-228600" algn="ctr" eaLnBrk="0" fontAlgn="base" hangingPunct="0">
              <a:spcBef>
                <a:spcPct val="0"/>
              </a:spcBef>
              <a:spcAft>
                <a:spcPct val="0"/>
              </a:spcAft>
              <a:defRPr sz="2400">
                <a:solidFill>
                  <a:schemeClr val="tx1"/>
                </a:solidFill>
                <a:latin typeface="Franklin Gothic Medium" charset="0"/>
                <a:ea typeface="ＭＳ Ｐゴシック" charset="0"/>
              </a:defRPr>
            </a:lvl7pPr>
            <a:lvl8pPr marL="3429000" indent="-228600" algn="ctr" eaLnBrk="0" fontAlgn="base" hangingPunct="0">
              <a:spcBef>
                <a:spcPct val="0"/>
              </a:spcBef>
              <a:spcAft>
                <a:spcPct val="0"/>
              </a:spcAft>
              <a:defRPr sz="2400">
                <a:solidFill>
                  <a:schemeClr val="tx1"/>
                </a:solidFill>
                <a:latin typeface="Franklin Gothic Medium" charset="0"/>
                <a:ea typeface="ＭＳ Ｐゴシック" charset="0"/>
              </a:defRPr>
            </a:lvl8pPr>
            <a:lvl9pPr marL="3886200" indent="-228600" algn="ctr" eaLnBrk="0" fontAlgn="base" hangingPunct="0">
              <a:spcBef>
                <a:spcPct val="0"/>
              </a:spcBef>
              <a:spcAft>
                <a:spcPct val="0"/>
              </a:spcAft>
              <a:defRPr sz="2400">
                <a:solidFill>
                  <a:schemeClr val="tx1"/>
                </a:solidFill>
                <a:latin typeface="Franklin Gothic Medium" charset="0"/>
                <a:ea typeface="ＭＳ Ｐゴシック" charset="0"/>
              </a:defRPr>
            </a:lvl9pPr>
          </a:lstStyle>
          <a:p>
            <a:pPr algn="ctr" eaLnBrk="1" hangingPunct="1"/>
            <a:r>
              <a:rPr lang="en-US" sz="4400" b="1" dirty="0">
                <a:latin typeface="+mj-lt"/>
              </a:rPr>
              <a:t>RR = 4.1</a:t>
            </a:r>
          </a:p>
          <a:p>
            <a:pPr algn="ctr" eaLnBrk="1" hangingPunct="1"/>
            <a:r>
              <a:rPr lang="en-US" sz="4000" dirty="0" smtClean="0">
                <a:latin typeface="+mj-lt"/>
              </a:rPr>
              <a:t>  27</a:t>
            </a:r>
            <a:r>
              <a:rPr lang="en-US" sz="4000" dirty="0">
                <a:latin typeface="+mj-lt"/>
              </a:rPr>
              <a:t>-34 </a:t>
            </a:r>
            <a:r>
              <a:rPr lang="en-US" sz="4000" dirty="0" smtClean="0">
                <a:latin typeface="+mj-lt"/>
              </a:rPr>
              <a:t>w</a:t>
            </a:r>
          </a:p>
          <a:p>
            <a:pPr algn="ctr" eaLnBrk="1" hangingPunct="1"/>
            <a:r>
              <a:rPr lang="en-US" sz="4000" dirty="0" smtClean="0">
                <a:latin typeface="+mj-lt"/>
              </a:rPr>
              <a:t>14% of PTB</a:t>
            </a:r>
            <a:endParaRPr lang="en-US" sz="4000" dirty="0">
              <a:latin typeface="+mj-lt"/>
            </a:endParaRPr>
          </a:p>
        </p:txBody>
      </p:sp>
      <p:sp>
        <p:nvSpPr>
          <p:cNvPr id="7" name="Freeform 6"/>
          <p:cNvSpPr>
            <a:spLocks/>
          </p:cNvSpPr>
          <p:nvPr/>
        </p:nvSpPr>
        <p:spPr bwMode="auto">
          <a:xfrm>
            <a:off x="2118044" y="2115953"/>
            <a:ext cx="4026938" cy="3141002"/>
          </a:xfrm>
          <a:custGeom>
            <a:avLst/>
            <a:gdLst>
              <a:gd name="T0" fmla="*/ 3697753 w 3697753"/>
              <a:gd name="T1" fmla="*/ 0 h 2894459"/>
              <a:gd name="T2" fmla="*/ 3510997 w 3697753"/>
              <a:gd name="T3" fmla="*/ 802979 h 2894459"/>
              <a:gd name="T4" fmla="*/ 3305567 w 3697753"/>
              <a:gd name="T5" fmla="*/ 1176458 h 2894459"/>
              <a:gd name="T6" fmla="*/ 2820003 w 3697753"/>
              <a:gd name="T7" fmla="*/ 1512589 h 2894459"/>
              <a:gd name="T8" fmla="*/ 1960930 w 3697753"/>
              <a:gd name="T9" fmla="*/ 2072806 h 2894459"/>
              <a:gd name="T10" fmla="*/ 1325962 w 3697753"/>
              <a:gd name="T11" fmla="*/ 2520981 h 2894459"/>
              <a:gd name="T12" fmla="*/ 1101856 w 3697753"/>
              <a:gd name="T13" fmla="*/ 2745068 h 2894459"/>
              <a:gd name="T14" fmla="*/ 634968 w 3697753"/>
              <a:gd name="T15" fmla="*/ 2857111 h 2894459"/>
              <a:gd name="T16" fmla="*/ 0 w 3697753"/>
              <a:gd name="T17" fmla="*/ 2894459 h 289445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697753" h="2894459">
                <a:moveTo>
                  <a:pt x="3697753" y="0"/>
                </a:moveTo>
                <a:cubicBezTo>
                  <a:pt x="3637057" y="303451"/>
                  <a:pt x="3576361" y="606903"/>
                  <a:pt x="3510997" y="802979"/>
                </a:cubicBezTo>
                <a:cubicBezTo>
                  <a:pt x="3445633" y="999055"/>
                  <a:pt x="3420733" y="1058190"/>
                  <a:pt x="3305567" y="1176458"/>
                </a:cubicBezTo>
                <a:cubicBezTo>
                  <a:pt x="3190401" y="1294726"/>
                  <a:pt x="3044109" y="1363198"/>
                  <a:pt x="2820003" y="1512589"/>
                </a:cubicBezTo>
                <a:cubicBezTo>
                  <a:pt x="2595897" y="1661980"/>
                  <a:pt x="2209937" y="1904741"/>
                  <a:pt x="1960930" y="2072806"/>
                </a:cubicBezTo>
                <a:cubicBezTo>
                  <a:pt x="1711923" y="2240871"/>
                  <a:pt x="1469141" y="2408937"/>
                  <a:pt x="1325962" y="2520981"/>
                </a:cubicBezTo>
                <a:cubicBezTo>
                  <a:pt x="1182783" y="2633025"/>
                  <a:pt x="1217022" y="2689046"/>
                  <a:pt x="1101856" y="2745068"/>
                </a:cubicBezTo>
                <a:cubicBezTo>
                  <a:pt x="986690" y="2801090"/>
                  <a:pt x="818611" y="2832213"/>
                  <a:pt x="634968" y="2857111"/>
                </a:cubicBezTo>
                <a:cubicBezTo>
                  <a:pt x="451325" y="2882009"/>
                  <a:pt x="0" y="2894459"/>
                  <a:pt x="0" y="2894459"/>
                </a:cubicBezTo>
              </a:path>
            </a:pathLst>
          </a:custGeom>
          <a:noFill/>
          <a:ln w="457200" cmpd="sng">
            <a:solidFill>
              <a:schemeClr val="bg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 name="Freeform 1"/>
          <p:cNvSpPr/>
          <p:nvPr/>
        </p:nvSpPr>
        <p:spPr>
          <a:xfrm>
            <a:off x="2208844" y="2205925"/>
            <a:ext cx="4159858" cy="3294460"/>
          </a:xfrm>
          <a:custGeom>
            <a:avLst/>
            <a:gdLst>
              <a:gd name="connsiteX0" fmla="*/ 0 w 3819327"/>
              <a:gd name="connsiteY0" fmla="*/ 2960189 h 2960189"/>
              <a:gd name="connsiteX1" fmla="*/ 1224377 w 3819327"/>
              <a:gd name="connsiteY1" fmla="*/ 2896235 h 2960189"/>
              <a:gd name="connsiteX2" fmla="*/ 1937075 w 3819327"/>
              <a:gd name="connsiteY2" fmla="*/ 2795735 h 2960189"/>
              <a:gd name="connsiteX3" fmla="*/ 2467030 w 3819327"/>
              <a:gd name="connsiteY3" fmla="*/ 2640416 h 2960189"/>
              <a:gd name="connsiteX4" fmla="*/ 2978710 w 3819327"/>
              <a:gd name="connsiteY4" fmla="*/ 2412006 h 2960189"/>
              <a:gd name="connsiteX5" fmla="*/ 3289373 w 3819327"/>
              <a:gd name="connsiteY5" fmla="*/ 1955187 h 2960189"/>
              <a:gd name="connsiteX6" fmla="*/ 3581761 w 3819327"/>
              <a:gd name="connsiteY6" fmla="*/ 1242549 h 2960189"/>
              <a:gd name="connsiteX7" fmla="*/ 3682270 w 3819327"/>
              <a:gd name="connsiteY7" fmla="*/ 877093 h 2960189"/>
              <a:gd name="connsiteX8" fmla="*/ 3718819 w 3819327"/>
              <a:gd name="connsiteY8" fmla="*/ 557320 h 2960189"/>
              <a:gd name="connsiteX9" fmla="*/ 3773642 w 3819327"/>
              <a:gd name="connsiteY9" fmla="*/ 328910 h 2960189"/>
              <a:gd name="connsiteX10" fmla="*/ 3773642 w 3819327"/>
              <a:gd name="connsiteY10" fmla="*/ 328910 h 2960189"/>
              <a:gd name="connsiteX11" fmla="*/ 3819327 w 3819327"/>
              <a:gd name="connsiteY11" fmla="*/ 27409 h 2960189"/>
              <a:gd name="connsiteX12" fmla="*/ 3819327 w 3819327"/>
              <a:gd name="connsiteY12" fmla="*/ 27409 h 2960189"/>
              <a:gd name="connsiteX13" fmla="*/ 3819327 w 3819327"/>
              <a:gd name="connsiteY13" fmla="*/ 27409 h 2960189"/>
              <a:gd name="connsiteX14" fmla="*/ 3737093 w 3819327"/>
              <a:gd name="connsiteY14" fmla="*/ 0 h 2960189"/>
              <a:gd name="connsiteX15" fmla="*/ 3737093 w 3819327"/>
              <a:gd name="connsiteY15" fmla="*/ 146182 h 2960189"/>
              <a:gd name="connsiteX16" fmla="*/ 3755367 w 3819327"/>
              <a:gd name="connsiteY16" fmla="*/ 219274 h 2960189"/>
              <a:gd name="connsiteX17" fmla="*/ 3682270 w 3819327"/>
              <a:gd name="connsiteY17" fmla="*/ 264956 h 2960189"/>
              <a:gd name="connsiteX18" fmla="*/ 3682270 w 3819327"/>
              <a:gd name="connsiteY18" fmla="*/ 420274 h 2960189"/>
              <a:gd name="connsiteX19" fmla="*/ 3682270 w 3819327"/>
              <a:gd name="connsiteY19" fmla="*/ 420274 h 2960189"/>
              <a:gd name="connsiteX20" fmla="*/ 3563487 w 3819327"/>
              <a:gd name="connsiteY20" fmla="*/ 520774 h 2960189"/>
              <a:gd name="connsiteX21" fmla="*/ 3554350 w 3819327"/>
              <a:gd name="connsiteY21" fmla="*/ 712638 h 2960189"/>
              <a:gd name="connsiteX22" fmla="*/ 3554350 w 3819327"/>
              <a:gd name="connsiteY22" fmla="*/ 712638 h 2960189"/>
              <a:gd name="connsiteX23" fmla="*/ 3490390 w 3819327"/>
              <a:gd name="connsiteY23" fmla="*/ 995866 h 2960189"/>
              <a:gd name="connsiteX24" fmla="*/ 3490390 w 3819327"/>
              <a:gd name="connsiteY24" fmla="*/ 995866 h 2960189"/>
              <a:gd name="connsiteX25" fmla="*/ 3280236 w 3819327"/>
              <a:gd name="connsiteY25" fmla="*/ 995866 h 2960189"/>
              <a:gd name="connsiteX26" fmla="*/ 3280236 w 3819327"/>
              <a:gd name="connsiteY26" fmla="*/ 995866 h 2960189"/>
              <a:gd name="connsiteX27" fmla="*/ 3280236 w 3819327"/>
              <a:gd name="connsiteY27" fmla="*/ 1215140 h 2960189"/>
              <a:gd name="connsiteX28" fmla="*/ 3280236 w 3819327"/>
              <a:gd name="connsiteY28" fmla="*/ 1215140 h 2960189"/>
              <a:gd name="connsiteX29" fmla="*/ 2933024 w 3819327"/>
              <a:gd name="connsiteY29" fmla="*/ 1251685 h 2960189"/>
              <a:gd name="connsiteX30" fmla="*/ 2933024 w 3819327"/>
              <a:gd name="connsiteY30" fmla="*/ 1251685 h 2960189"/>
              <a:gd name="connsiteX31" fmla="*/ 2933024 w 3819327"/>
              <a:gd name="connsiteY31" fmla="*/ 1251685 h 2960189"/>
              <a:gd name="connsiteX32" fmla="*/ 2878201 w 3819327"/>
              <a:gd name="connsiteY32" fmla="*/ 1480095 h 2960189"/>
              <a:gd name="connsiteX33" fmla="*/ 2878201 w 3819327"/>
              <a:gd name="connsiteY33" fmla="*/ 1480095 h 2960189"/>
              <a:gd name="connsiteX34" fmla="*/ 2878201 w 3819327"/>
              <a:gd name="connsiteY34" fmla="*/ 1480095 h 2960189"/>
              <a:gd name="connsiteX35" fmla="*/ 2576675 w 3819327"/>
              <a:gd name="connsiteY35" fmla="*/ 1498368 h 2960189"/>
              <a:gd name="connsiteX36" fmla="*/ 2576675 w 3819327"/>
              <a:gd name="connsiteY36" fmla="*/ 1498368 h 2960189"/>
              <a:gd name="connsiteX37" fmla="*/ 2576675 w 3819327"/>
              <a:gd name="connsiteY37" fmla="*/ 1498368 h 2960189"/>
              <a:gd name="connsiteX38" fmla="*/ 2540127 w 3819327"/>
              <a:gd name="connsiteY38" fmla="*/ 1726777 h 2960189"/>
              <a:gd name="connsiteX39" fmla="*/ 2540127 w 3819327"/>
              <a:gd name="connsiteY39" fmla="*/ 1726777 h 2960189"/>
              <a:gd name="connsiteX40" fmla="*/ 2540127 w 3819327"/>
              <a:gd name="connsiteY40" fmla="*/ 1726777 h 2960189"/>
              <a:gd name="connsiteX41" fmla="*/ 2266012 w 3819327"/>
              <a:gd name="connsiteY41" fmla="*/ 1763323 h 2960189"/>
              <a:gd name="connsiteX42" fmla="*/ 2266012 w 3819327"/>
              <a:gd name="connsiteY42" fmla="*/ 1763323 h 2960189"/>
              <a:gd name="connsiteX43" fmla="*/ 2266012 w 3819327"/>
              <a:gd name="connsiteY43" fmla="*/ 1763323 h 2960189"/>
              <a:gd name="connsiteX44" fmla="*/ 2238601 w 3819327"/>
              <a:gd name="connsiteY44" fmla="*/ 1854687 h 2960189"/>
              <a:gd name="connsiteX45" fmla="*/ 2247738 w 3819327"/>
              <a:gd name="connsiteY45" fmla="*/ 1982596 h 2960189"/>
              <a:gd name="connsiteX46" fmla="*/ 2247738 w 3819327"/>
              <a:gd name="connsiteY46" fmla="*/ 1982596 h 2960189"/>
              <a:gd name="connsiteX47" fmla="*/ 1498492 w 3819327"/>
              <a:gd name="connsiteY47" fmla="*/ 2000869 h 2960189"/>
              <a:gd name="connsiteX48" fmla="*/ 1498492 w 3819327"/>
              <a:gd name="connsiteY48" fmla="*/ 2000869 h 2960189"/>
              <a:gd name="connsiteX49" fmla="*/ 1498492 w 3819327"/>
              <a:gd name="connsiteY49" fmla="*/ 2092233 h 2960189"/>
              <a:gd name="connsiteX50" fmla="*/ 1489355 w 3819327"/>
              <a:gd name="connsiteY50" fmla="*/ 2229279 h 2960189"/>
              <a:gd name="connsiteX51" fmla="*/ 1489355 w 3819327"/>
              <a:gd name="connsiteY51" fmla="*/ 2229279 h 2960189"/>
              <a:gd name="connsiteX52" fmla="*/ 1489355 w 3819327"/>
              <a:gd name="connsiteY52" fmla="*/ 2229279 h 2960189"/>
              <a:gd name="connsiteX53" fmla="*/ 1370572 w 3819327"/>
              <a:gd name="connsiteY53" fmla="*/ 2256688 h 2960189"/>
              <a:gd name="connsiteX54" fmla="*/ 1370572 w 3819327"/>
              <a:gd name="connsiteY54" fmla="*/ 2256688 h 2960189"/>
              <a:gd name="connsiteX55" fmla="*/ 1370572 w 3819327"/>
              <a:gd name="connsiteY55" fmla="*/ 2256688 h 2960189"/>
              <a:gd name="connsiteX56" fmla="*/ 1343160 w 3819327"/>
              <a:gd name="connsiteY56" fmla="*/ 2393734 h 2960189"/>
              <a:gd name="connsiteX57" fmla="*/ 1352298 w 3819327"/>
              <a:gd name="connsiteY57" fmla="*/ 2494234 h 2960189"/>
              <a:gd name="connsiteX58" fmla="*/ 1352298 w 3819327"/>
              <a:gd name="connsiteY58" fmla="*/ 2494234 h 2960189"/>
              <a:gd name="connsiteX59" fmla="*/ 1260926 w 3819327"/>
              <a:gd name="connsiteY59" fmla="*/ 2521643 h 2960189"/>
              <a:gd name="connsiteX60" fmla="*/ 1260926 w 3819327"/>
              <a:gd name="connsiteY60" fmla="*/ 2521643 h 2960189"/>
              <a:gd name="connsiteX61" fmla="*/ 1133006 w 3819327"/>
              <a:gd name="connsiteY61" fmla="*/ 2512507 h 2960189"/>
              <a:gd name="connsiteX62" fmla="*/ 1133006 w 3819327"/>
              <a:gd name="connsiteY62" fmla="*/ 2512507 h 2960189"/>
              <a:gd name="connsiteX63" fmla="*/ 1142143 w 3819327"/>
              <a:gd name="connsiteY63" fmla="*/ 2686098 h 2960189"/>
              <a:gd name="connsiteX64" fmla="*/ 1142143 w 3819327"/>
              <a:gd name="connsiteY64" fmla="*/ 2686098 h 2960189"/>
              <a:gd name="connsiteX65" fmla="*/ 1142143 w 3819327"/>
              <a:gd name="connsiteY65" fmla="*/ 2686098 h 2960189"/>
              <a:gd name="connsiteX66" fmla="*/ 1123869 w 3819327"/>
              <a:gd name="connsiteY66" fmla="*/ 2768325 h 2960189"/>
              <a:gd name="connsiteX67" fmla="*/ 118783 w 3819327"/>
              <a:gd name="connsiteY67" fmla="*/ 2740916 h 2960189"/>
              <a:gd name="connsiteX68" fmla="*/ 118783 w 3819327"/>
              <a:gd name="connsiteY68" fmla="*/ 2740916 h 2960189"/>
              <a:gd name="connsiteX69" fmla="*/ 18274 w 3819327"/>
              <a:gd name="connsiteY69" fmla="*/ 2750053 h 2960189"/>
              <a:gd name="connsiteX70" fmla="*/ 18274 w 3819327"/>
              <a:gd name="connsiteY70" fmla="*/ 2750053 h 2960189"/>
              <a:gd name="connsiteX71" fmla="*/ 0 w 3819327"/>
              <a:gd name="connsiteY71" fmla="*/ 2859689 h 2960189"/>
              <a:gd name="connsiteX72" fmla="*/ 0 w 3819327"/>
              <a:gd name="connsiteY72" fmla="*/ 2960189 h 2960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819327" h="2960189">
                <a:moveTo>
                  <a:pt x="0" y="2960189"/>
                </a:moveTo>
                <a:lnTo>
                  <a:pt x="1224377" y="2896235"/>
                </a:lnTo>
                <a:lnTo>
                  <a:pt x="1937075" y="2795735"/>
                </a:lnTo>
                <a:lnTo>
                  <a:pt x="2467030" y="2640416"/>
                </a:lnTo>
                <a:lnTo>
                  <a:pt x="2978710" y="2412006"/>
                </a:lnTo>
                <a:lnTo>
                  <a:pt x="3289373" y="1955187"/>
                </a:lnTo>
                <a:lnTo>
                  <a:pt x="3581761" y="1242549"/>
                </a:lnTo>
                <a:lnTo>
                  <a:pt x="3682270" y="877093"/>
                </a:lnTo>
                <a:lnTo>
                  <a:pt x="3718819" y="557320"/>
                </a:lnTo>
                <a:lnTo>
                  <a:pt x="3773642" y="328910"/>
                </a:lnTo>
                <a:lnTo>
                  <a:pt x="3773642" y="328910"/>
                </a:lnTo>
                <a:lnTo>
                  <a:pt x="3819327" y="27409"/>
                </a:lnTo>
                <a:lnTo>
                  <a:pt x="3819327" y="27409"/>
                </a:lnTo>
                <a:lnTo>
                  <a:pt x="3819327" y="27409"/>
                </a:lnTo>
                <a:lnTo>
                  <a:pt x="3737093" y="0"/>
                </a:lnTo>
                <a:lnTo>
                  <a:pt x="3737093" y="146182"/>
                </a:lnTo>
                <a:lnTo>
                  <a:pt x="3755367" y="219274"/>
                </a:lnTo>
                <a:lnTo>
                  <a:pt x="3682270" y="264956"/>
                </a:lnTo>
                <a:lnTo>
                  <a:pt x="3682270" y="420274"/>
                </a:lnTo>
                <a:lnTo>
                  <a:pt x="3682270" y="420274"/>
                </a:lnTo>
                <a:lnTo>
                  <a:pt x="3563487" y="520774"/>
                </a:lnTo>
                <a:lnTo>
                  <a:pt x="3554350" y="712638"/>
                </a:lnTo>
                <a:lnTo>
                  <a:pt x="3554350" y="712638"/>
                </a:lnTo>
                <a:lnTo>
                  <a:pt x="3490390" y="995866"/>
                </a:lnTo>
                <a:lnTo>
                  <a:pt x="3490390" y="995866"/>
                </a:lnTo>
                <a:lnTo>
                  <a:pt x="3280236" y="995866"/>
                </a:lnTo>
                <a:lnTo>
                  <a:pt x="3280236" y="995866"/>
                </a:lnTo>
                <a:lnTo>
                  <a:pt x="3280236" y="1215140"/>
                </a:lnTo>
                <a:lnTo>
                  <a:pt x="3280236" y="1215140"/>
                </a:lnTo>
                <a:lnTo>
                  <a:pt x="2933024" y="1251685"/>
                </a:lnTo>
                <a:lnTo>
                  <a:pt x="2933024" y="1251685"/>
                </a:lnTo>
                <a:lnTo>
                  <a:pt x="2933024" y="1251685"/>
                </a:lnTo>
                <a:lnTo>
                  <a:pt x="2878201" y="1480095"/>
                </a:lnTo>
                <a:lnTo>
                  <a:pt x="2878201" y="1480095"/>
                </a:lnTo>
                <a:lnTo>
                  <a:pt x="2878201" y="1480095"/>
                </a:lnTo>
                <a:lnTo>
                  <a:pt x="2576675" y="1498368"/>
                </a:lnTo>
                <a:lnTo>
                  <a:pt x="2576675" y="1498368"/>
                </a:lnTo>
                <a:lnTo>
                  <a:pt x="2576675" y="1498368"/>
                </a:lnTo>
                <a:lnTo>
                  <a:pt x="2540127" y="1726777"/>
                </a:lnTo>
                <a:lnTo>
                  <a:pt x="2540127" y="1726777"/>
                </a:lnTo>
                <a:lnTo>
                  <a:pt x="2540127" y="1726777"/>
                </a:lnTo>
                <a:lnTo>
                  <a:pt x="2266012" y="1763323"/>
                </a:lnTo>
                <a:lnTo>
                  <a:pt x="2266012" y="1763323"/>
                </a:lnTo>
                <a:lnTo>
                  <a:pt x="2266012" y="1763323"/>
                </a:lnTo>
                <a:lnTo>
                  <a:pt x="2238601" y="1854687"/>
                </a:lnTo>
                <a:lnTo>
                  <a:pt x="2247738" y="1982596"/>
                </a:lnTo>
                <a:lnTo>
                  <a:pt x="2247738" y="1982596"/>
                </a:lnTo>
                <a:lnTo>
                  <a:pt x="1498492" y="2000869"/>
                </a:lnTo>
                <a:lnTo>
                  <a:pt x="1498492" y="2000869"/>
                </a:lnTo>
                <a:lnTo>
                  <a:pt x="1498492" y="2092233"/>
                </a:lnTo>
                <a:lnTo>
                  <a:pt x="1489355" y="2229279"/>
                </a:lnTo>
                <a:lnTo>
                  <a:pt x="1489355" y="2229279"/>
                </a:lnTo>
                <a:lnTo>
                  <a:pt x="1489355" y="2229279"/>
                </a:lnTo>
                <a:lnTo>
                  <a:pt x="1370572" y="2256688"/>
                </a:lnTo>
                <a:lnTo>
                  <a:pt x="1370572" y="2256688"/>
                </a:lnTo>
                <a:lnTo>
                  <a:pt x="1370572" y="2256688"/>
                </a:lnTo>
                <a:lnTo>
                  <a:pt x="1343160" y="2393734"/>
                </a:lnTo>
                <a:lnTo>
                  <a:pt x="1352298" y="2494234"/>
                </a:lnTo>
                <a:lnTo>
                  <a:pt x="1352298" y="2494234"/>
                </a:lnTo>
                <a:lnTo>
                  <a:pt x="1260926" y="2521643"/>
                </a:lnTo>
                <a:lnTo>
                  <a:pt x="1260926" y="2521643"/>
                </a:lnTo>
                <a:lnTo>
                  <a:pt x="1133006" y="2512507"/>
                </a:lnTo>
                <a:lnTo>
                  <a:pt x="1133006" y="2512507"/>
                </a:lnTo>
                <a:lnTo>
                  <a:pt x="1142143" y="2686098"/>
                </a:lnTo>
                <a:lnTo>
                  <a:pt x="1142143" y="2686098"/>
                </a:lnTo>
                <a:lnTo>
                  <a:pt x="1142143" y="2686098"/>
                </a:lnTo>
                <a:lnTo>
                  <a:pt x="1123869" y="2768325"/>
                </a:lnTo>
                <a:lnTo>
                  <a:pt x="118783" y="2740916"/>
                </a:lnTo>
                <a:lnTo>
                  <a:pt x="118783" y="2740916"/>
                </a:lnTo>
                <a:lnTo>
                  <a:pt x="18274" y="2750053"/>
                </a:lnTo>
                <a:lnTo>
                  <a:pt x="18274" y="2750053"/>
                </a:lnTo>
                <a:lnTo>
                  <a:pt x="0" y="2859689"/>
                </a:lnTo>
                <a:lnTo>
                  <a:pt x="0" y="2960189"/>
                </a:lnTo>
                <a:close/>
              </a:path>
            </a:pathLst>
          </a:custGeom>
          <a:solidFill>
            <a:srgbClr val="FF0000"/>
          </a:solidFill>
          <a:ln w="38100" cmpd="sng">
            <a:solidFill>
              <a:srgbClr val="FF0000"/>
            </a:solidFill>
          </a:ln>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Franklin Gothic Medium" pitchFamily="-1" charset="0"/>
            </a:endParaRPr>
          </a:p>
        </p:txBody>
      </p:sp>
    </p:spTree>
    <p:extLst>
      <p:ext uri="{BB962C8B-B14F-4D97-AF65-F5344CB8AC3E}">
        <p14:creationId xmlns:p14="http://schemas.microsoft.com/office/powerpoint/2010/main" val="252391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4" fill="hold" grpId="0" nodeType="clickEffect">
                                  <p:stCondLst>
                                    <p:cond delay="0"/>
                                  </p:stCondLst>
                                  <p:childTnLst>
                                    <p:animEffect transition="out" filter="wipe(down)">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1000"/>
                                        <p:tgtEl>
                                          <p:spTgt spid="2"/>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182276"/>
                                        </p:tgtEl>
                                        <p:attrNameLst>
                                          <p:attrName>style.visibility</p:attrName>
                                        </p:attrNameLst>
                                      </p:cBhvr>
                                      <p:to>
                                        <p:strVal val="visible"/>
                                      </p:to>
                                    </p:set>
                                    <p:animEffect transition="in" filter="fade">
                                      <p:cBhvr>
                                        <p:cTn id="15" dur="500"/>
                                        <p:tgtEl>
                                          <p:spTgt spid="182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p:bldP spid="7"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83954" y="3356706"/>
            <a:ext cx="2667299" cy="464950"/>
          </a:xfrm>
          <a:prstGeom prst="rect">
            <a:avLst/>
          </a:prstGeom>
          <a:solidFill>
            <a:srgbClr val="000000">
              <a:alpha val="50000"/>
            </a:srgb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0" y="5294439"/>
            <a:ext cx="9144000" cy="1320800"/>
          </a:xfrm>
          <a:prstGeom prst="rect">
            <a:avLst/>
          </a:prstGeom>
        </p:spPr>
      </p:pic>
      <p:sp>
        <p:nvSpPr>
          <p:cNvPr id="3" name="TextBox 2"/>
          <p:cNvSpPr txBox="1"/>
          <p:nvPr/>
        </p:nvSpPr>
        <p:spPr>
          <a:xfrm>
            <a:off x="115389" y="848852"/>
            <a:ext cx="9144000" cy="4708981"/>
          </a:xfrm>
          <a:prstGeom prst="rect">
            <a:avLst/>
          </a:prstGeom>
          <a:noFill/>
        </p:spPr>
        <p:txBody>
          <a:bodyPr wrap="square" rtlCol="0">
            <a:spAutoFit/>
          </a:bodyPr>
          <a:lstStyle/>
          <a:p>
            <a:r>
              <a:rPr lang="en-US" dirty="0" smtClean="0">
                <a:solidFill>
                  <a:srgbClr val="FFFFFF"/>
                </a:solidFill>
              </a:rPr>
              <a:t>							</a:t>
            </a:r>
            <a:r>
              <a:rPr lang="en-US" sz="3200" b="1" dirty="0" smtClean="0">
                <a:solidFill>
                  <a:srgbClr val="FFFFFF"/>
                </a:solidFill>
              </a:rPr>
              <a:t>MG		 CT</a:t>
            </a:r>
          </a:p>
          <a:p>
            <a:r>
              <a:rPr lang="en-US" sz="2400" dirty="0" smtClean="0">
                <a:solidFill>
                  <a:srgbClr val="FFFFFF"/>
                </a:solidFill>
              </a:rPr>
              <a:t>Controls n = 250  			8.7% 		9.9% </a:t>
            </a:r>
          </a:p>
          <a:p>
            <a:r>
              <a:rPr lang="en-US" sz="2400" dirty="0" smtClean="0">
                <a:solidFill>
                  <a:srgbClr val="FFFFFF"/>
                </a:solidFill>
              </a:rPr>
              <a:t>PID Cases n = 91			9.9%		27.5% </a:t>
            </a:r>
          </a:p>
          <a:p>
            <a:endParaRPr lang="en-US" sz="2400" b="1" dirty="0">
              <a:solidFill>
                <a:srgbClr val="FFFFFF"/>
              </a:solidFill>
            </a:endParaRPr>
          </a:p>
          <a:p>
            <a:r>
              <a:rPr lang="en-US" sz="2800" b="1" dirty="0" smtClean="0">
                <a:solidFill>
                  <a:srgbClr val="FFFFFF"/>
                </a:solidFill>
              </a:rPr>
              <a:t>PID ASSOCIATION	 	OR	 	 </a:t>
            </a:r>
            <a:r>
              <a:rPr lang="en-US" sz="2400" b="1" dirty="0" smtClean="0">
                <a:solidFill>
                  <a:srgbClr val="FFFFFF"/>
                </a:solidFill>
              </a:rPr>
              <a:t> [95% CI]</a:t>
            </a:r>
            <a:endParaRPr lang="en-US" sz="2400" b="1" dirty="0">
              <a:solidFill>
                <a:srgbClr val="FFFFFF"/>
              </a:solidFill>
            </a:endParaRPr>
          </a:p>
          <a:p>
            <a:r>
              <a:rPr lang="en-US" sz="2400" dirty="0" smtClean="0">
                <a:solidFill>
                  <a:srgbClr val="FFFFFF"/>
                </a:solidFill>
              </a:rPr>
              <a:t>C. Trachomatis </a:t>
            </a:r>
            <a:r>
              <a:rPr lang="en-US" sz="2400" dirty="0">
                <a:solidFill>
                  <a:srgbClr val="FFFFFF"/>
                </a:solidFill>
              </a:rPr>
              <a:t>	</a:t>
            </a:r>
            <a:r>
              <a:rPr lang="en-US" sz="2400" dirty="0" smtClean="0">
                <a:solidFill>
                  <a:srgbClr val="FFFFFF"/>
                </a:solidFill>
              </a:rPr>
              <a:t>	 	</a:t>
            </a:r>
            <a:r>
              <a:rPr lang="en-US" sz="2800" b="1" dirty="0" smtClean="0">
                <a:solidFill>
                  <a:srgbClr val="FFFFFF"/>
                </a:solidFill>
              </a:rPr>
              <a:t>2.44</a:t>
            </a:r>
            <a:r>
              <a:rPr lang="en-US" sz="2400" dirty="0" smtClean="0">
                <a:solidFill>
                  <a:srgbClr val="FFFFFF"/>
                </a:solidFill>
              </a:rPr>
              <a:t> 	[1.24-4.81</a:t>
            </a:r>
            <a:r>
              <a:rPr lang="en-US" sz="2400" dirty="0">
                <a:solidFill>
                  <a:srgbClr val="FFFFFF"/>
                </a:solidFill>
              </a:rPr>
              <a:t>]</a:t>
            </a:r>
            <a:endParaRPr lang="en-US" sz="2400" dirty="0" smtClean="0">
              <a:solidFill>
                <a:srgbClr val="FFFFFF"/>
              </a:solidFill>
            </a:endParaRPr>
          </a:p>
          <a:p>
            <a:r>
              <a:rPr lang="en-US" sz="2400" dirty="0" smtClean="0">
                <a:solidFill>
                  <a:srgbClr val="FFFFFF"/>
                </a:solidFill>
              </a:rPr>
              <a:t>M. </a:t>
            </a:r>
            <a:r>
              <a:rPr lang="en-US" sz="2400" dirty="0" err="1" smtClean="0">
                <a:solidFill>
                  <a:srgbClr val="FFFFFF"/>
                </a:solidFill>
              </a:rPr>
              <a:t>Genitalium</a:t>
            </a:r>
            <a:r>
              <a:rPr lang="en-US" sz="2400" dirty="0" smtClean="0">
                <a:solidFill>
                  <a:srgbClr val="FFFFFF"/>
                </a:solidFill>
              </a:rPr>
              <a:t> </a:t>
            </a:r>
            <a:r>
              <a:rPr lang="en-US" sz="2400" dirty="0">
                <a:solidFill>
                  <a:srgbClr val="FFFFFF"/>
                </a:solidFill>
              </a:rPr>
              <a:t>	</a:t>
            </a:r>
            <a:r>
              <a:rPr lang="en-US" sz="2400" dirty="0" smtClean="0">
                <a:solidFill>
                  <a:srgbClr val="FFFFFF"/>
                </a:solidFill>
              </a:rPr>
              <a:t>	 	</a:t>
            </a:r>
            <a:r>
              <a:rPr lang="en-US" sz="2800" b="1" dirty="0" smtClean="0">
                <a:solidFill>
                  <a:srgbClr val="FFFFFF"/>
                </a:solidFill>
              </a:rPr>
              <a:t>0.91	</a:t>
            </a:r>
            <a:r>
              <a:rPr lang="en-US" sz="2400" dirty="0" smtClean="0">
                <a:solidFill>
                  <a:srgbClr val="FFFFFF"/>
                </a:solidFill>
              </a:rPr>
              <a:t>[0.38-2.20] </a:t>
            </a:r>
            <a:endParaRPr lang="en-US" sz="2400" dirty="0">
              <a:solidFill>
                <a:srgbClr val="FFFFFF"/>
              </a:solidFill>
            </a:endParaRPr>
          </a:p>
          <a:p>
            <a:endParaRPr lang="en-US" dirty="0" smtClean="0">
              <a:solidFill>
                <a:srgbClr val="FFFFFF"/>
              </a:solidFill>
            </a:endParaRPr>
          </a:p>
          <a:p>
            <a:r>
              <a:rPr lang="en-US" sz="2400" dirty="0" smtClean="0">
                <a:solidFill>
                  <a:srgbClr val="FFFFFF"/>
                </a:solidFill>
              </a:rPr>
              <a:t>“M. </a:t>
            </a:r>
            <a:r>
              <a:rPr lang="en-US" sz="2400" dirty="0" err="1" smtClean="0">
                <a:solidFill>
                  <a:srgbClr val="FFFFFF"/>
                </a:solidFill>
              </a:rPr>
              <a:t>genitalium</a:t>
            </a:r>
            <a:r>
              <a:rPr lang="en-US" sz="2400" dirty="0" smtClean="0">
                <a:solidFill>
                  <a:srgbClr val="FFFFFF"/>
                </a:solidFill>
              </a:rPr>
              <a:t> was almost as commonly diagnosed as C. trachomatis”</a:t>
            </a:r>
          </a:p>
          <a:p>
            <a:r>
              <a:rPr lang="en-US" sz="2400" dirty="0" smtClean="0">
                <a:solidFill>
                  <a:srgbClr val="FFFFFF"/>
                </a:solidFill>
              </a:rPr>
              <a:t>“C. </a:t>
            </a:r>
            <a:r>
              <a:rPr lang="en-US" sz="2400" dirty="0">
                <a:solidFill>
                  <a:srgbClr val="FFFFFF"/>
                </a:solidFill>
              </a:rPr>
              <a:t>t</a:t>
            </a:r>
            <a:r>
              <a:rPr lang="en-US" sz="2400" dirty="0" smtClean="0">
                <a:solidFill>
                  <a:srgbClr val="FFFFFF"/>
                </a:solidFill>
              </a:rPr>
              <a:t>rachomatis</a:t>
            </a:r>
            <a:r>
              <a:rPr lang="en-US" dirty="0" smtClean="0">
                <a:solidFill>
                  <a:srgbClr val="FFFFFF"/>
                </a:solidFill>
              </a:rPr>
              <a:t> </a:t>
            </a:r>
            <a:r>
              <a:rPr lang="en-US" sz="2400" dirty="0" smtClean="0">
                <a:solidFill>
                  <a:srgbClr val="FFFFFF"/>
                </a:solidFill>
              </a:rPr>
              <a:t>was</a:t>
            </a:r>
            <a:r>
              <a:rPr lang="en-US" dirty="0" smtClean="0">
                <a:solidFill>
                  <a:srgbClr val="FFFFFF"/>
                </a:solidFill>
              </a:rPr>
              <a:t> </a:t>
            </a:r>
            <a:r>
              <a:rPr lang="en-US" sz="2400" dirty="0" smtClean="0">
                <a:solidFill>
                  <a:srgbClr val="FFFFFF"/>
                </a:solidFill>
              </a:rPr>
              <a:t>the</a:t>
            </a:r>
            <a:r>
              <a:rPr lang="en-US" dirty="0" smtClean="0">
                <a:solidFill>
                  <a:srgbClr val="FFFFFF"/>
                </a:solidFill>
              </a:rPr>
              <a:t> </a:t>
            </a:r>
            <a:r>
              <a:rPr lang="en-US" sz="2400" dirty="0" smtClean="0">
                <a:solidFill>
                  <a:srgbClr val="FFFFFF"/>
                </a:solidFill>
              </a:rPr>
              <a:t>only organism</a:t>
            </a:r>
            <a:r>
              <a:rPr lang="en-US" sz="2000" dirty="0" smtClean="0">
                <a:solidFill>
                  <a:srgbClr val="FFFFFF"/>
                </a:solidFill>
              </a:rPr>
              <a:t> </a:t>
            </a:r>
            <a:r>
              <a:rPr lang="en-US" sz="2400" dirty="0" smtClean="0">
                <a:solidFill>
                  <a:srgbClr val="FFFFFF"/>
                </a:solidFill>
              </a:rPr>
              <a:t>significantly</a:t>
            </a:r>
            <a:r>
              <a:rPr lang="en-US" dirty="0" smtClean="0">
                <a:solidFill>
                  <a:srgbClr val="FFFFFF"/>
                </a:solidFill>
              </a:rPr>
              <a:t> </a:t>
            </a:r>
            <a:r>
              <a:rPr lang="en-US" sz="2400" dirty="0" smtClean="0">
                <a:solidFill>
                  <a:srgbClr val="FFFFFF"/>
                </a:solidFill>
              </a:rPr>
              <a:t>associated</a:t>
            </a:r>
            <a:r>
              <a:rPr lang="en-US" dirty="0" smtClean="0">
                <a:solidFill>
                  <a:srgbClr val="FFFFFF"/>
                </a:solidFill>
              </a:rPr>
              <a:t> </a:t>
            </a:r>
            <a:r>
              <a:rPr lang="en-US" sz="2400" dirty="0" smtClean="0">
                <a:solidFill>
                  <a:srgbClr val="FFFFFF"/>
                </a:solidFill>
              </a:rPr>
              <a:t>with</a:t>
            </a:r>
            <a:r>
              <a:rPr lang="en-US" dirty="0" smtClean="0">
                <a:solidFill>
                  <a:srgbClr val="FFFFFF"/>
                </a:solidFill>
              </a:rPr>
              <a:t> </a:t>
            </a:r>
            <a:r>
              <a:rPr lang="en-US" sz="2400" dirty="0" smtClean="0">
                <a:solidFill>
                  <a:srgbClr val="FFFFFF"/>
                </a:solidFill>
              </a:rPr>
              <a:t>PID”</a:t>
            </a:r>
          </a:p>
          <a:p>
            <a:endParaRPr lang="en-US" dirty="0" smtClean="0">
              <a:solidFill>
                <a:srgbClr val="FFFFFF"/>
              </a:solidFill>
            </a:endParaRPr>
          </a:p>
          <a:p>
            <a:endParaRPr lang="en-US" sz="2800" dirty="0">
              <a:solidFill>
                <a:srgbClr val="FFFFFF"/>
              </a:solidFill>
            </a:endParaRPr>
          </a:p>
        </p:txBody>
      </p:sp>
      <p:sp>
        <p:nvSpPr>
          <p:cNvPr id="4" name="Title 1"/>
          <p:cNvSpPr>
            <a:spLocks noGrp="1"/>
          </p:cNvSpPr>
          <p:nvPr>
            <p:ph type="title"/>
          </p:nvPr>
        </p:nvSpPr>
        <p:spPr>
          <a:xfrm>
            <a:off x="0" y="-23233"/>
            <a:ext cx="9434578" cy="769441"/>
          </a:xfrm>
        </p:spPr>
        <p:txBody>
          <a:bodyPr>
            <a:normAutofit fontScale="90000"/>
          </a:bodyPr>
          <a:lstStyle/>
          <a:p>
            <a:pPr algn="l"/>
            <a:r>
              <a:rPr lang="en-US" sz="4800" b="1" dirty="0" smtClean="0">
                <a:latin typeface="Calibri"/>
                <a:cs typeface="Calibri"/>
              </a:rPr>
              <a:t> </a:t>
            </a:r>
            <a:r>
              <a:rPr lang="en-US" sz="4800" b="1" dirty="0" err="1" smtClean="0">
                <a:latin typeface="Calibri"/>
                <a:cs typeface="Calibri"/>
              </a:rPr>
              <a:t>M.genitalium</a:t>
            </a:r>
            <a:r>
              <a:rPr lang="en-US" sz="4800" b="1" dirty="0" smtClean="0">
                <a:latin typeface="Calibri"/>
                <a:cs typeface="Calibri"/>
              </a:rPr>
              <a:t>, C.trachomatis &amp; PID </a:t>
            </a:r>
            <a:r>
              <a:rPr lang="en-US" sz="4000" dirty="0" smtClean="0">
                <a:latin typeface="Calibri"/>
                <a:cs typeface="Calibri"/>
              </a:rPr>
              <a:t>(NZ)</a:t>
            </a:r>
            <a:endParaRPr lang="en-US" sz="3100" dirty="0">
              <a:latin typeface="Calibri"/>
              <a:cs typeface="Calibri"/>
            </a:endParaRPr>
          </a:p>
        </p:txBody>
      </p:sp>
    </p:spTree>
    <p:extLst>
      <p:ext uri="{BB962C8B-B14F-4D97-AF65-F5344CB8AC3E}">
        <p14:creationId xmlns:p14="http://schemas.microsoft.com/office/powerpoint/2010/main" val="34818539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animEffect transition="in" filter="fade">
                                      <p:cBhvr>
                                        <p:cTn id="11" dur="1000"/>
                                        <p:tgtEl>
                                          <p:spTgt spid="3">
                                            <p:txEl>
                                              <p:pRg st="8" end="8"/>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1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1000"/>
                                        <p:tgtEl>
                                          <p:spTgt spid="3">
                                            <p:txEl>
                                              <p:pRg st="6" end="6"/>
                                            </p:txEl>
                                          </p:spTgt>
                                        </p:tgtEl>
                                      </p:cBhvr>
                                    </p:animEffect>
                                  </p:childTnLst>
                                </p:cTn>
                              </p:par>
                            </p:childTnLst>
                          </p:cTn>
                        </p:par>
                        <p:par>
                          <p:cTn id="31" fill="hold">
                            <p:stCondLst>
                              <p:cond delay="1000"/>
                            </p:stCondLst>
                            <p:childTnLst>
                              <p:par>
                                <p:cTn id="32" presetID="53" presetClass="entr" presetSubtype="528"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Effect transition="in" filter="fade">
                                      <p:cBhvr>
                                        <p:cTn id="36" dur="500"/>
                                        <p:tgtEl>
                                          <p:spTgt spid="5"/>
                                        </p:tgtEl>
                                      </p:cBhvr>
                                    </p:animEffect>
                                    <p:anim calcmode="lin" valueType="num">
                                      <p:cBhvr>
                                        <p:cTn id="37" dur="500" fill="hold"/>
                                        <p:tgtEl>
                                          <p:spTgt spid="5"/>
                                        </p:tgtEl>
                                        <p:attrNameLst>
                                          <p:attrName>ppt_x</p:attrName>
                                        </p:attrNameLst>
                                      </p:cBhvr>
                                      <p:tavLst>
                                        <p:tav tm="0">
                                          <p:val>
                                            <p:fltVal val="0.5"/>
                                          </p:val>
                                        </p:tav>
                                        <p:tav tm="100000">
                                          <p:val>
                                            <p:strVal val="#ppt_x"/>
                                          </p:val>
                                        </p:tav>
                                      </p:tavLst>
                                    </p:anim>
                                    <p:anim calcmode="lin" valueType="num">
                                      <p:cBhvr>
                                        <p:cTn id="38"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animEffect transition="in" filter="fade">
                                      <p:cBhvr>
                                        <p:cTn id="43"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 </a:t>
            </a:r>
            <a:r>
              <a:rPr lang="en-US" sz="4800" b="1" dirty="0" err="1" smtClean="0">
                <a:latin typeface="Calibri"/>
                <a:cs typeface="Calibri"/>
              </a:rPr>
              <a:t>genitalium</a:t>
            </a:r>
            <a:r>
              <a:rPr lang="en-US" sz="4800" b="1" dirty="0" smtClean="0">
                <a:latin typeface="Calibri"/>
                <a:cs typeface="Calibri"/>
              </a:rPr>
              <a:t> &amp; PID - EVIDENCE</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solidFill>
                <a:prstClr val="black"/>
              </a:solidFill>
              <a:latin typeface="Arial" pitchFamily="34" charset="0"/>
              <a:ea typeface="ＭＳ Ｐゴシック" pitchFamily="34" charset="-128"/>
            </a:endParaRPr>
          </a:p>
        </p:txBody>
      </p:sp>
      <p:sp>
        <p:nvSpPr>
          <p:cNvPr id="6" name="TextBox 5"/>
          <p:cNvSpPr txBox="1"/>
          <p:nvPr/>
        </p:nvSpPr>
        <p:spPr>
          <a:xfrm>
            <a:off x="537387" y="742804"/>
            <a:ext cx="6455613" cy="5306068"/>
          </a:xfrm>
          <a:prstGeom prst="rect">
            <a:avLst/>
          </a:prstGeom>
          <a:noFill/>
        </p:spPr>
        <p:txBody>
          <a:bodyPr wrap="none" rtlCol="0">
            <a:spAutoFit/>
          </a:bodyPr>
          <a:lstStyle/>
          <a:p>
            <a:pPr marL="457200" indent="-457200">
              <a:lnSpc>
                <a:spcPct val="120000"/>
              </a:lnSpc>
              <a:buFont typeface="Arial"/>
              <a:buChar char="•"/>
            </a:pPr>
            <a:r>
              <a:rPr lang="en-US" sz="3200" dirty="0" smtClean="0">
                <a:solidFill>
                  <a:schemeClr val="bg1">
                    <a:lumMod val="65000"/>
                  </a:schemeClr>
                </a:solidFill>
                <a:latin typeface="Calibri"/>
              </a:rPr>
              <a:t>Cervicitis</a:t>
            </a:r>
          </a:p>
          <a:p>
            <a:pPr marL="457200" indent="-457200">
              <a:lnSpc>
                <a:spcPct val="120000"/>
              </a:lnSpc>
              <a:buFont typeface="Arial"/>
              <a:buChar char="•"/>
            </a:pPr>
            <a:r>
              <a:rPr lang="en-US" sz="3200" dirty="0" smtClean="0">
                <a:solidFill>
                  <a:schemeClr val="bg1">
                    <a:lumMod val="65000"/>
                  </a:schemeClr>
                </a:solidFill>
                <a:latin typeface="Calibri"/>
              </a:rPr>
              <a:t>Endometritis = AUB</a:t>
            </a:r>
          </a:p>
          <a:p>
            <a:pPr marL="457200" indent="-457200">
              <a:lnSpc>
                <a:spcPct val="120000"/>
              </a:lnSpc>
              <a:buFont typeface="Arial"/>
              <a:buChar char="•"/>
            </a:pPr>
            <a:r>
              <a:rPr lang="en-US" sz="3200" dirty="0" smtClean="0">
                <a:solidFill>
                  <a:schemeClr val="bg1">
                    <a:lumMod val="65000"/>
                  </a:schemeClr>
                </a:solidFill>
                <a:latin typeface="Calibri"/>
              </a:rPr>
              <a:t>Severe Salpingitis</a:t>
            </a:r>
          </a:p>
          <a:p>
            <a:pPr marL="457200" indent="-457200">
              <a:lnSpc>
                <a:spcPct val="120000"/>
              </a:lnSpc>
              <a:buFont typeface="Arial"/>
              <a:buChar char="•"/>
            </a:pPr>
            <a:r>
              <a:rPr lang="en-US" sz="3200" dirty="0" smtClean="0">
                <a:solidFill>
                  <a:schemeClr val="bg1">
                    <a:lumMod val="65000"/>
                  </a:schemeClr>
                </a:solidFill>
                <a:latin typeface="Calibri"/>
              </a:rPr>
              <a:t>Ectopic Pregnancy</a:t>
            </a:r>
          </a:p>
          <a:p>
            <a:pPr marL="457200" indent="-457200">
              <a:lnSpc>
                <a:spcPct val="120000"/>
              </a:lnSpc>
              <a:buFont typeface="Arial"/>
              <a:buChar char="•"/>
            </a:pPr>
            <a:r>
              <a:rPr lang="en-US" sz="3200" dirty="0" smtClean="0">
                <a:solidFill>
                  <a:schemeClr val="bg1">
                    <a:lumMod val="65000"/>
                  </a:schemeClr>
                </a:solidFill>
                <a:latin typeface="Calibri"/>
              </a:rPr>
              <a:t>Tubal Infertility</a:t>
            </a:r>
          </a:p>
          <a:p>
            <a:pPr marL="457200" indent="-457200">
              <a:lnSpc>
                <a:spcPct val="120000"/>
              </a:lnSpc>
              <a:buFont typeface="Arial"/>
              <a:buChar char="•"/>
            </a:pPr>
            <a:r>
              <a:rPr lang="en-US" sz="3200" dirty="0" smtClean="0">
                <a:solidFill>
                  <a:schemeClr val="bg1">
                    <a:lumMod val="65000"/>
                  </a:schemeClr>
                </a:solidFill>
                <a:latin typeface="Calibri"/>
              </a:rPr>
              <a:t>Miscarriage</a:t>
            </a:r>
          </a:p>
          <a:p>
            <a:pPr marL="457200" indent="-457200">
              <a:lnSpc>
                <a:spcPct val="120000"/>
              </a:lnSpc>
              <a:buFont typeface="Arial"/>
              <a:buChar char="•"/>
            </a:pPr>
            <a:r>
              <a:rPr lang="en-US" sz="3200" dirty="0" smtClean="0">
                <a:solidFill>
                  <a:srgbClr val="A6A6A6"/>
                </a:solidFill>
                <a:latin typeface="Calibri"/>
              </a:rPr>
              <a:t>Premature Birth</a:t>
            </a:r>
          </a:p>
          <a:p>
            <a:pPr marL="457200" indent="-457200">
              <a:lnSpc>
                <a:spcPct val="120000"/>
              </a:lnSpc>
              <a:buFont typeface="Arial"/>
              <a:buChar char="•"/>
            </a:pPr>
            <a:r>
              <a:rPr lang="en-US" sz="6000" b="1" dirty="0" smtClean="0">
                <a:solidFill>
                  <a:schemeClr val="bg1"/>
                </a:solidFill>
                <a:latin typeface="Calibri"/>
              </a:rPr>
              <a:t>PID Meta-Analysis</a:t>
            </a:r>
          </a:p>
        </p:txBody>
      </p:sp>
    </p:spTree>
    <p:extLst>
      <p:ext uri="{BB962C8B-B14F-4D97-AF65-F5344CB8AC3E}">
        <p14:creationId xmlns:p14="http://schemas.microsoft.com/office/powerpoint/2010/main" val="967380540"/>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416783" y="6376132"/>
            <a:ext cx="8002081"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400" dirty="0" err="1" smtClean="0">
                <a:solidFill>
                  <a:srgbClr val="FFFFFF"/>
                </a:solidFill>
              </a:rPr>
              <a:t>Lis</a:t>
            </a:r>
            <a:r>
              <a:rPr lang="en-US" sz="1400" dirty="0" smtClean="0">
                <a:solidFill>
                  <a:srgbClr val="FFFFFF"/>
                </a:solidFill>
              </a:rPr>
              <a:t> R et al. Mycoplasma </a:t>
            </a:r>
            <a:r>
              <a:rPr lang="en-US" sz="1400" dirty="0" err="1">
                <a:solidFill>
                  <a:srgbClr val="FFFFFF"/>
                </a:solidFill>
              </a:rPr>
              <a:t>genitalium</a:t>
            </a:r>
            <a:r>
              <a:rPr lang="en-US" sz="1400" dirty="0">
                <a:solidFill>
                  <a:srgbClr val="FFFFFF"/>
                </a:solidFill>
              </a:rPr>
              <a:t> Infection and Female Reproductive Tract Disease: A Meta-analysis</a:t>
            </a:r>
          </a:p>
          <a:p>
            <a:pPr eaLnBrk="1" hangingPunct="1"/>
            <a:r>
              <a:rPr lang="en-US" sz="1200" dirty="0" err="1">
                <a:solidFill>
                  <a:srgbClr val="FFFFFF"/>
                </a:solidFill>
              </a:rPr>
              <a:t>Clin</a:t>
            </a:r>
            <a:r>
              <a:rPr lang="en-US" sz="1200" dirty="0">
                <a:solidFill>
                  <a:srgbClr val="FFFFFF"/>
                </a:solidFill>
              </a:rPr>
              <a:t> Infect Dis. </a:t>
            </a:r>
            <a:r>
              <a:rPr lang="en-US" sz="1200" dirty="0" smtClean="0">
                <a:solidFill>
                  <a:srgbClr val="FFFFFF"/>
                </a:solidFill>
              </a:rPr>
              <a:t>2015;61:</a:t>
            </a:r>
            <a:r>
              <a:rPr lang="en-US" sz="1200" dirty="0">
                <a:solidFill>
                  <a:srgbClr val="FFFFFF"/>
                </a:solidFill>
              </a:rPr>
              <a:t>418-</a:t>
            </a:r>
            <a:r>
              <a:rPr lang="en-US" sz="1200" dirty="0" smtClean="0">
                <a:solidFill>
                  <a:srgbClr val="FFFFFF"/>
                </a:solidFill>
              </a:rPr>
              <a:t>426 </a:t>
            </a:r>
            <a:endParaRPr lang="en-US" sz="1200" dirty="0">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400" b="1" dirty="0" smtClean="0">
                <a:solidFill>
                  <a:srgbClr val="FFFF00"/>
                </a:solidFill>
                <a:cs typeface="Arial" charset="0"/>
              </a:rPr>
              <a:t> Mycoplasma </a:t>
            </a:r>
            <a:r>
              <a:rPr lang="en-US" sz="4400" b="1" dirty="0" err="1">
                <a:solidFill>
                  <a:srgbClr val="FFFF00"/>
                </a:solidFill>
                <a:cs typeface="Arial" charset="0"/>
              </a:rPr>
              <a:t>genitalium</a:t>
            </a:r>
            <a:r>
              <a:rPr lang="en-US" sz="4400" b="1" dirty="0">
                <a:solidFill>
                  <a:srgbClr val="FFFF00"/>
                </a:solidFill>
                <a:cs typeface="Arial" charset="0"/>
              </a:rPr>
              <a:t> &amp;</a:t>
            </a:r>
            <a:r>
              <a:rPr lang="en-US" sz="4400" b="1" dirty="0" smtClean="0">
                <a:solidFill>
                  <a:srgbClr val="FFFF00"/>
                </a:solidFill>
                <a:cs typeface="Arial" charset="0"/>
              </a:rPr>
              <a:t> PID</a:t>
            </a:r>
            <a:endParaRPr lang="en-US" sz="4400" b="1" dirty="0">
              <a:solidFill>
                <a:srgbClr val="FFFF00"/>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7633"/>
            <a:ext cx="9144000" cy="5329887"/>
          </a:xfrm>
          <a:prstGeom prst="rect">
            <a:avLst/>
          </a:prstGeom>
          <a:noFill/>
          <a:extLst>
            <a:ext uri="{909E8E84-426E-40dd-AFC4-6F175D3DCCD1}">
              <a14:hiddenFill xmlns:a14="http://schemas.microsoft.com/office/drawing/2010/main" xmlns="">
                <a:solidFill>
                  <a:srgbClr val="FFFFFF"/>
                </a:solidFill>
              </a14:hiddenFill>
            </a:ext>
          </a:extLst>
        </p:spPr>
      </p:pic>
      <p:sp>
        <p:nvSpPr>
          <p:cNvPr id="6" name="Rectangle 5"/>
          <p:cNvSpPr/>
          <p:nvPr/>
        </p:nvSpPr>
        <p:spPr>
          <a:xfrm>
            <a:off x="3679074" y="1445651"/>
            <a:ext cx="2005375" cy="489054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56028" y="1483000"/>
            <a:ext cx="3679075"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744922" y="1483000"/>
            <a:ext cx="3552931"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772876" y="5622925"/>
            <a:ext cx="3259326" cy="523220"/>
          </a:xfrm>
          <a:prstGeom prst="rect">
            <a:avLst/>
          </a:prstGeom>
          <a:solidFill>
            <a:srgbClr val="FFFFFF"/>
          </a:solidFill>
          <a:ln w="57150" cmpd="sng">
            <a:solidFill>
              <a:srgbClr val="FF0000"/>
            </a:solidFill>
          </a:ln>
        </p:spPr>
        <p:txBody>
          <a:bodyPr wrap="none" rtlCol="0">
            <a:spAutoFit/>
          </a:bodyPr>
          <a:lstStyle/>
          <a:p>
            <a:r>
              <a:rPr lang="en-US" sz="2800" b="1" dirty="0" smtClean="0"/>
              <a:t>POR = 2.14 </a:t>
            </a:r>
            <a:r>
              <a:rPr lang="en-US" sz="2400" dirty="0" smtClean="0"/>
              <a:t>[1.31-3.49]</a:t>
            </a:r>
            <a:endParaRPr lang="en-US" sz="2400" dirty="0"/>
          </a:p>
        </p:txBody>
      </p:sp>
      <p:sp>
        <p:nvSpPr>
          <p:cNvPr id="10" name="TextBox 9"/>
          <p:cNvSpPr txBox="1"/>
          <p:nvPr/>
        </p:nvSpPr>
        <p:spPr>
          <a:xfrm>
            <a:off x="1852885" y="1579472"/>
            <a:ext cx="5533762" cy="954107"/>
          </a:xfrm>
          <a:prstGeom prst="rect">
            <a:avLst/>
          </a:prstGeom>
          <a:solidFill>
            <a:srgbClr val="FFFFFF"/>
          </a:solidFill>
          <a:ln w="57150" cmpd="sng">
            <a:noFill/>
          </a:ln>
        </p:spPr>
        <p:txBody>
          <a:bodyPr wrap="none" rtlCol="0">
            <a:spAutoFit/>
          </a:bodyPr>
          <a:lstStyle/>
          <a:p>
            <a:pPr algn="ctr"/>
            <a:r>
              <a:rPr lang="en-US" sz="2800" dirty="0" smtClean="0"/>
              <a:t>“</a:t>
            </a:r>
            <a:r>
              <a:rPr lang="en-US" sz="2800" dirty="0" err="1" smtClean="0"/>
              <a:t>M.genitalium</a:t>
            </a:r>
            <a:r>
              <a:rPr lang="en-US" sz="2800" dirty="0" smtClean="0"/>
              <a:t> was associated with a </a:t>
            </a:r>
          </a:p>
          <a:p>
            <a:pPr algn="ctr"/>
            <a:r>
              <a:rPr lang="en-US" sz="2800" dirty="0" smtClean="0"/>
              <a:t>significantly increased risk of PID”</a:t>
            </a:r>
            <a:endParaRPr lang="en-US" sz="2400" dirty="0"/>
          </a:p>
        </p:txBody>
      </p:sp>
      <p:sp>
        <p:nvSpPr>
          <p:cNvPr id="11" name="TextBox 10"/>
          <p:cNvSpPr txBox="1"/>
          <p:nvPr/>
        </p:nvSpPr>
        <p:spPr>
          <a:xfrm>
            <a:off x="239531" y="1275510"/>
            <a:ext cx="2228845" cy="538609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2" name="TextBox 11"/>
          <p:cNvSpPr txBox="1"/>
          <p:nvPr/>
        </p:nvSpPr>
        <p:spPr>
          <a:xfrm>
            <a:off x="56023" y="983535"/>
            <a:ext cx="7843722" cy="461665"/>
          </a:xfrm>
          <a:prstGeom prst="rect">
            <a:avLst/>
          </a:prstGeom>
          <a:solidFill>
            <a:srgbClr val="FFFFFF"/>
          </a:solidFill>
          <a:ln w="57150" cmpd="sng">
            <a:noFill/>
          </a:ln>
        </p:spPr>
        <p:txBody>
          <a:bodyPr wrap="square" rtlCol="0">
            <a:spAutoFit/>
          </a:bodyPr>
          <a:lstStyle/>
          <a:p>
            <a:r>
              <a:rPr lang="en-US" sz="2400" b="1" dirty="0" smtClean="0"/>
              <a:t>AUTHOR YEAR									 ODDS RATIO</a:t>
            </a:r>
            <a:endParaRPr lang="en-US" sz="2000" dirty="0"/>
          </a:p>
        </p:txBody>
      </p:sp>
    </p:spTree>
    <p:extLst>
      <p:ext uri="{BB962C8B-B14F-4D97-AF65-F5344CB8AC3E}">
        <p14:creationId xmlns:p14="http://schemas.microsoft.com/office/powerpoint/2010/main" val="37963216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0"/>
                                        <p:tgtEl>
                                          <p:spTgt spid="8"/>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00"/>
                            </p:stCondLst>
                            <p:childTnLst>
                              <p:par>
                                <p:cTn id="25" presetID="53" presetClass="entr" presetSubtype="16" fill="hold" grpId="0" nodeType="afterEffect">
                                  <p:stCondLst>
                                    <p:cond delay="200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416783" y="6376132"/>
            <a:ext cx="8002081"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600" tIns="0" rIns="228600" bIns="0"/>
          <a:lstStyle>
            <a:lvl1pPr/>
            <a:lvl2pPr/>
            <a:lvl3pPr/>
            <a:lvl4pPr/>
            <a:lvl5pPr/>
            <a:lvl6pPr/>
            <a:lvl7pPr/>
            <a:lvl8pPr/>
            <a:lvl9pPr/>
          </a:lstStyle>
          <a:p>
            <a:pPr eaLnBrk="1" hangingPunct="1"/>
            <a:r>
              <a:rPr lang="en-US" sz="1400" dirty="0" err="1" smtClean="0">
                <a:solidFill>
                  <a:srgbClr val="FFFFFF"/>
                </a:solidFill>
              </a:rPr>
              <a:t>Lis</a:t>
            </a:r>
            <a:r>
              <a:rPr lang="en-US" sz="1400" dirty="0" smtClean="0">
                <a:solidFill>
                  <a:srgbClr val="FFFFFF"/>
                </a:solidFill>
              </a:rPr>
              <a:t> R et al. Mycoplasma </a:t>
            </a:r>
            <a:r>
              <a:rPr lang="en-US" sz="1400" dirty="0" err="1">
                <a:solidFill>
                  <a:srgbClr val="FFFFFF"/>
                </a:solidFill>
              </a:rPr>
              <a:t>genitalium</a:t>
            </a:r>
            <a:r>
              <a:rPr lang="en-US" sz="1400" dirty="0">
                <a:solidFill>
                  <a:srgbClr val="FFFFFF"/>
                </a:solidFill>
              </a:rPr>
              <a:t> Infection and Female Reproductive Tract Disease: A Meta-analysis</a:t>
            </a:r>
          </a:p>
          <a:p>
            <a:pPr eaLnBrk="1" hangingPunct="1"/>
            <a:r>
              <a:rPr lang="en-US" sz="1200" dirty="0" err="1">
                <a:solidFill>
                  <a:srgbClr val="FFFFFF"/>
                </a:solidFill>
              </a:rPr>
              <a:t>Clin</a:t>
            </a:r>
            <a:r>
              <a:rPr lang="en-US" sz="1200" dirty="0">
                <a:solidFill>
                  <a:srgbClr val="FFFFFF"/>
                </a:solidFill>
              </a:rPr>
              <a:t> Infect Dis. </a:t>
            </a:r>
            <a:r>
              <a:rPr lang="en-US" sz="1200" dirty="0" smtClean="0">
                <a:solidFill>
                  <a:srgbClr val="FFFFFF"/>
                </a:solidFill>
              </a:rPr>
              <a:t>2015;61:</a:t>
            </a:r>
            <a:r>
              <a:rPr lang="en-US" sz="1200" dirty="0">
                <a:solidFill>
                  <a:srgbClr val="FFFFFF"/>
                </a:solidFill>
              </a:rPr>
              <a:t>418-</a:t>
            </a:r>
            <a:r>
              <a:rPr lang="en-US" sz="1200" dirty="0" smtClean="0">
                <a:solidFill>
                  <a:srgbClr val="FFFFFF"/>
                </a:solidFill>
              </a:rPr>
              <a:t>426 </a:t>
            </a:r>
            <a:endParaRPr lang="en-US" sz="1200" dirty="0">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000" b="1" dirty="0" smtClean="0">
                <a:solidFill>
                  <a:srgbClr val="FFFF00"/>
                </a:solidFill>
                <a:cs typeface="Arial" charset="0"/>
              </a:rPr>
              <a:t> Statistical significance ≠ Clinical relevance</a:t>
            </a:r>
            <a:endParaRPr lang="en-US" sz="4000" b="1" dirty="0">
              <a:solidFill>
                <a:srgbClr val="FFFF00"/>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987633"/>
            <a:ext cx="15087600" cy="5329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36600" y="5576098"/>
            <a:ext cx="190500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27698" y="6165304"/>
            <a:ext cx="4022808" cy="1480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86728" y="6083798"/>
            <a:ext cx="5475709" cy="276999"/>
          </a:xfrm>
          <a:prstGeom prst="rect">
            <a:avLst/>
          </a:prstGeom>
          <a:noFill/>
        </p:spPr>
        <p:txBody>
          <a:bodyPr wrap="square" rtlCol="0">
            <a:spAutoFit/>
          </a:bodyPr>
          <a:lstStyle/>
          <a:p>
            <a:r>
              <a:rPr lang="en-US" sz="1200" b="1" dirty="0" smtClean="0">
                <a:latin typeface="Arial"/>
                <a:cs typeface="Arial"/>
              </a:rPr>
              <a:t>.1         .2            .5         1         2             5        10        20           50      100</a:t>
            </a:r>
            <a:endParaRPr lang="en-US" sz="1200" b="1" dirty="0">
              <a:latin typeface="Arial"/>
              <a:cs typeface="Arial"/>
            </a:endParaRPr>
          </a:p>
        </p:txBody>
      </p:sp>
      <p:cxnSp>
        <p:nvCxnSpPr>
          <p:cNvPr id="15" name="Straight Connector 14"/>
          <p:cNvCxnSpPr/>
          <p:nvPr/>
        </p:nvCxnSpPr>
        <p:spPr>
          <a:xfrm>
            <a:off x="6346901" y="6047223"/>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877593" y="6042837"/>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39170" y="6045642"/>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239531" y="1275510"/>
            <a:ext cx="2228845" cy="538609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4" name="Rectangle 13"/>
          <p:cNvSpPr/>
          <p:nvPr/>
        </p:nvSpPr>
        <p:spPr>
          <a:xfrm>
            <a:off x="6050708" y="1483000"/>
            <a:ext cx="3552931" cy="4548680"/>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56023" y="983535"/>
            <a:ext cx="8764556" cy="461665"/>
          </a:xfrm>
          <a:prstGeom prst="rect">
            <a:avLst/>
          </a:prstGeom>
          <a:solidFill>
            <a:srgbClr val="FFFFFF"/>
          </a:solidFill>
          <a:ln w="57150" cmpd="sng">
            <a:noFill/>
          </a:ln>
        </p:spPr>
        <p:txBody>
          <a:bodyPr wrap="square" rtlCol="0">
            <a:spAutoFit/>
          </a:bodyPr>
          <a:lstStyle/>
          <a:p>
            <a:r>
              <a:rPr lang="en-US" sz="2400" b="1" dirty="0" smtClean="0"/>
              <a:t>														       ODDS RATIO</a:t>
            </a:r>
            <a:endParaRPr lang="en-US" sz="2000" dirty="0"/>
          </a:p>
        </p:txBody>
      </p:sp>
      <p:sp>
        <p:nvSpPr>
          <p:cNvPr id="19" name="Rectangle 18"/>
          <p:cNvSpPr/>
          <p:nvPr/>
        </p:nvSpPr>
        <p:spPr>
          <a:xfrm>
            <a:off x="239531" y="1445651"/>
            <a:ext cx="5811177" cy="4890543"/>
          </a:xfrm>
          <a:prstGeom prst="rect">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4747586"/>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2"/>
          <p:cNvSpPr txBox="1">
            <a:spLocks/>
          </p:cNvSpPr>
          <p:nvPr/>
        </p:nvSpPr>
        <p:spPr bwMode="auto">
          <a:xfrm>
            <a:off x="1564743" y="6376132"/>
            <a:ext cx="8002081" cy="1262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228600" tIns="0" rIns="228600" bIns="0"/>
          <a:lstStyle>
            <a:lvl1pPr/>
            <a:lvl2pPr/>
            <a:lvl3pPr/>
            <a:lvl4pPr/>
            <a:lvl5pPr/>
            <a:lvl6pPr/>
            <a:lvl7pPr/>
            <a:lvl8pPr/>
            <a:lvl9pPr/>
          </a:lstStyle>
          <a:p>
            <a:r>
              <a:rPr lang="en-US" dirty="0" err="1" smtClean="0">
                <a:solidFill>
                  <a:srgbClr val="FFFFFF"/>
                </a:solidFill>
              </a:rPr>
              <a:t>Stellman</a:t>
            </a:r>
            <a:r>
              <a:rPr lang="en-US" dirty="0" smtClean="0">
                <a:solidFill>
                  <a:srgbClr val="FFFFFF"/>
                </a:solidFill>
              </a:rPr>
              <a:t> SD et al. Cancer </a:t>
            </a:r>
            <a:r>
              <a:rPr lang="en-US" dirty="0" err="1">
                <a:solidFill>
                  <a:srgbClr val="FFFFFF"/>
                </a:solidFill>
              </a:rPr>
              <a:t>Epidemiol</a:t>
            </a:r>
            <a:r>
              <a:rPr lang="en-US" dirty="0">
                <a:solidFill>
                  <a:srgbClr val="FFFFFF"/>
                </a:solidFill>
              </a:rPr>
              <a:t> Biomarkers Prev. </a:t>
            </a:r>
            <a:r>
              <a:rPr lang="en-US" dirty="0" smtClean="0">
                <a:solidFill>
                  <a:srgbClr val="FFFFFF"/>
                </a:solidFill>
              </a:rPr>
              <a:t>2001;10:</a:t>
            </a:r>
            <a:r>
              <a:rPr lang="en-US" dirty="0">
                <a:solidFill>
                  <a:srgbClr val="FFFFFF"/>
                </a:solidFill>
              </a:rPr>
              <a:t>1193-</a:t>
            </a:r>
            <a:r>
              <a:rPr lang="en-US" dirty="0" smtClean="0">
                <a:solidFill>
                  <a:srgbClr val="FFFFFF"/>
                </a:solidFill>
              </a:rPr>
              <a:t>9</a:t>
            </a:r>
            <a:endParaRPr lang="en-US" sz="1600" dirty="0">
              <a:solidFill>
                <a:srgbClr val="FFFFFF"/>
              </a:solidFill>
            </a:endParaRPr>
          </a:p>
        </p:txBody>
      </p:sp>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000" b="1" dirty="0" smtClean="0">
                <a:solidFill>
                  <a:srgbClr val="FFFF00"/>
                </a:solidFill>
                <a:cs typeface="Arial" charset="0"/>
              </a:rPr>
              <a:t> Statistical significance ≠ Clinical relevance</a:t>
            </a:r>
            <a:endParaRPr lang="en-US" sz="4000" b="1" dirty="0">
              <a:solidFill>
                <a:srgbClr val="FFFF00"/>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987633"/>
            <a:ext cx="15087600" cy="5329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36600" y="5576098"/>
            <a:ext cx="190500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27698" y="6165304"/>
            <a:ext cx="4022808" cy="1480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86728" y="6083798"/>
            <a:ext cx="5475709" cy="276999"/>
          </a:xfrm>
          <a:prstGeom prst="rect">
            <a:avLst/>
          </a:prstGeom>
          <a:noFill/>
        </p:spPr>
        <p:txBody>
          <a:bodyPr wrap="square" rtlCol="0">
            <a:spAutoFit/>
          </a:bodyPr>
          <a:lstStyle/>
          <a:p>
            <a:r>
              <a:rPr lang="en-US" sz="1200" b="1" dirty="0" smtClean="0">
                <a:latin typeface="Arial"/>
                <a:cs typeface="Arial"/>
              </a:rPr>
              <a:t>.1         .2            .5         1         2             5        10        20           50      100</a:t>
            </a:r>
            <a:endParaRPr lang="en-US" sz="1200" b="1" dirty="0">
              <a:latin typeface="Arial"/>
              <a:cs typeface="Arial"/>
            </a:endParaRPr>
          </a:p>
        </p:txBody>
      </p:sp>
      <p:cxnSp>
        <p:nvCxnSpPr>
          <p:cNvPr id="15" name="Straight Connector 14"/>
          <p:cNvCxnSpPr/>
          <p:nvPr/>
        </p:nvCxnSpPr>
        <p:spPr>
          <a:xfrm>
            <a:off x="6346901" y="6047223"/>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877593" y="6042837"/>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39170" y="6045642"/>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84201" y="1504137"/>
            <a:ext cx="10830165" cy="108495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3"/>
          <p:cNvSpPr txBox="1">
            <a:spLocks noChangeArrowheads="1"/>
          </p:cNvSpPr>
          <p:nvPr/>
        </p:nvSpPr>
        <p:spPr bwMode="auto">
          <a:xfrm>
            <a:off x="0" y="1514778"/>
            <a:ext cx="956682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sz="4000" b="1" dirty="0" smtClean="0">
                <a:solidFill>
                  <a:srgbClr val="000000"/>
                </a:solidFill>
                <a:cs typeface="Arial" charset="0"/>
              </a:rPr>
              <a:t> </a:t>
            </a:r>
            <a:r>
              <a:rPr lang="en-US" sz="3600" b="1" dirty="0" smtClean="0">
                <a:solidFill>
                  <a:srgbClr val="000000"/>
                </a:solidFill>
                <a:cs typeface="Arial" charset="0"/>
              </a:rPr>
              <a:t>Smoking &amp; Lung Cancer					 40 </a:t>
            </a:r>
            <a:r>
              <a:rPr lang="en-US" sz="2800" dirty="0" smtClean="0">
                <a:solidFill>
                  <a:srgbClr val="000000"/>
                </a:solidFill>
                <a:cs typeface="Arial" charset="0"/>
              </a:rPr>
              <a:t>(22-80)</a:t>
            </a:r>
            <a:endParaRPr lang="en-US" sz="2800" dirty="0">
              <a:solidFill>
                <a:srgbClr val="000000"/>
              </a:solidFill>
            </a:endParaRPr>
          </a:p>
        </p:txBody>
      </p:sp>
      <p:grpSp>
        <p:nvGrpSpPr>
          <p:cNvPr id="10" name="Group 9"/>
          <p:cNvGrpSpPr/>
          <p:nvPr/>
        </p:nvGrpSpPr>
        <p:grpSpPr>
          <a:xfrm>
            <a:off x="5239170" y="2222664"/>
            <a:ext cx="974989" cy="280121"/>
            <a:chOff x="5239170" y="2222664"/>
            <a:chExt cx="974989" cy="280121"/>
          </a:xfrm>
        </p:grpSpPr>
        <p:sp>
          <p:nvSpPr>
            <p:cNvPr id="8" name="Rectangle 7"/>
            <p:cNvSpPr/>
            <p:nvPr/>
          </p:nvSpPr>
          <p:spPr>
            <a:xfrm>
              <a:off x="5638223" y="2222664"/>
              <a:ext cx="178991" cy="28012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mond 8"/>
            <p:cNvSpPr/>
            <p:nvPr/>
          </p:nvSpPr>
          <p:spPr>
            <a:xfrm>
              <a:off x="5672316" y="2312221"/>
              <a:ext cx="115066" cy="85232"/>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5239170" y="2350575"/>
              <a:ext cx="974989" cy="123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14" name="Straight Connector 13"/>
          <p:cNvCxnSpPr/>
          <p:nvPr/>
        </p:nvCxnSpPr>
        <p:spPr>
          <a:xfrm>
            <a:off x="5731111" y="1534032"/>
            <a:ext cx="0" cy="4467516"/>
          </a:xfrm>
          <a:prstGeom prst="line">
            <a:avLst/>
          </a:prstGeom>
          <a:ln w="76200"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6023" y="983535"/>
            <a:ext cx="8764556" cy="461665"/>
          </a:xfrm>
          <a:prstGeom prst="rect">
            <a:avLst/>
          </a:prstGeom>
          <a:solidFill>
            <a:srgbClr val="FFFFFF"/>
          </a:solidFill>
          <a:ln w="57150" cmpd="sng">
            <a:noFill/>
          </a:ln>
        </p:spPr>
        <p:txBody>
          <a:bodyPr wrap="square" rtlCol="0">
            <a:spAutoFit/>
          </a:bodyPr>
          <a:lstStyle/>
          <a:p>
            <a:r>
              <a:rPr lang="en-US" sz="2400" b="1" dirty="0" smtClean="0"/>
              <a:t>														       ODDS RATIO</a:t>
            </a:r>
            <a:endParaRPr lang="en-US" sz="2000" dirty="0"/>
          </a:p>
        </p:txBody>
      </p:sp>
      <p:sp>
        <p:nvSpPr>
          <p:cNvPr id="20" name="Rectangle 19"/>
          <p:cNvSpPr/>
          <p:nvPr/>
        </p:nvSpPr>
        <p:spPr>
          <a:xfrm>
            <a:off x="6050708" y="2589088"/>
            <a:ext cx="3552931" cy="3442592"/>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239531" y="1275510"/>
            <a:ext cx="1621407" cy="5386090"/>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3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556209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53" presetClass="entr" presetSubtype="16"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par>
                          <p:cTn id="18" fill="hold">
                            <p:stCondLst>
                              <p:cond delay="1500"/>
                            </p:stCondLst>
                            <p:childTnLst>
                              <p:par>
                                <p:cTn id="19" presetID="22" presetClass="entr" presetSubtype="1"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3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388" name="Straight Connector 8"/>
          <p:cNvCxnSpPr>
            <a:cxnSpLocks noChangeShapeType="1"/>
          </p:cNvCxnSpPr>
          <p:nvPr/>
        </p:nvCxnSpPr>
        <p:spPr bwMode="auto">
          <a:xfrm>
            <a:off x="0" y="5518150"/>
            <a:ext cx="9144000" cy="0"/>
          </a:xfrm>
          <a:prstGeom prst="line">
            <a:avLst/>
          </a:prstGeom>
          <a:noFill/>
          <a:ln w="6350">
            <a:solidFill>
              <a:schemeClr val="tx1"/>
            </a:solidFill>
            <a:miter lim="800000"/>
            <a:headEnd/>
            <a:tailEnd/>
          </a:ln>
          <a:extLst>
            <a:ext uri="{909E8E84-426E-40dd-AFC4-6F175D3DCCD1}">
              <a14:hiddenFill xmlns:a14="http://schemas.microsoft.com/office/drawing/2010/main" xmlns="">
                <a:noFill/>
              </a14:hiddenFill>
            </a:ext>
          </a:extLst>
        </p:spPr>
      </p:cxnSp>
      <p:sp>
        <p:nvSpPr>
          <p:cNvPr id="16389" name="TextBox 3"/>
          <p:cNvSpPr txBox="1">
            <a:spLocks noChangeArrowheads="1"/>
          </p:cNvSpPr>
          <p:nvPr/>
        </p:nvSpPr>
        <p:spPr bwMode="auto">
          <a:xfrm>
            <a:off x="0" y="50371"/>
            <a:ext cx="914400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vl2pPr/>
            <a:lvl3pPr/>
            <a:lvl4pPr/>
            <a:lvl5pPr/>
            <a:lvl6pPr/>
            <a:lvl7pPr/>
            <a:lvl8pPr/>
            <a:lvl9pPr/>
          </a:lstStyle>
          <a:p>
            <a:r>
              <a:rPr lang="en-US" sz="4400" b="1" dirty="0" smtClean="0">
                <a:solidFill>
                  <a:srgbClr val="FFFF00"/>
                </a:solidFill>
                <a:cs typeface="Arial" charset="0"/>
              </a:rPr>
              <a:t> Chlamydia trachomatis &amp; PID</a:t>
            </a:r>
            <a:endParaRPr lang="en-US" sz="4400" b="1" dirty="0">
              <a:solidFill>
                <a:srgbClr val="FFFF00"/>
              </a:solidFill>
            </a:endParaRPr>
          </a:p>
        </p:txBody>
      </p:sp>
      <p:pic>
        <p:nvPicPr>
          <p:cNvPr id="16391" name="Picture 7" descr="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5600" y="987633"/>
            <a:ext cx="15087600" cy="5329887"/>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p:nvPr/>
        </p:nvSpPr>
        <p:spPr>
          <a:xfrm>
            <a:off x="-736600" y="5576098"/>
            <a:ext cx="1905000" cy="425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427698" y="6165304"/>
            <a:ext cx="4022808" cy="148027"/>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386728" y="6083798"/>
            <a:ext cx="5475709" cy="276999"/>
          </a:xfrm>
          <a:prstGeom prst="rect">
            <a:avLst/>
          </a:prstGeom>
          <a:noFill/>
        </p:spPr>
        <p:txBody>
          <a:bodyPr wrap="square" rtlCol="0">
            <a:spAutoFit/>
          </a:bodyPr>
          <a:lstStyle/>
          <a:p>
            <a:r>
              <a:rPr lang="en-US" sz="1200" b="1" dirty="0" smtClean="0">
                <a:latin typeface="Arial"/>
                <a:cs typeface="Arial"/>
              </a:rPr>
              <a:t>.1         .2            .5         1         2             5        10        20           50      100</a:t>
            </a:r>
            <a:endParaRPr lang="en-US" sz="1200" b="1" dirty="0">
              <a:latin typeface="Arial"/>
              <a:cs typeface="Arial"/>
            </a:endParaRPr>
          </a:p>
        </p:txBody>
      </p:sp>
      <p:cxnSp>
        <p:nvCxnSpPr>
          <p:cNvPr id="15" name="Straight Connector 14"/>
          <p:cNvCxnSpPr/>
          <p:nvPr/>
        </p:nvCxnSpPr>
        <p:spPr>
          <a:xfrm>
            <a:off x="6346901" y="6047223"/>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877593" y="6042837"/>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39170" y="6045642"/>
            <a:ext cx="0" cy="6123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584201" y="1504137"/>
            <a:ext cx="10830165" cy="19390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3078882" y="1622774"/>
            <a:ext cx="2951479" cy="280121"/>
            <a:chOff x="4337105" y="2222664"/>
            <a:chExt cx="2951479" cy="280121"/>
          </a:xfrm>
        </p:grpSpPr>
        <p:sp>
          <p:nvSpPr>
            <p:cNvPr id="8" name="Rectangle 7"/>
            <p:cNvSpPr/>
            <p:nvPr/>
          </p:nvSpPr>
          <p:spPr>
            <a:xfrm>
              <a:off x="5326796" y="2222664"/>
              <a:ext cx="764328" cy="28012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iamond 8"/>
            <p:cNvSpPr/>
            <p:nvPr/>
          </p:nvSpPr>
          <p:spPr>
            <a:xfrm>
              <a:off x="5672316" y="2312221"/>
              <a:ext cx="115066" cy="85232"/>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4337105" y="2350575"/>
              <a:ext cx="2951479" cy="1232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3" name="Picture 2" descr="PID MGmg.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471" y="3443209"/>
            <a:ext cx="8661389" cy="2545268"/>
          </a:xfrm>
          <a:prstGeom prst="rect">
            <a:avLst/>
          </a:prstGeom>
        </p:spPr>
      </p:pic>
      <p:cxnSp>
        <p:nvCxnSpPr>
          <p:cNvPr id="14" name="Straight Connector 13"/>
          <p:cNvCxnSpPr/>
          <p:nvPr/>
        </p:nvCxnSpPr>
        <p:spPr>
          <a:xfrm>
            <a:off x="3696825" y="1504137"/>
            <a:ext cx="0" cy="4546767"/>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3" name="TextBox 3"/>
          <p:cNvSpPr txBox="1">
            <a:spLocks noChangeArrowheads="1"/>
          </p:cNvSpPr>
          <p:nvPr/>
        </p:nvSpPr>
        <p:spPr bwMode="auto">
          <a:xfrm>
            <a:off x="152867" y="1514778"/>
            <a:ext cx="9566824" cy="45243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vl2pPr/>
            <a:lvl3pPr/>
            <a:lvl4pPr/>
            <a:lvl5pPr/>
            <a:lvl6pPr/>
            <a:lvl7pPr/>
            <a:lvl8pPr/>
            <a:lvl9pPr/>
          </a:lstStyle>
          <a:p>
            <a:r>
              <a:rPr lang="da-DK" sz="2400" dirty="0"/>
              <a:t>Paavonen     			</a:t>
            </a:r>
            <a:r>
              <a:rPr lang="da-DK" sz="2400" dirty="0" smtClean="0"/>
              <a:t>									6.90 </a:t>
            </a:r>
            <a:r>
              <a:rPr lang="da-DK" dirty="0"/>
              <a:t>(0.8–61.4)</a:t>
            </a:r>
            <a:r>
              <a:rPr lang="da-DK" sz="2400" dirty="0"/>
              <a:t> </a:t>
            </a:r>
          </a:p>
          <a:p>
            <a:r>
              <a:rPr lang="da-DK" sz="2400" dirty="0" err="1"/>
              <a:t>Mascellino</a:t>
            </a:r>
            <a:r>
              <a:rPr lang="da-DK" sz="2400" dirty="0"/>
              <a:t>	 			</a:t>
            </a:r>
            <a:r>
              <a:rPr lang="da-DK" sz="2400" dirty="0" smtClean="0"/>
              <a:t>									7.00 </a:t>
            </a:r>
            <a:r>
              <a:rPr lang="da-DK" dirty="0"/>
              <a:t>(3.1–15.8)</a:t>
            </a:r>
            <a:r>
              <a:rPr lang="da-DK" sz="2400" dirty="0"/>
              <a:t> </a:t>
            </a:r>
          </a:p>
          <a:p>
            <a:r>
              <a:rPr lang="da-DK" sz="2400" dirty="0" err="1"/>
              <a:t>Simms</a:t>
            </a:r>
            <a:r>
              <a:rPr lang="da-DK" sz="2400" dirty="0"/>
              <a:t> 				</a:t>
            </a:r>
            <a:r>
              <a:rPr lang="da-DK" sz="2400" dirty="0" smtClean="0"/>
              <a:t>									18.7 </a:t>
            </a:r>
            <a:r>
              <a:rPr lang="da-DK" dirty="0"/>
              <a:t>(2.5–142.1)</a:t>
            </a:r>
            <a:r>
              <a:rPr lang="da-DK" sz="2400" dirty="0"/>
              <a:t> </a:t>
            </a:r>
          </a:p>
          <a:p>
            <a:r>
              <a:rPr lang="da-DK" sz="1400" dirty="0" err="1">
                <a:solidFill>
                  <a:schemeClr val="bg1"/>
                </a:solidFill>
              </a:rPr>
              <a:t>Pooled</a:t>
            </a:r>
            <a:r>
              <a:rPr lang="da-DK" sz="1400" dirty="0">
                <a:solidFill>
                  <a:schemeClr val="bg1"/>
                </a:solidFill>
              </a:rPr>
              <a:t> </a:t>
            </a:r>
            <a:r>
              <a:rPr lang="da-DK" sz="1400" dirty="0" err="1">
                <a:solidFill>
                  <a:schemeClr val="bg1"/>
                </a:solidFill>
              </a:rPr>
              <a:t>estimate</a:t>
            </a:r>
            <a:r>
              <a:rPr lang="da-DK" sz="1400" dirty="0">
                <a:solidFill>
                  <a:schemeClr val="bg1"/>
                </a:solidFill>
              </a:rPr>
              <a:t>		</a:t>
            </a:r>
            <a:r>
              <a:rPr lang="da-DK" sz="1400" dirty="0" smtClean="0">
                <a:solidFill>
                  <a:schemeClr val="bg1"/>
                </a:solidFill>
              </a:rPr>
              <a:t>									9.20 </a:t>
            </a:r>
            <a:r>
              <a:rPr lang="da-DK" sz="1100" dirty="0">
                <a:solidFill>
                  <a:schemeClr val="bg1"/>
                </a:solidFill>
              </a:rPr>
              <a:t>(4.4–18.1)</a:t>
            </a:r>
          </a:p>
          <a:p>
            <a:r>
              <a:rPr lang="da-DK" sz="2400" dirty="0" err="1" smtClean="0"/>
              <a:t>Pooled</a:t>
            </a:r>
            <a:r>
              <a:rPr lang="da-DK" sz="2400" dirty="0" smtClean="0"/>
              <a:t> </a:t>
            </a:r>
            <a:r>
              <a:rPr lang="da-DK" sz="2400" dirty="0" err="1" smtClean="0"/>
              <a:t>adjusted</a:t>
            </a:r>
            <a:r>
              <a:rPr lang="da-DK" sz="2400" dirty="0" smtClean="0"/>
              <a:t>   							</a:t>
            </a:r>
            <a:r>
              <a:rPr lang="da-DK" sz="2400" dirty="0"/>
              <a:t>	</a:t>
            </a:r>
            <a:r>
              <a:rPr lang="da-DK" sz="2400" dirty="0" smtClean="0"/>
              <a:t>			17.1 </a:t>
            </a:r>
            <a:r>
              <a:rPr lang="da-DK" dirty="0"/>
              <a:t>(7.9–34.0)</a:t>
            </a:r>
          </a:p>
          <a:p>
            <a:endParaRPr lang="da-DK" sz="2400" dirty="0" smtClean="0"/>
          </a:p>
          <a:p>
            <a:endParaRPr lang="da-DK" sz="4800" dirty="0" smtClean="0"/>
          </a:p>
          <a:p>
            <a:endParaRPr lang="da-DK" sz="5400" dirty="0"/>
          </a:p>
          <a:p>
            <a:endParaRPr lang="da-DK" sz="2400" dirty="0" smtClean="0"/>
          </a:p>
          <a:p>
            <a:r>
              <a:rPr lang="da-DK" sz="2800" b="1" dirty="0" err="1" smtClean="0"/>
              <a:t>M.genitalium</a:t>
            </a:r>
            <a:r>
              <a:rPr lang="da-DK" sz="2800" b="1" dirty="0" smtClean="0"/>
              <a:t> data</a:t>
            </a:r>
            <a:r>
              <a:rPr lang="da-DK" sz="2400" dirty="0"/>
              <a:t>	</a:t>
            </a:r>
            <a:r>
              <a:rPr lang="da-DK" sz="2400" dirty="0" smtClean="0"/>
              <a:t>									</a:t>
            </a:r>
            <a:endParaRPr lang="en-US" sz="2400" dirty="0">
              <a:solidFill>
                <a:srgbClr val="000000"/>
              </a:solidFill>
            </a:endParaRPr>
          </a:p>
        </p:txBody>
      </p:sp>
      <p:cxnSp>
        <p:nvCxnSpPr>
          <p:cNvPr id="20" name="Straight Connector 19"/>
          <p:cNvCxnSpPr/>
          <p:nvPr/>
        </p:nvCxnSpPr>
        <p:spPr>
          <a:xfrm flipV="1">
            <a:off x="3161195" y="1514778"/>
            <a:ext cx="0" cy="452896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6" name="Group 25"/>
          <p:cNvGrpSpPr/>
          <p:nvPr/>
        </p:nvGrpSpPr>
        <p:grpSpPr>
          <a:xfrm>
            <a:off x="3824602" y="2405647"/>
            <a:ext cx="2887852" cy="280121"/>
            <a:chOff x="4863614" y="2222664"/>
            <a:chExt cx="1542054" cy="280121"/>
          </a:xfrm>
        </p:grpSpPr>
        <p:sp>
          <p:nvSpPr>
            <p:cNvPr id="27" name="Rectangle 26"/>
            <p:cNvSpPr/>
            <p:nvPr/>
          </p:nvSpPr>
          <p:spPr>
            <a:xfrm>
              <a:off x="5336586" y="2222664"/>
              <a:ext cx="463474" cy="28012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Diamond 27"/>
            <p:cNvSpPr/>
            <p:nvPr/>
          </p:nvSpPr>
          <p:spPr>
            <a:xfrm>
              <a:off x="5521598" y="2312221"/>
              <a:ext cx="76878" cy="99756"/>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9" name="Straight Connector 28"/>
            <p:cNvCxnSpPr/>
            <p:nvPr/>
          </p:nvCxnSpPr>
          <p:spPr>
            <a:xfrm>
              <a:off x="4863614" y="2362904"/>
              <a:ext cx="154205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grpSp>
        <p:nvGrpSpPr>
          <p:cNvPr id="32" name="Group 31"/>
          <p:cNvGrpSpPr/>
          <p:nvPr/>
        </p:nvGrpSpPr>
        <p:grpSpPr>
          <a:xfrm>
            <a:off x="3890852" y="2026882"/>
            <a:ext cx="1138202" cy="280121"/>
            <a:chOff x="4969194" y="2222664"/>
            <a:chExt cx="1138202" cy="280121"/>
          </a:xfrm>
        </p:grpSpPr>
        <p:sp>
          <p:nvSpPr>
            <p:cNvPr id="33" name="Rectangle 32"/>
            <p:cNvSpPr/>
            <p:nvPr/>
          </p:nvSpPr>
          <p:spPr>
            <a:xfrm>
              <a:off x="5402504" y="2222664"/>
              <a:ext cx="325728" cy="280121"/>
            </a:xfrm>
            <a:prstGeom prst="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Diamond 33"/>
            <p:cNvSpPr/>
            <p:nvPr/>
          </p:nvSpPr>
          <p:spPr>
            <a:xfrm>
              <a:off x="5504041" y="2312221"/>
              <a:ext cx="115066" cy="85232"/>
            </a:xfrm>
            <a:prstGeom prst="diamond">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4969194" y="2362904"/>
              <a:ext cx="1138202"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cxnSp>
        <p:nvCxnSpPr>
          <p:cNvPr id="39" name="Straight Connector 38"/>
          <p:cNvCxnSpPr/>
          <p:nvPr/>
        </p:nvCxnSpPr>
        <p:spPr>
          <a:xfrm>
            <a:off x="5053338" y="1514778"/>
            <a:ext cx="0" cy="4528059"/>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6384" name="Diamond 16383"/>
          <p:cNvSpPr/>
          <p:nvPr/>
        </p:nvSpPr>
        <p:spPr>
          <a:xfrm>
            <a:off x="4601432" y="2826510"/>
            <a:ext cx="915008" cy="470327"/>
          </a:xfrm>
          <a:prstGeom prst="diamond">
            <a:avLst/>
          </a:prstGeom>
          <a:noFill/>
          <a:ln w="28575"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050708" y="3296836"/>
            <a:ext cx="3552931" cy="2734843"/>
          </a:xfrm>
          <a:prstGeom prst="rect">
            <a:avLst/>
          </a:prstGeom>
          <a:solidFill>
            <a:schemeClr val="bg1">
              <a:lumMod val="75000"/>
              <a:alpha val="7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p:cNvSpPr txBox="1"/>
          <p:nvPr/>
        </p:nvSpPr>
        <p:spPr>
          <a:xfrm>
            <a:off x="79381" y="4658747"/>
            <a:ext cx="3259326" cy="523220"/>
          </a:xfrm>
          <a:prstGeom prst="rect">
            <a:avLst/>
          </a:prstGeom>
          <a:solidFill>
            <a:srgbClr val="FFFFFF"/>
          </a:solidFill>
          <a:ln w="57150" cmpd="sng">
            <a:solidFill>
              <a:srgbClr val="FF0000"/>
            </a:solidFill>
          </a:ln>
        </p:spPr>
        <p:txBody>
          <a:bodyPr wrap="none" rtlCol="0">
            <a:spAutoFit/>
          </a:bodyPr>
          <a:lstStyle/>
          <a:p>
            <a:r>
              <a:rPr lang="en-US" sz="2800" b="1" dirty="0" smtClean="0"/>
              <a:t>POR = 2.14 </a:t>
            </a:r>
            <a:r>
              <a:rPr lang="en-US" sz="2400" dirty="0" smtClean="0"/>
              <a:t>[1.31-3.49]</a:t>
            </a:r>
            <a:endParaRPr lang="en-US" sz="2400" dirty="0"/>
          </a:p>
        </p:txBody>
      </p:sp>
      <p:sp>
        <p:nvSpPr>
          <p:cNvPr id="37" name="TextBox 36"/>
          <p:cNvSpPr txBox="1"/>
          <p:nvPr/>
        </p:nvSpPr>
        <p:spPr>
          <a:xfrm>
            <a:off x="56023" y="983535"/>
            <a:ext cx="8764556" cy="461665"/>
          </a:xfrm>
          <a:prstGeom prst="rect">
            <a:avLst/>
          </a:prstGeom>
          <a:solidFill>
            <a:srgbClr val="FFFFFF"/>
          </a:solidFill>
          <a:ln w="57150" cmpd="sng">
            <a:noFill/>
          </a:ln>
        </p:spPr>
        <p:txBody>
          <a:bodyPr wrap="square" rtlCol="0">
            <a:spAutoFit/>
          </a:bodyPr>
          <a:lstStyle/>
          <a:p>
            <a:r>
              <a:rPr lang="en-US" sz="2400" b="1" dirty="0" smtClean="0"/>
              <a:t>AUTHOR													 ODDS RATIO</a:t>
            </a:r>
            <a:endParaRPr lang="en-US" sz="2000" dirty="0"/>
          </a:p>
        </p:txBody>
      </p:sp>
      <p:sp>
        <p:nvSpPr>
          <p:cNvPr id="38" name="TextBox 37"/>
          <p:cNvSpPr txBox="1"/>
          <p:nvPr/>
        </p:nvSpPr>
        <p:spPr>
          <a:xfrm>
            <a:off x="6070830" y="4672528"/>
            <a:ext cx="3103333" cy="523220"/>
          </a:xfrm>
          <a:prstGeom prst="rect">
            <a:avLst/>
          </a:prstGeom>
          <a:solidFill>
            <a:srgbClr val="FFFFFF"/>
          </a:solidFill>
          <a:ln w="57150" cmpd="sng">
            <a:solidFill>
              <a:srgbClr val="FF0000"/>
            </a:solidFill>
          </a:ln>
        </p:spPr>
        <p:txBody>
          <a:bodyPr wrap="none" rtlCol="0">
            <a:spAutoFit/>
          </a:bodyPr>
          <a:lstStyle/>
          <a:p>
            <a:r>
              <a:rPr lang="en-US" sz="2800" b="1" dirty="0" smtClean="0"/>
              <a:t>POR = 17.1 </a:t>
            </a:r>
            <a:r>
              <a:rPr lang="en-US" sz="2400" dirty="0" smtClean="0"/>
              <a:t>[7.9-34.0]</a:t>
            </a:r>
            <a:endParaRPr lang="en-US" sz="2400" dirty="0"/>
          </a:p>
        </p:txBody>
      </p:sp>
      <p:sp>
        <p:nvSpPr>
          <p:cNvPr id="7" name="TextBox 6"/>
          <p:cNvSpPr txBox="1"/>
          <p:nvPr/>
        </p:nvSpPr>
        <p:spPr>
          <a:xfrm>
            <a:off x="6121274" y="4002347"/>
            <a:ext cx="3146139" cy="523220"/>
          </a:xfrm>
          <a:prstGeom prst="rect">
            <a:avLst/>
          </a:prstGeom>
          <a:noFill/>
        </p:spPr>
        <p:txBody>
          <a:bodyPr wrap="none" rtlCol="0">
            <a:spAutoFit/>
          </a:bodyPr>
          <a:lstStyle/>
          <a:p>
            <a:r>
              <a:rPr lang="en-US" sz="2800" b="1" dirty="0" err="1" smtClean="0"/>
              <a:t>C.Trachomatis</a:t>
            </a:r>
            <a:r>
              <a:rPr lang="en-US" sz="2800" b="1" dirty="0" smtClean="0"/>
              <a:t>  data</a:t>
            </a:r>
            <a:endParaRPr lang="en-US" sz="2800" b="1" dirty="0"/>
          </a:p>
        </p:txBody>
      </p:sp>
    </p:spTree>
    <p:extLst>
      <p:ext uri="{BB962C8B-B14F-4D97-AF65-F5344CB8AC3E}">
        <p14:creationId xmlns:p14="http://schemas.microsoft.com/office/powerpoint/2010/main" val="318046730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xEl>
                                              <p:pRg st="0" end="0"/>
                                            </p:txEl>
                                          </p:spTgt>
                                        </p:tgtEl>
                                        <p:attrNameLst>
                                          <p:attrName>style.visibility</p:attrName>
                                        </p:attrNameLst>
                                      </p:cBhvr>
                                      <p:to>
                                        <p:strVal val="visible"/>
                                      </p:to>
                                    </p:set>
                                    <p:animEffect transition="in" filter="fade">
                                      <p:cBhvr>
                                        <p:cTn id="16" dur="500"/>
                                        <p:tgtEl>
                                          <p:spTgt spid="13">
                                            <p:txEl>
                                              <p:pRg st="0" end="0"/>
                                            </p:txEl>
                                          </p:spTgt>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3">
                                            <p:txEl>
                                              <p:pRg st="1" end="1"/>
                                            </p:txEl>
                                          </p:spTgt>
                                        </p:tgtEl>
                                        <p:attrNameLst>
                                          <p:attrName>style.visibility</p:attrName>
                                        </p:attrNameLst>
                                      </p:cBhvr>
                                      <p:to>
                                        <p:strVal val="visible"/>
                                      </p:to>
                                    </p:set>
                                    <p:animEffect transition="in" filter="fade">
                                      <p:cBhvr>
                                        <p:cTn id="26" dur="500"/>
                                        <p:tgtEl>
                                          <p:spTgt spid="13">
                                            <p:txEl>
                                              <p:pRg st="1" end="1"/>
                                            </p:txEl>
                                          </p:spTgt>
                                        </p:tgtEl>
                                      </p:cBhvr>
                                    </p:animEffect>
                                  </p:childTnLst>
                                </p:cTn>
                              </p:par>
                            </p:childTnLst>
                          </p:cTn>
                        </p:par>
                        <p:par>
                          <p:cTn id="27" fill="hold">
                            <p:stCondLst>
                              <p:cond delay="1500"/>
                            </p:stCondLst>
                            <p:childTnLst>
                              <p:par>
                                <p:cTn id="28" presetID="53" presetClass="entr" presetSubtype="16" fill="hold" nodeType="afterEffect">
                                  <p:stCondLst>
                                    <p:cond delay="0"/>
                                  </p:stCondLst>
                                  <p:childTnLst>
                                    <p:set>
                                      <p:cBhvr>
                                        <p:cTn id="29" dur="1" fill="hold">
                                          <p:stCondLst>
                                            <p:cond delay="0"/>
                                          </p:stCondLst>
                                        </p:cTn>
                                        <p:tgtEl>
                                          <p:spTgt spid="32"/>
                                        </p:tgtEl>
                                        <p:attrNameLst>
                                          <p:attrName>style.visibility</p:attrName>
                                        </p:attrNameLst>
                                      </p:cBhvr>
                                      <p:to>
                                        <p:strVal val="visible"/>
                                      </p:to>
                                    </p:set>
                                    <p:anim calcmode="lin" valueType="num">
                                      <p:cBhvr>
                                        <p:cTn id="30" dur="500" fill="hold"/>
                                        <p:tgtEl>
                                          <p:spTgt spid="32"/>
                                        </p:tgtEl>
                                        <p:attrNameLst>
                                          <p:attrName>ppt_w</p:attrName>
                                        </p:attrNameLst>
                                      </p:cBhvr>
                                      <p:tavLst>
                                        <p:tav tm="0">
                                          <p:val>
                                            <p:fltVal val="0"/>
                                          </p:val>
                                        </p:tav>
                                        <p:tav tm="100000">
                                          <p:val>
                                            <p:strVal val="#ppt_w"/>
                                          </p:val>
                                        </p:tav>
                                      </p:tavLst>
                                    </p:anim>
                                    <p:anim calcmode="lin" valueType="num">
                                      <p:cBhvr>
                                        <p:cTn id="31" dur="500" fill="hold"/>
                                        <p:tgtEl>
                                          <p:spTgt spid="32"/>
                                        </p:tgtEl>
                                        <p:attrNameLst>
                                          <p:attrName>ppt_h</p:attrName>
                                        </p:attrNameLst>
                                      </p:cBhvr>
                                      <p:tavLst>
                                        <p:tav tm="0">
                                          <p:val>
                                            <p:fltVal val="0"/>
                                          </p:val>
                                        </p:tav>
                                        <p:tav tm="100000">
                                          <p:val>
                                            <p:strVal val="#ppt_h"/>
                                          </p:val>
                                        </p:tav>
                                      </p:tavLst>
                                    </p:anim>
                                    <p:animEffect transition="in" filter="fade">
                                      <p:cBhvr>
                                        <p:cTn id="32" dur="500"/>
                                        <p:tgtEl>
                                          <p:spTgt spid="32"/>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animEffect transition="in" filter="fade">
                                      <p:cBhvr>
                                        <p:cTn id="36" dur="500"/>
                                        <p:tgtEl>
                                          <p:spTgt spid="1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xEl>
                                              <p:pRg st="3" end="3"/>
                                            </p:txEl>
                                          </p:spTgt>
                                        </p:tgtEl>
                                        <p:attrNameLst>
                                          <p:attrName>style.visibility</p:attrName>
                                        </p:attrNameLst>
                                      </p:cBhvr>
                                      <p:to>
                                        <p:strVal val="visible"/>
                                      </p:to>
                                    </p:set>
                                    <p:animEffect transition="in" filter="fade">
                                      <p:cBhvr>
                                        <p:cTn id="39" dur="500"/>
                                        <p:tgtEl>
                                          <p:spTgt spid="13">
                                            <p:txEl>
                                              <p:pRg st="3" end="3"/>
                                            </p:txEl>
                                          </p:spTgt>
                                        </p:tgtEl>
                                      </p:cBhvr>
                                    </p:animEffect>
                                  </p:childTnLst>
                                </p:cTn>
                              </p:par>
                            </p:childTnLst>
                          </p:cTn>
                        </p:par>
                        <p:par>
                          <p:cTn id="40" fill="hold">
                            <p:stCondLst>
                              <p:cond delay="2500"/>
                            </p:stCondLst>
                            <p:childTnLst>
                              <p:par>
                                <p:cTn id="41" presetID="53" presetClass="entr" presetSubtype="16"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p:cTn id="43" dur="500" fill="hold"/>
                                        <p:tgtEl>
                                          <p:spTgt spid="26"/>
                                        </p:tgtEl>
                                        <p:attrNameLst>
                                          <p:attrName>ppt_w</p:attrName>
                                        </p:attrNameLst>
                                      </p:cBhvr>
                                      <p:tavLst>
                                        <p:tav tm="0">
                                          <p:val>
                                            <p:fltVal val="0"/>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animEffect transition="in" filter="fade">
                                      <p:cBhvr>
                                        <p:cTn id="45" dur="500"/>
                                        <p:tgtEl>
                                          <p:spTgt spid="2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3">
                                            <p:txEl>
                                              <p:pRg st="4" end="4"/>
                                            </p:txEl>
                                          </p:spTgt>
                                        </p:tgtEl>
                                        <p:attrNameLst>
                                          <p:attrName>style.visibility</p:attrName>
                                        </p:attrNameLst>
                                      </p:cBhvr>
                                      <p:to>
                                        <p:strVal val="visible"/>
                                      </p:to>
                                    </p:set>
                                    <p:animEffect transition="in" filter="fade">
                                      <p:cBhvr>
                                        <p:cTn id="50" dur="500"/>
                                        <p:tgtEl>
                                          <p:spTgt spid="13">
                                            <p:txEl>
                                              <p:pRg st="4" end="4"/>
                                            </p:txEl>
                                          </p:spTgt>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16384"/>
                                        </p:tgtEl>
                                        <p:attrNameLst>
                                          <p:attrName>style.visibility</p:attrName>
                                        </p:attrNameLst>
                                      </p:cBhvr>
                                      <p:to>
                                        <p:strVal val="visible"/>
                                      </p:to>
                                    </p:set>
                                    <p:anim calcmode="lin" valueType="num">
                                      <p:cBhvr>
                                        <p:cTn id="54" dur="500" fill="hold"/>
                                        <p:tgtEl>
                                          <p:spTgt spid="16384"/>
                                        </p:tgtEl>
                                        <p:attrNameLst>
                                          <p:attrName>ppt_w</p:attrName>
                                        </p:attrNameLst>
                                      </p:cBhvr>
                                      <p:tavLst>
                                        <p:tav tm="0">
                                          <p:val>
                                            <p:fltVal val="0"/>
                                          </p:val>
                                        </p:tav>
                                        <p:tav tm="100000">
                                          <p:val>
                                            <p:strVal val="#ppt_w"/>
                                          </p:val>
                                        </p:tav>
                                      </p:tavLst>
                                    </p:anim>
                                    <p:anim calcmode="lin" valueType="num">
                                      <p:cBhvr>
                                        <p:cTn id="55" dur="500" fill="hold"/>
                                        <p:tgtEl>
                                          <p:spTgt spid="16384"/>
                                        </p:tgtEl>
                                        <p:attrNameLst>
                                          <p:attrName>ppt_h</p:attrName>
                                        </p:attrNameLst>
                                      </p:cBhvr>
                                      <p:tavLst>
                                        <p:tav tm="0">
                                          <p:val>
                                            <p:fltVal val="0"/>
                                          </p:val>
                                        </p:tav>
                                        <p:tav tm="100000">
                                          <p:val>
                                            <p:strVal val="#ppt_h"/>
                                          </p:val>
                                        </p:tav>
                                      </p:tavLst>
                                    </p:anim>
                                    <p:animEffect transition="in" filter="fade">
                                      <p:cBhvr>
                                        <p:cTn id="56" dur="500"/>
                                        <p:tgtEl>
                                          <p:spTgt spid="16384"/>
                                        </p:tgtEl>
                                      </p:cBhvr>
                                    </p:animEffect>
                                  </p:childTnLst>
                                </p:cTn>
                              </p:par>
                            </p:childTnLst>
                          </p:cTn>
                        </p:par>
                        <p:par>
                          <p:cTn id="57" fill="hold">
                            <p:stCondLst>
                              <p:cond delay="1000"/>
                            </p:stCondLst>
                            <p:childTnLst>
                              <p:par>
                                <p:cTn id="58" presetID="22" presetClass="entr" presetSubtype="1" fill="hold"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wipe(up)">
                                      <p:cBhvr>
                                        <p:cTn id="60" dur="500"/>
                                        <p:tgtEl>
                                          <p:spTgt spid="3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fade">
                                      <p:cBhvr>
                                        <p:cTn id="65" dur="500"/>
                                        <p:tgtEl>
                                          <p:spTgt spid="3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fade">
                                      <p:cBhvr>
                                        <p:cTn id="6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6384" grpId="0" animBg="1"/>
      <p:bldP spid="38"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IMG_508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9048"/>
            <a:ext cx="9144000" cy="6590843"/>
          </a:xfrm>
          <a:prstGeom prst="rect">
            <a:avLst/>
          </a:prstGeom>
        </p:spPr>
      </p:pic>
    </p:spTree>
    <p:extLst>
      <p:ext uri="{BB962C8B-B14F-4D97-AF65-F5344CB8AC3E}">
        <p14:creationId xmlns:p14="http://schemas.microsoft.com/office/powerpoint/2010/main" val="1553320549"/>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Mycoplasma </a:t>
            </a:r>
            <a:r>
              <a:rPr lang="en-US" sz="4800" b="1" dirty="0" err="1" smtClean="0">
                <a:latin typeface="Calibri"/>
                <a:cs typeface="Calibri"/>
              </a:rPr>
              <a:t>genitalium</a:t>
            </a:r>
            <a:r>
              <a:rPr lang="en-US" sz="4800" b="1" dirty="0" smtClean="0">
                <a:latin typeface="Calibri"/>
                <a:cs typeface="Calibri"/>
              </a:rPr>
              <a:t> &amp; PID</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22941" y="896470"/>
            <a:ext cx="8174033" cy="5483552"/>
          </a:xfrm>
          <a:prstGeom prst="rect">
            <a:avLst/>
          </a:prstGeom>
          <a:noFill/>
        </p:spPr>
        <p:txBody>
          <a:bodyPr wrap="none" rtlCol="0">
            <a:spAutoFit/>
          </a:bodyPr>
          <a:lstStyle/>
          <a:p>
            <a:pPr marL="285750" indent="-285750">
              <a:lnSpc>
                <a:spcPct val="150000"/>
              </a:lnSpc>
              <a:buFont typeface="Arial"/>
              <a:buChar char="•"/>
            </a:pPr>
            <a:r>
              <a:rPr lang="en-US" sz="4400" dirty="0" smtClean="0">
                <a:solidFill>
                  <a:schemeClr val="bg1">
                    <a:lumMod val="50000"/>
                  </a:schemeClr>
                </a:solidFill>
              </a:rPr>
              <a:t>What is it?</a:t>
            </a:r>
          </a:p>
          <a:p>
            <a:pPr marL="285750" indent="-285750">
              <a:lnSpc>
                <a:spcPct val="150000"/>
              </a:lnSpc>
              <a:buFont typeface="Arial"/>
              <a:buChar char="•"/>
            </a:pPr>
            <a:r>
              <a:rPr lang="en-US" sz="4400" dirty="0">
                <a:solidFill>
                  <a:schemeClr val="bg1">
                    <a:lumMod val="50000"/>
                  </a:schemeClr>
                </a:solidFill>
              </a:rPr>
              <a:t>I</a:t>
            </a:r>
            <a:r>
              <a:rPr lang="en-US" sz="4400" dirty="0" smtClean="0">
                <a:solidFill>
                  <a:schemeClr val="bg1">
                    <a:lumMod val="50000"/>
                  </a:schemeClr>
                </a:solidFill>
              </a:rPr>
              <a:t>s it important?</a:t>
            </a:r>
          </a:p>
          <a:p>
            <a:pPr marL="285750" indent="-285750">
              <a:lnSpc>
                <a:spcPct val="150000"/>
              </a:lnSpc>
              <a:buFont typeface="Arial"/>
              <a:buChar char="•"/>
            </a:pPr>
            <a:r>
              <a:rPr lang="en-US" sz="4400" dirty="0" smtClean="0">
                <a:solidFill>
                  <a:srgbClr val="7F7F7F"/>
                </a:solidFill>
              </a:rPr>
              <a:t>Does it cause PID?</a:t>
            </a:r>
          </a:p>
          <a:p>
            <a:pPr marL="285750" indent="-285750">
              <a:lnSpc>
                <a:spcPct val="150000"/>
              </a:lnSpc>
              <a:buFont typeface="Arial"/>
              <a:buChar char="•"/>
            </a:pPr>
            <a:r>
              <a:rPr lang="en-US" sz="6000" b="1" dirty="0" smtClean="0">
                <a:solidFill>
                  <a:schemeClr val="bg1"/>
                </a:solidFill>
              </a:rPr>
              <a:t>How is it treated?</a:t>
            </a:r>
          </a:p>
          <a:p>
            <a:pPr marL="285750" indent="-285750">
              <a:lnSpc>
                <a:spcPct val="150000"/>
              </a:lnSpc>
              <a:buFont typeface="Arial"/>
              <a:buChar char="•"/>
            </a:pPr>
            <a:r>
              <a:rPr lang="en-US" sz="4400" dirty="0" smtClean="0">
                <a:solidFill>
                  <a:srgbClr val="7F7F7F"/>
                </a:solidFill>
              </a:rPr>
              <a:t>What further research is needed?</a:t>
            </a:r>
            <a:endParaRPr lang="en-US" sz="4400" dirty="0">
              <a:solidFill>
                <a:srgbClr val="7F7F7F"/>
              </a:solidFill>
            </a:endParaRPr>
          </a:p>
        </p:txBody>
      </p:sp>
    </p:spTree>
    <p:extLst>
      <p:ext uri="{BB962C8B-B14F-4D97-AF65-F5344CB8AC3E}">
        <p14:creationId xmlns:p14="http://schemas.microsoft.com/office/powerpoint/2010/main" val="2121111917"/>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1413" y="908403"/>
            <a:ext cx="8654232" cy="4862870"/>
          </a:xfrm>
          <a:prstGeom prst="rect">
            <a:avLst/>
          </a:prstGeom>
          <a:noFill/>
        </p:spPr>
        <p:txBody>
          <a:bodyPr wrap="none" rtlCol="0">
            <a:spAutoFit/>
          </a:bodyPr>
          <a:lstStyle/>
          <a:p>
            <a:pPr lvl="0"/>
            <a:r>
              <a:rPr lang="en-US" sz="3200" dirty="0" smtClean="0">
                <a:solidFill>
                  <a:schemeClr val="bg1"/>
                </a:solidFill>
              </a:rPr>
              <a:t>1= </a:t>
            </a:r>
            <a:r>
              <a:rPr lang="en-US" sz="3200" dirty="0" err="1" smtClean="0">
                <a:solidFill>
                  <a:schemeClr val="bg1"/>
                </a:solidFill>
              </a:rPr>
              <a:t>Josamycin</a:t>
            </a:r>
            <a:r>
              <a:rPr lang="en-US" sz="3200" dirty="0" smtClean="0">
                <a:solidFill>
                  <a:schemeClr val="bg1"/>
                </a:solidFill>
              </a:rPr>
              <a:t> </a:t>
            </a:r>
            <a:r>
              <a:rPr lang="en-US" sz="2400" dirty="0">
                <a:solidFill>
                  <a:schemeClr val="bg1"/>
                </a:solidFill>
              </a:rPr>
              <a:t>500mg </a:t>
            </a:r>
            <a:r>
              <a:rPr lang="en-US" sz="2400" dirty="0" err="1">
                <a:solidFill>
                  <a:schemeClr val="bg1"/>
                </a:solidFill>
              </a:rPr>
              <a:t>tds</a:t>
            </a:r>
            <a:r>
              <a:rPr lang="en-US" sz="2400" dirty="0">
                <a:solidFill>
                  <a:schemeClr val="bg1"/>
                </a:solidFill>
              </a:rPr>
              <a:t> x10d </a:t>
            </a:r>
            <a:endParaRPr lang="en-US" sz="3200" dirty="0" smtClean="0">
              <a:solidFill>
                <a:schemeClr val="bg1"/>
              </a:solidFill>
            </a:endParaRPr>
          </a:p>
          <a:p>
            <a:pPr lvl="0"/>
            <a:r>
              <a:rPr lang="en-US" sz="3200" dirty="0" smtClean="0">
                <a:solidFill>
                  <a:schemeClr val="bg1"/>
                </a:solidFill>
              </a:rPr>
              <a:t>1= </a:t>
            </a:r>
            <a:r>
              <a:rPr lang="en-US" sz="3200" dirty="0">
                <a:solidFill>
                  <a:schemeClr val="bg1"/>
                </a:solidFill>
              </a:rPr>
              <a:t>Extended Azithromycin </a:t>
            </a:r>
            <a:r>
              <a:rPr lang="en-US" sz="2400" dirty="0">
                <a:solidFill>
                  <a:schemeClr val="bg1"/>
                </a:solidFill>
              </a:rPr>
              <a:t>500mg stat THEN 250mg od </a:t>
            </a:r>
            <a:r>
              <a:rPr lang="en-US" sz="2400" dirty="0" smtClean="0">
                <a:solidFill>
                  <a:schemeClr val="bg1"/>
                </a:solidFill>
              </a:rPr>
              <a:t>x4d</a:t>
            </a:r>
            <a:endParaRPr lang="en-US" sz="1400" dirty="0" smtClean="0">
              <a:solidFill>
                <a:schemeClr val="bg1"/>
              </a:solidFill>
            </a:endParaRPr>
          </a:p>
          <a:p>
            <a:pPr lvl="0"/>
            <a:r>
              <a:rPr lang="en-US" dirty="0" smtClean="0">
                <a:solidFill>
                  <a:schemeClr val="bg1"/>
                </a:solidFill>
              </a:rPr>
              <a:t> </a:t>
            </a:r>
            <a:r>
              <a:rPr lang="en-US" sz="1100" dirty="0" smtClean="0">
                <a:solidFill>
                  <a:schemeClr val="bg1"/>
                </a:solidFill>
              </a:rPr>
              <a:t> </a:t>
            </a:r>
            <a:endParaRPr lang="en-GB" sz="1100" dirty="0">
              <a:solidFill>
                <a:schemeClr val="bg1"/>
              </a:solidFill>
            </a:endParaRPr>
          </a:p>
          <a:p>
            <a:pPr lvl="0"/>
            <a:r>
              <a:rPr lang="en-US" sz="3200" dirty="0" smtClean="0">
                <a:solidFill>
                  <a:schemeClr val="bg1"/>
                </a:solidFill>
              </a:rPr>
              <a:t>2. </a:t>
            </a:r>
            <a:r>
              <a:rPr lang="en-US" sz="3200" i="1" dirty="0" smtClean="0">
                <a:solidFill>
                  <a:schemeClr val="bg1"/>
                </a:solidFill>
              </a:rPr>
              <a:t>- if </a:t>
            </a:r>
            <a:r>
              <a:rPr lang="en-US" sz="3200" i="1" dirty="0">
                <a:solidFill>
                  <a:schemeClr val="bg1"/>
                </a:solidFill>
              </a:rPr>
              <a:t>Azithromycin </a:t>
            </a:r>
            <a:r>
              <a:rPr lang="en-US" sz="3200" i="1" dirty="0" smtClean="0">
                <a:solidFill>
                  <a:schemeClr val="bg1"/>
                </a:solidFill>
              </a:rPr>
              <a:t>resistant </a:t>
            </a:r>
          </a:p>
          <a:p>
            <a:pPr lvl="0"/>
            <a:r>
              <a:rPr lang="en-US" sz="3200" dirty="0">
                <a:solidFill>
                  <a:schemeClr val="bg1"/>
                </a:solidFill>
              </a:rPr>
              <a:t>	</a:t>
            </a:r>
            <a:r>
              <a:rPr lang="en-US" sz="3200" dirty="0" err="1" smtClean="0">
                <a:solidFill>
                  <a:schemeClr val="bg1"/>
                </a:solidFill>
              </a:rPr>
              <a:t>Moxifloxacin</a:t>
            </a:r>
            <a:r>
              <a:rPr lang="en-US" sz="3200" dirty="0" smtClean="0">
                <a:solidFill>
                  <a:schemeClr val="bg1"/>
                </a:solidFill>
              </a:rPr>
              <a:t> </a:t>
            </a:r>
            <a:r>
              <a:rPr lang="en-US" sz="3200" dirty="0">
                <a:solidFill>
                  <a:schemeClr val="bg1"/>
                </a:solidFill>
              </a:rPr>
              <a:t>400mg od x7-</a:t>
            </a:r>
            <a:r>
              <a:rPr lang="en-US" sz="3200" dirty="0" smtClean="0">
                <a:solidFill>
                  <a:schemeClr val="bg1"/>
                </a:solidFill>
              </a:rPr>
              <a:t>10d</a:t>
            </a:r>
            <a:endParaRPr lang="en-US" sz="1600" dirty="0" smtClean="0">
              <a:solidFill>
                <a:schemeClr val="bg1"/>
              </a:solidFill>
            </a:endParaRPr>
          </a:p>
          <a:p>
            <a:pPr lvl="0"/>
            <a:endParaRPr lang="en-GB" dirty="0">
              <a:solidFill>
                <a:schemeClr val="bg1"/>
              </a:solidFill>
            </a:endParaRPr>
          </a:p>
          <a:p>
            <a:pPr lvl="0"/>
            <a:r>
              <a:rPr lang="en-US" sz="3200" dirty="0" smtClean="0">
                <a:solidFill>
                  <a:schemeClr val="bg1"/>
                </a:solidFill>
              </a:rPr>
              <a:t>3. </a:t>
            </a:r>
            <a:r>
              <a:rPr lang="en-US" sz="3200" i="1" dirty="0" smtClean="0">
                <a:solidFill>
                  <a:schemeClr val="bg1"/>
                </a:solidFill>
              </a:rPr>
              <a:t>- after </a:t>
            </a:r>
            <a:r>
              <a:rPr lang="en-US" sz="3200" i="1" dirty="0">
                <a:solidFill>
                  <a:schemeClr val="bg1"/>
                </a:solidFill>
              </a:rPr>
              <a:t>Azithromycin &amp; </a:t>
            </a:r>
            <a:r>
              <a:rPr lang="en-US" sz="3200" i="1" dirty="0" err="1">
                <a:solidFill>
                  <a:schemeClr val="bg1"/>
                </a:solidFill>
              </a:rPr>
              <a:t>Moxifloxacin</a:t>
            </a:r>
            <a:r>
              <a:rPr lang="en-US" sz="3200" i="1" dirty="0">
                <a:solidFill>
                  <a:schemeClr val="bg1"/>
                </a:solidFill>
              </a:rPr>
              <a:t> </a:t>
            </a:r>
            <a:r>
              <a:rPr lang="en-US" sz="3200" i="1" dirty="0" smtClean="0">
                <a:solidFill>
                  <a:schemeClr val="bg1"/>
                </a:solidFill>
              </a:rPr>
              <a:t>failure</a:t>
            </a:r>
          </a:p>
          <a:p>
            <a:pPr lvl="0"/>
            <a:r>
              <a:rPr lang="en-US" sz="3200" dirty="0">
                <a:solidFill>
                  <a:schemeClr val="bg1"/>
                </a:solidFill>
              </a:rPr>
              <a:t>	</a:t>
            </a:r>
            <a:r>
              <a:rPr lang="en-US" sz="3200" dirty="0" err="1" smtClean="0">
                <a:solidFill>
                  <a:schemeClr val="bg1"/>
                </a:solidFill>
              </a:rPr>
              <a:t>Pristinamycin</a:t>
            </a:r>
            <a:r>
              <a:rPr lang="en-US" sz="3200" dirty="0" smtClean="0">
                <a:solidFill>
                  <a:schemeClr val="bg1"/>
                </a:solidFill>
              </a:rPr>
              <a:t> </a:t>
            </a:r>
            <a:r>
              <a:rPr lang="en-US" sz="3200" dirty="0">
                <a:solidFill>
                  <a:schemeClr val="bg1"/>
                </a:solidFill>
              </a:rPr>
              <a:t>1g </a:t>
            </a:r>
            <a:r>
              <a:rPr lang="en-US" sz="3200" dirty="0" err="1">
                <a:solidFill>
                  <a:schemeClr val="bg1"/>
                </a:solidFill>
              </a:rPr>
              <a:t>qds</a:t>
            </a:r>
            <a:r>
              <a:rPr lang="en-US" sz="3200" dirty="0">
                <a:solidFill>
                  <a:schemeClr val="bg1"/>
                </a:solidFill>
              </a:rPr>
              <a:t> </a:t>
            </a:r>
            <a:r>
              <a:rPr lang="en-US" sz="3200" dirty="0" smtClean="0">
                <a:solidFill>
                  <a:schemeClr val="bg1"/>
                </a:solidFill>
              </a:rPr>
              <a:t>x10d</a:t>
            </a:r>
            <a:endParaRPr lang="en-US" dirty="0" smtClean="0">
              <a:solidFill>
                <a:schemeClr val="bg1"/>
              </a:solidFill>
            </a:endParaRPr>
          </a:p>
          <a:p>
            <a:pPr lvl="0"/>
            <a:endParaRPr lang="en-GB" dirty="0">
              <a:solidFill>
                <a:schemeClr val="bg1"/>
              </a:solidFill>
            </a:endParaRPr>
          </a:p>
          <a:p>
            <a:pPr lvl="0"/>
            <a:r>
              <a:rPr lang="en-US" sz="3200" dirty="0" smtClean="0">
                <a:solidFill>
                  <a:schemeClr val="bg1"/>
                </a:solidFill>
              </a:rPr>
              <a:t>4. </a:t>
            </a:r>
            <a:r>
              <a:rPr lang="en-US" sz="3200" i="1" dirty="0" smtClean="0">
                <a:solidFill>
                  <a:schemeClr val="bg1"/>
                </a:solidFill>
              </a:rPr>
              <a:t>- for complicated MG (PID) </a:t>
            </a:r>
          </a:p>
          <a:p>
            <a:pPr lvl="0"/>
            <a:r>
              <a:rPr lang="en-US" sz="3200" dirty="0">
                <a:solidFill>
                  <a:schemeClr val="bg1"/>
                </a:solidFill>
              </a:rPr>
              <a:t>	</a:t>
            </a:r>
            <a:r>
              <a:rPr lang="en-US" sz="3200" dirty="0" err="1" smtClean="0">
                <a:solidFill>
                  <a:schemeClr val="bg1"/>
                </a:solidFill>
              </a:rPr>
              <a:t>Moxifloxacin</a:t>
            </a:r>
            <a:r>
              <a:rPr lang="en-US" sz="3200" dirty="0" smtClean="0">
                <a:solidFill>
                  <a:schemeClr val="bg1"/>
                </a:solidFill>
              </a:rPr>
              <a:t> </a:t>
            </a:r>
            <a:r>
              <a:rPr lang="en-US" sz="3200" dirty="0">
                <a:solidFill>
                  <a:schemeClr val="bg1"/>
                </a:solidFill>
              </a:rPr>
              <a:t>400mg od x14d</a:t>
            </a:r>
            <a:endParaRPr lang="en-GB" sz="3200" dirty="0">
              <a:solidFill>
                <a:schemeClr val="bg1"/>
              </a:solidFill>
            </a:endParaRPr>
          </a:p>
        </p:txBody>
      </p:sp>
      <p:sp>
        <p:nvSpPr>
          <p:cNvPr id="6" name="TextBox 5"/>
          <p:cNvSpPr txBox="1"/>
          <p:nvPr/>
        </p:nvSpPr>
        <p:spPr>
          <a:xfrm>
            <a:off x="6141975" y="1052465"/>
            <a:ext cx="2638870" cy="644791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1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41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 name="Title 1"/>
          <p:cNvSpPr>
            <a:spLocks noGrp="1"/>
          </p:cNvSpPr>
          <p:nvPr>
            <p:ph type="title"/>
          </p:nvPr>
        </p:nvSpPr>
        <p:spPr>
          <a:xfrm>
            <a:off x="0" y="-23233"/>
            <a:ext cx="9144000" cy="769441"/>
          </a:xfrm>
        </p:spPr>
        <p:txBody>
          <a:bodyPr>
            <a:normAutofit fontScale="90000"/>
          </a:bodyPr>
          <a:lstStyle/>
          <a:p>
            <a:pPr algn="l"/>
            <a:r>
              <a:rPr lang="en-US" sz="4800" b="1" dirty="0" smtClean="0">
                <a:latin typeface="Calibri"/>
                <a:cs typeface="Calibri"/>
              </a:rPr>
              <a:t> Mycoplasma </a:t>
            </a:r>
            <a:r>
              <a:rPr lang="en-US" sz="4800" b="1" dirty="0" err="1" smtClean="0">
                <a:latin typeface="Calibri"/>
                <a:cs typeface="Calibri"/>
              </a:rPr>
              <a:t>genitalium</a:t>
            </a:r>
            <a:r>
              <a:rPr lang="en-US" sz="4800" b="1" dirty="0" smtClean="0">
                <a:latin typeface="Calibri"/>
                <a:cs typeface="Calibri"/>
              </a:rPr>
              <a:t> -</a:t>
            </a:r>
            <a:r>
              <a:rPr lang="en-US" sz="4800" b="1" dirty="0">
                <a:latin typeface="Calibri"/>
                <a:cs typeface="Calibri"/>
              </a:rPr>
              <a:t> </a:t>
            </a:r>
            <a:r>
              <a:rPr lang="en-US" sz="4800" b="1" dirty="0" smtClean="0">
                <a:latin typeface="Calibri"/>
                <a:cs typeface="Calibri"/>
              </a:rPr>
              <a:t>TREATMENT</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Tree>
    <p:extLst>
      <p:ext uri="{BB962C8B-B14F-4D97-AF65-F5344CB8AC3E}">
        <p14:creationId xmlns:p14="http://schemas.microsoft.com/office/powerpoint/2010/main" val="34381307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53" presetClass="entr" presetSubtype="16"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2000" fill="hold"/>
                                        <p:tgtEl>
                                          <p:spTgt spid="6"/>
                                        </p:tgtEl>
                                        <p:attrNameLst>
                                          <p:attrName>ppt_w</p:attrName>
                                        </p:attrNameLst>
                                      </p:cBhvr>
                                      <p:tavLst>
                                        <p:tav tm="0">
                                          <p:val>
                                            <p:fltVal val="0"/>
                                          </p:val>
                                        </p:tav>
                                        <p:tav tm="100000">
                                          <p:val>
                                            <p:strVal val="#ppt_w"/>
                                          </p:val>
                                        </p:tav>
                                      </p:tavLst>
                                    </p:anim>
                                    <p:anim calcmode="lin" valueType="num">
                                      <p:cBhvr>
                                        <p:cTn id="16" dur="2000" fill="hold"/>
                                        <p:tgtEl>
                                          <p:spTgt spid="6"/>
                                        </p:tgtEl>
                                        <p:attrNameLst>
                                          <p:attrName>ppt_h</p:attrName>
                                        </p:attrNameLst>
                                      </p:cBhvr>
                                      <p:tavLst>
                                        <p:tav tm="0">
                                          <p:val>
                                            <p:fltVal val="0"/>
                                          </p:val>
                                        </p:tav>
                                        <p:tav tm="100000">
                                          <p:val>
                                            <p:strVal val="#ppt_h"/>
                                          </p:val>
                                        </p:tav>
                                      </p:tavLst>
                                    </p:anim>
                                    <p:animEffect transition="in" filter="fade">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fade">
                                      <p:cBhvr>
                                        <p:cTn id="26" dur="10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1000"/>
                                        <p:tgtEl>
                                          <p:spTgt spid="2">
                                            <p:txEl>
                                              <p:pRg st="6" end="6"/>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animEffect transition="in" filter="fade">
                                      <p:cBhvr>
                                        <p:cTn id="35" dur="1000"/>
                                        <p:tgtEl>
                                          <p:spTgt spid="2">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1000"/>
                                        <p:tgtEl>
                                          <p:spTgt spid="2">
                                            <p:txEl>
                                              <p:pRg st="9" end="9"/>
                                            </p:txEl>
                                          </p:spTgt>
                                        </p:tgtEl>
                                      </p:cBhvr>
                                    </p:animEffect>
                                  </p:childTnLst>
                                </p:cTn>
                              </p:par>
                            </p:childTnLst>
                          </p:cTn>
                        </p:par>
                        <p:par>
                          <p:cTn id="41" fill="hold">
                            <p:stCondLst>
                              <p:cond delay="1000"/>
                            </p:stCondLst>
                            <p:childTnLst>
                              <p:par>
                                <p:cTn id="42" presetID="10" presetClass="entr" presetSubtype="0" fill="hold" nodeType="afterEffect">
                                  <p:stCondLst>
                                    <p:cond delay="0"/>
                                  </p:stCondLst>
                                  <p:childTnLst>
                                    <p:set>
                                      <p:cBhvr>
                                        <p:cTn id="43" dur="1" fill="hold">
                                          <p:stCondLst>
                                            <p:cond delay="0"/>
                                          </p:stCondLst>
                                        </p:cTn>
                                        <p:tgtEl>
                                          <p:spTgt spid="2">
                                            <p:txEl>
                                              <p:pRg st="10" end="10"/>
                                            </p:txEl>
                                          </p:spTgt>
                                        </p:tgtEl>
                                        <p:attrNameLst>
                                          <p:attrName>style.visibility</p:attrName>
                                        </p:attrNameLst>
                                      </p:cBhvr>
                                      <p:to>
                                        <p:strVal val="visible"/>
                                      </p:to>
                                    </p:set>
                                    <p:animEffect transition="in" filter="fade">
                                      <p:cBhvr>
                                        <p:cTn id="44" dur="10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171412" y="908403"/>
            <a:ext cx="8972587" cy="6063198"/>
          </a:xfrm>
          <a:prstGeom prst="rect">
            <a:avLst/>
          </a:prstGeom>
          <a:noFill/>
        </p:spPr>
        <p:txBody>
          <a:bodyPr wrap="square" rtlCol="0">
            <a:spAutoFit/>
          </a:bodyPr>
          <a:lstStyle/>
          <a:p>
            <a:pPr marL="457200" lvl="0" indent="-457200">
              <a:buFont typeface="Arial"/>
              <a:buChar char="•"/>
            </a:pPr>
            <a:r>
              <a:rPr lang="en-US" sz="3200" dirty="0" smtClean="0">
                <a:solidFill>
                  <a:schemeClr val="bg1"/>
                </a:solidFill>
              </a:rPr>
              <a:t>No routine testing – specialist </a:t>
            </a:r>
            <a:r>
              <a:rPr lang="en-US" sz="3200" dirty="0" err="1" smtClean="0">
                <a:solidFill>
                  <a:schemeClr val="bg1"/>
                </a:solidFill>
              </a:rPr>
              <a:t>centres</a:t>
            </a:r>
            <a:r>
              <a:rPr lang="en-US" sz="3200" dirty="0" smtClean="0">
                <a:solidFill>
                  <a:schemeClr val="bg1"/>
                </a:solidFill>
              </a:rPr>
              <a:t> only</a:t>
            </a:r>
          </a:p>
          <a:p>
            <a:pPr marL="457200" lvl="0" indent="-457200">
              <a:buFont typeface="Arial"/>
              <a:buChar char="•"/>
            </a:pPr>
            <a:r>
              <a:rPr lang="en-US" sz="3200" dirty="0" err="1">
                <a:solidFill>
                  <a:schemeClr val="bg1"/>
                </a:solidFill>
              </a:rPr>
              <a:t>Moxifloxacin</a:t>
            </a:r>
            <a:r>
              <a:rPr lang="en-US" sz="3200" dirty="0">
                <a:solidFill>
                  <a:schemeClr val="bg1"/>
                </a:solidFill>
              </a:rPr>
              <a:t> expensive &amp; side effects</a:t>
            </a:r>
          </a:p>
          <a:p>
            <a:pPr marL="457200" lvl="0" indent="-457200">
              <a:buFont typeface="Arial"/>
              <a:buChar char="•"/>
            </a:pPr>
            <a:r>
              <a:rPr lang="en-US" sz="3200" dirty="0">
                <a:solidFill>
                  <a:schemeClr val="bg1"/>
                </a:solidFill>
              </a:rPr>
              <a:t>Other antibiotics not widely available</a:t>
            </a:r>
            <a:endParaRPr lang="en-GB" sz="3200" dirty="0">
              <a:solidFill>
                <a:schemeClr val="bg1"/>
              </a:solidFill>
            </a:endParaRPr>
          </a:p>
          <a:p>
            <a:pPr lvl="0"/>
            <a:endParaRPr lang="en-US" sz="3200" dirty="0" smtClean="0">
              <a:solidFill>
                <a:schemeClr val="bg1"/>
              </a:solidFill>
            </a:endParaRPr>
          </a:p>
          <a:p>
            <a:pPr marL="457200" lvl="0" indent="-457200">
              <a:buFont typeface="Arial"/>
              <a:buChar char="•"/>
            </a:pPr>
            <a:r>
              <a:rPr lang="en-US" sz="3200" dirty="0" smtClean="0">
                <a:solidFill>
                  <a:schemeClr val="bg1"/>
                </a:solidFill>
              </a:rPr>
              <a:t>15% Rx failure with Azithromycin 1g </a:t>
            </a:r>
            <a:endParaRPr lang="en-GB" sz="1100" dirty="0" smtClean="0">
              <a:solidFill>
                <a:schemeClr val="bg1"/>
              </a:solidFill>
            </a:endParaRPr>
          </a:p>
          <a:p>
            <a:pPr marL="457200" lvl="0" indent="-457200">
              <a:buFont typeface="Arial"/>
              <a:buChar char="•"/>
            </a:pPr>
            <a:r>
              <a:rPr lang="en-US" sz="3200" dirty="0" smtClean="0">
                <a:solidFill>
                  <a:schemeClr val="bg1"/>
                </a:solidFill>
              </a:rPr>
              <a:t>40-50% </a:t>
            </a:r>
            <a:r>
              <a:rPr lang="en-US" sz="3200" dirty="0" err="1">
                <a:solidFill>
                  <a:schemeClr val="bg1"/>
                </a:solidFill>
              </a:rPr>
              <a:t>A</a:t>
            </a:r>
            <a:r>
              <a:rPr lang="en-US" sz="3200" dirty="0" err="1" smtClean="0">
                <a:solidFill>
                  <a:schemeClr val="bg1"/>
                </a:solidFill>
              </a:rPr>
              <a:t>zithro</a:t>
            </a:r>
            <a:r>
              <a:rPr lang="en-US" sz="3200" dirty="0" smtClean="0">
                <a:solidFill>
                  <a:schemeClr val="bg1"/>
                </a:solidFill>
              </a:rPr>
              <a:t> resistance at 23S RNA gene </a:t>
            </a:r>
          </a:p>
          <a:p>
            <a:pPr lvl="0"/>
            <a:endParaRPr lang="en-US" sz="3200" dirty="0" smtClean="0">
              <a:solidFill>
                <a:schemeClr val="bg1"/>
              </a:solidFill>
            </a:endParaRPr>
          </a:p>
          <a:p>
            <a:pPr marL="457200" lvl="0" indent="-457200">
              <a:buFont typeface="Arial"/>
              <a:buChar char="•"/>
            </a:pPr>
            <a:r>
              <a:rPr lang="en-US" sz="3200" dirty="0" smtClean="0">
                <a:solidFill>
                  <a:schemeClr val="bg1"/>
                </a:solidFill>
              </a:rPr>
              <a:t>Pattern of resistance varies by country</a:t>
            </a:r>
            <a:endParaRPr lang="en-GB" dirty="0">
              <a:solidFill>
                <a:schemeClr val="bg1"/>
              </a:solidFill>
            </a:endParaRPr>
          </a:p>
          <a:p>
            <a:pPr marL="457200" lvl="0" indent="-457200">
              <a:buFont typeface="Arial"/>
              <a:buChar char="•"/>
            </a:pPr>
            <a:r>
              <a:rPr lang="en-US" sz="3200" dirty="0" smtClean="0">
                <a:solidFill>
                  <a:schemeClr val="bg1"/>
                </a:solidFill>
              </a:rPr>
              <a:t>10% in Sweden      100% in Greenland!</a:t>
            </a:r>
          </a:p>
          <a:p>
            <a:pPr marL="457200" lvl="0" indent="-457200">
              <a:buFont typeface="Arial"/>
              <a:buChar char="•"/>
            </a:pPr>
            <a:endParaRPr lang="en-US" sz="3200" dirty="0">
              <a:solidFill>
                <a:schemeClr val="bg1"/>
              </a:solidFill>
            </a:endParaRPr>
          </a:p>
          <a:p>
            <a:pPr marL="457200" lvl="0" indent="-457200">
              <a:buFont typeface="Arial"/>
              <a:buChar char="•"/>
            </a:pPr>
            <a:endParaRPr lang="en-US" sz="3200" dirty="0">
              <a:solidFill>
                <a:schemeClr val="bg1"/>
              </a:solidFill>
            </a:endParaRPr>
          </a:p>
          <a:p>
            <a:pPr marL="457200" lvl="0" indent="-457200">
              <a:buFont typeface="Arial"/>
              <a:buChar char="•"/>
            </a:pPr>
            <a:endParaRPr lang="en-US" dirty="0" smtClean="0">
              <a:solidFill>
                <a:schemeClr val="bg1"/>
              </a:solidFill>
            </a:endParaRPr>
          </a:p>
          <a:p>
            <a:pPr marL="285750" lvl="0" indent="-285750">
              <a:buFont typeface="Arial"/>
              <a:buChar char="•"/>
            </a:pPr>
            <a:endParaRPr lang="en-GB" dirty="0">
              <a:solidFill>
                <a:schemeClr val="bg1"/>
              </a:solidFill>
            </a:endParaRPr>
          </a:p>
        </p:txBody>
      </p:sp>
      <p:sp>
        <p:nvSpPr>
          <p:cNvPr id="6" name="Title 1"/>
          <p:cNvSpPr>
            <a:spLocks noGrp="1"/>
          </p:cNvSpPr>
          <p:nvPr>
            <p:ph type="title"/>
          </p:nvPr>
        </p:nvSpPr>
        <p:spPr>
          <a:xfrm>
            <a:off x="0" y="-23233"/>
            <a:ext cx="9144000" cy="769441"/>
          </a:xfrm>
        </p:spPr>
        <p:txBody>
          <a:bodyPr>
            <a:normAutofit fontScale="90000"/>
          </a:bodyPr>
          <a:lstStyle/>
          <a:p>
            <a:pPr algn="l"/>
            <a:r>
              <a:rPr lang="en-US" sz="4800" b="1" dirty="0" smtClean="0">
                <a:latin typeface="Calibri"/>
                <a:cs typeface="Calibri"/>
              </a:rPr>
              <a:t> </a:t>
            </a:r>
            <a:r>
              <a:rPr lang="en-US" sz="4800" b="1" dirty="0" err="1" smtClean="0">
                <a:latin typeface="Calibri"/>
                <a:cs typeface="Calibri"/>
              </a:rPr>
              <a:t>M.genitalium</a:t>
            </a:r>
            <a:r>
              <a:rPr lang="en-US" sz="4800" b="1" dirty="0" smtClean="0">
                <a:latin typeface="Calibri"/>
                <a:cs typeface="Calibri"/>
              </a:rPr>
              <a:t> - Rx PROBLEMS +++</a:t>
            </a:r>
            <a:endParaRPr lang="en-US" sz="4000" b="1" dirty="0">
              <a:latin typeface="Calibri"/>
              <a:cs typeface="Calibri"/>
            </a:endParaRPr>
          </a:p>
        </p:txBody>
      </p:sp>
    </p:spTree>
    <p:extLst>
      <p:ext uri="{BB962C8B-B14F-4D97-AF65-F5344CB8AC3E}">
        <p14:creationId xmlns:p14="http://schemas.microsoft.com/office/powerpoint/2010/main" val="32834970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10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1000"/>
                                        <p:tgtEl>
                                          <p:spTgt spid="2">
                                            <p:txEl>
                                              <p:pRg st="7" end="7"/>
                                            </p:txEl>
                                          </p:spTgt>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10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6" name="Title 1"/>
          <p:cNvSpPr>
            <a:spLocks noGrp="1"/>
          </p:cNvSpPr>
          <p:nvPr>
            <p:ph type="title"/>
          </p:nvPr>
        </p:nvSpPr>
        <p:spPr>
          <a:xfrm>
            <a:off x="0" y="-23233"/>
            <a:ext cx="9879348" cy="769441"/>
          </a:xfrm>
        </p:spPr>
        <p:txBody>
          <a:bodyPr>
            <a:normAutofit fontScale="90000"/>
          </a:bodyPr>
          <a:lstStyle/>
          <a:p>
            <a:pPr algn="l"/>
            <a:r>
              <a:rPr lang="en-US" sz="4800" b="1" dirty="0" smtClean="0">
                <a:latin typeface="Calibri"/>
                <a:cs typeface="Calibri"/>
              </a:rPr>
              <a:t> </a:t>
            </a:r>
            <a:r>
              <a:rPr lang="en-US" sz="4800" b="1" dirty="0" err="1" smtClean="0">
                <a:latin typeface="Calibri"/>
                <a:cs typeface="Calibri"/>
              </a:rPr>
              <a:t>M.genitalium</a:t>
            </a:r>
            <a:r>
              <a:rPr lang="en-US" sz="4800" b="1" dirty="0" smtClean="0">
                <a:latin typeface="Calibri"/>
                <a:cs typeface="Calibri"/>
              </a:rPr>
              <a:t> - Azithromycin resistance</a:t>
            </a:r>
            <a:endParaRPr lang="en-US" sz="4000" b="1" dirty="0">
              <a:latin typeface="Calibri"/>
              <a:cs typeface="Calibri"/>
            </a:endParaRPr>
          </a:p>
        </p:txBody>
      </p:sp>
      <p:pic>
        <p:nvPicPr>
          <p:cNvPr id="3" name="Picture 2" descr="MG resistanc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90980"/>
            <a:ext cx="9131223" cy="4705830"/>
          </a:xfrm>
          <a:prstGeom prst="rect">
            <a:avLst/>
          </a:prstGeom>
        </p:spPr>
      </p:pic>
      <p:sp>
        <p:nvSpPr>
          <p:cNvPr id="7" name="TextBox 6"/>
          <p:cNvSpPr txBox="1"/>
          <p:nvPr/>
        </p:nvSpPr>
        <p:spPr>
          <a:xfrm>
            <a:off x="5394227" y="10674"/>
            <a:ext cx="1909591" cy="644791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1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41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3850328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 calcmode="lin" valueType="num">
                                      <p:cBhvr>
                                        <p:cTn id="7" dur="2000" fill="hold"/>
                                        <p:tgtEl>
                                          <p:spTgt spid="7"/>
                                        </p:tgtEl>
                                        <p:attrNameLst>
                                          <p:attrName>ppt_w</p:attrName>
                                        </p:attrNameLst>
                                      </p:cBhvr>
                                      <p:tavLst>
                                        <p:tav tm="0">
                                          <p:val>
                                            <p:fltVal val="0"/>
                                          </p:val>
                                        </p:tav>
                                        <p:tav tm="100000">
                                          <p:val>
                                            <p:strVal val="#ppt_w"/>
                                          </p:val>
                                        </p:tav>
                                      </p:tavLst>
                                    </p:anim>
                                    <p:anim calcmode="lin" valueType="num">
                                      <p:cBhvr>
                                        <p:cTn id="8" dur="2000" fill="hold"/>
                                        <p:tgtEl>
                                          <p:spTgt spid="7"/>
                                        </p:tgtEl>
                                        <p:attrNameLst>
                                          <p:attrName>ppt_h</p:attrName>
                                        </p:attrNameLst>
                                      </p:cBhvr>
                                      <p:tavLst>
                                        <p:tav tm="0">
                                          <p:val>
                                            <p:fltVal val="0"/>
                                          </p:val>
                                        </p:tav>
                                        <p:tav tm="100000">
                                          <p:val>
                                            <p:strVal val="#ppt_h"/>
                                          </p:val>
                                        </p:tav>
                                      </p:tavLst>
                                    </p:anim>
                                    <p:animEffect transition="in" filter="fade">
                                      <p:cBhvr>
                                        <p:cTn id="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8676" y="51463"/>
            <a:ext cx="8582025" cy="769441"/>
          </a:xfrm>
        </p:spPr>
        <p:txBody>
          <a:bodyPr>
            <a:noAutofit/>
          </a:bodyPr>
          <a:lstStyle/>
          <a:p>
            <a:pPr algn="l"/>
            <a:r>
              <a:rPr lang="en-US" sz="4000" b="1" dirty="0" smtClean="0">
                <a:latin typeface="Calibri"/>
                <a:cs typeface="Calibri"/>
              </a:rPr>
              <a:t> Mycoplasma </a:t>
            </a:r>
            <a:r>
              <a:rPr lang="en-US" sz="4000" b="1" dirty="0" err="1">
                <a:latin typeface="Calibri"/>
                <a:cs typeface="Calibri"/>
              </a:rPr>
              <a:t>G</a:t>
            </a:r>
            <a:r>
              <a:rPr lang="en-US" sz="4000" b="1" dirty="0" err="1" smtClean="0">
                <a:latin typeface="Calibri"/>
                <a:cs typeface="Calibri"/>
              </a:rPr>
              <a:t>enitalium</a:t>
            </a:r>
            <a:r>
              <a:rPr lang="en-US" sz="4000" b="1" dirty="0" smtClean="0">
                <a:latin typeface="Calibri"/>
                <a:cs typeface="Calibri"/>
              </a:rPr>
              <a:t> &amp; PID</a:t>
            </a:r>
            <a:endParaRPr lang="en-US" sz="32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22941" y="896470"/>
            <a:ext cx="8302273" cy="5206554"/>
          </a:xfrm>
          <a:prstGeom prst="rect">
            <a:avLst/>
          </a:prstGeom>
          <a:noFill/>
        </p:spPr>
        <p:txBody>
          <a:bodyPr wrap="none" rtlCol="0">
            <a:spAutoFit/>
          </a:bodyPr>
          <a:lstStyle/>
          <a:p>
            <a:pPr marL="285750" indent="-285750">
              <a:lnSpc>
                <a:spcPct val="150000"/>
              </a:lnSpc>
              <a:buFont typeface="Arial"/>
              <a:buChar char="•"/>
            </a:pPr>
            <a:r>
              <a:rPr lang="en-US" sz="4400" dirty="0" smtClean="0">
                <a:solidFill>
                  <a:schemeClr val="bg1">
                    <a:lumMod val="65000"/>
                  </a:schemeClr>
                </a:solidFill>
              </a:rPr>
              <a:t>What is it?</a:t>
            </a:r>
          </a:p>
          <a:p>
            <a:pPr marL="285750" indent="-285750">
              <a:lnSpc>
                <a:spcPct val="150000"/>
              </a:lnSpc>
              <a:buFont typeface="Arial"/>
              <a:buChar char="•"/>
            </a:pPr>
            <a:r>
              <a:rPr lang="en-US" sz="4400" dirty="0">
                <a:solidFill>
                  <a:schemeClr val="bg1">
                    <a:lumMod val="65000"/>
                  </a:schemeClr>
                </a:solidFill>
              </a:rPr>
              <a:t>I</a:t>
            </a:r>
            <a:r>
              <a:rPr lang="en-US" sz="4400" dirty="0" smtClean="0">
                <a:solidFill>
                  <a:schemeClr val="bg1">
                    <a:lumMod val="65000"/>
                  </a:schemeClr>
                </a:solidFill>
              </a:rPr>
              <a:t>s it important?</a:t>
            </a:r>
          </a:p>
          <a:p>
            <a:pPr marL="285750" indent="-285750">
              <a:lnSpc>
                <a:spcPct val="150000"/>
              </a:lnSpc>
              <a:buFont typeface="Arial"/>
              <a:buChar char="•"/>
            </a:pPr>
            <a:r>
              <a:rPr lang="en-US" sz="4400" dirty="0" smtClean="0">
                <a:solidFill>
                  <a:schemeClr val="bg1">
                    <a:lumMod val="65000"/>
                  </a:schemeClr>
                </a:solidFill>
              </a:rPr>
              <a:t>Does it cause PID?</a:t>
            </a:r>
          </a:p>
          <a:p>
            <a:pPr marL="285750" indent="-285750">
              <a:lnSpc>
                <a:spcPct val="150000"/>
              </a:lnSpc>
              <a:buFont typeface="Arial"/>
              <a:buChar char="•"/>
            </a:pPr>
            <a:r>
              <a:rPr lang="en-US" sz="4400" dirty="0" smtClean="0">
                <a:solidFill>
                  <a:schemeClr val="bg1">
                    <a:lumMod val="65000"/>
                  </a:schemeClr>
                </a:solidFill>
              </a:rPr>
              <a:t>How is it treated?</a:t>
            </a:r>
          </a:p>
          <a:p>
            <a:pPr marL="285750" indent="-285750">
              <a:lnSpc>
                <a:spcPct val="150000"/>
              </a:lnSpc>
              <a:buFont typeface="Arial"/>
              <a:buChar char="•"/>
            </a:pPr>
            <a:r>
              <a:rPr lang="en-US" sz="4400" b="1" dirty="0" smtClean="0">
                <a:solidFill>
                  <a:srgbClr val="FFFFFF"/>
                </a:solidFill>
              </a:rPr>
              <a:t>What further research is needed?</a:t>
            </a:r>
            <a:endParaRPr lang="en-US" sz="4400" b="1" dirty="0">
              <a:solidFill>
                <a:srgbClr val="FFFFFF"/>
              </a:solidFill>
            </a:endParaRPr>
          </a:p>
        </p:txBody>
      </p:sp>
      <p:sp>
        <p:nvSpPr>
          <p:cNvPr id="6" name="TextBox 5"/>
          <p:cNvSpPr txBox="1"/>
          <p:nvPr/>
        </p:nvSpPr>
        <p:spPr>
          <a:xfrm>
            <a:off x="5543635" y="-418828"/>
            <a:ext cx="2638870" cy="6447919"/>
          </a:xfrm>
          <a:prstGeom prst="rect">
            <a:avLst/>
          </a:prstGeom>
          <a:noFill/>
        </p:spPr>
        <p:txBody>
          <a:bodyPr wrap="non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13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en-US" sz="413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515835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200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6" name="Line 4"/>
          <p:cNvSpPr>
            <a:spLocks noChangeShapeType="1"/>
          </p:cNvSpPr>
          <p:nvPr/>
        </p:nvSpPr>
        <p:spPr bwMode="auto">
          <a:xfrm>
            <a:off x="1692275" y="2565400"/>
            <a:ext cx="0" cy="0"/>
          </a:xfrm>
          <a:prstGeom prst="line">
            <a:avLst/>
          </a:prstGeom>
          <a:noFill/>
          <a:ln w="17780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7" name="Rectangle 6"/>
          <p:cNvSpPr>
            <a:spLocks noChangeArrowheads="1"/>
          </p:cNvSpPr>
          <p:nvPr/>
        </p:nvSpPr>
        <p:spPr bwMode="auto">
          <a:xfrm>
            <a:off x="-477666" y="-50738"/>
            <a:ext cx="4467108" cy="7086600"/>
          </a:xfrm>
          <a:prstGeom prst="rect">
            <a:avLst/>
          </a:prstGeom>
          <a:solidFill>
            <a:schemeClr val="tx1"/>
          </a:solidFill>
          <a:ln w="12700" cmpd="sng">
            <a:solidFill>
              <a:schemeClr val="tx1"/>
            </a:solidFill>
            <a:round/>
            <a:headEnd/>
            <a:tailEnd/>
          </a:ln>
          <a:extLst/>
        </p:spPr>
        <p:txBody>
          <a:bodyPr/>
          <a:lstStyle/>
          <a:p>
            <a:endParaRPr lang="en-US" b="1"/>
          </a:p>
        </p:txBody>
      </p:sp>
      <p:pic>
        <p:nvPicPr>
          <p:cNvPr id="8" name="Picture 2" descr="lightbul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738" y="0"/>
            <a:ext cx="5148262"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Freeform 5"/>
          <p:cNvSpPr>
            <a:spLocks/>
          </p:cNvSpPr>
          <p:nvPr/>
        </p:nvSpPr>
        <p:spPr bwMode="auto">
          <a:xfrm>
            <a:off x="6524625" y="66675"/>
            <a:ext cx="2724150" cy="5305425"/>
          </a:xfrm>
          <a:custGeom>
            <a:avLst/>
            <a:gdLst/>
            <a:ahLst/>
            <a:cxnLst>
              <a:cxn ang="0">
                <a:pos x="1698" y="3270"/>
              </a:cxn>
              <a:cxn ang="0">
                <a:pos x="1668" y="3294"/>
              </a:cxn>
              <a:cxn ang="0">
                <a:pos x="1650" y="3300"/>
              </a:cxn>
              <a:cxn ang="0">
                <a:pos x="1548" y="3318"/>
              </a:cxn>
              <a:cxn ang="0">
                <a:pos x="1344" y="3342"/>
              </a:cxn>
              <a:cxn ang="0">
                <a:pos x="1098" y="3324"/>
              </a:cxn>
              <a:cxn ang="0">
                <a:pos x="978" y="3300"/>
              </a:cxn>
              <a:cxn ang="0">
                <a:pos x="870" y="3222"/>
              </a:cxn>
              <a:cxn ang="0">
                <a:pos x="720" y="3078"/>
              </a:cxn>
              <a:cxn ang="0">
                <a:pos x="612" y="2928"/>
              </a:cxn>
              <a:cxn ang="0">
                <a:pos x="594" y="2862"/>
              </a:cxn>
              <a:cxn ang="0">
                <a:pos x="588" y="2760"/>
              </a:cxn>
              <a:cxn ang="0">
                <a:pos x="588" y="2664"/>
              </a:cxn>
              <a:cxn ang="0">
                <a:pos x="528" y="2520"/>
              </a:cxn>
              <a:cxn ang="0">
                <a:pos x="306" y="2238"/>
              </a:cxn>
              <a:cxn ang="0">
                <a:pos x="150" y="1980"/>
              </a:cxn>
              <a:cxn ang="0">
                <a:pos x="48" y="1686"/>
              </a:cxn>
              <a:cxn ang="0">
                <a:pos x="0" y="1410"/>
              </a:cxn>
              <a:cxn ang="0">
                <a:pos x="0" y="1266"/>
              </a:cxn>
              <a:cxn ang="0">
                <a:pos x="42" y="1014"/>
              </a:cxn>
              <a:cxn ang="0">
                <a:pos x="114" y="804"/>
              </a:cxn>
              <a:cxn ang="0">
                <a:pos x="210" y="630"/>
              </a:cxn>
              <a:cxn ang="0">
                <a:pos x="378" y="414"/>
              </a:cxn>
              <a:cxn ang="0">
                <a:pos x="540" y="264"/>
              </a:cxn>
              <a:cxn ang="0">
                <a:pos x="756" y="138"/>
              </a:cxn>
              <a:cxn ang="0">
                <a:pos x="996" y="36"/>
              </a:cxn>
              <a:cxn ang="0">
                <a:pos x="1218" y="0"/>
              </a:cxn>
              <a:cxn ang="0">
                <a:pos x="1332" y="0"/>
              </a:cxn>
              <a:cxn ang="0">
                <a:pos x="1464" y="0"/>
              </a:cxn>
              <a:cxn ang="0">
                <a:pos x="1638" y="48"/>
              </a:cxn>
              <a:cxn ang="0">
                <a:pos x="1716" y="84"/>
              </a:cxn>
              <a:cxn ang="0">
                <a:pos x="1698" y="3270"/>
              </a:cxn>
            </a:cxnLst>
            <a:rect l="0" t="0" r="r" b="b"/>
            <a:pathLst>
              <a:path w="1716" h="3342">
                <a:moveTo>
                  <a:pt x="1698" y="3270"/>
                </a:moveTo>
                <a:cubicBezTo>
                  <a:pt x="1638" y="3285"/>
                  <a:pt x="1700" y="3262"/>
                  <a:pt x="1668" y="3294"/>
                </a:cubicBezTo>
                <a:cubicBezTo>
                  <a:pt x="1664" y="3298"/>
                  <a:pt x="1656" y="3297"/>
                  <a:pt x="1650" y="3300"/>
                </a:cubicBezTo>
                <a:cubicBezTo>
                  <a:pt x="1609" y="3320"/>
                  <a:pt x="1602" y="3318"/>
                  <a:pt x="1548" y="3318"/>
                </a:cubicBezTo>
                <a:lnTo>
                  <a:pt x="1344" y="3342"/>
                </a:lnTo>
                <a:lnTo>
                  <a:pt x="1098" y="3324"/>
                </a:lnTo>
                <a:lnTo>
                  <a:pt x="978" y="3300"/>
                </a:lnTo>
                <a:lnTo>
                  <a:pt x="870" y="3222"/>
                </a:lnTo>
                <a:lnTo>
                  <a:pt x="720" y="3078"/>
                </a:lnTo>
                <a:lnTo>
                  <a:pt x="612" y="2928"/>
                </a:lnTo>
                <a:lnTo>
                  <a:pt x="594" y="2862"/>
                </a:lnTo>
                <a:lnTo>
                  <a:pt x="588" y="2760"/>
                </a:lnTo>
                <a:lnTo>
                  <a:pt x="588" y="2664"/>
                </a:lnTo>
                <a:lnTo>
                  <a:pt x="528" y="2520"/>
                </a:lnTo>
                <a:lnTo>
                  <a:pt x="306" y="2238"/>
                </a:lnTo>
                <a:lnTo>
                  <a:pt x="150" y="1980"/>
                </a:lnTo>
                <a:lnTo>
                  <a:pt x="48" y="1686"/>
                </a:lnTo>
                <a:lnTo>
                  <a:pt x="0" y="1410"/>
                </a:lnTo>
                <a:lnTo>
                  <a:pt x="0" y="1266"/>
                </a:lnTo>
                <a:lnTo>
                  <a:pt x="42" y="1014"/>
                </a:lnTo>
                <a:lnTo>
                  <a:pt x="114" y="804"/>
                </a:lnTo>
                <a:lnTo>
                  <a:pt x="210" y="630"/>
                </a:lnTo>
                <a:lnTo>
                  <a:pt x="378" y="414"/>
                </a:lnTo>
                <a:lnTo>
                  <a:pt x="540" y="264"/>
                </a:lnTo>
                <a:lnTo>
                  <a:pt x="756" y="138"/>
                </a:lnTo>
                <a:lnTo>
                  <a:pt x="996" y="36"/>
                </a:lnTo>
                <a:lnTo>
                  <a:pt x="1218" y="0"/>
                </a:lnTo>
                <a:lnTo>
                  <a:pt x="1332" y="0"/>
                </a:lnTo>
                <a:lnTo>
                  <a:pt x="1464" y="0"/>
                </a:lnTo>
                <a:lnTo>
                  <a:pt x="1638" y="48"/>
                </a:lnTo>
                <a:lnTo>
                  <a:pt x="1716" y="84"/>
                </a:lnTo>
                <a:lnTo>
                  <a:pt x="1698" y="3270"/>
                </a:lnTo>
                <a:close/>
              </a:path>
            </a:pathLst>
          </a:custGeom>
          <a:solidFill>
            <a:schemeClr val="bg1"/>
          </a:solidFill>
          <a:ln w="177800" cap="flat" cmpd="sng">
            <a:noFill/>
            <a:prstDash val="solid"/>
            <a:round/>
            <a:headEnd type="none" w="med" len="med"/>
            <a:tailEnd type="none" w="med" len="med"/>
          </a:ln>
          <a:effectLst/>
        </p:spPr>
        <p:txBody>
          <a:bodyPr/>
          <a:lstStyle/>
          <a:p>
            <a:pPr>
              <a:defRPr/>
            </a:pPr>
            <a:endParaRPr lang="en-US" sz="2000">
              <a:solidFill>
                <a:srgbClr val="FFFFFF"/>
              </a:solidFill>
              <a:latin typeface="Comic Sans MS" pitchFamily="-1" charset="0"/>
              <a:ea typeface="+mn-ea"/>
              <a:cs typeface="+mn-cs"/>
            </a:endParaRPr>
          </a:p>
        </p:txBody>
      </p:sp>
      <p:sp>
        <p:nvSpPr>
          <p:cNvPr id="10" name="Rectangle 3"/>
          <p:cNvSpPr txBox="1">
            <a:spLocks noChangeArrowheads="1"/>
          </p:cNvSpPr>
          <p:nvPr/>
        </p:nvSpPr>
        <p:spPr bwMode="auto">
          <a:xfrm>
            <a:off x="60371" y="797063"/>
            <a:ext cx="8229600" cy="456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800">
                <a:solidFill>
                  <a:schemeClr val="tx1"/>
                </a:solidFill>
                <a:latin typeface="Arial" charset="0"/>
                <a:ea typeface="ＭＳ Ｐゴシック" charset="0"/>
                <a:cs typeface="ＭＳ Ｐゴシック" charset="0"/>
              </a:defRPr>
            </a:lvl1pPr>
            <a:lvl2pPr marL="37931725" indent="-37474525" eaLnBrk="0" hangingPunct="0">
              <a:defRPr sz="2800">
                <a:solidFill>
                  <a:schemeClr val="tx1"/>
                </a:solidFill>
                <a:latin typeface="Arial" charset="0"/>
                <a:ea typeface="ＭＳ Ｐゴシック" charset="0"/>
              </a:defRPr>
            </a:lvl2pPr>
            <a:lvl3pPr eaLnBrk="0" hangingPunct="0">
              <a:defRPr sz="2800">
                <a:solidFill>
                  <a:schemeClr val="tx1"/>
                </a:solidFill>
                <a:latin typeface="Arial" charset="0"/>
                <a:ea typeface="ＭＳ Ｐゴシック" charset="0"/>
              </a:defRPr>
            </a:lvl3pPr>
            <a:lvl4pPr eaLnBrk="0" hangingPunct="0">
              <a:defRPr sz="2800">
                <a:solidFill>
                  <a:schemeClr val="tx1"/>
                </a:solidFill>
                <a:latin typeface="Arial" charset="0"/>
                <a:ea typeface="ＭＳ Ｐゴシック" charset="0"/>
              </a:defRPr>
            </a:lvl4pPr>
            <a:lvl5pPr eaLnBrk="0" hangingPunct="0">
              <a:defRPr sz="2800">
                <a:solidFill>
                  <a:schemeClr val="tx1"/>
                </a:solidFill>
                <a:latin typeface="Arial" charset="0"/>
                <a:ea typeface="ＭＳ Ｐゴシック" charset="0"/>
              </a:defRPr>
            </a:lvl5pPr>
            <a:lvl6pPr marL="457200" eaLnBrk="0" fontAlgn="base" hangingPunct="0">
              <a:spcBef>
                <a:spcPct val="0"/>
              </a:spcBef>
              <a:spcAft>
                <a:spcPct val="0"/>
              </a:spcAft>
              <a:defRPr sz="2800">
                <a:solidFill>
                  <a:schemeClr val="tx1"/>
                </a:solidFill>
                <a:latin typeface="Arial" charset="0"/>
                <a:ea typeface="ＭＳ Ｐゴシック" charset="0"/>
              </a:defRPr>
            </a:lvl6pPr>
            <a:lvl7pPr marL="914400" eaLnBrk="0" fontAlgn="base" hangingPunct="0">
              <a:spcBef>
                <a:spcPct val="0"/>
              </a:spcBef>
              <a:spcAft>
                <a:spcPct val="0"/>
              </a:spcAft>
              <a:defRPr sz="2800">
                <a:solidFill>
                  <a:schemeClr val="tx1"/>
                </a:solidFill>
                <a:latin typeface="Arial" charset="0"/>
                <a:ea typeface="ＭＳ Ｐゴシック" charset="0"/>
              </a:defRPr>
            </a:lvl7pPr>
            <a:lvl8pPr marL="1371600" eaLnBrk="0" fontAlgn="base" hangingPunct="0">
              <a:spcBef>
                <a:spcPct val="0"/>
              </a:spcBef>
              <a:spcAft>
                <a:spcPct val="0"/>
              </a:spcAft>
              <a:defRPr sz="2800">
                <a:solidFill>
                  <a:schemeClr val="tx1"/>
                </a:solidFill>
                <a:latin typeface="Arial" charset="0"/>
                <a:ea typeface="ＭＳ Ｐゴシック" charset="0"/>
              </a:defRPr>
            </a:lvl8pPr>
            <a:lvl9pPr marL="1828800" eaLnBrk="0" fontAlgn="base" hangingPunct="0">
              <a:spcBef>
                <a:spcPct val="0"/>
              </a:spcBef>
              <a:spcAft>
                <a:spcPct val="0"/>
              </a:spcAft>
              <a:defRPr sz="2800">
                <a:solidFill>
                  <a:schemeClr val="tx1"/>
                </a:solidFill>
                <a:latin typeface="Arial" charset="0"/>
                <a:ea typeface="ＭＳ Ｐゴシック" charset="0"/>
              </a:defRPr>
            </a:lvl9pPr>
          </a:lstStyle>
          <a:p>
            <a:pPr eaLnBrk="1" hangingPunct="1">
              <a:spcBef>
                <a:spcPct val="20000"/>
              </a:spcBef>
            </a:pPr>
            <a:r>
              <a:rPr lang="en-GB" sz="3200" dirty="0" smtClean="0">
                <a:solidFill>
                  <a:schemeClr val="bg1"/>
                </a:solidFill>
                <a:latin typeface="+mn-lt"/>
                <a:cs typeface="Arial" charset="0"/>
              </a:rPr>
              <a:t>Certainly NOT the principal cause of PID</a:t>
            </a:r>
          </a:p>
          <a:p>
            <a:pPr eaLnBrk="1" hangingPunct="1">
              <a:spcBef>
                <a:spcPct val="20000"/>
              </a:spcBef>
            </a:pPr>
            <a:endParaRPr lang="en-GB" dirty="0">
              <a:solidFill>
                <a:schemeClr val="bg1"/>
              </a:solidFill>
              <a:latin typeface="+mn-lt"/>
              <a:cs typeface="Arial" charset="0"/>
            </a:endParaRPr>
          </a:p>
          <a:p>
            <a:pPr eaLnBrk="1" hangingPunct="1">
              <a:spcBef>
                <a:spcPct val="20000"/>
              </a:spcBef>
            </a:pPr>
            <a:r>
              <a:rPr lang="en-GB" sz="3200" dirty="0" smtClean="0">
                <a:solidFill>
                  <a:schemeClr val="bg1"/>
                </a:solidFill>
                <a:latin typeface="+mn-lt"/>
                <a:cs typeface="Arial" charset="0"/>
              </a:rPr>
              <a:t>Rarely found in severe PID, but…</a:t>
            </a:r>
          </a:p>
          <a:p>
            <a:pPr eaLnBrk="1" hangingPunct="1">
              <a:spcBef>
                <a:spcPct val="20000"/>
              </a:spcBef>
            </a:pPr>
            <a:r>
              <a:rPr lang="en-GB" sz="3200" dirty="0" smtClean="0">
                <a:solidFill>
                  <a:schemeClr val="bg1"/>
                </a:solidFill>
                <a:latin typeface="+mn-lt"/>
                <a:cs typeface="Arial" charset="0"/>
              </a:rPr>
              <a:t>Sometimes </a:t>
            </a:r>
            <a:r>
              <a:rPr lang="en-GB" sz="3200" dirty="0">
                <a:solidFill>
                  <a:schemeClr val="bg1"/>
                </a:solidFill>
                <a:latin typeface="+mn-lt"/>
                <a:cs typeface="Arial" charset="0"/>
              </a:rPr>
              <a:t>the ONLY infection </a:t>
            </a:r>
            <a:r>
              <a:rPr lang="en-GB" sz="3200" dirty="0" smtClean="0">
                <a:solidFill>
                  <a:schemeClr val="bg1"/>
                </a:solidFill>
                <a:latin typeface="+mn-lt"/>
                <a:cs typeface="Arial" charset="0"/>
              </a:rPr>
              <a:t>found</a:t>
            </a:r>
          </a:p>
          <a:p>
            <a:pPr eaLnBrk="1" hangingPunct="1">
              <a:spcBef>
                <a:spcPct val="20000"/>
              </a:spcBef>
            </a:pPr>
            <a:r>
              <a:rPr lang="en-GB" sz="3200" dirty="0" smtClean="0">
                <a:solidFill>
                  <a:schemeClr val="bg1"/>
                </a:solidFill>
                <a:latin typeface="+mn-lt"/>
                <a:cs typeface="Arial" charset="0"/>
              </a:rPr>
              <a:t>Conflicting evidence on significance</a:t>
            </a:r>
          </a:p>
          <a:p>
            <a:pPr eaLnBrk="1" hangingPunct="1">
              <a:spcBef>
                <a:spcPct val="20000"/>
              </a:spcBef>
            </a:pPr>
            <a:r>
              <a:rPr lang="en-GB" sz="3200" dirty="0" smtClean="0">
                <a:solidFill>
                  <a:schemeClr val="bg1"/>
                </a:solidFill>
                <a:latin typeface="+mn-lt"/>
                <a:cs typeface="Arial" charset="0"/>
              </a:rPr>
              <a:t>Marginal statistical sig. ≠ Clinical relevance</a:t>
            </a:r>
          </a:p>
          <a:p>
            <a:pPr eaLnBrk="1" hangingPunct="1">
              <a:spcBef>
                <a:spcPct val="20000"/>
              </a:spcBef>
            </a:pPr>
            <a:endParaRPr lang="en-GB" sz="2000" dirty="0">
              <a:solidFill>
                <a:schemeClr val="bg1"/>
              </a:solidFill>
              <a:latin typeface="+mn-lt"/>
              <a:cs typeface="Arial" charset="0"/>
            </a:endParaRPr>
          </a:p>
          <a:p>
            <a:pPr eaLnBrk="1" hangingPunct="1">
              <a:spcBef>
                <a:spcPct val="20000"/>
              </a:spcBef>
            </a:pPr>
            <a:r>
              <a:rPr lang="en-GB" sz="3200" dirty="0" smtClean="0">
                <a:solidFill>
                  <a:schemeClr val="bg1"/>
                </a:solidFill>
                <a:latin typeface="+mn-lt"/>
                <a:cs typeface="Arial" charset="0"/>
              </a:rPr>
              <a:t>MAYBE - relevant in few individual women</a:t>
            </a:r>
          </a:p>
          <a:p>
            <a:pPr eaLnBrk="1" hangingPunct="1">
              <a:spcBef>
                <a:spcPct val="20000"/>
              </a:spcBef>
            </a:pPr>
            <a:r>
              <a:rPr lang="en-GB" sz="3200" dirty="0">
                <a:solidFill>
                  <a:schemeClr val="bg1"/>
                </a:solidFill>
                <a:latin typeface="+mn-lt"/>
                <a:cs typeface="Arial" charset="0"/>
              </a:rPr>
              <a:t> </a:t>
            </a:r>
            <a:r>
              <a:rPr lang="en-GB" sz="3200" dirty="0" smtClean="0">
                <a:solidFill>
                  <a:schemeClr val="bg1"/>
                </a:solidFill>
                <a:latin typeface="+mn-lt"/>
                <a:cs typeface="Arial" charset="0"/>
              </a:rPr>
              <a:t>         ??? </a:t>
            </a:r>
            <a:r>
              <a:rPr lang="en-GB" sz="3200" dirty="0">
                <a:solidFill>
                  <a:schemeClr val="bg1"/>
                </a:solidFill>
                <a:latin typeface="+mn-lt"/>
                <a:cs typeface="Arial" charset="0"/>
              </a:rPr>
              <a:t>G</a:t>
            </a:r>
            <a:r>
              <a:rPr lang="en-GB" sz="3200" dirty="0" smtClean="0">
                <a:solidFill>
                  <a:schemeClr val="bg1"/>
                </a:solidFill>
                <a:latin typeface="+mn-lt"/>
                <a:cs typeface="Arial" charset="0"/>
              </a:rPr>
              <a:t>enetic predisposition</a:t>
            </a:r>
            <a:endParaRPr lang="en-GB" sz="3200" dirty="0">
              <a:solidFill>
                <a:schemeClr val="bg1"/>
              </a:solidFill>
              <a:latin typeface="+mn-lt"/>
              <a:cs typeface="Arial" charset="0"/>
            </a:endParaRPr>
          </a:p>
        </p:txBody>
      </p:sp>
      <p:sp>
        <p:nvSpPr>
          <p:cNvPr id="93187" name="Rectangle 5"/>
          <p:cNvSpPr>
            <a:spLocks noChangeArrowheads="1"/>
          </p:cNvSpPr>
          <p:nvPr/>
        </p:nvSpPr>
        <p:spPr bwMode="auto">
          <a:xfrm>
            <a:off x="-42862" y="-51321"/>
            <a:ext cx="9144000" cy="979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GB" sz="4000" b="1" dirty="0">
                <a:solidFill>
                  <a:srgbClr val="FFFF00"/>
                </a:solidFill>
                <a:cs typeface="Arial" charset="0"/>
              </a:rPr>
              <a:t> </a:t>
            </a:r>
            <a:r>
              <a:rPr lang="en-GB" sz="4000" b="1" dirty="0" smtClean="0">
                <a:solidFill>
                  <a:srgbClr val="FFFF00"/>
                </a:solidFill>
                <a:cs typeface="Arial" charset="0"/>
              </a:rPr>
              <a:t>Mycoplasma </a:t>
            </a:r>
            <a:r>
              <a:rPr lang="en-GB" sz="4000" b="1" dirty="0" err="1" smtClean="0">
                <a:solidFill>
                  <a:srgbClr val="FFFF00"/>
                </a:solidFill>
                <a:cs typeface="Arial" charset="0"/>
              </a:rPr>
              <a:t>Genitalium</a:t>
            </a:r>
            <a:r>
              <a:rPr lang="en-GB" sz="4000" b="1" dirty="0" smtClean="0">
                <a:solidFill>
                  <a:srgbClr val="FFFF00"/>
                </a:solidFill>
                <a:cs typeface="Arial" charset="0"/>
              </a:rPr>
              <a:t> &amp; PID</a:t>
            </a:r>
            <a:endParaRPr lang="en-GB" sz="4000" b="1" dirty="0">
              <a:solidFill>
                <a:srgbClr val="FFFF00"/>
              </a:solidFill>
              <a:cs typeface="Arial" charset="0"/>
            </a:endParaRPr>
          </a:p>
        </p:txBody>
      </p:sp>
      <p:pic>
        <p:nvPicPr>
          <p:cNvPr id="12" name="Picture 11" descr="IMG_0139.JPG"/>
          <p:cNvPicPr>
            <a:picLocks noChangeAspect="1"/>
          </p:cNvPicPr>
          <p:nvPr/>
        </p:nvPicPr>
        <p:blipFill>
          <a:blip r:embed="rId3">
            <a:lum bright="14000"/>
            <a:extLst>
              <a:ext uri="{28A0092B-C50C-407E-A947-70E740481C1C}">
                <a14:useLocalDpi xmlns:a14="http://schemas.microsoft.com/office/drawing/2010/main" val="0"/>
              </a:ext>
            </a:extLst>
          </a:blip>
          <a:srcRect/>
          <a:stretch>
            <a:fillRect/>
          </a:stretch>
        </p:blipFill>
        <p:spPr bwMode="auto">
          <a:xfrm>
            <a:off x="9525" y="12514"/>
            <a:ext cx="9134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 Box 7"/>
          <p:cNvSpPr txBox="1">
            <a:spLocks noChangeArrowheads="1"/>
          </p:cNvSpPr>
          <p:nvPr/>
        </p:nvSpPr>
        <p:spPr bwMode="auto">
          <a:xfrm>
            <a:off x="521747" y="5655947"/>
            <a:ext cx="6146635" cy="1200329"/>
          </a:xfrm>
          <a:prstGeom prst="rect">
            <a:avLst/>
          </a:prstGeom>
          <a:noFill/>
          <a:ln w="177800">
            <a:noFill/>
            <a:miter lim="800000"/>
            <a:headEnd/>
            <a:tailEnd/>
          </a:ln>
          <a:effectLst/>
        </p:spPr>
        <p:txBody>
          <a:bodyPr wrap="none">
            <a:spAutoFit/>
          </a:bodyPr>
          <a:lstStyle/>
          <a:p>
            <a:pPr>
              <a:defRPr/>
            </a:pPr>
            <a:r>
              <a:rPr lang="en-GB" sz="7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Rounded MT Bold"/>
              </a:rPr>
              <a:t>Te</a:t>
            </a:r>
            <a:r>
              <a:rPr lang="en-GB" sz="7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Lucida Grande"/>
                <a:cs typeface="Arial Rounded MT Bold"/>
              </a:rPr>
              <a:t>ş</a:t>
            </a:r>
            <a:r>
              <a:rPr lang="en-GB" sz="7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Rounded MT Bold"/>
              </a:rPr>
              <a:t>ek</a:t>
            </a:r>
            <a:r>
              <a:rPr lang="en-GB" sz="7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ea typeface="Lucida Grande"/>
                <a:cs typeface="Arial Rounded MT Bold"/>
              </a:rPr>
              <a:t>ü</a:t>
            </a:r>
            <a:r>
              <a:rPr lang="en-GB" sz="7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Rounded MT Bold"/>
              </a:rPr>
              <a:t>r</a:t>
            </a:r>
            <a:r>
              <a:rPr lang="en-GB"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Rounded MT Bold"/>
              </a:rPr>
              <a:t> </a:t>
            </a:r>
            <a:r>
              <a:rPr lang="en-GB" sz="7200" b="1" dirty="0" err="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Rounded MT Bold"/>
              </a:rPr>
              <a:t>ederim</a:t>
            </a:r>
            <a:endParaRPr lang="en-GB" sz="7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mj-lt"/>
              <a:cs typeface="Arial Rounded MT Bold"/>
            </a:endParaRPr>
          </a:p>
        </p:txBody>
      </p:sp>
    </p:spTree>
    <p:extLst>
      <p:ext uri="{BB962C8B-B14F-4D97-AF65-F5344CB8AC3E}">
        <p14:creationId xmlns:p14="http://schemas.microsoft.com/office/powerpoint/2010/main" val="31479620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1000"/>
                                        <p:tgtEl>
                                          <p:spTgt spid="10">
                                            <p:txEl>
                                              <p:pRg st="2" end="2"/>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fade">
                                      <p:cBhvr>
                                        <p:cTn id="16" dur="1000"/>
                                        <p:tgtEl>
                                          <p:spTgt spid="10">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xEl>
                                              <p:pRg st="4" end="4"/>
                                            </p:txEl>
                                          </p:spTgt>
                                        </p:tgtEl>
                                        <p:attrNameLst>
                                          <p:attrName>style.visibility</p:attrName>
                                        </p:attrNameLst>
                                      </p:cBhvr>
                                      <p:to>
                                        <p:strVal val="visible"/>
                                      </p:to>
                                    </p:set>
                                    <p:animEffect transition="in" filter="fade">
                                      <p:cBhvr>
                                        <p:cTn id="21" dur="1000"/>
                                        <p:tgtEl>
                                          <p:spTgt spid="10">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xEl>
                                              <p:pRg st="5" end="5"/>
                                            </p:txEl>
                                          </p:spTgt>
                                        </p:tgtEl>
                                        <p:attrNameLst>
                                          <p:attrName>style.visibility</p:attrName>
                                        </p:attrNameLst>
                                      </p:cBhvr>
                                      <p:to>
                                        <p:strVal val="visible"/>
                                      </p:to>
                                    </p:set>
                                    <p:animEffect transition="in" filter="fade">
                                      <p:cBhvr>
                                        <p:cTn id="26" dur="1000"/>
                                        <p:tgtEl>
                                          <p:spTgt spid="10">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
                                            <p:txEl>
                                              <p:pRg st="7" end="7"/>
                                            </p:txEl>
                                          </p:spTgt>
                                        </p:tgtEl>
                                        <p:attrNameLst>
                                          <p:attrName>style.visibility</p:attrName>
                                        </p:attrNameLst>
                                      </p:cBhvr>
                                      <p:to>
                                        <p:strVal val="visible"/>
                                      </p:to>
                                    </p:set>
                                    <p:animEffect transition="in" filter="fade">
                                      <p:cBhvr>
                                        <p:cTn id="31" dur="1000"/>
                                        <p:tgtEl>
                                          <p:spTgt spid="10">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8" end="8"/>
                                            </p:txEl>
                                          </p:spTgt>
                                        </p:tgtEl>
                                        <p:attrNameLst>
                                          <p:attrName>style.visibility</p:attrName>
                                        </p:attrNameLst>
                                      </p:cBhvr>
                                      <p:to>
                                        <p:strVal val="visible"/>
                                      </p:to>
                                    </p:set>
                                    <p:animEffect transition="in" filter="fade">
                                      <p:cBhvr>
                                        <p:cTn id="36" dur="1000"/>
                                        <p:tgtEl>
                                          <p:spTgt spid="10">
                                            <p:txEl>
                                              <p:pRg st="8" end="8"/>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2000"/>
                                        <p:tgtEl>
                                          <p:spTgt spid="7"/>
                                        </p:tgtEl>
                                      </p:cBhvr>
                                    </p:animEffect>
                                  </p:childTnLst>
                                </p:cTn>
                              </p:par>
                              <p:par>
                                <p:cTn id="42" presetID="10" presetClass="entr" presetSubtype="0"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2000"/>
                                        <p:tgtEl>
                                          <p:spTgt spid="8"/>
                                        </p:tgtEl>
                                      </p:cBhvr>
                                    </p:animEffect>
                                  </p:childTnLst>
                                </p:cTn>
                              </p:par>
                            </p:childTnLst>
                          </p:cTn>
                        </p:par>
                        <p:par>
                          <p:cTn id="45" fill="hold" nodeType="afterGroup">
                            <p:stCondLst>
                              <p:cond delay="2000"/>
                            </p:stCondLst>
                            <p:childTnLst>
                              <p:par>
                                <p:cTn id="46" presetID="10"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3000"/>
                                        <p:tgtEl>
                                          <p:spTgt spid="11"/>
                                        </p:tgtEl>
                                      </p:cBhvr>
                                    </p:animEffect>
                                  </p:childTnLst>
                                </p:cTn>
                              </p:par>
                            </p:childTnLst>
                          </p:cTn>
                        </p:par>
                        <p:par>
                          <p:cTn id="49" fill="hold">
                            <p:stCondLst>
                              <p:cond delay="5000"/>
                            </p:stCondLst>
                            <p:childTnLst>
                              <p:par>
                                <p:cTn id="50" presetID="10" presetClass="entr" presetSubtype="0"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0"/>
                                        <p:tgtEl>
                                          <p:spTgt spid="12"/>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0" grpId="0" build="p"/>
      <p:bldP spid="1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28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54992263"/>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48642" y="99617"/>
            <a:ext cx="8143410" cy="7848300"/>
          </a:xfrm>
          <a:prstGeom prst="rect">
            <a:avLst/>
          </a:prstGeom>
          <a:noFill/>
        </p:spPr>
        <p:txBody>
          <a:bodyPr wrap="square" rtlCol="0">
            <a:spAutoFit/>
          </a:bodyPr>
          <a:lstStyle/>
          <a:p>
            <a:r>
              <a:rPr lang="en-US" sz="1400" dirty="0" smtClean="0">
                <a:solidFill>
                  <a:srgbClr val="FFFFFF"/>
                </a:solidFill>
              </a:rPr>
              <a:t>Blah de blah</a:t>
            </a:r>
          </a:p>
          <a:p>
            <a:r>
              <a:rPr lang="en-US" sz="1400" dirty="0" smtClean="0">
                <a:solidFill>
                  <a:srgbClr val="FFFFFF"/>
                </a:solidFill>
              </a:rPr>
              <a:t>]]</a:t>
            </a:r>
          </a:p>
          <a:p>
            <a:r>
              <a:rPr lang="en-US" sz="1400" dirty="0" smtClean="0">
                <a:solidFill>
                  <a:srgbClr val="FFFFFF"/>
                </a:solidFill>
              </a:rPr>
              <a:t>Clinical assessment of women with pelvic pain was a poor indicator of disease seen at laparoscopy. Thus, of 109 women, 22 at laparoscopy had salpingitis, 19 had adhesions without salpingitis, 20 had endometriosis or ovarian pathology and 48 no observable abnormality. In all laparoscopic categories, Ureaplasma spp. and Mycoplasma hominis, but not Mycoplasma </a:t>
            </a:r>
            <a:r>
              <a:rPr lang="en-US" sz="1400" dirty="0" err="1" smtClean="0">
                <a:solidFill>
                  <a:srgbClr val="FFFFFF"/>
                </a:solidFill>
              </a:rPr>
              <a:t>genitalium</a:t>
            </a:r>
            <a:r>
              <a:rPr lang="en-US" sz="1400" dirty="0" smtClean="0">
                <a:solidFill>
                  <a:srgbClr val="FFFFFF"/>
                </a:solidFill>
              </a:rPr>
              <a:t>, were at least as common in the cervix/vagina as Chlamydia trachomatis and equally frequent in the endometrium. However, C. trachomatis had the greatest propensity for spread to the Fallopian tubes. Thus, of 28 women who had C. trachomatis organisms in the vagina/cervix, 13 had them in a Fallopian tube (ratio 2.2:1); the ratio was 6:1 for Neisseria gonorrhoeae, 8:1 for M. </a:t>
            </a:r>
            <a:r>
              <a:rPr lang="en-US" sz="1400" dirty="0" err="1" smtClean="0">
                <a:solidFill>
                  <a:srgbClr val="FFFFFF"/>
                </a:solidFill>
              </a:rPr>
              <a:t>genitalium</a:t>
            </a:r>
            <a:r>
              <a:rPr lang="en-US" sz="1400" dirty="0" smtClean="0">
                <a:solidFill>
                  <a:srgbClr val="FFFFFF"/>
                </a:solidFill>
              </a:rPr>
              <a:t>, 21:1 for M. hominis and 31:1 for Ureaplasma spp. M. hominis organisms in a large number were detected most often in women with salpingitis. The likelihood of spread of Ureaplasma </a:t>
            </a:r>
            <a:r>
              <a:rPr lang="en-US" sz="1400" dirty="0" err="1" smtClean="0">
                <a:solidFill>
                  <a:srgbClr val="FFFFFF"/>
                </a:solidFill>
              </a:rPr>
              <a:t>urealyticum</a:t>
            </a:r>
            <a:r>
              <a:rPr lang="en-US" sz="1400" dirty="0" smtClean="0">
                <a:solidFill>
                  <a:srgbClr val="FFFFFF"/>
                </a:solidFill>
              </a:rPr>
              <a:t> and U. parvum from the lower to the upper genital tract was about the same and they were detected only once each in a tube, which was not inflamed in either case. Multiple bacteria were often detected at a single site, making it difficult to establish the exact cause of disease. However N. gonorrhoeae was considered to be the sole cause of salpingitis in one woman and the primary or equal primary contributor in four others; C. trachomatis was involved in at least 11 women, mostly as the sole cause or as the primary contributor; M. </a:t>
            </a:r>
            <a:r>
              <a:rPr lang="en-US" sz="1400" dirty="0" err="1" smtClean="0">
                <a:solidFill>
                  <a:srgbClr val="FFFFFF"/>
                </a:solidFill>
              </a:rPr>
              <a:t>genitalium</a:t>
            </a:r>
            <a:r>
              <a:rPr lang="en-US" sz="1400" dirty="0" smtClean="0">
                <a:solidFill>
                  <a:srgbClr val="FFFFFF"/>
                </a:solidFill>
              </a:rPr>
              <a:t> was considered the cause in one woman and had possible involvement in three others; and M. hominis was a questionable sole cause in one woman and the primary or equal primary contributor in three. Serologically, C. trachomatis was related to adhesions, without salpingitis, more often (63%) than any other micro-organism. M. </a:t>
            </a:r>
            <a:r>
              <a:rPr lang="en-US" sz="1400" dirty="0" err="1" smtClean="0">
                <a:solidFill>
                  <a:srgbClr val="FFFFFF"/>
                </a:solidFill>
              </a:rPr>
              <a:t>genitalium</a:t>
            </a:r>
            <a:r>
              <a:rPr lang="en-US" sz="1400" dirty="0" smtClean="0">
                <a:solidFill>
                  <a:srgbClr val="FFFFFF"/>
                </a:solidFill>
              </a:rPr>
              <a:t> may have been implicated in one case. </a:t>
            </a:r>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a:p>
            <a:endParaRPr lang="en-US" sz="1400" dirty="0" smtClean="0">
              <a:solidFill>
                <a:srgbClr val="FFFFFF"/>
              </a:solidFill>
            </a:endParaRPr>
          </a:p>
          <a:p>
            <a:endParaRPr lang="en-US" sz="1400" dirty="0">
              <a:solidFill>
                <a:srgbClr val="FFFFFF"/>
              </a:solidFill>
            </a:endParaRPr>
          </a:p>
        </p:txBody>
      </p:sp>
      <p:pic>
        <p:nvPicPr>
          <p:cNvPr id="3" name="Picture 2"/>
          <p:cNvPicPr>
            <a:picLocks noChangeAspect="1"/>
          </p:cNvPicPr>
          <p:nvPr/>
        </p:nvPicPr>
        <p:blipFill>
          <a:blip r:embed="rId2"/>
          <a:stretch>
            <a:fillRect/>
          </a:stretch>
        </p:blipFill>
        <p:spPr>
          <a:xfrm>
            <a:off x="0" y="4914900"/>
            <a:ext cx="9144000" cy="1295400"/>
          </a:xfrm>
          <a:prstGeom prst="rect">
            <a:avLst/>
          </a:prstGeom>
        </p:spPr>
      </p:pic>
    </p:spTree>
    <p:extLst>
      <p:ext uri="{BB962C8B-B14F-4D97-AF65-F5344CB8AC3E}">
        <p14:creationId xmlns:p14="http://schemas.microsoft.com/office/powerpoint/2010/main" val="1110501702"/>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258"/>
            <a:ext cx="8229600" cy="1143000"/>
          </a:xfrm>
        </p:spPr>
        <p:txBody>
          <a:bodyPr>
            <a:normAutofit/>
          </a:bodyPr>
          <a:lstStyle/>
          <a:p>
            <a:pPr algn="l"/>
            <a:r>
              <a:rPr lang="en-US" sz="4800" b="1" dirty="0" smtClean="0">
                <a:latin typeface="+mj-lt"/>
              </a:rPr>
              <a:t> Chlamydia trachomatis &amp; PID</a:t>
            </a:r>
            <a:endParaRPr lang="en-US" sz="4800" b="1" dirty="0">
              <a:latin typeface="+mj-lt"/>
            </a:endParaRPr>
          </a:p>
        </p:txBody>
      </p:sp>
      <p:sp>
        <p:nvSpPr>
          <p:cNvPr id="3" name="Content Placeholder 2"/>
          <p:cNvSpPr>
            <a:spLocks noGrp="1"/>
          </p:cNvSpPr>
          <p:nvPr>
            <p:ph idx="1"/>
          </p:nvPr>
        </p:nvSpPr>
        <p:spPr/>
        <p:txBody>
          <a:bodyPr/>
          <a:lstStyle/>
          <a:p>
            <a:pPr marL="0" indent="0">
              <a:buNone/>
            </a:pPr>
            <a:r>
              <a:rPr lang="da-DK" dirty="0" smtClean="0"/>
              <a:t>Paavonen     			6.9 (0.8</a:t>
            </a:r>
            <a:r>
              <a:rPr lang="da-DK" dirty="0"/>
              <a:t>–61.4) </a:t>
            </a:r>
            <a:endParaRPr lang="da-DK" dirty="0" smtClean="0"/>
          </a:p>
          <a:p>
            <a:pPr marL="0" indent="0">
              <a:buNone/>
            </a:pPr>
            <a:r>
              <a:rPr lang="da-DK" dirty="0" err="1" smtClean="0"/>
              <a:t>Mascellino</a:t>
            </a:r>
            <a:r>
              <a:rPr lang="da-DK" dirty="0"/>
              <a:t>	 </a:t>
            </a:r>
            <a:r>
              <a:rPr lang="da-DK" dirty="0" smtClean="0"/>
              <a:t>			7.0 </a:t>
            </a:r>
            <a:r>
              <a:rPr lang="da-DK" dirty="0"/>
              <a:t>(3.1–15.8) </a:t>
            </a:r>
            <a:endParaRPr lang="da-DK" dirty="0" smtClean="0"/>
          </a:p>
          <a:p>
            <a:pPr marL="0" indent="0">
              <a:buNone/>
            </a:pPr>
            <a:r>
              <a:rPr lang="da-DK" dirty="0" err="1" smtClean="0"/>
              <a:t>Simms</a:t>
            </a:r>
            <a:r>
              <a:rPr lang="da-DK" dirty="0"/>
              <a:t> </a:t>
            </a:r>
            <a:r>
              <a:rPr lang="da-DK" dirty="0" smtClean="0"/>
              <a:t>				18.7 </a:t>
            </a:r>
            <a:r>
              <a:rPr lang="da-DK" dirty="0"/>
              <a:t>(2.5–142.1) </a:t>
            </a:r>
            <a:endParaRPr lang="da-DK" dirty="0" smtClean="0"/>
          </a:p>
          <a:p>
            <a:pPr marL="0" indent="0">
              <a:buNone/>
            </a:pPr>
            <a:r>
              <a:rPr lang="da-DK" dirty="0" err="1" smtClean="0"/>
              <a:t>Pooled</a:t>
            </a:r>
            <a:r>
              <a:rPr lang="da-DK" dirty="0" smtClean="0"/>
              <a:t> </a:t>
            </a:r>
            <a:r>
              <a:rPr lang="da-DK" dirty="0" err="1" smtClean="0"/>
              <a:t>estimate</a:t>
            </a:r>
            <a:r>
              <a:rPr lang="da-DK" dirty="0"/>
              <a:t>	</a:t>
            </a:r>
            <a:r>
              <a:rPr lang="da-DK" dirty="0" smtClean="0"/>
              <a:t>	9.2 </a:t>
            </a:r>
            <a:r>
              <a:rPr lang="da-DK" dirty="0"/>
              <a:t>(4.4–18.1</a:t>
            </a:r>
            <a:r>
              <a:rPr lang="da-DK" dirty="0" smtClean="0"/>
              <a:t>)</a:t>
            </a:r>
          </a:p>
          <a:p>
            <a:pPr marL="0" indent="0">
              <a:buNone/>
            </a:pPr>
            <a:r>
              <a:rPr lang="da-DK" dirty="0" err="1" smtClean="0"/>
              <a:t>Pooled</a:t>
            </a:r>
            <a:r>
              <a:rPr lang="da-DK" dirty="0" smtClean="0"/>
              <a:t> </a:t>
            </a:r>
            <a:r>
              <a:rPr lang="da-DK" dirty="0" err="1" smtClean="0"/>
              <a:t>adjusted</a:t>
            </a:r>
            <a:r>
              <a:rPr lang="da-DK" dirty="0"/>
              <a:t>	</a:t>
            </a:r>
            <a:r>
              <a:rPr lang="da-DK" dirty="0" smtClean="0"/>
              <a:t>	17.1 </a:t>
            </a:r>
            <a:r>
              <a:rPr lang="da-DK" dirty="0"/>
              <a:t>(7.9–34.0)</a:t>
            </a:r>
            <a:endParaRPr lang="en-US" dirty="0"/>
          </a:p>
        </p:txBody>
      </p:sp>
    </p:spTree>
    <p:extLst>
      <p:ext uri="{BB962C8B-B14F-4D97-AF65-F5344CB8AC3E}">
        <p14:creationId xmlns:p14="http://schemas.microsoft.com/office/powerpoint/2010/main" val="3823164163"/>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528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0723885"/>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eaLnBrk="1" hangingPunct="1"/>
            <a:endParaRPr lang="en-US">
              <a:latin typeface="Franklin Gothic Medium" charset="0"/>
            </a:endParaRPr>
          </a:p>
        </p:txBody>
      </p:sp>
      <p:sp>
        <p:nvSpPr>
          <p:cNvPr id="107522" name="Rectangle 3"/>
          <p:cNvSpPr>
            <a:spLocks noGrp="1" noChangeArrowheads="1"/>
          </p:cNvSpPr>
          <p:nvPr>
            <p:ph type="body" sz="half" idx="2"/>
          </p:nvPr>
        </p:nvSpPr>
        <p:spPr/>
        <p:txBody>
          <a:bodyPr/>
          <a:lstStyle/>
          <a:p>
            <a:pPr eaLnBrk="1" hangingPunct="1"/>
            <a:endParaRPr lang="en-US" sz="2800">
              <a:latin typeface="Franklin Gothic Medium" charset="0"/>
            </a:endParaRPr>
          </a:p>
        </p:txBody>
      </p:sp>
      <p:pic>
        <p:nvPicPr>
          <p:cNvPr id="107523" name="Picture 4" descr="Chlamydia-Greenhouse"/>
          <p:cNvPicPr>
            <a:picLocks noGrp="1" noChangeAspect="1" noChangeArrowheads="1"/>
          </p:cNvPicPr>
          <p:nvPr>
            <p:ph type="clipArt" sz="half" idx="1"/>
          </p:nvPr>
        </p:nvPicPr>
        <p:blipFill>
          <a:blip r:embed="rId3">
            <a:extLst>
              <a:ext uri="{28A0092B-C50C-407E-A947-70E740481C1C}">
                <a14:useLocalDpi xmlns:a14="http://schemas.microsoft.com/office/drawing/2010/main" val="0"/>
              </a:ext>
            </a:extLst>
          </a:blip>
          <a:srcRect/>
          <a:stretch>
            <a:fillRect/>
          </a:stretch>
        </p:blipFill>
        <p:spPr>
          <a:xfrm>
            <a:off x="-228600" y="-457200"/>
            <a:ext cx="9753600" cy="7604125"/>
          </a:xfrm>
        </p:spPr>
      </p:pic>
      <p:sp>
        <p:nvSpPr>
          <p:cNvPr id="1814533" name="Oval 5"/>
          <p:cNvSpPr>
            <a:spLocks noChangeArrowheads="1"/>
          </p:cNvSpPr>
          <p:nvPr/>
        </p:nvSpPr>
        <p:spPr bwMode="auto">
          <a:xfrm>
            <a:off x="4343400" y="1295400"/>
            <a:ext cx="4267200" cy="533400"/>
          </a:xfrm>
          <a:prstGeom prst="ellipse">
            <a:avLst/>
          </a:prstGeom>
          <a:noFill/>
          <a:ln w="762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000000"/>
              </a:solidFill>
              <a:latin typeface="Arial Rounded MT Bold"/>
              <a:ea typeface="Arial"/>
              <a:cs typeface="Arial"/>
            </a:endParaRPr>
          </a:p>
        </p:txBody>
      </p:sp>
    </p:spTree>
    <p:extLst>
      <p:ext uri="{BB962C8B-B14F-4D97-AF65-F5344CB8AC3E}">
        <p14:creationId xmlns:p14="http://schemas.microsoft.com/office/powerpoint/2010/main" val="77646232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1000"/>
                                  </p:stCondLst>
                                  <p:childTnLst>
                                    <p:set>
                                      <p:cBhvr>
                                        <p:cTn id="6" dur="1" fill="hold">
                                          <p:stCondLst>
                                            <p:cond delay="0"/>
                                          </p:stCondLst>
                                        </p:cTn>
                                        <p:tgtEl>
                                          <p:spTgt spid="1814533"/>
                                        </p:tgtEl>
                                        <p:attrNameLst>
                                          <p:attrName>style.visibility</p:attrName>
                                        </p:attrNameLst>
                                      </p:cBhvr>
                                      <p:to>
                                        <p:strVal val="visible"/>
                                      </p:to>
                                    </p:set>
                                    <p:anim calcmode="lin" valueType="num">
                                      <p:cBhvr>
                                        <p:cTn id="7" dur="500" fill="hold"/>
                                        <p:tgtEl>
                                          <p:spTgt spid="1814533"/>
                                        </p:tgtEl>
                                        <p:attrNameLst>
                                          <p:attrName>ppt_w</p:attrName>
                                        </p:attrNameLst>
                                      </p:cBhvr>
                                      <p:tavLst>
                                        <p:tav tm="0">
                                          <p:val>
                                            <p:fltVal val="0"/>
                                          </p:val>
                                        </p:tav>
                                        <p:tav tm="100000">
                                          <p:val>
                                            <p:strVal val="#ppt_w"/>
                                          </p:val>
                                        </p:tav>
                                      </p:tavLst>
                                    </p:anim>
                                    <p:anim calcmode="lin" valueType="num">
                                      <p:cBhvr>
                                        <p:cTn id="8" dur="500" fill="hold"/>
                                        <p:tgtEl>
                                          <p:spTgt spid="18145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453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846417"/>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Mycoplasma </a:t>
            </a:r>
            <a:r>
              <a:rPr lang="en-US" sz="4800" b="1" dirty="0" err="1" smtClean="0">
                <a:latin typeface="Calibri"/>
                <a:cs typeface="Calibri"/>
              </a:rPr>
              <a:t>genitalium</a:t>
            </a:r>
            <a:r>
              <a:rPr lang="en-US" sz="4800" b="1" dirty="0" smtClean="0">
                <a:latin typeface="Calibri"/>
                <a:cs typeface="Calibri"/>
              </a:rPr>
              <a:t> &amp; PID</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22941" y="896470"/>
            <a:ext cx="8174033" cy="5114220"/>
          </a:xfrm>
          <a:prstGeom prst="rect">
            <a:avLst/>
          </a:prstGeom>
          <a:noFill/>
        </p:spPr>
        <p:txBody>
          <a:bodyPr wrap="none" rtlCol="0">
            <a:spAutoFit/>
          </a:bodyPr>
          <a:lstStyle/>
          <a:p>
            <a:pPr marL="285750" indent="-285750">
              <a:lnSpc>
                <a:spcPct val="150000"/>
              </a:lnSpc>
              <a:buFont typeface="Arial"/>
              <a:buChar char="•"/>
            </a:pPr>
            <a:r>
              <a:rPr lang="en-US" sz="4400" dirty="0" smtClean="0">
                <a:solidFill>
                  <a:srgbClr val="FFFFFF"/>
                </a:solidFill>
              </a:rPr>
              <a:t>What is it?</a:t>
            </a:r>
          </a:p>
          <a:p>
            <a:pPr marL="285750" indent="-285750">
              <a:lnSpc>
                <a:spcPct val="150000"/>
              </a:lnSpc>
              <a:buFont typeface="Arial"/>
              <a:buChar char="•"/>
            </a:pPr>
            <a:r>
              <a:rPr lang="en-US" sz="4400" dirty="0">
                <a:solidFill>
                  <a:srgbClr val="FFFFFF"/>
                </a:solidFill>
              </a:rPr>
              <a:t>I</a:t>
            </a:r>
            <a:r>
              <a:rPr lang="en-US" sz="4400" dirty="0" smtClean="0">
                <a:solidFill>
                  <a:srgbClr val="FFFFFF"/>
                </a:solidFill>
              </a:rPr>
              <a:t>s it important?</a:t>
            </a:r>
          </a:p>
          <a:p>
            <a:pPr marL="285750" indent="-285750">
              <a:lnSpc>
                <a:spcPct val="150000"/>
              </a:lnSpc>
              <a:buFont typeface="Arial"/>
              <a:buChar char="•"/>
            </a:pPr>
            <a:r>
              <a:rPr lang="en-US" sz="4400" dirty="0" smtClean="0">
                <a:solidFill>
                  <a:srgbClr val="FFFFFF"/>
                </a:solidFill>
              </a:rPr>
              <a:t>Does it cause PID?</a:t>
            </a:r>
          </a:p>
          <a:p>
            <a:pPr marL="285750" indent="-285750">
              <a:lnSpc>
                <a:spcPct val="150000"/>
              </a:lnSpc>
              <a:buFont typeface="Arial"/>
              <a:buChar char="•"/>
            </a:pPr>
            <a:r>
              <a:rPr lang="en-US" sz="4400" dirty="0" smtClean="0">
                <a:solidFill>
                  <a:srgbClr val="FFFFFF"/>
                </a:solidFill>
              </a:rPr>
              <a:t>How is it treated?</a:t>
            </a:r>
          </a:p>
          <a:p>
            <a:pPr marL="285750" indent="-285750">
              <a:lnSpc>
                <a:spcPct val="150000"/>
              </a:lnSpc>
              <a:buFont typeface="Arial"/>
              <a:buChar char="•"/>
            </a:pPr>
            <a:r>
              <a:rPr lang="en-US" sz="4400" dirty="0" smtClean="0">
                <a:solidFill>
                  <a:srgbClr val="FFFFFF"/>
                </a:solidFill>
              </a:rPr>
              <a:t>What further research is needed?</a:t>
            </a:r>
            <a:endParaRPr lang="en-US" sz="4400" dirty="0">
              <a:solidFill>
                <a:srgbClr val="FFFFFF"/>
              </a:solidFill>
            </a:endParaRPr>
          </a:p>
        </p:txBody>
      </p:sp>
    </p:spTree>
    <p:extLst>
      <p:ext uri="{BB962C8B-B14F-4D97-AF65-F5344CB8AC3E}">
        <p14:creationId xmlns:p14="http://schemas.microsoft.com/office/powerpoint/2010/main" val="17400692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Effect transition="in" filter="fade">
                                      <p:cBhvr>
                                        <p:cTn id="19" dur="1000"/>
                                        <p:tgtEl>
                                          <p:spTgt spid="2">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fade">
                                      <p:cBhvr>
                                        <p:cTn id="23"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5635803" y="1250086"/>
            <a:ext cx="3365795" cy="4050434"/>
          </a:xfrm>
          <a:prstGeom prst="rect">
            <a:avLst/>
          </a:prstGeom>
          <a:solidFill>
            <a:srgbClr val="000000">
              <a:alpha val="50000"/>
            </a:srgbClr>
          </a:solid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le 1"/>
          <p:cNvSpPr>
            <a:spLocks noGrp="1"/>
          </p:cNvSpPr>
          <p:nvPr>
            <p:ph type="title"/>
          </p:nvPr>
        </p:nvSpPr>
        <p:spPr>
          <a:xfrm>
            <a:off x="0" y="-23233"/>
            <a:ext cx="8582025" cy="769441"/>
          </a:xfrm>
        </p:spPr>
        <p:txBody>
          <a:bodyPr>
            <a:normAutofit fontScale="90000"/>
          </a:bodyPr>
          <a:lstStyle/>
          <a:p>
            <a:pPr algn="l"/>
            <a:r>
              <a:rPr lang="en-US" sz="4800" b="1" dirty="0" smtClean="0">
                <a:latin typeface="Calibri"/>
                <a:cs typeface="Calibri"/>
              </a:rPr>
              <a:t> Mycoplasma </a:t>
            </a:r>
            <a:r>
              <a:rPr lang="en-US" sz="4800" b="1" dirty="0" err="1" smtClean="0">
                <a:latin typeface="Calibri"/>
                <a:cs typeface="Calibri"/>
              </a:rPr>
              <a:t>genitalium</a:t>
            </a:r>
            <a:r>
              <a:rPr lang="en-US" sz="4800" b="1" dirty="0" smtClean="0">
                <a:latin typeface="Calibri"/>
                <a:cs typeface="Calibri"/>
              </a:rPr>
              <a:t> &amp; PID</a:t>
            </a:r>
            <a:endParaRPr lang="en-US" sz="40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22941" y="896470"/>
            <a:ext cx="8174033" cy="6129883"/>
          </a:xfrm>
          <a:prstGeom prst="rect">
            <a:avLst/>
          </a:prstGeom>
          <a:noFill/>
        </p:spPr>
        <p:txBody>
          <a:bodyPr wrap="none" rtlCol="0">
            <a:spAutoFit/>
          </a:bodyPr>
          <a:lstStyle/>
          <a:p>
            <a:pPr marL="285750" indent="-285750">
              <a:lnSpc>
                <a:spcPct val="150000"/>
              </a:lnSpc>
              <a:buFont typeface="Arial"/>
              <a:buChar char="•"/>
            </a:pPr>
            <a:r>
              <a:rPr lang="en-US" sz="4400" dirty="0" smtClean="0">
                <a:solidFill>
                  <a:srgbClr val="FFFFFF"/>
                </a:solidFill>
              </a:rPr>
              <a:t>What is it?</a:t>
            </a:r>
          </a:p>
          <a:p>
            <a:pPr marL="285750" indent="-285750">
              <a:lnSpc>
                <a:spcPct val="150000"/>
              </a:lnSpc>
              <a:buFont typeface="Arial"/>
              <a:buChar char="•"/>
            </a:pPr>
            <a:r>
              <a:rPr lang="en-US" sz="4400" dirty="0">
                <a:solidFill>
                  <a:srgbClr val="FFFFFF"/>
                </a:solidFill>
              </a:rPr>
              <a:t>I</a:t>
            </a:r>
            <a:r>
              <a:rPr lang="en-US" sz="4400" dirty="0" smtClean="0">
                <a:solidFill>
                  <a:srgbClr val="FFFFFF"/>
                </a:solidFill>
              </a:rPr>
              <a:t>s it important?</a:t>
            </a:r>
          </a:p>
          <a:p>
            <a:pPr marL="285750" indent="-285750">
              <a:lnSpc>
                <a:spcPct val="150000"/>
              </a:lnSpc>
              <a:buFont typeface="Arial"/>
              <a:buChar char="•"/>
            </a:pPr>
            <a:r>
              <a:rPr lang="en-US" sz="4400" dirty="0" smtClean="0">
                <a:solidFill>
                  <a:srgbClr val="FFFFFF"/>
                </a:solidFill>
              </a:rPr>
              <a:t>Does it cause PID?</a:t>
            </a:r>
          </a:p>
          <a:p>
            <a:pPr marL="285750" indent="-285750">
              <a:lnSpc>
                <a:spcPct val="150000"/>
              </a:lnSpc>
              <a:buFont typeface="Arial"/>
              <a:buChar char="•"/>
            </a:pPr>
            <a:r>
              <a:rPr lang="en-US" sz="4400" dirty="0" smtClean="0">
                <a:solidFill>
                  <a:srgbClr val="FFFFFF"/>
                </a:solidFill>
              </a:rPr>
              <a:t>How is it treated?</a:t>
            </a:r>
          </a:p>
          <a:p>
            <a:pPr marL="285750" indent="-285750">
              <a:lnSpc>
                <a:spcPct val="150000"/>
              </a:lnSpc>
              <a:buFont typeface="Arial"/>
              <a:buChar char="•"/>
            </a:pPr>
            <a:r>
              <a:rPr lang="en-US" sz="4400" dirty="0">
                <a:solidFill>
                  <a:srgbClr val="FFFFFF"/>
                </a:solidFill>
              </a:rPr>
              <a:t>What further research is needed?</a:t>
            </a:r>
          </a:p>
          <a:p>
            <a:pPr marL="285750" indent="-285750">
              <a:lnSpc>
                <a:spcPct val="150000"/>
              </a:lnSpc>
              <a:buFont typeface="Arial"/>
              <a:buChar char="•"/>
            </a:pPr>
            <a:endParaRPr lang="en-US" sz="4400" dirty="0" smtClean="0">
              <a:solidFill>
                <a:srgbClr val="FFFFFF"/>
              </a:solidFill>
            </a:endParaRPr>
          </a:p>
        </p:txBody>
      </p:sp>
      <p:sp>
        <p:nvSpPr>
          <p:cNvPr id="6" name="TextBox 5"/>
          <p:cNvSpPr txBox="1"/>
          <p:nvPr/>
        </p:nvSpPr>
        <p:spPr>
          <a:xfrm>
            <a:off x="5635803" y="1102655"/>
            <a:ext cx="3501079" cy="4216539"/>
          </a:xfrm>
          <a:prstGeom prst="rect">
            <a:avLst/>
          </a:prstGeom>
          <a:noFill/>
        </p:spPr>
        <p:txBody>
          <a:bodyPr wrap="none" rtlCol="0">
            <a:spAutoFit/>
          </a:bodyPr>
          <a:lstStyle/>
          <a:p>
            <a:r>
              <a:rPr lang="en-US" sz="4400" b="1" dirty="0" smtClean="0">
                <a:solidFill>
                  <a:srgbClr val="FFFF00"/>
                </a:solidFill>
              </a:rPr>
              <a:t>EVIDENCE ?</a:t>
            </a:r>
          </a:p>
          <a:p>
            <a:r>
              <a:rPr lang="en-US" sz="3200" dirty="0" smtClean="0">
                <a:solidFill>
                  <a:srgbClr val="FFFFFF"/>
                </a:solidFill>
              </a:rPr>
              <a:t>Cervicitis</a:t>
            </a:r>
          </a:p>
          <a:p>
            <a:r>
              <a:rPr lang="en-US" sz="3200" dirty="0" smtClean="0">
                <a:solidFill>
                  <a:srgbClr val="FFFFFF"/>
                </a:solidFill>
              </a:rPr>
              <a:t>Endometritis = AUB</a:t>
            </a:r>
          </a:p>
          <a:p>
            <a:r>
              <a:rPr lang="en-US" sz="3200" dirty="0" smtClean="0">
                <a:solidFill>
                  <a:srgbClr val="FFFFFF"/>
                </a:solidFill>
              </a:rPr>
              <a:t>Severe Salpingitis</a:t>
            </a:r>
          </a:p>
          <a:p>
            <a:r>
              <a:rPr lang="en-US" sz="3200" dirty="0" smtClean="0">
                <a:solidFill>
                  <a:srgbClr val="FFFFFF"/>
                </a:solidFill>
              </a:rPr>
              <a:t>Ectopic Pregnancy</a:t>
            </a:r>
          </a:p>
          <a:p>
            <a:r>
              <a:rPr lang="en-US" sz="3200" dirty="0" smtClean="0">
                <a:solidFill>
                  <a:srgbClr val="FFFFFF"/>
                </a:solidFill>
              </a:rPr>
              <a:t>Tubal Infertility</a:t>
            </a:r>
          </a:p>
          <a:p>
            <a:r>
              <a:rPr lang="en-US" sz="3200" dirty="0" smtClean="0">
                <a:solidFill>
                  <a:srgbClr val="FFFFFF"/>
                </a:solidFill>
              </a:rPr>
              <a:t>Miscarriage</a:t>
            </a:r>
          </a:p>
          <a:p>
            <a:r>
              <a:rPr lang="en-US" sz="3200" dirty="0" smtClean="0">
                <a:solidFill>
                  <a:srgbClr val="FFFFFF"/>
                </a:solidFill>
              </a:rPr>
              <a:t>Premature Birth</a:t>
            </a:r>
          </a:p>
        </p:txBody>
      </p:sp>
      <p:cxnSp>
        <p:nvCxnSpPr>
          <p:cNvPr id="8" name="Straight Arrow Connector 7"/>
          <p:cNvCxnSpPr/>
          <p:nvPr/>
        </p:nvCxnSpPr>
        <p:spPr>
          <a:xfrm flipV="1">
            <a:off x="5124824" y="2136588"/>
            <a:ext cx="510979" cy="1270000"/>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124824" y="2572216"/>
            <a:ext cx="510979" cy="89961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124824" y="3022023"/>
            <a:ext cx="510979" cy="508937"/>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5124824" y="3596818"/>
            <a:ext cx="510979" cy="1"/>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124824" y="3667819"/>
            <a:ext cx="510979" cy="36059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5124824" y="3733511"/>
            <a:ext cx="510979" cy="807892"/>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124824" y="3832049"/>
            <a:ext cx="510979" cy="1168318"/>
          </a:xfrm>
          <a:prstGeom prst="straightConnector1">
            <a:avLst/>
          </a:prstGeom>
          <a:ln w="38100" cmpd="sng">
            <a:solidFill>
              <a:schemeClr val="bg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55016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500"/>
                                        <p:tgtEl>
                                          <p:spTgt spid="6">
                                            <p:txEl>
                                              <p:pRg st="2" end="2"/>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500"/>
                                        <p:tgtEl>
                                          <p:spTgt spid="6">
                                            <p:txEl>
                                              <p:pRg st="3" end="3"/>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500"/>
                                        <p:tgtEl>
                                          <p:spTgt spid="6">
                                            <p:txEl>
                                              <p:pRg st="4" end="4"/>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500"/>
                                        <p:tgtEl>
                                          <p:spTgt spid="6">
                                            <p:txEl>
                                              <p:pRg st="5" end="5"/>
                                            </p:txEl>
                                          </p:spTgt>
                                        </p:tgtEl>
                                      </p:cBhvr>
                                    </p:animEffect>
                                  </p:childTnLst>
                                </p:cTn>
                              </p:par>
                            </p:childTnLst>
                          </p:cTn>
                        </p:par>
                        <p:par>
                          <p:cTn id="44" fill="hold">
                            <p:stCondLst>
                              <p:cond delay="5000"/>
                            </p:stCondLst>
                            <p:childTnLst>
                              <p:par>
                                <p:cTn id="45" presetID="2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6">
                                            <p:txEl>
                                              <p:pRg st="6" end="6"/>
                                            </p:txEl>
                                          </p:spTgt>
                                        </p:tgtEl>
                                        <p:attrNameLst>
                                          <p:attrName>style.visibility</p:attrName>
                                        </p:attrNameLst>
                                      </p:cBhvr>
                                      <p:to>
                                        <p:strVal val="visible"/>
                                      </p:to>
                                    </p:set>
                                    <p:animEffect transition="in" filter="fade">
                                      <p:cBhvr>
                                        <p:cTn id="51" dur="500"/>
                                        <p:tgtEl>
                                          <p:spTgt spid="6">
                                            <p:txEl>
                                              <p:pRg st="6" end="6"/>
                                            </p:txEl>
                                          </p:spTgt>
                                        </p:tgtEl>
                                      </p:cBhvr>
                                    </p:animEffect>
                                  </p:childTnLst>
                                </p:cTn>
                              </p:par>
                            </p:childTnLst>
                          </p:cTn>
                        </p:par>
                        <p:par>
                          <p:cTn id="52" fill="hold">
                            <p:stCondLst>
                              <p:cond delay="6000"/>
                            </p:stCondLst>
                            <p:childTnLst>
                              <p:par>
                                <p:cTn id="53" presetID="22" presetClass="entr" presetSubtype="8" fill="hold"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6">
                                            <p:txEl>
                                              <p:pRg st="7" end="7"/>
                                            </p:txEl>
                                          </p:spTgt>
                                        </p:tgtEl>
                                        <p:attrNameLst>
                                          <p:attrName>style.visibility</p:attrName>
                                        </p:attrNameLst>
                                      </p:cBhvr>
                                      <p:to>
                                        <p:strVal val="visible"/>
                                      </p:to>
                                    </p:set>
                                    <p:animEffect transition="in" filter="fade">
                                      <p:cBhvr>
                                        <p:cTn id="59" dur="500"/>
                                        <p:tgtEl>
                                          <p:spTgt spid="6">
                                            <p:txEl>
                                              <p:pRg st="7" end="7"/>
                                            </p:txEl>
                                          </p:spTgt>
                                        </p:tgtEl>
                                      </p:cBhvr>
                                    </p:animEffect>
                                  </p:childTnLst>
                                </p:cTn>
                              </p:par>
                            </p:childTnLst>
                          </p:cTn>
                        </p:par>
                        <p:par>
                          <p:cTn id="60" fill="hold">
                            <p:stCondLst>
                              <p:cond delay="7000"/>
                            </p:stCondLst>
                            <p:childTnLst>
                              <p:par>
                                <p:cTn id="61" presetID="53" presetClass="entr" presetSubtype="16"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ycoplasma-genitalium-i10.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106" y="3132774"/>
            <a:ext cx="4878144" cy="3091499"/>
          </a:xfrm>
          <a:prstGeom prst="rect">
            <a:avLst/>
          </a:prstGeom>
        </p:spPr>
      </p:pic>
      <p:sp>
        <p:nvSpPr>
          <p:cNvPr id="3" name="Title 1"/>
          <p:cNvSpPr>
            <a:spLocks noGrp="1"/>
          </p:cNvSpPr>
          <p:nvPr>
            <p:ph type="title"/>
          </p:nvPr>
        </p:nvSpPr>
        <p:spPr>
          <a:xfrm>
            <a:off x="0" y="-23233"/>
            <a:ext cx="8582025" cy="769441"/>
          </a:xfrm>
        </p:spPr>
        <p:txBody>
          <a:bodyPr>
            <a:noAutofit/>
          </a:bodyPr>
          <a:lstStyle/>
          <a:p>
            <a:pPr algn="l"/>
            <a:r>
              <a:rPr lang="en-US" b="1" dirty="0" smtClean="0">
                <a:latin typeface="Calibri"/>
                <a:cs typeface="Calibri"/>
              </a:rPr>
              <a:t> Mycoplasma </a:t>
            </a:r>
            <a:r>
              <a:rPr lang="en-US" b="1" dirty="0" err="1" smtClean="0">
                <a:latin typeface="Calibri"/>
                <a:cs typeface="Calibri"/>
              </a:rPr>
              <a:t>genitalium</a:t>
            </a:r>
            <a:r>
              <a:rPr lang="en-US" b="1" dirty="0">
                <a:latin typeface="Calibri"/>
                <a:cs typeface="Calibri"/>
              </a:rPr>
              <a:t> </a:t>
            </a:r>
            <a:r>
              <a:rPr lang="en-US" b="1" dirty="0" smtClean="0">
                <a:latin typeface="Calibri"/>
                <a:cs typeface="Calibri"/>
              </a:rPr>
              <a:t>- biology</a:t>
            </a:r>
            <a:endParaRPr lang="en-US" sz="3600" b="1" dirty="0">
              <a:latin typeface="Calibri"/>
              <a:cs typeface="Calibri"/>
            </a:endParaRPr>
          </a:p>
        </p:txBody>
      </p:sp>
      <p:sp>
        <p:nvSpPr>
          <p:cNvPr id="5" name="TextBox 4"/>
          <p:cNvSpPr txBox="1"/>
          <p:nvPr/>
        </p:nvSpPr>
        <p:spPr>
          <a:xfrm>
            <a:off x="354842" y="1359046"/>
            <a:ext cx="8038530" cy="307777"/>
          </a:xfrm>
          <a:prstGeom prst="rect">
            <a:avLst/>
          </a:prstGeom>
          <a:noFill/>
          <a:ln>
            <a:noFill/>
          </a:ln>
          <a:effectLst>
            <a:outerShdw blurRad="190500" dist="228600" dir="2700000" algn="ctr">
              <a:srgbClr val="000000">
                <a:alpha val="30000"/>
              </a:srgbClr>
            </a:outerShdw>
          </a:effectLst>
        </p:spPr>
        <p:txBody>
          <a:bodyPr wrap="square" rtlCol="0">
            <a:spAutoFit/>
          </a:bodyPr>
          <a:lstStyle/>
          <a:p>
            <a:endParaRPr lang="en-US" sz="1400" dirty="0">
              <a:latin typeface="Arial" pitchFamily="34" charset="0"/>
              <a:ea typeface="ＭＳ Ｐゴシック" pitchFamily="34" charset="-128"/>
            </a:endParaRPr>
          </a:p>
        </p:txBody>
      </p:sp>
      <p:sp>
        <p:nvSpPr>
          <p:cNvPr id="2" name="TextBox 1"/>
          <p:cNvSpPr txBox="1"/>
          <p:nvPr/>
        </p:nvSpPr>
        <p:spPr>
          <a:xfrm>
            <a:off x="502783" y="824450"/>
            <a:ext cx="8456906" cy="2246769"/>
          </a:xfrm>
          <a:prstGeom prst="rect">
            <a:avLst/>
          </a:prstGeom>
          <a:noFill/>
        </p:spPr>
        <p:txBody>
          <a:bodyPr wrap="square" rtlCol="0">
            <a:spAutoFit/>
          </a:bodyPr>
          <a:lstStyle/>
          <a:p>
            <a:pPr marL="285750" indent="-285750">
              <a:buFont typeface="Arial"/>
              <a:buChar char="•"/>
            </a:pPr>
            <a:r>
              <a:rPr lang="en-US" sz="2800" dirty="0" smtClean="0">
                <a:solidFill>
                  <a:srgbClr val="FFFFFF"/>
                </a:solidFill>
              </a:rPr>
              <a:t>Member of ‘</a:t>
            </a:r>
            <a:r>
              <a:rPr lang="en-US" sz="2800" dirty="0" err="1" smtClean="0">
                <a:solidFill>
                  <a:srgbClr val="FFFFFF"/>
                </a:solidFill>
              </a:rPr>
              <a:t>Mollicutes</a:t>
            </a:r>
            <a:r>
              <a:rPr lang="en-US" sz="2800" dirty="0" smtClean="0">
                <a:solidFill>
                  <a:srgbClr val="FFFFFF"/>
                </a:solidFill>
              </a:rPr>
              <a:t>’ class – No cell wall</a:t>
            </a:r>
          </a:p>
          <a:p>
            <a:pPr marL="285750" indent="-285750">
              <a:buFont typeface="Arial"/>
              <a:buChar char="•"/>
            </a:pPr>
            <a:r>
              <a:rPr lang="en-US" sz="2800" dirty="0" smtClean="0">
                <a:solidFill>
                  <a:srgbClr val="FFFFFF"/>
                </a:solidFill>
              </a:rPr>
              <a:t>Smallest known genome – 580 kb</a:t>
            </a:r>
          </a:p>
          <a:p>
            <a:pPr marL="285750" indent="-285750">
              <a:buFont typeface="Arial"/>
              <a:buChar char="•"/>
            </a:pPr>
            <a:r>
              <a:rPr lang="en-US" sz="2800" dirty="0" smtClean="0">
                <a:solidFill>
                  <a:srgbClr val="FFFFFF"/>
                </a:solidFill>
              </a:rPr>
              <a:t>Flask-shaped </a:t>
            </a:r>
            <a:r>
              <a:rPr lang="en-US" sz="2800" dirty="0">
                <a:solidFill>
                  <a:srgbClr val="FFFFFF"/>
                </a:solidFill>
              </a:rPr>
              <a:t>organism – </a:t>
            </a:r>
            <a:r>
              <a:rPr lang="en-US" sz="2800" dirty="0" smtClean="0">
                <a:solidFill>
                  <a:srgbClr val="FFFFFF"/>
                </a:solidFill>
              </a:rPr>
              <a:t>DNA + RNA + proteins </a:t>
            </a:r>
          </a:p>
          <a:p>
            <a:pPr marL="285750" indent="-285750">
              <a:buFont typeface="Arial"/>
              <a:buChar char="•"/>
            </a:pPr>
            <a:r>
              <a:rPr lang="en-US" sz="2800" dirty="0" smtClean="0">
                <a:solidFill>
                  <a:srgbClr val="FFFFFF"/>
                </a:solidFill>
              </a:rPr>
              <a:t>Discovered in 1981 in male urethritis</a:t>
            </a:r>
          </a:p>
          <a:p>
            <a:pPr marL="285750" indent="-285750">
              <a:buFont typeface="Arial"/>
              <a:buChar char="•"/>
            </a:pPr>
            <a:r>
              <a:rPr lang="en-US" sz="2800" dirty="0" smtClean="0">
                <a:solidFill>
                  <a:srgbClr val="FFFFFF"/>
                </a:solidFill>
              </a:rPr>
              <a:t>Very slow growing in culture – PCR/TMA now available</a:t>
            </a:r>
          </a:p>
        </p:txBody>
      </p:sp>
      <p:pic>
        <p:nvPicPr>
          <p:cNvPr id="7" name="Picture 6" descr="Mycoplasma-Genitalium-Infectio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2223" y="3132774"/>
            <a:ext cx="3872572" cy="3071343"/>
          </a:xfrm>
          <a:prstGeom prst="rect">
            <a:avLst/>
          </a:prstGeom>
        </p:spPr>
      </p:pic>
      <p:sp>
        <p:nvSpPr>
          <p:cNvPr id="8" name="TextBox 7"/>
          <p:cNvSpPr txBox="1"/>
          <p:nvPr/>
        </p:nvSpPr>
        <p:spPr>
          <a:xfrm>
            <a:off x="2752741" y="6204947"/>
            <a:ext cx="6206948" cy="954107"/>
          </a:xfrm>
          <a:prstGeom prst="rect">
            <a:avLst/>
          </a:prstGeom>
          <a:noFill/>
        </p:spPr>
        <p:txBody>
          <a:bodyPr wrap="none" rtlCol="0">
            <a:spAutoFit/>
          </a:bodyPr>
          <a:lstStyle/>
          <a:p>
            <a:r>
              <a:rPr lang="en-US" dirty="0" smtClean="0">
                <a:solidFill>
                  <a:srgbClr val="FFFFFF"/>
                </a:solidFill>
              </a:rPr>
              <a:t>A </a:t>
            </a:r>
            <a:r>
              <a:rPr lang="en-US" dirty="0">
                <a:solidFill>
                  <a:srgbClr val="FFFFFF"/>
                </a:solidFill>
              </a:rPr>
              <a:t>newly discovered mycoplasma in the human urogenital </a:t>
            </a:r>
            <a:r>
              <a:rPr lang="en-US" dirty="0" smtClean="0">
                <a:solidFill>
                  <a:srgbClr val="FFFFFF"/>
                </a:solidFill>
              </a:rPr>
              <a:t>tract </a:t>
            </a:r>
          </a:p>
          <a:p>
            <a:r>
              <a:rPr lang="en-US" sz="2000" dirty="0">
                <a:solidFill>
                  <a:srgbClr val="FFFFFF"/>
                </a:solidFill>
              </a:rPr>
              <a:t>Tully JG, Taylor-Robinson D et al. </a:t>
            </a:r>
            <a:r>
              <a:rPr lang="en-US" sz="2000" dirty="0" smtClean="0">
                <a:solidFill>
                  <a:srgbClr val="FFFFFF"/>
                </a:solidFill>
              </a:rPr>
              <a:t>  Lancet </a:t>
            </a:r>
            <a:r>
              <a:rPr lang="en-US" sz="2000" dirty="0">
                <a:solidFill>
                  <a:srgbClr val="FFFFFF"/>
                </a:solidFill>
              </a:rPr>
              <a:t>1981;1:1288–91</a:t>
            </a:r>
          </a:p>
          <a:p>
            <a:endParaRPr lang="en-US" dirty="0">
              <a:solidFill>
                <a:srgbClr val="FFFFFF"/>
              </a:solidFill>
            </a:endParaRPr>
          </a:p>
        </p:txBody>
      </p:sp>
    </p:spTree>
    <p:extLst>
      <p:ext uri="{BB962C8B-B14F-4D97-AF65-F5344CB8AC3E}">
        <p14:creationId xmlns:p14="http://schemas.microsoft.com/office/powerpoint/2010/main" val="1074525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000"/>
                                        <p:tgtEl>
                                          <p:spTgt spid="2">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000"/>
                                        <p:tgtEl>
                                          <p:spTgt spid="2">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fade">
                                      <p:cBhvr>
                                        <p:cTn id="36"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Rounded MT Bold"/>
        <a:ea typeface="Arial"/>
        <a:cs typeface="Arial"/>
      </a:majorFont>
      <a:minorFont>
        <a:latin typeface="Arial Rounded MT Bol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Rounded MT Bold"/>
        <a:ea typeface="Arial"/>
        <a:cs typeface="Arial"/>
      </a:majorFont>
      <a:minorFont>
        <a:latin typeface="Arial Rounded MT Bol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800" b="1" i="0" u="none" strike="noStrike" cap="none" normalizeH="0" baseline="0">
            <a:ln>
              <a:noFill/>
            </a:ln>
            <a:solidFill>
              <a:schemeClr val="tx1"/>
            </a:solidFill>
            <a:effectLst/>
            <a:latin typeface="Arial"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Annie 2">
  <a:themeElements>
    <a:clrScheme name="">
      <a:dk1>
        <a:srgbClr val="9966FF"/>
      </a:dk1>
      <a:lt1>
        <a:srgbClr val="FFFFFF"/>
      </a:lt1>
      <a:dk2>
        <a:srgbClr val="000066"/>
      </a:dk2>
      <a:lt2>
        <a:srgbClr val="FFFF00"/>
      </a:lt2>
      <a:accent1>
        <a:srgbClr val="00CC99"/>
      </a:accent1>
      <a:accent2>
        <a:srgbClr val="3333CC"/>
      </a:accent2>
      <a:accent3>
        <a:srgbClr val="AAAAB8"/>
      </a:accent3>
      <a:accent4>
        <a:srgbClr val="DADADA"/>
      </a:accent4>
      <a:accent5>
        <a:srgbClr val="AAE2CA"/>
      </a:accent5>
      <a:accent6>
        <a:srgbClr val="2D2DB9"/>
      </a:accent6>
      <a:hlink>
        <a:srgbClr val="CCCCFF"/>
      </a:hlink>
      <a:folHlink>
        <a:srgbClr val="B2B2B2"/>
      </a:folHlink>
    </a:clrScheme>
    <a:fontScheme name="Annie 2">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778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Rounded MT Bold" pitchFamily="-1" charset="0"/>
          </a:defRPr>
        </a:defPPr>
      </a:lstStyle>
    </a:spDef>
    <a:lnDef>
      <a:spPr bwMode="auto">
        <a:xfrm>
          <a:off x="0" y="0"/>
          <a:ext cx="1" cy="1"/>
        </a:xfrm>
        <a:custGeom>
          <a:avLst/>
          <a:gdLst/>
          <a:ahLst/>
          <a:cxnLst/>
          <a:rect l="0" t="0" r="0" b="0"/>
          <a:pathLst/>
        </a:custGeom>
        <a:solidFill>
          <a:schemeClr val="accent1"/>
        </a:solidFill>
        <a:ln w="177800" cap="flat" cmpd="sng" algn="ctr">
          <a:solidFill>
            <a:srgbClr val="FF0000"/>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Arial Rounded MT Bold" pitchFamily="-1" charset="0"/>
          </a:defRPr>
        </a:defPPr>
      </a:lstStyle>
    </a:lnDef>
  </a:objectDefaults>
  <a:extraClrSchemeLst>
    <a:extraClrScheme>
      <a:clrScheme name="Annie 2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nie 2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nie 2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nie 2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nie 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nie 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nie 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1997</TotalTime>
  <Words>2551</Words>
  <Application>Microsoft Office PowerPoint</Application>
  <PresentationFormat>On-screen Show (4:3)</PresentationFormat>
  <Paragraphs>525</Paragraphs>
  <Slides>60</Slides>
  <Notes>18</Notes>
  <HiddenSlides>3</HiddenSlides>
  <MMClips>0</MMClips>
  <ScaleCrop>false</ScaleCrop>
  <HeadingPairs>
    <vt:vector size="8" baseType="variant">
      <vt:variant>
        <vt:lpstr>Fonts Used</vt:lpstr>
      </vt:variant>
      <vt:variant>
        <vt:i4>16</vt:i4>
      </vt:variant>
      <vt:variant>
        <vt:lpstr>Theme</vt:lpstr>
      </vt:variant>
      <vt:variant>
        <vt:i4>8</vt:i4>
      </vt:variant>
      <vt:variant>
        <vt:lpstr>Embedded OLE Servers</vt:lpstr>
      </vt:variant>
      <vt:variant>
        <vt:i4>2</vt:i4>
      </vt:variant>
      <vt:variant>
        <vt:lpstr>Slide Titles</vt:lpstr>
      </vt:variant>
      <vt:variant>
        <vt:i4>60</vt:i4>
      </vt:variant>
    </vt:vector>
  </HeadingPairs>
  <TitlesOfParts>
    <vt:vector size="86" baseType="lpstr">
      <vt:lpstr>ＭＳ Ｐゴシック</vt:lpstr>
      <vt:lpstr>ＭＳ Ｐゴシック</vt:lpstr>
      <vt:lpstr>Arial</vt:lpstr>
      <vt:lpstr>Arial Black</vt:lpstr>
      <vt:lpstr>Arial Narrow</vt:lpstr>
      <vt:lpstr>Arial Rounded MT Bold</vt:lpstr>
      <vt:lpstr>Calibri</vt:lpstr>
      <vt:lpstr>Comic Sans MS</vt:lpstr>
      <vt:lpstr>Franklin Gothic Medium</vt:lpstr>
      <vt:lpstr>Lucida Grande</vt:lpstr>
      <vt:lpstr>Rockwell</vt:lpstr>
      <vt:lpstr>StarSymbol</vt:lpstr>
      <vt:lpstr>Symbol</vt:lpstr>
      <vt:lpstr>Times</vt:lpstr>
      <vt:lpstr>Times New Roman</vt:lpstr>
      <vt:lpstr>Verdana</vt:lpstr>
      <vt:lpstr>Office Theme</vt:lpstr>
      <vt:lpstr>1_Office Theme</vt:lpstr>
      <vt:lpstr>Тема Office</vt:lpstr>
      <vt:lpstr>2_Office Theme</vt:lpstr>
      <vt:lpstr>2_Default Design</vt:lpstr>
      <vt:lpstr>3_Default Design</vt:lpstr>
      <vt:lpstr>3_Office Theme</vt:lpstr>
      <vt:lpstr>Annie 2</vt:lpstr>
      <vt:lpstr>Picture</vt:lpstr>
      <vt:lpstr>Worksheet</vt:lpstr>
      <vt:lpstr>PowerPoint Presentation</vt:lpstr>
      <vt:lpstr>PowerPoint Presentation</vt:lpstr>
      <vt:lpstr>PowerPoint Presentation</vt:lpstr>
      <vt:lpstr>PowerPoint Presentation</vt:lpstr>
      <vt:lpstr>PowerPoint Presentation</vt:lpstr>
      <vt:lpstr>PowerPoint Presentation</vt:lpstr>
      <vt:lpstr> Mycoplasma genitalium &amp; PID</vt:lpstr>
      <vt:lpstr> Mycoplasma genitalium &amp; PID</vt:lpstr>
      <vt:lpstr> Mycoplasma genitalium - biology</vt:lpstr>
      <vt:lpstr> Mycoplasma genitalium - biology</vt:lpstr>
      <vt:lpstr>PowerPoint Presentation</vt:lpstr>
      <vt:lpstr>PowerPoint Presentation</vt:lpstr>
      <vt:lpstr> Mycoplasma genitalium &amp; PID</vt:lpstr>
      <vt:lpstr> M. genitalium &amp; PID - EVIDENCE</vt:lpstr>
      <vt:lpstr> Upper Genital Tract Infection (UGTI)</vt:lpstr>
      <vt:lpstr> M. genitalium &amp; PID - EVIDENCE</vt:lpstr>
      <vt:lpstr>PowerPoint Presentation</vt:lpstr>
      <vt:lpstr>PowerPoint Presentation</vt:lpstr>
      <vt:lpstr> Cervicitis in PID diagnosis?</vt:lpstr>
      <vt:lpstr>PowerPoint Presentation</vt:lpstr>
      <vt:lpstr> M. genitalium &amp; PID - EVIDENCE</vt:lpstr>
      <vt:lpstr> M. genitalium &amp; PID - EVIDENCE</vt:lpstr>
      <vt:lpstr>PowerPoint Presentation</vt:lpstr>
      <vt:lpstr>PowerPoint Presentation</vt:lpstr>
      <vt:lpstr>PowerPoint Presentation</vt:lpstr>
      <vt:lpstr>PowerPoint Presentation</vt:lpstr>
      <vt:lpstr>PowerPoint Presentation</vt:lpstr>
      <vt:lpstr>PowerPoint Presentation</vt:lpstr>
      <vt:lpstr> M. genitalium &amp; PID - EVIDENCE</vt:lpstr>
      <vt:lpstr>PowerPoint Presentation</vt:lpstr>
      <vt:lpstr>PowerPoint Presentation</vt:lpstr>
      <vt:lpstr>PowerPoint Presentation</vt:lpstr>
      <vt:lpstr>PowerPoint Presentation</vt:lpstr>
      <vt:lpstr> M. genitalium &amp; PID - EVIDENCE</vt:lpstr>
      <vt:lpstr>PowerPoint Presentation</vt:lpstr>
      <vt:lpstr>PowerPoint Presentation</vt:lpstr>
      <vt:lpstr>PowerPoint Presentation</vt:lpstr>
      <vt:lpstr> M. genitalium &amp; PID - EVIDENCE</vt:lpstr>
      <vt:lpstr>PowerPoint Presentation</vt:lpstr>
      <vt:lpstr>PowerPoint Presentation</vt:lpstr>
      <vt:lpstr>Genital mycoplasmas: impact on neonatal pathology </vt:lpstr>
      <vt:lpstr>PowerPoint Presentation</vt:lpstr>
      <vt:lpstr>Chlamydia &amp; Premature Labour</vt:lpstr>
      <vt:lpstr> M.genitalium, C.trachomatis &amp; PID (NZ)</vt:lpstr>
      <vt:lpstr> M. genitalium &amp; PID - EVIDENCE</vt:lpstr>
      <vt:lpstr>PowerPoint Presentation</vt:lpstr>
      <vt:lpstr>PowerPoint Presentation</vt:lpstr>
      <vt:lpstr>PowerPoint Presentation</vt:lpstr>
      <vt:lpstr>PowerPoint Presentation</vt:lpstr>
      <vt:lpstr> Mycoplasma genitalium &amp; PID</vt:lpstr>
      <vt:lpstr> Mycoplasma genitalium - TREATMENT</vt:lpstr>
      <vt:lpstr> M.genitalium - Rx PROBLEMS +++</vt:lpstr>
      <vt:lpstr> M.genitalium - Azithromycin resistance</vt:lpstr>
      <vt:lpstr> Mycoplasma Genitalium &amp; PID</vt:lpstr>
      <vt:lpstr>PowerPoint Presentation</vt:lpstr>
      <vt:lpstr>PowerPoint Presentation</vt:lpstr>
      <vt:lpstr>PowerPoint Presentation</vt:lpstr>
      <vt:lpstr> Chlamydia trachomatis &amp; PID</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dc:creator>
  <cp:lastModifiedBy>DNP</cp:lastModifiedBy>
  <cp:revision>94</cp:revision>
  <dcterms:created xsi:type="dcterms:W3CDTF">2017-05-16T19:35:07Z</dcterms:created>
  <dcterms:modified xsi:type="dcterms:W3CDTF">2017-05-19T05:19:33Z</dcterms:modified>
</cp:coreProperties>
</file>