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267" r:id="rId2"/>
    <p:sldId id="268" r:id="rId3"/>
    <p:sldId id="274" r:id="rId4"/>
    <p:sldId id="285" r:id="rId5"/>
    <p:sldId id="286" r:id="rId6"/>
    <p:sldId id="290" r:id="rId7"/>
    <p:sldId id="257" r:id="rId8"/>
    <p:sldId id="258" r:id="rId9"/>
    <p:sldId id="289" r:id="rId10"/>
    <p:sldId id="294" r:id="rId11"/>
    <p:sldId id="270" r:id="rId12"/>
    <p:sldId id="271" r:id="rId13"/>
    <p:sldId id="295" r:id="rId14"/>
    <p:sldId id="296" r:id="rId15"/>
    <p:sldId id="272" r:id="rId16"/>
    <p:sldId id="279" r:id="rId17"/>
    <p:sldId id="275" r:id="rId18"/>
    <p:sldId id="276" r:id="rId19"/>
    <p:sldId id="298" r:id="rId20"/>
    <p:sldId id="299" r:id="rId21"/>
    <p:sldId id="300" r:id="rId22"/>
    <p:sldId id="273" r:id="rId23"/>
    <p:sldId id="277" r:id="rId24"/>
    <p:sldId id="303" r:id="rId25"/>
    <p:sldId id="304" r:id="rId26"/>
    <p:sldId id="301" r:id="rId27"/>
    <p:sldId id="302" r:id="rId28"/>
    <p:sldId id="278" r:id="rId29"/>
    <p:sldId id="297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B594AF-0604-42C3-A21C-C6C5A5134308}" type="datetimeFigureOut">
              <a:rPr lang="en-GB" smtClean="0"/>
              <a:t>19/05/2017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880747-16C8-4168-B5B3-C74C342CD1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73536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B59683-7107-4ED5-97A5-E1478C1B2BDF}" type="datetimeFigureOut">
              <a:rPr lang="en-GB" smtClean="0"/>
              <a:t>19/05/2017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823AD6-E11F-4AC3-AB5B-4D158BA261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0214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E888A7-E209-4172-9B7D-39CF02E12016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832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612" y="4343401"/>
            <a:ext cx="5028777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nl-NL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209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9688" eaLnBrk="1" hangingPunct="1">
              <a:spcBef>
                <a:spcPts val="450"/>
              </a:spcBef>
            </a:pPr>
            <a:r>
              <a:rPr lang="en-US" alt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Color STIC with Glass Body mode display with a view from the top on the three-vessel-trachea view A) in a normal fetus with normal sized great arteries and in B) with TOF with the tiny pulmonary artery and the dilated ascending and transverse aortic arch.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899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" eaLnBrk="1" hangingPunct="1">
              <a:spcBef>
                <a:spcPts val="638"/>
              </a:spcBef>
            </a:pPr>
            <a:r>
              <a:rPr lang="en-US" altLang="en-US" sz="160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Abb.: Links Längsschnitt des Aortenbogens im Power Doppler mit dem Isthmus (Pfeil) und Abgang der Stammgefässe </a:t>
            </a:r>
          </a:p>
          <a:p>
            <a:pPr marL="57150" eaLnBrk="1" hangingPunct="1">
              <a:spcBef>
                <a:spcPts val="638"/>
              </a:spcBef>
            </a:pPr>
            <a:r>
              <a:rPr lang="en-US" altLang="en-US" sz="160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Rechts: die gleiche Einstellung bei einer Aortenisthmusstenose mit tubulärer Hypoplasie des Aortenbogens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928B-9BFF-4714-970F-8D041A29053A}" type="datetimeFigureOut">
              <a:rPr lang="en-GB" smtClean="0"/>
              <a:t>19/05/2017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318F5-A821-426B-9F83-BC6F120CD78C}" type="slidenum">
              <a:rPr lang="en-GB" smtClean="0"/>
              <a:t>‹#›</a:t>
            </a:fld>
            <a:endParaRPr lang="en-GB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928B-9BFF-4714-970F-8D041A29053A}" type="datetimeFigureOut">
              <a:rPr lang="en-GB" smtClean="0"/>
              <a:t>19/05/2017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318F5-A821-426B-9F83-BC6F120CD78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928B-9BFF-4714-970F-8D041A29053A}" type="datetimeFigureOut">
              <a:rPr lang="en-GB" smtClean="0"/>
              <a:t>19/05/2017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318F5-A821-426B-9F83-BC6F120CD78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928B-9BFF-4714-970F-8D041A29053A}" type="datetimeFigureOut">
              <a:rPr lang="en-GB" smtClean="0"/>
              <a:t>19/05/2017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318F5-A821-426B-9F83-BC6F120CD78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928B-9BFF-4714-970F-8D041A29053A}" type="datetimeFigureOut">
              <a:rPr lang="en-GB" smtClean="0"/>
              <a:t>19/05/2017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D2A318F5-A821-426B-9F83-BC6F120CD78C}" type="slidenum">
              <a:rPr lang="en-GB" smtClean="0"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928B-9BFF-4714-970F-8D041A29053A}" type="datetimeFigureOut">
              <a:rPr lang="en-GB" smtClean="0"/>
              <a:t>19/05/2017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318F5-A821-426B-9F83-BC6F120CD78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928B-9BFF-4714-970F-8D041A29053A}" type="datetimeFigureOut">
              <a:rPr lang="en-GB" smtClean="0"/>
              <a:t>19/05/2017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318F5-A821-426B-9F83-BC6F120CD78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928B-9BFF-4714-970F-8D041A29053A}" type="datetimeFigureOut">
              <a:rPr lang="en-GB" smtClean="0"/>
              <a:t>19/05/2017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318F5-A821-426B-9F83-BC6F120CD78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928B-9BFF-4714-970F-8D041A29053A}" type="datetimeFigureOut">
              <a:rPr lang="en-GB" smtClean="0"/>
              <a:t>19/05/2017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318F5-A821-426B-9F83-BC6F120CD78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928B-9BFF-4714-970F-8D041A29053A}" type="datetimeFigureOut">
              <a:rPr lang="en-GB" smtClean="0"/>
              <a:t>19/05/2017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318F5-A821-426B-9F83-BC6F120CD78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928B-9BFF-4714-970F-8D041A29053A}" type="datetimeFigureOut">
              <a:rPr lang="en-GB" smtClean="0"/>
              <a:t>19/05/2017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318F5-A821-426B-9F83-BC6F120CD78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AD2928B-9BFF-4714-970F-8D041A29053A}" type="datetimeFigureOut">
              <a:rPr lang="en-GB" smtClean="0"/>
              <a:t>19/05/2017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2A318F5-A821-426B-9F83-BC6F120CD78C}" type="slidenum">
              <a:rPr lang="en-GB" smtClean="0"/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WLADIMIROFF\Desktop\Wladimiroff%20old%20Documents\My%20Documents\ultrasound\Turijn\colorstic50procent%20.wmv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My%20Documents%20op%20D\ultrasound\Indonesia%20Koeweit\Heart%20Kuwait\BREBACKD.AVI" TargetMode="Externa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 err="1" smtClean="0"/>
              <a:t>Fetal</a:t>
            </a:r>
            <a:r>
              <a:rPr lang="en-GB" dirty="0" smtClean="0"/>
              <a:t> Heart : what </a:t>
            </a:r>
            <a:r>
              <a:rPr lang="en-GB" smtClean="0"/>
              <a:t>you should know</a:t>
            </a:r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933056"/>
            <a:ext cx="6400800" cy="1944216"/>
          </a:xfrm>
        </p:spPr>
        <p:txBody>
          <a:bodyPr>
            <a:normAutofit/>
          </a:bodyPr>
          <a:lstStyle/>
          <a:p>
            <a:r>
              <a:rPr lang="en-GB" dirty="0" err="1" smtClean="0"/>
              <a:t>Juriy</a:t>
            </a:r>
            <a:r>
              <a:rPr lang="en-GB" dirty="0" smtClean="0"/>
              <a:t> </a:t>
            </a:r>
            <a:r>
              <a:rPr lang="en-GB" dirty="0" err="1" smtClean="0"/>
              <a:t>Wladimiroff</a:t>
            </a:r>
            <a:r>
              <a:rPr lang="en-GB" dirty="0" smtClean="0"/>
              <a:t>, MD, PhD, FRCOG,FCNGOF,FEBCOG,FISUOG, </a:t>
            </a:r>
            <a:r>
              <a:rPr lang="en-GB" dirty="0" err="1" smtClean="0"/>
              <a:t>FAIUM,FUAOG,Dr</a:t>
            </a:r>
            <a:r>
              <a:rPr lang="en-GB" dirty="0" smtClean="0"/>
              <a:t> </a:t>
            </a:r>
            <a:r>
              <a:rPr lang="en-GB" dirty="0"/>
              <a:t> </a:t>
            </a:r>
            <a:r>
              <a:rPr lang="en-GB" dirty="0" err="1" smtClean="0"/>
              <a:t>h.c</a:t>
            </a:r>
            <a:r>
              <a:rPr lang="en-GB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165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92350" y="908050"/>
            <a:ext cx="5276850" cy="5545138"/>
          </a:xfrm>
          <a:prstGeom prst="rect">
            <a:avLst/>
          </a:prstGeom>
          <a:noFill/>
          <a:ln>
            <a:noFill/>
          </a:ln>
          <a:effectLst>
            <a:outerShdw blurRad="38100" dist="25399" dir="54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angle 2"/>
          <p:cNvSpPr>
            <a:spLocks/>
          </p:cNvSpPr>
          <p:nvPr/>
        </p:nvSpPr>
        <p:spPr bwMode="auto">
          <a:xfrm>
            <a:off x="2336800" y="3219450"/>
            <a:ext cx="185738" cy="400050"/>
          </a:xfrm>
          <a:prstGeom prst="rect">
            <a:avLst/>
          </a:prstGeom>
          <a:noFill/>
          <a:ln>
            <a:noFill/>
          </a:ln>
          <a:effectLst>
            <a:outerShdw blurRad="38100" dist="25399" dir="54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2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 Light" charset="0"/>
                <a:sym typeface="Helvetica Neue Light" charset="0"/>
              </a:rPr>
              <a:t>L</a:t>
            </a:r>
          </a:p>
        </p:txBody>
      </p:sp>
      <p:grpSp>
        <p:nvGrpSpPr>
          <p:cNvPr id="39941" name="Group 5"/>
          <p:cNvGrpSpPr>
            <a:grpSpLocks/>
          </p:cNvGrpSpPr>
          <p:nvPr/>
        </p:nvGrpSpPr>
        <p:grpSpPr bwMode="auto">
          <a:xfrm>
            <a:off x="3830638" y="2133600"/>
            <a:ext cx="1554162" cy="1482725"/>
            <a:chOff x="0" y="0"/>
            <a:chExt cx="1392" cy="1328"/>
          </a:xfrm>
        </p:grpSpPr>
        <p:sp>
          <p:nvSpPr>
            <p:cNvPr id="18447" name="Line 3"/>
            <p:cNvSpPr>
              <a:spLocks noChangeShapeType="1"/>
            </p:cNvSpPr>
            <p:nvPr/>
          </p:nvSpPr>
          <p:spPr bwMode="auto">
            <a:xfrm>
              <a:off x="0" y="0"/>
              <a:ext cx="512" cy="132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18448" name="Line 4"/>
            <p:cNvSpPr>
              <a:spLocks noChangeShapeType="1"/>
            </p:cNvSpPr>
            <p:nvPr/>
          </p:nvSpPr>
          <p:spPr bwMode="auto">
            <a:xfrm>
              <a:off x="1040" y="104"/>
              <a:ext cx="352" cy="83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</p:grpSp>
      <p:sp>
        <p:nvSpPr>
          <p:cNvPr id="39942" name="Rectangle 6"/>
          <p:cNvSpPr>
            <a:spLocks/>
          </p:cNvSpPr>
          <p:nvPr/>
        </p:nvSpPr>
        <p:spPr bwMode="auto">
          <a:xfrm>
            <a:off x="4035425" y="4498975"/>
            <a:ext cx="314325" cy="307975"/>
          </a:xfrm>
          <a:prstGeom prst="rect">
            <a:avLst/>
          </a:prstGeom>
          <a:noFill/>
          <a:ln>
            <a:noFill/>
          </a:ln>
          <a:effectLst>
            <a:outerShdw blurRad="38100" dist="25399" dir="54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 Light" charset="0"/>
                <a:sym typeface="Helvetica Neue Light" charset="0"/>
              </a:rPr>
              <a:t>LA</a:t>
            </a:r>
          </a:p>
        </p:txBody>
      </p:sp>
      <p:sp>
        <p:nvSpPr>
          <p:cNvPr id="39943" name="Rectangle 7"/>
          <p:cNvSpPr>
            <a:spLocks/>
          </p:cNvSpPr>
          <p:nvPr/>
        </p:nvSpPr>
        <p:spPr bwMode="auto">
          <a:xfrm>
            <a:off x="5264150" y="1917700"/>
            <a:ext cx="352425" cy="307975"/>
          </a:xfrm>
          <a:prstGeom prst="rect">
            <a:avLst/>
          </a:prstGeom>
          <a:noFill/>
          <a:ln>
            <a:noFill/>
          </a:ln>
          <a:effectLst>
            <a:outerShdw blurRad="38100" dist="25399" dir="54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 Light" charset="0"/>
                <a:sym typeface="Helvetica Neue Light" charset="0"/>
              </a:rPr>
              <a:t>RV</a:t>
            </a:r>
          </a:p>
        </p:txBody>
      </p:sp>
      <p:sp>
        <p:nvSpPr>
          <p:cNvPr id="39944" name="Rectangle 8"/>
          <p:cNvSpPr>
            <a:spLocks/>
          </p:cNvSpPr>
          <p:nvPr/>
        </p:nvSpPr>
        <p:spPr bwMode="auto">
          <a:xfrm>
            <a:off x="3484563" y="2587625"/>
            <a:ext cx="300037" cy="307975"/>
          </a:xfrm>
          <a:prstGeom prst="rect">
            <a:avLst/>
          </a:prstGeom>
          <a:noFill/>
          <a:ln>
            <a:noFill/>
          </a:ln>
          <a:effectLst>
            <a:outerShdw blurRad="38100" dist="25399" dir="54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 Light" charset="0"/>
                <a:sym typeface="Helvetica Neue Light" charset="0"/>
              </a:rPr>
              <a:t>LV</a:t>
            </a:r>
          </a:p>
        </p:txBody>
      </p:sp>
      <p:sp>
        <p:nvSpPr>
          <p:cNvPr id="39945" name="Rectangle 9"/>
          <p:cNvSpPr>
            <a:spLocks/>
          </p:cNvSpPr>
          <p:nvPr/>
        </p:nvSpPr>
        <p:spPr bwMode="auto">
          <a:xfrm>
            <a:off x="5262563" y="4302125"/>
            <a:ext cx="357187" cy="307975"/>
          </a:xfrm>
          <a:prstGeom prst="rect">
            <a:avLst/>
          </a:prstGeom>
          <a:noFill/>
          <a:ln>
            <a:noFill/>
          </a:ln>
          <a:effectLst>
            <a:outerShdw blurRad="38100" dist="25399" dir="54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 Light" charset="0"/>
                <a:sym typeface="Helvetica Neue Light" charset="0"/>
              </a:rPr>
              <a:t>RA</a:t>
            </a:r>
          </a:p>
        </p:txBody>
      </p:sp>
      <p:grpSp>
        <p:nvGrpSpPr>
          <p:cNvPr id="39948" name="Group 12"/>
          <p:cNvGrpSpPr>
            <a:grpSpLocks/>
          </p:cNvGrpSpPr>
          <p:nvPr/>
        </p:nvGrpSpPr>
        <p:grpSpPr bwMode="auto">
          <a:xfrm>
            <a:off x="4103688" y="3687763"/>
            <a:ext cx="825500" cy="963612"/>
            <a:chOff x="150" y="59"/>
            <a:chExt cx="740" cy="863"/>
          </a:xfrm>
        </p:grpSpPr>
        <p:sp>
          <p:nvSpPr>
            <p:cNvPr id="39946" name="Rectangle 10"/>
            <p:cNvSpPr>
              <a:spLocks/>
            </p:cNvSpPr>
            <p:nvPr/>
          </p:nvSpPr>
          <p:spPr bwMode="auto">
            <a:xfrm>
              <a:off x="546" y="368"/>
              <a:ext cx="344" cy="276"/>
            </a:xfrm>
            <a:prstGeom prst="rect">
              <a:avLst/>
            </a:prstGeom>
            <a:noFill/>
            <a:ln>
              <a:noFill/>
            </a:ln>
            <a:effectLst>
              <a:outerShdw blurRad="38100" dist="25399" dir="5400000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en-US" altLang="en-US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 Neue Light" charset="0"/>
                  <a:sym typeface="Helvetica Neue Light" charset="0"/>
                </a:rPr>
                <a:t>MV</a:t>
              </a:r>
            </a:p>
          </p:txBody>
        </p:sp>
        <p:sp>
          <p:nvSpPr>
            <p:cNvPr id="39947" name="AutoShape 11"/>
            <p:cNvSpPr>
              <a:spLocks/>
            </p:cNvSpPr>
            <p:nvPr/>
          </p:nvSpPr>
          <p:spPr bwMode="auto">
            <a:xfrm rot="-6791914">
              <a:off x="-42" y="251"/>
              <a:ext cx="863" cy="480"/>
            </a:xfrm>
            <a:prstGeom prst="rightArrow">
              <a:avLst>
                <a:gd name="adj1" fmla="val 32000"/>
                <a:gd name="adj2" fmla="val 73248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1016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de-DE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</p:grpSp>
      <p:sp>
        <p:nvSpPr>
          <p:cNvPr id="39949" name="Rectangle 13"/>
          <p:cNvSpPr>
            <a:spLocks noGrp="1" noChangeArrowheads="1"/>
          </p:cNvSpPr>
          <p:nvPr>
            <p:ph type="title"/>
          </p:nvPr>
        </p:nvSpPr>
        <p:spPr>
          <a:xfrm>
            <a:off x="588963" y="0"/>
            <a:ext cx="5268912" cy="812800"/>
          </a:xfrm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64291" tIns="32146" bIns="32146"/>
          <a:lstStyle/>
          <a:p>
            <a:pPr eaLnBrk="1" hangingPunct="1">
              <a:defRPr/>
            </a:pPr>
            <a:r>
              <a:rPr lang="en-US" dirty="0" smtClean="0">
                <a:solidFill>
                  <a:srgbClr val="0044FE"/>
                </a:solidFill>
                <a:cs typeface="GE Inspira" charset="0"/>
                <a:sym typeface="Helvetica Neue" charset="0"/>
              </a:rPr>
              <a:t>Left ventricle</a:t>
            </a:r>
            <a:endParaRPr lang="en-US" dirty="0" smtClean="0">
              <a:solidFill>
                <a:srgbClr val="0044FE"/>
              </a:solidFill>
              <a:sym typeface="Helvetica Neue" charset="0"/>
            </a:endParaRPr>
          </a:p>
        </p:txBody>
      </p:sp>
      <p:sp>
        <p:nvSpPr>
          <p:cNvPr id="39950" name="Rectangle 14"/>
          <p:cNvSpPr>
            <a:spLocks/>
          </p:cNvSpPr>
          <p:nvPr/>
        </p:nvSpPr>
        <p:spPr bwMode="auto">
          <a:xfrm>
            <a:off x="7192963" y="1970088"/>
            <a:ext cx="239712" cy="400050"/>
          </a:xfrm>
          <a:prstGeom prst="rect">
            <a:avLst/>
          </a:prstGeom>
          <a:noFill/>
          <a:ln>
            <a:noFill/>
          </a:ln>
          <a:effectLst>
            <a:outerShdw blurRad="38100" dist="25399" dir="54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2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 Light" charset="0"/>
                <a:sym typeface="Helvetica Neue Light" charset="0"/>
              </a:rPr>
              <a:t>R</a:t>
            </a:r>
          </a:p>
        </p:txBody>
      </p:sp>
      <p:sp>
        <p:nvSpPr>
          <p:cNvPr id="39951" name="AutoShape 15"/>
          <p:cNvSpPr>
            <a:spLocks/>
          </p:cNvSpPr>
          <p:nvPr/>
        </p:nvSpPr>
        <p:spPr bwMode="auto">
          <a:xfrm rot="-779676">
            <a:off x="2774950" y="1825625"/>
            <a:ext cx="963613" cy="534988"/>
          </a:xfrm>
          <a:prstGeom prst="rightArrow">
            <a:avLst>
              <a:gd name="adj1" fmla="val 32000"/>
              <a:gd name="adj2" fmla="val 73332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101600" dist="38099" dir="2459968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de-DE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3598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9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039" y="821531"/>
            <a:ext cx="5268516" cy="553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2"/>
          <p:cNvSpPr>
            <a:spLocks/>
          </p:cNvSpPr>
          <p:nvPr/>
        </p:nvSpPr>
        <p:spPr bwMode="auto">
          <a:xfrm>
            <a:off x="2140893" y="2077015"/>
            <a:ext cx="185948" cy="400110"/>
          </a:xfrm>
          <a:prstGeom prst="rect">
            <a:avLst/>
          </a:prstGeom>
          <a:noFill/>
          <a:ln>
            <a:noFill/>
          </a:ln>
          <a:effectLst>
            <a:outerShdw blurRad="38100" dist="25399" dir="54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9pPr>
          </a:lstStyle>
          <a:p>
            <a:pPr eaLnBrk="1" hangingPunct="1"/>
            <a:r>
              <a:rPr lang="en-US" altLang="en-US" sz="2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L</a:t>
            </a:r>
          </a:p>
        </p:txBody>
      </p:sp>
      <p:grpSp>
        <p:nvGrpSpPr>
          <p:cNvPr id="37893" name="Group 5"/>
          <p:cNvGrpSpPr>
            <a:grpSpLocks/>
          </p:cNvGrpSpPr>
          <p:nvPr/>
        </p:nvGrpSpPr>
        <p:grpSpPr bwMode="auto">
          <a:xfrm>
            <a:off x="3473648" y="2061642"/>
            <a:ext cx="1553766" cy="1483444"/>
            <a:chOff x="0" y="0"/>
            <a:chExt cx="1392" cy="1328"/>
          </a:xfrm>
        </p:grpSpPr>
        <p:sp>
          <p:nvSpPr>
            <p:cNvPr id="37891" name="Line 3"/>
            <p:cNvSpPr>
              <a:spLocks noChangeShapeType="1"/>
            </p:cNvSpPr>
            <p:nvPr/>
          </p:nvSpPr>
          <p:spPr bwMode="auto">
            <a:xfrm>
              <a:off x="0" y="0"/>
              <a:ext cx="512" cy="1328"/>
            </a:xfrm>
            <a:prstGeom prst="line">
              <a:avLst/>
            </a:prstGeom>
            <a:noFill/>
            <a:ln w="38100" cap="flat">
              <a:solidFill>
                <a:srgbClr val="FFFF00"/>
              </a:solidFill>
              <a:prstDash val="solid"/>
              <a:round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de-DE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  <p:sp>
          <p:nvSpPr>
            <p:cNvPr id="37892" name="Line 4"/>
            <p:cNvSpPr>
              <a:spLocks noChangeShapeType="1"/>
            </p:cNvSpPr>
            <p:nvPr/>
          </p:nvSpPr>
          <p:spPr bwMode="auto">
            <a:xfrm>
              <a:off x="1040" y="104"/>
              <a:ext cx="352" cy="832"/>
            </a:xfrm>
            <a:prstGeom prst="line">
              <a:avLst/>
            </a:prstGeom>
            <a:noFill/>
            <a:ln w="38100" cap="flat">
              <a:solidFill>
                <a:srgbClr val="FFFF00"/>
              </a:solidFill>
              <a:prstDash val="solid"/>
              <a:round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de-DE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</p:grpSp>
      <p:sp>
        <p:nvSpPr>
          <p:cNvPr id="37894" name="AutoShape 6"/>
          <p:cNvSpPr>
            <a:spLocks/>
          </p:cNvSpPr>
          <p:nvPr/>
        </p:nvSpPr>
        <p:spPr bwMode="auto">
          <a:xfrm rot="487806">
            <a:off x="4132213" y="1828353"/>
            <a:ext cx="1232297" cy="723305"/>
          </a:xfrm>
          <a:custGeom>
            <a:avLst/>
            <a:gdLst>
              <a:gd name="T0" fmla="*/ 6369 w 21600"/>
              <a:gd name="T1" fmla="*/ 21600 h 21600"/>
              <a:gd name="T2" fmla="*/ 831 w 21600"/>
              <a:gd name="T3" fmla="*/ 9549 h 21600"/>
              <a:gd name="T4" fmla="*/ 0 w 21600"/>
              <a:gd name="T5" fmla="*/ 4093 h 21600"/>
              <a:gd name="T6" fmla="*/ 692 w 21600"/>
              <a:gd name="T7" fmla="*/ 227 h 21600"/>
              <a:gd name="T8" fmla="*/ 3462 w 21600"/>
              <a:gd name="T9" fmla="*/ 0 h 21600"/>
              <a:gd name="T10" fmla="*/ 7338 w 21600"/>
              <a:gd name="T11" fmla="*/ 1137 h 21600"/>
              <a:gd name="T12" fmla="*/ 12877 w 21600"/>
              <a:gd name="T13" fmla="*/ 5229 h 21600"/>
              <a:gd name="T14" fmla="*/ 17585 w 21600"/>
              <a:gd name="T15" fmla="*/ 10232 h 21600"/>
              <a:gd name="T16" fmla="*/ 21600 w 21600"/>
              <a:gd name="T17" fmla="*/ 13642 h 21600"/>
              <a:gd name="T18" fmla="*/ 16615 w 21600"/>
              <a:gd name="T19" fmla="*/ 12051 h 21600"/>
              <a:gd name="T20" fmla="*/ 13846 w 21600"/>
              <a:gd name="T21" fmla="*/ 11596 h 21600"/>
              <a:gd name="T22" fmla="*/ 10523 w 21600"/>
              <a:gd name="T23" fmla="*/ 10004 h 21600"/>
              <a:gd name="T24" fmla="*/ 7062 w 21600"/>
              <a:gd name="T25" fmla="*/ 8867 h 21600"/>
              <a:gd name="T26" fmla="*/ 6785 w 21600"/>
              <a:gd name="T27" fmla="*/ 13869 h 21600"/>
              <a:gd name="T28" fmla="*/ 6508 w 21600"/>
              <a:gd name="T29" fmla="*/ 16598 h 21600"/>
              <a:gd name="T30" fmla="*/ 6369 w 21600"/>
              <a:gd name="T31" fmla="*/ 21600 h 21600"/>
              <a:gd name="T32" fmla="*/ 6369 w 21600"/>
              <a:gd name="T3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1600" h="21600">
                <a:moveTo>
                  <a:pt x="6369" y="21600"/>
                </a:moveTo>
                <a:lnTo>
                  <a:pt x="831" y="9549"/>
                </a:lnTo>
                <a:lnTo>
                  <a:pt x="0" y="4093"/>
                </a:lnTo>
                <a:lnTo>
                  <a:pt x="692" y="227"/>
                </a:lnTo>
                <a:lnTo>
                  <a:pt x="3462" y="0"/>
                </a:lnTo>
                <a:lnTo>
                  <a:pt x="7338" y="1137"/>
                </a:lnTo>
                <a:lnTo>
                  <a:pt x="12877" y="5229"/>
                </a:lnTo>
                <a:lnTo>
                  <a:pt x="17585" y="10232"/>
                </a:lnTo>
                <a:lnTo>
                  <a:pt x="21600" y="13642"/>
                </a:lnTo>
                <a:lnTo>
                  <a:pt x="16615" y="12051"/>
                </a:lnTo>
                <a:lnTo>
                  <a:pt x="13846" y="11596"/>
                </a:lnTo>
                <a:lnTo>
                  <a:pt x="10523" y="10004"/>
                </a:lnTo>
                <a:lnTo>
                  <a:pt x="7062" y="8867"/>
                </a:lnTo>
                <a:lnTo>
                  <a:pt x="6785" y="13869"/>
                </a:lnTo>
                <a:lnTo>
                  <a:pt x="6508" y="16598"/>
                </a:lnTo>
                <a:lnTo>
                  <a:pt x="6369" y="21600"/>
                </a:lnTo>
                <a:close/>
                <a:moveTo>
                  <a:pt x="6369" y="21600"/>
                </a:moveTo>
              </a:path>
            </a:pathLst>
          </a:custGeom>
          <a:solidFill>
            <a:schemeClr val="accent1">
              <a:alpha val="49803"/>
            </a:schemeClr>
          </a:solidFill>
          <a:ln>
            <a:noFill/>
          </a:ln>
          <a:effectLst>
            <a:outerShdw blurRad="101600" dist="101599" dir="3180003" algn="ctr" rotWithShape="0">
              <a:schemeClr val="bg2">
                <a:alpha val="74997"/>
              </a:scheme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37895" name="Rectangle 7"/>
          <p:cNvSpPr>
            <a:spLocks/>
          </p:cNvSpPr>
          <p:nvPr/>
        </p:nvSpPr>
        <p:spPr bwMode="auto">
          <a:xfrm>
            <a:off x="3767212" y="4409182"/>
            <a:ext cx="314189" cy="307777"/>
          </a:xfrm>
          <a:prstGeom prst="rect">
            <a:avLst/>
          </a:prstGeom>
          <a:noFill/>
          <a:ln>
            <a:noFill/>
          </a:ln>
          <a:effectLst>
            <a:outerShdw blurRad="38100" dist="25399" dir="54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LA</a:t>
            </a:r>
          </a:p>
        </p:txBody>
      </p:sp>
      <p:sp>
        <p:nvSpPr>
          <p:cNvPr id="37896" name="Rectangle 8"/>
          <p:cNvSpPr>
            <a:spLocks/>
          </p:cNvSpPr>
          <p:nvPr/>
        </p:nvSpPr>
        <p:spPr bwMode="auto">
          <a:xfrm>
            <a:off x="4996161" y="1828502"/>
            <a:ext cx="352854" cy="307777"/>
          </a:xfrm>
          <a:prstGeom prst="rect">
            <a:avLst/>
          </a:prstGeom>
          <a:noFill/>
          <a:ln>
            <a:noFill/>
          </a:ln>
          <a:effectLst>
            <a:outerShdw blurRad="38100" dist="25399" dir="54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RV</a:t>
            </a:r>
          </a:p>
        </p:txBody>
      </p:sp>
      <p:sp>
        <p:nvSpPr>
          <p:cNvPr id="37897" name="Rectangle 9"/>
          <p:cNvSpPr>
            <a:spLocks/>
          </p:cNvSpPr>
          <p:nvPr/>
        </p:nvSpPr>
        <p:spPr bwMode="auto">
          <a:xfrm>
            <a:off x="3216920" y="2498229"/>
            <a:ext cx="295145" cy="307777"/>
          </a:xfrm>
          <a:prstGeom prst="rect">
            <a:avLst/>
          </a:prstGeom>
          <a:noFill/>
          <a:ln>
            <a:noFill/>
          </a:ln>
          <a:effectLst>
            <a:outerShdw blurRad="38100" dist="25399" dir="54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LV</a:t>
            </a:r>
          </a:p>
        </p:txBody>
      </p:sp>
      <p:sp>
        <p:nvSpPr>
          <p:cNvPr id="37898" name="Rectangle 10"/>
          <p:cNvSpPr>
            <a:spLocks/>
          </p:cNvSpPr>
          <p:nvPr/>
        </p:nvSpPr>
        <p:spPr bwMode="auto">
          <a:xfrm>
            <a:off x="4995045" y="4212729"/>
            <a:ext cx="357470" cy="307777"/>
          </a:xfrm>
          <a:prstGeom prst="rect">
            <a:avLst/>
          </a:prstGeom>
          <a:noFill/>
          <a:ln>
            <a:noFill/>
          </a:ln>
          <a:effectLst>
            <a:outerShdw blurRad="38100" dist="25399" dir="54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RA</a:t>
            </a:r>
          </a:p>
        </p:txBody>
      </p:sp>
      <p:grpSp>
        <p:nvGrpSpPr>
          <p:cNvPr id="37901" name="Group 13"/>
          <p:cNvGrpSpPr>
            <a:grpSpLocks/>
          </p:cNvGrpSpPr>
          <p:nvPr/>
        </p:nvGrpSpPr>
        <p:grpSpPr bwMode="auto">
          <a:xfrm>
            <a:off x="5024272" y="3204642"/>
            <a:ext cx="697366" cy="963290"/>
            <a:chOff x="151" y="58"/>
            <a:chExt cx="624" cy="863"/>
          </a:xfrm>
        </p:grpSpPr>
        <p:sp>
          <p:nvSpPr>
            <p:cNvPr id="37899" name="Rectangle 11"/>
            <p:cNvSpPr>
              <a:spLocks/>
            </p:cNvSpPr>
            <p:nvPr/>
          </p:nvSpPr>
          <p:spPr bwMode="auto">
            <a:xfrm>
              <a:off x="481" y="120"/>
              <a:ext cx="294" cy="276"/>
            </a:xfrm>
            <a:prstGeom prst="rect">
              <a:avLst/>
            </a:prstGeom>
            <a:noFill/>
            <a:ln>
              <a:noFill/>
            </a:ln>
            <a:effectLst>
              <a:outerShdw blurRad="38100" dist="25399" dir="5400000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1pPr>
              <a:lvl2pPr marL="742950" indent="-28575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2pPr>
              <a:lvl3pPr marL="11430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3pPr>
              <a:lvl4pPr marL="16002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4pPr>
              <a:lvl5pPr marL="20574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pitchFamily="34" charset="-128"/>
                </a:rPr>
                <a:t>TV</a:t>
              </a:r>
            </a:p>
          </p:txBody>
        </p:sp>
        <p:sp>
          <p:nvSpPr>
            <p:cNvPr id="37900" name="AutoShape 12"/>
            <p:cNvSpPr>
              <a:spLocks/>
            </p:cNvSpPr>
            <p:nvPr/>
          </p:nvSpPr>
          <p:spPr bwMode="auto">
            <a:xfrm rot="-6791914">
              <a:off x="-41" y="250"/>
              <a:ext cx="863" cy="480"/>
            </a:xfrm>
            <a:prstGeom prst="rightArrow">
              <a:avLst>
                <a:gd name="adj1" fmla="val 32000"/>
                <a:gd name="adj2" fmla="val 73248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1016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de-DE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</p:grpSp>
      <p:sp>
        <p:nvSpPr>
          <p:cNvPr id="37902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589359" y="0"/>
            <a:ext cx="5268516" cy="81260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4291" tIns="32146" rIns="0" bIns="32146" numCol="1" anchor="b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0044FE"/>
                </a:solidFill>
                <a:cs typeface="GE Inspira" charset="0"/>
                <a:sym typeface="Helvetica Neue" charset="0"/>
              </a:rPr>
              <a:t>Right ventricle</a:t>
            </a:r>
            <a:endParaRPr lang="en-US" dirty="0" smtClean="0">
              <a:solidFill>
                <a:srgbClr val="0044FE"/>
              </a:solidFill>
              <a:sym typeface="Helvetica Neue" charset="0"/>
            </a:endParaRPr>
          </a:p>
        </p:txBody>
      </p:sp>
      <p:sp>
        <p:nvSpPr>
          <p:cNvPr id="37903" name="Rectangle 15"/>
          <p:cNvSpPr>
            <a:spLocks/>
          </p:cNvSpPr>
          <p:nvPr/>
        </p:nvSpPr>
        <p:spPr bwMode="auto">
          <a:xfrm>
            <a:off x="6960692" y="1666250"/>
            <a:ext cx="240450" cy="400110"/>
          </a:xfrm>
          <a:prstGeom prst="rect">
            <a:avLst/>
          </a:prstGeom>
          <a:noFill/>
          <a:ln>
            <a:noFill/>
          </a:ln>
          <a:effectLst>
            <a:outerShdw blurRad="38100" dist="25399" dir="54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9pPr>
          </a:lstStyle>
          <a:p>
            <a:pPr eaLnBrk="1" hangingPunct="1"/>
            <a:r>
              <a:rPr lang="en-US" altLang="en-US" sz="2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75504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8" t="20695" r="26210" b="17574"/>
          <a:stretch>
            <a:fillRect/>
          </a:stretch>
        </p:blipFill>
        <p:spPr bwMode="auto">
          <a:xfrm>
            <a:off x="1187648" y="526851"/>
            <a:ext cx="6527602" cy="6098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Rectangle 2"/>
          <p:cNvSpPr>
            <a:spLocks/>
          </p:cNvSpPr>
          <p:nvPr/>
        </p:nvSpPr>
        <p:spPr bwMode="auto">
          <a:xfrm>
            <a:off x="4420196" y="4860519"/>
            <a:ext cx="746999" cy="646331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FO</a:t>
            </a:r>
          </a:p>
        </p:txBody>
      </p:sp>
      <p:sp>
        <p:nvSpPr>
          <p:cNvPr id="51203" name="Rectangle 3"/>
          <p:cNvSpPr>
            <a:spLocks/>
          </p:cNvSpPr>
          <p:nvPr/>
        </p:nvSpPr>
        <p:spPr bwMode="auto">
          <a:xfrm>
            <a:off x="4834310" y="2188443"/>
            <a:ext cx="26424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9pPr>
          </a:lstStyle>
          <a:p>
            <a:pPr eaLnBrk="1" hangingPunct="1"/>
            <a:r>
              <a:rPr lang="en-US" altLang="en-US" sz="15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RV</a:t>
            </a:r>
          </a:p>
        </p:txBody>
      </p:sp>
      <p:sp>
        <p:nvSpPr>
          <p:cNvPr id="51204" name="Rectangle 4"/>
          <p:cNvSpPr>
            <a:spLocks/>
          </p:cNvSpPr>
          <p:nvPr/>
        </p:nvSpPr>
        <p:spPr bwMode="auto">
          <a:xfrm>
            <a:off x="3610943" y="2417266"/>
            <a:ext cx="22134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9pPr>
          </a:lstStyle>
          <a:p>
            <a:pPr eaLnBrk="1" hangingPunct="1"/>
            <a:r>
              <a:rPr lang="en-US" altLang="en-US" sz="15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LV</a:t>
            </a:r>
          </a:p>
        </p:txBody>
      </p:sp>
      <p:sp>
        <p:nvSpPr>
          <p:cNvPr id="51205" name="Rectangle 5"/>
          <p:cNvSpPr>
            <a:spLocks/>
          </p:cNvSpPr>
          <p:nvPr/>
        </p:nvSpPr>
        <p:spPr bwMode="auto">
          <a:xfrm>
            <a:off x="6503045" y="2875657"/>
            <a:ext cx="1183016" cy="61555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Septum </a:t>
            </a:r>
          </a:p>
          <a:p>
            <a:pPr eaLnBrk="1" hangingPunct="1"/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secundum</a:t>
            </a:r>
          </a:p>
        </p:txBody>
      </p:sp>
      <p:sp>
        <p:nvSpPr>
          <p:cNvPr id="51206" name="Rectangle 6"/>
          <p:cNvSpPr>
            <a:spLocks/>
          </p:cNvSpPr>
          <p:nvPr/>
        </p:nvSpPr>
        <p:spPr bwMode="auto">
          <a:xfrm>
            <a:off x="4934769" y="1142420"/>
            <a:ext cx="8079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MB</a:t>
            </a:r>
          </a:p>
        </p:txBody>
      </p:sp>
      <p:sp>
        <p:nvSpPr>
          <p:cNvPr id="51207" name="Line 7"/>
          <p:cNvSpPr>
            <a:spLocks noChangeShapeType="1"/>
          </p:cNvSpPr>
          <p:nvPr/>
        </p:nvSpPr>
        <p:spPr bwMode="auto">
          <a:xfrm flipH="1">
            <a:off x="4652367" y="1598414"/>
            <a:ext cx="455414" cy="232172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de-DE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sp>
        <p:nvSpPr>
          <p:cNvPr id="51208" name="Line 8"/>
          <p:cNvSpPr>
            <a:spLocks noChangeShapeType="1"/>
          </p:cNvSpPr>
          <p:nvPr/>
        </p:nvSpPr>
        <p:spPr bwMode="auto">
          <a:xfrm flipH="1">
            <a:off x="2973586" y="3348633"/>
            <a:ext cx="1526977" cy="455414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de-DE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sp>
        <p:nvSpPr>
          <p:cNvPr id="51209" name="Line 9"/>
          <p:cNvSpPr>
            <a:spLocks noChangeShapeType="1"/>
          </p:cNvSpPr>
          <p:nvPr/>
        </p:nvSpPr>
        <p:spPr bwMode="auto">
          <a:xfrm flipH="1">
            <a:off x="2973586" y="3812976"/>
            <a:ext cx="1143000" cy="151805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de-DE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sp>
        <p:nvSpPr>
          <p:cNvPr id="51210" name="Rectangle 10"/>
          <p:cNvSpPr>
            <a:spLocks/>
          </p:cNvSpPr>
          <p:nvPr/>
        </p:nvSpPr>
        <p:spPr bwMode="auto">
          <a:xfrm>
            <a:off x="1928813" y="3590032"/>
            <a:ext cx="883255" cy="61555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Septum</a:t>
            </a:r>
          </a:p>
          <a:p>
            <a:pPr eaLnBrk="1" hangingPunct="1"/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primum</a:t>
            </a:r>
          </a:p>
        </p:txBody>
      </p:sp>
      <p:sp>
        <p:nvSpPr>
          <p:cNvPr id="51211" name="Line 11"/>
          <p:cNvSpPr>
            <a:spLocks noChangeShapeType="1"/>
          </p:cNvSpPr>
          <p:nvPr/>
        </p:nvSpPr>
        <p:spPr bwMode="auto">
          <a:xfrm flipH="1">
            <a:off x="4652367" y="3125391"/>
            <a:ext cx="1750219" cy="303609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de-DE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sp>
        <p:nvSpPr>
          <p:cNvPr id="51212" name="Line 12"/>
          <p:cNvSpPr>
            <a:spLocks noChangeShapeType="1"/>
          </p:cNvSpPr>
          <p:nvPr/>
        </p:nvSpPr>
        <p:spPr bwMode="auto">
          <a:xfrm flipH="1">
            <a:off x="4955977" y="3196828"/>
            <a:ext cx="1446609" cy="91082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de-DE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sp>
        <p:nvSpPr>
          <p:cNvPr id="51213" name="Line 13"/>
          <p:cNvSpPr>
            <a:spLocks noChangeShapeType="1"/>
          </p:cNvSpPr>
          <p:nvPr/>
        </p:nvSpPr>
        <p:spPr bwMode="auto">
          <a:xfrm flipH="1">
            <a:off x="4723805" y="3884414"/>
            <a:ext cx="80367" cy="11430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de-DE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sp>
        <p:nvSpPr>
          <p:cNvPr id="51214" name="Rectangle 14"/>
          <p:cNvSpPr>
            <a:spLocks/>
          </p:cNvSpPr>
          <p:nvPr/>
        </p:nvSpPr>
        <p:spPr bwMode="auto">
          <a:xfrm>
            <a:off x="5360045" y="3380556"/>
            <a:ext cx="2677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9pPr>
          </a:lstStyle>
          <a:p>
            <a:pPr eaLnBrk="1" hangingPunct="1"/>
            <a:r>
              <a:rPr lang="en-US" altLang="en-US" sz="15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RA</a:t>
            </a:r>
          </a:p>
        </p:txBody>
      </p:sp>
      <p:sp>
        <p:nvSpPr>
          <p:cNvPr id="51215" name="Rectangle 15"/>
          <p:cNvSpPr>
            <a:spLocks/>
          </p:cNvSpPr>
          <p:nvPr/>
        </p:nvSpPr>
        <p:spPr bwMode="auto">
          <a:xfrm>
            <a:off x="3686845" y="3916337"/>
            <a:ext cx="23564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9pPr>
          </a:lstStyle>
          <a:p>
            <a:pPr eaLnBrk="1" hangingPunct="1"/>
            <a:r>
              <a:rPr lang="en-US" altLang="en-US" sz="15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LA</a:t>
            </a:r>
          </a:p>
        </p:txBody>
      </p:sp>
      <p:sp>
        <p:nvSpPr>
          <p:cNvPr id="51216" name="Rectangle 16"/>
          <p:cNvSpPr>
            <a:spLocks/>
          </p:cNvSpPr>
          <p:nvPr/>
        </p:nvSpPr>
        <p:spPr bwMode="auto">
          <a:xfrm>
            <a:off x="1620739" y="2538888"/>
            <a:ext cx="1715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81852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2"/>
          <a:srcRect l="27769" t="24323" r="25562" b="9438"/>
          <a:stretch>
            <a:fillRect/>
          </a:stretch>
        </p:blipFill>
        <p:spPr bwMode="auto">
          <a:xfrm>
            <a:off x="93663" y="1312863"/>
            <a:ext cx="4460875" cy="4768850"/>
          </a:xfrm>
          <a:prstGeom prst="rect">
            <a:avLst/>
          </a:prstGeom>
          <a:noFill/>
          <a:ln>
            <a:noFill/>
          </a:ln>
          <a:effectLst>
            <a:outerShdw blurRad="101600" dist="101599" dir="3180003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Rectangle 2"/>
          <p:cNvSpPr>
            <a:spLocks/>
          </p:cNvSpPr>
          <p:nvPr/>
        </p:nvSpPr>
        <p:spPr bwMode="auto">
          <a:xfrm>
            <a:off x="1866900" y="2306638"/>
            <a:ext cx="298450" cy="261937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7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Arial" pitchFamily="34" charset="0"/>
              </a:rPr>
              <a:t>RV</a:t>
            </a:r>
          </a:p>
        </p:txBody>
      </p:sp>
      <p:sp>
        <p:nvSpPr>
          <p:cNvPr id="45059" name="Rectangle 3"/>
          <p:cNvSpPr>
            <a:spLocks/>
          </p:cNvSpPr>
          <p:nvPr/>
        </p:nvSpPr>
        <p:spPr bwMode="auto">
          <a:xfrm>
            <a:off x="1077913" y="2730500"/>
            <a:ext cx="255587" cy="261938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7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Arial" pitchFamily="34" charset="0"/>
              </a:rPr>
              <a:t>LV</a:t>
            </a:r>
          </a:p>
        </p:txBody>
      </p:sp>
      <p:sp>
        <p:nvSpPr>
          <p:cNvPr id="45060" name="Rectangle 4"/>
          <p:cNvSpPr>
            <a:spLocks/>
          </p:cNvSpPr>
          <p:nvPr/>
        </p:nvSpPr>
        <p:spPr bwMode="auto">
          <a:xfrm>
            <a:off x="2847975" y="3419475"/>
            <a:ext cx="303213" cy="26035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7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Arial" pitchFamily="34" charset="0"/>
              </a:rPr>
              <a:t>RA</a:t>
            </a:r>
          </a:p>
        </p:txBody>
      </p:sp>
      <p:sp>
        <p:nvSpPr>
          <p:cNvPr id="45061" name="Rectangle 5"/>
          <p:cNvSpPr>
            <a:spLocks/>
          </p:cNvSpPr>
          <p:nvPr/>
        </p:nvSpPr>
        <p:spPr bwMode="auto">
          <a:xfrm>
            <a:off x="1795463" y="3944938"/>
            <a:ext cx="268287" cy="261937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7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Arial" pitchFamily="34" charset="0"/>
              </a:rPr>
              <a:t>LA</a:t>
            </a:r>
          </a:p>
        </p:txBody>
      </p:sp>
      <p:sp>
        <p:nvSpPr>
          <p:cNvPr id="45062" name="Rectangle 6"/>
          <p:cNvSpPr>
            <a:spLocks/>
          </p:cNvSpPr>
          <p:nvPr/>
        </p:nvSpPr>
        <p:spPr bwMode="auto">
          <a:xfrm>
            <a:off x="2852738" y="2730500"/>
            <a:ext cx="279400" cy="261938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7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Arial" pitchFamily="34" charset="0"/>
              </a:rPr>
              <a:t>TK</a:t>
            </a:r>
          </a:p>
        </p:txBody>
      </p:sp>
      <p:sp>
        <p:nvSpPr>
          <p:cNvPr id="45063" name="Rectangle 7"/>
          <p:cNvSpPr>
            <a:spLocks/>
          </p:cNvSpPr>
          <p:nvPr/>
        </p:nvSpPr>
        <p:spPr bwMode="auto">
          <a:xfrm>
            <a:off x="1262063" y="3562350"/>
            <a:ext cx="327025" cy="26035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7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Arial" pitchFamily="34" charset="0"/>
              </a:rPr>
              <a:t>MK</a:t>
            </a:r>
          </a:p>
        </p:txBody>
      </p:sp>
      <p:sp>
        <p:nvSpPr>
          <p:cNvPr id="45064" name="Rectangle 8"/>
          <p:cNvSpPr>
            <a:spLocks/>
          </p:cNvSpPr>
          <p:nvPr/>
        </p:nvSpPr>
        <p:spPr bwMode="auto">
          <a:xfrm>
            <a:off x="2044700" y="4833938"/>
            <a:ext cx="328613" cy="323850"/>
          </a:xfrm>
          <a:prstGeom prst="rect">
            <a:avLst/>
          </a:prstGeom>
          <a:noFill/>
          <a:ln>
            <a:noFill/>
          </a:ln>
          <a:effectLst>
            <a:outerShdw blurRad="63500" dist="380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21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Arial" pitchFamily="34" charset="0"/>
              </a:rPr>
              <a:t>Ao</a:t>
            </a:r>
          </a:p>
        </p:txBody>
      </p:sp>
      <p:grpSp>
        <p:nvGrpSpPr>
          <p:cNvPr id="45067" name="Group 11"/>
          <p:cNvGrpSpPr>
            <a:grpSpLocks/>
          </p:cNvGrpSpPr>
          <p:nvPr/>
        </p:nvGrpSpPr>
        <p:grpSpPr bwMode="auto">
          <a:xfrm>
            <a:off x="4572000" y="381000"/>
            <a:ext cx="4460875" cy="5700713"/>
            <a:chOff x="0" y="0"/>
            <a:chExt cx="3996" cy="5106"/>
          </a:xfrm>
        </p:grpSpPr>
        <p:pic>
          <p:nvPicPr>
            <p:cNvPr id="45065" name="Picture 9"/>
            <p:cNvPicPr>
              <a:picLocks noChangeAspect="1" noChangeArrowheads="1"/>
            </p:cNvPicPr>
            <p:nvPr/>
          </p:nvPicPr>
          <p:blipFill>
            <a:blip r:embed="rId3"/>
            <a:srcRect l="27405" t="24443" r="26810" b="10571"/>
            <a:stretch>
              <a:fillRect/>
            </a:stretch>
          </p:blipFill>
          <p:spPr bwMode="auto">
            <a:xfrm>
              <a:off x="0" y="835"/>
              <a:ext cx="3996" cy="4271"/>
            </a:xfrm>
            <a:prstGeom prst="rect">
              <a:avLst/>
            </a:prstGeom>
            <a:noFill/>
            <a:ln>
              <a:noFill/>
            </a:ln>
            <a:effectLst>
              <a:outerShdw blurRad="101600" dist="101599" dir="3180003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6" name="Rectangle 10"/>
            <p:cNvSpPr>
              <a:spLocks/>
            </p:cNvSpPr>
            <p:nvPr/>
          </p:nvSpPr>
          <p:spPr bwMode="auto">
            <a:xfrm>
              <a:off x="870" y="0"/>
              <a:ext cx="1998" cy="680"/>
            </a:xfrm>
            <a:prstGeom prst="rect">
              <a:avLst/>
            </a:prstGeom>
            <a:noFill/>
            <a:ln>
              <a:noFill/>
            </a:ln>
            <a:effectLst>
              <a:outerShdw blurRad="38100" dist="25399" dir="5400000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4600" smtClean="0">
                  <a:solidFill>
                    <a:srgbClr val="2E6FF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 Neue Light" charset="0"/>
                  <a:sym typeface="Helvetica Neue Light" charset="0"/>
                </a:rPr>
                <a:t>Diastole</a:t>
              </a:r>
            </a:p>
          </p:txBody>
        </p:sp>
      </p:grpSp>
      <p:sp>
        <p:nvSpPr>
          <p:cNvPr id="45068" name="Rectangle 12"/>
          <p:cNvSpPr>
            <a:spLocks/>
          </p:cNvSpPr>
          <p:nvPr/>
        </p:nvSpPr>
        <p:spPr bwMode="auto">
          <a:xfrm>
            <a:off x="1081088" y="379413"/>
            <a:ext cx="2232025" cy="758825"/>
          </a:xfrm>
          <a:prstGeom prst="rect">
            <a:avLst/>
          </a:prstGeom>
          <a:noFill/>
          <a:ln>
            <a:noFill/>
          </a:ln>
          <a:effectLst>
            <a:outerShdw blurRad="38100" dist="25399" dir="54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4600" smtClean="0">
                <a:solidFill>
                  <a:srgbClr val="2E6FF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 Light" charset="0"/>
                <a:sym typeface="Helvetica Neue Light" charset="0"/>
              </a:rPr>
              <a:t>Systole</a:t>
            </a:r>
          </a:p>
        </p:txBody>
      </p:sp>
    </p:spTree>
    <p:extLst>
      <p:ext uri="{BB962C8B-B14F-4D97-AF65-F5344CB8AC3E}">
        <p14:creationId xmlns:p14="http://schemas.microsoft.com/office/powerpoint/2010/main" val="11244221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0175" y="1835150"/>
            <a:ext cx="3741738" cy="4749800"/>
          </a:xfrm>
          <a:prstGeom prst="rect">
            <a:avLst/>
          </a:prstGeom>
          <a:noFill/>
          <a:ln>
            <a:noFill/>
          </a:ln>
          <a:effectLst>
            <a:outerShdw blurRad="38100" dist="25399" dir="54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Rectangle 2"/>
          <p:cNvSpPr>
            <a:spLocks/>
          </p:cNvSpPr>
          <p:nvPr/>
        </p:nvSpPr>
        <p:spPr bwMode="auto">
          <a:xfrm>
            <a:off x="5300663" y="3492500"/>
            <a:ext cx="469900" cy="338138"/>
          </a:xfrm>
          <a:prstGeom prst="rect">
            <a:avLst/>
          </a:prstGeom>
          <a:noFill/>
          <a:ln>
            <a:noFill/>
          </a:ln>
          <a:effectLst>
            <a:outerShdw blurRad="38100" dist="25399" dir="54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22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 Light" charset="0"/>
                <a:sym typeface="Helvetica Neue Light" charset="0"/>
              </a:rPr>
              <a:t>VCI</a:t>
            </a:r>
          </a:p>
        </p:txBody>
      </p:sp>
      <p:sp>
        <p:nvSpPr>
          <p:cNvPr id="20484" name="Line 3"/>
          <p:cNvSpPr>
            <a:spLocks noChangeShapeType="1"/>
          </p:cNvSpPr>
          <p:nvPr/>
        </p:nvSpPr>
        <p:spPr bwMode="auto">
          <a:xfrm>
            <a:off x="5813425" y="3963988"/>
            <a:ext cx="450850" cy="309562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9156" name="Rectangle 4"/>
          <p:cNvSpPr>
            <a:spLocks/>
          </p:cNvSpPr>
          <p:nvPr/>
        </p:nvSpPr>
        <p:spPr bwMode="auto">
          <a:xfrm>
            <a:off x="6591300" y="2951163"/>
            <a:ext cx="444500" cy="384175"/>
          </a:xfrm>
          <a:prstGeom prst="rect">
            <a:avLst/>
          </a:prstGeom>
          <a:noFill/>
          <a:ln>
            <a:noFill/>
          </a:ln>
          <a:effectLst>
            <a:outerShdw blurRad="38100" dist="25399" dir="54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25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 Light" charset="0"/>
                <a:sym typeface="Helvetica Neue Light" charset="0"/>
              </a:rPr>
              <a:t>RA</a:t>
            </a:r>
          </a:p>
        </p:txBody>
      </p:sp>
      <p:sp>
        <p:nvSpPr>
          <p:cNvPr id="49157" name="Rectangle 5"/>
          <p:cNvSpPr>
            <a:spLocks/>
          </p:cNvSpPr>
          <p:nvPr/>
        </p:nvSpPr>
        <p:spPr bwMode="auto">
          <a:xfrm>
            <a:off x="8132763" y="3844925"/>
            <a:ext cx="577850" cy="338138"/>
          </a:xfrm>
          <a:prstGeom prst="rect">
            <a:avLst/>
          </a:prstGeom>
          <a:noFill/>
          <a:ln>
            <a:noFill/>
          </a:ln>
          <a:effectLst>
            <a:outerShdw blurRad="38100" dist="25399" dir="54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22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 Light" charset="0"/>
                <a:sym typeface="Helvetica Neue Light" charset="0"/>
              </a:rPr>
              <a:t>VCS</a:t>
            </a:r>
          </a:p>
        </p:txBody>
      </p:sp>
      <p:sp>
        <p:nvSpPr>
          <p:cNvPr id="20487" name="Line 6"/>
          <p:cNvSpPr>
            <a:spLocks noChangeShapeType="1"/>
          </p:cNvSpPr>
          <p:nvPr/>
        </p:nvSpPr>
        <p:spPr bwMode="auto">
          <a:xfrm rot="10800000">
            <a:off x="7608888" y="3498850"/>
            <a:ext cx="508000" cy="341313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pic>
        <p:nvPicPr>
          <p:cNvPr id="49159" name="Picture 7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7688" y="1058863"/>
            <a:ext cx="4484687" cy="5286375"/>
          </a:xfrm>
          <a:prstGeom prst="rect">
            <a:avLst/>
          </a:prstGeom>
          <a:noFill/>
          <a:ln>
            <a:noFill/>
          </a:ln>
          <a:effectLst>
            <a:outerShdw blurRad="38100" dist="25399" dir="54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0" name="Rectangle 8"/>
          <p:cNvSpPr>
            <a:spLocks/>
          </p:cNvSpPr>
          <p:nvPr/>
        </p:nvSpPr>
        <p:spPr bwMode="auto">
          <a:xfrm>
            <a:off x="2271713" y="3454400"/>
            <a:ext cx="360362" cy="354013"/>
          </a:xfrm>
          <a:prstGeom prst="rect">
            <a:avLst/>
          </a:prstGeom>
          <a:noFill/>
          <a:ln>
            <a:noFill/>
          </a:ln>
          <a:effectLst>
            <a:outerShdw blurRad="38100" dist="25399" dir="54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23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 Light" charset="0"/>
                <a:sym typeface="Helvetica Neue Light" charset="0"/>
              </a:rPr>
              <a:t>LA</a:t>
            </a:r>
          </a:p>
        </p:txBody>
      </p:sp>
      <p:sp>
        <p:nvSpPr>
          <p:cNvPr id="49161" name="Rectangle 9"/>
          <p:cNvSpPr>
            <a:spLocks/>
          </p:cNvSpPr>
          <p:nvPr/>
        </p:nvSpPr>
        <p:spPr bwMode="auto">
          <a:xfrm>
            <a:off x="3251200" y="3452813"/>
            <a:ext cx="411163" cy="354012"/>
          </a:xfrm>
          <a:prstGeom prst="rect">
            <a:avLst/>
          </a:prstGeom>
          <a:noFill/>
          <a:ln>
            <a:noFill/>
          </a:ln>
          <a:effectLst>
            <a:outerShdw blurRad="38100" dist="25399" dir="54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23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 Light" charset="0"/>
                <a:sym typeface="Helvetica Neue Light" charset="0"/>
              </a:rPr>
              <a:t>RA</a:t>
            </a:r>
          </a:p>
        </p:txBody>
      </p:sp>
      <p:sp>
        <p:nvSpPr>
          <p:cNvPr id="49162" name="Rectangle 10"/>
          <p:cNvSpPr>
            <a:spLocks/>
          </p:cNvSpPr>
          <p:nvPr/>
        </p:nvSpPr>
        <p:spPr bwMode="auto">
          <a:xfrm>
            <a:off x="692150" y="1806575"/>
            <a:ext cx="171450" cy="369888"/>
          </a:xfrm>
          <a:prstGeom prst="rect">
            <a:avLst/>
          </a:prstGeom>
          <a:noFill/>
          <a:ln>
            <a:noFill/>
          </a:ln>
          <a:effectLst>
            <a:outerShdw blurRad="38100" dist="25399" dir="54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24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 Light" charset="0"/>
                <a:sym typeface="Helvetica Neue Light" charset="0"/>
              </a:rPr>
              <a:t>L</a:t>
            </a:r>
          </a:p>
        </p:txBody>
      </p:sp>
      <p:sp>
        <p:nvSpPr>
          <p:cNvPr id="49163" name="Rectangle 11"/>
          <p:cNvSpPr>
            <a:spLocks/>
          </p:cNvSpPr>
          <p:nvPr/>
        </p:nvSpPr>
        <p:spPr bwMode="auto">
          <a:xfrm>
            <a:off x="2827338" y="4721225"/>
            <a:ext cx="1781175" cy="384175"/>
          </a:xfrm>
          <a:prstGeom prst="rect">
            <a:avLst/>
          </a:prstGeom>
          <a:noFill/>
          <a:ln>
            <a:noFill/>
          </a:ln>
          <a:effectLst>
            <a:outerShdw blurRad="38100" dist="25399" dir="54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25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 Light" charset="0"/>
                <a:sym typeface="Helvetica Neue Light" charset="0"/>
              </a:rPr>
              <a:t>Right inf. PV</a:t>
            </a:r>
          </a:p>
        </p:txBody>
      </p:sp>
      <p:sp>
        <p:nvSpPr>
          <p:cNvPr id="49164" name="Rectangle 12"/>
          <p:cNvSpPr>
            <a:spLocks/>
          </p:cNvSpPr>
          <p:nvPr/>
        </p:nvSpPr>
        <p:spPr bwMode="auto">
          <a:xfrm>
            <a:off x="636588" y="2384425"/>
            <a:ext cx="1570037" cy="384175"/>
          </a:xfrm>
          <a:prstGeom prst="rect">
            <a:avLst/>
          </a:prstGeom>
          <a:noFill/>
          <a:ln>
            <a:noFill/>
          </a:ln>
          <a:effectLst>
            <a:outerShdw blurRad="38100" dist="25399" dir="54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25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 Light" charset="0"/>
                <a:sym typeface="Helvetica Neue Light" charset="0"/>
              </a:rPr>
              <a:t>Left inf. PV</a:t>
            </a:r>
          </a:p>
        </p:txBody>
      </p:sp>
      <p:sp>
        <p:nvSpPr>
          <p:cNvPr id="20494" name="Line 13"/>
          <p:cNvSpPr>
            <a:spLocks noChangeShapeType="1"/>
          </p:cNvSpPr>
          <p:nvPr/>
        </p:nvSpPr>
        <p:spPr bwMode="auto">
          <a:xfrm>
            <a:off x="2776538" y="4205288"/>
            <a:ext cx="339725" cy="465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0495" name="Line 14"/>
          <p:cNvSpPr>
            <a:spLocks noChangeShapeType="1"/>
          </p:cNvSpPr>
          <p:nvPr/>
        </p:nvSpPr>
        <p:spPr bwMode="auto">
          <a:xfrm>
            <a:off x="1295400" y="2795588"/>
            <a:ext cx="561975" cy="10620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9167" name="Rectangle 15"/>
          <p:cNvSpPr>
            <a:spLocks noGrp="1" noChangeArrowheads="1"/>
          </p:cNvSpPr>
          <p:nvPr>
            <p:ph type="title"/>
          </p:nvPr>
        </p:nvSpPr>
        <p:spPr>
          <a:xfrm>
            <a:off x="839788" y="106363"/>
            <a:ext cx="6500812" cy="812800"/>
          </a:xfrm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64291" tIns="32146" bIns="32146"/>
          <a:lstStyle/>
          <a:p>
            <a:pPr eaLnBrk="1" hangingPunct="1">
              <a:defRPr/>
            </a:pPr>
            <a:r>
              <a:rPr lang="en-US" dirty="0" smtClean="0">
                <a:solidFill>
                  <a:srgbClr val="0044FE"/>
                </a:solidFill>
                <a:cs typeface="GE Inspira" charset="0"/>
                <a:sym typeface="Helvetica Neue" charset="0"/>
              </a:rPr>
              <a:t>Atria</a:t>
            </a:r>
            <a:endParaRPr lang="en-US" dirty="0" smtClean="0">
              <a:solidFill>
                <a:srgbClr val="0044FE"/>
              </a:solidFill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7147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/>
          </p:cNvSpPr>
          <p:nvPr/>
        </p:nvSpPr>
        <p:spPr bwMode="auto">
          <a:xfrm>
            <a:off x="415925" y="220663"/>
            <a:ext cx="7920038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1273" bIns="0"/>
          <a:lstStyle>
            <a:lvl1pPr marL="5715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9pPr>
          </a:lstStyle>
          <a:p>
            <a:pPr eaLnBrk="1" hangingPunct="1">
              <a:defRPr/>
            </a:pPr>
            <a:r>
              <a:rPr lang="en-US" altLang="en-US" sz="3900" dirty="0">
                <a:solidFill>
                  <a:srgbClr val="2E6FF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MS PGothic" pitchFamily="34" charset="-128"/>
              </a:rPr>
              <a:t>Color </a:t>
            </a:r>
            <a:r>
              <a:rPr lang="en-US" altLang="en-US" sz="3900" dirty="0" smtClean="0">
                <a:solidFill>
                  <a:srgbClr val="2E6FF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MS PGothic" pitchFamily="34" charset="-128"/>
              </a:rPr>
              <a:t>Doppler: </a:t>
            </a:r>
            <a:r>
              <a:rPr lang="en-US" altLang="en-US" sz="3900" dirty="0">
                <a:solidFill>
                  <a:srgbClr val="2E6FF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MS PGothic" pitchFamily="34" charset="-128"/>
              </a:rPr>
              <a:t>its use is helpful</a:t>
            </a:r>
          </a:p>
        </p:txBody>
      </p:sp>
      <p:grpSp>
        <p:nvGrpSpPr>
          <p:cNvPr id="15363" name="Group 7"/>
          <p:cNvGrpSpPr>
            <a:grpSpLocks/>
          </p:cNvGrpSpPr>
          <p:nvPr/>
        </p:nvGrpSpPr>
        <p:grpSpPr bwMode="auto">
          <a:xfrm>
            <a:off x="500063" y="1654175"/>
            <a:ext cx="3965575" cy="4679950"/>
            <a:chOff x="0" y="0"/>
            <a:chExt cx="3552" cy="4192"/>
          </a:xfrm>
        </p:grpSpPr>
        <p:pic>
          <p:nvPicPr>
            <p:cNvPr id="2" name="Picture 2"/>
            <p:cNvPicPr>
              <a:picLocks noChangeArrowheads="1"/>
            </p:cNvPicPr>
            <p:nvPr/>
          </p:nvPicPr>
          <p:blipFill>
            <a:blip r:embed="rId2"/>
            <a:srcRect l="35023" t="24770" r="34004" b="27434"/>
            <a:stretch>
              <a:fillRect/>
            </a:stretch>
          </p:blipFill>
          <p:spPr bwMode="auto">
            <a:xfrm>
              <a:off x="0" y="0"/>
              <a:ext cx="3552" cy="4192"/>
            </a:xfrm>
            <a:prstGeom prst="rect">
              <a:avLst/>
            </a:prstGeom>
            <a:noFill/>
            <a:ln>
              <a:noFill/>
            </a:ln>
            <a:effectLst>
              <a:outerShdw blurRad="101600" dist="101599" dir="3180003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3"/>
            <p:cNvSpPr>
              <a:spLocks/>
            </p:cNvSpPr>
            <p:nvPr/>
          </p:nvSpPr>
          <p:spPr bwMode="auto">
            <a:xfrm>
              <a:off x="1639" y="1081"/>
              <a:ext cx="269" cy="23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54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1pPr>
              <a:lvl2pPr marL="742950" indent="-28575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2pPr>
              <a:lvl3pPr marL="11430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3pPr>
              <a:lvl4pPr marL="16002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4pPr>
              <a:lvl5pPr marL="20574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7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ea typeface="MS PGothic" pitchFamily="34" charset="-128"/>
                  <a:sym typeface="Arial" pitchFamily="34" charset="0"/>
                </a:rPr>
                <a:t>RV</a:t>
              </a:r>
            </a:p>
          </p:txBody>
        </p:sp>
        <p:sp>
          <p:nvSpPr>
            <p:cNvPr id="31748" name="Rectangle 4"/>
            <p:cNvSpPr>
              <a:spLocks/>
            </p:cNvSpPr>
            <p:nvPr/>
          </p:nvSpPr>
          <p:spPr bwMode="auto">
            <a:xfrm>
              <a:off x="1102" y="1364"/>
              <a:ext cx="229" cy="235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54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1pPr>
              <a:lvl2pPr marL="742950" indent="-28575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2pPr>
              <a:lvl3pPr marL="11430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3pPr>
              <a:lvl4pPr marL="16002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4pPr>
              <a:lvl5pPr marL="20574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7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ea typeface="MS PGothic" pitchFamily="34" charset="-128"/>
                  <a:sym typeface="Arial" pitchFamily="34" charset="0"/>
                </a:rPr>
                <a:t>LV</a:t>
              </a:r>
            </a:p>
          </p:txBody>
        </p:sp>
        <p:sp>
          <p:nvSpPr>
            <p:cNvPr id="31749" name="Rectangle 5"/>
            <p:cNvSpPr>
              <a:spLocks/>
            </p:cNvSpPr>
            <p:nvPr/>
          </p:nvSpPr>
          <p:spPr bwMode="auto">
            <a:xfrm>
              <a:off x="2095" y="1988"/>
              <a:ext cx="273" cy="235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54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1pPr>
              <a:lvl2pPr marL="742950" indent="-28575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2pPr>
              <a:lvl3pPr marL="11430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3pPr>
              <a:lvl4pPr marL="16002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4pPr>
              <a:lvl5pPr marL="20574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7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ea typeface="MS PGothic" pitchFamily="34" charset="-128"/>
                  <a:sym typeface="Arial" pitchFamily="34" charset="0"/>
                </a:rPr>
                <a:t>RA</a:t>
              </a:r>
            </a:p>
          </p:txBody>
        </p:sp>
        <p:sp>
          <p:nvSpPr>
            <p:cNvPr id="31750" name="Rectangle 6"/>
            <p:cNvSpPr>
              <a:spLocks/>
            </p:cNvSpPr>
            <p:nvPr/>
          </p:nvSpPr>
          <p:spPr bwMode="auto">
            <a:xfrm>
              <a:off x="1330" y="2268"/>
              <a:ext cx="239" cy="235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54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1pPr>
              <a:lvl2pPr marL="742950" indent="-28575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2pPr>
              <a:lvl3pPr marL="11430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3pPr>
              <a:lvl4pPr marL="16002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4pPr>
              <a:lvl5pPr marL="20574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7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ea typeface="MS PGothic" pitchFamily="34" charset="-128"/>
                  <a:sym typeface="Arial" pitchFamily="34" charset="0"/>
                </a:rPr>
                <a:t>LA</a:t>
              </a:r>
            </a:p>
          </p:txBody>
        </p:sp>
      </p:grpSp>
      <p:grpSp>
        <p:nvGrpSpPr>
          <p:cNvPr id="15364" name="Group 13"/>
          <p:cNvGrpSpPr>
            <a:grpSpLocks/>
          </p:cNvGrpSpPr>
          <p:nvPr/>
        </p:nvGrpSpPr>
        <p:grpSpPr bwMode="auto">
          <a:xfrm>
            <a:off x="4821238" y="1812925"/>
            <a:ext cx="3519487" cy="4678363"/>
            <a:chOff x="0" y="0"/>
            <a:chExt cx="3152" cy="4192"/>
          </a:xfrm>
        </p:grpSpPr>
        <p:pic>
          <p:nvPicPr>
            <p:cNvPr id="31752" name="Picture 8"/>
            <p:cNvPicPr>
              <a:picLocks noChangeAspect="1" noChangeArrowheads="1"/>
            </p:cNvPicPr>
            <p:nvPr/>
          </p:nvPicPr>
          <p:blipFill>
            <a:blip r:embed="rId3"/>
            <a:srcRect l="36655" t="32715" r="34351" b="16080"/>
            <a:stretch>
              <a:fillRect/>
            </a:stretch>
          </p:blipFill>
          <p:spPr bwMode="auto">
            <a:xfrm>
              <a:off x="0" y="0"/>
              <a:ext cx="3152" cy="4192"/>
            </a:xfrm>
            <a:prstGeom prst="rect">
              <a:avLst/>
            </a:prstGeom>
            <a:noFill/>
            <a:ln>
              <a:noFill/>
            </a:ln>
            <a:effectLst>
              <a:outerShdw blurRad="101600" dist="101599" dir="3180003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3" name="Rectangle 9"/>
            <p:cNvSpPr>
              <a:spLocks/>
            </p:cNvSpPr>
            <p:nvPr/>
          </p:nvSpPr>
          <p:spPr bwMode="auto">
            <a:xfrm>
              <a:off x="626" y="1373"/>
              <a:ext cx="415" cy="27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54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1pPr>
              <a:lvl2pPr marL="742950" indent="-28575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2pPr>
              <a:lvl3pPr marL="11430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3pPr>
              <a:lvl4pPr marL="16002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4pPr>
              <a:lvl5pPr marL="20574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ea typeface="MS PGothic" pitchFamily="34" charset="-128"/>
                  <a:sym typeface="Arial" pitchFamily="34" charset="0"/>
                </a:rPr>
                <a:t>LV</a:t>
              </a:r>
            </a:p>
          </p:txBody>
        </p:sp>
        <p:sp>
          <p:nvSpPr>
            <p:cNvPr id="31754" name="Rectangle 10"/>
            <p:cNvSpPr>
              <a:spLocks/>
            </p:cNvSpPr>
            <p:nvPr/>
          </p:nvSpPr>
          <p:spPr bwMode="auto">
            <a:xfrm>
              <a:off x="1601" y="2191"/>
              <a:ext cx="512" cy="249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54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1pPr>
              <a:lvl2pPr marL="742950" indent="-28575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2pPr>
              <a:lvl3pPr marL="11430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3pPr>
              <a:lvl4pPr marL="16002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4pPr>
              <a:lvl5pPr marL="20574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7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ea typeface="MS PGothic" pitchFamily="34" charset="-128"/>
                  <a:sym typeface="Arial" pitchFamily="34" charset="0"/>
                </a:rPr>
                <a:t>AoA</a:t>
              </a:r>
            </a:p>
          </p:txBody>
        </p:sp>
        <p:sp>
          <p:nvSpPr>
            <p:cNvPr id="31755" name="Rectangle 11"/>
            <p:cNvSpPr>
              <a:spLocks/>
            </p:cNvSpPr>
            <p:nvPr/>
          </p:nvSpPr>
          <p:spPr bwMode="auto">
            <a:xfrm>
              <a:off x="1311" y="1223"/>
              <a:ext cx="496" cy="27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54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1pPr>
              <a:lvl2pPr marL="742950" indent="-28575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2pPr>
              <a:lvl3pPr marL="11430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3pPr>
              <a:lvl4pPr marL="16002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4pPr>
              <a:lvl5pPr marL="20574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ea typeface="MS PGothic" pitchFamily="34" charset="-128"/>
                  <a:sym typeface="Arial" pitchFamily="34" charset="0"/>
                </a:rPr>
                <a:t>RV</a:t>
              </a:r>
            </a:p>
          </p:txBody>
        </p:sp>
        <p:sp>
          <p:nvSpPr>
            <p:cNvPr id="31756" name="Rectangle 12"/>
            <p:cNvSpPr>
              <a:spLocks/>
            </p:cNvSpPr>
            <p:nvPr/>
          </p:nvSpPr>
          <p:spPr bwMode="auto">
            <a:xfrm>
              <a:off x="921" y="3144"/>
              <a:ext cx="536" cy="249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54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1pPr>
              <a:lvl2pPr marL="742950" indent="-28575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2pPr>
              <a:lvl3pPr marL="11430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3pPr>
              <a:lvl4pPr marL="16002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4pPr>
              <a:lvl5pPr marL="20574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7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ea typeface="MS PGothic" pitchFamily="34" charset="-128"/>
                  <a:sym typeface="Arial" pitchFamily="34" charset="0"/>
                </a:rPr>
                <a:t>AoD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54111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2339975" y="5949950"/>
            <a:ext cx="3568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Color Doppler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385763" y="44450"/>
            <a:ext cx="83629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20000"/>
              </a:spcBef>
              <a:defRPr/>
            </a:pPr>
            <a:r>
              <a:rPr lang="de-DE" sz="4000" b="1" smtClean="0">
                <a:solidFill>
                  <a:schemeClr val="bg1"/>
                </a:solidFill>
                <a:latin typeface="Tahoma" charset="0"/>
              </a:rPr>
              <a:t>Hypoplastic left heart syndrome</a:t>
            </a:r>
          </a:p>
        </p:txBody>
      </p:sp>
      <p:pic>
        <p:nvPicPr>
          <p:cNvPr id="15363" name="Bild 1" descr="Chap11-18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052513"/>
            <a:ext cx="6948488" cy="486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662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301006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r>
              <a:rPr lang="en-US" altLang="en-US" dirty="0" smtClean="0"/>
              <a:t>     </a:t>
            </a:r>
            <a:r>
              <a:rPr lang="en-US" altLang="en-US" dirty="0" smtClean="0">
                <a:solidFill>
                  <a:schemeClr val="bg2"/>
                </a:solidFill>
              </a:rPr>
              <a:t>LEFT VENTRICULAR OUTFLOW TRACT (CALLEN)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6388" name="Picture 4" descr="DSC_22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8382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84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>
            <a:normAutofit fontScale="90000"/>
          </a:bodyPr>
          <a:lstStyle/>
          <a:p>
            <a:r>
              <a:rPr lang="en-US" altLang="en-US" smtClean="0"/>
              <a:t>    </a:t>
            </a:r>
            <a:r>
              <a:rPr lang="en-US" altLang="en-US" smtClean="0">
                <a:solidFill>
                  <a:schemeClr val="bg2"/>
                </a:solidFill>
              </a:rPr>
              <a:t>RIGHT VENTRICULAR OUTFLOW TRACT  (CALLEN)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7412" name="Picture 4" descr="DSC_22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8229600" cy="432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780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colorstic50procent .wmv">
            <a:hlinkClick r:id="" action="ppaction://media"/>
          </p:cNvPr>
          <p:cNvPicPr>
            <a:picLocks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85800"/>
            <a:ext cx="6858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15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17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0173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17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17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73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28613" y="304800"/>
            <a:ext cx="8510587" cy="1447800"/>
          </a:xfrm>
          <a:solidFill>
            <a:schemeClr val="tx2"/>
          </a:solidFill>
        </p:spPr>
        <p:txBody>
          <a:bodyPr/>
          <a:lstStyle/>
          <a:p>
            <a:r>
              <a:rPr lang="nl-NL" altLang="en-US" sz="3600" smtClean="0">
                <a:solidFill>
                  <a:schemeClr val="bg2"/>
                </a:solidFill>
              </a:rPr>
              <a:t>FETAL CARDIOVASCULAR SYSTEM CONGENITAL HEART DISEASE (CHD)</a:t>
            </a:r>
            <a:endParaRPr lang="en-GB" altLang="en-US" sz="3600" smtClean="0">
              <a:solidFill>
                <a:schemeClr val="bg2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05000"/>
            <a:ext cx="8534400" cy="4495800"/>
          </a:xfrm>
        </p:spPr>
        <p:txBody>
          <a:bodyPr/>
          <a:lstStyle/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nl-NL" altLang="en-US" sz="3200" dirty="0" smtClean="0"/>
              <a:t> 8/1000 live births</a:t>
            </a: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nl-NL" altLang="en-US" sz="3200" dirty="0" smtClean="0"/>
              <a:t> 20% of prenatal deaths from congenital malformations</a:t>
            </a: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nl-NL" altLang="en-US" sz="3200" dirty="0" smtClean="0"/>
              <a:t> &gt;50% of deaths from lethal malformations during childhood</a:t>
            </a: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nl-NL" altLang="en-US" sz="3200" dirty="0" smtClean="0"/>
              <a:t> At least about 25% of prenatally diagnosed cardiac anomalies are associated with a chromosomal defect.</a:t>
            </a:r>
            <a:endParaRPr lang="en-GB" alt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314504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/>
          </p:cNvSpPr>
          <p:nvPr/>
        </p:nvSpPr>
        <p:spPr bwMode="auto">
          <a:xfrm>
            <a:off x="5108575" y="268288"/>
            <a:ext cx="29924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3100">
                <a:solidFill>
                  <a:srgbClr val="47CCFC"/>
                </a:solidFill>
                <a:latin typeface="GE Inspira" pitchFamily="-84" charset="0"/>
                <a:sym typeface="GE Inspira" pitchFamily="-84" charset="0"/>
              </a:rPr>
              <a:t>Transposition of</a:t>
            </a:r>
          </a:p>
          <a:p>
            <a:pPr eaLnBrk="1" hangingPunct="1"/>
            <a:r>
              <a:rPr lang="en-US" altLang="en-US" sz="3100">
                <a:solidFill>
                  <a:srgbClr val="47CCFC"/>
                </a:solidFill>
                <a:latin typeface="GE Inspira" pitchFamily="-84" charset="0"/>
                <a:sym typeface="GE Inspira" pitchFamily="-84" charset="0"/>
              </a:rPr>
              <a:t>the Great Arteries</a:t>
            </a:r>
          </a:p>
        </p:txBody>
      </p:sp>
      <p:sp>
        <p:nvSpPr>
          <p:cNvPr id="133122" name="Rectangle 2"/>
          <p:cNvSpPr>
            <a:spLocks/>
          </p:cNvSpPr>
          <p:nvPr/>
        </p:nvSpPr>
        <p:spPr bwMode="auto">
          <a:xfrm>
            <a:off x="473075" y="98425"/>
            <a:ext cx="32480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3100">
                <a:solidFill>
                  <a:srgbClr val="47CCFC"/>
                </a:solidFill>
                <a:latin typeface="GE Inspira" pitchFamily="-84" charset="0"/>
                <a:sym typeface="GE Inspira" pitchFamily="-84" charset="0"/>
              </a:rPr>
              <a:t>Normal Crossing of</a:t>
            </a:r>
          </a:p>
          <a:p>
            <a:pPr eaLnBrk="1" hangingPunct="1"/>
            <a:r>
              <a:rPr lang="en-US" altLang="en-US" sz="3100">
                <a:solidFill>
                  <a:srgbClr val="47CCFC"/>
                </a:solidFill>
                <a:latin typeface="GE Inspira" pitchFamily="-84" charset="0"/>
                <a:sym typeface="GE Inspira" pitchFamily="-84" charset="0"/>
              </a:rPr>
              <a:t>the Great Arteries</a:t>
            </a:r>
          </a:p>
        </p:txBody>
      </p:sp>
      <p:pic>
        <p:nvPicPr>
          <p:cNvPr id="13312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1125538"/>
            <a:ext cx="3616325" cy="487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4" name="Rectangle 5"/>
          <p:cNvSpPr>
            <a:spLocks/>
          </p:cNvSpPr>
          <p:nvPr/>
        </p:nvSpPr>
        <p:spPr bwMode="auto">
          <a:xfrm>
            <a:off x="1143000" y="6367463"/>
            <a:ext cx="74025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0091CE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Practical Guide to fetal Echocardiography:  Abuhamad &amp; Chaoui, 2009</a:t>
            </a:r>
          </a:p>
        </p:txBody>
      </p:sp>
      <p:pic>
        <p:nvPicPr>
          <p:cNvPr id="133125" name="Bild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338" y="1768475"/>
            <a:ext cx="3887787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793801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3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2" t="24750" r="27899" b="13420"/>
          <a:stretch>
            <a:fillRect/>
          </a:stretch>
        </p:blipFill>
        <p:spPr bwMode="auto">
          <a:xfrm>
            <a:off x="4540250" y="509588"/>
            <a:ext cx="4357688" cy="606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4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2" t="12100" r="32797" b="11766"/>
          <a:stretch>
            <a:fillRect/>
          </a:stretch>
        </p:blipFill>
        <p:spPr bwMode="auto">
          <a:xfrm>
            <a:off x="227013" y="509588"/>
            <a:ext cx="4313237" cy="606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3"/>
          <p:cNvSpPr>
            <a:spLocks/>
          </p:cNvSpPr>
          <p:nvPr/>
        </p:nvSpPr>
        <p:spPr bwMode="auto">
          <a:xfrm>
            <a:off x="1174750" y="1970088"/>
            <a:ext cx="292100" cy="261937"/>
          </a:xfrm>
          <a:prstGeom prst="rect">
            <a:avLst/>
          </a:prstGeom>
          <a:noFill/>
          <a:ln w="6350" cap="flat">
            <a:noFill/>
            <a:miter lim="800000"/>
            <a:headEnd type="none" w="med" len="med"/>
            <a:tailEnd type="none" w="med" len="med"/>
          </a:ln>
          <a:effectLst>
            <a:outerShdw blurRad="63500" dist="25399" dir="3000037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40638" bIns="0" anchor="ctr">
            <a:spAutoFit/>
          </a:bodyPr>
          <a:lstStyle/>
          <a:p>
            <a:pPr marL="40182">
              <a:defRPr/>
            </a:pPr>
            <a:r>
              <a:rPr lang="en-US" sz="17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LV</a:t>
            </a:r>
          </a:p>
        </p:txBody>
      </p:sp>
      <p:sp>
        <p:nvSpPr>
          <p:cNvPr id="57348" name="Rectangle 4"/>
          <p:cNvSpPr>
            <a:spLocks/>
          </p:cNvSpPr>
          <p:nvPr/>
        </p:nvSpPr>
        <p:spPr bwMode="auto">
          <a:xfrm>
            <a:off x="2246313" y="1535113"/>
            <a:ext cx="341312" cy="260350"/>
          </a:xfrm>
          <a:prstGeom prst="rect">
            <a:avLst/>
          </a:prstGeom>
          <a:noFill/>
          <a:ln w="6350" cap="flat">
            <a:noFill/>
            <a:miter lim="800000"/>
            <a:headEnd type="none" w="med" len="med"/>
            <a:tailEnd type="none" w="med" len="med"/>
          </a:ln>
          <a:effectLst>
            <a:outerShdw blurRad="63500" dist="25399" dir="3000037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40638" bIns="0" anchor="ctr">
            <a:spAutoFit/>
          </a:bodyPr>
          <a:lstStyle/>
          <a:p>
            <a:pPr marL="40182">
              <a:defRPr/>
            </a:pPr>
            <a:r>
              <a:rPr lang="en-US" sz="17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RV</a:t>
            </a:r>
          </a:p>
        </p:txBody>
      </p:sp>
      <p:sp>
        <p:nvSpPr>
          <p:cNvPr id="57349" name="Rectangle 5"/>
          <p:cNvSpPr>
            <a:spLocks/>
          </p:cNvSpPr>
          <p:nvPr/>
        </p:nvSpPr>
        <p:spPr bwMode="auto">
          <a:xfrm>
            <a:off x="3221038" y="3984625"/>
            <a:ext cx="368300" cy="261938"/>
          </a:xfrm>
          <a:prstGeom prst="rect">
            <a:avLst/>
          </a:prstGeom>
          <a:noFill/>
          <a:ln w="6350" cap="flat">
            <a:noFill/>
            <a:miter lim="800000"/>
            <a:headEnd type="none" w="med" len="med"/>
            <a:tailEnd type="none" w="med" len="med"/>
          </a:ln>
          <a:effectLst>
            <a:outerShdw blurRad="63500" dist="25399" dir="3000037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40638" bIns="0" anchor="ctr">
            <a:spAutoFit/>
          </a:bodyPr>
          <a:lstStyle/>
          <a:p>
            <a:pPr marL="40182">
              <a:defRPr/>
            </a:pPr>
            <a:r>
              <a:rPr lang="en-US" sz="17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AO</a:t>
            </a:r>
          </a:p>
        </p:txBody>
      </p:sp>
      <p:sp>
        <p:nvSpPr>
          <p:cNvPr id="57350" name="Rectangle 6"/>
          <p:cNvSpPr>
            <a:spLocks/>
          </p:cNvSpPr>
          <p:nvPr/>
        </p:nvSpPr>
        <p:spPr bwMode="auto">
          <a:xfrm>
            <a:off x="2659063" y="2998788"/>
            <a:ext cx="322262" cy="261937"/>
          </a:xfrm>
          <a:prstGeom prst="rect">
            <a:avLst/>
          </a:prstGeom>
          <a:noFill/>
          <a:ln w="6350" cap="flat">
            <a:noFill/>
            <a:miter lim="800000"/>
            <a:headEnd type="none" w="med" len="med"/>
            <a:tailEnd type="none" w="med" len="med"/>
          </a:ln>
          <a:effectLst>
            <a:outerShdw blurRad="63500" dist="25399" dir="3000037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40638" bIns="0" anchor="ctr">
            <a:spAutoFit/>
          </a:bodyPr>
          <a:lstStyle/>
          <a:p>
            <a:pPr marL="40182">
              <a:defRPr/>
            </a:pPr>
            <a:r>
              <a:rPr lang="en-US" sz="17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PA</a:t>
            </a:r>
          </a:p>
        </p:txBody>
      </p:sp>
      <p:sp>
        <p:nvSpPr>
          <p:cNvPr id="57351" name="Rectangle 7"/>
          <p:cNvSpPr>
            <a:spLocks/>
          </p:cNvSpPr>
          <p:nvPr/>
        </p:nvSpPr>
        <p:spPr bwMode="auto">
          <a:xfrm>
            <a:off x="6991350" y="2447925"/>
            <a:ext cx="341313" cy="261938"/>
          </a:xfrm>
          <a:prstGeom prst="rect">
            <a:avLst/>
          </a:prstGeom>
          <a:noFill/>
          <a:ln w="6350" cap="flat">
            <a:noFill/>
            <a:miter lim="800000"/>
            <a:headEnd type="none" w="med" len="med"/>
            <a:tailEnd type="none" w="med" len="med"/>
          </a:ln>
          <a:effectLst>
            <a:outerShdw blurRad="63500" dist="25399" dir="3000037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40638" bIns="0" anchor="ctr">
            <a:spAutoFit/>
          </a:bodyPr>
          <a:lstStyle/>
          <a:p>
            <a:pPr marL="40182">
              <a:defRPr/>
            </a:pPr>
            <a:r>
              <a:rPr lang="en-US" sz="17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RV</a:t>
            </a:r>
          </a:p>
        </p:txBody>
      </p:sp>
      <p:sp>
        <p:nvSpPr>
          <p:cNvPr id="57352" name="Rectangle 8"/>
          <p:cNvSpPr>
            <a:spLocks/>
          </p:cNvSpPr>
          <p:nvPr/>
        </p:nvSpPr>
        <p:spPr bwMode="auto">
          <a:xfrm>
            <a:off x="7589838" y="4129088"/>
            <a:ext cx="369887" cy="261937"/>
          </a:xfrm>
          <a:prstGeom prst="rect">
            <a:avLst/>
          </a:prstGeom>
          <a:noFill/>
          <a:ln w="6350" cap="flat">
            <a:noFill/>
            <a:miter lim="800000"/>
            <a:headEnd type="none" w="med" len="med"/>
            <a:tailEnd type="none" w="med" len="med"/>
          </a:ln>
          <a:effectLst>
            <a:outerShdw blurRad="63500" dist="25399" dir="3000037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40638" bIns="0" anchor="ctr">
            <a:spAutoFit/>
          </a:bodyPr>
          <a:lstStyle/>
          <a:p>
            <a:pPr marL="40182">
              <a:defRPr/>
            </a:pPr>
            <a:r>
              <a:rPr lang="en-US" sz="17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AO</a:t>
            </a:r>
          </a:p>
        </p:txBody>
      </p:sp>
      <p:sp>
        <p:nvSpPr>
          <p:cNvPr id="57353" name="Rectangle 9"/>
          <p:cNvSpPr>
            <a:spLocks/>
          </p:cNvSpPr>
          <p:nvPr/>
        </p:nvSpPr>
        <p:spPr bwMode="auto">
          <a:xfrm>
            <a:off x="6400800" y="3621088"/>
            <a:ext cx="323850" cy="261937"/>
          </a:xfrm>
          <a:prstGeom prst="rect">
            <a:avLst/>
          </a:prstGeom>
          <a:noFill/>
          <a:ln w="6350" cap="flat">
            <a:noFill/>
            <a:miter lim="800000"/>
            <a:headEnd type="none" w="med" len="med"/>
            <a:tailEnd type="none" w="med" len="med"/>
          </a:ln>
          <a:effectLst>
            <a:outerShdw blurRad="63500" dist="25399" dir="3000037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40638" bIns="0" anchor="ctr">
            <a:spAutoFit/>
          </a:bodyPr>
          <a:lstStyle/>
          <a:p>
            <a:pPr marL="40182">
              <a:defRPr/>
            </a:pPr>
            <a:r>
              <a:rPr lang="en-US" sz="17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PA</a:t>
            </a:r>
          </a:p>
        </p:txBody>
      </p:sp>
      <p:grpSp>
        <p:nvGrpSpPr>
          <p:cNvPr id="131082" name="Group 10"/>
          <p:cNvGrpSpPr>
            <a:grpSpLocks/>
          </p:cNvGrpSpPr>
          <p:nvPr/>
        </p:nvGrpSpPr>
        <p:grpSpPr bwMode="auto">
          <a:xfrm>
            <a:off x="336550" y="6011863"/>
            <a:ext cx="373063" cy="387350"/>
            <a:chOff x="0" y="0"/>
            <a:chExt cx="334" cy="347"/>
          </a:xfrm>
        </p:grpSpPr>
        <p:sp>
          <p:nvSpPr>
            <p:cNvPr id="131089" name="Oval 11"/>
            <p:cNvSpPr>
              <a:spLocks/>
            </p:cNvSpPr>
            <p:nvPr/>
          </p:nvSpPr>
          <p:spPr bwMode="auto">
            <a:xfrm>
              <a:off x="0" y="0"/>
              <a:ext cx="334" cy="34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de-DE" altLang="en-US"/>
            </a:p>
          </p:txBody>
        </p:sp>
        <p:sp>
          <p:nvSpPr>
            <p:cNvPr id="131090" name="Rectangle 12"/>
            <p:cNvSpPr>
              <a:spLocks/>
            </p:cNvSpPr>
            <p:nvPr/>
          </p:nvSpPr>
          <p:spPr bwMode="auto">
            <a:xfrm>
              <a:off x="20" y="2"/>
              <a:ext cx="293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94916" bIns="38100" anchor="ctr">
              <a:spAutoFit/>
            </a:bodyPr>
            <a:lstStyle>
              <a:lvl1pPr marL="11113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algn="ctr" eaLnBrk="1" hangingPunct="1"/>
              <a:r>
                <a:rPr lang="en-US" altLang="en-US" sz="200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A</a:t>
              </a:r>
            </a:p>
          </p:txBody>
        </p:sp>
      </p:grpSp>
      <p:grpSp>
        <p:nvGrpSpPr>
          <p:cNvPr id="131083" name="Group 13"/>
          <p:cNvGrpSpPr>
            <a:grpSpLocks/>
          </p:cNvGrpSpPr>
          <p:nvPr/>
        </p:nvGrpSpPr>
        <p:grpSpPr bwMode="auto">
          <a:xfrm>
            <a:off x="4694238" y="6011863"/>
            <a:ext cx="373062" cy="387350"/>
            <a:chOff x="0" y="0"/>
            <a:chExt cx="334" cy="347"/>
          </a:xfrm>
        </p:grpSpPr>
        <p:sp>
          <p:nvSpPr>
            <p:cNvPr id="131087" name="Oval 14"/>
            <p:cNvSpPr>
              <a:spLocks/>
            </p:cNvSpPr>
            <p:nvPr/>
          </p:nvSpPr>
          <p:spPr bwMode="auto">
            <a:xfrm>
              <a:off x="0" y="0"/>
              <a:ext cx="334" cy="34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de-DE" altLang="en-US"/>
            </a:p>
          </p:txBody>
        </p:sp>
        <p:sp>
          <p:nvSpPr>
            <p:cNvPr id="131088" name="Rectangle 15"/>
            <p:cNvSpPr>
              <a:spLocks/>
            </p:cNvSpPr>
            <p:nvPr/>
          </p:nvSpPr>
          <p:spPr bwMode="auto">
            <a:xfrm>
              <a:off x="31" y="2"/>
              <a:ext cx="274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94916" bIns="38100" anchor="ctr">
              <a:spAutoFit/>
            </a:bodyPr>
            <a:lstStyle>
              <a:lvl1pPr marL="11113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algn="ctr" eaLnBrk="1" hangingPunct="1"/>
              <a:r>
                <a:rPr lang="en-US" altLang="en-US" sz="200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B</a:t>
              </a:r>
            </a:p>
          </p:txBody>
        </p:sp>
      </p:grpSp>
      <p:sp>
        <p:nvSpPr>
          <p:cNvPr id="57360" name="Rectangle 16"/>
          <p:cNvSpPr>
            <a:spLocks/>
          </p:cNvSpPr>
          <p:nvPr/>
        </p:nvSpPr>
        <p:spPr bwMode="auto">
          <a:xfrm>
            <a:off x="5126038" y="517525"/>
            <a:ext cx="3384550" cy="8493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3100">
                <a:solidFill>
                  <a:srgbClr val="47CCFC"/>
                </a:solidFill>
                <a:latin typeface="GE Inspira" pitchFamily="-84" charset="0"/>
                <a:sym typeface="GE Inspira" pitchFamily="-84" charset="0"/>
              </a:rPr>
              <a:t>Tetralogy of Fallot</a:t>
            </a:r>
          </a:p>
          <a:p>
            <a:pPr eaLnBrk="1" hangingPunct="1"/>
            <a:r>
              <a:rPr lang="en-US" altLang="en-US" sz="3100">
                <a:solidFill>
                  <a:srgbClr val="47CCFC"/>
                </a:solidFill>
                <a:latin typeface="GE Inspira" pitchFamily="-84" charset="0"/>
                <a:sym typeface="GE Inspira" pitchFamily="-84" charset="0"/>
              </a:rPr>
              <a:t>(Narrow PA)</a:t>
            </a:r>
          </a:p>
        </p:txBody>
      </p:sp>
      <p:sp>
        <p:nvSpPr>
          <p:cNvPr id="131085" name="Rectangle 17"/>
          <p:cNvSpPr>
            <a:spLocks/>
          </p:cNvSpPr>
          <p:nvPr/>
        </p:nvSpPr>
        <p:spPr bwMode="auto">
          <a:xfrm>
            <a:off x="1185863" y="438150"/>
            <a:ext cx="2357437" cy="9540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3100">
                <a:solidFill>
                  <a:srgbClr val="47CCFC"/>
                </a:solidFill>
                <a:latin typeface="GE Inspira" pitchFamily="-84" charset="0"/>
                <a:sym typeface="GE Inspira" pitchFamily="-84" charset="0"/>
              </a:rPr>
              <a:t>Normal Sized </a:t>
            </a:r>
          </a:p>
          <a:p>
            <a:pPr eaLnBrk="1" hangingPunct="1"/>
            <a:r>
              <a:rPr lang="en-US" altLang="en-US" sz="3100">
                <a:solidFill>
                  <a:srgbClr val="47CCFC"/>
                </a:solidFill>
                <a:latin typeface="GE Inspira" pitchFamily="-84" charset="0"/>
                <a:sym typeface="GE Inspira" pitchFamily="-84" charset="0"/>
              </a:rPr>
              <a:t>Great Arteries</a:t>
            </a:r>
          </a:p>
        </p:txBody>
      </p:sp>
      <p:sp>
        <p:nvSpPr>
          <p:cNvPr id="131086" name="Rectangle 18"/>
          <p:cNvSpPr>
            <a:spLocks/>
          </p:cNvSpPr>
          <p:nvPr/>
        </p:nvSpPr>
        <p:spPr bwMode="auto">
          <a:xfrm>
            <a:off x="1062038" y="6402388"/>
            <a:ext cx="7404100" cy="3397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0091CE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Practical Guide to fetal Echocardiography:  Abuhamad &amp; Chaoui, 2009</a:t>
            </a:r>
          </a:p>
        </p:txBody>
      </p:sp>
    </p:spTree>
    <p:extLst>
      <p:ext uri="{BB962C8B-B14F-4D97-AF65-F5344CB8AC3E}">
        <p14:creationId xmlns:p14="http://schemas.microsoft.com/office/powerpoint/2010/main" val="270143184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60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390" y="84832"/>
            <a:ext cx="1410891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Rectangle 2"/>
          <p:cNvSpPr>
            <a:spLocks/>
          </p:cNvSpPr>
          <p:nvPr/>
        </p:nvSpPr>
        <p:spPr bwMode="auto">
          <a:xfrm>
            <a:off x="228824" y="533549"/>
            <a:ext cx="7617023" cy="669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1273" bIns="0" anchor="ctr"/>
          <a:lstStyle>
            <a:lvl1pPr marL="5715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9pPr>
          </a:lstStyle>
          <a:p>
            <a:pPr algn="l" eaLnBrk="1" hangingPunct="1"/>
            <a:r>
              <a:rPr lang="en-US" altLang="en-US" sz="3900">
                <a:solidFill>
                  <a:srgbClr val="6293FE"/>
                </a:solidFill>
                <a:latin typeface="Helvetica" pitchFamily="-84" charset="0"/>
                <a:ea typeface="MS PGothic" pitchFamily="34" charset="-128"/>
                <a:sym typeface="Helvetica" pitchFamily="-84" charset="0"/>
              </a:rPr>
              <a:t>Screening and fetal echo studies</a:t>
            </a:r>
          </a:p>
        </p:txBody>
      </p:sp>
      <p:grpSp>
        <p:nvGrpSpPr>
          <p:cNvPr id="20485" name="Group 5"/>
          <p:cNvGrpSpPr>
            <a:grpSpLocks/>
          </p:cNvGrpSpPr>
          <p:nvPr/>
        </p:nvGrpSpPr>
        <p:grpSpPr bwMode="auto">
          <a:xfrm>
            <a:off x="319236" y="5079876"/>
            <a:ext cx="8699750" cy="830461"/>
            <a:chOff x="0" y="0"/>
            <a:chExt cx="7793" cy="744"/>
          </a:xfrm>
        </p:grpSpPr>
        <p:sp>
          <p:nvSpPr>
            <p:cNvPr id="20491" name="Rectangle 3"/>
            <p:cNvSpPr>
              <a:spLocks/>
            </p:cNvSpPr>
            <p:nvPr/>
          </p:nvSpPr>
          <p:spPr bwMode="auto">
            <a:xfrm>
              <a:off x="0" y="0"/>
              <a:ext cx="6976" cy="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58702" bIns="0"/>
            <a:lstStyle>
              <a:lvl1pPr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1pPr>
              <a:lvl2pPr marL="742950" indent="-28575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2pPr>
              <a:lvl3pPr marL="11430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3pPr>
              <a:lvl4pPr marL="16002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4pPr>
              <a:lvl5pPr marL="20574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9pPr>
            </a:lstStyle>
            <a:p>
              <a:pPr eaLnBrk="1" hangingPunct="1">
                <a:spcBef>
                  <a:spcPts val="738"/>
                </a:spcBef>
              </a:pPr>
              <a:r>
                <a:rPr lang="en-US" altLang="en-US" sz="27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sym typeface="Arial" pitchFamily="34" charset="0"/>
                </a:rPr>
                <a:t>Extended exam, special centers,  4CV + great vessels </a:t>
              </a:r>
            </a:p>
          </p:txBody>
        </p:sp>
        <p:sp>
          <p:nvSpPr>
            <p:cNvPr id="2" name="Rectangle 4"/>
            <p:cNvSpPr>
              <a:spLocks/>
            </p:cNvSpPr>
            <p:nvPr/>
          </p:nvSpPr>
          <p:spPr bwMode="auto">
            <a:xfrm>
              <a:off x="6459" y="253"/>
              <a:ext cx="1334" cy="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58702" bIns="0">
              <a:spAutoFit/>
            </a:bodyPr>
            <a:lstStyle>
              <a:lvl1pPr marL="5715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1pPr>
              <a:lvl2pPr marL="742950" indent="-28575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2pPr>
              <a:lvl3pPr marL="11430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3pPr>
              <a:lvl4pPr marL="16002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4pPr>
              <a:lvl5pPr marL="20574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9pPr>
            </a:lstStyle>
            <a:p>
              <a:pPr algn="l" eaLnBrk="1" hangingPunct="1"/>
              <a:r>
                <a:rPr lang="en-US" altLang="en-US" sz="3100">
                  <a:solidFill>
                    <a:srgbClr val="FAFD00"/>
                  </a:solidFill>
                  <a:latin typeface="Arial Bold" pitchFamily="-84" charset="0"/>
                  <a:ea typeface="MS PGothic" pitchFamily="34" charset="-128"/>
                  <a:sym typeface="Arial Bold" pitchFamily="-84" charset="0"/>
                </a:rPr>
                <a:t>40-80%</a:t>
              </a:r>
            </a:p>
          </p:txBody>
        </p:sp>
      </p:grpSp>
      <p:sp>
        <p:nvSpPr>
          <p:cNvPr id="20484" name="Rectangle 6"/>
          <p:cNvSpPr>
            <a:spLocks/>
          </p:cNvSpPr>
          <p:nvPr/>
        </p:nvSpPr>
        <p:spPr bwMode="auto">
          <a:xfrm>
            <a:off x="423044" y="1711152"/>
            <a:ext cx="5265222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>
            <a:lvl1pPr marL="5715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9pPr>
          </a:lstStyle>
          <a:p>
            <a:pPr algn="l" eaLnBrk="1" hangingPunct="1"/>
            <a:r>
              <a:rPr lang="en-US" altLang="en-US" sz="3500">
                <a:solidFill>
                  <a:srgbClr val="FAFD00"/>
                </a:solidFill>
                <a:latin typeface="Arial" pitchFamily="34" charset="0"/>
                <a:ea typeface="MS PGothic" pitchFamily="34" charset="-128"/>
                <a:sym typeface="Arial" pitchFamily="34" charset="0"/>
              </a:rPr>
              <a:t>Detection rate (sensitivity)</a:t>
            </a:r>
          </a:p>
        </p:txBody>
      </p:sp>
      <p:grpSp>
        <p:nvGrpSpPr>
          <p:cNvPr id="20489" name="Group 9"/>
          <p:cNvGrpSpPr>
            <a:grpSpLocks/>
          </p:cNvGrpSpPr>
          <p:nvPr/>
        </p:nvGrpSpPr>
        <p:grpSpPr bwMode="auto">
          <a:xfrm>
            <a:off x="321469" y="3776142"/>
            <a:ext cx="8674076" cy="879574"/>
            <a:chOff x="0" y="0"/>
            <a:chExt cx="7771" cy="788"/>
          </a:xfrm>
        </p:grpSpPr>
        <p:sp>
          <p:nvSpPr>
            <p:cNvPr id="3" name="Rectangle 7"/>
            <p:cNvSpPr>
              <a:spLocks/>
            </p:cNvSpPr>
            <p:nvPr/>
          </p:nvSpPr>
          <p:spPr bwMode="auto">
            <a:xfrm>
              <a:off x="6437" y="361"/>
              <a:ext cx="1334" cy="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58702" bIns="0">
              <a:spAutoFit/>
            </a:bodyPr>
            <a:lstStyle>
              <a:lvl1pPr marL="5715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1pPr>
              <a:lvl2pPr marL="742950" indent="-28575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2pPr>
              <a:lvl3pPr marL="11430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3pPr>
              <a:lvl4pPr marL="16002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4pPr>
              <a:lvl5pPr marL="20574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9pPr>
            </a:lstStyle>
            <a:p>
              <a:pPr algn="l" eaLnBrk="1" hangingPunct="1"/>
              <a:r>
                <a:rPr lang="en-US" altLang="en-US" sz="3100">
                  <a:solidFill>
                    <a:srgbClr val="FAFD00"/>
                  </a:solidFill>
                  <a:latin typeface="Arial Bold" pitchFamily="-84" charset="0"/>
                  <a:ea typeface="MS PGothic" pitchFamily="34" charset="-128"/>
                  <a:sym typeface="Arial Bold" pitchFamily="-84" charset="0"/>
                </a:rPr>
                <a:t>15-40%</a:t>
              </a:r>
            </a:p>
          </p:txBody>
        </p:sp>
        <p:sp>
          <p:nvSpPr>
            <p:cNvPr id="20490" name="Rectangle 8"/>
            <p:cNvSpPr>
              <a:spLocks/>
            </p:cNvSpPr>
            <p:nvPr/>
          </p:nvSpPr>
          <p:spPr bwMode="auto">
            <a:xfrm>
              <a:off x="0" y="0"/>
              <a:ext cx="6976" cy="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58702" bIns="0"/>
            <a:lstStyle>
              <a:lvl1pPr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1pPr>
              <a:lvl2pPr marL="742950" indent="-28575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2pPr>
              <a:lvl3pPr marL="11430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3pPr>
              <a:lvl4pPr marL="16002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4pPr>
              <a:lvl5pPr marL="20574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9pPr>
            </a:lstStyle>
            <a:p>
              <a:pPr eaLnBrk="1" hangingPunct="1">
                <a:spcBef>
                  <a:spcPts val="738"/>
                </a:spcBef>
              </a:pPr>
              <a:r>
                <a:rPr lang="en-US" altLang="en-US" sz="27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sym typeface="Arial" pitchFamily="34" charset="0"/>
                </a:rPr>
                <a:t>4 Chamber view, trained persons, targeted fetal heart</a:t>
              </a:r>
            </a:p>
          </p:txBody>
        </p:sp>
      </p:grpSp>
      <p:grpSp>
        <p:nvGrpSpPr>
          <p:cNvPr id="20492" name="Group 12"/>
          <p:cNvGrpSpPr>
            <a:grpSpLocks/>
          </p:cNvGrpSpPr>
          <p:nvPr/>
        </p:nvGrpSpPr>
        <p:grpSpPr bwMode="auto">
          <a:xfrm>
            <a:off x="318121" y="2595191"/>
            <a:ext cx="8441903" cy="830461"/>
            <a:chOff x="0" y="0"/>
            <a:chExt cx="7563" cy="744"/>
          </a:xfrm>
        </p:grpSpPr>
        <p:sp>
          <p:nvSpPr>
            <p:cNvPr id="20487" name="Rectangle 10"/>
            <p:cNvSpPr>
              <a:spLocks/>
            </p:cNvSpPr>
            <p:nvPr/>
          </p:nvSpPr>
          <p:spPr bwMode="auto">
            <a:xfrm>
              <a:off x="6427" y="172"/>
              <a:ext cx="1136" cy="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58702" bIns="0">
              <a:spAutoFit/>
            </a:bodyPr>
            <a:lstStyle>
              <a:lvl1pPr marL="5715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1pPr>
              <a:lvl2pPr marL="742950" indent="-28575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2pPr>
              <a:lvl3pPr marL="11430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3pPr>
              <a:lvl4pPr marL="16002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4pPr>
              <a:lvl5pPr marL="20574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9pPr>
            </a:lstStyle>
            <a:p>
              <a:pPr algn="l" eaLnBrk="1" hangingPunct="1"/>
              <a:r>
                <a:rPr lang="en-US" altLang="en-US" sz="3100">
                  <a:solidFill>
                    <a:srgbClr val="FAFD00"/>
                  </a:solidFill>
                  <a:latin typeface="Arial Bold" pitchFamily="-84" charset="0"/>
                  <a:ea typeface="MS PGothic" pitchFamily="34" charset="-128"/>
                  <a:sym typeface="Arial Bold" pitchFamily="-84" charset="0"/>
                </a:rPr>
                <a:t>5-15%</a:t>
              </a:r>
            </a:p>
          </p:txBody>
        </p:sp>
        <p:sp>
          <p:nvSpPr>
            <p:cNvPr id="20488" name="Rectangle 11"/>
            <p:cNvSpPr>
              <a:spLocks/>
            </p:cNvSpPr>
            <p:nvPr/>
          </p:nvSpPr>
          <p:spPr bwMode="auto">
            <a:xfrm>
              <a:off x="0" y="0"/>
              <a:ext cx="6976" cy="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58702" bIns="0"/>
            <a:lstStyle>
              <a:lvl1pPr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1pPr>
              <a:lvl2pPr marL="742950" indent="-28575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2pPr>
              <a:lvl3pPr marL="11430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3pPr>
              <a:lvl4pPr marL="16002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4pPr>
              <a:lvl5pPr marL="20574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9pPr>
            </a:lstStyle>
            <a:p>
              <a:pPr eaLnBrk="1" hangingPunct="1">
                <a:spcBef>
                  <a:spcPts val="738"/>
                </a:spcBef>
              </a:pPr>
              <a:r>
                <a:rPr lang="en-US" altLang="en-US" sz="27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sym typeface="Arial" pitchFamily="34" charset="0"/>
                </a:rPr>
                <a:t>Not targeted exam, different centers, not specialized teams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472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28613" y="116632"/>
            <a:ext cx="8510587" cy="1080120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en-US" altLang="en-US" dirty="0" smtClean="0"/>
              <a:t>      </a:t>
            </a:r>
            <a:br>
              <a:rPr lang="en-US" altLang="en-US" dirty="0" smtClean="0"/>
            </a:br>
            <a:r>
              <a:rPr lang="en-US" altLang="en-US" dirty="0" smtClean="0"/>
              <a:t> </a:t>
            </a:r>
            <a:r>
              <a:rPr lang="en-US" altLang="en-US" sz="2800" dirty="0" smtClean="0">
                <a:solidFill>
                  <a:schemeClr val="bg2"/>
                </a:solidFill>
              </a:rPr>
              <a:t>THREE-VESSEL VIEW</a:t>
            </a:r>
            <a:r>
              <a:rPr lang="en-US" altLang="en-US" dirty="0" smtClean="0">
                <a:solidFill>
                  <a:schemeClr val="bg2"/>
                </a:solidFill>
              </a:rPr>
              <a:t/>
            </a:r>
            <a:br>
              <a:rPr lang="en-US" altLang="en-US" dirty="0" smtClean="0">
                <a:solidFill>
                  <a:schemeClr val="bg2"/>
                </a:solidFill>
              </a:rPr>
            </a:br>
            <a:r>
              <a:rPr lang="en-US" altLang="en-US" dirty="0" smtClean="0">
                <a:solidFill>
                  <a:schemeClr val="bg2"/>
                </a:solidFill>
              </a:rPr>
              <a:t>		</a:t>
            </a:r>
            <a:r>
              <a:rPr lang="en-US" altLang="en-US" sz="1800" dirty="0" smtClean="0">
                <a:solidFill>
                  <a:schemeClr val="bg2"/>
                </a:solidFill>
              </a:rPr>
              <a:t>Shi-</a:t>
            </a:r>
            <a:r>
              <a:rPr lang="en-US" altLang="en-US" sz="1800" dirty="0" err="1" smtClean="0">
                <a:solidFill>
                  <a:schemeClr val="bg2"/>
                </a:solidFill>
              </a:rPr>
              <a:t>Joon</a:t>
            </a:r>
            <a:r>
              <a:rPr lang="en-US" altLang="en-US" sz="1800" dirty="0" smtClean="0">
                <a:solidFill>
                  <a:schemeClr val="bg2"/>
                </a:solidFill>
              </a:rPr>
              <a:t> </a:t>
            </a:r>
            <a:r>
              <a:rPr lang="en-US" altLang="en-US" sz="1800" dirty="0" err="1" smtClean="0">
                <a:solidFill>
                  <a:schemeClr val="bg2"/>
                </a:solidFill>
              </a:rPr>
              <a:t>Yoo</a:t>
            </a:r>
            <a:r>
              <a:rPr lang="en-US" altLang="en-US" sz="1800" dirty="0" smtClean="0">
                <a:solidFill>
                  <a:schemeClr val="bg2"/>
                </a:solidFill>
              </a:rPr>
              <a:t> &amp; </a:t>
            </a:r>
            <a:r>
              <a:rPr lang="en-US" altLang="en-US" sz="1800" dirty="0" err="1" smtClean="0">
                <a:solidFill>
                  <a:schemeClr val="bg2"/>
                </a:solidFill>
              </a:rPr>
              <a:t>Jaeggi</a:t>
            </a:r>
            <a:r>
              <a:rPr lang="en-US" altLang="en-US" sz="1800" dirty="0" smtClean="0">
                <a:solidFill>
                  <a:schemeClr val="bg2"/>
                </a:solidFill>
              </a:rPr>
              <a:t>, 2008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1" t="30208" r="14063" b="40627"/>
          <a:stretch>
            <a:fillRect/>
          </a:stretch>
        </p:blipFill>
        <p:spPr bwMode="auto">
          <a:xfrm>
            <a:off x="914400" y="1817688"/>
            <a:ext cx="7162800" cy="378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894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8613" y="304800"/>
            <a:ext cx="8510587" cy="1219200"/>
          </a:xfrm>
          <a:solidFill>
            <a:schemeClr val="accent1"/>
          </a:solidFill>
        </p:spPr>
        <p:txBody>
          <a:bodyPr/>
          <a:lstStyle/>
          <a:p>
            <a:r>
              <a:rPr lang="en-US" altLang="en-US" sz="3600"/>
              <a:t>                      </a:t>
            </a:r>
            <a:r>
              <a:rPr lang="en-US" altLang="en-US" sz="3600">
                <a:solidFill>
                  <a:schemeClr val="bg2"/>
                </a:solidFill>
              </a:rPr>
              <a:t>AORTIC ARCH</a:t>
            </a:r>
            <a:r>
              <a:rPr lang="en-US" altLang="en-US" sz="3200">
                <a:solidFill>
                  <a:schemeClr val="bg2"/>
                </a:solidFill>
              </a:rPr>
              <a:t> </a:t>
            </a:r>
            <a:br>
              <a:rPr lang="en-US" altLang="en-US" sz="3200">
                <a:solidFill>
                  <a:schemeClr val="bg2"/>
                </a:solidFill>
              </a:rPr>
            </a:br>
            <a:r>
              <a:rPr lang="en-US" altLang="en-US" sz="3200">
                <a:solidFill>
                  <a:schemeClr val="bg2"/>
                </a:solidFill>
              </a:rPr>
              <a:t>		        </a:t>
            </a:r>
            <a:r>
              <a:rPr lang="en-US" altLang="en-US" sz="1800">
                <a:solidFill>
                  <a:schemeClr val="bg2"/>
                </a:solidFill>
              </a:rPr>
              <a:t>Shi-Joon Yoo &amp; Jaeggi (2008)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905000"/>
            <a:ext cx="8534400" cy="5181600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8" t="38542" r="14063" b="32291"/>
          <a:stretch>
            <a:fillRect/>
          </a:stretch>
        </p:blipFill>
        <p:spPr bwMode="auto">
          <a:xfrm>
            <a:off x="457200" y="1905000"/>
            <a:ext cx="78486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755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28613" y="304800"/>
            <a:ext cx="8510587" cy="1066800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en-US" altLang="en-US"/>
              <a:t>                       </a:t>
            </a:r>
            <a:r>
              <a:rPr lang="en-US" altLang="en-US" sz="3200">
                <a:solidFill>
                  <a:schemeClr val="bg2"/>
                </a:solidFill>
              </a:rPr>
              <a:t>DUCTUS ARTERIOSUS</a:t>
            </a:r>
            <a:r>
              <a:rPr lang="en-US" altLang="en-US">
                <a:solidFill>
                  <a:schemeClr val="bg2"/>
                </a:solidFill>
              </a:rPr>
              <a:t/>
            </a:r>
            <a:br>
              <a:rPr lang="en-US" altLang="en-US">
                <a:solidFill>
                  <a:schemeClr val="bg2"/>
                </a:solidFill>
              </a:rPr>
            </a:br>
            <a:r>
              <a:rPr lang="en-US" altLang="en-US">
                <a:solidFill>
                  <a:schemeClr val="bg2"/>
                </a:solidFill>
              </a:rPr>
              <a:t>                        </a:t>
            </a:r>
            <a:r>
              <a:rPr lang="en-US" altLang="en-US" sz="1800">
                <a:solidFill>
                  <a:schemeClr val="bg2"/>
                </a:solidFill>
              </a:rPr>
              <a:t>shi-joon-yoo &amp; Jaeggi, 2008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8534400" cy="4876800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1" t="15625" r="13281" b="56250"/>
          <a:stretch>
            <a:fillRect/>
          </a:stretch>
        </p:blipFill>
        <p:spPr bwMode="auto">
          <a:xfrm>
            <a:off x="381000" y="1752600"/>
            <a:ext cx="83820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079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smtClean="0"/>
              <a:t>              TAKE HOME MESSAGE (I)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folHlink"/>
              </a:buClr>
              <a:buFont typeface="Wingdings 2"/>
              <a:buChar char=""/>
              <a:defRPr/>
            </a:pPr>
            <a:r>
              <a:rPr lang="en-US" altLang="en-US" sz="2400" b="1" smtClean="0">
                <a:solidFill>
                  <a:schemeClr val="accent2"/>
                </a:solidFill>
              </a:rPr>
              <a:t>The four-chamber view</a:t>
            </a:r>
            <a:r>
              <a:rPr lang="en-US" altLang="en-US" sz="2400" b="1" smtClean="0"/>
              <a:t>: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folHlink"/>
              </a:buClr>
              <a:buFont typeface="Wingdings" pitchFamily="2" charset="2"/>
              <a:buNone/>
              <a:defRPr/>
            </a:pPr>
            <a:r>
              <a:rPr lang="en-US" altLang="en-US" sz="2400" b="1" smtClean="0"/>
              <a:t>   - The heart area represents </a:t>
            </a:r>
            <a:r>
              <a:rPr lang="en-US" altLang="en-US" sz="2400" b="1" smtClean="0">
                <a:solidFill>
                  <a:schemeClr val="accent2"/>
                </a:solidFill>
              </a:rPr>
              <a:t>one-third</a:t>
            </a:r>
            <a:r>
              <a:rPr lang="en-US" altLang="en-US" sz="2400" b="1" smtClean="0"/>
              <a:t> of the chest area 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folHlink"/>
              </a:buClr>
              <a:buFont typeface="Wingdings" pitchFamily="2" charset="2"/>
              <a:buNone/>
              <a:defRPr/>
            </a:pPr>
            <a:r>
              <a:rPr lang="en-US" altLang="en-US" sz="2400" b="1" smtClean="0"/>
              <a:t>   - The heart axis runs at an angle of </a:t>
            </a:r>
            <a:r>
              <a:rPr lang="en-US" altLang="en-US" sz="2400" b="1" smtClean="0">
                <a:solidFill>
                  <a:schemeClr val="accent2"/>
                </a:solidFill>
              </a:rPr>
              <a:t>45 degrees</a:t>
            </a:r>
            <a:r>
              <a:rPr lang="en-US" altLang="en-US" sz="2400" b="1" smtClean="0"/>
              <a:t> to the 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folHlink"/>
              </a:buClr>
              <a:buFont typeface="Wingdings" pitchFamily="2" charset="2"/>
              <a:buNone/>
              <a:defRPr/>
            </a:pPr>
            <a:r>
              <a:rPr lang="en-US" altLang="en-US" sz="2400" b="1" smtClean="0"/>
              <a:t>     spine-sternum axis;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folHlink"/>
              </a:buClr>
              <a:buFont typeface="Wingdings" pitchFamily="2" charset="2"/>
              <a:buNone/>
              <a:defRPr/>
            </a:pPr>
            <a:r>
              <a:rPr lang="en-US" altLang="en-US" sz="2400" b="1" smtClean="0"/>
              <a:t>   - The right ventricle lies directly under the sternum, the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folHlink"/>
              </a:buClr>
              <a:buFont typeface="Wingdings" pitchFamily="2" charset="2"/>
              <a:buNone/>
              <a:defRPr/>
            </a:pPr>
            <a:r>
              <a:rPr lang="en-US" altLang="en-US" sz="2400" b="1" smtClean="0"/>
              <a:t>     left atrium closest to the spine;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folHlink"/>
              </a:buClr>
              <a:buFont typeface="Wingdings" pitchFamily="2" charset="2"/>
              <a:buNone/>
              <a:defRPr/>
            </a:pPr>
            <a:r>
              <a:rPr lang="en-US" altLang="en-US" sz="2400" b="1" smtClean="0"/>
              <a:t>   - Left &amp; right ventricle are of </a:t>
            </a:r>
            <a:r>
              <a:rPr lang="en-US" altLang="en-US" sz="2400" b="1" smtClean="0">
                <a:solidFill>
                  <a:schemeClr val="accent2"/>
                </a:solidFill>
              </a:rPr>
              <a:t>equal</a:t>
            </a:r>
            <a:r>
              <a:rPr lang="en-US" altLang="en-US" sz="2400" b="1" smtClean="0"/>
              <a:t> size; the right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folHlink"/>
              </a:buClr>
              <a:buFont typeface="Wingdings" pitchFamily="2" charset="2"/>
              <a:buNone/>
              <a:defRPr/>
            </a:pPr>
            <a:r>
              <a:rPr lang="en-US" altLang="en-US" sz="2400" b="1" smtClean="0"/>
              <a:t>     ventricle is </a:t>
            </a:r>
            <a:r>
              <a:rPr lang="en-US" altLang="en-US" sz="2400" b="1" smtClean="0">
                <a:solidFill>
                  <a:schemeClr val="accent2"/>
                </a:solidFill>
              </a:rPr>
              <a:t>more trabeculated</a:t>
            </a:r>
            <a:r>
              <a:rPr lang="en-US" altLang="en-US" sz="2400" b="1" smtClean="0"/>
              <a:t> (moderator band);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folHlink"/>
              </a:buClr>
              <a:buFont typeface="Wingdings" pitchFamily="2" charset="2"/>
              <a:buNone/>
              <a:defRPr/>
            </a:pPr>
            <a:r>
              <a:rPr lang="en-US" altLang="en-US" sz="2400" b="1" smtClean="0"/>
              <a:t>   - The tricuspid valve displays a </a:t>
            </a:r>
            <a:r>
              <a:rPr lang="en-US" altLang="en-US" sz="2400" b="1" smtClean="0">
                <a:solidFill>
                  <a:schemeClr val="accent2"/>
                </a:solidFill>
              </a:rPr>
              <a:t>more apical insertion</a:t>
            </a:r>
            <a:r>
              <a:rPr lang="en-US" altLang="en-US" sz="2400" b="1" smtClean="0"/>
              <a:t>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folHlink"/>
              </a:buClr>
              <a:buFont typeface="Wingdings" pitchFamily="2" charset="2"/>
              <a:buNone/>
              <a:defRPr/>
            </a:pPr>
            <a:r>
              <a:rPr lang="en-US" altLang="en-US" sz="2400" b="1" smtClean="0"/>
              <a:t>     than the mitral valve.</a:t>
            </a:r>
          </a:p>
        </p:txBody>
      </p:sp>
    </p:spTree>
    <p:extLst>
      <p:ext uri="{BB962C8B-B14F-4D97-AF65-F5344CB8AC3E}">
        <p14:creationId xmlns:p14="http://schemas.microsoft.com/office/powerpoint/2010/main" val="188508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smtClean="0"/>
              <a:t>               TAKE HOME MESSAGE (II)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folHlink"/>
              </a:buClr>
              <a:buFont typeface="Wingdings 2"/>
              <a:buChar char=""/>
              <a:defRPr/>
            </a:pPr>
            <a:endParaRPr lang="en-US" altLang="en-US" sz="2400" b="1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folHlink"/>
              </a:buClr>
              <a:buFont typeface="Wingdings 2"/>
              <a:buChar char=""/>
              <a:defRPr/>
            </a:pPr>
            <a:r>
              <a:rPr lang="en-US" altLang="en-US" sz="2400" b="1" smtClean="0"/>
              <a:t>Left ventricular ( </a:t>
            </a:r>
            <a:r>
              <a:rPr lang="en-US" altLang="en-US" sz="2400" b="1" smtClean="0">
                <a:solidFill>
                  <a:schemeClr val="accent2"/>
                </a:solidFill>
              </a:rPr>
              <a:t>ascending aorta</a:t>
            </a:r>
            <a:r>
              <a:rPr lang="en-US" altLang="en-US" sz="2400" b="1" smtClean="0"/>
              <a:t>) and right ventricular (</a:t>
            </a:r>
            <a:r>
              <a:rPr lang="en-US" altLang="en-US" sz="2400" b="1" smtClean="0">
                <a:solidFill>
                  <a:schemeClr val="accent2"/>
                </a:solidFill>
              </a:rPr>
              <a:t>main pulmonary artery</a:t>
            </a:r>
            <a:r>
              <a:rPr lang="en-US" altLang="en-US" sz="2400" b="1" smtClean="0"/>
              <a:t>) outflow tract cross each other at virtually right angles;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folHlink"/>
              </a:buClr>
              <a:buFont typeface="Wingdings 2"/>
              <a:buChar char=""/>
              <a:defRPr/>
            </a:pPr>
            <a:r>
              <a:rPr lang="en-US" altLang="en-US" sz="2400" b="1" smtClean="0"/>
              <a:t>The </a:t>
            </a:r>
            <a:r>
              <a:rPr lang="en-US" altLang="en-US" sz="2400" b="1" smtClean="0">
                <a:solidFill>
                  <a:schemeClr val="accent2"/>
                </a:solidFill>
              </a:rPr>
              <a:t>three-vessel view</a:t>
            </a:r>
            <a:r>
              <a:rPr lang="en-US" altLang="en-US" sz="2400" b="1" smtClean="0"/>
              <a:t> depicts the intricate spatial relationship between aortic arch, main pulmonary artery and ductus arteriosus;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folHlink"/>
              </a:buClr>
              <a:buFont typeface="Wingdings 2"/>
              <a:buChar char=""/>
              <a:defRPr/>
            </a:pPr>
            <a:r>
              <a:rPr lang="en-US" altLang="en-US" sz="2400" b="1" smtClean="0"/>
              <a:t>A </a:t>
            </a:r>
            <a:r>
              <a:rPr lang="en-US" altLang="en-US" sz="2400" b="1" smtClean="0">
                <a:solidFill>
                  <a:schemeClr val="accent2"/>
                </a:solidFill>
              </a:rPr>
              <a:t>complete</a:t>
            </a:r>
            <a:r>
              <a:rPr lang="en-US" altLang="en-US" sz="2400" b="1" smtClean="0"/>
              <a:t> image of </a:t>
            </a:r>
            <a:r>
              <a:rPr lang="en-US" altLang="en-US" sz="2400" b="1" smtClean="0">
                <a:solidFill>
                  <a:schemeClr val="accent2"/>
                </a:solidFill>
              </a:rPr>
              <a:t>aortic arch</a:t>
            </a:r>
            <a:r>
              <a:rPr lang="en-US" altLang="en-US" sz="2400" b="1" smtClean="0"/>
              <a:t> and </a:t>
            </a:r>
            <a:r>
              <a:rPr lang="en-US" altLang="en-US" sz="2400" b="1" smtClean="0">
                <a:solidFill>
                  <a:schemeClr val="accent2"/>
                </a:solidFill>
              </a:rPr>
              <a:t>ductus arteriosus</a:t>
            </a:r>
            <a:r>
              <a:rPr lang="en-US" altLang="en-US" sz="2400" b="1" smtClean="0"/>
              <a:t> can only be obtained  on a sagittal cross-section;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folHlink"/>
              </a:buClr>
              <a:buFont typeface="Wingdings 2"/>
              <a:buChar char=""/>
              <a:defRPr/>
            </a:pPr>
            <a:r>
              <a:rPr lang="en-US" altLang="en-US" sz="2400" b="1" smtClean="0"/>
              <a:t>The aortic arch gives rise to </a:t>
            </a:r>
            <a:r>
              <a:rPr lang="en-US" altLang="en-US" sz="2400" b="1" smtClean="0">
                <a:solidFill>
                  <a:schemeClr val="accent2"/>
                </a:solidFill>
              </a:rPr>
              <a:t>three head and neck vessels.</a:t>
            </a:r>
          </a:p>
        </p:txBody>
      </p:sp>
    </p:spTree>
    <p:extLst>
      <p:ext uri="{BB962C8B-B14F-4D97-AF65-F5344CB8AC3E}">
        <p14:creationId xmlns:p14="http://schemas.microsoft.com/office/powerpoint/2010/main" val="254486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279400"/>
            <a:ext cx="4991100" cy="629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31716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/>
          </p:cNvSpPr>
          <p:nvPr/>
        </p:nvSpPr>
        <p:spPr bwMode="auto">
          <a:xfrm>
            <a:off x="415925" y="220663"/>
            <a:ext cx="7920038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1273" bIns="0"/>
          <a:lstStyle>
            <a:lvl1pPr marL="5715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9pPr>
          </a:lstStyle>
          <a:p>
            <a:pPr eaLnBrk="1" hangingPunct="1">
              <a:defRPr/>
            </a:pPr>
            <a:r>
              <a:rPr lang="en-US" altLang="en-US" sz="3900">
                <a:solidFill>
                  <a:srgbClr val="2E6FF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MS PGothic" pitchFamily="34" charset="-128"/>
              </a:rPr>
              <a:t>Color Doppler not mandatory but its use is helpful</a:t>
            </a:r>
          </a:p>
        </p:txBody>
      </p:sp>
      <p:grpSp>
        <p:nvGrpSpPr>
          <p:cNvPr id="21507" name="Group 7"/>
          <p:cNvGrpSpPr>
            <a:grpSpLocks/>
          </p:cNvGrpSpPr>
          <p:nvPr/>
        </p:nvGrpSpPr>
        <p:grpSpPr bwMode="auto">
          <a:xfrm>
            <a:off x="500063" y="1654175"/>
            <a:ext cx="3965575" cy="4679950"/>
            <a:chOff x="0" y="0"/>
            <a:chExt cx="3552" cy="4192"/>
          </a:xfrm>
        </p:grpSpPr>
        <p:pic>
          <p:nvPicPr>
            <p:cNvPr id="2" name="Picture 2"/>
            <p:cNvPicPr>
              <a:picLocks noChangeArrowheads="1"/>
            </p:cNvPicPr>
            <p:nvPr/>
          </p:nvPicPr>
          <p:blipFill>
            <a:blip r:embed="rId2"/>
            <a:srcRect l="35023" t="24770" r="34004" b="27434"/>
            <a:stretch>
              <a:fillRect/>
            </a:stretch>
          </p:blipFill>
          <p:spPr bwMode="auto">
            <a:xfrm>
              <a:off x="0" y="0"/>
              <a:ext cx="3552" cy="4192"/>
            </a:xfrm>
            <a:prstGeom prst="rect">
              <a:avLst/>
            </a:prstGeom>
            <a:noFill/>
            <a:ln>
              <a:noFill/>
            </a:ln>
            <a:effectLst>
              <a:outerShdw blurRad="101600" dist="101599" dir="3180003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3"/>
            <p:cNvSpPr>
              <a:spLocks/>
            </p:cNvSpPr>
            <p:nvPr/>
          </p:nvSpPr>
          <p:spPr bwMode="auto">
            <a:xfrm>
              <a:off x="1639" y="1081"/>
              <a:ext cx="269" cy="23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54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1pPr>
              <a:lvl2pPr marL="742950" indent="-28575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2pPr>
              <a:lvl3pPr marL="11430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3pPr>
              <a:lvl4pPr marL="16002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4pPr>
              <a:lvl5pPr marL="20574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7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ea typeface="MS PGothic" pitchFamily="34" charset="-128"/>
                  <a:sym typeface="Arial" pitchFamily="34" charset="0"/>
                </a:rPr>
                <a:t>RV</a:t>
              </a:r>
            </a:p>
          </p:txBody>
        </p:sp>
        <p:sp>
          <p:nvSpPr>
            <p:cNvPr id="31748" name="Rectangle 4"/>
            <p:cNvSpPr>
              <a:spLocks/>
            </p:cNvSpPr>
            <p:nvPr/>
          </p:nvSpPr>
          <p:spPr bwMode="auto">
            <a:xfrm>
              <a:off x="1102" y="1364"/>
              <a:ext cx="229" cy="235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54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1pPr>
              <a:lvl2pPr marL="742950" indent="-28575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2pPr>
              <a:lvl3pPr marL="11430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3pPr>
              <a:lvl4pPr marL="16002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4pPr>
              <a:lvl5pPr marL="20574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7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ea typeface="MS PGothic" pitchFamily="34" charset="-128"/>
                  <a:sym typeface="Arial" pitchFamily="34" charset="0"/>
                </a:rPr>
                <a:t>LV</a:t>
              </a:r>
            </a:p>
          </p:txBody>
        </p:sp>
        <p:sp>
          <p:nvSpPr>
            <p:cNvPr id="31749" name="Rectangle 5"/>
            <p:cNvSpPr>
              <a:spLocks/>
            </p:cNvSpPr>
            <p:nvPr/>
          </p:nvSpPr>
          <p:spPr bwMode="auto">
            <a:xfrm>
              <a:off x="2095" y="1988"/>
              <a:ext cx="273" cy="235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54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1pPr>
              <a:lvl2pPr marL="742950" indent="-28575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2pPr>
              <a:lvl3pPr marL="11430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3pPr>
              <a:lvl4pPr marL="16002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4pPr>
              <a:lvl5pPr marL="20574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7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ea typeface="MS PGothic" pitchFamily="34" charset="-128"/>
                  <a:sym typeface="Arial" pitchFamily="34" charset="0"/>
                </a:rPr>
                <a:t>RA</a:t>
              </a:r>
            </a:p>
          </p:txBody>
        </p:sp>
        <p:sp>
          <p:nvSpPr>
            <p:cNvPr id="31750" name="Rectangle 6"/>
            <p:cNvSpPr>
              <a:spLocks/>
            </p:cNvSpPr>
            <p:nvPr/>
          </p:nvSpPr>
          <p:spPr bwMode="auto">
            <a:xfrm>
              <a:off x="1330" y="2268"/>
              <a:ext cx="239" cy="235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54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1pPr>
              <a:lvl2pPr marL="742950" indent="-28575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2pPr>
              <a:lvl3pPr marL="11430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3pPr>
              <a:lvl4pPr marL="16002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4pPr>
              <a:lvl5pPr marL="20574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7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ea typeface="MS PGothic" pitchFamily="34" charset="-128"/>
                  <a:sym typeface="Arial" pitchFamily="34" charset="0"/>
                </a:rPr>
                <a:t>LA</a:t>
              </a:r>
            </a:p>
          </p:txBody>
        </p:sp>
      </p:grpSp>
      <p:grpSp>
        <p:nvGrpSpPr>
          <p:cNvPr id="21508" name="Group 13"/>
          <p:cNvGrpSpPr>
            <a:grpSpLocks/>
          </p:cNvGrpSpPr>
          <p:nvPr/>
        </p:nvGrpSpPr>
        <p:grpSpPr bwMode="auto">
          <a:xfrm>
            <a:off x="4821238" y="1812925"/>
            <a:ext cx="3519487" cy="4678363"/>
            <a:chOff x="0" y="0"/>
            <a:chExt cx="3152" cy="4192"/>
          </a:xfrm>
        </p:grpSpPr>
        <p:pic>
          <p:nvPicPr>
            <p:cNvPr id="31752" name="Picture 8"/>
            <p:cNvPicPr>
              <a:picLocks noChangeAspect="1" noChangeArrowheads="1"/>
            </p:cNvPicPr>
            <p:nvPr/>
          </p:nvPicPr>
          <p:blipFill>
            <a:blip r:embed="rId3"/>
            <a:srcRect l="36655" t="32715" r="34351" b="16080"/>
            <a:stretch>
              <a:fillRect/>
            </a:stretch>
          </p:blipFill>
          <p:spPr bwMode="auto">
            <a:xfrm>
              <a:off x="0" y="0"/>
              <a:ext cx="3152" cy="4192"/>
            </a:xfrm>
            <a:prstGeom prst="rect">
              <a:avLst/>
            </a:prstGeom>
            <a:noFill/>
            <a:ln>
              <a:noFill/>
            </a:ln>
            <a:effectLst>
              <a:outerShdw blurRad="101600" dist="101599" dir="3180003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3" name="Rectangle 9"/>
            <p:cNvSpPr>
              <a:spLocks/>
            </p:cNvSpPr>
            <p:nvPr/>
          </p:nvSpPr>
          <p:spPr bwMode="auto">
            <a:xfrm>
              <a:off x="626" y="1373"/>
              <a:ext cx="415" cy="27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54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1pPr>
              <a:lvl2pPr marL="742950" indent="-28575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2pPr>
              <a:lvl3pPr marL="11430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3pPr>
              <a:lvl4pPr marL="16002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4pPr>
              <a:lvl5pPr marL="20574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ea typeface="MS PGothic" pitchFamily="34" charset="-128"/>
                  <a:sym typeface="Arial" pitchFamily="34" charset="0"/>
                </a:rPr>
                <a:t>LV</a:t>
              </a:r>
            </a:p>
          </p:txBody>
        </p:sp>
        <p:sp>
          <p:nvSpPr>
            <p:cNvPr id="31754" name="Rectangle 10"/>
            <p:cNvSpPr>
              <a:spLocks/>
            </p:cNvSpPr>
            <p:nvPr/>
          </p:nvSpPr>
          <p:spPr bwMode="auto">
            <a:xfrm>
              <a:off x="1601" y="2191"/>
              <a:ext cx="512" cy="249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54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1pPr>
              <a:lvl2pPr marL="742950" indent="-28575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2pPr>
              <a:lvl3pPr marL="11430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3pPr>
              <a:lvl4pPr marL="16002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4pPr>
              <a:lvl5pPr marL="20574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7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ea typeface="MS PGothic" pitchFamily="34" charset="-128"/>
                  <a:sym typeface="Arial" pitchFamily="34" charset="0"/>
                </a:rPr>
                <a:t>AoA</a:t>
              </a:r>
            </a:p>
          </p:txBody>
        </p:sp>
        <p:sp>
          <p:nvSpPr>
            <p:cNvPr id="31755" name="Rectangle 11"/>
            <p:cNvSpPr>
              <a:spLocks/>
            </p:cNvSpPr>
            <p:nvPr/>
          </p:nvSpPr>
          <p:spPr bwMode="auto">
            <a:xfrm>
              <a:off x="1311" y="1223"/>
              <a:ext cx="496" cy="27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54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1pPr>
              <a:lvl2pPr marL="742950" indent="-28575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2pPr>
              <a:lvl3pPr marL="11430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3pPr>
              <a:lvl4pPr marL="16002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4pPr>
              <a:lvl5pPr marL="20574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ea typeface="MS PGothic" pitchFamily="34" charset="-128"/>
                  <a:sym typeface="Arial" pitchFamily="34" charset="0"/>
                </a:rPr>
                <a:t>RV</a:t>
              </a:r>
            </a:p>
          </p:txBody>
        </p:sp>
        <p:sp>
          <p:nvSpPr>
            <p:cNvPr id="31756" name="Rectangle 12"/>
            <p:cNvSpPr>
              <a:spLocks/>
            </p:cNvSpPr>
            <p:nvPr/>
          </p:nvSpPr>
          <p:spPr bwMode="auto">
            <a:xfrm>
              <a:off x="921" y="3144"/>
              <a:ext cx="536" cy="249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54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1pPr>
              <a:lvl2pPr marL="742950" indent="-28575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2pPr>
              <a:lvl3pPr marL="11430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3pPr>
              <a:lvl4pPr marL="16002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4pPr>
              <a:lvl5pPr marL="2057400" indent="-228600" eaLnBrk="0" hangingPunct="0"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Helvetica Neue Light" pitchFamily="-84" charset="0"/>
                  <a:ea typeface="ヒラギノ角ゴ ProN W3" pitchFamily="-84" charset="-128"/>
                  <a:sym typeface="Helvetica Neue Light" pitchFamily="-8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7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ea typeface="MS PGothic" pitchFamily="34" charset="-128"/>
                  <a:sym typeface="Arial" pitchFamily="34" charset="0"/>
                </a:rPr>
                <a:t>AoD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14244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534400" cy="1143000"/>
          </a:xfrm>
          <a:solidFill>
            <a:schemeClr val="accent1"/>
          </a:solidFill>
        </p:spPr>
        <p:txBody>
          <a:bodyPr/>
          <a:lstStyle/>
          <a:p>
            <a:r>
              <a:rPr lang="en-US" altLang="en-US" sz="2800" dirty="0" smtClean="0"/>
              <a:t>       </a:t>
            </a:r>
            <a:r>
              <a:rPr lang="en-US" altLang="en-US" sz="2800" dirty="0" smtClean="0">
                <a:solidFill>
                  <a:schemeClr val="bg2"/>
                </a:solidFill>
              </a:rPr>
              <a:t>FRONTAL VIEW OF THE FETAL HEART</a:t>
            </a:r>
            <a:br>
              <a:rPr lang="en-US" altLang="en-US" sz="2800" dirty="0" smtClean="0">
                <a:solidFill>
                  <a:schemeClr val="bg2"/>
                </a:solidFill>
              </a:rPr>
            </a:br>
            <a:r>
              <a:rPr lang="en-US" altLang="en-US" sz="2800" dirty="0" smtClean="0">
                <a:solidFill>
                  <a:schemeClr val="bg2"/>
                </a:solidFill>
              </a:rPr>
              <a:t>  </a:t>
            </a:r>
            <a:r>
              <a:rPr lang="en-US" altLang="en-US" sz="1800" dirty="0" smtClean="0">
                <a:solidFill>
                  <a:schemeClr val="bg2"/>
                </a:solidFill>
              </a:rPr>
              <a:t>C </a:t>
            </a:r>
            <a:r>
              <a:rPr lang="en-US" altLang="en-US" sz="1800" dirty="0" err="1" smtClean="0">
                <a:solidFill>
                  <a:schemeClr val="bg2"/>
                </a:solidFill>
              </a:rPr>
              <a:t>Tennstedt</a:t>
            </a:r>
            <a:r>
              <a:rPr lang="en-US" altLang="en-US" sz="1800" dirty="0" smtClean="0">
                <a:solidFill>
                  <a:schemeClr val="bg2"/>
                </a:solidFill>
              </a:rPr>
              <a:t>. In: Fetal Cardiology. (</a:t>
            </a:r>
            <a:r>
              <a:rPr lang="en-US" altLang="en-US" sz="1800" dirty="0" err="1" smtClean="0">
                <a:solidFill>
                  <a:schemeClr val="bg2"/>
                </a:solidFill>
              </a:rPr>
              <a:t>Yagel</a:t>
            </a:r>
            <a:r>
              <a:rPr lang="en-US" altLang="en-US" sz="1800" dirty="0" smtClean="0">
                <a:solidFill>
                  <a:schemeClr val="bg2"/>
                </a:solidFill>
              </a:rPr>
              <a:t> et </a:t>
            </a:r>
            <a:r>
              <a:rPr lang="en-US" altLang="en-US" sz="1800" dirty="0" err="1" smtClean="0">
                <a:solidFill>
                  <a:schemeClr val="bg2"/>
                </a:solidFill>
              </a:rPr>
              <a:t>al,eds</a:t>
            </a:r>
            <a:r>
              <a:rPr lang="en-US" altLang="en-US" sz="1800" dirty="0" smtClean="0">
                <a:solidFill>
                  <a:schemeClr val="bg2"/>
                </a:solidFill>
              </a:rPr>
              <a:t>).</a:t>
            </a:r>
            <a:r>
              <a:rPr lang="en-US" altLang="en-US" sz="1800" dirty="0" err="1" smtClean="0">
                <a:solidFill>
                  <a:schemeClr val="bg2"/>
                </a:solidFill>
              </a:rPr>
              <a:t>Dunitz</a:t>
            </a:r>
            <a:r>
              <a:rPr lang="en-US" altLang="en-US" sz="1800" dirty="0" smtClean="0">
                <a:solidFill>
                  <a:schemeClr val="bg2"/>
                </a:solidFill>
              </a:rPr>
              <a:t>, 2004, pp 23-31.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8534400" cy="4648200"/>
          </a:xfrm>
        </p:spPr>
        <p:txBody>
          <a:bodyPr/>
          <a:lstStyle/>
          <a:p>
            <a:endParaRPr lang="en-US" altLang="en-US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4" t="41667" r="14063" b="19792"/>
          <a:stretch>
            <a:fillRect/>
          </a:stretch>
        </p:blipFill>
        <p:spPr bwMode="auto">
          <a:xfrm>
            <a:off x="2590800" y="1828800"/>
            <a:ext cx="34290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393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371600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smtClean="0"/>
              <a:t>  </a:t>
            </a:r>
            <a:r>
              <a:rPr lang="en-US" altLang="en-US" dirty="0" smtClean="0">
                <a:solidFill>
                  <a:schemeClr val="bg2"/>
                </a:solidFill>
              </a:rPr>
              <a:t>CROSS SECTIONS THROUGH THE   </a:t>
            </a:r>
            <a:r>
              <a:rPr lang="en-US" altLang="en-US" sz="4800" dirty="0" smtClean="0">
                <a:solidFill>
                  <a:schemeClr val="bg2"/>
                </a:solidFill>
              </a:rPr>
              <a:t>                      FETAL HEART</a:t>
            </a:r>
            <a:r>
              <a:rPr lang="en-US" altLang="en-US" dirty="0" smtClean="0">
                <a:solidFill>
                  <a:schemeClr val="bg2"/>
                </a:solidFill>
              </a:rPr>
              <a:t>        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935163"/>
            <a:ext cx="8305800" cy="4389437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9220" name="Picture 4" descr="DSC_21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52600"/>
            <a:ext cx="5486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527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663" y="130175"/>
            <a:ext cx="1293812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836613"/>
            <a:ext cx="7473950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3778250"/>
            <a:ext cx="7473950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52124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213" y="84138"/>
            <a:ext cx="1293812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1279525"/>
            <a:ext cx="6303963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855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763000" cy="1143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CC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flatTx/>
          </a:bodyPr>
          <a:lstStyle/>
          <a:p>
            <a:r>
              <a:rPr lang="en-US" altLang="en-US" sz="4000"/>
              <a:t>4 Chamber View &amp; Great Vessels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4554538" cy="3352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</a:extLst>
        </p:spPr>
        <p:txBody>
          <a:bodyPr>
            <a:flatTx/>
          </a:bodyPr>
          <a:lstStyle/>
          <a:p>
            <a:pPr>
              <a:lnSpc>
                <a:spcPct val="90000"/>
              </a:lnSpc>
            </a:pPr>
            <a:r>
              <a:rPr lang="en-US" altLang="en-US" sz="3600">
                <a:solidFill>
                  <a:srgbClr val="FF33CC"/>
                </a:solidFill>
              </a:rPr>
              <a:t>What to look for:</a:t>
            </a:r>
            <a:r>
              <a:rPr lang="en-US" altLang="en-US" sz="2800">
                <a:solidFill>
                  <a:schemeClr val="bg1"/>
                </a:solidFill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altLang="en-US" sz="3200">
                <a:solidFill>
                  <a:schemeClr val="bg1"/>
                </a:solidFill>
              </a:rPr>
              <a:t>Size </a:t>
            </a:r>
          </a:p>
          <a:p>
            <a:pPr lvl="1">
              <a:lnSpc>
                <a:spcPct val="90000"/>
              </a:lnSpc>
            </a:pPr>
            <a:r>
              <a:rPr lang="en-US" altLang="en-US" sz="3200">
                <a:solidFill>
                  <a:schemeClr val="bg1"/>
                </a:solidFill>
              </a:rPr>
              <a:t>Position</a:t>
            </a:r>
          </a:p>
          <a:p>
            <a:pPr lvl="1">
              <a:lnSpc>
                <a:spcPct val="90000"/>
              </a:lnSpc>
            </a:pPr>
            <a:r>
              <a:rPr lang="en-US" altLang="en-US" sz="3200">
                <a:solidFill>
                  <a:schemeClr val="bg1"/>
                </a:solidFill>
              </a:rPr>
              <a:t>Morphology</a:t>
            </a:r>
          </a:p>
          <a:p>
            <a:pPr lvl="1">
              <a:lnSpc>
                <a:spcPct val="90000"/>
              </a:lnSpc>
            </a:pPr>
            <a:r>
              <a:rPr lang="en-US" altLang="en-US" sz="3200">
                <a:solidFill>
                  <a:schemeClr val="bg1"/>
                </a:solidFill>
              </a:rPr>
              <a:t>Rhythm</a:t>
            </a:r>
          </a:p>
          <a:p>
            <a:pPr lvl="1">
              <a:lnSpc>
                <a:spcPct val="90000"/>
              </a:lnSpc>
            </a:pPr>
            <a:r>
              <a:rPr lang="en-US" altLang="en-US" sz="3200">
                <a:solidFill>
                  <a:schemeClr val="bg1"/>
                </a:solidFill>
              </a:rPr>
              <a:t>Function</a:t>
            </a:r>
          </a:p>
        </p:txBody>
      </p:sp>
      <p:pic>
        <p:nvPicPr>
          <p:cNvPr id="182277" name="BREBACKD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19200"/>
            <a:ext cx="35052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78" name="Picture 6" descr="4CH DIA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886200"/>
            <a:ext cx="2546350" cy="2667000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79" name="Picture 7" descr="4cam-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759200"/>
            <a:ext cx="28194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14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" fill="hold"/>
                                        <p:tgtEl>
                                          <p:spTgt spid="1822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227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2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22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227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128000" cy="1143000"/>
          </a:xfrm>
          <a:noFill/>
          <a:ln/>
        </p:spPr>
        <p:txBody>
          <a:bodyPr lIns="92075" tIns="46038" rIns="92075" bIns="46038"/>
          <a:lstStyle/>
          <a:p>
            <a:r>
              <a:rPr lang="de-DE" altLang="en-US"/>
              <a:t>4 Chamber View</a:t>
            </a:r>
          </a:p>
        </p:txBody>
      </p:sp>
      <p:sp>
        <p:nvSpPr>
          <p:cNvPr id="258064" name="Rectangle 16"/>
          <p:cNvSpPr>
            <a:spLocks noGrp="1" noChangeArrowheads="1"/>
          </p:cNvSpPr>
          <p:nvPr>
            <p:ph idx="1"/>
          </p:nvPr>
        </p:nvSpPr>
        <p:spPr>
          <a:xfrm>
            <a:off x="304800" y="1143000"/>
            <a:ext cx="6781800" cy="2209800"/>
          </a:xfrm>
          <a:noFill/>
          <a:ln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279F"/>
                    </a:gs>
                    <a:gs pos="100000">
                      <a:srgbClr val="00279F">
                        <a:gamma/>
                        <a:shade val="0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125000"/>
              </a:lnSpc>
              <a:buClr>
                <a:srgbClr val="FF0000"/>
              </a:buClr>
              <a:buSzPct val="130000"/>
              <a:buFontTx/>
              <a:buNone/>
            </a:pPr>
            <a:r>
              <a:rPr lang="de-DE" altLang="en-US" b="0">
                <a:solidFill>
                  <a:srgbClr val="00FF00"/>
                </a:solidFill>
                <a:latin typeface="Arial" charset="0"/>
              </a:rPr>
              <a:t>* </a:t>
            </a:r>
            <a:r>
              <a:rPr lang="de-DE" altLang="en-US" sz="2800">
                <a:solidFill>
                  <a:schemeClr val="bg1"/>
                </a:solidFill>
              </a:rPr>
              <a:t>Cardiac size</a:t>
            </a:r>
            <a:r>
              <a:rPr lang="de-DE" altLang="en-US" sz="2800">
                <a:solidFill>
                  <a:srgbClr val="00FF00"/>
                </a:solidFill>
              </a:rPr>
              <a:t/>
            </a:r>
            <a:br>
              <a:rPr lang="de-DE" altLang="en-US" sz="2800">
                <a:solidFill>
                  <a:srgbClr val="00FF00"/>
                </a:solidFill>
              </a:rPr>
            </a:br>
            <a:r>
              <a:rPr lang="de-DE" altLang="en-US" sz="2800">
                <a:solidFill>
                  <a:schemeClr val="bg1"/>
                </a:solidFill>
              </a:rPr>
              <a:t>approx</a:t>
            </a:r>
            <a:r>
              <a:rPr lang="de-DE" altLang="en-US" sz="2800">
                <a:solidFill>
                  <a:srgbClr val="00FF00"/>
                </a:solidFill>
              </a:rPr>
              <a:t> </a:t>
            </a:r>
            <a:r>
              <a:rPr lang="de-DE" altLang="en-US" sz="2800"/>
              <a:t>1/3 thoracic</a:t>
            </a:r>
            <a:r>
              <a:rPr lang="de-DE" altLang="en-US" sz="2800">
                <a:solidFill>
                  <a:srgbClr val="00FF00"/>
                </a:solidFill>
              </a:rPr>
              <a:t> </a:t>
            </a:r>
            <a:r>
              <a:rPr lang="de-DE" altLang="en-US" sz="2800">
                <a:solidFill>
                  <a:schemeClr val="bg1"/>
                </a:solidFill>
              </a:rPr>
              <a:t>area</a:t>
            </a:r>
          </a:p>
          <a:p>
            <a:pPr>
              <a:lnSpc>
                <a:spcPct val="125000"/>
              </a:lnSpc>
              <a:buClr>
                <a:srgbClr val="FF0000"/>
              </a:buClr>
              <a:buSzPct val="130000"/>
              <a:buFontTx/>
              <a:buNone/>
            </a:pPr>
            <a:r>
              <a:rPr lang="de-DE" altLang="en-US" sz="2800">
                <a:solidFill>
                  <a:srgbClr val="00FF00"/>
                </a:solidFill>
              </a:rPr>
              <a:t>* cardio-thoracic ratio </a:t>
            </a:r>
            <a:r>
              <a:rPr lang="de-DE" altLang="en-US" sz="2800">
                <a:solidFill>
                  <a:srgbClr val="FF00FF"/>
                </a:solidFill>
              </a:rPr>
              <a:t>0.4 - 0.5</a:t>
            </a:r>
          </a:p>
          <a:p>
            <a:pPr lvl="1">
              <a:lnSpc>
                <a:spcPct val="95000"/>
              </a:lnSpc>
              <a:spcBef>
                <a:spcPct val="0"/>
              </a:spcBef>
              <a:buClr>
                <a:srgbClr val="FF0000"/>
              </a:buClr>
              <a:buSzPct val="130000"/>
              <a:buFontTx/>
              <a:buNone/>
            </a:pPr>
            <a:endParaRPr lang="de-DE" altLang="en-US">
              <a:solidFill>
                <a:srgbClr val="3AD83A"/>
              </a:solidFill>
              <a:latin typeface="Arial" charset="0"/>
            </a:endParaRPr>
          </a:p>
          <a:p>
            <a:pPr lvl="1">
              <a:lnSpc>
                <a:spcPct val="95000"/>
              </a:lnSpc>
              <a:buClr>
                <a:srgbClr val="FF0000"/>
              </a:buClr>
              <a:buSzPct val="130000"/>
            </a:pPr>
            <a:endParaRPr lang="de-DE" altLang="en-US"/>
          </a:p>
        </p:txBody>
      </p:sp>
      <p:grpSp>
        <p:nvGrpSpPr>
          <p:cNvPr id="258051" name="Group 3"/>
          <p:cNvGrpSpPr>
            <a:grpSpLocks/>
          </p:cNvGrpSpPr>
          <p:nvPr/>
        </p:nvGrpSpPr>
        <p:grpSpPr bwMode="auto">
          <a:xfrm>
            <a:off x="990600" y="3048000"/>
            <a:ext cx="3276600" cy="3505200"/>
            <a:chOff x="624" y="1920"/>
            <a:chExt cx="2064" cy="2208"/>
          </a:xfrm>
        </p:grpSpPr>
        <p:pic>
          <p:nvPicPr>
            <p:cNvPr id="258052" name="Picture 4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1920"/>
              <a:ext cx="2064" cy="2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8053" name="Rectangle 5"/>
            <p:cNvSpPr>
              <a:spLocks noChangeArrowheads="1"/>
            </p:cNvSpPr>
            <p:nvPr/>
          </p:nvSpPr>
          <p:spPr bwMode="auto">
            <a:xfrm>
              <a:off x="1547" y="2446"/>
              <a:ext cx="11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715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7145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286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743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3200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657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4114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hangingPunct="0"/>
              <a:endParaRPr lang="nl-NL" altLang="en-US" sz="2000" b="0">
                <a:solidFill>
                  <a:srgbClr val="FF9900"/>
                </a:solidFill>
              </a:endParaRPr>
            </a:p>
          </p:txBody>
        </p:sp>
        <p:sp>
          <p:nvSpPr>
            <p:cNvPr id="258054" name="Rectangle 6"/>
            <p:cNvSpPr>
              <a:spLocks noChangeArrowheads="1"/>
            </p:cNvSpPr>
            <p:nvPr/>
          </p:nvSpPr>
          <p:spPr bwMode="auto">
            <a:xfrm>
              <a:off x="1227" y="2603"/>
              <a:ext cx="11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715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7145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286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743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3200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657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4114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hangingPunct="0"/>
              <a:endParaRPr lang="nl-NL" altLang="en-US" sz="2000" b="0">
                <a:solidFill>
                  <a:srgbClr val="FF9900"/>
                </a:solidFill>
              </a:endParaRPr>
            </a:p>
          </p:txBody>
        </p:sp>
        <p:sp>
          <p:nvSpPr>
            <p:cNvPr id="258055" name="Rectangle 7"/>
            <p:cNvSpPr>
              <a:spLocks noChangeArrowheads="1"/>
            </p:cNvSpPr>
            <p:nvPr/>
          </p:nvSpPr>
          <p:spPr bwMode="auto">
            <a:xfrm>
              <a:off x="1487" y="3015"/>
              <a:ext cx="11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715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7145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286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743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3200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657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4114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hangingPunct="0"/>
              <a:endParaRPr lang="nl-NL" altLang="en-US" sz="2000" b="0">
                <a:solidFill>
                  <a:srgbClr val="FF9900"/>
                </a:solidFill>
              </a:endParaRPr>
            </a:p>
          </p:txBody>
        </p:sp>
        <p:sp>
          <p:nvSpPr>
            <p:cNvPr id="258056" name="Rectangle 8"/>
            <p:cNvSpPr>
              <a:spLocks noChangeArrowheads="1"/>
            </p:cNvSpPr>
            <p:nvPr/>
          </p:nvSpPr>
          <p:spPr bwMode="auto">
            <a:xfrm>
              <a:off x="1765" y="2740"/>
              <a:ext cx="11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715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7145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286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743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3200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657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4114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hangingPunct="0"/>
              <a:endParaRPr lang="nl-NL" altLang="en-US" sz="2000" b="0">
                <a:solidFill>
                  <a:srgbClr val="FF9900"/>
                </a:solidFill>
              </a:endParaRPr>
            </a:p>
          </p:txBody>
        </p:sp>
        <p:sp>
          <p:nvSpPr>
            <p:cNvPr id="258057" name="Rectangle 9"/>
            <p:cNvSpPr>
              <a:spLocks noChangeArrowheads="1"/>
            </p:cNvSpPr>
            <p:nvPr/>
          </p:nvSpPr>
          <p:spPr bwMode="auto">
            <a:xfrm>
              <a:off x="1303" y="3347"/>
              <a:ext cx="11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715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7145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286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743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3200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657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4114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hangingPunct="0"/>
              <a:endParaRPr lang="nl-NL" altLang="en-US" sz="2000" b="0">
                <a:solidFill>
                  <a:srgbClr val="FF9900"/>
                </a:solidFill>
              </a:endParaRPr>
            </a:p>
          </p:txBody>
        </p:sp>
      </p:grpSp>
      <p:grpSp>
        <p:nvGrpSpPr>
          <p:cNvPr id="258058" name="Group 10"/>
          <p:cNvGrpSpPr>
            <a:grpSpLocks/>
          </p:cNvGrpSpPr>
          <p:nvPr/>
        </p:nvGrpSpPr>
        <p:grpSpPr bwMode="auto">
          <a:xfrm>
            <a:off x="1066800" y="3124200"/>
            <a:ext cx="3048000" cy="3048000"/>
            <a:chOff x="3792" y="1152"/>
            <a:chExt cx="2400" cy="2112"/>
          </a:xfrm>
        </p:grpSpPr>
        <p:sp>
          <p:nvSpPr>
            <p:cNvPr id="258059" name="Oval 11"/>
            <p:cNvSpPr>
              <a:spLocks noChangeArrowheads="1"/>
            </p:cNvSpPr>
            <p:nvPr/>
          </p:nvSpPr>
          <p:spPr bwMode="auto">
            <a:xfrm rot="-1926727">
              <a:off x="4367" y="1198"/>
              <a:ext cx="1108" cy="1392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58060" name="Oval 12"/>
            <p:cNvSpPr>
              <a:spLocks noChangeArrowheads="1"/>
            </p:cNvSpPr>
            <p:nvPr/>
          </p:nvSpPr>
          <p:spPr bwMode="auto">
            <a:xfrm>
              <a:off x="3792" y="1152"/>
              <a:ext cx="2400" cy="2112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pic>
        <p:nvPicPr>
          <p:cNvPr id="25806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048000"/>
            <a:ext cx="3113088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8062" name="Oval 14"/>
          <p:cNvSpPr>
            <a:spLocks noChangeArrowheads="1"/>
          </p:cNvSpPr>
          <p:nvPr/>
        </p:nvSpPr>
        <p:spPr bwMode="auto">
          <a:xfrm>
            <a:off x="5029200" y="3124200"/>
            <a:ext cx="2819400" cy="304800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58063" name="Oval 15"/>
          <p:cNvSpPr>
            <a:spLocks noChangeArrowheads="1"/>
          </p:cNvSpPr>
          <p:nvPr/>
        </p:nvSpPr>
        <p:spPr bwMode="auto">
          <a:xfrm rot="1348300">
            <a:off x="5638800" y="3429000"/>
            <a:ext cx="1903413" cy="2668588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46376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8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8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8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8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62" grpId="0" animBg="1"/>
      <p:bldP spid="25806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tx2"/>
          </a:solidFill>
          <a:ln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en-US" sz="3200" smtClean="0">
                <a:solidFill>
                  <a:schemeClr val="bg1"/>
                </a:solidFill>
              </a:rPr>
              <a:t>H</a:t>
            </a:r>
            <a:r>
              <a:rPr lang="nl-NL" altLang="en-US" sz="3200" smtClean="0">
                <a:solidFill>
                  <a:schemeClr val="bg1"/>
                </a:solidFill>
              </a:rPr>
              <a:t>EART: 4 CHAMBER VIEW; HEART AXIS</a:t>
            </a:r>
            <a:endParaRPr lang="en-GB" altLang="en-US" smtClean="0"/>
          </a:p>
        </p:txBody>
      </p:sp>
      <p:pic>
        <p:nvPicPr>
          <p:cNvPr id="150532" name="Picture 4" descr="19800normaleanatomi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0" t="7811" r="20851" b="7492"/>
          <a:stretch>
            <a:fillRect/>
          </a:stretch>
        </p:blipFill>
        <p:spPr bwMode="auto">
          <a:xfrm>
            <a:off x="5080000" y="1905000"/>
            <a:ext cx="3725863" cy="4495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533" name="Line 5"/>
          <p:cNvSpPr>
            <a:spLocks noChangeShapeType="1"/>
          </p:cNvSpPr>
          <p:nvPr/>
        </p:nvSpPr>
        <p:spPr bwMode="auto">
          <a:xfrm flipV="1">
            <a:off x="5715000" y="2622550"/>
            <a:ext cx="2141538" cy="29400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304800" y="2362200"/>
            <a:ext cx="4122738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i="1">
                <a:solidFill>
                  <a:srgbClr val="0D1F74"/>
                </a:solidFill>
                <a:latin typeface="Arial" pitchFamily="34" charset="0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pitchFamily="34" charset="0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pitchFamily="34" charset="0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pitchFamily="34" charset="0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1" lang="nl-NL" altLang="en-US" sz="2800" b="1" i="0">
                <a:solidFill>
                  <a:schemeClr val="tx2"/>
                </a:solidFill>
              </a:rPr>
              <a:t>Heart axis: angle of 45 degrees to the spine – sternum axis which travels through: a) the LEFT atrium and  b) the RIGHT ventricle ! </a:t>
            </a:r>
          </a:p>
        </p:txBody>
      </p:sp>
      <p:grpSp>
        <p:nvGrpSpPr>
          <p:cNvPr id="150535" name="Group 7"/>
          <p:cNvGrpSpPr>
            <a:grpSpLocks/>
          </p:cNvGrpSpPr>
          <p:nvPr/>
        </p:nvGrpSpPr>
        <p:grpSpPr bwMode="auto">
          <a:xfrm>
            <a:off x="6230938" y="2286000"/>
            <a:ext cx="1249362" cy="1143000"/>
            <a:chOff x="4416" y="1440"/>
            <a:chExt cx="885" cy="720"/>
          </a:xfrm>
        </p:grpSpPr>
        <p:sp>
          <p:nvSpPr>
            <p:cNvPr id="13323" name="Line 8"/>
            <p:cNvSpPr>
              <a:spLocks noChangeShapeType="1"/>
            </p:cNvSpPr>
            <p:nvPr/>
          </p:nvSpPr>
          <p:spPr bwMode="auto">
            <a:xfrm>
              <a:off x="4416" y="1824"/>
              <a:ext cx="432" cy="336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324" name="Arc 9"/>
            <p:cNvSpPr>
              <a:spLocks/>
            </p:cNvSpPr>
            <p:nvPr/>
          </p:nvSpPr>
          <p:spPr bwMode="auto">
            <a:xfrm>
              <a:off x="4848" y="1776"/>
              <a:ext cx="192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3325" name="Text Box 10"/>
            <p:cNvSpPr txBox="1">
              <a:spLocks noChangeArrowheads="1"/>
            </p:cNvSpPr>
            <p:nvPr/>
          </p:nvSpPr>
          <p:spPr bwMode="auto">
            <a:xfrm>
              <a:off x="4848" y="1440"/>
              <a:ext cx="45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kumimoji="1" lang="nl-NL" altLang="en-US" sz="2400" i="0">
                  <a:solidFill>
                    <a:schemeClr val="tx2"/>
                  </a:solidFill>
                </a:rPr>
                <a:t>45 º</a:t>
              </a:r>
              <a:endParaRPr kumimoji="1" lang="en-GB" altLang="en-US" sz="2400" i="0">
                <a:solidFill>
                  <a:schemeClr val="tx2"/>
                </a:solidFill>
              </a:endParaRPr>
            </a:p>
          </p:txBody>
        </p:sp>
        <p:sp>
          <p:nvSpPr>
            <p:cNvPr id="13326" name="Line 11"/>
            <p:cNvSpPr>
              <a:spLocks noChangeShapeType="1"/>
            </p:cNvSpPr>
            <p:nvPr/>
          </p:nvSpPr>
          <p:spPr bwMode="auto">
            <a:xfrm>
              <a:off x="4848" y="1536"/>
              <a:ext cx="0" cy="624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cxnSp>
        <p:nvCxnSpPr>
          <p:cNvPr id="3" name="Straight Connector 2"/>
          <p:cNvCxnSpPr/>
          <p:nvPr/>
        </p:nvCxnSpPr>
        <p:spPr>
          <a:xfrm flipH="1">
            <a:off x="5945188" y="2819400"/>
            <a:ext cx="1790700" cy="2438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840538" y="2743200"/>
            <a:ext cx="0" cy="2273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150533" idx="0"/>
          </p:cNvCxnSpPr>
          <p:nvPr/>
        </p:nvCxnSpPr>
        <p:spPr>
          <a:xfrm>
            <a:off x="5715000" y="55626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40538" y="3048000"/>
            <a:ext cx="0" cy="2971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656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116</TotalTime>
  <Words>620</Words>
  <Application>Microsoft Office PowerPoint</Application>
  <PresentationFormat>On-screen Show (4:3)</PresentationFormat>
  <Paragraphs>140</Paragraphs>
  <Slides>29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Apex</vt:lpstr>
      <vt:lpstr>The Fetal Heart : what you should know</vt:lpstr>
      <vt:lpstr>FETAL CARDIOVASCULAR SYSTEM CONGENITAL HEART DISEASE (CHD)</vt:lpstr>
      <vt:lpstr>       FRONTAL VIEW OF THE FETAL HEART   C Tennstedt. In: Fetal Cardiology. (Yagel et al,eds).Dunitz, 2004, pp 23-31.</vt:lpstr>
      <vt:lpstr>  CROSS SECTIONS THROUGH THE                         FETAL HEART         </vt:lpstr>
      <vt:lpstr>PowerPoint Presentation</vt:lpstr>
      <vt:lpstr>PowerPoint Presentation</vt:lpstr>
      <vt:lpstr>4 Chamber View &amp; Great Vessels</vt:lpstr>
      <vt:lpstr>4 Chamber View</vt:lpstr>
      <vt:lpstr>HEART: 4 CHAMBER VIEW; HEART AXIS</vt:lpstr>
      <vt:lpstr>Left ventricle</vt:lpstr>
      <vt:lpstr>Right ventricle</vt:lpstr>
      <vt:lpstr>PowerPoint Presentation</vt:lpstr>
      <vt:lpstr>PowerPoint Presentation</vt:lpstr>
      <vt:lpstr>Atria</vt:lpstr>
      <vt:lpstr>PowerPoint Presentation</vt:lpstr>
      <vt:lpstr>PowerPoint Presentation</vt:lpstr>
      <vt:lpstr>     LEFT VENTRICULAR OUTFLOW TRACT (CALLEN)</vt:lpstr>
      <vt:lpstr>    RIGHT VENTRICULAR OUTFLOW TRACT  (CALLEN)</vt:lpstr>
      <vt:lpstr>PowerPoint Presentation</vt:lpstr>
      <vt:lpstr>PowerPoint Presentation</vt:lpstr>
      <vt:lpstr>PowerPoint Presentation</vt:lpstr>
      <vt:lpstr>PowerPoint Presentation</vt:lpstr>
      <vt:lpstr>        THREE-VESSEL VIEW   Shi-Joon Yoo &amp; Jaeggi, 2008</vt:lpstr>
      <vt:lpstr>                      AORTIC ARCH            Shi-Joon Yoo &amp; Jaeggi (2008)</vt:lpstr>
      <vt:lpstr>                       DUCTUS ARTERIOSUS                         shi-joon-yoo &amp; Jaeggi, 2008</vt:lpstr>
      <vt:lpstr>              TAKE HOME MESSAGE (I)</vt:lpstr>
      <vt:lpstr>               TAKE HOME MESSAGE (II)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WLADIMIROFF</dc:creator>
  <cp:lastModifiedBy>WLADIMIROFF</cp:lastModifiedBy>
  <cp:revision>14</cp:revision>
  <cp:lastPrinted>2017-05-02T19:22:39Z</cp:lastPrinted>
  <dcterms:created xsi:type="dcterms:W3CDTF">2017-04-24T11:06:27Z</dcterms:created>
  <dcterms:modified xsi:type="dcterms:W3CDTF">2017-05-19T07:41:16Z</dcterms:modified>
</cp:coreProperties>
</file>