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23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52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40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0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79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4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93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99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84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11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78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9CD06-9A61-4722-A1D2-1D4F91F9D564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0945-2039-4DD4-A749-CA899D4D4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67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7477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Does</a:t>
            </a:r>
            <a:r>
              <a:rPr lang="tr-TR" dirty="0" smtClean="0">
                <a:solidFill>
                  <a:srgbClr val="FF0000"/>
                </a:solidFill>
              </a:rPr>
              <a:t> Adenomyosis </a:t>
            </a:r>
            <a:r>
              <a:rPr lang="tr-TR" dirty="0" err="1" smtClean="0">
                <a:solidFill>
                  <a:srgbClr val="FF0000"/>
                </a:solidFill>
              </a:rPr>
              <a:t>Impede</a:t>
            </a:r>
            <a:r>
              <a:rPr lang="tr-TR" dirty="0" smtClean="0">
                <a:solidFill>
                  <a:srgbClr val="FF0000"/>
                </a:solidFill>
              </a:rPr>
              <a:t> Spread of </a:t>
            </a:r>
            <a:r>
              <a:rPr lang="tr-TR" dirty="0" err="1" smtClean="0">
                <a:solidFill>
                  <a:srgbClr val="FF0000"/>
                </a:solidFill>
              </a:rPr>
              <a:t>Endometrial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Cancer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03120" y="4790758"/>
            <a:ext cx="9144000" cy="1655762"/>
          </a:xfrm>
        </p:spPr>
        <p:txBody>
          <a:bodyPr/>
          <a:lstStyle/>
          <a:p>
            <a:pPr algn="r"/>
            <a:r>
              <a:rPr lang="tr-TR" dirty="0" smtClean="0"/>
              <a:t>Dr. Selçuk Erkılınç </a:t>
            </a:r>
          </a:p>
          <a:p>
            <a:pPr algn="r"/>
            <a:r>
              <a:rPr lang="tr-TR" dirty="0" smtClean="0"/>
              <a:t>Tepecik </a:t>
            </a:r>
            <a:r>
              <a:rPr lang="tr-TR" dirty="0" err="1" smtClean="0"/>
              <a:t>Education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Hospital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43143"/>
            <a:ext cx="3466148" cy="277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Conclussion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O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/>
              <a:t>study suggested that patients with endometrial cancer and adenomyosis had favorable pathologic and survival </a:t>
            </a:r>
            <a:r>
              <a:rPr lang="en-US" dirty="0" smtClean="0"/>
              <a:t>outcomes</a:t>
            </a:r>
            <a:endParaRPr lang="tr-TR" dirty="0" smtClean="0"/>
          </a:p>
          <a:p>
            <a:r>
              <a:rPr lang="tr-TR" dirty="0" smtClean="0"/>
              <a:t>Presence of adenomyosis may treat </a:t>
            </a:r>
            <a:r>
              <a:rPr lang="tr-TR" dirty="0" smtClean="0"/>
              <a:t>like a </a:t>
            </a:r>
            <a:r>
              <a:rPr lang="tr-TR" dirty="0" smtClean="0"/>
              <a:t>barrier for spread of endometrial cancer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65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tr-TR" sz="9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9600" dirty="0" err="1" smtClean="0">
                <a:solidFill>
                  <a:srgbClr val="FF0000"/>
                </a:solidFill>
              </a:rPr>
              <a:t>Thank</a:t>
            </a:r>
            <a:r>
              <a:rPr lang="tr-TR" sz="9600" dirty="0" smtClean="0">
                <a:solidFill>
                  <a:srgbClr val="FF0000"/>
                </a:solidFill>
              </a:rPr>
              <a:t> </a:t>
            </a:r>
            <a:r>
              <a:rPr lang="tr-TR" sz="9600" dirty="0" err="1" smtClean="0">
                <a:solidFill>
                  <a:srgbClr val="FF0000"/>
                </a:solidFill>
              </a:rPr>
              <a:t>You</a:t>
            </a:r>
            <a:r>
              <a:rPr lang="tr-TR" sz="9600" dirty="0" smtClean="0">
                <a:solidFill>
                  <a:srgbClr val="FF0000"/>
                </a:solidFill>
              </a:rPr>
              <a:t> </a:t>
            </a:r>
            <a:endParaRPr lang="tr-TR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Background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Adenomyosis is the presence of the endometrial tissue among myometrial tissue.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observation that the patient had adenomyosis had favorable oncologic outcomes made us investigate the effect of adenomyosis in endometrial cancer.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35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study was conducted at a </a:t>
            </a:r>
            <a:r>
              <a:rPr lang="en-US" dirty="0" err="1" smtClean="0"/>
              <a:t>tertiarry</a:t>
            </a:r>
            <a:r>
              <a:rPr lang="en-US" dirty="0" smtClean="0"/>
              <a:t> referral </a:t>
            </a:r>
            <a:r>
              <a:rPr lang="en-US" dirty="0" err="1" smtClean="0"/>
              <a:t>centre</a:t>
            </a:r>
            <a:r>
              <a:rPr lang="en-US" dirty="0" smtClean="0"/>
              <a:t>. The hospital data was reviewed from 2007 to 2016. A total of 1217 diagnosis of endometrial cancer encountered and 80 patients with concurrent adenomyosis constituted study group. </a:t>
            </a:r>
            <a:endParaRPr lang="tr-TR" dirty="0" smtClean="0"/>
          </a:p>
          <a:p>
            <a:r>
              <a:rPr lang="en-US" dirty="0"/>
              <a:t>Control group was selected </a:t>
            </a:r>
            <a:r>
              <a:rPr lang="en-US" dirty="0" err="1" smtClean="0"/>
              <a:t>acco</a:t>
            </a:r>
            <a:r>
              <a:rPr lang="tr-TR" dirty="0" smtClean="0"/>
              <a:t>r</a:t>
            </a:r>
            <a:r>
              <a:rPr lang="en-US" dirty="0" smtClean="0"/>
              <a:t>ding </a:t>
            </a:r>
            <a:r>
              <a:rPr lang="en-US" dirty="0"/>
              <a:t>to the grade of </a:t>
            </a:r>
            <a:r>
              <a:rPr lang="en-US" dirty="0" err="1"/>
              <a:t>tumour</a:t>
            </a:r>
            <a:r>
              <a:rPr lang="en-US" dirty="0"/>
              <a:t>. Four times as many as patients were included to the control group for each grade. A total of </a:t>
            </a:r>
            <a:r>
              <a:rPr lang="en-US" dirty="0" smtClean="0"/>
              <a:t>3</a:t>
            </a:r>
            <a:r>
              <a:rPr lang="tr-TR" dirty="0" smtClean="0"/>
              <a:t>20</a:t>
            </a:r>
            <a:r>
              <a:rPr lang="en-US" dirty="0" smtClean="0"/>
              <a:t> </a:t>
            </a:r>
            <a:r>
              <a:rPr lang="en-US" dirty="0"/>
              <a:t>patients constituted the control group. All pathologic slides in study group were reviewed by pathologists those were experienced in gynecological oncology.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4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0040" y="319405"/>
            <a:ext cx="11399520" cy="1325563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Table</a:t>
            </a:r>
            <a:r>
              <a:rPr lang="tr-TR" dirty="0"/>
              <a:t> I. </a:t>
            </a:r>
            <a:r>
              <a:rPr lang="tr-TR" dirty="0" err="1"/>
              <a:t>Demographic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pathologic</a:t>
            </a:r>
            <a:r>
              <a:rPr lang="tr-TR" dirty="0"/>
              <a:t> data of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138360"/>
              </p:ext>
            </p:extLst>
          </p:nvPr>
        </p:nvGraphicFramePr>
        <p:xfrm>
          <a:off x="350520" y="1690691"/>
          <a:ext cx="11506200" cy="5167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5126"/>
                <a:gridCol w="3004157"/>
                <a:gridCol w="2997809"/>
                <a:gridCol w="2679108"/>
              </a:tblGrid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Study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Control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P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Age 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890270" algn="ctr"/>
                        </a:tabLst>
                      </a:pPr>
                      <a:r>
                        <a:rPr lang="tr-TR" sz="1200">
                          <a:effectLst/>
                        </a:rPr>
                        <a:t>56±8,9	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59±24,8)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0,266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BMI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32,4±7,0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33,4±5,2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0,171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 (7,5)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110 (35,6)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&lt;0,001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DM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 (6,3)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66 (21,4)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0,001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Surgery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0,779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TAH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9 (11,3)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30 (9,7)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TAH+PLND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11 (13,8)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55 (17,8)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TAH+PPLND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60 (75)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223 (72,2)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Grade 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44 (55)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163 (52,8)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0,885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Grade 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30 (37,5)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125 (40,5)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Grade 3 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 (7,5)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21 (6,8)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&lt;0,001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&lt; ½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67 (83,8)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173 (56)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≥ ½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13 (16,3)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136 (44)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LVSI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8 (10)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82 (26,6)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0,002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TD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24,6±15,9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37,4±22,3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&lt;0,001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Stage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&lt;0,001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76 (95)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225 (72,8)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II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 (2,5)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33 (10,7)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III-IV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 (2,5)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51 (16,5)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 (5)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61 (20,1)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0,001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RT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17 (21,3)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159 (51,5)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&lt;0,001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tumors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727927"/>
              </p:ext>
            </p:extLst>
          </p:nvPr>
        </p:nvGraphicFramePr>
        <p:xfrm>
          <a:off x="261610" y="1889761"/>
          <a:ext cx="11762751" cy="4968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455"/>
                <a:gridCol w="1826330"/>
                <a:gridCol w="1827627"/>
                <a:gridCol w="1731572"/>
                <a:gridCol w="1522589"/>
                <a:gridCol w="1522589"/>
                <a:gridCol w="1522589"/>
              </a:tblGrid>
              <a:tr h="463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High Grade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Low Grade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Study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Control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Study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Control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İnner ½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 (77,8)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44 (30,1)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&lt;0,001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39 (88,6)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129 (79,1)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0,153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Outer ½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 (22,2)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102 (69,9)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 (11,4)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34 (20,9)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LVSI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 (16,7)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54 (37)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42 (95,5)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134 (82,7)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6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Tumor Diameter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28,6±14,5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44,1±22,9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 (4,5)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28 (17,3)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Stage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33 (91,7)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86 (58,9)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43 (97,7)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139 (85,3)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 (5,6)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 (16,4)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 (0)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 (5,5)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III-IV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 (2,8)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36 (24,7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 (2,3)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 (9,2)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48399"/>
            <a:ext cx="26161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tr-T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Pathologic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adenomyosis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endometrial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kumimoji="0" lang="tr-T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10223"/>
              </p:ext>
            </p:extLst>
          </p:nvPr>
        </p:nvGraphicFramePr>
        <p:xfrm>
          <a:off x="184731" y="1690688"/>
          <a:ext cx="11778668" cy="5167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9334"/>
                <a:gridCol w="5889334"/>
              </a:tblGrid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N, %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Proksimal</a:t>
                      </a:r>
                      <a:r>
                        <a:rPr lang="tr-TR" sz="2000" dirty="0">
                          <a:effectLst/>
                        </a:rPr>
                        <a:t> Adenomyosis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21 (26,5)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Distal</a:t>
                      </a:r>
                      <a:r>
                        <a:rPr lang="tr-TR" sz="2000" dirty="0">
                          <a:effectLst/>
                        </a:rPr>
                        <a:t> Adenomyosis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68 (85)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Proksimal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and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Distal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9 (11)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Tumor</a:t>
                      </a:r>
                      <a:r>
                        <a:rPr lang="tr-TR" sz="2000" dirty="0">
                          <a:effectLst/>
                        </a:rPr>
                        <a:t> in Adenomyosis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 (7,6)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Distance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 err="1">
                          <a:effectLst/>
                        </a:rPr>
                        <a:t>to</a:t>
                      </a:r>
                      <a:r>
                        <a:rPr lang="tr-TR" sz="2000" dirty="0">
                          <a:effectLst/>
                        </a:rPr>
                        <a:t> Adenomyotic </a:t>
                      </a:r>
                      <a:r>
                        <a:rPr lang="tr-TR" sz="2000" dirty="0" err="1">
                          <a:effectLst/>
                        </a:rPr>
                        <a:t>focus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   &lt;1 mm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32 (40)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          1-10 mm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16 (20)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       &gt;10 mm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32 (40)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2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Overall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endParaRPr lang="tr-TR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690688"/>
            <a:ext cx="11475720" cy="5167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9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9560" y="319405"/>
            <a:ext cx="10515600" cy="1325563"/>
          </a:xfrm>
        </p:spPr>
        <p:txBody>
          <a:bodyPr/>
          <a:lstStyle/>
          <a:p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" y="2103120"/>
            <a:ext cx="11323319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2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Univariate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Multivariate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endometrial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</a:t>
            </a:r>
            <a:r>
              <a:rPr kumimoji="0" lang="tr-T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610023"/>
              </p:ext>
            </p:extLst>
          </p:nvPr>
        </p:nvGraphicFramePr>
        <p:xfrm>
          <a:off x="411480" y="1402082"/>
          <a:ext cx="11780519" cy="538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9470"/>
                <a:gridCol w="1501132"/>
                <a:gridCol w="1577748"/>
                <a:gridCol w="1251810"/>
                <a:gridCol w="1862133"/>
                <a:gridCol w="1593331"/>
                <a:gridCol w="1534895"/>
              </a:tblGrid>
              <a:tr h="314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Univariate Analysis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Multivariate Analysis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HR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95% CI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 Value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HR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95% CI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 value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Age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1,04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1,01-1,07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1,03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0,99-1,07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314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  &lt;1/2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  ≥1/2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1,94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1,13-3,32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314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 I Tumor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 II Tumor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0,97-3,08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 IIITumor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5,01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2,08-12,03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&lt;0,001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1,3-10,12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LVSI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314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 No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 Yes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3,02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1,67-5,48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&lt;0,001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314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 &lt;2 cm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 ≥2 cm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4,20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1,64-10,7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3,1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1,14-8,53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314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No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Yes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1,75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1,01-3,01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0,04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CT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314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No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Yes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2,58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1,32-5,05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0,005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Adenomyosis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314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No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Reference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  <a:tr h="16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   Yes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0,15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0,03-0,65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0,01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0,15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0,35-0,68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0,01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1" marR="665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1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666</Words>
  <Application>Microsoft Office PowerPoint</Application>
  <PresentationFormat>Widescreen</PresentationFormat>
  <Paragraphs>366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Does Adenomyosis Impede Spread of Endometrial Cancer</vt:lpstr>
      <vt:lpstr>Background</vt:lpstr>
      <vt:lpstr>Method</vt:lpstr>
      <vt:lpstr>Table I. Demographic and pathologic data of study and control groups  </vt:lpstr>
      <vt:lpstr>The Comparison of study and control groups in patients with high grade and low grade tumors</vt:lpstr>
      <vt:lpstr> Pathologic Findings of the patients with adenomyosis and endometrial cancer </vt:lpstr>
      <vt:lpstr>Overall Survival</vt:lpstr>
      <vt:lpstr>Disease Free Survival </vt:lpstr>
      <vt:lpstr>Univariate and Multivariate analysis for endometrial cancer death </vt:lpstr>
      <vt:lpstr>Conclussion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Adenomyosis Impede Spread of Endometrial Cancer</dc:title>
  <dc:creator>user1</dc:creator>
  <cp:lastModifiedBy>DNP</cp:lastModifiedBy>
  <cp:revision>13</cp:revision>
  <dcterms:created xsi:type="dcterms:W3CDTF">2017-05-17T20:57:24Z</dcterms:created>
  <dcterms:modified xsi:type="dcterms:W3CDTF">2017-05-18T10:28:35Z</dcterms:modified>
</cp:coreProperties>
</file>