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tr-TR" dirty="0">
                <a:solidFill>
                  <a:schemeClr val="tx1"/>
                </a:solidFill>
              </a:rPr>
            </a:b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825493" y="4926849"/>
            <a:ext cx="8825658" cy="861420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                                                                                    </a:t>
            </a:r>
            <a:r>
              <a:rPr lang="tr-TR" b="1" dirty="0">
                <a:solidFill>
                  <a:schemeClr val="tx1"/>
                </a:solidFill>
              </a:rPr>
              <a:t>op. </a:t>
            </a:r>
            <a:r>
              <a:rPr lang="tr-TR" b="1" dirty="0" err="1">
                <a:solidFill>
                  <a:schemeClr val="tx1"/>
                </a:solidFill>
              </a:rPr>
              <a:t>Dr.Yasemin</a:t>
            </a:r>
            <a:r>
              <a:rPr lang="tr-TR" b="1" dirty="0">
                <a:solidFill>
                  <a:schemeClr val="tx1"/>
                </a:solidFill>
              </a:rPr>
              <a:t> Çekmez</a:t>
            </a:r>
          </a:p>
          <a:p>
            <a:r>
              <a:rPr lang="tr-TR" b="1" dirty="0">
                <a:solidFill>
                  <a:schemeClr val="tx1"/>
                </a:solidFill>
              </a:rPr>
              <a:t>              sağlık bilimleri üniversitesi Ümraniye eğitim ve araştırma hastanesi</a:t>
            </a:r>
          </a:p>
        </p:txBody>
      </p:sp>
      <p:sp>
        <p:nvSpPr>
          <p:cNvPr id="4" name="Kaydırma: Yatay 3"/>
          <p:cNvSpPr/>
          <p:nvPr/>
        </p:nvSpPr>
        <p:spPr>
          <a:xfrm>
            <a:off x="1433146" y="589085"/>
            <a:ext cx="8547467" cy="34599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Servikovajinal PAMG-1 proteininin erken doğum riski olan gebelerde  yedi  gün içindeki doğumu tahmin etmedeki rolü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8222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sz="2800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>ÇALIŞMAMIZIN GÜÇLÜ YANLARI: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2828" y="1710019"/>
            <a:ext cx="8946541" cy="1499173"/>
          </a:xfrm>
        </p:spPr>
        <p:txBody>
          <a:bodyPr/>
          <a:lstStyle/>
          <a:p>
            <a:r>
              <a:rPr lang="tr-TR" dirty="0"/>
              <a:t>Her hastaya </a:t>
            </a:r>
            <a:r>
              <a:rPr lang="tr-TR" dirty="0" err="1"/>
              <a:t>Ffn</a:t>
            </a:r>
            <a:r>
              <a:rPr lang="tr-TR" dirty="0"/>
              <a:t> , PAMG-1 ve CLM yapılmış olması ve bu anlamda seçim kriterlerinin hem </a:t>
            </a:r>
            <a:r>
              <a:rPr lang="tr-TR" dirty="0" err="1"/>
              <a:t>guideline</a:t>
            </a:r>
            <a:r>
              <a:rPr lang="tr-TR" dirty="0"/>
              <a:t> ile uyumlu hem de homojen olması.</a:t>
            </a:r>
          </a:p>
          <a:p>
            <a:r>
              <a:rPr lang="tr-TR" dirty="0"/>
              <a:t>Erken doğum öyküsü olan hastaların çalışma dışı tutulmuş olması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646111" y="286474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tr-TR" sz="2800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>ÇALIŞMAMIZIN LİMİTASYONLARI: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742828" y="3911025"/>
            <a:ext cx="8946541" cy="149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tr-TR" dirty="0"/>
          </a:p>
          <a:p>
            <a:r>
              <a:rPr lang="tr-TR" dirty="0"/>
              <a:t>Hasta sayısı.</a:t>
            </a:r>
          </a:p>
          <a:p>
            <a:pPr marL="0" indent="0">
              <a:buFont typeface="Wingdings 3" charset="2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794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sz="2800" b="1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>SONUÇ OLARAK: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293" y="2211180"/>
            <a:ext cx="8946541" cy="4195481"/>
          </a:xfrm>
        </p:spPr>
        <p:txBody>
          <a:bodyPr/>
          <a:lstStyle/>
          <a:p>
            <a:r>
              <a:rPr lang="tr-TR" dirty="0" err="1"/>
              <a:t>Servikovajinal</a:t>
            </a:r>
            <a:r>
              <a:rPr lang="tr-TR" dirty="0"/>
              <a:t> sıvıda PAMG-1 protein varlığı 7 gün içerisindeki erken doğumu</a:t>
            </a:r>
            <a:r>
              <a:rPr lang="en-GB" dirty="0"/>
              <a:t> </a:t>
            </a:r>
            <a:r>
              <a:rPr lang="tr-TR" dirty="0" err="1"/>
              <a:t>fFn</a:t>
            </a:r>
            <a:r>
              <a:rPr lang="tr-TR" dirty="0"/>
              <a:t> varlığı ile benzer derecede öngörebilir.</a:t>
            </a:r>
          </a:p>
          <a:p>
            <a:r>
              <a:rPr lang="tr-TR" dirty="0" err="1"/>
              <a:t>Servikal</a:t>
            </a:r>
            <a:r>
              <a:rPr lang="tr-TR" dirty="0"/>
              <a:t> uzunluk ölçümünün erken doğumu belirlemedeki rolü PAMG-1 ve </a:t>
            </a:r>
            <a:r>
              <a:rPr lang="tr-TR" dirty="0" err="1"/>
              <a:t>Ffn</a:t>
            </a:r>
            <a:r>
              <a:rPr lang="tr-TR" dirty="0"/>
              <a:t> oranla anlamlı olarak azdır.</a:t>
            </a:r>
          </a:p>
        </p:txBody>
      </p:sp>
    </p:spTree>
    <p:extLst>
      <p:ext uri="{BB962C8B-B14F-4D97-AF65-F5344CB8AC3E}">
        <p14:creationId xmlns:p14="http://schemas.microsoft.com/office/powerpoint/2010/main" val="202757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9768" y="297576"/>
            <a:ext cx="9404723" cy="140053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87950" y="61098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4400" b="1" dirty="0">
                <a:solidFill>
                  <a:srgbClr val="FF0000"/>
                </a:solidFill>
              </a:rPr>
              <a:t>             TEŞEKKÜR EDERİM…</a:t>
            </a:r>
          </a:p>
        </p:txBody>
      </p:sp>
      <p:pic>
        <p:nvPicPr>
          <p:cNvPr id="2050" name="Picture 2" descr="http://ueh.gov.tr/hastanefotogaleri/umraniye/slides/hastane%20d%C4%B1%C5%9F%20cephe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38" y="2609423"/>
            <a:ext cx="6467475" cy="34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3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Erken doğum : &lt;37 gebelik haftası </a:t>
            </a:r>
          </a:p>
          <a:p>
            <a:r>
              <a:rPr lang="tr-TR" dirty="0" err="1"/>
              <a:t>Neonatal</a:t>
            </a:r>
            <a:r>
              <a:rPr lang="tr-TR" dirty="0"/>
              <a:t> </a:t>
            </a:r>
            <a:r>
              <a:rPr lang="tr-TR" dirty="0" err="1"/>
              <a:t>mortalite</a:t>
            </a:r>
            <a:r>
              <a:rPr lang="tr-TR" dirty="0"/>
              <a:t> – </a:t>
            </a:r>
            <a:r>
              <a:rPr lang="tr-TR" dirty="0" err="1"/>
              <a:t>morbidite</a:t>
            </a:r>
            <a:r>
              <a:rPr lang="tr-TR" dirty="0"/>
              <a:t>  </a:t>
            </a:r>
          </a:p>
          <a:p>
            <a:r>
              <a:rPr lang="tr-TR" dirty="0"/>
              <a:t>Tanının doğru konulması</a:t>
            </a:r>
          </a:p>
          <a:p>
            <a:pPr marL="0" indent="0">
              <a:buNone/>
            </a:pPr>
            <a:r>
              <a:rPr lang="tr-TR" dirty="0"/>
              <a:t>                              - </a:t>
            </a:r>
            <a:r>
              <a:rPr lang="tr-TR" dirty="0" err="1"/>
              <a:t>Antenatal</a:t>
            </a:r>
            <a:r>
              <a:rPr lang="tr-TR" dirty="0"/>
              <a:t> </a:t>
            </a:r>
            <a:r>
              <a:rPr lang="tr-TR" dirty="0" err="1"/>
              <a:t>kortikosteroid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- Grup B streptokok </a:t>
            </a:r>
            <a:r>
              <a:rPr lang="tr-TR" dirty="0" err="1"/>
              <a:t>proflaksisi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- </a:t>
            </a:r>
            <a:r>
              <a:rPr lang="tr-TR" dirty="0" err="1"/>
              <a:t>Nöroprotektif</a:t>
            </a:r>
            <a:r>
              <a:rPr lang="tr-TR" dirty="0"/>
              <a:t> Mg SO4</a:t>
            </a:r>
          </a:p>
          <a:p>
            <a:pPr marL="0" indent="0">
              <a:buNone/>
            </a:pPr>
            <a:r>
              <a:rPr lang="tr-TR" dirty="0"/>
              <a:t>                              - NICU sağlanması   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4" name="Ok: Yukarı 3"/>
          <p:cNvSpPr/>
          <p:nvPr/>
        </p:nvSpPr>
        <p:spPr>
          <a:xfrm>
            <a:off x="5424854" y="2435468"/>
            <a:ext cx="484632" cy="486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aydırma: Yatay 4"/>
          <p:cNvSpPr/>
          <p:nvPr/>
        </p:nvSpPr>
        <p:spPr>
          <a:xfrm>
            <a:off x="6541477" y="4404946"/>
            <a:ext cx="1573823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ÖNEMLİ !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Kaydırma: Yatay 5"/>
          <p:cNvSpPr/>
          <p:nvPr/>
        </p:nvSpPr>
        <p:spPr>
          <a:xfrm>
            <a:off x="8525853" y="1765325"/>
            <a:ext cx="3048000" cy="28418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</a:endParaRPr>
          </a:p>
          <a:p>
            <a:pPr algn="ctr"/>
            <a:endParaRPr lang="tr-TR" sz="2000" b="1" dirty="0">
              <a:solidFill>
                <a:schemeClr val="tx1"/>
              </a:solidFill>
            </a:endParaRPr>
          </a:p>
          <a:p>
            <a:pPr algn="ctr"/>
            <a:endParaRPr lang="tr-TR" sz="2000" b="1" dirty="0">
              <a:solidFill>
                <a:schemeClr val="tx1"/>
              </a:solidFill>
            </a:endParaRPr>
          </a:p>
          <a:p>
            <a:pPr algn="ctr"/>
            <a:r>
              <a:rPr lang="tr-TR" sz="2000" b="1" dirty="0">
                <a:solidFill>
                  <a:schemeClr val="tx1"/>
                </a:solidFill>
              </a:rPr>
              <a:t>Ülkemizde maliyet;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 ortalama:</a:t>
            </a:r>
            <a:r>
              <a:rPr lang="en-GB" dirty="0"/>
              <a:t>$4187 </a:t>
            </a:r>
            <a:endParaRPr lang="tr-TR" dirty="0"/>
          </a:p>
          <a:p>
            <a:pPr algn="ctr"/>
            <a:r>
              <a:rPr lang="en-GB" dirty="0"/>
              <a:t> </a:t>
            </a:r>
            <a:r>
              <a:rPr lang="tr-TR" dirty="0"/>
              <a:t>günlük: </a:t>
            </a:r>
            <a:r>
              <a:rPr lang="en-GB" dirty="0"/>
              <a:t>$303</a:t>
            </a:r>
            <a:endParaRPr lang="tr-TR" sz="2000" b="1" dirty="0">
              <a:solidFill>
                <a:schemeClr val="tx1"/>
              </a:solidFill>
            </a:endParaRPr>
          </a:p>
          <a:p>
            <a:pPr algn="ctr"/>
            <a:endParaRPr lang="tr-TR" sz="2000" b="1" dirty="0">
              <a:solidFill>
                <a:schemeClr val="tx1"/>
              </a:solidFill>
            </a:endParaRPr>
          </a:p>
          <a:p>
            <a:pPr algn="ctr"/>
            <a:endParaRPr lang="tr-TR" sz="2000" b="1" dirty="0">
              <a:solidFill>
                <a:schemeClr val="tx1"/>
              </a:solidFill>
            </a:endParaRPr>
          </a:p>
          <a:p>
            <a:pPr algn="ctr"/>
            <a:endParaRPr lang="tr-TR" sz="2000" b="1" dirty="0">
              <a:solidFill>
                <a:schemeClr val="tx1"/>
              </a:solidFill>
            </a:endParaRPr>
          </a:p>
          <a:p>
            <a:pPr algn="ctr"/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6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Literatürde: Servikovajinal </a:t>
            </a: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err="1"/>
              <a:t>fibronektin</a:t>
            </a:r>
            <a:r>
              <a:rPr lang="tr-TR" dirty="0"/>
              <a:t> , </a:t>
            </a:r>
            <a:r>
              <a:rPr lang="tr-TR" dirty="0" err="1"/>
              <a:t>servikal</a:t>
            </a:r>
            <a:r>
              <a:rPr lang="tr-TR" dirty="0"/>
              <a:t> uzunluk ölçümü</a:t>
            </a:r>
          </a:p>
          <a:p>
            <a:r>
              <a:rPr lang="tr-TR" dirty="0"/>
              <a:t>PAMG-1 protein (</a:t>
            </a:r>
            <a:r>
              <a:rPr lang="tr-TR" dirty="0" err="1"/>
              <a:t>plasental</a:t>
            </a:r>
            <a:r>
              <a:rPr lang="tr-TR" dirty="0"/>
              <a:t> alfa mikroglobulin-1 )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                          - </a:t>
            </a:r>
            <a:r>
              <a:rPr lang="tr-TR" dirty="0" err="1"/>
              <a:t>amniotik</a:t>
            </a:r>
            <a:r>
              <a:rPr lang="tr-TR" dirty="0"/>
              <a:t> sıvıda</a:t>
            </a:r>
          </a:p>
          <a:p>
            <a:pPr marL="0" indent="0">
              <a:buNone/>
            </a:pPr>
            <a:r>
              <a:rPr lang="tr-TR" dirty="0"/>
              <a:t>                              - 34-kDa </a:t>
            </a:r>
          </a:p>
          <a:p>
            <a:pPr marL="0" indent="0">
              <a:buNone/>
            </a:pPr>
            <a:r>
              <a:rPr lang="tr-TR" dirty="0"/>
              <a:t>                              - </a:t>
            </a:r>
            <a:r>
              <a:rPr lang="tr-TR" dirty="0" err="1"/>
              <a:t>immünokromatografi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                             - EMR </a:t>
            </a:r>
          </a:p>
          <a:p>
            <a:endParaRPr lang="tr-TR" dirty="0"/>
          </a:p>
        </p:txBody>
      </p:sp>
      <p:sp>
        <p:nvSpPr>
          <p:cNvPr id="4" name="Kaydırma: Yatay 3"/>
          <p:cNvSpPr/>
          <p:nvPr/>
        </p:nvSpPr>
        <p:spPr>
          <a:xfrm>
            <a:off x="5500689" y="3182814"/>
            <a:ext cx="1324890" cy="6243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1000 kat</a:t>
            </a:r>
          </a:p>
        </p:txBody>
      </p:sp>
      <p:sp>
        <p:nvSpPr>
          <p:cNvPr id="5" name="Kaydırma: Yatay 4"/>
          <p:cNvSpPr/>
          <p:nvPr/>
        </p:nvSpPr>
        <p:spPr>
          <a:xfrm>
            <a:off x="6549995" y="4495328"/>
            <a:ext cx="2207142" cy="883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% 95 </a:t>
            </a:r>
            <a:r>
              <a:rPr lang="tr-TR" b="1" dirty="0" err="1"/>
              <a:t>sensitif</a:t>
            </a:r>
            <a:endParaRPr lang="tr-TR" b="1" dirty="0"/>
          </a:p>
          <a:p>
            <a:pPr algn="ctr"/>
            <a:r>
              <a:rPr lang="tr-TR" b="1" dirty="0"/>
              <a:t>% 90 spesifik</a:t>
            </a:r>
          </a:p>
        </p:txBody>
      </p:sp>
    </p:spTree>
    <p:extLst>
      <p:ext uri="{BB962C8B-B14F-4D97-AF65-F5344CB8AC3E}">
        <p14:creationId xmlns:p14="http://schemas.microsoft.com/office/powerpoint/2010/main" val="19924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sz="2800" dirty="0"/>
            </a:br>
            <a:r>
              <a:rPr lang="tr-TR" sz="2800" b="1" dirty="0">
                <a:solidFill>
                  <a:srgbClr val="FF0000"/>
                </a:solidFill>
              </a:rPr>
              <a:t>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0053" y="1639679"/>
            <a:ext cx="8946541" cy="4195481"/>
          </a:xfrm>
        </p:spPr>
        <p:txBody>
          <a:bodyPr/>
          <a:lstStyle/>
          <a:p>
            <a:r>
              <a:rPr lang="tr-TR" dirty="0"/>
              <a:t>Bu çalışmamızda </a:t>
            </a:r>
            <a:r>
              <a:rPr lang="tr-TR" dirty="0" err="1"/>
              <a:t>servikovajinal</a:t>
            </a:r>
            <a:r>
              <a:rPr lang="tr-TR" dirty="0"/>
              <a:t> PAMG-1 proteininin erken doğum riski olan gebelerde  yedi  gün içindeki doğumu tahmin etme başarısını araştırmayı amaçladık.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 descr="partosur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89" y="3307873"/>
            <a:ext cx="33337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aydırma: Yatay 3"/>
          <p:cNvSpPr/>
          <p:nvPr/>
        </p:nvSpPr>
        <p:spPr>
          <a:xfrm>
            <a:off x="7218484" y="3151722"/>
            <a:ext cx="283235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PARTOSURE</a:t>
            </a:r>
          </a:p>
        </p:txBody>
      </p:sp>
      <p:sp>
        <p:nvSpPr>
          <p:cNvPr id="5" name="Oval 4"/>
          <p:cNvSpPr/>
          <p:nvPr/>
        </p:nvSpPr>
        <p:spPr>
          <a:xfrm>
            <a:off x="9478107" y="3307873"/>
            <a:ext cx="228601" cy="2354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450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sz="2800" b="1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FF0000"/>
                </a:solidFill>
              </a:rPr>
              <a:t>MATERYAL - METOD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Eylül 2015 - Eylül 2016 </a:t>
            </a:r>
          </a:p>
          <a:p>
            <a:r>
              <a:rPr lang="tr-TR" dirty="0"/>
              <a:t>24+0  –  34+0  gebelik haftasında sancı şikayeti ile başvuran gebelerden ;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- NST de 60 dakikada en az 4 </a:t>
            </a:r>
            <a:r>
              <a:rPr lang="tr-TR" dirty="0" err="1"/>
              <a:t>kontraksiyon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- </a:t>
            </a:r>
            <a:r>
              <a:rPr lang="tr-TR" dirty="0" err="1"/>
              <a:t>servikal</a:t>
            </a:r>
            <a:r>
              <a:rPr lang="tr-TR" dirty="0"/>
              <a:t> açıklığı &gt;1 cm - &lt; 3 cm</a:t>
            </a:r>
          </a:p>
          <a:p>
            <a:pPr marL="0" indent="0">
              <a:buNone/>
            </a:pPr>
            <a:r>
              <a:rPr lang="tr-TR" dirty="0"/>
              <a:t> - </a:t>
            </a:r>
            <a:r>
              <a:rPr lang="tr-TR" dirty="0" err="1"/>
              <a:t>efasman</a:t>
            </a:r>
            <a:r>
              <a:rPr lang="tr-TR" dirty="0"/>
              <a:t> &gt; % 50</a:t>
            </a:r>
          </a:p>
          <a:p>
            <a:pPr marL="0" indent="0">
              <a:buNone/>
            </a:pPr>
            <a:r>
              <a:rPr lang="tr-TR" dirty="0"/>
              <a:t> - TV-USG de </a:t>
            </a:r>
            <a:r>
              <a:rPr lang="tr-TR" dirty="0" err="1"/>
              <a:t>servikal</a:t>
            </a:r>
            <a:r>
              <a:rPr lang="tr-TR" dirty="0"/>
              <a:t> uzunluk &lt; 30 mm</a:t>
            </a:r>
          </a:p>
          <a:p>
            <a:pPr marL="0" indent="0">
              <a:buNone/>
            </a:pPr>
            <a:r>
              <a:rPr lang="tr-TR" dirty="0"/>
              <a:t>                                                                      </a:t>
            </a:r>
          </a:p>
        </p:txBody>
      </p:sp>
      <p:sp>
        <p:nvSpPr>
          <p:cNvPr id="4" name="Kaydırma: Yatay 3"/>
          <p:cNvSpPr/>
          <p:nvPr/>
        </p:nvSpPr>
        <p:spPr>
          <a:xfrm>
            <a:off x="7728684" y="3719147"/>
            <a:ext cx="2321169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DAHİL EDİLME KRİTERLERİ</a:t>
            </a:r>
          </a:p>
        </p:txBody>
      </p:sp>
    </p:spTree>
    <p:extLst>
      <p:ext uri="{BB962C8B-B14F-4D97-AF65-F5344CB8AC3E}">
        <p14:creationId xmlns:p14="http://schemas.microsoft.com/office/powerpoint/2010/main" val="7636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4293" y="1525380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 - </a:t>
            </a:r>
            <a:r>
              <a:rPr lang="tr-TR" dirty="0" err="1"/>
              <a:t>membran</a:t>
            </a:r>
            <a:r>
              <a:rPr lang="tr-TR" dirty="0"/>
              <a:t> </a:t>
            </a:r>
            <a:r>
              <a:rPr lang="tr-TR" dirty="0" err="1"/>
              <a:t>rüptürü</a:t>
            </a:r>
            <a:r>
              <a:rPr lang="tr-TR" dirty="0"/>
              <a:t> ( aşikar - </a:t>
            </a:r>
            <a:r>
              <a:rPr lang="en-GB" dirty="0" err="1"/>
              <a:t>Amnisure</a:t>
            </a:r>
            <a:r>
              <a:rPr lang="en-GB" dirty="0"/>
              <a:t>® test 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/>
              <a:t> - Aktif kanama</a:t>
            </a:r>
          </a:p>
          <a:p>
            <a:pPr marL="0" indent="0">
              <a:buNone/>
            </a:pPr>
            <a:r>
              <a:rPr lang="tr-TR" dirty="0"/>
              <a:t> - çoğul gebelik</a:t>
            </a:r>
          </a:p>
          <a:p>
            <a:pPr marL="0" indent="0">
              <a:buNone/>
            </a:pPr>
            <a:r>
              <a:rPr lang="tr-TR" dirty="0"/>
              <a:t> - </a:t>
            </a:r>
            <a:r>
              <a:rPr lang="tr-TR" dirty="0" err="1"/>
              <a:t>fetal</a:t>
            </a:r>
            <a:r>
              <a:rPr lang="tr-TR" dirty="0"/>
              <a:t> anomali</a:t>
            </a:r>
          </a:p>
          <a:p>
            <a:pPr marL="0" indent="0">
              <a:buNone/>
            </a:pPr>
            <a:r>
              <a:rPr lang="tr-TR" dirty="0"/>
              <a:t> - IUGR</a:t>
            </a:r>
          </a:p>
          <a:p>
            <a:pPr marL="0" indent="0">
              <a:buNone/>
            </a:pPr>
            <a:r>
              <a:rPr lang="tr-TR" dirty="0"/>
              <a:t> - </a:t>
            </a:r>
            <a:r>
              <a:rPr lang="tr-TR" dirty="0" err="1"/>
              <a:t>plasental</a:t>
            </a:r>
            <a:r>
              <a:rPr lang="tr-TR" dirty="0"/>
              <a:t> anomali</a:t>
            </a:r>
          </a:p>
          <a:p>
            <a:pPr marL="0" indent="0">
              <a:buNone/>
            </a:pPr>
            <a:r>
              <a:rPr lang="tr-TR" dirty="0"/>
              <a:t> - 24 saat içinde </a:t>
            </a:r>
            <a:r>
              <a:rPr lang="tr-TR" dirty="0" err="1"/>
              <a:t>koit</a:t>
            </a:r>
            <a:r>
              <a:rPr lang="tr-TR" dirty="0"/>
              <a:t> öyküsü</a:t>
            </a:r>
          </a:p>
          <a:p>
            <a:pPr marL="0" indent="0">
              <a:buNone/>
            </a:pPr>
            <a:r>
              <a:rPr lang="tr-TR" dirty="0"/>
              <a:t> - erken doğum öyküsü</a:t>
            </a:r>
          </a:p>
          <a:p>
            <a:pPr marL="0" indent="0">
              <a:buNone/>
            </a:pPr>
            <a:r>
              <a:rPr lang="tr-TR" dirty="0"/>
              <a:t> - </a:t>
            </a:r>
            <a:r>
              <a:rPr lang="tr-TR" dirty="0" err="1"/>
              <a:t>preeklampsi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- enfeksiyon bulgusu </a:t>
            </a:r>
          </a:p>
        </p:txBody>
      </p:sp>
      <p:sp>
        <p:nvSpPr>
          <p:cNvPr id="4" name="Kaydırma: Yatay 3"/>
          <p:cNvSpPr/>
          <p:nvPr/>
        </p:nvSpPr>
        <p:spPr>
          <a:xfrm>
            <a:off x="6814284" y="3455378"/>
            <a:ext cx="2321169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DIŞLAMA KRİTERLERİ</a:t>
            </a:r>
          </a:p>
        </p:txBody>
      </p:sp>
    </p:spTree>
    <p:extLst>
      <p:ext uri="{BB962C8B-B14F-4D97-AF65-F5344CB8AC3E}">
        <p14:creationId xmlns:p14="http://schemas.microsoft.com/office/powerpoint/2010/main" val="31972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209795" y="576460"/>
            <a:ext cx="8946541" cy="3385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24+0 – 34+0 </a:t>
            </a: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hafta arası erken doğum riski ile başvuran tekil gebeler</a:t>
            </a:r>
            <a:endParaRPr lang="tr-T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İçerik Yer Tutucusu 3"/>
          <p:cNvSpPr txBox="1">
            <a:spLocks/>
          </p:cNvSpPr>
          <p:nvPr/>
        </p:nvSpPr>
        <p:spPr>
          <a:xfrm>
            <a:off x="1209795" y="1151864"/>
            <a:ext cx="8946541" cy="338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PAMG-1 kiti steril pamuklu çubuğu vajinaya yerleştirilerek 1 dakika bekletildi</a:t>
            </a:r>
          </a:p>
        </p:txBody>
      </p:sp>
      <p:sp>
        <p:nvSpPr>
          <p:cNvPr id="8" name="İçerik Yer Tutucusu 3"/>
          <p:cNvSpPr txBox="1">
            <a:spLocks/>
          </p:cNvSpPr>
          <p:nvPr/>
        </p:nvSpPr>
        <p:spPr>
          <a:xfrm>
            <a:off x="1209796" y="1720353"/>
            <a:ext cx="8946541" cy="338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tr-T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fFn</a:t>
            </a: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 kiti steril pamuklu çubuğu vajinaya yerleştirilerek 10 saniye bekletildi</a:t>
            </a:r>
          </a:p>
        </p:txBody>
      </p:sp>
      <p:sp>
        <p:nvSpPr>
          <p:cNvPr id="9" name="İçerik Yer Tutucusu 3"/>
          <p:cNvSpPr txBox="1">
            <a:spLocks/>
          </p:cNvSpPr>
          <p:nvPr/>
        </p:nvSpPr>
        <p:spPr>
          <a:xfrm>
            <a:off x="1209796" y="2286219"/>
            <a:ext cx="8946541" cy="338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Vajinal muayene ile </a:t>
            </a:r>
            <a:r>
              <a:rPr lang="tr-T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servikal</a:t>
            </a: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dilatasyon</a:t>
            </a: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efasman</a:t>
            </a: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 saptandı / TV-USG ile </a:t>
            </a:r>
            <a:r>
              <a:rPr lang="tr-T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servikal</a:t>
            </a: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 uzunluk ölçüldü</a:t>
            </a:r>
          </a:p>
        </p:txBody>
      </p:sp>
      <p:sp>
        <p:nvSpPr>
          <p:cNvPr id="10" name="İçerik Yer Tutucusu 3"/>
          <p:cNvSpPr txBox="1">
            <a:spLocks/>
          </p:cNvSpPr>
          <p:nvPr/>
        </p:nvSpPr>
        <p:spPr>
          <a:xfrm>
            <a:off x="1209796" y="2823284"/>
            <a:ext cx="8946541" cy="338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NST ile </a:t>
            </a:r>
            <a:r>
              <a:rPr lang="tr-T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kontraksiyonların</a:t>
            </a: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 varlığı araştırıldı</a:t>
            </a:r>
          </a:p>
        </p:txBody>
      </p:sp>
      <p:sp>
        <p:nvSpPr>
          <p:cNvPr id="11" name="İçerik Yer Tutucusu 3"/>
          <p:cNvSpPr txBox="1">
            <a:spLocks/>
          </p:cNvSpPr>
          <p:nvPr/>
        </p:nvSpPr>
        <p:spPr>
          <a:xfrm>
            <a:off x="1209795" y="3303330"/>
            <a:ext cx="6365629" cy="1614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b="1" dirty="0">
                <a:solidFill>
                  <a:srgbClr val="FF0000"/>
                </a:solidFill>
              </a:rPr>
              <a:t>NST de 60 dakikada en az 4 </a:t>
            </a:r>
            <a:r>
              <a:rPr lang="tr-TR" sz="1800" b="1" dirty="0" err="1">
                <a:solidFill>
                  <a:srgbClr val="FF0000"/>
                </a:solidFill>
              </a:rPr>
              <a:t>kontraksiyon</a:t>
            </a:r>
            <a:endParaRPr lang="tr-TR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1800" b="1" dirty="0">
                <a:solidFill>
                  <a:srgbClr val="FF0000"/>
                </a:solidFill>
              </a:rPr>
              <a:t> - </a:t>
            </a:r>
            <a:r>
              <a:rPr lang="tr-TR" sz="1800" b="1" dirty="0" err="1">
                <a:solidFill>
                  <a:srgbClr val="FF0000"/>
                </a:solidFill>
              </a:rPr>
              <a:t>servikal</a:t>
            </a:r>
            <a:r>
              <a:rPr lang="tr-TR" sz="1800" b="1" dirty="0">
                <a:solidFill>
                  <a:srgbClr val="FF0000"/>
                </a:solidFill>
              </a:rPr>
              <a:t> açıklığı &gt;1 cm - &lt; 3 cm</a:t>
            </a:r>
          </a:p>
          <a:p>
            <a:pPr marL="0" indent="0">
              <a:buNone/>
            </a:pPr>
            <a:r>
              <a:rPr lang="tr-TR" sz="1800" b="1" dirty="0">
                <a:solidFill>
                  <a:srgbClr val="FF0000"/>
                </a:solidFill>
              </a:rPr>
              <a:t> - </a:t>
            </a:r>
            <a:r>
              <a:rPr lang="tr-TR" sz="1800" b="1" dirty="0" err="1">
                <a:solidFill>
                  <a:srgbClr val="FF0000"/>
                </a:solidFill>
              </a:rPr>
              <a:t>efasman</a:t>
            </a:r>
            <a:r>
              <a:rPr lang="tr-TR" sz="1800" b="1" dirty="0">
                <a:solidFill>
                  <a:srgbClr val="FF0000"/>
                </a:solidFill>
              </a:rPr>
              <a:t> &gt; % 50</a:t>
            </a:r>
          </a:p>
          <a:p>
            <a:pPr marL="0" indent="0">
              <a:buNone/>
            </a:pPr>
            <a:r>
              <a:rPr lang="tr-TR" sz="1800" b="1" dirty="0">
                <a:solidFill>
                  <a:srgbClr val="FF0000"/>
                </a:solidFill>
              </a:rPr>
              <a:t> - TV-USG de </a:t>
            </a:r>
            <a:r>
              <a:rPr lang="tr-TR" sz="1800" b="1" dirty="0" err="1">
                <a:solidFill>
                  <a:srgbClr val="FF0000"/>
                </a:solidFill>
              </a:rPr>
              <a:t>servikal</a:t>
            </a:r>
            <a:r>
              <a:rPr lang="tr-TR" sz="1800" b="1" dirty="0">
                <a:solidFill>
                  <a:srgbClr val="FF0000"/>
                </a:solidFill>
              </a:rPr>
              <a:t> uzunluk &lt; 30 mm</a:t>
            </a:r>
          </a:p>
        </p:txBody>
      </p:sp>
      <p:sp>
        <p:nvSpPr>
          <p:cNvPr id="13" name="Ok: Sağa Bükülü 12"/>
          <p:cNvSpPr/>
          <p:nvPr/>
        </p:nvSpPr>
        <p:spPr>
          <a:xfrm>
            <a:off x="761387" y="1368349"/>
            <a:ext cx="448408" cy="589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Ok: Sağa Bükülü 13"/>
          <p:cNvSpPr/>
          <p:nvPr/>
        </p:nvSpPr>
        <p:spPr>
          <a:xfrm>
            <a:off x="761387" y="1962875"/>
            <a:ext cx="448408" cy="589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5" name="Ok: Sağa Bükülü 14"/>
          <p:cNvSpPr/>
          <p:nvPr/>
        </p:nvSpPr>
        <p:spPr>
          <a:xfrm>
            <a:off x="761388" y="2549555"/>
            <a:ext cx="448408" cy="589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Ok: Sağa Bükülü 15"/>
          <p:cNvSpPr/>
          <p:nvPr/>
        </p:nvSpPr>
        <p:spPr>
          <a:xfrm>
            <a:off x="761387" y="763188"/>
            <a:ext cx="448408" cy="589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İçerik Yer Tutucusu 3"/>
          <p:cNvSpPr txBox="1">
            <a:spLocks/>
          </p:cNvSpPr>
          <p:nvPr/>
        </p:nvSpPr>
        <p:spPr>
          <a:xfrm>
            <a:off x="1209795" y="5037360"/>
            <a:ext cx="6647595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 3" charset="2"/>
              <a:buNone/>
            </a:pP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Pamuklu çubuklar  kendi kit solüsyonlarında çalkalanarak </a:t>
            </a:r>
            <a:r>
              <a:rPr lang="tr-T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stikler</a:t>
            </a: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 ile </a:t>
            </a:r>
            <a:r>
              <a:rPr lang="tr-TR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Ffn</a:t>
            </a:r>
            <a:r>
              <a:rPr lang="tr-TR" sz="1100" dirty="0">
                <a:ea typeface="Calibri" panose="020F0502020204030204" pitchFamily="34" charset="0"/>
                <a:cs typeface="Times New Roman" panose="02020603050405020304" pitchFamily="18" charset="0"/>
              </a:rPr>
              <a:t> – PAMG-1 araştırıldı </a:t>
            </a:r>
          </a:p>
        </p:txBody>
      </p:sp>
      <p:sp>
        <p:nvSpPr>
          <p:cNvPr id="18" name="Ok: Sağa Bükülü 17"/>
          <p:cNvSpPr/>
          <p:nvPr/>
        </p:nvSpPr>
        <p:spPr>
          <a:xfrm>
            <a:off x="761387" y="4719584"/>
            <a:ext cx="448408" cy="5890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Kaydırma: Yatay 18"/>
          <p:cNvSpPr/>
          <p:nvPr/>
        </p:nvSpPr>
        <p:spPr>
          <a:xfrm>
            <a:off x="1209794" y="5494560"/>
            <a:ext cx="6647595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Gebeler doğuma kadar takip edildi</a:t>
            </a:r>
          </a:p>
        </p:txBody>
      </p:sp>
      <p:sp>
        <p:nvSpPr>
          <p:cNvPr id="20" name="Kaydırma: Yatay 19"/>
          <p:cNvSpPr/>
          <p:nvPr/>
        </p:nvSpPr>
        <p:spPr>
          <a:xfrm>
            <a:off x="8449408" y="4280108"/>
            <a:ext cx="3578469" cy="184812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Ffn,CLM,PAMG-1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SN,SP,PPV,NPV</a:t>
            </a:r>
          </a:p>
          <a:p>
            <a:pPr algn="ctr"/>
            <a:r>
              <a:rPr lang="tr-TR" dirty="0"/>
              <a:t>McNemar testi karşılaştırıldı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1" name="Kaydırma: Yatay 20"/>
          <p:cNvSpPr/>
          <p:nvPr/>
        </p:nvSpPr>
        <p:spPr>
          <a:xfrm>
            <a:off x="10292862" y="2582053"/>
            <a:ext cx="1899138" cy="11821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>
                <a:solidFill>
                  <a:schemeClr val="tx1"/>
                </a:solidFill>
              </a:rPr>
              <a:t>Primer</a:t>
            </a:r>
            <a:r>
              <a:rPr lang="tr-TR" dirty="0">
                <a:solidFill>
                  <a:schemeClr val="tx1"/>
                </a:solidFill>
              </a:rPr>
              <a:t> sonuç: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7 gün içinde doğum</a:t>
            </a:r>
          </a:p>
        </p:txBody>
      </p:sp>
    </p:spTree>
    <p:extLst>
      <p:ext uri="{BB962C8B-B14F-4D97-AF65-F5344CB8AC3E}">
        <p14:creationId xmlns:p14="http://schemas.microsoft.com/office/powerpoint/2010/main" val="38405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sz="2800" dirty="0"/>
            </a:br>
            <a:br>
              <a:rPr lang="tr-TR" sz="2800" dirty="0"/>
            </a:br>
            <a:r>
              <a:rPr lang="tr-TR" sz="2400" dirty="0"/>
              <a:t>Toplam 72 hasta dahil edildi.</a:t>
            </a:r>
            <a:endParaRPr lang="tr-T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662582"/>
              </p:ext>
            </p:extLst>
          </p:nvPr>
        </p:nvGraphicFramePr>
        <p:xfrm>
          <a:off x="646111" y="2004030"/>
          <a:ext cx="4776470" cy="2894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9680">
                  <a:extLst>
                    <a:ext uri="{9D8B030D-6E8A-4147-A177-3AD203B41FA5}">
                      <a16:colId xmlns:a16="http://schemas.microsoft.com/office/drawing/2014/main" val="3783795143"/>
                    </a:ext>
                  </a:extLst>
                </a:gridCol>
                <a:gridCol w="2256790">
                  <a:extLst>
                    <a:ext uri="{9D8B030D-6E8A-4147-A177-3AD203B41FA5}">
                      <a16:colId xmlns:a16="http://schemas.microsoft.com/office/drawing/2014/main" val="6577915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Characteristics of patients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 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64530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Age (Mean ± SD) years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26 ± 2.6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88506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Gravidity (Mean ± SD)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1.15 ± 0.9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121189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Parity (Mean ± SD)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0.9  ±  0.2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226824826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Mean number of gestational weeks at diagnosis of threatened preterm birth (Mean ± SD)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32.4  ± 2.8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522851029"/>
                  </a:ext>
                </a:extLst>
              </a:tr>
              <a:tr h="464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Mean number of gestational weeks at delivery (Mean ± SD)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34.3  ± 1.1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897231327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Percentage of women who delivered within 7 days (Mean ± SD)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</a:rPr>
                        <a:t>20.8%</a:t>
                      </a:r>
                      <a:endParaRPr lang="tr-T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51811232"/>
                  </a:ext>
                </a:extLst>
              </a:tr>
            </a:tbl>
          </a:graphicData>
        </a:graphic>
      </p:graphicFrame>
      <p:sp>
        <p:nvSpPr>
          <p:cNvPr id="4" name="Unvan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b="1" dirty="0">
                <a:solidFill>
                  <a:srgbClr val="FF0000"/>
                </a:solidFill>
              </a:rPr>
              <a:t>SONUÇLAR: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9268"/>
              </p:ext>
            </p:extLst>
          </p:nvPr>
        </p:nvGraphicFramePr>
        <p:xfrm>
          <a:off x="6119081" y="1622046"/>
          <a:ext cx="5661025" cy="3275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645">
                  <a:extLst>
                    <a:ext uri="{9D8B030D-6E8A-4147-A177-3AD203B41FA5}">
                      <a16:colId xmlns:a16="http://schemas.microsoft.com/office/drawing/2014/main" val="2709977439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500703272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1362182950"/>
                    </a:ext>
                  </a:extLst>
                </a:gridCol>
                <a:gridCol w="1790065">
                  <a:extLst>
                    <a:ext uri="{9D8B030D-6E8A-4147-A177-3AD203B41FA5}">
                      <a16:colId xmlns:a16="http://schemas.microsoft.com/office/drawing/2014/main" val="3572094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 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</a:rPr>
                        <a:t>PAMG-1-positive n=15</a:t>
                      </a:r>
                      <a:endParaRPr lang="tr-T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fFN-positive n=19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Cervical length &lt;25 mm</a:t>
                      </a:r>
                      <a:endParaRPr lang="tr-TR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n=17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703107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Mean delivery interval (days)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</a:rPr>
                        <a:t>6.8  ± 6.1</a:t>
                      </a:r>
                      <a:endParaRPr lang="tr-T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6.4 ± 5.9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17.7  ± 9.8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89126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Delivery rate within 7 days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 73.3%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 73.6%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  52.9%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797388352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Mean number of gestational weeks at diagnosis of threatened preterm birth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29.6  ± 2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30.4  ± 1.1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31.2  ± 0.4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33115454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Mean number of gestational weeks at delivery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30.1  ± 0.4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31  ± 0.3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</a:rPr>
                        <a:t>32  ± 0.8</a:t>
                      </a:r>
                      <a:endParaRPr lang="tr-T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374471378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8749"/>
              </p:ext>
            </p:extLst>
          </p:nvPr>
        </p:nvGraphicFramePr>
        <p:xfrm>
          <a:off x="3039368" y="5105679"/>
          <a:ext cx="5661025" cy="151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555">
                  <a:extLst>
                    <a:ext uri="{9D8B030D-6E8A-4147-A177-3AD203B41FA5}">
                      <a16:colId xmlns:a16="http://schemas.microsoft.com/office/drawing/2014/main" val="1610412024"/>
                    </a:ext>
                  </a:extLst>
                </a:gridCol>
                <a:gridCol w="1072662">
                  <a:extLst>
                    <a:ext uri="{9D8B030D-6E8A-4147-A177-3AD203B41FA5}">
                      <a16:colId xmlns:a16="http://schemas.microsoft.com/office/drawing/2014/main" val="433030147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376063569"/>
                    </a:ext>
                  </a:extLst>
                </a:gridCol>
                <a:gridCol w="1983070">
                  <a:extLst>
                    <a:ext uri="{9D8B030D-6E8A-4147-A177-3AD203B41FA5}">
                      <a16:colId xmlns:a16="http://schemas.microsoft.com/office/drawing/2014/main" val="20092941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Metrics (95% CI)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PAMG-1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 dirty="0" err="1">
                          <a:effectLst/>
                        </a:rPr>
                        <a:t>fFN</a:t>
                      </a:r>
                      <a:endParaRPr lang="tr-T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Cervical length &lt;25 mm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73561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SN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73.3% 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73.6% *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52.9%  </a:t>
                      </a:r>
                      <a:r>
                        <a:rPr lang="en-GB" sz="1200" kern="50" baseline="30000">
                          <a:effectLst/>
                        </a:rPr>
                        <a:t>¥ #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80209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SP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92.9%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94.3%*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90.9% </a:t>
                      </a:r>
                      <a:r>
                        <a:rPr lang="en-GB" sz="1200" kern="50" baseline="30000">
                          <a:effectLst/>
                        </a:rPr>
                        <a:t>¥ #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6788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PPV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73.3%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82.3%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64.2% </a:t>
                      </a:r>
                      <a:r>
                        <a:rPr lang="en-GB" sz="1200" kern="50" baseline="30000">
                          <a:effectLst/>
                        </a:rPr>
                        <a:t>¥ #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9816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NPV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92.9%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90.9% *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86.2% </a:t>
                      </a:r>
                      <a:r>
                        <a:rPr lang="en-GB" sz="1200" kern="50" baseline="30000">
                          <a:effectLst/>
                        </a:rPr>
                        <a:t>¥ #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61106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Validity of test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88.8%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>
                          <a:effectLst/>
                        </a:rPr>
                        <a:t>88.8% *</a:t>
                      </a:r>
                      <a:endParaRPr lang="tr-TR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50" dirty="0">
                          <a:effectLst/>
                        </a:rPr>
                        <a:t>81.9% </a:t>
                      </a:r>
                      <a:r>
                        <a:rPr lang="en-GB" sz="1200" kern="50" baseline="30000" dirty="0">
                          <a:effectLst/>
                        </a:rPr>
                        <a:t>¥ #</a:t>
                      </a:r>
                      <a:endParaRPr lang="tr-TR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13336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36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br>
              <a:rPr lang="tr-TR" sz="2800"/>
            </a:br>
            <a:r>
              <a:rPr lang="tr-TR" sz="2800" b="1">
                <a:solidFill>
                  <a:srgbClr val="FF0000"/>
                </a:solidFill>
              </a:rPr>
              <a:t>TARTIŞMA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tr-TR" dirty="0"/>
              <a:t>Literatürde PAMG-1 proteinin 7 gün içindeki doğumu öngörmesine ilişkin 2 çalışma bulunmaktadır;</a:t>
            </a:r>
          </a:p>
          <a:p>
            <a:pPr marL="0" indent="0">
              <a:buNone/>
            </a:pPr>
            <a:r>
              <a:rPr lang="tr-TR" dirty="0"/>
              <a:t>    </a:t>
            </a:r>
          </a:p>
          <a:p>
            <a:pPr marL="0" indent="0">
              <a:buNone/>
            </a:pPr>
            <a:r>
              <a:rPr lang="tr-TR" dirty="0"/>
              <a:t>       </a:t>
            </a:r>
          </a:p>
        </p:txBody>
      </p:sp>
      <p:pic>
        <p:nvPicPr>
          <p:cNvPr id="10" name="Resim 9"/>
          <p:cNvPicPr/>
          <p:nvPr/>
        </p:nvPicPr>
        <p:blipFill rotWithShape="1">
          <a:blip r:embed="rId2"/>
          <a:srcRect l="10450" t="22575" r="32275" b="60259"/>
          <a:stretch/>
        </p:blipFill>
        <p:spPr bwMode="auto">
          <a:xfrm>
            <a:off x="1257300" y="2892669"/>
            <a:ext cx="8405446" cy="993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Resim 11"/>
          <p:cNvPicPr/>
          <p:nvPr/>
        </p:nvPicPr>
        <p:blipFill rotWithShape="1">
          <a:blip r:embed="rId3"/>
          <a:srcRect l="10714" t="22575" r="34921" b="66137"/>
          <a:stretch/>
        </p:blipFill>
        <p:spPr bwMode="auto">
          <a:xfrm>
            <a:off x="1257300" y="4266028"/>
            <a:ext cx="8405446" cy="915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Kaydırma: Yatay 13"/>
          <p:cNvSpPr/>
          <p:nvPr/>
        </p:nvSpPr>
        <p:spPr>
          <a:xfrm>
            <a:off x="9933294" y="4150658"/>
            <a:ext cx="1899138" cy="11821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88 hasta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16-34 w arası gebeler</a:t>
            </a:r>
          </a:p>
        </p:txBody>
      </p:sp>
      <p:sp>
        <p:nvSpPr>
          <p:cNvPr id="16" name="Kaydırma: Yatay 15"/>
          <p:cNvSpPr/>
          <p:nvPr/>
        </p:nvSpPr>
        <p:spPr>
          <a:xfrm>
            <a:off x="9933294" y="2768848"/>
            <a:ext cx="1899138" cy="11821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203 hasta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&lt;6 cm </a:t>
            </a:r>
            <a:r>
              <a:rPr lang="tr-TR" dirty="0" err="1">
                <a:solidFill>
                  <a:schemeClr val="tx1"/>
                </a:solidFill>
              </a:rPr>
              <a:t>dilatasyon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575</TotalTime>
  <Words>692</Words>
  <Application>Microsoft Office PowerPoint</Application>
  <PresentationFormat>Geniş ekran</PresentationFormat>
  <Paragraphs>152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SimSun</vt:lpstr>
      <vt:lpstr>Arial</vt:lpstr>
      <vt:lpstr>Calibri</vt:lpstr>
      <vt:lpstr>Century Gothic</vt:lpstr>
      <vt:lpstr>Mangal</vt:lpstr>
      <vt:lpstr>Times New Roman</vt:lpstr>
      <vt:lpstr>Wingdings 3</vt:lpstr>
      <vt:lpstr>İyon</vt:lpstr>
      <vt:lpstr> </vt:lpstr>
      <vt:lpstr>PowerPoint Sunusu</vt:lpstr>
      <vt:lpstr>PowerPoint Sunusu</vt:lpstr>
      <vt:lpstr> AMAÇ</vt:lpstr>
      <vt:lpstr> MATERYAL - METOD</vt:lpstr>
      <vt:lpstr>PowerPoint Sunusu</vt:lpstr>
      <vt:lpstr>PowerPoint Sunusu</vt:lpstr>
      <vt:lpstr>  Toplam 72 hasta dahil edildi.</vt:lpstr>
      <vt:lpstr> TARTIŞMA</vt:lpstr>
      <vt:lpstr> ÇALIŞMAMIZIN GÜÇLÜ YANLARI:</vt:lpstr>
      <vt:lpstr> SONUÇ OLARAK: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Servikovajinal PAMG-1 proteininin erken doğum riski olan gebelerde  yedi  gün içindeki doğumu tahmin etmedeki rolü </dc:title>
  <dc:creator>LENOVO</dc:creator>
  <cp:lastModifiedBy>LENOVO</cp:lastModifiedBy>
  <cp:revision>29</cp:revision>
  <dcterms:created xsi:type="dcterms:W3CDTF">2017-05-17T18:47:43Z</dcterms:created>
  <dcterms:modified xsi:type="dcterms:W3CDTF">2017-05-18T04:25:19Z</dcterms:modified>
</cp:coreProperties>
</file>