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73" r:id="rId11"/>
    <p:sldId id="265" r:id="rId12"/>
    <p:sldId id="266" r:id="rId13"/>
    <p:sldId id="267" r:id="rId14"/>
    <p:sldId id="268" r:id="rId15"/>
    <p:sldId id="270" r:id="rId16"/>
    <p:sldId id="271" r:id="rId17"/>
    <p:sldId id="274" r:id="rId18"/>
    <p:sldId id="275" r:id="rId19"/>
    <p:sldId id="276" r:id="rId20"/>
    <p:sldId id="277" r:id="rId21"/>
    <p:sldId id="272" r:id="rId22"/>
    <p:sldId id="27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1. IVF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Sayfa1!$A$2:$A$5</c:f>
              <c:strCache>
                <c:ptCount val="4"/>
                <c:pt idx="0">
                  <c:v>grup 1</c:v>
                </c:pt>
                <c:pt idx="1">
                  <c:v>grup 2</c:v>
                </c:pt>
                <c:pt idx="2">
                  <c:v>grup 3</c:v>
                </c:pt>
                <c:pt idx="3">
                  <c:v>grup 4</c:v>
                </c:pt>
              </c:strCache>
            </c:strRef>
          </c:cat>
          <c:val>
            <c:numRef>
              <c:f>Sayfa1!$B$2:$B$5</c:f>
              <c:numCache>
                <c:formatCode>General</c:formatCode>
                <c:ptCount val="4"/>
                <c:pt idx="0">
                  <c:v>58</c:v>
                </c:pt>
                <c:pt idx="1">
                  <c:v>35</c:v>
                </c:pt>
                <c:pt idx="2">
                  <c:v>14</c:v>
                </c:pt>
                <c:pt idx="3">
                  <c:v>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580-43AC-9DAA-7E9B60F0CEEB}"/>
            </c:ext>
          </c:extLst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2.IVF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Sayfa1!$A$2:$A$5</c:f>
              <c:strCache>
                <c:ptCount val="4"/>
                <c:pt idx="0">
                  <c:v>grup 1</c:v>
                </c:pt>
                <c:pt idx="1">
                  <c:v>grup 2</c:v>
                </c:pt>
                <c:pt idx="2">
                  <c:v>grup 3</c:v>
                </c:pt>
                <c:pt idx="3">
                  <c:v>grup 4</c:v>
                </c:pt>
              </c:strCache>
            </c:strRef>
          </c:cat>
          <c:val>
            <c:numRef>
              <c:f>Sayfa1!$C$2:$C$5</c:f>
              <c:numCache>
                <c:formatCode>General</c:formatCode>
                <c:ptCount val="4"/>
                <c:pt idx="0">
                  <c:v>19</c:v>
                </c:pt>
                <c:pt idx="1">
                  <c:v>9</c:v>
                </c:pt>
                <c:pt idx="2">
                  <c:v>13</c:v>
                </c:pt>
                <c:pt idx="3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580-43AC-9DAA-7E9B60F0CEEB}"/>
            </c:ext>
          </c:extLst>
        </c:ser>
        <c:ser>
          <c:idx val="2"/>
          <c:order val="2"/>
          <c:tx>
            <c:strRef>
              <c:f>Sayfa1!$D$1</c:f>
              <c:strCache>
                <c:ptCount val="1"/>
                <c:pt idx="0">
                  <c:v>3.IVF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Sayfa1!$A$2:$A$5</c:f>
              <c:strCache>
                <c:ptCount val="4"/>
                <c:pt idx="0">
                  <c:v>grup 1</c:v>
                </c:pt>
                <c:pt idx="1">
                  <c:v>grup 2</c:v>
                </c:pt>
                <c:pt idx="2">
                  <c:v>grup 3</c:v>
                </c:pt>
                <c:pt idx="3">
                  <c:v>grup 4</c:v>
                </c:pt>
              </c:strCache>
            </c:strRef>
          </c:cat>
          <c:val>
            <c:numRef>
              <c:f>Sayfa1!$D$2:$D$5</c:f>
              <c:numCache>
                <c:formatCode>General</c:formatCode>
                <c:ptCount val="4"/>
                <c:pt idx="0">
                  <c:v>6</c:v>
                </c:pt>
                <c:pt idx="1">
                  <c:v>6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580-43AC-9DAA-7E9B60F0CEEB}"/>
            </c:ext>
          </c:extLst>
        </c:ser>
        <c:ser>
          <c:idx val="3"/>
          <c:order val="3"/>
          <c:tx>
            <c:strRef>
              <c:f>Sayfa1!$E$1</c:f>
              <c:strCache>
                <c:ptCount val="1"/>
                <c:pt idx="0">
                  <c:v>4.IVF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Sayfa1!$A$2:$A$5</c:f>
              <c:strCache>
                <c:ptCount val="4"/>
                <c:pt idx="0">
                  <c:v>grup 1</c:v>
                </c:pt>
                <c:pt idx="1">
                  <c:v>grup 2</c:v>
                </c:pt>
                <c:pt idx="2">
                  <c:v>grup 3</c:v>
                </c:pt>
                <c:pt idx="3">
                  <c:v>grup 4</c:v>
                </c:pt>
              </c:strCache>
            </c:strRef>
          </c:cat>
          <c:val>
            <c:numRef>
              <c:f>Sayfa1!$E$2:$E$5</c:f>
              <c:numCache>
                <c:formatCode>General</c:formatCode>
                <c:ptCount val="4"/>
                <c:pt idx="0">
                  <c:v>1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580-43AC-9DAA-7E9B60F0CEEB}"/>
            </c:ext>
          </c:extLst>
        </c:ser>
        <c:ser>
          <c:idx val="4"/>
          <c:order val="4"/>
          <c:tx>
            <c:strRef>
              <c:f>Sayfa1!$F$1</c:f>
              <c:strCache>
                <c:ptCount val="1"/>
                <c:pt idx="0">
                  <c:v>5.IVF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Sayfa1!$A$2:$A$5</c:f>
              <c:strCache>
                <c:ptCount val="4"/>
                <c:pt idx="0">
                  <c:v>grup 1</c:v>
                </c:pt>
                <c:pt idx="1">
                  <c:v>grup 2</c:v>
                </c:pt>
                <c:pt idx="2">
                  <c:v>grup 3</c:v>
                </c:pt>
                <c:pt idx="3">
                  <c:v>grup 4</c:v>
                </c:pt>
              </c:strCache>
            </c:strRef>
          </c:cat>
          <c:val>
            <c:numRef>
              <c:f>Sayfa1!$F$2:$F$5</c:f>
              <c:numCache>
                <c:formatCode>General</c:formatCode>
                <c:ptCount val="4"/>
                <c:pt idx="0">
                  <c:v>3</c:v>
                </c:pt>
                <c:pt idx="1">
                  <c:v>1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580-43AC-9DAA-7E9B60F0CEEB}"/>
            </c:ext>
          </c:extLst>
        </c:ser>
        <c:ser>
          <c:idx val="5"/>
          <c:order val="5"/>
          <c:tx>
            <c:strRef>
              <c:f>Sayfa1!$G$1</c:f>
              <c:strCache>
                <c:ptCount val="1"/>
                <c:pt idx="0">
                  <c:v>6.IVF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Sayfa1!$A$2:$A$5</c:f>
              <c:strCache>
                <c:ptCount val="4"/>
                <c:pt idx="0">
                  <c:v>grup 1</c:v>
                </c:pt>
                <c:pt idx="1">
                  <c:v>grup 2</c:v>
                </c:pt>
                <c:pt idx="2">
                  <c:v>grup 3</c:v>
                </c:pt>
                <c:pt idx="3">
                  <c:v>grup 4</c:v>
                </c:pt>
              </c:strCache>
            </c:strRef>
          </c:cat>
          <c:val>
            <c:numRef>
              <c:f>Sayfa1!$G$2:$G$5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580-43AC-9DAA-7E9B60F0CE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2311696"/>
        <c:axId val="162312256"/>
      </c:barChart>
      <c:catAx>
        <c:axId val="1623116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2312256"/>
        <c:crosses val="autoZero"/>
        <c:auto val="1"/>
        <c:lblAlgn val="ctr"/>
        <c:lblOffset val="100"/>
        <c:noMultiLvlLbl val="0"/>
      </c:catAx>
      <c:valAx>
        <c:axId val="1623122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231169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1 adet embriyo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Sayfa1!$A$2:$A$5</c:f>
              <c:strCache>
                <c:ptCount val="4"/>
                <c:pt idx="0">
                  <c:v>grup 1</c:v>
                </c:pt>
                <c:pt idx="1">
                  <c:v>grup 2</c:v>
                </c:pt>
                <c:pt idx="2">
                  <c:v>grup 3</c:v>
                </c:pt>
                <c:pt idx="3">
                  <c:v>grup 4 </c:v>
                </c:pt>
              </c:strCache>
            </c:strRef>
          </c:cat>
          <c:val>
            <c:numRef>
              <c:f>Sayfa1!$B$2:$B$5</c:f>
              <c:numCache>
                <c:formatCode>General</c:formatCode>
                <c:ptCount val="4"/>
                <c:pt idx="0">
                  <c:v>57</c:v>
                </c:pt>
                <c:pt idx="1">
                  <c:v>48</c:v>
                </c:pt>
                <c:pt idx="2">
                  <c:v>25</c:v>
                </c:pt>
                <c:pt idx="3">
                  <c:v>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E41-4C7F-8A91-5B57C2CCAB41}"/>
            </c:ext>
          </c:extLst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2 adet embriyo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Sayfa1!$A$2:$A$5</c:f>
              <c:strCache>
                <c:ptCount val="4"/>
                <c:pt idx="0">
                  <c:v>grup 1</c:v>
                </c:pt>
                <c:pt idx="1">
                  <c:v>grup 2</c:v>
                </c:pt>
                <c:pt idx="2">
                  <c:v>grup 3</c:v>
                </c:pt>
                <c:pt idx="3">
                  <c:v>grup 4 </c:v>
                </c:pt>
              </c:strCache>
            </c:strRef>
          </c:cat>
          <c:val>
            <c:numRef>
              <c:f>Sayfa1!$C$2:$C$5</c:f>
              <c:numCache>
                <c:formatCode>General</c:formatCode>
                <c:ptCount val="4"/>
                <c:pt idx="0">
                  <c:v>94</c:v>
                </c:pt>
                <c:pt idx="1">
                  <c:v>66</c:v>
                </c:pt>
                <c:pt idx="2">
                  <c:v>37</c:v>
                </c:pt>
                <c:pt idx="3">
                  <c:v>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E41-4C7F-8A91-5B57C2CCAB41}"/>
            </c:ext>
          </c:extLst>
        </c:ser>
        <c:ser>
          <c:idx val="2"/>
          <c:order val="2"/>
          <c:tx>
            <c:strRef>
              <c:f>Sayfa1!$D$1</c:f>
              <c:strCache>
                <c:ptCount val="1"/>
                <c:pt idx="0">
                  <c:v>3 adet embriyo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Sayfa1!$A$2:$A$5</c:f>
              <c:strCache>
                <c:ptCount val="4"/>
                <c:pt idx="0">
                  <c:v>grup 1</c:v>
                </c:pt>
                <c:pt idx="1">
                  <c:v>grup 2</c:v>
                </c:pt>
                <c:pt idx="2">
                  <c:v>grup 3</c:v>
                </c:pt>
                <c:pt idx="3">
                  <c:v>grup 4 </c:v>
                </c:pt>
              </c:strCache>
            </c:strRef>
          </c:cat>
          <c:val>
            <c:numRef>
              <c:f>Sayfa1!$D$2:$D$5</c:f>
              <c:numCache>
                <c:formatCode>General</c:formatCode>
                <c:ptCount val="4"/>
                <c:pt idx="0">
                  <c:v>79</c:v>
                </c:pt>
                <c:pt idx="1">
                  <c:v>57</c:v>
                </c:pt>
                <c:pt idx="2">
                  <c:v>43</c:v>
                </c:pt>
                <c:pt idx="3">
                  <c:v>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E41-4C7F-8A91-5B57C2CCAB41}"/>
            </c:ext>
          </c:extLst>
        </c:ser>
        <c:ser>
          <c:idx val="3"/>
          <c:order val="3"/>
          <c:tx>
            <c:strRef>
              <c:f>Sayfa1!$E$1</c:f>
              <c:strCache>
                <c:ptCount val="1"/>
                <c:pt idx="0">
                  <c:v>4 adet embriyo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Sayfa1!$A$2:$A$5</c:f>
              <c:strCache>
                <c:ptCount val="4"/>
                <c:pt idx="0">
                  <c:v>grup 1</c:v>
                </c:pt>
                <c:pt idx="1">
                  <c:v>grup 2</c:v>
                </c:pt>
                <c:pt idx="2">
                  <c:v>grup 3</c:v>
                </c:pt>
                <c:pt idx="3">
                  <c:v>grup 4 </c:v>
                </c:pt>
              </c:strCache>
            </c:strRef>
          </c:cat>
          <c:val>
            <c:numRef>
              <c:f>Sayfa1!$E$2:$E$5</c:f>
              <c:numCache>
                <c:formatCode>General</c:formatCode>
                <c:ptCount val="4"/>
                <c:pt idx="0">
                  <c:v>27</c:v>
                </c:pt>
                <c:pt idx="1">
                  <c:v>18</c:v>
                </c:pt>
                <c:pt idx="2">
                  <c:v>18</c:v>
                </c:pt>
                <c:pt idx="3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E41-4C7F-8A91-5B57C2CCAB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2627104"/>
        <c:axId val="162627664"/>
      </c:barChart>
      <c:catAx>
        <c:axId val="1626271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2627664"/>
        <c:crosses val="autoZero"/>
        <c:auto val="1"/>
        <c:lblAlgn val="ctr"/>
        <c:lblOffset val="100"/>
        <c:noMultiLvlLbl val="0"/>
      </c:catAx>
      <c:valAx>
        <c:axId val="162627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262710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1 adet ET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Sayfa1!$A$2:$A$5</c:f>
              <c:strCache>
                <c:ptCount val="4"/>
                <c:pt idx="0">
                  <c:v>grup 1</c:v>
                </c:pt>
                <c:pt idx="1">
                  <c:v>grup 2</c:v>
                </c:pt>
                <c:pt idx="2">
                  <c:v>grup 3</c:v>
                </c:pt>
                <c:pt idx="3">
                  <c:v>grup 4</c:v>
                </c:pt>
              </c:strCache>
            </c:strRef>
          </c:cat>
          <c:val>
            <c:numRef>
              <c:f>Sayfa1!$B$2:$B$5</c:f>
              <c:numCache>
                <c:formatCode>General</c:formatCode>
                <c:ptCount val="4"/>
                <c:pt idx="0">
                  <c:v>68.099999999999994</c:v>
                </c:pt>
                <c:pt idx="1">
                  <c:v>69.3</c:v>
                </c:pt>
                <c:pt idx="2">
                  <c:v>61.8</c:v>
                </c:pt>
                <c:pt idx="3">
                  <c:v>76.900000000000006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456-4E84-9A51-9E951F4A668D}"/>
            </c:ext>
          </c:extLst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2 adet ET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Sayfa1!$A$2:$A$5</c:f>
              <c:strCache>
                <c:ptCount val="4"/>
                <c:pt idx="0">
                  <c:v>grup 1</c:v>
                </c:pt>
                <c:pt idx="1">
                  <c:v>grup 2</c:v>
                </c:pt>
                <c:pt idx="2">
                  <c:v>grup 3</c:v>
                </c:pt>
                <c:pt idx="3">
                  <c:v>grup 4</c:v>
                </c:pt>
              </c:strCache>
            </c:strRef>
          </c:cat>
          <c:val>
            <c:numRef>
              <c:f>Sayfa1!$C$2:$C$5</c:f>
              <c:numCache>
                <c:formatCode>General</c:formatCode>
                <c:ptCount val="4"/>
                <c:pt idx="0">
                  <c:v>31.9</c:v>
                </c:pt>
                <c:pt idx="1">
                  <c:v>30.7</c:v>
                </c:pt>
                <c:pt idx="2">
                  <c:v>38.200000000000003</c:v>
                </c:pt>
                <c:pt idx="3">
                  <c:v>23.1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456-4E84-9A51-9E951F4A66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2630464"/>
        <c:axId val="162631024"/>
        <c:axId val="0"/>
      </c:bar3DChart>
      <c:catAx>
        <c:axId val="1626304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2631024"/>
        <c:crosses val="autoZero"/>
        <c:auto val="1"/>
        <c:lblAlgn val="ctr"/>
        <c:lblOffset val="100"/>
        <c:noMultiLvlLbl val="0"/>
      </c:catAx>
      <c:valAx>
        <c:axId val="16263102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626304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 smtClean="0"/>
              <a:t>Vücut kitle indeksinin IVF-ICSI gebelik        sonuçlarına etkisi</a:t>
            </a:r>
            <a:r>
              <a:rPr lang="tr-TR" dirty="0" smtClean="0"/>
              <a:t>	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Op.Dr.Seda</a:t>
            </a:r>
            <a:r>
              <a:rPr lang="tr-TR" dirty="0" smtClean="0"/>
              <a:t> Şahin Aker </a:t>
            </a:r>
          </a:p>
          <a:p>
            <a:r>
              <a:rPr lang="tr-TR" dirty="0" smtClean="0"/>
              <a:t>Dr. Sami Ulus Eğitim ve Araştırma Hastanesi , Ankara 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59" y="424877"/>
            <a:ext cx="1622818" cy="1168791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4098" y="228190"/>
            <a:ext cx="1365478" cy="136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38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Bulgular 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688339"/>
              </p:ext>
            </p:extLst>
          </p:nvPr>
        </p:nvGraphicFramePr>
        <p:xfrm>
          <a:off x="2913016" y="1997979"/>
          <a:ext cx="7158446" cy="33577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6425">
                  <a:extLst>
                    <a:ext uri="{9D8B030D-6E8A-4147-A177-3AD203B41FA5}">
                      <a16:colId xmlns:a16="http://schemas.microsoft.com/office/drawing/2014/main" xmlns="" val="2216394327"/>
                    </a:ext>
                  </a:extLst>
                </a:gridCol>
                <a:gridCol w="1101120">
                  <a:extLst>
                    <a:ext uri="{9D8B030D-6E8A-4147-A177-3AD203B41FA5}">
                      <a16:colId xmlns:a16="http://schemas.microsoft.com/office/drawing/2014/main" xmlns="" val="638889683"/>
                    </a:ext>
                  </a:extLst>
                </a:gridCol>
                <a:gridCol w="1212243">
                  <a:extLst>
                    <a:ext uri="{9D8B030D-6E8A-4147-A177-3AD203B41FA5}">
                      <a16:colId xmlns:a16="http://schemas.microsoft.com/office/drawing/2014/main" xmlns="" val="3338312759"/>
                    </a:ext>
                  </a:extLst>
                </a:gridCol>
                <a:gridCol w="1101120">
                  <a:extLst>
                    <a:ext uri="{9D8B030D-6E8A-4147-A177-3AD203B41FA5}">
                      <a16:colId xmlns:a16="http://schemas.microsoft.com/office/drawing/2014/main" xmlns="" val="419068922"/>
                    </a:ext>
                  </a:extLst>
                </a:gridCol>
                <a:gridCol w="1101896">
                  <a:extLst>
                    <a:ext uri="{9D8B030D-6E8A-4147-A177-3AD203B41FA5}">
                      <a16:colId xmlns:a16="http://schemas.microsoft.com/office/drawing/2014/main" xmlns="" val="1371560129"/>
                    </a:ext>
                  </a:extLst>
                </a:gridCol>
                <a:gridCol w="1015642">
                  <a:extLst>
                    <a:ext uri="{9D8B030D-6E8A-4147-A177-3AD203B41FA5}">
                      <a16:colId xmlns:a16="http://schemas.microsoft.com/office/drawing/2014/main" xmlns="" val="3430132281"/>
                    </a:ext>
                  </a:extLst>
                </a:gridCol>
              </a:tblGrid>
              <a:tr h="4796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Grup 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Grup 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Grup 3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Grup 4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P değeri 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extLst>
                  <a:ext uri="{0D108BD9-81ED-4DB2-BD59-A6C34878D82A}">
                    <a16:rowId xmlns:a16="http://schemas.microsoft.com/office/drawing/2014/main" xmlns="" val="3852905913"/>
                  </a:ext>
                </a:extLst>
              </a:tr>
              <a:tr h="4796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Yaş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30,87±5,17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31,75±5,32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30,46±5,049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31,29±5,63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0,135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extLst>
                  <a:ext uri="{0D108BD9-81ED-4DB2-BD59-A6C34878D82A}">
                    <a16:rowId xmlns:a16="http://schemas.microsoft.com/office/drawing/2014/main" xmlns="" val="3653412519"/>
                  </a:ext>
                </a:extLst>
              </a:tr>
              <a:tr h="4796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FSH 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7,01±2,82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8,02±4,12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</a:rPr>
                        <a:t>7,32±3,10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7,43±3,21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</a:rPr>
                        <a:t>0,067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extLst>
                  <a:ext uri="{0D108BD9-81ED-4DB2-BD59-A6C34878D82A}">
                    <a16:rowId xmlns:a16="http://schemas.microsoft.com/office/drawing/2014/main" xmlns="" val="2326681158"/>
                  </a:ext>
                </a:extLst>
              </a:tr>
              <a:tr h="4796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LH 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5,24±3,00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5,07±2,86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4,70±3,16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5,06±2,30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0,097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extLst>
                  <a:ext uri="{0D108BD9-81ED-4DB2-BD59-A6C34878D82A}">
                    <a16:rowId xmlns:a16="http://schemas.microsoft.com/office/drawing/2014/main" xmlns="" val="1970648710"/>
                  </a:ext>
                </a:extLst>
              </a:tr>
              <a:tr h="4796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TSH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2,45±2,59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2,39±1,19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2,27±1,19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2,44±1,22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0,252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extLst>
                  <a:ext uri="{0D108BD9-81ED-4DB2-BD59-A6C34878D82A}">
                    <a16:rowId xmlns:a16="http://schemas.microsoft.com/office/drawing/2014/main" xmlns="" val="698308244"/>
                  </a:ext>
                </a:extLst>
              </a:tr>
              <a:tr h="4796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PRL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14,65±6,63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13,94±6,60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13,90±5,41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15,05±5,68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0,106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extLst>
                  <a:ext uri="{0D108BD9-81ED-4DB2-BD59-A6C34878D82A}">
                    <a16:rowId xmlns:a16="http://schemas.microsoft.com/office/drawing/2014/main" xmlns="" val="4019798142"/>
                  </a:ext>
                </a:extLst>
              </a:tr>
              <a:tr h="4796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err="1">
                          <a:effectLst/>
                        </a:rPr>
                        <a:t>Östradiol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46,89±26,47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49,77±29,82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45,23±19,54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47,71±35,27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0,679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extLst>
                  <a:ext uri="{0D108BD9-81ED-4DB2-BD59-A6C34878D82A}">
                    <a16:rowId xmlns:a16="http://schemas.microsoft.com/office/drawing/2014/main" xmlns="" val="4075171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593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Bulgular 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2110868"/>
              </p:ext>
            </p:extLst>
          </p:nvPr>
        </p:nvGraphicFramePr>
        <p:xfrm>
          <a:off x="2592925" y="2351315"/>
          <a:ext cx="8911686" cy="32004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4959">
                  <a:extLst>
                    <a:ext uri="{9D8B030D-6E8A-4147-A177-3AD203B41FA5}">
                      <a16:colId xmlns:a16="http://schemas.microsoft.com/office/drawing/2014/main" xmlns="" val="2142335346"/>
                    </a:ext>
                  </a:extLst>
                </a:gridCol>
                <a:gridCol w="1484959">
                  <a:extLst>
                    <a:ext uri="{9D8B030D-6E8A-4147-A177-3AD203B41FA5}">
                      <a16:colId xmlns:a16="http://schemas.microsoft.com/office/drawing/2014/main" xmlns="" val="3778823130"/>
                    </a:ext>
                  </a:extLst>
                </a:gridCol>
                <a:gridCol w="1484959">
                  <a:extLst>
                    <a:ext uri="{9D8B030D-6E8A-4147-A177-3AD203B41FA5}">
                      <a16:colId xmlns:a16="http://schemas.microsoft.com/office/drawing/2014/main" xmlns="" val="817531636"/>
                    </a:ext>
                  </a:extLst>
                </a:gridCol>
                <a:gridCol w="1484959">
                  <a:extLst>
                    <a:ext uri="{9D8B030D-6E8A-4147-A177-3AD203B41FA5}">
                      <a16:colId xmlns:a16="http://schemas.microsoft.com/office/drawing/2014/main" xmlns="" val="2928045921"/>
                    </a:ext>
                  </a:extLst>
                </a:gridCol>
                <a:gridCol w="1485925">
                  <a:extLst>
                    <a:ext uri="{9D8B030D-6E8A-4147-A177-3AD203B41FA5}">
                      <a16:colId xmlns:a16="http://schemas.microsoft.com/office/drawing/2014/main" xmlns="" val="909687102"/>
                    </a:ext>
                  </a:extLst>
                </a:gridCol>
                <a:gridCol w="1485925">
                  <a:extLst>
                    <a:ext uri="{9D8B030D-6E8A-4147-A177-3AD203B41FA5}">
                      <a16:colId xmlns:a16="http://schemas.microsoft.com/office/drawing/2014/main" xmlns="" val="998819962"/>
                    </a:ext>
                  </a:extLst>
                </a:gridCol>
              </a:tblGrid>
              <a:tr h="11090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Grup 1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 n (min-max) 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Grup 2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n (min-max)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Grup 3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n (min-max)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Grup 4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n (min-max)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P değeri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8089249"/>
                  </a:ext>
                </a:extLst>
              </a:tr>
              <a:tr h="522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Total HMG 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257 (0-5900)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189 (0-7390)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123( 0-5175)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117 (0-4275)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0,879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1696607"/>
                  </a:ext>
                </a:extLst>
              </a:tr>
              <a:tr h="522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Total </a:t>
                      </a:r>
                      <a:r>
                        <a:rPr lang="tr-TR" sz="1100" dirty="0" err="1">
                          <a:effectLst/>
                        </a:rPr>
                        <a:t>uFSH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9(600-3125)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8(1575-3600)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3(2250-3100)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1(3000-3000)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0,243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83819859"/>
                  </a:ext>
                </a:extLst>
              </a:tr>
              <a:tr h="522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Total rFSH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solidFill>
                            <a:srgbClr val="FF0000"/>
                          </a:solidFill>
                          <a:effectLst/>
                        </a:rPr>
                        <a:t>163(150-7065)</a:t>
                      </a:r>
                      <a:endParaRPr lang="tr-TR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solidFill>
                            <a:srgbClr val="FF0000"/>
                          </a:solidFill>
                          <a:effectLst/>
                        </a:rPr>
                        <a:t>126(150-5000)</a:t>
                      </a:r>
                      <a:endParaRPr lang="tr-TR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solidFill>
                            <a:srgbClr val="FF0000"/>
                          </a:solidFill>
                          <a:effectLst/>
                        </a:rPr>
                        <a:t>81(300-3000)</a:t>
                      </a:r>
                      <a:endParaRPr lang="tr-TR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solidFill>
                            <a:srgbClr val="FF0000"/>
                          </a:solidFill>
                          <a:effectLst/>
                        </a:rPr>
                        <a:t>75( 300-3300)</a:t>
                      </a:r>
                      <a:endParaRPr lang="tr-TR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solidFill>
                            <a:srgbClr val="FF0000"/>
                          </a:solidFill>
                          <a:effectLst/>
                        </a:rPr>
                        <a:t>0,015</a:t>
                      </a:r>
                      <a:endParaRPr lang="tr-TR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88560714"/>
                  </a:ext>
                </a:extLst>
              </a:tr>
              <a:tr h="522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Total Gnrh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257(300-7875)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189(900-8540)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123(600-5175)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117(600-4275)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0,073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17565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494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bulgular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675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Bulgular 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81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Bulgular 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669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Bulgular 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2091614"/>
              </p:ext>
            </p:extLst>
          </p:nvPr>
        </p:nvGraphicFramePr>
        <p:xfrm>
          <a:off x="2592925" y="2677885"/>
          <a:ext cx="8911687" cy="27170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7669">
                  <a:extLst>
                    <a:ext uri="{9D8B030D-6E8A-4147-A177-3AD203B41FA5}">
                      <a16:colId xmlns:a16="http://schemas.microsoft.com/office/drawing/2014/main" xmlns="" val="4068132732"/>
                    </a:ext>
                  </a:extLst>
                </a:gridCol>
                <a:gridCol w="2227669">
                  <a:extLst>
                    <a:ext uri="{9D8B030D-6E8A-4147-A177-3AD203B41FA5}">
                      <a16:colId xmlns:a16="http://schemas.microsoft.com/office/drawing/2014/main" xmlns="" val="2487695698"/>
                    </a:ext>
                  </a:extLst>
                </a:gridCol>
                <a:gridCol w="2227669">
                  <a:extLst>
                    <a:ext uri="{9D8B030D-6E8A-4147-A177-3AD203B41FA5}">
                      <a16:colId xmlns:a16="http://schemas.microsoft.com/office/drawing/2014/main" xmlns="" val="899466060"/>
                    </a:ext>
                  </a:extLst>
                </a:gridCol>
                <a:gridCol w="2228680">
                  <a:extLst>
                    <a:ext uri="{9D8B030D-6E8A-4147-A177-3AD203B41FA5}">
                      <a16:colId xmlns:a16="http://schemas.microsoft.com/office/drawing/2014/main" xmlns="" val="3024352133"/>
                    </a:ext>
                  </a:extLst>
                </a:gridCol>
              </a:tblGrid>
              <a:tr h="45835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Gebelik 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P değeri 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73106121"/>
                  </a:ext>
                </a:extLst>
              </a:tr>
              <a:tr h="45835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Var ( n-%) 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Yok ( n-%)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62577703"/>
                  </a:ext>
                </a:extLst>
              </a:tr>
              <a:tr h="45835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Grup 1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FF0000"/>
                          </a:solidFill>
                          <a:effectLst/>
                        </a:rPr>
                        <a:t>117(%45,5)</a:t>
                      </a:r>
                      <a:endParaRPr lang="tr-TR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140(%54,5)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&lt; 0,05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61161295"/>
                  </a:ext>
                </a:extLst>
              </a:tr>
              <a:tr h="44183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Grup2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43(%22,8)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146(%77,2)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&lt; 0,05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18957890"/>
                  </a:ext>
                </a:extLst>
              </a:tr>
              <a:tr h="44183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Grup3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31(%25,2)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92(%74,8)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&lt; 0,05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79625978"/>
                  </a:ext>
                </a:extLst>
              </a:tr>
              <a:tr h="45835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Grup4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FF0000"/>
                          </a:solidFill>
                          <a:effectLst/>
                        </a:rPr>
                        <a:t>55(%47)</a:t>
                      </a:r>
                      <a:endParaRPr lang="tr-TR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62(%53)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&lt; 0,05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29696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454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Bulgular 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7989299"/>
              </p:ext>
            </p:extLst>
          </p:nvPr>
        </p:nvGraphicFramePr>
        <p:xfrm>
          <a:off x="2299063" y="2573383"/>
          <a:ext cx="9205549" cy="24166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1126">
                  <a:extLst>
                    <a:ext uri="{9D8B030D-6E8A-4147-A177-3AD203B41FA5}">
                      <a16:colId xmlns:a16="http://schemas.microsoft.com/office/drawing/2014/main" xmlns="" val="4259459530"/>
                    </a:ext>
                  </a:extLst>
                </a:gridCol>
                <a:gridCol w="2301126">
                  <a:extLst>
                    <a:ext uri="{9D8B030D-6E8A-4147-A177-3AD203B41FA5}">
                      <a16:colId xmlns:a16="http://schemas.microsoft.com/office/drawing/2014/main" xmlns="" val="482189368"/>
                    </a:ext>
                  </a:extLst>
                </a:gridCol>
                <a:gridCol w="2301126">
                  <a:extLst>
                    <a:ext uri="{9D8B030D-6E8A-4147-A177-3AD203B41FA5}">
                      <a16:colId xmlns:a16="http://schemas.microsoft.com/office/drawing/2014/main" xmlns="" val="610003168"/>
                    </a:ext>
                  </a:extLst>
                </a:gridCol>
                <a:gridCol w="2302171">
                  <a:extLst>
                    <a:ext uri="{9D8B030D-6E8A-4147-A177-3AD203B41FA5}">
                      <a16:colId xmlns:a16="http://schemas.microsoft.com/office/drawing/2014/main" xmlns="" val="305426428"/>
                    </a:ext>
                  </a:extLst>
                </a:gridCol>
              </a:tblGrid>
              <a:tr h="6392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Devam eden gebelik 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P değeri 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02186650"/>
                  </a:ext>
                </a:extLst>
              </a:tr>
              <a:tr h="3554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Var ( n-%) 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Yok ( n-%)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55466729"/>
                  </a:ext>
                </a:extLst>
              </a:tr>
              <a:tr h="3554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Grup 1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FF0000"/>
                          </a:solidFill>
                          <a:effectLst/>
                        </a:rPr>
                        <a:t>109(%42,4)</a:t>
                      </a:r>
                      <a:endParaRPr lang="tr-TR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148(%57,6)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&lt; 0,05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67920187"/>
                  </a:ext>
                </a:extLst>
              </a:tr>
              <a:tr h="3554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Grup2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42(%22,2)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147(%77,8)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&lt; 0,05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90301923"/>
                  </a:ext>
                </a:extLst>
              </a:tr>
              <a:tr h="3554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Grup3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31(%25,2)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92(%74,8)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&lt; 0,05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79412383"/>
                  </a:ext>
                </a:extLst>
              </a:tr>
              <a:tr h="3554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Grup4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FF0000"/>
                          </a:solidFill>
                          <a:effectLst/>
                        </a:rPr>
                        <a:t>44(%37,6)</a:t>
                      </a:r>
                      <a:endParaRPr lang="tr-TR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73(%62,4)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&lt; 0,05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405373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21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Tartışma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Yaklaşık 1.9 milyar erişkinin aşırı kilolu ve en az 600 milyon kişinin </a:t>
            </a:r>
            <a:r>
              <a:rPr lang="tr-TR" dirty="0" err="1"/>
              <a:t>obez</a:t>
            </a:r>
            <a:r>
              <a:rPr lang="tr-TR" dirty="0"/>
              <a:t> olduğu </a:t>
            </a:r>
            <a:r>
              <a:rPr lang="tr-TR" dirty="0" smtClean="0"/>
              <a:t>varsayılmakta</a:t>
            </a:r>
          </a:p>
          <a:p>
            <a:r>
              <a:rPr lang="tr-TR" dirty="0" err="1" smtClean="0"/>
              <a:t>Obezite</a:t>
            </a:r>
            <a:r>
              <a:rPr lang="tr-TR" dirty="0" smtClean="0"/>
              <a:t> </a:t>
            </a:r>
            <a:r>
              <a:rPr lang="tr-TR" dirty="0" err="1"/>
              <a:t>kardiyovaskuler</a:t>
            </a:r>
            <a:r>
              <a:rPr lang="tr-TR" dirty="0"/>
              <a:t> hastalıklar, </a:t>
            </a:r>
            <a:r>
              <a:rPr lang="tr-TR" dirty="0" err="1"/>
              <a:t>diyabet,osteoartrit</a:t>
            </a:r>
            <a:r>
              <a:rPr lang="tr-TR" dirty="0"/>
              <a:t> ve </a:t>
            </a:r>
            <a:r>
              <a:rPr lang="tr-TR" dirty="0" err="1"/>
              <a:t>endometrial</a:t>
            </a:r>
            <a:r>
              <a:rPr lang="tr-TR" dirty="0"/>
              <a:t> kanser riski ile </a:t>
            </a:r>
            <a:r>
              <a:rPr lang="tr-TR" dirty="0" smtClean="0"/>
              <a:t>ilişkili</a:t>
            </a:r>
          </a:p>
          <a:p>
            <a:r>
              <a:rPr lang="tr-TR" dirty="0" smtClean="0"/>
              <a:t>VKİ artması </a:t>
            </a:r>
            <a:r>
              <a:rPr lang="tr-TR" dirty="0"/>
              <a:t>azalmış </a:t>
            </a:r>
            <a:r>
              <a:rPr lang="tr-TR" dirty="0" err="1"/>
              <a:t>fekunditeyle</a:t>
            </a:r>
            <a:r>
              <a:rPr lang="tr-TR" dirty="0"/>
              <a:t> ve </a:t>
            </a:r>
            <a:r>
              <a:rPr lang="tr-TR" dirty="0" err="1"/>
              <a:t>YÜT’de</a:t>
            </a:r>
            <a:r>
              <a:rPr lang="tr-TR" dirty="0"/>
              <a:t> gebelik elde etmede düşük başarı oranı, artmış </a:t>
            </a:r>
            <a:r>
              <a:rPr lang="tr-TR" dirty="0" err="1"/>
              <a:t>gonadotropin</a:t>
            </a:r>
            <a:r>
              <a:rPr lang="tr-TR" dirty="0"/>
              <a:t> ihtiyacı ve artmış </a:t>
            </a:r>
            <a:r>
              <a:rPr lang="tr-TR" dirty="0" err="1"/>
              <a:t>abortus</a:t>
            </a:r>
            <a:r>
              <a:rPr lang="tr-TR" dirty="0"/>
              <a:t> oranları ile </a:t>
            </a:r>
            <a:r>
              <a:rPr lang="tr-TR" dirty="0" smtClean="0"/>
              <a:t>ilişkili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229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Wang</a:t>
            </a:r>
            <a:r>
              <a:rPr lang="tr-TR" dirty="0"/>
              <a:t> ve </a:t>
            </a:r>
            <a:r>
              <a:rPr lang="tr-TR" dirty="0" smtClean="0"/>
              <a:t>arkadaşlarının (2002) yaptığı </a:t>
            </a:r>
            <a:r>
              <a:rPr lang="tr-TR" dirty="0"/>
              <a:t>çalışmada 2349 gebe incelenmiş ve normal kilolu hastalarla karşılaştırıldığında fazla kilolu, </a:t>
            </a:r>
            <a:r>
              <a:rPr lang="tr-TR" dirty="0" err="1"/>
              <a:t>obez</a:t>
            </a:r>
            <a:r>
              <a:rPr lang="tr-TR" dirty="0"/>
              <a:t> ve aşırı </a:t>
            </a:r>
            <a:r>
              <a:rPr lang="tr-TR" dirty="0" err="1"/>
              <a:t>obez</a:t>
            </a:r>
            <a:r>
              <a:rPr lang="tr-TR" dirty="0"/>
              <a:t> hastalarda artmış </a:t>
            </a:r>
            <a:r>
              <a:rPr lang="tr-TR" dirty="0" err="1"/>
              <a:t>abortus</a:t>
            </a:r>
            <a:r>
              <a:rPr lang="tr-TR" dirty="0"/>
              <a:t> oranına </a:t>
            </a:r>
            <a:r>
              <a:rPr lang="tr-TR" dirty="0" smtClean="0"/>
              <a:t>rastlanmıştır</a:t>
            </a:r>
          </a:p>
          <a:p>
            <a:r>
              <a:rPr lang="tr-TR" dirty="0" smtClean="0"/>
              <a:t>Bizim </a:t>
            </a:r>
            <a:r>
              <a:rPr lang="tr-TR" dirty="0"/>
              <a:t>çalışmamızda da </a:t>
            </a:r>
            <a:r>
              <a:rPr lang="tr-TR" dirty="0" err="1"/>
              <a:t>obez</a:t>
            </a:r>
            <a:r>
              <a:rPr lang="tr-TR" dirty="0"/>
              <a:t> sınıf 2 hasta grubunda elde edilen gebelik oranı %47 iken devam eden gebelik oranı %37,6 oranında idi. Sınıf 2  </a:t>
            </a:r>
            <a:r>
              <a:rPr lang="tr-TR" dirty="0" err="1"/>
              <a:t>obezlerde</a:t>
            </a:r>
            <a:r>
              <a:rPr lang="tr-TR" dirty="0"/>
              <a:t> </a:t>
            </a:r>
            <a:r>
              <a:rPr lang="tr-TR" dirty="0" err="1"/>
              <a:t>abortus</a:t>
            </a:r>
            <a:r>
              <a:rPr lang="tr-TR" dirty="0"/>
              <a:t> oranı diğer gruplar arasında istatistiksel anlamlı fark saptandı. </a:t>
            </a:r>
          </a:p>
        </p:txBody>
      </p:sp>
    </p:spTree>
    <p:extLst>
      <p:ext uri="{BB962C8B-B14F-4D97-AF65-F5344CB8AC3E}">
        <p14:creationId xmlns:p14="http://schemas.microsoft.com/office/powerpoint/2010/main" val="104157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Tartışma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Obez</a:t>
            </a:r>
            <a:r>
              <a:rPr lang="tr-TR" dirty="0"/>
              <a:t> hastaların </a:t>
            </a:r>
            <a:r>
              <a:rPr lang="tr-TR" dirty="0" smtClean="0"/>
              <a:t>YÜT daha </a:t>
            </a:r>
            <a:r>
              <a:rPr lang="tr-TR" dirty="0"/>
              <a:t>fazla </a:t>
            </a:r>
            <a:r>
              <a:rPr lang="tr-TR" dirty="0" err="1"/>
              <a:t>gonadotropin</a:t>
            </a:r>
            <a:r>
              <a:rPr lang="tr-TR" dirty="0"/>
              <a:t> ihtiyacı olduğu, daha zayıf </a:t>
            </a:r>
            <a:r>
              <a:rPr lang="tr-TR" dirty="0" err="1"/>
              <a:t>ovaryen</a:t>
            </a:r>
            <a:r>
              <a:rPr lang="tr-TR" dirty="0"/>
              <a:t> yanıtlı oldukları, zayıf embriyo kalitesi ve artmış gebelik kaybı ile </a:t>
            </a:r>
            <a:r>
              <a:rPr lang="tr-TR" dirty="0" smtClean="0"/>
              <a:t>ilişkili</a:t>
            </a:r>
          </a:p>
          <a:p>
            <a:r>
              <a:rPr lang="tr-TR" dirty="0" smtClean="0"/>
              <a:t>Yaptığımız </a:t>
            </a:r>
            <a:r>
              <a:rPr lang="tr-TR" dirty="0"/>
              <a:t>çalışmada kullanılan toplam </a:t>
            </a:r>
            <a:r>
              <a:rPr lang="tr-TR" dirty="0" err="1"/>
              <a:t>gonadotropin</a:t>
            </a:r>
            <a:r>
              <a:rPr lang="tr-TR" dirty="0"/>
              <a:t> dozu açısından istatistiksel anlamlı fark </a:t>
            </a:r>
            <a:r>
              <a:rPr lang="tr-TR" dirty="0" smtClean="0"/>
              <a:t>saptanmadı</a:t>
            </a:r>
          </a:p>
          <a:p>
            <a:r>
              <a:rPr lang="tr-TR" dirty="0"/>
              <a:t>T</a:t>
            </a:r>
            <a:r>
              <a:rPr lang="tr-TR" dirty="0" smtClean="0"/>
              <a:t>oplam </a:t>
            </a:r>
            <a:r>
              <a:rPr lang="tr-TR" dirty="0"/>
              <a:t>elde edilen embriyo sayısı normal kilolu ve </a:t>
            </a:r>
            <a:r>
              <a:rPr lang="tr-TR" dirty="0" err="1"/>
              <a:t>obez</a:t>
            </a:r>
            <a:r>
              <a:rPr lang="tr-TR" dirty="0"/>
              <a:t> sınıf 1 grubunda daha </a:t>
            </a:r>
            <a:r>
              <a:rPr lang="tr-TR" dirty="0" smtClean="0"/>
              <a:t>yüksekti</a:t>
            </a:r>
          </a:p>
          <a:p>
            <a:r>
              <a:rPr lang="tr-TR" dirty="0" err="1"/>
              <a:t>O</a:t>
            </a:r>
            <a:r>
              <a:rPr lang="tr-TR" dirty="0" err="1" smtClean="0"/>
              <a:t>bez</a:t>
            </a:r>
            <a:r>
              <a:rPr lang="tr-TR" dirty="0" smtClean="0"/>
              <a:t> </a:t>
            </a:r>
            <a:r>
              <a:rPr lang="tr-TR" dirty="0"/>
              <a:t>sınıf 2 grubunda gebelik kaybı diğer gruplara göre daha yüksekti.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921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Giriş 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tr-TR" dirty="0" err="1"/>
                  <a:t>Obezite</a:t>
                </a:r>
                <a:r>
                  <a:rPr lang="tr-TR" dirty="0"/>
                  <a:t> </a:t>
                </a:r>
                <a:r>
                  <a:rPr lang="tr-TR" dirty="0" err="1" smtClean="0"/>
                  <a:t>epidemik</a:t>
                </a:r>
                <a:r>
                  <a:rPr lang="tr-TR" dirty="0" smtClean="0"/>
                  <a:t> bir sorun </a:t>
                </a:r>
              </a:p>
              <a:p>
                <a:r>
                  <a:rPr lang="tr-TR" dirty="0"/>
                  <a:t>T</a:t>
                </a:r>
                <a:r>
                  <a:rPr lang="tr-TR" dirty="0" smtClean="0"/>
                  <a:t>üm </a:t>
                </a:r>
                <a:r>
                  <a:rPr lang="tr-TR" dirty="0"/>
                  <a:t>dünyada </a:t>
                </a:r>
                <a:r>
                  <a:rPr lang="tr-TR" dirty="0" smtClean="0"/>
                  <a:t>erişkinler</a:t>
                </a:r>
                <a:r>
                  <a:rPr lang="tr-TR" dirty="0"/>
                  <a:t>, </a:t>
                </a:r>
                <a:r>
                  <a:rPr lang="tr-TR" dirty="0" err="1" smtClean="0"/>
                  <a:t>adölesan</a:t>
                </a:r>
                <a:r>
                  <a:rPr lang="tr-TR" dirty="0" smtClean="0"/>
                  <a:t> </a:t>
                </a:r>
                <a:r>
                  <a:rPr lang="tr-TR" dirty="0"/>
                  <a:t>ve çocukların sağlığını tehdit </a:t>
                </a:r>
                <a:r>
                  <a:rPr lang="tr-TR" dirty="0" smtClean="0"/>
                  <a:t>etmekte</a:t>
                </a:r>
              </a:p>
              <a:p>
                <a:r>
                  <a:rPr lang="tr-TR" dirty="0" smtClean="0"/>
                  <a:t>ABD’de erişkin popülasyonun %68’inin VKİ &gt;25 </a:t>
                </a:r>
                <a:r>
                  <a:rPr lang="tr-TR" dirty="0"/>
                  <a:t>kg/m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²</m:t>
                    </m:r>
                  </m:oMath>
                </a14:m>
                <a:r>
                  <a:rPr lang="tr-TR" dirty="0" smtClean="0"/>
                  <a:t> ,%36’sının VKİ &gt; 30 </a:t>
                </a:r>
                <a:r>
                  <a:rPr lang="tr-TR" dirty="0"/>
                  <a:t>kg/m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²</m:t>
                    </m:r>
                  </m:oMath>
                </a14:m>
                <a:endParaRPr lang="tr-TR" dirty="0" smtClean="0"/>
              </a:p>
              <a:p>
                <a:r>
                  <a:rPr lang="tr-TR" dirty="0" smtClean="0"/>
                  <a:t>Üreme sağlığında </a:t>
                </a:r>
              </a:p>
              <a:p>
                <a:pPr marL="0" indent="0">
                  <a:buNone/>
                </a:pPr>
                <a:r>
                  <a:rPr lang="tr-TR" dirty="0"/>
                  <a:t> </a:t>
                </a:r>
                <a:r>
                  <a:rPr lang="tr-TR" dirty="0" smtClean="0"/>
                  <a:t>              </a:t>
                </a:r>
                <a:r>
                  <a:rPr lang="tr-TR" dirty="0" err="1" smtClean="0"/>
                  <a:t>Menstrüel</a:t>
                </a:r>
                <a:r>
                  <a:rPr lang="tr-TR" dirty="0" smtClean="0"/>
                  <a:t> düzensizlik</a:t>
                </a:r>
              </a:p>
              <a:p>
                <a:pPr marL="0" indent="0">
                  <a:buNone/>
                </a:pPr>
                <a:r>
                  <a:rPr lang="tr-TR" dirty="0"/>
                  <a:t> </a:t>
                </a:r>
                <a:r>
                  <a:rPr lang="tr-TR" dirty="0" smtClean="0"/>
                  <a:t>              </a:t>
                </a:r>
                <a:r>
                  <a:rPr lang="tr-TR" dirty="0" err="1" smtClean="0"/>
                  <a:t>İnfertilite</a:t>
                </a:r>
                <a:endParaRPr lang="tr-TR" dirty="0" smtClean="0"/>
              </a:p>
              <a:p>
                <a:pPr marL="0" indent="0">
                  <a:buNone/>
                </a:pPr>
                <a:r>
                  <a:rPr lang="tr-TR" dirty="0"/>
                  <a:t> </a:t>
                </a:r>
                <a:r>
                  <a:rPr lang="tr-TR" dirty="0" smtClean="0"/>
                  <a:t>              Kötü </a:t>
                </a:r>
                <a:r>
                  <a:rPr lang="tr-TR" dirty="0" err="1" smtClean="0"/>
                  <a:t>obstetrik</a:t>
                </a:r>
                <a:r>
                  <a:rPr lang="tr-TR" dirty="0" smtClean="0"/>
                  <a:t> ve </a:t>
                </a:r>
                <a:r>
                  <a:rPr lang="tr-TR" dirty="0" err="1" smtClean="0"/>
                  <a:t>fetal</a:t>
                </a:r>
                <a:r>
                  <a:rPr lang="tr-TR" dirty="0" smtClean="0"/>
                  <a:t> sonuçlar </a:t>
                </a:r>
              </a:p>
              <a:p>
                <a:pPr marL="0" indent="0">
                  <a:buNone/>
                </a:pPr>
                <a:r>
                  <a:rPr lang="tr-TR" dirty="0" smtClean="0"/>
                  <a:t>               </a:t>
                </a:r>
                <a:r>
                  <a:rPr lang="tr-TR" dirty="0" err="1" smtClean="0"/>
                  <a:t>Ovulasyon</a:t>
                </a:r>
                <a:r>
                  <a:rPr lang="tr-TR" dirty="0" smtClean="0"/>
                  <a:t> indüksiyonuna zayıf cevap</a:t>
                </a:r>
              </a:p>
              <a:p>
                <a:pPr marL="0" indent="0">
                  <a:buNone/>
                </a:pPr>
                <a:r>
                  <a:rPr lang="tr-TR" dirty="0" smtClean="0"/>
                  <a:t>               Elde </a:t>
                </a:r>
                <a:r>
                  <a:rPr lang="tr-TR" dirty="0"/>
                  <a:t>edilen oosit sayısının </a:t>
                </a:r>
                <a:r>
                  <a:rPr lang="tr-TR" dirty="0" smtClean="0"/>
                  <a:t>azlığı</a:t>
                </a:r>
              </a:p>
              <a:p>
                <a:pPr marL="0" indent="0">
                  <a:buNone/>
                </a:pPr>
                <a:r>
                  <a:rPr lang="tr-TR" dirty="0" smtClean="0"/>
                  <a:t>               Azalmış </a:t>
                </a:r>
                <a:r>
                  <a:rPr lang="tr-TR" dirty="0"/>
                  <a:t>gebelik oranları </a:t>
                </a:r>
              </a:p>
              <a:p>
                <a:pPr marL="0" indent="0">
                  <a:buNone/>
                </a:pPr>
                <a:r>
                  <a:rPr lang="tr-TR" dirty="0" smtClean="0"/>
                  <a:t>               Artmış </a:t>
                </a:r>
                <a:r>
                  <a:rPr lang="tr-TR" dirty="0" err="1"/>
                  <a:t>siklus</a:t>
                </a:r>
                <a:r>
                  <a:rPr lang="tr-TR" dirty="0"/>
                  <a:t> iptalleri</a:t>
                </a:r>
                <a:endParaRPr lang="tr-TR" dirty="0" smtClean="0"/>
              </a:p>
              <a:p>
                <a:pPr marL="0" indent="0">
                  <a:buNone/>
                </a:pPr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42" t="-177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504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Tartışma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Bellver</a:t>
            </a:r>
            <a:r>
              <a:rPr lang="tr-TR" dirty="0"/>
              <a:t> ve arkadaşlarının yaptığı </a:t>
            </a:r>
            <a:r>
              <a:rPr lang="tr-TR" dirty="0" smtClean="0"/>
              <a:t>çalışmada(2010)  </a:t>
            </a:r>
            <a:r>
              <a:rPr lang="tr-TR" dirty="0" err="1" smtClean="0"/>
              <a:t>fertilite</a:t>
            </a:r>
            <a:r>
              <a:rPr lang="tr-TR" dirty="0" smtClean="0"/>
              <a:t> </a:t>
            </a:r>
            <a:r>
              <a:rPr lang="tr-TR" dirty="0"/>
              <a:t>oranı, transfer edilen embriyo sayısı, embriyo kalitesi açısından fark bulunmamışken, </a:t>
            </a:r>
            <a:r>
              <a:rPr lang="tr-TR" dirty="0" err="1"/>
              <a:t>implantasyon</a:t>
            </a:r>
            <a:r>
              <a:rPr lang="tr-TR" dirty="0"/>
              <a:t> </a:t>
            </a:r>
            <a:r>
              <a:rPr lang="tr-TR" dirty="0" err="1"/>
              <a:t>oranı,gebelik</a:t>
            </a:r>
            <a:r>
              <a:rPr lang="tr-TR" dirty="0"/>
              <a:t> oranı ve canlı doğum oranları açısından </a:t>
            </a:r>
            <a:r>
              <a:rPr lang="tr-TR" dirty="0" err="1"/>
              <a:t>obez</a:t>
            </a:r>
            <a:r>
              <a:rPr lang="tr-TR" dirty="0"/>
              <a:t> grupta düşük oranlara </a:t>
            </a:r>
            <a:r>
              <a:rPr lang="tr-TR" dirty="0" smtClean="0"/>
              <a:t>rastlanmıştır</a:t>
            </a:r>
          </a:p>
          <a:p>
            <a:r>
              <a:rPr lang="tr-TR" dirty="0" smtClean="0"/>
              <a:t>VKİ </a:t>
            </a:r>
            <a:r>
              <a:rPr lang="tr-TR" dirty="0"/>
              <a:t>arttıkça kümülatif gebelik oranının azaldığı </a:t>
            </a:r>
            <a:r>
              <a:rPr lang="tr-TR" dirty="0" smtClean="0"/>
              <a:t>görülmüştür. </a:t>
            </a:r>
            <a:r>
              <a:rPr lang="tr-TR" dirty="0"/>
              <a:t>Bizim çalışmamızda da VKİ arttıkça devam eden gebelik oranı daha az </a:t>
            </a:r>
            <a:r>
              <a:rPr lang="tr-TR" dirty="0" smtClean="0"/>
              <a:t>görülmüştür</a:t>
            </a:r>
          </a:p>
          <a:p>
            <a:r>
              <a:rPr lang="tr-TR" dirty="0" err="1" smtClean="0"/>
              <a:t>Endometrial</a:t>
            </a:r>
            <a:r>
              <a:rPr lang="tr-TR" dirty="0" smtClean="0"/>
              <a:t> </a:t>
            </a:r>
            <a:r>
              <a:rPr lang="tr-TR" dirty="0" err="1" smtClean="0"/>
              <a:t>reseptivite</a:t>
            </a:r>
            <a:r>
              <a:rPr lang="tr-TR" dirty="0" smtClean="0"/>
              <a:t> VKİ arttıkça değişmekte bu da artmış </a:t>
            </a:r>
            <a:r>
              <a:rPr lang="tr-TR" dirty="0" err="1" smtClean="0"/>
              <a:t>abortus</a:t>
            </a:r>
            <a:r>
              <a:rPr lang="tr-TR" dirty="0" smtClean="0"/>
              <a:t> ve düşük </a:t>
            </a:r>
            <a:r>
              <a:rPr lang="tr-TR" dirty="0" err="1" smtClean="0"/>
              <a:t>implantasyon</a:t>
            </a:r>
            <a:r>
              <a:rPr lang="tr-TR" dirty="0" smtClean="0"/>
              <a:t> oranını açıklamaktadır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478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V</a:t>
            </a:r>
            <a:r>
              <a:rPr lang="tr-TR" dirty="0" smtClean="0"/>
              <a:t>ücut </a:t>
            </a:r>
            <a:r>
              <a:rPr lang="tr-TR" dirty="0"/>
              <a:t>kitle indeksi yüksekliği olan hastaların kilo kaybı gebelik elde etmesinde, </a:t>
            </a:r>
            <a:r>
              <a:rPr lang="tr-TR" dirty="0" err="1"/>
              <a:t>fertilite</a:t>
            </a:r>
            <a:r>
              <a:rPr lang="tr-TR" dirty="0"/>
              <a:t> tedavisine cevapta olumlu sonuçlar </a:t>
            </a:r>
            <a:r>
              <a:rPr lang="tr-TR" dirty="0" smtClean="0"/>
              <a:t>vermektedir</a:t>
            </a:r>
          </a:p>
          <a:p>
            <a:r>
              <a:rPr lang="tr-TR" dirty="0" smtClean="0"/>
              <a:t>Kadınların </a:t>
            </a:r>
            <a:r>
              <a:rPr lang="tr-TR" dirty="0"/>
              <a:t>gerek </a:t>
            </a:r>
            <a:r>
              <a:rPr lang="tr-TR" dirty="0" err="1"/>
              <a:t>diyetle,psikolojik</a:t>
            </a:r>
            <a:r>
              <a:rPr lang="tr-TR" dirty="0"/>
              <a:t> tedaviyle, egzersizle ,kilo kaybettirici ajanlarla veya </a:t>
            </a:r>
            <a:r>
              <a:rPr lang="tr-TR" dirty="0" err="1"/>
              <a:t>bariatrik</a:t>
            </a:r>
            <a:r>
              <a:rPr lang="tr-TR" dirty="0"/>
              <a:t> cerrahi ile ideal kiloya ulaşmasını sağlamamız gerekmektedir</a:t>
            </a:r>
          </a:p>
        </p:txBody>
      </p:sp>
    </p:spTree>
    <p:extLst>
      <p:ext uri="{BB962C8B-B14F-4D97-AF65-F5344CB8AC3E}">
        <p14:creationId xmlns:p14="http://schemas.microsoft.com/office/powerpoint/2010/main" val="199245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" y="0"/>
            <a:ext cx="12222564" cy="6858000"/>
          </a:xfrm>
        </p:spPr>
      </p:pic>
    </p:spTree>
    <p:extLst>
      <p:ext uri="{BB962C8B-B14F-4D97-AF65-F5344CB8AC3E}">
        <p14:creationId xmlns:p14="http://schemas.microsoft.com/office/powerpoint/2010/main" val="792176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 smtClean="0"/>
                  <a:t>VKİ ‘ne göre ( kg/m</a:t>
                </a:r>
                <a14:m>
                  <m:oMath xmlns:m="http://schemas.openxmlformats.org/officeDocument/2006/math">
                    <m:r>
                      <a:rPr lang="tr-TR" i="1" smtClean="0">
                        <a:latin typeface="Cambria Math" panose="02040503050406030204" pitchFamily="18" charset="0"/>
                      </a:rPr>
                      <m:t>²</m:t>
                    </m:r>
                  </m:oMath>
                </a14:m>
                <a:r>
                  <a:rPr lang="tr-TR" dirty="0" smtClean="0"/>
                  <a:t>) 5 gruba ayrılmakta (WHO)</a:t>
                </a:r>
              </a:p>
              <a:p>
                <a:r>
                  <a:rPr lang="tr-TR" dirty="0" smtClean="0"/>
                  <a:t>18,5-24,99 </a:t>
                </a:r>
                <a:r>
                  <a:rPr lang="tr-TR" dirty="0"/>
                  <a:t>kg/m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² </m:t>
                    </m:r>
                  </m:oMath>
                </a14:m>
                <a:r>
                  <a:rPr lang="tr-TR" dirty="0" smtClean="0"/>
                  <a:t>⤍normal </a:t>
                </a:r>
                <a:r>
                  <a:rPr lang="tr-TR" dirty="0"/>
                  <a:t>kilolu, </a:t>
                </a:r>
                <a:endParaRPr lang="tr-TR" dirty="0" smtClean="0"/>
              </a:p>
              <a:p>
                <a:r>
                  <a:rPr lang="tr-TR" dirty="0" smtClean="0"/>
                  <a:t>25-29,99 </a:t>
                </a:r>
                <a:r>
                  <a:rPr lang="tr-TR" dirty="0"/>
                  <a:t>kg/m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²</m:t>
                    </m:r>
                  </m:oMath>
                </a14:m>
                <a:r>
                  <a:rPr lang="tr-TR" dirty="0"/>
                  <a:t> ⤍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preobez</a:t>
                </a:r>
                <a:r>
                  <a:rPr lang="tr-TR" dirty="0" smtClean="0"/>
                  <a:t> </a:t>
                </a:r>
              </a:p>
              <a:p>
                <a:r>
                  <a:rPr lang="tr-TR" dirty="0" smtClean="0"/>
                  <a:t>30-34,99 </a:t>
                </a:r>
                <a:r>
                  <a:rPr lang="tr-TR" dirty="0"/>
                  <a:t>kg/m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²</m:t>
                    </m:r>
                  </m:oMath>
                </a14:m>
                <a:r>
                  <a:rPr lang="tr-TR" dirty="0"/>
                  <a:t> ⤍ </a:t>
                </a:r>
                <a:r>
                  <a:rPr lang="tr-TR" dirty="0" smtClean="0"/>
                  <a:t>obez </a:t>
                </a:r>
                <a:r>
                  <a:rPr lang="tr-TR" dirty="0"/>
                  <a:t>sınıf 1 </a:t>
                </a:r>
                <a:endParaRPr lang="tr-TR" dirty="0" smtClean="0"/>
              </a:p>
              <a:p>
                <a:r>
                  <a:rPr lang="tr-TR" dirty="0" smtClean="0"/>
                  <a:t>35,00-39,99 </a:t>
                </a:r>
                <a:r>
                  <a:rPr lang="tr-TR" dirty="0"/>
                  <a:t>kg/m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²</m:t>
                    </m:r>
                  </m:oMath>
                </a14:m>
                <a:r>
                  <a:rPr lang="tr-TR" dirty="0"/>
                  <a:t> ⤍ </a:t>
                </a:r>
                <a:r>
                  <a:rPr lang="tr-TR" dirty="0" smtClean="0"/>
                  <a:t>obez </a:t>
                </a:r>
                <a:r>
                  <a:rPr lang="tr-TR" dirty="0"/>
                  <a:t>sınıf </a:t>
                </a:r>
                <a:r>
                  <a:rPr lang="tr-TR" dirty="0" smtClean="0"/>
                  <a:t>2</a:t>
                </a:r>
              </a:p>
              <a:p>
                <a:r>
                  <a:rPr lang="tr-TR" dirty="0" smtClean="0"/>
                  <a:t>&gt;40 </a:t>
                </a:r>
                <a:r>
                  <a:rPr lang="tr-TR" dirty="0"/>
                  <a:t>kg/m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²</m:t>
                    </m:r>
                  </m:oMath>
                </a14:m>
                <a:r>
                  <a:rPr lang="tr-TR" dirty="0"/>
                  <a:t> ⤍ </a:t>
                </a:r>
                <a:r>
                  <a:rPr lang="tr-TR" dirty="0" smtClean="0"/>
                  <a:t>obez </a:t>
                </a:r>
                <a:r>
                  <a:rPr lang="tr-TR" dirty="0"/>
                  <a:t>sınıf 3 </a:t>
                </a:r>
                <a:r>
                  <a:rPr lang="tr-TR" dirty="0" smtClean="0"/>
                  <a:t> </a:t>
                </a:r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79" t="-80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341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Amaç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Çalışmamızda normal </a:t>
            </a:r>
            <a:r>
              <a:rPr lang="tr-TR" dirty="0" smtClean="0"/>
              <a:t>kilolu, </a:t>
            </a:r>
            <a:r>
              <a:rPr lang="tr-TR" dirty="0" err="1" smtClean="0"/>
              <a:t>preobez</a:t>
            </a:r>
            <a:r>
              <a:rPr lang="tr-TR" dirty="0" smtClean="0"/>
              <a:t> ve </a:t>
            </a:r>
            <a:r>
              <a:rPr lang="tr-TR" dirty="0" err="1"/>
              <a:t>obez</a:t>
            </a:r>
            <a:r>
              <a:rPr lang="tr-TR" dirty="0"/>
              <a:t> hastaların  IVF tedavisine yanıtları, elde edilen oosit sayısı, elde edilen gebelik oranları ,elde edilen embriyo sayısı ve demografik özellikleri </a:t>
            </a:r>
            <a:r>
              <a:rPr lang="tr-TR" dirty="0" smtClean="0"/>
              <a:t>karşılaştırmak amaçlandı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930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Materyal-</a:t>
            </a:r>
            <a:r>
              <a:rPr lang="tr-TR" dirty="0" err="1" smtClean="0"/>
              <a:t>method</a:t>
            </a:r>
            <a:r>
              <a:rPr lang="tr-TR" dirty="0" smtClean="0"/>
              <a:t> 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Ankara Üniversitesi Tıp Fakültesi Üreme Sağlığı ve </a:t>
                </a:r>
                <a:r>
                  <a:rPr lang="tr-TR" dirty="0" err="1"/>
                  <a:t>İnfertilite</a:t>
                </a:r>
                <a:r>
                  <a:rPr lang="tr-TR" dirty="0"/>
                  <a:t> merkezinde </a:t>
                </a:r>
                <a:endParaRPr lang="tr-TR" dirty="0" smtClean="0"/>
              </a:p>
              <a:p>
                <a:r>
                  <a:rPr lang="tr-TR" dirty="0" smtClean="0"/>
                  <a:t>2010-2016 </a:t>
                </a:r>
                <a:r>
                  <a:rPr lang="tr-TR" dirty="0"/>
                  <a:t>yılları </a:t>
                </a:r>
                <a:r>
                  <a:rPr lang="tr-TR" dirty="0" smtClean="0"/>
                  <a:t>arasında 686 </a:t>
                </a:r>
                <a:r>
                  <a:rPr lang="tr-TR" dirty="0"/>
                  <a:t>hasta </a:t>
                </a:r>
                <a:endParaRPr lang="tr-TR" dirty="0" smtClean="0"/>
              </a:p>
              <a:p>
                <a:r>
                  <a:rPr lang="tr-TR" dirty="0"/>
                  <a:t>B</a:t>
                </a:r>
                <a:r>
                  <a:rPr lang="tr-TR" dirty="0" smtClean="0"/>
                  <a:t>ilgileri </a:t>
                </a:r>
                <a:r>
                  <a:rPr lang="tr-TR" dirty="0"/>
                  <a:t>retrospektif olarak dosyalardan ve </a:t>
                </a:r>
                <a:r>
                  <a:rPr lang="tr-TR" dirty="0" smtClean="0"/>
                  <a:t>kayıt </a:t>
                </a:r>
                <a:r>
                  <a:rPr lang="tr-TR" dirty="0"/>
                  <a:t>sistemden </a:t>
                </a:r>
                <a:r>
                  <a:rPr lang="tr-TR" dirty="0" smtClean="0"/>
                  <a:t>tarandı</a:t>
                </a:r>
              </a:p>
              <a:p>
                <a:r>
                  <a:rPr lang="tr-TR" dirty="0" smtClean="0"/>
                  <a:t>Hastalar </a:t>
                </a:r>
                <a:r>
                  <a:rPr lang="tr-TR" dirty="0" err="1"/>
                  <a:t>BMI’ne</a:t>
                </a:r>
                <a:r>
                  <a:rPr lang="tr-TR" dirty="0"/>
                  <a:t> göre 4 gruba </a:t>
                </a:r>
                <a:r>
                  <a:rPr lang="tr-TR" dirty="0" smtClean="0"/>
                  <a:t>ayrıldı </a:t>
                </a:r>
              </a:p>
              <a:p>
                <a:r>
                  <a:rPr lang="tr-TR" dirty="0" smtClean="0"/>
                  <a:t>VKİ </a:t>
                </a:r>
                <a:r>
                  <a:rPr lang="tr-TR" dirty="0"/>
                  <a:t>18,5-24,99 kg/m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² </m:t>
                    </m:r>
                  </m:oMath>
                </a14:m>
                <a:r>
                  <a:rPr lang="tr-TR" dirty="0"/>
                  <a:t>aralığı normal </a:t>
                </a:r>
                <a:r>
                  <a:rPr lang="tr-TR" dirty="0" smtClean="0"/>
                  <a:t>kilolu</a:t>
                </a:r>
              </a:p>
              <a:p>
                <a:r>
                  <a:rPr lang="tr-TR" dirty="0" smtClean="0"/>
                  <a:t>25-29,99 </a:t>
                </a:r>
                <a:r>
                  <a:rPr lang="tr-TR" dirty="0"/>
                  <a:t>kg/m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²</m:t>
                    </m:r>
                  </m:oMath>
                </a14:m>
                <a:r>
                  <a:rPr lang="tr-TR" dirty="0"/>
                  <a:t> </a:t>
                </a:r>
                <a:r>
                  <a:rPr lang="tr-TR" dirty="0" err="1"/>
                  <a:t>preobez</a:t>
                </a:r>
                <a:r>
                  <a:rPr lang="tr-TR" dirty="0"/>
                  <a:t> </a:t>
                </a:r>
                <a:endParaRPr lang="tr-TR" dirty="0" smtClean="0"/>
              </a:p>
              <a:p>
                <a:r>
                  <a:rPr lang="tr-TR" dirty="0" smtClean="0"/>
                  <a:t>30-34,99 </a:t>
                </a:r>
                <a:r>
                  <a:rPr lang="tr-TR" dirty="0"/>
                  <a:t>kg/m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²</m:t>
                    </m:r>
                  </m:oMath>
                </a14:m>
                <a:r>
                  <a:rPr lang="tr-TR" dirty="0"/>
                  <a:t> </a:t>
                </a:r>
                <a:r>
                  <a:rPr lang="tr-TR" dirty="0" err="1"/>
                  <a:t>obez</a:t>
                </a:r>
                <a:r>
                  <a:rPr lang="tr-TR" dirty="0"/>
                  <a:t> sınıf 1 </a:t>
                </a:r>
              </a:p>
              <a:p>
                <a:r>
                  <a:rPr lang="tr-TR" dirty="0" smtClean="0"/>
                  <a:t>35,00-39,99 </a:t>
                </a:r>
                <a:r>
                  <a:rPr lang="tr-TR" dirty="0"/>
                  <a:t>kg/m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²</m:t>
                    </m:r>
                  </m:oMath>
                </a14:m>
                <a:r>
                  <a:rPr lang="tr-TR" dirty="0"/>
                  <a:t> </a:t>
                </a:r>
                <a:r>
                  <a:rPr lang="tr-TR" dirty="0" err="1"/>
                  <a:t>obez</a:t>
                </a:r>
                <a:r>
                  <a:rPr lang="tr-TR" dirty="0"/>
                  <a:t> sınıf </a:t>
                </a:r>
                <a:r>
                  <a:rPr lang="tr-TR" dirty="0" smtClean="0"/>
                  <a:t>2</a:t>
                </a:r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79" t="-80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975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Materyal-</a:t>
            </a:r>
            <a:r>
              <a:rPr lang="tr-TR" dirty="0" err="1"/>
              <a:t>method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tr-TR" dirty="0" smtClean="0"/>
                  <a:t>    Çalışmadan dışlanma kriterleri </a:t>
                </a:r>
              </a:p>
              <a:p>
                <a:r>
                  <a:rPr lang="tr-TR" dirty="0"/>
                  <a:t>S</a:t>
                </a:r>
                <a:r>
                  <a:rPr lang="tr-TR" dirty="0" smtClean="0"/>
                  <a:t>istemik </a:t>
                </a:r>
                <a:r>
                  <a:rPr lang="tr-TR" dirty="0"/>
                  <a:t>hastalığı </a:t>
                </a:r>
                <a:r>
                  <a:rPr lang="tr-TR" dirty="0" smtClean="0"/>
                  <a:t>olanlar</a:t>
                </a:r>
              </a:p>
              <a:p>
                <a:r>
                  <a:rPr lang="tr-TR" dirty="0" err="1"/>
                  <a:t>F</a:t>
                </a:r>
                <a:r>
                  <a:rPr lang="tr-TR" dirty="0" err="1" smtClean="0"/>
                  <a:t>ertilizasyon</a:t>
                </a:r>
                <a:r>
                  <a:rPr lang="tr-TR" dirty="0" smtClean="0"/>
                  <a:t> </a:t>
                </a:r>
                <a:r>
                  <a:rPr lang="tr-TR" dirty="0"/>
                  <a:t>başarısızlığı </a:t>
                </a:r>
                <a:r>
                  <a:rPr lang="tr-TR" dirty="0" smtClean="0"/>
                  <a:t>olan</a:t>
                </a:r>
              </a:p>
              <a:p>
                <a:r>
                  <a:rPr lang="tr-TR" dirty="0" smtClean="0"/>
                  <a:t>‘</a:t>
                </a:r>
                <a:r>
                  <a:rPr lang="tr-TR" dirty="0" err="1" smtClean="0"/>
                  <a:t>oocyte</a:t>
                </a:r>
                <a:r>
                  <a:rPr lang="tr-TR" dirty="0" smtClean="0"/>
                  <a:t> </a:t>
                </a:r>
                <a:r>
                  <a:rPr lang="tr-TR" dirty="0" err="1"/>
                  <a:t>pick</a:t>
                </a:r>
                <a:r>
                  <a:rPr lang="tr-TR" dirty="0"/>
                  <a:t> </a:t>
                </a:r>
                <a:r>
                  <a:rPr lang="tr-TR" dirty="0" err="1"/>
                  <a:t>up</a:t>
                </a:r>
                <a:r>
                  <a:rPr lang="tr-TR" dirty="0"/>
                  <a:t>’ (OPU) sonucu oosit elde </a:t>
                </a:r>
                <a:r>
                  <a:rPr lang="tr-TR" dirty="0" smtClean="0"/>
                  <a:t>edilemeyen</a:t>
                </a:r>
              </a:p>
              <a:p>
                <a:r>
                  <a:rPr lang="tr-TR" dirty="0" smtClean="0"/>
                  <a:t>TESE </a:t>
                </a:r>
                <a:r>
                  <a:rPr lang="tr-TR" dirty="0"/>
                  <a:t>ile sperm elde </a:t>
                </a:r>
                <a:r>
                  <a:rPr lang="tr-TR" dirty="0" smtClean="0"/>
                  <a:t>edilemeyen </a:t>
                </a:r>
              </a:p>
              <a:p>
                <a:r>
                  <a:rPr lang="tr-TR" dirty="0" err="1" smtClean="0"/>
                  <a:t>Siklus</a:t>
                </a:r>
                <a:r>
                  <a:rPr lang="tr-TR" dirty="0" smtClean="0"/>
                  <a:t> iptali yapılanlar </a:t>
                </a:r>
              </a:p>
              <a:p>
                <a:r>
                  <a:rPr lang="tr-TR" dirty="0" smtClean="0"/>
                  <a:t>VKİ </a:t>
                </a:r>
                <a:r>
                  <a:rPr lang="tr-TR" dirty="0"/>
                  <a:t>düşük </a:t>
                </a:r>
                <a:r>
                  <a:rPr lang="tr-TR" dirty="0" smtClean="0"/>
                  <a:t>olanlar (&lt; </a:t>
                </a:r>
                <a:r>
                  <a:rPr lang="tr-TR" dirty="0"/>
                  <a:t>18,5</a:t>
                </a:r>
                <a:r>
                  <a:rPr lang="tr-TR" dirty="0" smtClean="0"/>
                  <a:t> </a:t>
                </a:r>
                <a:r>
                  <a:rPr lang="tr-TR" dirty="0"/>
                  <a:t>kg/m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² </m:t>
                    </m:r>
                  </m:oMath>
                </a14:m>
                <a:r>
                  <a:rPr lang="tr-TR" dirty="0" smtClean="0"/>
                  <a:t>)</a:t>
                </a:r>
              </a:p>
              <a:p>
                <a:r>
                  <a:rPr lang="tr-TR" dirty="0" smtClean="0"/>
                  <a:t>taze </a:t>
                </a:r>
                <a:r>
                  <a:rPr lang="tr-TR" dirty="0"/>
                  <a:t>olmayan </a:t>
                </a:r>
                <a:r>
                  <a:rPr lang="tr-TR" dirty="0" err="1"/>
                  <a:t>sikluslar</a:t>
                </a:r>
                <a:r>
                  <a:rPr lang="tr-TR" dirty="0"/>
                  <a:t> </a:t>
                </a:r>
                <a:r>
                  <a:rPr lang="tr-TR" dirty="0" smtClean="0"/>
                  <a:t> </a:t>
                </a:r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79" t="-80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094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Materyal-</a:t>
            </a:r>
            <a:r>
              <a:rPr lang="tr-TR" dirty="0" err="1"/>
              <a:t>method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/>
              <a:t>O</a:t>
            </a:r>
            <a:r>
              <a:rPr lang="tr-TR" dirty="0" err="1" smtClean="0"/>
              <a:t>vulasyon</a:t>
            </a:r>
            <a:r>
              <a:rPr lang="tr-TR" dirty="0" smtClean="0"/>
              <a:t> </a:t>
            </a:r>
            <a:r>
              <a:rPr lang="tr-TR" dirty="0"/>
              <a:t>indüksiyonu için r-FSH </a:t>
            </a:r>
            <a:r>
              <a:rPr lang="tr-TR" dirty="0" smtClean="0"/>
              <a:t>,</a:t>
            </a:r>
            <a:r>
              <a:rPr lang="tr-TR" dirty="0" err="1" smtClean="0"/>
              <a:t>uriner</a:t>
            </a:r>
            <a:r>
              <a:rPr lang="tr-TR" dirty="0" smtClean="0"/>
              <a:t> FSH, </a:t>
            </a:r>
            <a:r>
              <a:rPr lang="tr-TR" dirty="0"/>
              <a:t>ve/veya </a:t>
            </a:r>
            <a:r>
              <a:rPr lang="tr-TR" dirty="0" err="1"/>
              <a:t>hp-hMG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dirty="0" smtClean="0"/>
              <a:t>Antagonist protokol değişken doz</a:t>
            </a:r>
          </a:p>
          <a:p>
            <a:r>
              <a:rPr lang="tr-TR" dirty="0" smtClean="0"/>
              <a:t>İndüksiyondan önce </a:t>
            </a:r>
            <a:r>
              <a:rPr lang="tr-TR" dirty="0" err="1" smtClean="0"/>
              <a:t>transvajinal</a:t>
            </a:r>
            <a:r>
              <a:rPr lang="tr-TR" dirty="0" smtClean="0"/>
              <a:t> USG </a:t>
            </a:r>
            <a:r>
              <a:rPr lang="tr-TR" dirty="0"/>
              <a:t>ile </a:t>
            </a:r>
            <a:r>
              <a:rPr lang="tr-TR" dirty="0" err="1" smtClean="0"/>
              <a:t>antral</a:t>
            </a:r>
            <a:r>
              <a:rPr lang="tr-TR" dirty="0" smtClean="0"/>
              <a:t> </a:t>
            </a:r>
            <a:r>
              <a:rPr lang="tr-TR" dirty="0" err="1"/>
              <a:t>folikül</a:t>
            </a:r>
            <a:r>
              <a:rPr lang="tr-TR" dirty="0"/>
              <a:t> sayısı </a:t>
            </a:r>
            <a:r>
              <a:rPr lang="tr-TR" dirty="0" smtClean="0"/>
              <a:t>belirlendi</a:t>
            </a:r>
          </a:p>
          <a:p>
            <a:r>
              <a:rPr lang="tr-TR" dirty="0" err="1" smtClean="0"/>
              <a:t>Gonadotropin</a:t>
            </a:r>
            <a:r>
              <a:rPr lang="tr-TR" dirty="0" smtClean="0"/>
              <a:t> </a:t>
            </a:r>
            <a:r>
              <a:rPr lang="tr-TR" dirty="0"/>
              <a:t>başlangıç dozuna hastanın </a:t>
            </a:r>
            <a:r>
              <a:rPr lang="tr-TR" dirty="0" err="1"/>
              <a:t>ovaryen</a:t>
            </a:r>
            <a:r>
              <a:rPr lang="tr-TR" dirty="0"/>
              <a:t> rezervi, bazal </a:t>
            </a:r>
            <a:r>
              <a:rPr lang="tr-TR" dirty="0" err="1"/>
              <a:t>hormonal</a:t>
            </a:r>
            <a:r>
              <a:rPr lang="tr-TR" dirty="0"/>
              <a:t> durumu, </a:t>
            </a:r>
            <a:r>
              <a:rPr lang="tr-TR" dirty="0" err="1"/>
              <a:t>antral</a:t>
            </a:r>
            <a:r>
              <a:rPr lang="tr-TR" dirty="0"/>
              <a:t> </a:t>
            </a:r>
            <a:r>
              <a:rPr lang="tr-TR" dirty="0" err="1"/>
              <a:t>folikül</a:t>
            </a:r>
            <a:r>
              <a:rPr lang="tr-TR" dirty="0"/>
              <a:t> sayısı göz önüne alınarak karar verilmiştir. </a:t>
            </a:r>
            <a:endParaRPr lang="tr-TR" dirty="0" smtClean="0"/>
          </a:p>
          <a:p>
            <a:r>
              <a:rPr lang="tr-TR" dirty="0"/>
              <a:t>T</a:t>
            </a:r>
            <a:r>
              <a:rPr lang="tr-TR" dirty="0" smtClean="0"/>
              <a:t>edavi </a:t>
            </a:r>
            <a:r>
              <a:rPr lang="tr-TR" dirty="0"/>
              <a:t>grubunda </a:t>
            </a:r>
            <a:r>
              <a:rPr lang="tr-TR" dirty="0" err="1"/>
              <a:t>gonadotropin</a:t>
            </a:r>
            <a:r>
              <a:rPr lang="tr-TR" dirty="0"/>
              <a:t> başlangıç dozu 150 </a:t>
            </a:r>
            <a:r>
              <a:rPr lang="tr-TR" dirty="0" smtClean="0"/>
              <a:t>- 225 IU</a:t>
            </a:r>
          </a:p>
          <a:p>
            <a:r>
              <a:rPr lang="tr-TR" dirty="0" smtClean="0"/>
              <a:t>Önde </a:t>
            </a:r>
            <a:r>
              <a:rPr lang="tr-TR" dirty="0"/>
              <a:t>giden </a:t>
            </a:r>
            <a:r>
              <a:rPr lang="tr-TR" dirty="0" err="1"/>
              <a:t>folikül</a:t>
            </a:r>
            <a:r>
              <a:rPr lang="tr-TR" dirty="0"/>
              <a:t> 18 </a:t>
            </a:r>
            <a:r>
              <a:rPr lang="tr-TR" dirty="0" err="1"/>
              <a:t>mm’e</a:t>
            </a:r>
            <a:r>
              <a:rPr lang="tr-TR" dirty="0"/>
              <a:t> ulaştığında ya da iki adet </a:t>
            </a:r>
            <a:r>
              <a:rPr lang="tr-TR" dirty="0" smtClean="0"/>
              <a:t>&gt;17 </a:t>
            </a:r>
            <a:r>
              <a:rPr lang="tr-TR" dirty="0"/>
              <a:t>mm </a:t>
            </a:r>
            <a:r>
              <a:rPr lang="tr-TR" dirty="0" err="1" smtClean="0"/>
              <a:t>folikül</a:t>
            </a:r>
            <a:r>
              <a:rPr lang="tr-TR" dirty="0" smtClean="0"/>
              <a:t> </a:t>
            </a:r>
            <a:r>
              <a:rPr lang="tr-TR" dirty="0"/>
              <a:t>izlendiğinde </a:t>
            </a:r>
            <a:r>
              <a:rPr lang="tr-TR" dirty="0" err="1"/>
              <a:t>ovulasyonun</a:t>
            </a:r>
            <a:r>
              <a:rPr lang="tr-TR" dirty="0"/>
              <a:t> tetiklenmesi için </a:t>
            </a:r>
            <a:r>
              <a:rPr lang="tr-TR" dirty="0" err="1" smtClean="0"/>
              <a:t>üriner</a:t>
            </a:r>
            <a:r>
              <a:rPr lang="tr-TR" dirty="0" smtClean="0"/>
              <a:t> </a:t>
            </a:r>
            <a:r>
              <a:rPr lang="tr-TR" dirty="0" err="1"/>
              <a:t>hCG</a:t>
            </a:r>
            <a:r>
              <a:rPr lang="tr-TR" dirty="0"/>
              <a:t> </a:t>
            </a:r>
            <a:r>
              <a:rPr lang="tr-TR" dirty="0" smtClean="0"/>
              <a:t>ya da </a:t>
            </a:r>
            <a:r>
              <a:rPr lang="tr-TR" dirty="0" err="1" smtClean="0"/>
              <a:t>rekombinant</a:t>
            </a:r>
            <a:r>
              <a:rPr lang="tr-TR" dirty="0" smtClean="0"/>
              <a:t> </a:t>
            </a:r>
            <a:r>
              <a:rPr lang="tr-TR" dirty="0" err="1"/>
              <a:t>hCG</a:t>
            </a:r>
            <a:r>
              <a:rPr lang="tr-TR" dirty="0"/>
              <a:t> </a:t>
            </a:r>
          </a:p>
          <a:p>
            <a:r>
              <a:rPr lang="tr-TR" dirty="0" smtClean="0"/>
              <a:t>Takiben </a:t>
            </a:r>
            <a:r>
              <a:rPr lang="tr-TR" dirty="0"/>
              <a:t>34-36 saat sonra OPU işlemi </a:t>
            </a:r>
          </a:p>
          <a:p>
            <a:r>
              <a:rPr lang="tr-TR" dirty="0"/>
              <a:t>E</a:t>
            </a:r>
            <a:r>
              <a:rPr lang="tr-TR" dirty="0" smtClean="0"/>
              <a:t>mbriyolar </a:t>
            </a:r>
            <a:r>
              <a:rPr lang="tr-TR" dirty="0"/>
              <a:t>2-6. günler arasında </a:t>
            </a:r>
            <a:r>
              <a:rPr lang="tr-TR" dirty="0" err="1"/>
              <a:t>T.C.Sağlık</a:t>
            </a:r>
            <a:r>
              <a:rPr lang="tr-TR" dirty="0"/>
              <a:t> Bakanlığı ÜYTE yönetmeliğinde belirtilen adette transfer </a:t>
            </a:r>
            <a:endParaRPr lang="tr-TR" dirty="0" smtClean="0"/>
          </a:p>
          <a:p>
            <a:r>
              <a:rPr lang="tr-TR" dirty="0" smtClean="0"/>
              <a:t>Embriyo </a:t>
            </a:r>
            <a:r>
              <a:rPr lang="tr-TR" dirty="0"/>
              <a:t>transferinden 12 gün sonra β </a:t>
            </a:r>
            <a:r>
              <a:rPr lang="tr-TR" dirty="0" err="1" smtClean="0"/>
              <a:t>hCG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304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Bulgular 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1380074"/>
              </p:ext>
            </p:extLst>
          </p:nvPr>
        </p:nvGraphicFramePr>
        <p:xfrm>
          <a:off x="2592925" y="2612572"/>
          <a:ext cx="8911687" cy="29260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81742">
                  <a:extLst>
                    <a:ext uri="{9D8B030D-6E8A-4147-A177-3AD203B41FA5}">
                      <a16:colId xmlns:a16="http://schemas.microsoft.com/office/drawing/2014/main" xmlns="" val="1505908871"/>
                    </a:ext>
                  </a:extLst>
                </a:gridCol>
                <a:gridCol w="3487701">
                  <a:extLst>
                    <a:ext uri="{9D8B030D-6E8A-4147-A177-3AD203B41FA5}">
                      <a16:colId xmlns:a16="http://schemas.microsoft.com/office/drawing/2014/main" xmlns="" val="795421251"/>
                    </a:ext>
                  </a:extLst>
                </a:gridCol>
                <a:gridCol w="1942244">
                  <a:extLst>
                    <a:ext uri="{9D8B030D-6E8A-4147-A177-3AD203B41FA5}">
                      <a16:colId xmlns:a16="http://schemas.microsoft.com/office/drawing/2014/main" xmlns="" val="1397510700"/>
                    </a:ext>
                  </a:extLst>
                </a:gridCol>
              </a:tblGrid>
              <a:tr h="618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Gruplar 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VKİ (ortalama ± standart sapma)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  (sayı)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49484730"/>
                  </a:ext>
                </a:extLst>
              </a:tr>
              <a:tr h="57361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Grup 1 (normal kilolu)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22,93182 ± 1,38437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257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71681182"/>
                  </a:ext>
                </a:extLst>
              </a:tr>
              <a:tr h="58723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Grup 2 (</a:t>
                      </a:r>
                      <a:r>
                        <a:rPr lang="tr-TR" sz="1200" dirty="0" err="1">
                          <a:effectLst/>
                        </a:rPr>
                        <a:t>preobez</a:t>
                      </a:r>
                      <a:r>
                        <a:rPr lang="tr-TR" sz="1200" dirty="0">
                          <a:effectLst/>
                        </a:rPr>
                        <a:t>)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26,1996 ± 0,93929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189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98125770"/>
                  </a:ext>
                </a:extLst>
              </a:tr>
              <a:tr h="57361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Grup 3 (obez sınıf 1)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32,9774 ± 1,28191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123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52043600"/>
                  </a:ext>
                </a:extLst>
              </a:tr>
              <a:tr h="57361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Grup 4 (obez sınıf 2)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36,7692 ± 1,00331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117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59365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665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Bulgular 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9378949"/>
              </p:ext>
            </p:extLst>
          </p:nvPr>
        </p:nvGraphicFramePr>
        <p:xfrm>
          <a:off x="2592926" y="1737359"/>
          <a:ext cx="9006891" cy="45981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6398">
                  <a:extLst>
                    <a:ext uri="{9D8B030D-6E8A-4147-A177-3AD203B41FA5}">
                      <a16:colId xmlns:a16="http://schemas.microsoft.com/office/drawing/2014/main" xmlns="" val="734457177"/>
                    </a:ext>
                  </a:extLst>
                </a:gridCol>
                <a:gridCol w="1385449">
                  <a:extLst>
                    <a:ext uri="{9D8B030D-6E8A-4147-A177-3AD203B41FA5}">
                      <a16:colId xmlns:a16="http://schemas.microsoft.com/office/drawing/2014/main" xmlns="" val="3408534994"/>
                    </a:ext>
                  </a:extLst>
                </a:gridCol>
                <a:gridCol w="1525268">
                  <a:extLst>
                    <a:ext uri="{9D8B030D-6E8A-4147-A177-3AD203B41FA5}">
                      <a16:colId xmlns:a16="http://schemas.microsoft.com/office/drawing/2014/main" xmlns="" val="3959939764"/>
                    </a:ext>
                  </a:extLst>
                </a:gridCol>
                <a:gridCol w="1385449">
                  <a:extLst>
                    <a:ext uri="{9D8B030D-6E8A-4147-A177-3AD203B41FA5}">
                      <a16:colId xmlns:a16="http://schemas.microsoft.com/office/drawing/2014/main" xmlns="" val="1168497653"/>
                    </a:ext>
                  </a:extLst>
                </a:gridCol>
                <a:gridCol w="1386427">
                  <a:extLst>
                    <a:ext uri="{9D8B030D-6E8A-4147-A177-3AD203B41FA5}">
                      <a16:colId xmlns:a16="http://schemas.microsoft.com/office/drawing/2014/main" xmlns="" val="2460533551"/>
                    </a:ext>
                  </a:extLst>
                </a:gridCol>
                <a:gridCol w="1277900">
                  <a:extLst>
                    <a:ext uri="{9D8B030D-6E8A-4147-A177-3AD203B41FA5}">
                      <a16:colId xmlns:a16="http://schemas.microsoft.com/office/drawing/2014/main" xmlns="" val="132840077"/>
                    </a:ext>
                  </a:extLst>
                </a:gridCol>
              </a:tblGrid>
              <a:tr h="26934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 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Grup 1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Grup 2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Grup 3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Grup 4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P değeri 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extLst>
                  <a:ext uri="{0D108BD9-81ED-4DB2-BD59-A6C34878D82A}">
                    <a16:rowId xmlns:a16="http://schemas.microsoft.com/office/drawing/2014/main" xmlns="" val="2601219376"/>
                  </a:ext>
                </a:extLst>
              </a:tr>
              <a:tr h="26934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Yaş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30,87±5,17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31,75±5,32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30,46±5,049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31,29±5,63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0,135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extLst>
                  <a:ext uri="{0D108BD9-81ED-4DB2-BD59-A6C34878D82A}">
                    <a16:rowId xmlns:a16="http://schemas.microsoft.com/office/drawing/2014/main" xmlns="" val="1889570773"/>
                  </a:ext>
                </a:extLst>
              </a:tr>
              <a:tr h="26934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İnfertilite</a:t>
                      </a:r>
                      <a:r>
                        <a:rPr lang="tr-TR" sz="1200" dirty="0">
                          <a:effectLst/>
                        </a:rPr>
                        <a:t> süresi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7,11±4,74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6,76±4,36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6,87±3,96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7,36±5,01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0,778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extLst>
                  <a:ext uri="{0D108BD9-81ED-4DB2-BD59-A6C34878D82A}">
                    <a16:rowId xmlns:a16="http://schemas.microsoft.com/office/drawing/2014/main" xmlns="" val="766132902"/>
                  </a:ext>
                </a:extLst>
              </a:tr>
              <a:tr h="26934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Toplanan oosit 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u="sng" dirty="0">
                          <a:solidFill>
                            <a:srgbClr val="FF0000"/>
                          </a:solidFill>
                          <a:effectLst/>
                        </a:rPr>
                        <a:t>10,2±5,42</a:t>
                      </a:r>
                      <a:endParaRPr lang="tr-TR" sz="1200" u="sng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FF0000"/>
                          </a:solidFill>
                          <a:effectLst/>
                        </a:rPr>
                        <a:t>7,97±5,18</a:t>
                      </a:r>
                      <a:endParaRPr lang="tr-TR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u="sng" dirty="0">
                          <a:solidFill>
                            <a:srgbClr val="FF0000"/>
                          </a:solidFill>
                          <a:effectLst/>
                        </a:rPr>
                        <a:t>10,1±4,87</a:t>
                      </a:r>
                      <a:endParaRPr lang="tr-TR" sz="1200" u="sng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FF0000"/>
                          </a:solidFill>
                          <a:effectLst/>
                        </a:rPr>
                        <a:t>8,88±6,13</a:t>
                      </a:r>
                      <a:endParaRPr lang="tr-TR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FF0000"/>
                          </a:solidFill>
                          <a:effectLst/>
                        </a:rPr>
                        <a:t>0,001</a:t>
                      </a:r>
                      <a:endParaRPr lang="tr-TR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extLst>
                  <a:ext uri="{0D108BD9-81ED-4DB2-BD59-A6C34878D82A}">
                    <a16:rowId xmlns:a16="http://schemas.microsoft.com/office/drawing/2014/main" xmlns="" val="4182738791"/>
                  </a:ext>
                </a:extLst>
              </a:tr>
              <a:tr h="26934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u="none" dirty="0">
                          <a:effectLst/>
                        </a:rPr>
                        <a:t>M2 oosit sayısı</a:t>
                      </a:r>
                      <a:endParaRPr lang="tr-TR" sz="1200" u="none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u="sng" dirty="0">
                          <a:solidFill>
                            <a:srgbClr val="FF0000"/>
                          </a:solidFill>
                          <a:effectLst/>
                        </a:rPr>
                        <a:t>8,47±4,30</a:t>
                      </a:r>
                      <a:endParaRPr lang="tr-TR" sz="1200" u="sng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FF0000"/>
                          </a:solidFill>
                          <a:effectLst/>
                        </a:rPr>
                        <a:t>6,69±4,24</a:t>
                      </a:r>
                      <a:endParaRPr lang="tr-TR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u="sng" dirty="0">
                          <a:solidFill>
                            <a:srgbClr val="FF0000"/>
                          </a:solidFill>
                          <a:effectLst/>
                        </a:rPr>
                        <a:t>8,24±4,21</a:t>
                      </a:r>
                      <a:endParaRPr lang="tr-TR" sz="1200" u="sng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FF0000"/>
                          </a:solidFill>
                          <a:effectLst/>
                        </a:rPr>
                        <a:t>6,28±4,36</a:t>
                      </a:r>
                      <a:endParaRPr lang="tr-TR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FF0000"/>
                          </a:solidFill>
                          <a:effectLst/>
                        </a:rPr>
                        <a:t>0,001</a:t>
                      </a:r>
                      <a:endParaRPr lang="tr-TR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extLst>
                  <a:ext uri="{0D108BD9-81ED-4DB2-BD59-A6C34878D82A}">
                    <a16:rowId xmlns:a16="http://schemas.microsoft.com/office/drawing/2014/main" xmlns="" val="247634397"/>
                  </a:ext>
                </a:extLst>
              </a:tr>
              <a:tr h="26934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ET günü </a:t>
                      </a:r>
                      <a:r>
                        <a:rPr lang="tr-TR" sz="1200" dirty="0" err="1">
                          <a:effectLst/>
                        </a:rPr>
                        <a:t>Eçdk</a:t>
                      </a:r>
                      <a:r>
                        <a:rPr lang="tr-TR" sz="1200" dirty="0">
                          <a:effectLst/>
                        </a:rPr>
                        <a:t> 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FF0000"/>
                          </a:solidFill>
                          <a:effectLst/>
                        </a:rPr>
                        <a:t>10,45±1,91</a:t>
                      </a:r>
                      <a:endParaRPr lang="tr-TR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FF0000"/>
                          </a:solidFill>
                          <a:effectLst/>
                        </a:rPr>
                        <a:t>10,71±1,78</a:t>
                      </a:r>
                      <a:endParaRPr lang="tr-TR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FF0000"/>
                          </a:solidFill>
                          <a:effectLst/>
                        </a:rPr>
                        <a:t>10,16±1,66</a:t>
                      </a:r>
                      <a:endParaRPr lang="tr-TR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FF0000"/>
                          </a:solidFill>
                          <a:effectLst/>
                        </a:rPr>
                        <a:t>10,74±1,73 </a:t>
                      </a:r>
                      <a:endParaRPr lang="tr-TR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FF0000"/>
                          </a:solidFill>
                          <a:effectLst/>
                        </a:rPr>
                        <a:t>0,02</a:t>
                      </a:r>
                      <a:endParaRPr lang="tr-TR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extLst>
                  <a:ext uri="{0D108BD9-81ED-4DB2-BD59-A6C34878D82A}">
                    <a16:rowId xmlns:a16="http://schemas.microsoft.com/office/drawing/2014/main" xmlns="" val="1116204477"/>
                  </a:ext>
                </a:extLst>
              </a:tr>
              <a:tr h="26934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Total </a:t>
                      </a:r>
                      <a:r>
                        <a:rPr lang="tr-TR" sz="1200" dirty="0" err="1">
                          <a:effectLst/>
                        </a:rPr>
                        <a:t>siklus</a:t>
                      </a:r>
                      <a:r>
                        <a:rPr lang="tr-TR" sz="1200" dirty="0">
                          <a:effectLst/>
                        </a:rPr>
                        <a:t> süresi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u="sng" dirty="0">
                          <a:solidFill>
                            <a:srgbClr val="FF0000"/>
                          </a:solidFill>
                          <a:effectLst/>
                        </a:rPr>
                        <a:t>12,26±4,44</a:t>
                      </a:r>
                      <a:endParaRPr lang="tr-TR" sz="1200" u="sng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FF0000"/>
                          </a:solidFill>
                          <a:effectLst/>
                        </a:rPr>
                        <a:t>10,68±3,48</a:t>
                      </a:r>
                      <a:endParaRPr lang="tr-TR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FF0000"/>
                          </a:solidFill>
                          <a:effectLst/>
                        </a:rPr>
                        <a:t>11,14±3,39</a:t>
                      </a:r>
                      <a:endParaRPr lang="tr-TR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FF0000"/>
                          </a:solidFill>
                          <a:effectLst/>
                        </a:rPr>
                        <a:t>11,28±3,04</a:t>
                      </a:r>
                      <a:endParaRPr lang="tr-TR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FF0000"/>
                          </a:solidFill>
                          <a:effectLst/>
                        </a:rPr>
                        <a:t>0,001</a:t>
                      </a:r>
                      <a:endParaRPr lang="tr-TR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extLst>
                  <a:ext uri="{0D108BD9-81ED-4DB2-BD59-A6C34878D82A}">
                    <a16:rowId xmlns:a16="http://schemas.microsoft.com/office/drawing/2014/main" xmlns="" val="3751081199"/>
                  </a:ext>
                </a:extLst>
              </a:tr>
              <a:tr h="5424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Total indüksiyon süresi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FF0000"/>
                          </a:solidFill>
                          <a:effectLst/>
                        </a:rPr>
                        <a:t>10,42±2,56</a:t>
                      </a:r>
                      <a:endParaRPr lang="tr-TR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FF0000"/>
                          </a:solidFill>
                          <a:effectLst/>
                        </a:rPr>
                        <a:t>10,00±2,79</a:t>
                      </a:r>
                      <a:endParaRPr lang="tr-TR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FF0000"/>
                          </a:solidFill>
                          <a:effectLst/>
                        </a:rPr>
                        <a:t>10,05±2,71</a:t>
                      </a:r>
                      <a:endParaRPr lang="tr-TR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FF0000"/>
                          </a:solidFill>
                          <a:effectLst/>
                        </a:rPr>
                        <a:t>10,11±2,90</a:t>
                      </a:r>
                      <a:endParaRPr lang="tr-TR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FF0000"/>
                          </a:solidFill>
                          <a:effectLst/>
                        </a:rPr>
                        <a:t>0,009</a:t>
                      </a:r>
                      <a:endParaRPr lang="tr-TR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extLst>
                  <a:ext uri="{0D108BD9-81ED-4DB2-BD59-A6C34878D82A}">
                    <a16:rowId xmlns:a16="http://schemas.microsoft.com/office/drawing/2014/main" xmlns="" val="619833497"/>
                  </a:ext>
                </a:extLst>
              </a:tr>
              <a:tr h="5424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Hcg</a:t>
                      </a:r>
                      <a:r>
                        <a:rPr lang="tr-TR" sz="1200" dirty="0">
                          <a:effectLst/>
                        </a:rPr>
                        <a:t> günü ≥14 mm </a:t>
                      </a:r>
                      <a:r>
                        <a:rPr lang="tr-TR" sz="1200" dirty="0" err="1">
                          <a:effectLst/>
                        </a:rPr>
                        <a:t>folikül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u="sng" dirty="0">
                          <a:solidFill>
                            <a:srgbClr val="FF0000"/>
                          </a:solidFill>
                          <a:effectLst/>
                        </a:rPr>
                        <a:t>6,54±2,97</a:t>
                      </a:r>
                      <a:endParaRPr lang="tr-TR" sz="1200" u="sng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FF0000"/>
                          </a:solidFill>
                          <a:effectLst/>
                        </a:rPr>
                        <a:t>5,45±3,02</a:t>
                      </a:r>
                      <a:endParaRPr lang="tr-TR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u="sng" dirty="0">
                          <a:solidFill>
                            <a:srgbClr val="FF0000"/>
                          </a:solidFill>
                          <a:effectLst/>
                        </a:rPr>
                        <a:t>6,39±2,50</a:t>
                      </a:r>
                      <a:endParaRPr lang="tr-TR" sz="1200" u="sng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FF0000"/>
                          </a:solidFill>
                          <a:effectLst/>
                        </a:rPr>
                        <a:t>5,65±3,23</a:t>
                      </a:r>
                      <a:endParaRPr lang="tr-TR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FF0000"/>
                          </a:solidFill>
                          <a:effectLst/>
                        </a:rPr>
                        <a:t>0,001</a:t>
                      </a:r>
                      <a:endParaRPr lang="tr-TR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extLst>
                  <a:ext uri="{0D108BD9-81ED-4DB2-BD59-A6C34878D82A}">
                    <a16:rowId xmlns:a16="http://schemas.microsoft.com/office/drawing/2014/main" xmlns="" val="1680163907"/>
                  </a:ext>
                </a:extLst>
              </a:tr>
              <a:tr h="5426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Hcg günü ≥17 mm folikül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FF0000"/>
                          </a:solidFill>
                          <a:effectLst/>
                        </a:rPr>
                        <a:t>3,48±1,97</a:t>
                      </a:r>
                      <a:endParaRPr lang="tr-TR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FF0000"/>
                          </a:solidFill>
                          <a:effectLst/>
                        </a:rPr>
                        <a:t>3,18±2,15</a:t>
                      </a:r>
                      <a:endParaRPr lang="tr-TR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FF0000"/>
                          </a:solidFill>
                          <a:effectLst/>
                        </a:rPr>
                        <a:t>3,65±2,05</a:t>
                      </a:r>
                      <a:endParaRPr lang="tr-TR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FF0000"/>
                          </a:solidFill>
                          <a:effectLst/>
                        </a:rPr>
                        <a:t>3,23±2,17</a:t>
                      </a:r>
                      <a:endParaRPr lang="tr-TR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FF0000"/>
                          </a:solidFill>
                          <a:effectLst/>
                        </a:rPr>
                        <a:t>0,025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tr-TR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extLst>
                  <a:ext uri="{0D108BD9-81ED-4DB2-BD59-A6C34878D82A}">
                    <a16:rowId xmlns:a16="http://schemas.microsoft.com/office/drawing/2014/main" xmlns="" val="434561309"/>
                  </a:ext>
                </a:extLst>
              </a:tr>
              <a:tr h="5426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HCG günü </a:t>
                      </a:r>
                      <a:r>
                        <a:rPr lang="tr-TR" sz="1200" dirty="0" err="1">
                          <a:effectLst/>
                        </a:rPr>
                        <a:t>östradiol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u="sng" dirty="0">
                          <a:solidFill>
                            <a:srgbClr val="FF0000"/>
                          </a:solidFill>
                          <a:effectLst/>
                        </a:rPr>
                        <a:t>2592,05±1499,59</a:t>
                      </a:r>
                      <a:endParaRPr lang="tr-TR" sz="1200" u="sng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FF0000"/>
                          </a:solidFill>
                          <a:effectLst/>
                        </a:rPr>
                        <a:t>1775,52±1398,31</a:t>
                      </a:r>
                      <a:endParaRPr lang="tr-TR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u="sng" dirty="0">
                          <a:solidFill>
                            <a:srgbClr val="FF0000"/>
                          </a:solidFill>
                          <a:effectLst/>
                        </a:rPr>
                        <a:t>2210,45±931</a:t>
                      </a:r>
                      <a:endParaRPr lang="tr-TR" sz="1200" u="sng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FF0000"/>
                          </a:solidFill>
                          <a:effectLst/>
                        </a:rPr>
                        <a:t>1854,22±1463,77</a:t>
                      </a:r>
                      <a:endParaRPr lang="tr-TR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FF0000"/>
                          </a:solidFill>
                          <a:effectLst/>
                        </a:rPr>
                        <a:t>0,001</a:t>
                      </a:r>
                      <a:endParaRPr lang="tr-TR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extLst>
                  <a:ext uri="{0D108BD9-81ED-4DB2-BD59-A6C34878D82A}">
                    <a16:rowId xmlns:a16="http://schemas.microsoft.com/office/drawing/2014/main" xmlns="" val="3576503715"/>
                  </a:ext>
                </a:extLst>
              </a:tr>
              <a:tr h="5424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HCG günü progesteron 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1,13±0,45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1,10±0,44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1,10±0,44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1,10±0,42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0,587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2" marR="51522" marT="0" marB="0"/>
                </a:tc>
                <a:extLst>
                  <a:ext uri="{0D108BD9-81ED-4DB2-BD59-A6C34878D82A}">
                    <a16:rowId xmlns:a16="http://schemas.microsoft.com/office/drawing/2014/main" xmlns="" val="205796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972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169</TotalTime>
  <Words>1033</Words>
  <Application>Microsoft Office PowerPoint</Application>
  <PresentationFormat>Widescreen</PresentationFormat>
  <Paragraphs>291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Cambria Math</vt:lpstr>
      <vt:lpstr>Century Gothic</vt:lpstr>
      <vt:lpstr>Times New Roman</vt:lpstr>
      <vt:lpstr>Wingdings 3</vt:lpstr>
      <vt:lpstr>Duman</vt:lpstr>
      <vt:lpstr>Vücut kitle indeksinin IVF-ICSI gebelik        sonuçlarına etkisi </vt:lpstr>
      <vt:lpstr>Giriş </vt:lpstr>
      <vt:lpstr>PowerPoint Presentation</vt:lpstr>
      <vt:lpstr>Amaç </vt:lpstr>
      <vt:lpstr>Materyal-method </vt:lpstr>
      <vt:lpstr>Materyal-method</vt:lpstr>
      <vt:lpstr>Materyal-method</vt:lpstr>
      <vt:lpstr>Bulgular </vt:lpstr>
      <vt:lpstr>Bulgular </vt:lpstr>
      <vt:lpstr>Bulgular </vt:lpstr>
      <vt:lpstr>Bulgular </vt:lpstr>
      <vt:lpstr>bulgular</vt:lpstr>
      <vt:lpstr>Bulgular </vt:lpstr>
      <vt:lpstr>Bulgular </vt:lpstr>
      <vt:lpstr>Bulgular </vt:lpstr>
      <vt:lpstr>Bulgular </vt:lpstr>
      <vt:lpstr>Tartışma </vt:lpstr>
      <vt:lpstr>Tartışma</vt:lpstr>
      <vt:lpstr>Tartışma </vt:lpstr>
      <vt:lpstr>Tartışma </vt:lpstr>
      <vt:lpstr>Sonuç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Vücut kitle indeksinin IVF-ICSI gebelik sonuçlarına etkisi</dc:title>
  <dc:creator>Seda</dc:creator>
  <cp:lastModifiedBy>Kongre</cp:lastModifiedBy>
  <cp:revision>16</cp:revision>
  <dcterms:created xsi:type="dcterms:W3CDTF">2017-05-15T18:28:02Z</dcterms:created>
  <dcterms:modified xsi:type="dcterms:W3CDTF">2017-05-18T09:05:50Z</dcterms:modified>
</cp:coreProperties>
</file>