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99" r:id="rId30"/>
    <p:sldId id="300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27C5-E11D-44D2-A1DA-AE2E46803F28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C518-68F1-49CB-90E0-4328F8AEB7A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largest</a:t>
            </a:r>
            <a:r>
              <a:rPr lang="tr-TR" dirty="0" smtClean="0"/>
              <a:t> </a:t>
            </a:r>
            <a:r>
              <a:rPr lang="tr-TR" dirty="0" err="1" smtClean="0"/>
              <a:t>series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Ülser veya </a:t>
            </a:r>
            <a:r>
              <a:rPr lang="tr-TR" dirty="0" err="1" smtClean="0"/>
              <a:t>skar</a:t>
            </a:r>
            <a:r>
              <a:rPr lang="tr-TR" dirty="0" smtClean="0"/>
              <a:t> formasyonu oluşmaz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4-8 % </a:t>
            </a:r>
            <a:r>
              <a:rPr lang="tr-TR" dirty="0" err="1" smtClean="0"/>
              <a:t>progession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invasive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cancer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should</a:t>
            </a:r>
            <a:r>
              <a:rPr lang="tr-TR" baseline="0" dirty="0" smtClean="0"/>
              <a:t> not be </a:t>
            </a:r>
            <a:r>
              <a:rPr lang="tr-TR" baseline="0" dirty="0" err="1" smtClean="0"/>
              <a:t>forgotten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C518-68F1-49CB-90E0-4328F8AEB7A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/>
              <a:t>VULVAR İNTRAEPİTELYAL NEOPLAZİLERDE YAKLAŞIM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Yrd. Doç. Dr </a:t>
            </a:r>
            <a:r>
              <a:rPr lang="tr-TR" b="1" dirty="0" err="1" smtClean="0"/>
              <a:t>Erbil</a:t>
            </a:r>
            <a:r>
              <a:rPr lang="tr-TR" b="1" dirty="0" smtClean="0"/>
              <a:t> KARAMAN</a:t>
            </a:r>
          </a:p>
          <a:p>
            <a:r>
              <a:rPr lang="tr-TR" b="1" dirty="0" smtClean="0"/>
              <a:t>YYÜ Tıp Fakültesi </a:t>
            </a:r>
          </a:p>
          <a:p>
            <a:r>
              <a:rPr lang="tr-TR" b="1" dirty="0" smtClean="0"/>
              <a:t>Kadın </a:t>
            </a:r>
            <a:r>
              <a:rPr lang="tr-TR" b="1" dirty="0" err="1" smtClean="0"/>
              <a:t>Hast</a:t>
            </a:r>
            <a:r>
              <a:rPr lang="tr-TR" b="1" dirty="0" smtClean="0"/>
              <a:t>. ve Doğum AD</a:t>
            </a:r>
          </a:p>
          <a:p>
            <a:r>
              <a:rPr lang="tr-TR" b="1" dirty="0" smtClean="0"/>
              <a:t>Jinekolojik Onkoloji Cerrahisi BD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VIN </a:t>
            </a: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Localization</a:t>
            </a:r>
            <a:endParaRPr lang="tr-TR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56895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uVIN</a:t>
            </a:r>
            <a:r>
              <a:rPr lang="tr-TR" dirty="0" smtClean="0"/>
              <a:t> (</a:t>
            </a:r>
            <a:r>
              <a:rPr lang="tr-TR" dirty="0" err="1" smtClean="0"/>
              <a:t>vulvar</a:t>
            </a:r>
            <a:r>
              <a:rPr lang="tr-TR" dirty="0" smtClean="0"/>
              <a:t> HSIL)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31887"/>
            <a:ext cx="7643813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5"/>
          <p:cNvSpPr txBox="1"/>
          <p:nvPr/>
        </p:nvSpPr>
        <p:spPr>
          <a:xfrm>
            <a:off x="4427985" y="5733256"/>
            <a:ext cx="3600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b="1" i="1" u="sng" dirty="0" err="1"/>
              <a:t>u</a:t>
            </a:r>
            <a:r>
              <a:rPr lang="tr-TR" b="1" u="sng" dirty="0" err="1"/>
              <a:t>VIN</a:t>
            </a:r>
            <a:r>
              <a:rPr lang="tr-TR" b="1" u="sng" dirty="0"/>
              <a:t>; </a:t>
            </a:r>
            <a:r>
              <a:rPr lang="tr-TR" dirty="0" err="1" smtClean="0"/>
              <a:t>presented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multiple</a:t>
            </a:r>
            <a:r>
              <a:rPr lang="tr-TR" dirty="0" smtClean="0"/>
              <a:t>, </a:t>
            </a:r>
            <a:r>
              <a:rPr lang="tr-TR" dirty="0" err="1" smtClean="0"/>
              <a:t>verrucoid</a:t>
            </a:r>
            <a:r>
              <a:rPr lang="tr-TR" dirty="0" smtClean="0"/>
              <a:t>, </a:t>
            </a:r>
            <a:r>
              <a:rPr lang="tr-TR" dirty="0" err="1" smtClean="0"/>
              <a:t>white</a:t>
            </a:r>
            <a:r>
              <a:rPr lang="tr-TR" dirty="0" smtClean="0"/>
              <a:t> </a:t>
            </a:r>
            <a:r>
              <a:rPr lang="tr-TR" dirty="0" err="1" smtClean="0"/>
              <a:t>plaques</a:t>
            </a:r>
            <a:endParaRPr lang="tr-TR" dirty="0"/>
          </a:p>
        </p:txBody>
      </p:sp>
      <p:cxnSp>
        <p:nvCxnSpPr>
          <p:cNvPr id="8" name="Düz Ok Bağlayıcısı 11"/>
          <p:cNvCxnSpPr/>
          <p:nvPr/>
        </p:nvCxnSpPr>
        <p:spPr>
          <a:xfrm flipH="1" flipV="1">
            <a:off x="3779912" y="5229200"/>
            <a:ext cx="93610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15"/>
          <p:cNvCxnSpPr/>
          <p:nvPr/>
        </p:nvCxnSpPr>
        <p:spPr>
          <a:xfrm flipH="1" flipV="1">
            <a:off x="5004048" y="4293096"/>
            <a:ext cx="648071" cy="13681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2"/>
          <p:cNvSpPr txBox="1">
            <a:spLocks noChangeArrowheads="1"/>
          </p:cNvSpPr>
          <p:nvPr/>
        </p:nvSpPr>
        <p:spPr bwMode="auto">
          <a:xfrm>
            <a:off x="5292080" y="6550025"/>
            <a:ext cx="3665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tr-TR" altLang="tr-TR" sz="1400" b="1" i="1" dirty="0" err="1">
                <a:solidFill>
                  <a:srgbClr val="FF0000"/>
                </a:solidFill>
              </a:rPr>
              <a:t>Lai</a:t>
            </a:r>
            <a:r>
              <a:rPr lang="tr-TR" altLang="tr-TR" sz="1400" b="1" i="1" dirty="0">
                <a:solidFill>
                  <a:srgbClr val="FF0000"/>
                </a:solidFill>
              </a:rPr>
              <a:t> WK, et al. </a:t>
            </a:r>
            <a:r>
              <a:rPr lang="tr-TR" altLang="tr-TR" sz="1400" b="1" i="1" dirty="0" err="1">
                <a:solidFill>
                  <a:srgbClr val="FF0000"/>
                </a:solidFill>
              </a:rPr>
              <a:t>Dermatologic</a:t>
            </a:r>
            <a:r>
              <a:rPr lang="tr-TR" altLang="tr-TR" sz="1400" b="1" i="1" dirty="0">
                <a:solidFill>
                  <a:srgbClr val="FF0000"/>
                </a:solidFill>
              </a:rPr>
              <a:t> </a:t>
            </a:r>
            <a:r>
              <a:rPr lang="tr-TR" altLang="tr-TR" sz="1400" b="1" i="1" dirty="0" err="1">
                <a:solidFill>
                  <a:srgbClr val="FF0000"/>
                </a:solidFill>
              </a:rPr>
              <a:t>Therapy</a:t>
            </a:r>
            <a:r>
              <a:rPr lang="tr-TR" altLang="tr-TR" sz="1400" b="1" i="1" dirty="0">
                <a:solidFill>
                  <a:srgbClr val="FF0000"/>
                </a:solidFill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dVIN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5486" y="1600200"/>
            <a:ext cx="44330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5"/>
          <p:cNvSpPr txBox="1"/>
          <p:nvPr/>
        </p:nvSpPr>
        <p:spPr>
          <a:xfrm>
            <a:off x="5313362" y="5661248"/>
            <a:ext cx="38306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1600" i="1" dirty="0" smtClean="0"/>
              <a:t>D</a:t>
            </a:r>
            <a:r>
              <a:rPr lang="en-US" sz="1600" i="1" dirty="0" err="1" smtClean="0"/>
              <a:t>ifferentiated</a:t>
            </a:r>
            <a:r>
              <a:rPr lang="en-US" sz="1600" i="1" dirty="0" smtClean="0"/>
              <a:t> type (</a:t>
            </a:r>
            <a:r>
              <a:rPr lang="tr-TR" sz="1600" i="1" dirty="0" smtClean="0"/>
              <a:t>d</a:t>
            </a:r>
            <a:r>
              <a:rPr lang="en-US" sz="1600" i="1" dirty="0" smtClean="0"/>
              <a:t>VIN) arising in a background of lichen </a:t>
            </a:r>
            <a:r>
              <a:rPr lang="en-US" sz="1600" i="1" dirty="0" err="1" smtClean="0"/>
              <a:t>sclerosus</a:t>
            </a:r>
            <a:r>
              <a:rPr lang="en-US" sz="1600" i="1" dirty="0" smtClean="0"/>
              <a:t> is seen as white patches</a:t>
            </a:r>
            <a:endParaRPr lang="tr-T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Symptoms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Symptoms</a:t>
            </a:r>
            <a:endParaRPr lang="tr-TR" dirty="0" smtClean="0"/>
          </a:p>
          <a:p>
            <a:pPr lvl="3">
              <a:buFont typeface="Wingdings" pitchFamily="2" charset="2"/>
              <a:buChar char="§"/>
            </a:pPr>
            <a:r>
              <a:rPr lang="tr-TR" dirty="0" err="1" smtClean="0"/>
              <a:t>Asymptomatic</a:t>
            </a:r>
            <a:r>
              <a:rPr lang="tr-TR" dirty="0" smtClean="0"/>
              <a:t> (&gt; 50%)</a:t>
            </a:r>
          </a:p>
          <a:p>
            <a:pPr lvl="3">
              <a:buFont typeface="Wingdings" pitchFamily="2" charset="2"/>
              <a:buChar char="§"/>
            </a:pPr>
            <a:r>
              <a:rPr lang="tr-TR" dirty="0" err="1" smtClean="0"/>
              <a:t>Itching</a:t>
            </a:r>
            <a:r>
              <a:rPr lang="tr-TR" dirty="0" smtClean="0"/>
              <a:t>, </a:t>
            </a:r>
            <a:r>
              <a:rPr lang="tr-TR" dirty="0" err="1" smtClean="0"/>
              <a:t>pain</a:t>
            </a:r>
            <a:endParaRPr lang="tr-TR" dirty="0" smtClean="0"/>
          </a:p>
          <a:p>
            <a:pPr lvl="3">
              <a:buNone/>
            </a:pPr>
            <a:endParaRPr lang="tr-TR" dirty="0" smtClean="0"/>
          </a:p>
          <a:p>
            <a:r>
              <a:rPr lang="tr-TR" dirty="0" err="1" smtClean="0"/>
              <a:t>Findings</a:t>
            </a:r>
            <a:endParaRPr lang="tr-TR" dirty="0" smtClean="0"/>
          </a:p>
          <a:p>
            <a:pPr lvl="3">
              <a:buFont typeface="Wingdings" pitchFamily="2" charset="2"/>
              <a:buChar char="§"/>
            </a:pPr>
            <a:r>
              <a:rPr lang="tr-TR" dirty="0" err="1" smtClean="0"/>
              <a:t>Lesions</a:t>
            </a:r>
            <a:r>
              <a:rPr lang="tr-TR" dirty="0" smtClean="0"/>
              <a:t> </a:t>
            </a:r>
            <a:r>
              <a:rPr lang="tr-TR" dirty="0" err="1" smtClean="0"/>
              <a:t>seen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naked</a:t>
            </a:r>
            <a:r>
              <a:rPr lang="tr-TR" dirty="0" smtClean="0"/>
              <a:t> </a:t>
            </a:r>
            <a:r>
              <a:rPr lang="tr-TR" dirty="0" err="1" smtClean="0"/>
              <a:t>eyes</a:t>
            </a:r>
            <a:endParaRPr lang="tr-TR" dirty="0" smtClean="0"/>
          </a:p>
          <a:p>
            <a:pPr lvl="3">
              <a:buFont typeface="Wingdings" pitchFamily="2" charset="2"/>
              <a:buChar char="§"/>
            </a:pP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generalized</a:t>
            </a:r>
            <a:r>
              <a:rPr lang="tr-TR" dirty="0" smtClean="0"/>
              <a:t> </a:t>
            </a:r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endParaRPr lang="tr-TR" dirty="0" smtClean="0"/>
          </a:p>
          <a:p>
            <a:pPr lvl="6">
              <a:buFont typeface="Wingdings" pitchFamily="2" charset="2"/>
              <a:buChar char="Ø"/>
            </a:pPr>
            <a:r>
              <a:rPr lang="tr-TR" dirty="0" err="1" smtClean="0"/>
              <a:t>White</a:t>
            </a:r>
            <a:r>
              <a:rPr lang="tr-TR" dirty="0" smtClean="0"/>
              <a:t> </a:t>
            </a:r>
            <a:r>
              <a:rPr lang="tr-TR" dirty="0" err="1" smtClean="0"/>
              <a:t>lesions</a:t>
            </a:r>
            <a:r>
              <a:rPr lang="tr-TR" dirty="0" smtClean="0"/>
              <a:t> on </a:t>
            </a:r>
            <a:r>
              <a:rPr lang="tr-TR" dirty="0" err="1" smtClean="0"/>
              <a:t>cutaneous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endParaRPr lang="tr-TR" dirty="0" smtClean="0"/>
          </a:p>
          <a:p>
            <a:pPr lvl="6"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Dark</a:t>
            </a:r>
            <a:r>
              <a:rPr lang="tr-TR" dirty="0" smtClean="0"/>
              <a:t>-</a:t>
            </a:r>
            <a:r>
              <a:rPr lang="tr-TR" dirty="0" err="1" smtClean="0"/>
              <a:t>brown</a:t>
            </a:r>
            <a:r>
              <a:rPr lang="tr-TR" dirty="0" smtClean="0"/>
              <a:t> </a:t>
            </a:r>
            <a:r>
              <a:rPr lang="tr-TR" dirty="0" err="1" smtClean="0"/>
              <a:t>lesions</a:t>
            </a:r>
            <a:r>
              <a:rPr lang="tr-TR" dirty="0" smtClean="0"/>
              <a:t> on </a:t>
            </a:r>
            <a:r>
              <a:rPr lang="tr-TR" dirty="0" err="1" smtClean="0"/>
              <a:t>mucousal</a:t>
            </a:r>
            <a:r>
              <a:rPr lang="tr-TR" dirty="0" smtClean="0"/>
              <a:t> </a:t>
            </a:r>
            <a:r>
              <a:rPr lang="tr-TR" dirty="0" err="1" smtClean="0"/>
              <a:t>surfaces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Examination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9966" y="1600200"/>
            <a:ext cx="71840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Diagnosis</a:t>
            </a:r>
            <a:endParaRPr lang="tr-TR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5702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3528392" cy="8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863"/>
            <a:ext cx="864096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8208912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TREATMENT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</a:t>
            </a:r>
            <a:r>
              <a:rPr lang="tr-TR" dirty="0" err="1" smtClean="0"/>
              <a:t>Characteristics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lesion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/>
              <a:t>   ( size, </a:t>
            </a:r>
            <a:r>
              <a:rPr lang="tr-TR" dirty="0" err="1" smtClean="0"/>
              <a:t>configuration</a:t>
            </a:r>
            <a:r>
              <a:rPr lang="tr-TR" dirty="0" smtClean="0"/>
              <a:t>, </a:t>
            </a:r>
            <a:r>
              <a:rPr lang="tr-TR" dirty="0" err="1" smtClean="0"/>
              <a:t>location</a:t>
            </a:r>
            <a:r>
              <a:rPr lang="tr-TR" dirty="0" smtClean="0"/>
              <a:t>, </a:t>
            </a:r>
            <a:r>
              <a:rPr lang="tr-TR" dirty="0" err="1" smtClean="0"/>
              <a:t>multifocality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multicentricity</a:t>
            </a:r>
            <a:r>
              <a:rPr lang="tr-TR" dirty="0" smtClean="0"/>
              <a:t>)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Characteristics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patient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(</a:t>
            </a:r>
            <a:r>
              <a:rPr lang="tr-TR" dirty="0" err="1" smtClean="0"/>
              <a:t>age</a:t>
            </a:r>
            <a:r>
              <a:rPr lang="tr-TR" dirty="0" smtClean="0"/>
              <a:t>, general </a:t>
            </a:r>
            <a:r>
              <a:rPr lang="tr-TR" dirty="0" err="1" smtClean="0"/>
              <a:t>condition</a:t>
            </a:r>
            <a:r>
              <a:rPr lang="tr-TR" dirty="0" smtClean="0"/>
              <a:t>, </a:t>
            </a:r>
            <a:r>
              <a:rPr lang="tr-TR" dirty="0" err="1" smtClean="0"/>
              <a:t>symptomatology</a:t>
            </a:r>
            <a:r>
              <a:rPr lang="tr-TR" dirty="0" smtClean="0"/>
              <a:t>,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, </a:t>
            </a:r>
            <a:r>
              <a:rPr lang="tr-TR" dirty="0" err="1" smtClean="0"/>
              <a:t>psychologic</a:t>
            </a:r>
            <a:r>
              <a:rPr lang="tr-TR" dirty="0" smtClean="0"/>
              <a:t> </a:t>
            </a:r>
            <a:r>
              <a:rPr lang="tr-TR" dirty="0" err="1" smtClean="0"/>
              <a:t>issues</a:t>
            </a:r>
            <a:r>
              <a:rPr lang="tr-TR" dirty="0" smtClean="0"/>
              <a:t>, </a:t>
            </a:r>
            <a:r>
              <a:rPr lang="tr-TR" dirty="0" err="1" smtClean="0"/>
              <a:t>reliability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)</a:t>
            </a:r>
          </a:p>
          <a:p>
            <a:r>
              <a:rPr lang="tr-TR" dirty="0" smtClean="0"/>
              <a:t>3. </a:t>
            </a:r>
            <a:r>
              <a:rPr lang="tr-TR" dirty="0" err="1" smtClean="0"/>
              <a:t>Available</a:t>
            </a:r>
            <a:r>
              <a:rPr lang="tr-TR" dirty="0" smtClean="0"/>
              <a:t> </a:t>
            </a:r>
            <a:r>
              <a:rPr lang="tr-TR" dirty="0" err="1" smtClean="0"/>
              <a:t>resources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endParaRPr lang="tr-TR" dirty="0"/>
          </a:p>
        </p:txBody>
      </p:sp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3998913" y="6093296"/>
            <a:ext cx="5145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tr-TR" altLang="tr-TR" sz="2400" b="1" i="1" dirty="0" err="1">
                <a:solidFill>
                  <a:srgbClr val="FF0000"/>
                </a:solidFill>
                <a:latin typeface="Calibri" pitchFamily="34" charset="0"/>
              </a:rPr>
              <a:t>Preti</a:t>
            </a:r>
            <a:r>
              <a:rPr lang="tr-TR" altLang="tr-TR" sz="2400" b="1" i="1" dirty="0">
                <a:solidFill>
                  <a:srgbClr val="FF0000"/>
                </a:solidFill>
                <a:latin typeface="Calibri" pitchFamily="34" charset="0"/>
              </a:rPr>
              <a:t> M, et al. </a:t>
            </a:r>
            <a:r>
              <a:rPr lang="tr-TR" altLang="tr-TR" sz="2400" b="1" i="1" dirty="0" err="1">
                <a:solidFill>
                  <a:srgbClr val="FF0000"/>
                </a:solidFill>
                <a:latin typeface="Calibri" pitchFamily="34" charset="0"/>
              </a:rPr>
              <a:t>Clin</a:t>
            </a:r>
            <a:r>
              <a:rPr lang="tr-TR" altLang="tr-TR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altLang="tr-TR" sz="2400" b="1" i="1" dirty="0" err="1">
                <a:solidFill>
                  <a:srgbClr val="FF0000"/>
                </a:solidFill>
                <a:latin typeface="Calibri" pitchFamily="34" charset="0"/>
              </a:rPr>
              <a:t>Obstet</a:t>
            </a:r>
            <a:r>
              <a:rPr lang="tr-TR" altLang="tr-TR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altLang="tr-TR" sz="2400" b="1" i="1" dirty="0" err="1">
                <a:solidFill>
                  <a:srgbClr val="FF0000"/>
                </a:solidFill>
                <a:latin typeface="Calibri" pitchFamily="34" charset="0"/>
              </a:rPr>
              <a:t>Gynecol</a:t>
            </a:r>
            <a:r>
              <a:rPr lang="tr-TR" altLang="tr-TR" sz="2400" b="1" i="1" dirty="0">
                <a:solidFill>
                  <a:srgbClr val="FF0000"/>
                </a:solidFill>
                <a:latin typeface="Calibri" pitchFamily="34" charset="0"/>
              </a:rPr>
              <a:t>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TREATMENT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Ideal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completely</a:t>
            </a:r>
            <a:r>
              <a:rPr lang="tr-TR" dirty="0" smtClean="0"/>
              <a:t> </a:t>
            </a:r>
            <a:r>
              <a:rPr lang="tr-TR" dirty="0" err="1" smtClean="0"/>
              <a:t>destroy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lesion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</a:t>
            </a:r>
            <a:r>
              <a:rPr lang="tr-TR" dirty="0" err="1" smtClean="0"/>
              <a:t>improve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</a:t>
            </a:r>
            <a:r>
              <a:rPr lang="tr-TR" dirty="0" err="1" smtClean="0"/>
              <a:t>exclude</a:t>
            </a:r>
            <a:r>
              <a:rPr lang="tr-TR" dirty="0" smtClean="0"/>
              <a:t> </a:t>
            </a:r>
            <a:r>
              <a:rPr lang="tr-TR" dirty="0" err="1" smtClean="0"/>
              <a:t>invasion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</a:t>
            </a:r>
            <a:r>
              <a:rPr lang="tr-TR" dirty="0" err="1" smtClean="0"/>
              <a:t>preserving</a:t>
            </a:r>
            <a:r>
              <a:rPr lang="tr-TR" dirty="0" smtClean="0"/>
              <a:t> </a:t>
            </a:r>
            <a:r>
              <a:rPr lang="tr-TR" dirty="0" err="1" smtClean="0"/>
              <a:t>vulvar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 </a:t>
            </a:r>
            <a:r>
              <a:rPr lang="tr-TR" dirty="0" err="1" smtClean="0"/>
              <a:t>avoid</a:t>
            </a:r>
            <a:r>
              <a:rPr lang="tr-TR" dirty="0" smtClean="0"/>
              <a:t> </a:t>
            </a:r>
            <a:r>
              <a:rPr lang="tr-TR" dirty="0" err="1" smtClean="0"/>
              <a:t>recurrences</a:t>
            </a:r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45224"/>
            <a:ext cx="741682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VIN is a </a:t>
            </a:r>
            <a:r>
              <a:rPr lang="tr-TR" dirty="0" err="1" smtClean="0"/>
              <a:t>high</a:t>
            </a:r>
            <a:r>
              <a:rPr lang="tr-TR" dirty="0" smtClean="0"/>
              <a:t>-</a:t>
            </a:r>
            <a:r>
              <a:rPr lang="tr-TR" dirty="0" err="1" smtClean="0"/>
              <a:t>grade</a:t>
            </a:r>
            <a:r>
              <a:rPr lang="tr-TR" dirty="0" smtClean="0"/>
              <a:t> </a:t>
            </a:r>
            <a:r>
              <a:rPr lang="tr-TR" dirty="0" err="1" smtClean="0"/>
              <a:t>intraepithelial</a:t>
            </a:r>
            <a:r>
              <a:rPr lang="tr-TR" dirty="0" smtClean="0"/>
              <a:t> </a:t>
            </a:r>
            <a:r>
              <a:rPr lang="tr-TR" dirty="0" err="1" smtClean="0"/>
              <a:t>squamous</a:t>
            </a:r>
            <a:r>
              <a:rPr lang="tr-TR" dirty="0" smtClean="0"/>
              <a:t> </a:t>
            </a:r>
            <a:r>
              <a:rPr lang="tr-TR" dirty="0" err="1" smtClean="0"/>
              <a:t>lesion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Precursor</a:t>
            </a:r>
            <a:r>
              <a:rPr lang="tr-TR" dirty="0" smtClean="0"/>
              <a:t> of </a:t>
            </a:r>
            <a:r>
              <a:rPr lang="tr-TR" dirty="0" err="1" smtClean="0"/>
              <a:t>invasive</a:t>
            </a:r>
            <a:r>
              <a:rPr lang="tr-TR" dirty="0" smtClean="0"/>
              <a:t> </a:t>
            </a:r>
            <a:r>
              <a:rPr lang="tr-TR" dirty="0" err="1" smtClean="0"/>
              <a:t>squamous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carcinoma</a:t>
            </a:r>
            <a:r>
              <a:rPr lang="tr-TR" dirty="0" smtClean="0"/>
              <a:t>.</a:t>
            </a:r>
          </a:p>
          <a:p>
            <a:r>
              <a:rPr lang="tr-TR" dirty="0" smtClean="0"/>
              <a:t>VIN </a:t>
            </a:r>
            <a:r>
              <a:rPr lang="tr-TR" dirty="0" err="1" smtClean="0"/>
              <a:t>incidence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sz="3600" b="1" dirty="0" smtClean="0">
                <a:sym typeface="Wingdings" panose="05000000000000000000" pitchFamily="2" charset="2"/>
              </a:rPr>
              <a:t>5.0/100,000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(SEER </a:t>
            </a:r>
            <a:r>
              <a:rPr lang="tr-TR" sz="2400" dirty="0" err="1" smtClean="0">
                <a:sym typeface="Wingdings" panose="05000000000000000000" pitchFamily="2" charset="2"/>
              </a:rPr>
              <a:t>databases</a:t>
            </a:r>
            <a:r>
              <a:rPr lang="tr-TR" sz="2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tr-TR" dirty="0" err="1" smtClean="0">
                <a:sym typeface="Wingdings" panose="05000000000000000000" pitchFamily="2" charset="2"/>
              </a:rPr>
              <a:t>Median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age</a:t>
            </a:r>
            <a:r>
              <a:rPr lang="tr-TR" dirty="0" smtClean="0">
                <a:sym typeface="Wingdings" panose="05000000000000000000" pitchFamily="2" charset="2"/>
              </a:rPr>
              <a:t> at </a:t>
            </a:r>
            <a:r>
              <a:rPr lang="tr-TR" dirty="0" err="1" smtClean="0">
                <a:sym typeface="Wingdings" panose="05000000000000000000" pitchFamily="2" charset="2"/>
              </a:rPr>
              <a:t>diagnosis</a:t>
            </a:r>
            <a:r>
              <a:rPr lang="tr-TR" dirty="0" smtClean="0">
                <a:sym typeface="Wingdings" panose="05000000000000000000" pitchFamily="2" charset="2"/>
              </a:rPr>
              <a:t>  </a:t>
            </a:r>
            <a:r>
              <a:rPr lang="tr-TR" sz="3600" b="1" dirty="0" smtClean="0">
                <a:sym typeface="Wingdings" panose="05000000000000000000" pitchFamily="2" charset="2"/>
              </a:rPr>
              <a:t>46 (40-49 yaş)</a:t>
            </a:r>
          </a:p>
          <a:p>
            <a:pPr>
              <a:buNone/>
            </a:pPr>
            <a:r>
              <a:rPr lang="tr-TR" sz="3600" b="1" dirty="0" smtClean="0">
                <a:sym typeface="Wingdings" panose="05000000000000000000" pitchFamily="2" charset="2"/>
              </a:rPr>
              <a:t>                                      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Preti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M, et al.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Best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Prac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&amp;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Res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Clin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Obs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</a:t>
            </a:r>
            <a:r>
              <a:rPr lang="tr-TR" altLang="tr-TR" sz="1400" b="1" i="1" dirty="0" err="1" smtClean="0">
                <a:solidFill>
                  <a:srgbClr val="FF0000"/>
                </a:solidFill>
              </a:rPr>
              <a:t>Gynecol</a:t>
            </a:r>
            <a:r>
              <a:rPr lang="tr-TR" altLang="tr-TR" sz="1400" b="1" i="1" dirty="0" smtClean="0">
                <a:solidFill>
                  <a:srgbClr val="FF0000"/>
                </a:solidFill>
              </a:rPr>
              <a:t> 2014</a:t>
            </a:r>
          </a:p>
          <a:p>
            <a:pPr>
              <a:buNone/>
            </a:pPr>
            <a:endParaRPr lang="tr-TR" sz="3600" b="1" dirty="0" smtClean="0">
              <a:sym typeface="Wingdings" panose="05000000000000000000" pitchFamily="2" charset="2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TREATMENT</a:t>
            </a:r>
            <a:endParaRPr lang="tr-T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340768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SURGICAL PROCEDURES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WİDE LOCAL EXCİSİON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 5-mm peripheral margin </a:t>
            </a:r>
            <a:r>
              <a:rPr lang="en-US" dirty="0" smtClean="0"/>
              <a:t>is appropriate for the management of </a:t>
            </a:r>
            <a:r>
              <a:rPr lang="tr-TR" dirty="0" err="1" smtClean="0"/>
              <a:t>localized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single</a:t>
            </a:r>
            <a:r>
              <a:rPr lang="tr-TR" dirty="0" smtClean="0"/>
              <a:t> VIN </a:t>
            </a:r>
            <a:r>
              <a:rPr lang="tr-TR" dirty="0" err="1" smtClean="0"/>
              <a:t>lesion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No </a:t>
            </a:r>
            <a:r>
              <a:rPr lang="tr-TR" dirty="0" err="1" smtClean="0"/>
              <a:t>definitive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safety</a:t>
            </a:r>
            <a:r>
              <a:rPr lang="tr-TR" dirty="0" smtClean="0"/>
              <a:t> of </a:t>
            </a:r>
            <a:r>
              <a:rPr lang="tr-TR" dirty="0" err="1" smtClean="0"/>
              <a:t>margins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Resection</a:t>
            </a:r>
            <a:r>
              <a:rPr lang="tr-TR" dirty="0" smtClean="0"/>
              <a:t> </a:t>
            </a:r>
            <a:r>
              <a:rPr lang="tr-TR" dirty="0" err="1" smtClean="0"/>
              <a:t>depth</a:t>
            </a:r>
            <a:r>
              <a:rPr lang="tr-TR" dirty="0" smtClean="0"/>
              <a:t>: </a:t>
            </a:r>
            <a:r>
              <a:rPr lang="tr-TR" dirty="0" smtClean="0">
                <a:solidFill>
                  <a:srgbClr val="FF0000"/>
                </a:solidFill>
              </a:rPr>
              <a:t>1 mm</a:t>
            </a:r>
            <a:r>
              <a:rPr lang="tr-TR" dirty="0" smtClean="0"/>
              <a:t>              </a:t>
            </a:r>
            <a:r>
              <a:rPr lang="tr-TR" dirty="0" err="1" smtClean="0"/>
              <a:t>Hairless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</a:t>
            </a:r>
            <a:r>
              <a:rPr lang="tr-TR" dirty="0" smtClean="0">
                <a:solidFill>
                  <a:srgbClr val="FF0000"/>
                </a:solidFill>
              </a:rPr>
              <a:t>4 mm</a:t>
            </a:r>
            <a:r>
              <a:rPr lang="tr-TR" dirty="0" smtClean="0"/>
              <a:t>              </a:t>
            </a:r>
            <a:r>
              <a:rPr lang="tr-TR" dirty="0" err="1" smtClean="0"/>
              <a:t>Hairy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Recurrence</a:t>
            </a:r>
            <a:r>
              <a:rPr lang="tr-TR" dirty="0" smtClean="0"/>
              <a:t> rate </a:t>
            </a:r>
            <a:r>
              <a:rPr lang="tr-TR" dirty="0" err="1" smtClean="0"/>
              <a:t>after</a:t>
            </a:r>
            <a:r>
              <a:rPr lang="tr-TR" dirty="0" smtClean="0"/>
              <a:t>    </a:t>
            </a:r>
            <a:r>
              <a:rPr lang="tr-TR" sz="4800" dirty="0" smtClean="0">
                <a:solidFill>
                  <a:srgbClr val="FF0000"/>
                </a:solidFill>
              </a:rPr>
              <a:t>20-40 %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4283968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4283968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37312"/>
            <a:ext cx="324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3"/>
            <a:ext cx="9143999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SURGICAL PROCEDURES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Skinning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Vulvectomy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tr-TR" dirty="0" smtClean="0"/>
              <a:t> </a:t>
            </a:r>
            <a:r>
              <a:rPr lang="tr-TR" dirty="0" err="1" smtClean="0"/>
              <a:t>Multifocal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lesion</a:t>
            </a:r>
            <a:endParaRPr lang="tr-TR" dirty="0" smtClean="0"/>
          </a:p>
          <a:p>
            <a:pPr lvl="2"/>
            <a:r>
              <a:rPr lang="tr-TR" dirty="0" err="1" smtClean="0"/>
              <a:t>Uncontrolled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topical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,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ablation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excision</a:t>
            </a:r>
            <a:endParaRPr lang="tr-TR" dirty="0" smtClean="0"/>
          </a:p>
          <a:p>
            <a:pPr lvl="2"/>
            <a:endParaRPr lang="tr-TR" dirty="0" smtClean="0"/>
          </a:p>
          <a:p>
            <a:pPr lvl="2"/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excision</a:t>
            </a:r>
            <a:r>
              <a:rPr lang="tr-TR" dirty="0" smtClean="0"/>
              <a:t> of </a:t>
            </a:r>
            <a:r>
              <a:rPr lang="tr-TR" dirty="0" err="1" smtClean="0"/>
              <a:t>vulvar</a:t>
            </a:r>
            <a:r>
              <a:rPr lang="tr-TR" dirty="0" smtClean="0"/>
              <a:t> skin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preservation</a:t>
            </a:r>
            <a:r>
              <a:rPr lang="tr-TR" dirty="0" smtClean="0"/>
              <a:t> of </a:t>
            </a:r>
            <a:r>
              <a:rPr lang="tr-TR" dirty="0" err="1" smtClean="0"/>
              <a:t>subcutaneous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Partial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Skinning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Vulvectomy</a:t>
            </a:r>
            <a:endParaRPr lang="tr-TR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1203" name="Picture 3" descr="VIN Operasyon 10"/>
          <p:cNvPicPr>
            <a:picLocks noChangeAspect="1" noChangeArrowheads="1"/>
          </p:cNvPicPr>
          <p:nvPr/>
        </p:nvPicPr>
        <p:blipFill>
          <a:blip r:embed="rId3" cstate="print"/>
          <a:srcRect l="7909" t="1968" b="3543"/>
          <a:stretch>
            <a:fillRect/>
          </a:stretch>
        </p:blipFill>
        <p:spPr bwMode="auto">
          <a:xfrm>
            <a:off x="539750" y="1557338"/>
            <a:ext cx="3562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VIN Operasyon 11"/>
          <p:cNvPicPr>
            <a:picLocks noChangeAspect="1" noChangeArrowheads="1"/>
          </p:cNvPicPr>
          <p:nvPr/>
        </p:nvPicPr>
        <p:blipFill>
          <a:blip r:embed="rId4" cstate="print"/>
          <a:srcRect l="6476" t="3249" b="2264"/>
          <a:stretch>
            <a:fillRect/>
          </a:stretch>
        </p:blipFill>
        <p:spPr bwMode="auto">
          <a:xfrm>
            <a:off x="4932363" y="1557338"/>
            <a:ext cx="368141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244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Partial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Skinning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Calibri"/>
                <a:cs typeface="Calibri"/>
              </a:rPr>
              <a:t>Vulvectomy</a:t>
            </a:r>
            <a:endParaRPr lang="tr-TR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2227" name="Picture 3" descr="VIN Operasyon 14"/>
          <p:cNvPicPr>
            <a:picLocks noChangeAspect="1" noChangeArrowheads="1"/>
          </p:cNvPicPr>
          <p:nvPr/>
        </p:nvPicPr>
        <p:blipFill>
          <a:blip r:embed="rId3" cstate="print"/>
          <a:srcRect t="3168" r="5482" b="2344"/>
          <a:stretch>
            <a:fillRect/>
          </a:stretch>
        </p:blipFill>
        <p:spPr bwMode="auto">
          <a:xfrm>
            <a:off x="4859338" y="1557338"/>
            <a:ext cx="37226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VIN Operasyon 12"/>
          <p:cNvPicPr>
            <a:picLocks noChangeAspect="1" noChangeArrowheads="1"/>
          </p:cNvPicPr>
          <p:nvPr/>
        </p:nvPicPr>
        <p:blipFill>
          <a:blip r:embed="rId4" cstate="print"/>
          <a:srcRect t="1942" r="5855" b="4759"/>
          <a:stretch>
            <a:fillRect/>
          </a:stretch>
        </p:blipFill>
        <p:spPr bwMode="auto">
          <a:xfrm>
            <a:off x="512763" y="1557338"/>
            <a:ext cx="37719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807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Surgical</a:t>
            </a:r>
            <a:r>
              <a:rPr lang="tr-TR" b="1" dirty="0" smtClean="0"/>
              <a:t> </a:t>
            </a:r>
            <a:r>
              <a:rPr lang="tr-TR" b="1" dirty="0" err="1" smtClean="0"/>
              <a:t>margins</a:t>
            </a:r>
            <a:endParaRPr lang="tr-T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0200"/>
            <a:ext cx="7920879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8524875" cy="32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734481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867024"/>
            <a:ext cx="7344816" cy="365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Ablative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Suspect</a:t>
            </a:r>
            <a:r>
              <a:rPr lang="tr-TR" sz="2400" dirty="0" smtClean="0"/>
              <a:t> of </a:t>
            </a:r>
            <a:r>
              <a:rPr lang="tr-TR" sz="2400" dirty="0" err="1" smtClean="0"/>
              <a:t>invasion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     </a:t>
            </a:r>
            <a:r>
              <a:rPr lang="tr-TR" sz="2400" dirty="0" err="1" smtClean="0"/>
              <a:t>irregular</a:t>
            </a:r>
            <a:r>
              <a:rPr lang="tr-TR" sz="2400" dirty="0" smtClean="0"/>
              <a:t> </a:t>
            </a:r>
            <a:r>
              <a:rPr lang="tr-TR" sz="2400" dirty="0" err="1" smtClean="0"/>
              <a:t>border</a:t>
            </a:r>
            <a:r>
              <a:rPr lang="tr-TR" sz="2400" dirty="0" smtClean="0"/>
              <a:t>                                                   </a:t>
            </a:r>
          </a:p>
          <a:p>
            <a:pPr>
              <a:buNone/>
            </a:pPr>
            <a:r>
              <a:rPr lang="tr-TR" sz="2400" dirty="0" smtClean="0"/>
              <a:t>            </a:t>
            </a:r>
            <a:r>
              <a:rPr lang="tr-TR" sz="2400" dirty="0" err="1" smtClean="0"/>
              <a:t>ulceration</a:t>
            </a:r>
            <a:endParaRPr lang="tr-TR" sz="2400" dirty="0" smtClean="0"/>
          </a:p>
          <a:p>
            <a:r>
              <a:rPr lang="tr-TR" sz="2400" dirty="0" err="1" smtClean="0"/>
              <a:t>Patients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important</a:t>
            </a:r>
            <a:r>
              <a:rPr lang="tr-TR" sz="2400" dirty="0" smtClean="0"/>
              <a:t> </a:t>
            </a:r>
            <a:r>
              <a:rPr lang="tr-TR" sz="2400" dirty="0" err="1" smtClean="0"/>
              <a:t>clinical</a:t>
            </a:r>
            <a:r>
              <a:rPr lang="tr-TR" sz="2400" dirty="0" smtClean="0"/>
              <a:t> risk </a:t>
            </a:r>
            <a:r>
              <a:rPr lang="tr-TR" sz="2400" dirty="0" err="1" smtClean="0"/>
              <a:t>factors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400" dirty="0" smtClean="0"/>
              <a:t>             VIN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vulvar</a:t>
            </a:r>
            <a:r>
              <a:rPr lang="tr-TR" sz="2400" dirty="0" smtClean="0"/>
              <a:t> </a:t>
            </a:r>
            <a:r>
              <a:rPr lang="tr-TR" sz="2400" dirty="0" err="1" smtClean="0"/>
              <a:t>ca</a:t>
            </a:r>
            <a:r>
              <a:rPr lang="tr-TR" sz="2400" dirty="0" smtClean="0"/>
              <a:t> </a:t>
            </a:r>
            <a:r>
              <a:rPr lang="tr-TR" sz="2400" dirty="0" err="1" smtClean="0"/>
              <a:t>history</a:t>
            </a:r>
            <a:r>
              <a:rPr lang="tr-TR" sz="2400" dirty="0" smtClean="0"/>
              <a:t>                                        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400" dirty="0" smtClean="0"/>
              <a:t>              </a:t>
            </a:r>
            <a:r>
              <a:rPr lang="tr-TR" sz="2400" dirty="0" err="1" smtClean="0"/>
              <a:t>immunsupression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       </a:t>
            </a:r>
            <a:r>
              <a:rPr lang="tr-TR" sz="2400" dirty="0" err="1" smtClean="0"/>
              <a:t>smoking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       </a:t>
            </a:r>
            <a:r>
              <a:rPr lang="tr-TR" sz="2400" dirty="0" err="1" smtClean="0"/>
              <a:t>age</a:t>
            </a:r>
            <a:r>
              <a:rPr lang="tr-TR" sz="2400" dirty="0" smtClean="0"/>
              <a:t> &gt; 45</a:t>
            </a:r>
          </a:p>
          <a:p>
            <a:pPr>
              <a:buNone/>
            </a:pPr>
            <a:r>
              <a:rPr lang="tr-TR" sz="2400" dirty="0" smtClean="0"/>
              <a:t>              </a:t>
            </a:r>
            <a:r>
              <a:rPr lang="tr-TR" sz="2400" dirty="0" err="1" smtClean="0"/>
              <a:t>lichen</a:t>
            </a:r>
            <a:r>
              <a:rPr lang="tr-TR" sz="2400" dirty="0" smtClean="0"/>
              <a:t> </a:t>
            </a:r>
            <a:r>
              <a:rPr lang="tr-TR" sz="2400" dirty="0" err="1" smtClean="0"/>
              <a:t>sclerosis</a:t>
            </a:r>
            <a:endParaRPr lang="tr-TR" sz="2400" dirty="0"/>
          </a:p>
        </p:txBody>
      </p:sp>
      <p:sp>
        <p:nvSpPr>
          <p:cNvPr id="4" name="Sağ Ayraç 3"/>
          <p:cNvSpPr/>
          <p:nvPr/>
        </p:nvSpPr>
        <p:spPr>
          <a:xfrm>
            <a:off x="6156176" y="1628800"/>
            <a:ext cx="792162" cy="374491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020272" y="3068960"/>
            <a:ext cx="188944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2800" b="1" dirty="0" smtClean="0"/>
              <a:t>SURGICAL </a:t>
            </a:r>
          </a:p>
          <a:p>
            <a:pPr algn="ctr" eaLnBrk="1" hangingPunct="1">
              <a:defRPr/>
            </a:pPr>
            <a:r>
              <a:rPr lang="tr-TR" sz="2800" b="1" dirty="0" smtClean="0"/>
              <a:t>EXCISION</a:t>
            </a:r>
            <a:endParaRPr lang="tr-TR" sz="28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0" y="5657671"/>
            <a:ext cx="87471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400" b="1" dirty="0" err="1" smtClean="0">
                <a:solidFill>
                  <a:srgbClr val="FF0000"/>
                </a:solidFill>
              </a:rPr>
              <a:t>Ablative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or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medical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treatments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can be </a:t>
            </a:r>
            <a:r>
              <a:rPr lang="tr-TR" sz="2400" dirty="0" err="1" smtClean="0"/>
              <a:t>applied</a:t>
            </a:r>
            <a:r>
              <a:rPr lang="tr-TR" sz="2400" dirty="0" smtClean="0"/>
              <a:t> in </a:t>
            </a:r>
            <a:r>
              <a:rPr lang="tr-TR" sz="2400" dirty="0" err="1" smtClean="0"/>
              <a:t>patients</a:t>
            </a:r>
            <a:r>
              <a:rPr lang="tr-TR" sz="2400" dirty="0" smtClean="0"/>
              <a:t> </a:t>
            </a:r>
            <a:r>
              <a:rPr lang="tr-TR" sz="2400" dirty="0" err="1" smtClean="0"/>
              <a:t>without</a:t>
            </a:r>
            <a:r>
              <a:rPr lang="tr-TR" sz="2400" dirty="0" smtClean="0"/>
              <a:t> </a:t>
            </a:r>
            <a:r>
              <a:rPr lang="tr-TR" sz="2400" dirty="0" err="1" smtClean="0"/>
              <a:t>these</a:t>
            </a:r>
            <a:r>
              <a:rPr lang="tr-TR" sz="2400" dirty="0" smtClean="0"/>
              <a:t> risk </a:t>
            </a:r>
            <a:r>
              <a:rPr lang="tr-TR" sz="2400" dirty="0" err="1" smtClean="0"/>
              <a:t>factors</a:t>
            </a:r>
            <a:r>
              <a:rPr lang="tr-TR" sz="2400" dirty="0" smtClean="0"/>
              <a:t> in </a:t>
            </a:r>
            <a:r>
              <a:rPr lang="tr-TR" sz="2400" dirty="0" err="1" smtClean="0"/>
              <a:t>order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preserve</a:t>
            </a:r>
            <a:r>
              <a:rPr lang="tr-TR" sz="2400" dirty="0" smtClean="0"/>
              <a:t> </a:t>
            </a:r>
            <a:r>
              <a:rPr lang="tr-TR" sz="2400" dirty="0" err="1" smtClean="0"/>
              <a:t>vulvar</a:t>
            </a:r>
            <a:r>
              <a:rPr lang="tr-TR" sz="2400" dirty="0" smtClean="0"/>
              <a:t> </a:t>
            </a:r>
            <a:r>
              <a:rPr lang="tr-TR" sz="2400" dirty="0" err="1" smtClean="0"/>
              <a:t>anatomy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QOL.</a:t>
            </a:r>
            <a:endParaRPr lang="tr-TR" sz="2400" dirty="0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5364088" y="6457950"/>
            <a:ext cx="340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tr-TR" altLang="tr-TR" sz="1000" b="1" i="1" dirty="0" err="1">
                <a:solidFill>
                  <a:srgbClr val="FF0000"/>
                </a:solidFill>
              </a:rPr>
              <a:t>Preti</a:t>
            </a:r>
            <a:r>
              <a:rPr lang="tr-TR" altLang="tr-TR" sz="1000" b="1" i="1" dirty="0">
                <a:solidFill>
                  <a:srgbClr val="FF0000"/>
                </a:solidFill>
              </a:rPr>
              <a:t> M, et al.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Best</a:t>
            </a:r>
            <a:r>
              <a:rPr lang="tr-TR" altLang="tr-TR" sz="1000" b="1" i="1" dirty="0">
                <a:solidFill>
                  <a:srgbClr val="FF0000"/>
                </a:solidFill>
              </a:rPr>
              <a:t>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Prac</a:t>
            </a:r>
            <a:r>
              <a:rPr lang="tr-TR" altLang="tr-TR" sz="1000" b="1" i="1" dirty="0">
                <a:solidFill>
                  <a:srgbClr val="FF0000"/>
                </a:solidFill>
              </a:rPr>
              <a:t> &amp;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Res</a:t>
            </a:r>
            <a:r>
              <a:rPr lang="tr-TR" altLang="tr-TR" sz="1000" b="1" i="1" dirty="0">
                <a:solidFill>
                  <a:srgbClr val="FF0000"/>
                </a:solidFill>
              </a:rPr>
              <a:t>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Clin</a:t>
            </a:r>
            <a:r>
              <a:rPr lang="tr-TR" altLang="tr-TR" sz="1000" b="1" i="1" dirty="0">
                <a:solidFill>
                  <a:srgbClr val="FF0000"/>
                </a:solidFill>
              </a:rPr>
              <a:t>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Obs</a:t>
            </a:r>
            <a:r>
              <a:rPr lang="tr-TR" altLang="tr-TR" sz="1000" b="1" i="1" dirty="0">
                <a:solidFill>
                  <a:srgbClr val="FF0000"/>
                </a:solidFill>
              </a:rPr>
              <a:t>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Gynecol</a:t>
            </a:r>
            <a:r>
              <a:rPr lang="tr-TR" altLang="tr-TR" sz="1000" b="1" i="1" dirty="0">
                <a:solidFill>
                  <a:srgbClr val="FF0000"/>
                </a:solidFill>
              </a:rPr>
              <a:t> 2014</a:t>
            </a:r>
          </a:p>
          <a:p>
            <a:pPr algn="r" eaLnBrk="1" hangingPunct="1"/>
            <a:r>
              <a:rPr lang="tr-TR" altLang="tr-TR" sz="1000" b="1" i="1" dirty="0" err="1">
                <a:solidFill>
                  <a:srgbClr val="FF0000"/>
                </a:solidFill>
              </a:rPr>
              <a:t>Goff</a:t>
            </a:r>
            <a:r>
              <a:rPr lang="tr-TR" altLang="tr-TR" sz="1000" b="1" i="1" dirty="0">
                <a:solidFill>
                  <a:srgbClr val="FF0000"/>
                </a:solidFill>
              </a:rPr>
              <a:t>  B,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Garcia</a:t>
            </a:r>
            <a:r>
              <a:rPr lang="tr-TR" altLang="tr-TR" sz="1000" b="1" i="1" dirty="0">
                <a:solidFill>
                  <a:srgbClr val="FF0000"/>
                </a:solidFill>
              </a:rPr>
              <a:t> RL.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UpToDate</a:t>
            </a:r>
            <a:r>
              <a:rPr lang="tr-TR" altLang="tr-TR" sz="1000" b="1" i="1" dirty="0">
                <a:solidFill>
                  <a:srgbClr val="FF0000"/>
                </a:solidFill>
              </a:rPr>
              <a:t> </a:t>
            </a:r>
            <a:r>
              <a:rPr lang="tr-TR" altLang="tr-TR" sz="1000" b="1" i="1" dirty="0" err="1">
                <a:solidFill>
                  <a:srgbClr val="FF0000"/>
                </a:solidFill>
              </a:rPr>
              <a:t>Nov</a:t>
            </a:r>
            <a:r>
              <a:rPr lang="tr-TR" altLang="tr-TR" sz="1000" b="1" i="1" dirty="0">
                <a:solidFill>
                  <a:srgbClr val="FF0000"/>
                </a:solidFill>
              </a:rPr>
              <a:t> 07, 2014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CO2 LASER VAPORIZATION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</a:t>
            </a:r>
            <a:r>
              <a:rPr lang="en-US" dirty="0" err="1" smtClean="0"/>
              <a:t>ery</a:t>
            </a:r>
            <a:r>
              <a:rPr lang="en-US" dirty="0" smtClean="0"/>
              <a:t> good cosmetic and functional results</a:t>
            </a:r>
            <a:r>
              <a:rPr lang="tr-TR" dirty="0" smtClean="0"/>
              <a:t>.</a:t>
            </a:r>
          </a:p>
          <a:p>
            <a:r>
              <a:rPr lang="tr-TR" dirty="0" smtClean="0"/>
              <a:t>No </a:t>
            </a:r>
            <a:r>
              <a:rPr lang="tr-TR" dirty="0" err="1" smtClean="0"/>
              <a:t>histological</a:t>
            </a:r>
            <a:r>
              <a:rPr lang="tr-TR" dirty="0" smtClean="0"/>
              <a:t> </a:t>
            </a:r>
            <a:r>
              <a:rPr lang="tr-TR" dirty="0" err="1" smtClean="0"/>
              <a:t>specimen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</a:t>
            </a:r>
            <a:r>
              <a:rPr lang="tr-TR" dirty="0" err="1" smtClean="0"/>
              <a:t>Rule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invasion</a:t>
            </a:r>
            <a:endParaRPr lang="tr-TR" dirty="0" smtClean="0"/>
          </a:p>
          <a:p>
            <a:r>
              <a:rPr lang="en-US" dirty="0" smtClean="0"/>
              <a:t>The complete response</a:t>
            </a:r>
            <a:r>
              <a:rPr lang="tr-TR" dirty="0" smtClean="0"/>
              <a:t>     </a:t>
            </a:r>
            <a:r>
              <a:rPr lang="tr-TR" sz="4000" b="1" dirty="0" smtClean="0">
                <a:solidFill>
                  <a:srgbClr val="FF0000"/>
                </a:solidFill>
              </a:rPr>
              <a:t>75 %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2411760" y="2708920"/>
            <a:ext cx="21602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dirty="0" smtClean="0"/>
              <a:t>TERMINOLOGY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perspective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7 Metin kutusu"/>
          <p:cNvSpPr txBox="1">
            <a:spLocks noChangeArrowheads="1"/>
          </p:cNvSpPr>
          <p:nvPr/>
        </p:nvSpPr>
        <p:spPr bwMode="auto">
          <a:xfrm>
            <a:off x="2843808" y="2420888"/>
            <a:ext cx="1368425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dirty="0"/>
              <a:t>J.T. </a:t>
            </a:r>
            <a:r>
              <a:rPr lang="tr-TR" altLang="tr-TR" dirty="0" err="1"/>
              <a:t>Bowen</a:t>
            </a:r>
            <a:endParaRPr lang="tr-TR" altLang="tr-TR" dirty="0"/>
          </a:p>
          <a:p>
            <a:pPr algn="ctr" eaLnBrk="1" hangingPunct="1"/>
            <a:r>
              <a:rPr lang="tr-TR" altLang="tr-TR" sz="1200" dirty="0"/>
              <a:t>(</a:t>
            </a:r>
            <a:r>
              <a:rPr lang="tr-TR" altLang="tr-TR" sz="1200" dirty="0" err="1"/>
              <a:t>Bowen</a:t>
            </a:r>
            <a:r>
              <a:rPr lang="tr-TR" altLang="tr-TR" sz="1200" dirty="0"/>
              <a:t> </a:t>
            </a:r>
            <a:r>
              <a:rPr lang="tr-TR" altLang="tr-TR" sz="1200" dirty="0" err="1" smtClean="0"/>
              <a:t>dermatosis</a:t>
            </a:r>
            <a:r>
              <a:rPr lang="tr-TR" altLang="tr-TR" sz="1200" dirty="0" smtClean="0"/>
              <a:t>)</a:t>
            </a:r>
            <a:endParaRPr lang="tr-TR" altLang="tr-TR" sz="1200" dirty="0"/>
          </a:p>
          <a:p>
            <a:pPr algn="ctr" eaLnBrk="1" hangingPunct="1"/>
            <a:r>
              <a:rPr lang="tr-TR" altLang="tr-TR" dirty="0" smtClean="0"/>
              <a:t>1929</a:t>
            </a:r>
            <a:endParaRPr lang="tr-TR" altLang="tr-TR" dirty="0"/>
          </a:p>
        </p:txBody>
      </p:sp>
      <p:sp>
        <p:nvSpPr>
          <p:cNvPr id="5" name="7 Metin kutusu"/>
          <p:cNvSpPr txBox="1">
            <a:spLocks noChangeArrowheads="1"/>
          </p:cNvSpPr>
          <p:nvPr/>
        </p:nvSpPr>
        <p:spPr bwMode="auto">
          <a:xfrm>
            <a:off x="539552" y="2420888"/>
            <a:ext cx="1800200" cy="13234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1600" dirty="0" err="1" smtClean="0"/>
              <a:t>Dyskeratose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erythroplasiforme</a:t>
            </a:r>
            <a:r>
              <a:rPr lang="tr-TR" altLang="tr-TR" sz="1600" dirty="0" smtClean="0"/>
              <a:t> de la </a:t>
            </a:r>
            <a:r>
              <a:rPr lang="tr-TR" altLang="tr-TR" sz="1600" dirty="0" err="1" smtClean="0"/>
              <a:t>muqueuse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vulvaire</a:t>
            </a:r>
            <a:endParaRPr lang="tr-TR" altLang="tr-TR" sz="1600" dirty="0" smtClean="0"/>
          </a:p>
          <a:p>
            <a:pPr algn="ctr" eaLnBrk="1" hangingPunct="1"/>
            <a:r>
              <a:rPr lang="tr-TR" altLang="tr-TR" sz="1600" dirty="0" smtClean="0"/>
              <a:t>1922</a:t>
            </a:r>
            <a:endParaRPr lang="tr-TR" altLang="tr-TR" sz="1600" dirty="0"/>
          </a:p>
        </p:txBody>
      </p:sp>
      <p:sp>
        <p:nvSpPr>
          <p:cNvPr id="6" name="7 Metin kutusu"/>
          <p:cNvSpPr txBox="1">
            <a:spLocks noChangeArrowheads="1"/>
          </p:cNvSpPr>
          <p:nvPr/>
        </p:nvSpPr>
        <p:spPr bwMode="auto">
          <a:xfrm>
            <a:off x="5148064" y="2420888"/>
            <a:ext cx="1368425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dirty="0" err="1" smtClean="0"/>
              <a:t>Carcinoma</a:t>
            </a:r>
            <a:r>
              <a:rPr lang="tr-TR" altLang="tr-TR" dirty="0" smtClean="0"/>
              <a:t> in </a:t>
            </a:r>
            <a:r>
              <a:rPr lang="tr-TR" altLang="tr-TR" dirty="0" err="1" smtClean="0"/>
              <a:t>situ</a:t>
            </a:r>
            <a:r>
              <a:rPr lang="tr-TR" altLang="tr-TR" dirty="0" smtClean="0"/>
              <a:t> of vulva</a:t>
            </a:r>
          </a:p>
          <a:p>
            <a:pPr algn="ctr" eaLnBrk="1" hangingPunct="1"/>
            <a:r>
              <a:rPr lang="tr-TR" altLang="tr-TR" dirty="0" smtClean="0"/>
              <a:t>1958</a:t>
            </a:r>
            <a:endParaRPr lang="tr-TR" altLang="tr-TR" dirty="0"/>
          </a:p>
        </p:txBody>
      </p:sp>
      <p:sp>
        <p:nvSpPr>
          <p:cNvPr id="9" name="14 Metin kutusu"/>
          <p:cNvSpPr txBox="1">
            <a:spLocks noChangeArrowheads="1"/>
          </p:cNvSpPr>
          <p:nvPr/>
        </p:nvSpPr>
        <p:spPr bwMode="auto">
          <a:xfrm>
            <a:off x="7308304" y="2492896"/>
            <a:ext cx="1362075" cy="14157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r-TR" altLang="tr-TR" sz="1400" dirty="0" err="1" smtClean="0"/>
              <a:t>Vulvar</a:t>
            </a:r>
            <a:r>
              <a:rPr lang="tr-TR" altLang="tr-TR" sz="1400" dirty="0" smtClean="0"/>
              <a:t> </a:t>
            </a:r>
            <a:r>
              <a:rPr lang="tr-TR" altLang="tr-TR" sz="1400" dirty="0" err="1"/>
              <a:t>Atipi</a:t>
            </a:r>
            <a:endParaRPr lang="tr-TR" altLang="tr-TR" sz="1400" dirty="0"/>
          </a:p>
          <a:p>
            <a:pPr algn="ctr" eaLnBrk="1" hangingPunct="1"/>
            <a:r>
              <a:rPr lang="tr-TR" altLang="tr-TR" sz="1400" dirty="0" err="1"/>
              <a:t>Karsinoma</a:t>
            </a:r>
            <a:r>
              <a:rPr lang="tr-TR" altLang="tr-TR" sz="1400" dirty="0"/>
              <a:t> in </a:t>
            </a:r>
            <a:r>
              <a:rPr lang="tr-TR" altLang="tr-TR" sz="1400" dirty="0" err="1" smtClean="0"/>
              <a:t>situ</a:t>
            </a:r>
            <a:endParaRPr lang="tr-TR" altLang="tr-TR" sz="1400" dirty="0" smtClean="0"/>
          </a:p>
          <a:p>
            <a:pPr algn="ctr" eaLnBrk="1" hangingPunct="1"/>
            <a:r>
              <a:rPr lang="tr-TR" altLang="tr-TR" sz="1400" dirty="0" smtClean="0"/>
              <a:t>ISSVD</a:t>
            </a:r>
          </a:p>
          <a:p>
            <a:pPr algn="ctr" eaLnBrk="1" hangingPunct="1"/>
            <a:r>
              <a:rPr lang="tr-TR" altLang="tr-TR" dirty="0" smtClean="0"/>
              <a:t>1976</a:t>
            </a:r>
          </a:p>
          <a:p>
            <a:pPr algn="ctr" eaLnBrk="1" hangingPunct="1"/>
            <a:endParaRPr lang="tr-TR" altLang="tr-TR" sz="1200" dirty="0"/>
          </a:p>
        </p:txBody>
      </p:sp>
      <p:sp>
        <p:nvSpPr>
          <p:cNvPr id="10" name="9 Sağ Ok"/>
          <p:cNvSpPr/>
          <p:nvPr/>
        </p:nvSpPr>
        <p:spPr>
          <a:xfrm>
            <a:off x="2339752" y="278092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4283968" y="2780928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6516216" y="2852936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4 Metin kutusu"/>
          <p:cNvSpPr txBox="1">
            <a:spLocks noChangeArrowheads="1"/>
          </p:cNvSpPr>
          <p:nvPr/>
        </p:nvSpPr>
        <p:spPr bwMode="auto">
          <a:xfrm>
            <a:off x="539552" y="1268760"/>
            <a:ext cx="8208912" cy="5693866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</a:rPr>
              <a:t>-1982,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the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term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VIN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was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first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introduced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by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ISSVD</a:t>
            </a: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</a:rPr>
              <a:t>-1986, VIN 1 (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mild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atypia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</a:rPr>
              <a:t>             VIN 2 (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moderate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atypia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tr-TR" altLang="tr-TR" sz="2800" b="1" dirty="0" smtClean="0">
                <a:solidFill>
                  <a:srgbClr val="FF0000"/>
                </a:solidFill>
              </a:rPr>
              <a:t>             VIN 3 ( severe </a:t>
            </a:r>
            <a:r>
              <a:rPr lang="tr-TR" altLang="tr-TR" sz="2800" b="1" dirty="0" err="1" smtClean="0">
                <a:solidFill>
                  <a:srgbClr val="FF0000"/>
                </a:solidFill>
              </a:rPr>
              <a:t>atypia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, CIS)</a:t>
            </a: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7839"/>
            <a:ext cx="3967361" cy="371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40968"/>
            <a:ext cx="5040560" cy="36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Imiquimod</a:t>
            </a:r>
            <a:r>
              <a:rPr lang="tr-TR" dirty="0" smtClean="0"/>
              <a:t> (</a:t>
            </a:r>
            <a:r>
              <a:rPr lang="tr-TR" dirty="0" err="1" smtClean="0"/>
              <a:t>Aldara</a:t>
            </a:r>
            <a:r>
              <a:rPr lang="tr-TR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Immunmodulator</a:t>
            </a:r>
            <a:r>
              <a:rPr lang="tr-TR" dirty="0" smtClean="0"/>
              <a:t>, </a:t>
            </a:r>
            <a:r>
              <a:rPr lang="tr-TR" dirty="0" err="1" smtClean="0"/>
              <a:t>antiviral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anti-</a:t>
            </a:r>
            <a:r>
              <a:rPr lang="tr-TR" dirty="0" err="1" smtClean="0"/>
              <a:t>tumoral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en-US" dirty="0" smtClean="0"/>
              <a:t>5% cream is applied on the lesion and remains overnight without a cover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2-3 </a:t>
            </a:r>
            <a:r>
              <a:rPr lang="tr-TR" dirty="0" err="1" smtClean="0"/>
              <a:t>times</a:t>
            </a:r>
            <a:r>
              <a:rPr lang="tr-TR" dirty="0" smtClean="0"/>
              <a:t>/</a:t>
            </a:r>
            <a:r>
              <a:rPr lang="tr-TR" dirty="0" err="1" smtClean="0"/>
              <a:t>week</a:t>
            </a:r>
            <a:r>
              <a:rPr lang="tr-TR" dirty="0" smtClean="0"/>
              <a:t> (12-16 </a:t>
            </a:r>
            <a:r>
              <a:rPr lang="tr-TR" dirty="0" err="1" smtClean="0"/>
              <a:t>weeks</a:t>
            </a:r>
            <a:r>
              <a:rPr lang="tr-TR" dirty="0" smtClean="0"/>
              <a:t>).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6489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12976"/>
            <a:ext cx="5688632" cy="30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35292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Metin kutusu"/>
          <p:cNvSpPr txBox="1">
            <a:spLocks noChangeArrowheads="1"/>
          </p:cNvSpPr>
          <p:nvPr/>
        </p:nvSpPr>
        <p:spPr bwMode="auto">
          <a:xfrm>
            <a:off x="1547664" y="3214688"/>
            <a:ext cx="5490448" cy="138499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000" b="1" dirty="0"/>
              <a:t>n=24</a:t>
            </a:r>
          </a:p>
          <a:p>
            <a:pPr eaLnBrk="1" hangingPunct="1"/>
            <a:r>
              <a:rPr lang="tr-TR" altLang="tr-TR" sz="2000" b="1" dirty="0" err="1" smtClean="0">
                <a:sym typeface="Wingdings" pitchFamily="2" charset="2"/>
              </a:rPr>
              <a:t>Response</a:t>
            </a:r>
            <a:r>
              <a:rPr lang="tr-TR" altLang="tr-TR" sz="2000" b="1" dirty="0" smtClean="0">
                <a:sym typeface="Wingdings" pitchFamily="2" charset="2"/>
              </a:rPr>
              <a:t> </a:t>
            </a:r>
            <a:r>
              <a:rPr lang="tr-TR" altLang="tr-TR" sz="2000" b="1" dirty="0">
                <a:sym typeface="Wingdings" pitchFamily="2" charset="2"/>
              </a:rPr>
              <a:t>19/24 </a:t>
            </a:r>
            <a:r>
              <a:rPr lang="tr-TR" altLang="tr-TR" sz="2400" b="1" dirty="0">
                <a:sym typeface="Wingdings" pitchFamily="2" charset="2"/>
              </a:rPr>
              <a:t>(%79.2)</a:t>
            </a:r>
            <a:endParaRPr lang="tr-TR" altLang="tr-TR" sz="2400" b="1" dirty="0"/>
          </a:p>
          <a:p>
            <a:pPr eaLnBrk="1" hangingPunct="1"/>
            <a:r>
              <a:rPr lang="tr-TR" altLang="tr-TR" sz="2000" b="1" dirty="0" err="1" smtClean="0"/>
              <a:t>Follow</a:t>
            </a:r>
            <a:r>
              <a:rPr lang="tr-TR" altLang="tr-TR" sz="2000" b="1" dirty="0" smtClean="0"/>
              <a:t>-</a:t>
            </a:r>
            <a:r>
              <a:rPr lang="tr-TR" altLang="tr-TR" sz="2000" b="1" dirty="0" err="1" smtClean="0"/>
              <a:t>up</a:t>
            </a:r>
            <a:r>
              <a:rPr lang="tr-TR" altLang="tr-TR" sz="2000" b="1" dirty="0" smtClean="0"/>
              <a:t> </a:t>
            </a:r>
            <a:r>
              <a:rPr lang="tr-TR" altLang="tr-TR" sz="2000" b="1" dirty="0">
                <a:sym typeface="Wingdings" pitchFamily="2" charset="2"/>
              </a:rPr>
              <a:t> 7.2 </a:t>
            </a:r>
            <a:r>
              <a:rPr lang="tr-TR" altLang="tr-TR" sz="2000" b="1" dirty="0" err="1">
                <a:sym typeface="Wingdings" pitchFamily="2" charset="2"/>
              </a:rPr>
              <a:t>years</a:t>
            </a:r>
            <a:r>
              <a:rPr lang="tr-TR" altLang="tr-TR" sz="2000" b="1" dirty="0">
                <a:sym typeface="Wingdings" pitchFamily="2" charset="2"/>
              </a:rPr>
              <a:t> (5.6-8.3)</a:t>
            </a:r>
          </a:p>
          <a:p>
            <a:pPr eaLnBrk="1" hangingPunct="1"/>
            <a:r>
              <a:rPr lang="tr-TR" altLang="tr-TR" sz="2000" b="1" dirty="0" err="1" smtClean="0">
                <a:sym typeface="Wingdings" pitchFamily="2" charset="2"/>
              </a:rPr>
              <a:t>Recurrence</a:t>
            </a:r>
            <a:r>
              <a:rPr lang="tr-TR" altLang="tr-TR" sz="2000" b="1" dirty="0" smtClean="0">
                <a:sym typeface="Wingdings" pitchFamily="2" charset="2"/>
              </a:rPr>
              <a:t> </a:t>
            </a:r>
            <a:r>
              <a:rPr lang="tr-TR" altLang="tr-TR" sz="2000" b="1" dirty="0">
                <a:sym typeface="Wingdings" pitchFamily="2" charset="2"/>
              </a:rPr>
              <a:t> 1/9 </a:t>
            </a:r>
            <a:r>
              <a:rPr lang="tr-TR" altLang="tr-TR" sz="2000" b="1" dirty="0" smtClean="0">
                <a:sym typeface="Wingdings" pitchFamily="2" charset="2"/>
              </a:rPr>
              <a:t>(</a:t>
            </a:r>
            <a:r>
              <a:rPr lang="tr-TR" altLang="tr-TR" sz="2000" b="1" dirty="0" err="1" smtClean="0">
                <a:sym typeface="Wingdings" pitchFamily="2" charset="2"/>
              </a:rPr>
              <a:t>Complete</a:t>
            </a:r>
            <a:r>
              <a:rPr lang="tr-TR" altLang="tr-TR" sz="2000" b="1" dirty="0" smtClean="0">
                <a:sym typeface="Wingdings" pitchFamily="2" charset="2"/>
              </a:rPr>
              <a:t> </a:t>
            </a:r>
            <a:r>
              <a:rPr lang="tr-TR" altLang="tr-TR" sz="2000" b="1" dirty="0" err="1" smtClean="0">
                <a:sym typeface="Wingdings" pitchFamily="2" charset="2"/>
              </a:rPr>
              <a:t>response</a:t>
            </a:r>
            <a:r>
              <a:rPr lang="tr-TR" altLang="tr-TR" sz="2000" b="1" dirty="0" smtClean="0">
                <a:sym typeface="Wingdings" pitchFamily="2" charset="2"/>
              </a:rPr>
              <a:t>)</a:t>
            </a:r>
            <a:endParaRPr lang="tr-TR" altLang="tr-TR" sz="2000" b="1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714875"/>
            <a:ext cx="8662987" cy="185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4" y="332656"/>
            <a:ext cx="900112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3744416" cy="2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Cidofovir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Acyclic</a:t>
            </a:r>
            <a:r>
              <a:rPr lang="tr-TR" dirty="0" smtClean="0"/>
              <a:t> </a:t>
            </a:r>
            <a:r>
              <a:rPr lang="tr-TR" dirty="0" err="1" smtClean="0"/>
              <a:t>nucleoside</a:t>
            </a:r>
            <a:r>
              <a:rPr lang="tr-TR" dirty="0" smtClean="0"/>
              <a:t> </a:t>
            </a:r>
            <a:r>
              <a:rPr lang="tr-TR" dirty="0" err="1" smtClean="0"/>
              <a:t>analog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antiviral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.</a:t>
            </a:r>
          </a:p>
          <a:p>
            <a:r>
              <a:rPr lang="en-US" dirty="0" smtClean="0"/>
              <a:t>It may induce the </a:t>
            </a:r>
            <a:r>
              <a:rPr lang="en-US" b="1" dirty="0" smtClean="0">
                <a:solidFill>
                  <a:srgbClr val="FF0000"/>
                </a:solidFill>
              </a:rPr>
              <a:t>apoptosis</a:t>
            </a:r>
            <a:r>
              <a:rPr lang="en-US" dirty="0" smtClean="0"/>
              <a:t> of</a:t>
            </a:r>
            <a:r>
              <a:rPr lang="tr-TR" dirty="0" smtClean="0"/>
              <a:t> HPV-</a:t>
            </a:r>
            <a:r>
              <a:rPr lang="tr-TR" dirty="0" err="1" smtClean="0"/>
              <a:t>infected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.</a:t>
            </a:r>
          </a:p>
          <a:p>
            <a:r>
              <a:rPr lang="tr-TR" dirty="0" smtClean="0"/>
              <a:t>Side </a:t>
            </a:r>
            <a:r>
              <a:rPr lang="tr-TR" dirty="0" err="1" smtClean="0"/>
              <a:t>effect</a:t>
            </a:r>
            <a:r>
              <a:rPr lang="tr-TR" dirty="0" smtClean="0"/>
              <a:t>                        </a:t>
            </a:r>
            <a:r>
              <a:rPr lang="tr-TR" dirty="0" err="1" smtClean="0"/>
              <a:t>Ulceration</a:t>
            </a:r>
            <a:endParaRPr lang="tr-TR" dirty="0" smtClean="0"/>
          </a:p>
          <a:p>
            <a:r>
              <a:rPr lang="tr-TR" dirty="0" err="1" smtClean="0"/>
              <a:t>Pilous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                       </a:t>
            </a:r>
            <a:r>
              <a:rPr lang="tr-TR" dirty="0" err="1" smtClean="0"/>
              <a:t>Refractory</a:t>
            </a:r>
            <a:endParaRPr lang="tr-TR" dirty="0" smtClean="0"/>
          </a:p>
          <a:p>
            <a:r>
              <a:rPr lang="tr-TR" dirty="0" err="1" smtClean="0"/>
              <a:t>Topical</a:t>
            </a:r>
            <a:r>
              <a:rPr lang="tr-TR" dirty="0" smtClean="0"/>
              <a:t> 1% </a:t>
            </a:r>
            <a:r>
              <a:rPr lang="tr-TR" dirty="0" err="1" smtClean="0"/>
              <a:t>cidofovir</a:t>
            </a:r>
            <a:r>
              <a:rPr lang="tr-TR" dirty="0" smtClean="0"/>
              <a:t> 1x1/16 </a:t>
            </a:r>
            <a:r>
              <a:rPr lang="tr-TR" dirty="0" err="1" smtClean="0"/>
              <a:t>weeks</a:t>
            </a:r>
            <a:r>
              <a:rPr lang="tr-TR" dirty="0" smtClean="0"/>
              <a:t> (n:12)</a:t>
            </a:r>
          </a:p>
          <a:p>
            <a:pPr>
              <a:buNone/>
            </a:pPr>
            <a:r>
              <a:rPr lang="tr-TR" dirty="0" smtClean="0"/>
              <a:t>                       - </a:t>
            </a:r>
            <a:r>
              <a:rPr lang="tr-TR" dirty="0" err="1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response</a:t>
            </a:r>
            <a:r>
              <a:rPr lang="tr-TR" dirty="0" smtClean="0"/>
              <a:t>     4</a:t>
            </a:r>
          </a:p>
          <a:p>
            <a:pPr>
              <a:buNone/>
            </a:pPr>
            <a:r>
              <a:rPr lang="tr-TR" dirty="0" smtClean="0"/>
              <a:t>                       - &gt;50% </a:t>
            </a:r>
            <a:r>
              <a:rPr lang="tr-TR" dirty="0" err="1" smtClean="0"/>
              <a:t>regression</a:t>
            </a:r>
            <a:r>
              <a:rPr lang="tr-TR" dirty="0" smtClean="0"/>
              <a:t>          3  </a:t>
            </a:r>
          </a:p>
          <a:p>
            <a:pPr>
              <a:buNone/>
            </a:pPr>
            <a:r>
              <a:rPr lang="tr-TR" dirty="0" smtClean="0"/>
              <a:t>                       - </a:t>
            </a:r>
            <a:r>
              <a:rPr lang="tr-TR" dirty="0" err="1" smtClean="0"/>
              <a:t>Failure</a:t>
            </a:r>
            <a:r>
              <a:rPr lang="tr-TR" dirty="0" smtClean="0"/>
              <a:t>                            3 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2699792" y="2852936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2699792" y="3429000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6444208" y="4941168"/>
            <a:ext cx="24479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 smtClean="0">
                <a:sym typeface="Wingdings" pitchFamily="2" charset="2"/>
              </a:rPr>
              <a:t>RESPONSE</a:t>
            </a:r>
          </a:p>
          <a:p>
            <a:pPr>
              <a:defRPr/>
            </a:pPr>
            <a:r>
              <a:rPr lang="tr-TR" sz="2400" b="1" dirty="0" smtClean="0">
                <a:sym typeface="Wingdings" pitchFamily="2" charset="2"/>
              </a:rPr>
              <a:t>%58.3</a:t>
            </a:r>
            <a:r>
              <a:rPr lang="tr-TR" sz="2400" b="1" dirty="0" smtClean="0"/>
              <a:t> </a:t>
            </a:r>
            <a:endParaRPr lang="tr-TR" sz="2400" b="1" dirty="0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716463" y="6237288"/>
            <a:ext cx="415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altLang="tr-TR" b="1" i="1" dirty="0" err="1">
                <a:solidFill>
                  <a:srgbClr val="FF0000"/>
                </a:solidFill>
              </a:rPr>
              <a:t>Tristam</a:t>
            </a:r>
            <a:r>
              <a:rPr lang="tr-TR" altLang="tr-TR" b="1" i="1" dirty="0">
                <a:solidFill>
                  <a:srgbClr val="FF0000"/>
                </a:solidFill>
              </a:rPr>
              <a:t> A, et al. </a:t>
            </a:r>
            <a:r>
              <a:rPr lang="tr-TR" altLang="tr-TR" b="1" i="1" dirty="0" err="1">
                <a:solidFill>
                  <a:srgbClr val="FF0000"/>
                </a:solidFill>
              </a:rPr>
              <a:t>Gynecol</a:t>
            </a:r>
            <a:r>
              <a:rPr lang="tr-TR" altLang="tr-TR" b="1" i="1" dirty="0">
                <a:solidFill>
                  <a:srgbClr val="FF0000"/>
                </a:solidFill>
              </a:rPr>
              <a:t> </a:t>
            </a:r>
            <a:r>
              <a:rPr lang="tr-TR" altLang="tr-TR" b="1" i="1" dirty="0" err="1">
                <a:solidFill>
                  <a:srgbClr val="FF0000"/>
                </a:solidFill>
              </a:rPr>
              <a:t>Oncol</a:t>
            </a:r>
            <a:r>
              <a:rPr lang="tr-TR" altLang="tr-TR" b="1" i="1" dirty="0">
                <a:solidFill>
                  <a:srgbClr val="FF0000"/>
                </a:solidFill>
              </a:rPr>
              <a:t>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9144000" cy="17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5-</a:t>
            </a:r>
            <a:r>
              <a:rPr lang="tr-TR" dirty="0" err="1" smtClean="0"/>
              <a:t>Fluorouracil</a:t>
            </a:r>
            <a:r>
              <a:rPr lang="tr-TR" dirty="0" smtClean="0"/>
              <a:t> (5-FU)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Chemotherapeutic</a:t>
            </a:r>
            <a:r>
              <a:rPr lang="tr-TR" dirty="0" smtClean="0"/>
              <a:t> </a:t>
            </a:r>
            <a:r>
              <a:rPr lang="tr-TR" dirty="0" err="1" smtClean="0"/>
              <a:t>agent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inhibits</a:t>
            </a:r>
            <a:r>
              <a:rPr lang="tr-TR" dirty="0" smtClean="0"/>
              <a:t> DNA </a:t>
            </a:r>
            <a:r>
              <a:rPr lang="tr-TR" dirty="0" err="1" smtClean="0"/>
              <a:t>synthesis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desquamation</a:t>
            </a:r>
            <a:r>
              <a:rPr lang="tr-TR" dirty="0" smtClean="0"/>
              <a:t> in VIN </a:t>
            </a:r>
            <a:r>
              <a:rPr lang="tr-TR" dirty="0" err="1" smtClean="0"/>
              <a:t>lesion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Failure</a:t>
            </a:r>
            <a:r>
              <a:rPr lang="tr-TR" dirty="0" smtClean="0"/>
              <a:t> of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treatments</a:t>
            </a:r>
            <a:r>
              <a:rPr lang="tr-TR" dirty="0" smtClean="0"/>
              <a:t>                              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r>
              <a:rPr lang="tr-TR" dirty="0" smtClean="0"/>
              <a:t>      </a:t>
            </a:r>
            <a:r>
              <a:rPr lang="tr-TR" dirty="0" err="1" smtClean="0"/>
              <a:t>Rarely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as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option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r>
              <a:rPr lang="tr-TR" dirty="0" err="1" smtClean="0"/>
              <a:t>Overall</a:t>
            </a:r>
            <a:r>
              <a:rPr lang="tr-TR" dirty="0" smtClean="0"/>
              <a:t> </a:t>
            </a:r>
            <a:r>
              <a:rPr lang="tr-TR" dirty="0" err="1" smtClean="0"/>
              <a:t>remission</a:t>
            </a:r>
            <a:r>
              <a:rPr lang="tr-TR" dirty="0" smtClean="0"/>
              <a:t>   </a:t>
            </a:r>
            <a:r>
              <a:rPr lang="tr-TR" sz="4600" b="1" dirty="0" smtClean="0"/>
              <a:t>34 %</a:t>
            </a:r>
          </a:p>
          <a:p>
            <a:r>
              <a:rPr lang="tr-TR" sz="4300" b="1" dirty="0" err="1" smtClean="0"/>
              <a:t>Low</a:t>
            </a:r>
            <a:r>
              <a:rPr lang="tr-TR" sz="4300" b="1" dirty="0" smtClean="0"/>
              <a:t> </a:t>
            </a:r>
            <a:r>
              <a:rPr lang="tr-TR" sz="4300" b="1" dirty="0" err="1" smtClean="0"/>
              <a:t>tolerability</a:t>
            </a:r>
            <a:r>
              <a:rPr lang="tr-TR" sz="4300" b="1" dirty="0" smtClean="0"/>
              <a:t> </a:t>
            </a:r>
            <a:r>
              <a:rPr lang="tr-TR" dirty="0" smtClean="0"/>
              <a:t>( </a:t>
            </a:r>
            <a:r>
              <a:rPr lang="tr-TR" dirty="0" err="1" smtClean="0"/>
              <a:t>pain</a:t>
            </a:r>
            <a:r>
              <a:rPr lang="tr-TR" dirty="0" smtClean="0"/>
              <a:t>, </a:t>
            </a:r>
            <a:r>
              <a:rPr lang="tr-TR" dirty="0" err="1" smtClean="0"/>
              <a:t>ithching</a:t>
            </a:r>
            <a:r>
              <a:rPr lang="tr-TR" dirty="0" smtClean="0"/>
              <a:t>, </a:t>
            </a:r>
            <a:r>
              <a:rPr lang="tr-TR" dirty="0" err="1" smtClean="0"/>
              <a:t>inflammation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ulcers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                                 </a:t>
            </a:r>
            <a:endParaRPr lang="tr-TR" dirty="0"/>
          </a:p>
        </p:txBody>
      </p:sp>
      <p:sp>
        <p:nvSpPr>
          <p:cNvPr id="5" name="4 Aşağı Ok"/>
          <p:cNvSpPr/>
          <p:nvPr/>
        </p:nvSpPr>
        <p:spPr>
          <a:xfrm>
            <a:off x="2987824" y="2780928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Photodynamic</a:t>
            </a:r>
            <a:r>
              <a:rPr lang="tr-TR" dirty="0" smtClean="0"/>
              <a:t> </a:t>
            </a:r>
            <a:r>
              <a:rPr lang="tr-TR" dirty="0" err="1" smtClean="0"/>
              <a:t>therapy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Tumor</a:t>
            </a:r>
            <a:r>
              <a:rPr lang="tr-TR" sz="2400" dirty="0" smtClean="0"/>
              <a:t>-</a:t>
            </a:r>
            <a:r>
              <a:rPr lang="tr-TR" sz="2400" dirty="0" err="1" smtClean="0"/>
              <a:t>localizing</a:t>
            </a:r>
            <a:r>
              <a:rPr lang="tr-TR" sz="2400" dirty="0" smtClean="0"/>
              <a:t> </a:t>
            </a:r>
            <a:r>
              <a:rPr lang="tr-TR" sz="2400" dirty="0" err="1" smtClean="0"/>
              <a:t>photosensitizer</a:t>
            </a:r>
            <a:r>
              <a:rPr lang="tr-TR" sz="2400" dirty="0" smtClean="0"/>
              <a:t> as 5- </a:t>
            </a:r>
            <a:r>
              <a:rPr lang="tr-TR" sz="2400" dirty="0" err="1" smtClean="0"/>
              <a:t>aminolevulinic</a:t>
            </a:r>
            <a:r>
              <a:rPr lang="tr-TR" sz="2400" dirty="0" smtClean="0"/>
              <a:t> </a:t>
            </a:r>
            <a:r>
              <a:rPr lang="tr-TR" sz="2400" dirty="0" err="1" smtClean="0"/>
              <a:t>acid</a:t>
            </a:r>
            <a:r>
              <a:rPr lang="tr-TR" sz="2400" dirty="0" smtClean="0"/>
              <a:t> (ALA)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nonthermal</a:t>
            </a:r>
            <a:r>
              <a:rPr lang="tr-TR" sz="2400" dirty="0" smtClean="0"/>
              <a:t> </a:t>
            </a:r>
            <a:r>
              <a:rPr lang="tr-TR" sz="2400" dirty="0" err="1" smtClean="0"/>
              <a:t>light</a:t>
            </a:r>
            <a:r>
              <a:rPr lang="tr-TR" sz="2400" dirty="0" smtClean="0"/>
              <a:t> </a:t>
            </a:r>
            <a:r>
              <a:rPr lang="tr-TR" sz="2400" dirty="0" err="1" smtClean="0"/>
              <a:t>generates</a:t>
            </a:r>
            <a:r>
              <a:rPr lang="tr-TR" sz="2400" dirty="0" smtClean="0"/>
              <a:t> </a:t>
            </a:r>
            <a:r>
              <a:rPr lang="tr-TR" sz="2400" dirty="0" err="1" smtClean="0"/>
              <a:t>oxygen</a:t>
            </a:r>
            <a:r>
              <a:rPr lang="tr-TR" sz="2400" dirty="0" smtClean="0"/>
              <a:t>-</a:t>
            </a:r>
            <a:r>
              <a:rPr lang="tr-TR" sz="2400" dirty="0" err="1" smtClean="0"/>
              <a:t>induced</a:t>
            </a:r>
            <a:r>
              <a:rPr lang="tr-TR" sz="2400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CELL DEATH.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After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 of 10-20% ALA on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lesion</a:t>
            </a:r>
            <a:r>
              <a:rPr lang="tr-TR" sz="2400" dirty="0" smtClean="0"/>
              <a:t>,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light</a:t>
            </a:r>
            <a:r>
              <a:rPr lang="tr-TR" sz="2400" dirty="0" smtClean="0"/>
              <a:t> (625 </a:t>
            </a:r>
            <a:r>
              <a:rPr lang="tr-TR" sz="2400" dirty="0" err="1" smtClean="0"/>
              <a:t>nm</a:t>
            </a:r>
            <a:r>
              <a:rPr lang="tr-TR" sz="2400" dirty="0" smtClean="0"/>
              <a:t>) is </a:t>
            </a:r>
            <a:r>
              <a:rPr lang="tr-TR" sz="2400" dirty="0" err="1" smtClean="0"/>
              <a:t>used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Requires</a:t>
            </a:r>
            <a:r>
              <a:rPr lang="tr-TR" sz="2400" dirty="0" smtClean="0"/>
              <a:t> </a:t>
            </a:r>
            <a:r>
              <a:rPr lang="tr-TR" sz="2400" dirty="0" err="1" smtClean="0"/>
              <a:t>specialized</a:t>
            </a:r>
            <a:r>
              <a:rPr lang="tr-TR" sz="2400" dirty="0" smtClean="0"/>
              <a:t> </a:t>
            </a:r>
            <a:r>
              <a:rPr lang="tr-TR" sz="2400" dirty="0" err="1" smtClean="0"/>
              <a:t>equipment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training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CLEARANCE RATE </a:t>
            </a:r>
            <a:r>
              <a:rPr lang="tr-TR" sz="3600" b="1" dirty="0" smtClean="0"/>
              <a:t>40-60%.</a:t>
            </a:r>
          </a:p>
          <a:p>
            <a:pPr>
              <a:buNone/>
            </a:pP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86409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ISSVD, 2004</a:t>
            </a:r>
            <a:endParaRPr lang="tr-T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176464" cy="31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139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Indole</a:t>
            </a:r>
            <a:r>
              <a:rPr lang="tr-TR" dirty="0" smtClean="0"/>
              <a:t>-3-</a:t>
            </a:r>
            <a:r>
              <a:rPr lang="tr-TR" dirty="0" err="1" smtClean="0"/>
              <a:t>carbinol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phytochemical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en-US" dirty="0" smtClean="0"/>
              <a:t>inducer of 2-hydroxylation of </a:t>
            </a:r>
            <a:r>
              <a:rPr lang="en-US" dirty="0" err="1" smtClean="0"/>
              <a:t>estradiol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Antiproliferative</a:t>
            </a:r>
            <a:r>
              <a:rPr lang="tr-TR" dirty="0" smtClean="0"/>
              <a:t> </a:t>
            </a:r>
            <a:r>
              <a:rPr lang="tr-TR" dirty="0" err="1" smtClean="0"/>
              <a:t>metabolite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Carcinogenic</a:t>
            </a:r>
            <a:r>
              <a:rPr lang="tr-TR" dirty="0" smtClean="0"/>
              <a:t> </a:t>
            </a:r>
            <a:r>
              <a:rPr lang="tr-TR" dirty="0" err="1" smtClean="0"/>
              <a:t>metabolite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Yukarı Ok"/>
          <p:cNvSpPr/>
          <p:nvPr/>
        </p:nvSpPr>
        <p:spPr>
          <a:xfrm>
            <a:off x="5508104" y="256490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5436096" y="3789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36030"/>
            <a:ext cx="8640960" cy="51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tin kutusu 6"/>
          <p:cNvSpPr txBox="1"/>
          <p:nvPr/>
        </p:nvSpPr>
        <p:spPr>
          <a:xfrm>
            <a:off x="395536" y="2641461"/>
            <a:ext cx="8424863" cy="4216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n=13 (200mg/</a:t>
            </a:r>
            <a:r>
              <a:rPr lang="tr-TR" sz="2400" dirty="0" err="1"/>
              <a:t>day</a:t>
            </a:r>
            <a:r>
              <a:rPr lang="tr-TR" sz="2400" dirty="0"/>
              <a:t> [n=6] </a:t>
            </a:r>
            <a:r>
              <a:rPr lang="tr-TR" sz="2400" dirty="0" err="1"/>
              <a:t>vs</a:t>
            </a:r>
            <a:r>
              <a:rPr lang="tr-TR" sz="2400" dirty="0"/>
              <a:t> 400 mg/</a:t>
            </a:r>
            <a:r>
              <a:rPr lang="tr-TR" sz="2400" dirty="0" err="1"/>
              <a:t>day</a:t>
            </a:r>
            <a:r>
              <a:rPr lang="tr-TR" sz="2400" dirty="0"/>
              <a:t> [n=7])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600" b="1" dirty="0" err="1"/>
              <a:t>Significant</a:t>
            </a:r>
            <a:r>
              <a:rPr lang="tr-TR" sz="2600" b="1" dirty="0"/>
              <a:t> </a:t>
            </a:r>
            <a:r>
              <a:rPr lang="tr-TR" sz="2600" b="1" dirty="0" err="1"/>
              <a:t>improvement</a:t>
            </a:r>
            <a:r>
              <a:rPr lang="tr-TR" sz="2600" b="1" dirty="0"/>
              <a:t> in </a:t>
            </a:r>
            <a:r>
              <a:rPr lang="tr-TR" sz="2600" b="1" dirty="0" err="1"/>
              <a:t>symtomatology</a:t>
            </a:r>
            <a:endParaRPr lang="tr-TR" sz="2600" b="1" dirty="0"/>
          </a:p>
          <a:p>
            <a:pPr eaLnBrk="1" hangingPunct="1">
              <a:defRPr/>
            </a:pPr>
            <a:r>
              <a:rPr lang="tr-TR" sz="2400" dirty="0"/>
              <a:t>(</a:t>
            </a:r>
            <a:r>
              <a:rPr lang="tr-TR" sz="2400" dirty="0" err="1"/>
              <a:t>itch</a:t>
            </a:r>
            <a:r>
              <a:rPr lang="tr-TR" sz="2400" dirty="0"/>
              <a:t>, p=0.018; </a:t>
            </a:r>
            <a:r>
              <a:rPr lang="tr-TR" sz="2400" dirty="0" err="1"/>
              <a:t>pain</a:t>
            </a:r>
            <a:r>
              <a:rPr lang="tr-TR" sz="2400" dirty="0"/>
              <a:t>, p=0.028)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600" b="1" dirty="0" err="1"/>
              <a:t>Lesion</a:t>
            </a:r>
            <a:r>
              <a:rPr lang="tr-TR" sz="2600" b="1" dirty="0"/>
              <a:t> size </a:t>
            </a:r>
            <a:r>
              <a:rPr lang="tr-TR" sz="2600" b="1" dirty="0" err="1"/>
              <a:t>and</a:t>
            </a:r>
            <a:r>
              <a:rPr lang="tr-TR" sz="2600" b="1" dirty="0"/>
              <a:t> </a:t>
            </a:r>
            <a:r>
              <a:rPr lang="tr-TR" sz="2600" b="1" dirty="0" err="1"/>
              <a:t>severity</a:t>
            </a:r>
            <a:r>
              <a:rPr lang="tr-TR" sz="2600" b="1" dirty="0"/>
              <a:t> </a:t>
            </a:r>
            <a:r>
              <a:rPr lang="tr-TR" sz="2600" b="1" dirty="0" err="1"/>
              <a:t>were</a:t>
            </a:r>
            <a:r>
              <a:rPr lang="tr-TR" sz="2600" b="1" dirty="0"/>
              <a:t> </a:t>
            </a:r>
            <a:r>
              <a:rPr lang="tr-TR" sz="2600" b="1" dirty="0" err="1"/>
              <a:t>significantly</a:t>
            </a:r>
            <a:r>
              <a:rPr lang="tr-TR" sz="2600" b="1" dirty="0"/>
              <a:t> </a:t>
            </a:r>
            <a:r>
              <a:rPr lang="tr-TR" sz="2600" b="1" dirty="0" err="1"/>
              <a:t>reduced</a:t>
            </a:r>
            <a:endParaRPr lang="tr-TR" sz="2600" b="1" dirty="0"/>
          </a:p>
          <a:p>
            <a:pPr eaLnBrk="1" hangingPunct="1">
              <a:defRPr/>
            </a:pPr>
            <a:r>
              <a:rPr lang="tr-TR" sz="2400" dirty="0"/>
              <a:t>(size, p= 0.005; </a:t>
            </a:r>
            <a:r>
              <a:rPr lang="tr-TR" sz="2400" dirty="0" err="1"/>
              <a:t>appearance</a:t>
            </a:r>
            <a:r>
              <a:rPr lang="tr-TR" sz="2400" dirty="0"/>
              <a:t>, p=0.018)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/>
              <a:t>No </a:t>
            </a:r>
            <a:r>
              <a:rPr lang="tr-TR" sz="2400" dirty="0" err="1"/>
              <a:t>improvement</a:t>
            </a:r>
            <a:r>
              <a:rPr lang="tr-TR" sz="2400" dirty="0"/>
              <a:t> in </a:t>
            </a:r>
            <a:r>
              <a:rPr lang="tr-TR" sz="2400" dirty="0" err="1"/>
              <a:t>grade</a:t>
            </a:r>
            <a:r>
              <a:rPr lang="tr-TR" sz="2400" dirty="0"/>
              <a:t> of VIN (p=0.317)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 err="1"/>
              <a:t>Follow-up</a:t>
            </a:r>
            <a:r>
              <a:rPr lang="tr-TR" sz="2400" dirty="0"/>
              <a:t> </a:t>
            </a:r>
            <a:r>
              <a:rPr lang="tr-TR" sz="2400" dirty="0">
                <a:sym typeface="Wingdings" pitchFamily="2" charset="2"/>
              </a:rPr>
              <a:t> 6-month </a:t>
            </a:r>
            <a:r>
              <a:rPr lang="tr-TR" sz="2400" dirty="0" err="1">
                <a:sym typeface="Wingdings" pitchFamily="2" charset="2"/>
              </a:rPr>
              <a:t>period</a:t>
            </a:r>
            <a:r>
              <a:rPr lang="tr-T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VIN METAANALYSIS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1600200"/>
            <a:ext cx="820891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36912"/>
            <a:ext cx="441406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4644008" cy="38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35292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83529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5148064" y="2996952"/>
            <a:ext cx="3393878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altLang="tr-TR" sz="2000" b="1" dirty="0" err="1" smtClean="0">
                <a:sym typeface="Wingdings" pitchFamily="2" charset="2"/>
              </a:rPr>
              <a:t>Follow</a:t>
            </a:r>
            <a:r>
              <a:rPr lang="tr-TR" altLang="tr-TR" sz="2000" b="1" dirty="0" smtClean="0">
                <a:sym typeface="Wingdings" pitchFamily="2" charset="2"/>
              </a:rPr>
              <a:t>-</a:t>
            </a:r>
            <a:r>
              <a:rPr lang="tr-TR" altLang="tr-TR" sz="2000" b="1" dirty="0" err="1" smtClean="0">
                <a:sym typeface="Wingdings" pitchFamily="2" charset="2"/>
              </a:rPr>
              <a:t>up</a:t>
            </a:r>
            <a:r>
              <a:rPr lang="tr-TR" altLang="tr-TR" sz="2000" b="1" dirty="0" smtClean="0">
                <a:sym typeface="Wingdings" pitchFamily="2" charset="2"/>
              </a:rPr>
              <a:t> </a:t>
            </a:r>
            <a:r>
              <a:rPr lang="tr-TR" altLang="tr-TR" sz="2000" b="1" dirty="0">
                <a:sym typeface="Wingdings" pitchFamily="2" charset="2"/>
              </a:rPr>
              <a:t>1.8 yıl (0-28.4)</a:t>
            </a:r>
            <a:endParaRPr lang="tr-TR" alt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157192"/>
            <a:ext cx="5467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8640959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5"/>
          <p:cNvSpPr/>
          <p:nvPr/>
        </p:nvSpPr>
        <p:spPr>
          <a:xfrm>
            <a:off x="5796136" y="2060848"/>
            <a:ext cx="1454150" cy="369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89279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885698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44900"/>
            <a:ext cx="8856984" cy="30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Düz Bağlayıcı 6"/>
          <p:cNvCxnSpPr/>
          <p:nvPr/>
        </p:nvCxnSpPr>
        <p:spPr>
          <a:xfrm>
            <a:off x="539552" y="2564904"/>
            <a:ext cx="6480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6876256" y="4149080"/>
            <a:ext cx="1844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0"/>
          <p:cNvCxnSpPr/>
          <p:nvPr/>
        </p:nvCxnSpPr>
        <p:spPr>
          <a:xfrm>
            <a:off x="539552" y="4581128"/>
            <a:ext cx="832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2"/>
          <p:cNvCxnSpPr/>
          <p:nvPr/>
        </p:nvCxnSpPr>
        <p:spPr>
          <a:xfrm>
            <a:off x="539552" y="5013176"/>
            <a:ext cx="3527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4"/>
          <p:cNvCxnSpPr/>
          <p:nvPr/>
        </p:nvCxnSpPr>
        <p:spPr>
          <a:xfrm>
            <a:off x="4860032" y="6165304"/>
            <a:ext cx="3816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6"/>
          <p:cNvCxnSpPr/>
          <p:nvPr/>
        </p:nvCxnSpPr>
        <p:spPr>
          <a:xfrm>
            <a:off x="395536" y="6597352"/>
            <a:ext cx="806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CONCLUSION-1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Treatment</a:t>
            </a:r>
            <a:r>
              <a:rPr lang="tr-TR" dirty="0" smtClean="0"/>
              <a:t> of VIN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b="1" dirty="0" err="1" smtClean="0">
                <a:solidFill>
                  <a:srgbClr val="FF0000"/>
                </a:solidFill>
              </a:rPr>
              <a:t>individualized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 err="1" smtClean="0"/>
              <a:t>Aim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prevention</a:t>
            </a:r>
            <a:r>
              <a:rPr lang="tr-TR" dirty="0" smtClean="0"/>
              <a:t> of </a:t>
            </a:r>
            <a:r>
              <a:rPr lang="tr-TR" dirty="0" err="1" smtClean="0"/>
              <a:t>invasive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preservation</a:t>
            </a:r>
            <a:r>
              <a:rPr lang="tr-TR" dirty="0" smtClean="0"/>
              <a:t> of </a:t>
            </a:r>
            <a:r>
              <a:rPr lang="tr-TR" dirty="0" err="1" smtClean="0"/>
              <a:t>vulvar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.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uVIN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vulvar</a:t>
            </a:r>
            <a:r>
              <a:rPr lang="tr-TR" b="1" dirty="0" smtClean="0">
                <a:solidFill>
                  <a:srgbClr val="FF0000"/>
                </a:solidFill>
              </a:rPr>
              <a:t> HSIL)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suspect</a:t>
            </a:r>
            <a:r>
              <a:rPr lang="tr-TR" dirty="0" smtClean="0"/>
              <a:t> of </a:t>
            </a:r>
            <a:r>
              <a:rPr lang="tr-TR" dirty="0" err="1" smtClean="0"/>
              <a:t>invasion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risk </a:t>
            </a:r>
            <a:r>
              <a:rPr lang="tr-TR" dirty="0" err="1" smtClean="0"/>
              <a:t>factors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</a:t>
            </a:r>
            <a:r>
              <a:rPr lang="tr-TR" b="1" dirty="0" err="1" smtClean="0">
                <a:solidFill>
                  <a:srgbClr val="FF0000"/>
                </a:solidFill>
              </a:rPr>
              <a:t>Surgical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excision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otherwise</a:t>
            </a:r>
            <a:r>
              <a:rPr lang="tr-TR" dirty="0" smtClean="0"/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ablative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medical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treatment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can be </a:t>
            </a:r>
            <a:r>
              <a:rPr lang="tr-TR" dirty="0" err="1" smtClean="0"/>
              <a:t>used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3707904" y="3501008"/>
            <a:ext cx="21602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CONCLUSION-2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dVIN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treated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surgical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excision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Recurrence</a:t>
            </a:r>
            <a:r>
              <a:rPr lang="tr-TR" dirty="0" smtClean="0"/>
              <a:t>           30 % of </a:t>
            </a:r>
            <a:r>
              <a:rPr lang="tr-TR" dirty="0" err="1" smtClean="0"/>
              <a:t>treated</a:t>
            </a:r>
            <a:r>
              <a:rPr lang="tr-TR" dirty="0" smtClean="0"/>
              <a:t> VIN </a:t>
            </a:r>
            <a:r>
              <a:rPr lang="tr-TR" dirty="0" err="1" smtClean="0"/>
              <a:t>patients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Long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term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follow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is </a:t>
            </a:r>
            <a:r>
              <a:rPr lang="tr-TR" dirty="0" err="1" smtClean="0"/>
              <a:t>crucial</a:t>
            </a:r>
            <a:r>
              <a:rPr lang="tr-TR" dirty="0" smtClean="0"/>
              <a:t> (6-12. </a:t>
            </a:r>
            <a:r>
              <a:rPr lang="tr-TR" dirty="0" err="1" smtClean="0"/>
              <a:t>months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initial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annually</a:t>
            </a:r>
            <a:r>
              <a:rPr lang="tr-TR" dirty="0" smtClean="0"/>
              <a:t>).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err="1" smtClean="0">
                <a:solidFill>
                  <a:srgbClr val="FF0000"/>
                </a:solidFill>
              </a:rPr>
              <a:t>Prophylactic</a:t>
            </a:r>
            <a:r>
              <a:rPr lang="tr-TR" b="1" dirty="0" smtClean="0">
                <a:solidFill>
                  <a:srgbClr val="FF0000"/>
                </a:solidFill>
              </a:rPr>
              <a:t> HPV </a:t>
            </a:r>
            <a:r>
              <a:rPr lang="tr-TR" b="1" dirty="0" err="1" smtClean="0">
                <a:solidFill>
                  <a:srgbClr val="FF0000"/>
                </a:solidFill>
              </a:rPr>
              <a:t>vaccine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dramatically</a:t>
            </a:r>
            <a:r>
              <a:rPr lang="tr-TR" dirty="0" smtClean="0"/>
              <a:t> </a:t>
            </a:r>
            <a:r>
              <a:rPr lang="tr-TR" dirty="0" err="1" smtClean="0"/>
              <a:t>decrease</a:t>
            </a:r>
            <a:r>
              <a:rPr lang="tr-TR" dirty="0" smtClean="0"/>
              <a:t> </a:t>
            </a:r>
            <a:r>
              <a:rPr lang="tr-TR" dirty="0" err="1" smtClean="0"/>
              <a:t>uVIN</a:t>
            </a:r>
            <a:r>
              <a:rPr lang="tr-TR" dirty="0" smtClean="0"/>
              <a:t> </a:t>
            </a:r>
            <a:r>
              <a:rPr lang="tr-TR" dirty="0" err="1" smtClean="0"/>
              <a:t>incidence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2843808" y="278092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6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6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TEŞEKKÜRLER…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66247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LAST, 2012</a:t>
            </a:r>
            <a:endParaRPr lang="tr-T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748883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ISSVD, 2015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04542" y="1600200"/>
            <a:ext cx="5934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844824"/>
            <a:ext cx="9001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8382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7686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Usual</a:t>
            </a:r>
            <a:r>
              <a:rPr lang="tr-TR" dirty="0" smtClean="0"/>
              <a:t> VIN vs </a:t>
            </a:r>
            <a:r>
              <a:rPr lang="tr-TR" dirty="0" err="1" smtClean="0"/>
              <a:t>Differentiated</a:t>
            </a:r>
            <a:r>
              <a:rPr lang="tr-TR" dirty="0" smtClean="0"/>
              <a:t> VIN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572250"/>
            <a:ext cx="3952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1152127" cy="72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132856"/>
            <a:ext cx="11881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8915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252663"/>
            <a:ext cx="8950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00" y="3357563"/>
            <a:ext cx="83772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3348038" y="4941888"/>
            <a:ext cx="1368425" cy="1008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932363" y="4941888"/>
            <a:ext cx="914400" cy="1008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199" name="Metin kutusu 5"/>
          <p:cNvSpPr txBox="1">
            <a:spLocks noChangeArrowheads="1"/>
          </p:cNvSpPr>
          <p:nvPr/>
        </p:nvSpPr>
        <p:spPr bwMode="auto">
          <a:xfrm>
            <a:off x="4676775" y="645318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altLang="tr-TR" sz="1600" b="1" i="1">
                <a:solidFill>
                  <a:srgbClr val="FF0000"/>
                </a:solidFill>
              </a:rPr>
              <a:t>HPV VVAP study group. Eur J Cancer 2013 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5888"/>
            <a:ext cx="8820150" cy="661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Dikdörtgen 6"/>
          <p:cNvSpPr/>
          <p:nvPr/>
        </p:nvSpPr>
        <p:spPr>
          <a:xfrm>
            <a:off x="539750" y="2349500"/>
            <a:ext cx="2376488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39750" y="3933825"/>
            <a:ext cx="3492500" cy="574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4032250" y="4941888"/>
            <a:ext cx="0" cy="1008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6084888" y="6381750"/>
            <a:ext cx="719137" cy="354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0638" y="5775325"/>
            <a:ext cx="2687637" cy="960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29600" cy="83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33813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1552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56792"/>
            <a:ext cx="4048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132856"/>
            <a:ext cx="1600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492896"/>
            <a:ext cx="3990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3140968"/>
            <a:ext cx="1543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140968"/>
            <a:ext cx="3524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971</Words>
  <Application>Microsoft Office PowerPoint</Application>
  <PresentationFormat>Ekran Gösterisi (4:3)</PresentationFormat>
  <Paragraphs>243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Ofis Teması</vt:lpstr>
      <vt:lpstr>VULVAR İNTRAEPİTELYAL NEOPLAZİLERDE YAKLAŞIM</vt:lpstr>
      <vt:lpstr>VIN</vt:lpstr>
      <vt:lpstr>TERMINOLOGY</vt:lpstr>
      <vt:lpstr>ISSVD, 2004</vt:lpstr>
      <vt:lpstr>LAST, 2012</vt:lpstr>
      <vt:lpstr>ISSVD, 2015</vt:lpstr>
      <vt:lpstr>Usual VIN vs Differentiated VIN</vt:lpstr>
      <vt:lpstr>Slayt 8</vt:lpstr>
      <vt:lpstr>Slayt 9</vt:lpstr>
      <vt:lpstr>VIN Localization</vt:lpstr>
      <vt:lpstr>uVIN (vulvar HSIL)</vt:lpstr>
      <vt:lpstr>dVIN</vt:lpstr>
      <vt:lpstr>Symptoms and Findings</vt:lpstr>
      <vt:lpstr>Examination</vt:lpstr>
      <vt:lpstr>Diagnosis</vt:lpstr>
      <vt:lpstr>Slayt 16</vt:lpstr>
      <vt:lpstr>Slayt 17</vt:lpstr>
      <vt:lpstr>TREATMENT</vt:lpstr>
      <vt:lpstr>TREATMENT</vt:lpstr>
      <vt:lpstr>TREATMENT</vt:lpstr>
      <vt:lpstr>SURGICAL PROCEDURES</vt:lpstr>
      <vt:lpstr>Slayt 22</vt:lpstr>
      <vt:lpstr>SURGICAL PROCEDURES</vt:lpstr>
      <vt:lpstr>Partial Skinning Vulvectomy</vt:lpstr>
      <vt:lpstr>Partial Skinning Vulvectomy</vt:lpstr>
      <vt:lpstr>Surgical margins</vt:lpstr>
      <vt:lpstr>Slayt 27</vt:lpstr>
      <vt:lpstr>Medical and Ablative treatment</vt:lpstr>
      <vt:lpstr>CO2 LASER VAPORIZATION</vt:lpstr>
      <vt:lpstr>Slayt 30</vt:lpstr>
      <vt:lpstr>Imiquimod (Aldara®) </vt:lpstr>
      <vt:lpstr>Slayt 32</vt:lpstr>
      <vt:lpstr>Slayt 33</vt:lpstr>
      <vt:lpstr>Slayt 34</vt:lpstr>
      <vt:lpstr>Slayt 35</vt:lpstr>
      <vt:lpstr>Cidofovir</vt:lpstr>
      <vt:lpstr>Slayt 37</vt:lpstr>
      <vt:lpstr>5-Fluorouracil (5-FU)</vt:lpstr>
      <vt:lpstr>Photodynamic therapy</vt:lpstr>
      <vt:lpstr>Indole-3-carbinol</vt:lpstr>
      <vt:lpstr>VIN METAANALYSIS</vt:lpstr>
      <vt:lpstr>Slayt 42</vt:lpstr>
      <vt:lpstr>Slayt 43</vt:lpstr>
      <vt:lpstr>Slayt 44</vt:lpstr>
      <vt:lpstr>CONCLUSION-1</vt:lpstr>
      <vt:lpstr>CONCLUSION-2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ASUS</cp:lastModifiedBy>
  <cp:revision>186</cp:revision>
  <dcterms:created xsi:type="dcterms:W3CDTF">2017-04-09T15:08:44Z</dcterms:created>
  <dcterms:modified xsi:type="dcterms:W3CDTF">2017-05-16T06:11:39Z</dcterms:modified>
</cp:coreProperties>
</file>