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5" r:id="rId2"/>
    <p:sldId id="624" r:id="rId3"/>
    <p:sldId id="605" r:id="rId4"/>
    <p:sldId id="573" r:id="rId5"/>
    <p:sldId id="574" r:id="rId6"/>
    <p:sldId id="625" r:id="rId7"/>
    <p:sldId id="608" r:id="rId8"/>
    <p:sldId id="560" r:id="rId9"/>
    <p:sldId id="627" r:id="rId10"/>
    <p:sldId id="546" r:id="rId11"/>
    <p:sldId id="480" r:id="rId12"/>
    <p:sldId id="563" r:id="rId13"/>
    <p:sldId id="590" r:id="rId14"/>
    <p:sldId id="591" r:id="rId15"/>
    <p:sldId id="623" r:id="rId16"/>
    <p:sldId id="622" r:id="rId17"/>
    <p:sldId id="598" r:id="rId18"/>
    <p:sldId id="599" r:id="rId19"/>
    <p:sldId id="354" r:id="rId20"/>
    <p:sldId id="601" r:id="rId21"/>
    <p:sldId id="616" r:id="rId22"/>
    <p:sldId id="602" r:id="rId23"/>
    <p:sldId id="626" r:id="rId24"/>
    <p:sldId id="596" r:id="rId25"/>
    <p:sldId id="604" r:id="rId26"/>
    <p:sldId id="61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D6F06E-E147-495C-9530-3094DC8F72CC}" type="datetimeFigureOut">
              <a:rPr lang="en-GB"/>
              <a:pPr>
                <a:defRPr/>
              </a:pPr>
              <a:t>17/05/2017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339D0E-9C84-409B-A5D2-2DD253B174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675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950E27-7692-40F9-84D6-D48DA488334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8403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44E66-B955-A541-AC65-426F2479381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19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GERHS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5114-DE45-42D9-AA1B-CB6C36B3BB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3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bcog_logo_fullrouded.png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549275"/>
            <a:ext cx="67738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620688"/>
            <a:ext cx="7772400" cy="14700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b="1" i="0" smtClean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8568952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9DBED-4E1E-464A-BE6C-41548E50E5E8}" type="datetime1">
              <a:rPr lang="en-GB" smtClean="0"/>
              <a:t>17/05/2017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97F2-125F-44F7-B725-D788B3C9D5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bcog_logo_fullrouded.png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549275"/>
            <a:ext cx="67738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AC3F-879B-42E5-A2E5-58DAAA2BF26C}" type="datetime1">
              <a:rPr lang="en-GB" smtClean="0"/>
              <a:t>17/05/2017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A818B-DCDC-4FCF-8A92-D62075513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bcog_logo_fullrouded.png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549275"/>
            <a:ext cx="67738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F8A3E-2317-46FC-B09C-52386E0CE444}" type="datetime1">
              <a:rPr lang="en-GB" smtClean="0"/>
              <a:t>17/05/2017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9C932-1BF5-4998-9FED-DFCF9EAB82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bcog_logo_fullrouded.png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549275"/>
            <a:ext cx="67738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3A727-41B8-417C-8638-BBAEF09087A7}" type="datetime1">
              <a:rPr lang="en-GB" smtClean="0"/>
              <a:t>17/05/2017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6AAB-4ADA-4C42-B7B0-EEDCB4FE13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bcog_logo_fullrouded.png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549275"/>
            <a:ext cx="67738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CEC5C-CFF0-4BCD-911E-96ECDA5D7609}" type="datetime1">
              <a:rPr lang="en-GB" smtClean="0"/>
              <a:t>17/05/2017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D751F-DA03-4CF5-8520-F2300613AF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bcog_logo_fullrouded.png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549275"/>
            <a:ext cx="67738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15D14-6CCC-453F-BA0F-CDF89567374B}" type="datetime1">
              <a:rPr lang="en-GB" smtClean="0"/>
              <a:t>17/05/2017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F2344-B805-4555-BDC7-056D6E8688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Ebcog_logo_fullrouded.png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549275"/>
            <a:ext cx="67738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E6AB4-4FD1-4872-AA86-0D4510ABE1DC}" type="datetime1">
              <a:rPr lang="en-GB" smtClean="0"/>
              <a:t>17/05/2017</a:t>
            </a:fld>
            <a:endParaRPr lang="en-GB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C810F-0B82-4CD1-8472-2FBD67CA9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Ebcog_logo_fullrouded.png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549275"/>
            <a:ext cx="67738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19666-556C-4882-8C59-F8FCE9BCB8CA}" type="datetime1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70FB-E867-4830-A89E-34DD684F45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Ebcog_logo_fullrouded.png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549275"/>
            <a:ext cx="67738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6B6F0-A0DB-4DB5-9563-17E710698494}" type="datetime1">
              <a:rPr lang="en-GB" smtClean="0"/>
              <a:t>17/05/2017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770BD-3C3C-4E33-A425-04AB2F4CB6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bcog_logo_fullrouded.png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549275"/>
            <a:ext cx="67738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1785E-13A3-4007-835D-753E371B1AEF}" type="datetime1">
              <a:rPr lang="en-GB" smtClean="0"/>
              <a:t>17/05/2017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FA650-7581-44B8-9179-A314AE53E3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bcog_logo_fullrouded.png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549275"/>
            <a:ext cx="67738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01719-9BBC-4489-8657-2699F5FEAEED}" type="datetime1">
              <a:rPr lang="en-GB" smtClean="0"/>
              <a:t>17/05/2017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4D82-B6C0-40DB-9DA5-ED9D1929B9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ECDE1B-89A3-4FB7-9BF7-DE87E04E6656}" type="datetime1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313" y="6356350"/>
            <a:ext cx="3889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8D06FB-F704-4C23-8DCA-D62D1039B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 descr="Ebcog_logo_fullrouded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5210175"/>
            <a:ext cx="20669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US" dirty="0" smtClean="0"/>
              <a:t>European Board and College of Obstetrics and Gynaecology</a:t>
            </a:r>
          </a:p>
        </p:txBody>
      </p:sp>
      <p:sp>
        <p:nvSpPr>
          <p:cNvPr id="13315" name="Content Placeholder 8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GB" sz="4800" dirty="0" smtClean="0"/>
              <a:t>  </a:t>
            </a:r>
          </a:p>
          <a:p>
            <a:pPr algn="ctr">
              <a:buFont typeface="Arial" pitchFamily="34" charset="0"/>
              <a:buNone/>
            </a:pPr>
            <a:r>
              <a:rPr lang="en-GB" sz="4800" dirty="0" smtClean="0">
                <a:solidFill>
                  <a:srgbClr val="FF0000"/>
                </a:solidFill>
              </a:rPr>
              <a:t>Capacity Building:</a:t>
            </a:r>
          </a:p>
          <a:p>
            <a:pPr algn="ctr">
              <a:buFont typeface="Arial" pitchFamily="34" charset="0"/>
              <a:buNone/>
            </a:pPr>
            <a:r>
              <a:rPr lang="en-GB" dirty="0" smtClean="0">
                <a:solidFill>
                  <a:srgbClr val="FF0000"/>
                </a:solidFill>
              </a:rPr>
              <a:t>To Develop networks For Universal access to SRH in Eastern Europe And Central Asia- A Collaborative project of UNFPA and EBCOG</a:t>
            </a:r>
          </a:p>
          <a:p>
            <a:pPr algn="ctr">
              <a:buFont typeface="Arial" pitchFamily="34" charset="0"/>
              <a:buNone/>
            </a:pPr>
            <a:r>
              <a:rPr lang="en-GB" sz="2400" b="1" dirty="0" smtClean="0"/>
              <a:t>Dr Tahir Mahmood CBE </a:t>
            </a:r>
          </a:p>
          <a:p>
            <a:pPr>
              <a:buFont typeface="Arial" pitchFamily="34" charset="0"/>
              <a:buNone/>
            </a:pPr>
            <a:r>
              <a:rPr lang="en-GB" sz="2400" dirty="0" smtClean="0"/>
              <a:t>               MD, FRCPI, MBA, FACOG,FRCPE, FDGGG,FRCOG</a:t>
            </a:r>
          </a:p>
          <a:p>
            <a:pPr>
              <a:buFont typeface="Arial" pitchFamily="34" charset="0"/>
              <a:buNone/>
            </a:pPr>
            <a:r>
              <a:rPr lang="en-GB" sz="2400" dirty="0" smtClean="0"/>
              <a:t>                                          </a:t>
            </a:r>
            <a:r>
              <a:rPr lang="en-GB" sz="2400" b="1" dirty="0" smtClean="0"/>
              <a:t>President EBCOG </a:t>
            </a:r>
          </a:p>
          <a:p>
            <a:pPr>
              <a:buFont typeface="Arial" pitchFamily="34" charset="0"/>
              <a:buNone/>
            </a:pPr>
            <a:r>
              <a:rPr lang="en-GB" sz="2400" dirty="0" smtClean="0"/>
              <a:t>                                      17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May , 2017 Antalya</a:t>
            </a:r>
          </a:p>
          <a:p>
            <a:pPr>
              <a:buFont typeface="Arial" pitchFamily="34" charset="0"/>
              <a:buNone/>
            </a:pPr>
            <a:r>
              <a:rPr lang="en-GB" sz="2400" dirty="0" smtClean="0"/>
              <a:t>                                                    </a:t>
            </a:r>
          </a:p>
        </p:txBody>
      </p:sp>
      <p:pic>
        <p:nvPicPr>
          <p:cNvPr id="13317" name="Picture 5" descr="EUM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522922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sz="5400" dirty="0" smtClean="0">
                <a:solidFill>
                  <a:srgbClr val="FF0000"/>
                </a:solidFill>
              </a:rPr>
              <a:t>Evidence of what works to reduce unwanted and untimed Pregnancies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4610"/>
            <a:r>
              <a:rPr lang="en-GB" altLang="en-US" sz="2100" b="1">
                <a:solidFill>
                  <a:srgbClr val="FF0000"/>
                </a:solidFill>
                <a:ea typeface="ＭＳ Ｐゴシック" charset="-128"/>
              </a:rPr>
              <a:t>Percentage of women experiencing an unintended pregnancy within the first year of use (Pearl index)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61" y="1952625"/>
            <a:ext cx="5507831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4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Effective access to contraception reduces abortion rate</a:t>
            </a:r>
            <a:endParaRPr lang="en-GB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786742" cy="435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Multi-faceted Approach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g with Organisations which can make a difference 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Developing an Effective Strategy to deliver an integrated SRH Strategy at Primary/Community Care level 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Capacity Building for Workforce fit for purpose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Promoting availability of all effective methods of contraception including access to abortion</a:t>
            </a:r>
          </a:p>
          <a:p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Services</a:t>
            </a:r>
          </a:p>
          <a:p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Working with EBCOG and the National Societies in developing and delivering  Regional/National Action Plan  </a:t>
            </a:r>
            <a:endParaRPr lang="en-GB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Delivering care in the community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possible to adopt successful models of Care from the United Kingdom, the Netherlands and the Nordic Countries to deliver contraception services in the community</a:t>
            </a:r>
          </a:p>
          <a:p>
            <a:r>
              <a:rPr lang="en-GB" dirty="0" smtClean="0"/>
              <a:t>EBCOG will work very closely with UNFPA to develop a work force suitable to deliver high quality Standards of Care. 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Multi-faceted Approach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Working with Organisations which can make a difference </a:t>
            </a:r>
          </a:p>
          <a:p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Promoting availability of all effective methods of contraception including access to abortion</a:t>
            </a:r>
          </a:p>
          <a:p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Focusing on developing integrated Services at Primary/Community Care level </a:t>
            </a:r>
          </a:p>
          <a:p>
            <a:r>
              <a:rPr lang="en-GB" sz="4000" b="1" dirty="0" smtClean="0">
                <a:solidFill>
                  <a:srgbClr val="FF0000"/>
                </a:solidFill>
              </a:rPr>
              <a:t>Work Force Capacity Building to Deliver High Quality SRH Services</a:t>
            </a:r>
          </a:p>
          <a:p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Working with EBCOG and the National Societies in developing and delivering  Regional/National Action Plan  </a:t>
            </a:r>
            <a:endParaRPr lang="en-GB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611188" y="1531938"/>
            <a:ext cx="777716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endParaRPr lang="en-GB" sz="3600">
              <a:latin typeface="Calibri" pitchFamily="34" charset="0"/>
            </a:endParaRPr>
          </a:p>
          <a:p>
            <a:pPr algn="ctr" eaLnBrk="0" hangingPunct="0"/>
            <a:endParaRPr lang="en-GB" sz="3600">
              <a:solidFill>
                <a:srgbClr val="0000CC"/>
              </a:solidFill>
              <a:latin typeface="Calibri" pitchFamily="34" charset="0"/>
            </a:endParaRPr>
          </a:p>
          <a:p>
            <a:pPr algn="ctr" eaLnBrk="0" hangingPunct="0"/>
            <a:endParaRPr lang="en-GB" sz="3600">
              <a:solidFill>
                <a:srgbClr val="0000CC"/>
              </a:solidFill>
              <a:latin typeface="Calibri" pitchFamily="34" charset="0"/>
            </a:endParaRPr>
          </a:p>
          <a:p>
            <a:pPr algn="ctr" eaLnBrk="0" hangingPunct="0"/>
            <a:endParaRPr lang="en-GB" sz="3600">
              <a:latin typeface="Calibri" pitchFamily="34" charset="0"/>
            </a:endParaRPr>
          </a:p>
        </p:txBody>
      </p:sp>
      <p:sp>
        <p:nvSpPr>
          <p:cNvPr id="481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EBCOG and UNFPA-Capacity Building initiatives</a:t>
            </a:r>
          </a:p>
        </p:txBody>
      </p:sp>
      <p:sp>
        <p:nvSpPr>
          <p:cNvPr id="4813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en-GB" sz="2800" dirty="0" smtClean="0">
                <a:latin typeface="Arial" charset="0"/>
                <a:cs typeface="Arial" charset="0"/>
              </a:rPr>
              <a:t>EBCOG Standards of Care- Russian Translation for use in Eastern Europe and Central Asia, including Russia.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en-GB" sz="2800" dirty="0" smtClean="0">
                <a:latin typeface="Arial" charset="0"/>
                <a:cs typeface="Arial" charset="0"/>
              </a:rPr>
              <a:t>EBCOG UNFPA Scholarships- Young Specialists to visit a specialised centre to acquire knowledge and skills to advance quality improvement in SRH in the Eastern Europe and Central Asia Region.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GB" sz="2800" dirty="0" smtClean="0">
                <a:latin typeface="Arial" charset="0"/>
                <a:cs typeface="Arial" charset="0"/>
              </a:rPr>
              <a:t>Building SRH Experts Capacity- Delivering a Bachelor and Master Class Programme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Russian translation of Maternity standards of Care supported by UNFPA and RSOG </a:t>
            </a:r>
            <a:r>
              <a:rPr lang="en-GB" sz="3200" smtClean="0">
                <a:solidFill>
                  <a:srgbClr val="FF0000"/>
                </a:solidFill>
              </a:rPr>
              <a:t>2016</a:t>
            </a:r>
          </a:p>
        </p:txBody>
      </p:sp>
      <p:sp>
        <p:nvSpPr>
          <p:cNvPr id="358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28750"/>
            <a:ext cx="678656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en-GB" sz="3200" smtClean="0"/>
              <a:t>Russian translation of Gynaecological standards of Care supported by UNFPA and RSOG </a:t>
            </a:r>
            <a:r>
              <a:rPr lang="en-GB" sz="3200" smtClean="0">
                <a:solidFill>
                  <a:srgbClr val="FF0000"/>
                </a:solidFill>
              </a:rPr>
              <a:t>2016</a:t>
            </a: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1357313"/>
            <a:ext cx="6357938" cy="44291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EBCOG Standards of Care -Gynaecology </a:t>
            </a:r>
            <a:endParaRPr lang="en-GB" sz="3600" dirty="0"/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21510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Greetings from the Council of European Board and College of Obstetrics  And Gynaecology (37 countries)</a:t>
            </a:r>
            <a:endParaRPr lang="en-GB" dirty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2571744"/>
            <a:ext cx="8143875" cy="250031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EBCOG- UNFPA EECA Region-</a:t>
            </a:r>
            <a:br>
              <a:rPr lang="en-GB" dirty="0" smtClean="0"/>
            </a:br>
            <a:r>
              <a:rPr lang="en-GB" dirty="0" smtClean="0"/>
              <a:t> Capacity Building</a:t>
            </a:r>
            <a:endParaRPr lang="en-GB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i="1" dirty="0" smtClean="0"/>
              <a:t>First Scholar- Dr Lela </a:t>
            </a:r>
            <a:r>
              <a:rPr lang="en-GB" i="1" dirty="0" err="1" smtClean="0"/>
              <a:t>Shengelia</a:t>
            </a:r>
            <a:r>
              <a:rPr lang="en-GB" i="1" dirty="0" smtClean="0"/>
              <a:t>-Georgia-Edinburgh- (SRH Unit)</a:t>
            </a:r>
          </a:p>
          <a:p>
            <a:pPr>
              <a:buFont typeface="Arial" charset="0"/>
              <a:buNone/>
            </a:pPr>
            <a:r>
              <a:rPr lang="en-GB" i="1" dirty="0" smtClean="0"/>
              <a:t>Second Scholar- Prof </a:t>
            </a:r>
            <a:r>
              <a:rPr lang="en-GB" i="1" dirty="0" err="1" smtClean="0"/>
              <a:t>Andrii</a:t>
            </a:r>
            <a:r>
              <a:rPr lang="en-GB" i="1" dirty="0" smtClean="0"/>
              <a:t> </a:t>
            </a:r>
            <a:r>
              <a:rPr lang="en-GB" i="1" dirty="0" err="1" smtClean="0"/>
              <a:t>Tkachenko</a:t>
            </a:r>
            <a:r>
              <a:rPr lang="en-GB" i="1" dirty="0" smtClean="0"/>
              <a:t> -St Georges, London ( Clinical Governance and policy unit) </a:t>
            </a:r>
          </a:p>
          <a:p>
            <a:pPr>
              <a:buFont typeface="Arial" charset="0"/>
              <a:buNone/>
            </a:pPr>
            <a:r>
              <a:rPr lang="en-GB" i="1" dirty="0" smtClean="0"/>
              <a:t>Third Scholar- Dr Natalia </a:t>
            </a:r>
            <a:r>
              <a:rPr lang="en-GB" i="1" dirty="0" err="1" smtClean="0"/>
              <a:t>Silina</a:t>
            </a:r>
            <a:r>
              <a:rPr lang="en-GB" i="1" dirty="0" smtClean="0"/>
              <a:t> from Ukraine (</a:t>
            </a:r>
            <a:r>
              <a:rPr lang="en-GB" i="1" smtClean="0"/>
              <a:t>2016-17)</a:t>
            </a:r>
            <a:endParaRPr lang="en-GB" i="1" dirty="0" smtClean="0"/>
          </a:p>
          <a:p>
            <a:pPr>
              <a:buFont typeface="Arial" charset="0"/>
              <a:buNone/>
            </a:pPr>
            <a:endParaRPr lang="en-GB" sz="24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Capacity Building in Work Force At Country/Regional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Cluster development plan at each country level/Regional level to deliver the followings:</a:t>
            </a:r>
          </a:p>
          <a:p>
            <a:endParaRPr lang="en-GB" dirty="0" smtClean="0"/>
          </a:p>
          <a:p>
            <a:r>
              <a:rPr lang="en-GB" dirty="0" smtClean="0"/>
              <a:t>EBCOG/UNFPA Bachelor Class Programme for Health care providers in the community</a:t>
            </a:r>
          </a:p>
          <a:p>
            <a:endParaRPr lang="en-GB" dirty="0" smtClean="0"/>
          </a:p>
          <a:p>
            <a:r>
              <a:rPr lang="en-GB" dirty="0" smtClean="0"/>
              <a:t>EBCOG/UNFPA Master Class Programme for Senior Doctors and Policy Advisors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711" y="1600200"/>
            <a:ext cx="51145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  <p:pic>
        <p:nvPicPr>
          <p:cNvPr id="211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215370" cy="512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Cluster Development-1 (stakeholder engagement)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</a:rPr>
              <a:t>National Societies Role</a:t>
            </a:r>
            <a:r>
              <a:rPr lang="en-GB" sz="2800" dirty="0" smtClean="0"/>
              <a:t>-Identify key leaders who can facilitate change and work with MOH and the educational institutions</a:t>
            </a:r>
          </a:p>
          <a:p>
            <a:r>
              <a:rPr lang="en-GB" sz="2800" dirty="0" smtClean="0"/>
              <a:t>EBCOG will encourage the societies to join EBCOG to access best models of care and expertise 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Local educational institutions role- Will</a:t>
            </a:r>
            <a:r>
              <a:rPr lang="en-GB" sz="2800" dirty="0" smtClean="0"/>
              <a:t> act as hubs for delivering UNFPA/EBCOG Training Programmes both Nationally and Regionally. They will develop working relationships with local national societies.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Cluster Development-2</a:t>
            </a:r>
            <a:br>
              <a:rPr lang="en-GB" dirty="0" smtClean="0"/>
            </a:br>
            <a:r>
              <a:rPr lang="en-GB" dirty="0" smtClean="0"/>
              <a:t> (stakeholder engagement)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Role of UNFPA- </a:t>
            </a:r>
            <a:r>
              <a:rPr lang="en-GB" dirty="0" smtClean="0"/>
              <a:t>facilitate engagement between all key players</a:t>
            </a:r>
          </a:p>
          <a:p>
            <a:r>
              <a:rPr lang="en-GB" dirty="0" smtClean="0"/>
              <a:t>Provide key pointers for action plan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Role of EBCOG:</a:t>
            </a:r>
          </a:p>
          <a:p>
            <a:r>
              <a:rPr lang="en-GB" dirty="0" smtClean="0"/>
              <a:t>Advisory at all levels and work very closely with UNFPA to deliver a focused service for family Planning in EECA Region</a:t>
            </a:r>
          </a:p>
          <a:p>
            <a:r>
              <a:rPr lang="en-GB" dirty="0" smtClean="0"/>
              <a:t>                   </a:t>
            </a:r>
            <a:r>
              <a:rPr lang="en-GB" b="1" dirty="0" smtClean="0">
                <a:solidFill>
                  <a:srgbClr val="FF0000"/>
                </a:solidFill>
              </a:rPr>
              <a:t>Advocacy Role with in EU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We can do it- Sexual and Reproductive Health 2017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A comprehensive </a:t>
            </a:r>
            <a:r>
              <a:rPr lang="en-GB" sz="2800" dirty="0" smtClean="0">
                <a:solidFill>
                  <a:srgbClr val="FF0000"/>
                </a:solidFill>
              </a:rPr>
              <a:t>strategy of Capacity Building</a:t>
            </a:r>
            <a:r>
              <a:rPr lang="en-GB" sz="2800" dirty="0" smtClean="0"/>
              <a:t>,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Integrated Service </a:t>
            </a:r>
            <a:r>
              <a:rPr lang="en-GB" sz="2800" dirty="0" smtClean="0"/>
              <a:t>delivery model for </a:t>
            </a:r>
            <a:r>
              <a:rPr lang="en-GB" sz="2800" dirty="0" smtClean="0">
                <a:solidFill>
                  <a:srgbClr val="FF0000"/>
                </a:solidFill>
              </a:rPr>
              <a:t>family Planning  </a:t>
            </a:r>
            <a:r>
              <a:rPr lang="en-GB" sz="2800" dirty="0" smtClean="0"/>
              <a:t>at the </a:t>
            </a:r>
            <a:r>
              <a:rPr lang="en-GB" sz="2800" dirty="0" smtClean="0">
                <a:solidFill>
                  <a:srgbClr val="FF0000"/>
                </a:solidFill>
              </a:rPr>
              <a:t>Primary care Level </a:t>
            </a:r>
            <a:r>
              <a:rPr lang="en-GB" sz="2800" dirty="0" smtClean="0"/>
              <a:t>to meet the local needs </a:t>
            </a:r>
            <a:r>
              <a:rPr lang="en-GB" sz="2800" i="1" dirty="0" smtClean="0">
                <a:solidFill>
                  <a:srgbClr val="FF0000"/>
                </a:solidFill>
              </a:rPr>
              <a:t>(Long Acting contraceptives, Post coital contraception and Sex Education in Schools</a:t>
            </a:r>
            <a:r>
              <a:rPr lang="en-GB" sz="2800" dirty="0" smtClean="0"/>
              <a:t>)</a:t>
            </a:r>
          </a:p>
          <a:p>
            <a:r>
              <a:rPr lang="en-GB" sz="2800" dirty="0" smtClean="0"/>
              <a:t>Full provision of family Planning Services will add value to overall wellbeing of Women and the Society. It is money worth investing! 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                        Let us do it together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>
            <a:grpSpLocks/>
          </p:cNvGrpSpPr>
          <p:nvPr/>
        </p:nvGrpSpPr>
        <p:grpSpPr bwMode="auto">
          <a:xfrm>
            <a:off x="0" y="0"/>
            <a:ext cx="9144000" cy="2133600"/>
            <a:chOff x="0" y="-1"/>
            <a:chExt cx="9144001" cy="2132857"/>
          </a:xfrm>
        </p:grpSpPr>
        <p:pic>
          <p:nvPicPr>
            <p:cNvPr id="17417" name="Picture 2"/>
            <p:cNvPicPr>
              <a:picLocks noChangeAspect="1" noChangeArrowheads="1"/>
            </p:cNvPicPr>
            <p:nvPr/>
          </p:nvPicPr>
          <p:blipFill>
            <a:blip r:embed="rId3"/>
            <a:srcRect l="4115" t="23250" r="19496" b="55093"/>
            <a:stretch>
              <a:fillRect/>
            </a:stretch>
          </p:blipFill>
          <p:spPr bwMode="auto">
            <a:xfrm>
              <a:off x="0" y="-1"/>
              <a:ext cx="9144001" cy="213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2"/>
            <p:cNvPicPr>
              <a:picLocks noChangeAspect="1" noChangeArrowheads="1"/>
            </p:cNvPicPr>
            <p:nvPr/>
          </p:nvPicPr>
          <p:blipFill>
            <a:blip r:embed="rId3"/>
            <a:srcRect l="33221" t="29156" r="40450" b="56535"/>
            <a:stretch>
              <a:fillRect/>
            </a:stretch>
          </p:blipFill>
          <p:spPr bwMode="auto">
            <a:xfrm>
              <a:off x="3096357" y="620688"/>
              <a:ext cx="6047644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Rettangolo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92463" y="1022350"/>
            <a:ext cx="3783012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Mission Statement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214282" y="2690917"/>
            <a:ext cx="864096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dirty="0" err="1">
                <a:solidFill>
                  <a:srgbClr val="0033CC"/>
                </a:solidFill>
                <a:latin typeface="+mn-lt"/>
                <a:cs typeface="+mn-cs"/>
              </a:rPr>
              <a:t>To</a:t>
            </a:r>
            <a:r>
              <a:rPr lang="it-IT" sz="3200" dirty="0">
                <a:solidFill>
                  <a:srgbClr val="0033CC"/>
                </a:solidFill>
                <a:latin typeface="+mn-lt"/>
                <a:cs typeface="+mn-cs"/>
              </a:rPr>
              <a:t> </a:t>
            </a:r>
            <a:r>
              <a:rPr lang="it-IT" sz="3200" dirty="0" err="1">
                <a:solidFill>
                  <a:srgbClr val="0033CC"/>
                </a:solidFill>
                <a:latin typeface="+mn-lt"/>
                <a:cs typeface="+mn-cs"/>
              </a:rPr>
              <a:t>improve</a:t>
            </a:r>
            <a:r>
              <a:rPr lang="it-IT" sz="3200" dirty="0">
                <a:solidFill>
                  <a:srgbClr val="0033CC"/>
                </a:solidFill>
                <a:latin typeface="+mn-lt"/>
                <a:cs typeface="+mn-cs"/>
              </a:rPr>
              <a:t> the </a:t>
            </a:r>
            <a:r>
              <a:rPr lang="it-IT" sz="3200" dirty="0" err="1">
                <a:solidFill>
                  <a:srgbClr val="0033CC"/>
                </a:solidFill>
                <a:effectLst>
                  <a:glow rad="63500">
                    <a:srgbClr val="0BD0D9">
                      <a:satMod val="175000"/>
                      <a:alpha val="40000"/>
                    </a:srgbClr>
                  </a:glow>
                </a:effectLst>
                <a:latin typeface="+mn-lt"/>
                <a:cs typeface="+mn-cs"/>
              </a:rPr>
              <a:t>health</a:t>
            </a:r>
            <a:r>
              <a:rPr lang="it-IT" sz="3200" dirty="0">
                <a:solidFill>
                  <a:srgbClr val="0033CC"/>
                </a:solidFill>
                <a:effectLst>
                  <a:glow rad="63500">
                    <a:srgbClr val="0BD0D9">
                      <a:satMod val="175000"/>
                      <a:alpha val="40000"/>
                    </a:srgbClr>
                  </a:glow>
                </a:effectLst>
                <a:latin typeface="+mn-lt"/>
                <a:cs typeface="+mn-cs"/>
              </a:rPr>
              <a:t> </a:t>
            </a:r>
            <a:r>
              <a:rPr lang="it-IT" sz="3200" dirty="0" err="1">
                <a:solidFill>
                  <a:srgbClr val="0033CC"/>
                </a:solidFill>
                <a:effectLst>
                  <a:glow rad="63500">
                    <a:srgbClr val="0BD0D9">
                      <a:satMod val="175000"/>
                      <a:alpha val="40000"/>
                    </a:srgbClr>
                  </a:glow>
                </a:effectLst>
                <a:latin typeface="+mn-lt"/>
                <a:cs typeface="+mn-cs"/>
              </a:rPr>
              <a:t>of</a:t>
            </a:r>
            <a:r>
              <a:rPr lang="it-IT" sz="3200" dirty="0">
                <a:solidFill>
                  <a:srgbClr val="0033CC"/>
                </a:solidFill>
                <a:effectLst>
                  <a:glow rad="63500">
                    <a:srgbClr val="0BD0D9">
                      <a:satMod val="175000"/>
                      <a:alpha val="40000"/>
                    </a:srgbClr>
                  </a:glow>
                </a:effectLst>
                <a:latin typeface="+mn-lt"/>
                <a:cs typeface="+mn-cs"/>
              </a:rPr>
              <a:t> women </a:t>
            </a:r>
            <a:r>
              <a:rPr lang="it-IT" sz="3200" dirty="0">
                <a:solidFill>
                  <a:srgbClr val="0033CC"/>
                </a:solidFill>
                <a:latin typeface="+mn-lt"/>
                <a:cs typeface="+mn-cs"/>
              </a:rPr>
              <a:t>and </a:t>
            </a:r>
            <a:r>
              <a:rPr lang="it-IT" sz="3200" dirty="0" err="1">
                <a:solidFill>
                  <a:srgbClr val="0033CC"/>
                </a:solidFill>
                <a:latin typeface="+mn-lt"/>
                <a:cs typeface="+mn-cs"/>
              </a:rPr>
              <a:t>their</a:t>
            </a:r>
            <a:r>
              <a:rPr lang="it-IT" sz="3200" dirty="0">
                <a:solidFill>
                  <a:srgbClr val="0033CC"/>
                </a:solidFill>
                <a:latin typeface="+mn-lt"/>
                <a:cs typeface="+mn-cs"/>
              </a:rPr>
              <a:t> </a:t>
            </a:r>
            <a:r>
              <a:rPr lang="it-IT" sz="3200" dirty="0" err="1">
                <a:solidFill>
                  <a:srgbClr val="0033CC"/>
                </a:solidFill>
                <a:latin typeface="+mn-lt"/>
                <a:cs typeface="+mn-cs"/>
              </a:rPr>
              <a:t>babies</a:t>
            </a:r>
            <a:r>
              <a:rPr lang="it-IT" sz="3200" dirty="0">
                <a:solidFill>
                  <a:srgbClr val="0033CC"/>
                </a:solidFill>
                <a:latin typeface="+mn-lt"/>
                <a:cs typeface="+mn-cs"/>
              </a:rPr>
              <a:t> </a:t>
            </a:r>
          </a:p>
          <a:p>
            <a:pPr algn="ctr">
              <a:defRPr/>
            </a:pPr>
            <a:endParaRPr lang="en-US" sz="2400" dirty="0">
              <a:solidFill>
                <a:srgbClr val="0033CC"/>
              </a:solidFill>
              <a:latin typeface="+mn-lt"/>
              <a:cs typeface="+mn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3122965"/>
            <a:ext cx="8892480" cy="9643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it-IT" sz="3200" dirty="0" err="1">
                <a:solidFill>
                  <a:srgbClr val="0033CC"/>
                </a:solidFill>
                <a:latin typeface="+mn-lt"/>
                <a:cs typeface="+mn-cs"/>
              </a:rPr>
              <a:t>by</a:t>
            </a:r>
            <a:r>
              <a:rPr lang="it-IT" sz="3200" dirty="0">
                <a:solidFill>
                  <a:srgbClr val="0033CC"/>
                </a:solidFill>
                <a:latin typeface="+mn-lt"/>
                <a:cs typeface="+mn-cs"/>
              </a:rPr>
              <a:t> </a:t>
            </a:r>
            <a:r>
              <a:rPr lang="en-US" sz="3200" dirty="0">
                <a:solidFill>
                  <a:srgbClr val="0033CC"/>
                </a:solidFill>
                <a:latin typeface="+mn-lt"/>
                <a:cs typeface="+mn-cs"/>
              </a:rPr>
              <a:t>seeking to achieve </a:t>
            </a:r>
          </a:p>
          <a:p>
            <a:pPr algn="ctr">
              <a:lnSpc>
                <a:spcPts val="3400"/>
              </a:lnSpc>
              <a:defRPr/>
            </a:pPr>
            <a:r>
              <a:rPr lang="en-US" sz="3200" dirty="0">
                <a:solidFill>
                  <a:srgbClr val="0033CC"/>
                </a:solidFill>
                <a:latin typeface="+mn-lt"/>
                <a:cs typeface="+mn-cs"/>
              </a:rPr>
              <a:t>the highest possible standards of </a:t>
            </a:r>
            <a:r>
              <a:rPr lang="en-US" sz="3200" dirty="0">
                <a:solidFill>
                  <a:srgbClr val="0070C0"/>
                </a:solidFill>
                <a:effectLst>
                  <a:glow rad="63500">
                    <a:srgbClr val="10CF9B">
                      <a:satMod val="175000"/>
                      <a:alpha val="40000"/>
                    </a:srgbClr>
                  </a:glow>
                </a:effectLst>
                <a:latin typeface="+mn-lt"/>
                <a:cs typeface="+mn-cs"/>
              </a:rPr>
              <a:t>care and training </a:t>
            </a:r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503238" y="4005263"/>
            <a:ext cx="86407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in the field of Obstetrics and Gynaecology</a:t>
            </a:r>
            <a:r>
              <a:rPr lang="it-IT" sz="3200">
                <a:solidFill>
                  <a:srgbClr val="0033CC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it-IT" sz="3200">
                <a:solidFill>
                  <a:srgbClr val="0033CC"/>
                </a:solidFill>
                <a:latin typeface="Calibri" pitchFamily="34" charset="0"/>
              </a:rPr>
              <a:t>in </a:t>
            </a:r>
            <a:r>
              <a:rPr lang="it-IT" sz="3200">
                <a:solidFill>
                  <a:srgbClr val="FF0000"/>
                </a:solidFill>
                <a:latin typeface="Calibri" pitchFamily="34" charset="0"/>
              </a:rPr>
              <a:t>its 37 member </a:t>
            </a:r>
            <a:r>
              <a:rPr lang="it-IT" sz="3200">
                <a:solidFill>
                  <a:srgbClr val="0033CC"/>
                </a:solidFill>
                <a:latin typeface="Calibri" pitchFamily="34" charset="0"/>
              </a:rPr>
              <a:t>countries</a:t>
            </a:r>
            <a:endParaRPr lang="en-US" sz="320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Current  Challenges for SRH Services Provision - the Gaps!</a:t>
            </a:r>
          </a:p>
          <a:p>
            <a:r>
              <a:rPr lang="en-GB" sz="4000" b="1" dirty="0" smtClean="0">
                <a:solidFill>
                  <a:srgbClr val="FF0000"/>
                </a:solidFill>
              </a:rPr>
              <a:t>What works best for Women?</a:t>
            </a:r>
          </a:p>
          <a:p>
            <a:r>
              <a:rPr lang="en-GB" sz="4000" b="1" dirty="0" smtClean="0">
                <a:solidFill>
                  <a:srgbClr val="FF0000"/>
                </a:solidFill>
              </a:rPr>
              <a:t>Capacity Building- A multi faceted Approach</a:t>
            </a:r>
          </a:p>
          <a:p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Unmet needs for Contraception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00200"/>
            <a:ext cx="79296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Teenage Pregnancy Rates</a:t>
            </a:r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775" y="1643856"/>
            <a:ext cx="66484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2" y="0"/>
            <a:ext cx="90390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7878" y="288478"/>
            <a:ext cx="4573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Taking stock - End of 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1803" y="6396335"/>
            <a:ext cx="2341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Rolled into SDG 3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-1143040" y="4357694"/>
            <a:ext cx="16322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3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99173" y="85726"/>
            <a:ext cx="3388519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2" name="TextBox 4"/>
          <p:cNvSpPr txBox="1">
            <a:spLocks noChangeArrowheads="1"/>
          </p:cNvSpPr>
          <p:nvPr/>
        </p:nvSpPr>
        <p:spPr bwMode="auto">
          <a:xfrm>
            <a:off x="1400176" y="5197079"/>
            <a:ext cx="6532960" cy="93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FF0000"/>
                </a:solidFill>
                <a:latin typeface="Arial" charset="0"/>
              </a:rPr>
              <a:t>Breast Feeding is not always an effective method of Contraception  </a:t>
            </a:r>
            <a:endParaRPr lang="en-GB" alt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7523" name="TextBox 1"/>
          <p:cNvSpPr txBox="1">
            <a:spLocks noChangeArrowheads="1"/>
          </p:cNvSpPr>
          <p:nvPr/>
        </p:nvSpPr>
        <p:spPr bwMode="auto">
          <a:xfrm>
            <a:off x="1301354" y="714356"/>
            <a:ext cx="70435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</a:rPr>
              <a:t>Teenage Pregnancies: Short Inter – Pregnancy Interval 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01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Figure 8.2.9 	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Trends in Contraceptive Prevalence, by Specific 		Methods among Married Women Aged 15–44 Years; 		1999 ,2005 and 2010 (Georgia)</a:t>
            </a:r>
          </a:p>
        </p:txBody>
      </p:sp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128588" y="1652588"/>
          <a:ext cx="8569325" cy="481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6" name="Worksheet" r:id="rId4" imgW="8572439" imgH="4819579" progId="Excel.Sheet.8">
                  <p:embed/>
                </p:oleObj>
              </mc:Choice>
              <mc:Fallback>
                <p:oleObj name="Worksheet" r:id="rId4" imgW="8572439" imgH="4819579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652588"/>
                        <a:ext cx="8569325" cy="481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UNFPA Session Antalya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9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</TotalTime>
  <Words>806</Words>
  <Application>Microsoft Office PowerPoint</Application>
  <PresentationFormat>On-screen Show (4:3)</PresentationFormat>
  <Paragraphs>111</Paragraphs>
  <Slides>26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Wingdings 2</vt:lpstr>
      <vt:lpstr>Office Theme</vt:lpstr>
      <vt:lpstr>Worksheet</vt:lpstr>
      <vt:lpstr>European Board and College of Obstetrics and Gynaecology</vt:lpstr>
      <vt:lpstr> Greetings from the Council of European Board and College of Obstetrics  And Gynaecology (37 countries)</vt:lpstr>
      <vt:lpstr>PowerPoint Presentation</vt:lpstr>
      <vt:lpstr>PowerPoint Presentation</vt:lpstr>
      <vt:lpstr>Unmet needs for Contraception</vt:lpstr>
      <vt:lpstr>Teenage Pregnancy Rates</vt:lpstr>
      <vt:lpstr>PowerPoint Presentation</vt:lpstr>
      <vt:lpstr>PowerPoint Presentation</vt:lpstr>
      <vt:lpstr>Figure 8.2.9  Trends in Contraceptive Prevalence, by Specific   Methods among Married Women Aged 15–44 Years;   1999 ,2005 and 2010 (Georgia)</vt:lpstr>
      <vt:lpstr>PowerPoint Presentation</vt:lpstr>
      <vt:lpstr>Percentage of women experiencing an unintended pregnancy within the first year of use (Pearl index)</vt:lpstr>
      <vt:lpstr>Effective access to contraception reduces abortion rate</vt:lpstr>
      <vt:lpstr>Multi-faceted Approach</vt:lpstr>
      <vt:lpstr>Delivering care in the community</vt:lpstr>
      <vt:lpstr>Multi-faceted Approach</vt:lpstr>
      <vt:lpstr>EBCOG and UNFPA-Capacity Building initiatives</vt:lpstr>
      <vt:lpstr>Russian translation of Maternity standards of Care supported by UNFPA and RSOG 2016</vt:lpstr>
      <vt:lpstr>Russian translation of Gynaecological standards of Care supported by UNFPA and RSOG 2016</vt:lpstr>
      <vt:lpstr>EBCOG Standards of Care -Gynaecology </vt:lpstr>
      <vt:lpstr>EBCOG- UNFPA EECA Region-  Capacity Building</vt:lpstr>
      <vt:lpstr>Capacity Building in Work Force At Country/Regional Level</vt:lpstr>
      <vt:lpstr>PowerPoint Presentation</vt:lpstr>
      <vt:lpstr>PowerPoint Presentation</vt:lpstr>
      <vt:lpstr>Cluster Development-1 (stakeholder engagement)</vt:lpstr>
      <vt:lpstr>Cluster Development-2  (stakeholder engagement)</vt:lpstr>
      <vt:lpstr>We can do it- Sexual and Reproductive Health 2017</vt:lpstr>
    </vt:vector>
  </TitlesOfParts>
  <Company>NHS FIFE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EBCOG OFFERS:</dc:title>
  <dc:creator>mahmoodt</dc:creator>
  <cp:lastModifiedBy>DNP</cp:lastModifiedBy>
  <cp:revision>184</cp:revision>
  <dcterms:created xsi:type="dcterms:W3CDTF">2013-07-30T16:30:40Z</dcterms:created>
  <dcterms:modified xsi:type="dcterms:W3CDTF">2017-05-17T07:00:46Z</dcterms:modified>
</cp:coreProperties>
</file>