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01" r:id="rId2"/>
    <p:sldId id="605" r:id="rId3"/>
    <p:sldId id="580" r:id="rId4"/>
    <p:sldId id="377" r:id="rId5"/>
    <p:sldId id="513" r:id="rId6"/>
    <p:sldId id="606" r:id="rId7"/>
    <p:sldId id="400" r:id="rId8"/>
    <p:sldId id="516" r:id="rId9"/>
    <p:sldId id="425" r:id="rId10"/>
    <p:sldId id="581" r:id="rId11"/>
    <p:sldId id="514" r:id="rId12"/>
    <p:sldId id="386" r:id="rId13"/>
    <p:sldId id="526" r:id="rId14"/>
    <p:sldId id="589" r:id="rId15"/>
    <p:sldId id="387" r:id="rId16"/>
    <p:sldId id="388" r:id="rId17"/>
    <p:sldId id="283" r:id="rId18"/>
    <p:sldId id="463" r:id="rId19"/>
    <p:sldId id="336" r:id="rId20"/>
    <p:sldId id="337" r:id="rId21"/>
    <p:sldId id="369" r:id="rId22"/>
    <p:sldId id="339" r:id="rId23"/>
    <p:sldId id="340" r:id="rId24"/>
    <p:sldId id="392" r:id="rId25"/>
    <p:sldId id="621" r:id="rId26"/>
    <p:sldId id="464" r:id="rId27"/>
    <p:sldId id="612" r:id="rId28"/>
    <p:sldId id="465" r:id="rId29"/>
    <p:sldId id="344" r:id="rId30"/>
    <p:sldId id="466" r:id="rId31"/>
    <p:sldId id="345" r:id="rId32"/>
    <p:sldId id="467" r:id="rId33"/>
    <p:sldId id="346" r:id="rId34"/>
    <p:sldId id="583" r:id="rId35"/>
    <p:sldId id="570" r:id="rId36"/>
    <p:sldId id="613" r:id="rId37"/>
    <p:sldId id="302" r:id="rId38"/>
    <p:sldId id="590" r:id="rId39"/>
    <p:sldId id="591" r:id="rId40"/>
    <p:sldId id="539" r:id="rId41"/>
    <p:sldId id="540" r:id="rId42"/>
    <p:sldId id="323" r:id="rId43"/>
    <p:sldId id="305" r:id="rId44"/>
    <p:sldId id="324" r:id="rId45"/>
    <p:sldId id="327" r:id="rId46"/>
    <p:sldId id="328" r:id="rId47"/>
    <p:sldId id="329" r:id="rId48"/>
    <p:sldId id="571" r:id="rId49"/>
    <p:sldId id="296" r:id="rId50"/>
    <p:sldId id="594" r:id="rId51"/>
    <p:sldId id="566" r:id="rId52"/>
    <p:sldId id="601" r:id="rId53"/>
    <p:sldId id="616" r:id="rId54"/>
    <p:sldId id="617" r:id="rId55"/>
    <p:sldId id="556" r:id="rId56"/>
    <p:sldId id="557" r:id="rId57"/>
    <p:sldId id="558" r:id="rId58"/>
    <p:sldId id="593" r:id="rId59"/>
    <p:sldId id="560" r:id="rId60"/>
    <p:sldId id="595" r:id="rId61"/>
    <p:sldId id="596" r:id="rId62"/>
    <p:sldId id="597" r:id="rId63"/>
    <p:sldId id="598" r:id="rId64"/>
    <p:sldId id="599" r:id="rId65"/>
    <p:sldId id="600" r:id="rId66"/>
    <p:sldId id="619" r:id="rId67"/>
    <p:sldId id="307" r:id="rId68"/>
    <p:sldId id="608" r:id="rId69"/>
    <p:sldId id="618" r:id="rId70"/>
    <p:sldId id="610" r:id="rId71"/>
    <p:sldId id="611" r:id="rId72"/>
    <p:sldId id="604" r:id="rId73"/>
    <p:sldId id="354" r:id="rId74"/>
    <p:sldId id="362" r:id="rId75"/>
    <p:sldId id="406" r:id="rId76"/>
    <p:sldId id="407" r:id="rId77"/>
    <p:sldId id="620" r:id="rId78"/>
    <p:sldId id="294" r:id="rId7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66"/>
    <a:srgbClr val="FF00FF"/>
    <a:srgbClr val="FFFF00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cat>
            <c:strRef>
              <c:f>Sayfa1!$A$2:$A$3</c:f>
              <c:strCache>
                <c:ptCount val="2"/>
                <c:pt idx="0">
                  <c:v>FVL ve Protrombin (%50-60)</c:v>
                </c:pt>
                <c:pt idx="1">
                  <c:v>Protein C, Protein S, AT (geri kalan)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spPr>
        <a:solidFill>
          <a:schemeClr val="bg1"/>
        </a:solidFill>
      </c:spPr>
      <c:txPr>
        <a:bodyPr/>
        <a:lstStyle/>
        <a:p>
          <a:pPr>
            <a:defRPr sz="2400"/>
          </a:pPr>
          <a:endParaRPr lang="tr-T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83A4-2062-4DCD-BD09-4065C9B33967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0F48-DAC7-4D61-A0C4-3F4D22573A2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4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0F48-DAC7-4D61-A0C4-3F4D22573A29}" type="slidenum">
              <a:rPr lang="tr-TR" smtClean="0"/>
              <a:pPr/>
              <a:t>78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nherited-thrombophilias-in-pregnancy/abstract/3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inherited-thrombophilias-in-pregnancy/abstract/48" TargetMode="External"/><Relationship Id="rId2" Type="http://schemas.openxmlformats.org/officeDocument/2006/relationships/hyperlink" Target="https://www.uptodate.com/contents/inherited-thrombophilias-in-pregnancy/abstract/4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grade/6?title=Grade%202C&amp;topicKey=OBGYN/4792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grade/5?title=Grade%202B&amp;topicKey=OBGYN/4792" TargetMode="External"/><Relationship Id="rId2" Type="http://schemas.openxmlformats.org/officeDocument/2006/relationships/hyperlink" Target="https://www.uptodate.com/contents/grade/2?title=Grade%201B&amp;topicKey=OBGYN/4792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55968" cy="1470025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Gebelikte </a:t>
            </a:r>
            <a:r>
              <a:rPr lang="tr-TR" sz="4800" b="1" dirty="0" err="1" smtClean="0">
                <a:solidFill>
                  <a:schemeClr val="bg1"/>
                </a:solidFill>
              </a:rPr>
              <a:t>Trombofili</a:t>
            </a:r>
            <a:r>
              <a:rPr lang="tr-TR" sz="4800" b="1" dirty="0" smtClean="0">
                <a:solidFill>
                  <a:schemeClr val="bg1"/>
                </a:solidFill>
              </a:rPr>
              <a:t> Testleri; Neler istenir? Nasıl yorumlanır?</a:t>
            </a:r>
            <a:endParaRPr lang="tr-TR" sz="4800" dirty="0">
              <a:solidFill>
                <a:schemeClr val="bg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264696" cy="1484784"/>
          </a:xfrm>
        </p:spPr>
        <p:txBody>
          <a:bodyPr>
            <a:normAutofit lnSpcReduction="10000"/>
          </a:bodyPr>
          <a:lstStyle/>
          <a:p>
            <a:r>
              <a:rPr lang="tr-TR" sz="2400" b="1" dirty="0" err="1" smtClean="0">
                <a:solidFill>
                  <a:schemeClr val="bg1"/>
                </a:solidFill>
              </a:rPr>
              <a:t>Doç.Dr</a:t>
            </a:r>
            <a:r>
              <a:rPr lang="tr-TR" sz="2400" b="1" dirty="0" smtClean="0">
                <a:solidFill>
                  <a:schemeClr val="bg1"/>
                </a:solidFill>
              </a:rPr>
              <a:t>. Selda DEMİRCAN SEZER</a:t>
            </a:r>
          </a:p>
          <a:p>
            <a:r>
              <a:rPr lang="tr-TR" sz="2400" b="1" dirty="0" smtClean="0">
                <a:solidFill>
                  <a:schemeClr val="bg1"/>
                </a:solidFill>
              </a:rPr>
              <a:t>Adnan Menderes Üniversitesi Tıp Fakültesi Kadın Hastalıkları ve Doğum Anabilim Dalı Aydın</a:t>
            </a:r>
            <a:r>
              <a:rPr lang="tr-TR" sz="2400" b="1" i="1" dirty="0" smtClean="0">
                <a:solidFill>
                  <a:schemeClr val="bg1"/>
                </a:solidFill>
              </a:rPr>
              <a:t> </a:t>
            </a:r>
            <a:endParaRPr lang="tr-TR" sz="2400" b="1" dirty="0" smtClean="0">
              <a:solidFill>
                <a:schemeClr val="bg1"/>
              </a:solidFill>
            </a:endParaRPr>
          </a:p>
          <a:p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84" t="40750" r="1845" b="9169"/>
          <a:stretch>
            <a:fillRect/>
          </a:stretch>
        </p:blipFill>
        <p:spPr bwMode="auto">
          <a:xfrm>
            <a:off x="899592" y="2420887"/>
            <a:ext cx="7488832" cy="28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0" descr="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515236"/>
            <a:ext cx="1403648" cy="134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adu.edu.tr/tr/imgmanager.asp?file=LogoArchive/Adnan%20Menderes%20Universitesi.jpg&amp;gw=150&amp;gh=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17232"/>
            <a:ext cx="134076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Gebelikteki </a:t>
            </a:r>
            <a:r>
              <a:rPr lang="tr-TR" b="1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Koagulasyon</a:t>
            </a:r>
            <a:r>
              <a:rPr lang="tr-TR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Sistemindeki Değişiklikler</a:t>
            </a:r>
            <a:endParaRPr lang="tr-TR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772817"/>
            <a:ext cx="8229600" cy="10801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Fibrinojen ve faktör II, VII, VIII ve X artar</a:t>
            </a:r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611560" y="2996952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TAFI, PAI-1 ve PAI-2 gibi </a:t>
            </a:r>
            <a:r>
              <a:rPr lang="tr-TR" sz="3200" dirty="0" err="1" smtClean="0"/>
              <a:t>fibrinolitik</a:t>
            </a:r>
            <a:r>
              <a:rPr lang="tr-TR" sz="3200" dirty="0" smtClean="0"/>
              <a:t> inhibitörlerin düzeyi ve aktivitesi artar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611560" y="4365104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Protein S aktivitesi azalır (total ve serbest </a:t>
            </a:r>
            <a:r>
              <a:rPr lang="tr-TR" sz="3200" dirty="0" err="1" smtClean="0"/>
              <a:t>Prt</a:t>
            </a:r>
            <a:r>
              <a:rPr lang="tr-TR" sz="3200" dirty="0" smtClean="0"/>
              <a:t> S antijeni azaldığı için)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611560" y="5589240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Aktive protein C rezistansı 2. ve 3. </a:t>
            </a:r>
            <a:r>
              <a:rPr lang="tr-TR" sz="3200" dirty="0" err="1" smtClean="0"/>
              <a:t>trimesterde</a:t>
            </a:r>
            <a:r>
              <a:rPr lang="tr-TR" sz="3200" dirty="0" smtClean="0"/>
              <a:t>  artar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 l="8858" t="36361" r="5167" b="8194"/>
          <a:stretch>
            <a:fillRect/>
          </a:stretch>
        </p:blipFill>
        <p:spPr bwMode="auto">
          <a:xfrm>
            <a:off x="323528" y="2276872"/>
            <a:ext cx="8385175" cy="389731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9" y="188640"/>
            <a:ext cx="8534722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r-TR" sz="4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Gebeliğe bağlı </a:t>
            </a:r>
            <a:r>
              <a:rPr lang="tr-TR" sz="44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Venöz</a:t>
            </a:r>
            <a:r>
              <a:rPr lang="tr-TR" sz="4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 </a:t>
            </a:r>
            <a:r>
              <a:rPr lang="tr-TR" sz="44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Tromboembolizm</a:t>
            </a:r>
            <a:r>
              <a:rPr lang="tr-TR" sz="4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 (VTE)</a:t>
            </a: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714375" y="1571625"/>
            <a:ext cx="8143875" cy="500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sz="2800" b="1" dirty="0" err="1"/>
              <a:t>İnsidans</a:t>
            </a:r>
            <a:r>
              <a:rPr lang="tr-TR" sz="2800" b="1" dirty="0"/>
              <a:t>: 1-2/1000 doğum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1143000" y="6357938"/>
            <a:ext cx="7215188" cy="357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tr-TR" sz="2000" i="1" dirty="0" err="1"/>
              <a:t>McLintock</a:t>
            </a:r>
            <a:r>
              <a:rPr lang="tr-TR" sz="2000" i="1" dirty="0"/>
              <a:t> C. </a:t>
            </a:r>
            <a:r>
              <a:rPr lang="tr-TR" sz="2000" i="1" dirty="0" err="1"/>
              <a:t>Best</a:t>
            </a:r>
            <a:r>
              <a:rPr lang="tr-TR" sz="2000" i="1" dirty="0"/>
              <a:t> </a:t>
            </a:r>
            <a:r>
              <a:rPr lang="tr-TR" sz="2000" i="1" dirty="0" err="1"/>
              <a:t>Practise</a:t>
            </a:r>
            <a:r>
              <a:rPr lang="tr-TR" sz="2000" i="1" dirty="0"/>
              <a:t>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14093"/>
            <a:ext cx="4248472" cy="14176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Gebelikte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ve VTE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916832"/>
            <a:ext cx="3754760" cy="35569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err="1" smtClean="0"/>
              <a:t>Edinsel</a:t>
            </a:r>
            <a:r>
              <a:rPr lang="tr-TR" sz="2800" dirty="0" smtClean="0"/>
              <a:t> veya kalıtsal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: %50 </a:t>
            </a:r>
          </a:p>
          <a:p>
            <a:r>
              <a:rPr lang="tr-TR" sz="2800" dirty="0" smtClean="0"/>
              <a:t>Her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 eşit derecede değil</a:t>
            </a:r>
          </a:p>
          <a:p>
            <a:r>
              <a:rPr lang="tr-TR" sz="2800" dirty="0" err="1" smtClean="0"/>
              <a:t>Multiple</a:t>
            </a:r>
            <a:r>
              <a:rPr lang="tr-TR" sz="2800" dirty="0" smtClean="0"/>
              <a:t> </a:t>
            </a:r>
            <a:r>
              <a:rPr lang="tr-TR" sz="2800" dirty="0" err="1" smtClean="0"/>
              <a:t>trombofilide</a:t>
            </a:r>
            <a:r>
              <a:rPr lang="tr-TR" sz="2800" dirty="0" smtClean="0"/>
              <a:t> risk daha fazla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708315" y="170202"/>
            <a:ext cx="4248472" cy="14176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Gebelikte VTE Riskini Artıran Diğer Nedenler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708315" y="1916832"/>
            <a:ext cx="4248472" cy="4133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VTE öyküsü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Birinci derece akrabalarda VTE öyküsü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Operasyon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&gt;35 yaş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Yüksek parite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Obezite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Sigara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32656"/>
            <a:ext cx="9144000" cy="912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tr-TR" sz="40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Kalıtsal </a:t>
            </a:r>
            <a:r>
              <a:rPr lang="tr-TR" sz="40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Trombofili</a:t>
            </a:r>
            <a:r>
              <a:rPr lang="tr-TR" sz="40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 ve VTE Riski</a:t>
            </a:r>
            <a:r>
              <a:rPr lang="tr-TR" sz="36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/>
            </a:r>
            <a:br>
              <a:rPr lang="tr-TR" sz="36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</a:br>
            <a:r>
              <a:rPr lang="tr-TR" sz="2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(ACOG </a:t>
            </a:r>
            <a:r>
              <a:rPr lang="tr-TR" sz="24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Practise</a:t>
            </a:r>
            <a:r>
              <a:rPr lang="tr-TR" sz="2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 </a:t>
            </a:r>
            <a:r>
              <a:rPr lang="tr-TR" sz="24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Bulltein</a:t>
            </a:r>
            <a:r>
              <a:rPr lang="tr-TR" sz="2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, ≠ 138. </a:t>
            </a:r>
            <a:r>
              <a:rPr lang="tr-TR" sz="24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Tromboembolizm</a:t>
            </a:r>
            <a:r>
              <a:rPr lang="tr-TR" sz="2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 in </a:t>
            </a:r>
            <a:r>
              <a:rPr lang="tr-TR" sz="2400" b="1" i="1" kern="0" dirty="0" err="1">
                <a:solidFill>
                  <a:srgbClr val="FFFF00"/>
                </a:solidFill>
                <a:ea typeface="+mj-ea"/>
                <a:cs typeface="Times New Roman" pitchFamily="18" charset="0"/>
              </a:rPr>
              <a:t>pregnancy</a:t>
            </a:r>
            <a:r>
              <a:rPr lang="tr-TR" sz="2400" b="1" i="1" kern="0" dirty="0">
                <a:solidFill>
                  <a:srgbClr val="FFFF00"/>
                </a:solidFill>
                <a:ea typeface="+mj-ea"/>
                <a:cs typeface="Times New Roman" pitchFamily="18" charset="0"/>
              </a:rPr>
              <a:t>. 2013)</a:t>
            </a:r>
            <a:endParaRPr lang="tr-TR" sz="2400" i="1" kern="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 l="5167" t="13828" r="6275" b="31752"/>
          <a:stretch>
            <a:fillRect/>
          </a:stretch>
        </p:blipFill>
        <p:spPr bwMode="auto">
          <a:xfrm>
            <a:off x="38100" y="2714625"/>
            <a:ext cx="9105900" cy="403322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4 Dikdörtgen"/>
          <p:cNvSpPr/>
          <p:nvPr/>
        </p:nvSpPr>
        <p:spPr>
          <a:xfrm>
            <a:off x="251520" y="1556792"/>
            <a:ext cx="838842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 </a:t>
            </a:r>
            <a:r>
              <a:rPr lang="tr-TR" sz="2800" dirty="0" err="1" smtClean="0"/>
              <a:t>prevalansı</a:t>
            </a:r>
            <a:r>
              <a:rPr lang="tr-TR" sz="2800" dirty="0" smtClean="0"/>
              <a:t> ve VTE riski</a:t>
            </a:r>
            <a:endParaRPr lang="tr-TR" sz="2800" dirty="0"/>
          </a:p>
        </p:txBody>
      </p:sp>
      <p:sp>
        <p:nvSpPr>
          <p:cNvPr id="10" name="9 Oval"/>
          <p:cNvSpPr/>
          <p:nvPr/>
        </p:nvSpPr>
        <p:spPr>
          <a:xfrm>
            <a:off x="4427984" y="436510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4355976" y="4869160"/>
            <a:ext cx="57606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5652120" y="4077072"/>
            <a:ext cx="936104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66288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545124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55504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33056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15" y="5875434"/>
            <a:ext cx="5302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FF00"/>
                </a:solidFill>
              </a:rPr>
              <a:t>Sık Görülen Kalıtsal </a:t>
            </a:r>
            <a:r>
              <a:rPr lang="tr-TR" b="1" i="1" dirty="0" err="1" smtClean="0">
                <a:solidFill>
                  <a:srgbClr val="FFFF00"/>
                </a:solidFill>
              </a:rPr>
              <a:t>Trombofililer</a:t>
            </a:r>
            <a:r>
              <a:rPr lang="tr-TR" b="1" i="1" dirty="0" smtClean="0">
                <a:solidFill>
                  <a:srgbClr val="FFFF00"/>
                </a:solidFill>
              </a:rPr>
              <a:t> ve VTE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VTE Öyküsü Olmayan Kadınlar ve 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3068960"/>
            <a:ext cx="4680520" cy="3600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sz="3000" dirty="0" smtClean="0"/>
              <a:t>4885 düşük-risk kadın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3000" dirty="0" smtClean="0"/>
              <a:t>İlk </a:t>
            </a:r>
            <a:r>
              <a:rPr lang="tr-TR" sz="3000" dirty="0" err="1" smtClean="0"/>
              <a:t>trimester</a:t>
            </a:r>
            <a:r>
              <a:rPr lang="tr-TR" sz="3000" dirty="0" smtClean="0"/>
              <a:t> gebelik ve VTE öyküsü yok </a:t>
            </a:r>
          </a:p>
          <a:p>
            <a:pPr marL="742950" lvl="2" indent="-342900"/>
            <a:r>
              <a:rPr lang="tr-TR" sz="2600" dirty="0" smtClean="0"/>
              <a:t>134 (%2.7) FVL mutasyonu var</a:t>
            </a:r>
          </a:p>
          <a:p>
            <a:pPr marL="742950" lvl="2" indent="-342900"/>
            <a:r>
              <a:rPr lang="tr-TR" sz="2600" dirty="0" smtClean="0"/>
              <a:t>Hiçbirinde VTE gelişmiyor (doğumdan sonra 6 haftaya kadar)</a:t>
            </a:r>
            <a:r>
              <a:rPr lang="tr-TR" sz="2800" dirty="0" smtClean="0"/>
              <a:t> </a:t>
            </a:r>
          </a:p>
          <a:p>
            <a:pPr marL="400050" lvl="2" indent="0">
              <a:buNone/>
            </a:pPr>
            <a:r>
              <a:rPr lang="tr-TR" sz="2200" i="1" dirty="0" smtClean="0">
                <a:solidFill>
                  <a:srgbClr val="C00000"/>
                </a:solidFill>
              </a:rPr>
              <a:t>		</a:t>
            </a:r>
            <a:r>
              <a:rPr lang="tr-TR" sz="2200" i="1" dirty="0" err="1" smtClean="0">
                <a:solidFill>
                  <a:srgbClr val="C00000"/>
                </a:solidFill>
              </a:rPr>
              <a:t>Dizon-Townson</a:t>
            </a:r>
            <a:r>
              <a:rPr lang="tr-TR" sz="2200" i="1" dirty="0" smtClean="0">
                <a:solidFill>
                  <a:srgbClr val="C00000"/>
                </a:solidFill>
              </a:rPr>
              <a:t> D. 2005.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29200" y="3068960"/>
            <a:ext cx="3810000" cy="36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1707 </a:t>
            </a:r>
            <a:r>
              <a:rPr lang="tr-TR" dirty="0" err="1" smtClean="0"/>
              <a:t>nullipar</a:t>
            </a:r>
            <a:r>
              <a:rPr lang="tr-TR" dirty="0" smtClean="0"/>
              <a:t> Avustralya kadını</a:t>
            </a:r>
          </a:p>
          <a:p>
            <a:r>
              <a:rPr lang="tr-TR" dirty="0" smtClean="0"/>
              <a:t>Kendisinde veya ailesinde VTE ve kötü </a:t>
            </a:r>
            <a:r>
              <a:rPr lang="tr-TR" dirty="0" err="1" smtClean="0"/>
              <a:t>obstetrik</a:t>
            </a:r>
            <a:r>
              <a:rPr lang="tr-TR" dirty="0" smtClean="0"/>
              <a:t> öyküsü yok</a:t>
            </a:r>
          </a:p>
          <a:p>
            <a:pPr lvl="1">
              <a:buFont typeface="Wingdings" pitchFamily="2" charset="2"/>
              <a:buChar char="§"/>
            </a:pPr>
            <a:r>
              <a:rPr lang="tr-TR" sz="2600" dirty="0" smtClean="0"/>
              <a:t>FVL ve PGM </a:t>
            </a:r>
            <a:r>
              <a:rPr lang="tr-TR" sz="2600" dirty="0" err="1" smtClean="0"/>
              <a:t>heterozigote</a:t>
            </a:r>
            <a:r>
              <a:rPr lang="tr-TR" sz="2600" dirty="0" smtClean="0"/>
              <a:t> </a:t>
            </a:r>
            <a:r>
              <a:rPr lang="tr-TR" sz="2600" dirty="0" err="1" smtClean="0"/>
              <a:t>prevalansı</a:t>
            </a:r>
            <a:r>
              <a:rPr lang="tr-TR" sz="2600" dirty="0" smtClean="0"/>
              <a:t> %5.39 ve %2.38 </a:t>
            </a:r>
          </a:p>
          <a:p>
            <a:pPr lvl="1">
              <a:buFont typeface="Wingdings" pitchFamily="2" charset="2"/>
              <a:buChar char="§"/>
            </a:pPr>
            <a:r>
              <a:rPr lang="tr-TR" sz="2600" dirty="0" smtClean="0"/>
              <a:t>Hiçbirinde VTE gelişmiyor </a:t>
            </a:r>
          </a:p>
          <a:p>
            <a:pPr lvl="1">
              <a:buFont typeface="Arial" pitchFamily="34" charset="0"/>
              <a:buNone/>
            </a:pPr>
            <a:r>
              <a:rPr lang="tr-TR" sz="2400" dirty="0" smtClean="0"/>
              <a:t> 			</a:t>
            </a:r>
            <a:r>
              <a:rPr lang="tr-TR" sz="2400" i="1" dirty="0" smtClean="0">
                <a:solidFill>
                  <a:srgbClr val="C00000"/>
                </a:solidFill>
              </a:rPr>
              <a:t>Said JM. 2010.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09600" y="1752600"/>
            <a:ext cx="8229600" cy="95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Prospektif</a:t>
            </a:r>
            <a:r>
              <a:rPr lang="tr-TR" dirty="0" smtClean="0"/>
              <a:t> çalışmalar retrospektif çalışmalardan daha düşük oranda ilişki bildiriyor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681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tr-TR" sz="4000" b="1" dirty="0" smtClean="0">
                <a:solidFill>
                  <a:srgbClr val="FFFF00"/>
                </a:solidFill>
              </a:rPr>
              <a:t>TIPPS ÇALIŞMASI</a:t>
            </a:r>
            <a:br>
              <a:rPr lang="tr-TR" sz="4000" b="1" dirty="0" smtClean="0">
                <a:solidFill>
                  <a:srgbClr val="FFFF00"/>
                </a:solidFill>
              </a:rPr>
            </a:br>
            <a:r>
              <a:rPr lang="tr-TR" sz="3100" b="1" dirty="0" smtClean="0">
                <a:solidFill>
                  <a:srgbClr val="FFFF00"/>
                </a:solidFill>
              </a:rPr>
              <a:t>(</a:t>
            </a:r>
            <a:r>
              <a:rPr lang="tr-TR" sz="3100" b="1" dirty="0" err="1" smtClean="0">
                <a:solidFill>
                  <a:srgbClr val="FFFF00"/>
                </a:solidFill>
              </a:rPr>
              <a:t>Thrombophilia</a:t>
            </a:r>
            <a:r>
              <a:rPr lang="tr-TR" sz="3100" b="1" dirty="0" smtClean="0">
                <a:solidFill>
                  <a:srgbClr val="FFFF00"/>
                </a:solidFill>
              </a:rPr>
              <a:t> in </a:t>
            </a:r>
            <a:r>
              <a:rPr lang="tr-TR" sz="3100" b="1" dirty="0" err="1" smtClean="0">
                <a:solidFill>
                  <a:srgbClr val="FFFF00"/>
                </a:solidFill>
              </a:rPr>
              <a:t>Pregnancy</a:t>
            </a:r>
            <a:r>
              <a:rPr lang="tr-TR" sz="3100" b="1" dirty="0" smtClean="0">
                <a:solidFill>
                  <a:srgbClr val="FFFF00"/>
                </a:solidFill>
              </a:rPr>
              <a:t> </a:t>
            </a:r>
            <a:r>
              <a:rPr lang="tr-TR" sz="3100" b="1" dirty="0" err="1" smtClean="0">
                <a:solidFill>
                  <a:srgbClr val="FFFF00"/>
                </a:solidFill>
              </a:rPr>
              <a:t>Prophylaxis</a:t>
            </a:r>
            <a:r>
              <a:rPr lang="tr-TR" sz="3100" b="1" dirty="0" smtClean="0">
                <a:solidFill>
                  <a:srgbClr val="FFFF00"/>
                </a:solidFill>
              </a:rPr>
              <a:t> </a:t>
            </a:r>
            <a:r>
              <a:rPr lang="tr-TR" sz="3100" b="1" dirty="0" err="1" smtClean="0">
                <a:solidFill>
                  <a:srgbClr val="FFFF00"/>
                </a:solidFill>
              </a:rPr>
              <a:t>Study</a:t>
            </a:r>
            <a:r>
              <a:rPr lang="tr-TR" sz="3100" b="1" dirty="0" smtClean="0">
                <a:solidFill>
                  <a:srgbClr val="FFFF00"/>
                </a:solidFill>
              </a:rPr>
              <a:t>)</a:t>
            </a:r>
            <a:br>
              <a:rPr lang="tr-TR" sz="3100" b="1" dirty="0" smtClean="0">
                <a:solidFill>
                  <a:srgbClr val="FFFF00"/>
                </a:solidFill>
              </a:rPr>
            </a:br>
            <a:r>
              <a:rPr lang="tr-TR" sz="2000" i="1" dirty="0" err="1" smtClean="0">
                <a:solidFill>
                  <a:srgbClr val="C00000"/>
                </a:solidFill>
              </a:rPr>
              <a:t>Rodger</a:t>
            </a:r>
            <a:r>
              <a:rPr lang="tr-TR" sz="2000" i="1" dirty="0" smtClean="0">
                <a:solidFill>
                  <a:srgbClr val="C00000"/>
                </a:solidFill>
              </a:rPr>
              <a:t> MA, </a:t>
            </a:r>
            <a:r>
              <a:rPr lang="tr-TR" sz="2000" i="1" dirty="0" err="1" smtClean="0">
                <a:solidFill>
                  <a:srgbClr val="C00000"/>
                </a:solidFill>
              </a:rPr>
              <a:t>Lancet</a:t>
            </a:r>
            <a:r>
              <a:rPr lang="tr-TR" sz="2000" i="1" dirty="0" smtClean="0">
                <a:solidFill>
                  <a:srgbClr val="C00000"/>
                </a:solidFill>
              </a:rPr>
              <a:t>. 2014;384(9955):1673. 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76400"/>
            <a:ext cx="4464496" cy="47811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292 </a:t>
            </a:r>
            <a:r>
              <a:rPr lang="tr-TR" dirty="0" err="1" smtClean="0"/>
              <a:t>trombofilili</a:t>
            </a:r>
            <a:r>
              <a:rPr lang="tr-TR" dirty="0" smtClean="0"/>
              <a:t> gebe</a:t>
            </a:r>
          </a:p>
          <a:p>
            <a:r>
              <a:rPr lang="tr-TR" dirty="0" smtClean="0"/>
              <a:t>VTE için artmış risk veya plasentaya bağlı gebelik komplikasyonu öyküsü </a:t>
            </a:r>
          </a:p>
          <a:p>
            <a:r>
              <a:rPr lang="tr-TR" dirty="0" err="1" smtClean="0"/>
              <a:t>Antepartum</a:t>
            </a:r>
            <a:r>
              <a:rPr lang="tr-TR" dirty="0" smtClean="0"/>
              <a:t> </a:t>
            </a:r>
            <a:r>
              <a:rPr lang="tr-TR" dirty="0" err="1" smtClean="0"/>
              <a:t>profilaktik</a:t>
            </a:r>
            <a:r>
              <a:rPr lang="tr-TR" dirty="0" smtClean="0"/>
              <a:t> </a:t>
            </a:r>
            <a:r>
              <a:rPr lang="tr-TR" dirty="0" err="1" smtClean="0"/>
              <a:t>daltaperin</a:t>
            </a:r>
            <a:r>
              <a:rPr lang="tr-TR" dirty="0" smtClean="0"/>
              <a:t> alan ve almayan iki grup</a:t>
            </a:r>
            <a:endParaRPr lang="tr-TR" sz="2000" i="1" dirty="0">
              <a:solidFill>
                <a:srgbClr val="C00000"/>
              </a:solidFill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932040" y="1628800"/>
            <a:ext cx="4104456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İki grup arasında </a:t>
            </a:r>
            <a:r>
              <a:rPr lang="tr-TR" dirty="0" err="1" smtClean="0"/>
              <a:t>semptomatik</a:t>
            </a:r>
            <a:r>
              <a:rPr lang="tr-TR" dirty="0" smtClean="0"/>
              <a:t> VTE </a:t>
            </a:r>
            <a:r>
              <a:rPr lang="tr-TR" dirty="0" err="1" smtClean="0"/>
              <a:t>prevalansı</a:t>
            </a:r>
            <a:r>
              <a:rPr lang="tr-TR" dirty="0" smtClean="0"/>
              <a:t> farklı değil 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Dalteparin</a:t>
            </a:r>
            <a:r>
              <a:rPr lang="tr-TR" dirty="0" smtClean="0"/>
              <a:t>; %0.7 (1/146)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Kontrol; %1.4 (2/143)</a:t>
            </a:r>
            <a:r>
              <a:rPr lang="tr-TR" i="1" dirty="0" smtClean="0">
                <a:solidFill>
                  <a:srgbClr val="C00000"/>
                </a:solidFill>
              </a:rPr>
              <a:t>		</a:t>
            </a:r>
            <a:endParaRPr lang="tr-TR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123728" y="1484784"/>
            <a:ext cx="680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 smtClean="0">
                <a:solidFill>
                  <a:schemeClr val="bg1"/>
                </a:solidFill>
              </a:rPr>
              <a:t>Obtetrik</a:t>
            </a:r>
            <a:r>
              <a:rPr lang="tr-TR" sz="4800" b="1" dirty="0" smtClean="0">
                <a:solidFill>
                  <a:schemeClr val="bg1"/>
                </a:solidFill>
              </a:rPr>
              <a:t> Komplikasyonlar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3275856" y="2564904"/>
            <a:ext cx="288032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Kalıtsal </a:t>
            </a:r>
            <a:r>
              <a:rPr lang="tr-TR" sz="2000" b="1" dirty="0" err="1" smtClean="0">
                <a:solidFill>
                  <a:schemeClr val="tx1"/>
                </a:solidFill>
              </a:rPr>
              <a:t>Trombofili</a:t>
            </a:r>
            <a:r>
              <a:rPr lang="tr-TR" sz="2000" b="1" dirty="0" smtClean="0">
                <a:solidFill>
                  <a:schemeClr val="tx1"/>
                </a:solidFill>
              </a:rPr>
              <a:t> Komplikasyonları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3779912" y="54868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sz="2000" b="1" dirty="0" err="1" smtClean="0"/>
              <a:t>tromboembolizm</a:t>
            </a:r>
            <a:r>
              <a:rPr lang="tr-TR" b="1" dirty="0" smtClean="0"/>
              <a:t> (VTE)</a:t>
            </a:r>
          </a:p>
          <a:p>
            <a:pPr algn="ctr"/>
            <a:endParaRPr lang="tr-TR" sz="1600" dirty="0"/>
          </a:p>
        </p:txBody>
      </p:sp>
      <p:sp>
        <p:nvSpPr>
          <p:cNvPr id="6" name="5 Akış Çizelgesi: İşlem"/>
          <p:cNvSpPr/>
          <p:nvPr/>
        </p:nvSpPr>
        <p:spPr>
          <a:xfrm>
            <a:off x="611560" y="1484784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trombofili</a:t>
            </a:r>
            <a:endParaRPr lang="tr-TR" sz="2000" b="1" dirty="0" smtClean="0"/>
          </a:p>
          <a:p>
            <a:pPr algn="ctr"/>
            <a:endParaRPr lang="tr-TR" sz="2000" dirty="0"/>
          </a:p>
        </p:txBody>
      </p:sp>
      <p:sp>
        <p:nvSpPr>
          <p:cNvPr id="7" name="6 Akış Çizelgesi: İşlem"/>
          <p:cNvSpPr/>
          <p:nvPr/>
        </p:nvSpPr>
        <p:spPr>
          <a:xfrm>
            <a:off x="3779912" y="5157192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Preeklampsi</a:t>
            </a:r>
            <a:endParaRPr lang="tr-TR" sz="2000" b="1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876256" y="1484784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Spontan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abortus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ve ölü doğum</a:t>
            </a:r>
            <a:endParaRPr lang="tr-TR" sz="2000" b="1" dirty="0"/>
          </a:p>
        </p:txBody>
      </p:sp>
      <p:sp>
        <p:nvSpPr>
          <p:cNvPr id="11" name="10 Sağ Ok"/>
          <p:cNvSpPr/>
          <p:nvPr/>
        </p:nvSpPr>
        <p:spPr>
          <a:xfrm rot="1243623">
            <a:off x="6127931" y="3829448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6200000">
            <a:off x="4608004" y="180882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2008126">
            <a:off x="2884737" y="238884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5400000">
            <a:off x="4608004" y="432910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6732240" y="4509120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gelişme geriliği</a:t>
            </a:r>
            <a:endParaRPr lang="tr-TR" sz="2000" b="1" dirty="0"/>
          </a:p>
        </p:txBody>
      </p:sp>
      <p:sp>
        <p:nvSpPr>
          <p:cNvPr id="18" name="17 Akış Çizelgesi: İşlem"/>
          <p:cNvSpPr/>
          <p:nvPr/>
        </p:nvSpPr>
        <p:spPr>
          <a:xfrm>
            <a:off x="611560" y="450912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Ablasyo</a:t>
            </a:r>
            <a:r>
              <a:rPr lang="tr-TR" sz="2000" b="1" dirty="0" smtClean="0"/>
              <a:t> plasenta</a:t>
            </a:r>
            <a:endParaRPr lang="tr-TR" sz="2000" b="1" dirty="0"/>
          </a:p>
        </p:txBody>
      </p:sp>
      <p:sp>
        <p:nvSpPr>
          <p:cNvPr id="21" name="20 Sağ Ok"/>
          <p:cNvSpPr/>
          <p:nvPr/>
        </p:nvSpPr>
        <p:spPr>
          <a:xfrm rot="9341873">
            <a:off x="2904022" y="375921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19727646">
            <a:off x="6316672" y="2462064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Komplikasyonları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607496" y="1268760"/>
            <a:ext cx="4536504" cy="2636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 smtClean="0">
                <a:solidFill>
                  <a:schemeClr val="tx1"/>
                </a:solidFill>
              </a:rPr>
              <a:t>Spontan</a:t>
            </a:r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r>
              <a:rPr lang="tr-TR" sz="4400" b="1" dirty="0" err="1" smtClean="0">
                <a:solidFill>
                  <a:schemeClr val="tx1"/>
                </a:solidFill>
              </a:rPr>
              <a:t>Abortus</a:t>
            </a:r>
            <a:r>
              <a:rPr lang="tr-TR" sz="4400" b="1" dirty="0" smtClean="0">
                <a:solidFill>
                  <a:schemeClr val="tx1"/>
                </a:solidFill>
              </a:rPr>
              <a:t>, </a:t>
            </a:r>
            <a:r>
              <a:rPr lang="tr-TR" sz="4400" b="1" dirty="0" err="1" smtClean="0">
                <a:solidFill>
                  <a:schemeClr val="tx1"/>
                </a:solidFill>
              </a:rPr>
              <a:t>Fetal</a:t>
            </a:r>
            <a:r>
              <a:rPr lang="tr-TR" sz="4400" b="1" dirty="0" smtClean="0">
                <a:solidFill>
                  <a:schemeClr val="tx1"/>
                </a:solidFill>
              </a:rPr>
              <a:t> Kayıp ve Ölü Doğum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ve </a:t>
            </a:r>
            <a:r>
              <a:rPr lang="tr-TR" b="1" dirty="0" err="1" smtClean="0">
                <a:solidFill>
                  <a:srgbClr val="FFFF00"/>
                </a:solidFill>
              </a:rPr>
              <a:t>Spontan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Abortus</a:t>
            </a:r>
            <a:r>
              <a:rPr lang="tr-TR" b="1" dirty="0" smtClean="0">
                <a:solidFill>
                  <a:srgbClr val="FFFF00"/>
                </a:solidFill>
              </a:rPr>
              <a:t>, </a:t>
            </a:r>
            <a:r>
              <a:rPr lang="tr-TR" b="1" dirty="0" err="1" smtClean="0">
                <a:solidFill>
                  <a:srgbClr val="FFFF00"/>
                </a:solidFill>
              </a:rPr>
              <a:t>Fetal</a:t>
            </a:r>
            <a:r>
              <a:rPr lang="tr-TR" b="1" dirty="0" smtClean="0">
                <a:solidFill>
                  <a:srgbClr val="FFFF00"/>
                </a:solidFill>
              </a:rPr>
              <a:t> Kayıp ve Ölü Doğum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Tekrarlayan gebelik kaybı (TGK), </a:t>
            </a:r>
            <a:r>
              <a:rPr lang="tr-TR" dirty="0" err="1" smtClean="0"/>
              <a:t>fetal</a:t>
            </a:r>
            <a:r>
              <a:rPr lang="tr-TR" dirty="0" smtClean="0"/>
              <a:t> kayıp ve ölü doğum ilişkisi </a:t>
            </a:r>
            <a:r>
              <a:rPr lang="tr-TR" i="1" dirty="0" smtClean="0">
                <a:solidFill>
                  <a:srgbClr val="C00000"/>
                </a:solidFill>
              </a:rPr>
              <a:t>tartışmalı</a:t>
            </a:r>
          </a:p>
          <a:p>
            <a:r>
              <a:rPr lang="tr-TR" dirty="0" smtClean="0"/>
              <a:t>Geniş </a:t>
            </a:r>
            <a:r>
              <a:rPr lang="tr-TR" dirty="0" err="1" smtClean="0"/>
              <a:t>prospektif</a:t>
            </a:r>
            <a:r>
              <a:rPr lang="tr-TR" dirty="0" smtClean="0"/>
              <a:t> çalışmalarda erken ve geç gebelik kaybı ile ilişki yok </a:t>
            </a:r>
          </a:p>
          <a:p>
            <a:r>
              <a:rPr lang="tr-TR" dirty="0" smtClean="0"/>
              <a:t> Vaka-kontrol ve retrospektif çalışmalarda özellikle </a:t>
            </a:r>
            <a:r>
              <a:rPr lang="tr-TR" i="1" dirty="0" smtClean="0">
                <a:solidFill>
                  <a:srgbClr val="C00000"/>
                </a:solidFill>
              </a:rPr>
              <a:t>geç gebelik kaybında </a:t>
            </a:r>
            <a:r>
              <a:rPr lang="tr-TR" dirty="0" smtClean="0"/>
              <a:t>ilişki var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ve Gebelik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772817"/>
            <a:ext cx="8229600" cy="7200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trombozu</a:t>
            </a:r>
            <a:r>
              <a:rPr lang="tr-TR" dirty="0" smtClean="0"/>
              <a:t> artırır</a:t>
            </a: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1403648" y="4365104"/>
            <a:ext cx="7077472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Plasentaya bağlı komplikasyonlar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611560" y="2924944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Düşük akımlı </a:t>
            </a:r>
            <a:r>
              <a:rPr lang="tr-TR" sz="3200" dirty="0" err="1" smtClean="0"/>
              <a:t>maternal</a:t>
            </a:r>
            <a:r>
              <a:rPr lang="tr-TR" sz="3200" dirty="0" smtClean="0"/>
              <a:t>-</a:t>
            </a:r>
            <a:r>
              <a:rPr lang="tr-TR" sz="3200" dirty="0" err="1" smtClean="0"/>
              <a:t>plasental</a:t>
            </a:r>
            <a:r>
              <a:rPr lang="tr-TR" sz="3200" dirty="0" smtClean="0"/>
              <a:t> akım sonucunda </a:t>
            </a:r>
            <a:r>
              <a:rPr lang="tr-TR" sz="3200" dirty="0" err="1" smtClean="0"/>
              <a:t>tromboz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355976" y="5805264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•</a:t>
            </a:r>
            <a:r>
              <a:rPr lang="tr-TR" dirty="0" smtClean="0">
                <a:solidFill>
                  <a:srgbClr val="C00000"/>
                </a:solidFill>
              </a:rPr>
              <a:t>FVL;</a:t>
            </a:r>
            <a:r>
              <a:rPr lang="tr-TR" dirty="0" smtClean="0"/>
              <a:t> erken (&lt;13 </a:t>
            </a:r>
            <a:r>
              <a:rPr lang="tr-TR" dirty="0" err="1" smtClean="0"/>
              <a:t>hf</a:t>
            </a:r>
            <a:r>
              <a:rPr lang="tr-TR" dirty="0" smtClean="0"/>
              <a:t>) ve geç (&gt;22 </a:t>
            </a:r>
            <a:r>
              <a:rPr lang="tr-TR" dirty="0" err="1" smtClean="0"/>
              <a:t>hf</a:t>
            </a:r>
            <a:r>
              <a:rPr lang="tr-TR" dirty="0" smtClean="0"/>
              <a:t>) TGK ile ve geç TGK olmayan kayıp (&gt;19 </a:t>
            </a:r>
            <a:r>
              <a:rPr lang="tr-TR" dirty="0" err="1" smtClean="0"/>
              <a:t>hf</a:t>
            </a:r>
            <a:r>
              <a:rPr lang="tr-TR" dirty="0" smtClean="0"/>
              <a:t>) ile ilişkili </a:t>
            </a:r>
          </a:p>
          <a:p>
            <a:pPr>
              <a:buNone/>
            </a:pPr>
            <a:r>
              <a:rPr lang="tr-TR" dirty="0" smtClean="0"/>
              <a:t>•</a:t>
            </a:r>
            <a:r>
              <a:rPr lang="tr-TR" dirty="0" smtClean="0">
                <a:solidFill>
                  <a:srgbClr val="C00000"/>
                </a:solidFill>
              </a:rPr>
              <a:t>PGM;</a:t>
            </a:r>
            <a:r>
              <a:rPr lang="tr-TR" dirty="0" smtClean="0"/>
              <a:t> erken TGK ve geç TGK olmayan </a:t>
            </a:r>
            <a:r>
              <a:rPr lang="tr-TR" dirty="0" err="1" smtClean="0"/>
              <a:t>fetal</a:t>
            </a:r>
            <a:r>
              <a:rPr lang="tr-TR" dirty="0" smtClean="0"/>
              <a:t> kayıp ile ilişkili</a:t>
            </a:r>
          </a:p>
          <a:p>
            <a:pPr>
              <a:buNone/>
            </a:pPr>
            <a:r>
              <a:rPr lang="tr-TR" dirty="0" smtClean="0"/>
              <a:t>•</a:t>
            </a:r>
            <a:r>
              <a:rPr lang="tr-TR" dirty="0" smtClean="0">
                <a:solidFill>
                  <a:srgbClr val="C00000"/>
                </a:solidFill>
              </a:rPr>
              <a:t>Protein S eksikliği; </a:t>
            </a:r>
            <a:r>
              <a:rPr lang="tr-TR" dirty="0" smtClean="0"/>
              <a:t>geç TGK olmayan </a:t>
            </a:r>
            <a:r>
              <a:rPr lang="tr-TR" dirty="0" err="1" smtClean="0"/>
              <a:t>fetal</a:t>
            </a:r>
            <a:r>
              <a:rPr lang="tr-TR" dirty="0" smtClean="0"/>
              <a:t> kayıp ile ilişkili,fakat TGK ile ilişki netliği az</a:t>
            </a:r>
          </a:p>
          <a:p>
            <a:pPr>
              <a:buNone/>
            </a:pPr>
            <a:r>
              <a:rPr lang="tr-TR" dirty="0" smtClean="0"/>
              <a:t>•</a:t>
            </a:r>
            <a:r>
              <a:rPr lang="tr-TR" dirty="0" smtClean="0">
                <a:solidFill>
                  <a:srgbClr val="C00000"/>
                </a:solidFill>
              </a:rPr>
              <a:t>Protein C ve AT eksikliği; </a:t>
            </a:r>
            <a:r>
              <a:rPr lang="tr-TR" dirty="0" err="1" smtClean="0"/>
              <a:t>fetal</a:t>
            </a:r>
            <a:r>
              <a:rPr lang="tr-TR" dirty="0" smtClean="0"/>
              <a:t> kayıp ile ilişkili değil ancak örneklem sayısı küçük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275" t="23940" r="4798" b="60615"/>
          <a:stretch>
            <a:fillRect/>
          </a:stretch>
        </p:blipFill>
        <p:spPr bwMode="auto">
          <a:xfrm>
            <a:off x="254694" y="332656"/>
            <a:ext cx="8673357" cy="109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395536" y="980728"/>
            <a:ext cx="60486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i="1" dirty="0" err="1" smtClean="0"/>
              <a:t>Evelyne</a:t>
            </a:r>
            <a:r>
              <a:rPr lang="tr-TR" i="1" dirty="0" smtClean="0"/>
              <a:t> Rey, Susan R </a:t>
            </a:r>
            <a:r>
              <a:rPr lang="tr-TR" i="1" dirty="0" err="1" smtClean="0"/>
              <a:t>Kahn</a:t>
            </a:r>
            <a:r>
              <a:rPr lang="tr-TR" i="1" dirty="0" smtClean="0"/>
              <a:t>, </a:t>
            </a:r>
            <a:r>
              <a:rPr lang="tr-TR" i="1" dirty="0" err="1" smtClean="0"/>
              <a:t>Michèle</a:t>
            </a:r>
            <a:r>
              <a:rPr lang="tr-TR" i="1" dirty="0" smtClean="0"/>
              <a:t> </a:t>
            </a:r>
            <a:r>
              <a:rPr lang="tr-TR" i="1" dirty="0" err="1" smtClean="0"/>
              <a:t>David</a:t>
            </a:r>
            <a:r>
              <a:rPr lang="tr-TR" i="1" dirty="0" smtClean="0"/>
              <a:t>, </a:t>
            </a:r>
            <a:r>
              <a:rPr lang="tr-TR" i="1" dirty="0" err="1" smtClean="0"/>
              <a:t>Ian</a:t>
            </a:r>
            <a:r>
              <a:rPr lang="tr-TR" i="1" dirty="0" smtClean="0"/>
              <a:t> </a:t>
            </a:r>
            <a:r>
              <a:rPr lang="tr-TR" i="1" dirty="0" err="1" smtClean="0"/>
              <a:t>Shrier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796136" y="980728"/>
            <a:ext cx="260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/>
              <a:t>Lancet</a:t>
            </a:r>
            <a:r>
              <a:rPr lang="tr-TR" i="1" dirty="0" smtClean="0"/>
              <a:t> 2003; 361: 901–08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95536" y="1556792"/>
            <a:ext cx="835292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smtClean="0"/>
              <a:t>Metaanaliz</a:t>
            </a:r>
            <a:r>
              <a:rPr lang="tr-TR" sz="2800" dirty="0" smtClean="0"/>
              <a:t>, 31 vaka-kontrol, </a:t>
            </a:r>
            <a:r>
              <a:rPr lang="tr-TR" sz="2800" dirty="0" err="1" smtClean="0"/>
              <a:t>kohort</a:t>
            </a:r>
            <a:r>
              <a:rPr lang="tr-TR" sz="2800" dirty="0" smtClean="0"/>
              <a:t>, kesitsel çalışma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120" t="30562" r="3691" b="42278"/>
          <a:stretch>
            <a:fillRect/>
          </a:stretch>
        </p:blipFill>
        <p:spPr bwMode="auto">
          <a:xfrm>
            <a:off x="251520" y="332656"/>
            <a:ext cx="8601533" cy="191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3923928" y="1196752"/>
            <a:ext cx="35703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J </a:t>
            </a:r>
            <a:r>
              <a:rPr lang="en-US" dirty="0" err="1" smtClean="0"/>
              <a:t>Thromb</a:t>
            </a:r>
            <a:r>
              <a:rPr lang="en-US" dirty="0" smtClean="0"/>
              <a:t> </a:t>
            </a:r>
            <a:r>
              <a:rPr lang="en-US" dirty="0" err="1" smtClean="0"/>
              <a:t>Haemost</a:t>
            </a:r>
            <a:r>
              <a:rPr lang="en-US" dirty="0" smtClean="0"/>
              <a:t> 2005; 3: 459–64.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23528" y="2348880"/>
            <a:ext cx="7992888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843 </a:t>
            </a:r>
            <a:r>
              <a:rPr lang="tr-TR" sz="2800" dirty="0" err="1" smtClean="0"/>
              <a:t>trombofilili</a:t>
            </a:r>
            <a:r>
              <a:rPr lang="tr-TR" sz="2800" dirty="0" smtClean="0"/>
              <a:t> kadın, 571’inde 1524 gebelik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541 kontrol, 395’inde 1019  gebelik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Fetal</a:t>
            </a:r>
            <a:r>
              <a:rPr lang="tr-TR" sz="2800" dirty="0" smtClean="0"/>
              <a:t> kayıp &lt;28 </a:t>
            </a:r>
            <a:r>
              <a:rPr lang="tr-TR" sz="2800" dirty="0" err="1" smtClean="0"/>
              <a:t>hf</a:t>
            </a:r>
            <a:r>
              <a:rPr lang="tr-TR" sz="2800" dirty="0" smtClean="0"/>
              <a:t> ve ölü doğum &gt;28 </a:t>
            </a:r>
            <a:r>
              <a:rPr lang="tr-TR" sz="2800" dirty="0" err="1" smtClean="0"/>
              <a:t>hf</a:t>
            </a:r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C00000"/>
                </a:solidFill>
              </a:rPr>
              <a:t>FVL, PGM, </a:t>
            </a:r>
            <a:r>
              <a:rPr lang="tr-TR" sz="2800" dirty="0" err="1" smtClean="0">
                <a:solidFill>
                  <a:srgbClr val="C00000"/>
                </a:solidFill>
              </a:rPr>
              <a:t>Prt</a:t>
            </a:r>
            <a:r>
              <a:rPr lang="tr-TR" sz="2800" dirty="0" smtClean="0">
                <a:solidFill>
                  <a:srgbClr val="C00000"/>
                </a:solidFill>
              </a:rPr>
              <a:t> C ve S eksikliği</a:t>
            </a:r>
            <a:endParaRPr lang="tr-TR" sz="2800" dirty="0">
              <a:solidFill>
                <a:srgbClr val="C00000"/>
              </a:solidFill>
            </a:endParaRPr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251520" y="2332037"/>
            <a:ext cx="82296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Toplam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kayıp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trombofililerde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artıyor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sadece ölü doğumda anlamlı (</a:t>
            </a:r>
            <a:r>
              <a:rPr lang="tr-TR" sz="3200" dirty="0" err="1" smtClean="0"/>
              <a:t>Multiple</a:t>
            </a:r>
            <a:r>
              <a:rPr lang="tr-TR" sz="3200" dirty="0" smtClean="0"/>
              <a:t> </a:t>
            </a:r>
            <a:r>
              <a:rPr lang="tr-TR" sz="3200" dirty="0" err="1" smtClean="0"/>
              <a:t>trombofilide</a:t>
            </a:r>
            <a:r>
              <a:rPr lang="tr-TR" sz="3200" dirty="0" smtClean="0"/>
              <a:t> daha fazla)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Ölü doğum</a:t>
            </a:r>
            <a:r>
              <a:rPr kumimoji="0" lang="tr-TR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için OR: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dirty="0" smtClean="0"/>
              <a:t>FVL; </a:t>
            </a:r>
            <a:r>
              <a:rPr lang="tr-TR" sz="3200" dirty="0"/>
              <a:t>OR 2.0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eksikliğinde; OR 5.2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 C eksikliğinde; OR 2.3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 S eksikliğinde;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3.3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i="1" dirty="0" smtClean="0">
                <a:solidFill>
                  <a:srgbClr val="C00000"/>
                </a:solidFill>
              </a:rPr>
              <a:t>FVL, PGM, </a:t>
            </a:r>
            <a:r>
              <a:rPr lang="tr-TR" sz="3200" i="1" dirty="0" err="1" smtClean="0">
                <a:solidFill>
                  <a:srgbClr val="C00000"/>
                </a:solidFill>
              </a:rPr>
              <a:t>Prt</a:t>
            </a:r>
            <a:r>
              <a:rPr lang="tr-TR" sz="3200" i="1" dirty="0" smtClean="0">
                <a:solidFill>
                  <a:srgbClr val="C00000"/>
                </a:solidFill>
              </a:rPr>
              <a:t> C veya S eksikliği (tek veya </a:t>
            </a:r>
            <a:r>
              <a:rPr lang="tr-TR" sz="3200" i="1" dirty="0" err="1" smtClean="0">
                <a:solidFill>
                  <a:srgbClr val="C00000"/>
                </a:solidFill>
              </a:rPr>
              <a:t>multiple</a:t>
            </a:r>
            <a:r>
              <a:rPr lang="tr-TR" sz="3200" i="1" dirty="0" smtClean="0">
                <a:solidFill>
                  <a:srgbClr val="C00000"/>
                </a:solidFill>
              </a:rPr>
              <a:t>); </a:t>
            </a:r>
            <a:r>
              <a:rPr lang="tr-TR" sz="3200" dirty="0" err="1" smtClean="0"/>
              <a:t>abortus</a:t>
            </a:r>
            <a:r>
              <a:rPr lang="tr-TR" sz="3200" dirty="0" smtClean="0"/>
              <a:t> ile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ilişkili değil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eksikliği;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abortus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ile ilişkili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41044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5001 gebe kadın, vaka-kontrol çalışma</a:t>
            </a:r>
          </a:p>
          <a:p>
            <a:pPr lvl="0"/>
            <a:r>
              <a:rPr lang="tr-TR" i="1" dirty="0" smtClean="0">
                <a:solidFill>
                  <a:srgbClr val="C00000"/>
                </a:solidFill>
              </a:rPr>
              <a:t>FVL;</a:t>
            </a:r>
            <a:r>
              <a:rPr lang="tr-TR" i="1" dirty="0" smtClean="0"/>
              <a:t> </a:t>
            </a:r>
            <a:r>
              <a:rPr lang="tr-TR" dirty="0" smtClean="0"/>
              <a:t>ölü doğum ile ilişkili (OR 10.9; 95% CI 2.07- 56.94) erken </a:t>
            </a:r>
            <a:r>
              <a:rPr lang="tr-TR" dirty="0" err="1" smtClean="0"/>
              <a:t>fetal</a:t>
            </a:r>
            <a:r>
              <a:rPr lang="tr-TR" dirty="0" smtClean="0"/>
              <a:t> kayıp ile ilişkili değil (OR 1.76; 95% CI 0.85-3.65)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PGM;</a:t>
            </a:r>
            <a:r>
              <a:rPr lang="tr-TR" dirty="0" smtClean="0"/>
              <a:t> ölü doğum ve erken gebelik kaybı arasında ilişki yok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FVL</a:t>
            </a:r>
            <a:r>
              <a:rPr lang="tr-TR" i="1" dirty="0" smtClean="0"/>
              <a:t> </a:t>
            </a:r>
            <a:r>
              <a:rPr lang="tr-TR" i="1" dirty="0" smtClean="0">
                <a:solidFill>
                  <a:srgbClr val="C00000"/>
                </a:solidFill>
              </a:rPr>
              <a:t>ve PGM;</a:t>
            </a:r>
            <a:r>
              <a:rPr lang="tr-TR" i="1" dirty="0" smtClean="0"/>
              <a:t> </a:t>
            </a:r>
            <a:r>
              <a:rPr lang="tr-TR" dirty="0" smtClean="0"/>
              <a:t>geç gebelik kaybı ile ilişkili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429" t="26997" r="8120" b="46353"/>
          <a:stretch>
            <a:fillRect/>
          </a:stretch>
        </p:blipFill>
        <p:spPr bwMode="auto">
          <a:xfrm>
            <a:off x="179512" y="188640"/>
            <a:ext cx="8529380" cy="188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364088" y="1340768"/>
            <a:ext cx="3022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hlinkClick r:id="rId3"/>
              </a:rPr>
              <a:t>Am</a:t>
            </a:r>
            <a:r>
              <a:rPr lang="tr-TR" dirty="0" smtClean="0">
                <a:hlinkClick r:id="rId3"/>
              </a:rPr>
              <a:t> J </a:t>
            </a:r>
            <a:r>
              <a:rPr lang="tr-TR" dirty="0" err="1" smtClean="0">
                <a:hlinkClick r:id="rId3"/>
              </a:rPr>
              <a:t>Clin</a:t>
            </a:r>
            <a:r>
              <a:rPr lang="tr-TR" dirty="0" smtClean="0">
                <a:hlinkClick r:id="rId3"/>
              </a:rPr>
              <a:t> </a:t>
            </a:r>
            <a:r>
              <a:rPr lang="tr-TR" dirty="0" err="1" smtClean="0">
                <a:hlinkClick r:id="rId3"/>
              </a:rPr>
              <a:t>Pathol</a:t>
            </a:r>
            <a:r>
              <a:rPr lang="tr-TR" dirty="0" smtClean="0">
                <a:hlinkClick r:id="rId3"/>
              </a:rPr>
              <a:t> 2007; 127:68.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861049"/>
            <a:ext cx="8229600" cy="28083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102 gebelik kaybı olan kadın, 47’sinde ölü doğum var,vaka-kontrol 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FVL ve PGM</a:t>
            </a:r>
            <a:r>
              <a:rPr lang="tr-TR" dirty="0" smtClean="0"/>
              <a:t>; ölü doğum ile ilişkili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FVL ve PGM; </a:t>
            </a:r>
            <a:r>
              <a:rPr lang="tr-TR" dirty="0" smtClean="0"/>
              <a:t>erken TGK ile ilişkili değil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9966" t="17828" r="10704" b="32600"/>
          <a:stretch>
            <a:fillRect/>
          </a:stretch>
        </p:blipFill>
        <p:spPr bwMode="auto">
          <a:xfrm>
            <a:off x="827584" y="260648"/>
            <a:ext cx="7737172" cy="35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51520" y="2780928"/>
            <a:ext cx="8229600" cy="368925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Gözlemsel çalışma</a:t>
            </a:r>
          </a:p>
          <a:p>
            <a:r>
              <a:rPr lang="tr-TR" dirty="0" smtClean="0"/>
              <a:t>FVL </a:t>
            </a:r>
            <a:r>
              <a:rPr lang="tr-TR" dirty="0" err="1" smtClean="0"/>
              <a:t>or</a:t>
            </a:r>
            <a:r>
              <a:rPr lang="tr-TR" dirty="0" smtClean="0"/>
              <a:t> PGM </a:t>
            </a:r>
            <a:r>
              <a:rPr lang="tr-TR" dirty="0" err="1" smtClean="0"/>
              <a:t>heterozigot</a:t>
            </a:r>
            <a:r>
              <a:rPr lang="tr-TR" dirty="0" smtClean="0"/>
              <a:t> mutasyonu olan kadınlar ve kontrol</a:t>
            </a:r>
          </a:p>
          <a:p>
            <a:r>
              <a:rPr lang="tr-TR" dirty="0" smtClean="0"/>
              <a:t>3 TGK (&lt;10hf)</a:t>
            </a:r>
          </a:p>
          <a:p>
            <a:r>
              <a:rPr lang="tr-TR" dirty="0" err="1" smtClean="0"/>
              <a:t>Abortus</a:t>
            </a:r>
            <a:r>
              <a:rPr lang="tr-TR" dirty="0" smtClean="0"/>
              <a:t> tekrarlama oranı benzer</a:t>
            </a:r>
          </a:p>
          <a:p>
            <a:r>
              <a:rPr lang="tr-TR" dirty="0" err="1" smtClean="0"/>
              <a:t>Trombofilililerde</a:t>
            </a:r>
            <a:r>
              <a:rPr lang="tr-TR" dirty="0" smtClean="0"/>
              <a:t> ölü doğum daha fazla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442" t="11716" r="9966" b="56540"/>
          <a:stretch>
            <a:fillRect/>
          </a:stretch>
        </p:blipFill>
        <p:spPr bwMode="auto">
          <a:xfrm>
            <a:off x="611560" y="332656"/>
            <a:ext cx="7665398" cy="224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4644008" y="11967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Blood</a:t>
            </a:r>
            <a:r>
              <a:rPr lang="tr-TR" dirty="0" smtClean="0"/>
              <a:t>. 2014;123(3):414-421)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ve </a:t>
            </a:r>
            <a:r>
              <a:rPr lang="tr-TR" b="1" dirty="0" err="1" smtClean="0">
                <a:solidFill>
                  <a:srgbClr val="FFFF00"/>
                </a:solidFill>
              </a:rPr>
              <a:t>Obtetrik</a:t>
            </a:r>
            <a:r>
              <a:rPr lang="tr-TR" b="1" dirty="0" smtClean="0">
                <a:solidFill>
                  <a:srgbClr val="FFFF00"/>
                </a:solidFill>
              </a:rPr>
              <a:t> Komplikasyonlar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sz="2800" dirty="0" err="1" smtClean="0"/>
              <a:t>Major</a:t>
            </a:r>
            <a:r>
              <a:rPr lang="tr-TR" sz="2800" dirty="0" smtClean="0"/>
              <a:t> etken değil</a:t>
            </a:r>
          </a:p>
          <a:p>
            <a:r>
              <a:rPr lang="tr-TR" sz="2800" dirty="0" err="1" smtClean="0"/>
              <a:t>Prospektif</a:t>
            </a:r>
            <a:r>
              <a:rPr lang="tr-TR" sz="2800" dirty="0" smtClean="0"/>
              <a:t> çalışmalarda ilişki yok</a:t>
            </a:r>
          </a:p>
          <a:p>
            <a:r>
              <a:rPr lang="tr-TR" sz="2800" dirty="0" smtClean="0"/>
              <a:t>Retrospektif çalışmalar ;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İlişki </a:t>
            </a:r>
            <a:r>
              <a:rPr lang="tr-TR" sz="2800" dirty="0" smtClean="0">
                <a:solidFill>
                  <a:srgbClr val="C00000"/>
                </a:solidFill>
              </a:rPr>
              <a:t>yüksek riskli gruba sınırlı </a:t>
            </a:r>
            <a:r>
              <a:rPr lang="tr-TR" sz="2800" dirty="0" smtClean="0"/>
              <a:t>ve orta derecede</a:t>
            </a:r>
          </a:p>
          <a:p>
            <a:r>
              <a:rPr lang="tr-TR" sz="2800" dirty="0" smtClean="0"/>
              <a:t>Küçük vaka-kontrol ve retrospektif çalışmalar heterojen grubu içeren çelişkili sonuçlar</a:t>
            </a:r>
          </a:p>
          <a:p>
            <a:r>
              <a:rPr lang="tr-TR" sz="2800" dirty="0" smtClean="0"/>
              <a:t>Analiz edilmeyen birçok etken var</a:t>
            </a:r>
            <a:endParaRPr lang="tr-TR" sz="28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115616" y="3068960"/>
            <a:ext cx="309634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 FVL </a:t>
            </a:r>
            <a:r>
              <a:rPr lang="tr-TR" sz="2400" dirty="0" err="1" smtClean="0"/>
              <a:t>heterozigositesi</a:t>
            </a:r>
            <a:r>
              <a:rPr lang="tr-T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PGM </a:t>
            </a:r>
            <a:r>
              <a:rPr lang="tr-TR" sz="2400" dirty="0" err="1" smtClean="0"/>
              <a:t>heterozigositesi</a:t>
            </a:r>
            <a:r>
              <a:rPr lang="tr-T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 Protein C ve S eksikliği </a:t>
            </a:r>
            <a:endParaRPr lang="tr-TR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220072" y="3068960"/>
            <a:ext cx="316835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tr-TR" sz="2400" dirty="0" smtClean="0"/>
              <a:t> &gt;10 </a:t>
            </a:r>
            <a:r>
              <a:rPr lang="tr-TR" sz="2400" dirty="0" err="1" smtClean="0"/>
              <a:t>hf</a:t>
            </a:r>
            <a:r>
              <a:rPr lang="tr-TR" sz="2400" dirty="0" smtClean="0"/>
              <a:t> </a:t>
            </a:r>
            <a:r>
              <a:rPr lang="tr-TR" sz="2400" dirty="0" err="1" smtClean="0"/>
              <a:t>fetal</a:t>
            </a:r>
            <a:r>
              <a:rPr lang="tr-TR" sz="2400" dirty="0" smtClean="0"/>
              <a:t> kayıp</a:t>
            </a:r>
          </a:p>
          <a:p>
            <a:pPr marL="0" lvl="1">
              <a:buFont typeface="Arial" pitchFamily="34" charset="0"/>
              <a:buChar char="•"/>
            </a:pPr>
            <a:r>
              <a:rPr lang="tr-TR" sz="2400" dirty="0" smtClean="0"/>
              <a:t> &gt; 20 </a:t>
            </a:r>
            <a:r>
              <a:rPr lang="tr-TR" sz="2400" dirty="0" err="1" smtClean="0"/>
              <a:t>hf</a:t>
            </a:r>
            <a:r>
              <a:rPr lang="tr-TR" sz="2400" dirty="0" smtClean="0"/>
              <a:t> TGK olmayan kayıp ile ilişkili</a:t>
            </a:r>
            <a:endParaRPr lang="tr-TR" sz="2400" dirty="0"/>
          </a:p>
        </p:txBody>
      </p:sp>
      <p:sp>
        <p:nvSpPr>
          <p:cNvPr id="7" name="6 Çentikli Sağ Ok"/>
          <p:cNvSpPr/>
          <p:nvPr/>
        </p:nvSpPr>
        <p:spPr>
          <a:xfrm>
            <a:off x="4499992" y="3429000"/>
            <a:ext cx="576064" cy="50405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4211960" y="6165304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  <p:extLst>
      <p:ext uri="{BB962C8B-B14F-4D97-AF65-F5344CB8AC3E}">
        <p14:creationId xmlns:p14="http://schemas.microsoft.com/office/powerpoint/2010/main" val="41305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3275856" y="2564904"/>
            <a:ext cx="288032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Kalıtsal </a:t>
            </a:r>
            <a:r>
              <a:rPr lang="tr-TR" sz="2000" b="1" dirty="0" err="1" smtClean="0">
                <a:solidFill>
                  <a:schemeClr val="tx1"/>
                </a:solidFill>
              </a:rPr>
              <a:t>Trombofili</a:t>
            </a:r>
            <a:r>
              <a:rPr lang="tr-TR" sz="2000" b="1" dirty="0" smtClean="0">
                <a:solidFill>
                  <a:schemeClr val="tx1"/>
                </a:solidFill>
              </a:rPr>
              <a:t> Komplikasyonları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3779912" y="54868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sz="2000" b="1" dirty="0" err="1" smtClean="0"/>
              <a:t>tromboembolizm</a:t>
            </a:r>
            <a:r>
              <a:rPr lang="tr-TR" b="1" dirty="0" smtClean="0"/>
              <a:t> (VTE)</a:t>
            </a:r>
          </a:p>
          <a:p>
            <a:pPr algn="ctr"/>
            <a:endParaRPr lang="tr-TR" sz="1600" dirty="0"/>
          </a:p>
        </p:txBody>
      </p:sp>
      <p:sp>
        <p:nvSpPr>
          <p:cNvPr id="6" name="5 Akış Çizelgesi: İşlem"/>
          <p:cNvSpPr/>
          <p:nvPr/>
        </p:nvSpPr>
        <p:spPr>
          <a:xfrm>
            <a:off x="611560" y="1484784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trombofili</a:t>
            </a:r>
            <a:endParaRPr lang="tr-TR" sz="2000" b="1" dirty="0" smtClean="0"/>
          </a:p>
          <a:p>
            <a:pPr algn="ctr"/>
            <a:endParaRPr lang="tr-TR" sz="2000" dirty="0"/>
          </a:p>
        </p:txBody>
      </p:sp>
      <p:sp>
        <p:nvSpPr>
          <p:cNvPr id="7" name="6 Akış Çizelgesi: İşlem"/>
          <p:cNvSpPr/>
          <p:nvPr/>
        </p:nvSpPr>
        <p:spPr>
          <a:xfrm>
            <a:off x="3779912" y="5157192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Preeklampsi</a:t>
            </a:r>
            <a:endParaRPr lang="tr-TR" sz="2000" b="1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876256" y="1484784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Spontan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abortus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ve ölü doğum</a:t>
            </a:r>
            <a:endParaRPr lang="tr-TR" sz="2000" b="1" dirty="0"/>
          </a:p>
        </p:txBody>
      </p:sp>
      <p:sp>
        <p:nvSpPr>
          <p:cNvPr id="11" name="10 Sağ Ok"/>
          <p:cNvSpPr/>
          <p:nvPr/>
        </p:nvSpPr>
        <p:spPr>
          <a:xfrm rot="1243623">
            <a:off x="6127931" y="3829448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6200000">
            <a:off x="4608004" y="180882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2008126">
            <a:off x="2884737" y="238884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5400000">
            <a:off x="4608004" y="432910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6732240" y="4509120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gelişme geriliği</a:t>
            </a:r>
            <a:endParaRPr lang="tr-TR" sz="2000" b="1" dirty="0"/>
          </a:p>
        </p:txBody>
      </p:sp>
      <p:sp>
        <p:nvSpPr>
          <p:cNvPr id="18" name="17 Akış Çizelgesi: İşlem"/>
          <p:cNvSpPr/>
          <p:nvPr/>
        </p:nvSpPr>
        <p:spPr>
          <a:xfrm>
            <a:off x="611560" y="450912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Ablasyo</a:t>
            </a:r>
            <a:r>
              <a:rPr lang="tr-TR" sz="2000" b="1" dirty="0" smtClean="0"/>
              <a:t> plasenta</a:t>
            </a:r>
            <a:endParaRPr lang="tr-TR" sz="2000" b="1" dirty="0"/>
          </a:p>
        </p:txBody>
      </p:sp>
      <p:sp>
        <p:nvSpPr>
          <p:cNvPr id="21" name="20 Sağ Ok"/>
          <p:cNvSpPr/>
          <p:nvPr/>
        </p:nvSpPr>
        <p:spPr>
          <a:xfrm rot="9341873">
            <a:off x="2904022" y="375921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19727646">
            <a:off x="6316672" y="2462064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Komplikasyonları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4607496" y="3284984"/>
            <a:ext cx="4536504" cy="2636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 smtClean="0">
                <a:solidFill>
                  <a:schemeClr val="tx1"/>
                </a:solidFill>
              </a:rPr>
              <a:t>Fetal</a:t>
            </a:r>
            <a:r>
              <a:rPr lang="tr-TR" sz="4400" b="1" dirty="0" smtClean="0">
                <a:solidFill>
                  <a:schemeClr val="tx1"/>
                </a:solidFill>
              </a:rPr>
              <a:t> Gelişme Geriliği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275" t="11206" r="7751" b="509"/>
          <a:stretch>
            <a:fillRect/>
          </a:stretch>
        </p:blipFill>
        <p:spPr bwMode="auto">
          <a:xfrm>
            <a:off x="0" y="0"/>
            <a:ext cx="9144000" cy="680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İçerik Yer Tutucusu"/>
          <p:cNvSpPr txBox="1">
            <a:spLocks/>
          </p:cNvSpPr>
          <p:nvPr/>
        </p:nvSpPr>
        <p:spPr>
          <a:xfrm>
            <a:off x="251520" y="2492896"/>
            <a:ext cx="4367336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FVL, PGM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homozigot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veya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heterozigot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MTHFR C677T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homozigot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3200" dirty="0" smtClean="0"/>
              <a:t>Protein C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644008" y="836712"/>
            <a:ext cx="354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/>
              <a:t>(</a:t>
            </a:r>
            <a:r>
              <a:rPr lang="tr-TR" i="1" dirty="0" err="1" smtClean="0"/>
              <a:t>Obstet</a:t>
            </a:r>
            <a:r>
              <a:rPr lang="tr-TR" i="1" dirty="0" smtClean="0"/>
              <a:t> </a:t>
            </a:r>
            <a:r>
              <a:rPr lang="tr-TR" i="1" dirty="0" err="1" smtClean="0"/>
              <a:t>Gynecol</a:t>
            </a:r>
            <a:r>
              <a:rPr lang="tr-TR" i="1" dirty="0" smtClean="0"/>
              <a:t> 2009;113:1206–16)</a:t>
            </a:r>
            <a:endParaRPr lang="tr-TR" dirty="0"/>
          </a:p>
        </p:txBody>
      </p:sp>
      <p:sp>
        <p:nvSpPr>
          <p:cNvPr id="10" name="3 İçerik Yer Tutucusu"/>
          <p:cNvSpPr txBox="1">
            <a:spLocks/>
          </p:cNvSpPr>
          <p:nvPr/>
        </p:nvSpPr>
        <p:spPr>
          <a:xfrm>
            <a:off x="5289104" y="2924944"/>
            <a:ext cx="3854896" cy="783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İlişki yok veya zayıf</a:t>
            </a:r>
          </a:p>
        </p:txBody>
      </p:sp>
      <p:sp>
        <p:nvSpPr>
          <p:cNvPr id="11" name="3 İçerik Yer Tutucusu"/>
          <p:cNvSpPr txBox="1">
            <a:spLocks/>
          </p:cNvSpPr>
          <p:nvPr/>
        </p:nvSpPr>
        <p:spPr>
          <a:xfrm>
            <a:off x="467544" y="4941168"/>
            <a:ext cx="4176464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 S</a:t>
            </a: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İçerik Yer Tutucusu"/>
          <p:cNvSpPr txBox="1">
            <a:spLocks/>
          </p:cNvSpPr>
          <p:nvPr/>
        </p:nvSpPr>
        <p:spPr>
          <a:xfrm>
            <a:off x="5289104" y="5085184"/>
            <a:ext cx="3854896" cy="783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İlişki var sayı az</a:t>
            </a:r>
          </a:p>
        </p:txBody>
      </p:sp>
      <p:sp>
        <p:nvSpPr>
          <p:cNvPr id="13" name="12 Çentikli Sağ Ok"/>
          <p:cNvSpPr/>
          <p:nvPr/>
        </p:nvSpPr>
        <p:spPr>
          <a:xfrm>
            <a:off x="4716016" y="3140968"/>
            <a:ext cx="360040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Çentikli Sağ Ok"/>
          <p:cNvSpPr/>
          <p:nvPr/>
        </p:nvSpPr>
        <p:spPr>
          <a:xfrm>
            <a:off x="4788024" y="5301208"/>
            <a:ext cx="360040" cy="4320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3275856" y="2564904"/>
            <a:ext cx="288032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Kalıtsal </a:t>
            </a:r>
            <a:r>
              <a:rPr lang="tr-TR" sz="2000" b="1" dirty="0" err="1" smtClean="0">
                <a:solidFill>
                  <a:schemeClr val="tx1"/>
                </a:solidFill>
              </a:rPr>
              <a:t>Trombofili</a:t>
            </a:r>
            <a:r>
              <a:rPr lang="tr-TR" sz="2000" b="1" dirty="0" smtClean="0">
                <a:solidFill>
                  <a:schemeClr val="tx1"/>
                </a:solidFill>
              </a:rPr>
              <a:t> Komplikasyonları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3779912" y="54868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sz="2000" b="1" dirty="0" err="1" smtClean="0"/>
              <a:t>tromboembolizm</a:t>
            </a:r>
            <a:r>
              <a:rPr lang="tr-TR" b="1" dirty="0" smtClean="0"/>
              <a:t> (VTE)</a:t>
            </a:r>
          </a:p>
          <a:p>
            <a:pPr algn="ctr"/>
            <a:endParaRPr lang="tr-TR" sz="1600" dirty="0"/>
          </a:p>
        </p:txBody>
      </p:sp>
      <p:sp>
        <p:nvSpPr>
          <p:cNvPr id="6" name="5 Akış Çizelgesi: İşlem"/>
          <p:cNvSpPr/>
          <p:nvPr/>
        </p:nvSpPr>
        <p:spPr>
          <a:xfrm>
            <a:off x="611560" y="1484784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trombofili</a:t>
            </a:r>
            <a:endParaRPr lang="tr-TR" sz="2000" b="1" dirty="0" smtClean="0"/>
          </a:p>
          <a:p>
            <a:pPr algn="ctr"/>
            <a:endParaRPr lang="tr-TR" sz="2000" dirty="0"/>
          </a:p>
        </p:txBody>
      </p:sp>
      <p:sp>
        <p:nvSpPr>
          <p:cNvPr id="7" name="6 Akış Çizelgesi: İşlem"/>
          <p:cNvSpPr/>
          <p:nvPr/>
        </p:nvSpPr>
        <p:spPr>
          <a:xfrm>
            <a:off x="3779912" y="5157192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Preeklampsi</a:t>
            </a:r>
            <a:endParaRPr lang="tr-TR" sz="2000" b="1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876256" y="1484784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Spontan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abortus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ve ölü doğum</a:t>
            </a:r>
            <a:endParaRPr lang="tr-TR" sz="2000" b="1" dirty="0"/>
          </a:p>
        </p:txBody>
      </p:sp>
      <p:sp>
        <p:nvSpPr>
          <p:cNvPr id="11" name="10 Sağ Ok"/>
          <p:cNvSpPr/>
          <p:nvPr/>
        </p:nvSpPr>
        <p:spPr>
          <a:xfrm rot="1243623">
            <a:off x="6127931" y="3829448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6200000">
            <a:off x="4608004" y="180882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2008126">
            <a:off x="2884737" y="238884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5400000">
            <a:off x="4608004" y="432910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6732240" y="4509120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gelişme geriliği</a:t>
            </a:r>
            <a:endParaRPr lang="tr-TR" sz="2000" b="1" dirty="0"/>
          </a:p>
        </p:txBody>
      </p:sp>
      <p:sp>
        <p:nvSpPr>
          <p:cNvPr id="18" name="17 Akış Çizelgesi: İşlem"/>
          <p:cNvSpPr/>
          <p:nvPr/>
        </p:nvSpPr>
        <p:spPr>
          <a:xfrm>
            <a:off x="611560" y="450912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Ablasyo</a:t>
            </a:r>
            <a:r>
              <a:rPr lang="tr-TR" sz="2000" b="1" dirty="0" smtClean="0"/>
              <a:t> plasenta</a:t>
            </a:r>
            <a:endParaRPr lang="tr-TR" sz="2000" b="1" dirty="0"/>
          </a:p>
        </p:txBody>
      </p:sp>
      <p:sp>
        <p:nvSpPr>
          <p:cNvPr id="21" name="20 Sağ Ok"/>
          <p:cNvSpPr/>
          <p:nvPr/>
        </p:nvSpPr>
        <p:spPr>
          <a:xfrm rot="9341873">
            <a:off x="2904022" y="375921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19727646">
            <a:off x="6316672" y="2462064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Komplikasyonları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2555776" y="4221088"/>
            <a:ext cx="4536504" cy="2636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 smtClean="0">
                <a:solidFill>
                  <a:schemeClr val="tx1"/>
                </a:solidFill>
              </a:rPr>
              <a:t>Preeklampsi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ve </a:t>
            </a:r>
            <a:r>
              <a:rPr lang="tr-TR" b="1" dirty="0" err="1" smtClean="0">
                <a:solidFill>
                  <a:srgbClr val="FFFF00"/>
                </a:solidFill>
              </a:rPr>
              <a:t>Preeklampsi</a:t>
            </a:r>
            <a:r>
              <a:rPr lang="tr-TR" b="1" dirty="0" smtClean="0">
                <a:solidFill>
                  <a:srgbClr val="FFFF00"/>
                </a:solidFill>
              </a:rPr>
              <a:t> İlişkisi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Delillerin büyük bir çoğunluğunda ilişki yok 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FVL</a:t>
            </a:r>
            <a:r>
              <a:rPr lang="tr-TR" dirty="0" smtClean="0"/>
              <a:t> ile küçük risk artışı var, </a:t>
            </a:r>
            <a:r>
              <a:rPr lang="tr-TR" dirty="0" err="1" smtClean="0"/>
              <a:t>prospektif</a:t>
            </a:r>
            <a:r>
              <a:rPr lang="tr-TR" dirty="0" smtClean="0"/>
              <a:t> çalışmalarda ilişki yok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PGM</a:t>
            </a:r>
            <a:r>
              <a:rPr lang="tr-TR" dirty="0" smtClean="0"/>
              <a:t> ile ilişki yok</a:t>
            </a:r>
          </a:p>
          <a:p>
            <a:r>
              <a:rPr lang="tr-TR" i="1" dirty="0" smtClean="0">
                <a:solidFill>
                  <a:srgbClr val="C00000"/>
                </a:solidFill>
              </a:rPr>
              <a:t>Protein C</a:t>
            </a:r>
            <a:r>
              <a:rPr lang="tr-TR" dirty="0" smtClean="0"/>
              <a:t> ve </a:t>
            </a:r>
            <a:r>
              <a:rPr lang="tr-TR" i="1" dirty="0" smtClean="0">
                <a:solidFill>
                  <a:srgbClr val="C00000"/>
                </a:solidFill>
              </a:rPr>
              <a:t>S eksikliği </a:t>
            </a:r>
            <a:r>
              <a:rPr lang="tr-TR" dirty="0" smtClean="0"/>
              <a:t>ile ilişki var ancak sonuçlar yeterli değil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4355976" y="6237312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8640"/>
            <a:ext cx="4355976" cy="10081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Etkenleri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340768"/>
            <a:ext cx="4067944" cy="55172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2800" b="1" dirty="0" smtClean="0"/>
              <a:t>Kalıtsal </a:t>
            </a:r>
            <a:r>
              <a:rPr lang="tr-TR" sz="2800" b="1" dirty="0" err="1" smtClean="0"/>
              <a:t>Trombofili</a:t>
            </a:r>
            <a:r>
              <a:rPr lang="tr-TR" sz="2800" b="1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Faktör V </a:t>
            </a:r>
            <a:r>
              <a:rPr lang="tr-TR" dirty="0" err="1" smtClean="0"/>
              <a:t>Leiden</a:t>
            </a:r>
            <a:r>
              <a:rPr lang="tr-TR" dirty="0" smtClean="0"/>
              <a:t> (FVL) 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Protrombin</a:t>
            </a:r>
            <a:r>
              <a:rPr lang="tr-TR" dirty="0" smtClean="0"/>
              <a:t> (PGM)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Protein S eksikliği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Protein C eksikliği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Antitrombin</a:t>
            </a:r>
            <a:r>
              <a:rPr lang="tr-TR" dirty="0" smtClean="0"/>
              <a:t> (AT) III eksikliği</a:t>
            </a:r>
          </a:p>
          <a:p>
            <a:r>
              <a:rPr lang="tr-TR" sz="2800" b="1" dirty="0" err="1" smtClean="0"/>
              <a:t>Edinsel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Trombofili</a:t>
            </a:r>
            <a:endParaRPr lang="tr-TR" sz="2800" b="1" dirty="0" smtClean="0"/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Antifosfolipid</a:t>
            </a:r>
            <a:r>
              <a:rPr lang="tr-TR" dirty="0" smtClean="0"/>
              <a:t> Sendromu (APS)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79504" y="1340768"/>
            <a:ext cx="4464496" cy="5517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tr-TR" sz="2800" b="1" dirty="0" err="1" smtClean="0"/>
              <a:t>Maternal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venöz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tromboembolizm</a:t>
            </a:r>
            <a:r>
              <a:rPr lang="tr-TR" sz="2800" b="1" dirty="0" smtClean="0"/>
              <a:t> (VTE)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tr-TR" sz="2800" b="1" dirty="0" err="1" smtClean="0"/>
              <a:t>Obstetrik</a:t>
            </a:r>
            <a:r>
              <a:rPr lang="tr-TR" sz="2800" b="1" dirty="0" smtClean="0"/>
              <a:t> Komplikasyonlar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Spontan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abortus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fetal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kayıp ve ölü doğum 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Fetal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gelişme geriliği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Preeklampsi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Ablasyo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plasenta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Fetal</a:t>
            </a: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trombofili</a:t>
            </a:r>
            <a:endParaRPr kumimoji="0" lang="tr-TR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4860032" y="188640"/>
            <a:ext cx="4104456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Gebelik Komplikasyonları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Sağ Ok"/>
          <p:cNvSpPr/>
          <p:nvPr/>
        </p:nvSpPr>
        <p:spPr>
          <a:xfrm>
            <a:off x="4209834" y="3667336"/>
            <a:ext cx="432048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3275856" y="2564904"/>
            <a:ext cx="288032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Kalıtsal </a:t>
            </a:r>
            <a:r>
              <a:rPr lang="tr-TR" sz="2000" b="1" dirty="0" err="1" smtClean="0">
                <a:solidFill>
                  <a:schemeClr val="tx1"/>
                </a:solidFill>
              </a:rPr>
              <a:t>Trombofili</a:t>
            </a:r>
            <a:r>
              <a:rPr lang="tr-TR" sz="2000" b="1" dirty="0" smtClean="0">
                <a:solidFill>
                  <a:schemeClr val="tx1"/>
                </a:solidFill>
              </a:rPr>
              <a:t> Komplikasyonları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3779912" y="54868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sz="2000" b="1" dirty="0" err="1" smtClean="0"/>
              <a:t>tromboembolizm</a:t>
            </a:r>
            <a:r>
              <a:rPr lang="tr-TR" b="1" dirty="0" smtClean="0"/>
              <a:t> (VTE)</a:t>
            </a:r>
          </a:p>
          <a:p>
            <a:pPr algn="ctr"/>
            <a:endParaRPr lang="tr-TR" sz="1600" dirty="0"/>
          </a:p>
        </p:txBody>
      </p:sp>
      <p:sp>
        <p:nvSpPr>
          <p:cNvPr id="6" name="5 Akış Çizelgesi: İşlem"/>
          <p:cNvSpPr/>
          <p:nvPr/>
        </p:nvSpPr>
        <p:spPr>
          <a:xfrm>
            <a:off x="611560" y="1484784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trombofili</a:t>
            </a:r>
            <a:endParaRPr lang="tr-TR" sz="2000" b="1" dirty="0" smtClean="0"/>
          </a:p>
          <a:p>
            <a:pPr algn="ctr"/>
            <a:endParaRPr lang="tr-TR" sz="2000" dirty="0"/>
          </a:p>
        </p:txBody>
      </p:sp>
      <p:sp>
        <p:nvSpPr>
          <p:cNvPr id="7" name="6 Akış Çizelgesi: İşlem"/>
          <p:cNvSpPr/>
          <p:nvPr/>
        </p:nvSpPr>
        <p:spPr>
          <a:xfrm>
            <a:off x="3779912" y="5157192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Preeklampsi</a:t>
            </a:r>
            <a:endParaRPr lang="tr-TR" sz="2000" b="1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876256" y="1484784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Spontan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abortus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ve ölü doğum</a:t>
            </a:r>
            <a:endParaRPr lang="tr-TR" sz="2000" b="1" dirty="0"/>
          </a:p>
        </p:txBody>
      </p:sp>
      <p:sp>
        <p:nvSpPr>
          <p:cNvPr id="11" name="10 Sağ Ok"/>
          <p:cNvSpPr/>
          <p:nvPr/>
        </p:nvSpPr>
        <p:spPr>
          <a:xfrm rot="1243623">
            <a:off x="6127931" y="3829448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6200000">
            <a:off x="4608004" y="180882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2008126">
            <a:off x="2884737" y="238884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5400000">
            <a:off x="4608004" y="432910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6732240" y="4509120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gelişme geriliği</a:t>
            </a:r>
            <a:endParaRPr lang="tr-TR" sz="2000" b="1" dirty="0"/>
          </a:p>
        </p:txBody>
      </p:sp>
      <p:sp>
        <p:nvSpPr>
          <p:cNvPr id="18" name="17 Akış Çizelgesi: İşlem"/>
          <p:cNvSpPr/>
          <p:nvPr/>
        </p:nvSpPr>
        <p:spPr>
          <a:xfrm>
            <a:off x="611560" y="450912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Ablasyo</a:t>
            </a:r>
            <a:r>
              <a:rPr lang="tr-TR" sz="2000" b="1" dirty="0" smtClean="0"/>
              <a:t> plasenta</a:t>
            </a:r>
            <a:endParaRPr lang="tr-TR" sz="2000" b="1" dirty="0"/>
          </a:p>
        </p:txBody>
      </p:sp>
      <p:sp>
        <p:nvSpPr>
          <p:cNvPr id="21" name="20 Sağ Ok"/>
          <p:cNvSpPr/>
          <p:nvPr/>
        </p:nvSpPr>
        <p:spPr>
          <a:xfrm rot="9341873">
            <a:off x="2904022" y="375921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19727646">
            <a:off x="6316672" y="2462064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Komplikasyonları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0" y="3717032"/>
            <a:ext cx="4536504" cy="2636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 smtClean="0">
                <a:solidFill>
                  <a:schemeClr val="tx1"/>
                </a:solidFill>
              </a:rPr>
              <a:t>Ablasyo</a:t>
            </a:r>
            <a:r>
              <a:rPr lang="tr-TR" sz="4400" b="1" dirty="0" smtClean="0">
                <a:solidFill>
                  <a:schemeClr val="tx1"/>
                </a:solidFill>
              </a:rPr>
              <a:t> Plasenta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Ablasyo</a:t>
            </a:r>
            <a:r>
              <a:rPr lang="tr-TR" b="1" dirty="0" smtClean="0">
                <a:solidFill>
                  <a:srgbClr val="FFFF00"/>
                </a:solidFill>
              </a:rPr>
              <a:t> Plasenta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29089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smtClean="0"/>
              <a:t>Henüz hiçbir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 ile ilişkisi gösterilememiş</a:t>
            </a:r>
          </a:p>
          <a:p>
            <a:r>
              <a:rPr lang="tr-TR" sz="2800" dirty="0" err="1" smtClean="0"/>
              <a:t>Hiperhomosistinemi</a:t>
            </a:r>
            <a:r>
              <a:rPr lang="tr-TR" sz="2800" dirty="0" smtClean="0"/>
              <a:t> (açlık &gt;15 </a:t>
            </a:r>
            <a:r>
              <a:rPr lang="az-Cyrl-AZ" sz="2800" dirty="0" smtClean="0"/>
              <a:t>ч</a:t>
            </a:r>
            <a:r>
              <a:rPr lang="tr-TR" sz="2800" dirty="0" err="1" smtClean="0"/>
              <a:t>mol</a:t>
            </a:r>
            <a:r>
              <a:rPr lang="tr-TR" sz="2800" dirty="0" smtClean="0"/>
              <a:t>/L) tekrarlayan </a:t>
            </a:r>
            <a:r>
              <a:rPr lang="tr-TR" sz="2800" dirty="0" err="1" smtClean="0"/>
              <a:t>ablasyo</a:t>
            </a:r>
            <a:r>
              <a:rPr lang="tr-TR" sz="2800" dirty="0" smtClean="0"/>
              <a:t> ile ilişkili bulunmuş</a:t>
            </a:r>
          </a:p>
          <a:p>
            <a:pPr lvl="1">
              <a:buNone/>
            </a:pPr>
            <a:r>
              <a:rPr lang="tr-TR" sz="2000" i="1" dirty="0" smtClean="0">
                <a:solidFill>
                  <a:srgbClr val="FF0000"/>
                </a:solidFill>
                <a:hlinkClick r:id="rId2"/>
              </a:rPr>
              <a:t>*</a:t>
            </a:r>
            <a:r>
              <a:rPr lang="tr-TR" sz="2000" i="1" dirty="0" err="1" smtClean="0">
                <a:solidFill>
                  <a:srgbClr val="FF0000"/>
                </a:solidFill>
                <a:hlinkClick r:id="rId2"/>
              </a:rPr>
              <a:t>Vollset</a:t>
            </a:r>
            <a:r>
              <a:rPr lang="tr-TR" sz="2000" i="1" dirty="0" smtClean="0">
                <a:solidFill>
                  <a:srgbClr val="FF0000"/>
                </a:solidFill>
                <a:hlinkClick r:id="rId2"/>
              </a:rPr>
              <a:t> SE, et al. </a:t>
            </a:r>
            <a:r>
              <a:rPr lang="tr-TR" sz="2000" i="1" dirty="0" err="1" smtClean="0">
                <a:solidFill>
                  <a:srgbClr val="FF0000"/>
                </a:solidFill>
                <a:hlinkClick r:id="rId2"/>
              </a:rPr>
              <a:t>Am</a:t>
            </a:r>
            <a:r>
              <a:rPr lang="tr-TR" sz="2000" i="1" dirty="0" smtClean="0">
                <a:solidFill>
                  <a:srgbClr val="FF0000"/>
                </a:solidFill>
                <a:hlinkClick r:id="rId2"/>
              </a:rPr>
              <a:t> J </a:t>
            </a:r>
            <a:r>
              <a:rPr lang="tr-TR" sz="2000" i="1" dirty="0" err="1" smtClean="0">
                <a:solidFill>
                  <a:srgbClr val="FF0000"/>
                </a:solidFill>
                <a:hlinkClick r:id="rId2"/>
              </a:rPr>
              <a:t>Clin</a:t>
            </a:r>
            <a:r>
              <a:rPr lang="tr-TR" sz="2000" i="1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tr-TR" sz="2000" i="1" dirty="0" err="1" smtClean="0">
                <a:solidFill>
                  <a:srgbClr val="FF0000"/>
                </a:solidFill>
                <a:hlinkClick r:id="rId2"/>
              </a:rPr>
              <a:t>Nutr</a:t>
            </a:r>
            <a:r>
              <a:rPr lang="tr-TR" sz="2000" i="1" dirty="0" smtClean="0">
                <a:solidFill>
                  <a:srgbClr val="FF0000"/>
                </a:solidFill>
                <a:hlinkClick r:id="rId2"/>
              </a:rPr>
              <a:t> 2000; 71:962.</a:t>
            </a:r>
            <a:endParaRPr lang="tr-TR" sz="2000" i="1" dirty="0" smtClean="0">
              <a:solidFill>
                <a:srgbClr val="FF0000"/>
              </a:solidFill>
            </a:endParaRPr>
          </a:p>
          <a:p>
            <a:r>
              <a:rPr lang="tr-TR" sz="2800" dirty="0" smtClean="0"/>
              <a:t>MTHFR </a:t>
            </a:r>
            <a:r>
              <a:rPr lang="tr-TR" sz="2800" dirty="0" err="1" smtClean="0"/>
              <a:t>polimorfizmi</a:t>
            </a:r>
            <a:r>
              <a:rPr lang="tr-TR" sz="2800" dirty="0" smtClean="0"/>
              <a:t> ilişkili değil</a:t>
            </a:r>
          </a:p>
          <a:p>
            <a:pPr lvl="1">
              <a:buNone/>
            </a:pPr>
            <a:r>
              <a:rPr lang="tr-TR" sz="2000" i="1" dirty="0" smtClean="0">
                <a:solidFill>
                  <a:srgbClr val="FF0000"/>
                </a:solidFill>
                <a:hlinkClick r:id="rId3"/>
              </a:rPr>
              <a:t>*</a:t>
            </a:r>
            <a:r>
              <a:rPr lang="tr-TR" sz="2000" i="1" dirty="0" err="1" smtClean="0">
                <a:solidFill>
                  <a:srgbClr val="FF0000"/>
                </a:solidFill>
                <a:hlinkClick r:id="rId3"/>
              </a:rPr>
              <a:t>Nurk</a:t>
            </a:r>
            <a:r>
              <a:rPr lang="tr-TR" sz="2000" i="1" dirty="0" smtClean="0">
                <a:solidFill>
                  <a:srgbClr val="FF0000"/>
                </a:solidFill>
                <a:hlinkClick r:id="rId3"/>
              </a:rPr>
              <a:t> E, et al. </a:t>
            </a:r>
            <a:r>
              <a:rPr lang="tr-TR" sz="2000" i="1" dirty="0" err="1" smtClean="0">
                <a:solidFill>
                  <a:srgbClr val="FF0000"/>
                </a:solidFill>
                <a:hlinkClick r:id="rId3"/>
              </a:rPr>
              <a:t>Am</a:t>
            </a:r>
            <a:r>
              <a:rPr lang="tr-TR" sz="2000" i="1" dirty="0" smtClean="0">
                <a:solidFill>
                  <a:srgbClr val="FF0000"/>
                </a:solidFill>
                <a:hlinkClick r:id="rId3"/>
              </a:rPr>
              <a:t> J </a:t>
            </a:r>
            <a:r>
              <a:rPr lang="tr-TR" sz="2000" i="1" dirty="0" err="1" smtClean="0">
                <a:solidFill>
                  <a:srgbClr val="FF0000"/>
                </a:solidFill>
                <a:hlinkClick r:id="rId3"/>
              </a:rPr>
              <a:t>Med</a:t>
            </a:r>
            <a:r>
              <a:rPr lang="tr-TR" sz="2000" i="1" dirty="0" smtClean="0">
                <a:solidFill>
                  <a:srgbClr val="FF0000"/>
                </a:solidFill>
                <a:hlinkClick r:id="rId3"/>
              </a:rPr>
              <a:t> 2004; 117:26.</a:t>
            </a:r>
            <a:endParaRPr lang="tr-TR" sz="2000" i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3275856" y="2564904"/>
            <a:ext cx="288032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Kalıtsal </a:t>
            </a:r>
            <a:r>
              <a:rPr lang="tr-TR" sz="2000" b="1" dirty="0" err="1" smtClean="0">
                <a:solidFill>
                  <a:schemeClr val="tx1"/>
                </a:solidFill>
              </a:rPr>
              <a:t>Trombofili</a:t>
            </a:r>
            <a:r>
              <a:rPr lang="tr-TR" sz="2000" b="1" dirty="0" smtClean="0">
                <a:solidFill>
                  <a:schemeClr val="tx1"/>
                </a:solidFill>
              </a:rPr>
              <a:t> Komplikasyonları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3779912" y="54868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sz="2000" b="1" dirty="0" err="1" smtClean="0"/>
              <a:t>tromboembolizm</a:t>
            </a:r>
            <a:r>
              <a:rPr lang="tr-TR" b="1" dirty="0" smtClean="0"/>
              <a:t> (VTE)</a:t>
            </a:r>
          </a:p>
          <a:p>
            <a:pPr algn="ctr"/>
            <a:endParaRPr lang="tr-TR" sz="1600" dirty="0"/>
          </a:p>
        </p:txBody>
      </p:sp>
      <p:sp>
        <p:nvSpPr>
          <p:cNvPr id="6" name="5 Akış Çizelgesi: İşlem"/>
          <p:cNvSpPr/>
          <p:nvPr/>
        </p:nvSpPr>
        <p:spPr>
          <a:xfrm>
            <a:off x="611560" y="1484784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trombofili</a:t>
            </a:r>
            <a:endParaRPr lang="tr-TR" sz="2000" b="1" dirty="0" smtClean="0"/>
          </a:p>
          <a:p>
            <a:pPr algn="ctr"/>
            <a:endParaRPr lang="tr-TR" sz="2000" dirty="0"/>
          </a:p>
        </p:txBody>
      </p:sp>
      <p:sp>
        <p:nvSpPr>
          <p:cNvPr id="7" name="6 Akış Çizelgesi: İşlem"/>
          <p:cNvSpPr/>
          <p:nvPr/>
        </p:nvSpPr>
        <p:spPr>
          <a:xfrm>
            <a:off x="3779912" y="5157192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Preeklampsi</a:t>
            </a:r>
            <a:endParaRPr lang="tr-TR" sz="2000" b="1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876256" y="1484784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Spontan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abortus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ve ölü doğum</a:t>
            </a:r>
            <a:endParaRPr lang="tr-TR" sz="2000" b="1" dirty="0"/>
          </a:p>
        </p:txBody>
      </p:sp>
      <p:sp>
        <p:nvSpPr>
          <p:cNvPr id="11" name="10 Sağ Ok"/>
          <p:cNvSpPr/>
          <p:nvPr/>
        </p:nvSpPr>
        <p:spPr>
          <a:xfrm rot="1243623">
            <a:off x="6127931" y="3829448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6200000">
            <a:off x="4608004" y="180882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2008126">
            <a:off x="2884737" y="238884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5400000">
            <a:off x="4608004" y="432910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6732240" y="4509120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gelişme geriliği</a:t>
            </a:r>
            <a:endParaRPr lang="tr-TR" sz="2000" b="1" dirty="0"/>
          </a:p>
        </p:txBody>
      </p:sp>
      <p:sp>
        <p:nvSpPr>
          <p:cNvPr id="18" name="17 Akış Çizelgesi: İşlem"/>
          <p:cNvSpPr/>
          <p:nvPr/>
        </p:nvSpPr>
        <p:spPr>
          <a:xfrm>
            <a:off x="611560" y="450912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Ablasyo</a:t>
            </a:r>
            <a:r>
              <a:rPr lang="tr-TR" sz="2000" b="1" dirty="0" smtClean="0"/>
              <a:t> plasenta</a:t>
            </a:r>
            <a:endParaRPr lang="tr-TR" sz="2000" b="1" dirty="0"/>
          </a:p>
        </p:txBody>
      </p:sp>
      <p:sp>
        <p:nvSpPr>
          <p:cNvPr id="21" name="20 Sağ Ok"/>
          <p:cNvSpPr/>
          <p:nvPr/>
        </p:nvSpPr>
        <p:spPr>
          <a:xfrm rot="9341873">
            <a:off x="2904022" y="375921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19727646">
            <a:off x="6316672" y="2462064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Komplikasyonları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0" y="1196752"/>
            <a:ext cx="4536504" cy="2636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 smtClean="0">
                <a:solidFill>
                  <a:schemeClr val="tx1"/>
                </a:solidFill>
              </a:rPr>
              <a:t>Fetal</a:t>
            </a:r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r>
              <a:rPr lang="tr-TR" sz="4400" b="1" dirty="0" err="1" smtClean="0">
                <a:solidFill>
                  <a:schemeClr val="tx1"/>
                </a:solidFill>
              </a:rPr>
              <a:t>trombofili</a:t>
            </a:r>
            <a:endParaRPr lang="tr-TR" sz="4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Fetal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Çok az hasta grubunda </a:t>
            </a:r>
            <a:r>
              <a:rPr lang="tr-TR" dirty="0" err="1" smtClean="0"/>
              <a:t>fetusta</a:t>
            </a:r>
            <a:r>
              <a:rPr lang="tr-TR" dirty="0" smtClean="0"/>
              <a:t> </a:t>
            </a:r>
            <a:r>
              <a:rPr lang="tr-TR" dirty="0" err="1" smtClean="0"/>
              <a:t>trombofili</a:t>
            </a:r>
            <a:r>
              <a:rPr lang="tr-TR" dirty="0" smtClean="0"/>
              <a:t> mutasyonu taşıyıcılığının;</a:t>
            </a:r>
          </a:p>
          <a:p>
            <a:pPr lvl="1"/>
            <a:r>
              <a:rPr lang="tr-TR" dirty="0" smtClean="0"/>
              <a:t>Gebelik kaybı</a:t>
            </a:r>
          </a:p>
          <a:p>
            <a:pPr lvl="1"/>
            <a:r>
              <a:rPr lang="tr-TR" dirty="0" smtClean="0"/>
              <a:t>Gelişme geriliği</a:t>
            </a:r>
          </a:p>
          <a:p>
            <a:pPr lvl="1"/>
            <a:r>
              <a:rPr lang="tr-TR" dirty="0" err="1" smtClean="0"/>
              <a:t>Preterm</a:t>
            </a:r>
            <a:r>
              <a:rPr lang="tr-TR" dirty="0" smtClean="0"/>
              <a:t> doğum</a:t>
            </a:r>
          </a:p>
          <a:p>
            <a:pPr lvl="1"/>
            <a:r>
              <a:rPr lang="tr-TR" dirty="0" err="1" smtClean="0"/>
              <a:t>Perinatal</a:t>
            </a:r>
            <a:r>
              <a:rPr lang="tr-TR" dirty="0" smtClean="0"/>
              <a:t> </a:t>
            </a:r>
            <a:r>
              <a:rPr lang="tr-TR" dirty="0" err="1" smtClean="0"/>
              <a:t>stroke</a:t>
            </a:r>
            <a:endParaRPr lang="tr-TR" dirty="0" smtClean="0"/>
          </a:p>
          <a:p>
            <a:pPr lvl="1"/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palsiye</a:t>
            </a:r>
            <a:r>
              <a:rPr lang="tr-TR" dirty="0" smtClean="0"/>
              <a:t> neden olabileceği bildirilmiş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355976" y="6237312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23728" y="1772816"/>
            <a:ext cx="6635080" cy="1872208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Kalıtsal </a:t>
            </a:r>
            <a:r>
              <a:rPr lang="tr-TR" b="1" dirty="0" err="1" smtClean="0">
                <a:solidFill>
                  <a:schemeClr val="bg1"/>
                </a:solidFill>
              </a:rPr>
              <a:t>Trombofili</a:t>
            </a:r>
            <a:r>
              <a:rPr lang="tr-TR" b="1" dirty="0" smtClean="0">
                <a:solidFill>
                  <a:schemeClr val="bg1"/>
                </a:solidFill>
              </a:rPr>
              <a:t> Taraması Kimlerde Yapılsın?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>
          <a:xfrm>
            <a:off x="179512" y="260350"/>
            <a:ext cx="8805738" cy="15033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      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Taraması Kimlerde Yapılsın?</a:t>
            </a:r>
            <a:r>
              <a:rPr lang="tr-TR" sz="3200" b="1" dirty="0" smtClean="0">
                <a:solidFill>
                  <a:srgbClr val="FFFF00"/>
                </a:solidFill>
              </a:rPr>
              <a:t/>
            </a:r>
            <a:br>
              <a:rPr lang="tr-TR" sz="3200" b="1" dirty="0" smtClean="0">
                <a:solidFill>
                  <a:srgbClr val="FFFF00"/>
                </a:solidFill>
              </a:rPr>
            </a:br>
            <a:r>
              <a:rPr lang="tr-TR" sz="2700" b="1" dirty="0" smtClean="0">
                <a:solidFill>
                  <a:srgbClr val="FFFF00"/>
                </a:solidFill>
              </a:rPr>
              <a:t>ACOG </a:t>
            </a:r>
            <a:r>
              <a:rPr lang="tr-TR" sz="2700" b="1" dirty="0" err="1" smtClean="0">
                <a:solidFill>
                  <a:srgbClr val="FFFF00"/>
                </a:solidFill>
              </a:rPr>
              <a:t>Practise</a:t>
            </a:r>
            <a:r>
              <a:rPr lang="tr-TR" sz="2700" b="1" dirty="0" smtClean="0">
                <a:solidFill>
                  <a:srgbClr val="FFFF00"/>
                </a:solidFill>
              </a:rPr>
              <a:t> </a:t>
            </a:r>
            <a:r>
              <a:rPr lang="tr-TR" sz="2700" b="1" dirty="0" err="1" smtClean="0">
                <a:solidFill>
                  <a:srgbClr val="FFFF00"/>
                </a:solidFill>
              </a:rPr>
              <a:t>Bulltein</a:t>
            </a:r>
            <a:r>
              <a:rPr lang="tr-TR" sz="2700" b="1" dirty="0" smtClean="0">
                <a:solidFill>
                  <a:srgbClr val="FFFF00"/>
                </a:solidFill>
              </a:rPr>
              <a:t>, ≠ 138. </a:t>
            </a:r>
            <a:r>
              <a:rPr lang="tr-TR" sz="2700" b="1" dirty="0" err="1" smtClean="0">
                <a:solidFill>
                  <a:srgbClr val="FFFF00"/>
                </a:solidFill>
              </a:rPr>
              <a:t>Tromboembolizm</a:t>
            </a:r>
            <a:r>
              <a:rPr lang="tr-TR" sz="2700" b="1" dirty="0" smtClean="0">
                <a:solidFill>
                  <a:srgbClr val="FFFF00"/>
                </a:solidFill>
              </a:rPr>
              <a:t> in </a:t>
            </a:r>
            <a:r>
              <a:rPr lang="tr-TR" sz="2700" b="1" dirty="0" err="1" smtClean="0">
                <a:solidFill>
                  <a:srgbClr val="FFFF00"/>
                </a:solidFill>
              </a:rPr>
              <a:t>pregnancy</a:t>
            </a:r>
            <a:r>
              <a:rPr lang="tr-TR" sz="2700" b="1" dirty="0" smtClean="0">
                <a:solidFill>
                  <a:srgbClr val="FFFF00"/>
                </a:solidFill>
              </a:rPr>
              <a:t>. 2013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>
          <a:xfrm>
            <a:off x="323850" y="2017713"/>
            <a:ext cx="8631238" cy="43636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800" dirty="0" err="1" smtClean="0"/>
              <a:t>Trombofili</a:t>
            </a:r>
            <a:r>
              <a:rPr lang="tr-TR" sz="2800" dirty="0" smtClean="0"/>
              <a:t> taraması tartışmalı</a:t>
            </a:r>
          </a:p>
          <a:p>
            <a:r>
              <a:rPr lang="tr-TR" sz="2800" dirty="0" smtClean="0"/>
              <a:t>Yönetim kararını etkileyecekse tarama kullanışlı</a:t>
            </a:r>
          </a:p>
          <a:p>
            <a:r>
              <a:rPr lang="tr-TR" sz="2800" dirty="0" smtClean="0"/>
              <a:t>Diğer risk faktörlerine bağlı tedavinin </a:t>
            </a:r>
            <a:r>
              <a:rPr lang="tr-TR" sz="2800" dirty="0" err="1" smtClean="0"/>
              <a:t>endike</a:t>
            </a:r>
            <a:r>
              <a:rPr lang="tr-TR" sz="2800" dirty="0" smtClean="0"/>
              <a:t> olduğu durumlarda kullanışlı değil</a:t>
            </a:r>
          </a:p>
          <a:p>
            <a:r>
              <a:rPr lang="tr-TR" sz="2800" dirty="0" smtClean="0"/>
              <a:t>TGK veya plasenta </a:t>
            </a:r>
            <a:r>
              <a:rPr lang="tr-TR" sz="2800" dirty="0" err="1" smtClean="0"/>
              <a:t>dekolmanı</a:t>
            </a:r>
            <a:r>
              <a:rPr lang="tr-TR" sz="2800" dirty="0" smtClean="0"/>
              <a:t> için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 taraması önerilmez</a:t>
            </a:r>
          </a:p>
          <a:p>
            <a:r>
              <a:rPr lang="tr-TR" sz="2800" dirty="0" err="1" smtClean="0"/>
              <a:t>Antrepartum</a:t>
            </a:r>
            <a:r>
              <a:rPr lang="tr-TR" sz="2800" dirty="0" smtClean="0"/>
              <a:t> </a:t>
            </a:r>
            <a:r>
              <a:rPr lang="tr-TR" sz="2800" dirty="0" err="1" smtClean="0"/>
              <a:t>profilaktik</a:t>
            </a:r>
            <a:r>
              <a:rPr lang="tr-TR" sz="2800" dirty="0" smtClean="0"/>
              <a:t> LMWH etkinliğini gösteren yeterli kanıt yok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8582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ASRM Önerisi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sz="2400" b="1" dirty="0" err="1" smtClean="0">
                <a:solidFill>
                  <a:srgbClr val="FFFF00"/>
                </a:solidFill>
              </a:rPr>
              <a:t>Practice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Committee</a:t>
            </a:r>
            <a:r>
              <a:rPr lang="tr-TR" sz="2400" b="1" dirty="0" smtClean="0">
                <a:solidFill>
                  <a:srgbClr val="FFFF00"/>
                </a:solidFill>
              </a:rPr>
              <a:t> of </a:t>
            </a:r>
            <a:r>
              <a:rPr lang="tr-TR" sz="2400" b="1" dirty="0" err="1" smtClean="0">
                <a:solidFill>
                  <a:srgbClr val="FFFF00"/>
                </a:solidFill>
              </a:rPr>
              <a:t>the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American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Society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for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Reproductive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Medicine</a:t>
            </a:r>
            <a:r>
              <a:rPr lang="tr-TR" sz="2400" b="1" dirty="0" smtClean="0">
                <a:solidFill>
                  <a:srgbClr val="FFFF00"/>
                </a:solidFill>
              </a:rPr>
              <a:t>, 2012</a:t>
            </a:r>
          </a:p>
        </p:txBody>
      </p:sp>
      <p:sp>
        <p:nvSpPr>
          <p:cNvPr id="39939" name="İçerik Yer Tutucusu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79208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/>
              <a:t>TGK’da</a:t>
            </a:r>
            <a:r>
              <a:rPr lang="tr-TR" dirty="0" smtClean="0"/>
              <a:t> kalıtsal </a:t>
            </a:r>
            <a:r>
              <a:rPr lang="tr-TR" dirty="0" err="1" smtClean="0"/>
              <a:t>trombofili</a:t>
            </a:r>
            <a:r>
              <a:rPr lang="tr-TR" dirty="0" smtClean="0"/>
              <a:t> araştırılmasın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79512" y="3573016"/>
            <a:ext cx="8712968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RCOG Önerisi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RCOG </a:t>
            </a:r>
            <a:r>
              <a:rPr kumimoji="0" lang="tr-TR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</a:t>
            </a: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-Top </a:t>
            </a:r>
            <a:r>
              <a:rPr kumimoji="0" lang="tr-TR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</a:t>
            </a:r>
            <a:r>
              <a:rPr kumimoji="0" lang="tr-T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 17, 2011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536" y="4941168"/>
            <a:ext cx="8424936" cy="17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İkinci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trimester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düşüklerde kalıtsal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trombofili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araştırılsın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FVL, PGM, Protein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build="p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Testi İçin Hastanın Seçilmesi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556793"/>
            <a:ext cx="4330824" cy="12961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Rutin test önerilmiyor</a:t>
            </a:r>
          </a:p>
          <a:p>
            <a:r>
              <a:rPr lang="tr-TR" dirty="0" err="1" smtClean="0"/>
              <a:t>Prevalans</a:t>
            </a:r>
            <a:r>
              <a:rPr lang="tr-TR" dirty="0" smtClean="0"/>
              <a:t> düşük</a:t>
            </a:r>
          </a:p>
          <a:p>
            <a:endParaRPr lang="tr-TR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3059832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51520" y="3140968"/>
            <a:ext cx="8229600" cy="2692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Tarama için uygun kişiler;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Kendisinde VTE öyküsü olan kadınlar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Birinci derece akrabalarında VTE öyküsü olan (&lt;50 yaş) + 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yüksek risk </a:t>
            </a:r>
            <a:r>
              <a:rPr kumimoji="0" lang="tr-T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trombofilisi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bulunan ve gebelik planlayan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asemptomatik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kadınlar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355976" y="6165304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Edinsel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;</a:t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err="1" smtClean="0">
                <a:solidFill>
                  <a:srgbClr val="FFFF00"/>
                </a:solidFill>
              </a:rPr>
              <a:t>Antiphospholipid</a:t>
            </a:r>
            <a:r>
              <a:rPr lang="tr-TR" b="1" dirty="0" smtClean="0">
                <a:solidFill>
                  <a:srgbClr val="FFFF00"/>
                </a:solidFill>
              </a:rPr>
              <a:t> Sendromu (APS)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1"/>
            <a:ext cx="5688632" cy="20882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sz="2800" dirty="0" smtClean="0"/>
              <a:t>VTE risk faktörü</a:t>
            </a:r>
          </a:p>
          <a:p>
            <a:r>
              <a:rPr lang="tr-TR" sz="2800" dirty="0" err="1" smtClean="0"/>
              <a:t>Fetal</a:t>
            </a:r>
            <a:r>
              <a:rPr lang="tr-TR" sz="2800" dirty="0" smtClean="0"/>
              <a:t> kaybı olan hastalarda da yararlı</a:t>
            </a:r>
          </a:p>
          <a:p>
            <a:r>
              <a:rPr lang="tr-TR" sz="2800" dirty="0" smtClean="0"/>
              <a:t>İspatlanmış TGK nedeni</a:t>
            </a:r>
          </a:p>
          <a:p>
            <a:pPr marL="457200" lvl="1" indent="0">
              <a:buFont typeface="Wingdings" pitchFamily="2" charset="2"/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*</a:t>
            </a:r>
            <a:r>
              <a:rPr lang="tr-TR" sz="2000" dirty="0" err="1" smtClean="0">
                <a:solidFill>
                  <a:srgbClr val="FF0000"/>
                </a:solidFill>
              </a:rPr>
              <a:t>McNamee</a:t>
            </a:r>
            <a:r>
              <a:rPr lang="tr-TR" sz="2000" dirty="0" smtClean="0">
                <a:solidFill>
                  <a:srgbClr val="FF0000"/>
                </a:solidFill>
              </a:rPr>
              <a:t> K, et al. </a:t>
            </a:r>
            <a:r>
              <a:rPr lang="tr-TR" sz="2000" dirty="0" err="1" smtClean="0">
                <a:solidFill>
                  <a:srgbClr val="FF0000"/>
                </a:solidFill>
              </a:rPr>
              <a:t>Curr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opin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Obstet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Gynecol</a:t>
            </a:r>
            <a:r>
              <a:rPr lang="tr-TR" sz="2000" dirty="0" smtClean="0">
                <a:solidFill>
                  <a:srgbClr val="FF0000"/>
                </a:solidFill>
              </a:rPr>
              <a:t>. 2012</a:t>
            </a:r>
            <a:endParaRPr lang="tr-TR" dirty="0" smtClean="0"/>
          </a:p>
          <a:p>
            <a:r>
              <a:rPr lang="tr-TR" sz="2800" dirty="0" smtClean="0"/>
              <a:t>Tedavi gebelik sonucunu iyileştirir</a:t>
            </a:r>
            <a:endParaRPr lang="tr-T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76056" y="3933056"/>
            <a:ext cx="4067944" cy="2691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Tekrarlayan gebelik kaybı hikayesi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Tromboz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veya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trombositopeni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993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Antifosfolipid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 pozitifliği (12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hf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ara ile 2 kez)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12160" y="2564904"/>
            <a:ext cx="3131840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F9933"/>
              </a:buClr>
            </a:pPr>
            <a:r>
              <a:rPr lang="tr-TR" sz="2800" i="1" u="sng" dirty="0" err="1" smtClean="0">
                <a:solidFill>
                  <a:srgbClr val="C00000"/>
                </a:solidFill>
              </a:rPr>
              <a:t>Sapporo</a:t>
            </a:r>
            <a:r>
              <a:rPr lang="tr-TR" sz="2800" i="1" u="sng" dirty="0" smtClean="0">
                <a:solidFill>
                  <a:srgbClr val="C00000"/>
                </a:solidFill>
              </a:rPr>
              <a:t> Kriterleri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437112"/>
            <a:ext cx="5004048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tr-TR" sz="2800" dirty="0" smtClean="0"/>
              <a:t>Önceki açıklanamayan VTE</a:t>
            </a:r>
          </a:p>
          <a:p>
            <a:pPr marL="342900" lvl="0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tr-TR" sz="2800" dirty="0" smtClean="0"/>
              <a:t>Gebelikte yeni gelişen VTE</a:t>
            </a:r>
          </a:p>
          <a:p>
            <a:pPr marL="342900" lvl="0" indent="-342900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§"/>
            </a:pPr>
            <a:r>
              <a:rPr lang="tr-TR" sz="2800" dirty="0" smtClean="0"/>
              <a:t>Daha önce VTE öyküsü var ancak daha önce araştırılmamış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Aşağı Ok"/>
          <p:cNvSpPr/>
          <p:nvPr/>
        </p:nvSpPr>
        <p:spPr>
          <a:xfrm>
            <a:off x="7092280" y="3284984"/>
            <a:ext cx="504056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7544" y="3861048"/>
            <a:ext cx="3851920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FF9933"/>
              </a:buClr>
            </a:pPr>
            <a:r>
              <a:rPr lang="tr-TR" sz="2800" i="1" u="sng" dirty="0" smtClean="0">
                <a:solidFill>
                  <a:srgbClr val="C00000"/>
                </a:solidFill>
              </a:rPr>
              <a:t>Kimlerde araştırılsın VTE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0" y="6150114"/>
            <a:ext cx="48600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i="1" dirty="0" err="1" smtClean="0">
                <a:solidFill>
                  <a:srgbClr val="C00000"/>
                </a:solidFill>
              </a:rPr>
              <a:t>Antiphospholipid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syndrome</a:t>
            </a:r>
            <a:r>
              <a:rPr lang="tr-TR" sz="2000" i="1" dirty="0" smtClean="0">
                <a:solidFill>
                  <a:srgbClr val="C00000"/>
                </a:solidFill>
              </a:rPr>
              <a:t> - ACOG 2015 ACOG (http://www.</a:t>
            </a:r>
            <a:r>
              <a:rPr lang="tr-TR" sz="2000" i="1" dirty="0" err="1" smtClean="0">
                <a:solidFill>
                  <a:srgbClr val="C00000"/>
                </a:solidFill>
              </a:rPr>
              <a:t>acog</a:t>
            </a:r>
            <a:r>
              <a:rPr lang="tr-TR" sz="2000" i="1" dirty="0" smtClean="0">
                <a:solidFill>
                  <a:srgbClr val="C00000"/>
                </a:solidFill>
              </a:rPr>
              <a:t>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064896" cy="15476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b="1" dirty="0" smtClean="0">
                <a:solidFill>
                  <a:srgbClr val="FFFF00"/>
                </a:solidFill>
              </a:rPr>
              <a:t>APS İçin </a:t>
            </a:r>
            <a:r>
              <a:rPr lang="tr-TR" b="1" dirty="0" err="1" smtClean="0">
                <a:solidFill>
                  <a:srgbClr val="FFFF00"/>
                </a:solidFill>
              </a:rPr>
              <a:t>Obstetrik</a:t>
            </a:r>
            <a:r>
              <a:rPr lang="tr-TR" b="1" dirty="0" smtClean="0">
                <a:solidFill>
                  <a:srgbClr val="FFFF00"/>
                </a:solidFill>
              </a:rPr>
              <a:t> Kriterler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7848872" cy="23762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2800" dirty="0" smtClean="0"/>
              <a:t>3 veya daha fazla &lt;10 </a:t>
            </a:r>
            <a:r>
              <a:rPr lang="tr-TR" sz="2800" dirty="0" err="1" smtClean="0"/>
              <a:t>hf</a:t>
            </a:r>
            <a:r>
              <a:rPr lang="tr-TR" sz="2800" dirty="0" smtClean="0"/>
              <a:t> gebelik kaybı</a:t>
            </a:r>
          </a:p>
          <a:p>
            <a:pPr eaLnBrk="1" hangingPunct="1"/>
            <a:r>
              <a:rPr lang="tr-TR" sz="2800" dirty="0" smtClean="0"/>
              <a:t>1 veya daha fazla morfolojik olarak normal &gt;10 </a:t>
            </a:r>
            <a:r>
              <a:rPr lang="tr-TR" sz="2800" dirty="0" err="1" smtClean="0"/>
              <a:t>hf</a:t>
            </a:r>
            <a:r>
              <a:rPr lang="tr-TR" sz="2800" dirty="0" smtClean="0"/>
              <a:t> gebelik kaybı</a:t>
            </a:r>
          </a:p>
          <a:p>
            <a:pPr eaLnBrk="1" hangingPunct="1"/>
            <a:r>
              <a:rPr lang="tr-TR" sz="2800" dirty="0" smtClean="0"/>
              <a:t>1 veya daha fazla ≤34 </a:t>
            </a:r>
            <a:r>
              <a:rPr lang="tr-TR" sz="2800" dirty="0" err="1" smtClean="0"/>
              <a:t>hf</a:t>
            </a:r>
            <a:r>
              <a:rPr lang="tr-TR" sz="2800" dirty="0" smtClean="0"/>
              <a:t> </a:t>
            </a:r>
            <a:r>
              <a:rPr lang="tr-TR" sz="2800" dirty="0" err="1" smtClean="0"/>
              <a:t>preeklampsi</a:t>
            </a:r>
            <a:r>
              <a:rPr lang="tr-TR" sz="2800" dirty="0" smtClean="0"/>
              <a:t>, </a:t>
            </a:r>
            <a:r>
              <a:rPr lang="tr-TR" sz="2800" dirty="0" err="1" smtClean="0"/>
              <a:t>plasental</a:t>
            </a:r>
            <a:r>
              <a:rPr lang="tr-TR" sz="2800" dirty="0" smtClean="0"/>
              <a:t> yetersizlik nedeni ile </a:t>
            </a:r>
            <a:r>
              <a:rPr lang="tr-TR" sz="2800" dirty="0" err="1" smtClean="0"/>
              <a:t>prematür</a:t>
            </a:r>
            <a:r>
              <a:rPr lang="tr-TR" sz="2800" dirty="0" smtClean="0"/>
              <a:t> doğum </a:t>
            </a:r>
          </a:p>
        </p:txBody>
      </p:sp>
      <p:sp>
        <p:nvSpPr>
          <p:cNvPr id="46084" name="Rectangle 1028"/>
          <p:cNvSpPr>
            <a:spLocks noChangeArrowheads="1"/>
          </p:cNvSpPr>
          <p:nvPr/>
        </p:nvSpPr>
        <p:spPr bwMode="auto">
          <a:xfrm>
            <a:off x="1692275" y="10525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684213" y="1700213"/>
            <a:ext cx="4103687" cy="515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086" name="Metin kutusu 1"/>
          <p:cNvSpPr txBox="1">
            <a:spLocks noChangeArrowheads="1"/>
          </p:cNvSpPr>
          <p:nvPr/>
        </p:nvSpPr>
        <p:spPr bwMode="auto">
          <a:xfrm>
            <a:off x="3419872" y="4869160"/>
            <a:ext cx="5400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tr-TR" sz="2000" b="0" i="1" dirty="0" err="1" smtClean="0">
                <a:solidFill>
                  <a:srgbClr val="C00000"/>
                </a:solidFill>
              </a:rPr>
              <a:t>Practice</a:t>
            </a:r>
            <a:r>
              <a:rPr lang="tr-TR" sz="2000" b="0" i="1" dirty="0" smtClean="0">
                <a:solidFill>
                  <a:srgbClr val="C00000"/>
                </a:solidFill>
              </a:rPr>
              <a:t> </a:t>
            </a:r>
            <a:r>
              <a:rPr lang="tr-TR" sz="2000" b="0" i="1" dirty="0" err="1">
                <a:solidFill>
                  <a:srgbClr val="C00000"/>
                </a:solidFill>
              </a:rPr>
              <a:t>Committee</a:t>
            </a:r>
            <a:r>
              <a:rPr lang="tr-TR" sz="2000" b="0" i="1" dirty="0">
                <a:solidFill>
                  <a:srgbClr val="C00000"/>
                </a:solidFill>
              </a:rPr>
              <a:t> of </a:t>
            </a:r>
            <a:r>
              <a:rPr lang="tr-TR" sz="2000" b="0" i="1" dirty="0" err="1">
                <a:solidFill>
                  <a:srgbClr val="C00000"/>
                </a:solidFill>
              </a:rPr>
              <a:t>the</a:t>
            </a:r>
            <a:r>
              <a:rPr lang="tr-TR" sz="2000" b="0" i="1" dirty="0">
                <a:solidFill>
                  <a:srgbClr val="C00000"/>
                </a:solidFill>
              </a:rPr>
              <a:t> ASRM. </a:t>
            </a:r>
            <a:r>
              <a:rPr lang="tr-TR" sz="2000" b="0" i="1" dirty="0" err="1">
                <a:solidFill>
                  <a:srgbClr val="C00000"/>
                </a:solidFill>
              </a:rPr>
              <a:t>Fertil</a:t>
            </a:r>
            <a:r>
              <a:rPr lang="tr-TR" sz="2000" b="0" i="1" dirty="0">
                <a:solidFill>
                  <a:srgbClr val="C00000"/>
                </a:solidFill>
              </a:rPr>
              <a:t> Steril. 2012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ve Gebelik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7544" y="3140968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Gebelikte birçok </a:t>
            </a:r>
            <a:r>
              <a:rPr lang="tr-TR" sz="3200" dirty="0" err="1" smtClean="0"/>
              <a:t>koagulasyon</a:t>
            </a:r>
            <a:r>
              <a:rPr lang="tr-TR" sz="3200" dirty="0" smtClean="0"/>
              <a:t> faktörlerindeki değişikliklere bağlı </a:t>
            </a:r>
            <a:r>
              <a:rPr lang="tr-TR" sz="3200" dirty="0" err="1" smtClean="0"/>
              <a:t>hiperkoagulable</a:t>
            </a:r>
            <a:r>
              <a:rPr lang="tr-TR" sz="3200" dirty="0" smtClean="0"/>
              <a:t> durum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67544" y="4653136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smtClean="0"/>
              <a:t>Kalıtsal </a:t>
            </a:r>
            <a:r>
              <a:rPr lang="tr-TR" sz="3200" dirty="0" err="1" smtClean="0"/>
              <a:t>trombofililerin</a:t>
            </a:r>
            <a:r>
              <a:rPr lang="tr-TR" sz="3200" dirty="0" smtClean="0"/>
              <a:t> </a:t>
            </a:r>
            <a:r>
              <a:rPr lang="tr-TR" sz="3200" dirty="0" err="1" smtClean="0"/>
              <a:t>trombojenik</a:t>
            </a:r>
            <a:r>
              <a:rPr lang="tr-TR" sz="3200" dirty="0" smtClean="0"/>
              <a:t> potansiyeli gebelikte artar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67544" y="1772816"/>
            <a:ext cx="8229600" cy="10801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3200" dirty="0" err="1" smtClean="0"/>
              <a:t>Tromboembolik</a:t>
            </a:r>
            <a:r>
              <a:rPr lang="tr-TR" sz="3200" dirty="0" smtClean="0"/>
              <a:t> hastalık riskini artıran genetik durum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Ne Zaman Test Yapılmalı?</a:t>
            </a:r>
            <a:r>
              <a:rPr lang="tr-TR" sz="4000" b="1" dirty="0" smtClean="0">
                <a:solidFill>
                  <a:srgbClr val="FFFF00"/>
                </a:solidFill>
              </a:rPr>
              <a:t/>
            </a:r>
            <a:br>
              <a:rPr lang="tr-TR" sz="4000" b="1" dirty="0" smtClean="0">
                <a:solidFill>
                  <a:srgbClr val="FFFF00"/>
                </a:solidFill>
              </a:rPr>
            </a:br>
            <a:r>
              <a:rPr lang="tr-TR" sz="2400" b="1" dirty="0" smtClean="0">
                <a:solidFill>
                  <a:srgbClr val="FFFF00"/>
                </a:solidFill>
              </a:rPr>
              <a:t>ACOG </a:t>
            </a:r>
            <a:r>
              <a:rPr lang="tr-TR" sz="2400" b="1" dirty="0" err="1" smtClean="0">
                <a:solidFill>
                  <a:srgbClr val="FFFF00"/>
                </a:solidFill>
              </a:rPr>
              <a:t>Practise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Bulltein</a:t>
            </a:r>
            <a:r>
              <a:rPr lang="tr-TR" sz="2400" b="1" dirty="0" smtClean="0">
                <a:solidFill>
                  <a:srgbClr val="FFFF00"/>
                </a:solidFill>
              </a:rPr>
              <a:t>, ≠ 138. </a:t>
            </a:r>
            <a:r>
              <a:rPr lang="tr-TR" sz="2400" b="1" dirty="0" err="1" smtClean="0">
                <a:solidFill>
                  <a:srgbClr val="FFFF00"/>
                </a:solidFill>
              </a:rPr>
              <a:t>Tromboembolizm</a:t>
            </a:r>
            <a:r>
              <a:rPr lang="tr-TR" sz="2400" b="1" dirty="0" smtClean="0">
                <a:solidFill>
                  <a:srgbClr val="FFFF00"/>
                </a:solidFill>
              </a:rPr>
              <a:t> in </a:t>
            </a:r>
            <a:r>
              <a:rPr lang="tr-TR" sz="2400" b="1" dirty="0" err="1" smtClean="0">
                <a:solidFill>
                  <a:srgbClr val="FFFF00"/>
                </a:solidFill>
              </a:rPr>
              <a:t>pregnancy</a:t>
            </a:r>
            <a:r>
              <a:rPr lang="tr-TR" sz="2400" b="1" dirty="0" smtClean="0">
                <a:solidFill>
                  <a:srgbClr val="FFFF00"/>
                </a:solidFill>
              </a:rPr>
              <a:t>. 2013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36866" name="İçerik Yer Tutucusu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309634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err="1" smtClean="0"/>
              <a:t>Trombofili</a:t>
            </a:r>
            <a:r>
              <a:rPr lang="tr-TR" dirty="0" smtClean="0"/>
              <a:t> testleri </a:t>
            </a:r>
            <a:r>
              <a:rPr lang="tr-TR" dirty="0" err="1" smtClean="0"/>
              <a:t>trombotik</a:t>
            </a:r>
            <a:r>
              <a:rPr lang="tr-TR" dirty="0" smtClean="0"/>
              <a:t> olaydan 6 </a:t>
            </a:r>
            <a:r>
              <a:rPr lang="tr-TR" dirty="0" err="1" smtClean="0"/>
              <a:t>hf</a:t>
            </a:r>
            <a:r>
              <a:rPr lang="tr-TR" dirty="0" smtClean="0"/>
              <a:t> sonra</a:t>
            </a:r>
          </a:p>
          <a:p>
            <a:r>
              <a:rPr lang="tr-TR" dirty="0" smtClean="0"/>
              <a:t>Hasta gebe değilken</a:t>
            </a:r>
          </a:p>
          <a:p>
            <a:r>
              <a:rPr lang="tr-TR" dirty="0" err="1" smtClean="0"/>
              <a:t>Antikoagülan</a:t>
            </a:r>
            <a:r>
              <a:rPr lang="tr-TR" dirty="0" smtClean="0"/>
              <a:t>  yada </a:t>
            </a:r>
            <a:r>
              <a:rPr lang="tr-TR" dirty="0" err="1" smtClean="0"/>
              <a:t>hormonal</a:t>
            </a:r>
            <a:r>
              <a:rPr lang="tr-TR" dirty="0" smtClean="0"/>
              <a:t> tedavi almazken</a:t>
            </a:r>
          </a:p>
          <a:p>
            <a:r>
              <a:rPr lang="tr-TR" dirty="0" smtClean="0"/>
              <a:t>Protein S ideal olarak gebelikten sonra</a:t>
            </a:r>
            <a:endParaRPr lang="tr-TR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07950" y="522287"/>
          <a:ext cx="9036050" cy="633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10"/>
                <a:gridCol w="1807210"/>
                <a:gridCol w="1807210"/>
                <a:gridCol w="1807210"/>
                <a:gridCol w="1807210"/>
              </a:tblGrid>
              <a:tr h="1316123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Trombofili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Test metodu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Gebelikte güvenilir mi?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Akut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</a:rPr>
                        <a:t>trombozda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güvenilir mi?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Anti-</a:t>
                      </a: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koagulasyonda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güvenilir mi?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16123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Faktör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V </a:t>
                      </a:r>
                      <a:r>
                        <a:rPr lang="tr-TR" sz="1800" baseline="0" dirty="0" err="1" smtClean="0">
                          <a:solidFill>
                            <a:schemeClr val="tx1"/>
                          </a:solidFill>
                        </a:rPr>
                        <a:t>Leiden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Aktive protein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 c rezistansı</a:t>
                      </a:r>
                    </a:p>
                    <a:p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Anormal DNA analizi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</a:p>
                    <a:p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</a:p>
                    <a:p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</a:p>
                    <a:p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8674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Protrombin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Mutasyonu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DNA  analizi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31885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Protein C Eksikliği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Protein C aktivitesi &lt;60%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1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Protein S Eksikliği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Protein S aktivitesi &lt;55%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1454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Antirombin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ksikliği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 smtClean="0">
                          <a:solidFill>
                            <a:schemeClr val="tx1"/>
                          </a:solidFill>
                        </a:rPr>
                        <a:t>Antirombin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  aktivitesi &lt;60%</a:t>
                      </a:r>
                    </a:p>
                    <a:p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Evet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Hayır</a:t>
                      </a:r>
                      <a:endParaRPr lang="tr-T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07" marB="4570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ACOG </a:t>
            </a:r>
            <a:r>
              <a:rPr lang="tr-TR" sz="2400" b="1" dirty="0" err="1" smtClean="0">
                <a:solidFill>
                  <a:srgbClr val="FFFF00"/>
                </a:solidFill>
              </a:rPr>
              <a:t>Practise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Bulltein</a:t>
            </a:r>
            <a:r>
              <a:rPr lang="tr-TR" sz="2400" b="1" dirty="0" smtClean="0">
                <a:solidFill>
                  <a:srgbClr val="FFFF00"/>
                </a:solidFill>
              </a:rPr>
              <a:t>, ≠ 138. </a:t>
            </a:r>
            <a:r>
              <a:rPr lang="tr-TR" sz="2400" b="1" dirty="0" err="1" smtClean="0">
                <a:solidFill>
                  <a:srgbClr val="FFFF00"/>
                </a:solidFill>
              </a:rPr>
              <a:t>Tromboembolizm</a:t>
            </a:r>
            <a:r>
              <a:rPr lang="tr-TR" sz="2400" b="1" dirty="0" smtClean="0">
                <a:solidFill>
                  <a:srgbClr val="FFFF00"/>
                </a:solidFill>
              </a:rPr>
              <a:t> in </a:t>
            </a:r>
            <a:r>
              <a:rPr lang="tr-TR" sz="2400" b="1" dirty="0" err="1" smtClean="0">
                <a:solidFill>
                  <a:srgbClr val="FFFF00"/>
                </a:solidFill>
              </a:rPr>
              <a:t>pregnancy</a:t>
            </a:r>
            <a:r>
              <a:rPr lang="tr-TR" sz="2400" b="1" dirty="0" smtClean="0">
                <a:solidFill>
                  <a:srgbClr val="FFFF00"/>
                </a:solidFill>
              </a:rPr>
              <a:t>. 2013</a:t>
            </a:r>
            <a:endParaRPr lang="tr-TR" sz="2400" dirty="0"/>
          </a:p>
        </p:txBody>
      </p:sp>
      <p:sp>
        <p:nvSpPr>
          <p:cNvPr id="5" name="4 Dikdörtgen"/>
          <p:cNvSpPr/>
          <p:nvPr/>
        </p:nvSpPr>
        <p:spPr>
          <a:xfrm>
            <a:off x="3707904" y="548680"/>
            <a:ext cx="151216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7020272" y="3573016"/>
            <a:ext cx="1440160" cy="3024336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5292080" y="3573016"/>
            <a:ext cx="1440160" cy="3024336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7308304" y="1700808"/>
            <a:ext cx="936104" cy="72008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5508104" y="548680"/>
            <a:ext cx="172819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380312" y="476672"/>
            <a:ext cx="158417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3707904" y="4581128"/>
            <a:ext cx="936104" cy="720080"/>
          </a:xfrm>
          <a:prstGeom prst="ellips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Neden?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Normal gebelikte serbest ve total protein S düzeyi önemli ölçüde azalır </a:t>
            </a:r>
          </a:p>
          <a:p>
            <a:r>
              <a:rPr lang="tr-TR" dirty="0" smtClean="0"/>
              <a:t>Gebelikte aktive protein C (APC) rezistansı artar</a:t>
            </a:r>
          </a:p>
          <a:p>
            <a:r>
              <a:rPr lang="tr-TR" dirty="0" err="1" smtClean="0"/>
              <a:t>Heparin</a:t>
            </a:r>
            <a:r>
              <a:rPr lang="tr-TR" dirty="0" smtClean="0"/>
              <a:t>, AT düzeyini düşürür</a:t>
            </a:r>
          </a:p>
          <a:p>
            <a:r>
              <a:rPr lang="tr-TR" dirty="0" err="1" smtClean="0"/>
              <a:t>Warfarin</a:t>
            </a:r>
            <a:r>
              <a:rPr lang="tr-TR" dirty="0" smtClean="0"/>
              <a:t>, Protein C ve S konsantrasyonunu azaltır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07704" y="1340768"/>
            <a:ext cx="7236296" cy="1143000"/>
          </a:xfrm>
        </p:spPr>
        <p:txBody>
          <a:bodyPr>
            <a:noAutofit/>
          </a:bodyPr>
          <a:lstStyle/>
          <a:p>
            <a:pPr algn="l"/>
            <a:r>
              <a:rPr lang="tr-TR" sz="4800" b="1" dirty="0" smtClean="0">
                <a:solidFill>
                  <a:schemeClr val="bg1"/>
                </a:solidFill>
              </a:rPr>
              <a:t>Test Panelinde Neler Olsun?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323528" y="1700808"/>
            <a:ext cx="3682752" cy="31969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FVL mutasyonu</a:t>
            </a:r>
          </a:p>
          <a:p>
            <a:r>
              <a:rPr lang="tr-TR" dirty="0" smtClean="0"/>
              <a:t>PGM</a:t>
            </a:r>
          </a:p>
          <a:p>
            <a:r>
              <a:rPr lang="tr-TR" dirty="0" smtClean="0"/>
              <a:t>AT</a:t>
            </a:r>
          </a:p>
          <a:p>
            <a:r>
              <a:rPr lang="tr-TR" dirty="0" smtClean="0"/>
              <a:t>Protein C</a:t>
            </a:r>
          </a:p>
          <a:p>
            <a:r>
              <a:rPr lang="tr-TR" dirty="0" smtClean="0"/>
              <a:t>Protein S 	</a:t>
            </a:r>
            <a:endParaRPr lang="tr-TR" dirty="0"/>
          </a:p>
        </p:txBody>
      </p:sp>
      <p:sp>
        <p:nvSpPr>
          <p:cNvPr id="5" name="2 Başlık"/>
          <p:cNvSpPr txBox="1">
            <a:spLocks/>
          </p:cNvSpPr>
          <p:nvPr/>
        </p:nvSpPr>
        <p:spPr>
          <a:xfrm>
            <a:off x="5148064" y="260648"/>
            <a:ext cx="3322712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Edinsel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Trombofili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(APS) 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3 İçerik Yer Tutucusu"/>
          <p:cNvSpPr txBox="1">
            <a:spLocks/>
          </p:cNvSpPr>
          <p:nvPr/>
        </p:nvSpPr>
        <p:spPr>
          <a:xfrm>
            <a:off x="4932040" y="1700808"/>
            <a:ext cx="3816424" cy="31969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altLang="ar-SA" sz="3200" dirty="0" err="1" smtClean="0">
                <a:cs typeface="Tahoma" pitchFamily="34" charset="0"/>
              </a:rPr>
              <a:t>Lupus</a:t>
            </a:r>
            <a:r>
              <a:rPr lang="tr-TR" altLang="ar-SA" sz="3200" dirty="0" smtClean="0">
                <a:cs typeface="Tahoma" pitchFamily="34" charset="0"/>
              </a:rPr>
              <a:t> </a:t>
            </a:r>
            <a:r>
              <a:rPr lang="tr-TR" altLang="ar-SA" sz="3200" dirty="0" err="1" smtClean="0">
                <a:cs typeface="Tahoma" pitchFamily="34" charset="0"/>
              </a:rPr>
              <a:t>antikoagulanlar</a:t>
            </a:r>
            <a:r>
              <a:rPr lang="tr-TR" altLang="ar-SA" sz="3200" dirty="0" smtClean="0">
                <a:cs typeface="Tahoma" pitchFamily="34" charset="0"/>
              </a:rPr>
              <a:t> </a:t>
            </a:r>
            <a:r>
              <a:rPr lang="en-US" altLang="ar-SA" sz="3200" dirty="0" smtClean="0">
                <a:cs typeface="Tahoma" pitchFamily="34" charset="0"/>
              </a:rPr>
              <a:t>(LAC)</a:t>
            </a:r>
            <a:r>
              <a:rPr lang="tr-TR" altLang="ar-SA" sz="3200" dirty="0" smtClean="0">
                <a:cs typeface="Tahoma" pitchFamily="34" charset="0"/>
              </a:rPr>
              <a:t> </a:t>
            </a:r>
          </a:p>
          <a:p>
            <a:pPr marL="342900" lvl="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altLang="ar-SA" sz="3200" dirty="0" err="1" smtClean="0">
                <a:cs typeface="Tahoma" pitchFamily="34" charset="0"/>
              </a:rPr>
              <a:t>Antikardiolipin</a:t>
            </a:r>
            <a:r>
              <a:rPr lang="tr-TR" altLang="ar-SA" sz="3200" dirty="0" smtClean="0">
                <a:cs typeface="Tahoma" pitchFamily="34" charset="0"/>
              </a:rPr>
              <a:t> Ab</a:t>
            </a:r>
            <a:r>
              <a:rPr lang="en-US" altLang="ar-SA" sz="3200" dirty="0" smtClean="0">
                <a:cs typeface="Tahoma" pitchFamily="34" charset="0"/>
              </a:rPr>
              <a:t> </a:t>
            </a:r>
            <a:r>
              <a:rPr lang="tr-TR" altLang="ar-SA" sz="3200" dirty="0" smtClean="0">
                <a:cs typeface="Tahoma" pitchFamily="34" charset="0"/>
              </a:rPr>
              <a:t>(</a:t>
            </a:r>
            <a:r>
              <a:rPr lang="tr-TR" altLang="ar-SA" sz="3200" dirty="0" err="1" smtClean="0">
                <a:cs typeface="Tahoma" pitchFamily="34" charset="0"/>
              </a:rPr>
              <a:t>IgM</a:t>
            </a:r>
            <a:r>
              <a:rPr lang="tr-TR" altLang="ar-SA" sz="3200" dirty="0" smtClean="0">
                <a:cs typeface="Tahoma" pitchFamily="34" charset="0"/>
              </a:rPr>
              <a:t> ve </a:t>
            </a:r>
            <a:r>
              <a:rPr lang="tr-TR" altLang="ar-SA" sz="3200" dirty="0" err="1" smtClean="0">
                <a:cs typeface="Tahoma" pitchFamily="34" charset="0"/>
              </a:rPr>
              <a:t>IgG</a:t>
            </a:r>
            <a:r>
              <a:rPr lang="tr-TR" altLang="ar-SA" sz="3200" dirty="0" smtClean="0">
                <a:cs typeface="Tahoma" pitchFamily="34" charset="0"/>
              </a:rPr>
              <a:t>)</a:t>
            </a:r>
          </a:p>
          <a:p>
            <a:pPr marL="342900" lvl="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tr-TR" sz="3200" dirty="0" smtClean="0">
                <a:cs typeface="Tahoma" pitchFamily="34" charset="0"/>
              </a:rPr>
              <a:t> Anti-</a:t>
            </a:r>
            <a:r>
              <a:rPr lang="el-GR" sz="3200" dirty="0" smtClean="0">
                <a:cs typeface="Tahoma" pitchFamily="34" charset="0"/>
              </a:rPr>
              <a:t>β</a:t>
            </a:r>
            <a:r>
              <a:rPr lang="tr-TR" sz="3200" dirty="0" smtClean="0">
                <a:cs typeface="Tahoma" pitchFamily="34" charset="0"/>
              </a:rPr>
              <a:t>-2 </a:t>
            </a:r>
            <a:r>
              <a:rPr lang="tr-TR" sz="3200" dirty="0" err="1" smtClean="0">
                <a:cs typeface="Tahoma" pitchFamily="34" charset="0"/>
              </a:rPr>
              <a:t>glikoprotein</a:t>
            </a:r>
            <a:r>
              <a:rPr lang="tr-TR" sz="3200" dirty="0" smtClean="0">
                <a:cs typeface="Tahoma" pitchFamily="34" charset="0"/>
              </a:rPr>
              <a:t> I Ab (a</a:t>
            </a:r>
            <a:r>
              <a:rPr lang="el-GR" sz="3200" dirty="0" smtClean="0">
                <a:cs typeface="Tahoma" pitchFamily="34" charset="0"/>
              </a:rPr>
              <a:t>β</a:t>
            </a:r>
            <a:r>
              <a:rPr lang="tr-TR" sz="3200" dirty="0" smtClean="0">
                <a:cs typeface="Tahoma" pitchFamily="34" charset="0"/>
              </a:rPr>
              <a:t>2-GPI)</a:t>
            </a:r>
            <a:r>
              <a:rPr lang="tr-TR" altLang="ar-SA" sz="3200" dirty="0" smtClean="0">
                <a:cs typeface="Tahoma" pitchFamily="34" charset="0"/>
              </a:rPr>
              <a:t> (</a:t>
            </a:r>
            <a:r>
              <a:rPr lang="tr-TR" altLang="ar-SA" sz="3200" dirty="0" err="1" smtClean="0">
                <a:cs typeface="Tahoma" pitchFamily="34" charset="0"/>
              </a:rPr>
              <a:t>IgM</a:t>
            </a:r>
            <a:r>
              <a:rPr lang="tr-TR" altLang="ar-SA" sz="3200" dirty="0" smtClean="0">
                <a:cs typeface="Tahoma" pitchFamily="34" charset="0"/>
              </a:rPr>
              <a:t> ve </a:t>
            </a:r>
            <a:r>
              <a:rPr lang="tr-TR" altLang="ar-SA" sz="3200" dirty="0" err="1" smtClean="0">
                <a:cs typeface="Tahoma" pitchFamily="34" charset="0"/>
              </a:rPr>
              <a:t>IgG</a:t>
            </a:r>
            <a:r>
              <a:rPr lang="tr-TR" altLang="ar-SA" sz="3200" dirty="0" smtClean="0">
                <a:cs typeface="Tahoma" pitchFamily="34" charset="0"/>
              </a:rPr>
              <a:t>)</a:t>
            </a:r>
            <a:endParaRPr lang="tr-TR" sz="3200" dirty="0" smtClean="0"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788024" y="5949280"/>
            <a:ext cx="417646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i="1" dirty="0" err="1" smtClean="0">
                <a:solidFill>
                  <a:srgbClr val="C00000"/>
                </a:solidFill>
              </a:rPr>
              <a:t>Antiphospholipid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syndrome</a:t>
            </a:r>
            <a:r>
              <a:rPr lang="tr-TR" sz="2000" i="1" dirty="0" smtClean="0">
                <a:solidFill>
                  <a:srgbClr val="C00000"/>
                </a:solidFill>
              </a:rPr>
              <a:t> - ACOG 2015 ACOG (http://www.</a:t>
            </a:r>
            <a:r>
              <a:rPr lang="tr-TR" sz="2000" i="1" dirty="0" err="1" smtClean="0">
                <a:solidFill>
                  <a:srgbClr val="C00000"/>
                </a:solidFill>
              </a:rPr>
              <a:t>acog</a:t>
            </a:r>
            <a:r>
              <a:rPr lang="tr-TR" sz="2000" i="1" dirty="0" smtClean="0">
                <a:solidFill>
                  <a:srgbClr val="C00000"/>
                </a:solidFill>
              </a:rPr>
              <a:t>.</a:t>
            </a:r>
            <a:r>
              <a:rPr lang="tr-TR" sz="2000" i="1" dirty="0" err="1" smtClean="0">
                <a:solidFill>
                  <a:srgbClr val="C00000"/>
                </a:solidFill>
              </a:rPr>
              <a:t>or</a:t>
            </a:r>
            <a:r>
              <a:rPr lang="tr-TR" sz="2000" i="1" dirty="0" smtClean="0">
                <a:solidFill>
                  <a:srgbClr val="C00000"/>
                </a:solidFill>
              </a:rPr>
              <a:t>)g</a:t>
            </a:r>
          </a:p>
        </p:txBody>
      </p:sp>
      <p:sp>
        <p:nvSpPr>
          <p:cNvPr id="8" name="3 İçerik Yer Tutucusu"/>
          <p:cNvSpPr txBox="1">
            <a:spLocks/>
          </p:cNvSpPr>
          <p:nvPr/>
        </p:nvSpPr>
        <p:spPr>
          <a:xfrm>
            <a:off x="4932040" y="5013176"/>
            <a:ext cx="381642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≥12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hafta ara ile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79512" y="5589240"/>
            <a:ext cx="439248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  <a:p>
            <a:pPr>
              <a:buFont typeface="Arial" charset="0"/>
              <a:buChar char="•"/>
            </a:pPr>
            <a:r>
              <a:rPr lang="tr-TR" sz="2000" i="1" dirty="0">
                <a:solidFill>
                  <a:srgbClr val="C00000"/>
                </a:solidFill>
              </a:rPr>
              <a:t>ACOG </a:t>
            </a:r>
            <a:r>
              <a:rPr lang="tr-TR" sz="2000" i="1" dirty="0" err="1">
                <a:solidFill>
                  <a:srgbClr val="C00000"/>
                </a:solidFill>
              </a:rPr>
              <a:t>Practise</a:t>
            </a:r>
            <a:r>
              <a:rPr lang="tr-TR" sz="2000" i="1" dirty="0">
                <a:solidFill>
                  <a:srgbClr val="C00000"/>
                </a:solidFill>
              </a:rPr>
              <a:t> </a:t>
            </a:r>
            <a:r>
              <a:rPr lang="tr-TR" sz="2000" i="1" dirty="0" err="1">
                <a:solidFill>
                  <a:srgbClr val="C00000"/>
                </a:solidFill>
              </a:rPr>
              <a:t>Bulltein</a:t>
            </a:r>
            <a:r>
              <a:rPr lang="tr-TR" sz="2000" i="1" dirty="0">
                <a:solidFill>
                  <a:srgbClr val="C00000"/>
                </a:solidFill>
              </a:rPr>
              <a:t>, ≠ 138. </a:t>
            </a:r>
            <a:r>
              <a:rPr lang="tr-TR" sz="2000" i="1" dirty="0" err="1">
                <a:solidFill>
                  <a:srgbClr val="C00000"/>
                </a:solidFill>
              </a:rPr>
              <a:t>Tromboembolizm</a:t>
            </a:r>
            <a:r>
              <a:rPr lang="tr-TR" sz="2000" i="1" dirty="0">
                <a:solidFill>
                  <a:srgbClr val="C00000"/>
                </a:solidFill>
              </a:rPr>
              <a:t> in </a:t>
            </a:r>
            <a:r>
              <a:rPr lang="tr-TR" sz="2000" i="1" dirty="0" err="1">
                <a:solidFill>
                  <a:srgbClr val="C00000"/>
                </a:solidFill>
              </a:rPr>
              <a:t>pregnancy</a:t>
            </a:r>
            <a:r>
              <a:rPr lang="tr-TR" sz="2000" i="1" dirty="0">
                <a:solidFill>
                  <a:srgbClr val="C00000"/>
                </a:solidFill>
              </a:rPr>
              <a:t>. 2013</a:t>
            </a:r>
            <a:endParaRPr lang="tr-TR" sz="20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5" grpId="0" animBg="1"/>
      <p:bldP spid="6" grpId="0" uiExpand="1" build="allAtOnce" animBg="1"/>
      <p:bldP spid="7" grpId="0" animBg="1"/>
      <p:bldP spid="8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err="1" smtClean="0">
                <a:solidFill>
                  <a:srgbClr val="FFFF00"/>
                </a:solidFill>
              </a:rPr>
              <a:t>Homosistein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i="1" dirty="0" smtClean="0">
                <a:solidFill>
                  <a:srgbClr val="C00000"/>
                </a:solidFill>
              </a:rPr>
              <a:t>Önerilmiyor</a:t>
            </a:r>
          </a:p>
          <a:p>
            <a:r>
              <a:rPr lang="tr-TR" dirty="0" smtClean="0"/>
              <a:t>Gebe kadınlara rutin önerilen </a:t>
            </a:r>
            <a:r>
              <a:rPr lang="tr-TR" dirty="0" err="1" smtClean="0"/>
              <a:t>folik</a:t>
            </a:r>
            <a:r>
              <a:rPr lang="tr-TR" dirty="0" smtClean="0"/>
              <a:t> asit desteği</a:t>
            </a:r>
          </a:p>
          <a:p>
            <a:r>
              <a:rPr lang="tr-TR" dirty="0" smtClean="0"/>
              <a:t>Yüksek </a:t>
            </a:r>
            <a:r>
              <a:rPr lang="tr-TR" dirty="0" err="1" smtClean="0"/>
              <a:t>homosistein</a:t>
            </a:r>
            <a:r>
              <a:rPr lang="tr-TR" dirty="0" smtClean="0"/>
              <a:t> düzeyi VTE veya </a:t>
            </a:r>
            <a:r>
              <a:rPr lang="tr-TR" dirty="0" err="1" smtClean="0"/>
              <a:t>arterial</a:t>
            </a:r>
            <a:r>
              <a:rPr lang="tr-TR" dirty="0" smtClean="0"/>
              <a:t> </a:t>
            </a:r>
            <a:r>
              <a:rPr lang="tr-TR" dirty="0" err="1" smtClean="0"/>
              <a:t>tromboz</a:t>
            </a:r>
            <a:r>
              <a:rPr lang="tr-TR" dirty="0" smtClean="0"/>
              <a:t> için zayıf risk faktörü </a:t>
            </a:r>
          </a:p>
          <a:p>
            <a:r>
              <a:rPr lang="tr-TR" dirty="0" smtClean="0"/>
              <a:t>B vitamini desteği gebe olmayan kadınlarda </a:t>
            </a:r>
            <a:r>
              <a:rPr lang="tr-TR" dirty="0" err="1" smtClean="0"/>
              <a:t>arterial</a:t>
            </a:r>
            <a:r>
              <a:rPr lang="tr-TR" dirty="0" smtClean="0"/>
              <a:t> veya </a:t>
            </a: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trombotik</a:t>
            </a:r>
            <a:r>
              <a:rPr lang="tr-TR" dirty="0" smtClean="0"/>
              <a:t> olaylarda azalma yapmamış</a:t>
            </a:r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355976" y="6165304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MTHFR </a:t>
            </a:r>
            <a:r>
              <a:rPr lang="tr-TR" b="1" dirty="0" err="1" smtClean="0">
                <a:solidFill>
                  <a:srgbClr val="FFFF00"/>
                </a:solidFill>
              </a:rPr>
              <a:t>Polimorfizmi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br>
              <a:rPr lang="tr-TR" b="1" dirty="0" smtClean="0">
                <a:solidFill>
                  <a:srgbClr val="FFFF00"/>
                </a:solidFill>
              </a:rPr>
            </a:br>
            <a:r>
              <a:rPr lang="tr-TR" b="1" dirty="0" smtClean="0">
                <a:solidFill>
                  <a:srgbClr val="FFFF00"/>
                </a:solidFill>
              </a:rPr>
              <a:t>(C677T, A1298C)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2800" i="1" dirty="0" smtClean="0">
                <a:solidFill>
                  <a:srgbClr val="C00000"/>
                </a:solidFill>
              </a:rPr>
              <a:t>Önerilmiyor</a:t>
            </a:r>
          </a:p>
          <a:p>
            <a:r>
              <a:rPr lang="tr-TR" sz="2800" dirty="0" smtClean="0"/>
              <a:t>Toplumda oldukça yaygın</a:t>
            </a:r>
          </a:p>
          <a:p>
            <a:r>
              <a:rPr lang="tr-TR" sz="2800" dirty="0" err="1" smtClean="0"/>
              <a:t>Homozigite</a:t>
            </a:r>
            <a:r>
              <a:rPr lang="tr-TR" sz="2800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 smtClean="0"/>
              <a:t>Hafif artmış </a:t>
            </a:r>
            <a:r>
              <a:rPr lang="tr-TR" sz="2400" dirty="0" err="1" smtClean="0"/>
              <a:t>homosistein</a:t>
            </a:r>
            <a:r>
              <a:rPr lang="tr-TR" sz="2400" dirty="0" smtClean="0"/>
              <a:t> düzey</a:t>
            </a:r>
          </a:p>
          <a:p>
            <a:pPr lvl="1">
              <a:buFont typeface="Wingdings" pitchFamily="2" charset="2"/>
              <a:buChar char="§"/>
            </a:pPr>
            <a:r>
              <a:rPr lang="tr-TR" sz="2400" dirty="0" smtClean="0"/>
              <a:t>Düşük normal sınırlarda serum </a:t>
            </a:r>
            <a:r>
              <a:rPr lang="tr-TR" sz="2400" dirty="0" err="1" smtClean="0"/>
              <a:t>folat</a:t>
            </a:r>
            <a:r>
              <a:rPr lang="tr-TR" sz="2400" dirty="0" smtClean="0"/>
              <a:t> düzeyi </a:t>
            </a:r>
          </a:p>
          <a:p>
            <a:r>
              <a:rPr lang="tr-TR" sz="2800" dirty="0" smtClean="0"/>
              <a:t>Geniş epidemiyolojik çalışmalarda VTE için risk oluşturmuyor</a:t>
            </a:r>
          </a:p>
          <a:p>
            <a:r>
              <a:rPr lang="tr-TR" sz="2800" dirty="0" smtClean="0"/>
              <a:t>Gebelik için risk teşkil etmediğine dair bilgiler kesin değil ancak o yönde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4355976" y="6165304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PAI-1 </a:t>
            </a:r>
            <a:r>
              <a:rPr lang="tr-TR" b="1" dirty="0" err="1" smtClean="0">
                <a:solidFill>
                  <a:srgbClr val="FFFF00"/>
                </a:solidFill>
              </a:rPr>
              <a:t>Polimorfizmi</a:t>
            </a:r>
            <a:r>
              <a:rPr lang="tr-TR" b="1" dirty="0" smtClean="0">
                <a:solidFill>
                  <a:srgbClr val="FFFF00"/>
                </a:solidFill>
              </a:rPr>
              <a:t> (4G/5G)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i="1" dirty="0" smtClean="0">
                <a:solidFill>
                  <a:srgbClr val="C00000"/>
                </a:solidFill>
              </a:rPr>
              <a:t>Önerilmiyor</a:t>
            </a:r>
            <a:endParaRPr lang="tr-TR" dirty="0" smtClean="0"/>
          </a:p>
          <a:p>
            <a:r>
              <a:rPr lang="tr-TR" dirty="0" smtClean="0"/>
              <a:t>Genel popülasyonda oldukça sık (%50)</a:t>
            </a:r>
          </a:p>
          <a:p>
            <a:r>
              <a:rPr lang="tr-TR" dirty="0" smtClean="0"/>
              <a:t>%20-25 </a:t>
            </a:r>
            <a:r>
              <a:rPr lang="tr-TR" dirty="0" err="1" smtClean="0"/>
              <a:t>homozigot</a:t>
            </a:r>
            <a:r>
              <a:rPr lang="tr-TR" dirty="0" smtClean="0"/>
              <a:t> 4G/4G "</a:t>
            </a:r>
            <a:r>
              <a:rPr lang="tr-TR" dirty="0" err="1" smtClean="0"/>
              <a:t>thrombogenic</a:t>
            </a:r>
            <a:r>
              <a:rPr lang="tr-TR" dirty="0" smtClean="0"/>
              <a:t>" </a:t>
            </a:r>
            <a:r>
              <a:rPr lang="tr-TR" dirty="0" err="1" smtClean="0"/>
              <a:t>genotip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- </a:t>
            </a:r>
            <a:r>
              <a:rPr lang="tr-TR" dirty="0" err="1" smtClean="0"/>
              <a:t>Metabolik</a:t>
            </a:r>
            <a:r>
              <a:rPr lang="tr-TR" dirty="0" smtClean="0"/>
              <a:t> sendromda 2-3 kat artıyor</a:t>
            </a:r>
          </a:p>
          <a:p>
            <a:r>
              <a:rPr lang="tr-TR" dirty="0" err="1" smtClean="0"/>
              <a:t>Preeklampsi</a:t>
            </a:r>
            <a:r>
              <a:rPr lang="tr-TR" dirty="0" smtClean="0"/>
              <a:t> ile ilgili çalışmalar sınırlı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355976" y="6165304"/>
            <a:ext cx="4464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solidFill>
                  <a:srgbClr val="C00000"/>
                </a:solidFill>
              </a:rPr>
              <a:t>* </a:t>
            </a:r>
            <a:r>
              <a:rPr lang="tr-TR" sz="2000" i="1" dirty="0" err="1" smtClean="0">
                <a:solidFill>
                  <a:srgbClr val="C00000"/>
                </a:solidFill>
              </a:rPr>
              <a:t>UptoDate</a:t>
            </a:r>
            <a:r>
              <a:rPr lang="tr-TR" sz="2000" i="1" dirty="0" smtClean="0">
                <a:solidFill>
                  <a:srgbClr val="C00000"/>
                </a:solidFill>
              </a:rPr>
              <a:t>. </a:t>
            </a:r>
            <a:r>
              <a:rPr lang="tr-TR" sz="2000" i="1" dirty="0" err="1" smtClean="0">
                <a:solidFill>
                  <a:srgbClr val="C00000"/>
                </a:solidFill>
              </a:rPr>
              <a:t>Literature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review</a:t>
            </a:r>
            <a:r>
              <a:rPr lang="tr-TR" sz="2000" i="1" dirty="0" smtClean="0">
                <a:solidFill>
                  <a:srgbClr val="C00000"/>
                </a:solidFill>
              </a:rPr>
              <a:t> : Mar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81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İçin Önerilen Testler</a:t>
            </a:r>
            <a:r>
              <a:rPr lang="tr-TR" sz="2800" b="1" dirty="0" smtClean="0">
                <a:solidFill>
                  <a:srgbClr val="FFFF00"/>
                </a:solidFill>
              </a:rPr>
              <a:t/>
            </a:r>
            <a:br>
              <a:rPr lang="tr-TR" sz="2800" b="1" dirty="0" smtClean="0">
                <a:solidFill>
                  <a:srgbClr val="FFFF00"/>
                </a:solidFill>
              </a:rPr>
            </a:br>
            <a:r>
              <a:rPr lang="tr-TR" sz="2400" b="1" dirty="0" smtClean="0">
                <a:solidFill>
                  <a:srgbClr val="FFFF00"/>
                </a:solidFill>
              </a:rPr>
              <a:t>ACOG </a:t>
            </a:r>
            <a:r>
              <a:rPr lang="tr-TR" sz="2400" b="1" dirty="0" err="1" smtClean="0">
                <a:solidFill>
                  <a:srgbClr val="FFFF00"/>
                </a:solidFill>
              </a:rPr>
              <a:t>Practise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Bulltein</a:t>
            </a:r>
            <a:r>
              <a:rPr lang="tr-TR" sz="2400" b="1" dirty="0" smtClean="0">
                <a:solidFill>
                  <a:srgbClr val="FFFF00"/>
                </a:solidFill>
              </a:rPr>
              <a:t>, ≠ 138. </a:t>
            </a:r>
            <a:r>
              <a:rPr lang="tr-TR" sz="2400" b="1" dirty="0" err="1" smtClean="0">
                <a:solidFill>
                  <a:srgbClr val="FFFF00"/>
                </a:solidFill>
              </a:rPr>
              <a:t>Tromboembolizm</a:t>
            </a:r>
            <a:r>
              <a:rPr lang="tr-TR" sz="2400" b="1" dirty="0" smtClean="0">
                <a:solidFill>
                  <a:srgbClr val="FFFF00"/>
                </a:solidFill>
              </a:rPr>
              <a:t> in </a:t>
            </a:r>
            <a:r>
              <a:rPr lang="tr-TR" sz="2400" b="1" dirty="0" err="1" smtClean="0">
                <a:solidFill>
                  <a:srgbClr val="FFFF00"/>
                </a:solidFill>
              </a:rPr>
              <a:t>pregnancy</a:t>
            </a:r>
            <a:r>
              <a:rPr lang="tr-TR" sz="2400" b="1" dirty="0" smtClean="0">
                <a:solidFill>
                  <a:srgbClr val="FFFF00"/>
                </a:solidFill>
              </a:rPr>
              <a:t>. 2013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>
          <a:xfrm>
            <a:off x="323528" y="1844825"/>
            <a:ext cx="8229600" cy="28803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800" i="1" dirty="0" smtClean="0">
                <a:solidFill>
                  <a:srgbClr val="C00000"/>
                </a:solidFill>
              </a:rPr>
              <a:t>Faktör V </a:t>
            </a:r>
            <a:r>
              <a:rPr lang="tr-TR" sz="2800" i="1" dirty="0" err="1" smtClean="0">
                <a:solidFill>
                  <a:srgbClr val="C00000"/>
                </a:solidFill>
              </a:rPr>
              <a:t>Leiden</a:t>
            </a:r>
            <a:r>
              <a:rPr lang="tr-TR" sz="2800" i="1" dirty="0" smtClean="0">
                <a:solidFill>
                  <a:srgbClr val="C00000"/>
                </a:solidFill>
              </a:rPr>
              <a:t> mutasyonu</a:t>
            </a:r>
          </a:p>
          <a:p>
            <a:r>
              <a:rPr lang="tr-TR" sz="2800" i="1" dirty="0" err="1" smtClean="0">
                <a:solidFill>
                  <a:srgbClr val="C00000"/>
                </a:solidFill>
              </a:rPr>
              <a:t>Protrombin</a:t>
            </a:r>
            <a:r>
              <a:rPr lang="tr-TR" sz="2800" i="1" dirty="0" smtClean="0">
                <a:solidFill>
                  <a:srgbClr val="C00000"/>
                </a:solidFill>
              </a:rPr>
              <a:t> G20210A  mutasyonu</a:t>
            </a:r>
          </a:p>
          <a:p>
            <a:r>
              <a:rPr lang="tr-TR" sz="2800" i="1" dirty="0" err="1" smtClean="0">
                <a:solidFill>
                  <a:srgbClr val="C00000"/>
                </a:solidFill>
              </a:rPr>
              <a:t>Antitrombin</a:t>
            </a:r>
            <a:r>
              <a:rPr lang="tr-TR" sz="2800" i="1" dirty="0" smtClean="0">
                <a:solidFill>
                  <a:srgbClr val="C00000"/>
                </a:solidFill>
              </a:rPr>
              <a:t> eksikliği</a:t>
            </a:r>
          </a:p>
          <a:p>
            <a:r>
              <a:rPr lang="tr-TR" sz="2800" i="1" dirty="0" smtClean="0">
                <a:solidFill>
                  <a:srgbClr val="C00000"/>
                </a:solidFill>
              </a:rPr>
              <a:t>Protein C eksikliği</a:t>
            </a:r>
          </a:p>
          <a:p>
            <a:r>
              <a:rPr lang="tr-TR" sz="2800" i="1" dirty="0" smtClean="0">
                <a:solidFill>
                  <a:srgbClr val="C00000"/>
                </a:solidFill>
              </a:rPr>
              <a:t>Protein S eksikliği</a:t>
            </a:r>
          </a:p>
          <a:p>
            <a:endParaRPr lang="tr-TR" dirty="0" smtClean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51520" y="5157192"/>
            <a:ext cx="8229600" cy="1467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MTHFR C677T </a:t>
            </a:r>
            <a:r>
              <a:rPr kumimoji="0" lang="tr-T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homozigot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yada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heterozigot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polimorfizmi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önerilmez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Açlık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homosistein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düzeyi taraması önerilmez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331640" y="2060848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Nasıl Yorumlanır?</a:t>
            </a:r>
          </a:p>
          <a:p>
            <a:r>
              <a:rPr lang="tr-TR" sz="4800" b="1" dirty="0" smtClean="0">
                <a:solidFill>
                  <a:schemeClr val="bg1"/>
                </a:solidFill>
              </a:rPr>
              <a:t>Komplikasyonların Önlenmesi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Kalıtsal </a:t>
            </a:r>
            <a:r>
              <a:rPr lang="tr-TR" b="1" dirty="0" err="1" smtClean="0">
                <a:solidFill>
                  <a:srgbClr val="FFFF00"/>
                </a:solidFill>
              </a:rPr>
              <a:t>Trombofili</a:t>
            </a:r>
            <a:r>
              <a:rPr lang="tr-TR" b="1" dirty="0" smtClean="0">
                <a:solidFill>
                  <a:srgbClr val="FFFF00"/>
                </a:solidFill>
              </a:rPr>
              <a:t> Tipleri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4680520" cy="34563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tr-TR" sz="2800" dirty="0" smtClean="0"/>
              <a:t>Faktör V </a:t>
            </a:r>
            <a:r>
              <a:rPr lang="tr-TR" sz="2800" dirty="0" err="1" smtClean="0"/>
              <a:t>Leiden</a:t>
            </a:r>
            <a:r>
              <a:rPr lang="tr-TR" sz="2800" dirty="0" smtClean="0"/>
              <a:t> G1691A gen mutasyonu (FVL) </a:t>
            </a:r>
          </a:p>
          <a:p>
            <a:pPr eaLnBrk="1" hangingPunct="1"/>
            <a:r>
              <a:rPr lang="tr-TR" sz="2800" dirty="0" err="1" smtClean="0"/>
              <a:t>Protrombin</a:t>
            </a:r>
            <a:r>
              <a:rPr lang="tr-TR" sz="2800" dirty="0" smtClean="0"/>
              <a:t> G20210A gen mutasyonu (PGM)</a:t>
            </a:r>
          </a:p>
          <a:p>
            <a:pPr eaLnBrk="1" hangingPunct="1"/>
            <a:r>
              <a:rPr lang="tr-TR" sz="2800" dirty="0" smtClean="0"/>
              <a:t>Protein S eksikliği</a:t>
            </a:r>
          </a:p>
          <a:p>
            <a:pPr eaLnBrk="1" hangingPunct="1"/>
            <a:r>
              <a:rPr lang="tr-TR" sz="2800" dirty="0" smtClean="0"/>
              <a:t>Protein C eksikliği</a:t>
            </a:r>
          </a:p>
          <a:p>
            <a:pPr eaLnBrk="1" hangingPunct="1"/>
            <a:r>
              <a:rPr lang="tr-TR" sz="2800" dirty="0" err="1" smtClean="0"/>
              <a:t>Antitrombin</a:t>
            </a:r>
            <a:r>
              <a:rPr lang="tr-TR" sz="2800" dirty="0" smtClean="0"/>
              <a:t> (AT) III eksikliği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652120" y="2137367"/>
            <a:ext cx="320486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%10 </a:t>
            </a:r>
            <a:r>
              <a:rPr lang="tr-TR" sz="2800" dirty="0" err="1" smtClean="0"/>
              <a:t>populasyonda</a:t>
            </a:r>
            <a:endParaRPr lang="tr-TR" sz="2800" dirty="0" smtClean="0"/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Maternal</a:t>
            </a:r>
            <a:r>
              <a:rPr lang="tr-TR" sz="2800" dirty="0" smtClean="0"/>
              <a:t> </a:t>
            </a:r>
            <a:r>
              <a:rPr lang="tr-TR" sz="2800" dirty="0" err="1" smtClean="0"/>
              <a:t>VTE’nin</a:t>
            </a:r>
            <a:r>
              <a:rPr lang="tr-TR" sz="2800" dirty="0" smtClean="0"/>
              <a:t> %50’sinden sorumlu</a:t>
            </a:r>
          </a:p>
        </p:txBody>
      </p:sp>
      <p:sp>
        <p:nvSpPr>
          <p:cNvPr id="7" name="6 Sağ Ok"/>
          <p:cNvSpPr/>
          <p:nvPr/>
        </p:nvSpPr>
        <p:spPr>
          <a:xfrm>
            <a:off x="5004048" y="2492896"/>
            <a:ext cx="504056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5004048" y="5733256"/>
            <a:ext cx="504056" cy="7200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5652120" y="5400798"/>
            <a:ext cx="320486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Gebe ve gebe olmayanlarda </a:t>
            </a:r>
            <a:r>
              <a:rPr lang="tr-TR" sz="2800" dirty="0" err="1" smtClean="0"/>
              <a:t>VTE’ye</a:t>
            </a:r>
            <a:r>
              <a:rPr lang="tr-TR" sz="2800" dirty="0" smtClean="0"/>
              <a:t> neden olmuyor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5013176"/>
            <a:ext cx="4680520" cy="1844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800" dirty="0" err="1" smtClean="0"/>
              <a:t>Homozigot</a:t>
            </a:r>
            <a:r>
              <a:rPr lang="tr-TR" sz="2800" dirty="0" smtClean="0"/>
              <a:t> MTHFR </a:t>
            </a:r>
            <a:r>
              <a:rPr lang="tr-TR" sz="2800" dirty="0" err="1" smtClean="0"/>
              <a:t>polimorfizmi</a:t>
            </a:r>
            <a:r>
              <a:rPr lang="tr-TR" sz="2800" dirty="0" smtClean="0"/>
              <a:t> (C677T, 1298C); </a:t>
            </a:r>
            <a:r>
              <a:rPr lang="tr-TR" sz="2800" dirty="0" err="1" smtClean="0"/>
              <a:t>Hiperhomosistinemi</a:t>
            </a:r>
            <a:endParaRPr lang="tr-TR" sz="2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FVL</a:t>
            </a:r>
            <a:r>
              <a:rPr lang="tr-TR" sz="2800" dirty="0" smtClean="0"/>
              <a:t>’den başka F</a:t>
            </a:r>
            <a:r>
              <a:rPr lang="en-US" sz="2800" dirty="0" smtClean="0"/>
              <a:t>a</a:t>
            </a:r>
            <a:r>
              <a:rPr lang="tr-TR" sz="2800" dirty="0" smtClean="0"/>
              <a:t>k</a:t>
            </a:r>
            <a:r>
              <a:rPr lang="en-US" sz="2800" dirty="0" smtClean="0"/>
              <a:t>t</a:t>
            </a:r>
            <a:r>
              <a:rPr lang="tr-TR" sz="2800" dirty="0" smtClean="0"/>
              <a:t>ö</a:t>
            </a:r>
            <a:r>
              <a:rPr lang="en-US" sz="2800" dirty="0" smtClean="0"/>
              <a:t>r V gen</a:t>
            </a:r>
            <a:r>
              <a:rPr lang="tr-TR" sz="2800" dirty="0" smtClean="0"/>
              <a:t>i,</a:t>
            </a:r>
            <a:r>
              <a:rPr lang="en-US" sz="2800" dirty="0" smtClean="0"/>
              <a:t> PAI-1, protein Z </a:t>
            </a:r>
            <a:r>
              <a:rPr lang="tr-TR" sz="2800" dirty="0" smtClean="0"/>
              <a:t> mutasyonları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331640" y="206084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 smtClean="0">
                <a:solidFill>
                  <a:schemeClr val="bg1"/>
                </a:solidFill>
              </a:rPr>
              <a:t>VTE’nin</a:t>
            </a:r>
            <a:r>
              <a:rPr lang="tr-TR" sz="4800" b="1" dirty="0" smtClean="0">
                <a:solidFill>
                  <a:schemeClr val="bg1"/>
                </a:solidFill>
              </a:rPr>
              <a:t> Önlenmesi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6480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tr-TR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Gebeliğe bağlı </a:t>
            </a:r>
            <a:r>
              <a:rPr lang="tr-TR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VTE’nin</a:t>
            </a:r>
            <a:r>
              <a:rPr lang="tr-TR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Önlenmesi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900113" y="162877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2000"/>
              <a:t>	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79512" y="1124744"/>
            <a:ext cx="8964488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/>
              <a:t>Önlenebilir </a:t>
            </a:r>
            <a:r>
              <a:rPr lang="tr-TR" sz="2800" dirty="0" err="1"/>
              <a:t>maternal</a:t>
            </a:r>
            <a:r>
              <a:rPr lang="tr-TR" sz="2800" dirty="0"/>
              <a:t> </a:t>
            </a:r>
            <a:r>
              <a:rPr lang="tr-TR" sz="2800" dirty="0" err="1"/>
              <a:t>mortalite</a:t>
            </a:r>
            <a:r>
              <a:rPr lang="tr-TR" sz="2800" dirty="0"/>
              <a:t> ve </a:t>
            </a:r>
            <a:r>
              <a:rPr lang="tr-TR" sz="2800" dirty="0" err="1"/>
              <a:t>morbidite</a:t>
            </a:r>
            <a:r>
              <a:rPr lang="tr-TR" sz="2800" dirty="0"/>
              <a:t> nedeni</a:t>
            </a:r>
          </a:p>
          <a:p>
            <a:pPr marL="265113" indent="-26511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b="1" u="sng" dirty="0"/>
              <a:t>Riskli hastalarda </a:t>
            </a:r>
            <a:r>
              <a:rPr lang="tr-TR" sz="2800" b="1" u="sng" dirty="0" err="1"/>
              <a:t>profilaksi</a:t>
            </a:r>
            <a:r>
              <a:rPr lang="tr-TR" sz="2800" b="1" u="sng" dirty="0"/>
              <a:t> kullanılmakta:</a:t>
            </a:r>
          </a:p>
          <a:p>
            <a:pPr marL="722313" lvl="1" indent="-265113" algn="just">
              <a:spcBef>
                <a:spcPct val="50000"/>
              </a:spcBef>
            </a:pPr>
            <a:r>
              <a:rPr lang="tr-TR" sz="2800" b="1" dirty="0" smtClean="0"/>
              <a:t>1-</a:t>
            </a:r>
            <a:r>
              <a:rPr lang="tr-TR" sz="2800" dirty="0" smtClean="0"/>
              <a:t> </a:t>
            </a:r>
            <a:r>
              <a:rPr lang="tr-TR" sz="2800" b="1" dirty="0"/>
              <a:t>Kendilerinde</a:t>
            </a:r>
            <a:r>
              <a:rPr lang="tr-TR" sz="2800" dirty="0"/>
              <a:t> veya </a:t>
            </a:r>
            <a:r>
              <a:rPr lang="tr-TR" sz="2800" b="1" dirty="0"/>
              <a:t>ailesinde</a:t>
            </a:r>
            <a:r>
              <a:rPr lang="tr-TR" sz="2800" dirty="0"/>
              <a:t> </a:t>
            </a:r>
            <a:r>
              <a:rPr lang="tr-TR" sz="2800" b="1" dirty="0"/>
              <a:t>VTE öyküsü </a:t>
            </a:r>
            <a:r>
              <a:rPr lang="tr-TR" sz="2800" dirty="0"/>
              <a:t>olanlar,</a:t>
            </a:r>
          </a:p>
          <a:p>
            <a:pPr marL="722313" lvl="1" indent="-265113" algn="just">
              <a:spcBef>
                <a:spcPct val="50000"/>
              </a:spcBef>
            </a:pPr>
            <a:r>
              <a:rPr lang="tr-TR" sz="2800" b="1" dirty="0" smtClean="0"/>
              <a:t>2-</a:t>
            </a:r>
            <a:r>
              <a:rPr lang="tr-TR" sz="2800" dirty="0" smtClean="0"/>
              <a:t> </a:t>
            </a:r>
            <a:r>
              <a:rPr lang="tr-TR" sz="2800" b="1" dirty="0"/>
              <a:t>Kalıtsal</a:t>
            </a:r>
            <a:r>
              <a:rPr lang="tr-TR" sz="2800" dirty="0"/>
              <a:t> veya </a:t>
            </a:r>
            <a:r>
              <a:rPr lang="tr-TR" sz="2800" b="1" dirty="0"/>
              <a:t>kazanılmış</a:t>
            </a:r>
            <a:r>
              <a:rPr lang="tr-TR" sz="2800" dirty="0"/>
              <a:t> </a:t>
            </a:r>
            <a:r>
              <a:rPr lang="tr-TR" sz="2800" b="1" dirty="0" err="1"/>
              <a:t>trombofilisi</a:t>
            </a:r>
            <a:r>
              <a:rPr lang="tr-TR" sz="2800" dirty="0"/>
              <a:t> olanlar,</a:t>
            </a:r>
          </a:p>
          <a:p>
            <a:pPr marL="722313" lvl="1" indent="-265113" algn="just">
              <a:spcBef>
                <a:spcPct val="50000"/>
              </a:spcBef>
            </a:pPr>
            <a:r>
              <a:rPr lang="tr-TR" sz="2800" b="1" dirty="0" smtClean="0"/>
              <a:t>3</a:t>
            </a:r>
            <a:r>
              <a:rPr lang="tr-TR" sz="2800" dirty="0" smtClean="0"/>
              <a:t>- </a:t>
            </a:r>
            <a:r>
              <a:rPr lang="tr-TR" sz="2800" b="1" dirty="0"/>
              <a:t>Sezaryen</a:t>
            </a:r>
            <a:r>
              <a:rPr lang="tr-TR" sz="2800" dirty="0"/>
              <a:t> olan kadınlar </a:t>
            </a:r>
          </a:p>
          <a:p>
            <a:pPr marL="265113" indent="-26511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 err="1"/>
              <a:t>Profilaksi</a:t>
            </a:r>
            <a:r>
              <a:rPr lang="tr-TR" sz="2800" dirty="0"/>
              <a:t> için kullanılan birçok ilaç yan etki riski taşımakta</a:t>
            </a:r>
          </a:p>
          <a:p>
            <a:pPr marL="265113" indent="-26511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/>
              <a:t>Mevcut öneriler </a:t>
            </a:r>
            <a:r>
              <a:rPr lang="tr-TR" sz="2800" b="1" dirty="0"/>
              <a:t>uzman görüşüne </a:t>
            </a:r>
            <a:r>
              <a:rPr lang="tr-TR" sz="2800" dirty="0"/>
              <a:t>ve </a:t>
            </a:r>
            <a:r>
              <a:rPr lang="tr-TR" sz="2800" b="1" dirty="0"/>
              <a:t>rehberlere</a:t>
            </a:r>
            <a:r>
              <a:rPr lang="tr-TR" sz="2800" dirty="0"/>
              <a:t> dayalı</a:t>
            </a:r>
          </a:p>
          <a:p>
            <a:pPr marL="265113" indent="-265113" algn="ctr">
              <a:spcBef>
                <a:spcPct val="50000"/>
              </a:spcBef>
            </a:pPr>
            <a:r>
              <a:rPr lang="tr-TR" sz="2800" dirty="0"/>
              <a:t>	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>
                <a:solidFill>
                  <a:srgbClr val="FF0000"/>
                </a:solidFill>
              </a:rPr>
              <a:t>“</a:t>
            </a:r>
            <a:r>
              <a:rPr lang="tr-TR" sz="2800" b="1" dirty="0" err="1">
                <a:solidFill>
                  <a:srgbClr val="FF0000"/>
                </a:solidFill>
              </a:rPr>
              <a:t>eminence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based</a:t>
            </a:r>
            <a:r>
              <a:rPr lang="tr-TR" sz="2800" dirty="0">
                <a:solidFill>
                  <a:srgbClr val="FF0000"/>
                </a:solidFill>
              </a:rPr>
              <a:t>” </a:t>
            </a:r>
            <a:r>
              <a:rPr lang="tr-TR" sz="2800" dirty="0" err="1"/>
              <a:t>rather</a:t>
            </a:r>
            <a:r>
              <a:rPr lang="tr-TR" sz="2800" dirty="0"/>
              <a:t> </a:t>
            </a:r>
            <a:r>
              <a:rPr lang="tr-TR" sz="2800" dirty="0" err="1"/>
              <a:t>than</a:t>
            </a:r>
            <a:r>
              <a:rPr lang="tr-TR" sz="2800" dirty="0">
                <a:solidFill>
                  <a:srgbClr val="FF0000"/>
                </a:solidFill>
              </a:rPr>
              <a:t> “</a:t>
            </a:r>
            <a:r>
              <a:rPr lang="tr-TR" sz="2800" b="1" dirty="0" err="1">
                <a:solidFill>
                  <a:srgbClr val="FF0000"/>
                </a:solidFill>
              </a:rPr>
              <a:t>evidence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based</a:t>
            </a:r>
            <a:r>
              <a:rPr lang="tr-TR" sz="2800" dirty="0" smtClean="0">
                <a:solidFill>
                  <a:srgbClr val="FF0000"/>
                </a:solidFill>
              </a:rPr>
              <a:t>”</a:t>
            </a:r>
            <a:endParaRPr lang="tr-TR" sz="2800" dirty="0" smtClean="0"/>
          </a:p>
          <a:p>
            <a:pPr marL="265113" indent="-265113" algn="l">
              <a:spcBef>
                <a:spcPct val="50000"/>
              </a:spcBef>
            </a:pPr>
            <a:r>
              <a:rPr lang="tr-TR" sz="2800" dirty="0" smtClean="0"/>
              <a:t>			</a:t>
            </a:r>
            <a:r>
              <a:rPr lang="tr-TR" sz="2400" i="1" dirty="0" smtClean="0"/>
              <a:t>*</a:t>
            </a:r>
            <a:r>
              <a:rPr lang="tr-TR" sz="2400" i="1" dirty="0" err="1"/>
              <a:t>Mclintock</a:t>
            </a:r>
            <a:r>
              <a:rPr lang="tr-TR" sz="2400" i="1" dirty="0"/>
              <a:t> C, </a:t>
            </a:r>
            <a:r>
              <a:rPr lang="tr-TR" sz="2400" i="1" dirty="0" err="1"/>
              <a:t>Best</a:t>
            </a:r>
            <a:r>
              <a:rPr lang="tr-TR" sz="2400" i="1" dirty="0"/>
              <a:t> </a:t>
            </a:r>
            <a:r>
              <a:rPr lang="tr-TR" sz="2400" i="1" dirty="0" err="1"/>
              <a:t>Practise</a:t>
            </a:r>
            <a:r>
              <a:rPr lang="tr-TR" sz="2400" i="1" dirty="0"/>
              <a:t>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098" t="13753" r="22884" b="1528"/>
          <a:stretch>
            <a:fillRect/>
          </a:stretch>
        </p:blipFill>
        <p:spPr bwMode="auto">
          <a:xfrm>
            <a:off x="3333464" y="0"/>
            <a:ext cx="5810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2180" t="47244" r="26944" b="12795"/>
          <a:stretch>
            <a:fillRect/>
          </a:stretch>
        </p:blipFill>
        <p:spPr bwMode="auto">
          <a:xfrm>
            <a:off x="0" y="2924944"/>
            <a:ext cx="330817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64222" t="19685" r="7751" b="67421"/>
          <a:stretch>
            <a:fillRect/>
          </a:stretch>
        </p:blipFill>
        <p:spPr bwMode="auto">
          <a:xfrm>
            <a:off x="1979712" y="4077072"/>
            <a:ext cx="1224136" cy="42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etin kutusu"/>
          <p:cNvSpPr txBox="1"/>
          <p:nvPr/>
        </p:nvSpPr>
        <p:spPr>
          <a:xfrm>
            <a:off x="251520" y="836712"/>
            <a:ext cx="288032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tr-TR" sz="3600" b="1" dirty="0" smtClean="0">
                <a:solidFill>
                  <a:srgbClr val="FFFF00"/>
                </a:solidFill>
              </a:rPr>
              <a:t>Gebelikte VTE Risk Faktörleri</a:t>
            </a:r>
          </a:p>
          <a:p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0704" t="17319" r="1845" b="38203"/>
          <a:stretch>
            <a:fillRect/>
          </a:stretch>
        </p:blipFill>
        <p:spPr bwMode="auto">
          <a:xfrm>
            <a:off x="323528" y="836712"/>
            <a:ext cx="8529070" cy="31430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3995936" y="2564904"/>
            <a:ext cx="4860032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3995936" y="908720"/>
            <a:ext cx="302433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395536" y="908720"/>
            <a:ext cx="16561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001000" cy="91281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</a:t>
            </a:r>
            <a:r>
              <a:rPr lang="tr-TR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≠ 138.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  <a:endParaRPr lang="tr-TR" sz="2000" b="1" i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643438" y="2276872"/>
            <a:ext cx="450056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charset="0"/>
              <a:buChar char="•"/>
              <a:defRPr/>
            </a:pPr>
            <a:r>
              <a:rPr lang="tr-TR" sz="2800" dirty="0"/>
              <a:t> </a:t>
            </a:r>
            <a:r>
              <a:rPr lang="tr-TR" sz="2800" dirty="0" smtClean="0"/>
              <a:t>FVL </a:t>
            </a:r>
            <a:r>
              <a:rPr lang="tr-TR" sz="2800" dirty="0" err="1"/>
              <a:t>heterozigot</a:t>
            </a:r>
            <a:endParaRPr lang="tr-TR" sz="2800" dirty="0"/>
          </a:p>
          <a:p>
            <a:pPr algn="l">
              <a:buFont typeface="Arial" charset="0"/>
              <a:buChar char="•"/>
              <a:defRPr/>
            </a:pPr>
            <a:r>
              <a:rPr lang="tr-TR" sz="2800" dirty="0"/>
              <a:t> </a:t>
            </a:r>
            <a:r>
              <a:rPr lang="tr-TR" sz="2800" dirty="0" err="1"/>
              <a:t>Protrombin</a:t>
            </a:r>
            <a:r>
              <a:rPr lang="tr-TR" sz="2800" dirty="0"/>
              <a:t> </a:t>
            </a:r>
            <a:r>
              <a:rPr lang="tr-TR" sz="2800" dirty="0" err="1" smtClean="0"/>
              <a:t>heterozigot</a:t>
            </a:r>
            <a:endParaRPr lang="tr-TR" sz="2800" dirty="0"/>
          </a:p>
          <a:p>
            <a:pPr algn="l">
              <a:buFont typeface="Arial" charset="0"/>
              <a:buChar char="•"/>
              <a:defRPr/>
            </a:pPr>
            <a:r>
              <a:rPr lang="tr-TR" sz="2800" dirty="0"/>
              <a:t> Protein C veya S </a:t>
            </a:r>
            <a:r>
              <a:rPr lang="tr-TR" sz="2800" dirty="0" smtClean="0"/>
              <a:t>eksikliği</a:t>
            </a:r>
            <a:endParaRPr lang="tr-TR" sz="2800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85813" y="4572000"/>
            <a:ext cx="2667000" cy="1357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r-TR" sz="2800" dirty="0">
                <a:latin typeface="Arial" charset="0"/>
              </a:rPr>
              <a:t>Yüksek Risk </a:t>
            </a:r>
            <a:r>
              <a:rPr lang="tr-TR" sz="2800" dirty="0" err="1">
                <a:latin typeface="Arial" charset="0"/>
              </a:rPr>
              <a:t>Trombofili</a:t>
            </a:r>
            <a:endParaRPr lang="tr-TR" sz="2800" dirty="0">
              <a:latin typeface="Arial" charset="0"/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492500" y="2852738"/>
            <a:ext cx="10668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55650" y="2492375"/>
            <a:ext cx="2667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r-TR" sz="2800" dirty="0">
                <a:latin typeface="Arial" charset="0"/>
              </a:rPr>
              <a:t>Düşük Risk </a:t>
            </a:r>
            <a:r>
              <a:rPr lang="tr-TR" sz="2800" dirty="0" err="1">
                <a:latin typeface="Arial" charset="0"/>
              </a:rPr>
              <a:t>Trombofili</a:t>
            </a:r>
            <a:endParaRPr lang="tr-TR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 autoUpdateAnimBg="0"/>
      <p:bldP spid="39941" grpId="0" animBg="1" autoUpdateAnimBg="0"/>
      <p:bldP spid="39943" grpId="0" animBg="1"/>
      <p:bldP spid="3994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860032" y="4005064"/>
            <a:ext cx="40386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  <a:defRPr/>
            </a:pPr>
            <a:r>
              <a:rPr lang="tr-TR" sz="2800" dirty="0"/>
              <a:t> </a:t>
            </a:r>
            <a:r>
              <a:rPr lang="tr-TR" sz="2800" dirty="0" smtClean="0"/>
              <a:t>AT </a:t>
            </a:r>
            <a:r>
              <a:rPr lang="tr-TR" sz="2800" dirty="0"/>
              <a:t>eksikliği</a:t>
            </a:r>
          </a:p>
          <a:p>
            <a:pPr>
              <a:buFont typeface="Arial" charset="0"/>
              <a:buChar char="•"/>
              <a:defRPr/>
            </a:pPr>
            <a:r>
              <a:rPr lang="tr-TR" sz="2800" dirty="0"/>
              <a:t> </a:t>
            </a:r>
            <a:r>
              <a:rPr lang="tr-TR" sz="2800" dirty="0" err="1" smtClean="0"/>
              <a:t>Protrombin</a:t>
            </a:r>
            <a:r>
              <a:rPr lang="tr-TR" sz="2800" dirty="0" smtClean="0"/>
              <a:t> </a:t>
            </a:r>
            <a:r>
              <a:rPr lang="tr-TR" sz="2800" dirty="0" err="1" smtClean="0"/>
              <a:t>homozigot</a:t>
            </a:r>
            <a:endParaRPr lang="tr-TR" sz="2800" dirty="0" smtClean="0"/>
          </a:p>
          <a:p>
            <a:pPr>
              <a:buFont typeface="Arial" charset="0"/>
              <a:buChar char="•"/>
              <a:defRPr/>
            </a:pPr>
            <a:r>
              <a:rPr lang="tr-TR" sz="2800" dirty="0" smtClean="0"/>
              <a:t> FVL </a:t>
            </a:r>
            <a:r>
              <a:rPr lang="tr-TR" sz="2800" dirty="0" err="1" smtClean="0"/>
              <a:t>homozigot</a:t>
            </a:r>
            <a:endParaRPr lang="tr-TR" sz="2800" dirty="0" smtClean="0"/>
          </a:p>
          <a:p>
            <a:pPr algn="l">
              <a:buFont typeface="Arial" charset="0"/>
              <a:buChar char="•"/>
              <a:defRPr/>
            </a:pPr>
            <a:r>
              <a:rPr lang="tr-TR" sz="2800" dirty="0" smtClean="0"/>
              <a:t> </a:t>
            </a:r>
            <a:r>
              <a:rPr lang="tr-TR" sz="2800" dirty="0" err="1" smtClean="0"/>
              <a:t>Protrombin</a:t>
            </a:r>
            <a:r>
              <a:rPr lang="tr-TR" sz="2800" dirty="0" smtClean="0"/>
              <a:t> </a:t>
            </a:r>
            <a:r>
              <a:rPr lang="tr-TR" sz="2800" dirty="0" err="1" smtClean="0"/>
              <a:t>heterozigot</a:t>
            </a:r>
            <a:r>
              <a:rPr lang="tr-TR" sz="2800" dirty="0" smtClean="0"/>
              <a:t> </a:t>
            </a:r>
            <a:r>
              <a:rPr lang="tr-TR" sz="2800" dirty="0"/>
              <a:t>+ </a:t>
            </a:r>
            <a:r>
              <a:rPr lang="tr-TR" sz="2800" dirty="0" smtClean="0"/>
              <a:t>FVL </a:t>
            </a:r>
            <a:r>
              <a:rPr lang="tr-TR" sz="2800" dirty="0" err="1" smtClean="0"/>
              <a:t>heterozigot</a:t>
            </a:r>
            <a:r>
              <a:rPr lang="tr-TR" sz="2800" dirty="0" smtClean="0"/>
              <a:t> birlikteliği</a:t>
            </a:r>
            <a:endParaRPr lang="tr-TR" sz="28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85813" y="4286250"/>
            <a:ext cx="2667000" cy="1695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r-TR" sz="2800">
                <a:latin typeface="Arial" charset="0"/>
              </a:rPr>
              <a:t>Yüksek Risk Trombofili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571875" y="5000625"/>
            <a:ext cx="10668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755650" y="2492375"/>
            <a:ext cx="2667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tr-TR" sz="2800" dirty="0">
                <a:latin typeface="Arial" charset="0"/>
              </a:rPr>
              <a:t>Düşük Risk </a:t>
            </a:r>
            <a:r>
              <a:rPr lang="tr-TR" sz="2800" dirty="0" err="1">
                <a:latin typeface="Arial" charset="0"/>
              </a:rPr>
              <a:t>Trombofili</a:t>
            </a:r>
            <a:endParaRPr lang="tr-TR" sz="2800" dirty="0">
              <a:latin typeface="Arial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857250"/>
            <a:ext cx="8001000" cy="91281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</a:t>
            </a:r>
            <a:r>
              <a:rPr lang="tr-TR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≠ 138.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  <a:endParaRPr lang="tr-TR" sz="2000" b="1" i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 autoUpdateAnimBg="0"/>
      <p:bldP spid="368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23528" y="2996952"/>
            <a:ext cx="309904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+ VTE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3528" y="1628800"/>
            <a:ext cx="3099048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- VTE</a:t>
            </a:r>
            <a:endParaRPr lang="tr-TR" sz="2800" dirty="0">
              <a:latin typeface="Arial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16016" y="1700808"/>
            <a:ext cx="273630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Antenatal</a:t>
            </a:r>
            <a:endParaRPr lang="tr-TR" sz="28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smtClean="0"/>
              <a:t> </a:t>
            </a:r>
            <a:r>
              <a:rPr lang="tr-TR" sz="2800" dirty="0" err="1" smtClean="0"/>
              <a:t>Postpartum</a:t>
            </a:r>
            <a:endParaRPr lang="tr-TR" sz="2800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563888" y="1916832"/>
            <a:ext cx="1066800" cy="50356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812360" y="2276872"/>
            <a:ext cx="431800" cy="3313112"/>
          </a:xfrm>
          <a:prstGeom prst="curvedLeftArrow">
            <a:avLst>
              <a:gd name="adj1" fmla="val 153456"/>
              <a:gd name="adj2" fmla="val 306912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0072" y="4797152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İzlem</a:t>
            </a:r>
            <a:endParaRPr lang="tr-TR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3528" y="4509120"/>
            <a:ext cx="3099048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Yüksek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± VTE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Trombofilili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Gebelerde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Tromboprofilaksi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,138.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16016" y="1700808"/>
            <a:ext cx="273630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/>
              <a:t>Antenatal</a:t>
            </a:r>
            <a:endParaRPr lang="tr-TR" sz="2800" dirty="0" smtClean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>
                <a:solidFill>
                  <a:srgbClr val="FF0000"/>
                </a:solidFill>
              </a:rPr>
              <a:t>Postpartum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563888" y="1916832"/>
            <a:ext cx="1066800" cy="50356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812360" y="2276872"/>
            <a:ext cx="431800" cy="3313112"/>
          </a:xfrm>
          <a:prstGeom prst="curvedLeftArrow">
            <a:avLst>
              <a:gd name="adj1" fmla="val 153456"/>
              <a:gd name="adj2" fmla="val 306912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44008" y="4149080"/>
            <a:ext cx="3024336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Ek risk faktörü varsa </a:t>
            </a:r>
            <a:r>
              <a:rPr lang="tr-TR" sz="2800" dirty="0" err="1" smtClean="0"/>
              <a:t>antikoagulan</a:t>
            </a:r>
            <a:r>
              <a:rPr lang="tr-TR" sz="2800" dirty="0" smtClean="0"/>
              <a:t> tedavi</a:t>
            </a:r>
            <a:endParaRPr lang="tr-TR" sz="2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3528" y="2996952"/>
            <a:ext cx="309904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+ VTE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3528" y="1628800"/>
            <a:ext cx="3099048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- VTE</a:t>
            </a:r>
            <a:endParaRPr lang="tr-TR" sz="2800" dirty="0"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3528" y="4509120"/>
            <a:ext cx="3099048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Yüksek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± VTE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Trombofilili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Gebelerde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Tromboprofilaksi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,138.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932040" y="2924944"/>
            <a:ext cx="244827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>
                <a:solidFill>
                  <a:srgbClr val="FF0000"/>
                </a:solidFill>
              </a:rPr>
              <a:t>Antenatal</a:t>
            </a:r>
            <a:endParaRPr lang="tr-TR" sz="28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/>
              <a:t>Postpartum</a:t>
            </a:r>
            <a:endParaRPr lang="tr-TR" sz="2800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563888" y="3284984"/>
            <a:ext cx="1066800" cy="50356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668344" y="3284984"/>
            <a:ext cx="457200" cy="2438400"/>
          </a:xfrm>
          <a:prstGeom prst="curvedLef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4581128"/>
            <a:ext cx="3024336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tr-TR" sz="2800" dirty="0" smtClean="0"/>
              <a:t> İzlem (ek risk faktörü yok)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Antikoagulasyon</a:t>
            </a:r>
            <a:r>
              <a:rPr lang="tr-TR" sz="2800" dirty="0" smtClean="0"/>
              <a:t> (ek risk faktörü var)</a:t>
            </a:r>
            <a:endParaRPr lang="tr-TR" sz="2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3140968"/>
            <a:ext cx="309904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+ VTE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5536" y="1700808"/>
            <a:ext cx="3099048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- VTE</a:t>
            </a:r>
            <a:endParaRPr lang="tr-TR" sz="2800" dirty="0"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95536" y="4653136"/>
            <a:ext cx="3099048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Yüksek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± VTE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Trombofilili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Gebelerde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Tromboprofilaksi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,138.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932040" y="2924944"/>
            <a:ext cx="244827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/>
              <a:t>Antenatal</a:t>
            </a:r>
            <a:endParaRPr lang="tr-TR" sz="2800" dirty="0" smtClean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>
                <a:solidFill>
                  <a:srgbClr val="FF0000"/>
                </a:solidFill>
              </a:rPr>
              <a:t>Postpartum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563888" y="3284984"/>
            <a:ext cx="1066800" cy="50356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668344" y="3284984"/>
            <a:ext cx="457200" cy="2438400"/>
          </a:xfrm>
          <a:prstGeom prst="curvedLef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4826675"/>
            <a:ext cx="302433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Antikoagulasyon</a:t>
            </a:r>
            <a:r>
              <a:rPr lang="tr-TR" sz="2800" dirty="0" smtClean="0"/>
              <a:t> (sezaryen)</a:t>
            </a:r>
            <a:endParaRPr lang="tr-TR" sz="28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3140968"/>
            <a:ext cx="309904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+ VTE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5536" y="1700808"/>
            <a:ext cx="3099048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- VTE</a:t>
            </a:r>
            <a:endParaRPr lang="tr-TR" sz="2800" dirty="0"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95536" y="4653136"/>
            <a:ext cx="3099048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Yüksek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± VTE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Trombofilili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Gebelerde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Tromboprofilaksi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,138.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004048" y="2780928"/>
            <a:ext cx="244827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>
                <a:solidFill>
                  <a:srgbClr val="FF0000"/>
                </a:solidFill>
              </a:rPr>
              <a:t>Antenatal</a:t>
            </a:r>
            <a:endParaRPr lang="tr-TR" sz="2800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/>
              <a:t>Postpartum</a:t>
            </a:r>
            <a:endParaRPr lang="tr-TR" sz="28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884368" y="3501008"/>
            <a:ext cx="457200" cy="2438400"/>
          </a:xfrm>
          <a:prstGeom prst="curvedLef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6016" y="4869160"/>
            <a:ext cx="302433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tr-TR" sz="2800" dirty="0" err="1" smtClean="0">
                <a:cs typeface="Times New Roman" pitchFamily="18" charset="0"/>
              </a:rPr>
              <a:t>Antikoagulasyon</a:t>
            </a:r>
            <a:endParaRPr lang="tr-TR" sz="2800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779912" y="3356992"/>
            <a:ext cx="9906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95536" y="3140968"/>
            <a:ext cx="309904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+ VTE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536" y="1700808"/>
            <a:ext cx="3099048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- VTE</a:t>
            </a:r>
            <a:endParaRPr lang="tr-TR" sz="2800" dirty="0"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5536" y="4653136"/>
            <a:ext cx="3099048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Yüksek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± VTE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Trombofilili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Gebelerde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Tromboprofilaksi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,138.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2843808" y="2780928"/>
            <a:ext cx="3456384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Gebelikte </a:t>
            </a:r>
            <a:r>
              <a:rPr lang="tr-TR" sz="2400" b="1" dirty="0" err="1" smtClean="0"/>
              <a:t>Hiperkoagulubite</a:t>
            </a:r>
            <a:endParaRPr lang="tr-TR" sz="2400" b="1" dirty="0"/>
          </a:p>
        </p:txBody>
      </p:sp>
      <p:sp>
        <p:nvSpPr>
          <p:cNvPr id="3" name="2 Akış Çizelgesi: İşlem"/>
          <p:cNvSpPr/>
          <p:nvPr/>
        </p:nvSpPr>
        <p:spPr>
          <a:xfrm>
            <a:off x="3419872" y="764704"/>
            <a:ext cx="244827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Derin </a:t>
            </a:r>
            <a:r>
              <a:rPr lang="tr-TR" sz="2400" b="1" dirty="0" err="1" smtClean="0"/>
              <a:t>Ven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Trombozu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(DVT)</a:t>
            </a:r>
            <a:r>
              <a:rPr lang="tr-TR" sz="2400" b="1" dirty="0"/>
              <a:t> (%75-80) </a:t>
            </a:r>
          </a:p>
        </p:txBody>
      </p:sp>
      <p:sp>
        <p:nvSpPr>
          <p:cNvPr id="7" name="6 Akış Çizelgesi: İşlem"/>
          <p:cNvSpPr/>
          <p:nvPr/>
        </p:nvSpPr>
        <p:spPr>
          <a:xfrm>
            <a:off x="0" y="3068960"/>
            <a:ext cx="2304256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Obstetrik</a:t>
            </a:r>
            <a:r>
              <a:rPr lang="tr-TR" sz="2400" b="1" dirty="0" smtClean="0"/>
              <a:t> Komplikasyonlar</a:t>
            </a:r>
            <a:endParaRPr lang="tr-TR" sz="2400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911752" y="3068960"/>
            <a:ext cx="2232248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Pulmoner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Emboli</a:t>
            </a:r>
            <a:endParaRPr lang="tr-TR" sz="2400" b="1" dirty="0" smtClean="0"/>
          </a:p>
          <a:p>
            <a:pPr algn="ctr"/>
            <a:r>
              <a:rPr lang="tr-TR" sz="2400" b="1" dirty="0" smtClean="0"/>
              <a:t>(PE) (%20-25)</a:t>
            </a:r>
            <a:endParaRPr lang="tr-TR" sz="2400" dirty="0"/>
          </a:p>
        </p:txBody>
      </p:sp>
      <p:sp>
        <p:nvSpPr>
          <p:cNvPr id="9" name="8 Sağ Ok"/>
          <p:cNvSpPr/>
          <p:nvPr/>
        </p:nvSpPr>
        <p:spPr>
          <a:xfrm rot="16200000">
            <a:off x="4370367" y="2046456"/>
            <a:ext cx="504056" cy="67685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Ok"/>
          <p:cNvSpPr/>
          <p:nvPr/>
        </p:nvSpPr>
        <p:spPr>
          <a:xfrm rot="5400000">
            <a:off x="4452274" y="4700854"/>
            <a:ext cx="461863" cy="65445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10800000">
            <a:off x="2339752" y="3429000"/>
            <a:ext cx="432048" cy="62773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3491880" y="5373216"/>
            <a:ext cx="237626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/>
              <a:t>Arterial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Tromboz</a:t>
            </a:r>
            <a:endParaRPr lang="tr-TR" sz="2400" dirty="0"/>
          </a:p>
        </p:txBody>
      </p:sp>
      <p:sp>
        <p:nvSpPr>
          <p:cNvPr id="22" name="21 Sağ Ok"/>
          <p:cNvSpPr/>
          <p:nvPr/>
        </p:nvSpPr>
        <p:spPr>
          <a:xfrm>
            <a:off x="6372200" y="3356992"/>
            <a:ext cx="432048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043608" y="0"/>
            <a:ext cx="6984776" cy="6206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Gebelikte </a:t>
            </a:r>
            <a:r>
              <a:rPr lang="tr-TR" sz="3600" b="1" dirty="0" err="1" smtClean="0">
                <a:solidFill>
                  <a:srgbClr val="FFFF00"/>
                </a:solidFill>
              </a:rPr>
              <a:t>Hiperkoagulubite</a:t>
            </a:r>
            <a:endParaRPr lang="tr-TR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1" grpId="0" animBg="1"/>
      <p:bldP spid="15" grpId="0" animBg="1"/>
      <p:bldP spid="16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004048" y="2780928"/>
            <a:ext cx="2448272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/>
              <a:t>Antenatal</a:t>
            </a:r>
            <a:endParaRPr lang="tr-TR" sz="2800" dirty="0" smtClean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r-TR" sz="2800" dirty="0" err="1" smtClean="0">
                <a:solidFill>
                  <a:srgbClr val="FF0000"/>
                </a:solidFill>
              </a:rPr>
              <a:t>Postpartum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884368" y="3501008"/>
            <a:ext cx="457200" cy="2438400"/>
          </a:xfrm>
          <a:prstGeom prst="curvedLeft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6016" y="4869160"/>
            <a:ext cx="302433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tr-TR" sz="2800" dirty="0" err="1" smtClean="0">
                <a:cs typeface="Times New Roman" pitchFamily="18" charset="0"/>
              </a:rPr>
              <a:t>Antikoagulasyon</a:t>
            </a:r>
            <a:endParaRPr lang="tr-TR" sz="2800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779912" y="3356992"/>
            <a:ext cx="9906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95536" y="3140968"/>
            <a:ext cx="3099048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+ VTE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95536" y="1700808"/>
            <a:ext cx="3099048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Düşük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- VTE</a:t>
            </a:r>
            <a:endParaRPr lang="tr-TR" sz="2800" dirty="0"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5536" y="4653136"/>
            <a:ext cx="3099048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800" dirty="0" smtClean="0"/>
              <a:t>Yüksek risk </a:t>
            </a:r>
            <a:r>
              <a:rPr lang="tr-TR" sz="2800" dirty="0" err="1" smtClean="0"/>
              <a:t>trombofili</a:t>
            </a:r>
            <a:r>
              <a:rPr lang="tr-TR" sz="2800" dirty="0" smtClean="0"/>
              <a:t>, ± VTE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Kalıtsal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Trombofilili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Gebelerde </a:t>
            </a:r>
            <a:r>
              <a:rPr lang="tr-TR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Tromboprofilaksi</a:t>
            </a:r>
            <a:r>
              <a:rPr lang="tr-TR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(ACOG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Bulltein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,138.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Tromboembolizm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tr-TR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36" t="14262" r="52042" b="2547"/>
          <a:stretch>
            <a:fillRect/>
          </a:stretch>
        </p:blipFill>
        <p:spPr bwMode="auto">
          <a:xfrm>
            <a:off x="0" y="0"/>
            <a:ext cx="4860032" cy="690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48351" t="23431" r="12180" b="53993"/>
          <a:stretch>
            <a:fillRect/>
          </a:stretch>
        </p:blipFill>
        <p:spPr bwMode="auto">
          <a:xfrm>
            <a:off x="4572000" y="-1"/>
            <a:ext cx="4571999" cy="18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0704" t="36165" r="54626" b="57049"/>
          <a:stretch>
            <a:fillRect/>
          </a:stretch>
        </p:blipFill>
        <p:spPr bwMode="auto">
          <a:xfrm>
            <a:off x="0" y="1052736"/>
            <a:ext cx="4534957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36" t="14262" r="52042" b="2547"/>
          <a:stretch>
            <a:fillRect/>
          </a:stretch>
        </p:blipFill>
        <p:spPr bwMode="auto">
          <a:xfrm>
            <a:off x="0" y="0"/>
            <a:ext cx="48251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8351" t="47881" r="11811" b="19356"/>
          <a:stretch>
            <a:fillRect/>
          </a:stretch>
        </p:blipFill>
        <p:spPr bwMode="auto">
          <a:xfrm>
            <a:off x="4410656" y="908720"/>
            <a:ext cx="466697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704" t="47881" r="52781" b="19356"/>
          <a:stretch>
            <a:fillRect/>
          </a:stretch>
        </p:blipFill>
        <p:spPr bwMode="auto">
          <a:xfrm>
            <a:off x="0" y="908720"/>
            <a:ext cx="4427984" cy="287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1556792"/>
            <a:ext cx="356388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36" t="14262" r="52042" b="2547"/>
          <a:stretch>
            <a:fillRect/>
          </a:stretch>
        </p:blipFill>
        <p:spPr bwMode="auto">
          <a:xfrm>
            <a:off x="0" y="0"/>
            <a:ext cx="4860032" cy="690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7982" t="20375" r="11811" b="13753"/>
          <a:stretch>
            <a:fillRect/>
          </a:stretch>
        </p:blipFill>
        <p:spPr bwMode="auto">
          <a:xfrm>
            <a:off x="4422160" y="1252081"/>
            <a:ext cx="4721840" cy="56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335" t="20375" r="52411" b="20375"/>
          <a:stretch>
            <a:fillRect/>
          </a:stretch>
        </p:blipFill>
        <p:spPr bwMode="auto">
          <a:xfrm>
            <a:off x="0" y="1700809"/>
            <a:ext cx="44747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4869160"/>
            <a:ext cx="3563888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3922" t="12225" r="5536" b="4584"/>
          <a:stretch>
            <a:fillRect/>
          </a:stretch>
        </p:blipFill>
        <p:spPr bwMode="auto">
          <a:xfrm>
            <a:off x="0" y="30028"/>
            <a:ext cx="5724128" cy="682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21407" t="22412" r="47244" b="61634"/>
          <a:stretch>
            <a:fillRect/>
          </a:stretch>
        </p:blipFill>
        <p:spPr bwMode="auto">
          <a:xfrm>
            <a:off x="0" y="0"/>
            <a:ext cx="4499977" cy="16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0" y="764704"/>
            <a:ext cx="356388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1196752"/>
            <a:ext cx="356388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3519" t="22412" r="14764" b="61634"/>
          <a:stretch>
            <a:fillRect/>
          </a:stretch>
        </p:blipFill>
        <p:spPr bwMode="auto">
          <a:xfrm>
            <a:off x="4499992" y="0"/>
            <a:ext cx="427185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3922" t="12225" r="5536" b="4584"/>
          <a:stretch>
            <a:fillRect/>
          </a:stretch>
        </p:blipFill>
        <p:spPr bwMode="auto">
          <a:xfrm>
            <a:off x="0" y="0"/>
            <a:ext cx="5724128" cy="682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54626" t="12734" r="8489" b="2547"/>
          <a:stretch>
            <a:fillRect/>
          </a:stretch>
        </p:blipFill>
        <p:spPr bwMode="auto">
          <a:xfrm>
            <a:off x="4644008" y="45066"/>
            <a:ext cx="4093177" cy="68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4360" t="36675" r="45768" b="2547"/>
          <a:stretch>
            <a:fillRect/>
          </a:stretch>
        </p:blipFill>
        <p:spPr bwMode="auto">
          <a:xfrm>
            <a:off x="0" y="-95600"/>
            <a:ext cx="4716016" cy="69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0" y="2348880"/>
            <a:ext cx="356388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5292080" y="404664"/>
            <a:ext cx="2664296" cy="5040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292080" y="1052736"/>
            <a:ext cx="2664296" cy="72008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220072" y="6353944"/>
            <a:ext cx="2664296" cy="5040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APS ve Tedavisi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Clr>
                <a:srgbClr val="FF9933"/>
              </a:buClr>
              <a:buNone/>
            </a:pPr>
            <a:r>
              <a:rPr lang="tr-TR" sz="2800" i="1" u="sng" dirty="0" smtClean="0">
                <a:solidFill>
                  <a:srgbClr val="C00000"/>
                </a:solidFill>
              </a:rPr>
              <a:t>1. </a:t>
            </a:r>
            <a:r>
              <a:rPr lang="tr-TR" sz="2800" i="1" u="sng" dirty="0" err="1" smtClean="0">
                <a:solidFill>
                  <a:srgbClr val="C00000"/>
                </a:solidFill>
              </a:rPr>
              <a:t>Trombotik</a:t>
            </a:r>
            <a:r>
              <a:rPr lang="tr-TR" sz="2800" i="1" u="sng" dirty="0" smtClean="0">
                <a:solidFill>
                  <a:srgbClr val="C00000"/>
                </a:solidFill>
              </a:rPr>
              <a:t> olay öyküsü olan:</a:t>
            </a:r>
          </a:p>
          <a:p>
            <a:pPr marL="514350" lvl="0" indent="-514350">
              <a:spcBef>
                <a:spcPct val="20000"/>
              </a:spcBef>
              <a:buClr>
                <a:srgbClr val="FF9933"/>
              </a:buClr>
              <a:buNone/>
            </a:pPr>
            <a:r>
              <a:rPr lang="tr-TR" sz="2800" dirty="0" smtClean="0"/>
              <a:t>		- Gebelik süresince ve </a:t>
            </a:r>
            <a:r>
              <a:rPr lang="tr-TR" sz="2800" dirty="0" err="1" smtClean="0"/>
              <a:t>postpartum</a:t>
            </a:r>
            <a:r>
              <a:rPr lang="tr-TR" sz="2800" dirty="0" smtClean="0"/>
              <a:t> 6 hafta </a:t>
            </a:r>
            <a:r>
              <a:rPr lang="tr-TR" sz="2800" dirty="0" err="1" smtClean="0"/>
              <a:t>profilaktik</a:t>
            </a:r>
            <a:r>
              <a:rPr lang="tr-TR" sz="2800" dirty="0" smtClean="0"/>
              <a:t> doz </a:t>
            </a:r>
            <a:r>
              <a:rPr lang="tr-TR" sz="2800" dirty="0" err="1" smtClean="0"/>
              <a:t>heparin</a:t>
            </a:r>
            <a:r>
              <a:rPr lang="tr-TR" sz="2800" dirty="0" smtClean="0"/>
              <a:t> </a:t>
            </a:r>
            <a:r>
              <a:rPr lang="tr-TR" sz="2800" i="1" dirty="0" smtClean="0">
                <a:solidFill>
                  <a:srgbClr val="C00000"/>
                </a:solidFill>
              </a:rPr>
              <a:t>(Düzey C)</a:t>
            </a:r>
          </a:p>
          <a:p>
            <a:pPr marL="514350" lvl="0" indent="-514350">
              <a:spcBef>
                <a:spcPct val="20000"/>
              </a:spcBef>
              <a:buClr>
                <a:srgbClr val="FF9933"/>
              </a:buClr>
              <a:buNone/>
            </a:pPr>
            <a:r>
              <a:rPr lang="tr-TR" sz="2800" dirty="0" smtClean="0"/>
              <a:t> </a:t>
            </a:r>
          </a:p>
          <a:p>
            <a:pPr lvl="0">
              <a:buClr>
                <a:srgbClr val="FF9933"/>
              </a:buClr>
              <a:buNone/>
            </a:pPr>
            <a:r>
              <a:rPr lang="tr-TR" sz="2800" i="1" u="sng" dirty="0" smtClean="0">
                <a:solidFill>
                  <a:srgbClr val="C00000"/>
                </a:solidFill>
              </a:rPr>
              <a:t>2) </a:t>
            </a:r>
            <a:r>
              <a:rPr lang="tr-TR" sz="2800" i="1" u="sng" dirty="0" err="1" smtClean="0">
                <a:solidFill>
                  <a:srgbClr val="C00000"/>
                </a:solidFill>
              </a:rPr>
              <a:t>Trombotik</a:t>
            </a:r>
            <a:r>
              <a:rPr lang="tr-TR" sz="2800" i="1" u="sng" dirty="0" smtClean="0">
                <a:solidFill>
                  <a:srgbClr val="C00000"/>
                </a:solidFill>
              </a:rPr>
              <a:t> olay öyküsü olmayan:</a:t>
            </a:r>
          </a:p>
          <a:p>
            <a:pPr lvl="0">
              <a:buClr>
                <a:srgbClr val="FF9933"/>
              </a:buClr>
              <a:buNone/>
            </a:pPr>
            <a:r>
              <a:rPr lang="tr-TR" sz="2800" dirty="0" smtClean="0"/>
              <a:t>		- </a:t>
            </a:r>
            <a:r>
              <a:rPr lang="tr-TR" sz="2800" dirty="0" err="1" smtClean="0"/>
              <a:t>Fetal</a:t>
            </a:r>
            <a:r>
              <a:rPr lang="tr-TR" sz="2800" dirty="0" smtClean="0"/>
              <a:t> kayıp ve TGK için gebelik süresince ve </a:t>
            </a:r>
            <a:r>
              <a:rPr lang="tr-TR" sz="2800" dirty="0" err="1" smtClean="0"/>
              <a:t>postpartum</a:t>
            </a:r>
            <a:r>
              <a:rPr lang="tr-TR" sz="2800" dirty="0" smtClean="0"/>
              <a:t> 6 hafta </a:t>
            </a:r>
            <a:r>
              <a:rPr lang="tr-TR" sz="2800" dirty="0" err="1" smtClean="0"/>
              <a:t>profilaktik</a:t>
            </a:r>
            <a:r>
              <a:rPr lang="tr-TR" sz="2800" dirty="0" smtClean="0"/>
              <a:t> doz </a:t>
            </a:r>
            <a:r>
              <a:rPr lang="tr-TR" sz="2800" dirty="0" err="1" smtClean="0"/>
              <a:t>heparin</a:t>
            </a:r>
            <a:r>
              <a:rPr lang="tr-TR" sz="2800" dirty="0" smtClean="0"/>
              <a:t> ile düşük doz aspirin </a:t>
            </a:r>
            <a:r>
              <a:rPr lang="tr-TR" sz="2800" i="1" dirty="0" smtClean="0">
                <a:solidFill>
                  <a:srgbClr val="C00000"/>
                </a:solidFill>
              </a:rPr>
              <a:t>(Düzey C)</a:t>
            </a:r>
          </a:p>
          <a:p>
            <a:pPr lvl="0">
              <a:buClr>
                <a:srgbClr val="FF9933"/>
              </a:buClr>
              <a:buNone/>
            </a:pPr>
            <a:r>
              <a:rPr lang="tr-TR" sz="2800" dirty="0" smtClean="0"/>
              <a:t>		</a:t>
            </a:r>
            <a:r>
              <a:rPr lang="tr-TR" sz="2800" i="1" dirty="0" smtClean="0">
                <a:solidFill>
                  <a:srgbClr val="FF0000"/>
                </a:solidFill>
              </a:rPr>
              <a:t>(</a:t>
            </a:r>
            <a:r>
              <a:rPr lang="tr-TR" sz="2800" i="1" dirty="0" err="1" smtClean="0">
                <a:solidFill>
                  <a:srgbClr val="FF0000"/>
                </a:solidFill>
              </a:rPr>
              <a:t>TGK’da</a:t>
            </a:r>
            <a:r>
              <a:rPr lang="tr-TR" sz="2800" i="1" dirty="0" smtClean="0">
                <a:solidFill>
                  <a:srgbClr val="FF0000"/>
                </a:solidFill>
              </a:rPr>
              <a:t> gebelik kaybını %50 azaltıyor)</a:t>
            </a:r>
            <a:endParaRPr kumimoji="0" lang="tr-TR" sz="28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9552" y="6237312"/>
            <a:ext cx="784887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000" i="1" dirty="0" err="1" smtClean="0">
                <a:solidFill>
                  <a:srgbClr val="C00000"/>
                </a:solidFill>
              </a:rPr>
              <a:t>Antiphospholipid</a:t>
            </a:r>
            <a:r>
              <a:rPr lang="tr-TR" sz="2000" i="1" dirty="0" smtClean="0">
                <a:solidFill>
                  <a:srgbClr val="C00000"/>
                </a:solidFill>
              </a:rPr>
              <a:t> </a:t>
            </a:r>
            <a:r>
              <a:rPr lang="tr-TR" sz="2000" i="1" dirty="0" err="1" smtClean="0">
                <a:solidFill>
                  <a:srgbClr val="C00000"/>
                </a:solidFill>
              </a:rPr>
              <a:t>syndrome</a:t>
            </a:r>
            <a:r>
              <a:rPr lang="tr-TR" sz="2000" i="1" dirty="0" smtClean="0">
                <a:solidFill>
                  <a:srgbClr val="C00000"/>
                </a:solidFill>
              </a:rPr>
              <a:t> - ACOG 2015 ACOG (http://www.</a:t>
            </a:r>
            <a:r>
              <a:rPr lang="tr-TR" sz="2000" i="1" dirty="0" err="1" smtClean="0">
                <a:solidFill>
                  <a:srgbClr val="C00000"/>
                </a:solidFill>
              </a:rPr>
              <a:t>acog</a:t>
            </a:r>
            <a:r>
              <a:rPr lang="tr-TR" sz="2000" i="1" dirty="0" smtClean="0">
                <a:solidFill>
                  <a:srgbClr val="C00000"/>
                </a:solidFill>
              </a:rPr>
              <a:t>.</a:t>
            </a:r>
            <a:r>
              <a:rPr lang="tr-TR" sz="2000" i="1" dirty="0" err="1" smtClean="0">
                <a:solidFill>
                  <a:srgbClr val="C00000"/>
                </a:solidFill>
              </a:rPr>
              <a:t>or</a:t>
            </a:r>
            <a:r>
              <a:rPr lang="tr-TR" sz="2000" i="1" dirty="0" smtClean="0">
                <a:solidFill>
                  <a:srgbClr val="C00000"/>
                </a:solidFill>
              </a:rPr>
              <a:t>)g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6336704" cy="2088232"/>
          </a:xfrm>
        </p:spPr>
        <p:txBody>
          <a:bodyPr>
            <a:noAutofit/>
          </a:bodyPr>
          <a:lstStyle/>
          <a:p>
            <a:r>
              <a:rPr lang="tr-TR" sz="4800" b="1" dirty="0" err="1" smtClean="0">
                <a:solidFill>
                  <a:schemeClr val="bg1"/>
                </a:solidFill>
              </a:rPr>
              <a:t>Obstetrik</a:t>
            </a:r>
            <a:r>
              <a:rPr lang="tr-TR" sz="4800" b="1" dirty="0" smtClean="0">
                <a:solidFill>
                  <a:schemeClr val="bg1"/>
                </a:solidFill>
              </a:rPr>
              <a:t> Komplikasyonların Önlenmesi</a:t>
            </a:r>
            <a:endParaRPr lang="tr-T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1810" t="16809" r="6274" b="57559"/>
          <a:stretch>
            <a:fillRect/>
          </a:stretch>
        </p:blipFill>
        <p:spPr bwMode="auto">
          <a:xfrm>
            <a:off x="611560" y="0"/>
            <a:ext cx="798988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 l="61270" t="74876" r="9966" b="21902"/>
          <a:stretch>
            <a:fillRect/>
          </a:stretch>
        </p:blipFill>
        <p:spPr bwMode="auto">
          <a:xfrm>
            <a:off x="5867400" y="1557338"/>
            <a:ext cx="2806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4" cstate="print"/>
          <a:srcRect l="4060" t="42323" r="1476" b="21654"/>
          <a:stretch>
            <a:fillRect/>
          </a:stretch>
        </p:blipFill>
        <p:spPr bwMode="auto">
          <a:xfrm>
            <a:off x="0" y="1844824"/>
            <a:ext cx="921385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Metin kutusu 2"/>
          <p:cNvSpPr txBox="1">
            <a:spLocks noChangeArrowheads="1"/>
          </p:cNvSpPr>
          <p:nvPr/>
        </p:nvSpPr>
        <p:spPr bwMode="auto">
          <a:xfrm>
            <a:off x="899592" y="4549676"/>
            <a:ext cx="734377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 b="0" i="0" dirty="0" smtClean="0"/>
              <a:t>2016, 8 </a:t>
            </a:r>
            <a:r>
              <a:rPr lang="tr-TR" sz="2400" b="0" i="0" dirty="0"/>
              <a:t>çalışma </a:t>
            </a:r>
          </a:p>
          <a:p>
            <a:pPr marL="342900" indent="-342900">
              <a:buFont typeface="Arial" charset="0"/>
              <a:buChar char="•"/>
            </a:pPr>
            <a:r>
              <a:rPr lang="tr-TR" sz="2400" b="0" i="0" dirty="0"/>
              <a:t>483 </a:t>
            </a:r>
            <a:r>
              <a:rPr lang="tr-TR" sz="2400" b="0" i="0" dirty="0" smtClean="0"/>
              <a:t>kadın, </a:t>
            </a:r>
            <a:r>
              <a:rPr lang="tr-TR" sz="2400" dirty="0" smtClean="0"/>
              <a:t>LMWH (±aspirin),aspirin ve kontrol</a:t>
            </a:r>
            <a:endParaRPr lang="tr-TR" sz="2400" b="0" i="0" dirty="0" smtClean="0"/>
          </a:p>
          <a:p>
            <a:pPr marL="342900" indent="-342900">
              <a:buFont typeface="Arial" charset="0"/>
              <a:buChar char="•"/>
            </a:pPr>
            <a:r>
              <a:rPr lang="tr-TR" sz="2400" dirty="0" smtClean="0"/>
              <a:t>Kalıtsal </a:t>
            </a:r>
            <a:r>
              <a:rPr lang="tr-TR" sz="2400" dirty="0" err="1" smtClean="0"/>
              <a:t>trombofilili</a:t>
            </a:r>
            <a:r>
              <a:rPr lang="tr-TR" sz="2400" dirty="0" smtClean="0"/>
              <a:t> erken TGK (&lt;10 </a:t>
            </a:r>
            <a:r>
              <a:rPr lang="tr-TR" sz="2400" dirty="0" err="1" smtClean="0"/>
              <a:t>hf</a:t>
            </a:r>
            <a:r>
              <a:rPr lang="tr-TR" sz="2400" dirty="0" smtClean="0"/>
              <a:t>) ve g</a:t>
            </a:r>
            <a:r>
              <a:rPr lang="tr-TR" sz="2400" b="0" i="0" dirty="0" smtClean="0"/>
              <a:t>eç TGK olmayan kayıp (≥10 </a:t>
            </a:r>
            <a:r>
              <a:rPr lang="tr-TR" sz="2400" b="0" i="0" dirty="0" err="1" smtClean="0"/>
              <a:t>hf</a:t>
            </a:r>
            <a:r>
              <a:rPr lang="tr-TR" sz="2400" b="0" i="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tr-TR" sz="2400" b="0" i="0" dirty="0" err="1" smtClean="0"/>
              <a:t>Fetal</a:t>
            </a:r>
            <a:r>
              <a:rPr lang="tr-TR" sz="2400" b="0" i="0" dirty="0" smtClean="0"/>
              <a:t> kayıp oranı benzer</a:t>
            </a:r>
            <a:endParaRPr lang="tr-TR" sz="2400" b="0" i="0" dirty="0"/>
          </a:p>
          <a:p>
            <a:pPr marL="342900" indent="-342900">
              <a:buFont typeface="Arial" charset="0"/>
              <a:buChar char="•"/>
            </a:pPr>
            <a:r>
              <a:rPr lang="tr-TR" sz="2400" b="0" i="0" dirty="0"/>
              <a:t>Canlı doğum oranında fark yok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920880" cy="563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>Öneriler</a:t>
            </a: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611560" y="2132856"/>
            <a:ext cx="7772400" cy="45799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tr-TR" dirty="0" smtClean="0"/>
              <a:t>Önceki geç veya erken TGK için kalıtsal </a:t>
            </a:r>
            <a:r>
              <a:rPr lang="tr-TR" dirty="0" err="1" smtClean="0"/>
              <a:t>trombofili</a:t>
            </a:r>
            <a:r>
              <a:rPr lang="tr-TR" dirty="0" smtClean="0"/>
              <a:t> araştırmaya gerek yok (2B)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tr-TR" dirty="0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tr-TR" dirty="0" smtClean="0"/>
              <a:t>Kalıtsal </a:t>
            </a:r>
            <a:r>
              <a:rPr lang="tr-TR" dirty="0" err="1" smtClean="0"/>
              <a:t>trombofilili</a:t>
            </a:r>
            <a:r>
              <a:rPr lang="tr-TR" dirty="0" smtClean="0"/>
              <a:t> geç TGK (≥10 </a:t>
            </a:r>
            <a:r>
              <a:rPr lang="tr-TR" dirty="0" err="1" smtClean="0"/>
              <a:t>hf</a:t>
            </a:r>
            <a:r>
              <a:rPr lang="tr-TR" dirty="0" smtClean="0"/>
              <a:t>) için LMWH kullanılmamalı (1B)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tr-TR" dirty="0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tr-TR" dirty="0" smtClean="0"/>
              <a:t>Erken TGK (&lt;10 </a:t>
            </a:r>
            <a:r>
              <a:rPr lang="tr-TR" dirty="0" err="1" smtClean="0"/>
              <a:t>hf</a:t>
            </a:r>
            <a:r>
              <a:rPr lang="tr-TR" dirty="0" smtClean="0"/>
              <a:t>) için LMWH kullanılmamalı (2B)</a:t>
            </a:r>
          </a:p>
          <a:p>
            <a:pPr marL="514350" indent="-514350">
              <a:buFont typeface="Tahoma" pitchFamily="34" charset="0"/>
              <a:buAutoNum type="arabicPeriod"/>
            </a:pPr>
            <a:endParaRPr lang="tr-TR" dirty="0" smtClean="0"/>
          </a:p>
          <a:p>
            <a:pPr marL="514350" indent="-514350">
              <a:buFont typeface="Tahoma" pitchFamily="34" charset="0"/>
              <a:buAutoNum type="arabicPeriod"/>
            </a:pPr>
            <a:endParaRPr lang="tr-TR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11810" t="26997" r="6274" b="57559"/>
          <a:stretch>
            <a:fillRect/>
          </a:stretch>
        </p:blipFill>
        <p:spPr bwMode="auto">
          <a:xfrm>
            <a:off x="467544" y="188640"/>
            <a:ext cx="798988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Oval"/>
          <p:cNvSpPr/>
          <p:nvPr/>
        </p:nvSpPr>
        <p:spPr>
          <a:xfrm>
            <a:off x="3275856" y="2564904"/>
            <a:ext cx="2880320" cy="16561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Kalıtsal </a:t>
            </a:r>
            <a:r>
              <a:rPr lang="tr-TR" sz="2000" b="1" dirty="0" err="1" smtClean="0">
                <a:solidFill>
                  <a:schemeClr val="tx1"/>
                </a:solidFill>
              </a:rPr>
              <a:t>Trombofili</a:t>
            </a:r>
            <a:r>
              <a:rPr lang="tr-TR" sz="2000" b="1" dirty="0" smtClean="0">
                <a:solidFill>
                  <a:schemeClr val="tx1"/>
                </a:solidFill>
              </a:rPr>
              <a:t> Komplikasyonları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3779912" y="54868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venöz</a:t>
            </a:r>
            <a:r>
              <a:rPr lang="tr-TR" b="1" dirty="0" smtClean="0"/>
              <a:t> </a:t>
            </a:r>
            <a:r>
              <a:rPr lang="tr-TR" sz="2000" b="1" dirty="0" err="1" smtClean="0"/>
              <a:t>tromboembolizm</a:t>
            </a:r>
            <a:r>
              <a:rPr lang="tr-TR" b="1" dirty="0" smtClean="0"/>
              <a:t> (VTE)</a:t>
            </a:r>
          </a:p>
          <a:p>
            <a:pPr algn="ctr"/>
            <a:endParaRPr lang="tr-TR" sz="1600" dirty="0"/>
          </a:p>
        </p:txBody>
      </p:sp>
      <p:sp>
        <p:nvSpPr>
          <p:cNvPr id="6" name="5 Akış Çizelgesi: İşlem"/>
          <p:cNvSpPr/>
          <p:nvPr/>
        </p:nvSpPr>
        <p:spPr>
          <a:xfrm>
            <a:off x="611560" y="1484784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trombofili</a:t>
            </a:r>
            <a:endParaRPr lang="tr-TR" sz="2000" b="1" dirty="0" smtClean="0"/>
          </a:p>
          <a:p>
            <a:pPr algn="ctr"/>
            <a:endParaRPr lang="tr-TR" sz="2000" dirty="0"/>
          </a:p>
        </p:txBody>
      </p:sp>
      <p:sp>
        <p:nvSpPr>
          <p:cNvPr id="7" name="6 Akış Çizelgesi: İşlem"/>
          <p:cNvSpPr/>
          <p:nvPr/>
        </p:nvSpPr>
        <p:spPr>
          <a:xfrm>
            <a:off x="3779912" y="5157192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Preeklampsi</a:t>
            </a:r>
            <a:endParaRPr lang="tr-TR" sz="2000" b="1" dirty="0"/>
          </a:p>
        </p:txBody>
      </p:sp>
      <p:sp>
        <p:nvSpPr>
          <p:cNvPr id="8" name="7 Akış Çizelgesi: İşlem"/>
          <p:cNvSpPr/>
          <p:nvPr/>
        </p:nvSpPr>
        <p:spPr>
          <a:xfrm>
            <a:off x="6876256" y="1484784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Spontan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abortus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fetal</a:t>
            </a:r>
            <a:r>
              <a:rPr lang="tr-TR" sz="2000" b="1" dirty="0" smtClean="0"/>
              <a:t> kayıp ve ölü doğum</a:t>
            </a:r>
            <a:endParaRPr lang="tr-TR" sz="2000" b="1" dirty="0"/>
          </a:p>
        </p:txBody>
      </p:sp>
      <p:sp>
        <p:nvSpPr>
          <p:cNvPr id="11" name="10 Sağ Ok"/>
          <p:cNvSpPr/>
          <p:nvPr/>
        </p:nvSpPr>
        <p:spPr>
          <a:xfrm rot="1243623">
            <a:off x="6127931" y="3829448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 rot="16200000">
            <a:off x="4608004" y="180882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 rot="12008126">
            <a:off x="2884737" y="238884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 rot="5400000">
            <a:off x="4608004" y="4329100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kış Çizelgesi: İşlem"/>
          <p:cNvSpPr/>
          <p:nvPr/>
        </p:nvSpPr>
        <p:spPr>
          <a:xfrm>
            <a:off x="6732240" y="4509120"/>
            <a:ext cx="2088232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Fetal</a:t>
            </a:r>
            <a:r>
              <a:rPr lang="tr-TR" sz="2000" b="1" dirty="0" smtClean="0"/>
              <a:t> gelişme geriliği</a:t>
            </a:r>
            <a:endParaRPr lang="tr-TR" sz="2000" b="1" dirty="0"/>
          </a:p>
        </p:txBody>
      </p:sp>
      <p:sp>
        <p:nvSpPr>
          <p:cNvPr id="18" name="17 Akış Çizelgesi: İşlem"/>
          <p:cNvSpPr/>
          <p:nvPr/>
        </p:nvSpPr>
        <p:spPr>
          <a:xfrm>
            <a:off x="611560" y="4509120"/>
            <a:ext cx="2016224" cy="129614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/>
              <a:t>Ablasyo</a:t>
            </a:r>
            <a:r>
              <a:rPr lang="tr-TR" sz="2000" b="1" dirty="0" smtClean="0"/>
              <a:t> plasenta</a:t>
            </a:r>
            <a:endParaRPr lang="tr-TR" sz="2000" b="1" dirty="0"/>
          </a:p>
        </p:txBody>
      </p:sp>
      <p:sp>
        <p:nvSpPr>
          <p:cNvPr id="21" name="20 Sağ Ok"/>
          <p:cNvSpPr/>
          <p:nvPr/>
        </p:nvSpPr>
        <p:spPr>
          <a:xfrm rot="9341873">
            <a:off x="2904022" y="3759215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19727646">
            <a:off x="6316672" y="2462064"/>
            <a:ext cx="360040" cy="7200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Kalıtsal </a:t>
            </a:r>
            <a:r>
              <a:rPr lang="tr-TR" sz="3600" b="1" dirty="0" err="1" smtClean="0">
                <a:solidFill>
                  <a:srgbClr val="FFFF00"/>
                </a:solidFill>
              </a:rPr>
              <a:t>Trombofili</a:t>
            </a:r>
            <a:r>
              <a:rPr lang="tr-TR" sz="3600" b="1" dirty="0" smtClean="0">
                <a:solidFill>
                  <a:srgbClr val="FFFF00"/>
                </a:solidFill>
              </a:rPr>
              <a:t> Komplikasyonları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2483768" y="548680"/>
            <a:ext cx="4968552" cy="2636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err="1" smtClean="0">
                <a:solidFill>
                  <a:schemeClr val="tx1"/>
                </a:solidFill>
              </a:rPr>
              <a:t>Maternal</a:t>
            </a:r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r>
              <a:rPr lang="tr-TR" sz="4400" b="1" dirty="0" err="1" smtClean="0">
                <a:solidFill>
                  <a:schemeClr val="tx1"/>
                </a:solidFill>
              </a:rPr>
              <a:t>Venöz</a:t>
            </a:r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r>
              <a:rPr lang="tr-TR" sz="4800" b="1" dirty="0" err="1" smtClean="0">
                <a:solidFill>
                  <a:schemeClr val="tx1"/>
                </a:solidFill>
              </a:rPr>
              <a:t>Tromboembolizm</a:t>
            </a:r>
            <a:r>
              <a:rPr lang="tr-TR" sz="4400" b="1" dirty="0" smtClean="0">
                <a:solidFill>
                  <a:schemeClr val="tx1"/>
                </a:solidFill>
              </a:rPr>
              <a:t> (VTE)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İçerik Yer Tutucusu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2014 </a:t>
            </a:r>
            <a:r>
              <a:rPr lang="tr-TR" dirty="0" err="1" smtClean="0"/>
              <a:t>Cochrane</a:t>
            </a:r>
            <a:r>
              <a:rPr lang="tr-TR" dirty="0" smtClean="0"/>
              <a:t> </a:t>
            </a:r>
            <a:r>
              <a:rPr lang="tr-TR" dirty="0" err="1" smtClean="0"/>
              <a:t>review</a:t>
            </a:r>
            <a:endParaRPr lang="tr-TR" dirty="0" smtClean="0"/>
          </a:p>
          <a:p>
            <a:r>
              <a:rPr lang="tr-TR" dirty="0" smtClean="0"/>
              <a:t>9 Çalışma</a:t>
            </a:r>
          </a:p>
          <a:p>
            <a:r>
              <a:rPr lang="tr-TR" dirty="0" smtClean="0"/>
              <a:t>1228 kadın kalıtsal </a:t>
            </a:r>
            <a:r>
              <a:rPr lang="tr-TR" dirty="0" err="1" smtClean="0"/>
              <a:t>trombofilili</a:t>
            </a:r>
            <a:r>
              <a:rPr lang="tr-TR" dirty="0" smtClean="0"/>
              <a:t> veya değil</a:t>
            </a:r>
          </a:p>
          <a:p>
            <a:r>
              <a:rPr lang="tr-TR" dirty="0" smtClean="0"/>
              <a:t>2 veya daha fazla TGK</a:t>
            </a:r>
          </a:p>
          <a:p>
            <a:r>
              <a:rPr lang="tr-TR" dirty="0" err="1" smtClean="0"/>
              <a:t>Heparin</a:t>
            </a:r>
            <a:r>
              <a:rPr lang="tr-TR" dirty="0" smtClean="0"/>
              <a:t>, Düşük moleküler ağırlıklı </a:t>
            </a:r>
            <a:r>
              <a:rPr lang="tr-TR" dirty="0" err="1" smtClean="0"/>
              <a:t>heparin</a:t>
            </a:r>
            <a:r>
              <a:rPr lang="tr-TR" dirty="0" smtClean="0"/>
              <a:t> (LMWH), aspirin (ASA), LMWH+aspirin ve kontrol</a:t>
            </a:r>
          </a:p>
          <a:p>
            <a:r>
              <a:rPr lang="tr-TR" dirty="0" smtClean="0"/>
              <a:t>Sonuçlar benzer</a:t>
            </a:r>
          </a:p>
          <a:p>
            <a:r>
              <a:rPr lang="tr-TR" dirty="0" err="1" smtClean="0"/>
              <a:t>Antikoagulasyonun</a:t>
            </a:r>
            <a:r>
              <a:rPr lang="tr-TR" dirty="0" smtClean="0"/>
              <a:t> </a:t>
            </a:r>
            <a:r>
              <a:rPr lang="tr-TR" dirty="0" err="1" smtClean="0"/>
              <a:t>subgrup</a:t>
            </a:r>
            <a:r>
              <a:rPr lang="tr-TR" dirty="0" smtClean="0"/>
              <a:t> analizi de dahil olmak üzere </a:t>
            </a:r>
            <a:r>
              <a:rPr lang="tr-TR" dirty="0" smtClean="0">
                <a:solidFill>
                  <a:srgbClr val="FF0000"/>
                </a:solidFill>
              </a:rPr>
              <a:t>canlı doğum oranı </a:t>
            </a:r>
            <a:r>
              <a:rPr lang="tr-TR" dirty="0" smtClean="0"/>
              <a:t>üzerine etkisi yok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15871" t="63484" r="12918" b="12303"/>
          <a:stretch>
            <a:fillRect/>
          </a:stretch>
        </p:blipFill>
        <p:spPr bwMode="auto">
          <a:xfrm>
            <a:off x="323528" y="188640"/>
            <a:ext cx="8208912" cy="20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17717" t="53993" r="34695" b="40240"/>
          <a:stretch>
            <a:fillRect/>
          </a:stretch>
        </p:blipFill>
        <p:spPr bwMode="auto">
          <a:xfrm>
            <a:off x="683568" y="1484784"/>
            <a:ext cx="46402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/>
          <a:srcRect l="28789" t="24959" r="54626" b="64182"/>
          <a:stretch>
            <a:fillRect/>
          </a:stretch>
        </p:blipFill>
        <p:spPr bwMode="auto">
          <a:xfrm>
            <a:off x="6876256" y="1124744"/>
            <a:ext cx="16176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İçerik Yer Tutucusu 2"/>
          <p:cNvSpPr>
            <a:spLocks noGrp="1"/>
          </p:cNvSpPr>
          <p:nvPr>
            <p:ph idx="1"/>
          </p:nvPr>
        </p:nvSpPr>
        <p:spPr>
          <a:xfrm>
            <a:off x="250825" y="4941888"/>
            <a:ext cx="8704263" cy="1800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4 çalışma , 222 kadın</a:t>
            </a:r>
          </a:p>
          <a:p>
            <a:r>
              <a:rPr lang="tr-TR" dirty="0" smtClean="0"/>
              <a:t>LMWH+ASA (107) ve ASA (115) arasında fark yok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301" t="19747" r="15939" b="33548"/>
          <a:stretch/>
        </p:blipFill>
        <p:spPr bwMode="auto">
          <a:xfrm>
            <a:off x="539552" y="0"/>
            <a:ext cx="7848600" cy="2703513"/>
          </a:xfrm>
          <a:prstGeom prst="rect">
            <a:avLst/>
          </a:prstGeom>
          <a:noFill/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 cstate="print"/>
          <a:srcRect l="14" r="29131"/>
          <a:stretch>
            <a:fillRect/>
          </a:stretch>
        </p:blipFill>
        <p:spPr bwMode="auto">
          <a:xfrm>
            <a:off x="251520" y="2852936"/>
            <a:ext cx="84963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Spontan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Abortus</a:t>
            </a:r>
            <a:r>
              <a:rPr lang="tr-TR" b="1" dirty="0" smtClean="0">
                <a:solidFill>
                  <a:srgbClr val="FFFF00"/>
                </a:solidFill>
              </a:rPr>
              <a:t> ve TGK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dirty="0" smtClean="0"/>
              <a:t>TGK ve kalıtsal </a:t>
            </a:r>
            <a:r>
              <a:rPr lang="tr-TR" dirty="0" err="1" smtClean="0"/>
              <a:t>trombofili</a:t>
            </a:r>
            <a:r>
              <a:rPr lang="tr-TR" dirty="0" smtClean="0"/>
              <a:t> arasındaki ilişki tartışmalı</a:t>
            </a:r>
          </a:p>
          <a:p>
            <a:r>
              <a:rPr lang="tr-TR" dirty="0" err="1" smtClean="0"/>
              <a:t>TGK’da</a:t>
            </a:r>
            <a:r>
              <a:rPr lang="tr-TR" dirty="0" smtClean="0"/>
              <a:t> kalıtsal </a:t>
            </a:r>
            <a:r>
              <a:rPr lang="tr-TR" dirty="0" err="1" smtClean="0"/>
              <a:t>trombofili</a:t>
            </a:r>
            <a:r>
              <a:rPr lang="tr-TR" dirty="0" smtClean="0"/>
              <a:t> araştırılmasına gerek yok</a:t>
            </a:r>
          </a:p>
          <a:p>
            <a:r>
              <a:rPr lang="tr-TR" dirty="0" smtClean="0"/>
              <a:t>Kalıtsal </a:t>
            </a:r>
            <a:r>
              <a:rPr lang="tr-TR" dirty="0" err="1" smtClean="0"/>
              <a:t>trombofili</a:t>
            </a:r>
            <a:r>
              <a:rPr lang="tr-TR" dirty="0" smtClean="0"/>
              <a:t> ve TGK ‘da LMWH ve/veya aspirin tedavisinin canlı doğum üzerine etkisi yok</a:t>
            </a:r>
          </a:p>
          <a:p>
            <a:r>
              <a:rPr lang="tr-TR" dirty="0" err="1" smtClean="0"/>
              <a:t>Antifosfolipid</a:t>
            </a:r>
            <a:r>
              <a:rPr lang="tr-TR" dirty="0" smtClean="0"/>
              <a:t> sendromu TGK ile ilişkili </a:t>
            </a:r>
          </a:p>
          <a:p>
            <a:r>
              <a:rPr lang="tr-TR" dirty="0" err="1" smtClean="0"/>
              <a:t>APS’da</a:t>
            </a:r>
            <a:r>
              <a:rPr lang="tr-TR" dirty="0" smtClean="0"/>
              <a:t> LMWH + aspirin tedavisi önerilmekte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Preeklampsi</a:t>
            </a:r>
            <a:r>
              <a:rPr lang="tr-TR" b="1" dirty="0" smtClean="0">
                <a:solidFill>
                  <a:srgbClr val="FFFF00"/>
                </a:solidFill>
              </a:rPr>
              <a:t>, </a:t>
            </a:r>
            <a:r>
              <a:rPr lang="tr-TR" b="1" dirty="0" err="1" smtClean="0">
                <a:solidFill>
                  <a:srgbClr val="FFFF00"/>
                </a:solidFill>
              </a:rPr>
              <a:t>Fetal</a:t>
            </a:r>
            <a:r>
              <a:rPr lang="tr-TR" b="1" dirty="0" smtClean="0">
                <a:solidFill>
                  <a:srgbClr val="FFFF00"/>
                </a:solidFill>
              </a:rPr>
              <a:t> Gelişme Geriliği, </a:t>
            </a:r>
            <a:r>
              <a:rPr lang="tr-TR" b="1" dirty="0" err="1" smtClean="0">
                <a:solidFill>
                  <a:srgbClr val="FFFF00"/>
                </a:solidFill>
              </a:rPr>
              <a:t>Ablasyo</a:t>
            </a:r>
            <a:r>
              <a:rPr lang="tr-TR" b="1" dirty="0" smtClean="0">
                <a:solidFill>
                  <a:srgbClr val="FFFF00"/>
                </a:solidFill>
              </a:rPr>
              <a:t> Plasenta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22608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Kalıtsal </a:t>
            </a:r>
            <a:r>
              <a:rPr lang="tr-TR" dirty="0" err="1" smtClean="0"/>
              <a:t>trombofili</a:t>
            </a:r>
            <a:r>
              <a:rPr lang="tr-TR" dirty="0" smtClean="0"/>
              <a:t> ile </a:t>
            </a:r>
            <a:r>
              <a:rPr lang="tr-TR" dirty="0" err="1" smtClean="0"/>
              <a:t>preeklampsi</a:t>
            </a:r>
            <a:r>
              <a:rPr lang="tr-TR" dirty="0" smtClean="0"/>
              <a:t>, IUGR veya </a:t>
            </a:r>
            <a:r>
              <a:rPr lang="tr-TR" dirty="0" err="1" smtClean="0"/>
              <a:t>ablasyo</a:t>
            </a:r>
            <a:r>
              <a:rPr lang="tr-TR" dirty="0" smtClean="0"/>
              <a:t> arasında ilişki yok</a:t>
            </a:r>
          </a:p>
          <a:p>
            <a:r>
              <a:rPr lang="tr-TR" dirty="0" err="1" smtClean="0"/>
              <a:t>Profilaktik</a:t>
            </a:r>
            <a:r>
              <a:rPr lang="tr-TR" dirty="0" smtClean="0"/>
              <a:t> </a:t>
            </a:r>
            <a:r>
              <a:rPr lang="tr-TR" dirty="0" err="1" smtClean="0"/>
              <a:t>antikoagulasyon</a:t>
            </a:r>
            <a:r>
              <a:rPr lang="tr-TR" dirty="0" smtClean="0"/>
              <a:t> önerilmiyor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Özet ve Öneriler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Kalıtsal </a:t>
            </a:r>
            <a:r>
              <a:rPr lang="tr-TR" dirty="0" err="1" smtClean="0"/>
              <a:t>trombofilili</a:t>
            </a:r>
            <a:r>
              <a:rPr lang="tr-TR" dirty="0" smtClean="0"/>
              <a:t> kadınlar gebelik süresince </a:t>
            </a:r>
            <a:r>
              <a:rPr lang="tr-TR" dirty="0" err="1" smtClean="0"/>
              <a:t>tromboembolik</a:t>
            </a:r>
            <a:r>
              <a:rPr lang="tr-TR" dirty="0" smtClean="0"/>
              <a:t> komplikasyonlar açısından </a:t>
            </a:r>
            <a:r>
              <a:rPr lang="tr-TR" i="1" dirty="0" smtClean="0">
                <a:solidFill>
                  <a:srgbClr val="C00000"/>
                </a:solidFill>
              </a:rPr>
              <a:t>riskli</a:t>
            </a:r>
          </a:p>
          <a:p>
            <a:r>
              <a:rPr lang="tr-TR" dirty="0" smtClean="0"/>
              <a:t>VTE riski kendisinde veya ailesinde </a:t>
            </a:r>
            <a:r>
              <a:rPr lang="tr-TR" dirty="0" err="1" smtClean="0"/>
              <a:t>tromboz</a:t>
            </a:r>
            <a:r>
              <a:rPr lang="tr-TR" dirty="0" smtClean="0"/>
              <a:t> öyküsü olanlarda </a:t>
            </a:r>
            <a:r>
              <a:rPr lang="tr-TR" i="1" dirty="0" smtClean="0">
                <a:solidFill>
                  <a:srgbClr val="C00000"/>
                </a:solidFill>
              </a:rPr>
              <a:t>yüksek</a:t>
            </a:r>
          </a:p>
          <a:p>
            <a:r>
              <a:rPr lang="tr-TR" dirty="0" smtClean="0"/>
              <a:t>Düşük risk </a:t>
            </a:r>
            <a:r>
              <a:rPr lang="tr-TR" dirty="0" err="1" smtClean="0"/>
              <a:t>populasyonda</a:t>
            </a:r>
            <a:r>
              <a:rPr lang="tr-TR" dirty="0" smtClean="0"/>
              <a:t> kalıtsal </a:t>
            </a:r>
            <a:r>
              <a:rPr lang="tr-TR" dirty="0" err="1" smtClean="0"/>
              <a:t>trombofili</a:t>
            </a:r>
            <a:r>
              <a:rPr lang="tr-TR" dirty="0" smtClean="0"/>
              <a:t> ve kötü gebelik sonuçları arasında ilişki </a:t>
            </a:r>
            <a:r>
              <a:rPr lang="tr-TR" i="1" dirty="0" smtClean="0">
                <a:solidFill>
                  <a:srgbClr val="C00000"/>
                </a:solidFill>
              </a:rPr>
              <a:t>gösterilememiş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Özet ve Öneriler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tr-TR" dirty="0" smtClean="0"/>
              <a:t>Eğer sonuç tedavi kararını etkileyecekse kalıtsal </a:t>
            </a:r>
            <a:r>
              <a:rPr lang="tr-TR" dirty="0" err="1" smtClean="0"/>
              <a:t>trombofili</a:t>
            </a:r>
            <a:r>
              <a:rPr lang="tr-TR" dirty="0" smtClean="0"/>
              <a:t> araştırılmalı (</a:t>
            </a:r>
            <a:r>
              <a:rPr lang="tr-TR" b="1" dirty="0" err="1" smtClean="0">
                <a:hlinkClick r:id="rId2"/>
              </a:rPr>
              <a:t>Grade</a:t>
            </a:r>
            <a:r>
              <a:rPr lang="tr-TR" b="1" dirty="0" smtClean="0">
                <a:hlinkClick r:id="rId2"/>
              </a:rPr>
              <a:t> 2C</a:t>
            </a:r>
            <a:r>
              <a:rPr lang="tr-TR" dirty="0" smtClean="0"/>
              <a:t>)</a:t>
            </a:r>
          </a:p>
          <a:p>
            <a:r>
              <a:rPr lang="tr-TR" u="sng" dirty="0" smtClean="0"/>
              <a:t> Tarama için uygun kişiler;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VTE öyküsü olanlar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Ailede VTE öyküsü olan (&lt;50 yaş) + yüksek risk </a:t>
            </a:r>
            <a:r>
              <a:rPr lang="tr-TR" dirty="0" err="1" smtClean="0"/>
              <a:t>trombofilisi</a:t>
            </a:r>
            <a:r>
              <a:rPr lang="tr-TR" dirty="0" smtClean="0"/>
              <a:t> bulunan ve gebelik planlayanlar </a:t>
            </a:r>
          </a:p>
          <a:p>
            <a:r>
              <a:rPr lang="tr-TR" u="sng" dirty="0" smtClean="0"/>
              <a:t>Testler ;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Trombotik</a:t>
            </a:r>
            <a:r>
              <a:rPr lang="tr-TR" dirty="0" smtClean="0"/>
              <a:t> olaydan uzak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Hasta gebe değilken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err="1" smtClean="0"/>
              <a:t>Antikoagulan</a:t>
            </a:r>
            <a:r>
              <a:rPr lang="tr-TR" dirty="0" smtClean="0"/>
              <a:t> veya </a:t>
            </a:r>
            <a:r>
              <a:rPr lang="tr-TR" dirty="0" err="1" smtClean="0"/>
              <a:t>hormonal</a:t>
            </a:r>
            <a:r>
              <a:rPr lang="tr-TR" dirty="0" smtClean="0"/>
              <a:t> tedavi almıyorken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Özet ve Öneriler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TGK veya TGK olmayan </a:t>
            </a:r>
            <a:r>
              <a:rPr lang="tr-TR" dirty="0" err="1" smtClean="0"/>
              <a:t>fetal</a:t>
            </a:r>
            <a:r>
              <a:rPr lang="tr-TR" dirty="0" smtClean="0"/>
              <a:t> kayıp, IUGR, </a:t>
            </a:r>
            <a:r>
              <a:rPr lang="tr-TR" dirty="0" err="1" smtClean="0"/>
              <a:t>ablasyo</a:t>
            </a:r>
            <a:r>
              <a:rPr lang="tr-TR" dirty="0" smtClean="0"/>
              <a:t> plasenta veya </a:t>
            </a:r>
            <a:r>
              <a:rPr lang="tr-TR" dirty="0" err="1" smtClean="0"/>
              <a:t>preeklampsi</a:t>
            </a:r>
            <a:r>
              <a:rPr lang="tr-TR" dirty="0" smtClean="0"/>
              <a:t> öyküsü olan kadınlarda </a:t>
            </a:r>
            <a:r>
              <a:rPr lang="tr-TR" u="sng" dirty="0" smtClean="0">
                <a:solidFill>
                  <a:srgbClr val="C00000"/>
                </a:solidFill>
              </a:rPr>
              <a:t>kalıtsal </a:t>
            </a:r>
            <a:r>
              <a:rPr lang="tr-TR" u="sng" dirty="0" err="1" smtClean="0">
                <a:solidFill>
                  <a:srgbClr val="C00000"/>
                </a:solidFill>
              </a:rPr>
              <a:t>trombofili</a:t>
            </a:r>
            <a:r>
              <a:rPr lang="tr-TR" u="sng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taraması </a:t>
            </a:r>
            <a:r>
              <a:rPr lang="tr-TR" i="1" dirty="0" smtClean="0">
                <a:solidFill>
                  <a:srgbClr val="C00000"/>
                </a:solidFill>
              </a:rPr>
              <a:t>önerilmiyor</a:t>
            </a:r>
            <a:r>
              <a:rPr lang="tr-TR" dirty="0" smtClean="0"/>
              <a:t> (</a:t>
            </a:r>
            <a:r>
              <a:rPr lang="tr-TR" b="1" dirty="0" err="1" smtClean="0">
                <a:hlinkClick r:id="rId2"/>
              </a:rPr>
              <a:t>Grade</a:t>
            </a:r>
            <a:r>
              <a:rPr lang="tr-TR" b="1" dirty="0" smtClean="0">
                <a:hlinkClick r:id="rId2"/>
              </a:rPr>
              <a:t> 1B</a:t>
            </a:r>
            <a:r>
              <a:rPr lang="tr-TR" dirty="0" smtClean="0"/>
              <a:t>) </a:t>
            </a:r>
          </a:p>
          <a:p>
            <a:r>
              <a:rPr lang="tr-TR" dirty="0" smtClean="0"/>
              <a:t>Gebelik süresince plasentaya bağlı gebelik komplikasyonlarını önlemek için </a:t>
            </a:r>
            <a:r>
              <a:rPr lang="tr-TR" u="sng" dirty="0" err="1" smtClean="0">
                <a:solidFill>
                  <a:srgbClr val="C00000"/>
                </a:solidFill>
              </a:rPr>
              <a:t>profilaktik</a:t>
            </a:r>
            <a:r>
              <a:rPr lang="tr-TR" u="sng" dirty="0" smtClean="0">
                <a:solidFill>
                  <a:srgbClr val="C00000"/>
                </a:solidFill>
              </a:rPr>
              <a:t> </a:t>
            </a:r>
            <a:r>
              <a:rPr lang="tr-TR" u="sng" dirty="0" err="1" smtClean="0">
                <a:solidFill>
                  <a:srgbClr val="C00000"/>
                </a:solidFill>
              </a:rPr>
              <a:t>antikoagulan</a:t>
            </a:r>
            <a:r>
              <a:rPr lang="tr-TR" i="1" dirty="0" smtClean="0">
                <a:solidFill>
                  <a:srgbClr val="C00000"/>
                </a:solidFill>
              </a:rPr>
              <a:t>  kullanılmamalı</a:t>
            </a:r>
            <a:r>
              <a:rPr lang="tr-TR" dirty="0" smtClean="0"/>
              <a:t>(</a:t>
            </a:r>
            <a:r>
              <a:rPr lang="tr-TR" b="1" dirty="0" err="1" smtClean="0">
                <a:hlinkClick r:id="rId3"/>
              </a:rPr>
              <a:t>Grade</a:t>
            </a:r>
            <a:r>
              <a:rPr lang="tr-TR" b="1" dirty="0" smtClean="0">
                <a:hlinkClick r:id="rId3"/>
              </a:rPr>
              <a:t> 2B</a:t>
            </a:r>
            <a:r>
              <a:rPr lang="tr-TR" dirty="0" smtClean="0"/>
              <a:t>)</a:t>
            </a:r>
          </a:p>
          <a:p>
            <a:r>
              <a:rPr lang="tr-TR" dirty="0" smtClean="0"/>
              <a:t>Etkilenen hastalarda </a:t>
            </a:r>
            <a:r>
              <a:rPr lang="tr-TR" dirty="0" err="1" smtClean="0"/>
              <a:t>antikoagulan</a:t>
            </a:r>
            <a:r>
              <a:rPr lang="tr-TR" dirty="0" smtClean="0"/>
              <a:t> tedavinin gebelik sonuçlarını iyileştirmediğine dair güçlü deliller var</a:t>
            </a:r>
          </a:p>
          <a:p>
            <a:r>
              <a:rPr lang="tr-TR" dirty="0" err="1" smtClean="0"/>
              <a:t>Antifosfolipid</a:t>
            </a:r>
            <a:r>
              <a:rPr lang="tr-TR" dirty="0" smtClean="0"/>
              <a:t> sendromu </a:t>
            </a:r>
            <a:r>
              <a:rPr lang="tr-TR" i="1" dirty="0" smtClean="0">
                <a:solidFill>
                  <a:srgbClr val="C00000"/>
                </a:solidFill>
              </a:rPr>
              <a:t>araştırılmalı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IFE DEMIR_0007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516.308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5" name="Kalp 4"/>
          <p:cNvSpPr/>
          <p:nvPr/>
        </p:nvSpPr>
        <p:spPr>
          <a:xfrm>
            <a:off x="4103948" y="3717032"/>
            <a:ext cx="360040" cy="360040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3 Metin kutusu"/>
          <p:cNvSpPr txBox="1"/>
          <p:nvPr/>
        </p:nvSpPr>
        <p:spPr>
          <a:xfrm>
            <a:off x="827584" y="565767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KÜÇÜK BİR MUCİZE: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SEVGİ ANNE KARNINDA BAŞLARIN GÖSTERGESİ;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13 HF’LIK BİR FETUSUN KALP İŞARETİ YAPMASI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848872" cy="16288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     19 MAYIS ATATÜRK’Ü ANMA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 GENÇLİK VE SPOR BAYRAMIMIZ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KUTLU OLSUN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260648"/>
            <a:ext cx="8534722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tr-T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Gebeliğe Bağlı VTE</a:t>
            </a: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900113" y="1628775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2000"/>
              <a:t>	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11560" y="1772816"/>
            <a:ext cx="8280920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3200" dirty="0"/>
              <a:t>Gebelik, </a:t>
            </a:r>
            <a:r>
              <a:rPr lang="en-US" sz="3200" dirty="0" smtClean="0"/>
              <a:t>DVT</a:t>
            </a:r>
            <a:r>
              <a:rPr lang="tr-TR" sz="3200" dirty="0" smtClean="0"/>
              <a:t> ve </a:t>
            </a:r>
            <a:r>
              <a:rPr lang="en-US" sz="3200" dirty="0" smtClean="0"/>
              <a:t>PE</a:t>
            </a:r>
            <a:r>
              <a:rPr lang="tr-TR" sz="3200" dirty="0" smtClean="0"/>
              <a:t> için </a:t>
            </a:r>
            <a:r>
              <a:rPr lang="tr-TR" sz="3200" dirty="0"/>
              <a:t>bağımsız bir risk faktörü</a:t>
            </a:r>
          </a:p>
          <a:p>
            <a:pPr marL="265113" indent="-265113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3200" dirty="0"/>
              <a:t>Gebe olmayanlara göre risk </a:t>
            </a:r>
            <a:r>
              <a:rPr lang="tr-TR" sz="3200" b="1" dirty="0"/>
              <a:t>4-6x</a:t>
            </a:r>
            <a:r>
              <a:rPr lang="tr-TR" sz="3200" dirty="0"/>
              <a:t> daha fazla</a:t>
            </a:r>
          </a:p>
          <a:p>
            <a:pPr marL="265113" indent="-265113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3200" dirty="0" err="1"/>
              <a:t>Sezaryenla</a:t>
            </a:r>
            <a:r>
              <a:rPr lang="tr-TR" sz="3200" dirty="0"/>
              <a:t> doğumda risk normal doğuma göre </a:t>
            </a:r>
            <a:r>
              <a:rPr lang="tr-TR" sz="3200" b="1" dirty="0"/>
              <a:t>2-4x</a:t>
            </a:r>
            <a:r>
              <a:rPr lang="tr-TR" sz="3200" dirty="0"/>
              <a:t> fazla</a:t>
            </a:r>
          </a:p>
          <a:p>
            <a:pPr marL="265113" indent="-265113">
              <a:spcBef>
                <a:spcPct val="50000"/>
              </a:spcBef>
            </a:pPr>
            <a:r>
              <a:rPr lang="tr-TR" sz="3200" dirty="0"/>
              <a:t>	</a:t>
            </a:r>
            <a:r>
              <a:rPr lang="tr-TR" sz="3200" dirty="0" smtClean="0"/>
              <a:t>(</a:t>
            </a:r>
            <a:r>
              <a:rPr lang="tr-TR" sz="3200" dirty="0"/>
              <a:t>Acil sezaryende </a:t>
            </a:r>
            <a:r>
              <a:rPr lang="tr-TR" sz="3200" b="1" dirty="0"/>
              <a:t>4x</a:t>
            </a:r>
            <a:r>
              <a:rPr lang="tr-TR" sz="3200" dirty="0"/>
              <a:t>, </a:t>
            </a:r>
            <a:r>
              <a:rPr lang="tr-TR" sz="3200" dirty="0" err="1"/>
              <a:t>elektif</a:t>
            </a:r>
            <a:r>
              <a:rPr lang="tr-TR" sz="3200" dirty="0"/>
              <a:t> sezaryende </a:t>
            </a:r>
            <a:r>
              <a:rPr lang="tr-TR" sz="3200" b="1" dirty="0"/>
              <a:t>2x</a:t>
            </a:r>
            <a:r>
              <a:rPr lang="tr-TR" sz="3200" dirty="0"/>
              <a:t>)</a:t>
            </a:r>
          </a:p>
          <a:p>
            <a:pPr marL="265113" indent="-265113" algn="just">
              <a:spcBef>
                <a:spcPct val="50000"/>
              </a:spcBef>
            </a:pP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952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r-TR" sz="4000" b="1" i="1" dirty="0" smtClean="0">
                <a:solidFill>
                  <a:srgbClr val="FFFF00"/>
                </a:solidFill>
                <a:cs typeface="Times New Roman" pitchFamily="18" charset="0"/>
              </a:rPr>
              <a:t>Gebeliğe Bağlı </a:t>
            </a:r>
            <a:r>
              <a:rPr lang="tr-TR" sz="4000" b="1" i="1" dirty="0" smtClean="0">
                <a:solidFill>
                  <a:srgbClr val="FFFF00"/>
                </a:solidFill>
              </a:rPr>
              <a:t>Fizyolojik ve Anatomik </a:t>
            </a:r>
            <a:r>
              <a:rPr lang="tr-TR" sz="4000" b="1" i="1" dirty="0" smtClean="0">
                <a:solidFill>
                  <a:srgbClr val="FFFF00"/>
                </a:solidFill>
                <a:cs typeface="Times New Roman" pitchFamily="18" charset="0"/>
              </a:rPr>
              <a:t>Değişiklikler ve VTE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0" y="1628800"/>
            <a:ext cx="9144000" cy="5047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tr-TR" sz="2800" b="1" dirty="0" err="1"/>
              <a:t>Hiperkoagulabilite</a:t>
            </a:r>
            <a:endParaRPr lang="tr-TR" sz="2800" b="1" dirty="0"/>
          </a:p>
          <a:p>
            <a:pPr marL="514350" indent="-514350" algn="just">
              <a:spcBef>
                <a:spcPct val="50000"/>
              </a:spcBef>
              <a:buFont typeface="+mj-lt"/>
              <a:buAutoNum type="arabicPeriod"/>
            </a:pPr>
            <a:r>
              <a:rPr lang="tr-TR" sz="2800" b="1" dirty="0" err="1"/>
              <a:t>Venöz</a:t>
            </a:r>
            <a:r>
              <a:rPr lang="tr-TR" sz="2800" b="1" dirty="0"/>
              <a:t> </a:t>
            </a:r>
            <a:r>
              <a:rPr lang="tr-TR" sz="2800" b="1" dirty="0" err="1"/>
              <a:t>stazın</a:t>
            </a:r>
            <a:r>
              <a:rPr lang="tr-TR" sz="2800" b="1" dirty="0"/>
              <a:t> artması</a:t>
            </a:r>
          </a:p>
          <a:p>
            <a:pPr marL="722313" lvl="1" indent="-26511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/>
              <a:t>	</a:t>
            </a:r>
            <a:r>
              <a:rPr lang="tr-TR" sz="2800" dirty="0" err="1" smtClean="0"/>
              <a:t>Venöz</a:t>
            </a:r>
            <a:r>
              <a:rPr lang="tr-TR" sz="2800" dirty="0" smtClean="0"/>
              <a:t> </a:t>
            </a:r>
            <a:r>
              <a:rPr lang="tr-TR" sz="2800" dirty="0"/>
              <a:t>dönüşümün </a:t>
            </a:r>
            <a:r>
              <a:rPr lang="tr-TR" sz="2800" dirty="0" smtClean="0"/>
              <a:t>azalması </a:t>
            </a:r>
          </a:p>
          <a:p>
            <a:pPr marL="722313" lvl="1" indent="-265113" algn="just">
              <a:spcBef>
                <a:spcPct val="50000"/>
              </a:spcBef>
            </a:pPr>
            <a:r>
              <a:rPr lang="tr-TR" sz="2800" dirty="0" smtClean="0"/>
              <a:t>	   (</a:t>
            </a:r>
            <a:r>
              <a:rPr lang="tr-TR" sz="2800" dirty="0" err="1" smtClean="0"/>
              <a:t>uterus</a:t>
            </a:r>
            <a:r>
              <a:rPr lang="tr-TR" sz="2800" dirty="0" smtClean="0"/>
              <a:t> basısı)</a:t>
            </a:r>
            <a:endParaRPr lang="tr-TR" sz="2800" dirty="0"/>
          </a:p>
          <a:p>
            <a:pPr marL="722313" lvl="1" indent="-265113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/>
              <a:t>	</a:t>
            </a:r>
            <a:r>
              <a:rPr lang="tr-TR" sz="2800" dirty="0" smtClean="0"/>
              <a:t>Azalmış </a:t>
            </a:r>
            <a:r>
              <a:rPr lang="tr-TR" sz="2800" dirty="0" err="1"/>
              <a:t>mobilite</a:t>
            </a:r>
            <a:endParaRPr lang="tr-TR" sz="2800" dirty="0"/>
          </a:p>
          <a:p>
            <a:pPr marL="514350" indent="-514350" algn="l">
              <a:spcBef>
                <a:spcPct val="50000"/>
              </a:spcBef>
            </a:pPr>
            <a:r>
              <a:rPr lang="tr-TR" sz="2800" b="1" dirty="0" smtClean="0"/>
              <a:t>3.  </a:t>
            </a:r>
            <a:r>
              <a:rPr lang="tr-TR" sz="2800" b="1" dirty="0" err="1" smtClean="0"/>
              <a:t>Vasküler</a:t>
            </a:r>
            <a:r>
              <a:rPr lang="tr-TR" sz="2800" b="1" dirty="0" smtClean="0"/>
              <a:t> </a:t>
            </a:r>
            <a:r>
              <a:rPr lang="tr-TR" sz="2800" b="1" dirty="0"/>
              <a:t>damar hasarı </a:t>
            </a:r>
          </a:p>
          <a:p>
            <a:pPr marL="722313" lvl="1" indent="-265113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/>
              <a:t>	   </a:t>
            </a:r>
            <a:r>
              <a:rPr lang="tr-TR" sz="2800" dirty="0" smtClean="0"/>
              <a:t>Doğum (özelikle sezaryen)</a:t>
            </a:r>
            <a:endParaRPr lang="tr-TR" sz="2800" dirty="0"/>
          </a:p>
          <a:p>
            <a:pPr marL="722313" lvl="1" indent="-265113">
              <a:spcBef>
                <a:spcPct val="50000"/>
              </a:spcBef>
              <a:buFont typeface="Arial" pitchFamily="34" charset="0"/>
              <a:buChar char="•"/>
            </a:pPr>
            <a:r>
              <a:rPr lang="tr-TR" sz="2800" dirty="0"/>
              <a:t>	   </a:t>
            </a:r>
            <a:r>
              <a:rPr lang="tr-TR" sz="2800" dirty="0" smtClean="0"/>
              <a:t>Gebelik </a:t>
            </a:r>
            <a:r>
              <a:rPr lang="tr-TR" sz="2800" dirty="0" err="1" smtClean="0"/>
              <a:t>proenflamatuvar</a:t>
            </a:r>
            <a:r>
              <a:rPr lang="tr-TR" sz="2800" dirty="0" smtClean="0"/>
              <a:t> </a:t>
            </a:r>
            <a:r>
              <a:rPr lang="tr-TR" sz="2800" dirty="0"/>
              <a:t>bir durum</a:t>
            </a:r>
          </a:p>
        </p:txBody>
      </p:sp>
      <p:sp>
        <p:nvSpPr>
          <p:cNvPr id="6149" name="5 Oval"/>
          <p:cNvSpPr>
            <a:spLocks noChangeArrowheads="1"/>
          </p:cNvSpPr>
          <p:nvPr/>
        </p:nvSpPr>
        <p:spPr bwMode="auto">
          <a:xfrm>
            <a:off x="5508104" y="3212976"/>
            <a:ext cx="3071812" cy="164306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800" b="1" dirty="0" err="1"/>
              <a:t>Virchow</a:t>
            </a:r>
            <a:r>
              <a:rPr lang="tr-TR" sz="2800" b="1" dirty="0"/>
              <a:t> </a:t>
            </a:r>
            <a:r>
              <a:rPr lang="tr-TR" sz="2800" b="1" dirty="0" smtClean="0"/>
              <a:t>‘s </a:t>
            </a:r>
            <a:r>
              <a:rPr lang="tr-TR" sz="2800" b="1" dirty="0" err="1" smtClean="0"/>
              <a:t>Triad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1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2580</Words>
  <Application>Microsoft Office PowerPoint</Application>
  <PresentationFormat>Ekran Gösterisi (4:3)</PresentationFormat>
  <Paragraphs>513</Paragraphs>
  <Slides>78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78</vt:i4>
      </vt:variant>
    </vt:vector>
  </HeadingPairs>
  <TitlesOfParts>
    <vt:vector size="79" baseType="lpstr">
      <vt:lpstr>Ofis Teması</vt:lpstr>
      <vt:lpstr>Gebelikte Trombofili Testleri; Neler istenir? Nasıl yorumlanır?</vt:lpstr>
      <vt:lpstr>Trombofili ve Gebelik</vt:lpstr>
      <vt:lpstr>Trombofili Etkenleri</vt:lpstr>
      <vt:lpstr>Kalıtsal Trombofili ve Gebelik</vt:lpstr>
      <vt:lpstr>Kalıtsal Trombofili Tipleri</vt:lpstr>
      <vt:lpstr>Gebelikte Hiperkoagulubite</vt:lpstr>
      <vt:lpstr>Kalıtsal Trombofili Komplikasyonları</vt:lpstr>
      <vt:lpstr>Gebeliğe Bağlı VTE</vt:lpstr>
      <vt:lpstr>Gebeliğe Bağlı Fizyolojik ve Anatomik Değişiklikler ve VTE</vt:lpstr>
      <vt:lpstr>Gebelikteki Koagulasyon Sistemindeki Değişiklikler</vt:lpstr>
      <vt:lpstr>PowerPoint Sunusu</vt:lpstr>
      <vt:lpstr>Gebelikte Trombofili ve VTE</vt:lpstr>
      <vt:lpstr>PowerPoint Sunusu</vt:lpstr>
      <vt:lpstr>Sık Görülen Kalıtsal Trombofililer ve VTE</vt:lpstr>
      <vt:lpstr>VTE Öyküsü Olmayan Kadınlar ve Kalıtsal Trombofili</vt:lpstr>
      <vt:lpstr>TIPPS ÇALIŞMASI (Thrombophilia in Pregnancy Prophylaxis Study) Rodger MA, Lancet. 2014;384(9955):1673.  </vt:lpstr>
      <vt:lpstr>PowerPoint Sunusu</vt:lpstr>
      <vt:lpstr>Kalıtsal Trombofili Komplikasyonları</vt:lpstr>
      <vt:lpstr>Kalıtsal Trombofili ve Spontan Abortus, Fetal Kayıp ve Ölü Doğum</vt:lpstr>
      <vt:lpstr>PowerPoint Sunusu</vt:lpstr>
      <vt:lpstr>PowerPoint Sunusu</vt:lpstr>
      <vt:lpstr>PowerPoint Sunusu</vt:lpstr>
      <vt:lpstr>PowerPoint Sunusu</vt:lpstr>
      <vt:lpstr>PowerPoint Sunusu</vt:lpstr>
      <vt:lpstr>Kalıtsal Trombofili ve Obtetrik Komplikasyonlar</vt:lpstr>
      <vt:lpstr>Kalıtsal Trombofili Komplikasyonları</vt:lpstr>
      <vt:lpstr>PowerPoint Sunusu</vt:lpstr>
      <vt:lpstr>Kalıtsal Trombofili Komplikasyonları</vt:lpstr>
      <vt:lpstr>Kalıtsal trombofili ve Preeklampsi İlişkisi</vt:lpstr>
      <vt:lpstr>Kalıtsal Trombofili Komplikasyonları</vt:lpstr>
      <vt:lpstr>Ablasyo Plasenta</vt:lpstr>
      <vt:lpstr>Kalıtsal Trombofili Komplikasyonları</vt:lpstr>
      <vt:lpstr>Fetal Trombofili</vt:lpstr>
      <vt:lpstr>Kalıtsal Trombofili Taraması Kimlerde Yapılsın?</vt:lpstr>
      <vt:lpstr>       Trombofili Taraması Kimlerde Yapılsın? ACOG Practise Bulltein, ≠ 138. Tromboembolizm in pregnancy. 2013</vt:lpstr>
      <vt:lpstr>ASRM Önerisi Practice Committee of the American Society for Reproductive Medicine, 2012</vt:lpstr>
      <vt:lpstr>Kalıtsal Trombofili Testi İçin Hastanın Seçilmesi</vt:lpstr>
      <vt:lpstr>Edinsel Trombofili; Antiphospholipid Sendromu (APS)</vt:lpstr>
      <vt:lpstr>APS İçin Obstetrik Kriterler</vt:lpstr>
      <vt:lpstr>Ne Zaman Test Yapılmalı? ACOG Practise Bulltein, ≠ 138. Tromboembolizm in pregnancy. 2013</vt:lpstr>
      <vt:lpstr>PowerPoint Sunusu</vt:lpstr>
      <vt:lpstr>Neden?</vt:lpstr>
      <vt:lpstr>Test Panelinde Neler Olsun?</vt:lpstr>
      <vt:lpstr>Kalıtsal Trombofili </vt:lpstr>
      <vt:lpstr>Homosistein</vt:lpstr>
      <vt:lpstr>MTHFR Polimorfizmi  (C677T, A1298C)</vt:lpstr>
      <vt:lpstr>PAI-1 Polimorfizmi (4G/5G)</vt:lpstr>
      <vt:lpstr>Kalıtsal Trombofili İçin Önerilen Testler ACOG Practise Bulltein, ≠ 138. Tromboembolizm in pregnancy. 2013</vt:lpstr>
      <vt:lpstr>PowerPoint Sunusu</vt:lpstr>
      <vt:lpstr>PowerPoint Sunusu</vt:lpstr>
      <vt:lpstr>Gebeliğe bağlı VTE’nin Önlenmesi</vt:lpstr>
      <vt:lpstr>PowerPoint Sunusu</vt:lpstr>
      <vt:lpstr>Kalıtsal Trombofili  (ACOG Practise Bulltein, ≠ 138. Tromboembolizm in pregnancy. 2013)</vt:lpstr>
      <vt:lpstr>Kalıtsal Trombofili  (ACOG Practise Bulltein, ≠ 138. Tromboembolizm in pregnancy. 2013)</vt:lpstr>
      <vt:lpstr>Kalıtsal Trombofilili Gebelerde Tromboprofilaksi  (ACOG Practise Bulltein,138. Tromboembolizm in pregnancy. 2013)</vt:lpstr>
      <vt:lpstr>Kalıtsal Trombofilili Gebelerde Tromboprofilaksi  (ACOG Practise Bulltein,138. Tromboembolizm in pregnancy. 2013)</vt:lpstr>
      <vt:lpstr>Kalıtsal Trombofilili Gebelerde Tromboprofilaksi  (ACOG Practise Bulltein,138. Tromboembolizm in pregnancy. 2013)</vt:lpstr>
      <vt:lpstr>Kalıtsal Trombofilili Gebelerde Tromboprofilaksi  (ACOG Practise Bulltein,138. Tromboembolizm in pregnancy. 2013)</vt:lpstr>
      <vt:lpstr>Kalıtsal Trombofilili Gebelerde Tromboprofilaksi  (ACOG Practise Bulltein,138. Tromboembolizm in pregnancy. 2013)</vt:lpstr>
      <vt:lpstr>Kalıtsal Trombofilili Gebelerde Tromboprofilaksi  (ACOG Practise Bulltein,138. Tromboembolizm in pregnancy. 2013)</vt:lpstr>
      <vt:lpstr>PowerPoint Sunusu</vt:lpstr>
      <vt:lpstr>PowerPoint Sunusu</vt:lpstr>
      <vt:lpstr>PowerPoint Sunusu</vt:lpstr>
      <vt:lpstr>PowerPoint Sunusu</vt:lpstr>
      <vt:lpstr>PowerPoint Sunusu</vt:lpstr>
      <vt:lpstr>APS ve Tedavisi</vt:lpstr>
      <vt:lpstr>Obstetrik Komplikasyonların Önlenmesi</vt:lpstr>
      <vt:lpstr>PowerPoint Sunusu</vt:lpstr>
      <vt:lpstr>Öneriler</vt:lpstr>
      <vt:lpstr>PowerPoint Sunusu</vt:lpstr>
      <vt:lpstr>PowerPoint Sunusu</vt:lpstr>
      <vt:lpstr>Spontan Abortus ve TGK</vt:lpstr>
      <vt:lpstr>Preeklampsi, Fetal Gelişme Geriliği, Ablasyo Plasenta</vt:lpstr>
      <vt:lpstr>Özet ve Öneriler</vt:lpstr>
      <vt:lpstr>Özet ve Öneriler</vt:lpstr>
      <vt:lpstr>Özet ve Öneriler</vt:lpstr>
      <vt:lpstr>PowerPoint Sunusu</vt:lpstr>
      <vt:lpstr>     19 MAYIS ATATÜRK’Ü ANMA  GENÇLİK VE SPOR BAYRAMIMIZ  KUTLU OLSUN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durmuş</dc:creator>
  <cp:lastModifiedBy>Dell</cp:lastModifiedBy>
  <cp:revision>474</cp:revision>
  <dcterms:modified xsi:type="dcterms:W3CDTF">2017-05-18T20:07:34Z</dcterms:modified>
</cp:coreProperties>
</file>