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0" r:id="rId8"/>
    <p:sldId id="265" r:id="rId9"/>
    <p:sldId id="261" r:id="rId10"/>
    <p:sldId id="266" r:id="rId11"/>
    <p:sldId id="267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35CC-E85F-4B05-8611-2F43FA8F4AB6}" type="datetimeFigureOut">
              <a:rPr lang="tr-TR" smtClean="0"/>
              <a:pPr/>
              <a:t>20.05.2017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186B5C5-E732-447B-8F80-5408B83801F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35CC-E85F-4B05-8611-2F43FA8F4AB6}" type="datetimeFigureOut">
              <a:rPr lang="tr-TR" smtClean="0"/>
              <a:pPr/>
              <a:t>20.05.2017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B5C5-E732-447B-8F80-5408B83801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35CC-E85F-4B05-8611-2F43FA8F4AB6}" type="datetimeFigureOut">
              <a:rPr lang="tr-TR" smtClean="0"/>
              <a:pPr/>
              <a:t>20.05.2017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B5C5-E732-447B-8F80-5408B83801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35CC-E85F-4B05-8611-2F43FA8F4AB6}" type="datetimeFigureOut">
              <a:rPr lang="tr-TR" smtClean="0"/>
              <a:pPr/>
              <a:t>20.05.2017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B5C5-E732-447B-8F80-5408B83801F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35CC-E85F-4B05-8611-2F43FA8F4AB6}" type="datetimeFigureOut">
              <a:rPr lang="tr-TR" smtClean="0"/>
              <a:pPr/>
              <a:t>20.05.2017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186B5C5-E732-447B-8F80-5408B83801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35CC-E85F-4B05-8611-2F43FA8F4AB6}" type="datetimeFigureOut">
              <a:rPr lang="tr-TR" smtClean="0"/>
              <a:pPr/>
              <a:t>20.05.2017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B5C5-E732-447B-8F80-5408B83801F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35CC-E85F-4B05-8611-2F43FA8F4AB6}" type="datetimeFigureOut">
              <a:rPr lang="tr-TR" smtClean="0"/>
              <a:pPr/>
              <a:t>20.05.2017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B5C5-E732-447B-8F80-5408B83801F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35CC-E85F-4B05-8611-2F43FA8F4AB6}" type="datetimeFigureOut">
              <a:rPr lang="tr-TR" smtClean="0"/>
              <a:pPr/>
              <a:t>20.05.2017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B5C5-E732-447B-8F80-5408B83801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35CC-E85F-4B05-8611-2F43FA8F4AB6}" type="datetimeFigureOut">
              <a:rPr lang="tr-TR" smtClean="0"/>
              <a:pPr/>
              <a:t>20.05.2017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B5C5-E732-447B-8F80-5408B83801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35CC-E85F-4B05-8611-2F43FA8F4AB6}" type="datetimeFigureOut">
              <a:rPr lang="tr-TR" smtClean="0"/>
              <a:pPr/>
              <a:t>20.05.2017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B5C5-E732-447B-8F80-5408B83801F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35CC-E85F-4B05-8611-2F43FA8F4AB6}" type="datetimeFigureOut">
              <a:rPr lang="tr-TR" smtClean="0"/>
              <a:pPr/>
              <a:t>20.05.2017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186B5C5-E732-447B-8F80-5408B83801F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79435CC-E85F-4B05-8611-2F43FA8F4AB6}" type="datetimeFigureOut">
              <a:rPr lang="tr-TR" smtClean="0"/>
              <a:pPr/>
              <a:t>20.05.2017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186B5C5-E732-447B-8F80-5408B83801F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004048" y="4340696"/>
            <a:ext cx="3888432" cy="1752600"/>
          </a:xfrm>
        </p:spPr>
        <p:txBody>
          <a:bodyPr>
            <a:noAutofit/>
          </a:bodyPr>
          <a:lstStyle/>
          <a:p>
            <a:pPr algn="l"/>
            <a:r>
              <a:rPr lang="tr-TR" sz="2400" b="1" dirty="0" smtClean="0"/>
              <a:t>Hüseyin Durukan </a:t>
            </a:r>
          </a:p>
          <a:p>
            <a:pPr algn="l"/>
            <a:r>
              <a:rPr lang="tr-TR" sz="2400" b="1" dirty="0"/>
              <a:t>Ö</a:t>
            </a:r>
            <a:r>
              <a:rPr lang="tr-TR" sz="2400" b="1" dirty="0" smtClean="0"/>
              <a:t>mer </a:t>
            </a:r>
            <a:r>
              <a:rPr lang="tr-TR" sz="2400" b="1" dirty="0" err="1"/>
              <a:t>Birol</a:t>
            </a:r>
            <a:r>
              <a:rPr lang="tr-TR" sz="2400" b="1" dirty="0"/>
              <a:t> </a:t>
            </a:r>
            <a:r>
              <a:rPr lang="tr-TR" sz="2400" b="1" dirty="0" smtClean="0"/>
              <a:t>Durukan </a:t>
            </a:r>
          </a:p>
          <a:p>
            <a:pPr algn="l"/>
            <a:r>
              <a:rPr lang="tr-TR" sz="2400" b="1" dirty="0" smtClean="0"/>
              <a:t>Talat </a:t>
            </a:r>
            <a:r>
              <a:rPr lang="tr-TR" sz="2400" b="1" dirty="0"/>
              <a:t>Umut Kutlu </a:t>
            </a:r>
            <a:r>
              <a:rPr lang="tr-TR" sz="2400" b="1" dirty="0" smtClean="0"/>
              <a:t>Dilek</a:t>
            </a:r>
          </a:p>
          <a:p>
            <a:pPr algn="l"/>
            <a:r>
              <a:rPr lang="tr-TR" sz="2400" b="1" dirty="0" smtClean="0"/>
              <a:t>Faik Gürkan Yazıcı</a:t>
            </a:r>
            <a:endParaRPr lang="tr-TR" sz="2400" dirty="0"/>
          </a:p>
          <a:p>
            <a:pPr algn="l"/>
            <a:endParaRPr lang="tr-TR" sz="2400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470025"/>
          </a:xfrm>
        </p:spPr>
        <p:txBody>
          <a:bodyPr>
            <a:normAutofit/>
          </a:bodyPr>
          <a:lstStyle/>
          <a:p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UTERINE PROLAPSUS IN A VIRGIN PATIENT: CASE REPORT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4" name="Picture 6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149080"/>
            <a:ext cx="2857500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854968"/>
          </a:xfrm>
        </p:spPr>
        <p:txBody>
          <a:bodyPr>
            <a:normAutofit/>
          </a:bodyPr>
          <a:lstStyle/>
          <a:p>
            <a:r>
              <a:rPr lang="tr-TR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tr-T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most</a:t>
            </a:r>
            <a:r>
              <a:rPr lang="tr-TR" sz="2400" dirty="0" smtClean="0"/>
              <a:t> </a:t>
            </a:r>
            <a:r>
              <a:rPr lang="tr-TR" sz="2400" dirty="0" err="1"/>
              <a:t>prominent</a:t>
            </a:r>
            <a:r>
              <a:rPr lang="tr-TR" sz="2400" dirty="0"/>
              <a:t> risk </a:t>
            </a:r>
            <a:r>
              <a:rPr lang="tr-TR" sz="2400" dirty="0" err="1"/>
              <a:t>factor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POP is </a:t>
            </a:r>
            <a:r>
              <a:rPr lang="tr-TR" sz="2400" dirty="0" err="1" smtClean="0"/>
              <a:t>parity</a:t>
            </a:r>
            <a:endParaRPr lang="tr-TR" sz="2400" dirty="0" smtClean="0"/>
          </a:p>
          <a:p>
            <a:r>
              <a:rPr lang="tr-TR" sz="2400" dirty="0" err="1" smtClean="0"/>
              <a:t>However</a:t>
            </a:r>
            <a:r>
              <a:rPr lang="tr-TR" sz="2400" dirty="0"/>
              <a:t>, it </a:t>
            </a:r>
            <a:r>
              <a:rPr lang="tr-TR" sz="2400" dirty="0" err="1"/>
              <a:t>should</a:t>
            </a:r>
            <a:r>
              <a:rPr lang="tr-TR" sz="2400" dirty="0"/>
              <a:t> be </a:t>
            </a:r>
            <a:r>
              <a:rPr lang="tr-TR" sz="2400" dirty="0" err="1"/>
              <a:t>kept</a:t>
            </a:r>
            <a:r>
              <a:rPr lang="tr-TR" sz="2400" dirty="0"/>
              <a:t> in </a:t>
            </a:r>
            <a:r>
              <a:rPr lang="tr-TR" sz="2400" dirty="0" err="1"/>
              <a:t>mind</a:t>
            </a:r>
            <a:r>
              <a:rPr lang="tr-TR" sz="2400" dirty="0"/>
              <a:t> </a:t>
            </a:r>
            <a:r>
              <a:rPr lang="tr-TR" sz="2400" dirty="0" err="1"/>
              <a:t>that</a:t>
            </a:r>
            <a:r>
              <a:rPr lang="tr-TR" sz="2400" dirty="0"/>
              <a:t> </a:t>
            </a:r>
            <a:r>
              <a:rPr lang="tr-TR" sz="2400" dirty="0" err="1"/>
              <a:t>prolapsus</a:t>
            </a:r>
            <a:r>
              <a:rPr lang="tr-TR" sz="2400" dirty="0"/>
              <a:t> can </a:t>
            </a:r>
            <a:r>
              <a:rPr lang="tr-TR" sz="2400" dirty="0" err="1"/>
              <a:t>also</a:t>
            </a:r>
            <a:r>
              <a:rPr lang="tr-TR" sz="2400" dirty="0"/>
              <a:t> </a:t>
            </a:r>
            <a:r>
              <a:rPr lang="tr-TR" sz="2400" dirty="0" err="1"/>
              <a:t>occur</a:t>
            </a:r>
            <a:r>
              <a:rPr lang="tr-TR" sz="2400" dirty="0"/>
              <a:t> in </a:t>
            </a:r>
            <a:r>
              <a:rPr lang="tr-TR" sz="2400" dirty="0" err="1"/>
              <a:t>the</a:t>
            </a:r>
            <a:r>
              <a:rPr lang="tr-TR" sz="2400" dirty="0"/>
              <a:t> presence of </a:t>
            </a:r>
            <a:r>
              <a:rPr lang="tr-TR" sz="2400" dirty="0" err="1"/>
              <a:t>other</a:t>
            </a:r>
            <a:r>
              <a:rPr lang="tr-TR" sz="2400" dirty="0"/>
              <a:t> risk </a:t>
            </a:r>
            <a:r>
              <a:rPr lang="tr-TR" sz="2400" dirty="0" err="1"/>
              <a:t>factors</a:t>
            </a:r>
            <a:r>
              <a:rPr lang="tr-TR" sz="2400" dirty="0"/>
              <a:t> </a:t>
            </a:r>
            <a:r>
              <a:rPr lang="tr-TR" sz="2400" dirty="0" err="1"/>
              <a:t>such</a:t>
            </a:r>
            <a:r>
              <a:rPr lang="tr-TR" sz="2400" dirty="0"/>
              <a:t> as </a:t>
            </a:r>
            <a:endParaRPr lang="tr-TR" sz="2400" dirty="0" smtClean="0"/>
          </a:p>
          <a:p>
            <a:pPr>
              <a:buNone/>
            </a:pPr>
            <a:r>
              <a:rPr lang="tr-TR" sz="2400" dirty="0"/>
              <a:t>	</a:t>
            </a:r>
            <a:r>
              <a:rPr lang="tr-TR" sz="2400" dirty="0" smtClean="0"/>
              <a:t>	</a:t>
            </a:r>
            <a:r>
              <a:rPr lang="tr-TR" sz="2400" dirty="0" err="1" smtClean="0"/>
              <a:t>advancing</a:t>
            </a:r>
            <a:r>
              <a:rPr lang="tr-TR" sz="2400" dirty="0" smtClean="0"/>
              <a:t> </a:t>
            </a:r>
            <a:r>
              <a:rPr lang="tr-TR" sz="2400" dirty="0" err="1"/>
              <a:t>age</a:t>
            </a:r>
            <a:r>
              <a:rPr lang="tr-TR" sz="2400" dirty="0"/>
              <a:t>, </a:t>
            </a:r>
            <a:endParaRPr lang="tr-TR" sz="2400" dirty="0" smtClean="0"/>
          </a:p>
          <a:p>
            <a:pPr>
              <a:buNone/>
            </a:pPr>
            <a:r>
              <a:rPr lang="tr-TR" sz="2400" dirty="0"/>
              <a:t>	</a:t>
            </a:r>
            <a:r>
              <a:rPr lang="tr-TR" sz="2400" dirty="0" smtClean="0"/>
              <a:t>	</a:t>
            </a:r>
            <a:r>
              <a:rPr lang="tr-TR" sz="2400" dirty="0" err="1" smtClean="0"/>
              <a:t>obesity</a:t>
            </a:r>
            <a:r>
              <a:rPr lang="tr-TR" sz="2400" dirty="0"/>
              <a:t>, </a:t>
            </a:r>
            <a:endParaRPr lang="tr-TR" sz="2400" dirty="0" smtClean="0"/>
          </a:p>
          <a:p>
            <a:pPr>
              <a:buNone/>
            </a:pPr>
            <a:r>
              <a:rPr lang="tr-TR" sz="2400" dirty="0"/>
              <a:t>	</a:t>
            </a:r>
            <a:r>
              <a:rPr lang="tr-TR" sz="2400" dirty="0" smtClean="0"/>
              <a:t>	</a:t>
            </a:r>
            <a:r>
              <a:rPr lang="tr-TR" sz="2400" dirty="0" err="1" smtClean="0"/>
              <a:t>ethnicity</a:t>
            </a:r>
            <a:endParaRPr lang="tr-TR" sz="2400" dirty="0"/>
          </a:p>
          <a:p>
            <a:pPr>
              <a:buNone/>
            </a:pPr>
            <a:r>
              <a:rPr lang="tr-TR" sz="2400" dirty="0" smtClean="0"/>
              <a:t>		</a:t>
            </a:r>
            <a:r>
              <a:rPr lang="tr-TR" sz="2400" dirty="0" err="1" smtClean="0"/>
              <a:t>Increasing</a:t>
            </a:r>
            <a:r>
              <a:rPr lang="tr-TR" sz="2400" dirty="0" smtClean="0"/>
              <a:t> </a:t>
            </a:r>
            <a:r>
              <a:rPr lang="tr-TR" sz="2400" dirty="0" err="1" smtClean="0"/>
              <a:t>intra</a:t>
            </a:r>
            <a:r>
              <a:rPr lang="tr-TR" sz="2400" dirty="0" smtClean="0"/>
              <a:t>-</a:t>
            </a:r>
            <a:r>
              <a:rPr lang="tr-TR" sz="2400" dirty="0" err="1" smtClean="0"/>
              <a:t>abdominal</a:t>
            </a:r>
            <a:r>
              <a:rPr lang="tr-TR" sz="2400" dirty="0" smtClean="0"/>
              <a:t> </a:t>
            </a:r>
            <a:r>
              <a:rPr lang="tr-TR" sz="2400" dirty="0" err="1" smtClean="0"/>
              <a:t>pressure</a:t>
            </a:r>
            <a:r>
              <a:rPr lang="tr-TR" sz="2400" dirty="0" smtClean="0"/>
              <a:t> </a:t>
            </a:r>
          </a:p>
          <a:p>
            <a:pPr>
              <a:buNone/>
            </a:pPr>
            <a:r>
              <a:rPr lang="tr-TR" sz="2400" dirty="0"/>
              <a:t>	</a:t>
            </a:r>
            <a:r>
              <a:rPr lang="tr-TR" sz="2400" dirty="0" smtClean="0"/>
              <a:t>	</a:t>
            </a:r>
            <a:r>
              <a:rPr lang="tr-TR" sz="2400" dirty="0" err="1" smtClean="0"/>
              <a:t>like</a:t>
            </a:r>
            <a:r>
              <a:rPr lang="tr-TR" sz="2400" dirty="0" smtClean="0"/>
              <a:t> in </a:t>
            </a:r>
            <a:r>
              <a:rPr lang="tr-TR" sz="2400" dirty="0" err="1" smtClean="0"/>
              <a:t>our</a:t>
            </a:r>
            <a:r>
              <a:rPr lang="tr-TR" sz="2400" dirty="0" smtClean="0"/>
              <a:t> </a:t>
            </a:r>
            <a:r>
              <a:rPr lang="tr-TR" sz="2400" dirty="0" err="1" smtClean="0"/>
              <a:t>case</a:t>
            </a:r>
            <a:r>
              <a:rPr lang="tr-TR" sz="2400" dirty="0"/>
              <a:t>,</a:t>
            </a:r>
            <a:r>
              <a:rPr lang="tr-TR" sz="2400" dirty="0" smtClean="0"/>
              <a:t> </a:t>
            </a:r>
            <a:r>
              <a:rPr lang="tr-TR" sz="2400" dirty="0" err="1" smtClean="0"/>
              <a:t>heavy</a:t>
            </a:r>
            <a:r>
              <a:rPr lang="tr-TR" sz="2400" dirty="0" smtClean="0"/>
              <a:t> </a:t>
            </a:r>
            <a:r>
              <a:rPr lang="tr-TR" sz="2400" dirty="0"/>
              <a:t>lifting (</a:t>
            </a:r>
            <a:r>
              <a:rPr lang="tr-TR" sz="2400" dirty="0" err="1"/>
              <a:t>farm</a:t>
            </a:r>
            <a:r>
              <a:rPr lang="tr-TR" sz="2400" dirty="0"/>
              <a:t> </a:t>
            </a:r>
            <a:r>
              <a:rPr lang="tr-TR" sz="2400" dirty="0" err="1"/>
              <a:t>laboring</a:t>
            </a:r>
            <a:r>
              <a:rPr lang="tr-TR" sz="2400" dirty="0"/>
              <a:t>) </a:t>
            </a:r>
            <a:r>
              <a:rPr lang="tr-TR" sz="2400" dirty="0" err="1"/>
              <a:t>even</a:t>
            </a:r>
            <a:r>
              <a:rPr lang="tr-TR" sz="2400" dirty="0"/>
              <a:t> in a </a:t>
            </a:r>
            <a:r>
              <a:rPr lang="tr-TR" sz="2400" dirty="0" err="1"/>
              <a:t>virgin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nulliparous</a:t>
            </a:r>
            <a:r>
              <a:rPr lang="tr-TR" sz="2400" dirty="0"/>
              <a:t> </a:t>
            </a:r>
            <a:r>
              <a:rPr lang="tr-TR" sz="2400" dirty="0" err="1"/>
              <a:t>female</a:t>
            </a:r>
            <a:r>
              <a:rPr lang="tr-TR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2320280"/>
            <a:ext cx="8229600" cy="21168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7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</a:t>
            </a:r>
            <a:r>
              <a:rPr lang="tr-TR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7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endParaRPr lang="tr-TR" sz="7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-27384"/>
            <a:ext cx="7772400" cy="1143000"/>
          </a:xfrm>
        </p:spPr>
        <p:txBody>
          <a:bodyPr/>
          <a:lstStyle/>
          <a:p>
            <a:r>
              <a:rPr lang="tr-TR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tr-T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2023864"/>
            <a:ext cx="7772400" cy="3997424"/>
          </a:xfrm>
        </p:spPr>
        <p:txBody>
          <a:bodyPr>
            <a:normAutofit/>
          </a:bodyPr>
          <a:lstStyle/>
          <a:p>
            <a:r>
              <a:rPr lang="tr-TR" sz="2800" dirty="0" err="1" smtClean="0"/>
              <a:t>Pelvic</a:t>
            </a:r>
            <a:r>
              <a:rPr lang="tr-TR" sz="2800" dirty="0" smtClean="0"/>
              <a:t> </a:t>
            </a:r>
            <a:r>
              <a:rPr lang="tr-TR" sz="2800" dirty="0"/>
              <a:t>organ </a:t>
            </a:r>
            <a:r>
              <a:rPr lang="tr-TR" sz="2800" dirty="0" err="1"/>
              <a:t>prolapse</a:t>
            </a:r>
            <a:r>
              <a:rPr lang="tr-TR" sz="2800" dirty="0"/>
              <a:t> (POP) is a </a:t>
            </a:r>
            <a:r>
              <a:rPr lang="tr-TR" sz="2800" dirty="0" err="1"/>
              <a:t>bulge</a:t>
            </a:r>
            <a:r>
              <a:rPr lang="tr-TR" sz="2800" dirty="0"/>
              <a:t> </a:t>
            </a:r>
            <a:r>
              <a:rPr lang="tr-TR" sz="2800" dirty="0" err="1"/>
              <a:t>or</a:t>
            </a:r>
            <a:r>
              <a:rPr lang="tr-TR" sz="2800" dirty="0"/>
              <a:t> </a:t>
            </a:r>
            <a:r>
              <a:rPr lang="tr-TR" sz="2800" dirty="0" err="1"/>
              <a:t>protrusion</a:t>
            </a:r>
            <a:r>
              <a:rPr lang="tr-TR" sz="2800" dirty="0"/>
              <a:t> of </a:t>
            </a:r>
            <a:r>
              <a:rPr lang="tr-TR" sz="2800" dirty="0" err="1"/>
              <a:t>pelvic</a:t>
            </a:r>
            <a:r>
              <a:rPr lang="tr-TR" sz="2800" dirty="0"/>
              <a:t> </a:t>
            </a:r>
            <a:r>
              <a:rPr lang="tr-TR" sz="2800" dirty="0" err="1"/>
              <a:t>organs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their</a:t>
            </a:r>
            <a:r>
              <a:rPr lang="tr-TR" sz="2800" dirty="0"/>
              <a:t> </a:t>
            </a:r>
            <a:r>
              <a:rPr lang="tr-TR" sz="2800" dirty="0" err="1"/>
              <a:t>associated</a:t>
            </a:r>
            <a:r>
              <a:rPr lang="tr-TR" sz="2800" dirty="0"/>
              <a:t> </a:t>
            </a:r>
            <a:r>
              <a:rPr lang="tr-TR" sz="2800" dirty="0" err="1"/>
              <a:t>vaginal</a:t>
            </a:r>
            <a:r>
              <a:rPr lang="tr-TR" sz="2800" dirty="0"/>
              <a:t> </a:t>
            </a:r>
            <a:r>
              <a:rPr lang="tr-TR" sz="2800" dirty="0" err="1"/>
              <a:t>segments</a:t>
            </a:r>
            <a:r>
              <a:rPr lang="tr-TR" sz="2800" dirty="0"/>
              <a:t> </a:t>
            </a:r>
            <a:r>
              <a:rPr lang="tr-TR" sz="2800" dirty="0" err="1"/>
              <a:t>into</a:t>
            </a:r>
            <a:r>
              <a:rPr lang="tr-TR" sz="2800" dirty="0"/>
              <a:t> </a:t>
            </a:r>
            <a:r>
              <a:rPr lang="tr-TR" sz="2800" dirty="0" err="1"/>
              <a:t>or</a:t>
            </a:r>
            <a:r>
              <a:rPr lang="tr-TR" sz="2800" dirty="0"/>
              <a:t> </a:t>
            </a:r>
            <a:r>
              <a:rPr lang="tr-TR" sz="2800" dirty="0" err="1"/>
              <a:t>through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vagina</a:t>
            </a:r>
            <a:r>
              <a:rPr lang="tr-TR" sz="2800" dirty="0"/>
              <a:t> as a </a:t>
            </a:r>
            <a:r>
              <a:rPr lang="tr-TR" sz="2800" dirty="0" err="1"/>
              <a:t>result</a:t>
            </a:r>
            <a:r>
              <a:rPr lang="tr-TR" sz="2800" dirty="0"/>
              <a:t> of </a:t>
            </a:r>
            <a:r>
              <a:rPr lang="tr-TR" sz="2800" dirty="0" err="1"/>
              <a:t>structural</a:t>
            </a:r>
            <a:r>
              <a:rPr lang="tr-TR" sz="2800" dirty="0"/>
              <a:t> </a:t>
            </a:r>
            <a:r>
              <a:rPr lang="tr-TR" sz="2800" dirty="0" err="1"/>
              <a:t>or</a:t>
            </a:r>
            <a:r>
              <a:rPr lang="tr-TR" sz="2800" dirty="0"/>
              <a:t> </a:t>
            </a:r>
            <a:r>
              <a:rPr lang="tr-TR" sz="2800" dirty="0" err="1"/>
              <a:t>functional</a:t>
            </a:r>
            <a:r>
              <a:rPr lang="tr-TR" sz="2800" dirty="0"/>
              <a:t> </a:t>
            </a:r>
            <a:r>
              <a:rPr lang="tr-TR" sz="2800" dirty="0" err="1"/>
              <a:t>defects</a:t>
            </a:r>
            <a:r>
              <a:rPr lang="tr-TR" sz="2800" dirty="0"/>
              <a:t> in </a:t>
            </a:r>
            <a:r>
              <a:rPr lang="tr-TR" sz="2800" dirty="0" err="1"/>
              <a:t>pelvic</a:t>
            </a:r>
            <a:r>
              <a:rPr lang="tr-TR" sz="2800" dirty="0"/>
              <a:t> </a:t>
            </a:r>
            <a:r>
              <a:rPr lang="tr-TR" sz="2800" dirty="0" err="1"/>
              <a:t>supporting</a:t>
            </a:r>
            <a:r>
              <a:rPr lang="tr-TR" sz="2800" dirty="0"/>
              <a:t> </a:t>
            </a:r>
            <a:r>
              <a:rPr lang="tr-TR" sz="2800" dirty="0" err="1"/>
              <a:t>tissues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914400" y="-27384"/>
            <a:ext cx="7772400" cy="1143000"/>
          </a:xfrm>
        </p:spPr>
        <p:txBody>
          <a:bodyPr/>
          <a:lstStyle/>
          <a:p>
            <a:r>
              <a:rPr lang="tr-TR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tr-T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229600" cy="2980928"/>
          </a:xfrm>
        </p:spPr>
        <p:txBody>
          <a:bodyPr>
            <a:normAutofit/>
          </a:bodyPr>
          <a:lstStyle/>
          <a:p>
            <a:r>
              <a:rPr lang="tr-TR" sz="2800" dirty="0"/>
              <a:t>POP is </a:t>
            </a:r>
            <a:r>
              <a:rPr lang="tr-TR" sz="2800" dirty="0" err="1"/>
              <a:t>among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most</a:t>
            </a:r>
            <a:r>
              <a:rPr lang="tr-TR" sz="2800" dirty="0"/>
              <a:t> </a:t>
            </a:r>
            <a:r>
              <a:rPr lang="tr-TR" sz="2800" dirty="0" err="1"/>
              <a:t>common</a:t>
            </a:r>
            <a:r>
              <a:rPr lang="tr-TR" sz="2800" dirty="0"/>
              <a:t> </a:t>
            </a:r>
            <a:r>
              <a:rPr lang="tr-TR" sz="2800" dirty="0" err="1"/>
              <a:t>chronic</a:t>
            </a:r>
            <a:r>
              <a:rPr lang="tr-TR" sz="2800" dirty="0"/>
              <a:t> </a:t>
            </a:r>
            <a:r>
              <a:rPr lang="tr-TR" sz="2800" dirty="0" err="1"/>
              <a:t>illnesses</a:t>
            </a:r>
            <a:r>
              <a:rPr lang="tr-TR" sz="2800" dirty="0"/>
              <a:t> 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err="1" smtClean="0"/>
              <a:t>Population</a:t>
            </a:r>
            <a:r>
              <a:rPr lang="tr-TR" sz="2800" dirty="0" smtClean="0"/>
              <a:t> </a:t>
            </a:r>
            <a:r>
              <a:rPr lang="tr-TR" sz="2800" dirty="0" err="1"/>
              <a:t>based</a:t>
            </a:r>
            <a:r>
              <a:rPr lang="tr-TR" sz="2800" dirty="0"/>
              <a:t> </a:t>
            </a:r>
            <a:r>
              <a:rPr lang="tr-TR" sz="2800" dirty="0" err="1"/>
              <a:t>studies</a:t>
            </a:r>
            <a:r>
              <a:rPr lang="tr-TR" sz="2800" dirty="0"/>
              <a:t> </a:t>
            </a:r>
            <a:r>
              <a:rPr lang="tr-TR" sz="2800" dirty="0" err="1"/>
              <a:t>report</a:t>
            </a:r>
            <a:r>
              <a:rPr lang="tr-TR" sz="2800" dirty="0"/>
              <a:t> </a:t>
            </a:r>
            <a:r>
              <a:rPr lang="tr-TR" sz="2800" dirty="0" smtClean="0"/>
              <a:t>11-19 % </a:t>
            </a:r>
            <a:r>
              <a:rPr lang="tr-TR" sz="2800" dirty="0" err="1"/>
              <a:t>lifetime</a:t>
            </a:r>
            <a:r>
              <a:rPr lang="tr-TR" sz="2800" dirty="0"/>
              <a:t> risk in </a:t>
            </a:r>
            <a:r>
              <a:rPr lang="tr-TR" sz="2800" dirty="0" err="1"/>
              <a:t>all</a:t>
            </a:r>
            <a:r>
              <a:rPr lang="tr-TR" sz="2800" dirty="0"/>
              <a:t> </a:t>
            </a:r>
            <a:r>
              <a:rPr lang="tr-TR" sz="2800" dirty="0" err="1"/>
              <a:t>women</a:t>
            </a:r>
            <a:r>
              <a:rPr lang="tr-TR" sz="2800" dirty="0"/>
              <a:t> </a:t>
            </a:r>
            <a:r>
              <a:rPr lang="tr-TR" sz="2800" dirty="0" err="1"/>
              <a:t>undergoing</a:t>
            </a:r>
            <a:r>
              <a:rPr lang="tr-TR" sz="2800" dirty="0"/>
              <a:t> </a:t>
            </a:r>
            <a:r>
              <a:rPr lang="tr-TR" sz="2800" dirty="0" err="1"/>
              <a:t>surgery</a:t>
            </a:r>
            <a:r>
              <a:rPr lang="tr-TR" sz="2800" dirty="0"/>
              <a:t> </a:t>
            </a:r>
            <a:r>
              <a:rPr lang="tr-TR" sz="2800" dirty="0" err="1"/>
              <a:t>for</a:t>
            </a:r>
            <a:r>
              <a:rPr lang="tr-TR" sz="2800" dirty="0"/>
              <a:t> </a:t>
            </a:r>
            <a:r>
              <a:rPr lang="tr-TR" sz="2800" dirty="0" err="1"/>
              <a:t>prolapse</a:t>
            </a:r>
            <a:r>
              <a:rPr lang="tr-TR" sz="2800" dirty="0"/>
              <a:t> </a:t>
            </a:r>
            <a:r>
              <a:rPr lang="tr-TR" sz="2800" dirty="0" err="1"/>
              <a:t>or</a:t>
            </a:r>
            <a:r>
              <a:rPr lang="tr-TR" sz="2800" dirty="0"/>
              <a:t> </a:t>
            </a:r>
            <a:r>
              <a:rPr lang="tr-TR" sz="2800" dirty="0" err="1"/>
              <a:t>incontinence</a:t>
            </a:r>
            <a:r>
              <a:rPr lang="tr-TR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-27384"/>
            <a:ext cx="7772400" cy="1143000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</a:t>
            </a:r>
            <a:r>
              <a:rPr lang="tr-TR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712968" cy="5184576"/>
          </a:xfrm>
        </p:spPr>
        <p:txBody>
          <a:bodyPr>
            <a:normAutofit/>
          </a:bodyPr>
          <a:lstStyle/>
          <a:p>
            <a:r>
              <a:rPr lang="tr-T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Vaginal</a:t>
            </a:r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birth</a:t>
            </a:r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parity</a:t>
            </a:r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/>
              <a:t>most</a:t>
            </a:r>
            <a:r>
              <a:rPr lang="tr-TR" sz="2400" dirty="0"/>
              <a:t> </a:t>
            </a:r>
            <a:r>
              <a:rPr lang="tr-TR" sz="2400" dirty="0" err="1"/>
              <a:t>blamed</a:t>
            </a:r>
            <a:r>
              <a:rPr lang="tr-TR" sz="2400" dirty="0"/>
              <a:t> </a:t>
            </a:r>
            <a:r>
              <a:rPr lang="tr-TR" sz="2400" dirty="0" err="1"/>
              <a:t>among</a:t>
            </a:r>
            <a:r>
              <a:rPr lang="tr-TR" sz="2400" dirty="0"/>
              <a:t> risk </a:t>
            </a:r>
            <a:r>
              <a:rPr lang="tr-TR" sz="2400" dirty="0" err="1" smtClean="0"/>
              <a:t>factors</a:t>
            </a:r>
            <a:endParaRPr lang="tr-TR" sz="2400" dirty="0" smtClean="0"/>
          </a:p>
          <a:p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	Oxford </a:t>
            </a:r>
            <a:r>
              <a:rPr lang="tr-TR" sz="2400" dirty="0" err="1" smtClean="0"/>
              <a:t>Family</a:t>
            </a:r>
            <a:r>
              <a:rPr lang="tr-TR" sz="2400" dirty="0" smtClean="0"/>
              <a:t> </a:t>
            </a:r>
            <a:r>
              <a:rPr lang="tr-TR" sz="2400" dirty="0" err="1" smtClean="0"/>
              <a:t>Planning</a:t>
            </a:r>
            <a:r>
              <a:rPr lang="tr-TR" sz="2400" dirty="0" smtClean="0"/>
              <a:t> </a:t>
            </a:r>
            <a:r>
              <a:rPr lang="tr-TR" sz="2400" dirty="0" err="1" smtClean="0"/>
              <a:t>study</a:t>
            </a:r>
            <a:r>
              <a:rPr lang="tr-TR" sz="2400" dirty="0" smtClean="0"/>
              <a:t> </a:t>
            </a:r>
            <a:r>
              <a:rPr lang="tr-TR" sz="2400" dirty="0" err="1" smtClean="0"/>
              <a:t>recruiting</a:t>
            </a:r>
            <a:r>
              <a:rPr lang="tr-TR" sz="2400" dirty="0" smtClean="0"/>
              <a:t> </a:t>
            </a:r>
            <a:r>
              <a:rPr lang="tr-TR" sz="2400" dirty="0" err="1" smtClean="0"/>
              <a:t>more</a:t>
            </a:r>
            <a:r>
              <a:rPr lang="tr-TR" sz="2400" dirty="0" smtClean="0"/>
              <a:t> </a:t>
            </a:r>
            <a:r>
              <a:rPr lang="tr-TR" sz="2400" dirty="0" err="1" smtClean="0"/>
              <a:t>than</a:t>
            </a:r>
            <a:r>
              <a:rPr lang="tr-TR" sz="2400" dirty="0" smtClean="0"/>
              <a:t> 17,000 </a:t>
            </a:r>
            <a:r>
              <a:rPr lang="tr-TR" sz="2400" dirty="0" err="1" smtClean="0"/>
              <a:t>women</a:t>
            </a:r>
            <a:r>
              <a:rPr lang="tr-TR" sz="2400" dirty="0" smtClean="0"/>
              <a:t> </a:t>
            </a:r>
            <a:r>
              <a:rPr lang="tr-TR" sz="2400" dirty="0" err="1" smtClean="0"/>
              <a:t>followed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17 </a:t>
            </a:r>
            <a:r>
              <a:rPr lang="tr-TR" sz="2400" dirty="0" err="1" smtClean="0"/>
              <a:t>years</a:t>
            </a:r>
            <a:r>
              <a:rPr lang="tr-TR" sz="2400" dirty="0" smtClean="0"/>
              <a:t> </a:t>
            </a:r>
          </a:p>
          <a:p>
            <a:pPr lvl="1">
              <a:buNone/>
            </a:pPr>
            <a:r>
              <a:rPr lang="tr-TR" sz="2400" dirty="0" err="1" smtClean="0"/>
              <a:t>compared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nulliparity</a:t>
            </a:r>
            <a:r>
              <a:rPr lang="tr-TR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risk of POP </a:t>
            </a:r>
            <a:r>
              <a:rPr lang="tr-TR" sz="2400" dirty="0" err="1" smtClean="0"/>
              <a:t>increased</a:t>
            </a:r>
            <a:r>
              <a:rPr lang="tr-TR" sz="2400" dirty="0" smtClean="0"/>
              <a:t> </a:t>
            </a:r>
            <a:r>
              <a:rPr lang="tr-TR" sz="2400" dirty="0" err="1" smtClean="0"/>
              <a:t>markedly</a:t>
            </a:r>
            <a:r>
              <a:rPr lang="tr-TR" sz="2400" dirty="0" smtClean="0"/>
              <a:t> </a:t>
            </a:r>
          </a:p>
          <a:p>
            <a:pPr lvl="1"/>
            <a:r>
              <a:rPr lang="tr-TR" sz="2400" dirty="0"/>
              <a:t>F</a:t>
            </a:r>
            <a:r>
              <a:rPr lang="tr-TR" sz="2400" dirty="0" smtClean="0"/>
              <a:t>irst </a:t>
            </a:r>
            <a:r>
              <a:rPr lang="tr-TR" sz="2400" dirty="0" err="1" smtClean="0"/>
              <a:t>birth</a:t>
            </a:r>
            <a:r>
              <a:rPr lang="tr-TR" sz="2400" dirty="0" smtClean="0"/>
              <a:t>		: 4</a:t>
            </a:r>
          </a:p>
          <a:p>
            <a:pPr lvl="1"/>
            <a:r>
              <a:rPr lang="tr-TR" sz="2400" dirty="0" err="1" smtClean="0"/>
              <a:t>Second</a:t>
            </a:r>
            <a:r>
              <a:rPr lang="tr-TR" sz="2400" dirty="0" smtClean="0"/>
              <a:t>		: 8 </a:t>
            </a:r>
          </a:p>
          <a:p>
            <a:pPr lvl="1"/>
            <a:r>
              <a:rPr lang="tr-TR" sz="2400" dirty="0" err="1" smtClean="0"/>
              <a:t>Third</a:t>
            </a:r>
            <a:r>
              <a:rPr lang="tr-TR" sz="2400" dirty="0" smtClean="0"/>
              <a:t>		: 9  </a:t>
            </a:r>
          </a:p>
          <a:p>
            <a:pPr lvl="1"/>
            <a:r>
              <a:rPr lang="tr-TR" sz="2400" dirty="0" err="1" smtClean="0"/>
              <a:t>Fourth</a:t>
            </a:r>
            <a:r>
              <a:rPr lang="tr-TR" sz="2400" dirty="0" smtClean="0"/>
              <a:t>		: 10 </a:t>
            </a:r>
            <a:r>
              <a:rPr lang="tr-TR" sz="2400" dirty="0" err="1" smtClean="0"/>
              <a:t>fold</a:t>
            </a:r>
            <a:endParaRPr lang="tr-TR" sz="2400" dirty="0" smtClean="0"/>
          </a:p>
          <a:p>
            <a:endParaRPr lang="tr-TR" sz="2400" dirty="0"/>
          </a:p>
          <a:p>
            <a:pPr lvl="1">
              <a:buNone/>
            </a:pPr>
            <a:r>
              <a:rPr lang="tr-TR" sz="2400" dirty="0" err="1" smtClean="0"/>
              <a:t>It</a:t>
            </a:r>
            <a:r>
              <a:rPr lang="tr-TR" sz="2400" dirty="0" smtClean="0"/>
              <a:t> </a:t>
            </a:r>
            <a:r>
              <a:rPr lang="tr-TR" sz="2400" dirty="0"/>
              <a:t>has </a:t>
            </a:r>
            <a:r>
              <a:rPr lang="tr-TR" sz="2400" dirty="0" err="1"/>
              <a:t>been</a:t>
            </a:r>
            <a:r>
              <a:rPr lang="tr-TR" sz="2400" dirty="0"/>
              <a:t> </a:t>
            </a:r>
            <a:r>
              <a:rPr lang="tr-TR" sz="2400" dirty="0" err="1"/>
              <a:t>estimated</a:t>
            </a:r>
            <a:r>
              <a:rPr lang="tr-TR" sz="2400" dirty="0"/>
              <a:t> </a:t>
            </a:r>
            <a:r>
              <a:rPr lang="tr-TR" sz="2400" dirty="0" err="1"/>
              <a:t>that</a:t>
            </a:r>
            <a:r>
              <a:rPr lang="tr-TR" sz="2400" dirty="0"/>
              <a:t> 75 % of </a:t>
            </a:r>
            <a:r>
              <a:rPr lang="tr-TR" sz="2400" dirty="0" err="1"/>
              <a:t>prolapse</a:t>
            </a:r>
            <a:r>
              <a:rPr lang="tr-TR" sz="2400" dirty="0"/>
              <a:t> can be </a:t>
            </a:r>
            <a:r>
              <a:rPr lang="tr-TR" sz="2400" dirty="0" err="1"/>
              <a:t>attributed</a:t>
            </a:r>
            <a:r>
              <a:rPr lang="tr-TR" sz="2400" dirty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pregnancy</a:t>
            </a:r>
            <a:r>
              <a:rPr lang="tr-TR" sz="2400" dirty="0" smtClean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childbirth</a:t>
            </a:r>
            <a:r>
              <a:rPr lang="tr-TR" sz="2400" dirty="0"/>
              <a:t> </a:t>
            </a:r>
            <a:r>
              <a:rPr lang="tr-TR" sz="2400" dirty="0" err="1"/>
              <a:t>among</a:t>
            </a:r>
            <a:r>
              <a:rPr lang="tr-TR" sz="2400" dirty="0"/>
              <a:t> </a:t>
            </a:r>
            <a:r>
              <a:rPr lang="tr-TR" sz="2400" dirty="0" err="1"/>
              <a:t>parous</a:t>
            </a:r>
            <a:r>
              <a:rPr lang="tr-TR" sz="2400" dirty="0"/>
              <a:t> </a:t>
            </a:r>
            <a:r>
              <a:rPr lang="tr-TR" sz="2400" dirty="0" err="1"/>
              <a:t>women</a:t>
            </a:r>
            <a:endParaRPr lang="tr-TR" sz="2400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6991569" y="6237312"/>
            <a:ext cx="1730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 err="1" smtClean="0"/>
              <a:t>Up</a:t>
            </a:r>
            <a:r>
              <a:rPr lang="tr-TR" b="1" i="1" dirty="0" smtClean="0"/>
              <a:t> </a:t>
            </a:r>
            <a:r>
              <a:rPr lang="tr-TR" b="1" i="1" dirty="0" err="1"/>
              <a:t>T</a:t>
            </a:r>
            <a:r>
              <a:rPr lang="tr-TR" b="1" i="1" dirty="0" err="1" smtClean="0"/>
              <a:t>o</a:t>
            </a:r>
            <a:r>
              <a:rPr lang="tr-TR" b="1" i="1" dirty="0" smtClean="0"/>
              <a:t> </a:t>
            </a:r>
            <a:r>
              <a:rPr lang="tr-TR" b="1" i="1" dirty="0" err="1" smtClean="0"/>
              <a:t>Date</a:t>
            </a:r>
            <a:r>
              <a:rPr lang="tr-TR" b="1" i="1" dirty="0" smtClean="0"/>
              <a:t> 2017 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914400" y="-27384"/>
            <a:ext cx="7772400" cy="1143000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</a:t>
            </a:r>
            <a:r>
              <a:rPr lang="tr-TR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141168"/>
          </a:xfrm>
        </p:spPr>
        <p:txBody>
          <a:bodyPr>
            <a:noAutofit/>
          </a:bodyPr>
          <a:lstStyle/>
          <a:p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Advancing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</a:t>
            </a:r>
            <a:r>
              <a:rPr lang="tr-TR" sz="2400" b="1" dirty="0" smtClean="0"/>
              <a:t>:</a:t>
            </a:r>
            <a:r>
              <a:rPr lang="tr-TR" sz="2400" dirty="0" smtClean="0"/>
              <a:t> </a:t>
            </a:r>
          </a:p>
          <a:p>
            <a:pPr lvl="1"/>
            <a:r>
              <a:rPr lang="tr-TR" sz="2000" dirty="0" smtClean="0"/>
              <a:t>NHANNES </a:t>
            </a:r>
            <a:r>
              <a:rPr lang="tr-TR" sz="2000" dirty="0" err="1" smtClean="0"/>
              <a:t>study</a:t>
            </a:r>
            <a:r>
              <a:rPr lang="tr-TR" sz="2000" dirty="0" smtClean="0"/>
              <a:t> : </a:t>
            </a:r>
            <a:r>
              <a:rPr lang="tr-TR" sz="2000" dirty="0" err="1" smtClean="0"/>
              <a:t>Every</a:t>
            </a:r>
            <a:r>
              <a:rPr lang="tr-TR" sz="2000" dirty="0" smtClean="0"/>
              <a:t> </a:t>
            </a:r>
            <a:r>
              <a:rPr lang="tr-TR" sz="2000" dirty="0" err="1" smtClean="0"/>
              <a:t>aditional</a:t>
            </a:r>
            <a:r>
              <a:rPr lang="tr-TR" sz="2000" dirty="0" smtClean="0"/>
              <a:t> 10 </a:t>
            </a:r>
            <a:r>
              <a:rPr lang="tr-TR" sz="2000" dirty="0" err="1" smtClean="0"/>
              <a:t>years</a:t>
            </a:r>
            <a:r>
              <a:rPr lang="tr-TR" sz="2000" dirty="0" smtClean="0"/>
              <a:t>, </a:t>
            </a:r>
            <a:r>
              <a:rPr lang="tr-TR" sz="2000" dirty="0" err="1" smtClean="0"/>
              <a:t>increased</a:t>
            </a:r>
            <a:r>
              <a:rPr lang="tr-TR" sz="2000" dirty="0" smtClean="0"/>
              <a:t> risk 40%</a:t>
            </a:r>
          </a:p>
          <a:p>
            <a:pPr lvl="1"/>
            <a:r>
              <a:rPr lang="tr-TR" sz="2000" dirty="0" err="1" smtClean="0"/>
              <a:t>Nygard</a:t>
            </a:r>
            <a:r>
              <a:rPr lang="tr-TR" sz="2000" dirty="0" smtClean="0"/>
              <a:t> et </a:t>
            </a:r>
            <a:r>
              <a:rPr lang="tr-TR" sz="2000" dirty="0" err="1" smtClean="0"/>
              <a:t>all</a:t>
            </a:r>
            <a:r>
              <a:rPr lang="tr-TR" sz="2000" dirty="0" smtClean="0"/>
              <a:t>:         </a:t>
            </a:r>
            <a:r>
              <a:rPr lang="tr-TR" sz="2000" dirty="0" err="1" smtClean="0"/>
              <a:t>Age</a:t>
            </a:r>
            <a:r>
              <a:rPr lang="tr-TR" sz="2000" dirty="0" smtClean="0"/>
              <a:t> 20-39 : 1.8 %</a:t>
            </a:r>
          </a:p>
          <a:p>
            <a:pPr lvl="1">
              <a:buNone/>
            </a:pPr>
            <a:r>
              <a:rPr lang="tr-TR" sz="2000" smtClean="0"/>
              <a:t>                                         </a:t>
            </a:r>
            <a:r>
              <a:rPr lang="tr-TR" sz="2000" smtClean="0"/>
              <a:t>40-59  </a:t>
            </a:r>
            <a:r>
              <a:rPr lang="tr-TR" sz="2000" dirty="0" smtClean="0"/>
              <a:t>: 3.8 %</a:t>
            </a:r>
          </a:p>
          <a:p>
            <a:pPr lvl="1">
              <a:buNone/>
            </a:pPr>
            <a:r>
              <a:rPr lang="tr-TR" sz="2000" dirty="0" smtClean="0"/>
              <a:t>	                                      60-79 : 3.0 %</a:t>
            </a:r>
          </a:p>
          <a:p>
            <a:pPr lvl="1">
              <a:buNone/>
            </a:pPr>
            <a:r>
              <a:rPr lang="tr-TR" sz="2000" dirty="0" smtClean="0"/>
              <a:t>                                         ≥80     : 4.1 %</a:t>
            </a:r>
          </a:p>
          <a:p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Obesity</a:t>
            </a:r>
            <a:endParaRPr lang="tr-TR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tr-TR" sz="2000" dirty="0" smtClean="0"/>
              <a:t>BMI&gt;25  </a:t>
            </a:r>
            <a:r>
              <a:rPr lang="tr-TR" sz="2000" dirty="0" smtClean="0">
                <a:sym typeface="Wingdings" pitchFamily="2" charset="2"/>
              </a:rPr>
              <a:t> 2 </a:t>
            </a:r>
            <a:r>
              <a:rPr lang="tr-TR" sz="2000" dirty="0" err="1" smtClean="0">
                <a:sym typeface="Wingdings" pitchFamily="2" charset="2"/>
              </a:rPr>
              <a:t>fold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Hysterectomy</a:t>
            </a:r>
            <a:endParaRPr lang="tr-TR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tr-T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ethnicity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Increasing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intra</a:t>
            </a:r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tr-T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abdominal</a:t>
            </a:r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pressure</a:t>
            </a:r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Others</a:t>
            </a:r>
            <a:endParaRPr lang="tr-T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-27384"/>
            <a:ext cx="7772400" cy="1143000"/>
          </a:xfrm>
        </p:spPr>
        <p:txBody>
          <a:bodyPr>
            <a:normAutofit/>
          </a:bodyPr>
          <a:lstStyle/>
          <a:p>
            <a:r>
              <a:rPr lang="tr-TR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1737320"/>
            <a:ext cx="7772400" cy="4572000"/>
          </a:xfrm>
        </p:spPr>
        <p:txBody>
          <a:bodyPr>
            <a:normAutofit/>
          </a:bodyPr>
          <a:lstStyle/>
          <a:p>
            <a:r>
              <a:rPr lang="tr-TR" sz="2400" dirty="0" err="1"/>
              <a:t>Fifty</a:t>
            </a:r>
            <a:r>
              <a:rPr lang="tr-TR" sz="2400" dirty="0"/>
              <a:t>-</a:t>
            </a:r>
            <a:r>
              <a:rPr lang="tr-TR" sz="2400" dirty="0" err="1"/>
              <a:t>four</a:t>
            </a:r>
            <a:r>
              <a:rPr lang="tr-TR" sz="2400" dirty="0"/>
              <a:t> </a:t>
            </a:r>
            <a:r>
              <a:rPr lang="tr-TR" sz="2400" dirty="0" err="1"/>
              <a:t>years</a:t>
            </a:r>
            <a:r>
              <a:rPr lang="tr-TR" sz="2400" dirty="0"/>
              <a:t> </a:t>
            </a:r>
            <a:r>
              <a:rPr lang="tr-TR" sz="2400" dirty="0" err="1"/>
              <a:t>old</a:t>
            </a:r>
            <a:r>
              <a:rPr lang="tr-TR" sz="2400" dirty="0"/>
              <a:t> </a:t>
            </a:r>
            <a:r>
              <a:rPr lang="tr-TR" sz="2400" dirty="0" err="1"/>
              <a:t>virgin</a:t>
            </a:r>
            <a:r>
              <a:rPr lang="tr-TR" sz="2400" dirty="0"/>
              <a:t> </a:t>
            </a:r>
            <a:r>
              <a:rPr lang="tr-TR" sz="2400" dirty="0" err="1"/>
              <a:t>female</a:t>
            </a:r>
            <a:r>
              <a:rPr lang="tr-TR" sz="2400" dirty="0"/>
              <a:t> </a:t>
            </a:r>
            <a:r>
              <a:rPr lang="tr-TR" sz="2400" dirty="0" err="1"/>
              <a:t>admitted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our</a:t>
            </a:r>
            <a:r>
              <a:rPr lang="tr-TR" sz="2400" dirty="0"/>
              <a:t> </a:t>
            </a:r>
            <a:r>
              <a:rPr lang="tr-TR" sz="2400" dirty="0" err="1"/>
              <a:t>clinic</a:t>
            </a:r>
            <a:r>
              <a:rPr lang="tr-TR" sz="2400" dirty="0"/>
              <a:t> </a:t>
            </a:r>
            <a:r>
              <a:rPr lang="tr-TR" sz="2400" dirty="0" err="1"/>
              <a:t>with</a:t>
            </a:r>
            <a:r>
              <a:rPr lang="tr-TR" sz="2400" dirty="0"/>
              <a:t> </a:t>
            </a:r>
            <a:r>
              <a:rPr lang="tr-TR" sz="2400" dirty="0" err="1"/>
              <a:t>bulging</a:t>
            </a:r>
            <a:r>
              <a:rPr lang="tr-TR" sz="2400" dirty="0"/>
              <a:t> </a:t>
            </a:r>
            <a:r>
              <a:rPr lang="tr-TR" sz="2400" dirty="0" err="1"/>
              <a:t>genital</a:t>
            </a:r>
            <a:r>
              <a:rPr lang="tr-TR" sz="2400" dirty="0"/>
              <a:t> </a:t>
            </a:r>
            <a:r>
              <a:rPr lang="tr-TR" sz="2400" dirty="0" err="1"/>
              <a:t>mass</a:t>
            </a:r>
            <a:r>
              <a:rPr lang="tr-TR" sz="2400" dirty="0"/>
              <a:t> </a:t>
            </a:r>
            <a:r>
              <a:rPr lang="tr-TR" sz="2400" dirty="0" err="1"/>
              <a:t>which</a:t>
            </a:r>
            <a:r>
              <a:rPr lang="tr-TR" sz="2400" dirty="0"/>
              <a:t> has </a:t>
            </a:r>
            <a:r>
              <a:rPr lang="tr-TR" sz="2400" dirty="0" err="1"/>
              <a:t>been</a:t>
            </a:r>
            <a:r>
              <a:rPr lang="tr-TR" sz="2400" dirty="0"/>
              <a:t> </a:t>
            </a:r>
            <a:r>
              <a:rPr lang="tr-TR" sz="2400" dirty="0" err="1"/>
              <a:t>symptomatic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six</a:t>
            </a:r>
            <a:r>
              <a:rPr lang="tr-TR" sz="2400" dirty="0"/>
              <a:t> </a:t>
            </a:r>
            <a:r>
              <a:rPr lang="tr-TR" sz="2400" dirty="0" err="1"/>
              <a:t>years</a:t>
            </a:r>
            <a:r>
              <a:rPr lang="tr-TR" sz="2400" dirty="0"/>
              <a:t>.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/>
              <a:t>patient</a:t>
            </a:r>
            <a:r>
              <a:rPr lang="tr-TR" sz="2400" dirty="0"/>
              <a:t> </a:t>
            </a:r>
            <a:r>
              <a:rPr lang="tr-TR" sz="2400" dirty="0" err="1"/>
              <a:t>was</a:t>
            </a:r>
            <a:r>
              <a:rPr lang="tr-TR" sz="2400" dirty="0"/>
              <a:t> </a:t>
            </a:r>
            <a:r>
              <a:rPr lang="tr-TR" sz="2400" dirty="0" err="1"/>
              <a:t>postmenopausal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15 </a:t>
            </a:r>
            <a:r>
              <a:rPr lang="tr-TR" sz="2400" dirty="0" err="1"/>
              <a:t>years</a:t>
            </a:r>
            <a:r>
              <a:rPr lang="tr-TR" sz="2400" dirty="0"/>
              <a:t>, </a:t>
            </a:r>
            <a:r>
              <a:rPr lang="tr-TR" sz="2400" dirty="0" err="1"/>
              <a:t>non</a:t>
            </a:r>
            <a:r>
              <a:rPr lang="tr-TR" sz="2400" dirty="0"/>
              <a:t>-</a:t>
            </a:r>
            <a:r>
              <a:rPr lang="tr-TR" sz="2400" dirty="0" err="1"/>
              <a:t>smoker</a:t>
            </a:r>
            <a:r>
              <a:rPr lang="tr-TR" sz="2400" dirty="0"/>
              <a:t>, </a:t>
            </a:r>
            <a:r>
              <a:rPr lang="tr-TR" sz="2400" dirty="0" err="1"/>
              <a:t>and</a:t>
            </a:r>
            <a:r>
              <a:rPr lang="tr-TR" sz="2400" dirty="0"/>
              <a:t> a </a:t>
            </a:r>
            <a:r>
              <a:rPr lang="tr-TR" sz="2400" dirty="0" err="1"/>
              <a:t>farm</a:t>
            </a:r>
            <a:r>
              <a:rPr lang="tr-TR" sz="2400" dirty="0"/>
              <a:t> </a:t>
            </a:r>
            <a:r>
              <a:rPr lang="tr-TR" sz="2400" dirty="0" err="1"/>
              <a:t>worker</a:t>
            </a:r>
            <a:r>
              <a:rPr lang="tr-TR" sz="2400" dirty="0"/>
              <a:t> in a </a:t>
            </a:r>
            <a:r>
              <a:rPr lang="tr-TR" sz="2400" dirty="0" err="1"/>
              <a:t>rural</a:t>
            </a:r>
            <a:r>
              <a:rPr lang="tr-TR" sz="2400" dirty="0"/>
              <a:t> </a:t>
            </a:r>
            <a:r>
              <a:rPr lang="tr-TR" sz="2400" dirty="0" err="1"/>
              <a:t>area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r>
              <a:rPr lang="tr-TR" sz="2400" dirty="0" smtClean="0"/>
              <a:t> </a:t>
            </a:r>
            <a:r>
              <a:rPr lang="tr-TR" sz="2400" dirty="0" err="1"/>
              <a:t>She</a:t>
            </a:r>
            <a:r>
              <a:rPr lang="tr-TR" sz="2400" dirty="0"/>
              <a:t> </a:t>
            </a:r>
            <a:r>
              <a:rPr lang="tr-TR" sz="2400" dirty="0" err="1"/>
              <a:t>was</a:t>
            </a:r>
            <a:r>
              <a:rPr lang="tr-TR" sz="2400" dirty="0"/>
              <a:t> 148 cm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weighed</a:t>
            </a:r>
            <a:r>
              <a:rPr lang="tr-TR" sz="2400" dirty="0"/>
              <a:t> 71 kg </a:t>
            </a:r>
            <a:r>
              <a:rPr lang="tr-TR" sz="2400" dirty="0" err="1"/>
              <a:t>with</a:t>
            </a:r>
            <a:r>
              <a:rPr lang="tr-TR" sz="2400" dirty="0"/>
              <a:t> a body </a:t>
            </a:r>
            <a:r>
              <a:rPr lang="tr-TR" sz="2400" dirty="0" err="1"/>
              <a:t>mass</a:t>
            </a:r>
            <a:r>
              <a:rPr lang="tr-TR" sz="2400" dirty="0"/>
              <a:t> </a:t>
            </a:r>
            <a:r>
              <a:rPr lang="tr-TR" sz="2400" dirty="0" err="1"/>
              <a:t>index</a:t>
            </a:r>
            <a:r>
              <a:rPr lang="tr-TR" sz="2400" dirty="0"/>
              <a:t> of 32.4 kg/m2. </a:t>
            </a:r>
            <a:endParaRPr 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782960"/>
          </a:xfrm>
        </p:spPr>
        <p:txBody>
          <a:bodyPr>
            <a:noAutofit/>
          </a:bodyPr>
          <a:lstStyle/>
          <a:p>
            <a:pPr algn="ctr"/>
            <a:r>
              <a:rPr lang="tr-TR" sz="2400" dirty="0" err="1" smtClean="0">
                <a:solidFill>
                  <a:schemeClr val="tx1"/>
                </a:solidFill>
              </a:rPr>
              <a:t>Gynecological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examination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revealed</a:t>
            </a:r>
            <a:r>
              <a:rPr lang="tr-TR" sz="2400" dirty="0" smtClean="0">
                <a:solidFill>
                  <a:schemeClr val="tx1"/>
                </a:solidFill>
              </a:rPr>
              <a:t> total </a:t>
            </a:r>
            <a:r>
              <a:rPr lang="tr-TR" sz="2400" dirty="0" err="1" smtClean="0">
                <a:solidFill>
                  <a:schemeClr val="tx1"/>
                </a:solidFill>
              </a:rPr>
              <a:t>uterine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prolapse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endParaRPr lang="tr-TR" sz="2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268760"/>
            <a:ext cx="5400600" cy="5012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/>
          </a:bodyPr>
          <a:lstStyle/>
          <a:p>
            <a:r>
              <a:rPr lang="tr-TR" sz="2400" dirty="0" smtClean="0"/>
              <a:t>As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patient</a:t>
            </a:r>
            <a:r>
              <a:rPr lang="tr-TR" sz="2400" dirty="0"/>
              <a:t> </a:t>
            </a:r>
            <a:r>
              <a:rPr lang="tr-TR" sz="2400" dirty="0" err="1"/>
              <a:t>was</a:t>
            </a:r>
            <a:r>
              <a:rPr lang="tr-TR" sz="2400" dirty="0"/>
              <a:t> </a:t>
            </a:r>
            <a:r>
              <a:rPr lang="tr-TR" sz="2400" dirty="0" err="1"/>
              <a:t>postmenopausal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 smtClean="0"/>
              <a:t>virgin</a:t>
            </a:r>
            <a:r>
              <a:rPr lang="tr-TR" sz="2400" dirty="0" smtClean="0"/>
              <a:t> </a:t>
            </a:r>
          </a:p>
          <a:p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	Total </a:t>
            </a:r>
            <a:r>
              <a:rPr lang="tr-TR" sz="2400" dirty="0" err="1"/>
              <a:t>abdominal</a:t>
            </a:r>
            <a:r>
              <a:rPr lang="tr-TR" sz="2400" dirty="0"/>
              <a:t> </a:t>
            </a:r>
            <a:r>
              <a:rPr lang="tr-TR" sz="2400" dirty="0" err="1"/>
              <a:t>hysterectomy</a:t>
            </a:r>
            <a:r>
              <a:rPr lang="tr-TR" sz="2400" dirty="0"/>
              <a:t> </a:t>
            </a: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	</a:t>
            </a:r>
            <a:r>
              <a:rPr lang="tr-TR" sz="2400" dirty="0" err="1" smtClean="0"/>
              <a:t>Bilateral</a:t>
            </a:r>
            <a:r>
              <a:rPr lang="tr-TR" sz="2400" dirty="0" smtClean="0"/>
              <a:t> </a:t>
            </a:r>
            <a:r>
              <a:rPr lang="tr-TR" sz="2400" dirty="0" err="1" smtClean="0"/>
              <a:t>salphingoopherectomy</a:t>
            </a:r>
            <a:r>
              <a:rPr lang="tr-TR" sz="2400" dirty="0" smtClean="0"/>
              <a:t> </a:t>
            </a:r>
          </a:p>
          <a:p>
            <a:pPr>
              <a:buNone/>
            </a:pPr>
            <a:r>
              <a:rPr lang="tr-TR" sz="2400" dirty="0" smtClean="0"/>
              <a:t>	</a:t>
            </a:r>
            <a:r>
              <a:rPr lang="tr-TR" sz="2400" dirty="0" err="1" smtClean="0"/>
              <a:t>Sacrocolpopexy</a:t>
            </a:r>
            <a:r>
              <a:rPr lang="tr-TR" sz="2400" dirty="0" smtClean="0"/>
              <a:t> 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dirty="0"/>
              <a:t>	</a:t>
            </a:r>
            <a:r>
              <a:rPr lang="tr-TR" sz="2400" dirty="0" smtClean="0"/>
              <a:t>					</a:t>
            </a:r>
            <a:r>
              <a:rPr lang="tr-TR" sz="2400" dirty="0" err="1" smtClean="0"/>
              <a:t>was</a:t>
            </a:r>
            <a:r>
              <a:rPr lang="tr-TR" sz="2400" dirty="0" smtClean="0"/>
              <a:t> </a:t>
            </a:r>
            <a:r>
              <a:rPr lang="tr-TR" sz="2400" dirty="0" err="1"/>
              <a:t>performed</a:t>
            </a:r>
            <a:r>
              <a:rPr lang="tr-TR" sz="2400" dirty="0"/>
              <a:t>. </a:t>
            </a:r>
            <a:endParaRPr lang="tr-TR" sz="2400" dirty="0" smtClean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323528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tr-TR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Case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963270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en-US" sz="2000" i="1" dirty="0"/>
              <a:t>External genitalia one month after surgery</a:t>
            </a:r>
            <a:endParaRPr lang="tr-TR" sz="20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8291264" cy="2160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dirty="0" smtClean="0"/>
              <a:t>	</a:t>
            </a:r>
            <a:r>
              <a:rPr lang="tr-TR" sz="2400" dirty="0" err="1" smtClean="0"/>
              <a:t>Evaluation</a:t>
            </a:r>
            <a:r>
              <a:rPr lang="tr-TR" sz="2400" dirty="0" smtClean="0"/>
              <a:t> </a:t>
            </a:r>
            <a:r>
              <a:rPr lang="tr-TR" sz="2400" dirty="0" err="1" smtClean="0"/>
              <a:t>one</a:t>
            </a:r>
            <a:r>
              <a:rPr lang="tr-TR" sz="2400" dirty="0" smtClean="0"/>
              <a:t> </a:t>
            </a:r>
            <a:r>
              <a:rPr lang="tr-TR" sz="2400" dirty="0" err="1" smtClean="0"/>
              <a:t>month</a:t>
            </a:r>
            <a:r>
              <a:rPr lang="tr-TR" sz="2400" dirty="0" smtClean="0"/>
              <a:t> </a:t>
            </a:r>
            <a:r>
              <a:rPr lang="tr-TR" sz="2400" dirty="0" err="1" smtClean="0"/>
              <a:t>after</a:t>
            </a:r>
            <a:r>
              <a:rPr lang="tr-TR" sz="2400" dirty="0" smtClean="0"/>
              <a:t> </a:t>
            </a:r>
            <a:r>
              <a:rPr lang="tr-TR" sz="2400" dirty="0" err="1" smtClean="0"/>
              <a:t>surgery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anatomical</a:t>
            </a:r>
            <a:r>
              <a:rPr lang="tr-TR" sz="2400" dirty="0" smtClean="0"/>
              <a:t>, </a:t>
            </a:r>
            <a:r>
              <a:rPr lang="tr-TR" sz="2400" dirty="0" err="1" smtClean="0"/>
              <a:t>clinical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/>
              <a:t> </a:t>
            </a:r>
            <a:r>
              <a:rPr lang="tr-TR" sz="2400" dirty="0" err="1" smtClean="0"/>
              <a:t>patient</a:t>
            </a:r>
            <a:r>
              <a:rPr lang="tr-TR" sz="2400" dirty="0" smtClean="0"/>
              <a:t> </a:t>
            </a:r>
            <a:r>
              <a:rPr lang="tr-TR" sz="2400" dirty="0" err="1" smtClean="0"/>
              <a:t>satisfaction</a:t>
            </a:r>
            <a:r>
              <a:rPr lang="tr-TR" sz="2400" dirty="0" smtClean="0"/>
              <a:t> </a:t>
            </a:r>
            <a:r>
              <a:rPr lang="tr-TR" sz="2400" dirty="0" err="1" smtClean="0"/>
              <a:t>was</a:t>
            </a:r>
            <a:r>
              <a:rPr lang="tr-TR" sz="2400" dirty="0" smtClean="0"/>
              <a:t> </a:t>
            </a:r>
            <a:r>
              <a:rPr lang="tr-TR" sz="2400" dirty="0" err="1" smtClean="0"/>
              <a:t>found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be </a:t>
            </a:r>
            <a:r>
              <a:rPr lang="tr-TR" sz="2400" dirty="0" err="1" smtClean="0"/>
              <a:t>excellent</a:t>
            </a:r>
            <a:r>
              <a:rPr lang="tr-TR" sz="2400" dirty="0" smtClean="0"/>
              <a:t> </a:t>
            </a:r>
          </a:p>
          <a:p>
            <a:endParaRPr lang="tr-TR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484784"/>
            <a:ext cx="4664589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424</TotalTime>
  <Words>246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Franklin Gothic Book</vt:lpstr>
      <vt:lpstr>Perpetua</vt:lpstr>
      <vt:lpstr>Wingdings</vt:lpstr>
      <vt:lpstr>Wingdings 2</vt:lpstr>
      <vt:lpstr>Hisse Senedi</vt:lpstr>
      <vt:lpstr>TOTAL UTERINE PROLAPSUS IN A VIRGIN PATIENT: CASE REPORT</vt:lpstr>
      <vt:lpstr>Introduction</vt:lpstr>
      <vt:lpstr>Introduction</vt:lpstr>
      <vt:lpstr>Risk factors</vt:lpstr>
      <vt:lpstr>Risk factors</vt:lpstr>
      <vt:lpstr>Case</vt:lpstr>
      <vt:lpstr>Gynecological examination revealed total uterine prolapse </vt:lpstr>
      <vt:lpstr>PowerPoint Presentation</vt:lpstr>
      <vt:lpstr>External genitalia one month after surgery</vt:lpstr>
      <vt:lpstr>Conclusion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TOTAL UTERINE PROLAPSUS IN A VIRGIN PATIENT: CASE REPORT</dc:title>
  <dc:creator>H Durukan</dc:creator>
  <cp:lastModifiedBy>DNP</cp:lastModifiedBy>
  <cp:revision>14</cp:revision>
  <dcterms:created xsi:type="dcterms:W3CDTF">2017-05-14T20:04:51Z</dcterms:created>
  <dcterms:modified xsi:type="dcterms:W3CDTF">2017-05-20T10:39:10Z</dcterms:modified>
</cp:coreProperties>
</file>