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7" r:id="rId2"/>
    <p:sldId id="266" r:id="rId3"/>
    <p:sldId id="304" r:id="rId4"/>
    <p:sldId id="302" r:id="rId5"/>
    <p:sldId id="267" r:id="rId6"/>
    <p:sldId id="258" r:id="rId7"/>
    <p:sldId id="259" r:id="rId8"/>
    <p:sldId id="303" r:id="rId9"/>
    <p:sldId id="261" r:id="rId10"/>
    <p:sldId id="260" r:id="rId11"/>
    <p:sldId id="293" r:id="rId12"/>
    <p:sldId id="262" r:id="rId13"/>
    <p:sldId id="263" r:id="rId14"/>
    <p:sldId id="265" r:id="rId15"/>
    <p:sldId id="264" r:id="rId16"/>
    <p:sldId id="268" r:id="rId17"/>
    <p:sldId id="269" r:id="rId18"/>
    <p:sldId id="291" r:id="rId19"/>
    <p:sldId id="270" r:id="rId20"/>
    <p:sldId id="271" r:id="rId21"/>
    <p:sldId id="292" r:id="rId22"/>
    <p:sldId id="272" r:id="rId23"/>
    <p:sldId id="273" r:id="rId24"/>
    <p:sldId id="274" r:id="rId25"/>
    <p:sldId id="275" r:id="rId26"/>
    <p:sldId id="299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95" r:id="rId38"/>
    <p:sldId id="297" r:id="rId39"/>
    <p:sldId id="286" r:id="rId40"/>
    <p:sldId id="287" r:id="rId41"/>
    <p:sldId id="288" r:id="rId42"/>
    <p:sldId id="289" r:id="rId43"/>
    <p:sldId id="305" r:id="rId44"/>
    <p:sldId id="306" r:id="rId45"/>
    <p:sldId id="307" r:id="rId46"/>
    <p:sldId id="308" r:id="rId47"/>
    <p:sldId id="309" r:id="rId48"/>
    <p:sldId id="310" r:id="rId49"/>
    <p:sldId id="301" r:id="rId5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A5847-A8A8-4C2C-8AC9-26FFD2FD8099}" type="datetimeFigureOut">
              <a:rPr lang="tr-TR" smtClean="0"/>
              <a:pPr/>
              <a:t>19.05.2017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83F26A-03DB-4EAF-ACBF-0EBE53405A6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823FFC-9975-4945-BC46-3DEDE2F2154C}" type="slidenum">
              <a:rPr lang="tr-TR"/>
              <a:pPr/>
              <a:t>26</a:t>
            </a:fld>
            <a:endParaRPr lang="tr-TR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99394F-9B40-43D0-859B-7FD4B41BB635}" type="slidenum">
              <a:rPr lang="tr-TR"/>
              <a:pPr/>
              <a:t>37</a:t>
            </a:fld>
            <a:endParaRPr lang="tr-TR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28310E-1B07-4582-A7E4-780AF0BC397B}" type="slidenum">
              <a:rPr lang="tr-TR"/>
              <a:pPr/>
              <a:t>38</a:t>
            </a:fld>
            <a:endParaRPr lang="tr-TR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E36773-5B87-4397-9D23-9B695A541A0B}" type="slidenum">
              <a:rPr lang="tr-TR"/>
              <a:pPr/>
              <a:t>49</a:t>
            </a:fld>
            <a:endParaRPr lang="tr-TR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50E5-D7F1-4479-9D5D-8295D9466C80}" type="datetimeFigureOut">
              <a:rPr lang="tr-TR" smtClean="0"/>
              <a:pPr/>
              <a:t>19.05.2017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9E68C-729C-4606-994F-9C7C26E7E95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50E5-D7F1-4479-9D5D-8295D9466C80}" type="datetimeFigureOut">
              <a:rPr lang="tr-TR" smtClean="0"/>
              <a:pPr/>
              <a:t>19.05.2017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9E68C-729C-4606-994F-9C7C26E7E95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50E5-D7F1-4479-9D5D-8295D9466C80}" type="datetimeFigureOut">
              <a:rPr lang="tr-TR" smtClean="0"/>
              <a:pPr/>
              <a:t>19.05.2017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9E68C-729C-4606-994F-9C7C26E7E95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50E5-D7F1-4479-9D5D-8295D9466C80}" type="datetimeFigureOut">
              <a:rPr lang="tr-TR" smtClean="0"/>
              <a:pPr/>
              <a:t>19.05.2017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9E68C-729C-4606-994F-9C7C26E7E95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50E5-D7F1-4479-9D5D-8295D9466C80}" type="datetimeFigureOut">
              <a:rPr lang="tr-TR" smtClean="0"/>
              <a:pPr/>
              <a:t>19.05.2017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9E68C-729C-4606-994F-9C7C26E7E95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50E5-D7F1-4479-9D5D-8295D9466C80}" type="datetimeFigureOut">
              <a:rPr lang="tr-TR" smtClean="0"/>
              <a:pPr/>
              <a:t>19.05.2017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9E68C-729C-4606-994F-9C7C26E7E95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50E5-D7F1-4479-9D5D-8295D9466C80}" type="datetimeFigureOut">
              <a:rPr lang="tr-TR" smtClean="0"/>
              <a:pPr/>
              <a:t>19.05.2017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9E68C-729C-4606-994F-9C7C26E7E95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50E5-D7F1-4479-9D5D-8295D9466C80}" type="datetimeFigureOut">
              <a:rPr lang="tr-TR" smtClean="0"/>
              <a:pPr/>
              <a:t>19.05.2017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9E68C-729C-4606-994F-9C7C26E7E95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50E5-D7F1-4479-9D5D-8295D9466C80}" type="datetimeFigureOut">
              <a:rPr lang="tr-TR" smtClean="0"/>
              <a:pPr/>
              <a:t>19.05.2017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9E68C-729C-4606-994F-9C7C26E7E95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50E5-D7F1-4479-9D5D-8295D9466C80}" type="datetimeFigureOut">
              <a:rPr lang="tr-TR" smtClean="0"/>
              <a:pPr/>
              <a:t>19.05.2017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9E68C-729C-4606-994F-9C7C26E7E95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650E5-D7F1-4479-9D5D-8295D9466C80}" type="datetimeFigureOut">
              <a:rPr lang="tr-TR" smtClean="0"/>
              <a:pPr/>
              <a:t>19.05.2017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9E68C-729C-4606-994F-9C7C26E7E95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650E5-D7F1-4479-9D5D-8295D9466C80}" type="datetimeFigureOut">
              <a:rPr lang="tr-TR" smtClean="0"/>
              <a:pPr/>
              <a:t>19.05.2017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9E68C-729C-4606-994F-9C7C26E7E95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484313"/>
            <a:ext cx="7772400" cy="14398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tr-TR" dirty="0" smtClean="0"/>
              <a:t>TORCH Enfeksiyonları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tr-TR" sz="2800" dirty="0" err="1" smtClean="0"/>
              <a:t>Prof.Dr</a:t>
            </a:r>
            <a:r>
              <a:rPr lang="tr-TR" sz="2800" dirty="0" smtClean="0"/>
              <a:t>.Babür Kaleli</a:t>
            </a:r>
          </a:p>
          <a:p>
            <a:pPr eaLnBrk="1" hangingPunct="1">
              <a:lnSpc>
                <a:spcPct val="80000"/>
              </a:lnSpc>
              <a:defRPr/>
            </a:pPr>
            <a:endParaRPr lang="tr-TR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dirty="0" smtClean="0"/>
              <a:t>Pamukkale Üniversitesi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dirty="0" smtClean="0"/>
              <a:t>Kadın Hastalıkları ve Doğum A.D.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tr-TR" sz="2800" dirty="0" smtClean="0"/>
              <a:t>TJOD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err="1" smtClean="0"/>
              <a:t>Kongenital</a:t>
            </a:r>
            <a:r>
              <a:rPr lang="tr-TR" dirty="0" smtClean="0"/>
              <a:t> CMV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İşitme kaybı %15</a:t>
            </a:r>
          </a:p>
          <a:p>
            <a:r>
              <a:rPr lang="tr-TR" dirty="0" smtClean="0"/>
              <a:t>Görme kaybı %2</a:t>
            </a:r>
          </a:p>
          <a:p>
            <a:r>
              <a:rPr lang="tr-TR" dirty="0" smtClean="0"/>
              <a:t>Zeka geriliği %13</a:t>
            </a:r>
          </a:p>
          <a:p>
            <a:r>
              <a:rPr lang="tr-TR" dirty="0" err="1" smtClean="0"/>
              <a:t>Mikrosefali</a:t>
            </a:r>
            <a:r>
              <a:rPr lang="tr-TR" dirty="0" smtClean="0"/>
              <a:t> %5</a:t>
            </a:r>
          </a:p>
          <a:p>
            <a:r>
              <a:rPr lang="tr-TR" dirty="0" err="1" smtClean="0"/>
              <a:t>Konvülziyon</a:t>
            </a:r>
            <a:r>
              <a:rPr lang="tr-TR" dirty="0" smtClean="0"/>
              <a:t> %5</a:t>
            </a:r>
          </a:p>
          <a:p>
            <a:r>
              <a:rPr lang="tr-TR" dirty="0" smtClean="0"/>
              <a:t>Ölüm %2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err="1" smtClean="0"/>
              <a:t>Kongenital</a:t>
            </a:r>
            <a:r>
              <a:rPr lang="tr-TR" dirty="0" smtClean="0"/>
              <a:t> CMV Tanı</a:t>
            </a:r>
            <a:endParaRPr lang="tr-T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628800"/>
            <a:ext cx="8712967" cy="5229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Tanı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Serokonversiyon</a:t>
            </a:r>
            <a:r>
              <a:rPr lang="tr-TR" dirty="0" smtClean="0"/>
              <a:t>: Altın standart</a:t>
            </a:r>
          </a:p>
          <a:p>
            <a:r>
              <a:rPr lang="tr-TR" dirty="0" err="1" smtClean="0"/>
              <a:t>IgM</a:t>
            </a:r>
            <a:r>
              <a:rPr lang="tr-TR" dirty="0" smtClean="0"/>
              <a:t> + ve düşük </a:t>
            </a:r>
            <a:r>
              <a:rPr lang="tr-TR" dirty="0" err="1" smtClean="0"/>
              <a:t>avitidite</a:t>
            </a:r>
            <a:r>
              <a:rPr lang="tr-TR" dirty="0" smtClean="0"/>
              <a:t> testi %92 </a:t>
            </a:r>
            <a:r>
              <a:rPr lang="tr-TR" dirty="0" err="1" smtClean="0"/>
              <a:t>sensitivite</a:t>
            </a:r>
            <a:endParaRPr lang="tr-TR" dirty="0" smtClean="0"/>
          </a:p>
          <a:p>
            <a:r>
              <a:rPr lang="tr-TR" dirty="0" err="1" smtClean="0"/>
              <a:t>Fetal</a:t>
            </a:r>
            <a:r>
              <a:rPr lang="tr-TR" dirty="0" smtClean="0"/>
              <a:t> enfeksiyon: </a:t>
            </a:r>
            <a:r>
              <a:rPr lang="tr-TR" dirty="0" err="1" smtClean="0"/>
              <a:t>amniotik</a:t>
            </a:r>
            <a:r>
              <a:rPr lang="tr-TR" dirty="0" smtClean="0"/>
              <a:t> sıvı kültürü</a:t>
            </a:r>
          </a:p>
          <a:p>
            <a:r>
              <a:rPr lang="tr-TR" dirty="0" err="1" smtClean="0"/>
              <a:t>Amniotik</a:t>
            </a:r>
            <a:r>
              <a:rPr lang="tr-TR" dirty="0" smtClean="0"/>
              <a:t> sıvı PCR: en hassas test %78 </a:t>
            </a:r>
            <a:r>
              <a:rPr lang="tr-TR" dirty="0" err="1" smtClean="0"/>
              <a:t>sensitivite</a:t>
            </a:r>
            <a:r>
              <a:rPr lang="tr-TR" dirty="0" smtClean="0"/>
              <a:t> </a:t>
            </a:r>
            <a:endParaRPr lang="tr-TR" dirty="0"/>
          </a:p>
          <a:p>
            <a:r>
              <a:rPr lang="tr-TR" dirty="0" err="1" smtClean="0"/>
              <a:t>Amniosentez</a:t>
            </a:r>
            <a:r>
              <a:rPr lang="tr-TR" dirty="0" smtClean="0"/>
              <a:t> </a:t>
            </a:r>
            <a:r>
              <a:rPr lang="tr-TR" dirty="0" err="1" smtClean="0"/>
              <a:t>maternal</a:t>
            </a:r>
            <a:r>
              <a:rPr lang="tr-TR" dirty="0" smtClean="0"/>
              <a:t> enfeksiyonu takiben</a:t>
            </a:r>
          </a:p>
          <a:p>
            <a:pPr>
              <a:buNone/>
            </a:pPr>
            <a:r>
              <a:rPr lang="tr-TR" dirty="0" smtClean="0"/>
              <a:t>    6-8 hafta sonra ve 20. haftadan sonra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USG</a:t>
            </a:r>
            <a:endParaRPr lang="tr-TR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84784"/>
            <a:ext cx="8784976" cy="537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err="1" smtClean="0"/>
              <a:t>Fetal</a:t>
            </a:r>
            <a:r>
              <a:rPr lang="tr-TR" dirty="0" smtClean="0"/>
              <a:t> </a:t>
            </a:r>
            <a:r>
              <a:rPr lang="tr-TR" dirty="0" err="1" smtClean="0"/>
              <a:t>prognoz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Fetal</a:t>
            </a:r>
            <a:r>
              <a:rPr lang="tr-TR" dirty="0" smtClean="0"/>
              <a:t> </a:t>
            </a:r>
            <a:r>
              <a:rPr lang="tr-TR" dirty="0" err="1" smtClean="0"/>
              <a:t>usg</a:t>
            </a:r>
            <a:r>
              <a:rPr lang="tr-TR" dirty="0" smtClean="0"/>
              <a:t> bulguları: </a:t>
            </a:r>
            <a:r>
              <a:rPr lang="tr-TR" dirty="0" err="1" smtClean="0"/>
              <a:t>Ventrikülomegali</a:t>
            </a:r>
            <a:r>
              <a:rPr lang="tr-TR" dirty="0" smtClean="0"/>
              <a:t>, hidrosefali, </a:t>
            </a:r>
            <a:r>
              <a:rPr lang="tr-TR" dirty="0" err="1" smtClean="0"/>
              <a:t>mikrosefali</a:t>
            </a:r>
            <a:r>
              <a:rPr lang="tr-TR" dirty="0" smtClean="0"/>
              <a:t>, </a:t>
            </a:r>
            <a:r>
              <a:rPr lang="tr-TR" dirty="0" err="1" smtClean="0"/>
              <a:t>vermian</a:t>
            </a:r>
            <a:r>
              <a:rPr lang="tr-TR" dirty="0" smtClean="0"/>
              <a:t> </a:t>
            </a:r>
            <a:r>
              <a:rPr lang="tr-TR" dirty="0" err="1" smtClean="0"/>
              <a:t>hipoplazi</a:t>
            </a:r>
            <a:endParaRPr lang="tr-TR" dirty="0" smtClean="0"/>
          </a:p>
          <a:p>
            <a:r>
              <a:rPr lang="tr-TR" dirty="0" err="1" smtClean="0"/>
              <a:t>Fetal</a:t>
            </a:r>
            <a:r>
              <a:rPr lang="tr-TR" dirty="0" smtClean="0"/>
              <a:t> </a:t>
            </a:r>
            <a:r>
              <a:rPr lang="tr-TR" dirty="0" err="1" smtClean="0"/>
              <a:t>laboratuvar</a:t>
            </a:r>
            <a:r>
              <a:rPr lang="tr-TR" dirty="0" smtClean="0"/>
              <a:t> bulguları: </a:t>
            </a:r>
            <a:r>
              <a:rPr lang="tr-TR" dirty="0" err="1" smtClean="0"/>
              <a:t>trombositopeni</a:t>
            </a:r>
            <a:r>
              <a:rPr lang="tr-TR" dirty="0" smtClean="0"/>
              <a:t>, </a:t>
            </a:r>
            <a:r>
              <a:rPr lang="tr-TR" dirty="0" err="1" smtClean="0"/>
              <a:t>fetal</a:t>
            </a:r>
            <a:r>
              <a:rPr lang="tr-TR" dirty="0" smtClean="0"/>
              <a:t> kanda yüksek CMV DNA yükü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Sonuç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Maternal</a:t>
            </a:r>
            <a:r>
              <a:rPr lang="tr-TR" dirty="0" smtClean="0"/>
              <a:t> enfeksiyon </a:t>
            </a:r>
            <a:r>
              <a:rPr lang="tr-TR" dirty="0" err="1" smtClean="0"/>
              <a:t>serolojik</a:t>
            </a:r>
            <a:r>
              <a:rPr lang="tr-TR" dirty="0" smtClean="0"/>
              <a:t> testlerle konur</a:t>
            </a:r>
          </a:p>
          <a:p>
            <a:r>
              <a:rPr lang="tr-TR" dirty="0" err="1" smtClean="0"/>
              <a:t>Fetal</a:t>
            </a:r>
            <a:r>
              <a:rPr lang="tr-TR" dirty="0" smtClean="0"/>
              <a:t> enfeksiyon tanısı:</a:t>
            </a:r>
          </a:p>
          <a:p>
            <a:r>
              <a:rPr lang="tr-TR" dirty="0" err="1" smtClean="0"/>
              <a:t>Amniosentez</a:t>
            </a:r>
            <a:r>
              <a:rPr lang="tr-TR" dirty="0" smtClean="0"/>
              <a:t> </a:t>
            </a:r>
            <a:r>
              <a:rPr lang="tr-TR" dirty="0" err="1" smtClean="0"/>
              <a:t>maternal</a:t>
            </a:r>
            <a:r>
              <a:rPr lang="tr-TR" dirty="0" smtClean="0"/>
              <a:t> enfeksiyondan 6-8 hafta sonra ve 20. haftadan sonra PCR DNA</a:t>
            </a:r>
          </a:p>
          <a:p>
            <a:r>
              <a:rPr lang="tr-TR" dirty="0" err="1" smtClean="0"/>
              <a:t>Fetal</a:t>
            </a:r>
            <a:r>
              <a:rPr lang="tr-TR" dirty="0" smtClean="0"/>
              <a:t> </a:t>
            </a:r>
            <a:r>
              <a:rPr lang="tr-TR" dirty="0" err="1" smtClean="0"/>
              <a:t>prognoz</a:t>
            </a:r>
            <a:r>
              <a:rPr lang="tr-TR" dirty="0" smtClean="0"/>
              <a:t>:USG ve </a:t>
            </a:r>
            <a:r>
              <a:rPr lang="tr-TR" dirty="0" err="1" smtClean="0"/>
              <a:t>fetal</a:t>
            </a:r>
            <a:r>
              <a:rPr lang="tr-TR" dirty="0" smtClean="0"/>
              <a:t> </a:t>
            </a:r>
            <a:r>
              <a:rPr lang="tr-TR" dirty="0" err="1" smtClean="0"/>
              <a:t>lab</a:t>
            </a:r>
            <a:r>
              <a:rPr lang="tr-TR" dirty="0" smtClean="0"/>
              <a:t>. </a:t>
            </a:r>
            <a:r>
              <a:rPr lang="tr-TR" smtClean="0"/>
              <a:t>parametreleri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HSV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%15-20 oranında görülür</a:t>
            </a:r>
          </a:p>
          <a:p>
            <a:r>
              <a:rPr lang="tr-TR" dirty="0" err="1" smtClean="0"/>
              <a:t>Primer</a:t>
            </a:r>
            <a:r>
              <a:rPr lang="tr-TR" dirty="0" smtClean="0"/>
              <a:t>, </a:t>
            </a:r>
            <a:r>
              <a:rPr lang="tr-TR" dirty="0" err="1" smtClean="0"/>
              <a:t>nonprimer</a:t>
            </a:r>
            <a:r>
              <a:rPr lang="tr-TR" dirty="0" smtClean="0"/>
              <a:t>, </a:t>
            </a:r>
            <a:r>
              <a:rPr lang="tr-TR" dirty="0" err="1" smtClean="0"/>
              <a:t>rekürent</a:t>
            </a:r>
            <a:r>
              <a:rPr lang="tr-TR" dirty="0" smtClean="0"/>
              <a:t> enfeksiyon şeklinde görülür</a:t>
            </a:r>
          </a:p>
          <a:p>
            <a:r>
              <a:rPr lang="tr-TR" dirty="0" err="1" smtClean="0"/>
              <a:t>Primer</a:t>
            </a:r>
            <a:r>
              <a:rPr lang="tr-TR" dirty="0" smtClean="0"/>
              <a:t> enfeksiyonda 4 günlük </a:t>
            </a:r>
            <a:r>
              <a:rPr lang="tr-TR" dirty="0" err="1" smtClean="0"/>
              <a:t>inkübasyon</a:t>
            </a:r>
            <a:r>
              <a:rPr lang="tr-TR" dirty="0" smtClean="0"/>
              <a:t> </a:t>
            </a:r>
          </a:p>
          <a:p>
            <a:r>
              <a:rPr lang="tr-TR" dirty="0" smtClean="0"/>
              <a:t>Vezikül, püstül, </a:t>
            </a:r>
            <a:r>
              <a:rPr lang="tr-TR" dirty="0" err="1" smtClean="0"/>
              <a:t>ülseratif</a:t>
            </a:r>
            <a:r>
              <a:rPr lang="tr-TR" dirty="0" smtClean="0"/>
              <a:t> lezyon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Tanı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Semptomatik</a:t>
            </a:r>
            <a:r>
              <a:rPr lang="tr-TR" dirty="0" smtClean="0"/>
              <a:t> gebelerde </a:t>
            </a:r>
          </a:p>
          <a:p>
            <a:r>
              <a:rPr lang="tr-TR" dirty="0" err="1" smtClean="0"/>
              <a:t>Seroloji</a:t>
            </a:r>
            <a:endParaRPr lang="tr-TR" dirty="0" smtClean="0"/>
          </a:p>
          <a:p>
            <a:r>
              <a:rPr lang="tr-TR" dirty="0" err="1" smtClean="0"/>
              <a:t>Viral</a:t>
            </a:r>
            <a:r>
              <a:rPr lang="tr-TR" dirty="0" smtClean="0"/>
              <a:t> kültür: </a:t>
            </a:r>
            <a:r>
              <a:rPr lang="tr-TR" dirty="0" err="1" smtClean="0"/>
              <a:t>Diagnostik</a:t>
            </a:r>
            <a:r>
              <a:rPr lang="tr-TR" dirty="0" smtClean="0"/>
              <a:t> standart</a:t>
            </a:r>
          </a:p>
          <a:p>
            <a:r>
              <a:rPr lang="tr-TR" dirty="0" smtClean="0"/>
              <a:t>PCR: En hassas yöntem</a:t>
            </a:r>
          </a:p>
          <a:p>
            <a:r>
              <a:rPr lang="tr-TR" dirty="0" smtClean="0"/>
              <a:t>Direkt </a:t>
            </a:r>
            <a:r>
              <a:rPr lang="tr-TR" dirty="0" err="1" smtClean="0"/>
              <a:t>floresan</a:t>
            </a:r>
            <a:r>
              <a:rPr lang="tr-TR" dirty="0" smtClean="0"/>
              <a:t> ab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Tanı</a:t>
            </a:r>
            <a:endParaRPr lang="tr-T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1484784"/>
            <a:ext cx="8820472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err="1" smtClean="0"/>
              <a:t>Maternal</a:t>
            </a:r>
            <a:r>
              <a:rPr lang="tr-TR" dirty="0" smtClean="0"/>
              <a:t>-</a:t>
            </a:r>
            <a:r>
              <a:rPr lang="tr-TR" dirty="0" err="1" smtClean="0"/>
              <a:t>fetal</a:t>
            </a:r>
            <a:r>
              <a:rPr lang="tr-TR" dirty="0" smtClean="0"/>
              <a:t> geçiş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Enfekte</a:t>
            </a:r>
            <a:r>
              <a:rPr lang="tr-TR" dirty="0" smtClean="0"/>
              <a:t> </a:t>
            </a:r>
            <a:r>
              <a:rPr lang="tr-TR" dirty="0" err="1" smtClean="0"/>
              <a:t>vajinal</a:t>
            </a:r>
            <a:r>
              <a:rPr lang="tr-TR" dirty="0" smtClean="0"/>
              <a:t> salgıyla doğum sırasında </a:t>
            </a:r>
            <a:r>
              <a:rPr lang="tr-TR" dirty="0" err="1" smtClean="0"/>
              <a:t>fetusun</a:t>
            </a:r>
            <a:r>
              <a:rPr lang="tr-TR" dirty="0" smtClean="0"/>
              <a:t> teması ile olur</a:t>
            </a:r>
          </a:p>
          <a:p>
            <a:r>
              <a:rPr lang="tr-TR" dirty="0" err="1" smtClean="0"/>
              <a:t>Primer</a:t>
            </a:r>
            <a:r>
              <a:rPr lang="tr-TR" dirty="0" smtClean="0"/>
              <a:t> enfeksiyonda risk %20-50</a:t>
            </a:r>
          </a:p>
          <a:p>
            <a:r>
              <a:rPr lang="tr-TR" dirty="0" err="1" smtClean="0"/>
              <a:t>Reeaktivasyonda</a:t>
            </a:r>
            <a:r>
              <a:rPr lang="tr-TR" dirty="0" smtClean="0"/>
              <a:t> risk düşük</a:t>
            </a:r>
          </a:p>
          <a:p>
            <a:r>
              <a:rPr lang="tr-TR" dirty="0" smtClean="0"/>
              <a:t>HSV1 HSV2  göre daha yüksek geçiş gösterir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TORCH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Toxoplazmosis</a:t>
            </a:r>
            <a:endParaRPr lang="tr-TR" dirty="0" smtClean="0"/>
          </a:p>
          <a:p>
            <a:r>
              <a:rPr lang="tr-TR" dirty="0" err="1" smtClean="0"/>
              <a:t>Rubella</a:t>
            </a:r>
            <a:endParaRPr lang="tr-TR" dirty="0" smtClean="0"/>
          </a:p>
          <a:p>
            <a:r>
              <a:rPr lang="tr-TR" dirty="0" smtClean="0"/>
              <a:t>CMV</a:t>
            </a:r>
          </a:p>
          <a:p>
            <a:r>
              <a:rPr lang="tr-TR" dirty="0" err="1" smtClean="0"/>
              <a:t>Sifiliz</a:t>
            </a:r>
            <a:endParaRPr lang="tr-TR" dirty="0" smtClean="0"/>
          </a:p>
          <a:p>
            <a:r>
              <a:rPr lang="tr-TR" dirty="0" smtClean="0"/>
              <a:t>HSV</a:t>
            </a:r>
          </a:p>
          <a:p>
            <a:r>
              <a:rPr lang="tr-TR" dirty="0" err="1" smtClean="0"/>
              <a:t>Parvovirus</a:t>
            </a:r>
            <a:r>
              <a:rPr lang="tr-TR" dirty="0" smtClean="0"/>
              <a:t> B19</a:t>
            </a:r>
          </a:p>
          <a:p>
            <a:r>
              <a:rPr lang="tr-TR" dirty="0" err="1" smtClean="0"/>
              <a:t>Varicella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Doğum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Dikkatli </a:t>
            </a:r>
            <a:r>
              <a:rPr lang="tr-TR" dirty="0" err="1" smtClean="0"/>
              <a:t>pelvik</a:t>
            </a:r>
            <a:r>
              <a:rPr lang="tr-TR" dirty="0" smtClean="0"/>
              <a:t> muayene şart</a:t>
            </a:r>
          </a:p>
          <a:p>
            <a:r>
              <a:rPr lang="tr-TR" dirty="0" err="1" smtClean="0"/>
              <a:t>Genital</a:t>
            </a:r>
            <a:r>
              <a:rPr lang="tr-TR" dirty="0" smtClean="0"/>
              <a:t> lezyon ve </a:t>
            </a:r>
            <a:r>
              <a:rPr lang="tr-TR" dirty="0" err="1" smtClean="0"/>
              <a:t>prodromal</a:t>
            </a:r>
            <a:r>
              <a:rPr lang="tr-TR" dirty="0" smtClean="0"/>
              <a:t> belirtiler yoksa </a:t>
            </a:r>
            <a:r>
              <a:rPr lang="tr-TR" dirty="0" err="1" smtClean="0"/>
              <a:t>vajinal</a:t>
            </a:r>
            <a:r>
              <a:rPr lang="tr-TR" dirty="0" smtClean="0"/>
              <a:t> doğum</a:t>
            </a:r>
          </a:p>
          <a:p>
            <a:r>
              <a:rPr lang="tr-TR" dirty="0" err="1" smtClean="0"/>
              <a:t>Nongenital</a:t>
            </a:r>
            <a:r>
              <a:rPr lang="tr-TR" dirty="0" smtClean="0"/>
              <a:t> lezyonlar </a:t>
            </a:r>
            <a:r>
              <a:rPr lang="tr-TR" dirty="0" err="1" smtClean="0"/>
              <a:t>vajinal</a:t>
            </a:r>
            <a:r>
              <a:rPr lang="tr-TR" dirty="0" smtClean="0"/>
              <a:t> doğuma engel değil</a:t>
            </a:r>
          </a:p>
          <a:p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Tedavi</a:t>
            </a:r>
            <a:endParaRPr lang="tr-T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9144000" cy="544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Doğum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Aktif lezyonlu ve </a:t>
            </a:r>
            <a:r>
              <a:rPr lang="tr-TR" dirty="0" err="1" smtClean="0"/>
              <a:t>prodromal</a:t>
            </a:r>
            <a:r>
              <a:rPr lang="tr-TR" dirty="0" smtClean="0"/>
              <a:t> belirtili gebeler c/s</a:t>
            </a:r>
          </a:p>
          <a:p>
            <a:r>
              <a:rPr lang="tr-TR" dirty="0" smtClean="0"/>
              <a:t>C/S </a:t>
            </a:r>
            <a:r>
              <a:rPr lang="tr-TR" dirty="0" err="1" smtClean="0"/>
              <a:t>neonatal</a:t>
            </a:r>
            <a:r>
              <a:rPr lang="tr-TR" dirty="0" smtClean="0"/>
              <a:t> HSV riskini %86 azaltır</a:t>
            </a:r>
          </a:p>
          <a:p>
            <a:r>
              <a:rPr lang="tr-TR" dirty="0" err="1" smtClean="0"/>
              <a:t>Rekürrent</a:t>
            </a:r>
            <a:r>
              <a:rPr lang="tr-TR" dirty="0" smtClean="0"/>
              <a:t> enfeksiyonda c/s etkinliği gösterilemedi</a:t>
            </a:r>
          </a:p>
          <a:p>
            <a:r>
              <a:rPr lang="tr-TR" dirty="0" smtClean="0"/>
              <a:t>Oral </a:t>
            </a:r>
            <a:r>
              <a:rPr lang="tr-TR" dirty="0" err="1" smtClean="0"/>
              <a:t>supresif</a:t>
            </a:r>
            <a:r>
              <a:rPr lang="tr-TR" dirty="0" smtClean="0"/>
              <a:t> tedavi geç gebelikte </a:t>
            </a:r>
            <a:r>
              <a:rPr lang="tr-TR" dirty="0" err="1" smtClean="0"/>
              <a:t>rekürent</a:t>
            </a:r>
            <a:r>
              <a:rPr lang="tr-TR" dirty="0" smtClean="0"/>
              <a:t> enfeksiyonu önleyebilir</a:t>
            </a:r>
          </a:p>
          <a:p>
            <a:r>
              <a:rPr lang="tr-TR" dirty="0" smtClean="0"/>
              <a:t>Gebelikte HSV atağı geçirildiyse 36 haftadan başlayarak </a:t>
            </a:r>
            <a:r>
              <a:rPr lang="tr-TR" dirty="0" err="1" smtClean="0"/>
              <a:t>antiviral</a:t>
            </a:r>
            <a:r>
              <a:rPr lang="tr-TR" dirty="0" smtClean="0"/>
              <a:t> tedavi önerilir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Sonuç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HSV sık görülür</a:t>
            </a:r>
          </a:p>
          <a:p>
            <a:r>
              <a:rPr lang="tr-TR" dirty="0" err="1" smtClean="0"/>
              <a:t>Primer</a:t>
            </a:r>
            <a:r>
              <a:rPr lang="tr-TR" dirty="0" smtClean="0"/>
              <a:t> enfeksiyonda geçiş%20-50</a:t>
            </a:r>
          </a:p>
          <a:p>
            <a:r>
              <a:rPr lang="tr-TR" dirty="0" err="1" smtClean="0"/>
              <a:t>Genital</a:t>
            </a:r>
            <a:r>
              <a:rPr lang="tr-TR" dirty="0" smtClean="0"/>
              <a:t> </a:t>
            </a:r>
            <a:r>
              <a:rPr lang="tr-TR" dirty="0" err="1" smtClean="0"/>
              <a:t>herpes</a:t>
            </a:r>
            <a:r>
              <a:rPr lang="tr-TR" dirty="0" smtClean="0"/>
              <a:t> hikayesinde &lt;%1</a:t>
            </a:r>
          </a:p>
          <a:p>
            <a:r>
              <a:rPr lang="tr-TR" dirty="0" smtClean="0"/>
              <a:t>HSV1, HSV 2 ye göre daha fazla geçiş gösterir</a:t>
            </a:r>
          </a:p>
          <a:p>
            <a:r>
              <a:rPr lang="tr-TR" dirty="0" smtClean="0"/>
              <a:t>Tekrarlayan enfeksiyonlar için </a:t>
            </a:r>
            <a:r>
              <a:rPr lang="tr-TR" dirty="0" err="1" smtClean="0"/>
              <a:t>antiviral</a:t>
            </a:r>
            <a:r>
              <a:rPr lang="tr-TR" dirty="0" smtClean="0"/>
              <a:t> tedavi önerilir</a:t>
            </a:r>
          </a:p>
          <a:p>
            <a:r>
              <a:rPr lang="tr-TR" dirty="0" smtClean="0"/>
              <a:t>Aktif lezyon ve </a:t>
            </a:r>
            <a:r>
              <a:rPr lang="tr-TR" dirty="0" err="1" smtClean="0"/>
              <a:t>prodromal</a:t>
            </a:r>
            <a:r>
              <a:rPr lang="tr-TR" dirty="0" smtClean="0"/>
              <a:t> bulgularda c/s önerilir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err="1" smtClean="0"/>
              <a:t>Rubella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Maternal</a:t>
            </a:r>
            <a:r>
              <a:rPr lang="tr-TR" dirty="0" smtClean="0"/>
              <a:t> enfeksiyondan 5-7 gün sonra </a:t>
            </a:r>
            <a:r>
              <a:rPr lang="tr-TR" dirty="0" err="1" smtClean="0"/>
              <a:t>transplasental</a:t>
            </a:r>
            <a:r>
              <a:rPr lang="tr-TR" dirty="0" smtClean="0"/>
              <a:t> geçiş olur</a:t>
            </a:r>
          </a:p>
          <a:p>
            <a:r>
              <a:rPr lang="tr-TR" dirty="0" smtClean="0"/>
              <a:t>1. </a:t>
            </a:r>
            <a:r>
              <a:rPr lang="tr-TR" dirty="0" err="1" smtClean="0"/>
              <a:t>trimesterde</a:t>
            </a:r>
            <a:r>
              <a:rPr lang="tr-TR" dirty="0" smtClean="0"/>
              <a:t> K.</a:t>
            </a:r>
            <a:r>
              <a:rPr lang="tr-TR" dirty="0" err="1" smtClean="0"/>
              <a:t>rubella</a:t>
            </a:r>
            <a:r>
              <a:rPr lang="tr-TR" dirty="0" smtClean="0"/>
              <a:t> sendromu %80-100</a:t>
            </a:r>
          </a:p>
          <a:p>
            <a:r>
              <a:rPr lang="tr-TR" dirty="0" smtClean="0"/>
              <a:t>2</a:t>
            </a:r>
            <a:r>
              <a:rPr lang="tr-TR" dirty="0" smtClean="0"/>
              <a:t>. </a:t>
            </a:r>
            <a:r>
              <a:rPr lang="tr-TR" dirty="0" err="1" smtClean="0"/>
              <a:t>trimesterde</a:t>
            </a:r>
            <a:r>
              <a:rPr lang="tr-TR" dirty="0" smtClean="0"/>
              <a:t> %10-20</a:t>
            </a:r>
          </a:p>
          <a:p>
            <a:r>
              <a:rPr lang="tr-TR" dirty="0" err="1" smtClean="0"/>
              <a:t>Termde</a:t>
            </a:r>
            <a:r>
              <a:rPr lang="tr-TR" dirty="0" smtClean="0"/>
              <a:t> </a:t>
            </a:r>
            <a:r>
              <a:rPr lang="tr-TR" dirty="0" err="1" smtClean="0"/>
              <a:t>fetusa</a:t>
            </a:r>
            <a:r>
              <a:rPr lang="tr-TR" dirty="0" smtClean="0"/>
              <a:t> geçiş riski var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err="1" smtClean="0"/>
              <a:t>Kongenital</a:t>
            </a:r>
            <a:r>
              <a:rPr lang="tr-TR" dirty="0" smtClean="0"/>
              <a:t> </a:t>
            </a:r>
            <a:r>
              <a:rPr lang="tr-TR" dirty="0" err="1" smtClean="0"/>
              <a:t>Rubella</a:t>
            </a:r>
            <a:r>
              <a:rPr lang="tr-TR" dirty="0" smtClean="0"/>
              <a:t> Sendromu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Sağırlık %66</a:t>
            </a:r>
          </a:p>
          <a:p>
            <a:r>
              <a:rPr lang="tr-TR" dirty="0" smtClean="0"/>
              <a:t>Katarakt %78</a:t>
            </a:r>
          </a:p>
          <a:p>
            <a:r>
              <a:rPr lang="tr-TR" dirty="0" err="1" smtClean="0"/>
              <a:t>Kardiak</a:t>
            </a:r>
            <a:r>
              <a:rPr lang="tr-TR" dirty="0" smtClean="0"/>
              <a:t> anomali %58:PDA, PS, aort </a:t>
            </a:r>
            <a:r>
              <a:rPr lang="tr-TR" dirty="0" err="1" smtClean="0"/>
              <a:t>koarktasyonu</a:t>
            </a:r>
            <a:endParaRPr lang="tr-TR" dirty="0" smtClean="0"/>
          </a:p>
          <a:p>
            <a:r>
              <a:rPr lang="tr-TR" dirty="0" smtClean="0"/>
              <a:t>Göz anomalileri: </a:t>
            </a:r>
            <a:r>
              <a:rPr lang="tr-TR" dirty="0" err="1" smtClean="0"/>
              <a:t>mikroftalmi</a:t>
            </a:r>
            <a:r>
              <a:rPr lang="tr-TR" dirty="0" smtClean="0"/>
              <a:t>, kornea </a:t>
            </a:r>
            <a:r>
              <a:rPr lang="tr-TR" dirty="0" err="1" smtClean="0"/>
              <a:t>opasitesi</a:t>
            </a:r>
            <a:r>
              <a:rPr lang="tr-TR" dirty="0" smtClean="0"/>
              <a:t>, glokom</a:t>
            </a:r>
          </a:p>
          <a:p>
            <a:r>
              <a:rPr lang="tr-TR" dirty="0" smtClean="0"/>
              <a:t>Geç Bulgular: DM, HT, Ansefalit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err="1"/>
              <a:t>Rubella</a:t>
            </a:r>
            <a:r>
              <a:rPr lang="tr-TR" dirty="0"/>
              <a:t> </a:t>
            </a:r>
            <a:r>
              <a:rPr lang="tr-TR" dirty="0" err="1"/>
              <a:t>Seronegatifliği</a:t>
            </a:r>
            <a:endParaRPr lang="en-US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724400"/>
          </a:xfrm>
        </p:spPr>
        <p:txBody>
          <a:bodyPr/>
          <a:lstStyle/>
          <a:p>
            <a:r>
              <a:rPr lang="tr-TR"/>
              <a:t>% 18 (Baysal)</a:t>
            </a:r>
          </a:p>
          <a:p>
            <a:r>
              <a:rPr lang="tr-TR"/>
              <a:t>% 10 (Ustaçelebi)</a:t>
            </a:r>
          </a:p>
          <a:p>
            <a:r>
              <a:rPr lang="tr-TR"/>
              <a:t>% 8 (Durupınar)</a:t>
            </a:r>
          </a:p>
          <a:p>
            <a:r>
              <a:rPr lang="tr-TR"/>
              <a:t>% 7 (Kaleli)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Tanı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Virus</a:t>
            </a:r>
            <a:r>
              <a:rPr lang="tr-TR" dirty="0" smtClean="0"/>
              <a:t> kültürü</a:t>
            </a:r>
          </a:p>
          <a:p>
            <a:r>
              <a:rPr lang="tr-TR" dirty="0" smtClean="0"/>
              <a:t>ELİZA </a:t>
            </a:r>
            <a:r>
              <a:rPr lang="tr-TR" dirty="0" err="1" smtClean="0"/>
              <a:t>IgM</a:t>
            </a:r>
            <a:r>
              <a:rPr lang="tr-TR" dirty="0" smtClean="0"/>
              <a:t>, </a:t>
            </a:r>
            <a:r>
              <a:rPr lang="tr-TR" dirty="0" err="1" smtClean="0"/>
              <a:t>IgG</a:t>
            </a:r>
            <a:r>
              <a:rPr lang="tr-TR" dirty="0" smtClean="0"/>
              <a:t>, </a:t>
            </a:r>
            <a:r>
              <a:rPr lang="tr-TR" dirty="0" err="1" smtClean="0"/>
              <a:t>avidite</a:t>
            </a:r>
            <a:r>
              <a:rPr lang="tr-TR" dirty="0" smtClean="0"/>
              <a:t> testi</a:t>
            </a:r>
          </a:p>
          <a:p>
            <a:r>
              <a:rPr lang="tr-TR" dirty="0" err="1" smtClean="0"/>
              <a:t>Fetal</a:t>
            </a:r>
            <a:r>
              <a:rPr lang="tr-TR" dirty="0" smtClean="0"/>
              <a:t> tanı: </a:t>
            </a:r>
            <a:r>
              <a:rPr lang="tr-TR" dirty="0" err="1" smtClean="0"/>
              <a:t>cvs</a:t>
            </a:r>
            <a:r>
              <a:rPr lang="tr-TR" dirty="0" smtClean="0"/>
              <a:t>, </a:t>
            </a:r>
            <a:r>
              <a:rPr lang="tr-TR" dirty="0" err="1" smtClean="0"/>
              <a:t>amniosentez</a:t>
            </a:r>
            <a:r>
              <a:rPr lang="tr-TR" dirty="0" smtClean="0"/>
              <a:t>, </a:t>
            </a:r>
            <a:r>
              <a:rPr lang="tr-TR" dirty="0" err="1" smtClean="0"/>
              <a:t>kordosentez</a:t>
            </a: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 smtClean="0"/>
              <a:t>                       PCR, </a:t>
            </a:r>
            <a:r>
              <a:rPr lang="tr-TR" dirty="0" err="1" smtClean="0"/>
              <a:t>Rubella</a:t>
            </a:r>
            <a:r>
              <a:rPr lang="tr-TR" dirty="0" smtClean="0"/>
              <a:t> </a:t>
            </a:r>
            <a:r>
              <a:rPr lang="tr-TR" dirty="0" err="1" smtClean="0"/>
              <a:t>IgM</a:t>
            </a:r>
            <a:endParaRPr lang="tr-TR" dirty="0" smtClean="0"/>
          </a:p>
          <a:p>
            <a:r>
              <a:rPr lang="tr-TR" dirty="0" smtClean="0"/>
              <a:t>USG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err="1" smtClean="0"/>
              <a:t>Rubella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Aşı: </a:t>
            </a:r>
            <a:r>
              <a:rPr lang="tr-TR" dirty="0" err="1" smtClean="0"/>
              <a:t>nonimmunlere</a:t>
            </a:r>
            <a:r>
              <a:rPr lang="tr-TR" dirty="0" smtClean="0"/>
              <a:t> aşı yapılmalı</a:t>
            </a:r>
          </a:p>
          <a:p>
            <a:r>
              <a:rPr lang="tr-TR" dirty="0" smtClean="0"/>
              <a:t>Aşıdan sonra 28 gün gebe kalınmamalı</a:t>
            </a:r>
          </a:p>
          <a:p>
            <a:r>
              <a:rPr lang="tr-TR" dirty="0" smtClean="0"/>
              <a:t>Aşı gebelerde </a:t>
            </a:r>
            <a:r>
              <a:rPr lang="tr-TR" dirty="0" err="1" smtClean="0"/>
              <a:t>kontrendike</a:t>
            </a:r>
            <a:r>
              <a:rPr lang="tr-TR" dirty="0" smtClean="0"/>
              <a:t>, </a:t>
            </a:r>
            <a:r>
              <a:rPr lang="tr-TR" dirty="0" err="1" smtClean="0"/>
              <a:t>fetal</a:t>
            </a:r>
            <a:r>
              <a:rPr lang="tr-TR" dirty="0" smtClean="0"/>
              <a:t> risk?</a:t>
            </a:r>
          </a:p>
          <a:p>
            <a:r>
              <a:rPr lang="tr-TR" dirty="0" smtClean="0"/>
              <a:t>Spesifik tedavi yok</a:t>
            </a:r>
          </a:p>
          <a:p>
            <a:r>
              <a:rPr lang="tr-TR" dirty="0" smtClean="0"/>
              <a:t>Tahliye seçeneği sunulur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err="1" smtClean="0"/>
              <a:t>Parvo</a:t>
            </a:r>
            <a:r>
              <a:rPr lang="tr-TR" dirty="0" smtClean="0"/>
              <a:t> </a:t>
            </a:r>
            <a:r>
              <a:rPr lang="tr-TR" dirty="0" err="1" smtClean="0"/>
              <a:t>Virus</a:t>
            </a:r>
            <a:r>
              <a:rPr lang="tr-TR" dirty="0" smtClean="0"/>
              <a:t> B19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Solunum yoluyla, kan ürünleriyle, </a:t>
            </a:r>
            <a:r>
              <a:rPr lang="tr-TR" dirty="0" err="1" smtClean="0"/>
              <a:t>vertikal</a:t>
            </a:r>
            <a:r>
              <a:rPr lang="tr-TR" dirty="0" smtClean="0"/>
              <a:t> yolla geçebilir</a:t>
            </a:r>
          </a:p>
          <a:p>
            <a:r>
              <a:rPr lang="tr-TR" dirty="0" smtClean="0"/>
              <a:t>Gebeler: %25-45 enfeksiyona açık</a:t>
            </a:r>
          </a:p>
          <a:p>
            <a:r>
              <a:rPr lang="tr-TR" dirty="0" smtClean="0"/>
              <a:t>Gebelerde enfeksiyon riski %1-2</a:t>
            </a:r>
          </a:p>
          <a:p>
            <a:r>
              <a:rPr lang="tr-TR" dirty="0" err="1" smtClean="0"/>
              <a:t>Maternal</a:t>
            </a:r>
            <a:r>
              <a:rPr lang="tr-TR" dirty="0" smtClean="0"/>
              <a:t> enfeksiyonda </a:t>
            </a:r>
            <a:r>
              <a:rPr lang="tr-TR" dirty="0" err="1" smtClean="0"/>
              <a:t>fetal</a:t>
            </a:r>
            <a:r>
              <a:rPr lang="tr-TR" dirty="0" smtClean="0"/>
              <a:t> geçiş 1/3-1/2</a:t>
            </a:r>
          </a:p>
          <a:p>
            <a:r>
              <a:rPr lang="tr-TR" dirty="0" err="1" smtClean="0"/>
              <a:t>Fetal</a:t>
            </a:r>
            <a:r>
              <a:rPr lang="tr-TR" dirty="0" smtClean="0"/>
              <a:t> </a:t>
            </a:r>
            <a:r>
              <a:rPr lang="tr-TR" dirty="0" err="1" smtClean="0"/>
              <a:t>etkilenim</a:t>
            </a:r>
            <a:r>
              <a:rPr lang="tr-TR" dirty="0" smtClean="0"/>
              <a:t> %10</a:t>
            </a:r>
          </a:p>
          <a:p>
            <a:r>
              <a:rPr lang="tr-TR" dirty="0" smtClean="0"/>
              <a:t>Gebeliğin ilk 20 haftasındaki </a:t>
            </a:r>
            <a:r>
              <a:rPr lang="tr-TR" dirty="0" err="1" smtClean="0"/>
              <a:t>maternal</a:t>
            </a:r>
            <a:r>
              <a:rPr lang="tr-TR" dirty="0" smtClean="0"/>
              <a:t> enfeksiyonda </a:t>
            </a:r>
            <a:r>
              <a:rPr lang="tr-TR" dirty="0" err="1" smtClean="0"/>
              <a:t>fetal</a:t>
            </a:r>
            <a:r>
              <a:rPr lang="tr-TR" dirty="0" smtClean="0"/>
              <a:t> enfeksiyon daha ağır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TORCH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Toksoplazmosis</a:t>
            </a:r>
            <a:endParaRPr lang="tr-TR" dirty="0" smtClean="0"/>
          </a:p>
          <a:p>
            <a:r>
              <a:rPr lang="tr-TR" dirty="0" err="1" smtClean="0"/>
              <a:t>Other</a:t>
            </a:r>
            <a:r>
              <a:rPr lang="tr-TR" dirty="0" smtClean="0"/>
              <a:t> (</a:t>
            </a:r>
            <a:r>
              <a:rPr lang="tr-TR" dirty="0" err="1" smtClean="0"/>
              <a:t>Sifiliz</a:t>
            </a:r>
            <a:r>
              <a:rPr lang="tr-TR" dirty="0" smtClean="0"/>
              <a:t>-</a:t>
            </a:r>
            <a:r>
              <a:rPr lang="tr-TR" dirty="0" err="1" smtClean="0"/>
              <a:t>varicella</a:t>
            </a:r>
            <a:r>
              <a:rPr lang="tr-TR" dirty="0" smtClean="0"/>
              <a:t> </a:t>
            </a:r>
            <a:r>
              <a:rPr lang="tr-TR" dirty="0" err="1" smtClean="0"/>
              <a:t>zoster</a:t>
            </a:r>
            <a:r>
              <a:rPr lang="tr-TR" dirty="0" smtClean="0"/>
              <a:t> vs)</a:t>
            </a:r>
          </a:p>
          <a:p>
            <a:r>
              <a:rPr lang="tr-TR" dirty="0" err="1" smtClean="0"/>
              <a:t>Rubella</a:t>
            </a:r>
            <a:endParaRPr lang="tr-TR" dirty="0" smtClean="0"/>
          </a:p>
          <a:p>
            <a:r>
              <a:rPr lang="tr-TR" dirty="0" smtClean="0"/>
              <a:t>CMV</a:t>
            </a:r>
          </a:p>
          <a:p>
            <a:r>
              <a:rPr lang="tr-TR" dirty="0" smtClean="0"/>
              <a:t>HSV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err="1" smtClean="0"/>
              <a:t>Parvo</a:t>
            </a:r>
            <a:r>
              <a:rPr lang="tr-TR" dirty="0" smtClean="0"/>
              <a:t> B19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/>
              <a:t>Maternal</a:t>
            </a:r>
            <a:r>
              <a:rPr lang="tr-TR" dirty="0" smtClean="0"/>
              <a:t> enfeksiyondan 1-3 hafta sonra </a:t>
            </a:r>
            <a:r>
              <a:rPr lang="tr-TR" dirty="0" err="1" smtClean="0"/>
              <a:t>vertikal</a:t>
            </a:r>
            <a:r>
              <a:rPr lang="tr-TR" dirty="0" smtClean="0"/>
              <a:t> geçiş olur</a:t>
            </a:r>
          </a:p>
          <a:p>
            <a:r>
              <a:rPr lang="tr-TR" dirty="0" err="1" smtClean="0"/>
              <a:t>Non</a:t>
            </a:r>
            <a:r>
              <a:rPr lang="tr-TR" dirty="0" smtClean="0"/>
              <a:t> </a:t>
            </a:r>
            <a:r>
              <a:rPr lang="tr-TR" dirty="0" err="1" smtClean="0"/>
              <a:t>immun</a:t>
            </a:r>
            <a:r>
              <a:rPr lang="tr-TR" dirty="0" smtClean="0"/>
              <a:t> </a:t>
            </a:r>
            <a:r>
              <a:rPr lang="tr-TR" dirty="0" err="1" smtClean="0"/>
              <a:t>hidrops</a:t>
            </a:r>
            <a:endParaRPr lang="tr-TR" dirty="0" smtClean="0"/>
          </a:p>
          <a:p>
            <a:r>
              <a:rPr lang="tr-TR" dirty="0" smtClean="0"/>
              <a:t>Anemi (</a:t>
            </a:r>
            <a:r>
              <a:rPr lang="tr-TR" dirty="0" err="1" smtClean="0"/>
              <a:t>eritropoezis</a:t>
            </a:r>
            <a:r>
              <a:rPr lang="tr-TR" dirty="0" smtClean="0"/>
              <a:t> inhibitörü)</a:t>
            </a:r>
          </a:p>
          <a:p>
            <a:r>
              <a:rPr lang="tr-TR" dirty="0" smtClean="0"/>
              <a:t>İU. ölüm</a:t>
            </a:r>
          </a:p>
          <a:p>
            <a:r>
              <a:rPr lang="tr-TR" dirty="0" err="1" smtClean="0"/>
              <a:t>Trombositopeni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Hiperekojen</a:t>
            </a:r>
            <a:r>
              <a:rPr lang="tr-TR" dirty="0" smtClean="0"/>
              <a:t> barsak</a:t>
            </a:r>
          </a:p>
          <a:p>
            <a:r>
              <a:rPr lang="tr-TR" dirty="0" err="1" smtClean="0"/>
              <a:t>Miyokardit</a:t>
            </a:r>
            <a:endParaRPr lang="tr-TR" dirty="0" smtClean="0"/>
          </a:p>
          <a:p>
            <a:r>
              <a:rPr lang="tr-TR" dirty="0" smtClean="0"/>
              <a:t>Santral sinir sistemi hasarı</a:t>
            </a:r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 </a:t>
            </a:r>
            <a:r>
              <a:rPr lang="tr-TR" dirty="0" err="1" smtClean="0"/>
              <a:t>Hidrops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20. haftanın altındaki enfeksiyonlarda sık görülür</a:t>
            </a:r>
          </a:p>
          <a:p>
            <a:r>
              <a:rPr lang="tr-TR" dirty="0" err="1" smtClean="0"/>
              <a:t>Maternal</a:t>
            </a:r>
            <a:r>
              <a:rPr lang="tr-TR" dirty="0" smtClean="0"/>
              <a:t> enfeksiyonu takiben 2-6 haftada görülür</a:t>
            </a:r>
          </a:p>
          <a:p>
            <a:r>
              <a:rPr lang="tr-TR" dirty="0" smtClean="0"/>
              <a:t>USG: </a:t>
            </a:r>
            <a:r>
              <a:rPr lang="tr-TR" dirty="0" err="1" smtClean="0"/>
              <a:t>fetal</a:t>
            </a:r>
            <a:r>
              <a:rPr lang="tr-TR" dirty="0" smtClean="0"/>
              <a:t> asit, </a:t>
            </a:r>
            <a:r>
              <a:rPr lang="tr-TR" dirty="0" err="1" smtClean="0"/>
              <a:t>kardiomegali</a:t>
            </a:r>
            <a:r>
              <a:rPr lang="tr-TR" dirty="0" smtClean="0"/>
              <a:t>, </a:t>
            </a:r>
            <a:r>
              <a:rPr lang="tr-TR" dirty="0" err="1" smtClean="0"/>
              <a:t>perikardial</a:t>
            </a:r>
            <a:r>
              <a:rPr lang="tr-TR" dirty="0" smtClean="0"/>
              <a:t> </a:t>
            </a:r>
            <a:r>
              <a:rPr lang="tr-TR" dirty="0" err="1" smtClean="0"/>
              <a:t>efüzyon</a:t>
            </a:r>
            <a:r>
              <a:rPr lang="tr-TR" dirty="0" smtClean="0"/>
              <a:t>, </a:t>
            </a:r>
            <a:r>
              <a:rPr lang="tr-TR" dirty="0" err="1" smtClean="0"/>
              <a:t>hidropik</a:t>
            </a:r>
            <a:r>
              <a:rPr lang="tr-TR" dirty="0" smtClean="0"/>
              <a:t> plasenta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Tanı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/>
              <a:t>    </a:t>
            </a:r>
            <a:r>
              <a:rPr lang="tr-TR" dirty="0" err="1" smtClean="0"/>
              <a:t>Maternal</a:t>
            </a:r>
            <a:r>
              <a:rPr lang="tr-TR" dirty="0" smtClean="0"/>
              <a:t> enfeksiyon</a:t>
            </a:r>
          </a:p>
          <a:p>
            <a:r>
              <a:rPr lang="tr-TR" dirty="0" smtClean="0"/>
              <a:t> Klinik bulgular</a:t>
            </a:r>
          </a:p>
          <a:p>
            <a:r>
              <a:rPr lang="tr-TR" dirty="0" err="1" smtClean="0"/>
              <a:t>IgM</a:t>
            </a:r>
            <a:r>
              <a:rPr lang="tr-TR" dirty="0" smtClean="0"/>
              <a:t> ve </a:t>
            </a:r>
            <a:r>
              <a:rPr lang="tr-TR" dirty="0" err="1" smtClean="0"/>
              <a:t>IgG</a:t>
            </a:r>
            <a:endParaRPr lang="tr-TR" dirty="0" smtClean="0"/>
          </a:p>
          <a:p>
            <a:r>
              <a:rPr lang="tr-TR" dirty="0" smtClean="0"/>
              <a:t>PCR</a:t>
            </a:r>
          </a:p>
          <a:p>
            <a:pPr>
              <a:buNone/>
            </a:pPr>
            <a:r>
              <a:rPr lang="tr-TR" dirty="0" smtClean="0"/>
              <a:t>     </a:t>
            </a:r>
            <a:r>
              <a:rPr lang="tr-TR" dirty="0" err="1" smtClean="0"/>
              <a:t>Fetal</a:t>
            </a:r>
            <a:r>
              <a:rPr lang="tr-TR" dirty="0" smtClean="0"/>
              <a:t> enfeksiyon</a:t>
            </a:r>
          </a:p>
          <a:p>
            <a:r>
              <a:rPr lang="tr-TR" dirty="0" err="1" smtClean="0"/>
              <a:t>Seroloji</a:t>
            </a:r>
            <a:r>
              <a:rPr lang="tr-TR" dirty="0" smtClean="0"/>
              <a:t> :güvenilir değil ab cevabı zayıf</a:t>
            </a:r>
          </a:p>
          <a:p>
            <a:r>
              <a:rPr lang="tr-TR" dirty="0" smtClean="0"/>
              <a:t>PCR: </a:t>
            </a:r>
            <a:r>
              <a:rPr lang="tr-TR" dirty="0" err="1" smtClean="0"/>
              <a:t>amnion</a:t>
            </a:r>
            <a:r>
              <a:rPr lang="tr-TR" dirty="0" smtClean="0"/>
              <a:t> ve </a:t>
            </a:r>
            <a:r>
              <a:rPr lang="tr-TR" dirty="0" err="1" smtClean="0"/>
              <a:t>kord</a:t>
            </a:r>
            <a:r>
              <a:rPr lang="tr-TR" dirty="0" smtClean="0"/>
              <a:t> kanında</a:t>
            </a:r>
          </a:p>
          <a:p>
            <a:r>
              <a:rPr lang="tr-TR" dirty="0" smtClean="0"/>
              <a:t>USG:</a:t>
            </a:r>
            <a:r>
              <a:rPr lang="tr-TR" dirty="0" err="1" smtClean="0"/>
              <a:t>hidrops</a:t>
            </a:r>
            <a:r>
              <a:rPr lang="tr-TR" dirty="0" smtClean="0"/>
              <a:t> bulguları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Tedavi </a:t>
            </a:r>
            <a:r>
              <a:rPr lang="tr-TR" dirty="0" err="1" smtClean="0"/>
              <a:t>hidrops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Maternal</a:t>
            </a:r>
            <a:r>
              <a:rPr lang="tr-TR" dirty="0" smtClean="0"/>
              <a:t> enfeksiyonda, </a:t>
            </a:r>
            <a:r>
              <a:rPr lang="tr-TR" dirty="0" err="1" smtClean="0"/>
              <a:t>tesbitten</a:t>
            </a:r>
            <a:r>
              <a:rPr lang="tr-TR" dirty="0" smtClean="0"/>
              <a:t>- 12 haftaya kadar </a:t>
            </a:r>
            <a:r>
              <a:rPr lang="tr-TR" dirty="0" err="1" smtClean="0"/>
              <a:t>hidrops</a:t>
            </a:r>
            <a:r>
              <a:rPr lang="tr-TR" dirty="0" smtClean="0"/>
              <a:t> için haftalık </a:t>
            </a:r>
            <a:r>
              <a:rPr lang="tr-TR" dirty="0" err="1" smtClean="0"/>
              <a:t>usg</a:t>
            </a:r>
            <a:r>
              <a:rPr lang="tr-TR" dirty="0" smtClean="0"/>
              <a:t> ve MCA-PSV bakılır</a:t>
            </a:r>
          </a:p>
          <a:p>
            <a:r>
              <a:rPr lang="tr-TR" dirty="0" smtClean="0"/>
              <a:t>Anemi varlığında IUT</a:t>
            </a:r>
          </a:p>
          <a:p>
            <a:r>
              <a:rPr lang="tr-TR" dirty="0" smtClean="0"/>
              <a:t>Genellikle tek transfüzyon yeterli olur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err="1" smtClean="0"/>
              <a:t>Toksoplazmosis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T. </a:t>
            </a:r>
            <a:r>
              <a:rPr lang="tr-TR" dirty="0" err="1" smtClean="0"/>
              <a:t>gondii</a:t>
            </a:r>
            <a:endParaRPr lang="tr-TR" dirty="0" smtClean="0"/>
          </a:p>
          <a:p>
            <a:r>
              <a:rPr lang="tr-TR" dirty="0" smtClean="0"/>
              <a:t>Oosit: </a:t>
            </a:r>
            <a:r>
              <a:rPr lang="tr-TR" dirty="0" err="1" smtClean="0"/>
              <a:t>kontamine</a:t>
            </a:r>
            <a:r>
              <a:rPr lang="tr-TR" dirty="0" smtClean="0"/>
              <a:t> sebze, su</a:t>
            </a:r>
          </a:p>
          <a:p>
            <a:r>
              <a:rPr lang="tr-TR" dirty="0" smtClean="0"/>
              <a:t>Doku kistleri:çiğ et</a:t>
            </a:r>
          </a:p>
          <a:p>
            <a:r>
              <a:rPr lang="tr-TR" dirty="0" err="1" smtClean="0"/>
              <a:t>Vertikal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Kongenital</a:t>
            </a:r>
            <a:r>
              <a:rPr lang="tr-TR" dirty="0" smtClean="0"/>
              <a:t> </a:t>
            </a:r>
            <a:r>
              <a:rPr lang="tr-TR" dirty="0" err="1" smtClean="0"/>
              <a:t>toksoplazmosis</a:t>
            </a:r>
            <a:r>
              <a:rPr lang="tr-TR" dirty="0" smtClean="0"/>
              <a:t> 1/10000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err="1" smtClean="0"/>
              <a:t>Vertikal</a:t>
            </a:r>
            <a:r>
              <a:rPr lang="tr-TR" dirty="0" smtClean="0"/>
              <a:t> geçiş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Enfekte</a:t>
            </a:r>
            <a:r>
              <a:rPr lang="tr-TR" dirty="0" smtClean="0"/>
              <a:t> gebelerin %90 </a:t>
            </a:r>
            <a:r>
              <a:rPr lang="tr-TR" dirty="0" err="1" smtClean="0"/>
              <a:t>asemptomatik</a:t>
            </a:r>
            <a:endParaRPr lang="tr-TR" dirty="0" smtClean="0"/>
          </a:p>
          <a:p>
            <a:r>
              <a:rPr lang="tr-TR" dirty="0" err="1" smtClean="0"/>
              <a:t>Kongenital</a:t>
            </a:r>
            <a:r>
              <a:rPr lang="tr-TR" dirty="0" smtClean="0"/>
              <a:t> </a:t>
            </a:r>
            <a:r>
              <a:rPr lang="tr-TR" dirty="0" err="1" smtClean="0"/>
              <a:t>enfekte</a:t>
            </a:r>
            <a:r>
              <a:rPr lang="tr-TR" dirty="0" smtClean="0"/>
              <a:t> </a:t>
            </a:r>
            <a:r>
              <a:rPr lang="tr-TR" dirty="0" err="1" smtClean="0"/>
              <a:t>yenidoğanın</a:t>
            </a:r>
            <a:r>
              <a:rPr lang="tr-TR" dirty="0" smtClean="0"/>
              <a:t> %85 </a:t>
            </a:r>
            <a:r>
              <a:rPr lang="tr-TR" dirty="0" err="1" smtClean="0"/>
              <a:t>asemptomatik</a:t>
            </a:r>
            <a:endParaRPr lang="tr-TR" dirty="0" smtClean="0"/>
          </a:p>
          <a:p>
            <a:r>
              <a:rPr lang="tr-TR" dirty="0" smtClean="0"/>
              <a:t>1. </a:t>
            </a:r>
            <a:r>
              <a:rPr lang="tr-TR" dirty="0" err="1" smtClean="0"/>
              <a:t>trimesterde</a:t>
            </a:r>
            <a:r>
              <a:rPr lang="tr-TR" dirty="0" smtClean="0"/>
              <a:t> %15, 2. </a:t>
            </a:r>
            <a:r>
              <a:rPr lang="tr-TR" dirty="0" err="1" smtClean="0"/>
              <a:t>trimesterde</a:t>
            </a:r>
            <a:r>
              <a:rPr lang="tr-TR" dirty="0" smtClean="0"/>
              <a:t> %30,         3. </a:t>
            </a:r>
            <a:r>
              <a:rPr lang="tr-TR" dirty="0" err="1" smtClean="0"/>
              <a:t>trimesterde</a:t>
            </a:r>
            <a:r>
              <a:rPr lang="tr-TR" dirty="0" smtClean="0"/>
              <a:t> %60 geçiş olur</a:t>
            </a:r>
          </a:p>
          <a:p>
            <a:r>
              <a:rPr lang="tr-TR" dirty="0" smtClean="0"/>
              <a:t>Hastalığın şiddeti gebeliğin ilerlemesiyle azalır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err="1" smtClean="0"/>
              <a:t>Kongenital</a:t>
            </a:r>
            <a:r>
              <a:rPr lang="tr-TR" dirty="0" smtClean="0"/>
              <a:t> </a:t>
            </a:r>
            <a:r>
              <a:rPr lang="tr-TR" dirty="0" err="1" smtClean="0"/>
              <a:t>toksoplazmosis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Korioretinit</a:t>
            </a:r>
            <a:endParaRPr lang="tr-TR" dirty="0" smtClean="0"/>
          </a:p>
          <a:p>
            <a:r>
              <a:rPr lang="tr-TR" dirty="0" smtClean="0"/>
              <a:t>Motor ve </a:t>
            </a:r>
            <a:r>
              <a:rPr lang="tr-TR" dirty="0" err="1" smtClean="0"/>
              <a:t>serebral</a:t>
            </a:r>
            <a:r>
              <a:rPr lang="tr-TR" dirty="0" smtClean="0"/>
              <a:t> </a:t>
            </a:r>
            <a:r>
              <a:rPr lang="tr-TR" dirty="0" err="1" smtClean="0"/>
              <a:t>disfonksiyon</a:t>
            </a:r>
            <a:endParaRPr lang="tr-TR" dirty="0" smtClean="0"/>
          </a:p>
          <a:p>
            <a:r>
              <a:rPr lang="tr-TR" dirty="0" err="1" smtClean="0"/>
              <a:t>Mikrosefali</a:t>
            </a:r>
            <a:endParaRPr lang="tr-TR" dirty="0" smtClean="0"/>
          </a:p>
          <a:p>
            <a:r>
              <a:rPr lang="tr-TR" dirty="0" smtClean="0"/>
              <a:t>İşitme kaybı</a:t>
            </a:r>
          </a:p>
          <a:p>
            <a:r>
              <a:rPr lang="tr-TR" dirty="0" smtClean="0"/>
              <a:t>Ölü doğum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err="1"/>
              <a:t>Toksoplazma</a:t>
            </a:r>
            <a:r>
              <a:rPr lang="tr-TR" dirty="0"/>
              <a:t> </a:t>
            </a:r>
            <a:r>
              <a:rPr lang="tr-TR" dirty="0" err="1"/>
              <a:t>Seropozitifliği</a:t>
            </a:r>
            <a:endParaRPr 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Denizli % 43 (Kaleli)</a:t>
            </a:r>
          </a:p>
          <a:p>
            <a:r>
              <a:rPr lang="tr-TR" dirty="0"/>
              <a:t>İstanbul % 42 (Baysal)</a:t>
            </a:r>
          </a:p>
          <a:p>
            <a:r>
              <a:rPr lang="tr-TR" dirty="0"/>
              <a:t>Malatya % 38 (Kafkaslı)</a:t>
            </a:r>
          </a:p>
          <a:p>
            <a:r>
              <a:rPr lang="tr-TR" dirty="0"/>
              <a:t>Eskişehir % 33 (Akgün)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/>
              <a:t>Gebelerde Akut </a:t>
            </a:r>
            <a:r>
              <a:rPr lang="tr-TR" dirty="0" err="1"/>
              <a:t>Toksoplama</a:t>
            </a:r>
            <a:endParaRPr 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Ankara % 0.2 (Dabakoğlu)</a:t>
            </a:r>
          </a:p>
          <a:p>
            <a:r>
              <a:rPr lang="tr-TR"/>
              <a:t>İstanbul % 0.3 (Baysal)</a:t>
            </a:r>
          </a:p>
          <a:p>
            <a:r>
              <a:rPr lang="tr-TR"/>
              <a:t>Denizli % 0.4 (Kaleli)</a:t>
            </a:r>
          </a:p>
          <a:p>
            <a:r>
              <a:rPr lang="tr-TR"/>
              <a:t>Malatya % 0.6 (Kafkaslı)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Tanı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Seroloji</a:t>
            </a:r>
            <a:r>
              <a:rPr lang="tr-TR" dirty="0" smtClean="0"/>
              <a:t>: </a:t>
            </a:r>
            <a:r>
              <a:rPr lang="tr-TR" dirty="0" err="1" smtClean="0"/>
              <a:t>IgG</a:t>
            </a:r>
            <a:r>
              <a:rPr lang="tr-TR" dirty="0" smtClean="0"/>
              <a:t> ve </a:t>
            </a:r>
            <a:r>
              <a:rPr lang="tr-TR" dirty="0" err="1" smtClean="0"/>
              <a:t>IgM</a:t>
            </a:r>
            <a:endParaRPr lang="tr-TR" dirty="0" smtClean="0"/>
          </a:p>
          <a:p>
            <a:r>
              <a:rPr lang="tr-TR" dirty="0" smtClean="0"/>
              <a:t>Sabin-</a:t>
            </a:r>
            <a:r>
              <a:rPr lang="tr-TR" dirty="0" err="1" smtClean="0"/>
              <a:t>Feldman</a:t>
            </a:r>
            <a:endParaRPr lang="tr-TR" dirty="0" smtClean="0"/>
          </a:p>
          <a:p>
            <a:r>
              <a:rPr lang="tr-TR" dirty="0" err="1" smtClean="0"/>
              <a:t>IgG</a:t>
            </a:r>
            <a:r>
              <a:rPr lang="tr-TR" dirty="0" smtClean="0"/>
              <a:t> </a:t>
            </a:r>
            <a:r>
              <a:rPr lang="tr-TR" dirty="0" err="1" smtClean="0"/>
              <a:t>avidite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IgM</a:t>
            </a:r>
            <a:r>
              <a:rPr lang="tr-TR" dirty="0" smtClean="0"/>
              <a:t> </a:t>
            </a:r>
            <a:r>
              <a:rPr lang="tr-TR" dirty="0" err="1" smtClean="0"/>
              <a:t>pozif</a:t>
            </a:r>
            <a:r>
              <a:rPr lang="tr-TR" dirty="0" smtClean="0"/>
              <a:t> olgularının %60 dan fazlası akut enfeksiyonu göstermez!</a:t>
            </a:r>
          </a:p>
          <a:p>
            <a:r>
              <a:rPr lang="tr-TR" dirty="0" smtClean="0"/>
              <a:t>Konfirmasyon testleriyle tahliye oranı %17 den %0.4’e düşmüştür </a:t>
            </a:r>
            <a:r>
              <a:rPr lang="tr-TR" sz="2600" dirty="0" smtClean="0"/>
              <a:t>(Liesenfeld2001)</a:t>
            </a:r>
          </a:p>
          <a:p>
            <a:pPr>
              <a:buNone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Etkenler</a:t>
            </a:r>
            <a:endParaRPr lang="tr-T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8964487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Tanı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USG: </a:t>
            </a:r>
            <a:r>
              <a:rPr lang="tr-TR" dirty="0" err="1" smtClean="0"/>
              <a:t>ventrikülomegali</a:t>
            </a:r>
            <a:r>
              <a:rPr lang="tr-TR" dirty="0" smtClean="0"/>
              <a:t>, asit, kalsifikasyon,</a:t>
            </a:r>
            <a:r>
              <a:rPr lang="tr-TR" dirty="0" err="1" smtClean="0"/>
              <a:t>ıugg</a:t>
            </a:r>
            <a:r>
              <a:rPr lang="tr-TR" dirty="0" smtClean="0"/>
              <a:t>, </a:t>
            </a:r>
            <a:r>
              <a:rPr lang="tr-TR" dirty="0" err="1" smtClean="0"/>
              <a:t>hepatomegali</a:t>
            </a:r>
            <a:r>
              <a:rPr lang="tr-TR" dirty="0" smtClean="0"/>
              <a:t>, </a:t>
            </a:r>
            <a:r>
              <a:rPr lang="tr-TR" dirty="0" err="1" smtClean="0"/>
              <a:t>splenomegali</a:t>
            </a:r>
            <a:endParaRPr lang="tr-TR" dirty="0" smtClean="0"/>
          </a:p>
          <a:p>
            <a:r>
              <a:rPr lang="tr-TR" dirty="0" err="1" smtClean="0"/>
              <a:t>Amniosentez</a:t>
            </a:r>
            <a:r>
              <a:rPr lang="tr-TR" dirty="0" smtClean="0"/>
              <a:t>: 18 haftadan  ve enfeksiyondan 4 hafta sonra yapılmalı</a:t>
            </a:r>
          </a:p>
          <a:p>
            <a:r>
              <a:rPr lang="tr-TR" dirty="0" smtClean="0"/>
              <a:t>PCR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Tedavi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Tahliye </a:t>
            </a:r>
          </a:p>
          <a:p>
            <a:r>
              <a:rPr lang="tr-TR" dirty="0" smtClean="0"/>
              <a:t>18 haftadan önceki enfeksiyonda </a:t>
            </a:r>
            <a:r>
              <a:rPr lang="tr-TR" dirty="0" err="1" smtClean="0"/>
              <a:t>spiramisin</a:t>
            </a:r>
            <a:r>
              <a:rPr lang="tr-TR" dirty="0" smtClean="0"/>
              <a:t> </a:t>
            </a:r>
          </a:p>
          <a:p>
            <a:r>
              <a:rPr lang="tr-TR" dirty="0" smtClean="0"/>
              <a:t>1gr 3x1, doğuma kadar</a:t>
            </a:r>
          </a:p>
          <a:p>
            <a:r>
              <a:rPr lang="tr-TR" dirty="0" err="1" smtClean="0"/>
              <a:t>Fetal</a:t>
            </a:r>
            <a:r>
              <a:rPr lang="tr-TR" dirty="0" smtClean="0"/>
              <a:t> enfeksiyon varsa (USG-PCR) veya 18 haftadan büyükse</a:t>
            </a:r>
          </a:p>
          <a:p>
            <a:r>
              <a:rPr lang="tr-TR" dirty="0" err="1" smtClean="0"/>
              <a:t>Pyrimethamine</a:t>
            </a:r>
            <a:r>
              <a:rPr lang="tr-TR" dirty="0" smtClean="0"/>
              <a:t> 50mgx2 ,2 gün, sonra 50mgx1</a:t>
            </a:r>
          </a:p>
          <a:p>
            <a:r>
              <a:rPr lang="tr-TR" dirty="0" err="1" smtClean="0"/>
              <a:t>Sulfadiazine</a:t>
            </a:r>
            <a:r>
              <a:rPr lang="tr-TR" dirty="0" smtClean="0"/>
              <a:t> 75mg/kg 2gün, sonra 50 mgx2</a:t>
            </a:r>
          </a:p>
          <a:p>
            <a:r>
              <a:rPr lang="tr-TR" dirty="0" err="1" smtClean="0"/>
              <a:t>Folinic</a:t>
            </a:r>
            <a:r>
              <a:rPr lang="tr-TR" dirty="0" smtClean="0"/>
              <a:t> asit 10-20 mg/gün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Tedavi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tedavilerin </a:t>
            </a:r>
            <a:r>
              <a:rPr lang="tr-TR" dirty="0" err="1" smtClean="0"/>
              <a:t>kongenital</a:t>
            </a:r>
            <a:r>
              <a:rPr lang="tr-TR" dirty="0" smtClean="0"/>
              <a:t> enfeksiyonları azalttığı yönünde kuvvetli veri yok</a:t>
            </a:r>
          </a:p>
          <a:p>
            <a:r>
              <a:rPr lang="tr-TR" dirty="0" smtClean="0"/>
              <a:t>Basit hijyenik tedbirlerle enfeksiyona </a:t>
            </a:r>
            <a:r>
              <a:rPr lang="tr-TR" dirty="0" err="1" smtClean="0"/>
              <a:t>yakalanım</a:t>
            </a:r>
            <a:r>
              <a:rPr lang="tr-TR" dirty="0" smtClean="0"/>
              <a:t> %60-90 azaltılabilir </a:t>
            </a:r>
            <a:r>
              <a:rPr lang="tr-TR" sz="2400" dirty="0" smtClean="0"/>
              <a:t>(</a:t>
            </a:r>
            <a:r>
              <a:rPr lang="tr-TR" sz="2400" dirty="0" err="1" smtClean="0"/>
              <a:t>Breugelmans</a:t>
            </a:r>
            <a:r>
              <a:rPr lang="tr-TR" sz="2400" dirty="0" smtClean="0"/>
              <a:t> 2004)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err="1" smtClean="0"/>
              <a:t>Sifiliz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T.</a:t>
            </a:r>
            <a:r>
              <a:rPr lang="tr-TR" dirty="0" err="1" smtClean="0"/>
              <a:t>pallidum</a:t>
            </a:r>
            <a:endParaRPr lang="tr-TR" dirty="0" smtClean="0"/>
          </a:p>
          <a:p>
            <a:r>
              <a:rPr lang="tr-TR" dirty="0" smtClean="0"/>
              <a:t>Tedavi edilebilir</a:t>
            </a:r>
          </a:p>
          <a:p>
            <a:r>
              <a:rPr lang="tr-TR" dirty="0" smtClean="0"/>
              <a:t>Önlenebilir</a:t>
            </a:r>
          </a:p>
          <a:p>
            <a:r>
              <a:rPr lang="tr-TR" dirty="0" smtClean="0"/>
              <a:t>Anneden </a:t>
            </a:r>
            <a:r>
              <a:rPr lang="tr-TR" dirty="0" err="1" smtClean="0"/>
              <a:t>fetusa</a:t>
            </a:r>
            <a:r>
              <a:rPr lang="tr-TR" dirty="0" smtClean="0"/>
              <a:t> geçişi </a:t>
            </a:r>
            <a:r>
              <a:rPr lang="tr-TR" dirty="0" err="1" smtClean="0"/>
              <a:t>sifiliz</a:t>
            </a:r>
            <a:r>
              <a:rPr lang="tr-TR" dirty="0" smtClean="0"/>
              <a:t> dönemi ile ilgili</a:t>
            </a:r>
          </a:p>
          <a:p>
            <a:r>
              <a:rPr lang="tr-TR" dirty="0" smtClean="0"/>
              <a:t>0.9/100000 oranında görülür</a:t>
            </a:r>
          </a:p>
          <a:p>
            <a:r>
              <a:rPr lang="tr-TR" dirty="0" err="1" smtClean="0"/>
              <a:t>Kongenital</a:t>
            </a:r>
            <a:r>
              <a:rPr lang="tr-TR" dirty="0" smtClean="0"/>
              <a:t> enfeksiyon 7/100000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err="1" smtClean="0"/>
              <a:t>Sifiliz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Primer</a:t>
            </a:r>
            <a:r>
              <a:rPr lang="tr-TR" dirty="0" smtClean="0"/>
              <a:t> </a:t>
            </a:r>
            <a:r>
              <a:rPr lang="tr-TR" dirty="0" err="1" smtClean="0"/>
              <a:t>sifiliz</a:t>
            </a:r>
            <a:r>
              <a:rPr lang="tr-TR" dirty="0" smtClean="0"/>
              <a:t>:3-6 hafta sürer ağrısız ülser</a:t>
            </a:r>
          </a:p>
          <a:p>
            <a:r>
              <a:rPr lang="tr-TR" dirty="0" err="1" smtClean="0"/>
              <a:t>Sekonder</a:t>
            </a:r>
            <a:r>
              <a:rPr lang="tr-TR" dirty="0" smtClean="0"/>
              <a:t> </a:t>
            </a:r>
            <a:r>
              <a:rPr lang="tr-TR" dirty="0" err="1" smtClean="0"/>
              <a:t>sifiliz</a:t>
            </a:r>
            <a:r>
              <a:rPr lang="tr-TR" dirty="0" smtClean="0"/>
              <a:t>:6-8 hafta sonra, </a:t>
            </a:r>
            <a:r>
              <a:rPr lang="tr-TR" dirty="0" err="1" smtClean="0"/>
              <a:t>makülopapüler</a:t>
            </a:r>
            <a:r>
              <a:rPr lang="tr-TR" dirty="0" smtClean="0"/>
              <a:t> </a:t>
            </a:r>
            <a:r>
              <a:rPr lang="tr-TR" dirty="0" err="1" smtClean="0"/>
              <a:t>döküntülür</a:t>
            </a:r>
            <a:endParaRPr lang="tr-TR" dirty="0" smtClean="0"/>
          </a:p>
          <a:p>
            <a:r>
              <a:rPr lang="tr-TR" dirty="0" err="1" smtClean="0"/>
              <a:t>Latent</a:t>
            </a:r>
            <a:r>
              <a:rPr lang="tr-TR" dirty="0" smtClean="0"/>
              <a:t> dönem:1/3 olgu</a:t>
            </a:r>
          </a:p>
          <a:p>
            <a:r>
              <a:rPr lang="tr-TR" dirty="0" smtClean="0"/>
              <a:t>Tersiyer </a:t>
            </a:r>
            <a:r>
              <a:rPr lang="tr-TR" dirty="0" err="1" smtClean="0"/>
              <a:t>sifiliz</a:t>
            </a:r>
            <a:r>
              <a:rPr lang="tr-TR" dirty="0" smtClean="0"/>
              <a:t>: </a:t>
            </a:r>
            <a:r>
              <a:rPr lang="tr-TR" dirty="0" err="1" smtClean="0"/>
              <a:t>Kardiovasküler</a:t>
            </a:r>
            <a:r>
              <a:rPr lang="tr-TR" dirty="0" smtClean="0"/>
              <a:t> ve sinir sistemi bulguları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err="1" smtClean="0"/>
              <a:t>Sifiliz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Tanı:Klinik</a:t>
            </a:r>
          </a:p>
          <a:p>
            <a:r>
              <a:rPr lang="tr-TR" dirty="0" err="1" smtClean="0"/>
              <a:t>Nontreponemal</a:t>
            </a:r>
            <a:r>
              <a:rPr lang="tr-TR" dirty="0" smtClean="0"/>
              <a:t>: VDRL,RPR</a:t>
            </a:r>
          </a:p>
          <a:p>
            <a:r>
              <a:rPr lang="tr-TR" dirty="0" err="1" smtClean="0"/>
              <a:t>Treponemal</a:t>
            </a:r>
            <a:r>
              <a:rPr lang="tr-TR" dirty="0" smtClean="0"/>
              <a:t>:TPHA</a:t>
            </a:r>
          </a:p>
          <a:p>
            <a:r>
              <a:rPr lang="tr-TR" dirty="0" smtClean="0"/>
              <a:t>Tedavi:Penisilin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HIV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Enfekte</a:t>
            </a:r>
            <a:r>
              <a:rPr lang="tr-TR" dirty="0" smtClean="0"/>
              <a:t> vücut sıvılarıyla geçer</a:t>
            </a:r>
          </a:p>
          <a:p>
            <a:r>
              <a:rPr lang="tr-TR" dirty="0" err="1" smtClean="0"/>
              <a:t>Perinatal</a:t>
            </a:r>
            <a:r>
              <a:rPr lang="tr-TR" dirty="0" smtClean="0"/>
              <a:t> geçiş: </a:t>
            </a:r>
            <a:r>
              <a:rPr lang="tr-TR" dirty="0" err="1" smtClean="0"/>
              <a:t>Maternal</a:t>
            </a:r>
            <a:r>
              <a:rPr lang="tr-TR" dirty="0" smtClean="0"/>
              <a:t> </a:t>
            </a:r>
            <a:r>
              <a:rPr lang="tr-TR" dirty="0" err="1" smtClean="0"/>
              <a:t>viral</a:t>
            </a:r>
            <a:r>
              <a:rPr lang="tr-TR" dirty="0" smtClean="0"/>
              <a:t> yük</a:t>
            </a:r>
          </a:p>
          <a:p>
            <a:r>
              <a:rPr lang="tr-TR" dirty="0" err="1" smtClean="0"/>
              <a:t>Maternal</a:t>
            </a:r>
            <a:r>
              <a:rPr lang="tr-TR" dirty="0" smtClean="0"/>
              <a:t> CD4 sayısı</a:t>
            </a:r>
          </a:p>
          <a:p>
            <a:r>
              <a:rPr lang="tr-TR" dirty="0" smtClean="0"/>
              <a:t>Hastalığın evresi</a:t>
            </a:r>
          </a:p>
          <a:p>
            <a:r>
              <a:rPr lang="tr-TR" dirty="0" smtClean="0"/>
              <a:t>Emzirme, </a:t>
            </a:r>
            <a:r>
              <a:rPr lang="tr-TR" dirty="0" err="1" smtClean="0"/>
              <a:t>mastit</a:t>
            </a:r>
            <a:endParaRPr lang="tr-TR" dirty="0" smtClean="0"/>
          </a:p>
          <a:p>
            <a:r>
              <a:rPr lang="tr-TR" dirty="0" smtClean="0"/>
              <a:t>Akut </a:t>
            </a:r>
            <a:r>
              <a:rPr lang="tr-TR" dirty="0" err="1" smtClean="0"/>
              <a:t>maternal</a:t>
            </a:r>
            <a:r>
              <a:rPr lang="tr-TR" dirty="0" smtClean="0"/>
              <a:t> hastalık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HIV  </a:t>
            </a:r>
            <a:r>
              <a:rPr lang="tr-TR" dirty="0" err="1" smtClean="0"/>
              <a:t>Vertikal</a:t>
            </a:r>
            <a:r>
              <a:rPr lang="tr-TR" dirty="0" smtClean="0"/>
              <a:t> Geçiş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 </a:t>
            </a:r>
            <a:r>
              <a:rPr lang="tr-TR" dirty="0" err="1" smtClean="0"/>
              <a:t>utero</a:t>
            </a:r>
            <a:r>
              <a:rPr lang="tr-TR" dirty="0" smtClean="0"/>
              <a:t>:%30, erken tanı ve erken tedavi</a:t>
            </a:r>
          </a:p>
          <a:p>
            <a:r>
              <a:rPr lang="tr-TR" dirty="0" err="1" smtClean="0"/>
              <a:t>İntrapartum</a:t>
            </a:r>
            <a:r>
              <a:rPr lang="tr-TR" dirty="0" smtClean="0"/>
              <a:t>: %50, c/s ve tedavi</a:t>
            </a:r>
          </a:p>
          <a:p>
            <a:r>
              <a:rPr lang="tr-TR" dirty="0" err="1" smtClean="0"/>
              <a:t>Postpartum</a:t>
            </a:r>
            <a:r>
              <a:rPr lang="tr-TR" dirty="0" smtClean="0"/>
              <a:t>:%20, emzirme kesilir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err="1" smtClean="0"/>
              <a:t>HBsAg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Bütün gebelere </a:t>
            </a:r>
            <a:r>
              <a:rPr lang="tr-TR" dirty="0" err="1" smtClean="0"/>
              <a:t>HBsAg</a:t>
            </a:r>
            <a:r>
              <a:rPr lang="tr-TR" dirty="0" smtClean="0"/>
              <a:t> bakılmalı</a:t>
            </a:r>
          </a:p>
          <a:p>
            <a:r>
              <a:rPr lang="tr-TR" dirty="0" smtClean="0"/>
              <a:t>Pozitif : HBIG+aşı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310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TORCH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Düşük gelirli toplumlarda yaygın</a:t>
            </a:r>
          </a:p>
          <a:p>
            <a:r>
              <a:rPr lang="tr-TR" dirty="0" err="1" smtClean="0"/>
              <a:t>Perinatal</a:t>
            </a:r>
            <a:r>
              <a:rPr lang="tr-TR" dirty="0" smtClean="0"/>
              <a:t> ve </a:t>
            </a:r>
            <a:r>
              <a:rPr lang="tr-TR" dirty="0" err="1" smtClean="0"/>
              <a:t>postnatal</a:t>
            </a:r>
            <a:r>
              <a:rPr lang="tr-TR" dirty="0" smtClean="0"/>
              <a:t> </a:t>
            </a:r>
            <a:r>
              <a:rPr lang="tr-TR" dirty="0" err="1" smtClean="0"/>
              <a:t>mortalite</a:t>
            </a:r>
            <a:r>
              <a:rPr lang="tr-TR" dirty="0" smtClean="0"/>
              <a:t> ve </a:t>
            </a:r>
            <a:r>
              <a:rPr lang="tr-TR" dirty="0" err="1" smtClean="0"/>
              <a:t>morbiditeden</a:t>
            </a:r>
            <a:r>
              <a:rPr lang="tr-TR" dirty="0" smtClean="0"/>
              <a:t> sorumlu</a:t>
            </a:r>
          </a:p>
          <a:p>
            <a:r>
              <a:rPr lang="tr-TR" dirty="0" err="1" smtClean="0"/>
              <a:t>Prenatal</a:t>
            </a:r>
            <a:r>
              <a:rPr lang="tr-TR" dirty="0" smtClean="0"/>
              <a:t>, </a:t>
            </a:r>
            <a:r>
              <a:rPr lang="tr-TR" dirty="0" err="1" smtClean="0"/>
              <a:t>perinatal</a:t>
            </a:r>
            <a:r>
              <a:rPr lang="tr-TR" dirty="0" smtClean="0"/>
              <a:t> ve </a:t>
            </a:r>
            <a:r>
              <a:rPr lang="tr-TR" dirty="0" err="1" smtClean="0"/>
              <a:t>postnatal</a:t>
            </a:r>
            <a:r>
              <a:rPr lang="tr-TR" dirty="0" smtClean="0"/>
              <a:t> dönemde geçebilir</a:t>
            </a:r>
          </a:p>
          <a:p>
            <a:r>
              <a:rPr lang="tr-TR" dirty="0" smtClean="0"/>
              <a:t>Bulgular doğumda çıkabilir veya hayatın ileri dönemlerinde çıkabilir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CMV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Dünyada </a:t>
            </a:r>
            <a:r>
              <a:rPr lang="tr-TR" dirty="0" err="1" smtClean="0"/>
              <a:t>yenidoğanlarda</a:t>
            </a:r>
            <a:r>
              <a:rPr lang="tr-TR" dirty="0" smtClean="0"/>
              <a:t> her yıl %0.7 oranında görülür</a:t>
            </a:r>
          </a:p>
          <a:p>
            <a:r>
              <a:rPr lang="tr-TR" dirty="0" err="1" smtClean="0"/>
              <a:t>Primer</a:t>
            </a:r>
            <a:r>
              <a:rPr lang="tr-TR" dirty="0" smtClean="0"/>
              <a:t> ve </a:t>
            </a:r>
            <a:r>
              <a:rPr lang="tr-TR" dirty="0" err="1" smtClean="0"/>
              <a:t>sekonder</a:t>
            </a:r>
            <a:r>
              <a:rPr lang="tr-TR" dirty="0" smtClean="0"/>
              <a:t> enfeksiyon olabilir</a:t>
            </a:r>
          </a:p>
          <a:p>
            <a:r>
              <a:rPr lang="tr-TR" dirty="0" err="1" smtClean="0"/>
              <a:t>Vertikal</a:t>
            </a:r>
            <a:r>
              <a:rPr lang="tr-TR" dirty="0" smtClean="0"/>
              <a:t> geçiş </a:t>
            </a:r>
            <a:r>
              <a:rPr lang="tr-TR" dirty="0" err="1" smtClean="0"/>
              <a:t>primer</a:t>
            </a:r>
            <a:r>
              <a:rPr lang="tr-TR" dirty="0" smtClean="0"/>
              <a:t> enfeksiyonda %30-40</a:t>
            </a:r>
          </a:p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                          </a:t>
            </a:r>
            <a:r>
              <a:rPr lang="tr-TR" dirty="0" err="1" smtClean="0"/>
              <a:t>sekonder</a:t>
            </a:r>
            <a:r>
              <a:rPr lang="tr-TR" dirty="0" smtClean="0"/>
              <a:t> enfeksiyonda %1</a:t>
            </a:r>
          </a:p>
          <a:p>
            <a:r>
              <a:rPr lang="tr-TR" dirty="0" err="1" smtClean="0"/>
              <a:t>Nonprimer</a:t>
            </a:r>
            <a:r>
              <a:rPr lang="tr-TR" dirty="0" smtClean="0"/>
              <a:t> enfeksiyonlar </a:t>
            </a:r>
            <a:r>
              <a:rPr lang="tr-TR" dirty="0" err="1" smtClean="0"/>
              <a:t>kongenital</a:t>
            </a:r>
            <a:r>
              <a:rPr lang="tr-TR" dirty="0" smtClean="0"/>
              <a:t> enfeksiyonun %75 inden sorumlu 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CMV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Artan </a:t>
            </a:r>
            <a:r>
              <a:rPr lang="tr-TR" dirty="0" err="1" smtClean="0"/>
              <a:t>gestasyonel</a:t>
            </a:r>
            <a:r>
              <a:rPr lang="tr-TR" dirty="0" smtClean="0"/>
              <a:t> yaşla geçiş oranı artar</a:t>
            </a:r>
          </a:p>
          <a:p>
            <a:r>
              <a:rPr lang="tr-TR" dirty="0" smtClean="0"/>
              <a:t>Hastalığın ağırlığı azalır</a:t>
            </a:r>
          </a:p>
          <a:p>
            <a:r>
              <a:rPr lang="tr-TR" dirty="0" smtClean="0"/>
              <a:t>Vücut sıvılarıyla, direkt temasla yayılır</a:t>
            </a:r>
          </a:p>
          <a:p>
            <a:r>
              <a:rPr lang="tr-TR" dirty="0" smtClean="0"/>
              <a:t>1 aylık </a:t>
            </a:r>
            <a:r>
              <a:rPr lang="tr-TR" dirty="0" err="1" smtClean="0"/>
              <a:t>prodrom</a:t>
            </a:r>
            <a:r>
              <a:rPr lang="tr-TR" dirty="0" smtClean="0"/>
              <a:t> döneminden sonra</a:t>
            </a:r>
          </a:p>
          <a:p>
            <a:pPr>
              <a:buNone/>
            </a:pPr>
            <a:r>
              <a:rPr lang="tr-TR" dirty="0" smtClean="0"/>
              <a:t>    Hastalık ortaya çıkar</a:t>
            </a:r>
          </a:p>
          <a:p>
            <a:r>
              <a:rPr lang="tr-TR" dirty="0" err="1" smtClean="0"/>
              <a:t>Pr</a:t>
            </a:r>
            <a:r>
              <a:rPr lang="tr-TR" dirty="0" smtClean="0"/>
              <a:t>. enfeksiyondan 1-3 ay içinde </a:t>
            </a:r>
            <a:r>
              <a:rPr lang="tr-TR" dirty="0" err="1" smtClean="0"/>
              <a:t>IgM</a:t>
            </a:r>
            <a:r>
              <a:rPr lang="tr-TR" dirty="0" smtClean="0"/>
              <a:t> +</a:t>
            </a:r>
          </a:p>
          <a:p>
            <a:r>
              <a:rPr lang="tr-TR" dirty="0" smtClean="0"/>
              <a:t>Düşük </a:t>
            </a:r>
            <a:r>
              <a:rPr lang="tr-TR" dirty="0" err="1" smtClean="0"/>
              <a:t>IgG</a:t>
            </a:r>
            <a:r>
              <a:rPr lang="tr-TR" dirty="0" smtClean="0"/>
              <a:t> </a:t>
            </a:r>
            <a:r>
              <a:rPr lang="tr-TR" dirty="0" err="1" smtClean="0"/>
              <a:t>avitidesi</a:t>
            </a:r>
            <a:r>
              <a:rPr lang="tr-TR" dirty="0" smtClean="0"/>
              <a:t> ortaya çıkar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CMV </a:t>
            </a:r>
            <a:r>
              <a:rPr lang="tr-TR" dirty="0" err="1" smtClean="0"/>
              <a:t>seropozitifliği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%98.3 (Uysal A 2012, İzmir)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%96.4 (Tamer GS 2009, Kocaeli)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%97.3 (Uyar Y 2008 Samsun)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%94.9 (Ocak S 2007, Hatay)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tr-TR" dirty="0" smtClean="0"/>
              <a:t>CMV </a:t>
            </a:r>
            <a:r>
              <a:rPr lang="tr-TR" dirty="0" err="1" smtClean="0"/>
              <a:t>Yenidoğan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Sarılık, </a:t>
            </a:r>
            <a:r>
              <a:rPr lang="tr-TR" dirty="0" err="1" smtClean="0"/>
              <a:t>peteşi</a:t>
            </a:r>
            <a:r>
              <a:rPr lang="tr-TR" dirty="0" smtClean="0"/>
              <a:t>, HSM, IUGG, </a:t>
            </a:r>
            <a:r>
              <a:rPr lang="tr-TR" dirty="0" err="1" smtClean="0"/>
              <a:t>preterm</a:t>
            </a:r>
            <a:r>
              <a:rPr lang="tr-TR" dirty="0" smtClean="0"/>
              <a:t> doğum, </a:t>
            </a:r>
            <a:r>
              <a:rPr lang="tr-TR" dirty="0" err="1" smtClean="0"/>
              <a:t>mikrosefali</a:t>
            </a:r>
            <a:r>
              <a:rPr lang="tr-TR" dirty="0" smtClean="0"/>
              <a:t>, </a:t>
            </a:r>
            <a:r>
              <a:rPr lang="tr-TR" dirty="0" err="1" smtClean="0"/>
              <a:t>ex</a:t>
            </a:r>
            <a:endParaRPr lang="tr-TR" dirty="0" smtClean="0"/>
          </a:p>
          <a:p>
            <a:r>
              <a:rPr lang="tr-TR" dirty="0" err="1" smtClean="0"/>
              <a:t>Pr</a:t>
            </a:r>
            <a:r>
              <a:rPr lang="tr-TR" dirty="0" smtClean="0"/>
              <a:t>. enfeksiyonların % 25</a:t>
            </a:r>
          </a:p>
          <a:p>
            <a:r>
              <a:rPr lang="tr-TR" dirty="0" err="1" smtClean="0"/>
              <a:t>Rekürent</a:t>
            </a:r>
            <a:r>
              <a:rPr lang="tr-TR" dirty="0" smtClean="0"/>
              <a:t> enfeksiyonların %8 sekel </a:t>
            </a:r>
            <a:r>
              <a:rPr lang="tr-TR" sz="2400" dirty="0" smtClean="0"/>
              <a:t>(</a:t>
            </a:r>
            <a:r>
              <a:rPr lang="tr-TR" sz="2400" dirty="0" err="1" smtClean="0"/>
              <a:t>Cannon</a:t>
            </a:r>
            <a:r>
              <a:rPr lang="tr-TR" sz="2400" dirty="0" smtClean="0"/>
              <a:t>-2005)</a:t>
            </a:r>
          </a:p>
          <a:p>
            <a:r>
              <a:rPr lang="tr-TR" dirty="0" err="1" smtClean="0"/>
              <a:t>Semptomatik</a:t>
            </a:r>
            <a:r>
              <a:rPr lang="tr-TR" dirty="0" smtClean="0"/>
              <a:t> bebeklerde sekel %40-50</a:t>
            </a:r>
          </a:p>
          <a:p>
            <a:r>
              <a:rPr lang="tr-TR" dirty="0" err="1" smtClean="0"/>
              <a:t>Asemptomatik</a:t>
            </a:r>
            <a:r>
              <a:rPr lang="tr-TR" dirty="0" smtClean="0"/>
              <a:t> bebeklerde %13.5 </a:t>
            </a:r>
            <a:r>
              <a:rPr lang="tr-TR" sz="2400" dirty="0" smtClean="0"/>
              <a:t>(</a:t>
            </a:r>
            <a:r>
              <a:rPr lang="tr-TR" sz="2400" dirty="0" err="1" smtClean="0"/>
              <a:t>Dollard</a:t>
            </a:r>
            <a:r>
              <a:rPr lang="tr-TR" sz="2400" dirty="0" smtClean="0"/>
              <a:t>-2007)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</TotalTime>
  <Words>1130</Words>
  <Application>Microsoft Office PowerPoint</Application>
  <PresentationFormat>Ekran Gösterisi (4:3)</PresentationFormat>
  <Paragraphs>259</Paragraphs>
  <Slides>49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49</vt:i4>
      </vt:variant>
    </vt:vector>
  </HeadingPairs>
  <TitlesOfParts>
    <vt:vector size="50" baseType="lpstr">
      <vt:lpstr>Ofis Teması</vt:lpstr>
      <vt:lpstr>TORCH Enfeksiyonları</vt:lpstr>
      <vt:lpstr>TORCH</vt:lpstr>
      <vt:lpstr>TORCH</vt:lpstr>
      <vt:lpstr>Etkenler</vt:lpstr>
      <vt:lpstr>TORCH</vt:lpstr>
      <vt:lpstr>CMV</vt:lpstr>
      <vt:lpstr>CMV</vt:lpstr>
      <vt:lpstr>CMV seropozitifliği</vt:lpstr>
      <vt:lpstr>CMV Yenidoğan </vt:lpstr>
      <vt:lpstr>Kongenital CMV</vt:lpstr>
      <vt:lpstr>Kongenital CMV Tanı</vt:lpstr>
      <vt:lpstr>Tanı</vt:lpstr>
      <vt:lpstr>USG</vt:lpstr>
      <vt:lpstr>Fetal prognoz</vt:lpstr>
      <vt:lpstr>Sonuç </vt:lpstr>
      <vt:lpstr>HSV</vt:lpstr>
      <vt:lpstr>Tanı</vt:lpstr>
      <vt:lpstr>Tanı</vt:lpstr>
      <vt:lpstr>Maternal-fetal geçiş</vt:lpstr>
      <vt:lpstr>Doğum</vt:lpstr>
      <vt:lpstr>Tedavi</vt:lpstr>
      <vt:lpstr>Doğum </vt:lpstr>
      <vt:lpstr>Sonuç </vt:lpstr>
      <vt:lpstr>Rubella</vt:lpstr>
      <vt:lpstr>Kongenital Rubella Sendromu</vt:lpstr>
      <vt:lpstr>Rubella Seronegatifliği</vt:lpstr>
      <vt:lpstr>Tanı </vt:lpstr>
      <vt:lpstr>Rubella </vt:lpstr>
      <vt:lpstr>Parvo Virus B19</vt:lpstr>
      <vt:lpstr>Parvo B19</vt:lpstr>
      <vt:lpstr> Hidrops</vt:lpstr>
      <vt:lpstr>Tanı </vt:lpstr>
      <vt:lpstr>Tedavi hidrops</vt:lpstr>
      <vt:lpstr>Toksoplazmosis </vt:lpstr>
      <vt:lpstr>Vertikal geçiş</vt:lpstr>
      <vt:lpstr>Kongenital toksoplazmosis</vt:lpstr>
      <vt:lpstr>Toksoplazma Seropozitifliği</vt:lpstr>
      <vt:lpstr>Gebelerde Akut Toksoplama</vt:lpstr>
      <vt:lpstr>Tanı </vt:lpstr>
      <vt:lpstr>Tanı </vt:lpstr>
      <vt:lpstr>Tedavi </vt:lpstr>
      <vt:lpstr>Tedavi </vt:lpstr>
      <vt:lpstr>Sifiliz </vt:lpstr>
      <vt:lpstr>Sifiliz </vt:lpstr>
      <vt:lpstr>Sifiliz </vt:lpstr>
      <vt:lpstr>HIV</vt:lpstr>
      <vt:lpstr>HIV  Vertikal Geçiş</vt:lpstr>
      <vt:lpstr>HBsAg</vt:lpstr>
      <vt:lpstr>Slayt 49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TORCH Enfeksiyonları</dc:title>
  <dc:creator>Babür</dc:creator>
  <cp:lastModifiedBy>Babür</cp:lastModifiedBy>
  <cp:revision>105</cp:revision>
  <dcterms:created xsi:type="dcterms:W3CDTF">2017-04-30T11:19:16Z</dcterms:created>
  <dcterms:modified xsi:type="dcterms:W3CDTF">2017-05-19T20:25:49Z</dcterms:modified>
</cp:coreProperties>
</file>