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337" r:id="rId4"/>
    <p:sldId id="304" r:id="rId5"/>
    <p:sldId id="266" r:id="rId6"/>
    <p:sldId id="273" r:id="rId7"/>
    <p:sldId id="267" r:id="rId8"/>
    <p:sldId id="268" r:id="rId9"/>
    <p:sldId id="275" r:id="rId10"/>
    <p:sldId id="331" r:id="rId11"/>
    <p:sldId id="343" r:id="rId12"/>
    <p:sldId id="285" r:id="rId13"/>
    <p:sldId id="322" r:id="rId14"/>
    <p:sldId id="320" r:id="rId15"/>
    <p:sldId id="269" r:id="rId16"/>
    <p:sldId id="293" r:id="rId17"/>
    <p:sldId id="295" r:id="rId18"/>
    <p:sldId id="313" r:id="rId19"/>
    <p:sldId id="307" r:id="rId20"/>
    <p:sldId id="324" r:id="rId21"/>
    <p:sldId id="336" r:id="rId22"/>
    <p:sldId id="344" r:id="rId23"/>
    <p:sldId id="265" r:id="rId24"/>
    <p:sldId id="286" r:id="rId25"/>
    <p:sldId id="312" r:id="rId26"/>
    <p:sldId id="271" r:id="rId27"/>
    <p:sldId id="300" r:id="rId28"/>
    <p:sldId id="315" r:id="rId29"/>
    <p:sldId id="325" r:id="rId30"/>
    <p:sldId id="326" r:id="rId31"/>
    <p:sldId id="294" r:id="rId32"/>
    <p:sldId id="340" r:id="rId33"/>
    <p:sldId id="341" r:id="rId34"/>
    <p:sldId id="338" r:id="rId35"/>
    <p:sldId id="339" r:id="rId36"/>
    <p:sldId id="346" r:id="rId37"/>
    <p:sldId id="347" r:id="rId38"/>
    <p:sldId id="345" r:id="rId39"/>
    <p:sldId id="348" r:id="rId40"/>
    <p:sldId id="321" r:id="rId41"/>
    <p:sldId id="319" r:id="rId42"/>
    <p:sldId id="323" r:id="rId43"/>
    <p:sldId id="316" r:id="rId44"/>
    <p:sldId id="317" r:id="rId45"/>
    <p:sldId id="309" r:id="rId46"/>
    <p:sldId id="288" r:id="rId47"/>
    <p:sldId id="289" r:id="rId48"/>
    <p:sldId id="291" r:id="rId49"/>
    <p:sldId id="290" r:id="rId50"/>
    <p:sldId id="311" r:id="rId51"/>
    <p:sldId id="281" r:id="rId52"/>
    <p:sldId id="277" r:id="rId53"/>
    <p:sldId id="278" r:id="rId54"/>
    <p:sldId id="310" r:id="rId55"/>
    <p:sldId id="305" r:id="rId56"/>
    <p:sldId id="303" r:id="rId57"/>
    <p:sldId id="276" r:id="rId58"/>
    <p:sldId id="280" r:id="rId59"/>
    <p:sldId id="349" r:id="rId60"/>
    <p:sldId id="308" r:id="rId61"/>
    <p:sldId id="327" r:id="rId62"/>
    <p:sldId id="330" r:id="rId63"/>
    <p:sldId id="342" r:id="rId64"/>
    <p:sldId id="329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008C7-8221-564C-8823-60DCE6E074A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F55BCA6-0FB5-6F43-B85F-767241AB8178}">
      <dgm:prSet phldrT="[Text]"/>
      <dgm:spPr/>
      <dgm:t>
        <a:bodyPr/>
        <a:lstStyle/>
        <a:p>
          <a:r>
            <a:rPr lang="tr-TR" b="1" dirty="0" err="1" smtClean="0">
              <a:solidFill>
                <a:srgbClr val="FFFFFF"/>
              </a:solidFill>
            </a:rPr>
            <a:t>Virchow’s</a:t>
          </a:r>
          <a:r>
            <a:rPr lang="tr-TR" b="1" dirty="0" smtClean="0">
              <a:solidFill>
                <a:srgbClr val="FFFFFF"/>
              </a:solidFill>
            </a:rPr>
            <a:t> </a:t>
          </a:r>
          <a:r>
            <a:rPr lang="tr-TR" b="1" dirty="0" err="1" smtClean="0">
              <a:solidFill>
                <a:srgbClr val="FFFFFF"/>
              </a:solidFill>
            </a:rPr>
            <a:t>Triad</a:t>
          </a:r>
          <a:endParaRPr lang="tr-TR" b="1" dirty="0">
            <a:solidFill>
              <a:srgbClr val="FFFFFF"/>
            </a:solidFill>
          </a:endParaRPr>
        </a:p>
      </dgm:t>
    </dgm:pt>
    <dgm:pt modelId="{19526458-3EE0-2942-8CDD-3079487CE9C1}" type="parTrans" cxnId="{A2E4A2A1-38EF-CD48-BA0E-8B866556940C}">
      <dgm:prSet/>
      <dgm:spPr/>
      <dgm:t>
        <a:bodyPr/>
        <a:lstStyle/>
        <a:p>
          <a:endParaRPr lang="tr-TR"/>
        </a:p>
      </dgm:t>
    </dgm:pt>
    <dgm:pt modelId="{06BCA94A-5457-E04D-B28E-DE9BFA7C54A8}" type="sibTrans" cxnId="{A2E4A2A1-38EF-CD48-BA0E-8B866556940C}">
      <dgm:prSet/>
      <dgm:spPr/>
      <dgm:t>
        <a:bodyPr/>
        <a:lstStyle/>
        <a:p>
          <a:endParaRPr lang="tr-TR"/>
        </a:p>
      </dgm:t>
    </dgm:pt>
    <dgm:pt modelId="{AC4902A1-6161-2B4A-B7C1-C49C23DDE462}">
      <dgm:prSet phldrT="[Text]"/>
      <dgm:spPr/>
      <dgm:t>
        <a:bodyPr/>
        <a:lstStyle/>
        <a:p>
          <a:r>
            <a:rPr lang="tr-TR" b="1" dirty="0" err="1" smtClean="0">
              <a:solidFill>
                <a:srgbClr val="FFFFFF"/>
              </a:solidFill>
            </a:rPr>
            <a:t>Venöz</a:t>
          </a:r>
          <a:r>
            <a:rPr lang="tr-TR" b="1" dirty="0" smtClean="0">
              <a:solidFill>
                <a:srgbClr val="FFFFFF"/>
              </a:solidFill>
            </a:rPr>
            <a:t> </a:t>
          </a:r>
          <a:r>
            <a:rPr lang="tr-TR" b="1" dirty="0" err="1" smtClean="0">
              <a:solidFill>
                <a:srgbClr val="FFFFFF"/>
              </a:solidFill>
            </a:rPr>
            <a:t>staz</a:t>
          </a:r>
          <a:endParaRPr lang="tr-TR" b="1" dirty="0">
            <a:solidFill>
              <a:srgbClr val="FFFFFF"/>
            </a:solidFill>
          </a:endParaRPr>
        </a:p>
      </dgm:t>
    </dgm:pt>
    <dgm:pt modelId="{BBC798DF-CF51-D642-9808-79C4B9BEEC43}" type="parTrans" cxnId="{DBC338BC-3C7B-FF4F-8BE2-1A6D334D9A50}">
      <dgm:prSet/>
      <dgm:spPr/>
      <dgm:t>
        <a:bodyPr/>
        <a:lstStyle/>
        <a:p>
          <a:endParaRPr lang="tr-TR"/>
        </a:p>
      </dgm:t>
    </dgm:pt>
    <dgm:pt modelId="{E74A50C5-A724-F249-9692-11F86445135C}" type="sibTrans" cxnId="{DBC338BC-3C7B-FF4F-8BE2-1A6D334D9A50}">
      <dgm:prSet/>
      <dgm:spPr/>
      <dgm:t>
        <a:bodyPr/>
        <a:lstStyle/>
        <a:p>
          <a:endParaRPr lang="tr-TR"/>
        </a:p>
      </dgm:t>
    </dgm:pt>
    <dgm:pt modelId="{66B565CF-A551-2640-A8CB-5400640365A0}">
      <dgm:prSet phldrT="[Text]"/>
      <dgm:spPr/>
      <dgm:t>
        <a:bodyPr/>
        <a:lstStyle/>
        <a:p>
          <a:r>
            <a:rPr lang="tr-TR" b="1" dirty="0" smtClean="0">
              <a:solidFill>
                <a:srgbClr val="FFFFFF"/>
              </a:solidFill>
            </a:rPr>
            <a:t>Vasküler hasar</a:t>
          </a:r>
          <a:endParaRPr lang="tr-TR" b="1" dirty="0">
            <a:solidFill>
              <a:srgbClr val="FFFFFF"/>
            </a:solidFill>
          </a:endParaRPr>
        </a:p>
      </dgm:t>
    </dgm:pt>
    <dgm:pt modelId="{43FA4304-D826-B844-8461-E2793C868A15}" type="parTrans" cxnId="{DA4A2201-04D0-A842-BEE3-2EF352E5B7B5}">
      <dgm:prSet/>
      <dgm:spPr/>
      <dgm:t>
        <a:bodyPr/>
        <a:lstStyle/>
        <a:p>
          <a:endParaRPr lang="tr-TR"/>
        </a:p>
      </dgm:t>
    </dgm:pt>
    <dgm:pt modelId="{2EE93716-E927-E74D-9EF7-631A0B7EB9B1}" type="sibTrans" cxnId="{DA4A2201-04D0-A842-BEE3-2EF352E5B7B5}">
      <dgm:prSet/>
      <dgm:spPr/>
      <dgm:t>
        <a:bodyPr/>
        <a:lstStyle/>
        <a:p>
          <a:endParaRPr lang="tr-TR"/>
        </a:p>
      </dgm:t>
    </dgm:pt>
    <dgm:pt modelId="{B5D8C9BB-8853-7448-A80F-F400533C2DCC}">
      <dgm:prSet phldrT="[Text]"/>
      <dgm:spPr/>
      <dgm:t>
        <a:bodyPr/>
        <a:lstStyle/>
        <a:p>
          <a:r>
            <a:rPr lang="tr-TR" b="1" dirty="0" err="1" smtClean="0">
              <a:solidFill>
                <a:srgbClr val="FFFFFF"/>
              </a:solidFill>
            </a:rPr>
            <a:t>Hiperkogülopati</a:t>
          </a:r>
          <a:endParaRPr lang="tr-TR" b="1" dirty="0">
            <a:solidFill>
              <a:srgbClr val="FFFFFF"/>
            </a:solidFill>
          </a:endParaRPr>
        </a:p>
      </dgm:t>
    </dgm:pt>
    <dgm:pt modelId="{5893C310-613C-8845-8E85-F78D1BCC2807}" type="parTrans" cxnId="{C9040DB9-6948-FA47-A27C-920A4DD98E82}">
      <dgm:prSet/>
      <dgm:spPr/>
      <dgm:t>
        <a:bodyPr/>
        <a:lstStyle/>
        <a:p>
          <a:endParaRPr lang="tr-TR"/>
        </a:p>
      </dgm:t>
    </dgm:pt>
    <dgm:pt modelId="{53C19374-BC79-5E43-9523-4130C3F71C7C}" type="sibTrans" cxnId="{C9040DB9-6948-FA47-A27C-920A4DD98E82}">
      <dgm:prSet/>
      <dgm:spPr/>
      <dgm:t>
        <a:bodyPr/>
        <a:lstStyle/>
        <a:p>
          <a:endParaRPr lang="tr-TR"/>
        </a:p>
      </dgm:t>
    </dgm:pt>
    <dgm:pt modelId="{F47835FC-C887-2947-B29E-4D8C4E9C34E4}" type="pres">
      <dgm:prSet presAssocID="{EAA008C7-8221-564C-8823-60DCE6E07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4B80076-B776-A249-933B-2226C0CCB0A9}" type="pres">
      <dgm:prSet presAssocID="{0F55BCA6-0FB5-6F43-B85F-767241AB8178}" presName="centerShape" presStyleLbl="node0" presStyleIdx="0" presStyleCnt="1"/>
      <dgm:spPr/>
      <dgm:t>
        <a:bodyPr/>
        <a:lstStyle/>
        <a:p>
          <a:endParaRPr lang="tr-TR"/>
        </a:p>
      </dgm:t>
    </dgm:pt>
    <dgm:pt modelId="{113E9BF3-1E1E-D244-A741-9E32CD837E4C}" type="pres">
      <dgm:prSet presAssocID="{BBC798DF-CF51-D642-9808-79C4B9BEEC43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F54CBAAB-0C86-A047-A162-164197A3E7BC}" type="pres">
      <dgm:prSet presAssocID="{AC4902A1-6161-2B4A-B7C1-C49C23DDE4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6B32AE-564A-B843-9527-E2BDEF2C274A}" type="pres">
      <dgm:prSet presAssocID="{43FA4304-D826-B844-8461-E2793C868A15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1EFE2FFF-EE0A-DF4A-9338-1B7B5AA23CDA}" type="pres">
      <dgm:prSet presAssocID="{66B565CF-A551-2640-A8CB-5400640365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BF8F7-5700-DC47-9B86-EF0C34A77691}" type="pres">
      <dgm:prSet presAssocID="{5893C310-613C-8845-8E85-F78D1BCC2807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4A7D0250-026F-9A42-94E5-8E33C5F073E2}" type="pres">
      <dgm:prSet presAssocID="{B5D8C9BB-8853-7448-A80F-F400533C2D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FA3DD8-6A3C-0845-991C-2541F20FD661}" type="presOf" srcId="{B5D8C9BB-8853-7448-A80F-F400533C2DCC}" destId="{4A7D0250-026F-9A42-94E5-8E33C5F073E2}" srcOrd="0" destOrd="0" presId="urn:microsoft.com/office/officeart/2005/8/layout/radial4"/>
    <dgm:cxn modelId="{55FF64A8-ECCB-C94E-B73D-AA6C2A898D83}" type="presOf" srcId="{43FA4304-D826-B844-8461-E2793C868A15}" destId="{066B32AE-564A-B843-9527-E2BDEF2C274A}" srcOrd="0" destOrd="0" presId="urn:microsoft.com/office/officeart/2005/8/layout/radial4"/>
    <dgm:cxn modelId="{DBC338BC-3C7B-FF4F-8BE2-1A6D334D9A50}" srcId="{0F55BCA6-0FB5-6F43-B85F-767241AB8178}" destId="{AC4902A1-6161-2B4A-B7C1-C49C23DDE462}" srcOrd="0" destOrd="0" parTransId="{BBC798DF-CF51-D642-9808-79C4B9BEEC43}" sibTransId="{E74A50C5-A724-F249-9692-11F86445135C}"/>
    <dgm:cxn modelId="{A2E4A2A1-38EF-CD48-BA0E-8B866556940C}" srcId="{EAA008C7-8221-564C-8823-60DCE6E074A2}" destId="{0F55BCA6-0FB5-6F43-B85F-767241AB8178}" srcOrd="0" destOrd="0" parTransId="{19526458-3EE0-2942-8CDD-3079487CE9C1}" sibTransId="{06BCA94A-5457-E04D-B28E-DE9BFA7C54A8}"/>
    <dgm:cxn modelId="{C2CC1ED1-C3D7-524C-88BC-E2D5C6932BA0}" type="presOf" srcId="{66B565CF-A551-2640-A8CB-5400640365A0}" destId="{1EFE2FFF-EE0A-DF4A-9338-1B7B5AA23CDA}" srcOrd="0" destOrd="0" presId="urn:microsoft.com/office/officeart/2005/8/layout/radial4"/>
    <dgm:cxn modelId="{DB179AB2-3B3A-7541-81C2-FA665D0BF3BA}" type="presOf" srcId="{0F55BCA6-0FB5-6F43-B85F-767241AB8178}" destId="{D4B80076-B776-A249-933B-2226C0CCB0A9}" srcOrd="0" destOrd="0" presId="urn:microsoft.com/office/officeart/2005/8/layout/radial4"/>
    <dgm:cxn modelId="{C9040DB9-6948-FA47-A27C-920A4DD98E82}" srcId="{0F55BCA6-0FB5-6F43-B85F-767241AB8178}" destId="{B5D8C9BB-8853-7448-A80F-F400533C2DCC}" srcOrd="2" destOrd="0" parTransId="{5893C310-613C-8845-8E85-F78D1BCC2807}" sibTransId="{53C19374-BC79-5E43-9523-4130C3F71C7C}"/>
    <dgm:cxn modelId="{04912BD5-91BB-294F-A634-49B1B058680A}" type="presOf" srcId="{AC4902A1-6161-2B4A-B7C1-C49C23DDE462}" destId="{F54CBAAB-0C86-A047-A162-164197A3E7BC}" srcOrd="0" destOrd="0" presId="urn:microsoft.com/office/officeart/2005/8/layout/radial4"/>
    <dgm:cxn modelId="{DA4A2201-04D0-A842-BEE3-2EF352E5B7B5}" srcId="{0F55BCA6-0FB5-6F43-B85F-767241AB8178}" destId="{66B565CF-A551-2640-A8CB-5400640365A0}" srcOrd="1" destOrd="0" parTransId="{43FA4304-D826-B844-8461-E2793C868A15}" sibTransId="{2EE93716-E927-E74D-9EF7-631A0B7EB9B1}"/>
    <dgm:cxn modelId="{D1FBD3DC-7128-594B-B026-AF091E56E3D0}" type="presOf" srcId="{BBC798DF-CF51-D642-9808-79C4B9BEEC43}" destId="{113E9BF3-1E1E-D244-A741-9E32CD837E4C}" srcOrd="0" destOrd="0" presId="urn:microsoft.com/office/officeart/2005/8/layout/radial4"/>
    <dgm:cxn modelId="{2F7DA84A-7245-AB41-AC5A-69C9A45CA9F3}" type="presOf" srcId="{5893C310-613C-8845-8E85-F78D1BCC2807}" destId="{15FBF8F7-5700-DC47-9B86-EF0C34A77691}" srcOrd="0" destOrd="0" presId="urn:microsoft.com/office/officeart/2005/8/layout/radial4"/>
    <dgm:cxn modelId="{F0252E60-23A0-5844-91E4-C32906241D2D}" type="presOf" srcId="{EAA008C7-8221-564C-8823-60DCE6E074A2}" destId="{F47835FC-C887-2947-B29E-4D8C4E9C34E4}" srcOrd="0" destOrd="0" presId="urn:microsoft.com/office/officeart/2005/8/layout/radial4"/>
    <dgm:cxn modelId="{70A74D90-F58F-1542-BAF8-D0494DB5C207}" type="presParOf" srcId="{F47835FC-C887-2947-B29E-4D8C4E9C34E4}" destId="{D4B80076-B776-A249-933B-2226C0CCB0A9}" srcOrd="0" destOrd="0" presId="urn:microsoft.com/office/officeart/2005/8/layout/radial4"/>
    <dgm:cxn modelId="{EC3AAD62-DBD6-E440-ADA9-31014CE3054A}" type="presParOf" srcId="{F47835FC-C887-2947-B29E-4D8C4E9C34E4}" destId="{113E9BF3-1E1E-D244-A741-9E32CD837E4C}" srcOrd="1" destOrd="0" presId="urn:microsoft.com/office/officeart/2005/8/layout/radial4"/>
    <dgm:cxn modelId="{603190F3-6439-144C-AA29-62928AB6862E}" type="presParOf" srcId="{F47835FC-C887-2947-B29E-4D8C4E9C34E4}" destId="{F54CBAAB-0C86-A047-A162-164197A3E7BC}" srcOrd="2" destOrd="0" presId="urn:microsoft.com/office/officeart/2005/8/layout/radial4"/>
    <dgm:cxn modelId="{DBD96E00-A404-954A-AFA3-C51FEEB8EF43}" type="presParOf" srcId="{F47835FC-C887-2947-B29E-4D8C4E9C34E4}" destId="{066B32AE-564A-B843-9527-E2BDEF2C274A}" srcOrd="3" destOrd="0" presId="urn:microsoft.com/office/officeart/2005/8/layout/radial4"/>
    <dgm:cxn modelId="{1373BCA6-0844-F74D-948F-E0721E48E534}" type="presParOf" srcId="{F47835FC-C887-2947-B29E-4D8C4E9C34E4}" destId="{1EFE2FFF-EE0A-DF4A-9338-1B7B5AA23CDA}" srcOrd="4" destOrd="0" presId="urn:microsoft.com/office/officeart/2005/8/layout/radial4"/>
    <dgm:cxn modelId="{B6706855-4C8B-7C48-B774-233C21CB965F}" type="presParOf" srcId="{F47835FC-C887-2947-B29E-4D8C4E9C34E4}" destId="{15FBF8F7-5700-DC47-9B86-EF0C34A77691}" srcOrd="5" destOrd="0" presId="urn:microsoft.com/office/officeart/2005/8/layout/radial4"/>
    <dgm:cxn modelId="{58CF9A8B-60E2-DC4E-BED0-B99F055F1566}" type="presParOf" srcId="{F47835FC-C887-2947-B29E-4D8C4E9C34E4}" destId="{4A7D0250-026F-9A42-94E5-8E33C5F073E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80076-B776-A249-933B-2226C0CCB0A9}">
      <dsp:nvSpPr>
        <dsp:cNvPr id="0" name=""/>
        <dsp:cNvSpPr/>
      </dsp:nvSpPr>
      <dsp:spPr>
        <a:xfrm>
          <a:off x="1423217" y="1767767"/>
          <a:ext cx="1312739" cy="13127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solidFill>
                <a:srgbClr val="FFFFFF"/>
              </a:solidFill>
            </a:rPr>
            <a:t>Virchow’s</a:t>
          </a:r>
          <a:r>
            <a:rPr lang="tr-TR" sz="1700" b="1" kern="1200" dirty="0" smtClean="0">
              <a:solidFill>
                <a:srgbClr val="FFFFFF"/>
              </a:solidFill>
            </a:rPr>
            <a:t> </a:t>
          </a:r>
          <a:r>
            <a:rPr lang="tr-TR" sz="1700" b="1" kern="1200" dirty="0" err="1" smtClean="0">
              <a:solidFill>
                <a:srgbClr val="FFFFFF"/>
              </a:solidFill>
            </a:rPr>
            <a:t>Triad</a:t>
          </a:r>
          <a:endParaRPr lang="tr-TR" sz="1700" b="1" kern="1200" dirty="0">
            <a:solidFill>
              <a:srgbClr val="FFFFFF"/>
            </a:solidFill>
          </a:endParaRPr>
        </a:p>
      </dsp:txBody>
      <dsp:txXfrm>
        <a:off x="1615463" y="1960013"/>
        <a:ext cx="928247" cy="928247"/>
      </dsp:txXfrm>
    </dsp:sp>
    <dsp:sp modelId="{113E9BF3-1E1E-D244-A741-9E32CD837E4C}">
      <dsp:nvSpPr>
        <dsp:cNvPr id="0" name=""/>
        <dsp:cNvSpPr/>
      </dsp:nvSpPr>
      <dsp:spPr>
        <a:xfrm rot="12900000">
          <a:off x="529766" y="1522059"/>
          <a:ext cx="1057354" cy="374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CBAAB-0C86-A047-A162-164197A3E7BC}">
      <dsp:nvSpPr>
        <dsp:cNvPr id="0" name=""/>
        <dsp:cNvSpPr/>
      </dsp:nvSpPr>
      <dsp:spPr>
        <a:xfrm>
          <a:off x="1825" y="907047"/>
          <a:ext cx="1247102" cy="99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err="1" smtClean="0">
              <a:solidFill>
                <a:srgbClr val="FFFFFF"/>
              </a:solidFill>
            </a:rPr>
            <a:t>Venöz</a:t>
          </a:r>
          <a:r>
            <a:rPr lang="tr-TR" sz="1300" b="1" kern="1200" dirty="0" smtClean="0">
              <a:solidFill>
                <a:srgbClr val="FFFFFF"/>
              </a:solidFill>
            </a:rPr>
            <a:t> </a:t>
          </a:r>
          <a:r>
            <a:rPr lang="tr-TR" sz="1300" b="1" kern="1200" dirty="0" err="1" smtClean="0">
              <a:solidFill>
                <a:srgbClr val="FFFFFF"/>
              </a:solidFill>
            </a:rPr>
            <a:t>staz</a:t>
          </a:r>
          <a:endParaRPr lang="tr-TR" sz="1300" b="1" kern="1200" dirty="0">
            <a:solidFill>
              <a:srgbClr val="FFFFFF"/>
            </a:solidFill>
          </a:endParaRPr>
        </a:p>
      </dsp:txBody>
      <dsp:txXfrm>
        <a:off x="31046" y="936268"/>
        <a:ext cx="1188660" cy="939240"/>
      </dsp:txXfrm>
    </dsp:sp>
    <dsp:sp modelId="{066B32AE-564A-B843-9527-E2BDEF2C274A}">
      <dsp:nvSpPr>
        <dsp:cNvPr id="0" name=""/>
        <dsp:cNvSpPr/>
      </dsp:nvSpPr>
      <dsp:spPr>
        <a:xfrm rot="16200000">
          <a:off x="1550910" y="990485"/>
          <a:ext cx="1057354" cy="374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E2FFF-EE0A-DF4A-9338-1B7B5AA23CDA}">
      <dsp:nvSpPr>
        <dsp:cNvPr id="0" name=""/>
        <dsp:cNvSpPr/>
      </dsp:nvSpPr>
      <dsp:spPr>
        <a:xfrm>
          <a:off x="1456036" y="150032"/>
          <a:ext cx="1247102" cy="99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rgbClr val="FFFFFF"/>
              </a:solidFill>
            </a:rPr>
            <a:t>Vasküler hasar</a:t>
          </a:r>
          <a:endParaRPr lang="tr-TR" sz="1300" b="1" kern="1200" dirty="0">
            <a:solidFill>
              <a:srgbClr val="FFFFFF"/>
            </a:solidFill>
          </a:endParaRPr>
        </a:p>
      </dsp:txBody>
      <dsp:txXfrm>
        <a:off x="1485257" y="179253"/>
        <a:ext cx="1188660" cy="939240"/>
      </dsp:txXfrm>
    </dsp:sp>
    <dsp:sp modelId="{15FBF8F7-5700-DC47-9B86-EF0C34A77691}">
      <dsp:nvSpPr>
        <dsp:cNvPr id="0" name=""/>
        <dsp:cNvSpPr/>
      </dsp:nvSpPr>
      <dsp:spPr>
        <a:xfrm rot="19500000">
          <a:off x="2572053" y="1522059"/>
          <a:ext cx="1057354" cy="3741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D0250-026F-9A42-94E5-8E33C5F073E2}">
      <dsp:nvSpPr>
        <dsp:cNvPr id="0" name=""/>
        <dsp:cNvSpPr/>
      </dsp:nvSpPr>
      <dsp:spPr>
        <a:xfrm>
          <a:off x="2910246" y="907047"/>
          <a:ext cx="1247102" cy="99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err="1" smtClean="0">
              <a:solidFill>
                <a:srgbClr val="FFFFFF"/>
              </a:solidFill>
            </a:rPr>
            <a:t>Hiperkogülopati</a:t>
          </a:r>
          <a:endParaRPr lang="tr-TR" sz="1300" b="1" kern="1200" dirty="0">
            <a:solidFill>
              <a:srgbClr val="FFFFFF"/>
            </a:solidFill>
          </a:endParaRPr>
        </a:p>
      </dsp:txBody>
      <dsp:txXfrm>
        <a:off x="2939467" y="936268"/>
        <a:ext cx="1188660" cy="93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098A2-9799-0E4E-824F-3AEDF82651F9}" type="datetimeFigureOut">
              <a:rPr lang="en-US" smtClean="0"/>
              <a:t>5/19/2017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8663-BF18-514B-80B7-70B8B1D4A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113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531BF-58A1-6948-AF9D-2D7EC22265D6}" type="datetimeFigureOut">
              <a:rPr lang="en-US" smtClean="0"/>
              <a:t>5/19/2017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12867-408D-8640-90AC-E9DB42FAB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215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22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Uzmaış</a:t>
            </a:r>
            <a:r>
              <a:rPr lang="tr-TR" baseline="0" dirty="0" smtClean="0"/>
              <a:t> mobilizasyon ya da cerrahi bağlı geçirilmiş </a:t>
            </a:r>
            <a:r>
              <a:rPr lang="tr-TR" baseline="0" dirty="0" err="1" smtClean="0"/>
              <a:t>VTE’nin</a:t>
            </a:r>
            <a:r>
              <a:rPr lang="tr-TR" baseline="0" dirty="0" smtClean="0"/>
              <a:t> tekrar ihtimali düşük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81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Postrpartum</a:t>
            </a:r>
            <a:r>
              <a:rPr lang="tr-TR" dirty="0" smtClean="0"/>
              <a:t> </a:t>
            </a:r>
            <a:r>
              <a:rPr lang="tr-TR" dirty="0" err="1" smtClean="0"/>
              <a:t>warfarin</a:t>
            </a:r>
            <a:r>
              <a:rPr lang="tr-TR" dirty="0" smtClean="0"/>
              <a:t> ya da </a:t>
            </a:r>
            <a:r>
              <a:rPr lang="tr-TR" dirty="0" err="1" smtClean="0"/>
              <a:t>heparin</a:t>
            </a:r>
            <a:r>
              <a:rPr lang="tr-TR" dirty="0" smtClean="0"/>
              <a:t> </a:t>
            </a:r>
            <a:r>
              <a:rPr lang="tr-TR" dirty="0" err="1" smtClean="0"/>
              <a:t>terapotik</a:t>
            </a:r>
            <a:r>
              <a:rPr lang="tr-TR" dirty="0" smtClean="0"/>
              <a:t> dozda amaç INR 2-3 tutmak.</a:t>
            </a:r>
          </a:p>
          <a:p>
            <a:r>
              <a:rPr lang="tr-TR" dirty="0" err="1" smtClean="0"/>
              <a:t>Heparinden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warfrine</a:t>
            </a:r>
            <a:r>
              <a:rPr lang="tr-TR" baseline="0" dirty="0" smtClean="0"/>
              <a:t> geçerken postpartum 4-5 gün </a:t>
            </a:r>
            <a:r>
              <a:rPr lang="tr-TR" baseline="0" dirty="0" err="1" smtClean="0"/>
              <a:t>heparin</a:t>
            </a:r>
            <a:r>
              <a:rPr lang="tr-TR" baseline="0" dirty="0" smtClean="0"/>
              <a:t> + </a:t>
            </a:r>
            <a:r>
              <a:rPr lang="tr-TR" baseline="0" dirty="0" err="1" smtClean="0"/>
              <a:t>warfarin</a:t>
            </a:r>
            <a:r>
              <a:rPr lang="tr-TR" baseline="0" dirty="0" smtClean="0"/>
              <a:t> kullanılmalı.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15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Anti-</a:t>
            </a:r>
            <a:r>
              <a:rPr lang="tr-TR" dirty="0" err="1" smtClean="0"/>
              <a:t>Xa</a:t>
            </a:r>
            <a:r>
              <a:rPr lang="tr-TR" baseline="0" dirty="0" smtClean="0"/>
              <a:t> aktivitesi dozdan 4-6 saat sonra alınmalı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52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37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83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18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41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Yüz binde 0.79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17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VTE riski Gebe olmayanda 10</a:t>
            </a:r>
            <a:r>
              <a:rPr lang="tr-TR" baseline="0" dirty="0" smtClean="0"/>
              <a:t> binde birden gebelikte binde 1’e yükselir.</a:t>
            </a:r>
          </a:p>
          <a:p>
            <a:r>
              <a:rPr lang="tr-TR" dirty="0" smtClean="0"/>
              <a:t>Risk Özellikle 3-6 hafta çok yüksek sonra azalır ama 12 hafta boyunca yüksek kalır.</a:t>
            </a:r>
          </a:p>
          <a:p>
            <a:r>
              <a:rPr lang="tr-TR" dirty="0" smtClean="0"/>
              <a:t>%80 DVT % 20 PE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80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ACCP HİT açısından &gt;%1’ den fazla riski olanlara 2-3.günden başlayıp</a:t>
            </a:r>
            <a:r>
              <a:rPr lang="tr-TR" baseline="0" dirty="0" smtClean="0"/>
              <a:t> 4-14 güne kadar trombosit sayımı öneriyor. Gebelerde &gt;%1 takip gerekmiyor.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37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16 randomize kontrollü çalışmayı içeriyor.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83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 (yüksek </a:t>
            </a:r>
            <a:r>
              <a:rPr lang="tr-TR" baseline="0" dirty="0" err="1" smtClean="0"/>
              <a:t>profilaktik</a:t>
            </a:r>
            <a:r>
              <a:rPr lang="tr-TR" baseline="0" dirty="0" smtClean="0"/>
              <a:t> dozda (</a:t>
            </a:r>
            <a:r>
              <a:rPr lang="tr-TR" baseline="0" dirty="0" err="1" smtClean="0"/>
              <a:t>intermediate</a:t>
            </a:r>
            <a:r>
              <a:rPr lang="tr-TR" baseline="0" dirty="0" smtClean="0"/>
              <a:t> doz</a:t>
            </a:r>
          </a:p>
          <a:p>
            <a:r>
              <a:rPr lang="tr-TR" baseline="0" dirty="0" err="1" smtClean="0"/>
              <a:t>TargetAnti</a:t>
            </a:r>
            <a:r>
              <a:rPr lang="tr-TR" baseline="0" dirty="0" smtClean="0"/>
              <a:t> </a:t>
            </a:r>
            <a:r>
              <a:rPr lang="tr-TR" baseline="0" dirty="0" err="1" smtClean="0"/>
              <a:t>Xa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level</a:t>
            </a:r>
            <a:r>
              <a:rPr lang="tr-TR" baseline="0" dirty="0" smtClean="0"/>
              <a:t> 0.6-1 U/</a:t>
            </a:r>
            <a:r>
              <a:rPr lang="tr-TR" baseline="0" dirty="0" err="1" smtClean="0"/>
              <a:t>mL</a:t>
            </a:r>
            <a:r>
              <a:rPr lang="tr-TR" baseline="0" dirty="0" smtClean="0"/>
              <a:t> (4 saat sonra)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82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2867-408D-8640-90AC-E9DB42FAB6E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94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0417-71CE-E64A-A94A-09A405DDBC09}" type="datetime1">
              <a:rPr lang="tr-TR" smtClean="0"/>
              <a:t>19.05.2017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1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D34-EAB6-A84D-AA73-FD71014C195D}" type="datetime1">
              <a:rPr lang="tr-TR" smtClean="0"/>
              <a:t>19.05.2017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3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424-1385-1F48-AB82-1D6BA04ADE37}" type="datetime1">
              <a:rPr lang="tr-TR" smtClean="0"/>
              <a:t>19.05.2017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2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9B45-A261-E84F-A01C-287F8780DD84}" type="datetime1">
              <a:rPr lang="tr-TR" smtClean="0"/>
              <a:t>19.05.2017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1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CC6F-EC61-D442-963E-C0C1BA1FD1A6}" type="datetime1">
              <a:rPr lang="tr-TR" smtClean="0"/>
              <a:t>19.05.2017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8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290A-B05C-0E44-BC84-3F2E36159B04}" type="datetime1">
              <a:rPr lang="tr-TR" smtClean="0"/>
              <a:t>19.05.2017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3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12C0-C9B0-564B-8D19-36E1A1FE67DA}" type="datetime1">
              <a:rPr lang="tr-TR" smtClean="0"/>
              <a:t>19.05.2017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73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51E-CD82-B74C-B54D-E309AEDE0D2B}" type="datetime1">
              <a:rPr lang="tr-TR" smtClean="0"/>
              <a:t>19.05.2017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12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0BBF-6B86-A241-AFA3-CB1F63EE72E8}" type="datetime1">
              <a:rPr lang="tr-TR" smtClean="0"/>
              <a:t>19.05.2017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81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5CF6-323A-F740-BDB4-11CFCB8A0DF6}" type="datetime1">
              <a:rPr lang="tr-TR" smtClean="0"/>
              <a:t>19.05.2017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5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C749-7086-CA42-A86E-AFAFEBD4498A}" type="datetime1">
              <a:rPr lang="tr-TR" smtClean="0"/>
              <a:t>19.05.2017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5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AAF9-6C27-3A4B-BAC9-9C5452A3D288}" type="datetime1">
              <a:rPr lang="tr-TR" smtClean="0"/>
              <a:t>19.05.2017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B8BF-5641-1545-85D0-EF81D05B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u="sng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841" y="2606062"/>
            <a:ext cx="8499614" cy="1655762"/>
          </a:xfrm>
        </p:spPr>
        <p:txBody>
          <a:bodyPr/>
          <a:lstStyle/>
          <a:p>
            <a:pPr algn="ctr"/>
            <a:r>
              <a:rPr lang="tr-TR" u="none" dirty="0"/>
              <a:t>J</a:t>
            </a:r>
            <a:r>
              <a:rPr lang="tr-TR" sz="4400" u="none" dirty="0" smtClean="0"/>
              <a:t>inekoloji ve </a:t>
            </a:r>
            <a:r>
              <a:rPr lang="tr-TR" u="none" dirty="0"/>
              <a:t>O</a:t>
            </a:r>
            <a:r>
              <a:rPr lang="tr-TR" sz="4400" u="none" dirty="0" smtClean="0"/>
              <a:t>bstetride Tromboprofilaksi</a:t>
            </a:r>
            <a:endParaRPr lang="tr-TR" sz="4400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1806" y="5082530"/>
            <a:ext cx="4731849" cy="105571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oç.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r. Emin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stünyurt</a:t>
            </a:r>
          </a:p>
          <a:p>
            <a:pPr algn="r"/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SBÜ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ursa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üksek </a:t>
            </a:r>
            <a:r>
              <a:rPr lang="tr-TR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İ</a:t>
            </a:r>
            <a:r>
              <a:rPr lang="tr-T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htisas EAH</a:t>
            </a:r>
            <a:endParaRPr lang="tr-T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841" y="5962933"/>
            <a:ext cx="197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0090"/>
                </a:solidFill>
              </a:rPr>
              <a:t>MAYIS 2017</a:t>
            </a:r>
            <a:endParaRPr lang="tr-TR" sz="2800" b="1" dirty="0">
              <a:solidFill>
                <a:srgbClr val="000090"/>
              </a:solidFill>
            </a:endParaRPr>
          </a:p>
        </p:txBody>
      </p:sp>
      <p:pic>
        <p:nvPicPr>
          <p:cNvPr id="5" name="Picture 4" descr="Ekran Resmi 2017-05-15 00.30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39207" r="9381" b="19762"/>
          <a:stretch/>
        </p:blipFill>
        <p:spPr>
          <a:xfrm>
            <a:off x="2317980" y="900016"/>
            <a:ext cx="4414026" cy="1120776"/>
          </a:xfrm>
          <a:prstGeom prst="rect">
            <a:avLst/>
          </a:prstGeom>
        </p:spPr>
      </p:pic>
      <p:pic>
        <p:nvPicPr>
          <p:cNvPr id="6" name="Picture 5" descr="Ekran Resmi 2017-05-15 00.30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8200"/>
          <a:stretch/>
        </p:blipFill>
        <p:spPr>
          <a:xfrm>
            <a:off x="0" y="0"/>
            <a:ext cx="9144000" cy="900016"/>
          </a:xfrm>
          <a:prstGeom prst="rect">
            <a:avLst/>
          </a:prstGeom>
        </p:spPr>
      </p:pic>
      <p:pic>
        <p:nvPicPr>
          <p:cNvPr id="7" name="Picture 6" descr="Ekran Resmi 2017-05-15 00.30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3" r="90966" b="16512"/>
          <a:stretch/>
        </p:blipFill>
        <p:spPr>
          <a:xfrm>
            <a:off x="0" y="900016"/>
            <a:ext cx="2317980" cy="1120776"/>
          </a:xfrm>
          <a:prstGeom prst="rect">
            <a:avLst/>
          </a:prstGeom>
        </p:spPr>
      </p:pic>
      <p:pic>
        <p:nvPicPr>
          <p:cNvPr id="8" name="Picture 7" descr="Ekran Resmi 2017-05-15 00.30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3" r="90966" b="16512"/>
          <a:stretch/>
        </p:blipFill>
        <p:spPr>
          <a:xfrm>
            <a:off x="6854816" y="900016"/>
            <a:ext cx="2289184" cy="11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74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İNGİLTERE ANNE ÖLÜMLERİ (1985-2008)</a:t>
            </a:r>
            <a:endParaRPr lang="tr-TR" dirty="0"/>
          </a:p>
        </p:txBody>
      </p:sp>
      <p:pic>
        <p:nvPicPr>
          <p:cNvPr id="4" name="Content Placeholder 3" descr="Ekran Resmi 2017-05-16 00.10.37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8229" r="10126" b="9232"/>
          <a:stretch/>
        </p:blipFill>
        <p:spPr>
          <a:xfrm>
            <a:off x="666804" y="1417638"/>
            <a:ext cx="7818286" cy="5252345"/>
          </a:xfrm>
        </p:spPr>
      </p:pic>
      <p:sp>
        <p:nvSpPr>
          <p:cNvPr id="5" name="Rectangle 4"/>
          <p:cNvSpPr/>
          <p:nvPr/>
        </p:nvSpPr>
        <p:spPr>
          <a:xfrm>
            <a:off x="544509" y="2601417"/>
            <a:ext cx="8027890" cy="32055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7979573" y="1874006"/>
            <a:ext cx="505517" cy="104796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739041" y="1874006"/>
            <a:ext cx="505517" cy="10479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050" y="6481414"/>
            <a:ext cx="139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FF"/>
                </a:solidFill>
              </a:rPr>
              <a:t>CMACE 2011</a:t>
            </a:r>
            <a:endParaRPr lang="tr-T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17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TROMBOPROFİLAKSİ SEÇENEKLERİ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3500" b="1" dirty="0" smtClean="0"/>
              <a:t>FARMAKOLOJİK TROMBOPROFİLAKSİ</a:t>
            </a:r>
          </a:p>
          <a:p>
            <a:pPr lvl="1">
              <a:buFont typeface="Wingdings" charset="2"/>
              <a:buChar char="Ø"/>
            </a:pPr>
            <a:r>
              <a:rPr lang="tr-TR" dirty="0" smtClean="0"/>
              <a:t>LMWH/ UFH</a:t>
            </a:r>
          </a:p>
          <a:p>
            <a:pPr lvl="1">
              <a:buFont typeface="Wingdings" charset="2"/>
              <a:buChar char="Ø"/>
            </a:pPr>
            <a:r>
              <a:rPr lang="tr-TR" dirty="0" smtClean="0"/>
              <a:t>Aspirin</a:t>
            </a:r>
          </a:p>
          <a:p>
            <a:pPr lvl="1">
              <a:buFont typeface="Wingdings" charset="2"/>
              <a:buChar char="Ø"/>
            </a:pPr>
            <a:r>
              <a:rPr lang="tr-TR" dirty="0" err="1" smtClean="0"/>
              <a:t>Warfarin</a:t>
            </a:r>
            <a:endParaRPr lang="tr-TR" dirty="0" smtClean="0"/>
          </a:p>
          <a:p>
            <a:pPr lvl="1">
              <a:buFont typeface="Wingdings" charset="2"/>
              <a:buChar char="Ø"/>
            </a:pPr>
            <a:r>
              <a:rPr lang="tr-TR" dirty="0" smtClean="0"/>
              <a:t>Faktör </a:t>
            </a:r>
            <a:r>
              <a:rPr lang="tr-TR" dirty="0" err="1" smtClean="0"/>
              <a:t>Xa</a:t>
            </a:r>
            <a:r>
              <a:rPr lang="tr-TR" dirty="0" smtClean="0"/>
              <a:t> inhibitörleri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3500" b="1" dirty="0" smtClean="0"/>
              <a:t>MEKANİK YÖNTEM</a:t>
            </a:r>
          </a:p>
          <a:p>
            <a:pPr lvl="1">
              <a:buFont typeface="Wingdings" charset="2"/>
              <a:buChar char="Ø"/>
            </a:pPr>
            <a:r>
              <a:rPr lang="tr-TR" dirty="0" smtClean="0"/>
              <a:t>Dereceli kompresyon çorapları</a:t>
            </a:r>
          </a:p>
          <a:p>
            <a:pPr lvl="1">
              <a:buFont typeface="Wingdings" charset="2"/>
              <a:buChar char="Ø"/>
            </a:pPr>
            <a:r>
              <a:rPr lang="tr-TR" dirty="0" smtClean="0"/>
              <a:t>Aralıklı </a:t>
            </a:r>
            <a:r>
              <a:rPr lang="tr-TR" dirty="0" err="1" smtClean="0"/>
              <a:t>pnomatik</a:t>
            </a:r>
            <a:r>
              <a:rPr lang="tr-TR" dirty="0" smtClean="0"/>
              <a:t> kompresyon</a:t>
            </a:r>
          </a:p>
          <a:p>
            <a:pPr lvl="1">
              <a:buFont typeface="Wingdings" charset="2"/>
              <a:buChar char="Ø"/>
            </a:pPr>
            <a:r>
              <a:rPr lang="tr-TR" dirty="0" smtClean="0"/>
              <a:t>Ayak </a:t>
            </a:r>
            <a:r>
              <a:rPr lang="tr-TR" dirty="0" err="1" smtClean="0"/>
              <a:t>venöz</a:t>
            </a:r>
            <a:r>
              <a:rPr lang="tr-TR" dirty="0" smtClean="0"/>
              <a:t> pompaları</a:t>
            </a:r>
          </a:p>
          <a:p>
            <a:pPr lvl="1">
              <a:buFont typeface="Wingdings" charset="2"/>
              <a:buChar char="Ø"/>
            </a:pPr>
            <a:r>
              <a:rPr lang="tr-TR" dirty="0" smtClean="0"/>
              <a:t>Erken mobilizasyon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43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ANTİKOAGULAN İLAÇLAR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*</a:t>
            </a:r>
            <a:r>
              <a:rPr lang="tr-TR" sz="2800" b="1" u="sng" dirty="0" smtClean="0"/>
              <a:t>DOLAYLI TROMBİN İNHİBİTÖRLERİ</a:t>
            </a:r>
          </a:p>
          <a:p>
            <a:r>
              <a:rPr lang="tr-TR" sz="2800" dirty="0" smtClean="0"/>
              <a:t>LMWH</a:t>
            </a:r>
          </a:p>
          <a:p>
            <a:r>
              <a:rPr lang="tr-TR" sz="2800" dirty="0" smtClean="0"/>
              <a:t>Sentetik </a:t>
            </a:r>
            <a:r>
              <a:rPr lang="tr-TR" sz="2800" dirty="0" err="1" smtClean="0"/>
              <a:t>heparin</a:t>
            </a:r>
            <a:r>
              <a:rPr lang="tr-TR" sz="2800" dirty="0" smtClean="0"/>
              <a:t> </a:t>
            </a:r>
            <a:r>
              <a:rPr lang="tr-TR" sz="2800" dirty="0" err="1" smtClean="0"/>
              <a:t>pentasakkaridleri</a:t>
            </a:r>
            <a:r>
              <a:rPr lang="tr-TR" sz="2800" dirty="0" smtClean="0"/>
              <a:t> (</a:t>
            </a:r>
            <a:r>
              <a:rPr lang="tr-TR" sz="2800" dirty="0" err="1" smtClean="0"/>
              <a:t>Fondaparinux</a:t>
            </a:r>
            <a:r>
              <a:rPr lang="tr-TR" sz="2800" dirty="0" smtClean="0"/>
              <a:t>)</a:t>
            </a:r>
          </a:p>
          <a:p>
            <a:r>
              <a:rPr lang="tr-TR" sz="2800" dirty="0" smtClean="0"/>
              <a:t>Oral Faktör </a:t>
            </a:r>
            <a:r>
              <a:rPr lang="tr-TR" sz="2800" dirty="0" err="1" smtClean="0"/>
              <a:t>Xa</a:t>
            </a:r>
            <a:r>
              <a:rPr lang="tr-TR" sz="2800" dirty="0" smtClean="0"/>
              <a:t> inhibitörleri (</a:t>
            </a:r>
            <a:r>
              <a:rPr lang="tr-TR" sz="2800" dirty="0" err="1" smtClean="0"/>
              <a:t>Rivaroxaban</a:t>
            </a:r>
            <a:r>
              <a:rPr lang="tr-TR" sz="2800" dirty="0" smtClean="0"/>
              <a:t>, </a:t>
            </a:r>
            <a:r>
              <a:rPr lang="tr-TR" sz="2800" dirty="0" err="1" smtClean="0"/>
              <a:t>Apixaban</a:t>
            </a:r>
            <a:r>
              <a:rPr lang="tr-TR" sz="2800" dirty="0" smtClean="0"/>
              <a:t>, </a:t>
            </a:r>
            <a:r>
              <a:rPr lang="tr-TR" sz="2800" dirty="0" err="1" smtClean="0"/>
              <a:t>Edoxaban</a:t>
            </a:r>
            <a:r>
              <a:rPr lang="tr-TR" sz="2800" dirty="0" smtClean="0"/>
              <a:t>)</a:t>
            </a:r>
          </a:p>
          <a:p>
            <a:pPr marL="0" indent="0">
              <a:buNone/>
            </a:pPr>
            <a:r>
              <a:rPr lang="tr-TR" sz="2800" dirty="0"/>
              <a:t>*</a:t>
            </a:r>
            <a:r>
              <a:rPr lang="tr-TR" sz="2800" b="1" u="sng" dirty="0" smtClean="0"/>
              <a:t>DİREK TROMBİN İNHİBİTÖRLERİ</a:t>
            </a:r>
          </a:p>
          <a:p>
            <a:r>
              <a:rPr lang="tr-TR" sz="2800" dirty="0" err="1" smtClean="0"/>
              <a:t>Argatroban</a:t>
            </a:r>
            <a:r>
              <a:rPr lang="tr-TR" sz="2800" dirty="0" smtClean="0"/>
              <a:t>, </a:t>
            </a:r>
            <a:r>
              <a:rPr lang="tr-TR" sz="2800" dirty="0" err="1" smtClean="0"/>
              <a:t>Lepirudin</a:t>
            </a:r>
            <a:r>
              <a:rPr lang="tr-TR" sz="2800" dirty="0" smtClean="0"/>
              <a:t>, </a:t>
            </a:r>
            <a:r>
              <a:rPr lang="tr-TR" sz="2800" dirty="0" err="1" smtClean="0"/>
              <a:t>Bivalirudin</a:t>
            </a:r>
            <a:r>
              <a:rPr lang="tr-TR" sz="2800" dirty="0" smtClean="0"/>
              <a:t>, </a:t>
            </a:r>
            <a:r>
              <a:rPr lang="tr-TR" sz="2800" dirty="0" err="1" smtClean="0"/>
              <a:t>Dabigatran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/>
              <a:t>*</a:t>
            </a:r>
            <a:r>
              <a:rPr lang="tr-TR" sz="2800" b="1" u="sng" dirty="0" smtClean="0"/>
              <a:t>K VİTAMİNİ ANTAGONİSTLERİ</a:t>
            </a:r>
          </a:p>
          <a:p>
            <a:r>
              <a:rPr lang="tr-TR" sz="2800" dirty="0" err="1" smtClean="0"/>
              <a:t>Varfarin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3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TROMBOPROFİLAKSİDE İLK TERCİH LMWH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54" y="1399004"/>
            <a:ext cx="8291513" cy="4608512"/>
          </a:xfrm>
        </p:spPr>
        <p:txBody>
          <a:bodyPr/>
          <a:lstStyle/>
          <a:p>
            <a:r>
              <a:rPr lang="tr-TR" dirty="0" smtClean="0"/>
              <a:t>Unfraksiyone heparine göre: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30044"/>
            <a:ext cx="4393728" cy="333629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 smtClean="0"/>
              <a:t>Mortalite  </a:t>
            </a:r>
            <a:r>
              <a:rPr lang="tr-TR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tr-TR" sz="2400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 err="1"/>
              <a:t>Rekürren</a:t>
            </a:r>
            <a:r>
              <a:rPr lang="tr-TR" sz="2400" dirty="0"/>
              <a:t> </a:t>
            </a:r>
            <a:r>
              <a:rPr lang="tr-TR" sz="2400" dirty="0" smtClean="0"/>
              <a:t>VTE  </a:t>
            </a:r>
            <a:r>
              <a:rPr lang="tr-TR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tr-TR" sz="2400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 err="1"/>
              <a:t>Hemoraji</a:t>
            </a:r>
            <a:r>
              <a:rPr lang="tr-TR" sz="2400" dirty="0"/>
              <a:t> </a:t>
            </a:r>
            <a:r>
              <a:rPr lang="tr-TR" sz="2400" dirty="0" smtClean="0"/>
              <a:t>  </a:t>
            </a:r>
            <a:r>
              <a:rPr lang="tr-TR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tr-TR" sz="2400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 smtClean="0"/>
              <a:t>Öngörülebilir etkinlik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 err="1" smtClean="0"/>
              <a:t>Monitorizasyon</a:t>
            </a:r>
            <a:r>
              <a:rPr lang="tr-TR" sz="2400" dirty="0" smtClean="0"/>
              <a:t> gerekmemesi</a:t>
            </a:r>
            <a:endParaRPr lang="tr-TR" sz="2400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/>
              <a:t>Uygulama </a:t>
            </a:r>
            <a:r>
              <a:rPr lang="tr-TR" sz="2400" dirty="0" smtClean="0"/>
              <a:t>kolaylığı (tek doz)</a:t>
            </a:r>
            <a:endParaRPr lang="tr-TR" sz="2400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 err="1" smtClean="0"/>
              <a:t>Trombositopeni</a:t>
            </a:r>
            <a:r>
              <a:rPr lang="tr-TR" sz="2400" dirty="0" smtClean="0"/>
              <a:t>  </a:t>
            </a:r>
            <a:r>
              <a:rPr lang="tr-TR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tr-TR" sz="2400" dirty="0" smtClean="0">
                <a:ea typeface="Wingdings"/>
                <a:cs typeface="Wingdings"/>
                <a:sym typeface="Wingdings"/>
              </a:rPr>
              <a:t>Osteoporoz  </a:t>
            </a:r>
            <a:r>
              <a:rPr lang="tr-TR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tr-T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88131" y="3028061"/>
            <a:ext cx="3584657" cy="252376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tr-TR" sz="2400" dirty="0" smtClean="0"/>
              <a:t>Daha pahalı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tr-TR" sz="2400" dirty="0" smtClean="0"/>
              <a:t>Yarı ömrü daha uzun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tr-TR" sz="2400" dirty="0" err="1" smtClean="0"/>
              <a:t>Protaminin</a:t>
            </a:r>
            <a:r>
              <a:rPr lang="tr-TR" sz="2400" dirty="0" smtClean="0"/>
              <a:t> düzeltici</a:t>
            </a:r>
          </a:p>
          <a:p>
            <a:pPr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etkisi sınırlı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tr-TR" sz="2400" dirty="0" smtClean="0"/>
              <a:t>Anti-</a:t>
            </a:r>
            <a:r>
              <a:rPr lang="tr-TR" sz="2400" dirty="0" err="1" smtClean="0"/>
              <a:t>Xa</a:t>
            </a:r>
            <a:r>
              <a:rPr lang="tr-TR" sz="2400" dirty="0" smtClean="0"/>
              <a:t> testi kanamayı</a:t>
            </a:r>
          </a:p>
          <a:p>
            <a:pPr>
              <a:lnSpc>
                <a:spcPct val="11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    öngörmede yetersiz</a:t>
            </a:r>
            <a:endParaRPr lang="tr-TR" sz="2400" dirty="0"/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7" y="1962398"/>
            <a:ext cx="1067646" cy="1067646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29" y="1944056"/>
            <a:ext cx="1085988" cy="1085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8741" y="6131474"/>
            <a:ext cx="264653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i="1" baseline="30000" dirty="0" err="1">
                <a:solidFill>
                  <a:srgbClr val="0000FF"/>
                </a:solidFill>
              </a:rPr>
              <a:t>Cochrane</a:t>
            </a:r>
            <a:r>
              <a:rPr lang="tr-TR" sz="2000" b="1" i="1" baseline="30000" dirty="0">
                <a:solidFill>
                  <a:srgbClr val="0000FF"/>
                </a:solidFill>
              </a:rPr>
              <a:t> Database </a:t>
            </a:r>
            <a:r>
              <a:rPr lang="tr-TR" sz="2000" b="1" i="1" baseline="30000" dirty="0" err="1">
                <a:solidFill>
                  <a:srgbClr val="0000FF"/>
                </a:solidFill>
              </a:rPr>
              <a:t>Syst</a:t>
            </a:r>
            <a:r>
              <a:rPr lang="tr-TR" sz="2000" b="1" i="1" baseline="30000" dirty="0">
                <a:solidFill>
                  <a:srgbClr val="0000FF"/>
                </a:solidFill>
              </a:rPr>
              <a:t> </a:t>
            </a:r>
            <a:r>
              <a:rPr lang="tr-TR" sz="2000" b="1" i="1" baseline="30000" dirty="0" err="1">
                <a:solidFill>
                  <a:srgbClr val="0000FF"/>
                </a:solidFill>
              </a:rPr>
              <a:t>Rev</a:t>
            </a:r>
            <a:r>
              <a:rPr lang="tr-TR" sz="2000" b="1" i="1" baseline="30000" dirty="0">
                <a:solidFill>
                  <a:srgbClr val="0000FF"/>
                </a:solidFill>
              </a:rPr>
              <a:t>. </a:t>
            </a:r>
            <a:r>
              <a:rPr lang="tr-TR" sz="2000" b="1" i="1" baseline="30000" dirty="0" smtClean="0">
                <a:solidFill>
                  <a:srgbClr val="0000FF"/>
                </a:solidFill>
              </a:rPr>
              <a:t>2004</a:t>
            </a:r>
          </a:p>
          <a:p>
            <a:pPr algn="r"/>
            <a:r>
              <a:rPr lang="tr-TR" sz="2000" b="1" i="1" baseline="30000" dirty="0" err="1" smtClean="0">
                <a:solidFill>
                  <a:srgbClr val="0000FF"/>
                </a:solidFill>
              </a:rPr>
              <a:t>Eur</a:t>
            </a:r>
            <a:r>
              <a:rPr lang="tr-TR" sz="2000" b="1" i="1" baseline="30000" dirty="0" smtClean="0">
                <a:solidFill>
                  <a:srgbClr val="0000FF"/>
                </a:solidFill>
              </a:rPr>
              <a:t> </a:t>
            </a:r>
            <a:r>
              <a:rPr lang="tr-TR" sz="2000" b="1" i="1" baseline="30000" dirty="0" err="1" smtClean="0">
                <a:solidFill>
                  <a:srgbClr val="0000FF"/>
                </a:solidFill>
              </a:rPr>
              <a:t>Heart</a:t>
            </a:r>
            <a:r>
              <a:rPr lang="tr-TR" sz="2000" b="1" i="1" baseline="30000" dirty="0" smtClean="0">
                <a:solidFill>
                  <a:srgbClr val="0000FF"/>
                </a:solidFill>
              </a:rPr>
              <a:t> J 2000</a:t>
            </a:r>
            <a:endParaRPr lang="tr-TR" sz="2000" b="1" i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ANTİKOAGULAN SEÇİMİ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dirty="0" smtClean="0"/>
              <a:t>İlk tercih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                 </a:t>
            </a:r>
          </a:p>
          <a:p>
            <a:pPr>
              <a:lnSpc>
                <a:spcPct val="80000"/>
              </a:lnSpc>
            </a:pPr>
            <a:r>
              <a:rPr lang="tr-TR" dirty="0" smtClean="0"/>
              <a:t>Böbrek fonksiyon bozukluğu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Doğum yakınsa</a:t>
            </a:r>
          </a:p>
          <a:p>
            <a:pPr marL="0" indent="0"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</a:pPr>
            <a:r>
              <a:rPr lang="tr-TR" dirty="0" smtClean="0"/>
              <a:t>Ciddi </a:t>
            </a:r>
            <a:r>
              <a:rPr lang="tr-TR" dirty="0" err="1" smtClean="0"/>
              <a:t>heparin</a:t>
            </a:r>
            <a:r>
              <a:rPr lang="tr-TR" dirty="0" smtClean="0"/>
              <a:t> alerjisi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HİT</a:t>
            </a:r>
          </a:p>
          <a:p>
            <a:pPr marL="0" indent="0"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</a:pPr>
            <a:r>
              <a:rPr lang="tr-TR" dirty="0" err="1"/>
              <a:t>L</a:t>
            </a:r>
            <a:r>
              <a:rPr lang="tr-TR" dirty="0" err="1" smtClean="0"/>
              <a:t>aktasyonda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905547" y="1501954"/>
            <a:ext cx="1056900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LMWH</a:t>
            </a:r>
            <a:endParaRPr lang="tr-T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1944" y="2715240"/>
            <a:ext cx="715310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UFH</a:t>
            </a:r>
            <a:endParaRPr lang="tr-T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97262" y="5133577"/>
            <a:ext cx="2238689" cy="132343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LMWH</a:t>
            </a:r>
          </a:p>
          <a:p>
            <a:r>
              <a:rPr lang="tr-TR" sz="2000" b="1" dirty="0" smtClean="0"/>
              <a:t>UFH</a:t>
            </a:r>
          </a:p>
          <a:p>
            <a:r>
              <a:rPr lang="tr-TR" sz="2000" b="1" dirty="0" smtClean="0"/>
              <a:t>WARFARİN</a:t>
            </a:r>
          </a:p>
          <a:p>
            <a:r>
              <a:rPr lang="tr-TR" sz="2000" b="1" dirty="0" smtClean="0"/>
              <a:t>ACENOCOUMAROL</a:t>
            </a:r>
            <a:endParaRPr lang="tr-T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39830" y="3941867"/>
            <a:ext cx="2296121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DANAPAROİD</a:t>
            </a:r>
          </a:p>
          <a:p>
            <a:r>
              <a:rPr lang="tr-TR" sz="2400" b="1" dirty="0" smtClean="0"/>
              <a:t>FONDAPARİNUX</a:t>
            </a:r>
            <a:endParaRPr lang="tr-TR" sz="2400" b="1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849228" y="1658270"/>
            <a:ext cx="3748034" cy="217144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512829" y="2926932"/>
            <a:ext cx="1260830" cy="197049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375066" y="4251519"/>
            <a:ext cx="1922732" cy="211694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280992" y="5609888"/>
            <a:ext cx="3016806" cy="229335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oBSTETRİKDE </a:t>
            </a:r>
            <a:r>
              <a:rPr lang="tr-TR" dirty="0" smtClean="0"/>
              <a:t>TROMBOPROFİLAKSİ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8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GEBELİKTE VTE </a:t>
            </a:r>
            <a:r>
              <a:rPr lang="tr-TR" dirty="0" smtClean="0"/>
              <a:t>RİSKİ ARTAR</a:t>
            </a:r>
            <a:endParaRPr lang="tr-TR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4766574"/>
              </p:ext>
            </p:extLst>
          </p:nvPr>
        </p:nvGraphicFramePr>
        <p:xfrm>
          <a:off x="178646" y="2000592"/>
          <a:ext cx="4159175" cy="323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646" y="5231132"/>
            <a:ext cx="1689166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STAZ</a:t>
            </a:r>
          </a:p>
          <a:p>
            <a:pPr marL="285750" indent="-285750">
              <a:buFont typeface="Arial"/>
              <a:buChar char="•"/>
            </a:pPr>
            <a:r>
              <a:rPr lang="tr-TR" sz="1200" dirty="0" smtClean="0"/>
              <a:t>Artmış </a:t>
            </a:r>
            <a:r>
              <a:rPr lang="tr-TR" sz="1200" dirty="0" err="1" smtClean="0"/>
              <a:t>venöz</a:t>
            </a:r>
            <a:r>
              <a:rPr lang="tr-TR" sz="1200" dirty="0" smtClean="0"/>
              <a:t> </a:t>
            </a:r>
            <a:r>
              <a:rPr lang="tr-TR" sz="1200" dirty="0" err="1" smtClean="0"/>
              <a:t>kapasitans</a:t>
            </a:r>
            <a:endParaRPr lang="tr-TR" sz="1200" dirty="0" smtClean="0"/>
          </a:p>
          <a:p>
            <a:pPr marL="285750" indent="-285750">
              <a:buFont typeface="Arial"/>
              <a:buChar char="•"/>
            </a:pPr>
            <a:r>
              <a:rPr lang="tr-TR" sz="1200" dirty="0" smtClean="0"/>
              <a:t>IVC basısı</a:t>
            </a:r>
          </a:p>
          <a:p>
            <a:pPr marL="285750" indent="-285750">
              <a:buFont typeface="Arial"/>
              <a:buChar char="•"/>
            </a:pPr>
            <a:r>
              <a:rPr lang="tr-TR" sz="1200" dirty="0" smtClean="0"/>
              <a:t>Sol </a:t>
            </a:r>
            <a:r>
              <a:rPr lang="tr-TR" sz="1200" dirty="0" err="1" smtClean="0"/>
              <a:t>iliac</a:t>
            </a:r>
            <a:r>
              <a:rPr lang="tr-TR" sz="1200" dirty="0" smtClean="0"/>
              <a:t> </a:t>
            </a:r>
            <a:r>
              <a:rPr lang="tr-TR" sz="1200" dirty="0" err="1" smtClean="0"/>
              <a:t>vene</a:t>
            </a:r>
            <a:r>
              <a:rPr lang="tr-TR" sz="1200" dirty="0" smtClean="0"/>
              <a:t> bası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 descr="Ekran Resmi 2017-05-16 16.05.07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785" r="44173" b="32207"/>
          <a:stretch/>
        </p:blipFill>
        <p:spPr>
          <a:xfrm>
            <a:off x="4443675" y="1760476"/>
            <a:ext cx="4647598" cy="31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090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GEBELİKTE DVT RİSKİ ARTAR</a:t>
            </a:r>
          </a:p>
        </p:txBody>
      </p:sp>
      <p:sp>
        <p:nvSpPr>
          <p:cNvPr id="4" name="Up Arrow 3"/>
          <p:cNvSpPr/>
          <p:nvPr/>
        </p:nvSpPr>
        <p:spPr bwMode="auto">
          <a:xfrm>
            <a:off x="346233" y="3361555"/>
            <a:ext cx="1529396" cy="2653290"/>
          </a:xfrm>
          <a:prstGeom prst="up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Antenatal dönem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875629" y="2808262"/>
            <a:ext cx="1508807" cy="3206583"/>
          </a:xfrm>
          <a:prstGeom prst="up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dirty="0" smtClean="0">
                <a:latin typeface="Arial" charset="0"/>
                <a:cs typeface="Arial" charset="0"/>
              </a:rPr>
              <a:t>Postpartum dönem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3384436" y="2368143"/>
            <a:ext cx="1634541" cy="3646702"/>
          </a:xfrm>
          <a:prstGeom prst="up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sezaryen</a:t>
            </a:r>
          </a:p>
        </p:txBody>
      </p:sp>
      <p:sp>
        <p:nvSpPr>
          <p:cNvPr id="7" name="Up Arrow 6"/>
          <p:cNvSpPr/>
          <p:nvPr/>
        </p:nvSpPr>
        <p:spPr bwMode="auto">
          <a:xfrm>
            <a:off x="7126556" y="1777126"/>
            <a:ext cx="1918807" cy="4237719"/>
          </a:xfrm>
          <a:prstGeom prst="up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trombofili</a:t>
            </a:r>
          </a:p>
        </p:txBody>
      </p:sp>
      <p:sp>
        <p:nvSpPr>
          <p:cNvPr id="8" name="Up Arrow 7"/>
          <p:cNvSpPr/>
          <p:nvPr/>
        </p:nvSpPr>
        <p:spPr bwMode="auto">
          <a:xfrm>
            <a:off x="5018977" y="1777126"/>
            <a:ext cx="1927694" cy="4237719"/>
          </a:xfrm>
          <a:prstGeom prst="up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dirty="0" smtClean="0">
                <a:latin typeface="Arial" charset="0"/>
                <a:cs typeface="Arial" charset="0"/>
              </a:rPr>
              <a:t>VTE öyküsü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6609" y="6068628"/>
            <a:ext cx="1060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VTE RİSKİ</a:t>
            </a:r>
          </a:p>
          <a:p>
            <a:pPr algn="ctr"/>
            <a:r>
              <a:rPr lang="tr-TR" dirty="0" smtClean="0"/>
              <a:t>%5-33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4592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GEBELİKTE VTE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DVT/PTE sıklığı </a:t>
            </a:r>
            <a:r>
              <a:rPr lang="tr-T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tr-TR" dirty="0" smtClean="0"/>
              <a:t> </a:t>
            </a:r>
            <a:r>
              <a:rPr lang="tr-TR" b="1" dirty="0" smtClean="0"/>
              <a:t>0.5-2.2 / 1000 </a:t>
            </a:r>
            <a:r>
              <a:rPr lang="tr-TR" dirty="0" smtClean="0"/>
              <a:t>doğumda</a:t>
            </a:r>
          </a:p>
          <a:p>
            <a:pPr marL="0" indent="0">
              <a:buNone/>
            </a:pPr>
            <a:r>
              <a:rPr lang="tr-TR" dirty="0" smtClean="0"/>
              <a:t>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Antepartum </a:t>
            </a:r>
            <a:r>
              <a:rPr lang="tr-TR" dirty="0"/>
              <a:t>dönemde   x 5-10 kat   </a:t>
            </a:r>
            <a:r>
              <a:rPr lang="tr-TR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         Postpartum dönemde    x 15-35 kat </a:t>
            </a:r>
            <a:r>
              <a:rPr lang="tr-TR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>
              <a:lnSpc>
                <a:spcPct val="130000"/>
              </a:lnSpc>
            </a:pPr>
            <a:r>
              <a:rPr lang="tr-TR" dirty="0" smtClean="0"/>
              <a:t>VTE riski </a:t>
            </a:r>
            <a:r>
              <a:rPr lang="tr-TR" dirty="0"/>
              <a:t>VTE’ye bağlı ölüm </a:t>
            </a:r>
            <a:r>
              <a:rPr lang="tr-TR" dirty="0" smtClean="0"/>
              <a:t>sıklığı</a:t>
            </a:r>
            <a:r>
              <a:rPr lang="tr-TR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tr-TR" dirty="0" smtClean="0"/>
              <a:t> </a:t>
            </a:r>
            <a:r>
              <a:rPr lang="tr-TR" b="1" dirty="0"/>
              <a:t>1.1 /100.000 </a:t>
            </a:r>
            <a:r>
              <a:rPr lang="tr-TR" dirty="0"/>
              <a:t>gebe</a:t>
            </a:r>
          </a:p>
          <a:p>
            <a:pPr>
              <a:lnSpc>
                <a:spcPct val="130000"/>
              </a:lnSpc>
            </a:pPr>
            <a:r>
              <a:rPr lang="tr-TR" dirty="0" err="1"/>
              <a:t>Amerikada</a:t>
            </a:r>
            <a:r>
              <a:rPr lang="tr-TR" dirty="0"/>
              <a:t> anne </a:t>
            </a:r>
            <a:r>
              <a:rPr lang="tr-TR" dirty="0" smtClean="0"/>
              <a:t>ölümlerinin </a:t>
            </a:r>
            <a:r>
              <a:rPr lang="tr-TR" b="1" dirty="0"/>
              <a:t>% 9’u </a:t>
            </a:r>
            <a:r>
              <a:rPr lang="tr-TR" dirty="0"/>
              <a:t>VTE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5540320" y="5133578"/>
            <a:ext cx="3014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i="1" dirty="0" err="1" smtClean="0">
                <a:solidFill>
                  <a:srgbClr val="0000FF"/>
                </a:solidFill>
              </a:rPr>
              <a:t>Ann</a:t>
            </a:r>
            <a:r>
              <a:rPr lang="tr-TR" sz="2000" b="1" i="1" dirty="0" smtClean="0">
                <a:solidFill>
                  <a:srgbClr val="0000FF"/>
                </a:solidFill>
              </a:rPr>
              <a:t> </a:t>
            </a:r>
            <a:r>
              <a:rPr lang="tr-TR" sz="2000" b="1" i="1" dirty="0" err="1" smtClean="0">
                <a:solidFill>
                  <a:srgbClr val="0000FF"/>
                </a:solidFill>
              </a:rPr>
              <a:t>Intern</a:t>
            </a:r>
            <a:r>
              <a:rPr lang="tr-TR" sz="2000" b="1" i="1" dirty="0" smtClean="0">
                <a:solidFill>
                  <a:srgbClr val="0000FF"/>
                </a:solidFill>
              </a:rPr>
              <a:t> </a:t>
            </a:r>
            <a:r>
              <a:rPr lang="tr-TR" sz="2000" b="1" i="1" dirty="0" err="1" smtClean="0">
                <a:solidFill>
                  <a:srgbClr val="0000FF"/>
                </a:solidFill>
              </a:rPr>
              <a:t>Med</a:t>
            </a:r>
            <a:r>
              <a:rPr lang="tr-TR" sz="2000" b="1" i="1" dirty="0" smtClean="0">
                <a:solidFill>
                  <a:srgbClr val="0000FF"/>
                </a:solidFill>
              </a:rPr>
              <a:t> 2005</a:t>
            </a:r>
          </a:p>
          <a:p>
            <a:pPr algn="r"/>
            <a:r>
              <a:rPr lang="tr-TR" sz="2000" b="1" i="1" dirty="0" err="1" smtClean="0">
                <a:solidFill>
                  <a:srgbClr val="0000FF"/>
                </a:solidFill>
              </a:rPr>
              <a:t>Am</a:t>
            </a:r>
            <a:r>
              <a:rPr lang="tr-TR" sz="2000" b="1" i="1" dirty="0" smtClean="0">
                <a:solidFill>
                  <a:srgbClr val="0000FF"/>
                </a:solidFill>
              </a:rPr>
              <a:t> J Obstet Gynecol 2008</a:t>
            </a:r>
          </a:p>
          <a:p>
            <a:pPr algn="r"/>
            <a:r>
              <a:rPr lang="tr-TR" sz="2000" b="1" i="1" dirty="0" smtClean="0">
                <a:solidFill>
                  <a:srgbClr val="0000FF"/>
                </a:solidFill>
              </a:rPr>
              <a:t>J </a:t>
            </a:r>
            <a:r>
              <a:rPr lang="tr-TR" sz="2000" b="1" i="1" dirty="0" err="1" smtClean="0">
                <a:solidFill>
                  <a:srgbClr val="0000FF"/>
                </a:solidFill>
              </a:rPr>
              <a:t>Thromb</a:t>
            </a:r>
            <a:r>
              <a:rPr lang="tr-TR" sz="2000" b="1" i="1" dirty="0" smtClean="0">
                <a:solidFill>
                  <a:srgbClr val="0000FF"/>
                </a:solidFill>
              </a:rPr>
              <a:t> </a:t>
            </a:r>
            <a:r>
              <a:rPr lang="tr-TR" sz="2000" b="1" i="1" dirty="0" err="1" smtClean="0">
                <a:solidFill>
                  <a:srgbClr val="0000FF"/>
                </a:solidFill>
              </a:rPr>
              <a:t>Haemost</a:t>
            </a:r>
            <a:r>
              <a:rPr lang="tr-TR" sz="2000" b="1" i="1" dirty="0" smtClean="0">
                <a:solidFill>
                  <a:srgbClr val="0000FF"/>
                </a:solidFill>
              </a:rPr>
              <a:t> 2008</a:t>
            </a:r>
            <a:endParaRPr lang="tr-TR" sz="2000" b="1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6248" y="6014533"/>
            <a:ext cx="221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rgbClr val="0000FF"/>
                </a:solidFill>
              </a:rPr>
              <a:t>Obstet Gynecol 2011</a:t>
            </a:r>
          </a:p>
        </p:txBody>
      </p:sp>
    </p:spTree>
    <p:extLst>
      <p:ext uri="{BB962C8B-B14F-4D97-AF65-F5344CB8AC3E}">
        <p14:creationId xmlns:p14="http://schemas.microsoft.com/office/powerpoint/2010/main" val="3676991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932405"/>
          </a:xfrm>
        </p:spPr>
        <p:txBody>
          <a:bodyPr>
            <a:normAutofit fontScale="90000"/>
          </a:bodyPr>
          <a:lstStyle/>
          <a:p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TROMBOPROFİLAKSİ...</a:t>
            </a:r>
            <a:r>
              <a:rPr lang="tr-TR" sz="4800" dirty="0"/>
              <a:t/>
            </a:r>
            <a:br>
              <a:rPr lang="tr-TR" sz="4800" dirty="0"/>
            </a:br>
            <a:endParaRPr lang="tr-TR" sz="4800" dirty="0"/>
          </a:p>
        </p:txBody>
      </p:sp>
      <p:pic>
        <p:nvPicPr>
          <p:cNvPr id="4" name="Content Placeholder 3" descr="Ekran Resmi 2017-05-14 11.33.3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15775" r="23267" b="41210"/>
          <a:stretch/>
        </p:blipFill>
        <p:spPr>
          <a:xfrm>
            <a:off x="0" y="1285219"/>
            <a:ext cx="9173883" cy="5289177"/>
          </a:xfrm>
        </p:spPr>
      </p:pic>
      <p:sp>
        <p:nvSpPr>
          <p:cNvPr id="5" name="TextBox 4"/>
          <p:cNvSpPr txBox="1"/>
          <p:nvPr/>
        </p:nvSpPr>
        <p:spPr>
          <a:xfrm>
            <a:off x="1150471" y="2131216"/>
            <a:ext cx="116541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2"/>
                </a:solidFill>
              </a:rPr>
              <a:t>VTE</a:t>
            </a:r>
            <a:endParaRPr lang="tr-TR" sz="4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058" y="1177109"/>
            <a:ext cx="154112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</a:rPr>
              <a:t>Kanama</a:t>
            </a:r>
          </a:p>
          <a:p>
            <a:pPr algn="ctr"/>
            <a:r>
              <a:rPr lang="tr-TR" sz="2800" b="1" dirty="0" smtClean="0">
                <a:solidFill>
                  <a:schemeClr val="tx2"/>
                </a:solidFill>
              </a:rPr>
              <a:t>HİT,HİO</a:t>
            </a:r>
          </a:p>
        </p:txBody>
      </p:sp>
      <p:pic>
        <p:nvPicPr>
          <p:cNvPr id="7" name="Picture 6" descr="Ekran Resmi 2017-05-14 11.39.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3" t="17166" r="22549" b="20784"/>
          <a:stretch/>
        </p:blipFill>
        <p:spPr>
          <a:xfrm>
            <a:off x="7276353" y="2163057"/>
            <a:ext cx="702234" cy="980391"/>
          </a:xfrm>
          <a:prstGeom prst="rect">
            <a:avLst/>
          </a:prstGeom>
        </p:spPr>
      </p:pic>
      <p:pic>
        <p:nvPicPr>
          <p:cNvPr id="9" name="Picture 8" descr="Ekran Resmi 2017-05-14 11.44.3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9" t="7842" r="37582" b="48236"/>
          <a:stretch/>
        </p:blipFill>
        <p:spPr>
          <a:xfrm>
            <a:off x="3698904" y="932405"/>
            <a:ext cx="2034398" cy="20553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9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2418"/>
            <a:ext cx="8229600" cy="2834069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 smtClean="0"/>
              <a:t>Use </a:t>
            </a:r>
            <a:r>
              <a:rPr lang="tr-TR" sz="6600" b="1" dirty="0" err="1" smtClean="0"/>
              <a:t>or</a:t>
            </a:r>
            <a:r>
              <a:rPr lang="tr-TR" sz="6600" b="1" dirty="0" smtClean="0"/>
              <a:t> not </a:t>
            </a:r>
            <a:r>
              <a:rPr lang="tr-TR" sz="6600" b="1" dirty="0" err="1" smtClean="0"/>
              <a:t>use</a:t>
            </a:r>
            <a:r>
              <a:rPr lang="tr-TR" sz="6600" b="1" dirty="0" smtClean="0"/>
              <a:t> LMWH?</a:t>
            </a:r>
            <a:endParaRPr lang="tr-TR" sz="6600" b="1" dirty="0"/>
          </a:p>
        </p:txBody>
      </p:sp>
      <p:pic>
        <p:nvPicPr>
          <p:cNvPr id="4" name="Picture 3" descr="Ekran Resmi 2017-05-07 22.42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9" t="16326" r="29237" b="45936"/>
          <a:stretch/>
        </p:blipFill>
        <p:spPr>
          <a:xfrm>
            <a:off x="2619659" y="347187"/>
            <a:ext cx="3810414" cy="33416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1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MATERNAL KOMPLİKASYONLAR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tr-TR" b="1" dirty="0" smtClean="0"/>
              <a:t>KANAMA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       UFH ile %2 risk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       LMWH ile çok nadir</a:t>
            </a:r>
          </a:p>
          <a:p>
            <a:pPr>
              <a:lnSpc>
                <a:spcPct val="80000"/>
              </a:lnSpc>
            </a:pPr>
            <a:r>
              <a:rPr lang="tr-TR" b="1" dirty="0" smtClean="0"/>
              <a:t>HIO (</a:t>
            </a:r>
            <a:r>
              <a:rPr lang="tr-TR" b="1" dirty="0" err="1" smtClean="0"/>
              <a:t>Heparin</a:t>
            </a:r>
            <a:r>
              <a:rPr lang="tr-TR" b="1" dirty="0" smtClean="0"/>
              <a:t> </a:t>
            </a:r>
            <a:r>
              <a:rPr lang="tr-TR" b="1" dirty="0" err="1" smtClean="0"/>
              <a:t>induced</a:t>
            </a:r>
            <a:r>
              <a:rPr lang="tr-TR" b="1" dirty="0" smtClean="0"/>
              <a:t> </a:t>
            </a:r>
            <a:r>
              <a:rPr lang="tr-TR" b="1" dirty="0" err="1" smtClean="0"/>
              <a:t>osteoporosis</a:t>
            </a:r>
            <a:r>
              <a:rPr lang="tr-TR" b="1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       &gt;1 ayı geçen UFH </a:t>
            </a:r>
            <a:r>
              <a:rPr lang="tr-TR" dirty="0"/>
              <a:t>ile %</a:t>
            </a:r>
            <a:r>
              <a:rPr lang="tr-TR" dirty="0" smtClean="0"/>
              <a:t>2.2 risk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       LMWH ile </a:t>
            </a:r>
            <a:r>
              <a:rPr lang="tr-TR" dirty="0"/>
              <a:t>nadir</a:t>
            </a:r>
          </a:p>
          <a:p>
            <a:pPr>
              <a:lnSpc>
                <a:spcPct val="80000"/>
              </a:lnSpc>
            </a:pPr>
            <a:r>
              <a:rPr lang="tr-TR" b="1" dirty="0" smtClean="0"/>
              <a:t>HIT (</a:t>
            </a:r>
            <a:r>
              <a:rPr lang="tr-TR" b="1" dirty="0" err="1"/>
              <a:t>H</a:t>
            </a:r>
            <a:r>
              <a:rPr lang="tr-TR" b="1" dirty="0" err="1" smtClean="0"/>
              <a:t>eparin</a:t>
            </a:r>
            <a:r>
              <a:rPr lang="tr-TR" b="1" dirty="0" smtClean="0"/>
              <a:t> </a:t>
            </a:r>
            <a:r>
              <a:rPr lang="tr-TR" b="1" dirty="0" err="1" smtClean="0"/>
              <a:t>induced</a:t>
            </a:r>
            <a:r>
              <a:rPr lang="tr-TR" b="1" dirty="0" smtClean="0"/>
              <a:t> </a:t>
            </a:r>
            <a:r>
              <a:rPr lang="tr-TR" b="1" dirty="0" err="1" smtClean="0"/>
              <a:t>trombocytopenia</a:t>
            </a:r>
            <a:r>
              <a:rPr lang="tr-TR" b="1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       UFH </a:t>
            </a:r>
            <a:r>
              <a:rPr lang="tr-TR" dirty="0"/>
              <a:t>ile </a:t>
            </a:r>
            <a:r>
              <a:rPr lang="tr-TR" dirty="0" smtClean="0"/>
              <a:t>%1-5 risk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      ( </a:t>
            </a:r>
            <a:r>
              <a:rPr lang="tr-TR" dirty="0" err="1" smtClean="0"/>
              <a:t>heparin</a:t>
            </a:r>
            <a:r>
              <a:rPr lang="tr-TR" dirty="0" smtClean="0"/>
              <a:t> ile hiç karşılaşmadıysa risk &lt;%1)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           LMWH </a:t>
            </a:r>
            <a:r>
              <a:rPr lang="tr-TR" dirty="0"/>
              <a:t>ile </a:t>
            </a:r>
            <a:r>
              <a:rPr lang="tr-TR" dirty="0" smtClean="0"/>
              <a:t>nadir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66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KİMLERE YAPALIM?..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 bwMode="auto">
          <a:xfrm>
            <a:off x="293970" y="3233518"/>
            <a:ext cx="3033793" cy="2257585"/>
          </a:xfrm>
          <a:prstGeom prst="ellipse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latin typeface="Arial" charset="0"/>
                <a:cs typeface="Arial" charset="0"/>
              </a:rPr>
              <a:t> </a:t>
            </a:r>
            <a:r>
              <a:rPr lang="tr-TR" b="1" dirty="0" smtClean="0">
                <a:latin typeface="Arial" charset="0"/>
                <a:cs typeface="Arial" charset="0"/>
              </a:rPr>
              <a:t>VTE</a:t>
            </a:r>
            <a:r>
              <a:rPr lang="tr-TR" dirty="0" smtClean="0">
                <a:latin typeface="Arial" charset="0"/>
                <a:cs typeface="Arial" charset="0"/>
              </a:rPr>
              <a:t> öyküsü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="1" dirty="0" smtClean="0">
                <a:latin typeface="Arial" charset="0"/>
                <a:cs typeface="Arial" charset="0"/>
              </a:rPr>
              <a:t>(% 15-25)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Ailede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VTE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öyküsü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63238" y="1399231"/>
            <a:ext cx="3174899" cy="2257585"/>
          </a:xfrm>
          <a:prstGeom prst="ellipse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TROMBOFİLİ 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varlığı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latin typeface="Arial" charset="0"/>
                <a:cs typeface="Arial" charset="0"/>
              </a:rPr>
              <a:t>(</a:t>
            </a:r>
            <a:r>
              <a:rPr lang="tr-TR" b="1" dirty="0">
                <a:latin typeface="Arial" charset="0"/>
                <a:cs typeface="Arial" charset="0"/>
              </a:rPr>
              <a:t>%20-50) 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926477" y="3233518"/>
            <a:ext cx="2975102" cy="2257585"/>
          </a:xfrm>
          <a:prstGeom prst="ellipse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SEZARYEN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ile doğum</a:t>
            </a:r>
          </a:p>
        </p:txBody>
      </p:sp>
      <p:pic>
        <p:nvPicPr>
          <p:cNvPr id="13" name="Picture 12" descr="Ekran Resmi 2017-05-16 11.00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18943" r="8439" b="6714"/>
          <a:stretch/>
        </p:blipFill>
        <p:spPr>
          <a:xfrm>
            <a:off x="91642" y="657312"/>
            <a:ext cx="8809937" cy="51792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571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GEBELİKTE VTE RİSK FAKTÖRLERİ</a:t>
            </a:r>
            <a:endParaRPr lang="tr-TR" dirty="0"/>
          </a:p>
        </p:txBody>
      </p:sp>
      <p:pic>
        <p:nvPicPr>
          <p:cNvPr id="5" name="Content Placeholder 4" descr="Table-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r="-1453" b="51482"/>
          <a:stretch/>
        </p:blipFill>
        <p:spPr>
          <a:xfrm>
            <a:off x="269570" y="1861076"/>
            <a:ext cx="4154692" cy="32568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4" descr="Table-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48441" r="-2456"/>
          <a:stretch/>
        </p:blipFill>
        <p:spPr>
          <a:xfrm>
            <a:off x="4421930" y="2181441"/>
            <a:ext cx="4480031" cy="4176468"/>
          </a:xfrm>
          <a:prstGeom prst="rect">
            <a:avLst/>
          </a:prstGeom>
        </p:spPr>
      </p:pic>
      <p:pic>
        <p:nvPicPr>
          <p:cNvPr id="7" name="Content Placeholder 4" descr="Table-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r="-1453" b="89424"/>
          <a:stretch/>
        </p:blipFill>
        <p:spPr>
          <a:xfrm>
            <a:off x="4421931" y="1850754"/>
            <a:ext cx="4354297" cy="3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8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İDEAL PROFİLAKSİ DOZU?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457200" y="4811059"/>
            <a:ext cx="3750235" cy="1658471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tr-TR" sz="3200" b="1" dirty="0" smtClean="0">
              <a:latin typeface="Arial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latin typeface="Arial" charset="0"/>
                <a:cs typeface="Arial" charset="0"/>
              </a:rPr>
              <a:t>Profilaktik </a:t>
            </a:r>
            <a:r>
              <a:rPr lang="tr-TR" sz="3200" b="1" dirty="0">
                <a:latin typeface="Arial" charset="0"/>
                <a:cs typeface="Arial" charset="0"/>
              </a:rPr>
              <a:t>doz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57200" y="2716164"/>
            <a:ext cx="5220447" cy="2301195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200" b="1" dirty="0" err="1" smtClean="0">
                <a:latin typeface="Arial" charset="0"/>
                <a:cs typeface="Arial" charset="0"/>
              </a:rPr>
              <a:t>İntermediate</a:t>
            </a:r>
            <a:r>
              <a:rPr lang="tr-TR" sz="3200" b="1" dirty="0" smtClean="0">
                <a:latin typeface="Arial" charset="0"/>
                <a:cs typeface="Arial" charset="0"/>
              </a:rPr>
              <a:t> doz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(yüksek </a:t>
            </a:r>
            <a:r>
              <a:rPr kumimoji="0" lang="tr-TR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profilaktik</a:t>
            </a:r>
            <a:r>
              <a:rPr lang="tr-TR" sz="3200" b="1" i="1" dirty="0">
                <a:latin typeface="Arial" charset="0"/>
                <a:cs typeface="Arial" charset="0"/>
              </a:rPr>
              <a:t>)</a:t>
            </a:r>
            <a:endParaRPr kumimoji="0" lang="tr-TR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7200" y="1266825"/>
            <a:ext cx="6863976" cy="1721410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Terapotik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doz </a:t>
            </a:r>
          </a:p>
        </p:txBody>
      </p:sp>
      <p:sp>
        <p:nvSpPr>
          <p:cNvPr id="9" name="Up Arrow 8"/>
          <p:cNvSpPr/>
          <p:nvPr/>
        </p:nvSpPr>
        <p:spPr bwMode="auto">
          <a:xfrm>
            <a:off x="7515412" y="1314824"/>
            <a:ext cx="1494118" cy="5005294"/>
          </a:xfrm>
          <a:prstGeom prst="upArrow">
            <a:avLst/>
          </a:prstGeom>
          <a:solidFill>
            <a:srgbClr val="FF000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RİSK</a:t>
            </a:r>
            <a:endParaRPr kumimoji="0" lang="tr-TR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36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ÖNERİLEN LMWH DOZLARI</a:t>
            </a:r>
            <a:endParaRPr lang="tr-TR" dirty="0"/>
          </a:p>
        </p:txBody>
      </p:sp>
      <p:pic>
        <p:nvPicPr>
          <p:cNvPr id="4" name="Content Placeholder 3" descr="Ekran Resmi 2017-05-12 01.04.2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4" r="-6224"/>
          <a:stretch>
            <a:fillRect/>
          </a:stretch>
        </p:blipFill>
        <p:spPr>
          <a:xfrm>
            <a:off x="-266845" y="1197304"/>
            <a:ext cx="9410845" cy="5230649"/>
          </a:xfrm>
        </p:spPr>
      </p:pic>
      <p:sp>
        <p:nvSpPr>
          <p:cNvPr id="3" name="TextBox 2"/>
          <p:cNvSpPr txBox="1"/>
          <p:nvPr/>
        </p:nvSpPr>
        <p:spPr>
          <a:xfrm>
            <a:off x="3000628" y="6325309"/>
            <a:ext cx="581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SAĞLIK BAKANLIĞI RİSKLİ GEBELİK YÖNETİM REHBERİ 2014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055" y="4023946"/>
            <a:ext cx="63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x2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055" y="5182333"/>
            <a:ext cx="63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x3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686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PROFİLAKSİ NE KADAR SÜRMELİ?</a:t>
            </a:r>
            <a:endParaRPr lang="tr-TR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57200" y="4811059"/>
            <a:ext cx="3750235" cy="1658471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="1" dirty="0" smtClean="0">
                <a:latin typeface="Arial" charset="0"/>
                <a:cs typeface="Arial" charset="0"/>
              </a:rPr>
              <a:t>Mobilize olana kadar...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="1" dirty="0" smtClean="0">
                <a:latin typeface="Arial" charset="0"/>
                <a:cs typeface="Arial" charset="0"/>
              </a:rPr>
              <a:t>Taburcu olana kadar...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57200" y="2988235"/>
            <a:ext cx="5220447" cy="1822824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 gün...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7200" y="1266825"/>
            <a:ext cx="6863976" cy="1721410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4-6 hafta...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7515412" y="1314824"/>
            <a:ext cx="1494118" cy="5005294"/>
          </a:xfrm>
          <a:prstGeom prst="upArrow">
            <a:avLst/>
          </a:prstGeom>
          <a:solidFill>
            <a:srgbClr val="FF000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RİSK</a:t>
            </a:r>
            <a:endParaRPr kumimoji="0" lang="tr-TR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5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TROMBOFİLİ AÇISINDAN KİMLERİ TARAYALIM?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930"/>
            <a:ext cx="8291513" cy="488414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Nedeni bilinmeyen </a:t>
            </a:r>
            <a:r>
              <a:rPr lang="tr-TR" dirty="0" err="1" smtClean="0"/>
              <a:t>tromboz</a:t>
            </a:r>
            <a:r>
              <a:rPr lang="tr-TR" dirty="0" smtClean="0"/>
              <a:t> öyküsü olan herkes taranmalı-</a:t>
            </a:r>
            <a:r>
              <a:rPr lang="tr-TR" b="1" dirty="0" smtClean="0">
                <a:solidFill>
                  <a:srgbClr val="0000FF"/>
                </a:solidFill>
              </a:rPr>
              <a:t>ACOG</a:t>
            </a:r>
          </a:p>
          <a:p>
            <a:pPr marL="0" indent="0">
              <a:buNone/>
            </a:pPr>
            <a:endParaRPr lang="tr-TR" b="1" dirty="0" smtClean="0">
              <a:solidFill>
                <a:srgbClr val="0000FF"/>
              </a:solidFill>
            </a:endParaRPr>
          </a:p>
          <a:p>
            <a:r>
              <a:rPr lang="tr-TR" dirty="0" smtClean="0"/>
              <a:t>1 defa VTE gerek yok! </a:t>
            </a:r>
            <a:r>
              <a:rPr lang="tr-TR" sz="2800" i="1" dirty="0" smtClean="0"/>
              <a:t>(Eğer aile hikayesi + ya da </a:t>
            </a:r>
            <a:r>
              <a:rPr lang="tr-TR" sz="2800" i="1" dirty="0" err="1" smtClean="0"/>
              <a:t>tromboz</a:t>
            </a:r>
            <a:r>
              <a:rPr lang="tr-TR" sz="2800" i="1" dirty="0" smtClean="0"/>
              <a:t> nadir bir yerde oluşmuşsa yap)- </a:t>
            </a:r>
            <a:r>
              <a:rPr lang="tr-TR" b="1" dirty="0" smtClean="0">
                <a:solidFill>
                  <a:srgbClr val="0000FF"/>
                </a:solidFill>
              </a:rPr>
              <a:t>SOGC</a:t>
            </a:r>
          </a:p>
          <a:p>
            <a:pPr marL="0" indent="0">
              <a:buNone/>
            </a:pPr>
            <a:endParaRPr lang="tr-TR" b="1" dirty="0" smtClean="0">
              <a:solidFill>
                <a:srgbClr val="0000FF"/>
              </a:solidFill>
            </a:endParaRPr>
          </a:p>
          <a:p>
            <a:r>
              <a:rPr lang="tr-TR" dirty="0" smtClean="0"/>
              <a:t>Ailede VTE varsa </a:t>
            </a:r>
            <a:r>
              <a:rPr lang="tr-TR" dirty="0" err="1" smtClean="0"/>
              <a:t>antitrombin</a:t>
            </a:r>
            <a:r>
              <a:rPr lang="tr-TR" dirty="0" smtClean="0"/>
              <a:t> eksikliğine bak. Sebepsiz VTE varsa </a:t>
            </a:r>
            <a:r>
              <a:rPr lang="tr-TR" dirty="0" err="1" smtClean="0"/>
              <a:t>antifosfolipid</a:t>
            </a:r>
            <a:r>
              <a:rPr lang="tr-TR" dirty="0" smtClean="0"/>
              <a:t> antikorlarına bak. Ailede &lt;50 yaş altı sebepsiz VTE varsa trombofili taraması düşün- </a:t>
            </a:r>
            <a:r>
              <a:rPr lang="tr-TR" b="1" dirty="0" smtClean="0">
                <a:solidFill>
                  <a:srgbClr val="0000FF"/>
                </a:solidFill>
              </a:rPr>
              <a:t>RCOG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0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TROMBOFİLİLİ GEBELERDE VTE RİSKİ</a:t>
            </a:r>
            <a:endParaRPr lang="tr-TR" dirty="0"/>
          </a:p>
        </p:txBody>
      </p:sp>
      <p:pic>
        <p:nvPicPr>
          <p:cNvPr id="4" name="Content Placeholder 3" descr="Ekran Resmi 2017-05-13 22.02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5600" r="14505" b="4157"/>
          <a:stretch/>
        </p:blipFill>
        <p:spPr>
          <a:xfrm>
            <a:off x="1208309" y="1195983"/>
            <a:ext cx="6744336" cy="544927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4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1212866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TROMBOFİLİLERDE YAKLAŞIM</a:t>
            </a:r>
            <a:br>
              <a:rPr lang="tr-TR" sz="4400" dirty="0" smtClean="0"/>
            </a:br>
            <a:r>
              <a:rPr lang="tr-TR" i="1" dirty="0" smtClean="0">
                <a:solidFill>
                  <a:srgbClr val="3366FF"/>
                </a:solidFill>
              </a:rPr>
              <a:t>ACOG-ACCP-RCOG-SOGC</a:t>
            </a:r>
            <a:endParaRPr lang="tr-TR" i="1" dirty="0">
              <a:solidFill>
                <a:srgbClr val="3366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5743"/>
              </p:ext>
            </p:extLst>
          </p:nvPr>
        </p:nvGraphicFramePr>
        <p:xfrm>
          <a:off x="317515" y="1371636"/>
          <a:ext cx="8431198" cy="476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140"/>
                <a:gridCol w="1922732"/>
                <a:gridCol w="2451326"/>
              </a:tblGrid>
              <a:tr h="370840">
                <a:tc>
                  <a:txBody>
                    <a:bodyPr/>
                    <a:lstStyle/>
                    <a:p>
                      <a:endParaRPr lang="tr-TR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2"/>
                          </a:solidFill>
                        </a:rPr>
                        <a:t>Antepartum profilaksi</a:t>
                      </a:r>
                      <a:endParaRPr lang="tr-TR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rgbClr val="FFFFFF"/>
                          </a:solidFill>
                        </a:rPr>
                        <a:t>Postpartum profilaksi</a:t>
                      </a:r>
                      <a:endParaRPr lang="tr-TR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009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Heterozigot  Faktör V </a:t>
                      </a:r>
                      <a:r>
                        <a:rPr lang="tr-TR" b="1" dirty="0" err="1" smtClean="0"/>
                        <a:t>Leiden</a:t>
                      </a:r>
                      <a:endParaRPr lang="tr-TR" b="1" dirty="0" smtClean="0"/>
                    </a:p>
                    <a:p>
                      <a:r>
                        <a:rPr lang="tr-TR" b="1" baseline="0" dirty="0" smtClean="0"/>
                        <a:t>                       </a:t>
                      </a:r>
                      <a:r>
                        <a:rPr lang="tr-TR" b="1" baseline="0" dirty="0" err="1" smtClean="0"/>
                        <a:t>Protrombin</a:t>
                      </a:r>
                      <a:r>
                        <a:rPr lang="tr-TR" b="1" baseline="0" dirty="0" smtClean="0"/>
                        <a:t> gen mutasyonu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-/+</a:t>
                      </a:r>
                    </a:p>
                    <a:p>
                      <a:pPr algn="ctr"/>
                      <a:r>
                        <a:rPr lang="tr-TR" sz="1800" dirty="0" smtClean="0"/>
                        <a:t>Ek</a:t>
                      </a:r>
                      <a:r>
                        <a:rPr lang="tr-TR" sz="1800" baseline="0" dirty="0" smtClean="0"/>
                        <a:t> risk faktörleri varsa +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Ek</a:t>
                      </a:r>
                      <a:r>
                        <a:rPr lang="tr-TR" baseline="0" dirty="0" smtClean="0"/>
                        <a:t> risk faktörleri varsa +</a:t>
                      </a:r>
                      <a:endParaRPr lang="tr-T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Protein C</a:t>
                      </a:r>
                      <a:r>
                        <a:rPr lang="tr-TR" b="1" baseline="0" dirty="0" smtClean="0"/>
                        <a:t> /S eksikliği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-/+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</a:p>
                    <a:p>
                      <a:pPr algn="ctr"/>
                      <a:r>
                        <a:rPr lang="tr-TR" dirty="0" smtClean="0"/>
                        <a:t>Ek</a:t>
                      </a:r>
                      <a:r>
                        <a:rPr lang="tr-TR" baseline="0" dirty="0" smtClean="0"/>
                        <a:t> risk faktörleri varsa +</a:t>
                      </a:r>
                      <a:endParaRPr lang="tr-T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Compound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heterozigosity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 (6hafta)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Homozigot</a:t>
                      </a:r>
                      <a:r>
                        <a:rPr lang="tr-TR" b="1" dirty="0" smtClean="0"/>
                        <a:t>  Faktör V </a:t>
                      </a:r>
                      <a:r>
                        <a:rPr lang="tr-TR" b="1" dirty="0" err="1" smtClean="0"/>
                        <a:t>Leiden</a:t>
                      </a:r>
                      <a:endParaRPr lang="tr-TR" b="1" dirty="0" smtClean="0"/>
                    </a:p>
                    <a:p>
                      <a:r>
                        <a:rPr lang="tr-TR" b="1" baseline="0" dirty="0" smtClean="0"/>
                        <a:t>                     </a:t>
                      </a:r>
                      <a:r>
                        <a:rPr lang="tr-TR" b="1" baseline="0" dirty="0" err="1" smtClean="0"/>
                        <a:t>Protrombin</a:t>
                      </a:r>
                      <a:r>
                        <a:rPr lang="tr-TR" b="1" baseline="0" dirty="0" smtClean="0"/>
                        <a:t> gen mutasyonu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+ (6hafta)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Antitrombin</a:t>
                      </a:r>
                      <a:r>
                        <a:rPr lang="tr-TR" b="1" dirty="0" smtClean="0"/>
                        <a:t> Eksikliği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+ (6hafta)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Antifosfolipid</a:t>
                      </a:r>
                      <a:r>
                        <a:rPr lang="tr-TR" b="1" dirty="0" smtClean="0"/>
                        <a:t> sendromu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</a:t>
                      </a:r>
                      <a:r>
                        <a:rPr lang="tr-TR" baseline="0" dirty="0" smtClean="0"/>
                        <a:t> risk faktörleri varsa +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+ (6hafta)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9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GEBELİKTE TROMBOFİLİ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Gebelikte gelişen </a:t>
            </a:r>
            <a:r>
              <a:rPr lang="tr-TR" dirty="0" err="1" smtClean="0"/>
              <a:t>VTE’lerin</a:t>
            </a:r>
            <a:r>
              <a:rPr lang="tr-TR" dirty="0" smtClean="0"/>
              <a:t> % 20-50 sinde altta yatan bir trombofili vardır</a:t>
            </a:r>
          </a:p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b="1" i="1" dirty="0" smtClean="0"/>
              <a:t>AT 3 eksikliği : </a:t>
            </a:r>
            <a:r>
              <a:rPr lang="tr-TR" dirty="0" smtClean="0"/>
              <a:t>OR=8-13.1</a:t>
            </a:r>
          </a:p>
          <a:p>
            <a:pPr marL="0" indent="0">
              <a:buNone/>
            </a:pPr>
            <a:r>
              <a:rPr lang="tr-TR" b="1" i="1" dirty="0" smtClean="0"/>
              <a:t>            FVL </a:t>
            </a:r>
            <a:r>
              <a:rPr lang="tr-TR" b="1" i="1" dirty="0" err="1" smtClean="0"/>
              <a:t>homozigot</a:t>
            </a:r>
            <a:r>
              <a:rPr lang="tr-TR" b="1" i="1" dirty="0" smtClean="0"/>
              <a:t>: </a:t>
            </a:r>
            <a:r>
              <a:rPr lang="tr-TR" dirty="0" smtClean="0"/>
              <a:t>OR= 6.9-8.7</a:t>
            </a:r>
          </a:p>
          <a:p>
            <a:pPr marL="0" indent="0">
              <a:buNone/>
            </a:pPr>
            <a:r>
              <a:rPr lang="tr-TR" b="1" i="1" dirty="0" smtClean="0"/>
              <a:t>            PTG </a:t>
            </a:r>
            <a:r>
              <a:rPr lang="tr-TR" b="1" i="1" dirty="0" err="1" smtClean="0"/>
              <a:t>homozigot</a:t>
            </a:r>
            <a:r>
              <a:rPr lang="tr-TR" b="1" i="1" dirty="0" smtClean="0"/>
              <a:t>: </a:t>
            </a:r>
            <a:r>
              <a:rPr lang="tr-TR" dirty="0" smtClean="0"/>
              <a:t>OR= 1.8-9.5</a:t>
            </a:r>
          </a:p>
          <a:p>
            <a:pPr marL="0" indent="0">
              <a:buNone/>
            </a:pPr>
            <a:r>
              <a:rPr lang="tr-TR" b="1" i="1" dirty="0" smtClean="0"/>
              <a:t>            </a:t>
            </a:r>
            <a:r>
              <a:rPr lang="tr-TR" b="1" i="1" dirty="0" err="1" smtClean="0"/>
              <a:t>Double</a:t>
            </a:r>
            <a:r>
              <a:rPr lang="tr-TR" b="1" i="1" dirty="0" smtClean="0"/>
              <a:t> FVL/PTG mutasyonları: </a:t>
            </a:r>
            <a:r>
              <a:rPr lang="tr-TR" dirty="0" smtClean="0"/>
              <a:t>OR=15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5123328"/>
            <a:ext cx="8520112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00FF"/>
                </a:solidFill>
              </a:rPr>
              <a:t>Antenatal ve </a:t>
            </a:r>
            <a:r>
              <a:rPr lang="tr-TR" sz="3600" b="1" dirty="0" err="1" smtClean="0">
                <a:solidFill>
                  <a:srgbClr val="0000FF"/>
                </a:solidFill>
              </a:rPr>
              <a:t>postnatal</a:t>
            </a:r>
            <a:r>
              <a:rPr lang="tr-TR" sz="3600" b="1" dirty="0" smtClean="0">
                <a:solidFill>
                  <a:srgbClr val="0000FF"/>
                </a:solidFill>
              </a:rPr>
              <a:t> dönemde</a:t>
            </a:r>
          </a:p>
          <a:p>
            <a:pPr algn="ctr"/>
            <a:r>
              <a:rPr lang="tr-TR" sz="3600" b="1" dirty="0" smtClean="0">
                <a:solidFill>
                  <a:srgbClr val="0000FF"/>
                </a:solidFill>
              </a:rPr>
              <a:t> profilaksi  önerilir</a:t>
            </a:r>
            <a:endParaRPr lang="tr-TR" sz="36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39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ran Resmi 2017-05-07 22.40.4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10160" r="39176" b="16169"/>
          <a:stretch/>
        </p:blipFill>
        <p:spPr>
          <a:xfrm>
            <a:off x="2353406" y="2027318"/>
            <a:ext cx="4716883" cy="3789284"/>
          </a:xfrm>
        </p:spPr>
      </p:pic>
      <p:sp>
        <p:nvSpPr>
          <p:cNvPr id="5" name="Oval Callout 4"/>
          <p:cNvSpPr/>
          <p:nvPr/>
        </p:nvSpPr>
        <p:spPr>
          <a:xfrm>
            <a:off x="1057992" y="555946"/>
            <a:ext cx="2238064" cy="110658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ACOG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392474" y="555946"/>
            <a:ext cx="2274370" cy="129520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</a:rPr>
              <a:t>RCOG</a:t>
            </a:r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57200" y="2166622"/>
            <a:ext cx="2274370" cy="129520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</a:rPr>
              <a:t>SOGC</a:t>
            </a:r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533123" y="138324"/>
            <a:ext cx="2652986" cy="15242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</a:rPr>
              <a:t>SAĞLIK BAKANLIĞI</a:t>
            </a:r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16643" y="2166622"/>
            <a:ext cx="2274370" cy="129520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FF"/>
                </a:solidFill>
              </a:rPr>
              <a:t>ACCP</a:t>
            </a:r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157" y="5077938"/>
            <a:ext cx="8209643" cy="147732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Birbirinden farklı çok sayıda kılavuz var. 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Yeterli sayıda randomize kontrollü çalışma ya da meta-analiz yok.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 </a:t>
            </a:r>
            <a:r>
              <a:rPr lang="tr-TR" dirty="0"/>
              <a:t>Gözlemsel çalışma sonuçlarına dayanıyor</a:t>
            </a:r>
            <a:r>
              <a:rPr lang="tr-TR" dirty="0" smtClean="0"/>
              <a:t>!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Pek </a:t>
            </a:r>
            <a:r>
              <a:rPr lang="tr-TR" dirty="0"/>
              <a:t>çok veri gebe olmayan hastalara ait</a:t>
            </a:r>
            <a:r>
              <a:rPr lang="tr-TR" dirty="0" smtClean="0"/>
              <a:t>!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Kılavuzlar çoğunlukla uzman görüşü içeriyor.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25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GEÇİRİLMİŞ VTE ÖYKÜSÜ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08390"/>
            <a:ext cx="8712200" cy="4941887"/>
          </a:xfrm>
        </p:spPr>
        <p:txBody>
          <a:bodyPr/>
          <a:lstStyle/>
          <a:p>
            <a:r>
              <a:rPr lang="tr-TR" dirty="0" err="1" smtClean="0"/>
              <a:t>Rekürrens</a:t>
            </a:r>
            <a:r>
              <a:rPr lang="tr-TR" dirty="0" smtClean="0"/>
              <a:t> riski %1-13</a:t>
            </a:r>
          </a:p>
          <a:p>
            <a:r>
              <a:rPr lang="tr-TR" sz="2800" dirty="0" smtClean="0"/>
              <a:t>Geçici riske bağlı VTE öyküsü               </a:t>
            </a:r>
            <a:r>
              <a:rPr lang="tr-TR" b="1" dirty="0" smtClean="0"/>
              <a:t>Postpartum(PP)</a:t>
            </a:r>
          </a:p>
          <a:p>
            <a:r>
              <a:rPr lang="tr-TR" sz="2800" dirty="0" smtClean="0"/>
              <a:t>Gebelikte VTE öyküsü</a:t>
            </a:r>
          </a:p>
          <a:p>
            <a:r>
              <a:rPr lang="tr-TR" sz="2800" dirty="0" smtClean="0"/>
              <a:t>Östrojen ilişkili VTE öyküsü                                                VTE öyküsü + obesite </a:t>
            </a:r>
            <a:r>
              <a:rPr lang="tr-TR" sz="2800" dirty="0" err="1" smtClean="0"/>
              <a:t>vs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İdiopatik</a:t>
            </a:r>
            <a:r>
              <a:rPr lang="tr-TR" sz="2800" dirty="0" smtClean="0"/>
              <a:t> VTE öyküsü:</a:t>
            </a:r>
          </a:p>
          <a:p>
            <a:r>
              <a:rPr lang="tr-TR" sz="2800" dirty="0" smtClean="0"/>
              <a:t>VTE öyküsü + düşük riskli trombofili</a:t>
            </a:r>
          </a:p>
          <a:p>
            <a:endParaRPr lang="tr-TR" sz="2800" dirty="0" smtClean="0"/>
          </a:p>
          <a:p>
            <a:r>
              <a:rPr lang="tr-TR" sz="2800" dirty="0" smtClean="0"/>
              <a:t>VTE öyküsü+ yüksek riskli trombofili</a:t>
            </a:r>
            <a:r>
              <a:rPr lang="tr-TR" dirty="0" smtClean="0"/>
              <a:t>              </a:t>
            </a:r>
            <a:r>
              <a:rPr lang="tr-TR" b="1" dirty="0" smtClean="0"/>
              <a:t>PP + AP</a:t>
            </a:r>
          </a:p>
          <a:p>
            <a:endParaRPr lang="tr-TR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5943600" y="2768600"/>
            <a:ext cx="1117600" cy="2413000"/>
          </a:xfrm>
          <a:prstGeom prst="rightBrac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flipV="1">
            <a:off x="5018146" y="2235200"/>
            <a:ext cx="762000" cy="177800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1200" y="3676134"/>
            <a:ext cx="14784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PP ± AP</a:t>
            </a:r>
          </a:p>
        </p:txBody>
      </p:sp>
      <p:sp>
        <p:nvSpPr>
          <p:cNvPr id="8" name="Right Arrow 7"/>
          <p:cNvSpPr/>
          <p:nvPr/>
        </p:nvSpPr>
        <p:spPr bwMode="auto">
          <a:xfrm flipV="1">
            <a:off x="5969000" y="5791200"/>
            <a:ext cx="762000" cy="177800"/>
          </a:xfrm>
          <a:prstGeom prst="right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000" y="2049698"/>
            <a:ext cx="8585095" cy="49041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254000" y="2678440"/>
            <a:ext cx="8585095" cy="262814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254000" y="5658675"/>
            <a:ext cx="8585095" cy="52814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734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tr-TR" dirty="0" smtClean="0"/>
              <a:t>GEBELİKTE TROMBOPROFİLAKSİ İLE İLGİLİ KLAVUZLAR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2012 American College of Chest Physicians (ACCP) </a:t>
            </a:r>
          </a:p>
          <a:p>
            <a:r>
              <a:rPr lang="en-US" dirty="0" smtClean="0"/>
              <a:t> </a:t>
            </a:r>
            <a:r>
              <a:rPr lang="en-US" dirty="0"/>
              <a:t>2013 American College of Obstetricians and Gynecologists (ACOG) </a:t>
            </a:r>
            <a:endParaRPr lang="en-US" dirty="0" smtClean="0"/>
          </a:p>
          <a:p>
            <a:r>
              <a:rPr lang="en-US" dirty="0" smtClean="0"/>
              <a:t>2014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Bakanlığı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Gebelikler</a:t>
            </a:r>
            <a:r>
              <a:rPr lang="en-US" dirty="0" smtClean="0"/>
              <a:t> </a:t>
            </a:r>
            <a:r>
              <a:rPr lang="en-US" dirty="0" err="1" smtClean="0"/>
              <a:t>Yönetim</a:t>
            </a:r>
            <a:r>
              <a:rPr lang="en-US" dirty="0" smtClean="0"/>
              <a:t> </a:t>
            </a:r>
            <a:r>
              <a:rPr lang="en-US" dirty="0" err="1" smtClean="0"/>
              <a:t>Rehberi</a:t>
            </a:r>
            <a:endParaRPr lang="en-US" dirty="0" smtClean="0"/>
          </a:p>
          <a:p>
            <a:r>
              <a:rPr lang="en-US" dirty="0" smtClean="0"/>
              <a:t>2015 Royal </a:t>
            </a:r>
            <a:r>
              <a:rPr lang="en-US" dirty="0"/>
              <a:t>College of Obstetricians and </a:t>
            </a:r>
            <a:r>
              <a:rPr lang="en-US" dirty="0" err="1" smtClean="0"/>
              <a:t>Gynaecologists</a:t>
            </a:r>
            <a:r>
              <a:rPr lang="en-US" dirty="0"/>
              <a:t> </a:t>
            </a:r>
            <a:r>
              <a:rPr lang="en-US" dirty="0" smtClean="0"/>
              <a:t>(RCOG)</a:t>
            </a:r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20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ANTENATAL DÖNEM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81462"/>
            <a:ext cx="485261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Klinik özgeçmiş</a:t>
            </a:r>
            <a:endParaRPr lang="tr-T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96678"/>
            <a:ext cx="4852610" cy="923330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err="1" smtClean="0"/>
              <a:t>Multiple</a:t>
            </a:r>
            <a:r>
              <a:rPr lang="tr-TR" dirty="0" smtClean="0"/>
              <a:t> VTE öyküsü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VTE ve yüksek riskli trombofili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VTE ve edinilmiş trombofili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3514634"/>
            <a:ext cx="4852610" cy="1477328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err="1" smtClean="0"/>
              <a:t>İdiopatik</a:t>
            </a:r>
            <a:r>
              <a:rPr lang="tr-TR" dirty="0" smtClean="0"/>
              <a:t> VTE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Gebelikte ya da OKS ile VTE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VTE ve düşük riskli trombofili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Yüksek riskli </a:t>
            </a:r>
            <a:r>
              <a:rPr lang="tr-TR" dirty="0" err="1" smtClean="0"/>
              <a:t>trombofiliye</a:t>
            </a:r>
            <a:r>
              <a:rPr lang="tr-TR" dirty="0" smtClean="0"/>
              <a:t> bağlı VTE aile öyküsü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Yüksek riskli trombofili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5326225"/>
            <a:ext cx="4852611" cy="923330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Provake VTE öyküsü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Düşük </a:t>
            </a:r>
            <a:r>
              <a:rPr lang="tr-TR" dirty="0"/>
              <a:t>riskli </a:t>
            </a:r>
            <a:r>
              <a:rPr lang="tr-TR" dirty="0" err="1"/>
              <a:t>trombofiliye</a:t>
            </a:r>
            <a:r>
              <a:rPr lang="tr-TR" dirty="0"/>
              <a:t> </a:t>
            </a:r>
            <a:r>
              <a:rPr lang="tr-TR" dirty="0" smtClean="0"/>
              <a:t>bağlı </a:t>
            </a:r>
            <a:r>
              <a:rPr lang="tr-TR" dirty="0"/>
              <a:t>VTE aile öyküsü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Düşük </a:t>
            </a:r>
            <a:r>
              <a:rPr lang="tr-TR" dirty="0"/>
              <a:t>riskli trombofili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7571" y="1681462"/>
            <a:ext cx="2319415" cy="461665"/>
          </a:xfrm>
          <a:prstGeom prst="rect">
            <a:avLst/>
          </a:prstGeom>
          <a:solidFill>
            <a:srgbClr val="376092"/>
          </a:solidFill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</a:rPr>
              <a:t>A</a:t>
            </a:r>
            <a:r>
              <a:rPr lang="tr-TR" sz="2400" b="1" dirty="0" smtClean="0">
                <a:solidFill>
                  <a:srgbClr val="FFFFFF"/>
                </a:solidFill>
              </a:rPr>
              <a:t>ntikoagulasyon</a:t>
            </a:r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7571" y="2296678"/>
            <a:ext cx="2319415" cy="923330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FF"/>
                </a:solidFill>
              </a:rPr>
              <a:t>Tedavi dozu</a:t>
            </a: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LMWH /UFH</a:t>
            </a:r>
          </a:p>
          <a:p>
            <a:pPr algn="ctr"/>
            <a:endParaRPr lang="tr-TR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571" y="3514634"/>
            <a:ext cx="2319415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rgbClr val="FFFFFF"/>
              </a:solidFill>
            </a:endParaRP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Profilaktik</a:t>
            </a: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LMWH/UFH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57571" y="5588685"/>
            <a:ext cx="2319415" cy="369332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FF"/>
                </a:solidFill>
              </a:rPr>
              <a:t>Tedavi yok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658027" y="2628140"/>
            <a:ext cx="377202" cy="1257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5658027" y="5773351"/>
            <a:ext cx="377202" cy="125748"/>
          </a:xfrm>
          <a:prstGeom prst="rightArrow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5658027" y="4127550"/>
            <a:ext cx="377202" cy="1257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6750985" y="89972"/>
            <a:ext cx="239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ACOG 2011; ACCP 2012 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2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POSTPARTUM DÖNEM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81462"/>
            <a:ext cx="485261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Klinik özgeçmiş</a:t>
            </a:r>
            <a:endParaRPr lang="tr-T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96678"/>
            <a:ext cx="4852610" cy="923330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err="1" smtClean="0"/>
              <a:t>Multiple</a:t>
            </a:r>
            <a:r>
              <a:rPr lang="tr-TR" dirty="0" smtClean="0"/>
              <a:t> VTE öyküsü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VTE ve yüksek riskli trombofili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VTE ve edinilmiş trombofili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3514634"/>
            <a:ext cx="4852610" cy="2031325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err="1" smtClean="0"/>
              <a:t>İdiopatik</a:t>
            </a:r>
            <a:r>
              <a:rPr lang="tr-TR" dirty="0" smtClean="0"/>
              <a:t> VTE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Gebelikte ya da OKS ile VTE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VTE ve düşük riskli trombofili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Yüksek riskli </a:t>
            </a:r>
            <a:r>
              <a:rPr lang="tr-TR" dirty="0" err="1" smtClean="0"/>
              <a:t>trombofiliye</a:t>
            </a:r>
            <a:r>
              <a:rPr lang="tr-TR" dirty="0" smtClean="0"/>
              <a:t> </a:t>
            </a:r>
            <a:r>
              <a:rPr lang="tr-TR" dirty="0" err="1" smtClean="0"/>
              <a:t>balğlı</a:t>
            </a:r>
            <a:r>
              <a:rPr lang="tr-TR" dirty="0" smtClean="0"/>
              <a:t> VTE aile öyküsü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Yüksek riskli </a:t>
            </a:r>
            <a:r>
              <a:rPr lang="tr-TR" dirty="0" err="1" smtClean="0"/>
              <a:t>trombofil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r>
              <a:rPr lang="tr-TR" dirty="0" err="1" smtClean="0"/>
              <a:t>Provake</a:t>
            </a:r>
            <a:r>
              <a:rPr lang="tr-TR" dirty="0" smtClean="0"/>
              <a:t> </a:t>
            </a:r>
            <a:r>
              <a:rPr lang="tr-TR" dirty="0"/>
              <a:t>VTE öyküsü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Düşük riskli </a:t>
            </a:r>
            <a:r>
              <a:rPr lang="tr-TR" dirty="0" err="1"/>
              <a:t>trombofiliye</a:t>
            </a:r>
            <a:r>
              <a:rPr lang="tr-TR" dirty="0"/>
              <a:t> </a:t>
            </a:r>
            <a:r>
              <a:rPr lang="tr-TR" dirty="0" err="1"/>
              <a:t>balğlı</a:t>
            </a:r>
            <a:r>
              <a:rPr lang="tr-TR" dirty="0"/>
              <a:t> VTE aile </a:t>
            </a:r>
            <a:r>
              <a:rPr lang="tr-TR" dirty="0" smtClean="0"/>
              <a:t>öyküsü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5958017"/>
            <a:ext cx="4852611" cy="369332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Düşük </a:t>
            </a:r>
            <a:r>
              <a:rPr lang="tr-TR" dirty="0"/>
              <a:t>riskli trombofili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7571" y="1681462"/>
            <a:ext cx="2319415" cy="461665"/>
          </a:xfrm>
          <a:prstGeom prst="rect">
            <a:avLst/>
          </a:prstGeom>
          <a:solidFill>
            <a:srgbClr val="376092"/>
          </a:solidFill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FFFF"/>
                </a:solidFill>
              </a:rPr>
              <a:t>A</a:t>
            </a:r>
            <a:r>
              <a:rPr lang="tr-TR" sz="2400" b="1" dirty="0" smtClean="0">
                <a:solidFill>
                  <a:srgbClr val="FFFFFF"/>
                </a:solidFill>
              </a:rPr>
              <a:t>ntikoagulasyon</a:t>
            </a:r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7571" y="2296678"/>
            <a:ext cx="2319415" cy="923330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FF"/>
                </a:solidFill>
              </a:rPr>
              <a:t>6 </a:t>
            </a:r>
            <a:r>
              <a:rPr lang="tr-TR" dirty="0" err="1" smtClean="0">
                <a:solidFill>
                  <a:srgbClr val="FFFFFF"/>
                </a:solidFill>
              </a:rPr>
              <a:t>HaftaTedavi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LMWH /UFH</a:t>
            </a:r>
            <a:endParaRPr lang="tr-TR" dirty="0">
              <a:solidFill>
                <a:srgbClr val="FFFFFF"/>
              </a:solidFill>
            </a:endParaRPr>
          </a:p>
          <a:p>
            <a:pPr algn="ctr"/>
            <a:endParaRPr lang="tr-TR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571" y="3514634"/>
            <a:ext cx="2319415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rgbClr val="FFFFFF"/>
              </a:solidFill>
            </a:endParaRPr>
          </a:p>
          <a:p>
            <a:endParaRPr lang="tr-TR" dirty="0" smtClean="0">
              <a:solidFill>
                <a:srgbClr val="FFFFFF"/>
              </a:solidFill>
            </a:endParaRP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6 Hafta</a:t>
            </a: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Profilaktik</a:t>
            </a: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LMWH/UFH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57571" y="5958017"/>
            <a:ext cx="2319415" cy="369332"/>
          </a:xfrm>
          <a:prstGeom prst="rect">
            <a:avLst/>
          </a:prstGeom>
          <a:solidFill>
            <a:srgbClr val="376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FF"/>
                </a:solidFill>
              </a:rPr>
              <a:t>Tedavi yok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658027" y="2628140"/>
            <a:ext cx="377202" cy="1257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5658027" y="6083794"/>
            <a:ext cx="377202" cy="125748"/>
          </a:xfrm>
          <a:prstGeom prst="rightArrow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5658027" y="4127550"/>
            <a:ext cx="377202" cy="1257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6750985" y="89972"/>
            <a:ext cx="239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ACOG 2011; ACCP 2012 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1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RCOG SKORLAMA SİSTEMİ</a:t>
            </a:r>
            <a:endParaRPr lang="tr-TR" dirty="0"/>
          </a:p>
        </p:txBody>
      </p:sp>
      <p:pic>
        <p:nvPicPr>
          <p:cNvPr id="4" name="Content Placeholder 3" descr="Ekran Resmi 2017-05-16 01.53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10850" r="10869" b="1993"/>
          <a:stretch/>
        </p:blipFill>
        <p:spPr>
          <a:xfrm>
            <a:off x="741828" y="1207184"/>
            <a:ext cx="7671868" cy="54952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0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RCOG 2015 ÖNERİLERİ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82" y="1600200"/>
            <a:ext cx="8474466" cy="452596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SKOR≥4</a:t>
            </a:r>
            <a:r>
              <a:rPr lang="tr-TR" dirty="0" smtClean="0"/>
              <a:t> ise </a:t>
            </a:r>
            <a:r>
              <a:rPr lang="tr-TR" b="1" i="1" dirty="0" smtClean="0">
                <a:solidFill>
                  <a:srgbClr val="FF0000"/>
                </a:solidFill>
              </a:rPr>
              <a:t>ilk </a:t>
            </a:r>
            <a:r>
              <a:rPr lang="tr-TR" b="1" i="1" dirty="0" err="1" smtClean="0">
                <a:solidFill>
                  <a:srgbClr val="FF0000"/>
                </a:solidFill>
              </a:rPr>
              <a:t>trimesterden</a:t>
            </a:r>
            <a:r>
              <a:rPr lang="tr-TR" b="1" i="1" dirty="0" smtClean="0">
                <a:solidFill>
                  <a:srgbClr val="FF0000"/>
                </a:solidFill>
              </a:rPr>
              <a:t> itibaren </a:t>
            </a:r>
            <a:r>
              <a:rPr lang="tr-TR" dirty="0" smtClean="0"/>
              <a:t>tromboprofilaksi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SKOR=3 </a:t>
            </a:r>
            <a:r>
              <a:rPr lang="tr-TR" dirty="0" smtClean="0"/>
              <a:t>ise </a:t>
            </a:r>
            <a:r>
              <a:rPr lang="tr-TR" b="1" i="1" dirty="0" smtClean="0">
                <a:solidFill>
                  <a:srgbClr val="FF0000"/>
                </a:solidFill>
              </a:rPr>
              <a:t>28.haftadan </a:t>
            </a:r>
            <a:r>
              <a:rPr lang="tr-TR" b="1" i="1" dirty="0">
                <a:solidFill>
                  <a:srgbClr val="FF0000"/>
                </a:solidFill>
              </a:rPr>
              <a:t>itibaren </a:t>
            </a:r>
            <a:r>
              <a:rPr lang="tr-TR" dirty="0" smtClean="0"/>
              <a:t>tromboprofilaksi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SKOR≥2</a:t>
            </a:r>
            <a:r>
              <a:rPr lang="tr-TR" dirty="0" smtClean="0"/>
              <a:t> </a:t>
            </a:r>
            <a:r>
              <a:rPr lang="tr-TR" dirty="0"/>
              <a:t>ise </a:t>
            </a:r>
            <a:r>
              <a:rPr lang="tr-TR" b="1" i="1" dirty="0" smtClean="0">
                <a:solidFill>
                  <a:srgbClr val="FF0000"/>
                </a:solidFill>
              </a:rPr>
              <a:t>postpartum en az 10 gün </a:t>
            </a:r>
            <a:r>
              <a:rPr lang="tr-TR" dirty="0" smtClean="0"/>
              <a:t>tromboprofilaksi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Antenatal dönemde hastaneye yatarsa</a:t>
            </a:r>
            <a:r>
              <a:rPr lang="tr-TR" dirty="0" smtClean="0"/>
              <a:t> tromboprofilaksi</a:t>
            </a:r>
          </a:p>
          <a:p>
            <a:r>
              <a:rPr lang="tr-TR" b="1" dirty="0" err="1" smtClean="0"/>
              <a:t>Pospartum</a:t>
            </a:r>
            <a:r>
              <a:rPr lang="tr-TR" b="1" dirty="0" smtClean="0"/>
              <a:t> hastane yatış süresi &gt;3 gün </a:t>
            </a:r>
            <a:r>
              <a:rPr lang="tr-TR" dirty="0" smtClean="0"/>
              <a:t>ya da </a:t>
            </a:r>
            <a:r>
              <a:rPr lang="tr-TR" dirty="0" err="1" smtClean="0"/>
              <a:t>puerperiumda</a:t>
            </a:r>
            <a:r>
              <a:rPr lang="tr-TR" dirty="0" smtClean="0"/>
              <a:t> hastaneye yatarsa tromboprofilaksi </a:t>
            </a:r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17638"/>
            <a:ext cx="8229600" cy="2820081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173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Ekran Resmi 2017-05-16 21.08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8795" r="51186" b="21682"/>
          <a:stretch/>
        </p:blipFill>
        <p:spPr>
          <a:xfrm>
            <a:off x="1810569" y="263395"/>
            <a:ext cx="5624529" cy="6463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5098" y="6171684"/>
            <a:ext cx="125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RCOG 2015</a:t>
            </a:r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45770"/>
            <a:ext cx="4765315" cy="7544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ANTENATAL DÖNEM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0656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 descr="Ekran Resmi 2017-05-16 21.08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t="3961" r="8423" b="15728"/>
          <a:stretch/>
        </p:blipFill>
        <p:spPr>
          <a:xfrm>
            <a:off x="1735129" y="207791"/>
            <a:ext cx="5442317" cy="6513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5098" y="6171684"/>
            <a:ext cx="125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RCOG 2015</a:t>
            </a:r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35129" y="19168"/>
            <a:ext cx="4488701" cy="7544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POSTPARTUM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2585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 descr="Figure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t="-348" r="138" b="-1"/>
          <a:stretch/>
        </p:blipFill>
        <p:spPr>
          <a:xfrm>
            <a:off x="100587" y="241589"/>
            <a:ext cx="8976769" cy="59496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21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LMWH KONTRENDİKASYONLARI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Kanama </a:t>
            </a:r>
            <a:r>
              <a:rPr lang="tr-TR" dirty="0" err="1" smtClean="0"/>
              <a:t>diyatezi</a:t>
            </a:r>
            <a:r>
              <a:rPr lang="tr-TR" dirty="0" smtClean="0"/>
              <a:t> (Hemofili vb...)</a:t>
            </a:r>
          </a:p>
          <a:p>
            <a:r>
              <a:rPr lang="tr-TR" dirty="0" smtClean="0"/>
              <a:t>Aktif antenatal ya da postpartum kanama</a:t>
            </a:r>
          </a:p>
          <a:p>
            <a:r>
              <a:rPr lang="tr-TR" dirty="0" err="1" smtClean="0"/>
              <a:t>Major</a:t>
            </a:r>
            <a:r>
              <a:rPr lang="tr-TR" dirty="0" smtClean="0"/>
              <a:t> kanama için yüksek risk (</a:t>
            </a:r>
            <a:r>
              <a:rPr lang="tr-TR" dirty="0" err="1" smtClean="0"/>
              <a:t>P.previa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Trombositopeni</a:t>
            </a:r>
            <a:r>
              <a:rPr lang="tr-TR" dirty="0" smtClean="0"/>
              <a:t> </a:t>
            </a:r>
          </a:p>
          <a:p>
            <a:r>
              <a:rPr lang="tr-TR" dirty="0" smtClean="0"/>
              <a:t>Son 4 hafta içerisinde </a:t>
            </a:r>
            <a:r>
              <a:rPr lang="tr-TR" dirty="0" err="1" smtClean="0"/>
              <a:t>stroke</a:t>
            </a:r>
            <a:r>
              <a:rPr lang="tr-TR" dirty="0" smtClean="0"/>
              <a:t> öyküsü</a:t>
            </a:r>
          </a:p>
          <a:p>
            <a:r>
              <a:rPr lang="tr-TR" dirty="0" smtClean="0"/>
              <a:t>Ciddi böbrek ya da karaciğer hastalığı</a:t>
            </a:r>
          </a:p>
          <a:p>
            <a:r>
              <a:rPr lang="tr-TR" dirty="0" smtClean="0"/>
              <a:t>Kontrolsüz hipertansiyon (&gt;200/120 mmHg)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35098" y="6171684"/>
            <a:ext cx="125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RCOG 2015</a:t>
            </a:r>
            <a:endParaRPr lang="tr-T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0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TROMBOPROFİLAKSİ?..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VTE riski çok mu fazla?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Gerçekten profilaksi işe yarıyor mu?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Kimlere yapalım?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Hangi dozda verelim?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Ne zaman başlayalım?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Ne kadar devam edelim?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pic>
        <p:nvPicPr>
          <p:cNvPr id="4" name="Picture 3" descr="Ekran Resmi 2017-05-14 11.02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8274" r="17547"/>
          <a:stretch/>
        </p:blipFill>
        <p:spPr>
          <a:xfrm>
            <a:off x="5231238" y="3182508"/>
            <a:ext cx="3517475" cy="3080554"/>
          </a:xfrm>
          <a:prstGeom prst="rect">
            <a:avLst/>
          </a:prstGeom>
        </p:spPr>
      </p:pic>
      <p:pic>
        <p:nvPicPr>
          <p:cNvPr id="5" name="Picture 4" descr="Ekran Resmi 2017-05-14 11.00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8274" r="35279" b="60285"/>
          <a:stretch/>
        </p:blipFill>
        <p:spPr>
          <a:xfrm>
            <a:off x="5593817" y="1484313"/>
            <a:ext cx="2594235" cy="17968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LMWH KULLANAN GEBELERDE TAKİP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779"/>
            <a:ext cx="8291513" cy="4843831"/>
          </a:xfrm>
        </p:spPr>
        <p:txBody>
          <a:bodyPr/>
          <a:lstStyle/>
          <a:p>
            <a:r>
              <a:rPr lang="tr-TR" dirty="0" smtClean="0"/>
              <a:t>Profilaktik ya da </a:t>
            </a:r>
            <a:r>
              <a:rPr lang="tr-TR" dirty="0" err="1" smtClean="0"/>
              <a:t>terapotik</a:t>
            </a:r>
            <a:r>
              <a:rPr lang="tr-TR" dirty="0" smtClean="0"/>
              <a:t> dozda kullananlarda peak anti-</a:t>
            </a:r>
            <a:r>
              <a:rPr lang="tr-TR" dirty="0" err="1" smtClean="0"/>
              <a:t>Xa</a:t>
            </a:r>
            <a:r>
              <a:rPr lang="tr-TR" dirty="0" smtClean="0"/>
              <a:t> aktivite ölçümüne gerek yok!</a:t>
            </a:r>
          </a:p>
          <a:p>
            <a:r>
              <a:rPr lang="tr-TR" dirty="0" smtClean="0"/>
              <a:t>HIT açısından trombosit sayısının takibine gerek yok! </a:t>
            </a:r>
          </a:p>
          <a:p>
            <a:r>
              <a:rPr lang="tr-TR" dirty="0" smtClean="0"/>
              <a:t>Ciddi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fonk</a:t>
            </a:r>
            <a:r>
              <a:rPr lang="tr-TR" dirty="0" smtClean="0"/>
              <a:t>. bozukluğunda, uç kilolarda       (&lt;50 kg-&gt;90 kg), tekrarlayan </a:t>
            </a:r>
            <a:r>
              <a:rPr lang="tr-TR" dirty="0" err="1" smtClean="0"/>
              <a:t>VTE’lerde</a:t>
            </a:r>
            <a:r>
              <a:rPr lang="tr-TR" dirty="0" smtClean="0"/>
              <a:t>                  </a:t>
            </a:r>
            <a:r>
              <a:rPr lang="tr-TR" b="1" dirty="0" smtClean="0"/>
              <a:t>peak </a:t>
            </a:r>
            <a:r>
              <a:rPr lang="tr-TR" b="1" dirty="0"/>
              <a:t>anti-</a:t>
            </a:r>
            <a:r>
              <a:rPr lang="tr-TR" b="1" dirty="0" err="1"/>
              <a:t>Xa</a:t>
            </a:r>
            <a:r>
              <a:rPr lang="tr-TR" b="1" dirty="0"/>
              <a:t> aktivite </a:t>
            </a:r>
            <a:r>
              <a:rPr lang="tr-TR" dirty="0" smtClean="0"/>
              <a:t>ölçülebilir.</a:t>
            </a:r>
          </a:p>
          <a:p>
            <a:r>
              <a:rPr lang="tr-TR" dirty="0" smtClean="0"/>
              <a:t>Bazal, LMWH başlangıcından 1 hafta sonra ve doğum öncesi </a:t>
            </a:r>
            <a:r>
              <a:rPr lang="tr-TR" b="1" dirty="0" smtClean="0"/>
              <a:t>trombosit sayımı </a:t>
            </a:r>
            <a:r>
              <a:rPr lang="tr-TR" dirty="0" smtClean="0"/>
              <a:t>önerilir 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7419404" y="3026025"/>
            <a:ext cx="12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ACCP 2012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9617" y="4727830"/>
            <a:ext cx="125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RCOG 2015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7702" y="3026025"/>
            <a:ext cx="125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RCOG 2015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9404" y="2402214"/>
            <a:ext cx="12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ACCP 2012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5083" y="60928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SOGC 2014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287" y="1417638"/>
            <a:ext cx="8291513" cy="2215348"/>
          </a:xfrm>
          <a:prstGeom prst="rect">
            <a:avLst/>
          </a:prstGeom>
          <a:solidFill>
            <a:srgbClr val="FFFF00">
              <a:alpha val="10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673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ANTENATAL DÖNEMDE LMWH KULLANANLARDA YÖNETİM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3"/>
            <a:ext cx="8229600" cy="3588912"/>
          </a:xfrm>
        </p:spPr>
        <p:txBody>
          <a:bodyPr/>
          <a:lstStyle/>
          <a:p>
            <a:r>
              <a:rPr lang="tr-TR" dirty="0" smtClean="0"/>
              <a:t>Gebeliğinde LMWH kullananlarda gebeliğin son ayında ya da &gt;37 haftada unfraksiyone heparine (UFH) geçilmesi düşünülebilir.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7364528" y="5610957"/>
            <a:ext cx="132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rgbClr val="0000FF"/>
                </a:solidFill>
              </a:rPr>
              <a:t>ACOG 2011</a:t>
            </a:r>
          </a:p>
          <a:p>
            <a:r>
              <a:rPr lang="tr-TR" b="1" i="1" dirty="0">
                <a:solidFill>
                  <a:srgbClr val="0000FF"/>
                </a:solidFill>
              </a:rPr>
              <a:t>SOGC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DOĞUM-LMWH/UFH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LMWH</a:t>
            </a:r>
            <a:r>
              <a:rPr lang="tr-TR" dirty="0" smtClean="0"/>
              <a:t> </a:t>
            </a:r>
            <a:r>
              <a:rPr lang="tr-TR" b="1" i="1" dirty="0" smtClean="0"/>
              <a:t>doğumdan 24 saat önce </a:t>
            </a:r>
            <a:r>
              <a:rPr lang="tr-TR" dirty="0" smtClean="0"/>
              <a:t>kesilmeli</a:t>
            </a:r>
          </a:p>
          <a:p>
            <a:r>
              <a:rPr lang="tr-TR" dirty="0" smtClean="0"/>
              <a:t>VTE </a:t>
            </a:r>
            <a:r>
              <a:rPr lang="tr-TR" dirty="0" err="1" smtClean="0"/>
              <a:t>rekürrens</a:t>
            </a:r>
            <a:r>
              <a:rPr lang="tr-TR" dirty="0" smtClean="0"/>
              <a:t> riski çok yüksekse </a:t>
            </a:r>
            <a:r>
              <a:rPr lang="tr-TR" b="1" dirty="0" smtClean="0">
                <a:solidFill>
                  <a:srgbClr val="FF0000"/>
                </a:solidFill>
              </a:rPr>
              <a:t>IV </a:t>
            </a:r>
            <a:r>
              <a:rPr lang="tr-TR" b="1" dirty="0" err="1" smtClean="0">
                <a:solidFill>
                  <a:srgbClr val="FF0000"/>
                </a:solidFill>
              </a:rPr>
              <a:t>UFH’ye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geçilebilir ve </a:t>
            </a:r>
            <a:r>
              <a:rPr lang="tr-TR" b="1" i="1" dirty="0" smtClean="0"/>
              <a:t>doğuma 4-6 saat kala </a:t>
            </a:r>
            <a:r>
              <a:rPr lang="tr-TR" dirty="0" smtClean="0"/>
              <a:t>kesilebilir.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LMWH tedavisindeyken doğum başlarsa </a:t>
            </a:r>
            <a:r>
              <a:rPr lang="tr-TR" dirty="0" err="1" smtClean="0"/>
              <a:t>epiduralden</a:t>
            </a:r>
            <a:r>
              <a:rPr lang="tr-TR" dirty="0" smtClean="0"/>
              <a:t> kaçınılır. Gerekirse </a:t>
            </a:r>
            <a:r>
              <a:rPr lang="tr-TR" dirty="0" err="1" smtClean="0"/>
              <a:t>protamin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SC UFH tedavisindeyken doğum başlarsa PTT’ye bak uzamışsa </a:t>
            </a:r>
            <a:r>
              <a:rPr lang="tr-TR" dirty="0" err="1" smtClean="0"/>
              <a:t>protamin</a:t>
            </a:r>
            <a:r>
              <a:rPr lang="tr-TR" dirty="0" smtClean="0"/>
              <a:t> ver.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5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685"/>
            <a:ext cx="8291513" cy="85758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tr-TR" sz="2800" dirty="0" smtClean="0"/>
              <a:t>LMWH TEDAVİSİ ALAN GEBEDE SPİNAL/EPİDURAL ANESTEZİ EN ERKEN NE ZAMAN YAPILABİLİR?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Profilaktik doz alıyorsa; </a:t>
            </a:r>
          </a:p>
          <a:p>
            <a:pPr marL="0" indent="0">
              <a:buNone/>
            </a:pPr>
            <a:r>
              <a:rPr lang="tr-TR" dirty="0" smtClean="0"/>
              <a:t>           son dozdan </a:t>
            </a:r>
            <a:r>
              <a:rPr lang="tr-TR" b="1" dirty="0" smtClean="0">
                <a:solidFill>
                  <a:srgbClr val="FF0000"/>
                </a:solidFill>
              </a:rPr>
              <a:t>&gt;12 saat </a:t>
            </a:r>
            <a:r>
              <a:rPr lang="tr-TR" dirty="0" smtClean="0"/>
              <a:t>sonra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u="sng" dirty="0" err="1" smtClean="0"/>
              <a:t>Terapotik</a:t>
            </a:r>
            <a:r>
              <a:rPr lang="tr-TR" b="1" u="sng" dirty="0" smtClean="0"/>
              <a:t> doz alıyorsa;</a:t>
            </a:r>
          </a:p>
          <a:p>
            <a:pPr marL="0" indent="0">
              <a:buNone/>
            </a:pPr>
            <a:r>
              <a:rPr lang="tr-TR" dirty="0" smtClean="0"/>
              <a:t>          son dozdan </a:t>
            </a:r>
            <a:r>
              <a:rPr lang="tr-TR" b="1" dirty="0" smtClean="0">
                <a:solidFill>
                  <a:srgbClr val="FF0000"/>
                </a:solidFill>
              </a:rPr>
              <a:t>&gt;24 saat </a:t>
            </a:r>
            <a:r>
              <a:rPr lang="tr-TR" dirty="0" smtClean="0"/>
              <a:t>sonra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4343" y="5344541"/>
            <a:ext cx="242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i="1" dirty="0">
                <a:solidFill>
                  <a:srgbClr val="0000FF"/>
                </a:solidFill>
              </a:rPr>
              <a:t>ACOG 2011</a:t>
            </a:r>
          </a:p>
          <a:p>
            <a:pPr algn="r"/>
            <a:r>
              <a:rPr lang="tr-TR" b="1" i="1" dirty="0" smtClean="0">
                <a:solidFill>
                  <a:srgbClr val="0000FF"/>
                </a:solidFill>
              </a:rPr>
              <a:t>RCOG2015</a:t>
            </a:r>
            <a:endParaRPr lang="tr-TR" b="1" i="1" dirty="0">
              <a:solidFill>
                <a:srgbClr val="0000FF"/>
              </a:solidFill>
            </a:endParaRPr>
          </a:p>
          <a:p>
            <a:pPr algn="r"/>
            <a:r>
              <a:rPr lang="tr-TR" b="1" i="1" dirty="0" smtClean="0">
                <a:solidFill>
                  <a:srgbClr val="0000FF"/>
                </a:solidFill>
              </a:rPr>
              <a:t>ACCP2012</a:t>
            </a:r>
            <a:endParaRPr lang="tr-TR" b="1" i="1" dirty="0">
              <a:solidFill>
                <a:srgbClr val="0000FF"/>
              </a:solidFill>
            </a:endParaRPr>
          </a:p>
          <a:p>
            <a:pPr algn="r"/>
            <a:r>
              <a:rPr lang="tr-TR" b="1" i="1" dirty="0" smtClean="0">
                <a:solidFill>
                  <a:srgbClr val="0000FF"/>
                </a:solidFill>
              </a:rPr>
              <a:t>SOGC2014</a:t>
            </a:r>
            <a:endParaRPr lang="tr-TR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134" y="4715243"/>
            <a:ext cx="6878004" cy="107721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3200" dirty="0" smtClean="0"/>
              <a:t>Doğum indüksiyonu ya da planlı C/S’den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24 saat </a:t>
            </a:r>
            <a:r>
              <a:rPr lang="tr-TR" sz="3200" dirty="0" smtClean="0"/>
              <a:t>önce kesilmesi öneriliyor</a:t>
            </a:r>
            <a:endParaRPr lang="tr-TR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39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56" y="324686"/>
            <a:ext cx="8643473" cy="85758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r-TR" dirty="0" smtClean="0"/>
              <a:t>POSTPARTUM </a:t>
            </a:r>
            <a:r>
              <a:rPr lang="tr-TR" dirty="0" err="1" smtClean="0"/>
              <a:t>LMWH’ne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NE ZAMAN BAŞLAYALIM?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2594"/>
            <a:ext cx="8229600" cy="4525963"/>
          </a:xfrm>
        </p:spPr>
        <p:txBody>
          <a:bodyPr/>
          <a:lstStyle/>
          <a:p>
            <a:r>
              <a:rPr lang="tr-TR" dirty="0" smtClean="0"/>
              <a:t>Vajinal doğumdan </a:t>
            </a:r>
            <a:r>
              <a:rPr lang="tr-TR" sz="4400" b="1" dirty="0" smtClean="0">
                <a:solidFill>
                  <a:srgbClr val="FF0000"/>
                </a:solidFill>
              </a:rPr>
              <a:t>4-6 saat </a:t>
            </a:r>
            <a:r>
              <a:rPr lang="tr-TR" dirty="0" smtClean="0"/>
              <a:t>sonra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Sezaryenden </a:t>
            </a:r>
            <a:r>
              <a:rPr lang="tr-TR" sz="4400" b="1" dirty="0" smtClean="0">
                <a:solidFill>
                  <a:srgbClr val="FF0000"/>
                </a:solidFill>
              </a:rPr>
              <a:t>6-12 saat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sonra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226828" y="5774673"/>
            <a:ext cx="195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rgbClr val="0000FF"/>
                </a:solidFill>
              </a:rPr>
              <a:t>ACOG 2011</a:t>
            </a:r>
            <a:endParaRPr lang="tr-TR" sz="2800" b="1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2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SEZARYEN ve TROMBOZ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DVT: 4 / 10 bin </a:t>
            </a:r>
          </a:p>
          <a:p>
            <a:r>
              <a:rPr lang="tr-TR" dirty="0" smtClean="0"/>
              <a:t>PTE: 6 / 10 bin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Vajinal doğuma göre x </a:t>
            </a:r>
            <a:r>
              <a:rPr lang="tr-TR" b="1" i="1" dirty="0" smtClean="0"/>
              <a:t>2 kat </a:t>
            </a:r>
            <a:r>
              <a:rPr lang="tr-TR" dirty="0" smtClean="0"/>
              <a:t>VTE riski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   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759649" y="5908159"/>
            <a:ext cx="170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smtClean="0">
                <a:solidFill>
                  <a:srgbClr val="0000FF"/>
                </a:solidFill>
              </a:rPr>
              <a:t>ACOG 2011</a:t>
            </a:r>
            <a:endParaRPr lang="tr-TR" sz="2400" b="1" i="1" dirty="0">
              <a:solidFill>
                <a:srgbClr val="0000FF"/>
              </a:solidFill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7380942" y="3656018"/>
            <a:ext cx="751548" cy="739349"/>
          </a:xfrm>
          <a:prstGeom prst="up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40313" y="1867253"/>
            <a:ext cx="29406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VTE riski 1/1000</a:t>
            </a:r>
            <a:endParaRPr lang="tr-TR" sz="3200" b="1" dirty="0"/>
          </a:p>
        </p:txBody>
      </p:sp>
      <p:sp>
        <p:nvSpPr>
          <p:cNvPr id="9" name="Right Brace 8"/>
          <p:cNvSpPr/>
          <p:nvPr/>
        </p:nvSpPr>
        <p:spPr>
          <a:xfrm>
            <a:off x="3617830" y="1600200"/>
            <a:ext cx="615800" cy="10936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732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SEZARYENDE RUTİN PNOMATİK KOMPRESYON CİHAZI KULLANIMI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Pulmoner </a:t>
            </a:r>
            <a:r>
              <a:rPr lang="tr-TR" b="1" dirty="0" err="1" smtClean="0"/>
              <a:t>emboliye</a:t>
            </a:r>
            <a:r>
              <a:rPr lang="tr-TR" b="1" dirty="0" smtClean="0"/>
              <a:t> bağlı anne ölümünü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i="1" dirty="0" smtClean="0"/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7</a:t>
            </a:r>
            <a:r>
              <a:rPr lang="tr-TR" i="1" dirty="0" smtClean="0"/>
              <a:t>/ 458000 doğum (kullanılmayan)</a:t>
            </a:r>
          </a:p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</a:t>
            </a:r>
          </a:p>
          <a:p>
            <a:pPr marL="0" indent="0">
              <a:buNone/>
            </a:pPr>
            <a:r>
              <a:rPr lang="tr-TR" i="1" dirty="0" smtClean="0"/>
              <a:t>   </a:t>
            </a:r>
            <a:r>
              <a:rPr lang="tr-TR" b="1" i="1" dirty="0" smtClean="0">
                <a:solidFill>
                  <a:srgbClr val="FF0000"/>
                </a:solidFill>
              </a:rPr>
              <a:t>1</a:t>
            </a:r>
            <a:r>
              <a:rPr lang="tr-TR" i="1" dirty="0" smtClean="0"/>
              <a:t>/ 465000 doğum  (kullanılan)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/>
              <a:t>% 86 oranında azaltmış!</a:t>
            </a:r>
            <a:endParaRPr lang="tr-TR" b="1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2338651" y="2829338"/>
            <a:ext cx="440069" cy="704190"/>
          </a:xfrm>
          <a:prstGeom prst="downArrow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9114" y="2947434"/>
            <a:ext cx="186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 smtClean="0">
                <a:solidFill>
                  <a:srgbClr val="0000FF"/>
                </a:solidFill>
              </a:rPr>
              <a:t>p = 0.038</a:t>
            </a:r>
            <a:endParaRPr lang="tr-TR" sz="2800" i="1" dirty="0">
              <a:solidFill>
                <a:srgbClr val="0000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978233" y="2263470"/>
            <a:ext cx="150881" cy="2112572"/>
          </a:xfrm>
          <a:prstGeom prst="rightBrace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4155" y="2263470"/>
            <a:ext cx="8272660" cy="2250896"/>
          </a:xfrm>
          <a:prstGeom prst="rect">
            <a:avLst/>
          </a:prstGeom>
          <a:solidFill>
            <a:srgbClr val="E2ECF6">
              <a:alpha val="33000"/>
            </a:srgbClr>
          </a:solidFill>
          <a:ln w="3175" cap="flat" cmpd="sng" algn="ctr">
            <a:solidFill>
              <a:srgbClr val="336599"/>
            </a:solidFill>
            <a:prstDash val="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9360" y="6092825"/>
            <a:ext cx="299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>
                <a:solidFill>
                  <a:srgbClr val="0000FF"/>
                </a:solidFill>
              </a:rPr>
              <a:t>Am</a:t>
            </a:r>
            <a:r>
              <a:rPr lang="tr-TR" i="1" dirty="0" smtClean="0">
                <a:solidFill>
                  <a:srgbClr val="0000FF"/>
                </a:solidFill>
              </a:rPr>
              <a:t> J Obstet Gynecol 2014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70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SEZARYENDE TROMBOPROFİLAKSİ </a:t>
            </a:r>
            <a:r>
              <a:rPr lang="tr-TR" i="1" dirty="0" smtClean="0">
                <a:solidFill>
                  <a:srgbClr val="0000FF"/>
                </a:solidFill>
              </a:rPr>
              <a:t>ACOG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394469" cy="4608512"/>
          </a:xfrm>
        </p:spPr>
        <p:txBody>
          <a:bodyPr/>
          <a:lstStyle/>
          <a:p>
            <a:r>
              <a:rPr lang="tr-TR" sz="2400" b="1" u="sng" dirty="0" smtClean="0">
                <a:latin typeface="Calibri"/>
                <a:cs typeface="Calibri"/>
              </a:rPr>
              <a:t>DÜŞÜK RİSK</a:t>
            </a:r>
          </a:p>
          <a:p>
            <a:pPr marL="0" indent="0">
              <a:buNone/>
            </a:pPr>
            <a:r>
              <a:rPr lang="tr-TR" sz="2400" dirty="0" smtClean="0">
                <a:latin typeface="Calibri"/>
                <a:cs typeface="Calibri"/>
              </a:rPr>
              <a:t>Tüm gebelere tam anlamıyla mobilize olana kadar mekanik profilaksi</a:t>
            </a:r>
          </a:p>
          <a:p>
            <a:pPr marL="0" indent="0">
              <a:buNone/>
            </a:pPr>
            <a:endParaRPr lang="tr-TR" sz="2400" dirty="0" smtClean="0">
              <a:latin typeface="Calibri"/>
              <a:cs typeface="Calibri"/>
            </a:endParaRPr>
          </a:p>
          <a:p>
            <a:r>
              <a:rPr lang="tr-TR" sz="2400" b="1" u="sng" dirty="0" smtClean="0">
                <a:latin typeface="Calibri"/>
                <a:cs typeface="Calibri"/>
              </a:rPr>
              <a:t>YÜKSEK RİSK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Calibri"/>
                <a:cs typeface="Calibri"/>
              </a:rPr>
              <a:t>(BMI&gt;35, geçirilmiş VTE, herhangi bir trombofili varlığı)</a:t>
            </a:r>
          </a:p>
          <a:p>
            <a:pPr marL="0" indent="0">
              <a:buNone/>
            </a:pPr>
            <a:r>
              <a:rPr lang="tr-TR" sz="2400" dirty="0" smtClean="0">
                <a:latin typeface="Calibri"/>
                <a:cs typeface="Calibri"/>
              </a:rPr>
              <a:t>LMWH (40 mg/gün </a:t>
            </a:r>
            <a:r>
              <a:rPr lang="tr-TR" sz="2400" dirty="0" err="1" smtClean="0">
                <a:latin typeface="Calibri"/>
                <a:cs typeface="Calibri"/>
              </a:rPr>
              <a:t>enoksaparin</a:t>
            </a:r>
            <a:r>
              <a:rPr lang="tr-TR" sz="2400" dirty="0" smtClean="0">
                <a:latin typeface="Calibri"/>
                <a:cs typeface="Calibri"/>
              </a:rPr>
              <a:t> -</a:t>
            </a:r>
            <a:r>
              <a:rPr lang="tr-TR" sz="2400" dirty="0" err="1" smtClean="0">
                <a:latin typeface="Calibri"/>
                <a:cs typeface="Calibri"/>
              </a:rPr>
              <a:t>postop</a:t>
            </a:r>
            <a:r>
              <a:rPr lang="tr-TR" sz="2400" dirty="0" smtClean="0">
                <a:latin typeface="Calibri"/>
                <a:cs typeface="Calibri"/>
              </a:rPr>
              <a:t> 6-12 saatte başlanır) </a:t>
            </a:r>
          </a:p>
          <a:p>
            <a:pPr marL="0" indent="0">
              <a:buNone/>
            </a:pPr>
            <a:r>
              <a:rPr lang="tr-TR" sz="2400" dirty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            (tam  mobilize olana dek devam edilir)</a:t>
            </a:r>
          </a:p>
          <a:p>
            <a:pPr marL="0" indent="0">
              <a:buNone/>
            </a:pPr>
            <a:r>
              <a:rPr lang="tr-TR" sz="2400" dirty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   +</a:t>
            </a:r>
          </a:p>
          <a:p>
            <a:pPr marL="0" indent="0">
              <a:buNone/>
            </a:pPr>
            <a:r>
              <a:rPr lang="tr-TR" sz="2400" dirty="0" smtClean="0">
                <a:latin typeface="Calibri"/>
                <a:cs typeface="Calibri"/>
              </a:rPr>
              <a:t>Mekanik Profilaksi (LMWH başlayınca ya da taburcu olunca kesilir)</a:t>
            </a:r>
            <a:endParaRPr lang="tr-TR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6247" y="5980959"/>
            <a:ext cx="132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0000FF"/>
                </a:solidFill>
              </a:rPr>
              <a:t>ACOG 2011</a:t>
            </a:r>
            <a:endParaRPr lang="tr-TR" b="1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26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SEZARYENDE TROMBOPROFİLAKSİ </a:t>
            </a:r>
            <a:r>
              <a:rPr lang="tr-TR" i="1" dirty="0" smtClean="0">
                <a:solidFill>
                  <a:srgbClr val="0000FF"/>
                </a:solidFill>
              </a:rPr>
              <a:t>RCOG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 risk faktörü varsa sezaryen sonrası 10 gün LMWH öneriyor.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29186" y="2667970"/>
            <a:ext cx="4838478" cy="369331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RİSK FAKTÖRLERİ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VTE öyküsü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Trombofili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Kanser, SLE, </a:t>
            </a:r>
            <a:r>
              <a:rPr lang="tr-TR" dirty="0" err="1"/>
              <a:t>N</a:t>
            </a:r>
            <a:r>
              <a:rPr lang="tr-TR" dirty="0" err="1" smtClean="0"/>
              <a:t>efrotik</a:t>
            </a:r>
            <a:r>
              <a:rPr lang="tr-TR" dirty="0" smtClean="0"/>
              <a:t> sendrom, Tip 1 DM, SLE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≥35 yaş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BMI &gt;30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Parite &gt;3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Geniş </a:t>
            </a:r>
            <a:r>
              <a:rPr lang="tr-TR" dirty="0" err="1" smtClean="0"/>
              <a:t>varikoz</a:t>
            </a:r>
            <a:r>
              <a:rPr lang="tr-TR" dirty="0" smtClean="0"/>
              <a:t> </a:t>
            </a:r>
            <a:r>
              <a:rPr lang="tr-TR" dirty="0" err="1" smtClean="0"/>
              <a:t>venler</a:t>
            </a:r>
            <a:endParaRPr lang="tr-TR" dirty="0" smtClean="0"/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Çoğul gebelik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Preeklampsi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Preterm doğum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Postpartum &gt; 1L kanama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≥ 3 gün </a:t>
            </a:r>
            <a:r>
              <a:rPr lang="tr-TR" dirty="0" err="1" smtClean="0"/>
              <a:t>immobilizasyon</a:t>
            </a:r>
            <a:endParaRPr lang="tr-T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27366" y="4416693"/>
            <a:ext cx="51565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ABD’de buna göre sezaryen olan hastaların yarısına (1.2 milyon gebe/yıl) LMWH verilmeli.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 İlaç maliyeti 4 günlük tedavide 52 milyon dolar            10 günlük tedavide 130 milyon dolar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7497011" y="6176623"/>
            <a:ext cx="13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0000FF"/>
                </a:solidFill>
              </a:rPr>
              <a:t>RCOG 2015</a:t>
            </a:r>
            <a:endParaRPr lang="tr-TR" b="1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0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SEZARYENDE </a:t>
            </a:r>
            <a:r>
              <a:rPr lang="tr-TR" dirty="0" smtClean="0"/>
              <a:t>TROMBOPROFİLAKSİ </a:t>
            </a:r>
            <a:r>
              <a:rPr lang="tr-TR" i="1" dirty="0" smtClean="0">
                <a:solidFill>
                  <a:srgbClr val="0000FF"/>
                </a:solidFill>
              </a:rPr>
              <a:t>ACCP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u="sng" dirty="0" smtClean="0"/>
              <a:t>Ek risk faktörü olmayanlara </a:t>
            </a:r>
            <a:r>
              <a:rPr lang="tr-TR" sz="2400" dirty="0" smtClean="0"/>
              <a:t>sadece </a:t>
            </a:r>
            <a:r>
              <a:rPr lang="tr-TR" sz="2400" dirty="0" smtClean="0">
                <a:solidFill>
                  <a:srgbClr val="FF0000"/>
                </a:solidFill>
              </a:rPr>
              <a:t>erken mobilizasyon </a:t>
            </a:r>
            <a:r>
              <a:rPr lang="tr-TR" sz="2400" dirty="0" smtClean="0"/>
              <a:t>öneriyor.</a:t>
            </a:r>
          </a:p>
          <a:p>
            <a:r>
              <a:rPr lang="tr-TR" sz="2400" b="1" u="sng" dirty="0" smtClean="0"/>
              <a:t>1 majör ya da 2 minör risk faktörü + </a:t>
            </a:r>
            <a:r>
              <a:rPr lang="tr-TR" sz="2400" b="1" dirty="0" smtClean="0"/>
              <a:t>:    </a:t>
            </a:r>
            <a:r>
              <a:rPr lang="tr-TR" sz="2400" dirty="0" smtClean="0">
                <a:solidFill>
                  <a:srgbClr val="FF0000"/>
                </a:solidFill>
              </a:rPr>
              <a:t>LMWH</a:t>
            </a:r>
          </a:p>
          <a:p>
            <a:r>
              <a:rPr lang="tr-TR" sz="2400" b="1" u="sng" dirty="0" err="1" smtClean="0"/>
              <a:t>Multiple</a:t>
            </a:r>
            <a:r>
              <a:rPr lang="tr-TR" sz="2400" b="1" u="sng" dirty="0" smtClean="0"/>
              <a:t> risk faktörü + :</a:t>
            </a:r>
            <a:r>
              <a:rPr lang="tr-TR" sz="2400" b="1" dirty="0" smtClean="0"/>
              <a:t>           </a:t>
            </a:r>
            <a:r>
              <a:rPr lang="tr-TR" sz="2400" dirty="0" smtClean="0">
                <a:solidFill>
                  <a:srgbClr val="FF0000"/>
                </a:solidFill>
              </a:rPr>
              <a:t>LMWH + mekanik profilaksi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3381753"/>
            <a:ext cx="5175680" cy="313932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Majör Risk Faktörleri : 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/>
              <a:t>A</a:t>
            </a:r>
            <a:r>
              <a:rPr lang="tr-TR" dirty="0" smtClean="0"/>
              <a:t>ntenatal dönemde ≥ 1 hafta yatak istirahati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C/S’de ≥ 1000 </a:t>
            </a:r>
            <a:r>
              <a:rPr lang="tr-TR" dirty="0" err="1" smtClean="0"/>
              <a:t>mL</a:t>
            </a:r>
            <a:r>
              <a:rPr lang="tr-TR" dirty="0" smtClean="0"/>
              <a:t> kanama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Geçirilmiş VTE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IUGR ‘</a:t>
            </a:r>
            <a:r>
              <a:rPr lang="tr-TR" dirty="0" err="1" smtClean="0"/>
              <a:t>ın</a:t>
            </a:r>
            <a:r>
              <a:rPr lang="tr-TR" dirty="0" smtClean="0"/>
              <a:t> eşlik ettiği preeklampsi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err="1" smtClean="0"/>
              <a:t>Antitrombin</a:t>
            </a:r>
            <a:r>
              <a:rPr lang="tr-TR" dirty="0" smtClean="0"/>
              <a:t> eksikliği, Faktör V </a:t>
            </a:r>
            <a:r>
              <a:rPr lang="tr-TR" dirty="0" err="1"/>
              <a:t>L</a:t>
            </a:r>
            <a:r>
              <a:rPr lang="tr-TR" dirty="0" err="1" smtClean="0"/>
              <a:t>eiden</a:t>
            </a:r>
            <a:r>
              <a:rPr lang="tr-TR" dirty="0" smtClean="0"/>
              <a:t> mutasyonu (homo/</a:t>
            </a:r>
            <a:r>
              <a:rPr lang="tr-TR" dirty="0" err="1" smtClean="0"/>
              <a:t>heterozigot</a:t>
            </a:r>
            <a:r>
              <a:rPr lang="tr-TR" dirty="0" smtClean="0"/>
              <a:t>), </a:t>
            </a:r>
            <a:r>
              <a:rPr lang="tr-TR" dirty="0" err="1" smtClean="0"/>
              <a:t>Protrombin</a:t>
            </a:r>
            <a:r>
              <a:rPr lang="tr-TR" dirty="0" smtClean="0"/>
              <a:t> G20210A (homo/</a:t>
            </a:r>
            <a:r>
              <a:rPr lang="tr-TR" dirty="0" err="1" smtClean="0"/>
              <a:t>heterozigot</a:t>
            </a:r>
            <a:r>
              <a:rPr lang="tr-TR" dirty="0" smtClean="0"/>
              <a:t>), 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Kan transfüzyonu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Enfeksiyon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SLE, orak hücreli anemi, kalp hastalığı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632881" y="3418599"/>
            <a:ext cx="3326552" cy="230832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Minör Risk Faktörleri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BMI &gt;30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Çoğul gebelik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Postpartum &gt;1000 </a:t>
            </a:r>
            <a:r>
              <a:rPr lang="tr-TR" dirty="0" err="1" smtClean="0"/>
              <a:t>mL</a:t>
            </a:r>
            <a:r>
              <a:rPr lang="tr-TR" dirty="0" smtClean="0"/>
              <a:t> kanama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Sigara (10/gün)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Protein C/S eksikliği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Preeklampsi</a:t>
            </a:r>
          </a:p>
          <a:p>
            <a:pPr marL="285750" indent="-285750">
              <a:buFont typeface="Wingdings" charset="2"/>
              <a:buChar char="ü"/>
            </a:pPr>
            <a:r>
              <a:rPr lang="tr-TR" dirty="0" smtClean="0"/>
              <a:t>&lt;25 persentil doğum kilosu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7316092" y="6092825"/>
            <a:ext cx="125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0000FF"/>
                </a:solidFill>
              </a:rPr>
              <a:t>ACCP 2012</a:t>
            </a:r>
            <a:endParaRPr lang="tr-TR" b="1" i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1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NE KADAR?</a:t>
            </a:r>
            <a:endParaRPr lang="tr-TR" dirty="0"/>
          </a:p>
        </p:txBody>
      </p:sp>
      <p:pic>
        <p:nvPicPr>
          <p:cNvPr id="4" name="Content Placeholder 3" descr="Ekran Resmi 2017-05-07 23.22.1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5" t="8444" r="33788" b="40464"/>
          <a:stretch/>
        </p:blipFill>
        <p:spPr>
          <a:xfrm>
            <a:off x="281950" y="1447154"/>
            <a:ext cx="4656667" cy="4780231"/>
          </a:xfrm>
        </p:spPr>
      </p:pic>
      <p:pic>
        <p:nvPicPr>
          <p:cNvPr id="5" name="Picture 4" descr="Ekran Resmi 2017-05-07 23.26.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1" t="7652" r="39584" b="69750"/>
          <a:stretch/>
        </p:blipFill>
        <p:spPr>
          <a:xfrm>
            <a:off x="4464566" y="1620851"/>
            <a:ext cx="4527951" cy="40429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158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SEZARYENDE TROMBOPROFİLAKSİ-KLAVUZLAR?..</a:t>
            </a:r>
            <a:endParaRPr lang="tr-TR" dirty="0"/>
          </a:p>
        </p:txBody>
      </p:sp>
      <p:pic>
        <p:nvPicPr>
          <p:cNvPr id="4" name="Content Placeholder 3" descr="Ekran Resmi 2017-05-14 12.50.0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7669" r="28130" b="62019"/>
          <a:stretch/>
        </p:blipFill>
        <p:spPr>
          <a:xfrm>
            <a:off x="146677" y="1349783"/>
            <a:ext cx="6295332" cy="2624570"/>
          </a:xfrm>
        </p:spPr>
      </p:pic>
      <p:pic>
        <p:nvPicPr>
          <p:cNvPr id="5" name="Picture 4" descr="Ekran Resmi 2017-05-14 12.48.2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62483" r="29412" b="15557"/>
          <a:stretch/>
        </p:blipFill>
        <p:spPr>
          <a:xfrm>
            <a:off x="146677" y="4441319"/>
            <a:ext cx="8878616" cy="1819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2009" y="1464170"/>
            <a:ext cx="2563067" cy="299774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LMWH +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tr-TR" sz="3200" dirty="0" smtClean="0"/>
              <a:t>ACOG:</a:t>
            </a:r>
            <a:r>
              <a:rPr lang="tr-TR" sz="3200" b="1" dirty="0" smtClean="0"/>
              <a:t>% 1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tr-TR" sz="3200" dirty="0" smtClean="0"/>
              <a:t>ACCP: </a:t>
            </a:r>
            <a:r>
              <a:rPr lang="tr-TR" sz="3200" b="1" dirty="0" smtClean="0"/>
              <a:t>% 35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tr-TR" sz="3200" dirty="0" smtClean="0"/>
              <a:t>RCOG:</a:t>
            </a:r>
            <a:r>
              <a:rPr lang="tr-TR" sz="3200" b="1" dirty="0" smtClean="0"/>
              <a:t>% 85</a:t>
            </a:r>
          </a:p>
          <a:p>
            <a:endParaRPr lang="tr-T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323830" y="6285011"/>
            <a:ext cx="126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0000FF"/>
                </a:solidFill>
              </a:rPr>
              <a:t>BJOG 2016</a:t>
            </a:r>
            <a:endParaRPr lang="tr-TR" b="1" i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757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JİNEKOLOJİK CERRAHİDE TROMBOPROFİLAKSİ</a:t>
            </a:r>
            <a:br>
              <a:rPr lang="tr-TR" dirty="0"/>
            </a:b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9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JİNEKOLOJİK CERRAHİDE DVT SIKLIĞI</a:t>
            </a:r>
            <a:endParaRPr lang="tr-TR" sz="3200" dirty="0"/>
          </a:p>
        </p:txBody>
      </p:sp>
      <p:pic>
        <p:nvPicPr>
          <p:cNvPr id="4" name="Content Placeholder 3" descr="Ekran Resmi 2017-05-11 22.08.2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11449" r="4657" b="24156"/>
          <a:stretch/>
        </p:blipFill>
        <p:spPr>
          <a:xfrm>
            <a:off x="109808" y="1669427"/>
            <a:ext cx="8893276" cy="4140146"/>
          </a:xfrm>
        </p:spPr>
      </p:pic>
      <p:sp>
        <p:nvSpPr>
          <p:cNvPr id="6" name="TextBox 5"/>
          <p:cNvSpPr txBox="1"/>
          <p:nvPr/>
        </p:nvSpPr>
        <p:spPr>
          <a:xfrm>
            <a:off x="5432602" y="6046730"/>
            <a:ext cx="331611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i="1" baseline="30000" dirty="0">
                <a:solidFill>
                  <a:srgbClr val="0000FF"/>
                </a:solidFill>
              </a:rPr>
              <a:t>International </a:t>
            </a:r>
            <a:r>
              <a:rPr lang="tr-TR" sz="2000" i="1" baseline="30000" dirty="0" err="1">
                <a:solidFill>
                  <a:srgbClr val="0000FF"/>
                </a:solidFill>
              </a:rPr>
              <a:t>Consensus</a:t>
            </a:r>
            <a:r>
              <a:rPr lang="tr-TR" sz="2000" i="1" baseline="30000" dirty="0">
                <a:solidFill>
                  <a:srgbClr val="0000FF"/>
                </a:solidFill>
              </a:rPr>
              <a:t> </a:t>
            </a:r>
            <a:r>
              <a:rPr lang="tr-TR" sz="2000" i="1" baseline="30000" dirty="0" smtClean="0">
                <a:solidFill>
                  <a:srgbClr val="0000FF"/>
                </a:solidFill>
              </a:rPr>
              <a:t>Statement 2013</a:t>
            </a:r>
            <a:endParaRPr lang="tr-TR" sz="2000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900" y="1417638"/>
            <a:ext cx="8569894" cy="3323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VTE riski</a:t>
            </a:r>
          </a:p>
          <a:p>
            <a:pPr marL="457200" indent="-457200">
              <a:buFont typeface="Arial"/>
              <a:buChar char="•"/>
            </a:pPr>
            <a:r>
              <a:rPr lang="tr-TR" sz="3200" dirty="0" smtClean="0"/>
              <a:t>Hastaneye yatan hastada risk x 11 kat </a:t>
            </a:r>
            <a:r>
              <a:rPr lang="tr-TR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tr-TR" sz="3200" dirty="0" smtClean="0"/>
          </a:p>
          <a:p>
            <a:pPr marL="457200" indent="-457200">
              <a:buFont typeface="Arial"/>
              <a:buChar char="•"/>
            </a:pPr>
            <a:r>
              <a:rPr lang="tr-TR" sz="3200" dirty="0" smtClean="0"/>
              <a:t>Cerrahi geçiren hastada x </a:t>
            </a:r>
            <a:r>
              <a:rPr lang="tr-TR" sz="3200" b="1" dirty="0" smtClean="0">
                <a:solidFill>
                  <a:srgbClr val="FF0000"/>
                </a:solidFill>
              </a:rPr>
              <a:t>6 kat </a:t>
            </a:r>
            <a:r>
              <a:rPr lang="tr-TR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  <a:p>
            <a:endParaRPr lang="tr-TR" sz="3200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ctr"/>
            <a:r>
              <a:rPr lang="tr-TR" sz="2800" dirty="0">
                <a:ea typeface="Wingdings"/>
                <a:cs typeface="Wingdings"/>
                <a:sym typeface="Wingdings"/>
              </a:rPr>
              <a:t>M</a:t>
            </a:r>
            <a:r>
              <a:rPr lang="tr-TR" sz="2800" dirty="0" smtClean="0">
                <a:ea typeface="Wingdings"/>
                <a:cs typeface="Wingdings"/>
                <a:sym typeface="Wingdings"/>
              </a:rPr>
              <a:t>ajör jinekolojik cerrahi geçirenlerde profilaksi yapılmazsa </a:t>
            </a:r>
            <a:r>
              <a:rPr lang="tr-TR" sz="3200" dirty="0" smtClean="0">
                <a:ea typeface="Wingdings"/>
                <a:cs typeface="Wingdings"/>
                <a:sym typeface="Wingdings"/>
              </a:rPr>
              <a:t>DVT sıklığı </a:t>
            </a:r>
            <a:r>
              <a:rPr lang="tr-TR" sz="3200" b="1" dirty="0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% 15-40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5875766" y="5092590"/>
            <a:ext cx="1154626" cy="39765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114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5" y="159752"/>
            <a:ext cx="8472098" cy="72072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JİNEKOLOJİK CERRAHİDE VTE RİSK KATEGORİLERİ</a:t>
            </a:r>
            <a:endParaRPr lang="tr-TR" sz="3200" dirty="0"/>
          </a:p>
        </p:txBody>
      </p:sp>
      <p:pic>
        <p:nvPicPr>
          <p:cNvPr id="4" name="Content Placeholder 3" descr="Ekran Resmi 2017-05-11 22.56.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13632" r="42001" b="15969"/>
          <a:stretch/>
        </p:blipFill>
        <p:spPr>
          <a:xfrm>
            <a:off x="1472193" y="880477"/>
            <a:ext cx="5395439" cy="5591095"/>
          </a:xfrm>
        </p:spPr>
      </p:pic>
      <p:sp>
        <p:nvSpPr>
          <p:cNvPr id="5" name="TextBox 4"/>
          <p:cNvSpPr txBox="1"/>
          <p:nvPr/>
        </p:nvSpPr>
        <p:spPr>
          <a:xfrm>
            <a:off x="5718954" y="6459367"/>
            <a:ext cx="331611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i="1" baseline="30000" dirty="0">
                <a:solidFill>
                  <a:srgbClr val="0000FF"/>
                </a:solidFill>
              </a:rPr>
              <a:t>International </a:t>
            </a:r>
            <a:r>
              <a:rPr lang="tr-TR" sz="2000" i="1" baseline="30000" dirty="0" err="1">
                <a:solidFill>
                  <a:srgbClr val="0000FF"/>
                </a:solidFill>
              </a:rPr>
              <a:t>Consensus</a:t>
            </a:r>
            <a:r>
              <a:rPr lang="tr-TR" sz="2000" i="1" baseline="30000" dirty="0">
                <a:solidFill>
                  <a:srgbClr val="0000FF"/>
                </a:solidFill>
              </a:rPr>
              <a:t> </a:t>
            </a:r>
            <a:r>
              <a:rPr lang="tr-TR" sz="2000" i="1" baseline="30000" dirty="0" smtClean="0">
                <a:solidFill>
                  <a:srgbClr val="0000FF"/>
                </a:solidFill>
              </a:rPr>
              <a:t>Statement 2013</a:t>
            </a:r>
            <a:endParaRPr lang="tr-TR" sz="2000" i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272" y="1513507"/>
            <a:ext cx="6500444" cy="267538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09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JİNEKOLOJİK CERRAHİDE </a:t>
            </a:r>
            <a:br>
              <a:rPr lang="tr-TR" dirty="0" smtClean="0"/>
            </a:br>
            <a:r>
              <a:rPr lang="tr-TR" dirty="0" smtClean="0"/>
              <a:t>VTE RİSK SINIFLAMASI</a:t>
            </a:r>
            <a:endParaRPr lang="tr-TR" dirty="0"/>
          </a:p>
        </p:txBody>
      </p:sp>
      <p:pic>
        <p:nvPicPr>
          <p:cNvPr id="4" name="Content Placeholder 3" descr="Ekran Resmi 2017-05-14 13.19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12533" r="2194" b="37862"/>
          <a:stretch/>
        </p:blipFill>
        <p:spPr>
          <a:xfrm>
            <a:off x="9782" y="2061882"/>
            <a:ext cx="9157279" cy="2943411"/>
          </a:xfrm>
        </p:spPr>
      </p:pic>
      <p:sp>
        <p:nvSpPr>
          <p:cNvPr id="5" name="TextBox 4"/>
          <p:cNvSpPr txBox="1"/>
          <p:nvPr/>
        </p:nvSpPr>
        <p:spPr>
          <a:xfrm>
            <a:off x="7171764" y="5877422"/>
            <a:ext cx="132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0000FF"/>
                </a:solidFill>
              </a:rPr>
              <a:t>ACOG 2007</a:t>
            </a:r>
          </a:p>
          <a:p>
            <a:r>
              <a:rPr lang="tr-TR" b="1" i="1" dirty="0" smtClean="0">
                <a:solidFill>
                  <a:srgbClr val="0000FF"/>
                </a:solidFill>
              </a:rPr>
              <a:t>ACCP 2012</a:t>
            </a:r>
            <a:endParaRPr lang="tr-TR" b="1" i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297" y="3291840"/>
            <a:ext cx="8902030" cy="135618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71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VTE AÇISINDAN RİSK SKORLAMASI</a:t>
            </a:r>
            <a:endParaRPr lang="tr-TR" dirty="0"/>
          </a:p>
        </p:txBody>
      </p:sp>
      <p:pic>
        <p:nvPicPr>
          <p:cNvPr id="4" name="Content Placeholder 3" descr="Ekran Resmi 2017-05-14 00.22.5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r="27663"/>
          <a:stretch/>
        </p:blipFill>
        <p:spPr>
          <a:xfrm>
            <a:off x="2515255" y="1188749"/>
            <a:ext cx="3995260" cy="5555207"/>
          </a:xfrm>
        </p:spPr>
      </p:pic>
      <p:sp>
        <p:nvSpPr>
          <p:cNvPr id="3" name="Oval 2"/>
          <p:cNvSpPr/>
          <p:nvPr/>
        </p:nvSpPr>
        <p:spPr>
          <a:xfrm>
            <a:off x="3476970" y="1984968"/>
            <a:ext cx="1085012" cy="3452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650881" y="1775374"/>
            <a:ext cx="826089" cy="19726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576903" y="6398745"/>
            <a:ext cx="3970158" cy="34521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3621" y="5885022"/>
            <a:ext cx="165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0000FF"/>
                </a:solidFill>
              </a:rPr>
              <a:t>UpToDate</a:t>
            </a:r>
            <a:r>
              <a:rPr lang="tr-TR" dirty="0" smtClean="0">
                <a:solidFill>
                  <a:srgbClr val="0000FF"/>
                </a:solidFill>
              </a:rPr>
              <a:t> 2017</a:t>
            </a:r>
            <a:endParaRPr lang="tr-T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52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KİMLERE TROMBOPROFİLAKSİ?</a:t>
            </a:r>
            <a:endParaRPr lang="tr-TR" dirty="0"/>
          </a:p>
        </p:txBody>
      </p:sp>
      <p:pic>
        <p:nvPicPr>
          <p:cNvPr id="4" name="Content Placeholder 3" descr="Ekran Resmi 2017-05-14 01.08.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14989" r="1014" b="24035"/>
          <a:stretch/>
        </p:blipFill>
        <p:spPr>
          <a:xfrm>
            <a:off x="31184" y="1891396"/>
            <a:ext cx="9140878" cy="3742262"/>
          </a:xfrm>
        </p:spPr>
      </p:pic>
      <p:sp>
        <p:nvSpPr>
          <p:cNvPr id="3" name="Rectangle 2"/>
          <p:cNvSpPr/>
          <p:nvPr/>
        </p:nvSpPr>
        <p:spPr>
          <a:xfrm>
            <a:off x="31184" y="2909641"/>
            <a:ext cx="9112816" cy="67809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52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Ekran Resmi 2017-05-11 21.40.5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r="4582"/>
          <a:stretch/>
        </p:blipFill>
        <p:spPr>
          <a:xfrm>
            <a:off x="60534" y="0"/>
            <a:ext cx="8992309" cy="6121316"/>
          </a:xfrm>
        </p:spPr>
      </p:pic>
      <p:sp>
        <p:nvSpPr>
          <p:cNvPr id="5" name="TextBox 4"/>
          <p:cNvSpPr txBox="1"/>
          <p:nvPr/>
        </p:nvSpPr>
        <p:spPr>
          <a:xfrm>
            <a:off x="1856574" y="6161628"/>
            <a:ext cx="719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>
                <a:solidFill>
                  <a:srgbClr val="0000FF"/>
                </a:solidFill>
              </a:rPr>
              <a:t>Best </a:t>
            </a:r>
            <a:r>
              <a:rPr lang="tr-TR" i="1" dirty="0" err="1" smtClean="0">
                <a:solidFill>
                  <a:srgbClr val="0000FF"/>
                </a:solidFill>
              </a:rPr>
              <a:t>Practice</a:t>
            </a:r>
            <a:r>
              <a:rPr lang="tr-TR" i="1" dirty="0" smtClean="0">
                <a:solidFill>
                  <a:srgbClr val="0000FF"/>
                </a:solidFill>
              </a:rPr>
              <a:t> </a:t>
            </a:r>
            <a:r>
              <a:rPr lang="tr-TR" i="1" dirty="0" err="1" smtClean="0">
                <a:solidFill>
                  <a:srgbClr val="0000FF"/>
                </a:solidFill>
              </a:rPr>
              <a:t>Guidelines</a:t>
            </a:r>
            <a:r>
              <a:rPr lang="tr-TR" i="1" dirty="0" smtClean="0">
                <a:solidFill>
                  <a:srgbClr val="0000FF"/>
                </a:solidFill>
              </a:rPr>
              <a:t> </a:t>
            </a:r>
            <a:r>
              <a:rPr lang="tr-TR" i="1" dirty="0" err="1" smtClean="0">
                <a:solidFill>
                  <a:srgbClr val="0000FF"/>
                </a:solidFill>
              </a:rPr>
              <a:t>for</a:t>
            </a:r>
            <a:r>
              <a:rPr lang="tr-TR" i="1" dirty="0" smtClean="0">
                <a:solidFill>
                  <a:srgbClr val="0000FF"/>
                </a:solidFill>
              </a:rPr>
              <a:t> </a:t>
            </a:r>
            <a:r>
              <a:rPr lang="tr-TR" i="1" dirty="0" err="1" smtClean="0">
                <a:solidFill>
                  <a:srgbClr val="0000FF"/>
                </a:solidFill>
              </a:rPr>
              <a:t>Australia</a:t>
            </a:r>
            <a:r>
              <a:rPr lang="tr-TR" i="1" dirty="0" smtClean="0">
                <a:solidFill>
                  <a:srgbClr val="0000FF"/>
                </a:solidFill>
              </a:rPr>
              <a:t> &amp; New </a:t>
            </a:r>
            <a:r>
              <a:rPr lang="tr-TR" i="1" dirty="0" err="1" smtClean="0">
                <a:solidFill>
                  <a:srgbClr val="0000FF"/>
                </a:solidFill>
              </a:rPr>
              <a:t>Zealand</a:t>
            </a:r>
            <a:r>
              <a:rPr lang="tr-TR" i="1" dirty="0" smtClean="0">
                <a:solidFill>
                  <a:srgbClr val="0000FF"/>
                </a:solidFill>
              </a:rPr>
              <a:t> 4th Edition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34" y="2502785"/>
            <a:ext cx="2245116" cy="49315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628256" y="3140467"/>
            <a:ext cx="2245116" cy="49315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05141" y="3910773"/>
            <a:ext cx="1647115" cy="51556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5106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RİSKE GÖRE PROFİLAKSİ DOZU</a:t>
            </a:r>
            <a:endParaRPr lang="tr-TR" dirty="0"/>
          </a:p>
        </p:txBody>
      </p:sp>
      <p:pic>
        <p:nvPicPr>
          <p:cNvPr id="4" name="Content Placeholder 3" descr="Ekran Resmi 2017-05-11 21.43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11724" r="224" b="7237"/>
          <a:stretch/>
        </p:blipFill>
        <p:spPr>
          <a:xfrm>
            <a:off x="65113" y="1433466"/>
            <a:ext cx="8950010" cy="4552155"/>
          </a:xfrm>
        </p:spPr>
      </p:pic>
      <p:sp>
        <p:nvSpPr>
          <p:cNvPr id="5" name="TextBox 4"/>
          <p:cNvSpPr txBox="1"/>
          <p:nvPr/>
        </p:nvSpPr>
        <p:spPr>
          <a:xfrm>
            <a:off x="1856574" y="5999740"/>
            <a:ext cx="719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>
                <a:solidFill>
                  <a:srgbClr val="0000FF"/>
                </a:solidFill>
              </a:rPr>
              <a:t>Best </a:t>
            </a:r>
            <a:r>
              <a:rPr lang="tr-TR" i="1" dirty="0" err="1" smtClean="0">
                <a:solidFill>
                  <a:srgbClr val="0000FF"/>
                </a:solidFill>
              </a:rPr>
              <a:t>Practice</a:t>
            </a:r>
            <a:r>
              <a:rPr lang="tr-TR" i="1" dirty="0" smtClean="0">
                <a:solidFill>
                  <a:srgbClr val="0000FF"/>
                </a:solidFill>
              </a:rPr>
              <a:t> </a:t>
            </a:r>
            <a:r>
              <a:rPr lang="tr-TR" i="1" dirty="0" err="1" smtClean="0">
                <a:solidFill>
                  <a:srgbClr val="0000FF"/>
                </a:solidFill>
              </a:rPr>
              <a:t>Guidelines</a:t>
            </a:r>
            <a:r>
              <a:rPr lang="tr-TR" i="1" dirty="0" smtClean="0">
                <a:solidFill>
                  <a:srgbClr val="0000FF"/>
                </a:solidFill>
              </a:rPr>
              <a:t> </a:t>
            </a:r>
            <a:r>
              <a:rPr lang="tr-TR" i="1" dirty="0" err="1" smtClean="0">
                <a:solidFill>
                  <a:srgbClr val="0000FF"/>
                </a:solidFill>
              </a:rPr>
              <a:t>for</a:t>
            </a:r>
            <a:r>
              <a:rPr lang="tr-TR" i="1" dirty="0" smtClean="0">
                <a:solidFill>
                  <a:srgbClr val="0000FF"/>
                </a:solidFill>
              </a:rPr>
              <a:t> </a:t>
            </a:r>
            <a:r>
              <a:rPr lang="tr-TR" i="1" dirty="0" err="1" smtClean="0">
                <a:solidFill>
                  <a:srgbClr val="0000FF"/>
                </a:solidFill>
              </a:rPr>
              <a:t>Australia</a:t>
            </a:r>
            <a:r>
              <a:rPr lang="tr-TR" i="1" dirty="0" smtClean="0">
                <a:solidFill>
                  <a:srgbClr val="0000FF"/>
                </a:solidFill>
              </a:rPr>
              <a:t> &amp; New </a:t>
            </a:r>
            <a:r>
              <a:rPr lang="tr-TR" i="1" dirty="0" err="1" smtClean="0">
                <a:solidFill>
                  <a:srgbClr val="0000FF"/>
                </a:solidFill>
              </a:rPr>
              <a:t>Zealand</a:t>
            </a:r>
            <a:r>
              <a:rPr lang="tr-TR" i="1" dirty="0" smtClean="0">
                <a:solidFill>
                  <a:srgbClr val="0000FF"/>
                </a:solidFill>
              </a:rPr>
              <a:t> 4th Edition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14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CERRAHİDE LMWH </a:t>
            </a:r>
            <a:br>
              <a:rPr lang="tr-TR" dirty="0" smtClean="0"/>
            </a:br>
            <a:r>
              <a:rPr lang="tr-TR" dirty="0" smtClean="0"/>
              <a:t>BAŞLANGIÇ ZAMANI ve DOZU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000" b="1" dirty="0" smtClean="0"/>
              <a:t>Kuzey Amerika’da </a:t>
            </a:r>
            <a:r>
              <a:rPr lang="tr-TR" sz="3000" dirty="0" smtClean="0"/>
              <a:t>postoperatif 12-24 saat sonra başlanıp günde 2 doz devam ediliyor.</a:t>
            </a:r>
          </a:p>
          <a:p>
            <a:pPr marL="0" indent="0">
              <a:buNone/>
            </a:pPr>
            <a:r>
              <a:rPr lang="tr-TR" sz="3000" dirty="0" smtClean="0"/>
              <a:t>    </a:t>
            </a:r>
            <a:r>
              <a:rPr lang="tr-TR" sz="3000" i="1" dirty="0" smtClean="0"/>
              <a:t>(</a:t>
            </a:r>
            <a:r>
              <a:rPr lang="tr-TR" sz="3000" i="1" dirty="0" err="1" smtClean="0"/>
              <a:t>enoksaparin</a:t>
            </a:r>
            <a:r>
              <a:rPr lang="tr-TR" sz="3000" i="1" dirty="0" smtClean="0"/>
              <a:t> 30 mg x2)</a:t>
            </a:r>
          </a:p>
          <a:p>
            <a:pPr marL="0" indent="0">
              <a:buNone/>
            </a:pPr>
            <a:endParaRPr lang="tr-TR" sz="3000" i="1" dirty="0" smtClean="0"/>
          </a:p>
          <a:p>
            <a:r>
              <a:rPr lang="tr-TR" sz="3000" b="1" dirty="0" smtClean="0"/>
              <a:t>Avrupa’da</a:t>
            </a:r>
            <a:r>
              <a:rPr lang="tr-TR" sz="3000" dirty="0" smtClean="0"/>
              <a:t> operasyondan 12 saat önce başlanıp günde tek doz devam ediliyor.</a:t>
            </a:r>
          </a:p>
          <a:p>
            <a:pPr marL="0" indent="0">
              <a:buNone/>
            </a:pPr>
            <a:r>
              <a:rPr lang="tr-TR" sz="3000" dirty="0" smtClean="0"/>
              <a:t>    </a:t>
            </a:r>
            <a:r>
              <a:rPr lang="tr-TR" sz="3000" i="1" dirty="0" smtClean="0"/>
              <a:t>(</a:t>
            </a:r>
            <a:r>
              <a:rPr lang="tr-TR" sz="3000" i="1" dirty="0" err="1" smtClean="0"/>
              <a:t>enoksaparin</a:t>
            </a:r>
            <a:r>
              <a:rPr lang="tr-TR" sz="3000" i="1" dirty="0" smtClean="0"/>
              <a:t> 40 mg x1)</a:t>
            </a:r>
          </a:p>
          <a:p>
            <a:pPr marL="0" indent="0">
              <a:buNone/>
            </a:pPr>
            <a:endParaRPr lang="tr-TR" sz="3000" i="1" dirty="0" smtClean="0"/>
          </a:p>
          <a:p>
            <a:r>
              <a:rPr lang="tr-TR" sz="3000" dirty="0" smtClean="0"/>
              <a:t>Diğer kullanım şekli postoperatif başlanıp tek doz devam ediliyor.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468" y="6126163"/>
            <a:ext cx="8769072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TABURCU OLANA KADAR/5-10 GÜN/28-35 GÜN </a:t>
            </a:r>
            <a:r>
              <a:rPr lang="tr-TR" sz="2400" dirty="0" smtClean="0"/>
              <a:t>devam edilir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0232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ENDÜSTRİSİ?..</a:t>
            </a:r>
            <a:endParaRPr lang="tr-TR" dirty="0"/>
          </a:p>
        </p:txBody>
      </p:sp>
      <p:pic>
        <p:nvPicPr>
          <p:cNvPr id="6" name="Content Placeholder 5" descr="Ekran Resmi 2017-05-09 00.18.53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7" t="12840" r="39160" b="45173"/>
          <a:stretch/>
        </p:blipFill>
        <p:spPr>
          <a:xfrm>
            <a:off x="725675" y="1834174"/>
            <a:ext cx="1572294" cy="1934955"/>
          </a:xfrm>
        </p:spPr>
      </p:pic>
      <p:pic>
        <p:nvPicPr>
          <p:cNvPr id="7" name="Picture 6" descr="Ekran Resmi 2017-05-09 00.19.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3" t="7509" r="10140" b="36767"/>
          <a:stretch/>
        </p:blipFill>
        <p:spPr>
          <a:xfrm>
            <a:off x="4489029" y="1566333"/>
            <a:ext cx="4052235" cy="2428428"/>
          </a:xfrm>
          <a:prstGeom prst="rect">
            <a:avLst/>
          </a:prstGeom>
        </p:spPr>
      </p:pic>
      <p:pic>
        <p:nvPicPr>
          <p:cNvPr id="8" name="Picture 7" descr="Ekran Resmi 2017-05-09 00.19.5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9747" r="33311" b="56368"/>
          <a:stretch/>
        </p:blipFill>
        <p:spPr>
          <a:xfrm>
            <a:off x="457200" y="4261599"/>
            <a:ext cx="3105628" cy="1936525"/>
          </a:xfrm>
          <a:prstGeom prst="rect">
            <a:avLst/>
          </a:prstGeom>
        </p:spPr>
      </p:pic>
      <p:pic>
        <p:nvPicPr>
          <p:cNvPr id="9" name="Picture 8" descr="Ekran Resmi 2017-05-09 00.20.39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5" t="12094" r="23945" b="41352"/>
          <a:stretch/>
        </p:blipFill>
        <p:spPr>
          <a:xfrm>
            <a:off x="4462338" y="4120509"/>
            <a:ext cx="4286375" cy="23091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4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CERRAHİ SONRASI TROMBOPROFİLAKSİ</a:t>
            </a:r>
            <a:endParaRPr lang="tr-TR" sz="3600" dirty="0"/>
          </a:p>
        </p:txBody>
      </p:sp>
      <p:pic>
        <p:nvPicPr>
          <p:cNvPr id="4" name="Picture 3" descr="Ekran Resmi 2017-05-14 12.04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9" t="10457" r="27712" b="60785"/>
          <a:stretch/>
        </p:blipFill>
        <p:spPr>
          <a:xfrm>
            <a:off x="561788" y="1364627"/>
            <a:ext cx="7897632" cy="31476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59199" y="3290341"/>
            <a:ext cx="344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>
                <a:solidFill>
                  <a:srgbClr val="FFFFFF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tr-TR" sz="4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8199" y="3290341"/>
            <a:ext cx="485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 smtClean="0">
                <a:solidFill>
                  <a:srgbClr val="FFFFFF"/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tr-TR" sz="4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0277" y="2290010"/>
            <a:ext cx="610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>
                <a:solidFill>
                  <a:srgbClr val="FFFFFF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tr-TR" sz="4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1856" y="4512236"/>
            <a:ext cx="2254944" cy="1200329"/>
          </a:xfrm>
          <a:prstGeom prst="rect">
            <a:avLst/>
          </a:prstGeom>
          <a:solidFill>
            <a:srgbClr val="8EB4E3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600" dirty="0" smtClean="0"/>
              <a:t>Yüksek doz</a:t>
            </a:r>
          </a:p>
          <a:p>
            <a:r>
              <a:rPr lang="tr-TR" sz="3600" dirty="0" smtClean="0"/>
              <a:t>Uzun süre</a:t>
            </a:r>
            <a:endParaRPr lang="tr-TR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03491" y="1841937"/>
            <a:ext cx="235570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600" dirty="0" smtClean="0"/>
              <a:t>Normal doz</a:t>
            </a:r>
          </a:p>
          <a:p>
            <a:r>
              <a:rPr lang="tr-TR" sz="3600" dirty="0" smtClean="0"/>
              <a:t>Kısa süre</a:t>
            </a:r>
            <a:endParaRPr lang="tr-TR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952" y="4512236"/>
            <a:ext cx="3415318" cy="1077218"/>
          </a:xfrm>
          <a:prstGeom prst="rect">
            <a:avLst/>
          </a:prstGeom>
          <a:solidFill>
            <a:srgbClr val="8EB4E3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 smtClean="0"/>
              <a:t>Erken mobilizasyon</a:t>
            </a:r>
          </a:p>
          <a:p>
            <a:r>
              <a:rPr lang="tr-TR" sz="3200" dirty="0" smtClean="0"/>
              <a:t>Kompresyon çorabı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62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SONUÇLAR-1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Her gebe </a:t>
            </a:r>
            <a:r>
              <a:rPr lang="tr-TR" dirty="0" smtClean="0"/>
              <a:t>ilk vizitte </a:t>
            </a:r>
            <a:r>
              <a:rPr lang="tr-TR" b="1" dirty="0" smtClean="0"/>
              <a:t>VTE riski </a:t>
            </a:r>
            <a:r>
              <a:rPr lang="tr-TR" dirty="0" smtClean="0"/>
              <a:t>açısından değerlendirilmeli.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Herhangi bir nedenle </a:t>
            </a:r>
            <a:r>
              <a:rPr lang="tr-TR" b="1" dirty="0" smtClean="0"/>
              <a:t>hastaneye yatan her gebe</a:t>
            </a:r>
            <a:r>
              <a:rPr lang="tr-TR" dirty="0" smtClean="0"/>
              <a:t> </a:t>
            </a:r>
            <a:r>
              <a:rPr lang="tr-TR" b="1" dirty="0" smtClean="0"/>
              <a:t>VTE riski </a:t>
            </a:r>
            <a:r>
              <a:rPr lang="tr-TR" dirty="0" smtClean="0"/>
              <a:t>açısından değerlendirilmeli.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VTE öyküsü, ailede VTE öyküsü, trombofili varlığı mutlaka sorgulanmalı.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SONUÇLAR-2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Postpartum profilaksi </a:t>
            </a:r>
            <a:r>
              <a:rPr lang="tr-TR" dirty="0" smtClean="0"/>
              <a:t>başlama endikasyonları daha geniş tutulmalı (risk yüksek-süre kısa)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Hastanede </a:t>
            </a:r>
            <a:r>
              <a:rPr lang="tr-TR" b="1" dirty="0" smtClean="0"/>
              <a:t>yatan her gebede </a:t>
            </a:r>
            <a:r>
              <a:rPr lang="tr-TR" dirty="0" smtClean="0"/>
              <a:t>mekanik profilaksi uygulanmalı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Sezaryen olan her gebeye </a:t>
            </a:r>
            <a:r>
              <a:rPr lang="tr-TR" dirty="0"/>
              <a:t>mekanik profilaksi </a:t>
            </a:r>
            <a:r>
              <a:rPr lang="tr-TR" dirty="0" smtClean="0"/>
              <a:t>uygulanmalı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SONUÇLAR-3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Jinekolojik operasyon geçiren her hasta erken mobilize edilmeli ve dehidratasyondan kaçınılmalı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&gt;40 yaş üzerinde ve &gt;45 dakikadan </a:t>
            </a:r>
            <a:r>
              <a:rPr lang="tr-TR" dirty="0" smtClean="0"/>
              <a:t>uzun operasyon geçiren her hastaya </a:t>
            </a:r>
            <a:r>
              <a:rPr lang="tr-TR" i="1" dirty="0" smtClean="0"/>
              <a:t>farmakolojik tromboprofilaksi </a:t>
            </a:r>
            <a:r>
              <a:rPr lang="tr-TR" dirty="0" smtClean="0"/>
              <a:t>yapılmalı.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0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495" y="2128779"/>
            <a:ext cx="3049475" cy="225620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Kontrendikasyonu olmayan tüm gebelere tromboprofilaksi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0972" y="2128778"/>
            <a:ext cx="3144069" cy="225620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Endikasyonu </a:t>
            </a:r>
            <a:r>
              <a:rPr lang="tr-TR" sz="2800" dirty="0" smtClean="0"/>
              <a:t>olan  </a:t>
            </a:r>
            <a:r>
              <a:rPr lang="tr-TR" sz="2800" dirty="0"/>
              <a:t>gebelere tromboprofilaksi 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4362968" y="3778738"/>
            <a:ext cx="490362" cy="1879937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3583417" y="3256882"/>
            <a:ext cx="202431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62968" y="3256882"/>
            <a:ext cx="490362" cy="52185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04313" cy="1143000"/>
          </a:xfrm>
        </p:spPr>
        <p:txBody>
          <a:bodyPr/>
          <a:lstStyle/>
          <a:p>
            <a:r>
              <a:rPr lang="tr-TR" dirty="0" smtClean="0"/>
              <a:t>BU İŞ NEREYE GİDİYOR?..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64</a:t>
            </a:fld>
            <a:endParaRPr lang="en-US"/>
          </a:p>
        </p:txBody>
      </p:sp>
      <p:pic>
        <p:nvPicPr>
          <p:cNvPr id="11" name="Picture 10" descr="Ekran Resmi 2017-05-14 11.02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8274" r="17547"/>
          <a:stretch/>
        </p:blipFill>
        <p:spPr>
          <a:xfrm>
            <a:off x="6947113" y="163473"/>
            <a:ext cx="1739687" cy="15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86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83E-6 2.61061E-6 L 0.00139 -0.2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5629 L -0.00869 0.36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kuloth\2014\June\28-06-2014\nrd_aop\slides_img\nrd4365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3" y="2156667"/>
            <a:ext cx="8048659" cy="346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8614" y="1552494"/>
            <a:ext cx="7696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Antithrombotic</a:t>
            </a:r>
            <a:r>
              <a:rPr lang="tr-TR" b="1" dirty="0"/>
              <a:t> </a:t>
            </a:r>
            <a:r>
              <a:rPr lang="tr-TR" b="1" dirty="0" err="1"/>
              <a:t>drug</a:t>
            </a:r>
            <a:r>
              <a:rPr lang="tr-TR" b="1" dirty="0"/>
              <a:t> </a:t>
            </a:r>
            <a:r>
              <a:rPr lang="tr-TR" b="1" dirty="0" err="1"/>
              <a:t>class</a:t>
            </a:r>
            <a:r>
              <a:rPr lang="tr-TR" b="1" dirty="0"/>
              <a:t> </a:t>
            </a:r>
            <a:r>
              <a:rPr lang="tr-TR" b="1" dirty="0" err="1"/>
              <a:t>sales</a:t>
            </a:r>
            <a:r>
              <a:rPr lang="tr-TR" b="1" dirty="0"/>
              <a:t> in 2013 </a:t>
            </a:r>
            <a:r>
              <a:rPr lang="tr-TR" b="1" dirty="0" err="1"/>
              <a:t>and</a:t>
            </a:r>
            <a:r>
              <a:rPr lang="tr-TR" b="1" dirty="0"/>
              <a:t> 2018 (</a:t>
            </a:r>
            <a:r>
              <a:rPr lang="tr-TR" b="1" dirty="0" err="1"/>
              <a:t>estimated</a:t>
            </a:r>
            <a:r>
              <a:rPr lang="tr-TR" b="1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2917" y="5623459"/>
            <a:ext cx="6424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i="1" dirty="0">
                <a:solidFill>
                  <a:srgbClr val="0000FF"/>
                </a:solidFill>
              </a:rPr>
              <a:t>Nature </a:t>
            </a:r>
            <a:r>
              <a:rPr lang="tr-TR" i="1" dirty="0" err="1">
                <a:solidFill>
                  <a:srgbClr val="0000FF"/>
                </a:solidFill>
              </a:rPr>
              <a:t>Reviews</a:t>
            </a:r>
            <a:r>
              <a:rPr lang="tr-TR" i="1" dirty="0">
                <a:solidFill>
                  <a:srgbClr val="0000FF"/>
                </a:solidFill>
              </a:rPr>
              <a:t> </a:t>
            </a:r>
            <a:r>
              <a:rPr lang="tr-TR" i="1" dirty="0" err="1">
                <a:solidFill>
                  <a:srgbClr val="0000FF"/>
                </a:solidFill>
              </a:rPr>
              <a:t>Drug</a:t>
            </a:r>
            <a:r>
              <a:rPr lang="tr-TR" i="1" dirty="0">
                <a:solidFill>
                  <a:srgbClr val="0000FF"/>
                </a:solidFill>
              </a:rPr>
              <a:t> </a:t>
            </a:r>
            <a:r>
              <a:rPr lang="tr-TR" i="1" dirty="0" err="1">
                <a:solidFill>
                  <a:srgbClr val="0000FF"/>
                </a:solidFill>
              </a:rPr>
              <a:t>Discovery</a:t>
            </a:r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b="1" dirty="0">
                <a:solidFill>
                  <a:srgbClr val="0000FF"/>
                </a:solidFill>
              </a:rPr>
              <a:t>13</a:t>
            </a:r>
            <a:r>
              <a:rPr lang="tr-TR" dirty="0">
                <a:solidFill>
                  <a:srgbClr val="0000FF"/>
                </a:solidFill>
              </a:rPr>
              <a:t>, 571–572 (2014)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616" y="260350"/>
            <a:ext cx="8637920" cy="95940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ANTİTROMBOTİK PAZARI </a:t>
            </a:r>
            <a:br>
              <a:rPr lang="tr-TR" dirty="0" smtClean="0"/>
            </a:br>
            <a:r>
              <a:rPr lang="tr-TR" dirty="0" smtClean="0"/>
              <a:t>SÜREKLİ BÜYÜYOR...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71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5" y="260350"/>
            <a:ext cx="8612773" cy="720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LMWH PAZARI SÜREKLİ BÜYÜYOR...</a:t>
            </a:r>
            <a:endParaRPr lang="tr-TR" dirty="0"/>
          </a:p>
        </p:txBody>
      </p:sp>
      <p:pic>
        <p:nvPicPr>
          <p:cNvPr id="4" name="Content Placeholder 3" descr="Ekran Resmi 2017-05-07 23.52.5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10136" r="421"/>
          <a:stretch/>
        </p:blipFill>
        <p:spPr>
          <a:xfrm>
            <a:off x="237148" y="1146596"/>
            <a:ext cx="8652240" cy="54364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5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77"/>
            <a:ext cx="8291513" cy="720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TROMBOPROFİLAKSİNİN SONUÇLARI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tr-T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88358" y="1760477"/>
            <a:ext cx="4224660" cy="741915"/>
          </a:xfrm>
          <a:prstGeom prst="rect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Asemptomatik (Sessiz DVT)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8358" y="3345858"/>
            <a:ext cx="4325248" cy="1583478"/>
          </a:xfrm>
          <a:prstGeom prst="rect">
            <a:avLst/>
          </a:prstGeom>
          <a:solidFill>
            <a:srgbClr val="E2ECF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Semptomatik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DVT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tr-TR" sz="2400" dirty="0" smtClean="0">
                <a:latin typeface="Arial" charset="0"/>
                <a:cs typeface="Arial" charset="0"/>
              </a:rPr>
              <a:t>PE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Fatal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274" y="5975248"/>
            <a:ext cx="3595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baseline="30000" dirty="0">
                <a:solidFill>
                  <a:srgbClr val="0000FF"/>
                </a:solidFill>
              </a:rPr>
              <a:t>International </a:t>
            </a:r>
            <a:r>
              <a:rPr lang="tr-TR" sz="2400" i="1" baseline="30000" dirty="0" err="1">
                <a:solidFill>
                  <a:srgbClr val="0000FF"/>
                </a:solidFill>
              </a:rPr>
              <a:t>Consensus</a:t>
            </a:r>
            <a:r>
              <a:rPr lang="tr-TR" sz="2400" i="1" baseline="30000" dirty="0">
                <a:solidFill>
                  <a:srgbClr val="0000FF"/>
                </a:solidFill>
              </a:rPr>
              <a:t> </a:t>
            </a:r>
            <a:r>
              <a:rPr lang="tr-TR" sz="2400" i="1" baseline="30000" dirty="0" smtClean="0">
                <a:solidFill>
                  <a:srgbClr val="0000FF"/>
                </a:solidFill>
              </a:rPr>
              <a:t>Statement 2013</a:t>
            </a:r>
            <a:endParaRPr lang="tr-TR" sz="2400" i="1" dirty="0">
              <a:solidFill>
                <a:srgbClr val="0000FF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072533" y="1760477"/>
            <a:ext cx="590949" cy="741915"/>
          </a:xfrm>
          <a:prstGeom prst="downArrow">
            <a:avLst/>
          </a:prstGeom>
          <a:solidFill>
            <a:srgbClr val="FF000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7072533" y="3345858"/>
            <a:ext cx="590949" cy="1583478"/>
          </a:xfrm>
          <a:prstGeom prst="downArrow">
            <a:avLst/>
          </a:prstGeom>
          <a:solidFill>
            <a:srgbClr val="FF000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B8BF-5641-1545-85D0-EF81D05B1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2433</TotalTime>
  <Words>2061</Words>
  <Application>Microsoft Office PowerPoint</Application>
  <PresentationFormat>On-screen Show (4:3)</PresentationFormat>
  <Paragraphs>554</Paragraphs>
  <Slides>64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Wingdings</vt:lpstr>
      <vt:lpstr>Zapf Dingbats</vt:lpstr>
      <vt:lpstr>Default Theme</vt:lpstr>
      <vt:lpstr>Jinekoloji ve Obstetride Tromboprofilaksi</vt:lpstr>
      <vt:lpstr>PowerPoint Presentation</vt:lpstr>
      <vt:lpstr>PowerPoint Presentation</vt:lpstr>
      <vt:lpstr>TROMBOPROFİLAKSİ?..</vt:lpstr>
      <vt:lpstr>RİSK NE KADAR?</vt:lpstr>
      <vt:lpstr>İLAÇ ENDÜSTRİSİ?..</vt:lpstr>
      <vt:lpstr>ANTİTROMBOTİK PAZARI  SÜREKLİ BÜYÜYOR...</vt:lpstr>
      <vt:lpstr>LMWH PAZARI SÜREKLİ BÜYÜYOR...</vt:lpstr>
      <vt:lpstr>TROMBOPROFİLAKSİNİN SONUÇLARI</vt:lpstr>
      <vt:lpstr>İNGİLTERE ANNE ÖLÜMLERİ (1985-2008)</vt:lpstr>
      <vt:lpstr>TROMBOPROFİLAKSİ SEÇENEKLERİ</vt:lpstr>
      <vt:lpstr>ANTİKOAGULAN İLAÇLAR</vt:lpstr>
      <vt:lpstr>TROMBOPROFİLAKSİDE İLK TERCİH LMWH</vt:lpstr>
      <vt:lpstr>ANTİKOAGULAN SEÇİMİ</vt:lpstr>
      <vt:lpstr>oBSTETRİKDE TROMBOPROFİLAKSİ</vt:lpstr>
      <vt:lpstr>GEBELİKTE VTE RİSKİ ARTAR</vt:lpstr>
      <vt:lpstr>GEBELİKTE DVT RİSKİ ARTAR</vt:lpstr>
      <vt:lpstr>GEBELİKTE VTE </vt:lpstr>
      <vt:lpstr> TROMBOPROFİLAKSİ... </vt:lpstr>
      <vt:lpstr>MATERNAL KOMPLİKASYONLAR</vt:lpstr>
      <vt:lpstr>KİMLERE YAPALIM?..</vt:lpstr>
      <vt:lpstr>GEBELİKTE VTE RİSK FAKTÖRLERİ</vt:lpstr>
      <vt:lpstr>İDEAL PROFİLAKSİ DOZU?</vt:lpstr>
      <vt:lpstr>ÖNERİLEN LMWH DOZLARI</vt:lpstr>
      <vt:lpstr>PROFİLAKSİ NE KADAR SÜRMELİ?</vt:lpstr>
      <vt:lpstr>TROMBOFİLİ AÇISINDAN KİMLERİ TARAYALIM?</vt:lpstr>
      <vt:lpstr>TROMBOFİLİLİ GEBELERDE VTE RİSKİ</vt:lpstr>
      <vt:lpstr>TROMBOFİLİLERDE YAKLAŞIM ACOG-ACCP-RCOG-SOGC</vt:lpstr>
      <vt:lpstr>GEBELİKTE TROMBOFİLİ</vt:lpstr>
      <vt:lpstr>GEÇİRİLMİŞ VTE ÖYKÜSÜ</vt:lpstr>
      <vt:lpstr>GEBELİKTE TROMBOPROFİLAKSİ İLE İLGİLİ KLAVUZLAR</vt:lpstr>
      <vt:lpstr>ANTENATAL DÖNEM</vt:lpstr>
      <vt:lpstr>POSTPARTUM DÖNEM</vt:lpstr>
      <vt:lpstr>RCOG SKORLAMA SİSTEMİ</vt:lpstr>
      <vt:lpstr>RCOG 2015 ÖNERİLERİ</vt:lpstr>
      <vt:lpstr>ANTENATAL DÖNEM</vt:lpstr>
      <vt:lpstr>POSTPARTUM</vt:lpstr>
      <vt:lpstr>PowerPoint Presentation</vt:lpstr>
      <vt:lpstr>LMWH KONTRENDİKASYONLARI</vt:lpstr>
      <vt:lpstr>LMWH KULLANAN GEBELERDE TAKİP</vt:lpstr>
      <vt:lpstr>ANTENATAL DÖNEMDE LMWH KULLANANLARDA YÖNETİM</vt:lpstr>
      <vt:lpstr>DOĞUM-LMWH/UFH</vt:lpstr>
      <vt:lpstr>LMWH TEDAVİSİ ALAN GEBEDE SPİNAL/EPİDURAL ANESTEZİ EN ERKEN NE ZAMAN YAPILABİLİR?</vt:lpstr>
      <vt:lpstr>POSTPARTUM LMWH’ne  NE ZAMAN BAŞLAYALIM?</vt:lpstr>
      <vt:lpstr>SEZARYEN ve TROMBOZ</vt:lpstr>
      <vt:lpstr>SEZARYENDE RUTİN PNOMATİK KOMPRESYON CİHAZI KULLANIMI</vt:lpstr>
      <vt:lpstr>SEZARYENDE TROMBOPROFİLAKSİ ACOG</vt:lpstr>
      <vt:lpstr>SEZARYENDE TROMBOPROFİLAKSİ RCOG</vt:lpstr>
      <vt:lpstr>SEZARYENDE TROMBOPROFİLAKSİ ACCP</vt:lpstr>
      <vt:lpstr>SEZARYENDE TROMBOPROFİLAKSİ-KLAVUZLAR?..</vt:lpstr>
      <vt:lpstr>JİNEKOLOJİK CERRAHİDE TROMBOPROFİLAKSİ </vt:lpstr>
      <vt:lpstr>JİNEKOLOJİK CERRAHİDE DVT SIKLIĞI</vt:lpstr>
      <vt:lpstr>JİNEKOLOJİK CERRAHİDE VTE RİSK KATEGORİLERİ</vt:lpstr>
      <vt:lpstr>JİNEKOLOJİK CERRAHİDE  VTE RİSK SINIFLAMASI</vt:lpstr>
      <vt:lpstr>VTE AÇISINDAN RİSK SKORLAMASI</vt:lpstr>
      <vt:lpstr>KİMLERE TROMBOPROFİLAKSİ?</vt:lpstr>
      <vt:lpstr>PowerPoint Presentation</vt:lpstr>
      <vt:lpstr>RİSKE GÖRE PROFİLAKSİ DOZU</vt:lpstr>
      <vt:lpstr>CERRAHİDE LMWH  BAŞLANGIÇ ZAMANI ve DOZU</vt:lpstr>
      <vt:lpstr>CERRAHİ SONRASI TROMBOPROFİLAKSİ</vt:lpstr>
      <vt:lpstr>SONUÇLAR-1</vt:lpstr>
      <vt:lpstr>SONUÇLAR-2</vt:lpstr>
      <vt:lpstr>SONUÇLAR-3</vt:lpstr>
      <vt:lpstr>BU İŞ NEREYE GİDİYOR?..</vt:lpstr>
    </vt:vector>
  </TitlesOfParts>
  <Company>dreminustunyurt@yahoo.com.tr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JİNEKOLOJİ ve OBSTETRİDE TROMBOPROFİLAKSİ</dc:title>
  <dc:creator>emin üstünyurt</dc:creator>
  <cp:lastModifiedBy>s</cp:lastModifiedBy>
  <cp:revision>221</cp:revision>
  <dcterms:created xsi:type="dcterms:W3CDTF">2017-05-07T19:30:14Z</dcterms:created>
  <dcterms:modified xsi:type="dcterms:W3CDTF">2017-05-19T09:06:59Z</dcterms:modified>
</cp:coreProperties>
</file>