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56" r:id="rId2"/>
    <p:sldId id="536" r:id="rId3"/>
    <p:sldId id="540" r:id="rId4"/>
    <p:sldId id="537" r:id="rId5"/>
    <p:sldId id="541" r:id="rId6"/>
    <p:sldId id="542" r:id="rId7"/>
    <p:sldId id="538" r:id="rId8"/>
    <p:sldId id="539" r:id="rId9"/>
    <p:sldId id="543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BBE0E3"/>
    <a:srgbClr val="3333FF"/>
    <a:srgbClr val="000000"/>
    <a:srgbClr val="0067FE"/>
    <a:srgbClr val="92CDD2"/>
    <a:srgbClr val="454545"/>
    <a:srgbClr val="005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7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B17798-011F-4247-B22E-DF8EA776DF53}" type="datetimeFigureOut">
              <a:rPr lang="tr-TR"/>
              <a:pPr>
                <a:defRPr/>
              </a:pPr>
              <a:t>19.05.2017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94DC84-49BF-4839-BCDC-88B30AD93D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34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04F7A2-3D71-4F9A-8286-05378ADF3FC5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7303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6B780D-AF8C-48F7-8C93-703704585CC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6916B5-7D0A-4AAA-8E71-1C58A612CB1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611C87-04FB-4686-827E-7DCB5897F7F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BA3D08-73F6-422B-8DF6-30BE78B1A6F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25A710-A07F-400B-A926-E17366C39DC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77DCEF-A1C2-414E-8C33-617C2631558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9C4151-37CB-47BE-B9AE-47DA4F492F7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C26EBC-5887-48CA-8AB9-FB0946CAD5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EC8748-C0F2-451A-9532-2DED161E7D8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A9D0F6-3974-4865-834E-E7B0D5E8C6C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621DDB-FE65-4265-B447-4B1109CF535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730A8D9-CC5C-4537-8293-F550C58EB43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573016"/>
            <a:ext cx="8280400" cy="2736304"/>
          </a:xfrm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b="0" dirty="0" smtClean="0"/>
              <a:t/>
            </a:r>
            <a:br>
              <a:rPr lang="tr-TR" b="0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6725" y="4292600"/>
            <a:ext cx="8497888" cy="158467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tr-TR" sz="2400" i="0" dirty="0" smtClean="0">
              <a:solidFill>
                <a:srgbClr val="0054D0"/>
              </a:solidFill>
            </a:endParaRPr>
          </a:p>
          <a:p>
            <a:pPr algn="ctr">
              <a:defRPr/>
            </a:pPr>
            <a:r>
              <a:rPr lang="tr-TR" sz="2400" i="0" dirty="0" smtClean="0">
                <a:solidFill>
                  <a:srgbClr val="0054D0"/>
                </a:solidFill>
              </a:rPr>
              <a:t>Numan </a:t>
            </a:r>
            <a:r>
              <a:rPr lang="tr-TR" sz="2400" i="0" dirty="0">
                <a:solidFill>
                  <a:srgbClr val="0054D0"/>
                </a:solidFill>
              </a:rPr>
              <a:t>Cim, Harun Egemen Tolunay, Baris Boza, Mustafa Bilici, Orkun Cetin, Erbil Karaman, Recep Yildizhan, Hanim Guler </a:t>
            </a:r>
            <a:r>
              <a:rPr lang="tr-TR" sz="2400" i="0" dirty="0" smtClean="0">
                <a:solidFill>
                  <a:srgbClr val="0054D0"/>
                </a:solidFill>
              </a:rPr>
              <a:t>Sahin</a:t>
            </a:r>
            <a:endParaRPr lang="tr-TR" sz="2400" i="0" dirty="0">
              <a:solidFill>
                <a:srgbClr val="00B050"/>
              </a:solidFill>
            </a:endParaRPr>
          </a:p>
          <a:p>
            <a:pPr algn="ctr">
              <a:defRPr/>
            </a:pPr>
            <a:r>
              <a:rPr lang="tr-TR" sz="2000" i="0" dirty="0">
                <a:solidFill>
                  <a:srgbClr val="00B050"/>
                </a:solidFill>
              </a:rPr>
              <a:t>Yuzuncu Yil University Faculty of Medicine</a:t>
            </a:r>
          </a:p>
          <a:p>
            <a:pPr algn="ctr">
              <a:defRPr/>
            </a:pPr>
            <a:r>
              <a:rPr lang="tr-TR" sz="2000" i="0" dirty="0">
                <a:solidFill>
                  <a:srgbClr val="00B050"/>
                </a:solidFill>
              </a:rPr>
              <a:t>Department of Gynecology and Obstetrics/ Van</a:t>
            </a:r>
          </a:p>
        </p:txBody>
      </p:sp>
      <p:pic>
        <p:nvPicPr>
          <p:cNvPr id="7" name="Picture 2" descr="https://upload.wikimedia.org/wikipedia/tr/8/89/Y%C3%BCz%C3%BCnc%C3%BC_y%C4%B1l_%C3%9Cniversitesi_logos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32656"/>
            <a:ext cx="2975992" cy="18002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67544" y="1124744"/>
            <a:ext cx="8280400" cy="345638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45720" rIns="45720" bIns="45720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5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500" b="0" i="0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Amniotic </a:t>
            </a:r>
            <a:r>
              <a:rPr kumimoji="0" lang="tr-TR" sz="10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fluid oxidant-antioxidant status in fetal congenital nervous system anomalies</a:t>
            </a:r>
            <a:r>
              <a:rPr kumimoji="0" lang="tr-TR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5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b="1" dirty="0">
                <a:solidFill>
                  <a:srgbClr val="7030A0"/>
                </a:solidFill>
              </a:rPr>
              <a:t>I</a:t>
            </a:r>
            <a:r>
              <a:rPr lang="tr-TR" b="1" dirty="0" smtClean="0">
                <a:solidFill>
                  <a:srgbClr val="7030A0"/>
                </a:solidFill>
              </a:rPr>
              <a:t>NTRODUCTİON</a:t>
            </a:r>
          </a:p>
          <a:p>
            <a:pPr algn="just"/>
            <a:r>
              <a:rPr lang="tr-TR" dirty="0" err="1" smtClean="0"/>
              <a:t>Oxidan</a:t>
            </a:r>
            <a:r>
              <a:rPr lang="tr-TR" dirty="0" smtClean="0"/>
              <a:t>-</a:t>
            </a:r>
            <a:r>
              <a:rPr lang="tr-TR" dirty="0" err="1" smtClean="0"/>
              <a:t>antioxidan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roles</a:t>
            </a:r>
            <a:r>
              <a:rPr lang="tr-TR" dirty="0" smtClean="0"/>
              <a:t> in;</a:t>
            </a:r>
          </a:p>
          <a:p>
            <a:pPr lvl="1" algn="just"/>
            <a:r>
              <a:rPr lang="tr-TR" dirty="0" err="1" smtClean="0"/>
              <a:t>carsinogenezis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, </a:t>
            </a:r>
          </a:p>
          <a:p>
            <a:pPr lvl="1" algn="just"/>
            <a:r>
              <a:rPr lang="tr-TR" dirty="0" err="1" smtClean="0"/>
              <a:t>aging</a:t>
            </a:r>
            <a:r>
              <a:rPr lang="tr-TR" dirty="0" smtClean="0"/>
              <a:t>, </a:t>
            </a:r>
          </a:p>
          <a:p>
            <a:pPr lvl="1" algn="just"/>
            <a:r>
              <a:rPr lang="tr-TR" dirty="0" err="1" smtClean="0"/>
              <a:t>metabolic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, </a:t>
            </a:r>
          </a:p>
          <a:p>
            <a:pPr lvl="1" algn="just"/>
            <a:r>
              <a:rPr lang="tr-TR" dirty="0" err="1" smtClean="0"/>
              <a:t>immune</a:t>
            </a:r>
            <a:r>
              <a:rPr lang="tr-TR" dirty="0" smtClean="0"/>
              <a:t> </a:t>
            </a:r>
            <a:r>
              <a:rPr lang="tr-TR" dirty="0" err="1" smtClean="0"/>
              <a:t>disorders</a:t>
            </a:r>
            <a:r>
              <a:rPr lang="tr-TR" dirty="0" smtClean="0"/>
              <a:t>, </a:t>
            </a:r>
          </a:p>
          <a:p>
            <a:pPr lvl="1" algn="just"/>
            <a:r>
              <a:rPr lang="tr-TR" dirty="0" err="1" smtClean="0"/>
              <a:t>neurodegenerative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</a:p>
          <a:p>
            <a:pPr lvl="1" algn="just"/>
            <a:r>
              <a:rPr lang="tr-TR" dirty="0" err="1" smtClean="0"/>
              <a:t>embryogeezis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It is known that decline of the antioxidan defence systems in the embryogenesis periode are related to the congenital malformations. </a:t>
            </a:r>
          </a:p>
          <a:p>
            <a:pPr algn="r">
              <a:buNone/>
            </a:pPr>
            <a:r>
              <a:rPr lang="tr-TR" sz="2000" i="1" dirty="0" smtClean="0"/>
              <a:t> </a:t>
            </a:r>
            <a:r>
              <a:rPr lang="tr-TR" sz="2000" i="1" dirty="0" err="1" smtClean="0"/>
              <a:t>Valko</a:t>
            </a:r>
            <a:r>
              <a:rPr lang="tr-TR" sz="2000" i="1" dirty="0" smtClean="0"/>
              <a:t> M 2007</a:t>
            </a:r>
            <a:endParaRPr lang="tr-T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</a:t>
            </a:r>
            <a:r>
              <a:rPr lang="en-US" dirty="0" smtClean="0"/>
              <a:t>n this study we aimed to evaluate oxidant-antioxidant status in fetal congenital malformations of CNS ( </a:t>
            </a:r>
            <a:r>
              <a:rPr lang="en-US" dirty="0" err="1" smtClean="0"/>
              <a:t>cantral</a:t>
            </a:r>
            <a:r>
              <a:rPr lang="en-US" dirty="0" smtClean="0"/>
              <a:t> nervous systems).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MATERİALS AND METHODS</a:t>
            </a:r>
          </a:p>
          <a:p>
            <a:endParaRPr lang="tr-TR" dirty="0" smtClean="0"/>
          </a:p>
          <a:p>
            <a:pPr algn="just"/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(n=36)</a:t>
            </a:r>
          </a:p>
          <a:p>
            <a:pPr lvl="1" algn="just"/>
            <a:r>
              <a:rPr lang="tr-TR" dirty="0" err="1" smtClean="0"/>
              <a:t>Pregnants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nervous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anomaly</a:t>
            </a:r>
            <a:r>
              <a:rPr lang="tr-TR" dirty="0" smtClean="0"/>
              <a:t> ( </a:t>
            </a:r>
            <a:r>
              <a:rPr lang="tr-TR" dirty="0" err="1" smtClean="0"/>
              <a:t>anencephaly</a:t>
            </a:r>
            <a:r>
              <a:rPr lang="tr-TR" dirty="0" smtClean="0"/>
              <a:t>, </a:t>
            </a:r>
            <a:r>
              <a:rPr lang="tr-TR" dirty="0" err="1" smtClean="0"/>
              <a:t>acrania</a:t>
            </a:r>
            <a:r>
              <a:rPr lang="tr-TR" dirty="0" smtClean="0"/>
              <a:t>, </a:t>
            </a:r>
            <a:r>
              <a:rPr lang="tr-TR" dirty="0" err="1" smtClean="0"/>
              <a:t>neural</a:t>
            </a:r>
            <a:r>
              <a:rPr lang="tr-TR" dirty="0" smtClean="0"/>
              <a:t> </a:t>
            </a:r>
            <a:r>
              <a:rPr lang="tr-TR" dirty="0" err="1" smtClean="0"/>
              <a:t>tube</a:t>
            </a:r>
            <a:r>
              <a:rPr lang="tr-TR" dirty="0" smtClean="0"/>
              <a:t> </a:t>
            </a:r>
            <a:r>
              <a:rPr lang="tr-TR" dirty="0" err="1" smtClean="0"/>
              <a:t>defects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.) in 16-22 </a:t>
            </a:r>
            <a:r>
              <a:rPr lang="tr-TR" dirty="0" err="1" smtClean="0"/>
              <a:t>weeks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(n=30)</a:t>
            </a:r>
          </a:p>
          <a:p>
            <a:pPr lvl="1" algn="just"/>
            <a:r>
              <a:rPr lang="tr-TR" dirty="0" err="1" smtClean="0"/>
              <a:t>Pregnants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weeks</a:t>
            </a:r>
            <a:r>
              <a:rPr lang="tr-TR" dirty="0" smtClean="0"/>
              <a:t> of </a:t>
            </a:r>
            <a:r>
              <a:rPr lang="tr-TR" dirty="0" err="1" smtClean="0"/>
              <a:t>pregnancy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underwent</a:t>
            </a:r>
            <a:r>
              <a:rPr lang="tr-TR" dirty="0" smtClean="0"/>
              <a:t> </a:t>
            </a:r>
            <a:r>
              <a:rPr lang="tr-TR" dirty="0" err="1" smtClean="0"/>
              <a:t>amniocentesis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risk in </a:t>
            </a:r>
            <a:r>
              <a:rPr lang="tr-TR" dirty="0" err="1" smtClean="0"/>
              <a:t>triple</a:t>
            </a:r>
            <a:r>
              <a:rPr lang="tr-TR" dirty="0" smtClean="0"/>
              <a:t> test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of normal </a:t>
            </a:r>
            <a:r>
              <a:rPr lang="tr-TR" dirty="0" err="1" smtClean="0"/>
              <a:t>caryotype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analyzed</a:t>
            </a:r>
            <a:r>
              <a:rPr lang="tr-TR" dirty="0" smtClean="0"/>
              <a:t> </a:t>
            </a:r>
            <a:r>
              <a:rPr lang="en-US" dirty="0" smtClean="0"/>
              <a:t>SOD (superoxide dismutase)</a:t>
            </a:r>
            <a:r>
              <a:rPr lang="tr-TR" dirty="0" smtClean="0"/>
              <a:t>,</a:t>
            </a:r>
            <a:r>
              <a:rPr lang="en-US" dirty="0" smtClean="0"/>
              <a:t>CAT(</a:t>
            </a:r>
            <a:r>
              <a:rPr lang="en-US" dirty="0" err="1" smtClean="0"/>
              <a:t>catalase</a:t>
            </a:r>
            <a:r>
              <a:rPr lang="en-US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MDA (</a:t>
            </a:r>
            <a:r>
              <a:rPr lang="en-US" dirty="0" err="1" smtClean="0"/>
              <a:t>malondialdehyde</a:t>
            </a:r>
            <a:r>
              <a:rPr lang="en-US" dirty="0" smtClean="0"/>
              <a:t>) </a:t>
            </a:r>
            <a:r>
              <a:rPr lang="tr-TR" dirty="0" smtClean="0"/>
              <a:t>in </a:t>
            </a:r>
            <a:r>
              <a:rPr lang="tr-TR" dirty="0" err="1" smtClean="0"/>
              <a:t>amniotic</a:t>
            </a:r>
            <a:r>
              <a:rPr lang="tr-TR" dirty="0" smtClean="0"/>
              <a:t> </a:t>
            </a:r>
            <a:r>
              <a:rPr lang="tr-TR" dirty="0" err="1" smtClean="0"/>
              <a:t>fluid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activations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measured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spectrophotometer</a:t>
            </a:r>
            <a:r>
              <a:rPr lang="tr-TR" dirty="0" smtClean="0"/>
              <a:t> </a:t>
            </a:r>
            <a:r>
              <a:rPr lang="tr-TR" dirty="0" err="1" smtClean="0"/>
              <a:t>technique</a:t>
            </a:r>
            <a:endParaRPr lang="tr-TR" dirty="0" smtClean="0"/>
          </a:p>
          <a:p>
            <a:pPr algn="r">
              <a:buNone/>
            </a:pPr>
            <a:endParaRPr lang="tr-TR" i="1" dirty="0" smtClean="0"/>
          </a:p>
          <a:p>
            <a:pPr algn="r">
              <a:buNone/>
            </a:pPr>
            <a:r>
              <a:rPr lang="tr-TR" i="1" dirty="0" err="1" smtClean="0"/>
              <a:t>Goth</a:t>
            </a:r>
            <a:r>
              <a:rPr lang="tr-TR" i="1" dirty="0" smtClean="0"/>
              <a:t> L. 1991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Mann</a:t>
            </a:r>
            <a:r>
              <a:rPr lang="tr-TR" dirty="0" smtClean="0"/>
              <a:t> </a:t>
            </a:r>
            <a:r>
              <a:rPr lang="tr-TR" dirty="0" err="1" smtClean="0"/>
              <a:t>Whitney</a:t>
            </a:r>
            <a:r>
              <a:rPr lang="tr-TR" dirty="0" smtClean="0"/>
              <a:t> U test is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tr-TR" i="1" dirty="0" err="1" smtClean="0"/>
              <a:t>Clinical</a:t>
            </a:r>
            <a:r>
              <a:rPr lang="tr-TR" i="1" dirty="0" smtClean="0"/>
              <a:t> </a:t>
            </a:r>
            <a:r>
              <a:rPr lang="tr-TR" i="1" dirty="0" err="1" smtClean="0"/>
              <a:t>features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groups</a:t>
            </a:r>
            <a:endParaRPr lang="tr-TR" i="1" dirty="0" smtClean="0"/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99592" y="1412776"/>
          <a:ext cx="7272808" cy="44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93"/>
                <a:gridCol w="1677205"/>
                <a:gridCol w="1677205"/>
                <a:gridCol w="1677205"/>
              </a:tblGrid>
              <a:tr h="85285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Anomaly</a:t>
                      </a:r>
                      <a:r>
                        <a:rPr lang="tr-T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group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Median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N=36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Normal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group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Median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n = 30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285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Age (years)</a:t>
                      </a:r>
                      <a:endParaRPr lang="tr-T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27,7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(20-40)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27,3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(20-40)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0.846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285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Parity</a:t>
                      </a:r>
                      <a:endParaRPr lang="tr-T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2,02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(1-4)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2,03(1-4)</a:t>
                      </a:r>
                      <a:endParaRPr lang="tr-T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1.000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2850"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Hemoglobine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(mg/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dl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11,88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(9-15)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11,83(9-15)</a:t>
                      </a:r>
                      <a:endParaRPr lang="tr-T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0.791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285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Body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Mass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İndex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(kg/m</a:t>
                      </a:r>
                      <a:r>
                        <a:rPr lang="tr-TR" sz="16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(19-28)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22,7 (19-28)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0.461</a:t>
                      </a:r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</a:rPr>
              <a:t>RESULTS</a:t>
            </a:r>
            <a:endParaRPr lang="tr-TR" dirty="0" smtClean="0">
              <a:solidFill>
                <a:srgbClr val="7030A0"/>
              </a:solidFill>
            </a:endParaRP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24000" y="1268761"/>
          <a:ext cx="6072336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084"/>
                <a:gridCol w="1529916"/>
                <a:gridCol w="1506252"/>
                <a:gridCol w="1518084"/>
              </a:tblGrid>
              <a:tr h="2046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Anomaly</a:t>
                      </a:r>
                      <a:r>
                        <a:rPr lang="tr-T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group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Median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N=36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Normal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group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Median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 n = 30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MDA (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/L)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0.25 (0.22-0.30)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0.22 (0.21-0.24)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CATALASE (U/L)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0.14 (0.01-0.40)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latin typeface="Times New Roman"/>
                          <a:ea typeface="Times New Roman"/>
                          <a:cs typeface="Times New Roman"/>
                        </a:rPr>
                        <a:t>0.26 (0.10-1.11)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tr-T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GSH (</a:t>
                      </a:r>
                      <a:r>
                        <a:rPr lang="tr-TR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mmol</a:t>
                      </a: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/g)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0.06 (0.01-0.19)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latin typeface="Times New Roman"/>
                          <a:ea typeface="Times New Roman"/>
                          <a:cs typeface="Times New Roman"/>
                        </a:rPr>
                        <a:t>0.10 (0.03-0.19)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tr-T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DİSCUSSİON</a:t>
            </a:r>
          </a:p>
          <a:p>
            <a:pPr algn="just"/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decreased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 of </a:t>
            </a:r>
            <a:r>
              <a:rPr lang="tr-TR" dirty="0" err="1" smtClean="0"/>
              <a:t>antioxidant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 (CAT,GSH)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 of </a:t>
            </a:r>
            <a:r>
              <a:rPr lang="tr-TR" dirty="0" err="1" smtClean="0"/>
              <a:t>oxidant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 (MDA) in AF of </a:t>
            </a:r>
            <a:r>
              <a:rPr lang="tr-TR" dirty="0" err="1" smtClean="0"/>
              <a:t>pregnants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anomaly</a:t>
            </a:r>
            <a:r>
              <a:rPr lang="tr-TR" dirty="0" smtClean="0"/>
              <a:t> </a:t>
            </a:r>
            <a:r>
              <a:rPr lang="tr-TR" dirty="0" err="1" smtClean="0"/>
              <a:t>compared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normal </a:t>
            </a:r>
            <a:r>
              <a:rPr lang="tr-TR" dirty="0" err="1" smtClean="0"/>
              <a:t>pregnants</a:t>
            </a:r>
            <a:r>
              <a:rPr lang="tr-TR" dirty="0" smtClean="0"/>
              <a:t>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is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of </a:t>
            </a:r>
            <a:r>
              <a:rPr lang="tr-TR" dirty="0" err="1" smtClean="0"/>
              <a:t>genetic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Deterioration</a:t>
            </a:r>
            <a:r>
              <a:rPr lang="tr-TR" dirty="0" smtClean="0"/>
              <a:t> of </a:t>
            </a:r>
            <a:r>
              <a:rPr lang="tr-TR" dirty="0" err="1" smtClean="0"/>
              <a:t>antioxidant</a:t>
            </a:r>
            <a:r>
              <a:rPr lang="tr-TR" dirty="0" smtClean="0"/>
              <a:t> </a:t>
            </a:r>
            <a:r>
              <a:rPr lang="tr-TR" dirty="0" err="1" smtClean="0"/>
              <a:t>defense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> </a:t>
            </a:r>
            <a:r>
              <a:rPr lang="tr-TR" dirty="0" err="1" smtClean="0"/>
              <a:t>leads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defects</a:t>
            </a:r>
            <a:r>
              <a:rPr lang="tr-TR" dirty="0" smtClean="0"/>
              <a:t> in DNA </a:t>
            </a:r>
            <a:r>
              <a:rPr lang="tr-TR" dirty="0" err="1" smtClean="0"/>
              <a:t>synthesis</a:t>
            </a:r>
            <a:r>
              <a:rPr lang="tr-TR" dirty="0" smtClean="0"/>
              <a:t>. </a:t>
            </a:r>
          </a:p>
          <a:p>
            <a:pPr algn="just">
              <a:buNone/>
            </a:pPr>
            <a:endParaRPr lang="tr-TR" dirty="0" smtClean="0"/>
          </a:p>
          <a:p>
            <a:pPr lvl="2" algn="just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 a role in </a:t>
            </a:r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malformation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. </a:t>
            </a:r>
          </a:p>
          <a:p>
            <a:pPr lvl="2" algn="just"/>
            <a:endParaRPr lang="tr-TR" dirty="0" smtClean="0"/>
          </a:p>
          <a:p>
            <a:pPr algn="r">
              <a:buNone/>
            </a:pPr>
            <a:r>
              <a:rPr lang="tr-TR" i="1" dirty="0" err="1" smtClean="0"/>
              <a:t>Ruiz</a:t>
            </a:r>
            <a:r>
              <a:rPr lang="tr-TR" i="1" dirty="0" smtClean="0"/>
              <a:t> J 2003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 CONCLUSİON</a:t>
            </a:r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organism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rate of </a:t>
            </a:r>
            <a:r>
              <a:rPr lang="tr-TR" dirty="0" err="1" smtClean="0"/>
              <a:t>formation</a:t>
            </a:r>
            <a:r>
              <a:rPr lang="tr-TR" dirty="0" smtClean="0"/>
              <a:t> of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radicals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rate of </a:t>
            </a:r>
            <a:r>
              <a:rPr lang="tr-TR" dirty="0" err="1" smtClean="0"/>
              <a:t>removal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in </a:t>
            </a:r>
            <a:r>
              <a:rPr lang="tr-TR" dirty="0" err="1" smtClean="0"/>
              <a:t>balance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oxidative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As </a:t>
            </a:r>
            <a:r>
              <a:rPr lang="tr-TR" dirty="0" err="1" smtClean="0"/>
              <a:t>long</a:t>
            </a:r>
            <a:r>
              <a:rPr lang="tr-TR" dirty="0" smtClean="0"/>
              <a:t> as </a:t>
            </a:r>
            <a:r>
              <a:rPr lang="tr-TR" dirty="0" err="1" smtClean="0"/>
              <a:t>oxidative</a:t>
            </a:r>
            <a:r>
              <a:rPr lang="tr-TR" dirty="0" smtClean="0"/>
              <a:t> </a:t>
            </a:r>
            <a:r>
              <a:rPr lang="tr-TR" dirty="0" err="1" smtClean="0"/>
              <a:t>stability</a:t>
            </a:r>
            <a:r>
              <a:rPr lang="tr-TR" dirty="0" smtClean="0"/>
              <a:t> is </a:t>
            </a:r>
            <a:r>
              <a:rPr lang="tr-TR" dirty="0" err="1" smtClean="0"/>
              <a:t>achieved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organism</a:t>
            </a:r>
            <a:r>
              <a:rPr lang="tr-TR" dirty="0" smtClean="0"/>
              <a:t> is not </a:t>
            </a:r>
            <a:r>
              <a:rPr lang="tr-TR" dirty="0" err="1" smtClean="0"/>
              <a:t>affected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radicals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kept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avoid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kind</a:t>
            </a:r>
            <a:r>
              <a:rPr lang="tr-TR" dirty="0" smtClean="0"/>
              <a:t> of </a:t>
            </a:r>
            <a:r>
              <a:rPr lang="tr-TR" dirty="0" err="1" smtClean="0"/>
              <a:t>teratogenism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disorders</a:t>
            </a:r>
            <a:r>
              <a:rPr lang="tr-TR" dirty="0" smtClean="0"/>
              <a:t>. 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6687</TotalTime>
  <Words>488</Words>
  <Application>Microsoft Office PowerPoint</Application>
  <PresentationFormat>On-screen Show (4:3)</PresentationFormat>
  <Paragraphs>140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Times New Roman</vt:lpstr>
      <vt:lpstr>Verdana</vt:lpstr>
      <vt:lpstr>Wingdings 2</vt:lpstr>
      <vt:lpstr>Görünüş</vt:lpstr>
      <vt:lpstr>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MURAT SÖNMEZER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 Seksüel Gelişim Bozuklukları</dc:title>
  <dc:creator>Your User Name</dc:creator>
  <cp:lastModifiedBy>DNP</cp:lastModifiedBy>
  <cp:revision>1154</cp:revision>
  <dcterms:created xsi:type="dcterms:W3CDTF">2006-08-27T07:47:34Z</dcterms:created>
  <dcterms:modified xsi:type="dcterms:W3CDTF">2017-05-19T10:20:00Z</dcterms:modified>
</cp:coreProperties>
</file>