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59" r:id="rId5"/>
    <p:sldId id="260" r:id="rId6"/>
    <p:sldId id="271" r:id="rId7"/>
    <p:sldId id="272" r:id="rId8"/>
    <p:sldId id="273" r:id="rId9"/>
    <p:sldId id="270" r:id="rId10"/>
    <p:sldId id="275" r:id="rId11"/>
    <p:sldId id="261" r:id="rId12"/>
    <p:sldId id="274" r:id="rId13"/>
    <p:sldId id="262" r:id="rId14"/>
    <p:sldId id="263" r:id="rId15"/>
    <p:sldId id="276" r:id="rId16"/>
    <p:sldId id="277" r:id="rId17"/>
    <p:sldId id="264" r:id="rId18"/>
    <p:sldId id="278" r:id="rId19"/>
    <p:sldId id="279" r:id="rId20"/>
    <p:sldId id="280" r:id="rId21"/>
    <p:sldId id="265" r:id="rId22"/>
    <p:sldId id="266" r:id="rId23"/>
    <p:sldId id="267" r:id="rId24"/>
    <p:sldId id="268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087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5385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6733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090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59550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53354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6435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0901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62441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7609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797167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BEDE-C3A1-470A-A823-D9BC3E6788F7}" type="datetimeFigureOut">
              <a:rPr lang="tr-TR" smtClean="0"/>
              <a:pPr/>
              <a:t>18.5.2017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F53BD-36C2-47A0-AF1E-8C3D44743F86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59924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ADIPOGENIC AND BONE MARROW DERIVED MESENCHYMAL STEM CELLS ON VAGINAL ATROPHY IN RAT MENOPAUSE MODEL</a:t>
            </a:r>
            <a:br>
              <a:rPr lang="tr-TR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tr-T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Grant No </a:t>
            </a:r>
            <a:r>
              <a:rPr lang="tr-T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15/208</a:t>
            </a: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Dr.Burcu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Kasap, Dr</a:t>
            </a:r>
            <a:r>
              <a:rPr lang="tr-T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Şükrü 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Kasap,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Dr.Seda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Vatansever, Remziye Kendirci,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Dr.Osman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Yılmaz, Meryem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Çalişir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Dr.Tuba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Edgünlü</a:t>
            </a:r>
            <a:r>
              <a:rPr lang="tr-TR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0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Dr.Melike</a:t>
            </a:r>
            <a:r>
              <a:rPr lang="tr-TR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0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Nur </a:t>
            </a:r>
            <a:r>
              <a:rPr lang="tr-TR" sz="20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Akın</a:t>
            </a:r>
            <a:endParaRPr lang="tr-TR" sz="20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285728"/>
            <a:ext cx="7620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0808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97" y="1543045"/>
            <a:ext cx="2517866" cy="1889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97" y="3557985"/>
            <a:ext cx="25177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48" y="1542257"/>
            <a:ext cx="25177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648" y="3557985"/>
            <a:ext cx="2517775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67544" y="5661248"/>
            <a:ext cx="7759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Figure</a:t>
            </a:r>
            <a:r>
              <a:rPr lang="tr-TR" dirty="0" smtClean="0"/>
              <a:t> 1</a:t>
            </a:r>
            <a:r>
              <a:rPr lang="tr-TR" dirty="0"/>
              <a:t>: A.,B</a:t>
            </a:r>
            <a:r>
              <a:rPr lang="tr-TR" dirty="0" smtClean="0"/>
              <a:t>.,</a:t>
            </a:r>
            <a:r>
              <a:rPr lang="tr-TR" dirty="0" err="1" smtClean="0"/>
              <a:t>Adipogenic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Cell, </a:t>
            </a:r>
            <a:r>
              <a:rPr lang="tr-TR" dirty="0"/>
              <a:t>C.,D., </a:t>
            </a:r>
            <a:r>
              <a:rPr lang="tr-TR" dirty="0" smtClean="0"/>
              <a:t>Bone </a:t>
            </a:r>
            <a:r>
              <a:rPr lang="tr-TR" dirty="0" err="1" smtClean="0"/>
              <a:t>Marrow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Cell </a:t>
            </a:r>
            <a:r>
              <a:rPr lang="tr-TR" dirty="0" err="1" smtClean="0"/>
              <a:t>Culture</a:t>
            </a:r>
            <a:r>
              <a:rPr lang="tr-TR" dirty="0" smtClean="0"/>
              <a:t> </a:t>
            </a:r>
            <a:r>
              <a:rPr lang="tr-TR" dirty="0" err="1" smtClean="0"/>
              <a:t>Photograps</a:t>
            </a:r>
            <a:r>
              <a:rPr lang="tr-TR" dirty="0" smtClean="0"/>
              <a:t>. </a:t>
            </a:r>
            <a:r>
              <a:rPr lang="tr-TR" dirty="0" err="1" smtClean="0"/>
              <a:t>Scale</a:t>
            </a:r>
            <a:r>
              <a:rPr lang="tr-TR" dirty="0" smtClean="0"/>
              <a:t>: </a:t>
            </a:r>
            <a:r>
              <a:rPr lang="tr-TR" dirty="0"/>
              <a:t>200 µM.</a:t>
            </a:r>
          </a:p>
          <a:p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245681" y="1542257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1253697" y="360906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11604" y="154225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747423" y="360906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025484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Method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Evaluated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longitudinally</a:t>
            </a:r>
            <a:r>
              <a:rPr lang="tr-TR" dirty="0" smtClean="0"/>
              <a:t> </a:t>
            </a:r>
            <a:r>
              <a:rPr lang="tr-TR" dirty="0" err="1" smtClean="0"/>
              <a:t>divided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2(</a:t>
            </a:r>
            <a:r>
              <a:rPr lang="tr-TR" dirty="0" err="1" smtClean="0"/>
              <a:t>two</a:t>
            </a:r>
            <a:r>
              <a:rPr lang="tr-TR" dirty="0" smtClean="0"/>
              <a:t>) </a:t>
            </a:r>
            <a:r>
              <a:rPr lang="tr-TR" dirty="0" err="1" smtClean="0"/>
              <a:t>equal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Longitudinal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equal</a:t>
            </a:r>
            <a:r>
              <a:rPr lang="tr-TR" dirty="0" smtClean="0"/>
              <a:t> </a:t>
            </a:r>
            <a:r>
              <a:rPr lang="tr-TR" dirty="0" err="1" smtClean="0"/>
              <a:t>parts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seperately</a:t>
            </a:r>
            <a:r>
              <a:rPr lang="tr-TR" dirty="0" smtClean="0"/>
              <a:t> </a:t>
            </a:r>
            <a:r>
              <a:rPr lang="tr-TR" dirty="0" err="1" smtClean="0"/>
              <a:t>analyzed</a:t>
            </a:r>
            <a:r>
              <a:rPr lang="tr-TR" dirty="0" smtClean="0"/>
              <a:t>  </a:t>
            </a:r>
            <a:r>
              <a:rPr lang="tr-TR" dirty="0" err="1" smtClean="0"/>
              <a:t>histologically</a:t>
            </a:r>
            <a:r>
              <a:rPr lang="tr-TR" dirty="0" smtClean="0"/>
              <a:t>/</a:t>
            </a:r>
            <a:r>
              <a:rPr lang="tr-TR" dirty="0" err="1" smtClean="0"/>
              <a:t>immunohistochemically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genetically</a:t>
            </a:r>
            <a:r>
              <a:rPr lang="tr-TR" dirty="0" smtClean="0"/>
              <a:t>. 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68694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Method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Blood </a:t>
            </a:r>
            <a:r>
              <a:rPr lang="tr-TR" dirty="0" err="1" smtClean="0"/>
              <a:t>vessel</a:t>
            </a:r>
            <a:r>
              <a:rPr lang="tr-TR" dirty="0" smtClean="0"/>
              <a:t> </a:t>
            </a:r>
            <a:r>
              <a:rPr lang="tr-TR" dirty="0" err="1" smtClean="0"/>
              <a:t>number</a:t>
            </a:r>
            <a:r>
              <a:rPr lang="tr-TR" dirty="0" smtClean="0"/>
              <a:t> in</a:t>
            </a:r>
            <a:r>
              <a:rPr lang="tr-TR" b="1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folds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lamina</a:t>
            </a:r>
            <a:r>
              <a:rPr lang="tr-TR" dirty="0" smtClean="0"/>
              <a:t> </a:t>
            </a:r>
            <a:r>
              <a:rPr lang="tr-TR" dirty="0" err="1" smtClean="0"/>
              <a:t>propria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evaluated</a:t>
            </a:r>
            <a:r>
              <a:rPr lang="tr-TR" dirty="0" smtClean="0"/>
              <a:t> </a:t>
            </a:r>
            <a:r>
              <a:rPr lang="tr-TR" b="1" dirty="0" err="1" smtClean="0"/>
              <a:t>histopathologically</a:t>
            </a:r>
            <a:r>
              <a:rPr lang="tr-TR" b="1" dirty="0" smtClean="0"/>
              <a:t>.</a:t>
            </a:r>
            <a:r>
              <a:rPr lang="tr-TR" dirty="0" smtClean="0"/>
              <a:t> </a:t>
            </a:r>
          </a:p>
          <a:p>
            <a:r>
              <a:rPr lang="tr-TR" b="1" dirty="0" err="1" smtClean="0"/>
              <a:t>Immunohistochemical</a:t>
            </a:r>
            <a:r>
              <a:rPr lang="tr-TR" b="1" dirty="0" smtClean="0"/>
              <a:t> </a:t>
            </a:r>
            <a:r>
              <a:rPr lang="tr-TR" b="1" dirty="0" err="1" smtClean="0"/>
              <a:t>analysis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Anti‑ER‑α, VEGF, VEGFR‑1, </a:t>
            </a:r>
            <a:r>
              <a:rPr lang="tr-TR" dirty="0" err="1" smtClean="0"/>
              <a:t>Bax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bcl-2 </a:t>
            </a:r>
            <a:r>
              <a:rPr lang="tr-TR" dirty="0" err="1" smtClean="0"/>
              <a:t>antibodies</a:t>
            </a:r>
            <a:r>
              <a:rPr lang="tr-TR" dirty="0" smtClean="0"/>
              <a:t>.  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964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Method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b="1" dirty="0" err="1" smtClean="0"/>
              <a:t>qPCR</a:t>
            </a:r>
            <a:r>
              <a:rPr lang="tr-TR" b="1" dirty="0" smtClean="0"/>
              <a:t> Analysis:</a:t>
            </a:r>
            <a:r>
              <a:rPr lang="tr-TR" i="1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specimen</a:t>
            </a:r>
            <a:r>
              <a:rPr lang="tr-TR" dirty="0" smtClean="0"/>
              <a:t> </a:t>
            </a:r>
            <a:r>
              <a:rPr lang="tr-TR" dirty="0" err="1" smtClean="0"/>
              <a:t>for</a:t>
            </a:r>
            <a:r>
              <a:rPr lang="tr-TR" dirty="0" smtClean="0"/>
              <a:t> </a:t>
            </a:r>
            <a:r>
              <a:rPr lang="tr-TR" dirty="0" err="1" smtClean="0"/>
              <a:t>detection</a:t>
            </a:r>
            <a:r>
              <a:rPr lang="tr-TR" i="1" dirty="0" smtClean="0"/>
              <a:t> </a:t>
            </a:r>
            <a:r>
              <a:rPr lang="tr-TR" dirty="0" smtClean="0"/>
              <a:t>of</a:t>
            </a:r>
            <a:r>
              <a:rPr lang="tr-TR" i="1" dirty="0" smtClean="0"/>
              <a:t> </a:t>
            </a:r>
            <a:r>
              <a:rPr lang="tr-TR" dirty="0" err="1" smtClean="0"/>
              <a:t>mRNA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protein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transported</a:t>
            </a:r>
            <a:r>
              <a:rPr lang="tr-TR" dirty="0" smtClean="0"/>
              <a:t> </a:t>
            </a:r>
            <a:r>
              <a:rPr lang="tr-TR" dirty="0" err="1" smtClean="0"/>
              <a:t>within</a:t>
            </a:r>
            <a:r>
              <a:rPr lang="tr-TR" dirty="0" smtClean="0"/>
              <a:t> RNA LATER. </a:t>
            </a:r>
          </a:p>
          <a:p>
            <a:pPr algn="just"/>
            <a:r>
              <a:rPr lang="tr-TR" dirty="0" smtClean="0"/>
              <a:t>Gene </a:t>
            </a:r>
            <a:r>
              <a:rPr lang="tr-TR" dirty="0" err="1" smtClean="0"/>
              <a:t>expression</a:t>
            </a:r>
            <a:r>
              <a:rPr lang="tr-TR" dirty="0" smtClean="0"/>
              <a:t> </a:t>
            </a:r>
            <a:r>
              <a:rPr lang="tr-TR" dirty="0" err="1" smtClean="0"/>
              <a:t>levels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detected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analysis</a:t>
            </a:r>
            <a:r>
              <a:rPr lang="tr-TR" dirty="0" smtClean="0"/>
              <a:t> of </a:t>
            </a:r>
            <a:r>
              <a:rPr lang="tr-TR" dirty="0" err="1" smtClean="0"/>
              <a:t>Bax</a:t>
            </a:r>
            <a:r>
              <a:rPr lang="tr-TR" dirty="0" smtClean="0"/>
              <a:t>, Bcl-2 </a:t>
            </a:r>
            <a:r>
              <a:rPr lang="tr-TR" dirty="0" err="1" smtClean="0"/>
              <a:t>genes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beta </a:t>
            </a:r>
            <a:r>
              <a:rPr lang="tr-TR" dirty="0" err="1" smtClean="0"/>
              <a:t>actin</a:t>
            </a:r>
            <a:r>
              <a:rPr lang="tr-TR" dirty="0" smtClean="0"/>
              <a:t> gene as </a:t>
            </a:r>
            <a:r>
              <a:rPr lang="tr-TR" dirty="0" err="1" smtClean="0"/>
              <a:t>endogenous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 </a:t>
            </a:r>
          </a:p>
          <a:p>
            <a:pPr algn="just"/>
            <a:r>
              <a:rPr lang="tr-TR" dirty="0" err="1" smtClean="0"/>
              <a:t>Genetical</a:t>
            </a:r>
            <a:r>
              <a:rPr lang="tr-TR" dirty="0" smtClean="0"/>
              <a:t> </a:t>
            </a:r>
            <a:r>
              <a:rPr lang="tr-TR" dirty="0" err="1" smtClean="0"/>
              <a:t>differences</a:t>
            </a:r>
            <a:r>
              <a:rPr lang="tr-TR" dirty="0" smtClean="0"/>
              <a:t> </a:t>
            </a:r>
            <a:r>
              <a:rPr lang="tr-TR" dirty="0" err="1" smtClean="0"/>
              <a:t>among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compared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using</a:t>
            </a:r>
            <a:r>
              <a:rPr lang="tr-TR" dirty="0" smtClean="0"/>
              <a:t> </a:t>
            </a:r>
            <a:r>
              <a:rPr lang="tr-TR" dirty="0" err="1" smtClean="0"/>
              <a:t>Kruskal</a:t>
            </a:r>
            <a:r>
              <a:rPr lang="tr-TR" dirty="0" smtClean="0"/>
              <a:t> Wallis </a:t>
            </a:r>
            <a:r>
              <a:rPr lang="tr-TR" dirty="0" err="1" smtClean="0"/>
              <a:t>and</a:t>
            </a:r>
            <a:r>
              <a:rPr lang="tr-TR" dirty="0" smtClean="0"/>
              <a:t> Mann </a:t>
            </a:r>
            <a:r>
              <a:rPr lang="tr-TR" dirty="0" err="1" smtClean="0"/>
              <a:t>Whitney</a:t>
            </a:r>
            <a:r>
              <a:rPr lang="tr-TR" dirty="0" smtClean="0"/>
              <a:t> U test. P&lt;0.05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regarded</a:t>
            </a:r>
            <a:r>
              <a:rPr lang="tr-TR" dirty="0" smtClean="0"/>
              <a:t> as </a:t>
            </a:r>
            <a:r>
              <a:rPr lang="tr-TR" dirty="0" err="1" smtClean="0"/>
              <a:t>statistically</a:t>
            </a:r>
            <a:r>
              <a:rPr lang="tr-TR" dirty="0" smtClean="0"/>
              <a:t> </a:t>
            </a:r>
            <a:r>
              <a:rPr lang="tr-TR" dirty="0" err="1" smtClean="0"/>
              <a:t>significant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40155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 </a:t>
            </a:r>
            <a:r>
              <a:rPr lang="tr-TR" b="1" dirty="0" err="1" smtClean="0"/>
              <a:t>Histological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/>
              <a:t>epithelial</a:t>
            </a:r>
            <a:r>
              <a:rPr lang="tr-TR" dirty="0"/>
              <a:t> </a:t>
            </a:r>
            <a:r>
              <a:rPr lang="tr-TR" dirty="0" err="1"/>
              <a:t>thickness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number</a:t>
            </a:r>
            <a:r>
              <a:rPr lang="tr-TR" dirty="0"/>
              <a:t> of </a:t>
            </a:r>
            <a:r>
              <a:rPr lang="tr-TR" dirty="0" err="1"/>
              <a:t>cells</a:t>
            </a:r>
            <a:r>
              <a:rPr lang="tr-TR" dirty="0"/>
              <a:t> in </a:t>
            </a:r>
            <a:r>
              <a:rPr lang="tr-TR" dirty="0" err="1"/>
              <a:t>lamina</a:t>
            </a:r>
            <a:r>
              <a:rPr lang="tr-TR" dirty="0"/>
              <a:t> </a:t>
            </a:r>
            <a:r>
              <a:rPr lang="tr-TR" dirty="0" err="1"/>
              <a:t>propria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lower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collagen</a:t>
            </a:r>
            <a:r>
              <a:rPr lang="tr-TR" dirty="0"/>
              <a:t> </a:t>
            </a:r>
            <a:r>
              <a:rPr lang="tr-TR" dirty="0" err="1"/>
              <a:t>deposition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higher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menopause</a:t>
            </a:r>
            <a:r>
              <a:rPr lang="tr-TR" dirty="0"/>
              <a:t> </a:t>
            </a:r>
            <a:r>
              <a:rPr lang="tr-TR" dirty="0" err="1"/>
              <a:t>group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7"/>
            <a:ext cx="2158354" cy="1620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58" y="1412776"/>
            <a:ext cx="2134216" cy="1602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861048"/>
            <a:ext cx="2134216" cy="160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217" y="3861048"/>
            <a:ext cx="2134216" cy="1602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788024" y="30154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Vagen</a:t>
            </a:r>
            <a:r>
              <a:rPr lang="tr-TR" sz="1400" dirty="0" smtClean="0"/>
              <a:t> </a:t>
            </a:r>
            <a:r>
              <a:rPr lang="tr-TR" sz="1400" dirty="0" err="1" smtClean="0"/>
              <a:t>Hematoylen</a:t>
            </a:r>
            <a:r>
              <a:rPr lang="tr-TR" sz="1400" dirty="0" smtClean="0"/>
              <a:t> </a:t>
            </a:r>
            <a:r>
              <a:rPr lang="tr-TR" sz="1400" dirty="0"/>
              <a:t>&amp; </a:t>
            </a:r>
            <a:r>
              <a:rPr lang="tr-TR" sz="1400" dirty="0" err="1" smtClean="0"/>
              <a:t>Eosin</a:t>
            </a:r>
            <a:r>
              <a:rPr lang="tr-TR" sz="1400" dirty="0" smtClean="0"/>
              <a:t> </a:t>
            </a:r>
            <a:r>
              <a:rPr lang="tr-TR" sz="1400" dirty="0" err="1" smtClean="0"/>
              <a:t>staining</a:t>
            </a:r>
            <a:r>
              <a:rPr lang="tr-TR" sz="1400" dirty="0" smtClean="0"/>
              <a:t>. </a:t>
            </a:r>
            <a:r>
              <a:rPr lang="tr-TR" sz="1400" dirty="0" err="1" smtClean="0"/>
              <a:t>Scale</a:t>
            </a:r>
            <a:r>
              <a:rPr lang="de-LI" sz="1400" dirty="0" smtClean="0"/>
              <a:t>:  </a:t>
            </a:r>
            <a:r>
              <a:rPr lang="de-LI" sz="1400" dirty="0"/>
              <a:t>50 µM (A, </a:t>
            </a:r>
            <a:r>
              <a:rPr lang="de-LI" sz="1400" dirty="0" smtClean="0"/>
              <a:t>C), </a:t>
            </a:r>
            <a:r>
              <a:rPr lang="de-LI" sz="1400" dirty="0"/>
              <a:t>100 µM (B, </a:t>
            </a:r>
            <a:r>
              <a:rPr lang="de-LI" sz="1400" dirty="0" smtClean="0"/>
              <a:t>D).</a:t>
            </a:r>
            <a:r>
              <a:rPr lang="tr-TR" sz="1400" dirty="0" smtClean="0"/>
              <a:t> </a:t>
            </a:r>
            <a:endParaRPr lang="tr-TR" sz="14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4572001" y="16288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736703" y="162880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4730859" y="407707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</a:t>
            </a:r>
            <a:endParaRPr lang="tr-TR" dirty="0"/>
          </a:p>
        </p:txBody>
      </p:sp>
      <p:sp>
        <p:nvSpPr>
          <p:cNvPr id="9" name="Metin kutusu 8"/>
          <p:cNvSpPr txBox="1"/>
          <p:nvPr/>
        </p:nvSpPr>
        <p:spPr>
          <a:xfrm>
            <a:off x="6772070" y="4077072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6157030" y="1084094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6134934" y="3538924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2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1021026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 </a:t>
            </a:r>
            <a:r>
              <a:rPr lang="tr-TR" b="1" dirty="0" err="1" smtClean="0"/>
              <a:t>Histological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de-LI" dirty="0" err="1" smtClean="0"/>
              <a:t>Epithelial</a:t>
            </a:r>
            <a:r>
              <a:rPr lang="de-LI" dirty="0" smtClean="0"/>
              <a:t> </a:t>
            </a:r>
            <a:r>
              <a:rPr lang="de-LI" dirty="0" err="1" smtClean="0"/>
              <a:t>thickness</a:t>
            </a:r>
            <a:r>
              <a:rPr lang="de-LI" dirty="0" smtClean="0"/>
              <a:t> was </a:t>
            </a:r>
            <a:r>
              <a:rPr lang="de-LI" dirty="0" err="1" smtClean="0"/>
              <a:t>higher</a:t>
            </a:r>
            <a:r>
              <a:rPr lang="de-LI" dirty="0" smtClean="0"/>
              <a:t> </a:t>
            </a:r>
            <a:r>
              <a:rPr lang="de-LI" dirty="0" err="1" smtClean="0"/>
              <a:t>than</a:t>
            </a:r>
            <a:r>
              <a:rPr lang="de-LI" dirty="0" smtClean="0"/>
              <a:t> </a:t>
            </a:r>
            <a:r>
              <a:rPr lang="de-LI" dirty="0" err="1" smtClean="0"/>
              <a:t>menopause</a:t>
            </a:r>
            <a:r>
              <a:rPr lang="de-LI" dirty="0" smtClean="0"/>
              <a:t> </a:t>
            </a:r>
            <a:r>
              <a:rPr lang="de-LI" dirty="0" err="1" smtClean="0"/>
              <a:t>group</a:t>
            </a:r>
            <a:r>
              <a:rPr lang="de-LI" dirty="0" smtClean="0"/>
              <a:t> </a:t>
            </a:r>
            <a:r>
              <a:rPr lang="de-LI" dirty="0" err="1" smtClean="0"/>
              <a:t>and</a:t>
            </a:r>
            <a:r>
              <a:rPr lang="de-LI" dirty="0" smtClean="0"/>
              <a:t> </a:t>
            </a:r>
            <a:r>
              <a:rPr lang="de-LI" dirty="0" err="1" smtClean="0"/>
              <a:t>lower</a:t>
            </a:r>
            <a:r>
              <a:rPr lang="de-LI" dirty="0" smtClean="0"/>
              <a:t> </a:t>
            </a:r>
            <a:r>
              <a:rPr lang="de-LI" dirty="0" err="1" smtClean="0"/>
              <a:t>than</a:t>
            </a:r>
            <a:r>
              <a:rPr lang="de-LI" dirty="0" smtClean="0"/>
              <a:t> </a:t>
            </a:r>
            <a:r>
              <a:rPr lang="de-LI" dirty="0" err="1" smtClean="0"/>
              <a:t>control</a:t>
            </a:r>
            <a:r>
              <a:rPr lang="de-LI" dirty="0" smtClean="0"/>
              <a:t> </a:t>
            </a:r>
            <a:r>
              <a:rPr lang="de-LI" dirty="0" err="1" smtClean="0"/>
              <a:t>group</a:t>
            </a:r>
            <a:r>
              <a:rPr lang="de-LI" dirty="0" smtClean="0"/>
              <a:t> in ADSC </a:t>
            </a:r>
            <a:r>
              <a:rPr lang="de-LI" dirty="0" err="1" smtClean="0"/>
              <a:t>applied</a:t>
            </a:r>
            <a:r>
              <a:rPr lang="de-LI" dirty="0" smtClean="0"/>
              <a:t> </a:t>
            </a:r>
            <a:r>
              <a:rPr lang="de-LI" dirty="0" err="1" smtClean="0"/>
              <a:t>group</a:t>
            </a:r>
            <a:r>
              <a:rPr lang="de-LI" dirty="0" smtClean="0"/>
              <a:t>. </a:t>
            </a:r>
            <a:r>
              <a:rPr lang="de-LI" dirty="0" err="1" smtClean="0"/>
              <a:t>However</a:t>
            </a:r>
            <a:r>
              <a:rPr lang="de-LI" dirty="0" smtClean="0"/>
              <a:t> </a:t>
            </a:r>
            <a:r>
              <a:rPr lang="de-LI" dirty="0" err="1" smtClean="0"/>
              <a:t>lamina</a:t>
            </a:r>
            <a:r>
              <a:rPr lang="de-LI" dirty="0" smtClean="0"/>
              <a:t> propria </a:t>
            </a:r>
            <a:r>
              <a:rPr lang="de-LI" dirty="0" err="1" smtClean="0"/>
              <a:t>and</a:t>
            </a:r>
            <a:r>
              <a:rPr lang="de-LI" dirty="0" smtClean="0"/>
              <a:t> </a:t>
            </a:r>
            <a:r>
              <a:rPr lang="de-LI" dirty="0" err="1" smtClean="0"/>
              <a:t>muscle</a:t>
            </a:r>
            <a:r>
              <a:rPr lang="de-LI" dirty="0" smtClean="0"/>
              <a:t> </a:t>
            </a:r>
            <a:r>
              <a:rPr lang="de-LI" dirty="0" err="1" smtClean="0"/>
              <a:t>tisuue</a:t>
            </a:r>
            <a:r>
              <a:rPr lang="de-LI" dirty="0" smtClean="0"/>
              <a:t> </a:t>
            </a:r>
            <a:r>
              <a:rPr lang="de-LI" dirty="0" err="1" smtClean="0"/>
              <a:t>were</a:t>
            </a:r>
            <a:r>
              <a:rPr lang="de-LI" dirty="0" smtClean="0"/>
              <a:t> </a:t>
            </a:r>
            <a:r>
              <a:rPr lang="de-LI" dirty="0" err="1" smtClean="0"/>
              <a:t>similar</a:t>
            </a:r>
            <a:r>
              <a:rPr lang="de-LI" dirty="0" smtClean="0"/>
              <a:t> </a:t>
            </a:r>
            <a:r>
              <a:rPr lang="de-LI" dirty="0" err="1" smtClean="0"/>
              <a:t>to</a:t>
            </a:r>
            <a:r>
              <a:rPr lang="de-LI" dirty="0" smtClean="0"/>
              <a:t> </a:t>
            </a:r>
            <a:r>
              <a:rPr lang="de-LI" dirty="0" err="1" smtClean="0"/>
              <a:t>control</a:t>
            </a:r>
            <a:r>
              <a:rPr lang="de-LI" dirty="0" smtClean="0"/>
              <a:t> </a:t>
            </a:r>
            <a:r>
              <a:rPr lang="de-LI" dirty="0" err="1" smtClean="0"/>
              <a:t>group</a:t>
            </a:r>
            <a:r>
              <a:rPr lang="de-LI" dirty="0" smtClean="0"/>
              <a:t>. </a:t>
            </a:r>
            <a:endParaRPr lang="tr-TR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34" y="4149080"/>
            <a:ext cx="2038200" cy="152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34" y="4149080"/>
            <a:ext cx="2015461" cy="1513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708" y="1850696"/>
            <a:ext cx="2038326" cy="153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33" y="1850695"/>
            <a:ext cx="2038327" cy="153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061214" y="190754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7083977" y="194638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5019308" y="425244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7073557" y="4252446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390478" y="1453426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431240" y="3779748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3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881445" y="338136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Vagen</a:t>
            </a:r>
            <a:r>
              <a:rPr lang="tr-TR" sz="1400" dirty="0" smtClean="0"/>
              <a:t> </a:t>
            </a:r>
            <a:r>
              <a:rPr lang="tr-TR" sz="1400" dirty="0" err="1" smtClean="0"/>
              <a:t>Hematoylen</a:t>
            </a:r>
            <a:r>
              <a:rPr lang="tr-TR" sz="1400" dirty="0" smtClean="0"/>
              <a:t> </a:t>
            </a:r>
            <a:r>
              <a:rPr lang="tr-TR" sz="1400" dirty="0"/>
              <a:t>&amp; </a:t>
            </a:r>
            <a:r>
              <a:rPr lang="tr-TR" sz="1400" dirty="0" err="1" smtClean="0"/>
              <a:t>Eosin</a:t>
            </a:r>
            <a:r>
              <a:rPr lang="tr-TR" sz="1400" dirty="0" smtClean="0"/>
              <a:t> </a:t>
            </a:r>
            <a:r>
              <a:rPr lang="tr-TR" sz="1400" dirty="0" err="1" smtClean="0"/>
              <a:t>staining</a:t>
            </a:r>
            <a:r>
              <a:rPr lang="tr-TR" sz="1400" dirty="0" smtClean="0"/>
              <a:t>. </a:t>
            </a:r>
            <a:r>
              <a:rPr lang="tr-TR" sz="1400" dirty="0" err="1" smtClean="0"/>
              <a:t>Scale</a:t>
            </a:r>
            <a:r>
              <a:rPr lang="de-LI" sz="1400" dirty="0" smtClean="0"/>
              <a:t>:  </a:t>
            </a:r>
            <a:r>
              <a:rPr lang="de-LI" sz="1400" dirty="0"/>
              <a:t>50 µM (A, </a:t>
            </a:r>
            <a:r>
              <a:rPr lang="tr-TR" sz="1400" dirty="0" smtClean="0"/>
              <a:t>F</a:t>
            </a:r>
            <a:r>
              <a:rPr lang="de-LI" sz="1400" dirty="0" smtClean="0"/>
              <a:t>), </a:t>
            </a:r>
            <a:r>
              <a:rPr lang="de-LI" sz="1400" dirty="0"/>
              <a:t>100 µM (B, </a:t>
            </a:r>
            <a:r>
              <a:rPr lang="tr-TR" sz="1400" dirty="0"/>
              <a:t>G</a:t>
            </a:r>
            <a:r>
              <a:rPr lang="de-LI" sz="1400" dirty="0" smtClean="0"/>
              <a:t>).</a:t>
            </a:r>
            <a:r>
              <a:rPr lang="tr-TR" sz="1400" dirty="0" smtClean="0"/>
              <a:t> </a:t>
            </a:r>
            <a:endParaRPr lang="tr-TR" sz="1400" dirty="0"/>
          </a:p>
        </p:txBody>
      </p:sp>
    </p:spTree>
    <p:extLst>
      <p:ext uri="{BB962C8B-B14F-4D97-AF65-F5344CB8AC3E}">
        <p14:creationId xmlns="" xmlns:p14="http://schemas.microsoft.com/office/powerpoint/2010/main" val="33911163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 </a:t>
            </a:r>
            <a:r>
              <a:rPr lang="tr-TR" b="1" dirty="0" err="1" smtClean="0"/>
              <a:t>Histological</a:t>
            </a:r>
            <a:r>
              <a:rPr lang="tr-TR" b="1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de-LI" dirty="0" smtClean="0"/>
              <a:t>Vaginal </a:t>
            </a:r>
            <a:r>
              <a:rPr lang="de-LI" dirty="0" err="1" smtClean="0"/>
              <a:t>epithelial</a:t>
            </a:r>
            <a:r>
              <a:rPr lang="de-LI" dirty="0" smtClean="0"/>
              <a:t> </a:t>
            </a:r>
            <a:r>
              <a:rPr lang="de-LI" dirty="0" err="1" smtClean="0"/>
              <a:t>thickness</a:t>
            </a:r>
            <a:r>
              <a:rPr lang="de-LI" dirty="0" smtClean="0"/>
              <a:t> was </a:t>
            </a:r>
            <a:r>
              <a:rPr lang="de-LI" dirty="0" err="1" smtClean="0"/>
              <a:t>lower</a:t>
            </a:r>
            <a:r>
              <a:rPr lang="de-LI" dirty="0" smtClean="0"/>
              <a:t> </a:t>
            </a:r>
            <a:r>
              <a:rPr lang="de-LI" dirty="0" err="1" smtClean="0"/>
              <a:t>than</a:t>
            </a:r>
            <a:r>
              <a:rPr lang="de-LI" dirty="0" smtClean="0"/>
              <a:t> </a:t>
            </a:r>
            <a:r>
              <a:rPr lang="de-LI" dirty="0" err="1" smtClean="0"/>
              <a:t>control</a:t>
            </a:r>
            <a:r>
              <a:rPr lang="de-LI" dirty="0" smtClean="0"/>
              <a:t> </a:t>
            </a:r>
            <a:r>
              <a:rPr lang="de-LI" dirty="0" err="1" smtClean="0"/>
              <a:t>group</a:t>
            </a:r>
            <a:r>
              <a:rPr lang="de-LI" dirty="0" smtClean="0"/>
              <a:t> </a:t>
            </a:r>
            <a:r>
              <a:rPr lang="de-LI" dirty="0" err="1" smtClean="0"/>
              <a:t>whereas</a:t>
            </a:r>
            <a:r>
              <a:rPr lang="de-LI" dirty="0" smtClean="0"/>
              <a:t> </a:t>
            </a:r>
            <a:r>
              <a:rPr lang="de-LI" dirty="0" err="1" smtClean="0"/>
              <a:t>lamina</a:t>
            </a:r>
            <a:r>
              <a:rPr lang="de-LI" dirty="0" smtClean="0"/>
              <a:t> propria </a:t>
            </a:r>
            <a:r>
              <a:rPr lang="de-LI" dirty="0" err="1" smtClean="0"/>
              <a:t>and</a:t>
            </a:r>
            <a:r>
              <a:rPr lang="de-LI" dirty="0" smtClean="0"/>
              <a:t> </a:t>
            </a:r>
            <a:r>
              <a:rPr lang="de-LI" dirty="0" err="1" smtClean="0"/>
              <a:t>muscle</a:t>
            </a:r>
            <a:r>
              <a:rPr lang="de-LI" dirty="0" smtClean="0"/>
              <a:t> </a:t>
            </a:r>
            <a:r>
              <a:rPr lang="de-LI" dirty="0" err="1" smtClean="0"/>
              <a:t>tissue</a:t>
            </a:r>
            <a:r>
              <a:rPr lang="de-LI" dirty="0" smtClean="0"/>
              <a:t> </a:t>
            </a:r>
            <a:r>
              <a:rPr lang="de-LI" dirty="0" err="1" smtClean="0"/>
              <a:t>preserve</a:t>
            </a:r>
            <a:r>
              <a:rPr lang="de-LI" dirty="0" smtClean="0"/>
              <a:t> </a:t>
            </a:r>
            <a:r>
              <a:rPr lang="de-LI" dirty="0" err="1" smtClean="0"/>
              <a:t>their</a:t>
            </a:r>
            <a:r>
              <a:rPr lang="de-LI" dirty="0" smtClean="0"/>
              <a:t> original </a:t>
            </a:r>
            <a:r>
              <a:rPr lang="de-LI" dirty="0" err="1" smtClean="0"/>
              <a:t>histological</a:t>
            </a:r>
            <a:r>
              <a:rPr lang="de-LI" dirty="0" smtClean="0"/>
              <a:t> </a:t>
            </a:r>
            <a:r>
              <a:rPr lang="de-LI" dirty="0" err="1" smtClean="0"/>
              <a:t>appearance</a:t>
            </a:r>
            <a:r>
              <a:rPr lang="de-LI" dirty="0" smtClean="0"/>
              <a:t> in BMDSC </a:t>
            </a:r>
            <a:r>
              <a:rPr lang="de-LI" dirty="0" err="1" smtClean="0"/>
              <a:t>applied</a:t>
            </a:r>
            <a:r>
              <a:rPr lang="de-LI" dirty="0" smtClean="0"/>
              <a:t> </a:t>
            </a:r>
            <a:r>
              <a:rPr lang="de-LI" dirty="0" err="1" smtClean="0"/>
              <a:t>group</a:t>
            </a:r>
            <a:r>
              <a:rPr lang="de-LI" dirty="0" smtClean="0"/>
              <a:t>.  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85" y="1899869"/>
            <a:ext cx="2060798" cy="154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840" y="1899869"/>
            <a:ext cx="2060916" cy="154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4886060" y="189986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99868" y="189986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971" y="4149080"/>
            <a:ext cx="2030897" cy="1525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869" y="4146923"/>
            <a:ext cx="1992611" cy="1496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etin kutusu 6"/>
          <p:cNvSpPr txBox="1"/>
          <p:nvPr/>
        </p:nvSpPr>
        <p:spPr>
          <a:xfrm>
            <a:off x="4868149" y="4150855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G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6937430" y="4252446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443653" y="1530537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466243" y="3762558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3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844298" y="342400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 err="1" smtClean="0"/>
              <a:t>Vagen</a:t>
            </a:r>
            <a:r>
              <a:rPr lang="tr-TR" sz="1400" dirty="0" smtClean="0"/>
              <a:t> </a:t>
            </a:r>
            <a:r>
              <a:rPr lang="tr-TR" sz="1400" dirty="0" err="1" smtClean="0"/>
              <a:t>Hematoylen</a:t>
            </a:r>
            <a:r>
              <a:rPr lang="tr-TR" sz="1400" dirty="0" smtClean="0"/>
              <a:t> </a:t>
            </a:r>
            <a:r>
              <a:rPr lang="tr-TR" sz="1400" dirty="0"/>
              <a:t>&amp; </a:t>
            </a:r>
            <a:r>
              <a:rPr lang="tr-TR" sz="1400" dirty="0" err="1" smtClean="0"/>
              <a:t>Eosin</a:t>
            </a:r>
            <a:r>
              <a:rPr lang="tr-TR" sz="1400" dirty="0" smtClean="0"/>
              <a:t> </a:t>
            </a:r>
            <a:r>
              <a:rPr lang="tr-TR" sz="1400" dirty="0" err="1" smtClean="0"/>
              <a:t>staining</a:t>
            </a:r>
            <a:r>
              <a:rPr lang="tr-TR" sz="1400" dirty="0" smtClean="0"/>
              <a:t>. </a:t>
            </a:r>
            <a:r>
              <a:rPr lang="tr-TR" sz="1400" dirty="0" err="1" smtClean="0"/>
              <a:t>Scale</a:t>
            </a:r>
            <a:r>
              <a:rPr lang="de-LI" sz="1400" dirty="0" smtClean="0"/>
              <a:t>:  </a:t>
            </a:r>
            <a:r>
              <a:rPr lang="de-LI" sz="1400" dirty="0"/>
              <a:t>50 µM (A, </a:t>
            </a:r>
            <a:r>
              <a:rPr lang="tr-TR" sz="1400" dirty="0" smtClean="0"/>
              <a:t>G</a:t>
            </a:r>
            <a:r>
              <a:rPr lang="de-LI" sz="1400" dirty="0" smtClean="0"/>
              <a:t>), </a:t>
            </a:r>
            <a:r>
              <a:rPr lang="de-LI" sz="1400" dirty="0"/>
              <a:t>100 µM (B, </a:t>
            </a:r>
            <a:r>
              <a:rPr lang="tr-TR" sz="1400" dirty="0"/>
              <a:t>H</a:t>
            </a:r>
            <a:r>
              <a:rPr lang="de-LI" sz="1400" dirty="0" smtClean="0"/>
              <a:t>).</a:t>
            </a:r>
            <a:r>
              <a:rPr lang="tr-TR" sz="1400" dirty="0" smtClean="0"/>
              <a:t> </a:t>
            </a:r>
            <a:endParaRPr lang="tr-TR" sz="1400" dirty="0"/>
          </a:p>
        </p:txBody>
      </p:sp>
    </p:spTree>
    <p:extLst>
      <p:ext uri="{BB962C8B-B14F-4D97-AF65-F5344CB8AC3E}">
        <p14:creationId xmlns="" xmlns:p14="http://schemas.microsoft.com/office/powerpoint/2010/main" val="2957882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 I</a:t>
            </a:r>
            <a:r>
              <a:rPr lang="de-LI" b="1" dirty="0" err="1" smtClean="0"/>
              <a:t>mmunohistochemica</a:t>
            </a:r>
            <a:r>
              <a:rPr lang="tr-TR" b="1" dirty="0" smtClean="0"/>
              <a:t>l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de-LI" dirty="0" smtClean="0"/>
              <a:t>VEGFR-1 </a:t>
            </a:r>
            <a:r>
              <a:rPr lang="de-LI" dirty="0" err="1"/>
              <a:t>staining</a:t>
            </a:r>
            <a:r>
              <a:rPr lang="de-LI" dirty="0"/>
              <a:t> </a:t>
            </a:r>
            <a:r>
              <a:rPr lang="de-LI" dirty="0" err="1"/>
              <a:t>level</a:t>
            </a:r>
            <a:r>
              <a:rPr lang="de-LI" dirty="0"/>
              <a:t> was </a:t>
            </a:r>
            <a:r>
              <a:rPr lang="de-LI" dirty="0" err="1"/>
              <a:t>lower</a:t>
            </a:r>
            <a:r>
              <a:rPr lang="de-LI" dirty="0"/>
              <a:t> in </a:t>
            </a:r>
            <a:r>
              <a:rPr lang="de-LI" dirty="0" err="1"/>
              <a:t>menopause</a:t>
            </a:r>
            <a:r>
              <a:rPr lang="de-LI" dirty="0"/>
              <a:t> </a:t>
            </a:r>
            <a:r>
              <a:rPr lang="de-LI" dirty="0" err="1"/>
              <a:t>group</a:t>
            </a:r>
            <a:r>
              <a:rPr lang="de-LI" dirty="0"/>
              <a:t> </a:t>
            </a:r>
            <a:r>
              <a:rPr lang="de-LI" dirty="0" err="1"/>
              <a:t>whereas</a:t>
            </a:r>
            <a:r>
              <a:rPr lang="de-LI" dirty="0"/>
              <a:t> </a:t>
            </a:r>
            <a:r>
              <a:rPr lang="de-LI" dirty="0" err="1"/>
              <a:t>it</a:t>
            </a:r>
            <a:r>
              <a:rPr lang="de-LI" dirty="0"/>
              <a:t> was </a:t>
            </a:r>
            <a:r>
              <a:rPr lang="de-LI" dirty="0" err="1"/>
              <a:t>similar</a:t>
            </a:r>
            <a:r>
              <a:rPr lang="de-LI" dirty="0"/>
              <a:t> </a:t>
            </a:r>
            <a:r>
              <a:rPr lang="de-LI" dirty="0" err="1"/>
              <a:t>to</a:t>
            </a:r>
            <a:r>
              <a:rPr lang="de-LI" dirty="0"/>
              <a:t> </a:t>
            </a:r>
            <a:r>
              <a:rPr lang="de-LI" dirty="0" err="1"/>
              <a:t>control</a:t>
            </a:r>
            <a:r>
              <a:rPr lang="de-LI" dirty="0"/>
              <a:t> </a:t>
            </a:r>
            <a:r>
              <a:rPr lang="de-LI" dirty="0" err="1"/>
              <a:t>group</a:t>
            </a:r>
            <a:r>
              <a:rPr lang="de-LI" dirty="0"/>
              <a:t> </a:t>
            </a:r>
            <a:r>
              <a:rPr lang="de-LI" dirty="0" err="1"/>
              <a:t>and</a:t>
            </a:r>
            <a:r>
              <a:rPr lang="de-LI" dirty="0"/>
              <a:t> </a:t>
            </a:r>
            <a:r>
              <a:rPr lang="de-LI" dirty="0" err="1"/>
              <a:t>higher</a:t>
            </a:r>
            <a:r>
              <a:rPr lang="de-LI" dirty="0"/>
              <a:t> </a:t>
            </a:r>
            <a:r>
              <a:rPr lang="de-LI" dirty="0" err="1"/>
              <a:t>than</a:t>
            </a:r>
            <a:r>
              <a:rPr lang="de-LI" dirty="0"/>
              <a:t> </a:t>
            </a:r>
            <a:r>
              <a:rPr lang="de-LI" dirty="0" err="1"/>
              <a:t>menopause</a:t>
            </a:r>
            <a:r>
              <a:rPr lang="de-LI" dirty="0"/>
              <a:t> </a:t>
            </a:r>
            <a:r>
              <a:rPr lang="de-LI" dirty="0" err="1"/>
              <a:t>group</a:t>
            </a:r>
            <a:r>
              <a:rPr lang="de-LI" dirty="0"/>
              <a:t>  in ADSC </a:t>
            </a:r>
            <a:r>
              <a:rPr lang="de-LI" dirty="0" err="1"/>
              <a:t>and</a:t>
            </a:r>
            <a:r>
              <a:rPr lang="de-LI" dirty="0"/>
              <a:t> BMDSC </a:t>
            </a:r>
            <a:r>
              <a:rPr lang="de-LI" dirty="0" err="1"/>
              <a:t>applied</a:t>
            </a:r>
            <a:r>
              <a:rPr lang="de-LI" dirty="0"/>
              <a:t> </a:t>
            </a:r>
            <a:r>
              <a:rPr lang="de-LI" dirty="0" err="1"/>
              <a:t>groups</a:t>
            </a:r>
            <a:r>
              <a:rPr lang="de-LI" dirty="0"/>
              <a:t>. 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1684918" cy="1241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2564904"/>
            <a:ext cx="1684919" cy="126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826644"/>
            <a:ext cx="1684920" cy="1271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5097987"/>
            <a:ext cx="1684919" cy="128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7597646" y="1685418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7604720" y="2856321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2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604720" y="4277649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3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668344" y="5554884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4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00939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 I</a:t>
            </a:r>
            <a:r>
              <a:rPr lang="de-LI" b="1" dirty="0" err="1" smtClean="0"/>
              <a:t>mmunohistochemica</a:t>
            </a:r>
            <a:r>
              <a:rPr lang="tr-TR" b="1" dirty="0" smtClean="0"/>
              <a:t>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VEGF </a:t>
            </a:r>
            <a:r>
              <a:rPr lang="tr-TR" dirty="0" err="1" smtClean="0"/>
              <a:t>staining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lower</a:t>
            </a:r>
            <a:r>
              <a:rPr lang="tr-TR" dirty="0" smtClean="0"/>
              <a:t> in </a:t>
            </a:r>
            <a:r>
              <a:rPr lang="tr-TR" dirty="0" err="1" smtClean="0"/>
              <a:t>menopause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</a:t>
            </a:r>
            <a:r>
              <a:rPr lang="tr-TR" dirty="0" err="1" smtClean="0"/>
              <a:t>however</a:t>
            </a:r>
            <a:r>
              <a:rPr lang="tr-TR" dirty="0" smtClean="0"/>
              <a:t> it </a:t>
            </a:r>
            <a:r>
              <a:rPr lang="tr-TR" dirty="0" err="1" smtClean="0"/>
              <a:t>became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in ADSC </a:t>
            </a:r>
            <a:r>
              <a:rPr lang="tr-TR" dirty="0" err="1" smtClean="0"/>
              <a:t>group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more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in BMDSC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. </a:t>
            </a:r>
          </a:p>
          <a:p>
            <a:endParaRPr lang="tr-T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49" y="1161545"/>
            <a:ext cx="1640012" cy="1194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46" y="2348880"/>
            <a:ext cx="1632324" cy="115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046" y="3499445"/>
            <a:ext cx="1632615" cy="12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649" y="4722019"/>
            <a:ext cx="1640011" cy="12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452320" y="1700808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452320" y="2739496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2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452320" y="3926065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3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438333" y="5008826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4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1716979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 I</a:t>
            </a:r>
            <a:r>
              <a:rPr lang="de-LI" b="1" dirty="0" err="1" smtClean="0"/>
              <a:t>mmunohistochemica</a:t>
            </a:r>
            <a:r>
              <a:rPr lang="tr-TR" b="1" dirty="0" smtClean="0"/>
              <a:t>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tr-TR" dirty="0" smtClean="0"/>
              <a:t>Bcl-2 </a:t>
            </a:r>
            <a:r>
              <a:rPr lang="tr-TR" dirty="0" err="1" smtClean="0"/>
              <a:t>staining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in ADSC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Bax</a:t>
            </a:r>
            <a:r>
              <a:rPr lang="tr-TR" dirty="0" smtClean="0"/>
              <a:t> </a:t>
            </a:r>
            <a:r>
              <a:rPr lang="tr-TR" dirty="0" err="1" smtClean="0"/>
              <a:t>staining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not </a:t>
            </a:r>
            <a:r>
              <a:rPr lang="tr-TR" dirty="0" err="1" smtClean="0"/>
              <a:t>detected</a:t>
            </a:r>
            <a:r>
              <a:rPr lang="tr-TR" dirty="0" smtClean="0"/>
              <a:t> in </a:t>
            </a:r>
            <a:r>
              <a:rPr lang="tr-TR" dirty="0" err="1" smtClean="0"/>
              <a:t>menopause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78" y="1523914"/>
            <a:ext cx="1621295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97" y="2676042"/>
            <a:ext cx="1633658" cy="122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460" y="3899396"/>
            <a:ext cx="1632615" cy="12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563" y="5121969"/>
            <a:ext cx="1632615" cy="122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535859" y="1916832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535859" y="2996952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2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521431" y="4326016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3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535859" y="5445224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4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557200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b="1" dirty="0" err="1" smtClean="0"/>
              <a:t>Objective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dryness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atrophy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symptom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postmeopausal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desrupting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quality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sexual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(1). </a:t>
            </a:r>
          </a:p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modality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symptom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side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hormone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(2). </a:t>
            </a:r>
          </a:p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seeking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(3). </a:t>
            </a:r>
          </a:p>
          <a:p>
            <a:pPr algn="just"/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context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Adipogenic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derived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mesenchymal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(ADMSC) 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Bone Marrow Derived Mesenchymal Stem Cells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(BMDSC) 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currently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animal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menopause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atrophy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their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antioxidant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antiinflammatory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regenerative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(4,5).  </a:t>
            </a:r>
          </a:p>
          <a:p>
            <a:pPr marL="228600" indent="-228600" algn="just">
              <a:buAutoNum type="arabicPeriod"/>
            </a:pPr>
            <a:r>
              <a:rPr lang="en-US" sz="1050" dirty="0" err="1" smtClean="0"/>
              <a:t>Bygdeman</a:t>
            </a:r>
            <a:r>
              <a:rPr lang="en-US" sz="1050" dirty="0" smtClean="0"/>
              <a:t> </a:t>
            </a:r>
            <a:r>
              <a:rPr lang="en-US" sz="1050" dirty="0"/>
              <a:t>M, </a:t>
            </a:r>
            <a:r>
              <a:rPr lang="en-US" sz="1050" dirty="0" err="1" smtClean="0"/>
              <a:t>Maturitas</a:t>
            </a:r>
            <a:r>
              <a:rPr lang="en-US" sz="1050" dirty="0" smtClean="0"/>
              <a:t> 1996</a:t>
            </a:r>
            <a:endParaRPr lang="tr-TR" sz="1050" dirty="0"/>
          </a:p>
          <a:p>
            <a:pPr marL="228600" indent="-228600" algn="just">
              <a:buAutoNum type="arabicPeriod"/>
            </a:pPr>
            <a:r>
              <a:rPr lang="en-US" sz="1050" dirty="0" smtClean="0"/>
              <a:t>The </a:t>
            </a:r>
            <a:r>
              <a:rPr lang="en-US" sz="1050" dirty="0"/>
              <a:t>Society of Obstetricians and </a:t>
            </a:r>
            <a:r>
              <a:rPr lang="en-US" sz="1050" dirty="0" err="1"/>
              <a:t>Gynaecologists</a:t>
            </a:r>
            <a:r>
              <a:rPr lang="en-US" sz="1050" dirty="0"/>
              <a:t> of Canada. </a:t>
            </a:r>
            <a:r>
              <a:rPr lang="en-US" sz="1050" dirty="0" err="1" smtClean="0"/>
              <a:t>Int</a:t>
            </a:r>
            <a:r>
              <a:rPr lang="en-US" sz="1050" dirty="0" smtClean="0"/>
              <a:t> </a:t>
            </a:r>
            <a:r>
              <a:rPr lang="en-US" sz="1050" dirty="0" err="1"/>
              <a:t>JGynaecol</a:t>
            </a:r>
            <a:r>
              <a:rPr lang="en-US" sz="1050" dirty="0"/>
              <a:t> </a:t>
            </a:r>
            <a:r>
              <a:rPr lang="en-US" sz="1050" dirty="0" err="1"/>
              <a:t>Obstet</a:t>
            </a:r>
            <a:r>
              <a:rPr lang="en-US" sz="1050" dirty="0"/>
              <a:t> </a:t>
            </a:r>
            <a:r>
              <a:rPr lang="en-US" sz="1050" dirty="0" smtClean="0"/>
              <a:t>2005</a:t>
            </a:r>
            <a:endParaRPr lang="tr-TR" sz="1050" dirty="0" smtClean="0"/>
          </a:p>
          <a:p>
            <a:pPr marL="228600" indent="-228600" algn="just">
              <a:buAutoNum type="arabicPeriod"/>
            </a:pPr>
            <a:r>
              <a:rPr lang="en-US" sz="1050" dirty="0" err="1" smtClean="0"/>
              <a:t>Ibe</a:t>
            </a:r>
            <a:r>
              <a:rPr lang="en-US" sz="1050" dirty="0" smtClean="0"/>
              <a:t> C</a:t>
            </a:r>
            <a:r>
              <a:rPr lang="tr-TR" sz="1050" dirty="0" smtClean="0"/>
              <a:t> </a:t>
            </a:r>
            <a:r>
              <a:rPr lang="en-US" sz="1050" dirty="0" smtClean="0"/>
              <a:t>J </a:t>
            </a:r>
            <a:r>
              <a:rPr lang="en-US" sz="1050" dirty="0"/>
              <a:t>Sex Med </a:t>
            </a:r>
            <a:r>
              <a:rPr lang="en-US" sz="1050" dirty="0" smtClean="0"/>
              <a:t>2010</a:t>
            </a:r>
            <a:r>
              <a:rPr lang="tr-TR" sz="1050" dirty="0" smtClean="0"/>
              <a:t>.</a:t>
            </a:r>
          </a:p>
          <a:p>
            <a:pPr marL="228600" indent="-228600" algn="just">
              <a:buAutoNum type="arabicPeriod"/>
            </a:pPr>
            <a:r>
              <a:rPr lang="en-US" sz="1050" dirty="0" err="1" smtClean="0"/>
              <a:t>Saidi</a:t>
            </a:r>
            <a:r>
              <a:rPr lang="en-US" sz="1050" dirty="0" smtClean="0"/>
              <a:t> </a:t>
            </a:r>
            <a:r>
              <a:rPr lang="en-US" sz="1050" dirty="0"/>
              <a:t>RF. </a:t>
            </a:r>
            <a:r>
              <a:rPr lang="en-US" sz="1050" dirty="0" smtClean="0"/>
              <a:t>Arch </a:t>
            </a:r>
            <a:r>
              <a:rPr lang="en-US" sz="1050" dirty="0"/>
              <a:t>Iran Med </a:t>
            </a:r>
            <a:r>
              <a:rPr lang="en-US" sz="1050" dirty="0" smtClean="0"/>
              <a:t>2012</a:t>
            </a:r>
            <a:r>
              <a:rPr lang="tr-TR" sz="1050" dirty="0" smtClean="0"/>
              <a:t>.</a:t>
            </a:r>
          </a:p>
          <a:p>
            <a:pPr marL="228600" indent="-228600" algn="just">
              <a:buAutoNum type="arabicPeriod"/>
            </a:pPr>
            <a:r>
              <a:rPr lang="en-US" sz="1050" dirty="0" smtClean="0"/>
              <a:t>Ishikawa T. </a:t>
            </a:r>
            <a:r>
              <a:rPr lang="en-US" sz="1050" dirty="0" err="1"/>
              <a:t>Curr</a:t>
            </a:r>
            <a:r>
              <a:rPr lang="en-US" sz="1050" dirty="0"/>
              <a:t> Stem Cell Res </a:t>
            </a:r>
            <a:r>
              <a:rPr lang="en-US" sz="1050" dirty="0" err="1"/>
              <a:t>Ther</a:t>
            </a:r>
            <a:r>
              <a:rPr lang="en-US" sz="1050" dirty="0"/>
              <a:t> </a:t>
            </a:r>
            <a:r>
              <a:rPr lang="en-US" sz="1050" dirty="0" smtClean="0"/>
              <a:t>2010.</a:t>
            </a:r>
            <a:endParaRPr lang="tr-TR" sz="1050" dirty="0"/>
          </a:p>
          <a:p>
            <a:pPr marL="228600" indent="-228600" algn="just">
              <a:buAutoNum type="arabicPeriod"/>
            </a:pPr>
            <a:endParaRPr lang="tr-TR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2637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 I</a:t>
            </a:r>
            <a:r>
              <a:rPr lang="de-LI" b="1" dirty="0" err="1" smtClean="0"/>
              <a:t>mmunohistochemica</a:t>
            </a:r>
            <a:r>
              <a:rPr lang="tr-TR" b="1" dirty="0" smtClean="0"/>
              <a:t>l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ER- α </a:t>
            </a:r>
            <a:r>
              <a:rPr lang="tr-TR" dirty="0" err="1" smtClean="0"/>
              <a:t>staining</a:t>
            </a:r>
            <a:r>
              <a:rPr lang="tr-TR" dirty="0" smtClean="0"/>
              <a:t> </a:t>
            </a:r>
            <a:r>
              <a:rPr lang="tr-TR" dirty="0" err="1" smtClean="0"/>
              <a:t>level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lower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higher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menopause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in ADSC </a:t>
            </a:r>
            <a:r>
              <a:rPr lang="tr-TR" dirty="0" err="1" smtClean="0"/>
              <a:t>and</a:t>
            </a:r>
            <a:r>
              <a:rPr lang="tr-TR" dirty="0" smtClean="0"/>
              <a:t> BMDSC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1" y="1352502"/>
            <a:ext cx="1616972" cy="121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3424"/>
            <a:ext cx="1627483" cy="1218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29" y="3782153"/>
            <a:ext cx="1628374" cy="12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230" y="5007856"/>
            <a:ext cx="1628374" cy="1198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7474939" y="1844824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1</a:t>
            </a:r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7474939" y="2919516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2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474939" y="3792196"/>
            <a:ext cx="9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Group</a:t>
            </a:r>
            <a:r>
              <a:rPr lang="tr-TR" dirty="0" smtClean="0"/>
              <a:t> 3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7385751" y="4886263"/>
            <a:ext cx="99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 4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8457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Results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tr-TR" dirty="0"/>
              <a:t>BAX, BCL2 </a:t>
            </a:r>
            <a:r>
              <a:rPr lang="tr-TR" dirty="0" err="1"/>
              <a:t>and</a:t>
            </a:r>
            <a:r>
              <a:rPr lang="tr-TR" dirty="0"/>
              <a:t> BAX/BCL2 </a:t>
            </a:r>
            <a:r>
              <a:rPr lang="tr-TR" dirty="0" err="1"/>
              <a:t>levels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compared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Mann-</a:t>
            </a:r>
            <a:r>
              <a:rPr lang="tr-TR" dirty="0" err="1"/>
              <a:t>Whitney</a:t>
            </a:r>
            <a:r>
              <a:rPr lang="tr-TR" dirty="0"/>
              <a:t> U Test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no</a:t>
            </a:r>
            <a:r>
              <a:rPr lang="tr-TR" dirty="0"/>
              <a:t> </a:t>
            </a:r>
            <a:r>
              <a:rPr lang="tr-TR" dirty="0" err="1"/>
              <a:t>statistically</a:t>
            </a:r>
            <a:r>
              <a:rPr lang="tr-TR" dirty="0"/>
              <a:t> </a:t>
            </a:r>
            <a:r>
              <a:rPr lang="tr-TR" dirty="0" err="1"/>
              <a:t>significant</a:t>
            </a:r>
            <a:r>
              <a:rPr lang="tr-TR" dirty="0"/>
              <a:t> </a:t>
            </a:r>
            <a:r>
              <a:rPr lang="tr-TR" dirty="0" err="1"/>
              <a:t>difference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detected</a:t>
            </a:r>
            <a:r>
              <a:rPr lang="tr-TR" dirty="0"/>
              <a:t> </a:t>
            </a:r>
            <a:r>
              <a:rPr lang="tr-TR" dirty="0" err="1"/>
              <a:t>between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 in BAX </a:t>
            </a:r>
            <a:r>
              <a:rPr lang="tr-TR" dirty="0" err="1"/>
              <a:t>and</a:t>
            </a:r>
            <a:r>
              <a:rPr lang="tr-TR" dirty="0"/>
              <a:t> BCL2 </a:t>
            </a:r>
            <a:r>
              <a:rPr lang="tr-TR" dirty="0" err="1"/>
              <a:t>genes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BAX/BCL2 </a:t>
            </a:r>
            <a:r>
              <a:rPr lang="tr-TR" dirty="0" err="1" smtClean="0"/>
              <a:t>ratio</a:t>
            </a:r>
            <a:endParaRPr lang="tr-TR" dirty="0"/>
          </a:p>
          <a:p>
            <a:pPr algn="just"/>
            <a:endParaRPr lang="tr-TR" dirty="0"/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353560489"/>
              </p:ext>
            </p:extLst>
          </p:nvPr>
        </p:nvGraphicFramePr>
        <p:xfrm>
          <a:off x="4860032" y="1700810"/>
          <a:ext cx="4038600" cy="43924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2852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600" dirty="0">
                          <a:effectLst/>
                        </a:rPr>
                        <a:t> </a:t>
                      </a:r>
                      <a:endParaRPr lang="tr-TR" sz="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 err="1">
                          <a:effectLst/>
                        </a:rPr>
                        <a:t>comparison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p-</a:t>
                      </a:r>
                      <a:r>
                        <a:rPr lang="tr-TR" sz="1000" dirty="0" err="1">
                          <a:effectLst/>
                        </a:rPr>
                        <a:t>values</a:t>
                      </a:r>
                      <a:endParaRPr lang="tr-TR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BAX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0.95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I. group vs III.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0.13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I. group vs IV.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0.11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II. group vs III.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0.37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II. group vs IV.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0.23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III. group vs IV.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0.61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BCL2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0.07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0.18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IV.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0.48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0.73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IV.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0.16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IV.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0.35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BAX/BCL2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0.10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III.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0.59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I.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r>
                        <a:rPr lang="tr-TR" sz="800" dirty="0">
                          <a:effectLst/>
                        </a:rPr>
                        <a:t> </a:t>
                      </a:r>
                      <a:r>
                        <a:rPr lang="tr-TR" sz="800" dirty="0" err="1">
                          <a:effectLst/>
                        </a:rPr>
                        <a:t>vs</a:t>
                      </a:r>
                      <a:r>
                        <a:rPr lang="tr-TR" sz="800" dirty="0">
                          <a:effectLst/>
                        </a:rPr>
                        <a:t> IV. </a:t>
                      </a:r>
                      <a:r>
                        <a:rPr lang="tr-TR" sz="800" dirty="0" err="1">
                          <a:effectLst/>
                        </a:rPr>
                        <a:t>group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0.91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II. group vs III.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0.29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II. group vs IV.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0.23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  <a:tr h="228181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>
                          <a:effectLst/>
                        </a:rPr>
                        <a:t>III. group vs IV. group</a:t>
                      </a:r>
                      <a:endParaRPr lang="tr-TR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800" dirty="0">
                          <a:effectLst/>
                        </a:rPr>
                        <a:t>0.48</a:t>
                      </a:r>
                      <a:endParaRPr lang="tr-TR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3655" marR="3365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3875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Conclusion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err="1" smtClean="0"/>
              <a:t>It</a:t>
            </a:r>
            <a:r>
              <a:rPr lang="tr-TR" dirty="0" smtClean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concluded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sz="3600" b="1" i="1" dirty="0"/>
              <a:t>ADSC </a:t>
            </a:r>
            <a:r>
              <a:rPr lang="tr-TR" sz="3600" b="1" i="1" dirty="0" err="1"/>
              <a:t>and</a:t>
            </a:r>
            <a:r>
              <a:rPr lang="tr-TR" sz="3600" b="1" i="1" dirty="0"/>
              <a:t> BMDSC </a:t>
            </a:r>
            <a:r>
              <a:rPr lang="tr-TR" sz="3600" b="1" i="1" dirty="0" err="1"/>
              <a:t>applications</a:t>
            </a:r>
            <a:r>
              <a:rPr lang="tr-TR" sz="3600" b="1" i="1" dirty="0"/>
              <a:t> </a:t>
            </a:r>
            <a:r>
              <a:rPr lang="tr-TR" sz="3600" b="1" i="1" dirty="0" err="1"/>
              <a:t>improved</a:t>
            </a:r>
            <a:r>
              <a:rPr lang="tr-TR" sz="3600" b="1" i="1" dirty="0"/>
              <a:t> </a:t>
            </a:r>
            <a:r>
              <a:rPr lang="tr-TR" sz="3600" b="1" i="1" dirty="0" err="1"/>
              <a:t>vaginal</a:t>
            </a:r>
            <a:r>
              <a:rPr lang="tr-TR" sz="3600" b="1" i="1" dirty="0"/>
              <a:t> </a:t>
            </a:r>
            <a:r>
              <a:rPr lang="tr-TR" sz="3600" b="1" i="1" dirty="0" err="1"/>
              <a:t>atrophy</a:t>
            </a:r>
            <a:r>
              <a:rPr lang="tr-TR" sz="3600" b="1" i="1" dirty="0"/>
              <a:t> </a:t>
            </a:r>
            <a:r>
              <a:rPr lang="tr-TR" sz="3600" b="1" i="1" dirty="0" err="1"/>
              <a:t>histologically</a:t>
            </a:r>
            <a:r>
              <a:rPr lang="tr-TR" sz="3600" b="1" i="1" dirty="0"/>
              <a:t> </a:t>
            </a:r>
            <a:r>
              <a:rPr lang="tr-TR" sz="3600" b="1" i="1" dirty="0" err="1"/>
              <a:t>and</a:t>
            </a:r>
            <a:r>
              <a:rPr lang="tr-TR" sz="3600" b="1" i="1" dirty="0"/>
              <a:t> </a:t>
            </a:r>
            <a:r>
              <a:rPr lang="tr-TR" sz="3600" b="1" i="1" dirty="0" err="1"/>
              <a:t>imunohistochemically</a:t>
            </a:r>
            <a:r>
              <a:rPr lang="tr-TR" sz="3600" b="1" i="1" dirty="0"/>
              <a:t> </a:t>
            </a:r>
            <a:r>
              <a:rPr lang="tr-TR" dirty="0"/>
              <a:t>but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conclusion</a:t>
            </a:r>
            <a:r>
              <a:rPr lang="tr-TR" dirty="0"/>
              <a:t> </a:t>
            </a:r>
            <a:r>
              <a:rPr lang="tr-TR" sz="3600" b="1" i="1" dirty="0" err="1"/>
              <a:t>could</a:t>
            </a:r>
            <a:r>
              <a:rPr lang="tr-TR" sz="3600" b="1" i="1" dirty="0"/>
              <a:t> not be </a:t>
            </a:r>
            <a:r>
              <a:rPr lang="tr-TR" sz="3600" b="1" i="1" dirty="0" err="1"/>
              <a:t>supported</a:t>
            </a:r>
            <a:r>
              <a:rPr lang="tr-TR" sz="3600" b="1" i="1" dirty="0"/>
              <a:t> </a:t>
            </a:r>
            <a:r>
              <a:rPr lang="tr-TR" sz="3600" b="1" i="1" dirty="0" err="1"/>
              <a:t>via</a:t>
            </a:r>
            <a:r>
              <a:rPr lang="tr-TR" sz="3600" b="1" i="1" dirty="0"/>
              <a:t> </a:t>
            </a:r>
            <a:r>
              <a:rPr lang="tr-TR" sz="3600" b="1" i="1" dirty="0" err="1"/>
              <a:t>genetical</a:t>
            </a:r>
            <a:r>
              <a:rPr lang="tr-TR" sz="3600" b="1" i="1" dirty="0"/>
              <a:t> </a:t>
            </a:r>
            <a:r>
              <a:rPr lang="tr-TR" sz="3600" b="1" i="1" dirty="0" err="1"/>
              <a:t>analysis</a:t>
            </a:r>
            <a:r>
              <a:rPr lang="tr-TR" sz="3600" b="1" i="1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32319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Conclusion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tr-TR" dirty="0" smtClean="0"/>
              <a:t>Since </a:t>
            </a:r>
            <a:r>
              <a:rPr lang="tr-TR" dirty="0" err="1" smtClean="0"/>
              <a:t>increase</a:t>
            </a:r>
            <a:r>
              <a:rPr lang="tr-TR" dirty="0" smtClean="0"/>
              <a:t> in VEGF </a:t>
            </a:r>
            <a:r>
              <a:rPr lang="tr-TR" dirty="0" err="1" smtClean="0"/>
              <a:t>and</a:t>
            </a:r>
            <a:r>
              <a:rPr lang="tr-TR" dirty="0" smtClean="0"/>
              <a:t> bcl-2 </a:t>
            </a:r>
            <a:r>
              <a:rPr lang="tr-TR" dirty="0" err="1" smtClean="0"/>
              <a:t>immunoreactivities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higher</a:t>
            </a:r>
            <a:r>
              <a:rPr lang="tr-TR" dirty="0" smtClean="0"/>
              <a:t> in ADSC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BMDSC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Bax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ER-α </a:t>
            </a:r>
            <a:r>
              <a:rPr lang="tr-TR" dirty="0" err="1" smtClean="0"/>
              <a:t>immunoreactivities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similar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control</a:t>
            </a:r>
            <a:r>
              <a:rPr lang="tr-TR" dirty="0" smtClean="0"/>
              <a:t> </a:t>
            </a:r>
            <a:r>
              <a:rPr lang="tr-TR" dirty="0" err="1" smtClean="0"/>
              <a:t>group</a:t>
            </a:r>
            <a:r>
              <a:rPr lang="tr-TR" dirty="0" smtClean="0"/>
              <a:t>, </a:t>
            </a:r>
            <a:r>
              <a:rPr lang="tr-TR" b="1" i="1" dirty="0" smtClean="0"/>
              <a:t>it </a:t>
            </a:r>
            <a:r>
              <a:rPr lang="tr-TR" b="1" i="1" dirty="0" err="1" smtClean="0"/>
              <a:t>was</a:t>
            </a:r>
            <a:r>
              <a:rPr lang="tr-TR" b="1" i="1" dirty="0" smtClean="0"/>
              <a:t> </a:t>
            </a:r>
            <a:r>
              <a:rPr lang="tr-TR" b="1" i="1" dirty="0" err="1" smtClean="0"/>
              <a:t>also</a:t>
            </a:r>
            <a:r>
              <a:rPr lang="tr-TR" b="1" i="1" dirty="0" smtClean="0"/>
              <a:t> </a:t>
            </a:r>
            <a:r>
              <a:rPr lang="tr-TR" b="1" i="1" dirty="0" err="1" smtClean="0"/>
              <a:t>concluded</a:t>
            </a:r>
            <a:r>
              <a:rPr lang="tr-TR" b="1" i="1" dirty="0" smtClean="0"/>
              <a:t> </a:t>
            </a:r>
            <a:r>
              <a:rPr lang="tr-TR" b="1" i="1" dirty="0" err="1" smtClean="0"/>
              <a:t>that</a:t>
            </a:r>
            <a:r>
              <a:rPr lang="tr-TR" b="1" i="1" dirty="0" smtClean="0"/>
              <a:t> ADSC </a:t>
            </a:r>
            <a:r>
              <a:rPr lang="tr-TR" b="1" i="1" dirty="0" err="1" smtClean="0"/>
              <a:t>application</a:t>
            </a:r>
            <a:r>
              <a:rPr lang="tr-TR" b="1" i="1" dirty="0" smtClean="0"/>
              <a:t> </a:t>
            </a:r>
            <a:r>
              <a:rPr lang="tr-TR" b="1" i="1" dirty="0" err="1" smtClean="0"/>
              <a:t>improved</a:t>
            </a:r>
            <a:r>
              <a:rPr lang="tr-TR" b="1" i="1" dirty="0" smtClean="0"/>
              <a:t>  </a:t>
            </a:r>
            <a:r>
              <a:rPr lang="tr-TR" b="1" i="1" dirty="0" err="1" smtClean="0"/>
              <a:t>the</a:t>
            </a:r>
            <a:r>
              <a:rPr lang="tr-TR" b="1" i="1" dirty="0" smtClean="0"/>
              <a:t> </a:t>
            </a:r>
            <a:r>
              <a:rPr lang="tr-TR" b="1" i="1" dirty="0" err="1" smtClean="0"/>
              <a:t>vaginal</a:t>
            </a:r>
            <a:r>
              <a:rPr lang="tr-TR" b="1" i="1" dirty="0" smtClean="0"/>
              <a:t> </a:t>
            </a:r>
            <a:r>
              <a:rPr lang="tr-TR" b="1" i="1" dirty="0" err="1" smtClean="0"/>
              <a:t>atrophy</a:t>
            </a:r>
            <a:r>
              <a:rPr lang="tr-TR" b="1" i="1" dirty="0" smtClean="0"/>
              <a:t> </a:t>
            </a:r>
            <a:r>
              <a:rPr lang="tr-TR" b="1" i="1" dirty="0" err="1" smtClean="0"/>
              <a:t>findings</a:t>
            </a:r>
            <a:r>
              <a:rPr lang="tr-TR" b="1" i="1" dirty="0" smtClean="0"/>
              <a:t> </a:t>
            </a:r>
            <a:r>
              <a:rPr lang="tr-TR" b="1" i="1" dirty="0" err="1" smtClean="0"/>
              <a:t>more</a:t>
            </a:r>
            <a:r>
              <a:rPr lang="tr-TR" b="1" i="1" dirty="0" smtClean="0"/>
              <a:t> </a:t>
            </a:r>
            <a:r>
              <a:rPr lang="tr-TR" b="1" i="1" dirty="0" err="1" smtClean="0"/>
              <a:t>than</a:t>
            </a:r>
            <a:r>
              <a:rPr lang="tr-TR" b="1" i="1" dirty="0" smtClean="0"/>
              <a:t> BMDSC </a:t>
            </a:r>
            <a:r>
              <a:rPr lang="tr-TR" b="1" i="1" dirty="0" err="1" smtClean="0"/>
              <a:t>application</a:t>
            </a:r>
            <a:r>
              <a:rPr lang="tr-TR" b="1" i="1" dirty="0" smtClean="0"/>
              <a:t>. </a:t>
            </a:r>
            <a:endParaRPr lang="tr-TR" b="1" i="1" dirty="0"/>
          </a:p>
        </p:txBody>
      </p:sp>
    </p:spTree>
    <p:extLst>
      <p:ext uri="{BB962C8B-B14F-4D97-AF65-F5344CB8AC3E}">
        <p14:creationId xmlns="" xmlns:p14="http://schemas.microsoft.com/office/powerpoint/2010/main" val="1769978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Conclusion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smtClean="0"/>
              <a:t>Since VEGF </a:t>
            </a:r>
            <a:r>
              <a:rPr lang="tr-TR" dirty="0" err="1" smtClean="0"/>
              <a:t>secretion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shown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be </a:t>
            </a:r>
            <a:r>
              <a:rPr lang="tr-TR" dirty="0" err="1" smtClean="0"/>
              <a:t>directly</a:t>
            </a:r>
            <a:r>
              <a:rPr lang="tr-TR" dirty="0" smtClean="0"/>
              <a:t> </a:t>
            </a:r>
            <a:r>
              <a:rPr lang="tr-TR" dirty="0" err="1" smtClean="0"/>
              <a:t>related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VEGFR-1 </a:t>
            </a:r>
            <a:r>
              <a:rPr lang="tr-TR" dirty="0" err="1" smtClean="0"/>
              <a:t>secretion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expression</a:t>
            </a:r>
            <a:r>
              <a:rPr lang="tr-TR" dirty="0" smtClean="0"/>
              <a:t> of </a:t>
            </a:r>
            <a:r>
              <a:rPr lang="tr-TR" dirty="0" err="1" smtClean="0"/>
              <a:t>these</a:t>
            </a:r>
            <a:r>
              <a:rPr lang="tr-TR" dirty="0" smtClean="0"/>
              <a:t> </a:t>
            </a:r>
            <a:r>
              <a:rPr lang="tr-TR" dirty="0" err="1" smtClean="0"/>
              <a:t>antibodies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r>
              <a:rPr lang="tr-TR" dirty="0" smtClean="0"/>
              <a:t> in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applied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, </a:t>
            </a:r>
            <a:r>
              <a:rPr lang="tr-TR" b="1" i="1" dirty="0" err="1" smtClean="0"/>
              <a:t>angiogenesis</a:t>
            </a:r>
            <a:r>
              <a:rPr lang="tr-TR" b="1" i="1" dirty="0" smtClean="0"/>
              <a:t> </a:t>
            </a:r>
            <a:r>
              <a:rPr lang="tr-TR" b="1" i="1" dirty="0" err="1" smtClean="0"/>
              <a:t>might</a:t>
            </a:r>
            <a:r>
              <a:rPr lang="tr-TR" b="1" i="1" dirty="0" smtClean="0"/>
              <a:t> be </a:t>
            </a:r>
            <a:r>
              <a:rPr lang="tr-TR" b="1" i="1" dirty="0" err="1" smtClean="0"/>
              <a:t>improved</a:t>
            </a:r>
            <a:r>
              <a:rPr lang="tr-TR" b="1" i="1" dirty="0" smtClean="0"/>
              <a:t> </a:t>
            </a:r>
            <a:r>
              <a:rPr lang="tr-TR" b="1" i="1" dirty="0" err="1" smtClean="0"/>
              <a:t>via</a:t>
            </a:r>
            <a:r>
              <a:rPr lang="tr-TR" b="1" i="1" dirty="0" smtClean="0"/>
              <a:t> </a:t>
            </a:r>
            <a:r>
              <a:rPr lang="tr-TR" b="1" i="1" dirty="0" err="1" smtClean="0"/>
              <a:t>stem</a:t>
            </a:r>
            <a:r>
              <a:rPr lang="tr-TR" b="1" i="1" dirty="0" smtClean="0"/>
              <a:t> </a:t>
            </a:r>
            <a:r>
              <a:rPr lang="tr-TR" b="1" i="1" dirty="0" err="1" smtClean="0"/>
              <a:t>cell</a:t>
            </a:r>
            <a:r>
              <a:rPr lang="tr-TR" b="1" i="1" dirty="0" smtClean="0"/>
              <a:t> </a:t>
            </a:r>
            <a:r>
              <a:rPr lang="tr-TR" b="1" i="1" dirty="0" err="1" smtClean="0"/>
              <a:t>application</a:t>
            </a:r>
            <a:r>
              <a:rPr lang="tr-TR" b="1" i="1" dirty="0" smtClean="0"/>
              <a:t>.  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72348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Objective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 smtClean="0"/>
              <a:t>Our</a:t>
            </a:r>
            <a:r>
              <a:rPr lang="tr-TR" dirty="0" smtClean="0"/>
              <a:t> </a:t>
            </a:r>
            <a:r>
              <a:rPr lang="tr-TR" dirty="0" err="1" smtClean="0"/>
              <a:t>aim</a:t>
            </a:r>
            <a:r>
              <a:rPr lang="tr-TR" dirty="0" smtClean="0"/>
              <a:t> </a:t>
            </a:r>
            <a:r>
              <a:rPr lang="tr-TR" dirty="0" err="1" smtClean="0"/>
              <a:t>was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evaluate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b="1" i="1" dirty="0" err="1" smtClean="0"/>
              <a:t>regenerative</a:t>
            </a:r>
            <a:r>
              <a:rPr lang="tr-TR" dirty="0" smtClean="0"/>
              <a:t> 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b="1" i="1" dirty="0" err="1" smtClean="0"/>
              <a:t>possible</a:t>
            </a:r>
            <a:r>
              <a:rPr lang="tr-TR" b="1" i="1" dirty="0" smtClean="0"/>
              <a:t> </a:t>
            </a:r>
            <a:r>
              <a:rPr lang="tr-TR" b="1" i="1" dirty="0" err="1" smtClean="0"/>
              <a:t>improvement</a:t>
            </a:r>
            <a:r>
              <a:rPr lang="tr-TR" b="1" i="1" dirty="0" smtClean="0"/>
              <a:t> </a:t>
            </a:r>
            <a:r>
              <a:rPr lang="tr-TR" dirty="0" err="1" smtClean="0"/>
              <a:t>effects</a:t>
            </a:r>
            <a:r>
              <a:rPr lang="tr-TR" dirty="0" smtClean="0"/>
              <a:t> of </a:t>
            </a:r>
            <a:r>
              <a:rPr lang="tr-TR" b="1" i="1" dirty="0" smtClean="0"/>
              <a:t>(ADSC) </a:t>
            </a:r>
            <a:r>
              <a:rPr lang="tr-TR" dirty="0" err="1" smtClean="0"/>
              <a:t>and</a:t>
            </a:r>
            <a:r>
              <a:rPr lang="tr-TR" dirty="0" smtClean="0"/>
              <a:t> Bone </a:t>
            </a:r>
            <a:r>
              <a:rPr lang="tr-TR" dirty="0" err="1" smtClean="0"/>
              <a:t>marrow</a:t>
            </a:r>
            <a:r>
              <a:rPr lang="tr-TR" dirty="0" smtClean="0"/>
              <a:t>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mesenchymal</a:t>
            </a:r>
            <a:r>
              <a:rPr lang="tr-TR" dirty="0" smtClean="0"/>
              <a:t> </a:t>
            </a:r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</a:t>
            </a:r>
            <a:r>
              <a:rPr lang="tr-TR" b="1" i="1" dirty="0" smtClean="0"/>
              <a:t>(BMDSC) </a:t>
            </a:r>
            <a:r>
              <a:rPr lang="tr-TR" dirty="0" smtClean="0"/>
              <a:t>on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atrophy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633489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Materials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10-12 </a:t>
            </a:r>
            <a:r>
              <a:rPr lang="tr-TR" dirty="0" err="1" smtClean="0"/>
              <a:t>weeks</a:t>
            </a:r>
            <a:r>
              <a:rPr lang="tr-TR" dirty="0" smtClean="0"/>
              <a:t>, </a:t>
            </a:r>
            <a:r>
              <a:rPr lang="tr-TR" dirty="0"/>
              <a:t>170-210 gr </a:t>
            </a:r>
            <a:r>
              <a:rPr lang="tr-TR" dirty="0" err="1" smtClean="0"/>
              <a:t>weighting</a:t>
            </a:r>
            <a:r>
              <a:rPr lang="tr-TR" dirty="0" smtClean="0"/>
              <a:t>, 28 </a:t>
            </a:r>
            <a:r>
              <a:rPr lang="tr-TR" dirty="0" err="1"/>
              <a:t>virgin</a:t>
            </a:r>
            <a:r>
              <a:rPr lang="tr-TR" dirty="0"/>
              <a:t> </a:t>
            </a:r>
            <a:r>
              <a:rPr lang="tr-TR" dirty="0" err="1"/>
              <a:t>Wistar</a:t>
            </a:r>
            <a:r>
              <a:rPr lang="tr-TR" dirty="0"/>
              <a:t> albino </a:t>
            </a:r>
            <a:r>
              <a:rPr lang="tr-TR" dirty="0" err="1"/>
              <a:t>rats</a:t>
            </a:r>
            <a:r>
              <a:rPr lang="tr-TR" dirty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allocated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smears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 </a:t>
            </a:r>
            <a:r>
              <a:rPr lang="tr-TR" dirty="0" err="1" smtClean="0"/>
              <a:t>daily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rats</a:t>
            </a:r>
            <a:r>
              <a:rPr lang="tr-TR" dirty="0" smtClean="0"/>
              <a:t> </a:t>
            </a:r>
            <a:r>
              <a:rPr lang="tr-TR" dirty="0" err="1" smtClean="0"/>
              <a:t>having</a:t>
            </a:r>
            <a:r>
              <a:rPr lang="tr-TR" dirty="0" smtClean="0"/>
              <a:t> 4-5 </a:t>
            </a:r>
            <a:r>
              <a:rPr lang="tr-TR" dirty="0" err="1" smtClean="0"/>
              <a:t>days</a:t>
            </a:r>
            <a:r>
              <a:rPr lang="tr-TR" dirty="0" smtClean="0"/>
              <a:t> </a:t>
            </a:r>
            <a:r>
              <a:rPr lang="tr-TR" dirty="0" err="1" smtClean="0"/>
              <a:t>cycle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included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Rats</a:t>
            </a:r>
            <a:r>
              <a:rPr lang="tr-TR" dirty="0" smtClean="0"/>
              <a:t> </a:t>
            </a:r>
            <a:r>
              <a:rPr lang="tr-TR" dirty="0" err="1"/>
              <a:t>were</a:t>
            </a:r>
            <a:r>
              <a:rPr lang="tr-TR" dirty="0"/>
              <a:t> </a:t>
            </a:r>
            <a:r>
              <a:rPr lang="tr-TR" dirty="0" err="1"/>
              <a:t>randomly</a:t>
            </a:r>
            <a:r>
              <a:rPr lang="tr-TR" dirty="0"/>
              <a:t> </a:t>
            </a:r>
            <a:r>
              <a:rPr lang="tr-TR" dirty="0" err="1"/>
              <a:t>divided</a:t>
            </a:r>
            <a:r>
              <a:rPr lang="tr-TR" dirty="0"/>
              <a:t> </a:t>
            </a:r>
            <a:r>
              <a:rPr lang="tr-TR" dirty="0" err="1"/>
              <a:t>into</a:t>
            </a:r>
            <a:r>
              <a:rPr lang="tr-TR" dirty="0"/>
              <a:t> 4 (</a:t>
            </a:r>
            <a:r>
              <a:rPr lang="tr-TR" dirty="0" err="1"/>
              <a:t>four</a:t>
            </a:r>
            <a:r>
              <a:rPr lang="tr-TR" dirty="0"/>
              <a:t>) </a:t>
            </a:r>
            <a:r>
              <a:rPr lang="tr-TR" dirty="0" err="1"/>
              <a:t>groups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10555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Materials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400" b="1" dirty="0" err="1" smtClean="0"/>
              <a:t>Group</a:t>
            </a:r>
            <a:r>
              <a:rPr lang="tr-TR" sz="4400" b="1" dirty="0" smtClean="0"/>
              <a:t> 1.  </a:t>
            </a:r>
            <a:r>
              <a:rPr lang="tr-TR" sz="4400" b="1" dirty="0" err="1" smtClean="0"/>
              <a:t>Sham</a:t>
            </a:r>
            <a:r>
              <a:rPr lang="tr-TR" sz="4400" b="1" dirty="0"/>
              <a:t> </a:t>
            </a:r>
            <a:endParaRPr lang="tr-TR" sz="4400" b="1" dirty="0" smtClean="0"/>
          </a:p>
          <a:p>
            <a:pPr marL="0" indent="0" algn="just">
              <a:buNone/>
            </a:pPr>
            <a:r>
              <a:rPr lang="tr-TR" dirty="0"/>
              <a:t>  </a:t>
            </a:r>
            <a:r>
              <a:rPr lang="tr-TR" dirty="0" smtClean="0"/>
              <a:t> </a:t>
            </a:r>
            <a:r>
              <a:rPr lang="tr-TR" dirty="0" err="1" smtClean="0"/>
              <a:t>Laparatomy</a:t>
            </a:r>
            <a:r>
              <a:rPr lang="tr-TR" dirty="0" smtClean="0"/>
              <a:t> 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/>
              <a:t>20 µl </a:t>
            </a:r>
            <a:r>
              <a:rPr lang="tr-TR" dirty="0" err="1" smtClean="0"/>
              <a:t>Saline</a:t>
            </a:r>
            <a:r>
              <a:rPr lang="tr-TR" dirty="0" smtClean="0"/>
              <a:t> </a:t>
            </a:r>
            <a:r>
              <a:rPr lang="tr-TR" dirty="0" err="1" smtClean="0"/>
              <a:t>injection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microfolds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mucous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r>
              <a:rPr lang="tr-TR" i="1" dirty="0" smtClean="0"/>
              <a:t>2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r>
              <a:rPr lang="tr-TR" i="1" dirty="0" smtClean="0"/>
              <a:t> </a:t>
            </a:r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 err="1" smtClean="0"/>
              <a:t>Vaginectomy</a:t>
            </a:r>
            <a:r>
              <a:rPr lang="tr-TR" dirty="0" smtClean="0"/>
              <a:t> </a:t>
            </a:r>
            <a:r>
              <a:rPr lang="tr-TR" i="1" dirty="0" smtClean="0"/>
              <a:t>4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endParaRPr lang="tr-TR" i="1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84470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Materials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400" b="1" dirty="0" err="1" smtClean="0"/>
              <a:t>Group</a:t>
            </a:r>
            <a:r>
              <a:rPr lang="tr-TR" sz="4400" b="1" dirty="0" smtClean="0"/>
              <a:t> 2. </a:t>
            </a:r>
            <a:r>
              <a:rPr lang="tr-TR" sz="4400" b="1" dirty="0" err="1" smtClean="0"/>
              <a:t>Menopause</a:t>
            </a:r>
            <a:r>
              <a:rPr lang="tr-TR" sz="4400" b="1" dirty="0" smtClean="0"/>
              <a:t> </a:t>
            </a:r>
          </a:p>
          <a:p>
            <a:pPr marL="0" indent="0">
              <a:buNone/>
            </a:pPr>
            <a:r>
              <a:rPr lang="tr-TR" sz="3600" dirty="0" smtClean="0"/>
              <a:t>   </a:t>
            </a:r>
            <a:r>
              <a:rPr lang="tr-TR" dirty="0" err="1" smtClean="0"/>
              <a:t>Laparatomy</a:t>
            </a:r>
            <a:r>
              <a:rPr lang="tr-TR" dirty="0" smtClean="0"/>
              <a:t>+ </a:t>
            </a:r>
            <a:r>
              <a:rPr lang="tr-TR" dirty="0" err="1" smtClean="0"/>
              <a:t>oopherectomy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/>
              <a:t> </a:t>
            </a:r>
            <a:r>
              <a:rPr lang="tr-TR" dirty="0" smtClean="0"/>
              <a:t>  </a:t>
            </a:r>
            <a:r>
              <a:rPr lang="tr-TR" dirty="0"/>
              <a:t>20 µl </a:t>
            </a:r>
            <a:r>
              <a:rPr lang="tr-TR" dirty="0" err="1" smtClean="0"/>
              <a:t>Saline</a:t>
            </a:r>
            <a:r>
              <a:rPr lang="tr-TR" dirty="0" smtClean="0"/>
              <a:t> </a:t>
            </a:r>
            <a:r>
              <a:rPr lang="tr-TR" dirty="0" err="1" smtClean="0"/>
              <a:t>injection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microfolds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mucous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r>
              <a:rPr lang="tr-TR" i="1" dirty="0" smtClean="0"/>
              <a:t>2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r>
              <a:rPr lang="tr-TR" i="1" dirty="0" smtClean="0"/>
              <a:t> </a:t>
            </a:r>
          </a:p>
          <a:p>
            <a:pPr marL="0" indent="0" algn="just">
              <a:buNone/>
            </a:pPr>
            <a:r>
              <a:rPr lang="tr-TR" dirty="0" smtClean="0"/>
              <a:t>   </a:t>
            </a:r>
            <a:r>
              <a:rPr lang="tr-TR" dirty="0" err="1" smtClean="0"/>
              <a:t>Vaginectomy</a:t>
            </a:r>
            <a:r>
              <a:rPr lang="tr-TR" dirty="0" smtClean="0"/>
              <a:t> </a:t>
            </a:r>
            <a:r>
              <a:rPr lang="tr-TR" i="1" dirty="0" smtClean="0"/>
              <a:t>4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endParaRPr lang="tr-TR" i="1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70880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Materials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400" b="1" dirty="0" err="1" smtClean="0"/>
              <a:t>Group</a:t>
            </a:r>
            <a:r>
              <a:rPr lang="tr-TR" sz="4400" b="1" dirty="0" smtClean="0"/>
              <a:t> 3. </a:t>
            </a:r>
            <a:r>
              <a:rPr lang="tr-TR" sz="4400" b="1" dirty="0" err="1" smtClean="0"/>
              <a:t>Menopause</a:t>
            </a:r>
            <a:r>
              <a:rPr lang="tr-TR" sz="4400" b="1" dirty="0" smtClean="0"/>
              <a:t> + ADSC, 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 err="1" smtClean="0"/>
              <a:t>Laparatomy</a:t>
            </a:r>
            <a:r>
              <a:rPr lang="tr-TR" dirty="0" smtClean="0"/>
              <a:t>+ </a:t>
            </a:r>
            <a:r>
              <a:rPr lang="tr-TR" dirty="0" err="1" smtClean="0"/>
              <a:t>oopherectomy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   </a:t>
            </a:r>
            <a:r>
              <a:rPr lang="tr-TR" dirty="0"/>
              <a:t>20 µl </a:t>
            </a:r>
            <a:r>
              <a:rPr lang="tr-TR" dirty="0" smtClean="0"/>
              <a:t>ADSC </a:t>
            </a:r>
            <a:r>
              <a:rPr lang="tr-TR" dirty="0" err="1" smtClean="0"/>
              <a:t>injection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microfolds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mucous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r>
              <a:rPr lang="tr-TR" i="1" dirty="0" smtClean="0"/>
              <a:t>2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r>
              <a:rPr lang="tr-TR" i="1" dirty="0" smtClean="0"/>
              <a:t> </a:t>
            </a:r>
          </a:p>
          <a:p>
            <a:pPr marL="0" indent="0" algn="just">
              <a:buNone/>
            </a:pPr>
            <a:r>
              <a:rPr lang="tr-TR" dirty="0" smtClean="0"/>
              <a:t>   </a:t>
            </a:r>
            <a:r>
              <a:rPr lang="tr-TR" dirty="0" err="1" smtClean="0"/>
              <a:t>Vaginectomy</a:t>
            </a:r>
            <a:r>
              <a:rPr lang="tr-TR" dirty="0" smtClean="0"/>
              <a:t> </a:t>
            </a:r>
            <a:r>
              <a:rPr lang="tr-TR" i="1" dirty="0" smtClean="0"/>
              <a:t>4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endParaRPr lang="tr-TR" i="1" dirty="0" smtClean="0"/>
          </a:p>
          <a:p>
            <a:pPr marL="0" indent="0">
              <a:buNone/>
            </a:pPr>
            <a:endParaRPr lang="tr-TR" sz="4400" b="1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45192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 smtClean="0"/>
              <a:t>Materials</a:t>
            </a:r>
            <a:r>
              <a:rPr lang="tr-TR" b="1" dirty="0" smtClean="0"/>
              <a:t>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4400" b="1" dirty="0" err="1" smtClean="0"/>
              <a:t>Group</a:t>
            </a:r>
            <a:r>
              <a:rPr lang="tr-TR" sz="4400" b="1" dirty="0" smtClean="0"/>
              <a:t> 4. </a:t>
            </a:r>
            <a:r>
              <a:rPr lang="tr-TR" sz="4400" b="1" dirty="0" err="1" smtClean="0"/>
              <a:t>Menopause</a:t>
            </a:r>
            <a:r>
              <a:rPr lang="tr-TR" sz="4400" b="1" dirty="0" smtClean="0"/>
              <a:t> + BMDSC.</a:t>
            </a:r>
          </a:p>
          <a:p>
            <a:pPr marL="0" indent="0">
              <a:buNone/>
            </a:pPr>
            <a:r>
              <a:rPr lang="tr-TR" dirty="0" smtClean="0"/>
              <a:t>   </a:t>
            </a:r>
            <a:r>
              <a:rPr lang="tr-TR" dirty="0" err="1" smtClean="0"/>
              <a:t>Laparatomy</a:t>
            </a:r>
            <a:r>
              <a:rPr lang="tr-TR" dirty="0" smtClean="0"/>
              <a:t>+ </a:t>
            </a:r>
            <a:r>
              <a:rPr lang="tr-TR" dirty="0" err="1" smtClean="0"/>
              <a:t>oopherectomy</a:t>
            </a:r>
            <a:endParaRPr lang="tr-TR" dirty="0" smtClean="0"/>
          </a:p>
          <a:p>
            <a:pPr marL="0" indent="0" algn="just">
              <a:buNone/>
            </a:pPr>
            <a:r>
              <a:rPr lang="tr-TR" dirty="0" smtClean="0"/>
              <a:t>   20 µl BMDSC </a:t>
            </a:r>
            <a:r>
              <a:rPr lang="tr-TR" dirty="0" err="1" smtClean="0"/>
              <a:t>injection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microfolds</a:t>
            </a:r>
            <a:r>
              <a:rPr lang="tr-TR" dirty="0" smtClean="0"/>
              <a:t> </a:t>
            </a:r>
            <a:r>
              <a:rPr lang="tr-TR" dirty="0" err="1" smtClean="0"/>
              <a:t>below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vaginal</a:t>
            </a:r>
            <a:r>
              <a:rPr lang="tr-TR" dirty="0" smtClean="0"/>
              <a:t> </a:t>
            </a:r>
            <a:r>
              <a:rPr lang="tr-TR" dirty="0" err="1" smtClean="0"/>
              <a:t>mucous</a:t>
            </a:r>
            <a:r>
              <a:rPr lang="tr-TR" dirty="0" smtClean="0"/>
              <a:t> </a:t>
            </a:r>
            <a:r>
              <a:rPr lang="tr-TR" dirty="0" err="1" smtClean="0"/>
              <a:t>membrane</a:t>
            </a:r>
            <a:r>
              <a:rPr lang="tr-TR" dirty="0" smtClean="0"/>
              <a:t> </a:t>
            </a:r>
            <a:r>
              <a:rPr lang="tr-TR" i="1" dirty="0" smtClean="0"/>
              <a:t>2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r>
              <a:rPr lang="tr-TR" i="1" dirty="0" smtClean="0"/>
              <a:t> </a:t>
            </a:r>
          </a:p>
          <a:p>
            <a:pPr marL="0" indent="0" algn="just">
              <a:buNone/>
            </a:pPr>
            <a:r>
              <a:rPr lang="tr-TR" dirty="0" smtClean="0"/>
              <a:t>   </a:t>
            </a:r>
            <a:r>
              <a:rPr lang="tr-TR" dirty="0" err="1" smtClean="0"/>
              <a:t>Vaginectomy</a:t>
            </a:r>
            <a:r>
              <a:rPr lang="tr-TR" dirty="0" smtClean="0"/>
              <a:t> </a:t>
            </a:r>
            <a:r>
              <a:rPr lang="tr-TR" i="1" dirty="0" smtClean="0"/>
              <a:t>4 </a:t>
            </a:r>
            <a:r>
              <a:rPr lang="tr-TR" i="1" dirty="0" err="1" smtClean="0"/>
              <a:t>weeks</a:t>
            </a:r>
            <a:r>
              <a:rPr lang="tr-TR" i="1" dirty="0" smtClean="0"/>
              <a:t> </a:t>
            </a:r>
            <a:r>
              <a:rPr lang="tr-TR" i="1" dirty="0" err="1" smtClean="0"/>
              <a:t>later</a:t>
            </a:r>
            <a:endParaRPr lang="tr-TR" i="1" dirty="0" smtClean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96403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ADSC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BMDSCs</a:t>
            </a:r>
            <a:r>
              <a:rPr lang="tr-TR" dirty="0" smtClean="0"/>
              <a:t> </a:t>
            </a:r>
            <a:r>
              <a:rPr lang="tr-TR" dirty="0" err="1" smtClean="0"/>
              <a:t>Isolation</a:t>
            </a:r>
            <a:r>
              <a:rPr lang="tr-TR" dirty="0" smtClean="0"/>
              <a:t>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tr-TR" dirty="0" smtClean="0"/>
              <a:t>ADSC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BMDSCs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5 </a:t>
            </a:r>
            <a:r>
              <a:rPr lang="tr-TR" dirty="0" err="1" smtClean="0"/>
              <a:t>rats</a:t>
            </a:r>
            <a:r>
              <a:rPr lang="tr-TR" dirty="0" smtClean="0"/>
              <a:t> in </a:t>
            </a:r>
            <a:r>
              <a:rPr lang="tr-TR" b="1" dirty="0" smtClean="0"/>
              <a:t>Dokuz Eylül </a:t>
            </a:r>
            <a:r>
              <a:rPr lang="tr-TR" b="1" dirty="0" err="1" smtClean="0"/>
              <a:t>Animal</a:t>
            </a:r>
            <a:r>
              <a:rPr lang="tr-TR" b="1" dirty="0" smtClean="0"/>
              <a:t> </a:t>
            </a:r>
            <a:r>
              <a:rPr lang="tr-TR" b="1" dirty="0" err="1" smtClean="0"/>
              <a:t>resesarch</a:t>
            </a:r>
            <a:r>
              <a:rPr lang="tr-TR" b="1" dirty="0" smtClean="0"/>
              <a:t> Center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than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study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. </a:t>
            </a:r>
            <a:endParaRPr lang="tr-TR" dirty="0"/>
          </a:p>
          <a:p>
            <a:pPr algn="just"/>
            <a:r>
              <a:rPr lang="tr-TR" dirty="0" err="1" smtClean="0"/>
              <a:t>Subcutaneous</a:t>
            </a:r>
            <a:r>
              <a:rPr lang="tr-TR" dirty="0" smtClean="0"/>
              <a:t> </a:t>
            </a:r>
            <a:r>
              <a:rPr lang="tr-TR" dirty="0" err="1" smtClean="0"/>
              <a:t>fat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of 5 </a:t>
            </a:r>
            <a:r>
              <a:rPr lang="tr-TR" dirty="0" err="1" smtClean="0"/>
              <a:t>rats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excised</a:t>
            </a:r>
            <a:r>
              <a:rPr lang="tr-TR" dirty="0" smtClean="0"/>
              <a:t> </a:t>
            </a:r>
            <a:r>
              <a:rPr lang="tr-TR" dirty="0" err="1" smtClean="0"/>
              <a:t>after</a:t>
            </a:r>
            <a:r>
              <a:rPr lang="tr-TR" dirty="0" smtClean="0"/>
              <a:t> general </a:t>
            </a:r>
            <a:r>
              <a:rPr lang="tr-TR" dirty="0" err="1" smtClean="0"/>
              <a:t>anesthesia</a:t>
            </a:r>
            <a:r>
              <a:rPr lang="tr-TR" dirty="0" smtClean="0"/>
              <a:t> </a:t>
            </a:r>
            <a:r>
              <a:rPr lang="tr-TR" dirty="0" err="1" smtClean="0"/>
              <a:t>induction</a:t>
            </a:r>
            <a:r>
              <a:rPr lang="tr-TR" dirty="0" smtClean="0"/>
              <a:t>. </a:t>
            </a:r>
          </a:p>
          <a:p>
            <a:pPr algn="just"/>
            <a:r>
              <a:rPr lang="tr-TR" dirty="0" err="1" smtClean="0"/>
              <a:t>Femur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tibia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same</a:t>
            </a:r>
            <a:r>
              <a:rPr lang="tr-TR" dirty="0" smtClean="0"/>
              <a:t> </a:t>
            </a:r>
            <a:r>
              <a:rPr lang="tr-TR" dirty="0" err="1" smtClean="0"/>
              <a:t>rats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excised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transported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sterile PBS. </a:t>
            </a:r>
          </a:p>
          <a:p>
            <a:pPr algn="just"/>
            <a:r>
              <a:rPr lang="tr-TR" dirty="0" err="1" smtClean="0"/>
              <a:t>Allocated</a:t>
            </a:r>
            <a:r>
              <a:rPr lang="tr-TR" dirty="0" smtClean="0"/>
              <a:t> </a:t>
            </a:r>
            <a:r>
              <a:rPr lang="tr-TR" dirty="0" err="1" smtClean="0"/>
              <a:t>adipose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 </a:t>
            </a:r>
            <a:r>
              <a:rPr lang="tr-TR" dirty="0" err="1" smtClean="0"/>
              <a:t>and</a:t>
            </a:r>
            <a:r>
              <a:rPr lang="tr-TR" dirty="0" smtClean="0"/>
              <a:t> bone </a:t>
            </a:r>
            <a:r>
              <a:rPr lang="tr-TR" dirty="0" err="1" smtClean="0"/>
              <a:t>marrow</a:t>
            </a:r>
            <a:r>
              <a:rPr lang="tr-TR" dirty="0" smtClean="0"/>
              <a:t> </a:t>
            </a:r>
            <a:r>
              <a:rPr lang="tr-TR" dirty="0" err="1" smtClean="0"/>
              <a:t>tissue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transferred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culture</a:t>
            </a:r>
            <a:r>
              <a:rPr lang="tr-TR" dirty="0" smtClean="0"/>
              <a:t> </a:t>
            </a:r>
            <a:r>
              <a:rPr lang="tr-TR" dirty="0" err="1" smtClean="0"/>
              <a:t>media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transported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b="1" dirty="0" smtClean="0"/>
              <a:t>Manisa </a:t>
            </a:r>
            <a:r>
              <a:rPr lang="tr-TR" b="1" dirty="0"/>
              <a:t>Celal Bayar </a:t>
            </a:r>
            <a:r>
              <a:rPr lang="tr-TR" b="1" dirty="0" err="1" smtClean="0"/>
              <a:t>University</a:t>
            </a:r>
            <a:r>
              <a:rPr lang="tr-TR" b="1" dirty="0" smtClean="0"/>
              <a:t> School of </a:t>
            </a:r>
            <a:r>
              <a:rPr lang="tr-TR" b="1" dirty="0" err="1" smtClean="0"/>
              <a:t>Medicine</a:t>
            </a:r>
            <a:r>
              <a:rPr lang="tr-TR" b="1" dirty="0" smtClean="0"/>
              <a:t> </a:t>
            </a:r>
            <a:r>
              <a:rPr lang="tr-TR" b="1" dirty="0" err="1" smtClean="0"/>
              <a:t>Stem</a:t>
            </a:r>
            <a:r>
              <a:rPr lang="tr-TR" b="1" dirty="0" smtClean="0"/>
              <a:t> </a:t>
            </a:r>
            <a:r>
              <a:rPr lang="tr-TR" b="1" dirty="0" err="1" smtClean="0"/>
              <a:t>cell</a:t>
            </a:r>
            <a:r>
              <a:rPr lang="tr-TR" b="1" dirty="0" smtClean="0"/>
              <a:t> </a:t>
            </a:r>
            <a:r>
              <a:rPr lang="tr-TR" b="1" dirty="0" err="1" smtClean="0"/>
              <a:t>Laboratory</a:t>
            </a:r>
            <a:r>
              <a:rPr lang="tr-TR" b="1" dirty="0" smtClean="0"/>
              <a:t> . </a:t>
            </a:r>
          </a:p>
          <a:p>
            <a:pPr algn="just"/>
            <a:r>
              <a:rPr lang="tr-TR" dirty="0" smtClean="0"/>
              <a:t>ADSC </a:t>
            </a:r>
            <a:r>
              <a:rPr lang="tr-TR" dirty="0" err="1" smtClean="0"/>
              <a:t>and</a:t>
            </a:r>
            <a:r>
              <a:rPr lang="tr-TR" dirty="0" smtClean="0"/>
              <a:t> BMDSC </a:t>
            </a:r>
            <a:r>
              <a:rPr lang="tr-TR" dirty="0" err="1" smtClean="0"/>
              <a:t>isolations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performed</a:t>
            </a:r>
            <a:r>
              <a:rPr lang="tr-TR" dirty="0" smtClean="0"/>
              <a:t>. </a:t>
            </a:r>
          </a:p>
          <a:p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not </a:t>
            </a:r>
            <a:r>
              <a:rPr lang="tr-TR" dirty="0" err="1" smtClean="0"/>
              <a:t>differentiated</a:t>
            </a:r>
            <a:r>
              <a:rPr lang="tr-TR" dirty="0" smtClean="0"/>
              <a:t> </a:t>
            </a:r>
            <a:r>
              <a:rPr lang="tr-TR" dirty="0" err="1" smtClean="0"/>
              <a:t>into</a:t>
            </a:r>
            <a:r>
              <a:rPr lang="tr-TR" dirty="0" smtClean="0"/>
              <a:t> </a:t>
            </a:r>
            <a:r>
              <a:rPr lang="tr-TR" dirty="0" err="1" smtClean="0"/>
              <a:t>other</a:t>
            </a:r>
            <a:r>
              <a:rPr lang="tr-TR" dirty="0" smtClean="0"/>
              <a:t> </a:t>
            </a:r>
            <a:r>
              <a:rPr lang="tr-TR" dirty="0" err="1" smtClean="0"/>
              <a:t>cell</a:t>
            </a:r>
            <a:r>
              <a:rPr lang="tr-TR" dirty="0" smtClean="0"/>
              <a:t> </a:t>
            </a:r>
            <a:r>
              <a:rPr lang="tr-TR" dirty="0" err="1" smtClean="0"/>
              <a:t>groups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Stem</a:t>
            </a:r>
            <a:r>
              <a:rPr lang="tr-TR" dirty="0" smtClean="0"/>
              <a:t> </a:t>
            </a:r>
            <a:r>
              <a:rPr lang="tr-TR" dirty="0" err="1" smtClean="0"/>
              <a:t>cells</a:t>
            </a:r>
            <a:r>
              <a:rPr lang="tr-TR" dirty="0" smtClean="0"/>
              <a:t> </a:t>
            </a:r>
            <a:r>
              <a:rPr lang="tr-TR" dirty="0" err="1" smtClean="0"/>
              <a:t>were</a:t>
            </a:r>
            <a:r>
              <a:rPr lang="tr-TR" dirty="0" smtClean="0"/>
              <a:t> </a:t>
            </a:r>
            <a:r>
              <a:rPr lang="tr-TR" dirty="0" err="1" smtClean="0"/>
              <a:t>labeled</a:t>
            </a:r>
            <a:r>
              <a:rPr lang="tr-TR" dirty="0" smtClean="0"/>
              <a:t> </a:t>
            </a:r>
            <a:r>
              <a:rPr lang="tr-TR" dirty="0" err="1" smtClean="0"/>
              <a:t>via</a:t>
            </a:r>
            <a:r>
              <a:rPr lang="tr-TR" dirty="0" smtClean="0"/>
              <a:t> ‘</a:t>
            </a:r>
            <a:r>
              <a:rPr lang="tr-TR" dirty="0" err="1"/>
              <a:t>Brd</a:t>
            </a:r>
            <a:r>
              <a:rPr lang="tr-TR" dirty="0"/>
              <a:t>-U </a:t>
            </a:r>
            <a:r>
              <a:rPr lang="tr-TR" dirty="0" err="1"/>
              <a:t>labeling</a:t>
            </a:r>
            <a:r>
              <a:rPr lang="tr-TR" dirty="0"/>
              <a:t>’ </a:t>
            </a:r>
            <a:r>
              <a:rPr lang="tr-TR" dirty="0" err="1" smtClean="0"/>
              <a:t>metod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142532490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1278</Words>
  <Application>Microsoft Office PowerPoint</Application>
  <PresentationFormat>Ekran Gösterisi (4:3)</PresentationFormat>
  <Paragraphs>162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Ofis Teması</vt:lpstr>
      <vt:lpstr>THE EFFECTS OF ADIPOGENIC AND BONE MARROW DERIVED MESENCHYMAL STEM CELLS ON VAGINAL ATROPHY IN RAT MENOPAUSE MODEL  Project Grant No : 15/208 </vt:lpstr>
      <vt:lpstr>Objective:</vt:lpstr>
      <vt:lpstr>Objective:</vt:lpstr>
      <vt:lpstr>Materials:</vt:lpstr>
      <vt:lpstr>Materials:</vt:lpstr>
      <vt:lpstr>Materials:</vt:lpstr>
      <vt:lpstr>Materials:</vt:lpstr>
      <vt:lpstr>Materials:</vt:lpstr>
      <vt:lpstr>ADSC and BMDSCs Isolation </vt:lpstr>
      <vt:lpstr>Slayt 10</vt:lpstr>
      <vt:lpstr>Method:</vt:lpstr>
      <vt:lpstr>Method:</vt:lpstr>
      <vt:lpstr>Method:</vt:lpstr>
      <vt:lpstr>Results: Histological </vt:lpstr>
      <vt:lpstr>Results: Histological </vt:lpstr>
      <vt:lpstr>Results: Histological </vt:lpstr>
      <vt:lpstr>Results: Immunohistochemical</vt:lpstr>
      <vt:lpstr>Results: Immunohistochemical</vt:lpstr>
      <vt:lpstr>Results: Immunohistochemical</vt:lpstr>
      <vt:lpstr>Results: Immunohistochemical</vt:lpstr>
      <vt:lpstr>Results:</vt:lpstr>
      <vt:lpstr>Conclusion:</vt:lpstr>
      <vt:lpstr>Conclusion:</vt:lpstr>
      <vt:lpstr>Conclusion: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exper</dc:creator>
  <cp:lastModifiedBy>MelikeNur</cp:lastModifiedBy>
  <cp:revision>50</cp:revision>
  <dcterms:created xsi:type="dcterms:W3CDTF">2017-05-15T06:24:30Z</dcterms:created>
  <dcterms:modified xsi:type="dcterms:W3CDTF">2017-05-18T13:00:20Z</dcterms:modified>
</cp:coreProperties>
</file>