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69" r:id="rId3"/>
    <p:sldId id="270" r:id="rId4"/>
    <p:sldId id="271" r:id="rId5"/>
    <p:sldId id="273" r:id="rId6"/>
    <p:sldId id="277" r:id="rId7"/>
    <p:sldId id="274" r:id="rId8"/>
    <p:sldId id="285" r:id="rId9"/>
    <p:sldId id="280" r:id="rId10"/>
    <p:sldId id="282" r:id="rId11"/>
    <p:sldId id="283" r:id="rId12"/>
    <p:sldId id="284" r:id="rId13"/>
    <p:sldId id="28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E6FF"/>
    <a:srgbClr val="0925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0C3DA-E126-244D-8D35-284E2B7A074F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411B5-72A7-B846-9664-C6052D7D0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750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subgroup analysis was</a:t>
            </a:r>
            <a:r>
              <a:rPr lang="en-US" baseline="0" dirty="0" smtClean="0"/>
              <a:t> performed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1411B5-72A7-B846-9664-C6052D7D0EF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64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E3D47-E3DC-9944-A1F4-48FE9A1DDED2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E656E-CD4F-8844-82E3-F6D72B0D3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071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E3D47-E3DC-9944-A1F4-48FE9A1DDED2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E656E-CD4F-8844-82E3-F6D72B0D3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329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E3D47-E3DC-9944-A1F4-48FE9A1DDED2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E656E-CD4F-8844-82E3-F6D72B0D3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082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E3D47-E3DC-9944-A1F4-48FE9A1DDED2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E656E-CD4F-8844-82E3-F6D72B0D3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589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E3D47-E3DC-9944-A1F4-48FE9A1DDED2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E656E-CD4F-8844-82E3-F6D72B0D3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97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E3D47-E3DC-9944-A1F4-48FE9A1DDED2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E656E-CD4F-8844-82E3-F6D72B0D3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646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E3D47-E3DC-9944-A1F4-48FE9A1DDED2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E656E-CD4F-8844-82E3-F6D72B0D3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864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E3D47-E3DC-9944-A1F4-48FE9A1DDED2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E656E-CD4F-8844-82E3-F6D72B0D3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85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E3D47-E3DC-9944-A1F4-48FE9A1DDED2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E656E-CD4F-8844-82E3-F6D72B0D3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28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E3D47-E3DC-9944-A1F4-48FE9A1DDED2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E656E-CD4F-8844-82E3-F6D72B0D3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19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E3D47-E3DC-9944-A1F4-48FE9A1DDED2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E656E-CD4F-8844-82E3-F6D72B0D3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35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E3D47-E3DC-9944-A1F4-48FE9A1DDED2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E656E-CD4F-8844-82E3-F6D72B0D3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9702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3151187"/>
            <a:ext cx="7968273" cy="147002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69E6FF"/>
                </a:solidFill>
              </a:rPr>
              <a:t>The effect of the duration of stimulation on ART outcomes </a:t>
            </a:r>
            <a:endParaRPr lang="en-US" b="1" dirty="0">
              <a:solidFill>
                <a:srgbClr val="69E6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838" y="5559488"/>
            <a:ext cx="9045162" cy="855113"/>
          </a:xfrm>
        </p:spPr>
        <p:txBody>
          <a:bodyPr>
            <a:noAutofit/>
          </a:bodyPr>
          <a:lstStyle/>
          <a:p>
            <a:pPr algn="l">
              <a:buClr>
                <a:schemeClr val="tx2"/>
              </a:buClr>
              <a:buSzPct val="110000"/>
              <a:defRPr/>
            </a:pPr>
            <a:r>
              <a:rPr lang="tr-TR" sz="2000" u="sng" dirty="0" err="1" smtClean="0">
                <a:solidFill>
                  <a:schemeClr val="tx1"/>
                </a:solidFill>
                <a:latin typeface="PT Sans"/>
                <a:cs typeface="PT Sans"/>
              </a:rPr>
              <a:t>Kahyaoglu</a:t>
            </a:r>
            <a:r>
              <a:rPr lang="tr-TR" sz="2000" u="sng" dirty="0" smtClean="0">
                <a:solidFill>
                  <a:schemeClr val="tx1"/>
                </a:solidFill>
                <a:latin typeface="PT Sans"/>
                <a:cs typeface="PT Sans"/>
              </a:rPr>
              <a:t> I</a:t>
            </a:r>
            <a:r>
              <a:rPr lang="tr-TR" sz="2000" dirty="0" smtClean="0">
                <a:solidFill>
                  <a:schemeClr val="tx1"/>
                </a:solidFill>
                <a:latin typeface="PT Sans"/>
                <a:cs typeface="PT Sans"/>
              </a:rPr>
              <a:t>, </a:t>
            </a:r>
            <a:r>
              <a:rPr lang="tr-TR" sz="2000" dirty="0" err="1" smtClean="0">
                <a:solidFill>
                  <a:schemeClr val="tx1"/>
                </a:solidFill>
                <a:latin typeface="PT Sans"/>
                <a:cs typeface="PT Sans"/>
              </a:rPr>
              <a:t>Dogru</a:t>
            </a:r>
            <a:r>
              <a:rPr lang="tr-TR" sz="2000" dirty="0" smtClean="0">
                <a:solidFill>
                  <a:schemeClr val="tx1"/>
                </a:solidFill>
                <a:latin typeface="PT Sans"/>
                <a:cs typeface="PT Sans"/>
              </a:rPr>
              <a:t> HY, </a:t>
            </a:r>
            <a:r>
              <a:rPr lang="tr-TR" sz="2000" dirty="0" err="1" smtClean="0">
                <a:solidFill>
                  <a:schemeClr val="tx1"/>
                </a:solidFill>
                <a:latin typeface="PT Sans"/>
                <a:cs typeface="PT Sans"/>
              </a:rPr>
              <a:t>Kaplanoglu</a:t>
            </a:r>
            <a:r>
              <a:rPr lang="tr-TR" sz="2000" dirty="0" smtClean="0">
                <a:solidFill>
                  <a:schemeClr val="tx1"/>
                </a:solidFill>
                <a:latin typeface="PT Sans"/>
                <a:cs typeface="PT Sans"/>
              </a:rPr>
              <a:t> I, </a:t>
            </a:r>
            <a:r>
              <a:rPr lang="tr-TR" sz="2000" dirty="0" err="1" smtClean="0">
                <a:solidFill>
                  <a:schemeClr val="tx1"/>
                </a:solidFill>
                <a:latin typeface="PT Sans"/>
                <a:cs typeface="PT Sans"/>
              </a:rPr>
              <a:t>Mollamahmutoglu</a:t>
            </a:r>
            <a:r>
              <a:rPr lang="tr-TR" sz="2000" dirty="0" smtClean="0">
                <a:solidFill>
                  <a:schemeClr val="tx1"/>
                </a:solidFill>
                <a:latin typeface="PT Sans"/>
                <a:cs typeface="PT Sans"/>
              </a:rPr>
              <a:t> L.</a:t>
            </a:r>
          </a:p>
          <a:p>
            <a:pPr algn="l">
              <a:buClr>
                <a:schemeClr val="tx2"/>
              </a:buClr>
              <a:buSzPct val="110000"/>
              <a:defRPr/>
            </a:pPr>
            <a:r>
              <a:rPr lang="tr-TR" sz="2000" dirty="0" smtClean="0">
                <a:solidFill>
                  <a:schemeClr val="tx1"/>
                </a:solidFill>
                <a:latin typeface="PT Sans"/>
                <a:cs typeface="PT Sans"/>
              </a:rPr>
              <a:t>Etlik </a:t>
            </a:r>
            <a:r>
              <a:rPr lang="tr-TR" sz="2000" dirty="0" err="1" smtClean="0">
                <a:solidFill>
                  <a:schemeClr val="tx1"/>
                </a:solidFill>
                <a:latin typeface="PT Sans"/>
                <a:cs typeface="PT Sans"/>
              </a:rPr>
              <a:t>Zubeyde</a:t>
            </a:r>
            <a:r>
              <a:rPr lang="tr-TR" sz="2000" dirty="0" smtClean="0">
                <a:solidFill>
                  <a:schemeClr val="tx1"/>
                </a:solidFill>
                <a:latin typeface="PT Sans"/>
                <a:cs typeface="PT Sans"/>
              </a:rPr>
              <a:t> Hanım </a:t>
            </a:r>
            <a:r>
              <a:rPr lang="tr-TR" sz="2000" dirty="0" err="1" smtClean="0">
                <a:solidFill>
                  <a:schemeClr val="tx1"/>
                </a:solidFill>
                <a:latin typeface="PT Sans"/>
                <a:cs typeface="PT Sans"/>
              </a:rPr>
              <a:t>Women’s</a:t>
            </a:r>
            <a:r>
              <a:rPr lang="tr-TR" sz="2000" dirty="0" smtClean="0">
                <a:solidFill>
                  <a:schemeClr val="tx1"/>
                </a:solidFill>
                <a:latin typeface="PT Sans"/>
                <a:cs typeface="PT Sans"/>
              </a:rPr>
              <a:t> </a:t>
            </a:r>
            <a:r>
              <a:rPr lang="tr-TR" sz="2000" dirty="0" err="1" smtClean="0">
                <a:solidFill>
                  <a:schemeClr val="tx1"/>
                </a:solidFill>
                <a:latin typeface="PT Sans"/>
                <a:cs typeface="PT Sans"/>
              </a:rPr>
              <a:t>Health</a:t>
            </a:r>
            <a:r>
              <a:rPr lang="tr-TR" sz="2000" dirty="0" smtClean="0">
                <a:solidFill>
                  <a:schemeClr val="tx1"/>
                </a:solidFill>
                <a:latin typeface="PT Sans"/>
                <a:cs typeface="PT Sans"/>
              </a:rPr>
              <a:t> </a:t>
            </a:r>
            <a:r>
              <a:rPr lang="tr-TR" sz="2000" dirty="0" err="1" smtClean="0">
                <a:solidFill>
                  <a:schemeClr val="tx1"/>
                </a:solidFill>
                <a:latin typeface="PT Sans"/>
                <a:cs typeface="PT Sans"/>
              </a:rPr>
              <a:t>Research</a:t>
            </a:r>
            <a:r>
              <a:rPr lang="tr-TR" sz="2000" dirty="0" smtClean="0">
                <a:solidFill>
                  <a:schemeClr val="tx1"/>
                </a:solidFill>
                <a:latin typeface="PT Sans"/>
                <a:cs typeface="PT Sans"/>
              </a:rPr>
              <a:t> </a:t>
            </a:r>
            <a:r>
              <a:rPr lang="tr-TR" sz="2000" dirty="0" err="1" smtClean="0">
                <a:solidFill>
                  <a:schemeClr val="tx1"/>
                </a:solidFill>
                <a:latin typeface="PT Sans"/>
                <a:cs typeface="PT Sans"/>
              </a:rPr>
              <a:t>and</a:t>
            </a:r>
            <a:r>
              <a:rPr lang="tr-TR" sz="2000" dirty="0" smtClean="0">
                <a:solidFill>
                  <a:schemeClr val="tx1"/>
                </a:solidFill>
                <a:latin typeface="PT Sans"/>
                <a:cs typeface="PT Sans"/>
              </a:rPr>
              <a:t> </a:t>
            </a:r>
            <a:r>
              <a:rPr lang="tr-TR" sz="2000" dirty="0" err="1" smtClean="0">
                <a:solidFill>
                  <a:schemeClr val="tx1"/>
                </a:solidFill>
                <a:latin typeface="PT Sans"/>
                <a:cs typeface="PT Sans"/>
              </a:rPr>
              <a:t>Education</a:t>
            </a:r>
            <a:r>
              <a:rPr lang="tr-TR" sz="2000" dirty="0" smtClean="0">
                <a:solidFill>
                  <a:schemeClr val="tx1"/>
                </a:solidFill>
                <a:latin typeface="PT Sans"/>
                <a:cs typeface="PT Sans"/>
              </a:rPr>
              <a:t> </a:t>
            </a:r>
            <a:r>
              <a:rPr lang="tr-TR" sz="2000" dirty="0" err="1" smtClean="0">
                <a:solidFill>
                  <a:schemeClr val="tx1"/>
                </a:solidFill>
                <a:latin typeface="PT Sans"/>
                <a:cs typeface="PT Sans"/>
              </a:rPr>
              <a:t>Hospital</a:t>
            </a:r>
            <a:r>
              <a:rPr lang="tr-TR" sz="2000" dirty="0" smtClean="0">
                <a:solidFill>
                  <a:schemeClr val="tx1"/>
                </a:solidFill>
                <a:latin typeface="PT Sans"/>
                <a:cs typeface="PT Sans"/>
              </a:rPr>
              <a:t>  </a:t>
            </a:r>
            <a:endParaRPr lang="tr-TR" sz="2000" dirty="0">
              <a:solidFill>
                <a:schemeClr val="tx1"/>
              </a:solidFill>
              <a:latin typeface="PT Sans"/>
              <a:cs typeface="PT San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292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83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69E6FF"/>
                </a:solidFill>
                <a:latin typeface="PT Sans"/>
                <a:cs typeface="PT Sans"/>
              </a:rPr>
              <a:t>Poor responder</a:t>
            </a:r>
            <a:endParaRPr lang="en-US" sz="3600" dirty="0">
              <a:solidFill>
                <a:srgbClr val="69E6FF"/>
              </a:solidFill>
              <a:latin typeface="PT Sans"/>
              <a:cs typeface="PT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err="1" smtClean="0">
                <a:latin typeface="PT Sans"/>
                <a:cs typeface="PT Sans"/>
              </a:rPr>
              <a:t>Mature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oocyte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count</a:t>
            </a:r>
            <a:r>
              <a:rPr lang="tr-TR" dirty="0" smtClean="0">
                <a:latin typeface="PT Sans"/>
                <a:cs typeface="PT Sans"/>
              </a:rPr>
              <a:t>, </a:t>
            </a:r>
            <a:r>
              <a:rPr lang="tr-TR" dirty="0" err="1" smtClean="0">
                <a:latin typeface="PT Sans"/>
                <a:cs typeface="PT Sans"/>
              </a:rPr>
              <a:t>number</a:t>
            </a:r>
            <a:r>
              <a:rPr lang="tr-TR" dirty="0" smtClean="0">
                <a:latin typeface="PT Sans"/>
                <a:cs typeface="PT Sans"/>
              </a:rPr>
              <a:t> of </a:t>
            </a:r>
            <a:r>
              <a:rPr lang="tr-TR" dirty="0" err="1" smtClean="0">
                <a:latin typeface="PT Sans"/>
                <a:cs typeface="PT Sans"/>
              </a:rPr>
              <a:t>fertilized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oocytes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was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significantly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higher</a:t>
            </a:r>
            <a:r>
              <a:rPr lang="tr-TR" dirty="0" smtClean="0">
                <a:latin typeface="PT Sans"/>
                <a:cs typeface="PT Sans"/>
              </a:rPr>
              <a:t> in </a:t>
            </a:r>
            <a:r>
              <a:rPr lang="tr-TR" dirty="0" err="1" smtClean="0">
                <a:latin typeface="PT Sans"/>
                <a:cs typeface="PT Sans"/>
              </a:rPr>
              <a:t>Group</a:t>
            </a:r>
            <a:r>
              <a:rPr lang="tr-TR" dirty="0" smtClean="0">
                <a:latin typeface="PT Sans"/>
                <a:cs typeface="PT Sans"/>
              </a:rPr>
              <a:t> 2 </a:t>
            </a:r>
            <a:r>
              <a:rPr lang="tr-TR" dirty="0" err="1" smtClean="0">
                <a:latin typeface="PT Sans"/>
                <a:cs typeface="PT Sans"/>
              </a:rPr>
              <a:t>when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compared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to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other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two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groups</a:t>
            </a:r>
            <a:r>
              <a:rPr lang="tr-TR" dirty="0">
                <a:latin typeface="PT Sans"/>
                <a:cs typeface="PT Sans"/>
              </a:rPr>
              <a:t> </a:t>
            </a:r>
            <a:r>
              <a:rPr lang="tr-TR" dirty="0" smtClean="0">
                <a:latin typeface="PT Sans"/>
                <a:cs typeface="PT Sans"/>
              </a:rPr>
              <a:t>(</a:t>
            </a:r>
            <a:r>
              <a:rPr lang="tr-TR" dirty="0">
                <a:latin typeface="PT Sans"/>
                <a:cs typeface="PT Sans"/>
              </a:rPr>
              <a:t>p&lt;0,05). </a:t>
            </a:r>
            <a:endParaRPr lang="tr-TR" dirty="0" smtClean="0">
              <a:latin typeface="PT Sans"/>
              <a:cs typeface="PT Sans"/>
            </a:endParaRPr>
          </a:p>
          <a:p>
            <a:r>
              <a:rPr lang="tr-TR" dirty="0" smtClean="0">
                <a:latin typeface="PT Sans"/>
                <a:cs typeface="PT Sans"/>
              </a:rPr>
              <a:t>D3 FSH </a:t>
            </a:r>
            <a:r>
              <a:rPr lang="tr-TR" dirty="0" err="1" smtClean="0">
                <a:latin typeface="PT Sans"/>
                <a:cs typeface="PT Sans"/>
              </a:rPr>
              <a:t>was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significantly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higher</a:t>
            </a:r>
            <a:r>
              <a:rPr lang="tr-TR" dirty="0" smtClean="0">
                <a:latin typeface="PT Sans"/>
                <a:cs typeface="PT Sans"/>
              </a:rPr>
              <a:t> in </a:t>
            </a:r>
            <a:r>
              <a:rPr lang="tr-TR" dirty="0" err="1" smtClean="0">
                <a:latin typeface="PT Sans"/>
                <a:cs typeface="PT Sans"/>
              </a:rPr>
              <a:t>Group</a:t>
            </a:r>
            <a:r>
              <a:rPr lang="tr-TR" dirty="0" smtClean="0">
                <a:latin typeface="PT Sans"/>
                <a:cs typeface="PT Sans"/>
              </a:rPr>
              <a:t> 3 </a:t>
            </a:r>
            <a:r>
              <a:rPr lang="tr-TR" dirty="0" err="1" smtClean="0">
                <a:latin typeface="PT Sans"/>
                <a:cs typeface="PT Sans"/>
              </a:rPr>
              <a:t>when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compared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to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other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groups</a:t>
            </a:r>
            <a:r>
              <a:rPr lang="tr-TR" dirty="0">
                <a:latin typeface="PT Sans"/>
                <a:cs typeface="PT Sans"/>
              </a:rPr>
              <a:t> </a:t>
            </a:r>
            <a:r>
              <a:rPr lang="tr-TR" dirty="0" smtClean="0">
                <a:latin typeface="PT Sans"/>
                <a:cs typeface="PT Sans"/>
              </a:rPr>
              <a:t>(</a:t>
            </a:r>
            <a:r>
              <a:rPr lang="tr-TR" dirty="0">
                <a:latin typeface="PT Sans"/>
                <a:cs typeface="PT Sans"/>
              </a:rPr>
              <a:t>p&lt;0,05). </a:t>
            </a:r>
            <a:endParaRPr lang="tr-TR" dirty="0" smtClean="0">
              <a:latin typeface="PT Sans"/>
              <a:cs typeface="PT Sans"/>
            </a:endParaRPr>
          </a:p>
          <a:p>
            <a:r>
              <a:rPr lang="tr-TR" dirty="0" smtClean="0">
                <a:latin typeface="PT Sans"/>
                <a:cs typeface="PT Sans"/>
              </a:rPr>
              <a:t>No </a:t>
            </a:r>
            <a:r>
              <a:rPr lang="tr-TR" dirty="0" err="1" smtClean="0">
                <a:latin typeface="PT Sans"/>
                <a:cs typeface="PT Sans"/>
              </a:rPr>
              <a:t>difference</a:t>
            </a:r>
            <a:r>
              <a:rPr lang="tr-TR" dirty="0" smtClean="0">
                <a:latin typeface="PT Sans"/>
                <a:cs typeface="PT Sans"/>
              </a:rPr>
              <a:t> in </a:t>
            </a:r>
            <a:r>
              <a:rPr lang="tr-TR" dirty="0" err="1" smtClean="0">
                <a:latin typeface="PT Sans"/>
                <a:cs typeface="PT Sans"/>
              </a:rPr>
              <a:t>clinical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pregnancy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rates</a:t>
            </a:r>
            <a:r>
              <a:rPr lang="tr-TR" dirty="0" smtClean="0">
                <a:latin typeface="PT Sans"/>
                <a:cs typeface="PT Sans"/>
              </a:rPr>
              <a:t>.</a:t>
            </a:r>
          </a:p>
          <a:p>
            <a:r>
              <a:rPr lang="tr-TR" dirty="0" err="1" smtClean="0">
                <a:solidFill>
                  <a:srgbClr val="69E6FF"/>
                </a:solidFill>
                <a:latin typeface="PT Sans"/>
                <a:cs typeface="PT Sans"/>
              </a:rPr>
              <a:t>Ongoing</a:t>
            </a:r>
            <a:r>
              <a:rPr lang="tr-TR" dirty="0" smtClean="0">
                <a:solidFill>
                  <a:srgbClr val="69E6FF"/>
                </a:solidFill>
                <a:latin typeface="PT Sans"/>
                <a:cs typeface="PT Sans"/>
              </a:rPr>
              <a:t> </a:t>
            </a:r>
            <a:r>
              <a:rPr lang="tr-TR" dirty="0" err="1" smtClean="0">
                <a:solidFill>
                  <a:srgbClr val="69E6FF"/>
                </a:solidFill>
                <a:latin typeface="PT Sans"/>
                <a:cs typeface="PT Sans"/>
              </a:rPr>
              <a:t>pregnancy</a:t>
            </a:r>
            <a:r>
              <a:rPr lang="tr-TR" dirty="0" smtClean="0">
                <a:solidFill>
                  <a:srgbClr val="69E6FF"/>
                </a:solidFill>
                <a:latin typeface="PT Sans"/>
                <a:cs typeface="PT Sans"/>
              </a:rPr>
              <a:t> </a:t>
            </a:r>
            <a:r>
              <a:rPr lang="tr-TR" dirty="0" err="1" smtClean="0">
                <a:solidFill>
                  <a:srgbClr val="69E6FF"/>
                </a:solidFill>
                <a:latin typeface="PT Sans"/>
                <a:cs typeface="PT Sans"/>
              </a:rPr>
              <a:t>rates</a:t>
            </a:r>
            <a:r>
              <a:rPr lang="tr-TR" dirty="0" smtClean="0">
                <a:solidFill>
                  <a:srgbClr val="69E6FF"/>
                </a:solidFill>
                <a:latin typeface="PT Sans"/>
                <a:cs typeface="PT Sans"/>
              </a:rPr>
              <a:t> </a:t>
            </a:r>
            <a:r>
              <a:rPr lang="tr-TR" dirty="0" err="1" smtClean="0">
                <a:solidFill>
                  <a:srgbClr val="69E6FF"/>
                </a:solidFill>
                <a:latin typeface="PT Sans"/>
                <a:cs typeface="PT Sans"/>
              </a:rPr>
              <a:t>were</a:t>
            </a:r>
            <a:r>
              <a:rPr lang="tr-TR" dirty="0" smtClean="0">
                <a:solidFill>
                  <a:srgbClr val="69E6FF"/>
                </a:solidFill>
                <a:latin typeface="PT Sans"/>
                <a:cs typeface="PT Sans"/>
              </a:rPr>
              <a:t> </a:t>
            </a:r>
            <a:r>
              <a:rPr lang="tr-TR" dirty="0" err="1" smtClean="0">
                <a:solidFill>
                  <a:srgbClr val="69E6FF"/>
                </a:solidFill>
                <a:latin typeface="PT Sans"/>
                <a:cs typeface="PT Sans"/>
              </a:rPr>
              <a:t>significantly</a:t>
            </a:r>
            <a:r>
              <a:rPr lang="tr-TR" dirty="0" smtClean="0">
                <a:solidFill>
                  <a:srgbClr val="69E6FF"/>
                </a:solidFill>
                <a:latin typeface="PT Sans"/>
                <a:cs typeface="PT Sans"/>
              </a:rPr>
              <a:t> </a:t>
            </a:r>
            <a:r>
              <a:rPr lang="tr-TR" dirty="0" err="1" smtClean="0">
                <a:solidFill>
                  <a:srgbClr val="69E6FF"/>
                </a:solidFill>
                <a:latin typeface="PT Sans"/>
                <a:cs typeface="PT Sans"/>
              </a:rPr>
              <a:t>lower</a:t>
            </a:r>
            <a:r>
              <a:rPr lang="tr-TR" dirty="0" smtClean="0">
                <a:solidFill>
                  <a:srgbClr val="69E6FF"/>
                </a:solidFill>
                <a:latin typeface="PT Sans"/>
                <a:cs typeface="PT Sans"/>
              </a:rPr>
              <a:t> in </a:t>
            </a:r>
            <a:r>
              <a:rPr lang="tr-TR" dirty="0" err="1" smtClean="0">
                <a:solidFill>
                  <a:srgbClr val="69E6FF"/>
                </a:solidFill>
                <a:latin typeface="PT Sans"/>
                <a:cs typeface="PT Sans"/>
              </a:rPr>
              <a:t>Group</a:t>
            </a:r>
            <a:r>
              <a:rPr lang="tr-TR" dirty="0" smtClean="0">
                <a:solidFill>
                  <a:srgbClr val="69E6FF"/>
                </a:solidFill>
                <a:latin typeface="PT Sans"/>
                <a:cs typeface="PT Sans"/>
              </a:rPr>
              <a:t> 3. </a:t>
            </a:r>
            <a:endParaRPr lang="en-US" dirty="0">
              <a:solidFill>
                <a:srgbClr val="69E6FF"/>
              </a:solidFill>
              <a:latin typeface="PT Sans"/>
              <a:cs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283158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sz="3600" dirty="0" err="1">
                <a:solidFill>
                  <a:srgbClr val="69E6FF"/>
                </a:solidFill>
                <a:latin typeface="PT Sans"/>
                <a:cs typeface="PT Sans"/>
              </a:rPr>
              <a:t>Normoresponder</a:t>
            </a:r>
            <a:endParaRPr lang="en-US" sz="3600" dirty="0">
              <a:solidFill>
                <a:srgbClr val="69E6FF"/>
              </a:solidFill>
              <a:latin typeface="PT Sans"/>
              <a:cs typeface="PT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>
                <a:latin typeface="PT Sans"/>
                <a:cs typeface="PT Sans"/>
              </a:rPr>
              <a:t>Number</a:t>
            </a:r>
            <a:r>
              <a:rPr lang="tr-TR" dirty="0" smtClean="0">
                <a:latin typeface="PT Sans"/>
                <a:cs typeface="PT Sans"/>
              </a:rPr>
              <a:t> of </a:t>
            </a:r>
            <a:r>
              <a:rPr lang="tr-TR" dirty="0" err="1" smtClean="0">
                <a:latin typeface="PT Sans"/>
                <a:cs typeface="PT Sans"/>
              </a:rPr>
              <a:t>follicles</a:t>
            </a:r>
            <a:r>
              <a:rPr lang="tr-TR" dirty="0" smtClean="0">
                <a:latin typeface="PT Sans"/>
                <a:cs typeface="PT Sans"/>
              </a:rPr>
              <a:t> &gt;</a:t>
            </a:r>
            <a:r>
              <a:rPr lang="tr-TR" dirty="0">
                <a:latin typeface="PT Sans"/>
                <a:cs typeface="PT Sans"/>
              </a:rPr>
              <a:t>17 mm ve 15-17 mm </a:t>
            </a:r>
            <a:r>
              <a:rPr lang="tr-TR" dirty="0" err="1" smtClean="0">
                <a:latin typeface="PT Sans"/>
                <a:cs typeface="PT Sans"/>
              </a:rPr>
              <a:t>were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higher</a:t>
            </a:r>
            <a:r>
              <a:rPr lang="tr-TR" dirty="0" smtClean="0">
                <a:latin typeface="PT Sans"/>
                <a:cs typeface="PT Sans"/>
              </a:rPr>
              <a:t> in </a:t>
            </a:r>
            <a:r>
              <a:rPr lang="tr-TR" dirty="0" err="1" smtClean="0">
                <a:latin typeface="PT Sans"/>
                <a:cs typeface="PT Sans"/>
              </a:rPr>
              <a:t>Group</a:t>
            </a:r>
            <a:r>
              <a:rPr lang="tr-TR" dirty="0" smtClean="0">
                <a:latin typeface="PT Sans"/>
                <a:cs typeface="PT Sans"/>
              </a:rPr>
              <a:t> 1 </a:t>
            </a:r>
            <a:r>
              <a:rPr lang="tr-TR" dirty="0" err="1" smtClean="0">
                <a:latin typeface="PT Sans"/>
                <a:cs typeface="PT Sans"/>
              </a:rPr>
              <a:t>when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compared</a:t>
            </a:r>
            <a:r>
              <a:rPr lang="tr-TR" dirty="0" smtClean="0">
                <a:latin typeface="PT Sans"/>
                <a:cs typeface="PT Sans"/>
              </a:rPr>
              <a:t>  </a:t>
            </a:r>
            <a:r>
              <a:rPr lang="tr-TR" dirty="0" err="1" smtClean="0">
                <a:latin typeface="PT Sans"/>
                <a:cs typeface="PT Sans"/>
              </a:rPr>
              <a:t>to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other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groups</a:t>
            </a:r>
            <a:r>
              <a:rPr lang="tr-TR" dirty="0" smtClean="0">
                <a:latin typeface="PT Sans"/>
                <a:cs typeface="PT Sans"/>
              </a:rPr>
              <a:t>.</a:t>
            </a:r>
          </a:p>
          <a:p>
            <a:r>
              <a:rPr lang="tr-TR" dirty="0" smtClean="0">
                <a:latin typeface="PT Sans"/>
                <a:cs typeface="PT Sans"/>
              </a:rPr>
              <a:t>No </a:t>
            </a:r>
            <a:r>
              <a:rPr lang="tr-TR" dirty="0" err="1" smtClean="0">
                <a:latin typeface="PT Sans"/>
                <a:cs typeface="PT Sans"/>
              </a:rPr>
              <a:t>difference</a:t>
            </a:r>
            <a:r>
              <a:rPr lang="tr-TR" dirty="0" smtClean="0">
                <a:latin typeface="PT Sans"/>
                <a:cs typeface="PT Sans"/>
              </a:rPr>
              <a:t> in </a:t>
            </a:r>
            <a:r>
              <a:rPr lang="tr-TR" dirty="0" err="1" smtClean="0">
                <a:latin typeface="PT Sans"/>
                <a:cs typeface="PT Sans"/>
              </a:rPr>
              <a:t>clinical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and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ongoing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pregnancy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rates</a:t>
            </a:r>
            <a:r>
              <a:rPr lang="tr-TR" dirty="0" smtClean="0">
                <a:latin typeface="PT Sans"/>
                <a:cs typeface="PT Sans"/>
              </a:rPr>
              <a:t>.</a:t>
            </a:r>
          </a:p>
          <a:p>
            <a:endParaRPr lang="en-US" dirty="0">
              <a:latin typeface="PT Sans"/>
              <a:cs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54667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err="1" smtClean="0">
                <a:solidFill>
                  <a:srgbClr val="69E6FF"/>
                </a:solidFill>
                <a:latin typeface="PT Sans"/>
                <a:cs typeface="PT Sans"/>
              </a:rPr>
              <a:t>Hyperresponder</a:t>
            </a:r>
            <a:endParaRPr lang="en-US" sz="4000" dirty="0">
              <a:solidFill>
                <a:srgbClr val="69E6FF"/>
              </a:solidFill>
              <a:latin typeface="PT Sans"/>
              <a:cs typeface="PT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>
                <a:latin typeface="PT Sans"/>
                <a:cs typeface="PT Sans"/>
              </a:rPr>
              <a:t>Number</a:t>
            </a:r>
            <a:r>
              <a:rPr lang="tr-TR" dirty="0" smtClean="0">
                <a:latin typeface="PT Sans"/>
                <a:cs typeface="PT Sans"/>
              </a:rPr>
              <a:t> of </a:t>
            </a:r>
            <a:r>
              <a:rPr lang="tr-TR" dirty="0" err="1" smtClean="0">
                <a:latin typeface="PT Sans"/>
                <a:cs typeface="PT Sans"/>
              </a:rPr>
              <a:t>follicles</a:t>
            </a:r>
            <a:r>
              <a:rPr lang="tr-TR" dirty="0" smtClean="0">
                <a:latin typeface="PT Sans"/>
                <a:cs typeface="PT Sans"/>
              </a:rPr>
              <a:t> 15</a:t>
            </a:r>
            <a:r>
              <a:rPr lang="tr-TR" dirty="0">
                <a:latin typeface="PT Sans"/>
                <a:cs typeface="PT Sans"/>
              </a:rPr>
              <a:t>-17 </a:t>
            </a:r>
            <a:r>
              <a:rPr lang="tr-TR" dirty="0" smtClean="0">
                <a:latin typeface="PT Sans"/>
                <a:cs typeface="PT Sans"/>
              </a:rPr>
              <a:t>mm, </a:t>
            </a:r>
            <a:r>
              <a:rPr lang="tr-TR" dirty="0" err="1" smtClean="0">
                <a:latin typeface="PT Sans"/>
                <a:cs typeface="PT Sans"/>
              </a:rPr>
              <a:t>number</a:t>
            </a:r>
            <a:r>
              <a:rPr lang="tr-TR" dirty="0" smtClean="0">
                <a:latin typeface="PT Sans"/>
                <a:cs typeface="PT Sans"/>
              </a:rPr>
              <a:t> of total </a:t>
            </a:r>
            <a:r>
              <a:rPr lang="tr-TR" dirty="0" err="1" smtClean="0">
                <a:latin typeface="PT Sans"/>
                <a:cs typeface="PT Sans"/>
              </a:rPr>
              <a:t>oocytes</a:t>
            </a:r>
            <a:r>
              <a:rPr lang="tr-TR" dirty="0" smtClean="0">
                <a:latin typeface="PT Sans"/>
                <a:cs typeface="PT Sans"/>
              </a:rPr>
              <a:t>, </a:t>
            </a:r>
            <a:r>
              <a:rPr lang="tr-TR" dirty="0" err="1" smtClean="0">
                <a:latin typeface="PT Sans"/>
                <a:cs typeface="PT Sans"/>
              </a:rPr>
              <a:t>mature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oocytes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were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significantly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lower</a:t>
            </a:r>
            <a:r>
              <a:rPr lang="tr-TR" dirty="0" smtClean="0">
                <a:latin typeface="PT Sans"/>
                <a:cs typeface="PT Sans"/>
              </a:rPr>
              <a:t> in </a:t>
            </a:r>
            <a:r>
              <a:rPr lang="tr-TR" dirty="0" err="1" smtClean="0">
                <a:latin typeface="PT Sans"/>
                <a:cs typeface="PT Sans"/>
              </a:rPr>
              <a:t>Group</a:t>
            </a:r>
            <a:r>
              <a:rPr lang="tr-TR" dirty="0" smtClean="0">
                <a:latin typeface="PT Sans"/>
                <a:cs typeface="PT Sans"/>
              </a:rPr>
              <a:t> 3 </a:t>
            </a:r>
            <a:r>
              <a:rPr lang="tr-TR" dirty="0" err="1" smtClean="0">
                <a:latin typeface="PT Sans"/>
                <a:cs typeface="PT Sans"/>
              </a:rPr>
              <a:t>when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compared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to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other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groups</a:t>
            </a:r>
            <a:endParaRPr lang="tr-TR" dirty="0" smtClean="0">
              <a:latin typeface="PT Sans"/>
              <a:cs typeface="PT Sans"/>
            </a:endParaRPr>
          </a:p>
          <a:p>
            <a:r>
              <a:rPr lang="tr-TR" dirty="0" smtClean="0">
                <a:latin typeface="PT Sans"/>
                <a:cs typeface="PT Sans"/>
              </a:rPr>
              <a:t>No </a:t>
            </a:r>
            <a:r>
              <a:rPr lang="tr-TR" dirty="0" err="1" smtClean="0">
                <a:latin typeface="PT Sans"/>
                <a:cs typeface="PT Sans"/>
              </a:rPr>
              <a:t>difference</a:t>
            </a:r>
            <a:r>
              <a:rPr lang="tr-TR" dirty="0" smtClean="0">
                <a:latin typeface="PT Sans"/>
                <a:cs typeface="PT Sans"/>
              </a:rPr>
              <a:t> in </a:t>
            </a:r>
            <a:r>
              <a:rPr lang="tr-TR" dirty="0" err="1" smtClean="0">
                <a:latin typeface="PT Sans"/>
                <a:cs typeface="PT Sans"/>
              </a:rPr>
              <a:t>clinical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pregnancy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rates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and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ongoing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pregnancy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rates</a:t>
            </a:r>
            <a:r>
              <a:rPr lang="tr-TR" dirty="0" smtClean="0">
                <a:latin typeface="PT Sans"/>
                <a:cs typeface="PT Sans"/>
              </a:rPr>
              <a:t>.  </a:t>
            </a:r>
            <a:endParaRPr lang="en-US" dirty="0">
              <a:latin typeface="PT Sans"/>
              <a:cs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418781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69E6FF"/>
                </a:solidFill>
                <a:latin typeface="PT Sans"/>
                <a:cs typeface="PT Sans"/>
              </a:rPr>
              <a:t>Conclusion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>
              <a:latin typeface="PT Sans"/>
              <a:cs typeface="PT Sans"/>
            </a:endParaRPr>
          </a:p>
          <a:p>
            <a:r>
              <a:rPr lang="tr-TR" dirty="0" err="1" smtClean="0">
                <a:latin typeface="PT Sans"/>
                <a:cs typeface="PT Sans"/>
              </a:rPr>
              <a:t>Controlled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ovarian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stimulation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longer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than</a:t>
            </a:r>
            <a:r>
              <a:rPr lang="tr-TR" dirty="0" smtClean="0">
                <a:latin typeface="PT Sans"/>
                <a:cs typeface="PT Sans"/>
              </a:rPr>
              <a:t> 13 </a:t>
            </a:r>
            <a:r>
              <a:rPr lang="tr-TR" dirty="0" err="1" smtClean="0">
                <a:latin typeface="PT Sans"/>
                <a:cs typeface="PT Sans"/>
              </a:rPr>
              <a:t>days</a:t>
            </a:r>
            <a:r>
              <a:rPr lang="tr-TR" dirty="0" smtClean="0">
                <a:latin typeface="PT Sans"/>
                <a:cs typeface="PT Sans"/>
              </a:rPr>
              <a:t> is </a:t>
            </a:r>
            <a:r>
              <a:rPr lang="tr-TR" dirty="0" err="1" smtClean="0">
                <a:latin typeface="PT Sans"/>
                <a:cs typeface="PT Sans"/>
              </a:rPr>
              <a:t>associated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with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lower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ongoing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pregnancy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rates</a:t>
            </a:r>
            <a:r>
              <a:rPr lang="tr-TR" dirty="0">
                <a:latin typeface="PT Sans"/>
                <a:cs typeface="PT Sans"/>
              </a:rPr>
              <a:t> </a:t>
            </a:r>
            <a:r>
              <a:rPr lang="tr-TR" dirty="0" smtClean="0">
                <a:latin typeface="PT Sans"/>
                <a:cs typeface="PT Sans"/>
              </a:rPr>
              <a:t>in </a:t>
            </a:r>
            <a:r>
              <a:rPr lang="tr-TR" dirty="0" err="1" smtClean="0">
                <a:latin typeface="PT Sans"/>
                <a:cs typeface="PT Sans"/>
              </a:rPr>
              <a:t>poor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responder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patients</a:t>
            </a:r>
            <a:r>
              <a:rPr lang="tr-TR" dirty="0" smtClean="0">
                <a:latin typeface="PT Sans"/>
                <a:cs typeface="PT Sans"/>
              </a:rPr>
              <a:t>, but in </a:t>
            </a:r>
            <a:r>
              <a:rPr lang="tr-TR" dirty="0" err="1" smtClean="0">
                <a:latin typeface="PT Sans"/>
                <a:cs typeface="PT Sans"/>
              </a:rPr>
              <a:t>normo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and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hyperresponder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patients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no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negative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effect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was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observed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regarding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pregnancy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rates</a:t>
            </a:r>
            <a:r>
              <a:rPr lang="tr-TR" dirty="0" smtClean="0">
                <a:latin typeface="PT Sans"/>
                <a:cs typeface="PT Sans"/>
              </a:rPr>
              <a:t>.</a:t>
            </a:r>
            <a:endParaRPr lang="en-US" dirty="0">
              <a:latin typeface="PT Sans"/>
              <a:cs typeface="PT Sans"/>
            </a:endParaRPr>
          </a:p>
          <a:p>
            <a:endParaRPr lang="en-US" dirty="0" smtClean="0">
              <a:latin typeface="PT Sans"/>
              <a:cs typeface="PT Sans"/>
            </a:endParaRPr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200" y="188913"/>
            <a:ext cx="3062288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111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rgbClr val="69E6FF"/>
                </a:solidFill>
              </a:rPr>
              <a:t>Introduction</a:t>
            </a:r>
            <a:endParaRPr lang="en-US" sz="4000" dirty="0">
              <a:solidFill>
                <a:srgbClr val="69E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PT Sans"/>
                <a:cs typeface="PT Sans"/>
              </a:rPr>
              <a:t>Since the </a:t>
            </a:r>
            <a:r>
              <a:rPr lang="en-US" dirty="0" smtClean="0">
                <a:latin typeface="PT Sans"/>
                <a:cs typeface="PT Sans"/>
              </a:rPr>
              <a:t>first </a:t>
            </a:r>
            <a:r>
              <a:rPr lang="en-US" dirty="0">
                <a:latin typeface="PT Sans"/>
                <a:cs typeface="PT Sans"/>
              </a:rPr>
              <a:t>successful use </a:t>
            </a:r>
            <a:r>
              <a:rPr lang="en-US" dirty="0" smtClean="0">
                <a:latin typeface="PT Sans"/>
                <a:cs typeface="PT Sans"/>
              </a:rPr>
              <a:t>of assisted reproductive  </a:t>
            </a:r>
            <a:r>
              <a:rPr lang="en-US" dirty="0">
                <a:latin typeface="PT Sans"/>
                <a:cs typeface="PT Sans"/>
              </a:rPr>
              <a:t>technology in 1978, much effort has been made to </a:t>
            </a:r>
            <a:r>
              <a:rPr lang="en-US" dirty="0" smtClean="0">
                <a:latin typeface="PT Sans"/>
                <a:cs typeface="PT Sans"/>
              </a:rPr>
              <a:t>understand the </a:t>
            </a:r>
            <a:r>
              <a:rPr lang="en-US" dirty="0">
                <a:latin typeface="PT Sans"/>
                <a:cs typeface="PT Sans"/>
              </a:rPr>
              <a:t>factors that affect IVF outcomes </a:t>
            </a:r>
            <a:r>
              <a:rPr lang="en-US" sz="2000" dirty="0">
                <a:solidFill>
                  <a:srgbClr val="FF6600"/>
                </a:solidFill>
                <a:latin typeface="PT Sans"/>
                <a:cs typeface="PT Sans"/>
              </a:rPr>
              <a:t>(Steptoe and Edwards, 1978</a:t>
            </a:r>
            <a:r>
              <a:rPr lang="en-US" sz="2000" dirty="0" smtClean="0">
                <a:solidFill>
                  <a:srgbClr val="FF6600"/>
                </a:solidFill>
                <a:latin typeface="PT Sans"/>
                <a:cs typeface="PT Sans"/>
              </a:rPr>
              <a:t>; Cramer </a:t>
            </a:r>
            <a:r>
              <a:rPr lang="en-US" sz="2000" dirty="0">
                <a:solidFill>
                  <a:srgbClr val="FF6600"/>
                </a:solidFill>
                <a:latin typeface="PT Sans"/>
                <a:cs typeface="PT Sans"/>
              </a:rPr>
              <a:t>et al., 2000)</a:t>
            </a:r>
            <a:r>
              <a:rPr lang="en-US" dirty="0">
                <a:latin typeface="PT Sans"/>
                <a:cs typeface="PT Sans"/>
              </a:rPr>
              <a:t>. T</a:t>
            </a:r>
            <a:r>
              <a:rPr lang="en-US" dirty="0" smtClean="0">
                <a:latin typeface="PT Sans"/>
                <a:cs typeface="PT Sans"/>
              </a:rPr>
              <a:t>he </a:t>
            </a:r>
            <a:r>
              <a:rPr lang="en-US" dirty="0">
                <a:latin typeface="PT Sans"/>
                <a:cs typeface="PT Sans"/>
              </a:rPr>
              <a:t>most </a:t>
            </a:r>
            <a:r>
              <a:rPr lang="en-US" dirty="0" smtClean="0">
                <a:latin typeface="PT Sans"/>
                <a:cs typeface="PT Sans"/>
              </a:rPr>
              <a:t>important factor </a:t>
            </a:r>
            <a:r>
              <a:rPr lang="en-US" dirty="0">
                <a:latin typeface="PT Sans"/>
                <a:cs typeface="PT Sans"/>
              </a:rPr>
              <a:t>is </a:t>
            </a:r>
            <a:r>
              <a:rPr lang="en-US" dirty="0" smtClean="0">
                <a:latin typeface="PT Sans"/>
                <a:cs typeface="PT Sans"/>
              </a:rPr>
              <a:t>ovarian ageing &amp; the </a:t>
            </a:r>
            <a:r>
              <a:rPr lang="en-US" dirty="0">
                <a:latin typeface="PT Sans"/>
                <a:cs typeface="PT Sans"/>
              </a:rPr>
              <a:t>incidence of infertility is proportional to maternal </a:t>
            </a:r>
            <a:r>
              <a:rPr lang="en-US" dirty="0" smtClean="0">
                <a:latin typeface="PT Sans"/>
                <a:cs typeface="PT Sans"/>
              </a:rPr>
              <a:t>age </a:t>
            </a:r>
            <a:r>
              <a:rPr lang="en-US" sz="2000" dirty="0" smtClean="0">
                <a:solidFill>
                  <a:srgbClr val="FF6600"/>
                </a:solidFill>
                <a:latin typeface="PT Sans"/>
                <a:cs typeface="PT Sans"/>
              </a:rPr>
              <a:t>(</a:t>
            </a:r>
            <a:r>
              <a:rPr lang="en-US" sz="2000" dirty="0">
                <a:solidFill>
                  <a:srgbClr val="FF6600"/>
                </a:solidFill>
                <a:latin typeface="PT Sans"/>
                <a:cs typeface="PT Sans"/>
              </a:rPr>
              <a:t>Menken et al., </a:t>
            </a:r>
            <a:r>
              <a:rPr lang="en-US" sz="2000" dirty="0" smtClean="0">
                <a:solidFill>
                  <a:srgbClr val="FF6600"/>
                </a:solidFill>
                <a:latin typeface="PT Sans"/>
                <a:cs typeface="PT Sans"/>
              </a:rPr>
              <a:t>1986</a:t>
            </a:r>
            <a:r>
              <a:rPr lang="en-US" sz="2000" dirty="0">
                <a:solidFill>
                  <a:srgbClr val="FF6600"/>
                </a:solidFill>
                <a:latin typeface="PT Sans"/>
                <a:cs typeface="PT San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2316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1248"/>
            <a:ext cx="8229600" cy="6254424"/>
          </a:xfrm>
        </p:spPr>
        <p:txBody>
          <a:bodyPr>
            <a:noAutofit/>
          </a:bodyPr>
          <a:lstStyle/>
          <a:p>
            <a:r>
              <a:rPr lang="en-US" dirty="0">
                <a:latin typeface="PT Sans"/>
                <a:cs typeface="PT Sans"/>
              </a:rPr>
              <a:t>Other factors known to affect assisted </a:t>
            </a:r>
            <a:r>
              <a:rPr lang="en-US" dirty="0" smtClean="0">
                <a:latin typeface="PT Sans"/>
                <a:cs typeface="PT Sans"/>
              </a:rPr>
              <a:t>reproductive treatment </a:t>
            </a:r>
            <a:r>
              <a:rPr lang="en-US" dirty="0">
                <a:latin typeface="PT Sans"/>
                <a:cs typeface="PT Sans"/>
              </a:rPr>
              <a:t>outcomes include laboratory quality, the duration </a:t>
            </a:r>
            <a:r>
              <a:rPr lang="en-US" dirty="0" smtClean="0">
                <a:latin typeface="PT Sans"/>
                <a:cs typeface="PT Sans"/>
              </a:rPr>
              <a:t>of infertility</a:t>
            </a:r>
            <a:r>
              <a:rPr lang="en-US" dirty="0">
                <a:latin typeface="PT Sans"/>
                <a:cs typeface="PT Sans"/>
              </a:rPr>
              <a:t>, and previous successful pregnancies </a:t>
            </a:r>
            <a:r>
              <a:rPr lang="en-US" sz="2000" dirty="0">
                <a:solidFill>
                  <a:srgbClr val="FF6600"/>
                </a:solidFill>
                <a:latin typeface="PT Sans"/>
                <a:cs typeface="PT Sans"/>
              </a:rPr>
              <a:t>(Templeton et al.</a:t>
            </a:r>
            <a:r>
              <a:rPr lang="en-US" sz="2000" dirty="0" smtClean="0">
                <a:solidFill>
                  <a:srgbClr val="FF6600"/>
                </a:solidFill>
                <a:latin typeface="PT Sans"/>
                <a:cs typeface="PT Sans"/>
              </a:rPr>
              <a:t>,1996</a:t>
            </a:r>
            <a:r>
              <a:rPr lang="en-US" sz="2000" dirty="0">
                <a:solidFill>
                  <a:srgbClr val="FF6600"/>
                </a:solidFill>
                <a:latin typeface="PT Sans"/>
                <a:cs typeface="PT Sans"/>
              </a:rPr>
              <a:t>)</a:t>
            </a:r>
            <a:r>
              <a:rPr lang="en-US" dirty="0">
                <a:latin typeface="PT Sans"/>
                <a:cs typeface="PT Sans"/>
              </a:rPr>
              <a:t>. </a:t>
            </a:r>
            <a:r>
              <a:rPr lang="en-US" dirty="0" smtClean="0">
                <a:latin typeface="PT Sans"/>
                <a:cs typeface="PT Sans"/>
              </a:rPr>
              <a:t>However, </a:t>
            </a:r>
            <a:r>
              <a:rPr lang="en-US" dirty="0">
                <a:latin typeface="PT Sans"/>
                <a:cs typeface="PT Sans"/>
              </a:rPr>
              <a:t>none of these factors are </a:t>
            </a:r>
            <a:r>
              <a:rPr lang="en-US" dirty="0" smtClean="0">
                <a:latin typeface="PT Sans"/>
                <a:cs typeface="PT Sans"/>
              </a:rPr>
              <a:t>readily modifiable.</a:t>
            </a:r>
          </a:p>
          <a:p>
            <a:r>
              <a:rPr lang="en-US" dirty="0">
                <a:latin typeface="PT Sans"/>
                <a:cs typeface="PT Sans"/>
              </a:rPr>
              <a:t>In contrast, factors that may be </a:t>
            </a:r>
            <a:r>
              <a:rPr lang="en-US" dirty="0" smtClean="0">
                <a:latin typeface="PT Sans"/>
                <a:cs typeface="PT Sans"/>
              </a:rPr>
              <a:t>modified </a:t>
            </a:r>
            <a:r>
              <a:rPr lang="en-US" dirty="0">
                <a:latin typeface="PT Sans"/>
                <a:cs typeface="PT Sans"/>
              </a:rPr>
              <a:t>include the </a:t>
            </a:r>
            <a:r>
              <a:rPr lang="en-US" dirty="0" smtClean="0">
                <a:latin typeface="PT Sans"/>
                <a:cs typeface="PT Sans"/>
              </a:rPr>
              <a:t>length of </a:t>
            </a:r>
            <a:r>
              <a:rPr lang="en-US" dirty="0" err="1">
                <a:latin typeface="PT Sans"/>
                <a:cs typeface="PT Sans"/>
              </a:rPr>
              <a:t>gonadotrophin</a:t>
            </a:r>
            <a:r>
              <a:rPr lang="en-US" dirty="0">
                <a:latin typeface="PT Sans"/>
                <a:cs typeface="PT Sans"/>
              </a:rPr>
              <a:t> </a:t>
            </a:r>
            <a:r>
              <a:rPr lang="en-US" dirty="0" smtClean="0">
                <a:latin typeface="PT Sans"/>
                <a:cs typeface="PT Sans"/>
              </a:rPr>
              <a:t>stimulation (</a:t>
            </a:r>
            <a:r>
              <a:rPr lang="en-US" dirty="0">
                <a:latin typeface="PT Sans"/>
                <a:cs typeface="PT Sans"/>
              </a:rPr>
              <a:t>the time it takes for the leading follicles to reach </a:t>
            </a:r>
            <a:r>
              <a:rPr lang="en-US" dirty="0" smtClean="0">
                <a:latin typeface="PT Sans"/>
                <a:cs typeface="PT Sans"/>
              </a:rPr>
              <a:t>a predetermined </a:t>
            </a:r>
            <a:r>
              <a:rPr lang="en-US" dirty="0">
                <a:latin typeface="PT Sans"/>
                <a:cs typeface="PT Sans"/>
              </a:rPr>
              <a:t>size, e.g. 17–18 </a:t>
            </a:r>
            <a:r>
              <a:rPr lang="en-US" dirty="0" smtClean="0">
                <a:latin typeface="PT Sans"/>
                <a:cs typeface="PT Sans"/>
              </a:rPr>
              <a:t>mm), </a:t>
            </a:r>
            <a:r>
              <a:rPr lang="en-US" dirty="0">
                <a:latin typeface="PT Sans"/>
                <a:cs typeface="PT Sans"/>
              </a:rPr>
              <a:t>and the dosage </a:t>
            </a:r>
            <a:r>
              <a:rPr lang="en-US" dirty="0" smtClean="0">
                <a:latin typeface="PT Sans"/>
                <a:cs typeface="PT Sans"/>
              </a:rPr>
              <a:t>of  </a:t>
            </a:r>
            <a:r>
              <a:rPr lang="en-US" dirty="0" err="1" smtClean="0">
                <a:latin typeface="PT Sans"/>
                <a:cs typeface="PT Sans"/>
              </a:rPr>
              <a:t>gonadotrophins</a:t>
            </a:r>
            <a:r>
              <a:rPr lang="en-US" dirty="0" smtClean="0">
                <a:latin typeface="PT Sans"/>
                <a:cs typeface="PT Sans"/>
              </a:rPr>
              <a:t> </a:t>
            </a:r>
            <a:r>
              <a:rPr lang="en-US" dirty="0">
                <a:latin typeface="PT Sans"/>
                <a:cs typeface="PT Sans"/>
              </a:rPr>
              <a:t>utilized.</a:t>
            </a:r>
            <a:endParaRPr lang="en-US" dirty="0" smtClean="0">
              <a:latin typeface="PT Sans"/>
              <a:cs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285664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PT Sans"/>
                <a:cs typeface="PT Sans"/>
              </a:rPr>
              <a:t>Clinicians tend </a:t>
            </a:r>
            <a:r>
              <a:rPr lang="en-US" dirty="0">
                <a:latin typeface="PT Sans"/>
                <a:cs typeface="PT Sans"/>
              </a:rPr>
              <a:t>to assume that there is an </a:t>
            </a:r>
            <a:r>
              <a:rPr lang="en-US" dirty="0" smtClean="0">
                <a:latin typeface="PT Sans"/>
                <a:cs typeface="PT Sans"/>
              </a:rPr>
              <a:t>ideal length of stimulation, </a:t>
            </a:r>
            <a:r>
              <a:rPr lang="en-US" dirty="0">
                <a:latin typeface="PT Sans"/>
                <a:cs typeface="PT Sans"/>
              </a:rPr>
              <a:t>and </a:t>
            </a:r>
            <a:r>
              <a:rPr lang="en-US" dirty="0" smtClean="0">
                <a:latin typeface="PT Sans"/>
                <a:cs typeface="PT Sans"/>
              </a:rPr>
              <a:t>longer or shorter duration </a:t>
            </a:r>
            <a:r>
              <a:rPr lang="en-US" dirty="0">
                <a:latin typeface="PT Sans"/>
                <a:cs typeface="PT Sans"/>
              </a:rPr>
              <a:t>is cause for </a:t>
            </a:r>
            <a:r>
              <a:rPr lang="en-US" dirty="0" smtClean="0">
                <a:latin typeface="PT Sans"/>
                <a:cs typeface="PT Sans"/>
              </a:rPr>
              <a:t>concern which may </a:t>
            </a:r>
            <a:r>
              <a:rPr lang="en-US" dirty="0">
                <a:latin typeface="PT Sans"/>
                <a:cs typeface="PT Sans"/>
              </a:rPr>
              <a:t>influence success of </a:t>
            </a:r>
            <a:r>
              <a:rPr lang="en-US" dirty="0" smtClean="0">
                <a:latin typeface="PT Sans"/>
                <a:cs typeface="PT Sans"/>
              </a:rPr>
              <a:t>ART.</a:t>
            </a:r>
          </a:p>
          <a:p>
            <a:r>
              <a:rPr lang="en-US" dirty="0">
                <a:latin typeface="PT Sans"/>
                <a:cs typeface="PT Sans"/>
              </a:rPr>
              <a:t>The objective of the </a:t>
            </a:r>
            <a:r>
              <a:rPr lang="en-US" dirty="0" smtClean="0">
                <a:latin typeface="PT Sans"/>
                <a:cs typeface="PT Sans"/>
              </a:rPr>
              <a:t>current study </a:t>
            </a:r>
            <a:r>
              <a:rPr lang="en-US" dirty="0">
                <a:latin typeface="PT Sans"/>
                <a:cs typeface="PT Sans"/>
              </a:rPr>
              <a:t>was to determine if </a:t>
            </a:r>
            <a:r>
              <a:rPr lang="en-US" dirty="0" smtClean="0">
                <a:latin typeface="PT Sans"/>
                <a:cs typeface="PT Sans"/>
              </a:rPr>
              <a:t>the </a:t>
            </a:r>
            <a:r>
              <a:rPr lang="en-US" dirty="0">
                <a:latin typeface="PT Sans"/>
                <a:cs typeface="PT Sans"/>
              </a:rPr>
              <a:t>length of ovarian </a:t>
            </a:r>
            <a:r>
              <a:rPr lang="en-US" dirty="0" smtClean="0">
                <a:latin typeface="PT Sans"/>
                <a:cs typeface="PT Sans"/>
              </a:rPr>
              <a:t>stimulation affect ART outcomes. </a:t>
            </a:r>
            <a:endParaRPr lang="en-US" dirty="0">
              <a:latin typeface="PT Sans"/>
              <a:cs typeface="PT Sans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5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83436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rgbClr val="69E6FF"/>
                </a:solidFill>
                <a:latin typeface="PT Sans"/>
                <a:cs typeface="PT Sans"/>
              </a:rPr>
              <a:t>Materials &amp; Methods </a:t>
            </a:r>
            <a:endParaRPr lang="en-US" sz="4000" dirty="0">
              <a:solidFill>
                <a:srgbClr val="69E6FF"/>
              </a:solidFill>
              <a:latin typeface="PT Sans"/>
              <a:cs typeface="PT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44621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PT Sans"/>
                <a:cs typeface="PT Sans"/>
              </a:rPr>
              <a:t>Medical records of </a:t>
            </a:r>
            <a:r>
              <a:rPr lang="en-US" dirty="0" smtClean="0">
                <a:latin typeface="PT Sans"/>
                <a:cs typeface="PT Sans"/>
              </a:rPr>
              <a:t>3194 </a:t>
            </a:r>
            <a:r>
              <a:rPr lang="en-US" dirty="0">
                <a:latin typeface="PT Sans"/>
                <a:cs typeface="PT Sans"/>
              </a:rPr>
              <a:t>treatment cycles from March </a:t>
            </a:r>
            <a:r>
              <a:rPr lang="en-US" dirty="0" smtClean="0">
                <a:latin typeface="PT Sans"/>
                <a:cs typeface="PT Sans"/>
              </a:rPr>
              <a:t>2007 through </a:t>
            </a:r>
            <a:r>
              <a:rPr lang="en-US" dirty="0">
                <a:latin typeface="PT Sans"/>
                <a:cs typeface="PT Sans"/>
              </a:rPr>
              <a:t>August </a:t>
            </a:r>
            <a:r>
              <a:rPr lang="en-US" dirty="0" smtClean="0">
                <a:latin typeface="PT Sans"/>
                <a:cs typeface="PT Sans"/>
              </a:rPr>
              <a:t>2016 </a:t>
            </a:r>
            <a:r>
              <a:rPr lang="en-US" dirty="0">
                <a:latin typeface="PT Sans"/>
                <a:cs typeface="PT Sans"/>
              </a:rPr>
              <a:t>at the </a:t>
            </a:r>
            <a:r>
              <a:rPr lang="en-US" dirty="0" err="1">
                <a:latin typeface="PT Sans"/>
                <a:cs typeface="PT Sans"/>
              </a:rPr>
              <a:t>Etlik</a:t>
            </a:r>
            <a:r>
              <a:rPr lang="en-US" dirty="0">
                <a:latin typeface="PT Sans"/>
                <a:cs typeface="PT Sans"/>
              </a:rPr>
              <a:t> </a:t>
            </a:r>
            <a:r>
              <a:rPr lang="en-US" dirty="0" err="1">
                <a:latin typeface="PT Sans"/>
                <a:cs typeface="PT Sans"/>
              </a:rPr>
              <a:t>Zubeyde</a:t>
            </a:r>
            <a:r>
              <a:rPr lang="en-US" dirty="0">
                <a:latin typeface="PT Sans"/>
                <a:cs typeface="PT Sans"/>
              </a:rPr>
              <a:t> </a:t>
            </a:r>
            <a:r>
              <a:rPr lang="en-US" dirty="0" err="1">
                <a:latin typeface="PT Sans"/>
                <a:cs typeface="PT Sans"/>
              </a:rPr>
              <a:t>Hanım</a:t>
            </a:r>
            <a:r>
              <a:rPr lang="en-US" dirty="0">
                <a:latin typeface="PT Sans"/>
                <a:cs typeface="PT Sans"/>
              </a:rPr>
              <a:t> </a:t>
            </a:r>
            <a:r>
              <a:rPr lang="en-US" dirty="0" smtClean="0">
                <a:latin typeface="PT Sans"/>
                <a:cs typeface="PT Sans"/>
              </a:rPr>
              <a:t>Women’s Health Research and Education Hospital</a:t>
            </a:r>
            <a:r>
              <a:rPr lang="en-US" dirty="0">
                <a:latin typeface="PT Sans"/>
                <a:cs typeface="PT Sans"/>
              </a:rPr>
              <a:t>, Center of </a:t>
            </a:r>
            <a:r>
              <a:rPr lang="en-US" dirty="0" smtClean="0">
                <a:latin typeface="PT Sans"/>
                <a:cs typeface="PT Sans"/>
              </a:rPr>
              <a:t>Assisted Reproduction </a:t>
            </a:r>
            <a:r>
              <a:rPr lang="en-US" dirty="0">
                <a:latin typeface="PT Sans"/>
                <a:cs typeface="PT Sans"/>
              </a:rPr>
              <a:t>were reviewed using a computer based database</a:t>
            </a:r>
            <a:r>
              <a:rPr lang="en-US" dirty="0" smtClean="0">
                <a:latin typeface="PT Sans"/>
                <a:cs typeface="PT Sans"/>
              </a:rPr>
              <a:t>.</a:t>
            </a:r>
            <a:r>
              <a:rPr lang="en-US" dirty="0">
                <a:latin typeface="PT Sans"/>
                <a:cs typeface="PT Sans"/>
              </a:rPr>
              <a:t> All IVF and ICSI </a:t>
            </a:r>
            <a:r>
              <a:rPr lang="en-US" dirty="0" smtClean="0">
                <a:latin typeface="PT Sans"/>
                <a:cs typeface="PT Sans"/>
              </a:rPr>
              <a:t>cycles were identified. </a:t>
            </a:r>
          </a:p>
          <a:p>
            <a:pPr marL="0" indent="0">
              <a:buNone/>
            </a:pPr>
            <a:endParaRPr lang="en-US" dirty="0" smtClean="0">
              <a:latin typeface="PT Sans"/>
              <a:cs typeface="PT Sans"/>
            </a:endParaRPr>
          </a:p>
          <a:p>
            <a:r>
              <a:rPr lang="en-US" dirty="0">
                <a:latin typeface="PT Sans"/>
                <a:cs typeface="PT Sans"/>
              </a:rPr>
              <a:t>Cycles were divided into 3 groups according to the length of stimulation; cycles with a duration of stimulation </a:t>
            </a:r>
            <a:r>
              <a:rPr lang="tr-TR" dirty="0">
                <a:latin typeface="PT Sans"/>
                <a:cs typeface="PT Sans"/>
              </a:rPr>
              <a:t>≤8 </a:t>
            </a:r>
            <a:r>
              <a:rPr lang="tr-TR" dirty="0" err="1">
                <a:latin typeface="PT Sans"/>
                <a:cs typeface="PT Sans"/>
              </a:rPr>
              <a:t>days</a:t>
            </a:r>
            <a:r>
              <a:rPr lang="tr-TR" dirty="0">
                <a:latin typeface="PT Sans"/>
                <a:cs typeface="PT Sans"/>
              </a:rPr>
              <a:t> as </a:t>
            </a:r>
            <a:r>
              <a:rPr lang="en-US" dirty="0">
                <a:latin typeface="PT Sans"/>
                <a:cs typeface="PT Sans"/>
              </a:rPr>
              <a:t>Group 1, between 9 and 12 days as Group 2 and duration of stimulation  longer than 13 days as Group 3.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82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PT Sans"/>
                <a:cs typeface="PT Sans"/>
              </a:rPr>
              <a:t>Only </a:t>
            </a:r>
            <a:r>
              <a:rPr lang="en-US" dirty="0" smtClean="0">
                <a:latin typeface="PT Sans"/>
                <a:cs typeface="PT Sans"/>
              </a:rPr>
              <a:t>fresh cycles </a:t>
            </a:r>
            <a:r>
              <a:rPr lang="en-US" dirty="0">
                <a:latin typeface="PT Sans"/>
                <a:cs typeface="PT Sans"/>
              </a:rPr>
              <a:t>were considered eligible for </a:t>
            </a:r>
            <a:r>
              <a:rPr lang="en-US" dirty="0" smtClean="0">
                <a:latin typeface="PT Sans"/>
                <a:cs typeface="PT Sans"/>
              </a:rPr>
              <a:t>inclusion. Frozen </a:t>
            </a:r>
            <a:r>
              <a:rPr lang="en-US" dirty="0">
                <a:latin typeface="PT Sans"/>
                <a:cs typeface="PT Sans"/>
              </a:rPr>
              <a:t>embryo transfer cycles, natural cycles, cycles  </a:t>
            </a:r>
            <a:r>
              <a:rPr lang="en-US" dirty="0" smtClean="0">
                <a:latin typeface="PT Sans"/>
                <a:cs typeface="PT Sans"/>
              </a:rPr>
              <a:t>cancelled due to no </a:t>
            </a:r>
            <a:r>
              <a:rPr lang="en-US" dirty="0">
                <a:latin typeface="PT Sans"/>
                <a:cs typeface="PT Sans"/>
              </a:rPr>
              <a:t>response to </a:t>
            </a:r>
            <a:r>
              <a:rPr lang="en-US" dirty="0" err="1">
                <a:latin typeface="PT Sans"/>
                <a:cs typeface="PT Sans"/>
              </a:rPr>
              <a:t>gonadotrophins</a:t>
            </a:r>
            <a:r>
              <a:rPr lang="en-US" dirty="0">
                <a:latin typeface="PT Sans"/>
                <a:cs typeface="PT Sans"/>
              </a:rPr>
              <a:t>, cycles with no sperm  </a:t>
            </a:r>
            <a:r>
              <a:rPr lang="en-US" dirty="0" smtClean="0">
                <a:latin typeface="PT Sans"/>
                <a:cs typeface="PT Sans"/>
              </a:rPr>
              <a:t>and oocyte retrieval </a:t>
            </a:r>
            <a:r>
              <a:rPr lang="en-US" dirty="0">
                <a:latin typeface="PT Sans"/>
                <a:cs typeface="PT Sans"/>
              </a:rPr>
              <a:t>were excluded from the study. </a:t>
            </a:r>
            <a:endParaRPr lang="en-US" dirty="0" smtClean="0">
              <a:latin typeface="PT Sans"/>
              <a:cs typeface="PT Sans"/>
            </a:endParaRPr>
          </a:p>
          <a:p>
            <a:endParaRPr lang="en-US" dirty="0">
              <a:latin typeface="PT Sans"/>
              <a:cs typeface="PT Sans"/>
            </a:endParaRPr>
          </a:p>
          <a:p>
            <a:r>
              <a:rPr lang="en-US" dirty="0">
                <a:latin typeface="PT Sans"/>
                <a:cs typeface="PT Sans"/>
              </a:rPr>
              <a:t>The approval of the local ethics committee was obtained at the beginning of the study .</a:t>
            </a:r>
          </a:p>
          <a:p>
            <a:pPr marL="0" indent="0">
              <a:buNone/>
            </a:pPr>
            <a:endParaRPr lang="en-US" dirty="0">
              <a:latin typeface="PT Sans"/>
              <a:cs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93616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dirty="0" smtClean="0">
                <a:solidFill>
                  <a:srgbClr val="69E6FF"/>
                </a:solidFill>
                <a:latin typeface="PT Sans"/>
                <a:cs typeface="PT Sans"/>
              </a:rPr>
              <a:t>Results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>
                <a:latin typeface="PT Sans"/>
                <a:cs typeface="PT Sans"/>
              </a:rPr>
              <a:t>A total of 3194 </a:t>
            </a:r>
            <a:r>
              <a:rPr lang="tr-TR" dirty="0" err="1" smtClean="0">
                <a:latin typeface="PT Sans"/>
                <a:cs typeface="PT Sans"/>
              </a:rPr>
              <a:t>cycles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were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included</a:t>
            </a:r>
            <a:r>
              <a:rPr lang="tr-TR" dirty="0" smtClean="0">
                <a:latin typeface="PT Sans"/>
                <a:cs typeface="PT Sans"/>
              </a:rPr>
              <a:t> </a:t>
            </a:r>
          </a:p>
          <a:p>
            <a:r>
              <a:rPr lang="tr-TR" dirty="0" err="1" smtClean="0">
                <a:latin typeface="PT Sans"/>
                <a:cs typeface="PT Sans"/>
              </a:rPr>
              <a:t>Long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>
                <a:latin typeface="PT Sans"/>
                <a:cs typeface="PT Sans"/>
              </a:rPr>
              <a:t>agonist</a:t>
            </a:r>
            <a:r>
              <a:rPr lang="tr-TR" dirty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protocol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was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used</a:t>
            </a:r>
            <a:r>
              <a:rPr lang="tr-TR" dirty="0" smtClean="0">
                <a:latin typeface="PT Sans"/>
                <a:cs typeface="PT Sans"/>
              </a:rPr>
              <a:t> in 1356 (42.6%) </a:t>
            </a:r>
            <a:r>
              <a:rPr lang="tr-TR" dirty="0" err="1" smtClean="0">
                <a:latin typeface="PT Sans"/>
                <a:cs typeface="PT Sans"/>
              </a:rPr>
              <a:t>cycles</a:t>
            </a:r>
            <a:r>
              <a:rPr lang="tr-TR" dirty="0" smtClean="0">
                <a:latin typeface="PT Sans"/>
                <a:cs typeface="PT Sans"/>
              </a:rPr>
              <a:t>, </a:t>
            </a:r>
            <a:r>
              <a:rPr lang="tr-TR" dirty="0" err="1" smtClean="0">
                <a:latin typeface="PT Sans"/>
                <a:cs typeface="PT Sans"/>
              </a:rPr>
              <a:t>microdose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flare</a:t>
            </a:r>
            <a:r>
              <a:rPr lang="tr-TR" dirty="0" smtClean="0">
                <a:latin typeface="PT Sans"/>
                <a:cs typeface="PT Sans"/>
              </a:rPr>
              <a:t> in 486 (15.3%) </a:t>
            </a:r>
            <a:r>
              <a:rPr lang="tr-TR" dirty="0" err="1" smtClean="0">
                <a:latin typeface="PT Sans"/>
                <a:cs typeface="PT Sans"/>
              </a:rPr>
              <a:t>cycles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and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GnRH</a:t>
            </a:r>
            <a:r>
              <a:rPr lang="tr-TR" dirty="0" smtClean="0">
                <a:latin typeface="PT Sans"/>
                <a:cs typeface="PT Sans"/>
              </a:rPr>
              <a:t> antagonist in 1342 (42.1%) </a:t>
            </a:r>
            <a:r>
              <a:rPr lang="tr-TR" dirty="0" err="1" smtClean="0">
                <a:latin typeface="PT Sans"/>
                <a:cs typeface="PT Sans"/>
              </a:rPr>
              <a:t>cycles</a:t>
            </a:r>
            <a:r>
              <a:rPr lang="tr-TR" dirty="0" smtClean="0">
                <a:latin typeface="PT Sans"/>
                <a:cs typeface="PT Sans"/>
              </a:rPr>
              <a:t>. </a:t>
            </a:r>
          </a:p>
          <a:p>
            <a:r>
              <a:rPr lang="tr-TR" dirty="0" smtClean="0">
                <a:latin typeface="PT Sans"/>
                <a:cs typeface="PT Sans"/>
              </a:rPr>
              <a:t>%42.2 of </a:t>
            </a:r>
            <a:r>
              <a:rPr lang="tr-TR" dirty="0" err="1" smtClean="0">
                <a:latin typeface="PT Sans"/>
                <a:cs typeface="PT Sans"/>
              </a:rPr>
              <a:t>cases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were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male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factor</a:t>
            </a:r>
            <a:r>
              <a:rPr lang="tr-TR" dirty="0" smtClean="0">
                <a:latin typeface="PT Sans"/>
                <a:cs typeface="PT Sans"/>
              </a:rPr>
              <a:t>, %29.7 </a:t>
            </a:r>
            <a:r>
              <a:rPr lang="tr-TR" dirty="0" err="1" smtClean="0">
                <a:latin typeface="PT Sans"/>
                <a:cs typeface="PT Sans"/>
              </a:rPr>
              <a:t>were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unexplained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infertility</a:t>
            </a:r>
            <a:r>
              <a:rPr lang="tr-TR" dirty="0" smtClean="0">
                <a:latin typeface="PT Sans"/>
                <a:cs typeface="PT Sans"/>
              </a:rPr>
              <a:t> , %6 </a:t>
            </a:r>
            <a:r>
              <a:rPr lang="tr-TR" dirty="0" err="1" smtClean="0">
                <a:latin typeface="PT Sans"/>
                <a:cs typeface="PT Sans"/>
              </a:rPr>
              <a:t>tubal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factor</a:t>
            </a:r>
            <a:r>
              <a:rPr lang="tr-TR" dirty="0" smtClean="0">
                <a:latin typeface="PT Sans"/>
                <a:cs typeface="PT Sans"/>
              </a:rPr>
              <a:t>, %16.1 DOR </a:t>
            </a:r>
            <a:r>
              <a:rPr lang="tr-TR" dirty="0" err="1" smtClean="0">
                <a:latin typeface="PT Sans"/>
                <a:cs typeface="PT Sans"/>
              </a:rPr>
              <a:t>and</a:t>
            </a:r>
            <a:r>
              <a:rPr lang="tr-TR" dirty="0" smtClean="0">
                <a:latin typeface="PT Sans"/>
                <a:cs typeface="PT Sans"/>
              </a:rPr>
              <a:t> %6 as </a:t>
            </a:r>
            <a:r>
              <a:rPr lang="tr-TR" dirty="0" err="1" smtClean="0">
                <a:latin typeface="PT Sans"/>
                <a:cs typeface="PT Sans"/>
              </a:rPr>
              <a:t>hormonoovulatory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dysfunction</a:t>
            </a:r>
            <a:r>
              <a:rPr lang="tr-TR" dirty="0" smtClean="0">
                <a:latin typeface="PT Sans"/>
                <a:cs typeface="PT Sans"/>
              </a:rPr>
              <a:t>. </a:t>
            </a:r>
            <a:endParaRPr lang="en-US" dirty="0">
              <a:latin typeface="PT Sans"/>
              <a:cs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131824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300" y="292100"/>
            <a:ext cx="6883400" cy="626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10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latin typeface="PT Sans"/>
                <a:cs typeface="PT Sans"/>
              </a:rPr>
              <a:t>There</a:t>
            </a:r>
            <a:r>
              <a:rPr lang="tr-TR" dirty="0" smtClean="0">
                <a:latin typeface="PT Sans"/>
                <a:cs typeface="PT Sans"/>
              </a:rPr>
              <a:t> is </a:t>
            </a:r>
            <a:r>
              <a:rPr lang="tr-TR" dirty="0" err="1" smtClean="0">
                <a:latin typeface="PT Sans"/>
                <a:cs typeface="PT Sans"/>
              </a:rPr>
              <a:t>no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statisticaly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significant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difference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>
                <a:latin typeface="PT Sans"/>
                <a:cs typeface="PT Sans"/>
              </a:rPr>
              <a:t>between</a:t>
            </a:r>
            <a:r>
              <a:rPr lang="tr-TR" dirty="0">
                <a:latin typeface="PT Sans"/>
                <a:cs typeface="PT Sans"/>
              </a:rPr>
              <a:t> 3 </a:t>
            </a:r>
            <a:r>
              <a:rPr lang="tr-TR" dirty="0" err="1">
                <a:latin typeface="PT Sans"/>
                <a:cs typeface="PT Sans"/>
              </a:rPr>
              <a:t>groups</a:t>
            </a:r>
            <a:r>
              <a:rPr lang="tr-TR" dirty="0"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regarding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solidFill>
                  <a:srgbClr val="69E6FF"/>
                </a:solidFill>
                <a:latin typeface="PT Sans"/>
                <a:cs typeface="PT Sans"/>
              </a:rPr>
              <a:t>clinical</a:t>
            </a:r>
            <a:r>
              <a:rPr lang="tr-TR" dirty="0" smtClean="0">
                <a:solidFill>
                  <a:srgbClr val="69E6FF"/>
                </a:solidFill>
                <a:latin typeface="PT Sans"/>
                <a:cs typeface="PT Sans"/>
              </a:rPr>
              <a:t> </a:t>
            </a:r>
            <a:r>
              <a:rPr lang="tr-TR" dirty="0" err="1" smtClean="0">
                <a:solidFill>
                  <a:srgbClr val="69E6FF"/>
                </a:solidFill>
                <a:latin typeface="PT Sans"/>
                <a:cs typeface="PT Sans"/>
              </a:rPr>
              <a:t>pregnancy</a:t>
            </a:r>
            <a:r>
              <a:rPr lang="tr-TR" dirty="0" smtClean="0">
                <a:solidFill>
                  <a:srgbClr val="69E6FF"/>
                </a:solidFill>
                <a:latin typeface="PT Sans"/>
                <a:cs typeface="PT Sans"/>
              </a:rPr>
              <a:t> </a:t>
            </a:r>
            <a:r>
              <a:rPr lang="tr-TR" dirty="0" err="1" smtClean="0">
                <a:solidFill>
                  <a:srgbClr val="69E6FF"/>
                </a:solidFill>
                <a:latin typeface="PT Sans"/>
                <a:cs typeface="PT Sans"/>
              </a:rPr>
              <a:t>rates</a:t>
            </a:r>
            <a:r>
              <a:rPr lang="tr-TR" dirty="0" smtClean="0">
                <a:solidFill>
                  <a:srgbClr val="69E6FF"/>
                </a:solidFill>
                <a:latin typeface="PT Sans"/>
                <a:cs typeface="PT Sans"/>
              </a:rPr>
              <a:t> </a:t>
            </a:r>
            <a:r>
              <a:rPr lang="tr-TR" dirty="0" err="1" smtClean="0">
                <a:latin typeface="PT Sans"/>
                <a:cs typeface="PT Sans"/>
              </a:rPr>
              <a:t>and</a:t>
            </a:r>
            <a:r>
              <a:rPr lang="tr-TR" dirty="0" smtClean="0">
                <a:latin typeface="PT Sans"/>
                <a:cs typeface="PT Sans"/>
              </a:rPr>
              <a:t> </a:t>
            </a:r>
            <a:r>
              <a:rPr lang="tr-TR" dirty="0" err="1" smtClean="0">
                <a:solidFill>
                  <a:srgbClr val="69E6FF"/>
                </a:solidFill>
                <a:latin typeface="PT Sans"/>
                <a:cs typeface="PT Sans"/>
              </a:rPr>
              <a:t>ongoing</a:t>
            </a:r>
            <a:r>
              <a:rPr lang="tr-TR" dirty="0" smtClean="0">
                <a:solidFill>
                  <a:srgbClr val="69E6FF"/>
                </a:solidFill>
                <a:latin typeface="PT Sans"/>
                <a:cs typeface="PT Sans"/>
              </a:rPr>
              <a:t> </a:t>
            </a:r>
            <a:r>
              <a:rPr lang="tr-TR" dirty="0" err="1" smtClean="0">
                <a:solidFill>
                  <a:srgbClr val="69E6FF"/>
                </a:solidFill>
                <a:latin typeface="PT Sans"/>
                <a:cs typeface="PT Sans"/>
              </a:rPr>
              <a:t>pregnancy</a:t>
            </a:r>
            <a:r>
              <a:rPr lang="tr-TR" dirty="0" smtClean="0">
                <a:solidFill>
                  <a:srgbClr val="69E6FF"/>
                </a:solidFill>
                <a:latin typeface="PT Sans"/>
                <a:cs typeface="PT Sans"/>
              </a:rPr>
              <a:t> </a:t>
            </a:r>
            <a:r>
              <a:rPr lang="tr-TR" dirty="0" err="1" smtClean="0">
                <a:solidFill>
                  <a:srgbClr val="69E6FF"/>
                </a:solidFill>
                <a:latin typeface="PT Sans"/>
                <a:cs typeface="PT Sans"/>
              </a:rPr>
              <a:t>rates</a:t>
            </a:r>
            <a:r>
              <a:rPr lang="tr-TR" dirty="0" smtClean="0">
                <a:latin typeface="PT Sans"/>
                <a:cs typeface="PT Sans"/>
              </a:rPr>
              <a:t> (p&gt;0.05)</a:t>
            </a:r>
            <a:endParaRPr lang="en-US" dirty="0">
              <a:latin typeface="PT Sans"/>
              <a:cs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423418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15968</TotalTime>
  <Words>622</Words>
  <Application>Microsoft Office PowerPoint</Application>
  <PresentationFormat>On-screen Show (4:3)</PresentationFormat>
  <Paragraphs>37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PT Sans</vt:lpstr>
      <vt:lpstr>Office Theme</vt:lpstr>
      <vt:lpstr>The effect of the duration of stimulation on ART outcomes </vt:lpstr>
      <vt:lpstr>Introduction</vt:lpstr>
      <vt:lpstr>PowerPoint Presentation</vt:lpstr>
      <vt:lpstr>PowerPoint Presentation</vt:lpstr>
      <vt:lpstr>Materials &amp; Methods </vt:lpstr>
      <vt:lpstr>PowerPoint Presentation</vt:lpstr>
      <vt:lpstr>Results </vt:lpstr>
      <vt:lpstr>PowerPoint Presentation</vt:lpstr>
      <vt:lpstr>PowerPoint Presentation</vt:lpstr>
      <vt:lpstr>Poor responder</vt:lpstr>
      <vt:lpstr>Normoresponder</vt:lpstr>
      <vt:lpstr>Hyperresponder</vt:lpstr>
      <vt:lpstr>Conclusion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ART’DE  ADJUVAN TEDAVİLER </dc:title>
  <dc:creator>MacBook Air</dc:creator>
  <cp:lastModifiedBy>DNP</cp:lastModifiedBy>
  <cp:revision>198</cp:revision>
  <dcterms:created xsi:type="dcterms:W3CDTF">2017-04-25T07:48:06Z</dcterms:created>
  <dcterms:modified xsi:type="dcterms:W3CDTF">2017-05-20T09:00:40Z</dcterms:modified>
</cp:coreProperties>
</file>