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9" r:id="rId3"/>
    <p:sldId id="260" r:id="rId4"/>
    <p:sldId id="262" r:id="rId5"/>
    <p:sldId id="258" r:id="rId6"/>
    <p:sldId id="261" r:id="rId7"/>
    <p:sldId id="266" r:id="rId8"/>
    <p:sldId id="298" r:id="rId9"/>
    <p:sldId id="299" r:id="rId10"/>
    <p:sldId id="265" r:id="rId11"/>
    <p:sldId id="263" r:id="rId12"/>
    <p:sldId id="296" r:id="rId13"/>
    <p:sldId id="281" r:id="rId14"/>
    <p:sldId id="297" r:id="rId15"/>
    <p:sldId id="302" r:id="rId16"/>
    <p:sldId id="300" r:id="rId17"/>
    <p:sldId id="301" r:id="rId18"/>
    <p:sldId id="274" r:id="rId19"/>
    <p:sldId id="268" r:id="rId20"/>
    <p:sldId id="276" r:id="rId21"/>
    <p:sldId id="277" r:id="rId22"/>
    <p:sldId id="278" r:id="rId23"/>
    <p:sldId id="279" r:id="rId24"/>
    <p:sldId id="273" r:id="rId25"/>
    <p:sldId id="257" r:id="rId26"/>
    <p:sldId id="283" r:id="rId27"/>
    <p:sldId id="284" r:id="rId28"/>
    <p:sldId id="285" r:id="rId29"/>
    <p:sldId id="286" r:id="rId30"/>
    <p:sldId id="291" r:id="rId31"/>
    <p:sldId id="287" r:id="rId32"/>
    <p:sldId id="292" r:id="rId33"/>
    <p:sldId id="288" r:id="rId34"/>
    <p:sldId id="289" r:id="rId35"/>
    <p:sldId id="290" r:id="rId36"/>
    <p:sldId id="293" r:id="rId37"/>
    <p:sldId id="294" r:id="rId38"/>
    <p:sldId id="295" r:id="rId39"/>
    <p:sldId id="269" r:id="rId40"/>
    <p:sldId id="270" r:id="rId41"/>
    <p:sldId id="271" r:id="rId42"/>
    <p:sldId id="272" r:id="rId43"/>
    <p:sldId id="303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rgbClr val="FFFF00"/>
          </a:solidFill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80361-796E-4BB1-AF6F-621D90B6FE3D}" type="datetimeFigureOut">
              <a:rPr lang="tr-TR" smtClean="0"/>
              <a:t>18.05.2017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E9F7-C058-49AF-9A63-A319BDBB28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310903"/>
            <a:ext cx="7772400" cy="1470025"/>
          </a:xfrm>
        </p:spPr>
        <p:txBody>
          <a:bodyPr/>
          <a:lstStyle/>
          <a:p>
            <a:r>
              <a:rPr lang="tr-TR" dirty="0" smtClean="0"/>
              <a:t>Endometrium Kanserinde </a:t>
            </a:r>
            <a:r>
              <a:rPr lang="tr-TR" dirty="0" err="1" smtClean="0"/>
              <a:t>Fertilite</a:t>
            </a:r>
            <a:r>
              <a:rPr lang="tr-TR" dirty="0" smtClean="0"/>
              <a:t> Koruyucu Tedavi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  <a:solidFill>
            <a:srgbClr val="002060"/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Dr. Müfit C. YENEN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Gülhane Tıp Fakültesi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Kadın </a:t>
            </a:r>
            <a:r>
              <a:rPr lang="tr-TR" dirty="0" err="1" smtClean="0">
                <a:solidFill>
                  <a:srgbClr val="FFFF00"/>
                </a:solidFill>
              </a:rPr>
              <a:t>Hast</a:t>
            </a:r>
            <a:r>
              <a:rPr lang="tr-TR" dirty="0" smtClean="0">
                <a:solidFill>
                  <a:srgbClr val="FFFF00"/>
                </a:solidFill>
              </a:rPr>
              <a:t> ve Doğum AD.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309320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002060"/>
                </a:solidFill>
              </a:rPr>
              <a:t>TJOD 2017  /   Antalya</a:t>
            </a:r>
            <a:endParaRPr lang="tr-TR" sz="3200" dirty="0">
              <a:solidFill>
                <a:srgbClr val="002060"/>
              </a:solidFill>
            </a:endParaRPr>
          </a:p>
        </p:txBody>
      </p:sp>
      <p:pic>
        <p:nvPicPr>
          <p:cNvPr id="5" name="Picture 2" descr="İlgili res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04583" y="5241186"/>
            <a:ext cx="1714500" cy="1647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85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Değerlendirme </a:t>
            </a:r>
            <a:r>
              <a:rPr lang="tr-TR" dirty="0" smtClean="0"/>
              <a:t>Yöntemleri / </a:t>
            </a:r>
            <a:r>
              <a:rPr lang="tr-TR" sz="3600" i="1" dirty="0" smtClean="0"/>
              <a:t>MRG</a:t>
            </a:r>
            <a:endParaRPr lang="tr-TR" sz="4000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3"/>
            <a:ext cx="8229600" cy="3096345"/>
          </a:xfrm>
        </p:spPr>
        <p:txBody>
          <a:bodyPr>
            <a:normAutofit/>
          </a:bodyPr>
          <a:lstStyle/>
          <a:p>
            <a:r>
              <a:rPr lang="tr-TR" sz="2800" dirty="0">
                <a:solidFill>
                  <a:srgbClr val="002060"/>
                </a:solidFill>
              </a:rPr>
              <a:t>K</a:t>
            </a:r>
            <a:r>
              <a:rPr lang="en-US" sz="2800" dirty="0" err="1" smtClean="0">
                <a:solidFill>
                  <a:srgbClr val="002060"/>
                </a:solidFill>
              </a:rPr>
              <a:t>ontrast</a:t>
            </a:r>
            <a:r>
              <a:rPr lang="tr-TR" sz="2800" dirty="0" err="1" smtClean="0">
                <a:solidFill>
                  <a:srgbClr val="002060"/>
                </a:solidFill>
              </a:rPr>
              <a:t>lı</a:t>
            </a:r>
            <a:r>
              <a:rPr lang="tr-TR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MR</a:t>
            </a:r>
            <a:r>
              <a:rPr lang="tr-TR" sz="2800" dirty="0" smtClean="0">
                <a:solidFill>
                  <a:srgbClr val="002060"/>
                </a:solidFill>
              </a:rPr>
              <a:t>G,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tr-TR" sz="2800" dirty="0" err="1" smtClean="0">
                <a:solidFill>
                  <a:srgbClr val="002060"/>
                </a:solidFill>
              </a:rPr>
              <a:t>myometrial</a:t>
            </a:r>
            <a:r>
              <a:rPr lang="tr-TR" sz="2800" dirty="0" smtClean="0">
                <a:solidFill>
                  <a:srgbClr val="002060"/>
                </a:solidFill>
              </a:rPr>
              <a:t> tutulumu değerlendirmek için en güvenilir görüntüleme tekniği olarak görülmektedir.</a:t>
            </a:r>
          </a:p>
          <a:p>
            <a:r>
              <a:rPr lang="tr-TR" sz="2800" dirty="0" smtClean="0">
                <a:solidFill>
                  <a:srgbClr val="002060"/>
                </a:solidFill>
              </a:rPr>
              <a:t>3D Vajinal </a:t>
            </a:r>
            <a:r>
              <a:rPr lang="tr-TR" sz="2800" dirty="0" err="1" smtClean="0">
                <a:solidFill>
                  <a:srgbClr val="002060"/>
                </a:solidFill>
              </a:rPr>
              <a:t>sonografi</a:t>
            </a:r>
            <a:r>
              <a:rPr lang="tr-TR" sz="2800" dirty="0" smtClean="0">
                <a:solidFill>
                  <a:srgbClr val="002060"/>
                </a:solidFill>
              </a:rPr>
              <a:t> de %90 a yaklaşan güvenilirlik oranına sahiptir. 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0" y="5929330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Jantarasaengaram</a:t>
            </a:r>
            <a:r>
              <a:rPr lang="tr-TR" dirty="0" smtClean="0">
                <a:solidFill>
                  <a:srgbClr val="002060"/>
                </a:solidFill>
              </a:rPr>
              <a:t> et al., </a:t>
            </a:r>
            <a:r>
              <a:rPr lang="tr-TR" sz="1600" i="1" dirty="0" err="1">
                <a:solidFill>
                  <a:srgbClr val="002060"/>
                </a:solidFill>
              </a:rPr>
              <a:t>Three</a:t>
            </a:r>
            <a:r>
              <a:rPr lang="tr-TR" sz="1600" i="1" dirty="0">
                <a:solidFill>
                  <a:srgbClr val="002060"/>
                </a:solidFill>
              </a:rPr>
              <a:t>-</a:t>
            </a:r>
            <a:r>
              <a:rPr lang="tr-TR" sz="1600" i="1" dirty="0" err="1">
                <a:solidFill>
                  <a:srgbClr val="002060"/>
                </a:solidFill>
              </a:rPr>
              <a:t>dimensional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ultrasound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with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volume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contrast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imaging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for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preoperative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assessment</a:t>
            </a:r>
            <a:r>
              <a:rPr lang="tr-TR" sz="1600" i="1" dirty="0">
                <a:solidFill>
                  <a:srgbClr val="002060"/>
                </a:solidFill>
              </a:rPr>
              <a:t> of </a:t>
            </a:r>
            <a:r>
              <a:rPr lang="tr-TR" sz="1600" i="1" dirty="0" err="1">
                <a:solidFill>
                  <a:srgbClr val="002060"/>
                </a:solidFill>
              </a:rPr>
              <a:t>myometrial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invasion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and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cervical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involvement</a:t>
            </a:r>
            <a:r>
              <a:rPr lang="tr-TR" sz="1600" i="1" dirty="0">
                <a:solidFill>
                  <a:srgbClr val="002060"/>
                </a:solidFill>
              </a:rPr>
              <a:t> in </a:t>
            </a:r>
            <a:r>
              <a:rPr lang="tr-TR" sz="1600" i="1" dirty="0" err="1">
                <a:solidFill>
                  <a:srgbClr val="002060"/>
                </a:solidFill>
              </a:rPr>
              <a:t>women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with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endometrial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cancer</a:t>
            </a:r>
            <a:r>
              <a:rPr lang="tr-TR" dirty="0" smtClean="0">
                <a:solidFill>
                  <a:srgbClr val="002060"/>
                </a:solidFill>
              </a:rPr>
              <a:t>. </a:t>
            </a:r>
            <a:r>
              <a:rPr lang="tr-TR" dirty="0" err="1" smtClean="0">
                <a:solidFill>
                  <a:srgbClr val="002060"/>
                </a:solidFill>
              </a:rPr>
              <a:t>Ultrasound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Obstet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Gynecol</a:t>
            </a:r>
            <a:r>
              <a:rPr lang="tr-TR" dirty="0" smtClean="0">
                <a:solidFill>
                  <a:srgbClr val="002060"/>
                </a:solidFill>
              </a:rPr>
              <a:t> 2014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Hormonal</a:t>
            </a:r>
            <a:r>
              <a:rPr lang="tr-TR" dirty="0" smtClean="0">
                <a:solidFill>
                  <a:srgbClr val="002060"/>
                </a:solidFill>
              </a:rPr>
              <a:t> Tedavi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Oral</a:t>
            </a:r>
          </a:p>
          <a:p>
            <a:pPr lvl="2"/>
            <a:r>
              <a:rPr lang="tr-TR" sz="25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Medroksi</a:t>
            </a:r>
            <a:r>
              <a:rPr lang="tr-TR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5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Progesteron</a:t>
            </a:r>
            <a:r>
              <a:rPr lang="tr-TR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Asetat</a:t>
            </a:r>
          </a:p>
          <a:p>
            <a:pPr lvl="2"/>
            <a:r>
              <a:rPr lang="tr-TR" sz="25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Megesterol</a:t>
            </a:r>
            <a:r>
              <a:rPr lang="tr-TR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Asetat</a:t>
            </a:r>
          </a:p>
          <a:p>
            <a:pPr lvl="2"/>
            <a:r>
              <a:rPr lang="tr-TR" dirty="0" err="1" smtClean="0">
                <a:solidFill>
                  <a:srgbClr val="002060"/>
                </a:solidFill>
              </a:rPr>
              <a:t>Selektif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Estrojen</a:t>
            </a:r>
            <a:r>
              <a:rPr lang="tr-TR" dirty="0" smtClean="0">
                <a:solidFill>
                  <a:srgbClr val="002060"/>
                </a:solidFill>
              </a:rPr>
              <a:t> Reseptör Modülatörleri</a:t>
            </a:r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Oral </a:t>
            </a:r>
            <a:r>
              <a:rPr lang="tr-TR" dirty="0" err="1" smtClean="0">
                <a:solidFill>
                  <a:srgbClr val="002060"/>
                </a:solidFill>
              </a:rPr>
              <a:t>kontraseptifler</a:t>
            </a:r>
            <a:endParaRPr lang="tr-TR" dirty="0" smtClean="0">
              <a:solidFill>
                <a:srgbClr val="002060"/>
              </a:solidFill>
            </a:endParaRPr>
          </a:p>
          <a:p>
            <a:pPr lvl="2"/>
            <a:r>
              <a:rPr lang="tr-TR" dirty="0" err="1" smtClean="0">
                <a:solidFill>
                  <a:srgbClr val="002060"/>
                </a:solidFill>
              </a:rPr>
              <a:t>Aromataz</a:t>
            </a:r>
            <a:r>
              <a:rPr lang="tr-TR" dirty="0" smtClean="0">
                <a:solidFill>
                  <a:srgbClr val="002060"/>
                </a:solidFill>
              </a:rPr>
              <a:t> inhibitörleri</a:t>
            </a:r>
            <a:endParaRPr lang="tr-TR" dirty="0">
              <a:solidFill>
                <a:srgbClr val="002060"/>
              </a:solidFill>
            </a:endParaRP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İM / SC</a:t>
            </a:r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17 </a:t>
            </a:r>
            <a:r>
              <a:rPr lang="tr-TR" dirty="0" err="1" smtClean="0">
                <a:solidFill>
                  <a:srgbClr val="002060"/>
                </a:solidFill>
              </a:rPr>
              <a:t>Hidroksiprogesteron</a:t>
            </a:r>
            <a:endParaRPr lang="tr-TR" dirty="0" smtClean="0">
              <a:solidFill>
                <a:srgbClr val="002060"/>
              </a:solidFill>
            </a:endParaRPr>
          </a:p>
          <a:p>
            <a:pPr lvl="2"/>
            <a:r>
              <a:rPr lang="tr-TR" dirty="0" err="1" smtClean="0">
                <a:solidFill>
                  <a:srgbClr val="002060"/>
                </a:solidFill>
              </a:rPr>
              <a:t>GnRH</a:t>
            </a:r>
            <a:r>
              <a:rPr lang="tr-TR" dirty="0" smtClean="0">
                <a:solidFill>
                  <a:srgbClr val="002060"/>
                </a:solidFill>
              </a:rPr>
              <a:t>-a</a:t>
            </a:r>
          </a:p>
          <a:p>
            <a:pPr lvl="1"/>
            <a:r>
              <a:rPr lang="tr-TR" dirty="0" err="1" smtClean="0">
                <a:solidFill>
                  <a:srgbClr val="002060"/>
                </a:solidFill>
              </a:rPr>
              <a:t>İntrauterin</a:t>
            </a:r>
            <a:endParaRPr lang="tr-TR" dirty="0" smtClean="0">
              <a:solidFill>
                <a:srgbClr val="002060"/>
              </a:solidFill>
            </a:endParaRPr>
          </a:p>
          <a:p>
            <a:pPr lvl="2"/>
            <a:r>
              <a:rPr lang="tr-TR" dirty="0" smtClean="0">
                <a:solidFill>
                  <a:srgbClr val="002060"/>
                </a:solidFill>
              </a:rPr>
              <a:t>LNG IUD</a:t>
            </a:r>
          </a:p>
          <a:p>
            <a:r>
              <a:rPr lang="tr-TR" dirty="0" err="1" smtClean="0">
                <a:solidFill>
                  <a:srgbClr val="002060"/>
                </a:solidFill>
              </a:rPr>
              <a:t>Histereskopik</a:t>
            </a:r>
            <a:r>
              <a:rPr lang="tr-TR" dirty="0" smtClean="0">
                <a:solidFill>
                  <a:srgbClr val="002060"/>
                </a:solidFill>
              </a:rPr>
              <a:t> Rezeksiyon + </a:t>
            </a:r>
            <a:r>
              <a:rPr lang="tr-TR" dirty="0" err="1" smtClean="0">
                <a:solidFill>
                  <a:srgbClr val="002060"/>
                </a:solidFill>
              </a:rPr>
              <a:t>Hormonoterapi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i="1" dirty="0" err="1" smtClean="0"/>
              <a:t>Fertilite</a:t>
            </a:r>
            <a:r>
              <a:rPr lang="tr-TR" sz="3600" i="1" dirty="0" smtClean="0"/>
              <a:t> Koruyucu </a:t>
            </a:r>
            <a:r>
              <a:rPr lang="tr-TR" sz="3600" i="1" dirty="0" err="1" smtClean="0"/>
              <a:t>Progestin</a:t>
            </a:r>
            <a:r>
              <a:rPr lang="tr-TR" sz="3600" i="1" dirty="0" smtClean="0"/>
              <a:t> Tedavisi için </a:t>
            </a:r>
            <a:br>
              <a:rPr lang="tr-TR" sz="3600" i="1" dirty="0" smtClean="0"/>
            </a:br>
            <a:r>
              <a:rPr lang="tr-TR" sz="3600" b="1" dirty="0" smtClean="0"/>
              <a:t>Tedavi Seçenekleri</a:t>
            </a:r>
            <a:endParaRPr lang="tr-T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 smtClean="0"/>
              <a:t>Tedavi </a:t>
            </a:r>
            <a:r>
              <a:rPr lang="tr-TR" dirty="0" smtClean="0"/>
              <a:t>/ doz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Standart bir doz yoktur.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Yüksek doz </a:t>
            </a:r>
            <a:r>
              <a:rPr lang="tr-TR" dirty="0" err="1" smtClean="0">
                <a:solidFill>
                  <a:srgbClr val="002060"/>
                </a:solidFill>
              </a:rPr>
              <a:t>progestinlerin</a:t>
            </a:r>
            <a:r>
              <a:rPr lang="tr-TR" dirty="0" smtClean="0">
                <a:solidFill>
                  <a:srgbClr val="002060"/>
                </a:solidFill>
              </a:rPr>
              <a:t> düşük dozlardan daha etkili olduğuna dair bilimsel kanıt yok.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Bir GOG çalışmasında 200mg/gün MPA kullanan grubun cevap oranı 1000mg/gün kullanan gruptan daha yüksek bulunmuştur.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Genel olarak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MPA: 200 – 800 mg/gün</a:t>
            </a:r>
          </a:p>
          <a:p>
            <a:pPr lvl="1"/>
            <a:r>
              <a:rPr lang="tr-TR" dirty="0" smtClean="0">
                <a:solidFill>
                  <a:srgbClr val="002060"/>
                </a:solidFill>
              </a:rPr>
              <a:t>MA: 40 – 400 mg/gün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21764" y="6239053"/>
            <a:ext cx="915874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Thigpen</a:t>
            </a:r>
            <a:r>
              <a:rPr lang="tr-TR" dirty="0" smtClean="0">
                <a:solidFill>
                  <a:srgbClr val="002060"/>
                </a:solidFill>
              </a:rPr>
              <a:t> JT.  Oral MPA in </a:t>
            </a:r>
            <a:r>
              <a:rPr lang="tr-TR" dirty="0" err="1" smtClean="0">
                <a:solidFill>
                  <a:srgbClr val="002060"/>
                </a:solidFill>
              </a:rPr>
              <a:t>the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treatment</a:t>
            </a:r>
            <a:r>
              <a:rPr lang="tr-TR" dirty="0" smtClean="0">
                <a:solidFill>
                  <a:srgbClr val="002060"/>
                </a:solidFill>
              </a:rPr>
              <a:t> of </a:t>
            </a:r>
            <a:r>
              <a:rPr lang="tr-TR" dirty="0" err="1" smtClean="0">
                <a:solidFill>
                  <a:srgbClr val="002060"/>
                </a:solidFill>
              </a:rPr>
              <a:t>reccurrent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endometrial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carcinoma</a:t>
            </a:r>
            <a:r>
              <a:rPr lang="tr-TR" dirty="0" smtClean="0">
                <a:solidFill>
                  <a:srgbClr val="002060"/>
                </a:solidFill>
              </a:rPr>
              <a:t>: A </a:t>
            </a:r>
            <a:r>
              <a:rPr lang="tr-TR" dirty="0" err="1" smtClean="0">
                <a:solidFill>
                  <a:srgbClr val="002060"/>
                </a:solidFill>
              </a:rPr>
              <a:t>dose</a:t>
            </a:r>
            <a:r>
              <a:rPr lang="tr-TR" dirty="0" smtClean="0">
                <a:solidFill>
                  <a:srgbClr val="002060"/>
                </a:solidFill>
              </a:rPr>
              <a:t> – </a:t>
            </a:r>
            <a:r>
              <a:rPr lang="tr-TR" dirty="0" err="1" smtClean="0">
                <a:solidFill>
                  <a:srgbClr val="002060"/>
                </a:solidFill>
              </a:rPr>
              <a:t>response</a:t>
            </a:r>
            <a:r>
              <a:rPr lang="tr-TR" dirty="0" smtClean="0">
                <a:solidFill>
                  <a:srgbClr val="002060"/>
                </a:solidFill>
              </a:rPr>
              <a:t>  </a:t>
            </a:r>
            <a:r>
              <a:rPr lang="tr-TR" dirty="0" err="1" smtClean="0">
                <a:solidFill>
                  <a:srgbClr val="002060"/>
                </a:solidFill>
              </a:rPr>
              <a:t>study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by</a:t>
            </a:r>
            <a:r>
              <a:rPr lang="tr-TR" dirty="0" smtClean="0">
                <a:solidFill>
                  <a:srgbClr val="002060"/>
                </a:solidFill>
              </a:rPr>
              <a:t> GOG. J </a:t>
            </a:r>
            <a:r>
              <a:rPr lang="tr-TR" dirty="0" err="1" smtClean="0">
                <a:solidFill>
                  <a:srgbClr val="002060"/>
                </a:solidFill>
              </a:rPr>
              <a:t>Clin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Oncol</a:t>
            </a:r>
            <a:r>
              <a:rPr lang="tr-TR" dirty="0" smtClean="0">
                <a:solidFill>
                  <a:srgbClr val="002060"/>
                </a:solidFill>
              </a:rPr>
              <a:t>. 1999 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1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992393"/>
            <a:ext cx="8643998" cy="3524839"/>
          </a:xfrm>
        </p:spPr>
        <p:txBody>
          <a:bodyPr>
            <a:noAutofit/>
          </a:bodyPr>
          <a:lstStyle/>
          <a:p>
            <a:pPr marL="0" indent="0"/>
            <a:r>
              <a:rPr lang="tr-TR" sz="2400" dirty="0" smtClean="0">
                <a:solidFill>
                  <a:srgbClr val="002060"/>
                </a:solidFill>
              </a:rPr>
              <a:t>Bir </a:t>
            </a:r>
            <a:r>
              <a:rPr lang="tr-TR" sz="2400" dirty="0" err="1" smtClean="0">
                <a:solidFill>
                  <a:srgbClr val="002060"/>
                </a:solidFill>
              </a:rPr>
              <a:t>japon</a:t>
            </a:r>
            <a:r>
              <a:rPr lang="tr-TR" sz="2400" dirty="0" smtClean="0">
                <a:solidFill>
                  <a:srgbClr val="002060"/>
                </a:solidFill>
              </a:rPr>
              <a:t> faz II çalışmasının önerisi doğrultusunda </a:t>
            </a:r>
            <a:r>
              <a:rPr lang="tr-TR" sz="2400" dirty="0" err="1" smtClean="0">
                <a:solidFill>
                  <a:srgbClr val="002060"/>
                </a:solidFill>
              </a:rPr>
              <a:t>ensık</a:t>
            </a:r>
            <a:r>
              <a:rPr lang="tr-TR" sz="2400" dirty="0" smtClean="0">
                <a:solidFill>
                  <a:srgbClr val="002060"/>
                </a:solidFill>
              </a:rPr>
              <a:t> 4</a:t>
            </a:r>
            <a:r>
              <a:rPr lang="en-US" sz="2400" dirty="0" smtClean="0">
                <a:solidFill>
                  <a:srgbClr val="002060"/>
                </a:solidFill>
              </a:rPr>
              <a:t>00 mg</a:t>
            </a:r>
            <a:r>
              <a:rPr lang="tr-TR" sz="2400" dirty="0" smtClean="0">
                <a:solidFill>
                  <a:srgbClr val="002060"/>
                </a:solidFill>
              </a:rPr>
              <a:t>. kullanılmaktadır</a:t>
            </a:r>
          </a:p>
          <a:p>
            <a:pPr marL="0" indent="0"/>
            <a:r>
              <a:rPr lang="tr-TR" sz="2400" dirty="0" smtClean="0">
                <a:solidFill>
                  <a:srgbClr val="002060"/>
                </a:solidFill>
              </a:rPr>
              <a:t> Bir başka faz II çalışmasında da </a:t>
            </a:r>
            <a:r>
              <a:rPr lang="en-US" sz="2400" dirty="0" smtClean="0">
                <a:solidFill>
                  <a:srgbClr val="002060"/>
                </a:solidFill>
              </a:rPr>
              <a:t>400 </a:t>
            </a:r>
            <a:r>
              <a:rPr lang="tr-TR" sz="2400" dirty="0" smtClean="0">
                <a:solidFill>
                  <a:srgbClr val="002060"/>
                </a:solidFill>
              </a:rPr>
              <a:t>ve </a:t>
            </a:r>
            <a:r>
              <a:rPr lang="en-US" sz="2400" dirty="0" smtClean="0">
                <a:solidFill>
                  <a:srgbClr val="002060"/>
                </a:solidFill>
              </a:rPr>
              <a:t>600 mg/</a:t>
            </a:r>
            <a:r>
              <a:rPr lang="tr-TR" sz="2400" dirty="0" smtClean="0">
                <a:solidFill>
                  <a:srgbClr val="002060"/>
                </a:solidFill>
              </a:rPr>
              <a:t>gün arasında fark bulunmamıştır.</a:t>
            </a:r>
          </a:p>
          <a:p>
            <a:pPr marL="0" indent="0"/>
            <a:r>
              <a:rPr lang="tr-TR" sz="2400" dirty="0" smtClean="0">
                <a:solidFill>
                  <a:srgbClr val="002060"/>
                </a:solidFill>
              </a:rPr>
              <a:t>Yan etki profili 400 mg grubunda daha azdır. </a:t>
            </a:r>
            <a:endParaRPr lang="tr-TR" sz="1800" dirty="0" smtClean="0">
              <a:solidFill>
                <a:srgbClr val="002060"/>
              </a:solidFill>
            </a:endParaRPr>
          </a:p>
          <a:p>
            <a:pPr marL="0" indent="0"/>
            <a:r>
              <a:rPr lang="tr-TR" sz="2400" dirty="0" smtClean="0">
                <a:solidFill>
                  <a:srgbClr val="002060"/>
                </a:solidFill>
              </a:rPr>
              <a:t>MPA ile beraber 100 mg aspirin kullanımı önerilir.</a:t>
            </a:r>
          </a:p>
          <a:p>
            <a:pPr marL="0" indent="0"/>
            <a:r>
              <a:rPr lang="tr-TR" sz="2400" dirty="0" smtClean="0">
                <a:solidFill>
                  <a:srgbClr val="002060"/>
                </a:solidFill>
              </a:rPr>
              <a:t>Tedaviye 2250 mg/gün </a:t>
            </a:r>
            <a:r>
              <a:rPr lang="tr-TR" sz="2400" dirty="0" err="1" smtClean="0">
                <a:solidFill>
                  <a:srgbClr val="002060"/>
                </a:solidFill>
              </a:rPr>
              <a:t>metformin</a:t>
            </a:r>
            <a:r>
              <a:rPr lang="tr-TR" sz="2400" dirty="0" smtClean="0">
                <a:solidFill>
                  <a:srgbClr val="002060"/>
                </a:solidFill>
              </a:rPr>
              <a:t> eklenmesi </a:t>
            </a:r>
            <a:r>
              <a:rPr lang="tr-TR" sz="2400" dirty="0" err="1" smtClean="0">
                <a:solidFill>
                  <a:srgbClr val="002060"/>
                </a:solidFill>
              </a:rPr>
              <a:t>nüks</a:t>
            </a:r>
            <a:r>
              <a:rPr lang="tr-TR" sz="2400" dirty="0" smtClean="0">
                <a:solidFill>
                  <a:srgbClr val="002060"/>
                </a:solidFill>
              </a:rPr>
              <a:t> oranlarını düşürür ???</a:t>
            </a:r>
            <a:endParaRPr lang="tr-TR" sz="2400" dirty="0">
              <a:solidFill>
                <a:srgbClr val="00206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0" y="5657695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/>
              <a:t>Ushijima</a:t>
            </a:r>
            <a:r>
              <a:rPr lang="tr-TR" dirty="0" smtClean="0"/>
              <a:t> K et al. </a:t>
            </a:r>
            <a:r>
              <a:rPr lang="tr-TR" sz="1600" i="1" dirty="0" err="1" smtClean="0"/>
              <a:t>Multicenter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phase</a:t>
            </a:r>
            <a:r>
              <a:rPr lang="tr-TR" sz="1600" i="1" dirty="0" smtClean="0"/>
              <a:t> II </a:t>
            </a:r>
            <a:r>
              <a:rPr lang="tr-TR" sz="1600" i="1" dirty="0" err="1" smtClean="0"/>
              <a:t>study</a:t>
            </a:r>
            <a:r>
              <a:rPr lang="tr-TR" sz="1600" i="1" dirty="0" smtClean="0"/>
              <a:t> of </a:t>
            </a:r>
            <a:r>
              <a:rPr lang="tr-TR" sz="1600" i="1" dirty="0" err="1" smtClean="0"/>
              <a:t>fertility</a:t>
            </a:r>
            <a:r>
              <a:rPr lang="tr-TR" sz="1600" i="1" dirty="0" smtClean="0"/>
              <a:t>-</a:t>
            </a:r>
            <a:r>
              <a:rPr lang="tr-TR" sz="1600" i="1" dirty="0" err="1" smtClean="0"/>
              <a:t>sparing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treatment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with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medroxyprogesterone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acetate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for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endometrial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carcinoma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and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atypical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hyperplasia</a:t>
            </a:r>
            <a:r>
              <a:rPr lang="tr-TR" sz="1600" i="1" dirty="0" smtClean="0"/>
              <a:t> in </a:t>
            </a:r>
            <a:r>
              <a:rPr lang="tr-TR" sz="1600" i="1" dirty="0" err="1" smtClean="0"/>
              <a:t>young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women</a:t>
            </a:r>
            <a:r>
              <a:rPr lang="tr-TR" sz="1600" i="1" dirty="0" smtClean="0"/>
              <a:t>.</a:t>
            </a:r>
            <a:r>
              <a:rPr lang="tr-TR" dirty="0" smtClean="0"/>
              <a:t> J </a:t>
            </a:r>
            <a:r>
              <a:rPr lang="tr-TR" dirty="0" err="1" smtClean="0"/>
              <a:t>Clin</a:t>
            </a:r>
            <a:r>
              <a:rPr lang="tr-TR" dirty="0" smtClean="0"/>
              <a:t> </a:t>
            </a:r>
            <a:r>
              <a:rPr lang="tr-TR" dirty="0" err="1" smtClean="0"/>
              <a:t>Oncol</a:t>
            </a:r>
            <a:r>
              <a:rPr lang="tr-TR" dirty="0" smtClean="0"/>
              <a:t> 2007.</a:t>
            </a:r>
          </a:p>
          <a:p>
            <a:r>
              <a:rPr lang="tr-TR" dirty="0" err="1" smtClean="0"/>
              <a:t>Yamazawa</a:t>
            </a:r>
            <a:r>
              <a:rPr lang="tr-TR" dirty="0" smtClean="0"/>
              <a:t> K et al. </a:t>
            </a:r>
            <a:r>
              <a:rPr lang="tr-TR" sz="1600" i="1" dirty="0" err="1" smtClean="0"/>
              <a:t>Fertility</a:t>
            </a:r>
            <a:r>
              <a:rPr lang="tr-TR" sz="1600" i="1" dirty="0" smtClean="0"/>
              <a:t>-</a:t>
            </a:r>
            <a:r>
              <a:rPr lang="tr-TR" sz="1600" i="1" dirty="0" err="1" smtClean="0"/>
              <a:t>preserving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treatment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with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progestin</a:t>
            </a:r>
            <a:r>
              <a:rPr lang="tr-TR" sz="1600" i="1" dirty="0" smtClean="0"/>
              <a:t>, </a:t>
            </a:r>
            <a:r>
              <a:rPr lang="tr-TR" sz="1600" i="1" dirty="0" err="1" smtClean="0"/>
              <a:t>and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pathological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criteria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to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predict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responses</a:t>
            </a:r>
            <a:r>
              <a:rPr lang="tr-TR" sz="1600" i="1" dirty="0" smtClean="0"/>
              <a:t>, in </a:t>
            </a:r>
            <a:r>
              <a:rPr lang="tr-TR" sz="1600" i="1" dirty="0" err="1" smtClean="0"/>
              <a:t>young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women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with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endometrial</a:t>
            </a:r>
            <a:r>
              <a:rPr lang="tr-TR" sz="1600" i="1" dirty="0" smtClean="0"/>
              <a:t> </a:t>
            </a:r>
            <a:r>
              <a:rPr lang="tr-TR" sz="1600" i="1" dirty="0" err="1" smtClean="0"/>
              <a:t>cancer</a:t>
            </a:r>
            <a:r>
              <a:rPr lang="tr-TR" sz="1600" i="1" dirty="0" smtClean="0"/>
              <a:t>.</a:t>
            </a:r>
            <a:r>
              <a:rPr lang="tr-TR" dirty="0" smtClean="0"/>
              <a:t> Hum </a:t>
            </a:r>
            <a:r>
              <a:rPr lang="tr-TR" dirty="0" err="1" smtClean="0"/>
              <a:t>Reprod</a:t>
            </a:r>
            <a:r>
              <a:rPr lang="tr-TR" dirty="0" smtClean="0"/>
              <a:t> 2007.</a:t>
            </a:r>
            <a:endParaRPr lang="tr-TR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9031"/>
          <a:stretch>
            <a:fillRect/>
          </a:stretch>
        </p:blipFill>
        <p:spPr bwMode="auto">
          <a:xfrm>
            <a:off x="0" y="-24"/>
            <a:ext cx="914400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5000" b="83872"/>
          <a:stretch>
            <a:fillRect/>
          </a:stretch>
        </p:blipFill>
        <p:spPr bwMode="auto">
          <a:xfrm>
            <a:off x="6257912" y="1500198"/>
            <a:ext cx="2743212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34391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Tedavi süresi için de oldukça değişik öneriler mevcuttur.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4 – 60 haftalık tedavi programları vardır.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En sık uygulama 3 ay ve 6 aylık tedavilerdir.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Tam yanıt için bildirilen ortalama süre 3 aydır. 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En kısa tedavi süresi de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ay olmalıdır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</a:p>
          <a:p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5400" dirty="0" smtClean="0"/>
              <a:t>Tedavi </a:t>
            </a:r>
            <a:r>
              <a:rPr lang="tr-TR" dirty="0" smtClean="0"/>
              <a:t>/ süre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1518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Histeroskopik</a:t>
            </a:r>
            <a:r>
              <a:rPr lang="tr-TR" dirty="0" smtClean="0"/>
              <a:t> rezeksiyon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248472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Sınırlı kanıt olmasına karşın hormon tedavisi öncesinde </a:t>
            </a:r>
            <a:r>
              <a:rPr lang="tr-TR" dirty="0" err="1" smtClean="0">
                <a:solidFill>
                  <a:srgbClr val="002060"/>
                </a:solidFill>
              </a:rPr>
              <a:t>histeroskopik</a:t>
            </a:r>
            <a:r>
              <a:rPr lang="tr-TR" dirty="0" smtClean="0">
                <a:solidFill>
                  <a:srgbClr val="002060"/>
                </a:solidFill>
              </a:rPr>
              <a:t> cerrahi uygulanması rezeksiyon sınırlarının negatif olması koşuluyla, </a:t>
            </a:r>
            <a:r>
              <a:rPr lang="tr-TR" dirty="0" err="1" smtClean="0">
                <a:solidFill>
                  <a:srgbClr val="002060"/>
                </a:solidFill>
              </a:rPr>
              <a:t>nüks</a:t>
            </a:r>
            <a:r>
              <a:rPr lang="tr-TR" dirty="0" smtClean="0">
                <a:solidFill>
                  <a:srgbClr val="002060"/>
                </a:solidFill>
              </a:rPr>
              <a:t> oranlarını azaltabilir.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Cerrahi tekniğin, rezeksiyon sınırlarının ve </a:t>
            </a:r>
            <a:r>
              <a:rPr lang="tr-TR" dirty="0" err="1" smtClean="0">
                <a:solidFill>
                  <a:srgbClr val="002060"/>
                </a:solidFill>
              </a:rPr>
              <a:t>myometrial</a:t>
            </a:r>
            <a:r>
              <a:rPr lang="tr-TR" dirty="0" smtClean="0">
                <a:solidFill>
                  <a:srgbClr val="002060"/>
                </a:solidFill>
              </a:rPr>
              <a:t> tutulumun değerlendirilmesi için,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iyi planlanmış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prospe</a:t>
            </a:r>
            <a:r>
              <a:rPr lang="tr-TR" dirty="0" err="1" smtClean="0">
                <a:solidFill>
                  <a:srgbClr val="002060"/>
                </a:solidFill>
              </a:rPr>
              <a:t>ktif</a:t>
            </a:r>
            <a:r>
              <a:rPr lang="tr-TR" dirty="0" smtClean="0">
                <a:solidFill>
                  <a:srgbClr val="002060"/>
                </a:solidFill>
              </a:rPr>
              <a:t> çalışmalara ihtiyaç vardır.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tr-TR" dirty="0" err="1" smtClean="0">
                <a:solidFill>
                  <a:srgbClr val="002060"/>
                </a:solidFill>
              </a:rPr>
              <a:t>Histeroskopik</a:t>
            </a:r>
            <a:r>
              <a:rPr lang="tr-TR" dirty="0" smtClean="0">
                <a:solidFill>
                  <a:srgbClr val="002060"/>
                </a:solidFill>
              </a:rPr>
              <a:t> cerrahi sonrası gebelik oranları açısından yeterli bilgi ve kanıt yoktur. </a:t>
            </a:r>
            <a:r>
              <a:rPr lang="tr-TR" dirty="0" err="1" smtClean="0">
                <a:solidFill>
                  <a:srgbClr val="002060"/>
                </a:solidFill>
              </a:rPr>
              <a:t>Endometrial</a:t>
            </a:r>
            <a:r>
              <a:rPr lang="tr-TR" dirty="0" smtClean="0">
                <a:solidFill>
                  <a:srgbClr val="002060"/>
                </a:solidFill>
              </a:rPr>
              <a:t> rezeksiyon </a:t>
            </a:r>
            <a:r>
              <a:rPr lang="tr-TR" dirty="0" err="1" smtClean="0">
                <a:solidFill>
                  <a:srgbClr val="002060"/>
                </a:solidFill>
              </a:rPr>
              <a:t>parsiyel</a:t>
            </a:r>
            <a:r>
              <a:rPr lang="tr-TR" dirty="0" smtClean="0">
                <a:solidFill>
                  <a:srgbClr val="002060"/>
                </a:solidFill>
              </a:rPr>
              <a:t> bile olsa gebelik oranlarını olumsuz etkileyebilir. 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-32" y="5685055"/>
            <a:ext cx="914403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2060"/>
                </a:solidFill>
              </a:rPr>
              <a:t>Sonsoles</a:t>
            </a:r>
            <a:r>
              <a:rPr lang="en-US" dirty="0" smtClean="0">
                <a:solidFill>
                  <a:srgbClr val="002060"/>
                </a:solidFill>
              </a:rPr>
              <a:t> A 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and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Chiva</a:t>
            </a:r>
            <a:r>
              <a:rPr lang="tr-TR" dirty="0" smtClean="0">
                <a:solidFill>
                  <a:srgbClr val="002060"/>
                </a:solidFill>
              </a:rPr>
              <a:t> L. </a:t>
            </a:r>
            <a:r>
              <a:rPr lang="en-US" sz="1600" i="1" dirty="0" err="1" smtClean="0">
                <a:solidFill>
                  <a:srgbClr val="002060"/>
                </a:solidFill>
              </a:rPr>
              <a:t>Hysteroscopic</a:t>
            </a:r>
            <a:r>
              <a:rPr lang="en-US" sz="1600" i="1" dirty="0" smtClean="0">
                <a:solidFill>
                  <a:srgbClr val="002060"/>
                </a:solidFill>
              </a:rPr>
              <a:t> surgery for conservative management in endometrial </a:t>
            </a:r>
          </a:p>
          <a:p>
            <a:r>
              <a:rPr lang="en-US" sz="1600" i="1" dirty="0" smtClean="0">
                <a:solidFill>
                  <a:srgbClr val="002060"/>
                </a:solidFill>
              </a:rPr>
              <a:t>cancer: a review of the literature </a:t>
            </a:r>
            <a:r>
              <a:rPr lang="tr-TR" sz="1600" i="1" dirty="0" smtClean="0">
                <a:solidFill>
                  <a:srgbClr val="002060"/>
                </a:solidFill>
              </a:rPr>
              <a:t>. </a:t>
            </a:r>
            <a:r>
              <a:rPr lang="tr-TR" dirty="0" err="1" smtClean="0">
                <a:solidFill>
                  <a:srgbClr val="002060"/>
                </a:solidFill>
              </a:rPr>
              <a:t>ecancer</a:t>
            </a:r>
            <a:r>
              <a:rPr lang="tr-TR" dirty="0" smtClean="0">
                <a:solidFill>
                  <a:srgbClr val="002060"/>
                </a:solidFill>
              </a:rPr>
              <a:t> 2015</a:t>
            </a:r>
          </a:p>
          <a:p>
            <a:r>
              <a:rPr lang="tr-TR" dirty="0" err="1" smtClean="0">
                <a:solidFill>
                  <a:srgbClr val="002060"/>
                </a:solidFill>
              </a:rPr>
              <a:t>Zapardiel</a:t>
            </a:r>
            <a:r>
              <a:rPr lang="tr-TR" dirty="0" smtClean="0">
                <a:solidFill>
                  <a:srgbClr val="002060"/>
                </a:solidFill>
              </a:rPr>
              <a:t> I. </a:t>
            </a:r>
            <a:r>
              <a:rPr lang="tr-TR" dirty="0">
                <a:solidFill>
                  <a:srgbClr val="002060"/>
                </a:solidFill>
              </a:rPr>
              <a:t>e</a:t>
            </a:r>
            <a:r>
              <a:rPr lang="tr-TR" dirty="0" smtClean="0">
                <a:solidFill>
                  <a:srgbClr val="002060"/>
                </a:solidFill>
              </a:rPr>
              <a:t>t al, </a:t>
            </a:r>
            <a:r>
              <a:rPr lang="en-US" sz="1600" i="1" dirty="0">
                <a:solidFill>
                  <a:srgbClr val="002060"/>
                </a:solidFill>
              </a:rPr>
              <a:t>Assisted reproductive techniques after fertility-sparing treatments in </a:t>
            </a:r>
            <a:r>
              <a:rPr lang="en-US" sz="1600" i="1" dirty="0" err="1">
                <a:solidFill>
                  <a:srgbClr val="002060"/>
                </a:solidFill>
              </a:rPr>
              <a:t>gynaecological</a:t>
            </a:r>
            <a:r>
              <a:rPr lang="en-US" sz="1600" i="1" dirty="0">
                <a:solidFill>
                  <a:srgbClr val="002060"/>
                </a:solidFill>
              </a:rPr>
              <a:t> cancers</a:t>
            </a:r>
            <a:r>
              <a:rPr lang="tr-TR" sz="1600" i="1" dirty="0">
                <a:solidFill>
                  <a:srgbClr val="002060"/>
                </a:solidFill>
              </a:rPr>
              <a:t>. </a:t>
            </a:r>
            <a:r>
              <a:rPr lang="tr-TR" dirty="0" err="1" smtClean="0">
                <a:solidFill>
                  <a:srgbClr val="002060"/>
                </a:solidFill>
              </a:rPr>
              <a:t>Human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Reproduction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Update</a:t>
            </a:r>
            <a:r>
              <a:rPr lang="tr-TR" dirty="0" smtClean="0">
                <a:solidFill>
                  <a:srgbClr val="002060"/>
                </a:solidFill>
              </a:rPr>
              <a:t> 2016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8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/ </a:t>
            </a:r>
            <a:r>
              <a:rPr lang="tr-TR" sz="4000" i="1" dirty="0" err="1" smtClean="0"/>
              <a:t>monitorizasyon</a:t>
            </a:r>
            <a:endParaRPr lang="tr-TR" sz="40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Progestinlerin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endometrial</a:t>
            </a:r>
            <a:r>
              <a:rPr lang="tr-TR" dirty="0" smtClean="0">
                <a:solidFill>
                  <a:srgbClr val="002060"/>
                </a:solidFill>
              </a:rPr>
              <a:t> hücreler üzerindeki etkilerinin 10. haftayı takiben ortaya çıktığı bilinmektedir.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Tedaviye yanıtın değerlendirilmesi için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az </a:t>
            </a:r>
            <a:r>
              <a:rPr lang="tr-TR" dirty="0" smtClean="0">
                <a:solidFill>
                  <a:srgbClr val="002060"/>
                </a:solidFill>
              </a:rPr>
              <a:t>12 hafta beklenmesi ve D&amp;C ile yapılması önerilir.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Sık yapılan H/S değerlendirme ve </a:t>
            </a:r>
            <a:r>
              <a:rPr lang="tr-TR" dirty="0" err="1" smtClean="0">
                <a:solidFill>
                  <a:srgbClr val="002060"/>
                </a:solidFill>
              </a:rPr>
              <a:t>eksizyonel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biopsi</a:t>
            </a:r>
            <a:r>
              <a:rPr lang="tr-TR" dirty="0" smtClean="0">
                <a:solidFill>
                  <a:srgbClr val="002060"/>
                </a:solidFill>
              </a:rPr>
              <a:t>, gelecekteki gebelik beklentisini olumsuz etkileyebilir. </a:t>
            </a:r>
            <a:r>
              <a:rPr lang="tr-TR" sz="2600" i="1" dirty="0" smtClean="0">
                <a:solidFill>
                  <a:srgbClr val="002060"/>
                </a:solidFill>
              </a:rPr>
              <a:t>(bazal </a:t>
            </a:r>
            <a:r>
              <a:rPr lang="tr-TR" sz="2600" i="1" dirty="0" err="1" smtClean="0">
                <a:solidFill>
                  <a:srgbClr val="002060"/>
                </a:solidFill>
              </a:rPr>
              <a:t>membranın</a:t>
            </a:r>
            <a:r>
              <a:rPr lang="tr-TR" sz="2600" i="1" dirty="0" smtClean="0">
                <a:solidFill>
                  <a:srgbClr val="002060"/>
                </a:solidFill>
              </a:rPr>
              <a:t> </a:t>
            </a:r>
            <a:r>
              <a:rPr lang="tr-TR" sz="2600" i="1" dirty="0" err="1" smtClean="0">
                <a:solidFill>
                  <a:srgbClr val="002060"/>
                </a:solidFill>
              </a:rPr>
              <a:t>destrüksiyonu</a:t>
            </a:r>
            <a:r>
              <a:rPr lang="tr-TR" sz="2600" i="1" dirty="0" smtClean="0">
                <a:solidFill>
                  <a:srgbClr val="002060"/>
                </a:solidFill>
              </a:rPr>
              <a:t>, </a:t>
            </a:r>
            <a:r>
              <a:rPr lang="tr-TR" sz="2600" i="1" dirty="0" err="1" smtClean="0">
                <a:solidFill>
                  <a:srgbClr val="002060"/>
                </a:solidFill>
              </a:rPr>
              <a:t>fibrozis</a:t>
            </a:r>
            <a:r>
              <a:rPr lang="tr-TR" sz="2600" i="1" dirty="0" smtClean="0">
                <a:solidFill>
                  <a:srgbClr val="002060"/>
                </a:solidFill>
              </a:rPr>
              <a:t> gelişimi, termal hasar vs.)</a:t>
            </a:r>
            <a:endParaRPr lang="tr-TR" sz="2600" i="1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0" y="6444044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Sentilhes</a:t>
            </a:r>
            <a:r>
              <a:rPr lang="tr-TR" dirty="0" smtClean="0">
                <a:solidFill>
                  <a:srgbClr val="002060"/>
                </a:solidFill>
              </a:rPr>
              <a:t> L. </a:t>
            </a:r>
            <a:r>
              <a:rPr lang="tr-TR" dirty="0">
                <a:solidFill>
                  <a:srgbClr val="002060"/>
                </a:solidFill>
              </a:rPr>
              <a:t>e</a:t>
            </a:r>
            <a:r>
              <a:rPr lang="tr-TR" dirty="0" smtClean="0">
                <a:solidFill>
                  <a:srgbClr val="002060"/>
                </a:solidFill>
              </a:rPr>
              <a:t>t al </a:t>
            </a:r>
            <a:r>
              <a:rPr lang="tr-TR" sz="1600" i="1" dirty="0" err="1" smtClean="0">
                <a:solidFill>
                  <a:srgbClr val="002060"/>
                </a:solidFill>
              </a:rPr>
              <a:t>Late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complications</a:t>
            </a:r>
            <a:r>
              <a:rPr lang="tr-TR" sz="1600" i="1" dirty="0" smtClean="0">
                <a:solidFill>
                  <a:srgbClr val="002060"/>
                </a:solidFill>
              </a:rPr>
              <a:t> of </a:t>
            </a:r>
            <a:r>
              <a:rPr lang="tr-TR" sz="1600" i="1" dirty="0" err="1" smtClean="0">
                <a:solidFill>
                  <a:srgbClr val="002060"/>
                </a:solidFill>
              </a:rPr>
              <a:t>operative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hysteroscopy</a:t>
            </a:r>
            <a:r>
              <a:rPr lang="tr-TR" sz="1600" i="1" dirty="0" smtClean="0">
                <a:solidFill>
                  <a:srgbClr val="002060"/>
                </a:solidFill>
              </a:rPr>
              <a:t>. </a:t>
            </a:r>
            <a:r>
              <a:rPr lang="tr-TR" dirty="0" err="1" smtClean="0">
                <a:solidFill>
                  <a:srgbClr val="002060"/>
                </a:solidFill>
              </a:rPr>
              <a:t>Eur</a:t>
            </a:r>
            <a:r>
              <a:rPr lang="tr-TR" dirty="0" smtClean="0">
                <a:solidFill>
                  <a:srgbClr val="002060"/>
                </a:solidFill>
              </a:rPr>
              <a:t> J </a:t>
            </a:r>
            <a:r>
              <a:rPr lang="tr-TR" dirty="0" err="1" smtClean="0">
                <a:solidFill>
                  <a:srgbClr val="002060"/>
                </a:solidFill>
              </a:rPr>
              <a:t>Obstet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Gynecol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Reprod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Biol</a:t>
            </a:r>
            <a:r>
              <a:rPr lang="tr-TR" dirty="0" smtClean="0">
                <a:solidFill>
                  <a:srgbClr val="002060"/>
                </a:solidFill>
              </a:rPr>
              <a:t> 2005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17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785818"/>
          </a:xfrm>
          <a:solidFill>
            <a:srgbClr val="FFFF00"/>
          </a:solidFill>
        </p:spPr>
        <p:txBody>
          <a:bodyPr/>
          <a:lstStyle/>
          <a:p>
            <a:r>
              <a:rPr lang="tr-TR" dirty="0" err="1" smtClean="0">
                <a:solidFill>
                  <a:srgbClr val="002060"/>
                </a:solidFill>
              </a:rPr>
              <a:t>Noninvazif</a:t>
            </a:r>
            <a:r>
              <a:rPr lang="tr-TR" dirty="0" smtClean="0">
                <a:solidFill>
                  <a:srgbClr val="002060"/>
                </a:solidFill>
              </a:rPr>
              <a:t> Takip (TV USG) 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6" y="3209782"/>
            <a:ext cx="8786842" cy="243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32099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8" y="857232"/>
            <a:ext cx="285752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Metin kutusu"/>
          <p:cNvSpPr txBox="1"/>
          <p:nvPr/>
        </p:nvSpPr>
        <p:spPr>
          <a:xfrm>
            <a:off x="5786446" y="1142984"/>
            <a:ext cx="3143272" cy="147732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 oranı % 59 (19/32)</a:t>
            </a:r>
          </a:p>
          <a:p>
            <a:endParaRPr lang="tr-TR" sz="9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 sağlanamayan olgular:</a:t>
            </a:r>
          </a:p>
          <a:p>
            <a:endParaRPr lang="tr-TR" sz="500" dirty="0" smtClean="0">
              <a:solidFill>
                <a:srgbClr val="FFFF00"/>
              </a:solidFill>
            </a:endParaRPr>
          </a:p>
          <a:p>
            <a:pPr>
              <a:tabLst>
                <a:tab pos="2060575" algn="l"/>
              </a:tabLst>
            </a:pPr>
            <a:r>
              <a:rPr lang="tr-TR" dirty="0" err="1" smtClean="0">
                <a:solidFill>
                  <a:srgbClr val="FFFF00"/>
                </a:solidFill>
              </a:rPr>
              <a:t>End</a:t>
            </a:r>
            <a:r>
              <a:rPr lang="tr-TR" dirty="0" smtClean="0">
                <a:solidFill>
                  <a:srgbClr val="FFFF00"/>
                </a:solidFill>
              </a:rPr>
              <a:t> Kalınlık </a:t>
            </a:r>
            <a:r>
              <a:rPr lang="en-US" dirty="0" smtClean="0">
                <a:solidFill>
                  <a:srgbClr val="FFFF00"/>
                </a:solidFill>
              </a:rPr>
              <a:t>8</a:t>
            </a:r>
            <a:r>
              <a:rPr lang="tr-TR" dirty="0" smtClean="0">
                <a:solidFill>
                  <a:srgbClr val="FFFF00"/>
                </a:solidFill>
              </a:rPr>
              <a:t>. hafta 	&gt; 8.3 mm</a:t>
            </a:r>
          </a:p>
          <a:p>
            <a:pPr>
              <a:tabLst>
                <a:tab pos="2060575" algn="l"/>
              </a:tabLst>
            </a:pPr>
            <a:r>
              <a:rPr lang="tr-TR" dirty="0" err="1" smtClean="0">
                <a:solidFill>
                  <a:srgbClr val="FFFF00"/>
                </a:solidFill>
              </a:rPr>
              <a:t>End</a:t>
            </a:r>
            <a:r>
              <a:rPr lang="tr-TR" dirty="0" smtClean="0">
                <a:solidFill>
                  <a:srgbClr val="FFFF00"/>
                </a:solidFill>
              </a:rPr>
              <a:t> Kalınlık 16. </a:t>
            </a:r>
            <a:r>
              <a:rPr lang="tr-TR" dirty="0">
                <a:solidFill>
                  <a:srgbClr val="FFFF00"/>
                </a:solidFill>
              </a:rPr>
              <a:t>h</a:t>
            </a:r>
            <a:r>
              <a:rPr lang="tr-TR" dirty="0" smtClean="0">
                <a:solidFill>
                  <a:srgbClr val="FFFF00"/>
                </a:solidFill>
              </a:rPr>
              <a:t>afta 	&gt; 4.7 mm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-9625" y="4398745"/>
            <a:ext cx="9180998" cy="285752"/>
          </a:xfrm>
          <a:prstGeom prst="rect">
            <a:avLst/>
          </a:prstGeom>
          <a:solidFill>
            <a:srgbClr val="FF0000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Metin kutusu"/>
          <p:cNvSpPr txBox="1"/>
          <p:nvPr/>
        </p:nvSpPr>
        <p:spPr>
          <a:xfrm>
            <a:off x="0" y="5965472"/>
            <a:ext cx="9144000" cy="8925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Masakazu</a:t>
            </a:r>
            <a:r>
              <a:rPr lang="tr-TR" dirty="0" smtClean="0">
                <a:solidFill>
                  <a:srgbClr val="002060"/>
                </a:solidFill>
              </a:rPr>
              <a:t> S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Measurement</a:t>
            </a:r>
            <a:r>
              <a:rPr lang="tr-TR" sz="1600" i="1" dirty="0" smtClean="0">
                <a:solidFill>
                  <a:srgbClr val="002060"/>
                </a:solidFill>
              </a:rPr>
              <a:t> of </a:t>
            </a:r>
            <a:r>
              <a:rPr lang="tr-TR" sz="1600" i="1" dirty="0" err="1" smtClean="0">
                <a:solidFill>
                  <a:srgbClr val="002060"/>
                </a:solidFill>
              </a:rPr>
              <a:t>endometrial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thickness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by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transvaginal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ultrasonography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to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predict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pathological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response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to</a:t>
            </a:r>
            <a:r>
              <a:rPr lang="tr-TR" sz="1600" i="1" dirty="0" smtClean="0">
                <a:solidFill>
                  <a:srgbClr val="002060"/>
                </a:solidFill>
              </a:rPr>
              <a:t>  </a:t>
            </a:r>
            <a:r>
              <a:rPr lang="tr-TR" sz="1600" i="1" dirty="0" err="1" smtClean="0">
                <a:solidFill>
                  <a:srgbClr val="002060"/>
                </a:solidFill>
              </a:rPr>
              <a:t>medroxyprogesterone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acetate</a:t>
            </a:r>
            <a:r>
              <a:rPr lang="tr-TR" sz="1600" i="1" dirty="0" smtClean="0">
                <a:solidFill>
                  <a:srgbClr val="002060"/>
                </a:solidFill>
              </a:rPr>
              <a:t> in </a:t>
            </a:r>
            <a:r>
              <a:rPr lang="tr-TR" sz="1600" i="1" dirty="0" err="1" smtClean="0">
                <a:solidFill>
                  <a:srgbClr val="002060"/>
                </a:solidFill>
              </a:rPr>
              <a:t>patients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with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grade</a:t>
            </a:r>
            <a:r>
              <a:rPr lang="tr-TR" sz="1600" i="1" dirty="0" smtClean="0">
                <a:solidFill>
                  <a:srgbClr val="002060"/>
                </a:solidFill>
              </a:rPr>
              <a:t> 1 </a:t>
            </a:r>
            <a:r>
              <a:rPr lang="tr-TR" sz="1600" i="1" dirty="0" err="1" smtClean="0">
                <a:solidFill>
                  <a:srgbClr val="002060"/>
                </a:solidFill>
              </a:rPr>
              <a:t>endometrioid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adenocarcinoma</a:t>
            </a:r>
            <a:r>
              <a:rPr lang="tr-TR" sz="1600" i="1" dirty="0" smtClean="0">
                <a:solidFill>
                  <a:srgbClr val="002060"/>
                </a:solidFill>
              </a:rPr>
              <a:t>. </a:t>
            </a:r>
            <a:r>
              <a:rPr lang="en-US" dirty="0" smtClean="0">
                <a:solidFill>
                  <a:srgbClr val="002060"/>
                </a:solidFill>
              </a:rPr>
              <a:t>Molecular </a:t>
            </a:r>
            <a:r>
              <a:rPr lang="tr-TR" dirty="0" smtClean="0">
                <a:solidFill>
                  <a:srgbClr val="002060"/>
                </a:solidFill>
              </a:rPr>
              <a:t>a</a:t>
            </a:r>
            <a:r>
              <a:rPr lang="en-US" dirty="0" err="1" smtClean="0">
                <a:solidFill>
                  <a:srgbClr val="002060"/>
                </a:solidFill>
              </a:rPr>
              <a:t>nd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Cl</a:t>
            </a:r>
            <a:r>
              <a:rPr lang="tr-TR" dirty="0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n</a:t>
            </a:r>
            <a:r>
              <a:rPr lang="tr-TR" dirty="0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cal Oncology   2016</a:t>
            </a:r>
            <a:endParaRPr lang="tr-TR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57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/ </a:t>
            </a:r>
            <a:r>
              <a:rPr lang="tr-TR" i="1" dirty="0" err="1"/>
              <a:t>monitorizasyon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41297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Aşağıdaki koşullarda tedavi </a:t>
            </a:r>
            <a:r>
              <a:rPr lang="tr-TR" dirty="0" err="1" smtClean="0">
                <a:solidFill>
                  <a:srgbClr val="002060"/>
                </a:solidFill>
              </a:rPr>
              <a:t>protokolu</a:t>
            </a:r>
            <a:r>
              <a:rPr lang="tr-TR" dirty="0" smtClean="0">
                <a:solidFill>
                  <a:srgbClr val="002060"/>
                </a:solidFill>
              </a:rPr>
              <a:t> durdurulmalı ve </a:t>
            </a:r>
            <a:r>
              <a:rPr lang="tr-TR" dirty="0" err="1" smtClean="0">
                <a:solidFill>
                  <a:srgbClr val="002060"/>
                </a:solidFill>
              </a:rPr>
              <a:t>histerektomi</a:t>
            </a:r>
            <a:r>
              <a:rPr lang="tr-TR" dirty="0" smtClean="0">
                <a:solidFill>
                  <a:srgbClr val="002060"/>
                </a:solidFill>
              </a:rPr>
              <a:t> önerilmelidir: 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ayda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progresi</a:t>
            </a:r>
            <a:r>
              <a:rPr lang="tr-TR" dirty="0" smtClean="0">
                <a:solidFill>
                  <a:srgbClr val="002060"/>
                </a:solidFill>
              </a:rPr>
              <a:t>f hastalık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ayda </a:t>
            </a:r>
            <a:r>
              <a:rPr lang="en-US" dirty="0">
                <a:solidFill>
                  <a:srgbClr val="002060"/>
                </a:solidFill>
              </a:rPr>
              <a:t>stab</a:t>
            </a:r>
            <a:r>
              <a:rPr lang="tr-TR" dirty="0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l</a:t>
            </a:r>
            <a:r>
              <a:rPr lang="tr-TR" dirty="0">
                <a:solidFill>
                  <a:srgbClr val="002060"/>
                </a:solidFill>
              </a:rPr>
              <a:t> yada progresif </a:t>
            </a:r>
            <a:r>
              <a:rPr lang="tr-TR" dirty="0" smtClean="0">
                <a:solidFill>
                  <a:srgbClr val="002060"/>
                </a:solidFill>
              </a:rPr>
              <a:t>hastalık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ayda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Tam yanıt elde edilememesi</a:t>
            </a:r>
            <a:endParaRPr lang="tr-TR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41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5496" y="44624"/>
            <a:ext cx="9145016" cy="1868478"/>
          </a:xfrm>
        </p:spPr>
        <p:txBody>
          <a:bodyPr>
            <a:normAutofit fontScale="90000"/>
          </a:bodyPr>
          <a:lstStyle/>
          <a:p>
            <a:pPr algn="l" fontAlgn="base"/>
            <a:r>
              <a:rPr lang="en-US" sz="2800" b="1" dirty="0"/>
              <a:t>Does hormonal therapy for fertility preservation affect the survival of young women with early-stage endometrial cancer?</a:t>
            </a:r>
            <a:br>
              <a:rPr lang="en-US" sz="2800" b="1" dirty="0"/>
            </a:br>
            <a:r>
              <a:rPr lang="tr-TR" sz="2200" i="1" dirty="0" smtClean="0"/>
              <a:t>ZR</a:t>
            </a:r>
            <a:r>
              <a:rPr lang="tr-TR" sz="2200" i="1" dirty="0"/>
              <a:t>. </a:t>
            </a:r>
            <a:r>
              <a:rPr lang="tr-TR" sz="2200" i="1" dirty="0" err="1"/>
              <a:t>Greenwald</a:t>
            </a:r>
            <a:r>
              <a:rPr lang="tr-TR" sz="2200" i="1" dirty="0"/>
              <a:t> </a:t>
            </a:r>
            <a:r>
              <a:rPr lang="tr-TR" sz="2200" i="1" dirty="0" err="1" smtClean="0"/>
              <a:t>MSc</a:t>
            </a:r>
            <a:r>
              <a:rPr lang="tr-TR" sz="2200" i="1" dirty="0" smtClean="0"/>
              <a:t>,LN</a:t>
            </a:r>
            <a:r>
              <a:rPr lang="tr-TR" sz="2200" i="1" dirty="0"/>
              <a:t>. </a:t>
            </a:r>
            <a:r>
              <a:rPr lang="tr-TR" sz="2200" i="1" dirty="0" err="1"/>
              <a:t>Huang</a:t>
            </a:r>
            <a:r>
              <a:rPr lang="tr-TR" sz="2200" i="1" dirty="0"/>
              <a:t> </a:t>
            </a:r>
            <a:r>
              <a:rPr lang="tr-TR" sz="2200" i="1" dirty="0" smtClean="0"/>
              <a:t>MD, MD</a:t>
            </a:r>
            <a:r>
              <a:rPr lang="tr-TR" sz="2200" i="1" dirty="0"/>
              <a:t>. </a:t>
            </a:r>
            <a:r>
              <a:rPr lang="tr-TR" sz="2200" i="1" dirty="0" err="1"/>
              <a:t>Wissing</a:t>
            </a:r>
            <a:r>
              <a:rPr lang="tr-TR" sz="2200" i="1" dirty="0"/>
              <a:t> MD, </a:t>
            </a:r>
            <a:r>
              <a:rPr lang="tr-TR" sz="2200" i="1" dirty="0" err="1" smtClean="0"/>
              <a:t>PhD</a:t>
            </a:r>
            <a:r>
              <a:rPr lang="tr-TR" sz="2200" i="1" dirty="0" smtClean="0"/>
              <a:t>, EL</a:t>
            </a:r>
            <a:r>
              <a:rPr lang="tr-TR" sz="2200" i="1" dirty="0"/>
              <a:t>. </a:t>
            </a:r>
            <a:r>
              <a:rPr lang="tr-TR" sz="2200" i="1" dirty="0" err="1"/>
              <a:t>Franco</a:t>
            </a:r>
            <a:r>
              <a:rPr lang="tr-TR" sz="2200" i="1" dirty="0"/>
              <a:t> </a:t>
            </a:r>
            <a:r>
              <a:rPr lang="tr-TR" sz="2200" i="1" dirty="0" err="1" smtClean="0"/>
              <a:t>DrPH</a:t>
            </a:r>
            <a:r>
              <a:rPr lang="tr-TR" sz="2200" i="1" dirty="0" smtClean="0"/>
              <a:t>, </a:t>
            </a:r>
            <a:r>
              <a:rPr lang="tr-TR" sz="2200" i="1" dirty="0" err="1" smtClean="0"/>
              <a:t>Walter</a:t>
            </a:r>
            <a:r>
              <a:rPr lang="tr-TR" sz="2200" i="1" dirty="0" smtClean="0"/>
              <a:t> </a:t>
            </a:r>
            <a:r>
              <a:rPr lang="tr-TR" sz="2200" i="1" dirty="0"/>
              <a:t>H. </a:t>
            </a:r>
            <a:r>
              <a:rPr lang="tr-TR" sz="2200" i="1" dirty="0" err="1"/>
              <a:t>Gotlieb</a:t>
            </a:r>
            <a:r>
              <a:rPr lang="tr-TR" sz="2200" i="1" dirty="0"/>
              <a:t> MD, </a:t>
            </a:r>
            <a:r>
              <a:rPr lang="tr-TR" sz="2200" i="1" dirty="0" err="1"/>
              <a:t>PhD</a:t>
            </a:r>
            <a:r>
              <a:rPr lang="tr-TR" sz="2200" i="1" dirty="0"/>
              <a:t/>
            </a:r>
            <a:br>
              <a:rPr lang="tr-TR" sz="2200" i="1" dirty="0"/>
            </a:br>
            <a:endParaRPr lang="tr-TR" sz="2800" i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2852936"/>
            <a:ext cx="8329642" cy="2268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000" i="1" dirty="0" smtClean="0"/>
              <a:t>“</a:t>
            </a:r>
            <a:r>
              <a:rPr lang="en-US" sz="2000" i="1" dirty="0" smtClean="0"/>
              <a:t>Based </a:t>
            </a:r>
            <a:r>
              <a:rPr lang="en-US" sz="2000" i="1" dirty="0"/>
              <a:t>on this population-based cohort, young patients with low-grade endometrial cancer appear to have excellent survival, regardless of the primary therapy chosen (HT </a:t>
            </a:r>
            <a:r>
              <a:rPr lang="en-US" sz="2000" i="1" dirty="0" err="1"/>
              <a:t>vs</a:t>
            </a:r>
            <a:r>
              <a:rPr lang="en-US" sz="2000" i="1" dirty="0"/>
              <a:t> primary surgery). The current selection of patients for HT to preserve fertility, which is managed carefully by experienced clinicians, </a:t>
            </a: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appear to significantly worsen 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</a:t>
            </a:r>
            <a:r>
              <a:rPr lang="tr-TR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</a:t>
            </a:r>
            <a:r>
              <a:rPr lang="en-US" sz="20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utcomes</a:t>
            </a:r>
            <a:r>
              <a:rPr lang="en-US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tr-TR" sz="2000" i="1" dirty="0" smtClean="0"/>
              <a:t>”</a:t>
            </a:r>
            <a:r>
              <a:rPr lang="en-US" sz="2000" i="1" dirty="0"/>
              <a:t> </a:t>
            </a:r>
            <a:r>
              <a:rPr lang="tr-TR" sz="2000" i="1" dirty="0" smtClean="0"/>
              <a:t> </a:t>
            </a:r>
          </a:p>
          <a:p>
            <a:pPr marL="0" indent="0">
              <a:buNone/>
            </a:pPr>
            <a:r>
              <a:rPr lang="en-US" sz="2000" b="1" i="1" dirty="0" smtClean="0"/>
              <a:t>Cancer</a:t>
            </a:r>
            <a:r>
              <a:rPr lang="en-US" sz="2000" b="1" i="1" dirty="0"/>
              <a:t> 2016</a:t>
            </a:r>
            <a:r>
              <a:rPr lang="en-US" sz="2000" i="1" dirty="0"/>
              <a:t>. © 2016 American Cancer Society.</a:t>
            </a:r>
            <a:endParaRPr lang="tr-TR" sz="2000" i="1" dirty="0"/>
          </a:p>
        </p:txBody>
      </p:sp>
      <p:pic>
        <p:nvPicPr>
          <p:cNvPr id="11266" name="Picture 2" descr="Can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3084" y="4365104"/>
            <a:ext cx="1923412" cy="2494722"/>
          </a:xfrm>
          <a:prstGeom prst="rect">
            <a:avLst/>
          </a:prstGeom>
          <a:noFill/>
        </p:spPr>
      </p:pic>
      <p:sp>
        <p:nvSpPr>
          <p:cNvPr id="7" name="6 Metin kutusu"/>
          <p:cNvSpPr txBox="1"/>
          <p:nvPr/>
        </p:nvSpPr>
        <p:spPr>
          <a:xfrm>
            <a:off x="500034" y="2059536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n</a:t>
            </a:r>
            <a:r>
              <a:rPr lang="tr-TR" sz="2400" b="1" dirty="0" smtClean="0"/>
              <a:t>: </a:t>
            </a:r>
            <a:r>
              <a:rPr lang="en-US" sz="2400" b="1" dirty="0" smtClean="0"/>
              <a:t>6339 </a:t>
            </a:r>
            <a:r>
              <a:rPr lang="tr-TR" sz="2400" b="1" dirty="0" smtClean="0"/>
              <a:t>kadın</a:t>
            </a:r>
            <a:r>
              <a:rPr lang="en-US" sz="2400" b="1" dirty="0" smtClean="0"/>
              <a:t>, </a:t>
            </a:r>
            <a:r>
              <a:rPr lang="en-US" sz="2400" b="1" dirty="0"/>
              <a:t>161 </a:t>
            </a:r>
            <a:r>
              <a:rPr lang="en-US" sz="2400" b="1" dirty="0" smtClean="0"/>
              <a:t>H</a:t>
            </a:r>
            <a:r>
              <a:rPr lang="tr-TR" sz="2400" b="1" dirty="0" err="1" smtClean="0"/>
              <a:t>ormono</a:t>
            </a:r>
            <a:r>
              <a:rPr lang="tr-TR" sz="2400" b="1" dirty="0" err="1"/>
              <a:t>t</a:t>
            </a:r>
            <a:r>
              <a:rPr lang="tr-TR" sz="2400" b="1" dirty="0" err="1" smtClean="0"/>
              <a:t>erapi</a:t>
            </a:r>
            <a:r>
              <a:rPr lang="en-US" sz="2400" b="1" dirty="0" smtClean="0"/>
              <a:t> </a:t>
            </a:r>
            <a:r>
              <a:rPr lang="tr-TR" sz="2400" b="1" dirty="0" smtClean="0"/>
              <a:t>/</a:t>
            </a:r>
            <a:r>
              <a:rPr lang="en-US" sz="2400" b="1" dirty="0" smtClean="0"/>
              <a:t> </a:t>
            </a:r>
            <a:r>
              <a:rPr lang="en-US" sz="2400" b="1" dirty="0"/>
              <a:t>6178 </a:t>
            </a:r>
            <a:r>
              <a:rPr lang="en-US" sz="2400" b="1" dirty="0" smtClean="0"/>
              <a:t>prim</a:t>
            </a:r>
            <a:r>
              <a:rPr lang="tr-TR" sz="2400" b="1" dirty="0" smtClean="0"/>
              <a:t>er</a:t>
            </a:r>
            <a:r>
              <a:rPr lang="en-US" sz="2400" b="1" dirty="0" smtClean="0"/>
              <a:t> </a:t>
            </a:r>
            <a:r>
              <a:rPr lang="tr-TR" sz="2400" b="1" dirty="0" smtClean="0"/>
              <a:t>cerrahi</a:t>
            </a:r>
            <a:r>
              <a:rPr lang="en-US" sz="2400" b="1" dirty="0" smtClean="0"/>
              <a:t>.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310867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Endometrium Kanseri / </a:t>
            </a:r>
            <a:r>
              <a:rPr lang="tr-TR" sz="3600" i="1" dirty="0" smtClean="0"/>
              <a:t>Epidemiyoloji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3400436"/>
          </a:xfrm>
        </p:spPr>
        <p:txBody>
          <a:bodyPr>
            <a:normAutofit lnSpcReduction="10000"/>
          </a:bodyPr>
          <a:lstStyle/>
          <a:p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err="1" smtClean="0">
                <a:solidFill>
                  <a:srgbClr val="002060"/>
                </a:solidFill>
              </a:rPr>
              <a:t>Ensık</a:t>
            </a:r>
            <a:r>
              <a:rPr lang="tr-TR" dirty="0" smtClean="0">
                <a:solidFill>
                  <a:srgbClr val="002060"/>
                </a:solidFill>
              </a:rPr>
              <a:t> kadın </a:t>
            </a:r>
            <a:r>
              <a:rPr lang="tr-TR" dirty="0" err="1" smtClean="0">
                <a:solidFill>
                  <a:srgbClr val="002060"/>
                </a:solidFill>
              </a:rPr>
              <a:t>genital</a:t>
            </a:r>
            <a:r>
              <a:rPr lang="tr-TR" dirty="0" smtClean="0">
                <a:solidFill>
                  <a:srgbClr val="002060"/>
                </a:solidFill>
              </a:rPr>
              <a:t> kanseri</a:t>
            </a:r>
          </a:p>
          <a:p>
            <a:r>
              <a:rPr lang="tr-TR" dirty="0" err="1" smtClean="0">
                <a:solidFill>
                  <a:srgbClr val="002060"/>
                </a:solidFill>
              </a:rPr>
              <a:t>Median</a:t>
            </a:r>
            <a:r>
              <a:rPr lang="tr-TR" dirty="0" smtClean="0">
                <a:solidFill>
                  <a:srgbClr val="002060"/>
                </a:solidFill>
              </a:rPr>
              <a:t> yaş 63, 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Olguların %90’ı  &gt;50 yaş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% 14 – </a:t>
            </a:r>
            <a:r>
              <a:rPr lang="en-US" dirty="0" smtClean="0">
                <a:solidFill>
                  <a:srgbClr val="002060"/>
                </a:solidFill>
              </a:rPr>
              <a:t>25</a:t>
            </a:r>
            <a:r>
              <a:rPr lang="tr-TR" dirty="0" smtClean="0">
                <a:solidFill>
                  <a:srgbClr val="002060"/>
                </a:solidFill>
              </a:rPr>
              <a:t> olgu </a:t>
            </a:r>
            <a:r>
              <a:rPr lang="en-US" dirty="0" err="1" smtClean="0">
                <a:solidFill>
                  <a:srgbClr val="002060"/>
                </a:solidFill>
              </a:rPr>
              <a:t>premenop</a:t>
            </a:r>
            <a:r>
              <a:rPr lang="tr-TR" dirty="0" err="1" smtClean="0">
                <a:solidFill>
                  <a:srgbClr val="002060"/>
                </a:solidFill>
              </a:rPr>
              <a:t>oz</a:t>
            </a:r>
            <a:r>
              <a:rPr lang="en-US" dirty="0" smtClean="0">
                <a:solidFill>
                  <a:srgbClr val="002060"/>
                </a:solidFill>
              </a:rPr>
              <a:t>al 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smtClean="0">
                <a:solidFill>
                  <a:srgbClr val="002060"/>
                </a:solidFill>
              </a:rPr>
              <a:t>% 4 hasta,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&lt; </a:t>
            </a:r>
            <a:r>
              <a:rPr lang="en-US" dirty="0" smtClean="0">
                <a:solidFill>
                  <a:srgbClr val="002060"/>
                </a:solidFill>
              </a:rPr>
              <a:t>40</a:t>
            </a:r>
            <a:r>
              <a:rPr lang="tr-TR" dirty="0" smtClean="0">
                <a:solidFill>
                  <a:srgbClr val="002060"/>
                </a:solidFill>
              </a:rPr>
              <a:t> yaş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" y="5786455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Zivanovic</a:t>
            </a:r>
            <a:r>
              <a:rPr lang="en-US" dirty="0">
                <a:solidFill>
                  <a:srgbClr val="002060"/>
                </a:solidFill>
              </a:rPr>
              <a:t> O.</a:t>
            </a:r>
            <a:r>
              <a:rPr lang="en-US" sz="1600" dirty="0" smtClean="0"/>
              <a:t> </a:t>
            </a:r>
            <a:r>
              <a:rPr lang="en-US" sz="1600" i="1" dirty="0"/>
              <a:t>A review of the challenges faced in the conservative treatment of young women with endometrial carcinoma and risk of ovarian cancer.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en-US" dirty="0" err="1">
                <a:solidFill>
                  <a:srgbClr val="002060"/>
                </a:solidFill>
              </a:rPr>
              <a:t>Gynecol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Oncol</a:t>
            </a:r>
            <a:r>
              <a:rPr lang="en-US" dirty="0">
                <a:solidFill>
                  <a:srgbClr val="002060"/>
                </a:solidFill>
              </a:rPr>
              <a:t>. </a:t>
            </a:r>
            <a:r>
              <a:rPr lang="en-US" dirty="0" smtClean="0">
                <a:solidFill>
                  <a:srgbClr val="002060"/>
                </a:solidFill>
              </a:rPr>
              <a:t>2009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err="1" smtClean="0">
                <a:solidFill>
                  <a:srgbClr val="002060"/>
                </a:solidFill>
              </a:rPr>
              <a:t>Vraneş</a:t>
            </a:r>
            <a:r>
              <a:rPr lang="tr-TR" dirty="0" smtClean="0">
                <a:solidFill>
                  <a:srgbClr val="002060"/>
                </a:solidFill>
              </a:rPr>
              <a:t> B, </a:t>
            </a:r>
            <a:r>
              <a:rPr lang="tr-TR" dirty="0" err="1" smtClean="0">
                <a:solidFill>
                  <a:srgbClr val="002060"/>
                </a:solidFill>
              </a:rPr>
              <a:t>Kesiç</a:t>
            </a:r>
            <a:r>
              <a:rPr lang="tr-TR" dirty="0" smtClean="0">
                <a:solidFill>
                  <a:srgbClr val="002060"/>
                </a:solidFill>
              </a:rPr>
              <a:t> V. </a:t>
            </a:r>
            <a:r>
              <a:rPr lang="tr-TR" sz="1600" i="1" dirty="0" err="1"/>
              <a:t>Conservative</a:t>
            </a:r>
            <a:r>
              <a:rPr lang="tr-TR" sz="1600" i="1" dirty="0"/>
              <a:t> </a:t>
            </a:r>
            <a:r>
              <a:rPr lang="tr-TR" sz="1600" i="1" dirty="0" err="1"/>
              <a:t>treatment</a:t>
            </a:r>
            <a:r>
              <a:rPr lang="tr-TR" sz="1600" i="1" dirty="0"/>
              <a:t> of </a:t>
            </a:r>
            <a:r>
              <a:rPr lang="tr-TR" sz="1600" i="1" dirty="0" err="1"/>
              <a:t>early</a:t>
            </a:r>
            <a:r>
              <a:rPr lang="tr-TR" sz="1600" i="1" dirty="0"/>
              <a:t> </a:t>
            </a:r>
            <a:r>
              <a:rPr lang="tr-TR" sz="1600" i="1" dirty="0" err="1"/>
              <a:t>endometrial</a:t>
            </a:r>
            <a:r>
              <a:rPr lang="tr-TR" sz="1600" i="1" dirty="0"/>
              <a:t> </a:t>
            </a:r>
            <a:r>
              <a:rPr lang="tr-TR" sz="1600" i="1" dirty="0" err="1"/>
              <a:t>cancer</a:t>
            </a:r>
            <a:r>
              <a:rPr lang="tr-TR" sz="1600" i="1" dirty="0"/>
              <a:t>. </a:t>
            </a:r>
            <a:r>
              <a:rPr lang="tr-TR" dirty="0" smtClean="0">
                <a:solidFill>
                  <a:srgbClr val="002060"/>
                </a:solidFill>
              </a:rPr>
              <a:t>(Ed. Ali AYHAN) ESGO </a:t>
            </a:r>
            <a:r>
              <a:rPr lang="tr-TR" dirty="0" err="1" smtClean="0">
                <a:solidFill>
                  <a:srgbClr val="002060"/>
                </a:solidFill>
              </a:rPr>
              <a:t>Textbook</a:t>
            </a:r>
            <a:r>
              <a:rPr lang="tr-TR" dirty="0" smtClean="0">
                <a:solidFill>
                  <a:srgbClr val="002060"/>
                </a:solidFill>
              </a:rPr>
              <a:t> of </a:t>
            </a:r>
            <a:r>
              <a:rPr lang="tr-TR" dirty="0" err="1" smtClean="0">
                <a:solidFill>
                  <a:srgbClr val="002060"/>
                </a:solidFill>
              </a:rPr>
              <a:t>Gynecologic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Oncology</a:t>
            </a:r>
            <a:r>
              <a:rPr lang="tr-TR" dirty="0" smtClean="0">
                <a:solidFill>
                  <a:srgbClr val="002060"/>
                </a:solidFill>
              </a:rPr>
              <a:t> 2016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8534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005064"/>
            <a:ext cx="2819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876"/>
            <a:ext cx="3914794" cy="28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Metin kutusu 1"/>
          <p:cNvSpPr txBox="1"/>
          <p:nvPr/>
        </p:nvSpPr>
        <p:spPr>
          <a:xfrm>
            <a:off x="899592" y="4725144"/>
            <a:ext cx="7210707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002060"/>
                </a:solidFill>
              </a:rPr>
              <a:t>32 çalışmanın sonuçlarının değerlendirildiği, </a:t>
            </a:r>
          </a:p>
          <a:p>
            <a:r>
              <a:rPr lang="tr-TR" sz="2800" dirty="0" smtClean="0">
                <a:solidFill>
                  <a:srgbClr val="002060"/>
                </a:solidFill>
              </a:rPr>
              <a:t>408, iyi </a:t>
            </a:r>
            <a:r>
              <a:rPr lang="tr-TR" sz="2800" dirty="0" err="1" smtClean="0">
                <a:solidFill>
                  <a:srgbClr val="002060"/>
                </a:solidFill>
              </a:rPr>
              <a:t>diferansiye</a:t>
            </a:r>
            <a:r>
              <a:rPr lang="tr-TR" sz="2800" dirty="0" smtClean="0">
                <a:solidFill>
                  <a:srgbClr val="002060"/>
                </a:solidFill>
              </a:rPr>
              <a:t>, Evre 1a (</a:t>
            </a:r>
            <a:r>
              <a:rPr lang="tr-TR" sz="2800" dirty="0" err="1" smtClean="0">
                <a:solidFill>
                  <a:srgbClr val="002060"/>
                </a:solidFill>
              </a:rPr>
              <a:t>endometriumda</a:t>
            </a:r>
            <a:r>
              <a:rPr lang="tr-TR" sz="2800" dirty="0" smtClean="0">
                <a:solidFill>
                  <a:srgbClr val="002060"/>
                </a:solidFill>
              </a:rPr>
              <a:t> sınırlı), </a:t>
            </a:r>
            <a:r>
              <a:rPr lang="tr-TR" sz="2800" dirty="0" err="1" smtClean="0">
                <a:solidFill>
                  <a:srgbClr val="002060"/>
                </a:solidFill>
              </a:rPr>
              <a:t>endometrioid</a:t>
            </a:r>
            <a:r>
              <a:rPr lang="tr-TR" sz="2800" dirty="0" smtClean="0">
                <a:solidFill>
                  <a:srgbClr val="002060"/>
                </a:solidFill>
              </a:rPr>
              <a:t> </a:t>
            </a:r>
            <a:r>
              <a:rPr lang="tr-TR" sz="2800" dirty="0" err="1" smtClean="0">
                <a:solidFill>
                  <a:srgbClr val="002060"/>
                </a:solidFill>
              </a:rPr>
              <a:t>endometrium</a:t>
            </a:r>
            <a:r>
              <a:rPr lang="tr-TR" sz="2800" dirty="0" smtClean="0">
                <a:solidFill>
                  <a:srgbClr val="002060"/>
                </a:solidFill>
              </a:rPr>
              <a:t> kanserli, genç olgunun incelenmesi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54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Regresyon oranı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5443548" cy="512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Dikdörtgen"/>
          <p:cNvSpPr/>
          <p:nvPr/>
        </p:nvSpPr>
        <p:spPr>
          <a:xfrm>
            <a:off x="6858016" y="3571876"/>
            <a:ext cx="1927131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%76.2</a:t>
            </a:r>
            <a:endParaRPr lang="tr-T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0474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tr-TR" dirty="0" err="1" smtClean="0">
                <a:solidFill>
                  <a:srgbClr val="002060"/>
                </a:solidFill>
              </a:rPr>
              <a:t>Nüks</a:t>
            </a:r>
            <a:r>
              <a:rPr lang="tr-TR" dirty="0" smtClean="0">
                <a:solidFill>
                  <a:srgbClr val="002060"/>
                </a:solidFill>
              </a:rPr>
              <a:t> oranı</a:t>
            </a:r>
            <a:endParaRPr lang="tr-TR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1169" y="1227049"/>
            <a:ext cx="5875933" cy="5356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Dikdörtgen"/>
          <p:cNvSpPr/>
          <p:nvPr/>
        </p:nvSpPr>
        <p:spPr>
          <a:xfrm>
            <a:off x="6858016" y="3571876"/>
            <a:ext cx="1927131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%40.6</a:t>
            </a:r>
            <a:endParaRPr lang="tr-T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5070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Canlı Doğum oranı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7037924" y="3571876"/>
            <a:ext cx="1391728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%28</a:t>
            </a:r>
            <a:endParaRPr lang="tr-T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6215106" cy="5416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19643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200" dirty="0"/>
              <a:t>A Turkish Gynecologic Oncology Group study 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en-US" sz="2400" i="1" dirty="0" smtClean="0"/>
              <a:t>of </a:t>
            </a:r>
            <a:r>
              <a:rPr lang="en-US" sz="2400" i="1" dirty="0"/>
              <a:t>fertility-sparing treatment for early-stage endometrial </a:t>
            </a:r>
            <a:r>
              <a:rPr lang="en-US" sz="2400" i="1" dirty="0" smtClean="0"/>
              <a:t>cancer</a:t>
            </a:r>
            <a:endParaRPr lang="tr-TR" sz="2800" i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14282" y="1357299"/>
            <a:ext cx="8715436" cy="4000528"/>
          </a:xfrm>
        </p:spPr>
        <p:txBody>
          <a:bodyPr>
            <a:noAutofit/>
          </a:bodyPr>
          <a:lstStyle/>
          <a:p>
            <a:r>
              <a:rPr lang="tr-TR" sz="2400" dirty="0" smtClean="0">
                <a:solidFill>
                  <a:srgbClr val="002060"/>
                </a:solidFill>
              </a:rPr>
              <a:t>11 jinekolojik onkoloji merkezi, n: 43</a:t>
            </a:r>
          </a:p>
          <a:p>
            <a:r>
              <a:rPr lang="tr-TR" sz="2400" dirty="0" smtClean="0">
                <a:solidFill>
                  <a:srgbClr val="002060"/>
                </a:solidFill>
              </a:rPr>
              <a:t>Ortalama tedavi süresi: 5 ay</a:t>
            </a:r>
          </a:p>
          <a:p>
            <a:r>
              <a:rPr lang="tr-TR" sz="2400" dirty="0" smtClean="0">
                <a:solidFill>
                  <a:srgbClr val="002060"/>
                </a:solidFill>
              </a:rPr>
              <a:t>Ortalama takip: 49 ay</a:t>
            </a:r>
          </a:p>
          <a:p>
            <a:r>
              <a:rPr lang="tr-TR" sz="2400" dirty="0" smtClean="0">
                <a:solidFill>
                  <a:srgbClr val="002060"/>
                </a:solidFill>
              </a:rPr>
              <a:t>Progesteron tedavisi sonrası 35 olgu </a:t>
            </a:r>
            <a:r>
              <a:rPr lang="tr-TR" sz="2400" dirty="0" smtClean="0">
                <a:solidFill>
                  <a:srgbClr val="002060"/>
                </a:solidFill>
              </a:rPr>
              <a:t>(% 81.4</a:t>
            </a:r>
            <a:r>
              <a:rPr lang="tr-TR" sz="2400" dirty="0" smtClean="0">
                <a:solidFill>
                  <a:srgbClr val="002060"/>
                </a:solidFill>
              </a:rPr>
              <a:t>) tam yanıt</a:t>
            </a:r>
          </a:p>
          <a:p>
            <a:r>
              <a:rPr lang="tr-TR" sz="2400" dirty="0" err="1" smtClean="0">
                <a:solidFill>
                  <a:srgbClr val="002060"/>
                </a:solidFill>
              </a:rPr>
              <a:t>Progesteron</a:t>
            </a:r>
            <a:r>
              <a:rPr lang="tr-TR" sz="2400" dirty="0" smtClean="0">
                <a:solidFill>
                  <a:srgbClr val="002060"/>
                </a:solidFill>
              </a:rPr>
              <a:t> tedavisi sonrası, gebelik elde etme süresi  </a:t>
            </a:r>
            <a:r>
              <a:rPr lang="en-US" sz="2400" dirty="0" smtClean="0">
                <a:solidFill>
                  <a:srgbClr val="002060"/>
                </a:solidFill>
              </a:rPr>
              <a:t>10.6</a:t>
            </a:r>
            <a:r>
              <a:rPr lang="en-US" sz="2400" dirty="0">
                <a:solidFill>
                  <a:srgbClr val="002060"/>
                </a:solidFill>
              </a:rPr>
              <a:t> ± 4.3 </a:t>
            </a:r>
            <a:r>
              <a:rPr lang="tr-TR" sz="2400" dirty="0" smtClean="0">
                <a:solidFill>
                  <a:srgbClr val="002060"/>
                </a:solidFill>
              </a:rPr>
              <a:t>ay </a:t>
            </a:r>
            <a:r>
              <a:rPr lang="en-US" sz="2400" dirty="0" smtClean="0">
                <a:solidFill>
                  <a:srgbClr val="002060"/>
                </a:solidFill>
              </a:rPr>
              <a:t>( </a:t>
            </a:r>
            <a:r>
              <a:rPr lang="en-US" sz="2400" dirty="0">
                <a:solidFill>
                  <a:srgbClr val="002060"/>
                </a:solidFill>
              </a:rPr>
              <a:t>3–18 </a:t>
            </a:r>
            <a:r>
              <a:rPr lang="tr-TR" sz="2400" dirty="0" smtClean="0">
                <a:solidFill>
                  <a:srgbClr val="002060"/>
                </a:solidFill>
              </a:rPr>
              <a:t>ay</a:t>
            </a:r>
            <a:r>
              <a:rPr lang="en-US" sz="2400" dirty="0" smtClean="0">
                <a:solidFill>
                  <a:srgbClr val="002060"/>
                </a:solidFill>
              </a:rPr>
              <a:t>). </a:t>
            </a:r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Takip sürecinde 2 olguda </a:t>
            </a:r>
            <a:r>
              <a:rPr lang="tr-TR" sz="2400" dirty="0" err="1" smtClean="0">
                <a:solidFill>
                  <a:srgbClr val="002060"/>
                </a:solidFill>
              </a:rPr>
              <a:t>rekürrens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endParaRPr lang="tr-TR" sz="2400" dirty="0" smtClean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Aktif olarak gebelik isteyen 31 kadından 13 ünde gebelik elde edildi. </a:t>
            </a:r>
            <a:r>
              <a:rPr lang="tr-TR" sz="2400" dirty="0" smtClean="0">
                <a:solidFill>
                  <a:srgbClr val="002060"/>
                </a:solidFill>
              </a:rPr>
              <a:t>(% 41.9</a:t>
            </a:r>
            <a:r>
              <a:rPr lang="tr-TR" sz="2400" dirty="0" smtClean="0">
                <a:solidFill>
                  <a:srgbClr val="002060"/>
                </a:solidFill>
              </a:rPr>
              <a:t>)</a:t>
            </a:r>
            <a:endParaRPr lang="tr-TR" sz="2400" dirty="0">
              <a:solidFill>
                <a:srgbClr val="002060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0" y="5457828"/>
            <a:ext cx="9144000" cy="14001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Polat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Dursun,Serkan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Erkanli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Ahmet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Bariş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Güzel, Murat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Gultekin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Nefise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Cagla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Tarhan, 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Ozden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Altundag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Fuat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Demirkiran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Tugan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Beşe, Yusuf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Yildirim,Gurkan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Bozdag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Hakan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Yarali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Tayyup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Simsek,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Bulent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Ozcelik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,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Firat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Ortaç, Salih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Taskin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Tevfik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Guvenal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Nejat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Ozgul,Ali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Haberal, M. Ali Vardar, Murat Dede, 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Mufit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Yenen, Aytekin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Altintaş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Macit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Arvas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Ali Ayhan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. A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Turkish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Gynecologic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Oncology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Group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study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fertility-sparing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treatment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for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early-stage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endometrial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cancer</a:t>
            </a:r>
            <a:r>
              <a:rPr kumimoji="0" lang="tr-TR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International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Journal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Gynecology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Obstetrics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tr-TR" sz="16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December</a:t>
            </a:r>
            <a:r>
              <a:rPr kumimoji="0" lang="tr-TR" sz="1600" b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2012,</a:t>
            </a:r>
          </a:p>
        </p:txBody>
      </p:sp>
    </p:spTree>
    <p:extLst>
      <p:ext uri="{BB962C8B-B14F-4D97-AF65-F5344CB8AC3E}">
        <p14:creationId xmlns:p14="http://schemas.microsoft.com/office/powerpoint/2010/main" val="20718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Gebelik / </a:t>
            </a:r>
            <a:r>
              <a:rPr lang="tr-TR" sz="3600" i="1" dirty="0"/>
              <a:t>H</a:t>
            </a:r>
            <a:r>
              <a:rPr lang="tr-TR" sz="3600" i="1" dirty="0" smtClean="0"/>
              <a:t>angi Yöntem?</a:t>
            </a:r>
            <a:endParaRPr lang="tr-TR" sz="3600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024336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 err="1" smtClean="0">
                <a:solidFill>
                  <a:srgbClr val="002060"/>
                </a:solidFill>
              </a:rPr>
              <a:t>İnfertilite</a:t>
            </a:r>
            <a:r>
              <a:rPr lang="tr-TR" sz="2800" dirty="0" smtClean="0">
                <a:solidFill>
                  <a:srgbClr val="002060"/>
                </a:solidFill>
              </a:rPr>
              <a:t> süresi kısa, </a:t>
            </a:r>
            <a:r>
              <a:rPr lang="tr-TR" sz="2800" dirty="0" err="1" smtClean="0">
                <a:solidFill>
                  <a:srgbClr val="002060"/>
                </a:solidFill>
              </a:rPr>
              <a:t>anovulasyonu</a:t>
            </a:r>
            <a:r>
              <a:rPr lang="tr-TR" sz="2800" dirty="0" smtClean="0">
                <a:solidFill>
                  <a:srgbClr val="002060"/>
                </a:solidFill>
              </a:rPr>
              <a:t> olmayan, ciddi erkek faktörü olmayan, iyi </a:t>
            </a:r>
            <a:r>
              <a:rPr lang="tr-TR" sz="2800" dirty="0" err="1" smtClean="0">
                <a:solidFill>
                  <a:srgbClr val="002060"/>
                </a:solidFill>
              </a:rPr>
              <a:t>ovaryan</a:t>
            </a:r>
            <a:r>
              <a:rPr lang="tr-TR" sz="2800" dirty="0" smtClean="0">
                <a:solidFill>
                  <a:srgbClr val="002060"/>
                </a:solidFill>
              </a:rPr>
              <a:t> rezerve sahip genç çiftlerde sınırlı bir süre için </a:t>
            </a:r>
            <a:r>
              <a:rPr lang="tr-TR" sz="2800" dirty="0" err="1" smtClean="0">
                <a:solidFill>
                  <a:srgbClr val="002060"/>
                </a:solidFill>
              </a:rPr>
              <a:t>spontan</a:t>
            </a:r>
            <a:r>
              <a:rPr lang="tr-TR" sz="2800" dirty="0" smtClean="0">
                <a:solidFill>
                  <a:srgbClr val="002060"/>
                </a:solidFill>
              </a:rPr>
              <a:t> gebelik beklenebilir. </a:t>
            </a:r>
          </a:p>
          <a:p>
            <a:r>
              <a:rPr lang="tr-TR" sz="2800" dirty="0" smtClean="0">
                <a:solidFill>
                  <a:srgbClr val="002060"/>
                </a:solidFill>
              </a:rPr>
              <a:t>Olgu serilerinden elde edilen veriler, ÜYTE </a:t>
            </a:r>
            <a:r>
              <a:rPr lang="tr-TR" sz="2800" dirty="0" err="1" smtClean="0">
                <a:solidFill>
                  <a:srgbClr val="002060"/>
                </a:solidFill>
              </a:rPr>
              <a:t>nin</a:t>
            </a:r>
            <a:r>
              <a:rPr lang="tr-TR" sz="2800" dirty="0" smtClean="0">
                <a:solidFill>
                  <a:srgbClr val="002060"/>
                </a:solidFill>
              </a:rPr>
              <a:t> onkolojik sonuçları kötüleştirmediğini göstermektedir.</a:t>
            </a:r>
          </a:p>
          <a:p>
            <a:r>
              <a:rPr lang="tr-TR" sz="2800" dirty="0" smtClean="0">
                <a:solidFill>
                  <a:srgbClr val="002060"/>
                </a:solidFill>
              </a:rPr>
              <a:t>ÜYTE ye yönlendirilen olgularda canlı doğum oranı %39.4 iken, </a:t>
            </a:r>
            <a:r>
              <a:rPr lang="tr-TR" sz="2800" dirty="0" err="1" smtClean="0">
                <a:solidFill>
                  <a:srgbClr val="002060"/>
                </a:solidFill>
              </a:rPr>
              <a:t>spontan</a:t>
            </a:r>
            <a:r>
              <a:rPr lang="tr-TR" sz="2800" dirty="0" smtClean="0">
                <a:solidFill>
                  <a:srgbClr val="002060"/>
                </a:solidFill>
              </a:rPr>
              <a:t> gebelik bekleyen grupta bu oran %14.9 dur.</a:t>
            </a:r>
          </a:p>
          <a:p>
            <a:r>
              <a:rPr lang="tr-TR" sz="2800" dirty="0" smtClean="0">
                <a:solidFill>
                  <a:srgbClr val="002060"/>
                </a:solidFill>
              </a:rPr>
              <a:t>ÜYTE ile gebe kalanlar ile diğerleri arasında 5 yıllık yaşam oranları açısından fark yoktur.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0" y="5733256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Gurgan</a:t>
            </a:r>
            <a:r>
              <a:rPr lang="en-US" dirty="0">
                <a:solidFill>
                  <a:srgbClr val="002060"/>
                </a:solidFill>
              </a:rPr>
              <a:t> T, </a:t>
            </a:r>
            <a:r>
              <a:rPr lang="en-US" dirty="0" err="1">
                <a:solidFill>
                  <a:srgbClr val="002060"/>
                </a:solidFill>
              </a:rPr>
              <a:t>Bozdag</a:t>
            </a:r>
            <a:r>
              <a:rPr lang="en-US" dirty="0">
                <a:solidFill>
                  <a:srgbClr val="002060"/>
                </a:solidFill>
              </a:rPr>
              <a:t> G, </a:t>
            </a:r>
            <a:r>
              <a:rPr lang="en-US" dirty="0" err="1">
                <a:solidFill>
                  <a:srgbClr val="002060"/>
                </a:solidFill>
              </a:rPr>
              <a:t>Demirol</a:t>
            </a:r>
            <a:r>
              <a:rPr lang="en-US" dirty="0">
                <a:solidFill>
                  <a:srgbClr val="002060"/>
                </a:solidFill>
              </a:rPr>
              <a:t> A, </a:t>
            </a:r>
            <a:r>
              <a:rPr lang="en-US" dirty="0" err="1">
                <a:solidFill>
                  <a:srgbClr val="002060"/>
                </a:solidFill>
              </a:rPr>
              <a:t>Ayhan</a:t>
            </a:r>
            <a:r>
              <a:rPr lang="en-US" dirty="0">
                <a:solidFill>
                  <a:srgbClr val="002060"/>
                </a:solidFill>
              </a:rPr>
              <a:t> A</a:t>
            </a:r>
            <a:r>
              <a:rPr lang="en-US" sz="1600" i="1" dirty="0">
                <a:solidFill>
                  <a:srgbClr val="002060"/>
                </a:solidFill>
              </a:rPr>
              <a:t>. </a:t>
            </a:r>
            <a:r>
              <a:rPr lang="tr-TR" sz="1600" i="1" dirty="0">
                <a:solidFill>
                  <a:srgbClr val="002060"/>
                </a:solidFill>
              </a:rPr>
              <a:t>   </a:t>
            </a:r>
            <a:r>
              <a:rPr lang="en-US" sz="1600" i="1" dirty="0">
                <a:solidFill>
                  <a:srgbClr val="002060"/>
                </a:solidFill>
              </a:rPr>
              <a:t>Preserving fertility before assisted reproduction in women with endometrial carcinoma: case report and literature review</a:t>
            </a:r>
            <a:r>
              <a:rPr lang="en-US" sz="1600" dirty="0" smtClean="0"/>
              <a:t>. </a:t>
            </a:r>
            <a:r>
              <a:rPr lang="en-US" dirty="0" err="1">
                <a:solidFill>
                  <a:srgbClr val="002060"/>
                </a:solidFill>
              </a:rPr>
              <a:t>Reprod</a:t>
            </a:r>
            <a:r>
              <a:rPr lang="en-US" dirty="0">
                <a:solidFill>
                  <a:srgbClr val="002060"/>
                </a:solidFill>
              </a:rPr>
              <a:t> Biomed Online </a:t>
            </a:r>
            <a:r>
              <a:rPr lang="en-US" dirty="0" smtClean="0">
                <a:solidFill>
                  <a:srgbClr val="002060"/>
                </a:solidFill>
              </a:rPr>
              <a:t>2007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err="1" smtClean="0">
                <a:solidFill>
                  <a:srgbClr val="002060"/>
                </a:solidFill>
              </a:rPr>
              <a:t>Gallos</a:t>
            </a:r>
            <a:r>
              <a:rPr lang="tr-TR" dirty="0" smtClean="0">
                <a:solidFill>
                  <a:srgbClr val="002060"/>
                </a:solidFill>
              </a:rPr>
              <a:t> ID et al. </a:t>
            </a:r>
            <a:r>
              <a:rPr lang="tr-TR" sz="1600" i="1" dirty="0" err="1" smtClean="0">
                <a:solidFill>
                  <a:srgbClr val="002060"/>
                </a:solidFill>
              </a:rPr>
              <a:t>Regression</a:t>
            </a:r>
            <a:r>
              <a:rPr lang="tr-TR" sz="1600" i="1" dirty="0" smtClean="0">
                <a:solidFill>
                  <a:srgbClr val="002060"/>
                </a:solidFill>
              </a:rPr>
              <a:t>, </a:t>
            </a:r>
            <a:r>
              <a:rPr lang="tr-TR" sz="1600" i="1" dirty="0" err="1" smtClean="0">
                <a:solidFill>
                  <a:srgbClr val="002060"/>
                </a:solidFill>
              </a:rPr>
              <a:t>relaps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and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live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birth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rates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with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fertility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sparing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therapy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for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endometrial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cancer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and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atypical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complex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endometrial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hyperplasia</a:t>
            </a:r>
            <a:r>
              <a:rPr lang="tr-TR" sz="1600" i="1" dirty="0" smtClean="0">
                <a:solidFill>
                  <a:srgbClr val="002060"/>
                </a:solidFill>
              </a:rPr>
              <a:t>: a </a:t>
            </a:r>
            <a:r>
              <a:rPr lang="tr-TR" sz="1600" i="1" dirty="0" err="1" smtClean="0">
                <a:solidFill>
                  <a:srgbClr val="002060"/>
                </a:solidFill>
              </a:rPr>
              <a:t>systematic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review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and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metaanalysis</a:t>
            </a:r>
            <a:r>
              <a:rPr lang="tr-TR" dirty="0" smtClean="0">
                <a:solidFill>
                  <a:srgbClr val="002060"/>
                </a:solidFill>
              </a:rPr>
              <a:t>. AJOG. 2012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93" y="0"/>
            <a:ext cx="9036496" cy="342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3851920" y="4769569"/>
            <a:ext cx="4968552" cy="1384995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International </a:t>
            </a:r>
            <a:r>
              <a:rPr lang="tr-TR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Journal</a:t>
            </a:r>
            <a:r>
              <a:rPr lang="tr-T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of </a:t>
            </a:r>
          </a:p>
          <a:p>
            <a:pPr algn="ctr"/>
            <a:r>
              <a:rPr lang="tr-TR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Gynecological</a:t>
            </a:r>
            <a:r>
              <a:rPr lang="tr-TR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tr-TR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Cancer</a:t>
            </a:r>
            <a:endParaRPr lang="tr-TR" sz="28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tr-TR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2015</a:t>
            </a:r>
            <a:endParaRPr lang="tr-TR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8" name="Picture 4" descr="International Journal of  Gynecological Cancer ile ilgili görsel sonuc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10" y="3574556"/>
            <a:ext cx="2425064" cy="324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3416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Kimlere önerelim?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3212976"/>
            <a:ext cx="7704856" cy="1569660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r-TR" sz="3200" dirty="0" smtClean="0">
                <a:solidFill>
                  <a:srgbClr val="002060"/>
                </a:solidFill>
              </a:rPr>
              <a:t>Evre 1a, </a:t>
            </a:r>
            <a:r>
              <a:rPr lang="tr-TR" sz="3200" dirty="0" err="1" smtClean="0">
                <a:solidFill>
                  <a:srgbClr val="002060"/>
                </a:solidFill>
              </a:rPr>
              <a:t>endometriumda</a:t>
            </a:r>
            <a:r>
              <a:rPr lang="tr-TR" sz="3200" dirty="0" smtClean="0">
                <a:solidFill>
                  <a:srgbClr val="002060"/>
                </a:solidFill>
              </a:rPr>
              <a:t> sınırlı, Grade 1, </a:t>
            </a:r>
            <a:r>
              <a:rPr lang="tr-TR" sz="3200" dirty="0" err="1" smtClean="0">
                <a:solidFill>
                  <a:srgbClr val="002060"/>
                </a:solidFill>
              </a:rPr>
              <a:t>Endometrioid</a:t>
            </a:r>
            <a:r>
              <a:rPr lang="tr-TR" sz="3200" dirty="0" smtClean="0">
                <a:solidFill>
                  <a:srgbClr val="002060"/>
                </a:solidFill>
              </a:rPr>
              <a:t> </a:t>
            </a:r>
            <a:r>
              <a:rPr lang="tr-TR" sz="3200" dirty="0" err="1" smtClean="0">
                <a:solidFill>
                  <a:srgbClr val="002060"/>
                </a:solidFill>
              </a:rPr>
              <a:t>Endometriyal</a:t>
            </a:r>
            <a:r>
              <a:rPr lang="tr-TR" sz="3200" dirty="0" smtClean="0">
                <a:solidFill>
                  <a:srgbClr val="002060"/>
                </a:solidFill>
              </a:rPr>
              <a:t> </a:t>
            </a:r>
            <a:r>
              <a:rPr lang="tr-TR" sz="3200" dirty="0" err="1" smtClean="0">
                <a:solidFill>
                  <a:srgbClr val="002060"/>
                </a:solidFill>
              </a:rPr>
              <a:t>Adenokanser</a:t>
            </a:r>
            <a:r>
              <a:rPr lang="tr-TR" sz="3200" dirty="0" smtClean="0">
                <a:solidFill>
                  <a:srgbClr val="002060"/>
                </a:solidFill>
              </a:rPr>
              <a:t> olgularına.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80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Tanı için D&amp;C mi, </a:t>
            </a:r>
            <a:r>
              <a:rPr lang="tr-TR" sz="3600" dirty="0" err="1" smtClean="0">
                <a:solidFill>
                  <a:srgbClr val="002060"/>
                </a:solidFill>
              </a:rPr>
              <a:t>pipelle</a:t>
            </a:r>
            <a:r>
              <a:rPr lang="tr-TR" sz="3600" dirty="0" smtClean="0">
                <a:solidFill>
                  <a:srgbClr val="002060"/>
                </a:solidFill>
              </a:rPr>
              <a:t> </a:t>
            </a:r>
            <a:r>
              <a:rPr lang="tr-TR" sz="3600" dirty="0" err="1" smtClean="0">
                <a:solidFill>
                  <a:srgbClr val="002060"/>
                </a:solidFill>
              </a:rPr>
              <a:t>biopsi</a:t>
            </a:r>
            <a:r>
              <a:rPr lang="tr-TR" sz="3600" dirty="0" smtClean="0">
                <a:solidFill>
                  <a:srgbClr val="002060"/>
                </a:solidFill>
              </a:rPr>
              <a:t> mi?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3212976"/>
            <a:ext cx="7704856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D&amp;C</a:t>
            </a:r>
            <a:r>
              <a:rPr lang="tr-TR" sz="3200" dirty="0" smtClean="0">
                <a:solidFill>
                  <a:srgbClr val="002060"/>
                </a:solidFill>
              </a:rPr>
              <a:t>, hem final patoloji ile uyum oranının daha yüksek olması, hem de daha çok tümörün çıkarılması yoluyla tedaviye yanıtı kolaylaştırması nedeniyle tercih edilmelidir.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87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Histolojik tanı ve </a:t>
            </a:r>
            <a:r>
              <a:rPr lang="tr-TR" sz="3600" dirty="0" err="1" smtClean="0">
                <a:solidFill>
                  <a:srgbClr val="002060"/>
                </a:solidFill>
              </a:rPr>
              <a:t>grade</a:t>
            </a:r>
            <a:r>
              <a:rPr lang="tr-TR" sz="3600" dirty="0" smtClean="0">
                <a:solidFill>
                  <a:srgbClr val="002060"/>
                </a:solidFill>
              </a:rPr>
              <a:t>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3212976"/>
            <a:ext cx="7704856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Bütün preparatlar 2 ayrı patolog tarafından</a:t>
            </a:r>
            <a:r>
              <a:rPr lang="en-US" sz="3200" dirty="0" smtClean="0"/>
              <a:t> </a:t>
            </a:r>
            <a:r>
              <a:rPr lang="tr-TR" sz="3200" dirty="0" smtClean="0"/>
              <a:t>incelenmelidir.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İki patolog bulunmayan yerlerde de dijital görüntü transferi yöntemi ile ikinci görüş mutlaka alınmalıdır.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97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Standart 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Endometrioid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Endometrial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Adenokarsinomun</a:t>
            </a:r>
            <a:r>
              <a:rPr lang="tr-TR" dirty="0" smtClean="0">
                <a:solidFill>
                  <a:srgbClr val="002060"/>
                </a:solidFill>
              </a:rPr>
              <a:t> standart tedavisi</a:t>
            </a:r>
          </a:p>
          <a:p>
            <a:pPr lvl="1"/>
            <a:r>
              <a:rPr lang="tr-T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</a:t>
            </a:r>
            <a:r>
              <a:rPr lang="tr-T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Histerektomi</a:t>
            </a:r>
            <a:endParaRPr lang="tr-TR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Bilateral</a:t>
            </a:r>
            <a:r>
              <a:rPr lang="tr-T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Salpingo</a:t>
            </a:r>
            <a:r>
              <a:rPr lang="tr-T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ooferektomi</a:t>
            </a:r>
            <a:endParaRPr lang="tr-TR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tr-T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Peritoneal</a:t>
            </a:r>
            <a:r>
              <a:rPr lang="tr-T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yıkama</a:t>
            </a:r>
          </a:p>
          <a:p>
            <a:pPr lvl="1"/>
            <a:r>
              <a:rPr lang="tr-TR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Gerekli olgularda </a:t>
            </a:r>
            <a:r>
              <a:rPr lang="tr-TR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Lenfadenektomi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Bu yaklaşım ile 5 yıllık yaşam oranı ortalama olarak % 94 tür.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Histolojik tanı ve </a:t>
            </a:r>
            <a:r>
              <a:rPr lang="tr-TR" sz="3600" dirty="0" err="1" smtClean="0">
                <a:solidFill>
                  <a:srgbClr val="002060"/>
                </a:solidFill>
              </a:rPr>
              <a:t>PgR</a:t>
            </a:r>
            <a:r>
              <a:rPr lang="tr-TR" sz="3600" dirty="0" smtClean="0">
                <a:solidFill>
                  <a:srgbClr val="002060"/>
                </a:solidFill>
              </a:rPr>
              <a:t>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2708920"/>
            <a:ext cx="7704856" cy="3539430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Rutin olarak </a:t>
            </a:r>
            <a:r>
              <a:rPr lang="tr-TR" sz="3200" dirty="0" err="1" smtClean="0"/>
              <a:t>progesteron</a:t>
            </a:r>
            <a:r>
              <a:rPr lang="tr-TR" sz="3200" dirty="0" smtClean="0"/>
              <a:t> reseptörü bakmak gereksizdir.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err="1" smtClean="0"/>
              <a:t>PpR</a:t>
            </a:r>
            <a:r>
              <a:rPr lang="tr-TR" sz="3200" dirty="0" smtClean="0"/>
              <a:t> varlığı, tedaviye yanıtın önemli bir </a:t>
            </a:r>
            <a:r>
              <a:rPr lang="tr-TR" sz="3200" dirty="0" err="1" smtClean="0"/>
              <a:t>prediktif</a:t>
            </a:r>
            <a:r>
              <a:rPr lang="tr-TR" sz="3200" dirty="0" smtClean="0"/>
              <a:t> faktörüdür.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Ancak </a:t>
            </a:r>
            <a:r>
              <a:rPr lang="tr-TR" sz="3200" dirty="0" err="1" smtClean="0"/>
              <a:t>PgR</a:t>
            </a:r>
            <a:r>
              <a:rPr lang="tr-TR" sz="3200" dirty="0" smtClean="0"/>
              <a:t> (-) olgularda da endokrin tedavi uygulanabilir ve önemli bir bölümü tedaviye yanıt verir.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984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Görüntüleme yöntemi?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3212976"/>
            <a:ext cx="7704856" cy="1569660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MR</a:t>
            </a:r>
            <a:r>
              <a:rPr lang="tr-TR" sz="3200" dirty="0"/>
              <a:t> g</a:t>
            </a:r>
            <a:r>
              <a:rPr lang="tr-TR" sz="3200" dirty="0" smtClean="0"/>
              <a:t>örüntüleme </a:t>
            </a:r>
            <a:r>
              <a:rPr lang="tr-TR" sz="3200" dirty="0" err="1" smtClean="0"/>
              <a:t>myometrial</a:t>
            </a:r>
            <a:r>
              <a:rPr lang="tr-TR" sz="3200" dirty="0" smtClean="0"/>
              <a:t> </a:t>
            </a:r>
            <a:r>
              <a:rPr lang="tr-TR" sz="3200" dirty="0" err="1" smtClean="0"/>
              <a:t>invazyon</a:t>
            </a:r>
            <a:r>
              <a:rPr lang="tr-TR" sz="3200" dirty="0" smtClean="0"/>
              <a:t> varlığı ve derinliği göstermekte daha güvenilir olduğundan tercih edilmelidir.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765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Senkron yada </a:t>
            </a:r>
            <a:r>
              <a:rPr lang="tr-TR" sz="3600" dirty="0" err="1" smtClean="0">
                <a:solidFill>
                  <a:srgbClr val="002060"/>
                </a:solidFill>
              </a:rPr>
              <a:t>metastatik</a:t>
            </a:r>
            <a:r>
              <a:rPr lang="tr-TR" sz="3600" dirty="0" smtClean="0">
                <a:solidFill>
                  <a:srgbClr val="002060"/>
                </a:solidFill>
              </a:rPr>
              <a:t> </a:t>
            </a:r>
            <a:r>
              <a:rPr lang="tr-TR" sz="3600" dirty="0" err="1" smtClean="0">
                <a:solidFill>
                  <a:srgbClr val="002060"/>
                </a:solidFill>
              </a:rPr>
              <a:t>over</a:t>
            </a:r>
            <a:r>
              <a:rPr lang="tr-TR" sz="3600" dirty="0" smtClean="0">
                <a:solidFill>
                  <a:srgbClr val="002060"/>
                </a:solidFill>
              </a:rPr>
              <a:t> tümörü?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3034695"/>
            <a:ext cx="7704856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Şüpheli </a:t>
            </a:r>
            <a:r>
              <a:rPr lang="tr-TR" sz="3200" dirty="0" err="1" smtClean="0"/>
              <a:t>ovaryan</a:t>
            </a:r>
            <a:r>
              <a:rPr lang="tr-TR" sz="3200" dirty="0" smtClean="0"/>
              <a:t> lezyonları dışlamak için </a:t>
            </a:r>
            <a:r>
              <a:rPr lang="en-US" sz="3200" dirty="0" smtClean="0"/>
              <a:t>MR</a:t>
            </a:r>
            <a:r>
              <a:rPr lang="tr-TR" sz="3200" dirty="0" smtClean="0"/>
              <a:t>G yada </a:t>
            </a:r>
            <a:r>
              <a:rPr lang="en-US" sz="3200" dirty="0" smtClean="0"/>
              <a:t>TVUS</a:t>
            </a:r>
            <a:r>
              <a:rPr lang="tr-TR" sz="3200" dirty="0" smtClean="0"/>
              <a:t>G kullanımı</a:t>
            </a:r>
            <a:r>
              <a:rPr lang="en-US" sz="3200" dirty="0" smtClean="0"/>
              <a:t> </a:t>
            </a:r>
            <a:r>
              <a:rPr lang="tr-TR" sz="3200" dirty="0" smtClean="0"/>
              <a:t>zorunludur.</a:t>
            </a:r>
            <a:r>
              <a:rPr lang="en-US" sz="3200" dirty="0" smtClean="0"/>
              <a:t> </a:t>
            </a:r>
            <a:endParaRPr lang="tr-T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/>
              <a:t>D</a:t>
            </a:r>
            <a:r>
              <a:rPr lang="en-US" sz="3200" dirty="0" err="1" smtClean="0"/>
              <a:t>iagnosti</a:t>
            </a:r>
            <a:r>
              <a:rPr lang="tr-TR" sz="3200" dirty="0" smtClean="0"/>
              <a:t>k</a:t>
            </a:r>
            <a:r>
              <a:rPr lang="en-US" sz="3200" dirty="0" smtClean="0"/>
              <a:t> </a:t>
            </a:r>
            <a:r>
              <a:rPr lang="en-US" sz="3200" dirty="0" err="1" smtClean="0"/>
              <a:t>laparos</a:t>
            </a:r>
            <a:r>
              <a:rPr lang="tr-TR" sz="3200" dirty="0" smtClean="0"/>
              <a:t>k</a:t>
            </a:r>
            <a:r>
              <a:rPr lang="en-US" sz="3200" dirty="0" smtClean="0"/>
              <a:t>op</a:t>
            </a:r>
            <a:r>
              <a:rPr lang="tr-TR" sz="3200" dirty="0" smtClean="0"/>
              <a:t>i uygulaması hasta ile tartışılabilir, ancak rutin kullanımını destekleyecek kanıt yoktur.</a:t>
            </a:r>
            <a:r>
              <a:rPr lang="en-US" sz="3200" dirty="0" smtClean="0"/>
              <a:t> 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8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Hangi </a:t>
            </a:r>
            <a:r>
              <a:rPr lang="tr-TR" sz="3600" dirty="0" err="1" smtClean="0">
                <a:solidFill>
                  <a:srgbClr val="002060"/>
                </a:solidFill>
              </a:rPr>
              <a:t>Progestin</a:t>
            </a:r>
            <a:r>
              <a:rPr lang="tr-TR" sz="3600" dirty="0" smtClean="0">
                <a:solidFill>
                  <a:srgbClr val="002060"/>
                </a:solidFill>
              </a:rPr>
              <a:t>, hangi dozda kullanılmalı?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2852936"/>
            <a:ext cx="7704856" cy="3539430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MPA</a:t>
            </a:r>
            <a:r>
              <a:rPr lang="tr-TR" sz="3200" dirty="0" smtClean="0"/>
              <a:t> ve </a:t>
            </a:r>
            <a:r>
              <a:rPr lang="en-US" sz="3200" dirty="0" smtClean="0"/>
              <a:t>MA </a:t>
            </a:r>
            <a:r>
              <a:rPr lang="tr-TR" sz="3200" dirty="0" err="1" smtClean="0"/>
              <a:t>nın</a:t>
            </a:r>
            <a:r>
              <a:rPr lang="tr-TR" sz="3200" dirty="0" smtClean="0"/>
              <a:t> klinik sonuçları benzer olduğundan ikisi de kullanılabilir</a:t>
            </a:r>
            <a:r>
              <a:rPr lang="en-US" sz="3200" dirty="0" smtClean="0"/>
              <a:t>.</a:t>
            </a:r>
            <a:endParaRPr lang="tr-TR" sz="32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3200" i="1" dirty="0" smtClean="0"/>
              <a:t>MPA; 400 – 600 mg/gün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tr-TR" sz="3200" i="1" dirty="0" smtClean="0"/>
              <a:t>MA; 160 – 320 mg/gün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LNGIUD</a:t>
            </a:r>
            <a:r>
              <a:rPr lang="tr-TR" sz="3200" dirty="0" smtClean="0"/>
              <a:t>  kullanımı için daha fazla güvenilir bilgiye gereksinim vardır. Ancak ilk sonuçlar cesaret vericidir.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131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Tedavi süresi?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675756" y="2780928"/>
            <a:ext cx="7704856" cy="3539430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Tedaviye tam yanıt için </a:t>
            </a:r>
            <a:r>
              <a:rPr lang="tr-TR" sz="3200" dirty="0" err="1" smtClean="0"/>
              <a:t>progestin</a:t>
            </a:r>
            <a:r>
              <a:rPr lang="tr-TR" sz="3200" dirty="0" smtClean="0"/>
              <a:t> kullanımın en az 6 ay olması akılcı görülmektedir.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Tam yanıt oluşmayan durumlarda tedavi devam ettirilebilir, ancak  6 aydan daha uzun süreli tedavilerde «geç yanıt» alınabileceğini gösteren deliller zayıftır.</a:t>
            </a:r>
            <a:r>
              <a:rPr lang="en-US" sz="3200" dirty="0" smtClean="0"/>
              <a:t> 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202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 lnSpcReduction="20000"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Tedavi süresince izlem ve sonrasındaki yaklaşım?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9552" y="2708920"/>
            <a:ext cx="8064896" cy="4031873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Tam yanıtı kontrol etmek için ilk D&amp;C  tedavinin 6. ayında yapılmalıdır.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Hemen gebelik istemeyen olgularda düşük doz siklik </a:t>
            </a:r>
            <a:r>
              <a:rPr lang="tr-TR" sz="3200" dirty="0" err="1" smtClean="0"/>
              <a:t>progestinler</a:t>
            </a:r>
            <a:r>
              <a:rPr lang="tr-TR" sz="3200" dirty="0" smtClean="0"/>
              <a:t> ve LNGIUD kullanılabilir</a:t>
            </a:r>
            <a:r>
              <a:rPr lang="en-US" sz="3200" dirty="0" smtClean="0"/>
              <a:t>. </a:t>
            </a:r>
            <a:endParaRPr lang="tr-TR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Yüksek </a:t>
            </a:r>
            <a:r>
              <a:rPr lang="tr-TR" sz="3200" dirty="0" err="1" smtClean="0"/>
              <a:t>rekürrens</a:t>
            </a:r>
            <a:r>
              <a:rPr lang="tr-TR" sz="3200" dirty="0" smtClean="0"/>
              <a:t> oranları nedeniyle</a:t>
            </a:r>
            <a:r>
              <a:rPr lang="en-US" sz="3200" dirty="0" smtClean="0"/>
              <a:t>,</a:t>
            </a:r>
            <a:r>
              <a:rPr lang="tr-TR" sz="3200" dirty="0" smtClean="0"/>
              <a:t> aile planlamasını tamamlayan olgularda </a:t>
            </a:r>
            <a:r>
              <a:rPr lang="tr-TR" sz="3200" dirty="0" err="1" smtClean="0"/>
              <a:t>histerektomi</a:t>
            </a:r>
            <a:r>
              <a:rPr lang="tr-TR" sz="3200" dirty="0" smtClean="0"/>
              <a:t> önerilir. 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866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 fontScale="92500" lnSpcReduction="20000"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Tam olmayan yanıt yada </a:t>
            </a:r>
            <a:r>
              <a:rPr lang="tr-TR" sz="3600" dirty="0" err="1" smtClean="0">
                <a:solidFill>
                  <a:srgbClr val="002060"/>
                </a:solidFill>
              </a:rPr>
              <a:t>persiste</a:t>
            </a:r>
            <a:r>
              <a:rPr lang="tr-TR" sz="3600" dirty="0" smtClean="0">
                <a:solidFill>
                  <a:srgbClr val="002060"/>
                </a:solidFill>
              </a:rPr>
              <a:t> eden olgular 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9552" y="2962687"/>
            <a:ext cx="8064896" cy="2554545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D&amp;C</a:t>
            </a:r>
            <a:r>
              <a:rPr lang="tr-TR" sz="3200" dirty="0" smtClean="0"/>
              <a:t> ile kanıtlanan </a:t>
            </a:r>
            <a:r>
              <a:rPr lang="tr-TR" sz="3200" dirty="0" err="1" smtClean="0"/>
              <a:t>persiste</a:t>
            </a:r>
            <a:r>
              <a:rPr lang="tr-TR" sz="3200" dirty="0" smtClean="0"/>
              <a:t> hastalıkta hastaya </a:t>
            </a:r>
            <a:r>
              <a:rPr lang="en-US" sz="3200" dirty="0" smtClean="0"/>
              <a:t>h</a:t>
            </a:r>
            <a:r>
              <a:rPr lang="tr-TR" sz="3200" dirty="0" smtClean="0"/>
              <a:t>i</a:t>
            </a:r>
            <a:r>
              <a:rPr lang="en-US" sz="3200" dirty="0" err="1" smtClean="0"/>
              <a:t>stere</a:t>
            </a:r>
            <a:r>
              <a:rPr lang="tr-TR" sz="3200" dirty="0" err="1" smtClean="0"/>
              <a:t>ktomi</a:t>
            </a:r>
            <a:r>
              <a:rPr lang="tr-TR" sz="3200" dirty="0" smtClean="0"/>
              <a:t> önerilmelidir.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Altı aylık tedavinin ardından </a:t>
            </a:r>
            <a:r>
              <a:rPr lang="tr-TR" sz="3200" dirty="0" err="1" smtClean="0"/>
              <a:t>parsiyel</a:t>
            </a:r>
            <a:r>
              <a:rPr lang="tr-TR" sz="3200" dirty="0" smtClean="0"/>
              <a:t> yanıt veren </a:t>
            </a:r>
            <a:r>
              <a:rPr lang="en-US" sz="3200" dirty="0" smtClean="0"/>
              <a:t>(</a:t>
            </a:r>
            <a:r>
              <a:rPr lang="tr-TR" sz="3200" dirty="0"/>
              <a:t>k</a:t>
            </a:r>
            <a:r>
              <a:rPr lang="en-US" sz="3200" dirty="0" err="1" smtClean="0"/>
              <a:t>omple</a:t>
            </a:r>
            <a:r>
              <a:rPr lang="tr-TR" sz="3200" dirty="0" err="1" smtClean="0"/>
              <a:t>ks</a:t>
            </a:r>
            <a:r>
              <a:rPr lang="en-US" sz="3200" dirty="0" smtClean="0"/>
              <a:t> at</a:t>
            </a:r>
            <a:r>
              <a:rPr lang="tr-TR" sz="3200" dirty="0" smtClean="0"/>
              <a:t>i</a:t>
            </a:r>
            <a:r>
              <a:rPr lang="en-US" sz="3200" dirty="0" smtClean="0"/>
              <a:t>pi</a:t>
            </a:r>
            <a:r>
              <a:rPr lang="tr-TR" sz="3200" dirty="0" smtClean="0"/>
              <a:t>k</a:t>
            </a:r>
            <a:r>
              <a:rPr lang="en-US" sz="3200" dirty="0" smtClean="0"/>
              <a:t> h</a:t>
            </a:r>
            <a:r>
              <a:rPr lang="tr-TR" sz="3200" dirty="0" smtClean="0"/>
              <a:t>i</a:t>
            </a:r>
            <a:r>
              <a:rPr lang="en-US" sz="3200" dirty="0" err="1" smtClean="0"/>
              <a:t>perpla</a:t>
            </a:r>
            <a:r>
              <a:rPr lang="tr-TR" sz="3200" dirty="0" smtClean="0"/>
              <a:t>z</a:t>
            </a:r>
            <a:r>
              <a:rPr lang="en-US" sz="3200" dirty="0" err="1" smtClean="0"/>
              <a:t>i</a:t>
            </a:r>
            <a:r>
              <a:rPr lang="en-US" sz="3200" dirty="0" smtClean="0"/>
              <a:t>) </a:t>
            </a:r>
            <a:r>
              <a:rPr lang="tr-TR" sz="3200" dirty="0" smtClean="0"/>
              <a:t>hastalara  3- 6 ay daha MPA tedavisi önerilmelidir. </a:t>
            </a:r>
            <a:endParaRPr lang="tr-TR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7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002060"/>
                </a:solidFill>
              </a:rPr>
              <a:t>Nüks</a:t>
            </a:r>
            <a:r>
              <a:rPr lang="tr-TR" sz="3600" dirty="0" smtClean="0">
                <a:solidFill>
                  <a:srgbClr val="002060"/>
                </a:solidFill>
              </a:rPr>
              <a:t> eden olgular?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9552" y="2962687"/>
            <a:ext cx="8064896" cy="2062103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İlk tedavide tam yanıt vermiş olan olguların </a:t>
            </a:r>
            <a:r>
              <a:rPr lang="tr-TR" sz="3200" dirty="0" err="1" smtClean="0"/>
              <a:t>nükslerinde</a:t>
            </a:r>
            <a:r>
              <a:rPr lang="tr-TR" sz="3200" dirty="0" smtClean="0"/>
              <a:t> yeniden </a:t>
            </a:r>
            <a:r>
              <a:rPr lang="tr-TR" sz="3200" dirty="0" err="1" smtClean="0"/>
              <a:t>progestin</a:t>
            </a:r>
            <a:r>
              <a:rPr lang="tr-TR" sz="3200" dirty="0" smtClean="0"/>
              <a:t> tedavisi etkili olduğundan, hastalara aynı tedavinin tekrarlanması önerilebilir.</a:t>
            </a:r>
          </a:p>
        </p:txBody>
      </p:sp>
    </p:spTree>
    <p:extLst>
      <p:ext uri="{BB962C8B-B14F-4D97-AF65-F5344CB8AC3E}">
        <p14:creationId xmlns:p14="http://schemas.microsoft.com/office/powerpoint/2010/main" val="39781293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ESGO </a:t>
            </a:r>
            <a:r>
              <a:rPr lang="tr-TR" dirty="0" err="1" smtClean="0"/>
              <a:t>Task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orce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Fertility</a:t>
            </a:r>
            <a:r>
              <a:rPr lang="tr-TR" dirty="0" smtClean="0"/>
              <a:t> </a:t>
            </a:r>
            <a:r>
              <a:rPr lang="tr-TR" dirty="0" err="1" smtClean="0"/>
              <a:t>Preservation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</a:rPr>
              <a:t>Gebelik?</a:t>
            </a:r>
            <a:endParaRPr lang="tr-TR" sz="36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539552" y="2758276"/>
            <a:ext cx="8064896" cy="3046988"/>
          </a:xfrm>
          <a:prstGeom prst="rect">
            <a:avLst/>
          </a:prstGeom>
          <a:solidFill>
            <a:srgbClr val="FFFF00"/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Tam yanıt oranları %</a:t>
            </a:r>
            <a:r>
              <a:rPr lang="en-US" sz="3200" dirty="0" smtClean="0"/>
              <a:t>75 </a:t>
            </a:r>
            <a:r>
              <a:rPr lang="tr-TR" sz="3200" dirty="0" smtClean="0"/>
              <a:t>in üzerindedir.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Tam yanıt gösteren hastalar hemen gebe kalmaları için yönlendirilmelidir.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err="1" smtClean="0"/>
              <a:t>İnfertilite</a:t>
            </a:r>
            <a:r>
              <a:rPr lang="tr-TR" sz="3200" dirty="0" smtClean="0"/>
              <a:t> öyküsü olan yada risk faktörleri taşıyanlar </a:t>
            </a:r>
            <a:r>
              <a:rPr lang="en-US" sz="3200" dirty="0" smtClean="0"/>
              <a:t>(</a:t>
            </a:r>
            <a:r>
              <a:rPr lang="en-US" sz="3200" dirty="0" err="1" smtClean="0"/>
              <a:t>obe</a:t>
            </a:r>
            <a:r>
              <a:rPr lang="tr-TR" sz="3200" dirty="0" smtClean="0"/>
              <a:t>z</a:t>
            </a:r>
            <a:r>
              <a:rPr lang="en-US" sz="3200" dirty="0" smtClean="0"/>
              <a:t>it</a:t>
            </a:r>
            <a:r>
              <a:rPr lang="tr-TR" sz="3200" dirty="0" smtClean="0"/>
              <a:t>e</a:t>
            </a:r>
            <a:r>
              <a:rPr lang="en-US" sz="3200" dirty="0" smtClean="0"/>
              <a:t>, </a:t>
            </a:r>
            <a:r>
              <a:rPr lang="en-US" sz="3200" dirty="0"/>
              <a:t>PCOS</a:t>
            </a:r>
            <a:r>
              <a:rPr lang="en-US" sz="3200" dirty="0" smtClean="0"/>
              <a:t>,</a:t>
            </a:r>
            <a:r>
              <a:rPr lang="tr-TR" sz="3200" dirty="0" smtClean="0"/>
              <a:t> </a:t>
            </a:r>
            <a:r>
              <a:rPr lang="en-US" sz="3200" dirty="0" err="1" smtClean="0"/>
              <a:t>diabet</a:t>
            </a:r>
            <a:r>
              <a:rPr lang="tr-TR" sz="3200" dirty="0"/>
              <a:t> </a:t>
            </a:r>
            <a:r>
              <a:rPr lang="tr-TR" sz="3200" dirty="0" smtClean="0"/>
              <a:t>vs.)</a:t>
            </a:r>
            <a:r>
              <a:rPr lang="en-US" sz="3200" dirty="0" smtClean="0"/>
              <a:t> </a:t>
            </a:r>
            <a:r>
              <a:rPr lang="tr-TR" sz="3200" dirty="0" smtClean="0"/>
              <a:t>vakit kaybetmeksizin ÜYTE ne yönlendirilmelidir.</a:t>
            </a:r>
          </a:p>
        </p:txBody>
      </p:sp>
    </p:spTree>
    <p:extLst>
      <p:ext uri="{BB962C8B-B14F-4D97-AF65-F5344CB8AC3E}">
        <p14:creationId xmlns:p14="http://schemas.microsoft.com/office/powerpoint/2010/main" val="11969401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470025"/>
          </a:xfrm>
          <a:solidFill>
            <a:srgbClr val="FFFF00"/>
          </a:solidFill>
        </p:spPr>
        <p:txBody>
          <a:bodyPr/>
          <a:lstStyle/>
          <a:p>
            <a:r>
              <a:rPr lang="tr-TR" sz="7200" dirty="0" smtClean="0">
                <a:solidFill>
                  <a:srgbClr val="002060"/>
                </a:solidFill>
              </a:rPr>
              <a:t>+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sz="6000" dirty="0" err="1" smtClean="0">
                <a:solidFill>
                  <a:srgbClr val="002060"/>
                </a:solidFill>
              </a:rPr>
              <a:t>Metformin</a:t>
            </a:r>
            <a:r>
              <a:rPr lang="tr-TR" sz="6000" dirty="0" smtClean="0">
                <a:solidFill>
                  <a:srgbClr val="002060"/>
                </a:solidFill>
              </a:rPr>
              <a:t> ?</a:t>
            </a:r>
            <a:endParaRPr lang="tr-TR" sz="6000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67544" y="2636912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err="1" smtClean="0">
                <a:solidFill>
                  <a:srgbClr val="002060"/>
                </a:solidFill>
              </a:rPr>
              <a:t>Endometrial</a:t>
            </a:r>
            <a:r>
              <a:rPr lang="tr-TR" sz="2800" dirty="0" smtClean="0">
                <a:solidFill>
                  <a:srgbClr val="002060"/>
                </a:solidFill>
              </a:rPr>
              <a:t> kanser hücre dizilerinde yapılan çalışmalarda </a:t>
            </a:r>
            <a:r>
              <a:rPr lang="en-US" sz="2800" dirty="0" smtClean="0">
                <a:solidFill>
                  <a:srgbClr val="002060"/>
                </a:solidFill>
              </a:rPr>
              <a:t>metformin</a:t>
            </a:r>
            <a:r>
              <a:rPr lang="tr-TR" sz="2800" dirty="0" smtClean="0">
                <a:solidFill>
                  <a:srgbClr val="002060"/>
                </a:solidFill>
              </a:rPr>
              <a:t>in EC hücrelerinin </a:t>
            </a:r>
            <a:r>
              <a:rPr lang="tr-TR" sz="2800" dirty="0" err="1" smtClean="0">
                <a:solidFill>
                  <a:srgbClr val="002060"/>
                </a:solidFill>
              </a:rPr>
              <a:t>suprese</a:t>
            </a:r>
            <a:r>
              <a:rPr lang="tr-TR" sz="2800" dirty="0" smtClean="0">
                <a:solidFill>
                  <a:srgbClr val="002060"/>
                </a:solidFill>
              </a:rPr>
              <a:t> ettiğini ve özellikle </a:t>
            </a:r>
            <a:r>
              <a:rPr lang="tr-TR" sz="2800" dirty="0" err="1" smtClean="0">
                <a:solidFill>
                  <a:srgbClr val="002060"/>
                </a:solidFill>
              </a:rPr>
              <a:t>diabetik</a:t>
            </a:r>
            <a:r>
              <a:rPr lang="tr-TR" sz="2800" dirty="0" smtClean="0">
                <a:solidFill>
                  <a:srgbClr val="002060"/>
                </a:solidFill>
              </a:rPr>
              <a:t>, PCOS </a:t>
            </a:r>
            <a:r>
              <a:rPr lang="tr-TR" sz="2800" dirty="0" err="1" smtClean="0">
                <a:solidFill>
                  <a:srgbClr val="002060"/>
                </a:solidFill>
              </a:rPr>
              <a:t>lu</a:t>
            </a:r>
            <a:r>
              <a:rPr lang="tr-TR" sz="2800" dirty="0" smtClean="0">
                <a:solidFill>
                  <a:srgbClr val="002060"/>
                </a:solidFill>
              </a:rPr>
              <a:t> ve insülin rezistansı olan </a:t>
            </a:r>
            <a:r>
              <a:rPr lang="tr-TR" sz="2800" dirty="0" err="1">
                <a:solidFill>
                  <a:srgbClr val="002060"/>
                </a:solidFill>
              </a:rPr>
              <a:t>e</a:t>
            </a:r>
            <a:r>
              <a:rPr lang="tr-TR" sz="2800" dirty="0" err="1" smtClean="0">
                <a:solidFill>
                  <a:srgbClr val="002060"/>
                </a:solidFill>
              </a:rPr>
              <a:t>ndometrial</a:t>
            </a:r>
            <a:r>
              <a:rPr lang="tr-TR" sz="2800" dirty="0" smtClean="0">
                <a:solidFill>
                  <a:srgbClr val="002060"/>
                </a:solidFill>
              </a:rPr>
              <a:t> kanserli olgularda, kanser hücrelerinde  </a:t>
            </a:r>
            <a:r>
              <a:rPr lang="tr-TR" sz="2800" dirty="0" err="1" smtClean="0">
                <a:solidFill>
                  <a:srgbClr val="002060"/>
                </a:solidFill>
              </a:rPr>
              <a:t>antiproliferatif</a:t>
            </a:r>
            <a:r>
              <a:rPr lang="tr-TR" sz="2800" dirty="0" smtClean="0">
                <a:solidFill>
                  <a:srgbClr val="002060"/>
                </a:solidFill>
              </a:rPr>
              <a:t> etki oluşturduğunu göstermiştir. </a:t>
            </a:r>
            <a:endParaRPr lang="tr-T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68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i="1" dirty="0" err="1" smtClean="0"/>
              <a:t>Fertilite</a:t>
            </a:r>
            <a:r>
              <a:rPr lang="tr-TR" sz="3600" i="1" dirty="0" smtClean="0"/>
              <a:t> Koruyucu </a:t>
            </a:r>
            <a:r>
              <a:rPr lang="tr-TR" sz="3600" i="1" dirty="0" err="1" smtClean="0"/>
              <a:t>Progestin</a:t>
            </a:r>
            <a:r>
              <a:rPr lang="tr-TR" sz="3600" i="1" dirty="0" smtClean="0"/>
              <a:t> Tedavisi için </a:t>
            </a:r>
            <a:r>
              <a:rPr lang="tr-TR" sz="3600" b="1" dirty="0" smtClean="0"/>
              <a:t>Optimal </a:t>
            </a:r>
            <a:r>
              <a:rPr lang="tr-TR" sz="3600" b="1" dirty="0" err="1" smtClean="0"/>
              <a:t>Endikasyonlar</a:t>
            </a:r>
            <a:endParaRPr lang="tr-TR" sz="3600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1. </a:t>
            </a:r>
            <a:r>
              <a:rPr lang="tr-TR" dirty="0" smtClean="0">
                <a:solidFill>
                  <a:srgbClr val="002060"/>
                </a:solidFill>
              </a:rPr>
              <a:t>Histolojik olarak kanıtlanmış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endometrioid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 endometrial</a:t>
            </a:r>
          </a:p>
          <a:p>
            <a:pPr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adeno</a:t>
            </a:r>
            <a:r>
              <a:rPr lang="tr-TR" dirty="0" smtClean="0">
                <a:solidFill>
                  <a:srgbClr val="002060"/>
                </a:solidFill>
              </a:rPr>
              <a:t>k</a:t>
            </a:r>
            <a:r>
              <a:rPr lang="en-US" dirty="0" err="1" smtClean="0">
                <a:solidFill>
                  <a:srgbClr val="002060"/>
                </a:solidFill>
              </a:rPr>
              <a:t>ar</a:t>
            </a:r>
            <a:r>
              <a:rPr lang="tr-TR" dirty="0" smtClean="0">
                <a:solidFill>
                  <a:srgbClr val="002060"/>
                </a:solidFill>
              </a:rPr>
              <a:t>s</a:t>
            </a:r>
            <a:r>
              <a:rPr lang="en-US" dirty="0" err="1" smtClean="0">
                <a:solidFill>
                  <a:srgbClr val="002060"/>
                </a:solidFill>
              </a:rPr>
              <a:t>inoma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2.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İyi 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difer</a:t>
            </a:r>
            <a:r>
              <a:rPr lang="tr-TR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ansiye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t</a:t>
            </a:r>
            <a:r>
              <a:rPr lang="tr-TR" dirty="0" smtClean="0">
                <a:solidFill>
                  <a:srgbClr val="002060"/>
                </a:solidFill>
              </a:rPr>
              <a:t>ü</a:t>
            </a:r>
            <a:r>
              <a:rPr lang="en-US" dirty="0" smtClean="0">
                <a:solidFill>
                  <a:srgbClr val="002060"/>
                </a:solidFill>
              </a:rPr>
              <a:t>m</a:t>
            </a:r>
            <a:r>
              <a:rPr lang="tr-TR" dirty="0" smtClean="0">
                <a:solidFill>
                  <a:srgbClr val="002060"/>
                </a:solidFill>
              </a:rPr>
              <a:t>ö</a:t>
            </a:r>
            <a:r>
              <a:rPr lang="en-US" dirty="0" smtClean="0">
                <a:solidFill>
                  <a:srgbClr val="002060"/>
                </a:solidFill>
              </a:rPr>
              <a:t>r</a:t>
            </a:r>
            <a:r>
              <a:rPr lang="tr-TR" dirty="0" smtClean="0">
                <a:solidFill>
                  <a:srgbClr val="002060"/>
                </a:solidFill>
              </a:rPr>
              <a:t> (</a:t>
            </a:r>
            <a:r>
              <a:rPr lang="tr-TR" dirty="0" err="1" smtClean="0">
                <a:solidFill>
                  <a:srgbClr val="002060"/>
                </a:solidFill>
              </a:rPr>
              <a:t>Grade</a:t>
            </a:r>
            <a:r>
              <a:rPr lang="tr-TR" dirty="0" smtClean="0">
                <a:solidFill>
                  <a:srgbClr val="002060"/>
                </a:solidFill>
              </a:rPr>
              <a:t> 1)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3.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ndometrium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sınırlı </a:t>
            </a:r>
            <a:r>
              <a:rPr lang="tr-TR" dirty="0" smtClean="0">
                <a:solidFill>
                  <a:srgbClr val="002060"/>
                </a:solidFill>
              </a:rPr>
              <a:t>tümör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4. </a:t>
            </a:r>
            <a:r>
              <a:rPr lang="tr-TR" dirty="0" smtClean="0">
                <a:solidFill>
                  <a:srgbClr val="002060"/>
                </a:solidFill>
              </a:rPr>
              <a:t>Görüntüleme ile </a:t>
            </a:r>
            <a:r>
              <a:rPr lang="tr-TR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myometrial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invazyon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saptanmaması</a:t>
            </a:r>
            <a:endParaRPr lang="en-US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5.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tr-TR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ks</a:t>
            </a:r>
            <a:r>
              <a:rPr lang="en-US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trauterin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yayılım </a:t>
            </a:r>
            <a:r>
              <a:rPr lang="tr-TR" dirty="0" smtClean="0">
                <a:solidFill>
                  <a:srgbClr val="002060"/>
                </a:solidFill>
              </a:rPr>
              <a:t>şüphesinin olmaması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6.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Güçlü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tr-TR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ertilite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koruma </a:t>
            </a:r>
            <a:r>
              <a:rPr lang="tr-TR" dirty="0" smtClean="0">
                <a:solidFill>
                  <a:srgbClr val="002060"/>
                </a:solidFill>
              </a:rPr>
              <a:t>isteği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7. </a:t>
            </a:r>
            <a:r>
              <a:rPr lang="tr-TR" dirty="0" smtClean="0">
                <a:solidFill>
                  <a:srgbClr val="002060"/>
                </a:solidFill>
              </a:rPr>
              <a:t>Genç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(&lt;40yaş) </a:t>
            </a:r>
            <a:r>
              <a:rPr lang="tr-TR" dirty="0" smtClean="0">
                <a:solidFill>
                  <a:srgbClr val="002060"/>
                </a:solidFill>
              </a:rPr>
              <a:t>hasta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8. </a:t>
            </a:r>
            <a:r>
              <a:rPr lang="tr-TR" dirty="0" smtClean="0">
                <a:solidFill>
                  <a:srgbClr val="002060"/>
                </a:solidFill>
              </a:rPr>
              <a:t>Medikal tedavi için </a:t>
            </a:r>
            <a:r>
              <a:rPr lang="tr-TR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kontrendikasyonun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olmaması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9. </a:t>
            </a:r>
            <a:r>
              <a:rPr lang="tr-TR" dirty="0" smtClean="0">
                <a:solidFill>
                  <a:srgbClr val="002060"/>
                </a:solidFill>
              </a:rPr>
              <a:t>Bu tedavinin </a:t>
            </a:r>
            <a:r>
              <a:rPr lang="en-US" dirty="0" smtClean="0">
                <a:solidFill>
                  <a:srgbClr val="002060"/>
                </a:solidFill>
              </a:rPr>
              <a:t>standard</a:t>
            </a:r>
            <a:r>
              <a:rPr lang="tr-TR" dirty="0" smtClean="0">
                <a:solidFill>
                  <a:srgbClr val="002060"/>
                </a:solidFill>
              </a:rPr>
              <a:t> tedavi olmadığı ve </a:t>
            </a:r>
            <a:r>
              <a:rPr lang="tr-TR" dirty="0" err="1" smtClean="0">
                <a:solidFill>
                  <a:srgbClr val="002060"/>
                </a:solidFill>
              </a:rPr>
              <a:t>rekürrens</a:t>
            </a:r>
            <a:r>
              <a:rPr lang="tr-TR" dirty="0" smtClean="0">
                <a:solidFill>
                  <a:srgbClr val="002060"/>
                </a:solidFill>
              </a:rPr>
              <a:t> açısından daha yüksek risk içerdiğinin anlaşıldığına dair, yazılı, detaylı </a:t>
            </a:r>
            <a:r>
              <a:rPr lang="tr-TR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bilgilendirilmiş hasta onamı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0" y="6211693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Park YJ. </a:t>
            </a:r>
            <a:r>
              <a:rPr lang="en-US" sz="1600" i="1" dirty="0" err="1" smtClean="0">
                <a:solidFill>
                  <a:srgbClr val="002060"/>
                </a:solidFill>
              </a:rPr>
              <a:t>Progestins</a:t>
            </a:r>
            <a:r>
              <a:rPr lang="en-US" sz="1600" i="1" dirty="0" smtClean="0">
                <a:solidFill>
                  <a:srgbClr val="002060"/>
                </a:solidFill>
              </a:rPr>
              <a:t> in the fertility sparing treatment and retreatment of patients with primary and recurrent endometrial cancer</a:t>
            </a:r>
            <a:r>
              <a:rPr lang="tr-TR" sz="1600" i="1" dirty="0" smtClean="0">
                <a:solidFill>
                  <a:srgbClr val="002060"/>
                </a:solidFill>
              </a:rPr>
              <a:t>.</a:t>
            </a:r>
            <a:r>
              <a:rPr lang="tr-TR" dirty="0" smtClean="0">
                <a:solidFill>
                  <a:srgbClr val="002060"/>
                </a:solidFill>
              </a:rPr>
              <a:t>  </a:t>
            </a:r>
            <a:r>
              <a:rPr lang="tr-TR" dirty="0" err="1" smtClean="0">
                <a:solidFill>
                  <a:srgbClr val="002060"/>
                </a:solidFill>
              </a:rPr>
              <a:t>The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Oncologist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2015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tr-TR" sz="3200" dirty="0" smtClean="0"/>
              <a:t>NCT02035787 - </a:t>
            </a:r>
            <a:r>
              <a:rPr lang="tr-TR" sz="2400" dirty="0"/>
              <a:t>UNC </a:t>
            </a:r>
            <a:r>
              <a:rPr lang="tr-TR" sz="2400" dirty="0" err="1"/>
              <a:t>Lineberger</a:t>
            </a:r>
            <a:r>
              <a:rPr lang="tr-TR" sz="2400" dirty="0"/>
              <a:t> </a:t>
            </a:r>
            <a:r>
              <a:rPr lang="tr-TR" sz="2400" dirty="0" err="1"/>
              <a:t>Comprehensive</a:t>
            </a:r>
            <a:r>
              <a:rPr lang="tr-TR" sz="2400" dirty="0"/>
              <a:t> </a:t>
            </a:r>
            <a:r>
              <a:rPr lang="tr-TR" sz="2400" dirty="0" err="1"/>
              <a:t>Cancer</a:t>
            </a:r>
            <a:r>
              <a:rPr lang="tr-TR" sz="2400" dirty="0"/>
              <a:t> </a:t>
            </a:r>
            <a:r>
              <a:rPr lang="tr-TR" sz="2400" dirty="0" err="1"/>
              <a:t>Center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142984"/>
            <a:ext cx="8786874" cy="3857652"/>
          </a:xfrm>
        </p:spPr>
        <p:txBody>
          <a:bodyPr>
            <a:noAutofit/>
          </a:bodyPr>
          <a:lstStyle/>
          <a:p>
            <a:r>
              <a:rPr lang="tr-TR" sz="1900" b="1" dirty="0" err="1"/>
              <a:t>Metformin</a:t>
            </a:r>
            <a:r>
              <a:rPr lang="tr-TR" sz="1900" b="1" dirty="0"/>
              <a:t> </a:t>
            </a:r>
            <a:r>
              <a:rPr lang="tr-TR" sz="1900" b="1" dirty="0" err="1"/>
              <a:t>With</a:t>
            </a:r>
            <a:r>
              <a:rPr lang="tr-TR" sz="1900" b="1" dirty="0"/>
              <a:t> </a:t>
            </a:r>
            <a:r>
              <a:rPr lang="tr-TR" sz="1900" b="1" dirty="0" err="1"/>
              <a:t>the</a:t>
            </a:r>
            <a:r>
              <a:rPr lang="tr-TR" sz="1900" b="1" dirty="0"/>
              <a:t> </a:t>
            </a:r>
            <a:r>
              <a:rPr lang="tr-TR" sz="1900" b="1" dirty="0" err="1"/>
              <a:t>Levonorgestrel</a:t>
            </a:r>
            <a:r>
              <a:rPr lang="tr-TR" sz="1900" b="1" dirty="0"/>
              <a:t>-</a:t>
            </a:r>
            <a:r>
              <a:rPr lang="tr-TR" sz="1900" b="1" dirty="0" err="1"/>
              <a:t>Releasing</a:t>
            </a:r>
            <a:r>
              <a:rPr lang="tr-TR" sz="1900" b="1" dirty="0"/>
              <a:t> </a:t>
            </a:r>
            <a:r>
              <a:rPr lang="tr-TR" sz="1900" b="1" dirty="0" err="1"/>
              <a:t>Intrauterine</a:t>
            </a:r>
            <a:r>
              <a:rPr lang="tr-TR" sz="1900" b="1" dirty="0"/>
              <a:t> Device </a:t>
            </a:r>
            <a:r>
              <a:rPr lang="tr-TR" sz="1900" b="1" dirty="0" err="1"/>
              <a:t>for</a:t>
            </a:r>
            <a:r>
              <a:rPr lang="tr-TR" sz="1900" b="1" dirty="0"/>
              <a:t> </a:t>
            </a:r>
            <a:r>
              <a:rPr lang="tr-TR" sz="1900" b="1" dirty="0" err="1"/>
              <a:t>the</a:t>
            </a:r>
            <a:r>
              <a:rPr lang="tr-TR" sz="1900" b="1" dirty="0"/>
              <a:t> </a:t>
            </a:r>
            <a:r>
              <a:rPr lang="tr-TR" sz="1900" b="1" dirty="0" err="1"/>
              <a:t>Treatment</a:t>
            </a:r>
            <a:r>
              <a:rPr lang="tr-TR" sz="1900" b="1" dirty="0"/>
              <a:t> of </a:t>
            </a:r>
            <a:r>
              <a:rPr lang="tr-TR" sz="1900" b="1" dirty="0" err="1"/>
              <a:t>Complex</a:t>
            </a:r>
            <a:r>
              <a:rPr lang="tr-TR" sz="1900" b="1" dirty="0"/>
              <a:t> </a:t>
            </a:r>
            <a:r>
              <a:rPr lang="tr-TR" sz="1900" b="1" dirty="0" err="1"/>
              <a:t>Atypical</a:t>
            </a:r>
            <a:r>
              <a:rPr lang="tr-TR" sz="1900" b="1" dirty="0"/>
              <a:t> </a:t>
            </a:r>
            <a:r>
              <a:rPr lang="tr-TR" sz="1900" b="1" dirty="0" err="1"/>
              <a:t>Hyperplasia</a:t>
            </a:r>
            <a:r>
              <a:rPr lang="tr-TR" sz="1900" b="1" dirty="0"/>
              <a:t> (CAH) </a:t>
            </a:r>
            <a:r>
              <a:rPr lang="tr-TR" sz="1900" b="1" dirty="0" err="1"/>
              <a:t>and</a:t>
            </a:r>
            <a:r>
              <a:rPr lang="tr-TR" sz="1900" b="1" dirty="0"/>
              <a:t> </a:t>
            </a:r>
            <a:r>
              <a:rPr lang="tr-TR" sz="1900" b="1" dirty="0" err="1"/>
              <a:t>Endometrial</a:t>
            </a:r>
            <a:r>
              <a:rPr lang="tr-TR" sz="1900" b="1" dirty="0"/>
              <a:t> </a:t>
            </a:r>
            <a:r>
              <a:rPr lang="tr-TR" sz="1900" b="1" dirty="0" err="1"/>
              <a:t>Cancer</a:t>
            </a:r>
            <a:r>
              <a:rPr lang="tr-TR" sz="1900" b="1" dirty="0"/>
              <a:t> (EC) in </a:t>
            </a:r>
            <a:r>
              <a:rPr lang="tr-TR" sz="1900" b="1" dirty="0" err="1"/>
              <a:t>Non</a:t>
            </a:r>
            <a:r>
              <a:rPr lang="tr-TR" sz="1900" b="1" dirty="0"/>
              <a:t>-</a:t>
            </a:r>
            <a:r>
              <a:rPr lang="tr-TR" sz="1900" b="1" dirty="0" err="1"/>
              <a:t>surgical</a:t>
            </a:r>
            <a:r>
              <a:rPr lang="tr-TR" sz="1900" b="1" dirty="0"/>
              <a:t> </a:t>
            </a:r>
            <a:r>
              <a:rPr lang="tr-TR" sz="1900" b="1" dirty="0" err="1"/>
              <a:t>Patients</a:t>
            </a:r>
            <a:endParaRPr lang="tr-TR" sz="1900" b="1" dirty="0"/>
          </a:p>
          <a:p>
            <a:r>
              <a:rPr lang="en-US" sz="1700" i="1" dirty="0" smtClean="0"/>
              <a:t>This </a:t>
            </a:r>
            <a:r>
              <a:rPr lang="en-US" sz="1700" i="1" dirty="0"/>
              <a:t>is an open label, single-arm, single-center study of the addition of </a:t>
            </a:r>
            <a:r>
              <a:rPr lang="en-US" sz="1700" i="1" dirty="0" err="1"/>
              <a:t>metformin</a:t>
            </a:r>
            <a:r>
              <a:rPr lang="en-US" sz="1700" i="1" dirty="0"/>
              <a:t> to standard </a:t>
            </a:r>
            <a:r>
              <a:rPr lang="en-US" sz="1700" i="1" dirty="0" err="1"/>
              <a:t>levonorgestrel</a:t>
            </a:r>
            <a:r>
              <a:rPr lang="en-US" sz="1700" i="1" dirty="0"/>
              <a:t>-releasing intrauterine device (LR-IUD) treatment of 30 evaluable non-surgical patients with either complex atypical hyperplasia (CAH; n=15) or grade 1 endometrial </a:t>
            </a:r>
            <a:r>
              <a:rPr lang="en-US" sz="1700" i="1" dirty="0" err="1"/>
              <a:t>adenocarcinoma</a:t>
            </a:r>
            <a:r>
              <a:rPr lang="en-US" sz="1700" i="1" dirty="0"/>
              <a:t> (EC; n=15).</a:t>
            </a:r>
          </a:p>
          <a:p>
            <a:r>
              <a:rPr lang="en-US" sz="1700" i="1" dirty="0" err="1"/>
              <a:t>Participants:Women</a:t>
            </a:r>
            <a:r>
              <a:rPr lang="en-US" sz="1700" i="1" dirty="0"/>
              <a:t>, over the age of 18 years, with biopsy-proven CAH/EC who are not candidates for surgical management, and therefore are planned to start standard of care treatment with the </a:t>
            </a:r>
            <a:r>
              <a:rPr lang="en-US" sz="1700" i="1" dirty="0" smtClean="0"/>
              <a:t>LR-IUD</a:t>
            </a:r>
            <a:r>
              <a:rPr lang="tr-TR" sz="1700" i="1" dirty="0" smtClean="0"/>
              <a:t>.</a:t>
            </a:r>
            <a:endParaRPr lang="en-US" sz="1700" i="1" dirty="0"/>
          </a:p>
          <a:p>
            <a:r>
              <a:rPr lang="en-US" sz="1700" i="1" dirty="0"/>
              <a:t>Procedures (methods): subjects will be given oral </a:t>
            </a:r>
            <a:r>
              <a:rPr lang="en-US" sz="1700" i="1" dirty="0" err="1"/>
              <a:t>metformin</a:t>
            </a:r>
            <a:r>
              <a:rPr lang="en-US" sz="1700" i="1" dirty="0"/>
              <a:t> therapy for 12 months, or until disease progression occurs (whichever occurs first), in addition to LR-IUD treatment. Serial endometrial biopsies will be performed, as per standard of care, to assess disease status</a:t>
            </a:r>
            <a:r>
              <a:rPr lang="en-US" sz="1700" i="1" dirty="0" smtClean="0"/>
              <a:t>.</a:t>
            </a:r>
            <a:endParaRPr lang="tr-TR" sz="1700" i="1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142844" y="5371943"/>
            <a:ext cx="8786874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1600" dirty="0"/>
              <a:t>Estimated Enrollment:30</a:t>
            </a:r>
            <a:endParaRPr lang="tr-TR" sz="1600" dirty="0"/>
          </a:p>
          <a:p>
            <a:r>
              <a:rPr lang="en-US" sz="1600" dirty="0"/>
              <a:t>Study Start </a:t>
            </a:r>
            <a:r>
              <a:rPr lang="en-US" sz="1600" dirty="0" err="1"/>
              <a:t>Date:March</a:t>
            </a:r>
            <a:r>
              <a:rPr lang="en-US" sz="1600" dirty="0"/>
              <a:t> 2014</a:t>
            </a:r>
            <a:endParaRPr lang="tr-TR" sz="1600" dirty="0"/>
          </a:p>
          <a:p>
            <a:r>
              <a:rPr lang="en-US" sz="1600" dirty="0"/>
              <a:t>Estimated Study Completion </a:t>
            </a:r>
            <a:r>
              <a:rPr lang="en-US" sz="1600" dirty="0" err="1"/>
              <a:t>Date:August</a:t>
            </a:r>
            <a:r>
              <a:rPr lang="en-US" sz="1600" dirty="0"/>
              <a:t> 2019</a:t>
            </a:r>
            <a:endParaRPr lang="tr-TR" sz="1600" dirty="0"/>
          </a:p>
          <a:p>
            <a:r>
              <a:rPr lang="en-US" sz="1600" dirty="0"/>
              <a:t>Estimated Primary Completion </a:t>
            </a:r>
            <a:r>
              <a:rPr lang="en-US" sz="1600" dirty="0" err="1"/>
              <a:t>Date:August</a:t>
            </a:r>
            <a:r>
              <a:rPr lang="en-US" sz="1600" dirty="0"/>
              <a:t> 2019 (Final data collection date </a:t>
            </a:r>
            <a:r>
              <a:rPr lang="tr-TR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96266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NCT01968317 – </a:t>
            </a:r>
            <a:r>
              <a:rPr lang="tr-TR" dirty="0" err="1" smtClean="0"/>
              <a:t>Multicenter</a:t>
            </a:r>
            <a:r>
              <a:rPr lang="tr-TR" dirty="0" smtClean="0"/>
              <a:t> </a:t>
            </a:r>
            <a:r>
              <a:rPr lang="tr-TR" dirty="0" err="1" smtClean="0"/>
              <a:t>Study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5952"/>
            <a:ext cx="8229600" cy="2757494"/>
          </a:xfrm>
        </p:spPr>
        <p:txBody>
          <a:bodyPr>
            <a:normAutofit/>
          </a:bodyPr>
          <a:lstStyle/>
          <a:p>
            <a:r>
              <a:rPr lang="tr-TR" sz="2400" b="1" dirty="0" err="1"/>
              <a:t>Megestrol</a:t>
            </a:r>
            <a:r>
              <a:rPr lang="tr-TR" sz="2400" b="1" dirty="0"/>
              <a:t> </a:t>
            </a:r>
            <a:r>
              <a:rPr lang="tr-TR" sz="2400" b="1" dirty="0" err="1"/>
              <a:t>Acetate</a:t>
            </a:r>
            <a:r>
              <a:rPr lang="tr-TR" sz="2400" b="1" dirty="0"/>
              <a:t> </a:t>
            </a:r>
            <a:r>
              <a:rPr lang="tr-TR" sz="2400" b="1" dirty="0" err="1"/>
              <a:t>Plus</a:t>
            </a:r>
            <a:r>
              <a:rPr lang="tr-TR" sz="2400" b="1" dirty="0"/>
              <a:t> </a:t>
            </a:r>
            <a:r>
              <a:rPr lang="tr-TR" sz="2400" b="1" dirty="0" err="1"/>
              <a:t>Metformin</a:t>
            </a:r>
            <a:r>
              <a:rPr lang="tr-TR" sz="2400" b="1" dirty="0"/>
              <a:t> </a:t>
            </a:r>
            <a:r>
              <a:rPr lang="tr-TR" sz="2400" b="1" dirty="0" err="1"/>
              <a:t>to</a:t>
            </a:r>
            <a:r>
              <a:rPr lang="tr-TR" sz="2400" b="1" dirty="0"/>
              <a:t> </a:t>
            </a:r>
            <a:r>
              <a:rPr lang="tr-TR" sz="2400" b="1" dirty="0" err="1"/>
              <a:t>Megestrol</a:t>
            </a:r>
            <a:r>
              <a:rPr lang="tr-TR" sz="2400" b="1" dirty="0"/>
              <a:t> </a:t>
            </a:r>
            <a:r>
              <a:rPr lang="tr-TR" sz="2400" b="1" dirty="0" err="1"/>
              <a:t>Acetate</a:t>
            </a:r>
            <a:r>
              <a:rPr lang="tr-TR" sz="2400" b="1" dirty="0"/>
              <a:t> in </a:t>
            </a:r>
            <a:r>
              <a:rPr lang="tr-TR" sz="2400" b="1" dirty="0" err="1"/>
              <a:t>Patients</a:t>
            </a:r>
            <a:r>
              <a:rPr lang="tr-TR" sz="2400" b="1" dirty="0"/>
              <a:t> </a:t>
            </a:r>
            <a:r>
              <a:rPr lang="tr-TR" sz="2400" b="1" dirty="0" err="1"/>
              <a:t>With</a:t>
            </a:r>
            <a:r>
              <a:rPr lang="tr-TR" sz="2400" b="1" dirty="0"/>
              <a:t> </a:t>
            </a:r>
            <a:r>
              <a:rPr lang="tr-TR" sz="2400" b="1" dirty="0" err="1"/>
              <a:t>Endometrial</a:t>
            </a:r>
            <a:r>
              <a:rPr lang="tr-TR" sz="2400" b="1" dirty="0"/>
              <a:t> </a:t>
            </a:r>
            <a:r>
              <a:rPr lang="tr-TR" sz="2400" b="1" dirty="0" err="1"/>
              <a:t>Atypical</a:t>
            </a:r>
            <a:r>
              <a:rPr lang="tr-TR" sz="2400" b="1" dirty="0"/>
              <a:t> </a:t>
            </a:r>
            <a:r>
              <a:rPr lang="tr-TR" sz="2400" b="1" dirty="0" err="1"/>
              <a:t>Hyperplasia</a:t>
            </a:r>
            <a:r>
              <a:rPr lang="tr-TR" sz="2400" b="1" dirty="0"/>
              <a:t> </a:t>
            </a:r>
            <a:r>
              <a:rPr lang="tr-TR" sz="2400" b="1" dirty="0" err="1"/>
              <a:t>or</a:t>
            </a:r>
            <a:r>
              <a:rPr lang="tr-TR" sz="2400" b="1" dirty="0"/>
              <a:t> </a:t>
            </a:r>
            <a:r>
              <a:rPr lang="tr-TR" sz="2400" b="1" dirty="0" err="1"/>
              <a:t>Early</a:t>
            </a:r>
            <a:r>
              <a:rPr lang="tr-TR" sz="2400" b="1" dirty="0"/>
              <a:t> </a:t>
            </a:r>
            <a:r>
              <a:rPr lang="tr-TR" sz="2400" b="1" dirty="0" err="1"/>
              <a:t>Stage</a:t>
            </a:r>
            <a:r>
              <a:rPr lang="tr-TR" sz="2400" b="1" dirty="0"/>
              <a:t> </a:t>
            </a:r>
            <a:r>
              <a:rPr lang="tr-TR" sz="2400" b="1" dirty="0" err="1"/>
              <a:t>Endometrial</a:t>
            </a:r>
            <a:r>
              <a:rPr lang="tr-TR" sz="2400" b="1" dirty="0"/>
              <a:t> </a:t>
            </a:r>
            <a:r>
              <a:rPr lang="tr-TR" sz="2400" b="1" dirty="0" err="1" smtClean="0"/>
              <a:t>Adenocarcinoma</a:t>
            </a:r>
            <a:endParaRPr lang="tr-TR" sz="2400" b="1" dirty="0" smtClean="0"/>
          </a:p>
          <a:p>
            <a:endParaRPr lang="tr-TR" sz="500" b="1" dirty="0"/>
          </a:p>
          <a:p>
            <a:r>
              <a:rPr lang="en-US" sz="2000" i="1" dirty="0"/>
              <a:t>The purpose of this study is to see if </a:t>
            </a:r>
            <a:r>
              <a:rPr lang="en-US" sz="2000" i="1" dirty="0" err="1"/>
              <a:t>megestrol</a:t>
            </a:r>
            <a:r>
              <a:rPr lang="en-US" sz="2000" i="1" dirty="0"/>
              <a:t> acetate plus </a:t>
            </a:r>
            <a:r>
              <a:rPr lang="en-US" sz="2000" i="1" dirty="0" err="1"/>
              <a:t>metformin</a:t>
            </a:r>
            <a:r>
              <a:rPr lang="en-US" sz="2000" i="1" dirty="0"/>
              <a:t> will be more effective in returning the endometrial tissue to a normal state than </a:t>
            </a:r>
            <a:r>
              <a:rPr lang="en-US" sz="2000" i="1" dirty="0" err="1"/>
              <a:t>megestrol</a:t>
            </a:r>
            <a:r>
              <a:rPr lang="en-US" sz="2000" i="1" dirty="0"/>
              <a:t> acetate alone in patients with endometrial atypical hyperplasia or early stage endometrial </a:t>
            </a:r>
            <a:r>
              <a:rPr lang="en-US" sz="2000" i="1" dirty="0" err="1" smtClean="0"/>
              <a:t>adenocarcinoma</a:t>
            </a:r>
            <a:r>
              <a:rPr lang="en-US" sz="2000" i="1" dirty="0" smtClean="0"/>
              <a:t>.</a:t>
            </a:r>
            <a:endParaRPr lang="tr-TR" sz="20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285720" y="5648942"/>
            <a:ext cx="8358246" cy="86177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Estimated Enrollment:</a:t>
            </a:r>
            <a:r>
              <a:rPr lang="tr-TR" sz="1600" dirty="0"/>
              <a:t> </a:t>
            </a:r>
            <a:r>
              <a:rPr lang="en-US" sz="1600" dirty="0"/>
              <a:t>150</a:t>
            </a:r>
            <a:endParaRPr lang="tr-TR" sz="1600" dirty="0"/>
          </a:p>
          <a:p>
            <a:r>
              <a:rPr lang="en-US" sz="1600" dirty="0"/>
              <a:t>Study Start Date:</a:t>
            </a:r>
            <a:r>
              <a:rPr lang="tr-TR" sz="1600" dirty="0"/>
              <a:t> </a:t>
            </a:r>
            <a:r>
              <a:rPr lang="en-US" sz="1600" dirty="0"/>
              <a:t>October 2013</a:t>
            </a:r>
            <a:endParaRPr lang="tr-TR" sz="1600" dirty="0"/>
          </a:p>
          <a:p>
            <a:r>
              <a:rPr lang="en-US" sz="1600" dirty="0"/>
              <a:t>Estimated Primary Completion Date:</a:t>
            </a:r>
            <a:r>
              <a:rPr lang="tr-TR" sz="1600" dirty="0"/>
              <a:t> </a:t>
            </a:r>
            <a:r>
              <a:rPr lang="en-US" sz="1600" dirty="0"/>
              <a:t>October 2017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6063926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-16"/>
            <a:ext cx="9001156" cy="1143000"/>
          </a:xfrm>
        </p:spPr>
        <p:txBody>
          <a:bodyPr>
            <a:normAutofit/>
          </a:bodyPr>
          <a:lstStyle/>
          <a:p>
            <a:r>
              <a:rPr lang="tr-TR" sz="2800" dirty="0" smtClean="0"/>
              <a:t>NCT01686126 - </a:t>
            </a:r>
            <a:r>
              <a:rPr lang="en-US" sz="2400" dirty="0"/>
              <a:t>Queensland Centre for </a:t>
            </a:r>
            <a:r>
              <a:rPr lang="en-US" sz="2400" dirty="0" err="1"/>
              <a:t>Gynaecological</a:t>
            </a:r>
            <a:r>
              <a:rPr lang="en-US" sz="2400" dirty="0"/>
              <a:t> </a:t>
            </a:r>
            <a:r>
              <a:rPr lang="en-US" sz="2400" dirty="0" smtClean="0"/>
              <a:t>Cancer</a:t>
            </a:r>
            <a:r>
              <a:rPr lang="tr-TR" sz="2400" dirty="0" smtClean="0"/>
              <a:t> / 									</a:t>
            </a:r>
            <a:r>
              <a:rPr lang="tr-TR" sz="2400" dirty="0" err="1" smtClean="0"/>
              <a:t>Australia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4572032"/>
          </a:xfrm>
        </p:spPr>
        <p:txBody>
          <a:bodyPr>
            <a:noAutofit/>
          </a:bodyPr>
          <a:lstStyle/>
          <a:p>
            <a:r>
              <a:rPr lang="en-US" sz="1600" b="1" dirty="0"/>
              <a:t>Improving the Treatment for Women With Early Stage Cancer of the Uterus (</a:t>
            </a:r>
            <a:r>
              <a:rPr lang="en-US" sz="1600" b="1" dirty="0" err="1"/>
              <a:t>feMMe</a:t>
            </a:r>
            <a:r>
              <a:rPr lang="en-US" sz="1600" b="1" dirty="0"/>
              <a:t>)</a:t>
            </a:r>
          </a:p>
          <a:p>
            <a:r>
              <a:rPr lang="en-US" sz="1600" i="1" dirty="0"/>
              <a:t>A Phase II </a:t>
            </a:r>
            <a:r>
              <a:rPr lang="en-US" sz="1600" i="1" dirty="0" err="1"/>
              <a:t>Randomised</a:t>
            </a:r>
            <a:r>
              <a:rPr lang="en-US" sz="1600" i="1" dirty="0"/>
              <a:t> Clinical Trial of </a:t>
            </a:r>
            <a:r>
              <a:rPr lang="en-US" sz="1600" i="1" dirty="0" err="1"/>
              <a:t>Mirena</a:t>
            </a:r>
            <a:r>
              <a:rPr lang="en-US" sz="1600" i="1" dirty="0"/>
              <a:t>® ± </a:t>
            </a:r>
            <a:r>
              <a:rPr lang="en-US" sz="1600" i="1" dirty="0" err="1"/>
              <a:t>Metformin</a:t>
            </a:r>
            <a:r>
              <a:rPr lang="en-US" sz="1600" i="1" dirty="0"/>
              <a:t> ± Weight Loss Intervention in Patients With Early Stage Cancer of the </a:t>
            </a:r>
            <a:r>
              <a:rPr lang="en-US" sz="1600" i="1" dirty="0" err="1"/>
              <a:t>Endometrium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endParaRPr lang="tr-TR" sz="1000" i="1" dirty="0" smtClean="0"/>
          </a:p>
          <a:p>
            <a:r>
              <a:rPr lang="en-US" sz="1600" i="1" dirty="0"/>
              <a:t>This study will access a new approach to the treatment of endometrial cancer to spare women of having to undergo major surgery that may be unwanted or unnecessary.</a:t>
            </a:r>
          </a:p>
          <a:p>
            <a:r>
              <a:rPr lang="en-US" sz="1600" i="1" dirty="0" err="1"/>
              <a:t>Mirena</a:t>
            </a:r>
            <a:r>
              <a:rPr lang="en-US" sz="1600" i="1" dirty="0"/>
              <a:t> is approved in Australia for contraception, to treat heavy bleeding, and to prevent thickening of the lining of the uterus (endometrial hyperplasia) during </a:t>
            </a:r>
            <a:r>
              <a:rPr lang="en-US" sz="1600" i="1" dirty="0" err="1"/>
              <a:t>oestrogen</a:t>
            </a:r>
            <a:r>
              <a:rPr lang="en-US" sz="1600" i="1" dirty="0"/>
              <a:t> replacement therapy (HRT). However it is not approved to treat early stage endometrial cancer or endometrial hyperplasia with </a:t>
            </a:r>
            <a:r>
              <a:rPr lang="en-US" sz="1600" i="1" dirty="0" err="1"/>
              <a:t>atypia</a:t>
            </a:r>
            <a:r>
              <a:rPr lang="en-US" sz="1600" i="1" dirty="0"/>
              <a:t>. </a:t>
            </a:r>
          </a:p>
          <a:p>
            <a:r>
              <a:rPr lang="en-US" sz="1600" i="1" dirty="0" err="1"/>
              <a:t>Metformin</a:t>
            </a:r>
            <a:r>
              <a:rPr lang="en-US" sz="1600" i="1" dirty="0"/>
              <a:t> is approved in Australia to treat Diabetes. However it is not approved to treat early stage endometrial cancer or endometrial hyperplasia with </a:t>
            </a:r>
            <a:r>
              <a:rPr lang="en-US" sz="1600" i="1" dirty="0" err="1"/>
              <a:t>atypia</a:t>
            </a:r>
            <a:r>
              <a:rPr lang="en-US" sz="1600" i="1" dirty="0"/>
              <a:t>. Therefore, it is an experimental treatment for early stage endometrial cancer and endometrial hyperplasia with </a:t>
            </a:r>
            <a:r>
              <a:rPr lang="en-US" sz="1600" i="1" dirty="0" err="1"/>
              <a:t>atypia</a:t>
            </a:r>
            <a:r>
              <a:rPr lang="en-US" sz="1600" i="1" dirty="0"/>
              <a:t>. </a:t>
            </a:r>
          </a:p>
          <a:p>
            <a:r>
              <a:rPr lang="en-US" sz="1600" i="1" dirty="0"/>
              <a:t>Weight loss interventions are feasible and safe, and already being implemented by </a:t>
            </a:r>
            <a:r>
              <a:rPr lang="en-US" sz="1600" i="1" dirty="0" err="1"/>
              <a:t>gynaecologic</a:t>
            </a:r>
            <a:r>
              <a:rPr lang="en-US" sz="1600" i="1" dirty="0"/>
              <a:t> oncologist to make women eligible for </a:t>
            </a:r>
            <a:r>
              <a:rPr lang="en-US" sz="1600" i="1" dirty="0" smtClean="0"/>
              <a:t>surgery</a:t>
            </a:r>
            <a:endParaRPr lang="en-US" sz="1600" i="1" dirty="0"/>
          </a:p>
          <a:p>
            <a:endParaRPr lang="tr-TR" sz="16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214282" y="5643578"/>
            <a:ext cx="8358246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Estimated </a:t>
            </a:r>
            <a:r>
              <a:rPr lang="en-US" sz="1600" dirty="0" smtClean="0"/>
              <a:t>Enrollment:165</a:t>
            </a:r>
            <a:endParaRPr lang="tr-TR" sz="1600" dirty="0" smtClean="0"/>
          </a:p>
          <a:p>
            <a:r>
              <a:rPr lang="en-US" sz="1600" dirty="0" smtClean="0"/>
              <a:t>Study </a:t>
            </a:r>
            <a:r>
              <a:rPr lang="en-US" sz="1600" dirty="0"/>
              <a:t>Start </a:t>
            </a:r>
            <a:r>
              <a:rPr lang="en-US" sz="1600" dirty="0" err="1"/>
              <a:t>Date:October</a:t>
            </a:r>
            <a:r>
              <a:rPr lang="en-US" sz="1600" dirty="0"/>
              <a:t> </a:t>
            </a:r>
            <a:r>
              <a:rPr lang="en-US" sz="1600" dirty="0" smtClean="0"/>
              <a:t>2012</a:t>
            </a:r>
            <a:endParaRPr lang="tr-TR" sz="1600" dirty="0" smtClean="0"/>
          </a:p>
          <a:p>
            <a:r>
              <a:rPr lang="en-US" sz="1600" dirty="0" smtClean="0"/>
              <a:t>Estimated </a:t>
            </a:r>
            <a:r>
              <a:rPr lang="en-US" sz="1600" dirty="0"/>
              <a:t>Study Completion </a:t>
            </a:r>
            <a:r>
              <a:rPr lang="en-US" sz="1600" dirty="0" err="1"/>
              <a:t>Date:June</a:t>
            </a:r>
            <a:r>
              <a:rPr lang="en-US" sz="1600" dirty="0"/>
              <a:t> </a:t>
            </a:r>
            <a:r>
              <a:rPr lang="en-US" sz="1600" dirty="0" smtClean="0"/>
              <a:t>2018</a:t>
            </a:r>
            <a:endParaRPr lang="tr-TR" sz="1600" dirty="0" smtClean="0"/>
          </a:p>
          <a:p>
            <a:r>
              <a:rPr lang="en-US" sz="1600" dirty="0" smtClean="0"/>
              <a:t>Estimated </a:t>
            </a:r>
            <a:r>
              <a:rPr lang="en-US" sz="1600" dirty="0"/>
              <a:t>Primary Completion </a:t>
            </a:r>
            <a:r>
              <a:rPr lang="en-US" sz="1600" dirty="0" err="1"/>
              <a:t>Date:June</a:t>
            </a:r>
            <a:r>
              <a:rPr lang="en-US" sz="1600" dirty="0"/>
              <a:t> 2017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6164859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r>
              <a:rPr lang="tr-TR" dirty="0" smtClean="0"/>
              <a:t>Dikkatiniz için teşekkür ederim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Prof. Dr. Müfit C. YENEN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Gülhane Tıp Fakültesi</a:t>
            </a:r>
          </a:p>
          <a:p>
            <a:r>
              <a:rPr lang="tr-TR" dirty="0" smtClean="0">
                <a:solidFill>
                  <a:srgbClr val="FFFF00"/>
                </a:solidFill>
              </a:rPr>
              <a:t>Kadın Hastalıkları ve Doğum AD.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42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Genç ve Erken Evre olgular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214282" y="1357299"/>
            <a:ext cx="8686800" cy="4214842"/>
          </a:xfrm>
        </p:spPr>
        <p:txBody>
          <a:bodyPr>
            <a:noAutofit/>
          </a:bodyPr>
          <a:lstStyle/>
          <a:p>
            <a:r>
              <a:rPr lang="tr-TR" sz="2400" dirty="0" smtClean="0">
                <a:solidFill>
                  <a:srgbClr val="002060"/>
                </a:solidFill>
              </a:rPr>
              <a:t>Endometrium kanseri 45 yaş altındaki grupta daha iyi </a:t>
            </a:r>
            <a:r>
              <a:rPr lang="tr-TR" sz="2400" dirty="0" err="1" smtClean="0">
                <a:solidFill>
                  <a:srgbClr val="002060"/>
                </a:solidFill>
              </a:rPr>
              <a:t>prognoza</a:t>
            </a:r>
            <a:r>
              <a:rPr lang="tr-TR" sz="2400" dirty="0" smtClean="0">
                <a:solidFill>
                  <a:srgbClr val="002060"/>
                </a:solidFill>
              </a:rPr>
              <a:t> sahiptir.</a:t>
            </a:r>
            <a:endParaRPr lang="tr-TR" sz="2400" i="1" dirty="0" smtClean="0">
              <a:solidFill>
                <a:srgbClr val="002060"/>
              </a:solidFill>
            </a:endParaRPr>
          </a:p>
          <a:p>
            <a:r>
              <a:rPr lang="en-US" sz="2400" dirty="0" err="1" smtClean="0">
                <a:solidFill>
                  <a:srgbClr val="002060"/>
                </a:solidFill>
              </a:rPr>
              <a:t>Premen</a:t>
            </a:r>
            <a:r>
              <a:rPr lang="tr-TR" sz="2400" dirty="0">
                <a:solidFill>
                  <a:srgbClr val="002060"/>
                </a:solidFill>
              </a:rPr>
              <a:t>o</a:t>
            </a:r>
            <a:r>
              <a:rPr lang="en-US" sz="2400" dirty="0" smtClean="0">
                <a:solidFill>
                  <a:srgbClr val="002060"/>
                </a:solidFill>
              </a:rPr>
              <a:t>p</a:t>
            </a:r>
            <a:r>
              <a:rPr lang="tr-TR" sz="2400" dirty="0" err="1" smtClean="0">
                <a:solidFill>
                  <a:srgbClr val="002060"/>
                </a:solidFill>
              </a:rPr>
              <a:t>oza</a:t>
            </a:r>
            <a:r>
              <a:rPr lang="en-US" sz="2400" dirty="0" smtClean="0">
                <a:solidFill>
                  <a:srgbClr val="002060"/>
                </a:solidFill>
              </a:rPr>
              <a:t>l </a:t>
            </a:r>
            <a:r>
              <a:rPr lang="tr-TR" sz="2400" dirty="0" smtClean="0">
                <a:solidFill>
                  <a:srgbClr val="002060"/>
                </a:solidFill>
              </a:rPr>
              <a:t>hastaların tümörlerinin, yaşlı gruba göre daha düşük </a:t>
            </a:r>
            <a:r>
              <a:rPr lang="tr-TR" sz="2400" dirty="0" err="1" smtClean="0">
                <a:solidFill>
                  <a:srgbClr val="002060"/>
                </a:solidFill>
              </a:rPr>
              <a:t>grade</a:t>
            </a:r>
            <a:r>
              <a:rPr lang="tr-TR" sz="2400" dirty="0" smtClean="0">
                <a:solidFill>
                  <a:srgbClr val="002060"/>
                </a:solidFill>
              </a:rPr>
              <a:t> ve erken evre olduğu ve </a:t>
            </a:r>
            <a:r>
              <a:rPr lang="en-US" sz="2400" dirty="0" smtClean="0">
                <a:solidFill>
                  <a:srgbClr val="002060"/>
                </a:solidFill>
              </a:rPr>
              <a:t>5</a:t>
            </a:r>
            <a:r>
              <a:rPr lang="tr-TR" sz="2400" dirty="0" smtClean="0">
                <a:solidFill>
                  <a:srgbClr val="002060"/>
                </a:solidFill>
              </a:rPr>
              <a:t> yıllık yaşam oranının daha iyi olduğu görülmektedir. ( %93 vs % 86)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tr-TR" sz="2400" dirty="0" smtClean="0">
                <a:solidFill>
                  <a:srgbClr val="002060"/>
                </a:solidFill>
              </a:rPr>
              <a:t>Ancak genç hastalarda görülen </a:t>
            </a:r>
            <a:r>
              <a:rPr lang="tr-TR" sz="2400" dirty="0" err="1" smtClean="0">
                <a:solidFill>
                  <a:srgbClr val="002060"/>
                </a:solidFill>
              </a:rPr>
              <a:t>endometrium</a:t>
            </a:r>
            <a:r>
              <a:rPr lang="tr-TR" sz="2400" dirty="0" smtClean="0">
                <a:solidFill>
                  <a:srgbClr val="002060"/>
                </a:solidFill>
              </a:rPr>
              <a:t> kanserinde, </a:t>
            </a:r>
            <a:r>
              <a:rPr lang="en-US" sz="2400" dirty="0" smtClean="0">
                <a:solidFill>
                  <a:srgbClr val="002060"/>
                </a:solidFill>
              </a:rPr>
              <a:t>Lynch/</a:t>
            </a:r>
            <a:r>
              <a:rPr lang="tr-TR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>
                <a:solidFill>
                  <a:srgbClr val="002060"/>
                </a:solidFill>
              </a:rPr>
              <a:t>HNPCC) </a:t>
            </a:r>
            <a:r>
              <a:rPr lang="en-US" sz="2400" dirty="0" smtClean="0">
                <a:solidFill>
                  <a:srgbClr val="002060"/>
                </a:solidFill>
              </a:rPr>
              <a:t>s</a:t>
            </a:r>
            <a:r>
              <a:rPr lang="tr-TR" sz="2400" dirty="0" smtClean="0">
                <a:solidFill>
                  <a:srgbClr val="002060"/>
                </a:solidFill>
              </a:rPr>
              <a:t>e</a:t>
            </a:r>
            <a:r>
              <a:rPr lang="en-US" sz="2400" dirty="0" err="1" smtClean="0">
                <a:solidFill>
                  <a:srgbClr val="002060"/>
                </a:solidFill>
              </a:rPr>
              <a:t>ndrom</a:t>
            </a:r>
            <a:r>
              <a:rPr lang="tr-TR" sz="2400" dirty="0" smtClean="0">
                <a:solidFill>
                  <a:srgbClr val="002060"/>
                </a:solidFill>
              </a:rPr>
              <a:t>u ve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tr-TR" sz="2400" dirty="0" smtClean="0">
                <a:solidFill>
                  <a:srgbClr val="002060"/>
                </a:solidFill>
              </a:rPr>
              <a:t>eşzamanlı </a:t>
            </a:r>
            <a:r>
              <a:rPr lang="tr-TR" sz="2400" dirty="0" err="1" smtClean="0">
                <a:solidFill>
                  <a:srgbClr val="002060"/>
                </a:solidFill>
              </a:rPr>
              <a:t>over</a:t>
            </a:r>
            <a:r>
              <a:rPr lang="tr-TR" sz="2400" dirty="0" smtClean="0">
                <a:solidFill>
                  <a:srgbClr val="002060"/>
                </a:solidFill>
              </a:rPr>
              <a:t> kanseri görülme riskinde artış vardır. </a:t>
            </a:r>
          </a:p>
          <a:p>
            <a:r>
              <a:rPr lang="tr-TR" sz="2400" dirty="0" smtClean="0">
                <a:solidFill>
                  <a:srgbClr val="002060"/>
                </a:solidFill>
              </a:rPr>
              <a:t>Evre 1a olgularda, 45 yaş üzerinde eş zamanlı </a:t>
            </a:r>
            <a:r>
              <a:rPr lang="tr-TR" sz="2400" dirty="0" err="1" smtClean="0">
                <a:solidFill>
                  <a:srgbClr val="002060"/>
                </a:solidFill>
              </a:rPr>
              <a:t>over</a:t>
            </a:r>
            <a:r>
              <a:rPr lang="tr-TR" sz="2400" dirty="0" smtClean="0">
                <a:solidFill>
                  <a:srgbClr val="002060"/>
                </a:solidFill>
              </a:rPr>
              <a:t> tümörü olasılığı (% </a:t>
            </a:r>
            <a:r>
              <a:rPr lang="tr-TR" sz="2400" dirty="0">
                <a:solidFill>
                  <a:srgbClr val="002060"/>
                </a:solidFill>
              </a:rPr>
              <a:t>4</a:t>
            </a:r>
            <a:r>
              <a:rPr lang="tr-TR" sz="2400" dirty="0" smtClean="0">
                <a:solidFill>
                  <a:srgbClr val="002060"/>
                </a:solidFill>
              </a:rPr>
              <a:t>) iken,  &lt;45 yaş olgularda bu risk   %</a:t>
            </a:r>
            <a:r>
              <a:rPr lang="en-US" sz="2400" dirty="0" smtClean="0">
                <a:solidFill>
                  <a:srgbClr val="002060"/>
                </a:solidFill>
              </a:rPr>
              <a:t> 29</a:t>
            </a:r>
            <a:r>
              <a:rPr lang="tr-TR" sz="2400" dirty="0" smtClean="0">
                <a:solidFill>
                  <a:srgbClr val="002060"/>
                </a:solidFill>
              </a:rPr>
              <a:t> dur.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0" y="5657695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Gress</a:t>
            </a:r>
            <a:r>
              <a:rPr lang="tr-TR" dirty="0">
                <a:solidFill>
                  <a:srgbClr val="002060"/>
                </a:solidFill>
              </a:rPr>
              <a:t>el N. et al. </a:t>
            </a:r>
            <a:r>
              <a:rPr lang="tr-TR" sz="1600" i="1" dirty="0" smtClean="0"/>
              <a:t> </a:t>
            </a:r>
            <a:r>
              <a:rPr lang="tr-TR" sz="1600" i="1" dirty="0" err="1">
                <a:solidFill>
                  <a:srgbClr val="002060"/>
                </a:solidFill>
              </a:rPr>
              <a:t>Management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options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and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fertility</a:t>
            </a:r>
            <a:r>
              <a:rPr lang="tr-TR" sz="1600" i="1" dirty="0">
                <a:solidFill>
                  <a:srgbClr val="002060"/>
                </a:solidFill>
              </a:rPr>
              <a:t>-</a:t>
            </a:r>
            <a:r>
              <a:rPr lang="tr-TR" sz="1600" i="1" dirty="0" err="1">
                <a:solidFill>
                  <a:srgbClr val="002060"/>
                </a:solidFill>
              </a:rPr>
              <a:t>preserving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therapy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for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premenopausal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endometrial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hyperplasia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and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early</a:t>
            </a:r>
            <a:r>
              <a:rPr lang="tr-TR" sz="1600" i="1" dirty="0">
                <a:solidFill>
                  <a:srgbClr val="002060"/>
                </a:solidFill>
              </a:rPr>
              <a:t>-</a:t>
            </a:r>
            <a:r>
              <a:rPr lang="tr-TR" sz="1600" i="1" dirty="0" err="1">
                <a:solidFill>
                  <a:srgbClr val="002060"/>
                </a:solidFill>
              </a:rPr>
              <a:t>stage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endometrial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cancer</a:t>
            </a:r>
            <a:r>
              <a:rPr lang="tr-TR" sz="1600" i="1" dirty="0">
                <a:solidFill>
                  <a:srgbClr val="002060"/>
                </a:solidFill>
              </a:rPr>
              <a:t>.</a:t>
            </a:r>
            <a:r>
              <a:rPr lang="tr-TR" sz="1600" i="1" dirty="0" smtClean="0"/>
              <a:t>  </a:t>
            </a:r>
            <a:r>
              <a:rPr lang="tr-TR" dirty="0" err="1">
                <a:solidFill>
                  <a:srgbClr val="002060"/>
                </a:solidFill>
              </a:rPr>
              <a:t>Int</a:t>
            </a:r>
            <a:r>
              <a:rPr lang="tr-TR" dirty="0">
                <a:solidFill>
                  <a:srgbClr val="002060"/>
                </a:solidFill>
              </a:rPr>
              <a:t> J </a:t>
            </a:r>
            <a:r>
              <a:rPr lang="tr-TR" dirty="0" err="1">
                <a:solidFill>
                  <a:srgbClr val="002060"/>
                </a:solidFill>
              </a:rPr>
              <a:t>Gynaecol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Obstet</a:t>
            </a:r>
            <a:r>
              <a:rPr lang="tr-TR" dirty="0">
                <a:solidFill>
                  <a:srgbClr val="002060"/>
                </a:solidFill>
              </a:rPr>
              <a:t>. </a:t>
            </a:r>
            <a:r>
              <a:rPr lang="en-US" dirty="0">
                <a:solidFill>
                  <a:srgbClr val="002060"/>
                </a:solidFill>
              </a:rPr>
              <a:t> 2015</a:t>
            </a:r>
            <a:endParaRPr lang="tr-TR" dirty="0">
              <a:solidFill>
                <a:srgbClr val="002060"/>
              </a:solidFill>
            </a:endParaRPr>
          </a:p>
          <a:p>
            <a:r>
              <a:rPr lang="tr-TR" dirty="0" err="1">
                <a:solidFill>
                  <a:srgbClr val="002060"/>
                </a:solidFill>
              </a:rPr>
              <a:t>Kalogiannidis</a:t>
            </a:r>
            <a:r>
              <a:rPr lang="tr-TR" dirty="0">
                <a:solidFill>
                  <a:srgbClr val="002060"/>
                </a:solidFill>
              </a:rPr>
              <a:t> I.</a:t>
            </a:r>
            <a:r>
              <a:rPr lang="tr-TR" sz="1600" dirty="0" smtClean="0"/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Conservative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management</a:t>
            </a:r>
            <a:r>
              <a:rPr lang="tr-TR" sz="1600" i="1" dirty="0">
                <a:solidFill>
                  <a:srgbClr val="002060"/>
                </a:solidFill>
              </a:rPr>
              <a:t> of </a:t>
            </a:r>
            <a:r>
              <a:rPr lang="tr-TR" sz="1600" i="1" dirty="0" err="1">
                <a:solidFill>
                  <a:srgbClr val="002060"/>
                </a:solidFill>
              </a:rPr>
              <a:t>young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patients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with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endometrial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highly</a:t>
            </a:r>
            <a:r>
              <a:rPr lang="tr-TR" sz="1600" i="1" dirty="0">
                <a:solidFill>
                  <a:srgbClr val="002060"/>
                </a:solidFill>
              </a:rPr>
              <a:t>-</a:t>
            </a:r>
            <a:r>
              <a:rPr lang="tr-TR" sz="1600" i="1" dirty="0" err="1">
                <a:solidFill>
                  <a:srgbClr val="002060"/>
                </a:solidFill>
              </a:rPr>
              <a:t>differentiated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adenocarcinoma</a:t>
            </a:r>
            <a:r>
              <a:rPr lang="tr-TR" sz="1600" i="1" dirty="0"/>
              <a:t>.</a:t>
            </a:r>
            <a:r>
              <a:rPr lang="tr-TR" sz="1600" dirty="0"/>
              <a:t> </a:t>
            </a:r>
            <a:r>
              <a:rPr lang="tr-TR" dirty="0">
                <a:solidFill>
                  <a:srgbClr val="002060"/>
                </a:solidFill>
              </a:rPr>
              <a:t>J </a:t>
            </a:r>
            <a:r>
              <a:rPr lang="tr-TR" dirty="0" err="1">
                <a:solidFill>
                  <a:srgbClr val="002060"/>
                </a:solidFill>
              </a:rPr>
              <a:t>Obstet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Gynaecol</a:t>
            </a:r>
            <a:r>
              <a:rPr lang="tr-TR" dirty="0">
                <a:solidFill>
                  <a:srgbClr val="002060"/>
                </a:solidFill>
              </a:rPr>
              <a:t>. 2011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öncesi Değerlendirme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29905"/>
            <a:ext cx="8401080" cy="3543311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rgbClr val="002060"/>
                </a:solidFill>
              </a:rPr>
              <a:t>Yaşamı tehdit edici sonuçlarla karşılaşmamak için; </a:t>
            </a:r>
          </a:p>
          <a:p>
            <a:r>
              <a:rPr lang="tr-TR" sz="2400" dirty="0" smtClean="0">
                <a:solidFill>
                  <a:srgbClr val="002060"/>
                </a:solidFill>
              </a:rPr>
              <a:t>Dikkatli bir </a:t>
            </a:r>
            <a:r>
              <a:rPr lang="tr-TR" sz="2400" dirty="0" err="1" smtClean="0">
                <a:solidFill>
                  <a:srgbClr val="002060"/>
                </a:solidFill>
              </a:rPr>
              <a:t>anamnez</a:t>
            </a:r>
            <a:r>
              <a:rPr lang="tr-TR" sz="2400" dirty="0" smtClean="0">
                <a:solidFill>
                  <a:srgbClr val="002060"/>
                </a:solidFill>
              </a:rPr>
              <a:t> ve fizik muayene ile </a:t>
            </a:r>
            <a:r>
              <a:rPr lang="tr-TR" sz="2400" dirty="0" err="1" smtClean="0">
                <a:solidFill>
                  <a:srgbClr val="002060"/>
                </a:solidFill>
              </a:rPr>
              <a:t>ekstrauterin</a:t>
            </a:r>
            <a:r>
              <a:rPr lang="tr-TR" sz="2400" dirty="0" smtClean="0">
                <a:solidFill>
                  <a:srgbClr val="002060"/>
                </a:solidFill>
              </a:rPr>
              <a:t> yayılım hakkında ipuçları elde edilebilir.</a:t>
            </a:r>
          </a:p>
          <a:p>
            <a:r>
              <a:rPr lang="tr-TR" sz="2400" dirty="0" smtClean="0">
                <a:solidFill>
                  <a:srgbClr val="002060"/>
                </a:solidFill>
              </a:rPr>
              <a:t>Ailesel kanser riski riskini değerlendirmek için Genetik danışma ve inceleme yapılmalıdır. Endometrium kanserli genç hastalarda Lynch/HNPCC  sendromu için artmış bir risk vardır.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endParaRPr lang="tr-TR" sz="2400" dirty="0" smtClean="0">
              <a:solidFill>
                <a:srgbClr val="002060"/>
              </a:solidFill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0" y="5657695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002060"/>
                </a:solidFill>
              </a:rPr>
              <a:t>Park YJ. </a:t>
            </a:r>
            <a:r>
              <a:rPr lang="tr-TR" dirty="0">
                <a:solidFill>
                  <a:srgbClr val="002060"/>
                </a:solidFill>
              </a:rPr>
              <a:t>e</a:t>
            </a:r>
            <a:r>
              <a:rPr lang="tr-TR" dirty="0" smtClean="0">
                <a:solidFill>
                  <a:srgbClr val="002060"/>
                </a:solidFill>
              </a:rPr>
              <a:t>t al. </a:t>
            </a:r>
            <a:r>
              <a:rPr lang="en-US" sz="1600" i="1" dirty="0" err="1" smtClean="0">
                <a:solidFill>
                  <a:srgbClr val="002060"/>
                </a:solidFill>
              </a:rPr>
              <a:t>Progestins</a:t>
            </a:r>
            <a:r>
              <a:rPr lang="en-US" sz="1600" i="1" dirty="0" smtClean="0">
                <a:solidFill>
                  <a:srgbClr val="002060"/>
                </a:solidFill>
              </a:rPr>
              <a:t> in the fertility sparing treatment and retreatment of patients with primary and recurrent endometrial cancer</a:t>
            </a:r>
            <a:r>
              <a:rPr lang="tr-TR" sz="1600" i="1" dirty="0" smtClean="0">
                <a:solidFill>
                  <a:srgbClr val="002060"/>
                </a:solidFill>
              </a:rPr>
              <a:t>.</a:t>
            </a:r>
            <a:r>
              <a:rPr lang="tr-TR" dirty="0" smtClean="0">
                <a:solidFill>
                  <a:srgbClr val="002060"/>
                </a:solidFill>
              </a:rPr>
              <a:t>  </a:t>
            </a:r>
            <a:r>
              <a:rPr lang="tr-TR" dirty="0" err="1" smtClean="0">
                <a:solidFill>
                  <a:srgbClr val="002060"/>
                </a:solidFill>
              </a:rPr>
              <a:t>The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Oncologist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2015</a:t>
            </a:r>
            <a:endParaRPr lang="tr-TR" dirty="0" smtClean="0">
              <a:solidFill>
                <a:srgbClr val="002060"/>
              </a:solidFill>
            </a:endParaRPr>
          </a:p>
          <a:p>
            <a:r>
              <a:rPr lang="tr-TR" dirty="0" err="1" smtClean="0">
                <a:solidFill>
                  <a:srgbClr val="002060"/>
                </a:solidFill>
              </a:rPr>
              <a:t>Lancaster</a:t>
            </a:r>
            <a:r>
              <a:rPr lang="tr-TR" dirty="0" smtClean="0">
                <a:solidFill>
                  <a:srgbClr val="002060"/>
                </a:solidFill>
              </a:rPr>
              <a:t> JM, et al . </a:t>
            </a:r>
            <a:r>
              <a:rPr lang="tr-TR" sz="1600" i="1" dirty="0" err="1">
                <a:solidFill>
                  <a:srgbClr val="002060"/>
                </a:solidFill>
              </a:rPr>
              <a:t>Society</a:t>
            </a:r>
            <a:r>
              <a:rPr lang="tr-TR" sz="1600" i="1" dirty="0">
                <a:solidFill>
                  <a:srgbClr val="002060"/>
                </a:solidFill>
              </a:rPr>
              <a:t> of </a:t>
            </a:r>
            <a:r>
              <a:rPr lang="tr-TR" sz="1600" i="1" dirty="0" err="1">
                <a:solidFill>
                  <a:srgbClr val="002060"/>
                </a:solidFill>
              </a:rPr>
              <a:t>Gynecolo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gic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Oncologists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Education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Committee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statement</a:t>
            </a:r>
            <a:r>
              <a:rPr lang="tr-TR" sz="1600" i="1" dirty="0">
                <a:solidFill>
                  <a:srgbClr val="002060"/>
                </a:solidFill>
              </a:rPr>
              <a:t> on risk </a:t>
            </a:r>
            <a:r>
              <a:rPr lang="tr-TR" sz="1600" i="1" dirty="0" err="1">
                <a:solidFill>
                  <a:srgbClr val="002060"/>
                </a:solidFill>
              </a:rPr>
              <a:t>assessmen</a:t>
            </a:r>
            <a:r>
              <a:rPr lang="tr-TR" sz="1600" i="1" dirty="0">
                <a:solidFill>
                  <a:srgbClr val="002060"/>
                </a:solidFill>
              </a:rPr>
              <a:t> t </a:t>
            </a:r>
            <a:r>
              <a:rPr lang="tr-TR" sz="1600" i="1" dirty="0" err="1">
                <a:solidFill>
                  <a:srgbClr val="002060"/>
                </a:solidFill>
              </a:rPr>
              <a:t>for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inherited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gynecologic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cancer</a:t>
            </a:r>
            <a:r>
              <a:rPr lang="tr-TR" sz="1600" i="1" dirty="0">
                <a:solidFill>
                  <a:srgbClr val="002060"/>
                </a:solidFill>
              </a:rPr>
              <a:t> </a:t>
            </a:r>
            <a:r>
              <a:rPr lang="tr-TR" sz="1600" i="1" dirty="0" err="1">
                <a:solidFill>
                  <a:srgbClr val="002060"/>
                </a:solidFill>
              </a:rPr>
              <a:t>predispositions</a:t>
            </a:r>
            <a:r>
              <a:rPr lang="tr-TR" dirty="0" smtClean="0">
                <a:solidFill>
                  <a:srgbClr val="002060"/>
                </a:solidFill>
              </a:rPr>
              <a:t>. </a:t>
            </a:r>
            <a:r>
              <a:rPr lang="tr-TR" dirty="0" err="1" smtClean="0">
                <a:solidFill>
                  <a:srgbClr val="002060"/>
                </a:solidFill>
              </a:rPr>
              <a:t>Gynecol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Oncol</a:t>
            </a:r>
            <a:r>
              <a:rPr lang="tr-TR" dirty="0" smtClean="0">
                <a:solidFill>
                  <a:srgbClr val="002060"/>
                </a:solidFill>
              </a:rPr>
              <a:t> 2007;</a:t>
            </a:r>
            <a:endParaRPr lang="tr-TR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Değerlendirme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D&amp;C 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Kontrastlı MRG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Histolojik tanının </a:t>
            </a:r>
            <a:r>
              <a:rPr lang="tr-TR" dirty="0" err="1" smtClean="0">
                <a:solidFill>
                  <a:srgbClr val="002060"/>
                </a:solidFill>
              </a:rPr>
              <a:t>expert</a:t>
            </a:r>
            <a:r>
              <a:rPr lang="tr-TR" dirty="0" smtClean="0">
                <a:solidFill>
                  <a:srgbClr val="002060"/>
                </a:solidFill>
              </a:rPr>
              <a:t> bir </a:t>
            </a:r>
            <a:r>
              <a:rPr lang="tr-TR" dirty="0" err="1" smtClean="0">
                <a:solidFill>
                  <a:srgbClr val="002060"/>
                </a:solidFill>
              </a:rPr>
              <a:t>jineko</a:t>
            </a:r>
            <a:r>
              <a:rPr lang="tr-TR" dirty="0">
                <a:solidFill>
                  <a:srgbClr val="002060"/>
                </a:solidFill>
              </a:rPr>
              <a:t>-</a:t>
            </a:r>
            <a:r>
              <a:rPr lang="tr-TR" dirty="0" smtClean="0">
                <a:solidFill>
                  <a:srgbClr val="002060"/>
                </a:solidFill>
              </a:rPr>
              <a:t>Onkoloji patoloğu tarafından onaylanması.</a:t>
            </a:r>
          </a:p>
          <a:p>
            <a:r>
              <a:rPr lang="tr-TR" sz="2800" i="1" dirty="0" smtClean="0">
                <a:solidFill>
                  <a:srgbClr val="002060"/>
                </a:solidFill>
              </a:rPr>
              <a:t>Ofis </a:t>
            </a:r>
            <a:r>
              <a:rPr lang="tr-TR" sz="2800" i="1" dirty="0" err="1" smtClean="0">
                <a:solidFill>
                  <a:srgbClr val="002060"/>
                </a:solidFill>
              </a:rPr>
              <a:t>Histeroskopi</a:t>
            </a:r>
            <a:r>
              <a:rPr lang="tr-TR" sz="2800" i="1" dirty="0" smtClean="0">
                <a:solidFill>
                  <a:srgbClr val="002060"/>
                </a:solidFill>
              </a:rPr>
              <a:t> </a:t>
            </a:r>
            <a:r>
              <a:rPr lang="tr-TR" sz="2800" dirty="0" smtClean="0">
                <a:solidFill>
                  <a:srgbClr val="002060"/>
                </a:solidFill>
              </a:rPr>
              <a:t>(</a:t>
            </a:r>
            <a:r>
              <a:rPr lang="tr-TR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opsiyonel</a:t>
            </a:r>
            <a:r>
              <a:rPr lang="tr-TR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tr-TR" sz="2800" i="1" dirty="0" err="1" smtClean="0">
                <a:solidFill>
                  <a:srgbClr val="002060"/>
                </a:solidFill>
              </a:rPr>
              <a:t>Laparoskopik</a:t>
            </a:r>
            <a:r>
              <a:rPr lang="tr-TR" sz="2800" i="1" dirty="0" smtClean="0">
                <a:solidFill>
                  <a:srgbClr val="002060"/>
                </a:solidFill>
              </a:rPr>
              <a:t> değerlendirme </a:t>
            </a:r>
            <a:r>
              <a:rPr lang="tr-TR" sz="2800" dirty="0">
                <a:solidFill>
                  <a:srgbClr val="002060"/>
                </a:solidFill>
              </a:rPr>
              <a:t>(</a:t>
            </a:r>
            <a:r>
              <a:rPr lang="tr-TR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opsiyonel</a:t>
            </a:r>
            <a:r>
              <a:rPr lang="tr-TR" sz="2800" dirty="0">
                <a:solidFill>
                  <a:srgbClr val="002060"/>
                </a:solidFill>
              </a:rPr>
              <a:t>)</a:t>
            </a:r>
          </a:p>
          <a:p>
            <a:r>
              <a:rPr lang="tr-TR" sz="2800" i="1" dirty="0" smtClean="0">
                <a:solidFill>
                  <a:srgbClr val="002060"/>
                </a:solidFill>
              </a:rPr>
              <a:t>E &amp; P reseptörü ve p53 gibi </a:t>
            </a:r>
            <a:r>
              <a:rPr lang="tr-TR" sz="2800" i="1" dirty="0" err="1" smtClean="0">
                <a:solidFill>
                  <a:srgbClr val="002060"/>
                </a:solidFill>
              </a:rPr>
              <a:t>prognostik</a:t>
            </a:r>
            <a:r>
              <a:rPr lang="tr-TR" sz="2800" i="1" dirty="0" smtClean="0">
                <a:solidFill>
                  <a:srgbClr val="002060"/>
                </a:solidFill>
              </a:rPr>
              <a:t> belirteçlerin değerlendirilmesi </a:t>
            </a:r>
            <a:r>
              <a:rPr lang="tr-TR" sz="2800" dirty="0">
                <a:solidFill>
                  <a:srgbClr val="002060"/>
                </a:solidFill>
              </a:rPr>
              <a:t>(</a:t>
            </a:r>
            <a:r>
              <a:rPr lang="tr-TR" sz="28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opsiyonel</a:t>
            </a:r>
            <a:r>
              <a:rPr lang="tr-TR" sz="28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5" name="3 Metin kutusu"/>
          <p:cNvSpPr txBox="1"/>
          <p:nvPr/>
        </p:nvSpPr>
        <p:spPr>
          <a:xfrm>
            <a:off x="1" y="6239053"/>
            <a:ext cx="9144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Vraneş</a:t>
            </a:r>
            <a:r>
              <a:rPr lang="tr-TR" dirty="0" smtClean="0">
                <a:solidFill>
                  <a:srgbClr val="002060"/>
                </a:solidFill>
              </a:rPr>
              <a:t> B, </a:t>
            </a:r>
            <a:r>
              <a:rPr lang="tr-TR" dirty="0" err="1" smtClean="0">
                <a:solidFill>
                  <a:srgbClr val="002060"/>
                </a:solidFill>
              </a:rPr>
              <a:t>Kesiç</a:t>
            </a:r>
            <a:r>
              <a:rPr lang="tr-TR" dirty="0" smtClean="0">
                <a:solidFill>
                  <a:srgbClr val="002060"/>
                </a:solidFill>
              </a:rPr>
              <a:t> V. </a:t>
            </a:r>
            <a:r>
              <a:rPr lang="tr-TR" sz="1600" i="1" dirty="0" err="1"/>
              <a:t>Conservative</a:t>
            </a:r>
            <a:r>
              <a:rPr lang="tr-TR" sz="1600" i="1" dirty="0"/>
              <a:t> </a:t>
            </a:r>
            <a:r>
              <a:rPr lang="tr-TR" sz="1600" i="1" dirty="0" err="1"/>
              <a:t>treatment</a:t>
            </a:r>
            <a:r>
              <a:rPr lang="tr-TR" sz="1600" i="1" dirty="0"/>
              <a:t> of </a:t>
            </a:r>
            <a:r>
              <a:rPr lang="tr-TR" sz="1600" i="1" dirty="0" err="1"/>
              <a:t>early</a:t>
            </a:r>
            <a:r>
              <a:rPr lang="tr-TR" sz="1600" i="1" dirty="0"/>
              <a:t> </a:t>
            </a:r>
            <a:r>
              <a:rPr lang="tr-TR" sz="1600" i="1" dirty="0" err="1"/>
              <a:t>endometrial</a:t>
            </a:r>
            <a:r>
              <a:rPr lang="tr-TR" sz="1600" i="1" dirty="0"/>
              <a:t> </a:t>
            </a:r>
            <a:r>
              <a:rPr lang="tr-TR" sz="1600" i="1" dirty="0" err="1"/>
              <a:t>cancer</a:t>
            </a:r>
            <a:r>
              <a:rPr lang="tr-TR" sz="1600" i="1" dirty="0"/>
              <a:t>. </a:t>
            </a:r>
            <a:r>
              <a:rPr lang="tr-TR" dirty="0" smtClean="0">
                <a:solidFill>
                  <a:srgbClr val="002060"/>
                </a:solidFill>
              </a:rPr>
              <a:t>(Ed. Ali AYHAN) ESGO </a:t>
            </a:r>
            <a:r>
              <a:rPr lang="tr-TR" dirty="0" err="1" smtClean="0">
                <a:solidFill>
                  <a:srgbClr val="002060"/>
                </a:solidFill>
              </a:rPr>
              <a:t>Textbook</a:t>
            </a:r>
            <a:r>
              <a:rPr lang="tr-TR" dirty="0" smtClean="0">
                <a:solidFill>
                  <a:srgbClr val="002060"/>
                </a:solidFill>
              </a:rPr>
              <a:t> of </a:t>
            </a:r>
            <a:r>
              <a:rPr lang="tr-TR" dirty="0" err="1" smtClean="0">
                <a:solidFill>
                  <a:srgbClr val="002060"/>
                </a:solidFill>
              </a:rPr>
              <a:t>Gynecologic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Oncology</a:t>
            </a:r>
            <a:r>
              <a:rPr lang="tr-TR" dirty="0" smtClean="0">
                <a:solidFill>
                  <a:srgbClr val="002060"/>
                </a:solidFill>
              </a:rPr>
              <a:t> 2016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91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Histopatolojik</a:t>
            </a:r>
            <a:r>
              <a:rPr lang="tr-TR" dirty="0" smtClean="0"/>
              <a:t> Tanı / </a:t>
            </a:r>
            <a:r>
              <a:rPr lang="tr-TR" sz="3600" i="1" dirty="0" smtClean="0"/>
              <a:t>D&amp;C</a:t>
            </a:r>
            <a:endParaRPr lang="tr-TR" sz="4000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2060"/>
                </a:solidFill>
              </a:rPr>
              <a:t>D&amp;C ve </a:t>
            </a:r>
            <a:r>
              <a:rPr lang="tr-TR" dirty="0" err="1" smtClean="0">
                <a:solidFill>
                  <a:srgbClr val="002060"/>
                </a:solidFill>
              </a:rPr>
              <a:t>Histeroskopik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biopsinin</a:t>
            </a:r>
            <a:r>
              <a:rPr lang="tr-TR" dirty="0" smtClean="0">
                <a:solidFill>
                  <a:srgbClr val="002060"/>
                </a:solidFill>
              </a:rPr>
              <a:t> doğru tanı ve </a:t>
            </a:r>
            <a:r>
              <a:rPr lang="tr-TR" dirty="0" err="1" smtClean="0">
                <a:solidFill>
                  <a:srgbClr val="002060"/>
                </a:solidFill>
              </a:rPr>
              <a:t>grade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leme</a:t>
            </a:r>
            <a:r>
              <a:rPr lang="tr-TR" dirty="0" smtClean="0">
                <a:solidFill>
                  <a:srgbClr val="002060"/>
                </a:solidFill>
              </a:rPr>
              <a:t> oranları benzerdir.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H/S daha ileri evre tümörlerde </a:t>
            </a:r>
            <a:r>
              <a:rPr lang="tr-TR" dirty="0" err="1" smtClean="0">
                <a:solidFill>
                  <a:srgbClr val="002060"/>
                </a:solidFill>
              </a:rPr>
              <a:t>peritoneal</a:t>
            </a:r>
            <a:r>
              <a:rPr lang="tr-TR" dirty="0" smtClean="0">
                <a:solidFill>
                  <a:srgbClr val="002060"/>
                </a:solidFill>
              </a:rPr>
              <a:t> sitoloji pozitifliğini arttırır. 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Evre 1a için yeterli bilgi yoktur.</a:t>
            </a:r>
          </a:p>
          <a:p>
            <a:r>
              <a:rPr lang="tr-TR" dirty="0" err="1" smtClean="0">
                <a:solidFill>
                  <a:srgbClr val="002060"/>
                </a:solidFill>
              </a:rPr>
              <a:t>Pipelle</a:t>
            </a:r>
            <a:r>
              <a:rPr lang="tr-TR" dirty="0" smtClean="0">
                <a:solidFill>
                  <a:srgbClr val="002060"/>
                </a:solidFill>
              </a:rPr>
              <a:t> ile «</a:t>
            </a:r>
            <a:r>
              <a:rPr lang="tr-TR" dirty="0" err="1" smtClean="0">
                <a:solidFill>
                  <a:srgbClr val="002060"/>
                </a:solidFill>
              </a:rPr>
              <a:t>undergrading</a:t>
            </a:r>
            <a:r>
              <a:rPr lang="tr-TR" dirty="0" smtClean="0">
                <a:solidFill>
                  <a:srgbClr val="002060"/>
                </a:solidFill>
              </a:rPr>
              <a:t>» oranı %17.4 iken, bu oran D&amp;C de % 8 </a:t>
            </a:r>
            <a:r>
              <a:rPr lang="tr-TR" dirty="0" err="1" smtClean="0">
                <a:solidFill>
                  <a:srgbClr val="002060"/>
                </a:solidFill>
              </a:rPr>
              <a:t>dir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263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Histopatolojik</a:t>
            </a:r>
            <a:r>
              <a:rPr lang="tr-TR" dirty="0"/>
              <a:t> Tanı / </a:t>
            </a:r>
            <a:r>
              <a:rPr lang="tr-TR" sz="3600" i="1" dirty="0" smtClean="0"/>
              <a:t>Patolog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816224"/>
            <a:ext cx="8507288" cy="3845024"/>
          </a:xfrm>
        </p:spPr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İ</a:t>
            </a:r>
            <a:r>
              <a:rPr lang="tr-TR" dirty="0" smtClean="0">
                <a:solidFill>
                  <a:srgbClr val="002060"/>
                </a:solidFill>
              </a:rPr>
              <a:t>yi </a:t>
            </a:r>
            <a:r>
              <a:rPr lang="tr-TR" dirty="0" err="1" smtClean="0">
                <a:solidFill>
                  <a:srgbClr val="002060"/>
                </a:solidFill>
              </a:rPr>
              <a:t>diferansiye</a:t>
            </a:r>
            <a:r>
              <a:rPr lang="tr-TR" dirty="0">
                <a:solidFill>
                  <a:srgbClr val="002060"/>
                </a:solidFill>
              </a:rPr>
              <a:t>,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endometrioid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histopatoloji</a:t>
            </a:r>
            <a:r>
              <a:rPr lang="tr-TR" dirty="0" smtClean="0">
                <a:solidFill>
                  <a:srgbClr val="002060"/>
                </a:solidFill>
              </a:rPr>
              <a:t>, tanısı </a:t>
            </a:r>
            <a:r>
              <a:rPr lang="tr-TR" dirty="0" err="1" smtClean="0">
                <a:solidFill>
                  <a:srgbClr val="002060"/>
                </a:solidFill>
              </a:rPr>
              <a:t>jinekoonkoloji</a:t>
            </a:r>
            <a:r>
              <a:rPr lang="tr-TR" dirty="0" smtClean="0">
                <a:solidFill>
                  <a:srgbClr val="002060"/>
                </a:solidFill>
              </a:rPr>
              <a:t> alanında </a:t>
            </a:r>
            <a:r>
              <a:rPr lang="tr-TR" dirty="0" err="1" smtClean="0">
                <a:solidFill>
                  <a:srgbClr val="002060"/>
                </a:solidFill>
              </a:rPr>
              <a:t>ekspert</a:t>
            </a:r>
            <a:r>
              <a:rPr lang="tr-TR" dirty="0" smtClean="0">
                <a:solidFill>
                  <a:srgbClr val="002060"/>
                </a:solidFill>
              </a:rPr>
              <a:t> bir patolog tarafından koyulmalıdır.</a:t>
            </a:r>
          </a:p>
          <a:p>
            <a:r>
              <a:rPr lang="tr-TR" dirty="0" smtClean="0">
                <a:solidFill>
                  <a:srgbClr val="002060"/>
                </a:solidFill>
              </a:rPr>
              <a:t>Bu tanının, iki ayrı patolog tarafından koyulmasını önerenler de vardır.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-14748" y="5877272"/>
            <a:ext cx="9123252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rgbClr val="002060"/>
                </a:solidFill>
              </a:rPr>
              <a:t>Lorelli</a:t>
            </a:r>
            <a:r>
              <a:rPr lang="tr-TR" dirty="0" smtClean="0">
                <a:solidFill>
                  <a:srgbClr val="002060"/>
                </a:solidFill>
              </a:rPr>
              <a:t> G et al. </a:t>
            </a:r>
            <a:r>
              <a:rPr lang="tr-TR" sz="1600" i="1" dirty="0" err="1" smtClean="0">
                <a:solidFill>
                  <a:srgbClr val="002060"/>
                </a:solidFill>
              </a:rPr>
              <a:t>Longterm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Oncologic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and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reproductive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Outcomes</a:t>
            </a:r>
            <a:r>
              <a:rPr lang="tr-TR" sz="1600" i="1" dirty="0" smtClean="0">
                <a:solidFill>
                  <a:srgbClr val="002060"/>
                </a:solidFill>
              </a:rPr>
              <a:t> in </a:t>
            </a:r>
            <a:r>
              <a:rPr lang="tr-TR" sz="1600" i="1" dirty="0" err="1" smtClean="0">
                <a:solidFill>
                  <a:srgbClr val="002060"/>
                </a:solidFill>
              </a:rPr>
              <a:t>Young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Women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with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Early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Endometrial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Cancer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Conservatively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Treated</a:t>
            </a:r>
            <a:r>
              <a:rPr lang="tr-TR" sz="1600" i="1" dirty="0" smtClean="0">
                <a:solidFill>
                  <a:srgbClr val="002060"/>
                </a:solidFill>
              </a:rPr>
              <a:t>: A </a:t>
            </a:r>
            <a:r>
              <a:rPr lang="tr-TR" sz="1600" i="1" dirty="0" err="1" smtClean="0">
                <a:solidFill>
                  <a:srgbClr val="002060"/>
                </a:solidFill>
              </a:rPr>
              <a:t>Prospective</a:t>
            </a:r>
            <a:r>
              <a:rPr lang="tr-TR" sz="1600" i="1" dirty="0" smtClean="0">
                <a:solidFill>
                  <a:srgbClr val="002060"/>
                </a:solidFill>
              </a:rPr>
              <a:t> </a:t>
            </a:r>
            <a:r>
              <a:rPr lang="tr-TR" sz="1600" i="1" dirty="0" err="1" smtClean="0">
                <a:solidFill>
                  <a:srgbClr val="002060"/>
                </a:solidFill>
              </a:rPr>
              <a:t>Study</a:t>
            </a:r>
            <a:r>
              <a:rPr lang="tr-TR" dirty="0" smtClean="0">
                <a:solidFill>
                  <a:srgbClr val="002060"/>
                </a:solidFill>
              </a:rPr>
              <a:t>. </a:t>
            </a:r>
            <a:r>
              <a:rPr lang="tr-TR" dirty="0" err="1" smtClean="0">
                <a:solidFill>
                  <a:srgbClr val="002060"/>
                </a:solidFill>
              </a:rPr>
              <a:t>Int</a:t>
            </a:r>
            <a:r>
              <a:rPr lang="tr-TR" dirty="0" smtClean="0">
                <a:solidFill>
                  <a:srgbClr val="002060"/>
                </a:solidFill>
              </a:rPr>
              <a:t> J </a:t>
            </a:r>
            <a:r>
              <a:rPr lang="tr-TR" dirty="0" err="1" smtClean="0">
                <a:solidFill>
                  <a:srgbClr val="002060"/>
                </a:solidFill>
              </a:rPr>
              <a:t>Gynecol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Cancer</a:t>
            </a:r>
            <a:r>
              <a:rPr lang="tr-TR" dirty="0" smtClean="0">
                <a:solidFill>
                  <a:srgbClr val="002060"/>
                </a:solidFill>
              </a:rPr>
              <a:t> 2016</a:t>
            </a:r>
          </a:p>
          <a:p>
            <a:r>
              <a:rPr lang="tr-TR" dirty="0" err="1" smtClean="0">
                <a:solidFill>
                  <a:srgbClr val="002060"/>
                </a:solidFill>
              </a:rPr>
              <a:t>Rodolakis</a:t>
            </a:r>
            <a:r>
              <a:rPr lang="tr-TR" dirty="0" smtClean="0">
                <a:solidFill>
                  <a:srgbClr val="002060"/>
                </a:solidFill>
              </a:rPr>
              <a:t> A. ESGO </a:t>
            </a:r>
            <a:r>
              <a:rPr lang="tr-TR" dirty="0" err="1" smtClean="0">
                <a:solidFill>
                  <a:srgbClr val="002060"/>
                </a:solidFill>
              </a:rPr>
              <a:t>Task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force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for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Fertility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Preservation</a:t>
            </a:r>
            <a:r>
              <a:rPr lang="tr-TR" dirty="0" smtClean="0">
                <a:solidFill>
                  <a:srgbClr val="002060"/>
                </a:solidFill>
              </a:rPr>
              <a:t>.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Int</a:t>
            </a:r>
            <a:r>
              <a:rPr lang="tr-TR" dirty="0">
                <a:solidFill>
                  <a:srgbClr val="002060"/>
                </a:solidFill>
              </a:rPr>
              <a:t> J </a:t>
            </a:r>
            <a:r>
              <a:rPr lang="tr-TR" dirty="0" err="1">
                <a:solidFill>
                  <a:srgbClr val="002060"/>
                </a:solidFill>
              </a:rPr>
              <a:t>Gynecol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err="1">
                <a:solidFill>
                  <a:srgbClr val="002060"/>
                </a:solidFill>
              </a:rPr>
              <a:t>Cancer</a:t>
            </a:r>
            <a:r>
              <a:rPr lang="tr-TR" dirty="0">
                <a:solidFill>
                  <a:srgbClr val="002060"/>
                </a:solidFill>
              </a:rPr>
              <a:t> </a:t>
            </a:r>
            <a:r>
              <a:rPr lang="tr-TR" dirty="0" smtClean="0">
                <a:solidFill>
                  <a:srgbClr val="002060"/>
                </a:solidFill>
              </a:rPr>
              <a:t>2015</a:t>
            </a:r>
            <a:endParaRPr lang="tr-T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113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2452</Words>
  <Application>Microsoft Office PowerPoint</Application>
  <PresentationFormat>On-screen Show (4:3)</PresentationFormat>
  <Paragraphs>241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Ofis Teması</vt:lpstr>
      <vt:lpstr>Endometrium Kanserinde Fertilite Koruyucu Tedavi</vt:lpstr>
      <vt:lpstr>Endometrium Kanseri / Epidemiyoloji</vt:lpstr>
      <vt:lpstr>Standart Tedavi</vt:lpstr>
      <vt:lpstr>Fertilite Koruyucu Progestin Tedavisi için Optimal Endikasyonlar</vt:lpstr>
      <vt:lpstr>Genç ve Erken Evre olgular</vt:lpstr>
      <vt:lpstr>Tedavi öncesi Değerlendirme</vt:lpstr>
      <vt:lpstr>Değerlendirme Yöntemleri</vt:lpstr>
      <vt:lpstr>Histopatolojik Tanı / D&amp;C</vt:lpstr>
      <vt:lpstr>Histopatolojik Tanı / Patolog</vt:lpstr>
      <vt:lpstr>Değerlendirme Yöntemleri / MRG</vt:lpstr>
      <vt:lpstr>Fertilite Koruyucu Progestin Tedavisi için  Tedavi Seçenekleri</vt:lpstr>
      <vt:lpstr>Tedavi / doz</vt:lpstr>
      <vt:lpstr>PowerPoint Presentation</vt:lpstr>
      <vt:lpstr>Tedavi / süre</vt:lpstr>
      <vt:lpstr>Histeroskopik rezeksiyon</vt:lpstr>
      <vt:lpstr>Tedavi / monitorizasyon</vt:lpstr>
      <vt:lpstr>Noninvazif Takip (TV USG) </vt:lpstr>
      <vt:lpstr>Tedavi / monitorizasyon</vt:lpstr>
      <vt:lpstr>Does hormonal therapy for fertility preservation affect the survival of young women with early-stage endometrial cancer? ZR. Greenwald MSc,LN. Huang MD, MD. Wissing MD, PhD, EL. Franco DrPH, Walter H. Gotlieb MD, PhD </vt:lpstr>
      <vt:lpstr>PowerPoint Presentation</vt:lpstr>
      <vt:lpstr>Regresyon oranı</vt:lpstr>
      <vt:lpstr>Nüks oranı</vt:lpstr>
      <vt:lpstr>Canlı Doğum oranı</vt:lpstr>
      <vt:lpstr>A Turkish Gynecologic Oncology Group study  of fertility-sparing treatment for early-stage endometrial cancer</vt:lpstr>
      <vt:lpstr>Gebelik / Hangi Yöntem?</vt:lpstr>
      <vt:lpstr>PowerPoint Presentation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ESGO Task Force for Fertility Preservation</vt:lpstr>
      <vt:lpstr>+ Metformin ?</vt:lpstr>
      <vt:lpstr>NCT02035787 - UNC Lineberger Comprehensive Cancer Center</vt:lpstr>
      <vt:lpstr>NCT01968317 – Multicenter Study</vt:lpstr>
      <vt:lpstr>NCT01686126 - Queensland Centre for Gynaecological Cancer /          Australia</vt:lpstr>
      <vt:lpstr>Dikkatiniz için teşekkür ederim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mcyenen</dc:creator>
  <cp:lastModifiedBy>DNP</cp:lastModifiedBy>
  <cp:revision>105</cp:revision>
  <dcterms:created xsi:type="dcterms:W3CDTF">2017-05-09T06:16:20Z</dcterms:created>
  <dcterms:modified xsi:type="dcterms:W3CDTF">2017-05-18T07:35:58Z</dcterms:modified>
</cp:coreProperties>
</file>