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42"/>
  </p:notesMasterIdLst>
  <p:sldIdLst>
    <p:sldId id="256" r:id="rId2"/>
    <p:sldId id="675" r:id="rId3"/>
    <p:sldId id="496" r:id="rId4"/>
    <p:sldId id="677" r:id="rId5"/>
    <p:sldId id="497" r:id="rId6"/>
    <p:sldId id="500" r:id="rId7"/>
    <p:sldId id="510" r:id="rId8"/>
    <p:sldId id="486" r:id="rId9"/>
    <p:sldId id="495" r:id="rId10"/>
    <p:sldId id="498" r:id="rId11"/>
    <p:sldId id="493" r:id="rId12"/>
    <p:sldId id="539" r:id="rId13"/>
    <p:sldId id="530" r:id="rId14"/>
    <p:sldId id="463" r:id="rId15"/>
    <p:sldId id="482" r:id="rId16"/>
    <p:sldId id="574" r:id="rId17"/>
    <p:sldId id="668" r:id="rId18"/>
    <p:sldId id="556" r:id="rId19"/>
    <p:sldId id="559" r:id="rId20"/>
    <p:sldId id="578" r:id="rId21"/>
    <p:sldId id="580" r:id="rId22"/>
    <p:sldId id="579" r:id="rId23"/>
    <p:sldId id="582" r:id="rId24"/>
    <p:sldId id="656" r:id="rId25"/>
    <p:sldId id="655" r:id="rId26"/>
    <p:sldId id="654" r:id="rId27"/>
    <p:sldId id="660" r:id="rId28"/>
    <p:sldId id="659" r:id="rId29"/>
    <p:sldId id="670" r:id="rId30"/>
    <p:sldId id="678" r:id="rId31"/>
    <p:sldId id="679" r:id="rId32"/>
    <p:sldId id="686" r:id="rId33"/>
    <p:sldId id="685" r:id="rId34"/>
    <p:sldId id="680" r:id="rId35"/>
    <p:sldId id="687" r:id="rId36"/>
    <p:sldId id="681" r:id="rId37"/>
    <p:sldId id="683" r:id="rId38"/>
    <p:sldId id="682" r:id="rId39"/>
    <p:sldId id="676" r:id="rId40"/>
    <p:sldId id="68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3AB6"/>
    <a:srgbClr val="140587"/>
    <a:srgbClr val="4D36F4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81703" autoAdjust="0"/>
  </p:normalViewPr>
  <p:slideViewPr>
    <p:cSldViewPr>
      <p:cViewPr varScale="1">
        <p:scale>
          <a:sx n="61" d="100"/>
          <a:sy n="61" d="100"/>
        </p:scale>
        <p:origin x="162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140587"/>
                </a:solidFill>
              </a:rPr>
              <a:t>5 </a:t>
            </a:r>
            <a:r>
              <a:rPr lang="en-US" dirty="0" err="1" smtClean="0">
                <a:solidFill>
                  <a:srgbClr val="140587"/>
                </a:solidFill>
              </a:rPr>
              <a:t>yıl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içinde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gelişen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Adenokarsinom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Olguları</a:t>
            </a:r>
            <a:endParaRPr lang="en-US" dirty="0">
              <a:solidFill>
                <a:srgbClr val="140587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0.14514</cdr:x>
      <cdr:y>0.31481</cdr:y>
    </cdr:from>
    <cdr:to>
      <cdr:x>0.52313</cdr:x>
      <cdr:y>0.65307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9588" y="1224136"/>
          <a:ext cx="2212616" cy="1315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3600" dirty="0" smtClean="0">
              <a:solidFill>
                <a:schemeClr val="bg1"/>
              </a:solidFill>
            </a:rPr>
            <a:t>%63</a:t>
          </a:r>
        </a:p>
        <a:p xmlns:a="http://schemas.openxmlformats.org/drawingml/2006/main">
          <a:pPr algn="ctr"/>
          <a:r>
            <a:rPr lang="en-US" sz="3600" dirty="0" smtClean="0">
              <a:solidFill>
                <a:schemeClr val="bg1"/>
              </a:solidFill>
            </a:rPr>
            <a:t>HPV+PAP-</a:t>
          </a:r>
          <a:endParaRPr lang="en-US" sz="36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D0BB4-6105-4955-936E-FC147A962DAB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5065B-221F-42A5-8F38-9D6391D229F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506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2829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Key</a:t>
            </a:r>
            <a:r>
              <a:rPr lang="tr-TR" b="1" dirty="0" smtClean="0"/>
              <a:t> Point</a:t>
            </a:r>
          </a:p>
          <a:p>
            <a:pPr marL="171450" indent="-171450">
              <a:buFont typeface="Arial"/>
              <a:buChar char="•"/>
            </a:pPr>
            <a:r>
              <a:rPr lang="tr-TR" b="1" dirty="0" err="1" smtClean="0"/>
              <a:t>Cuzick</a:t>
            </a:r>
            <a:r>
              <a:rPr lang="tr-TR" b="1" dirty="0" smtClean="0"/>
              <a:t> 2006 yılında tüm Avrupa</a:t>
            </a:r>
            <a:r>
              <a:rPr lang="tr-TR" b="1" baseline="0" dirty="0" smtClean="0"/>
              <a:t> ve Kuzey Amerika çalışmalarını derlediğinde, HPV DNA testinin sitolojiye oranla CIN2+ tespitinde daha duyarlı:%96 </a:t>
            </a:r>
            <a:r>
              <a:rPr lang="tr-TR" b="1" baseline="0" dirty="0" err="1" smtClean="0"/>
              <a:t>vs</a:t>
            </a:r>
            <a:r>
              <a:rPr lang="tr-TR" b="1" baseline="0" dirty="0" smtClean="0"/>
              <a:t> %53, ancak %6 oranında daha az özgül olduğunu tespit etmiş</a:t>
            </a:r>
          </a:p>
          <a:p>
            <a:pPr marL="0" indent="0">
              <a:buFont typeface="Arial"/>
              <a:buNone/>
            </a:pPr>
            <a:r>
              <a:rPr lang="tr-TR" b="1" baseline="0" dirty="0" err="1" smtClean="0"/>
              <a:t>References</a:t>
            </a:r>
            <a:r>
              <a:rPr lang="tr-TR" b="1" baseline="0" dirty="0" smtClean="0"/>
              <a:t>:</a:t>
            </a:r>
          </a:p>
          <a:p>
            <a:pPr algn="l">
              <a:buNone/>
            </a:pPr>
            <a:r>
              <a:rPr lang="tr-TR" sz="1200" b="1" dirty="0" smtClean="0">
                <a:solidFill>
                  <a:srgbClr val="140587"/>
                </a:solidFill>
              </a:rPr>
              <a:t>“</a:t>
            </a:r>
            <a:r>
              <a:rPr lang="tr-TR" sz="1200" b="1" dirty="0" err="1" smtClean="0">
                <a:solidFill>
                  <a:srgbClr val="140587"/>
                </a:solidFill>
              </a:rPr>
              <a:t>Overview</a:t>
            </a:r>
            <a:r>
              <a:rPr lang="tr-TR" sz="1200" b="1" dirty="0" smtClean="0">
                <a:solidFill>
                  <a:srgbClr val="140587"/>
                </a:solidFill>
              </a:rPr>
              <a:t> of </a:t>
            </a:r>
            <a:r>
              <a:rPr lang="tr-TR" sz="1200" b="1" dirty="0" err="1" smtClean="0">
                <a:solidFill>
                  <a:srgbClr val="140587"/>
                </a:solidFill>
              </a:rPr>
              <a:t>the</a:t>
            </a:r>
            <a:r>
              <a:rPr lang="tr-TR" sz="1200" b="1" dirty="0" smtClean="0">
                <a:solidFill>
                  <a:srgbClr val="140587"/>
                </a:solidFill>
              </a:rPr>
              <a:t> </a:t>
            </a:r>
            <a:r>
              <a:rPr lang="tr-TR" sz="1200" b="1" dirty="0" err="1" smtClean="0">
                <a:solidFill>
                  <a:srgbClr val="140587"/>
                </a:solidFill>
              </a:rPr>
              <a:t>European</a:t>
            </a:r>
            <a:r>
              <a:rPr lang="tr-TR" sz="1200" b="1" dirty="0" smtClean="0">
                <a:solidFill>
                  <a:srgbClr val="140587"/>
                </a:solidFill>
              </a:rPr>
              <a:t> </a:t>
            </a:r>
            <a:r>
              <a:rPr lang="tr-TR" sz="1200" b="1" dirty="0" err="1" smtClean="0">
                <a:solidFill>
                  <a:srgbClr val="140587"/>
                </a:solidFill>
              </a:rPr>
              <a:t>and</a:t>
            </a:r>
            <a:r>
              <a:rPr lang="tr-TR" sz="1200" b="1" dirty="0" smtClean="0">
                <a:solidFill>
                  <a:srgbClr val="140587"/>
                </a:solidFill>
              </a:rPr>
              <a:t> North </a:t>
            </a:r>
            <a:r>
              <a:rPr lang="tr-TR" sz="1200" b="1" dirty="0" err="1" smtClean="0">
                <a:solidFill>
                  <a:srgbClr val="140587"/>
                </a:solidFill>
              </a:rPr>
              <a:t>American</a:t>
            </a:r>
            <a:r>
              <a:rPr lang="tr-TR" sz="1200" b="1" dirty="0" smtClean="0">
                <a:solidFill>
                  <a:srgbClr val="140587"/>
                </a:solidFill>
              </a:rPr>
              <a:t> </a:t>
            </a:r>
            <a:r>
              <a:rPr lang="tr-TR" sz="1200" b="1" dirty="0" err="1" smtClean="0">
                <a:solidFill>
                  <a:srgbClr val="140587"/>
                </a:solidFill>
              </a:rPr>
              <a:t>studies</a:t>
            </a:r>
            <a:r>
              <a:rPr lang="tr-TR" sz="1200" b="1" dirty="0" smtClean="0">
                <a:solidFill>
                  <a:srgbClr val="140587"/>
                </a:solidFill>
              </a:rPr>
              <a:t> on HPV </a:t>
            </a:r>
            <a:r>
              <a:rPr lang="tr-TR" sz="1200" b="1" dirty="0" err="1" smtClean="0">
                <a:solidFill>
                  <a:srgbClr val="140587"/>
                </a:solidFill>
              </a:rPr>
              <a:t>testing</a:t>
            </a:r>
            <a:r>
              <a:rPr lang="tr-TR" sz="1200" b="1" dirty="0" smtClean="0">
                <a:solidFill>
                  <a:srgbClr val="140587"/>
                </a:solidFill>
              </a:rPr>
              <a:t> in </a:t>
            </a:r>
            <a:r>
              <a:rPr lang="tr-TR" sz="1200" b="1" dirty="0" err="1" smtClean="0">
                <a:solidFill>
                  <a:srgbClr val="140587"/>
                </a:solidFill>
              </a:rPr>
              <a:t>primary</a:t>
            </a:r>
            <a:r>
              <a:rPr lang="tr-TR" sz="1200" b="1" dirty="0" smtClean="0">
                <a:solidFill>
                  <a:srgbClr val="140587"/>
                </a:solidFill>
              </a:rPr>
              <a:t> </a:t>
            </a:r>
            <a:r>
              <a:rPr lang="tr-TR" sz="1200" b="1" dirty="0" err="1" smtClean="0">
                <a:solidFill>
                  <a:srgbClr val="140587"/>
                </a:solidFill>
              </a:rPr>
              <a:t>cervical</a:t>
            </a:r>
            <a:r>
              <a:rPr lang="tr-TR" sz="1200" b="1" dirty="0" smtClean="0">
                <a:solidFill>
                  <a:srgbClr val="140587"/>
                </a:solidFill>
              </a:rPr>
              <a:t> </a:t>
            </a:r>
            <a:r>
              <a:rPr lang="tr-TR" sz="1200" b="1" dirty="0" err="1" smtClean="0">
                <a:solidFill>
                  <a:srgbClr val="140587"/>
                </a:solidFill>
              </a:rPr>
              <a:t>cancer</a:t>
            </a:r>
            <a:r>
              <a:rPr lang="tr-TR" sz="1200" b="1" dirty="0" smtClean="0">
                <a:solidFill>
                  <a:srgbClr val="140587"/>
                </a:solidFill>
              </a:rPr>
              <a:t> </a:t>
            </a:r>
            <a:r>
              <a:rPr lang="tr-TR" sz="1200" b="1" dirty="0" err="1" smtClean="0">
                <a:solidFill>
                  <a:srgbClr val="140587"/>
                </a:solidFill>
              </a:rPr>
              <a:t>screening</a:t>
            </a:r>
            <a:r>
              <a:rPr lang="tr-TR" sz="1200" b="1" dirty="0" smtClean="0">
                <a:solidFill>
                  <a:srgbClr val="140587"/>
                </a:solidFill>
              </a:rPr>
              <a:t>”</a:t>
            </a:r>
          </a:p>
          <a:p>
            <a:pPr algn="l">
              <a:buNone/>
            </a:pPr>
            <a:r>
              <a:rPr lang="tr-TR" sz="1200" b="1" dirty="0" err="1" smtClean="0">
                <a:solidFill>
                  <a:srgbClr val="140587"/>
                </a:solidFill>
              </a:rPr>
              <a:t>Cuzick</a:t>
            </a:r>
            <a:r>
              <a:rPr lang="tr-TR" sz="1200" b="1" dirty="0" smtClean="0">
                <a:solidFill>
                  <a:srgbClr val="140587"/>
                </a:solidFill>
              </a:rPr>
              <a:t> J, et al. </a:t>
            </a:r>
            <a:r>
              <a:rPr lang="tr-TR" sz="1200" b="1" dirty="0" err="1" smtClean="0">
                <a:solidFill>
                  <a:srgbClr val="140587"/>
                </a:solidFill>
              </a:rPr>
              <a:t>Int</a:t>
            </a:r>
            <a:r>
              <a:rPr lang="tr-TR" sz="1200" b="1" dirty="0" smtClean="0">
                <a:solidFill>
                  <a:srgbClr val="140587"/>
                </a:solidFill>
              </a:rPr>
              <a:t> J </a:t>
            </a:r>
            <a:r>
              <a:rPr lang="tr-TR" sz="1200" b="1" dirty="0" err="1" smtClean="0">
                <a:solidFill>
                  <a:srgbClr val="140587"/>
                </a:solidFill>
              </a:rPr>
              <a:t>Cancer</a:t>
            </a:r>
            <a:r>
              <a:rPr lang="tr-TR" sz="1200" b="1" dirty="0" smtClean="0">
                <a:solidFill>
                  <a:srgbClr val="140587"/>
                </a:solidFill>
              </a:rPr>
              <a:t> 2006;119:1095-101</a:t>
            </a:r>
          </a:p>
          <a:p>
            <a:pPr algn="ctr">
              <a:buNone/>
            </a:pPr>
            <a:endParaRPr lang="tr-TR" sz="1200" b="1" u="sng" dirty="0" smtClean="0">
              <a:solidFill>
                <a:srgbClr val="140587"/>
              </a:solidFill>
            </a:endParaRPr>
          </a:p>
          <a:p>
            <a:pPr marL="0" indent="0">
              <a:buFont typeface="Arial"/>
              <a:buNone/>
            </a:pPr>
            <a:endParaRPr lang="tr-TR" b="1" baseline="0" dirty="0" smtClean="0"/>
          </a:p>
          <a:p>
            <a:pPr marL="0" indent="0">
              <a:buFont typeface="Arial"/>
              <a:buNone/>
            </a:pPr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9566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Key</a:t>
            </a:r>
            <a:r>
              <a:rPr lang="tr-TR" b="1" dirty="0" smtClean="0"/>
              <a:t> Point</a:t>
            </a:r>
          </a:p>
          <a:p>
            <a:pPr marL="171450" indent="-171450">
              <a:buFont typeface="Arial"/>
              <a:buChar char="•"/>
            </a:pPr>
            <a:r>
              <a:rPr lang="tr-TR" b="1" dirty="0" smtClean="0"/>
              <a:t>Yine test performans çalışmalarına bakıldığında HPV</a:t>
            </a:r>
            <a:r>
              <a:rPr lang="tr-TR" b="1" baseline="0" dirty="0" smtClean="0"/>
              <a:t> DNA testinin sitolojiye oranla &gt;%40 daha duyarlı ancak %5 daha az özgül olduğunu görüyoruz: bu da </a:t>
            </a:r>
            <a:r>
              <a:rPr lang="tr-TR" b="1" baseline="0" dirty="0" err="1" smtClean="0"/>
              <a:t>false</a:t>
            </a:r>
            <a:r>
              <a:rPr lang="tr-TR" b="1" baseline="0" dirty="0" smtClean="0"/>
              <a:t>+ oranının artışı anlamına geliyor ki buna dikkat etmek gerekiyor (yani </a:t>
            </a:r>
            <a:r>
              <a:rPr lang="tr-TR" b="1" baseline="0" dirty="0" err="1" smtClean="0"/>
              <a:t>kolposkopi</a:t>
            </a:r>
            <a:r>
              <a:rPr lang="tr-TR" b="1" baseline="0" dirty="0" smtClean="0"/>
              <a:t> oranlarının ve </a:t>
            </a:r>
            <a:r>
              <a:rPr lang="tr-TR" b="1" baseline="0" dirty="0" err="1" smtClean="0"/>
              <a:t>regrese</a:t>
            </a:r>
            <a:r>
              <a:rPr lang="tr-TR" b="1" baseline="0" dirty="0" smtClean="0"/>
              <a:t> olacak lezyonların aşırı tedavisi)</a:t>
            </a:r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3580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0380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Key</a:t>
            </a:r>
            <a:r>
              <a:rPr lang="tr-TR" b="1" dirty="0" smtClean="0"/>
              <a:t> Point</a:t>
            </a:r>
          </a:p>
          <a:p>
            <a:pPr marL="171450" indent="-171450">
              <a:buFont typeface="Arial"/>
              <a:buChar char="•"/>
            </a:pPr>
            <a:r>
              <a:rPr lang="tr-TR" b="1" dirty="0" smtClean="0"/>
              <a:t>Burada</a:t>
            </a:r>
            <a:r>
              <a:rPr lang="tr-TR" b="1" baseline="0" dirty="0" smtClean="0"/>
              <a:t> yine </a:t>
            </a:r>
            <a:r>
              <a:rPr lang="tr-TR" b="1" baseline="0" dirty="0" err="1" smtClean="0"/>
              <a:t>Kaiser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Permanente</a:t>
            </a:r>
            <a:r>
              <a:rPr lang="tr-TR" b="1" baseline="0" dirty="0" smtClean="0"/>
              <a:t> (KPNC) datasını görüyorsunuz. 2003 yılından beri </a:t>
            </a:r>
            <a:r>
              <a:rPr lang="tr-TR" b="1" baseline="0" dirty="0" err="1" smtClean="0"/>
              <a:t>Co-testing</a:t>
            </a:r>
            <a:r>
              <a:rPr lang="tr-TR" b="1" baseline="0" dirty="0" smtClean="0"/>
              <a:t> stratejisi uyguluyorlar. Belki de dünyada en geniş seri toplam 798000 </a:t>
            </a:r>
            <a:r>
              <a:rPr lang="tr-TR" b="1" baseline="0" dirty="0" err="1" smtClean="0"/>
              <a:t>smear</a:t>
            </a:r>
            <a:r>
              <a:rPr lang="tr-TR" b="1" baseline="0" dirty="0" smtClean="0"/>
              <a:t> bakılmış ve burada PAP- HPV+ olan hastaların oranını görüyorsunuz.</a:t>
            </a:r>
          </a:p>
          <a:p>
            <a:pPr marL="171450" indent="-171450">
              <a:buFont typeface="Arial"/>
              <a:buChar char="•"/>
            </a:pPr>
            <a:r>
              <a:rPr lang="tr-TR" b="1" baseline="0" dirty="0" smtClean="0"/>
              <a:t>Bu bilgi önemli, oranın 30lu yaşlarda %6 civarında olduğunu ve yaşla beraber gerilediğini görüyorsunuz ancak ortalamada hastaların %3.99unda </a:t>
            </a:r>
            <a:r>
              <a:rPr lang="tr-TR" b="1" baseline="0" dirty="0" err="1" smtClean="0"/>
              <a:t>Pap</a:t>
            </a:r>
            <a:r>
              <a:rPr lang="tr-TR" b="1" baseline="0" dirty="0" smtClean="0"/>
              <a:t> – iken </a:t>
            </a:r>
            <a:r>
              <a:rPr lang="tr-TR" b="1" baseline="0" dirty="0" err="1" smtClean="0"/>
              <a:t>HPVnin</a:t>
            </a:r>
            <a:r>
              <a:rPr lang="tr-TR" b="1" baseline="0" dirty="0" smtClean="0"/>
              <a:t> + olduğu görülmekte</a:t>
            </a:r>
          </a:p>
          <a:p>
            <a:pPr marL="0" indent="0">
              <a:buFont typeface="Arial"/>
              <a:buNone/>
            </a:pPr>
            <a:r>
              <a:rPr lang="tr-TR" b="1" baseline="0" dirty="0" err="1" smtClean="0"/>
              <a:t>References</a:t>
            </a:r>
            <a:r>
              <a:rPr lang="tr-TR" b="1" baseline="0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tr-TR" sz="1200" b="1" i="0" dirty="0" err="1" smtClean="0">
                <a:solidFill>
                  <a:srgbClr val="140587"/>
                </a:solidFill>
              </a:rPr>
              <a:t>Castle</a:t>
            </a:r>
            <a:r>
              <a:rPr lang="tr-TR" sz="1200" b="1" i="0" dirty="0" smtClean="0">
                <a:solidFill>
                  <a:srgbClr val="140587"/>
                </a:solidFill>
              </a:rPr>
              <a:t>. Human </a:t>
            </a:r>
            <a:r>
              <a:rPr lang="tr-TR" sz="1200" b="1" i="0" dirty="0" err="1" smtClean="0">
                <a:solidFill>
                  <a:srgbClr val="140587"/>
                </a:solidFill>
              </a:rPr>
              <a:t>Papillomavirus</a:t>
            </a:r>
            <a:r>
              <a:rPr lang="tr-TR" sz="1200" b="1" i="0" dirty="0" smtClean="0">
                <a:solidFill>
                  <a:srgbClr val="140587"/>
                </a:solidFill>
              </a:rPr>
              <a:t> DNA </a:t>
            </a:r>
            <a:r>
              <a:rPr lang="tr-TR" sz="1200" b="1" i="0" dirty="0" err="1" smtClean="0">
                <a:solidFill>
                  <a:srgbClr val="140587"/>
                </a:solidFill>
              </a:rPr>
              <a:t>and</a:t>
            </a:r>
            <a:r>
              <a:rPr lang="tr-TR" sz="1200" b="1" i="0" dirty="0" smtClean="0">
                <a:solidFill>
                  <a:srgbClr val="140587"/>
                </a:solidFill>
              </a:rPr>
              <a:t> </a:t>
            </a:r>
            <a:r>
              <a:rPr lang="tr-TR" sz="1200" b="1" i="0" dirty="0" err="1" smtClean="0">
                <a:solidFill>
                  <a:srgbClr val="140587"/>
                </a:solidFill>
              </a:rPr>
              <a:t>Pap</a:t>
            </a:r>
            <a:r>
              <a:rPr lang="tr-TR" sz="1200" b="1" i="0" dirty="0" smtClean="0">
                <a:solidFill>
                  <a:srgbClr val="140587"/>
                </a:solidFill>
              </a:rPr>
              <a:t> </a:t>
            </a:r>
            <a:r>
              <a:rPr lang="tr-TR" sz="1200" b="1" i="0" dirty="0" err="1" smtClean="0">
                <a:solidFill>
                  <a:srgbClr val="140587"/>
                </a:solidFill>
              </a:rPr>
              <a:t>Cotesting</a:t>
            </a:r>
            <a:r>
              <a:rPr lang="tr-TR" sz="1200" b="1" i="0" dirty="0" smtClean="0">
                <a:solidFill>
                  <a:srgbClr val="140587"/>
                </a:solidFill>
              </a:rPr>
              <a:t>. </a:t>
            </a:r>
            <a:r>
              <a:rPr lang="tr-TR" sz="1200" b="1" i="0" dirty="0" err="1" smtClean="0">
                <a:solidFill>
                  <a:srgbClr val="140587"/>
                </a:solidFill>
              </a:rPr>
              <a:t>Obstet</a:t>
            </a:r>
            <a:r>
              <a:rPr lang="tr-TR" sz="1200" b="1" i="0" dirty="0" smtClean="0">
                <a:solidFill>
                  <a:srgbClr val="140587"/>
                </a:solidFill>
              </a:rPr>
              <a:t> </a:t>
            </a:r>
            <a:r>
              <a:rPr lang="tr-TR" sz="1200" b="1" i="0" dirty="0" err="1" smtClean="0">
                <a:solidFill>
                  <a:srgbClr val="140587"/>
                </a:solidFill>
              </a:rPr>
              <a:t>Gynecol</a:t>
            </a:r>
            <a:r>
              <a:rPr lang="tr-TR" sz="1200" b="1" i="0" dirty="0" smtClean="0">
                <a:solidFill>
                  <a:srgbClr val="140587"/>
                </a:solidFill>
              </a:rPr>
              <a:t> 2009.</a:t>
            </a:r>
          </a:p>
          <a:p>
            <a:pPr marL="0" indent="0">
              <a:buFont typeface="Arial"/>
              <a:buNone/>
            </a:pPr>
            <a:endParaRPr lang="tr-TR" b="1" i="0" baseline="0" dirty="0" smtClean="0"/>
          </a:p>
          <a:p>
            <a:pPr marL="0" indent="0">
              <a:buFont typeface="Arial"/>
              <a:buNone/>
            </a:pPr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9823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Danimarka</a:t>
            </a:r>
            <a:r>
              <a:rPr lang="en-US" dirty="0" smtClean="0"/>
              <a:t> screening cohort; N:8656, 2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ara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, PAP+HPV; 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Grafik</a:t>
            </a:r>
            <a:r>
              <a:rPr lang="en-US" dirty="0" smtClean="0"/>
              <a:t> (</a:t>
            </a:r>
            <a:r>
              <a:rPr lang="en-US" dirty="0" err="1" smtClean="0"/>
              <a:t>üstteki</a:t>
            </a:r>
            <a:r>
              <a:rPr lang="en-US" dirty="0" smtClean="0"/>
              <a:t>) Baseline PAP-, HPV+ </a:t>
            </a:r>
            <a:r>
              <a:rPr lang="en-US" dirty="0" err="1" smtClean="0"/>
              <a:t>hastalar</a:t>
            </a:r>
            <a:r>
              <a:rPr lang="en-US" dirty="0" smtClean="0"/>
              <a:t>, HPV </a:t>
            </a:r>
            <a:r>
              <a:rPr lang="en-US" dirty="0" err="1" smtClean="0"/>
              <a:t>tiplerine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yıllar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CIN3+ </a:t>
            </a:r>
            <a:r>
              <a:rPr lang="en-US" dirty="0" err="1" smtClean="0"/>
              <a:t>oranları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grafik</a:t>
            </a:r>
            <a:r>
              <a:rPr lang="en-US" dirty="0" smtClean="0"/>
              <a:t>: 2. </a:t>
            </a:r>
            <a:r>
              <a:rPr lang="en-US" dirty="0" err="1" smtClean="0"/>
              <a:t>yılda</a:t>
            </a:r>
            <a:r>
              <a:rPr lang="en-US" dirty="0" smtClean="0"/>
              <a:t> </a:t>
            </a:r>
            <a:r>
              <a:rPr lang="en-US" dirty="0" err="1" smtClean="0"/>
              <a:t>hala</a:t>
            </a:r>
            <a:r>
              <a:rPr lang="en-US" dirty="0" smtClean="0"/>
              <a:t>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tiple</a:t>
            </a:r>
            <a:r>
              <a:rPr lang="en-US" dirty="0" smtClean="0"/>
              <a:t> Pap:-, HPV+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Persistans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devam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hastalar</a:t>
            </a:r>
            <a:r>
              <a:rPr lang="en-US" baseline="0" dirty="0" smtClean="0"/>
              <a:t>, 12 </a:t>
            </a:r>
            <a:r>
              <a:rPr lang="en-US" baseline="0" dirty="0" err="1" smtClean="0"/>
              <a:t>yıl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boyunca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takip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ediliyorlar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HPV </a:t>
            </a:r>
            <a:r>
              <a:rPr lang="en-US" baseline="0" dirty="0" err="1" smtClean="0"/>
              <a:t>tiplerine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göre</a:t>
            </a:r>
            <a:r>
              <a:rPr lang="en-US" baseline="0" dirty="0" smtClean="0"/>
              <a:t> CIN3+ </a:t>
            </a:r>
            <a:r>
              <a:rPr lang="en-US" baseline="0" dirty="0" err="1" smtClean="0"/>
              <a:t>geliştirme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oranlarına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bakılmış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6687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*KPNC </a:t>
            </a:r>
            <a:r>
              <a:rPr lang="en-US" dirty="0" err="1" smtClean="0"/>
              <a:t>cohortunda</a:t>
            </a:r>
            <a:r>
              <a:rPr lang="en-US" baseline="0" dirty="0" smtClean="0"/>
              <a:t> ilk Co-test </a:t>
            </a:r>
            <a:r>
              <a:rPr lang="en-US" baseline="0" dirty="0" err="1" smtClean="0"/>
              <a:t>sonucu</a:t>
            </a:r>
            <a:r>
              <a:rPr lang="en-US" baseline="0" dirty="0" smtClean="0"/>
              <a:t> HPV+, </a:t>
            </a:r>
            <a:r>
              <a:rPr lang="en-US" baseline="0" dirty="0" err="1" smtClean="0"/>
              <a:t>Sitoloji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negatif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hastalarda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tüm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takip</a:t>
            </a:r>
            <a:r>
              <a:rPr lang="en-US" baseline="0" dirty="0" smtClean="0"/>
              <a:t> co-test </a:t>
            </a:r>
            <a:r>
              <a:rPr lang="en-US" baseline="0" dirty="0" err="1" smtClean="0"/>
              <a:t>sonuçlarında</a:t>
            </a:r>
            <a:r>
              <a:rPr lang="en-US" baseline="0" dirty="0" smtClean="0"/>
              <a:t> CIN3+ </a:t>
            </a:r>
            <a:r>
              <a:rPr lang="en-US" baseline="0" dirty="0" err="1" smtClean="0"/>
              <a:t>riski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başlangıç</a:t>
            </a:r>
            <a:r>
              <a:rPr lang="en-US" baseline="0" dirty="0" smtClean="0"/>
              <a:t> Co-test </a:t>
            </a:r>
            <a:r>
              <a:rPr lang="en-US" baseline="0" dirty="0" err="1" smtClean="0"/>
              <a:t>sonucu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Negatif</a:t>
            </a:r>
            <a:r>
              <a:rPr lang="en-US" baseline="0" dirty="0" smtClean="0"/>
              <a:t> (HPV-,PAP-) </a:t>
            </a:r>
            <a:r>
              <a:rPr lang="en-US" baseline="0" dirty="0" err="1" smtClean="0"/>
              <a:t>olan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göre</a:t>
            </a:r>
            <a:r>
              <a:rPr lang="en-US" baseline="0" dirty="0" smtClean="0"/>
              <a:t> her </a:t>
            </a:r>
            <a:r>
              <a:rPr lang="en-US" baseline="0" dirty="0" err="1" smtClean="0"/>
              <a:t>aşamada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yüksek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saptanmıştır</a:t>
            </a:r>
            <a:r>
              <a:rPr lang="en-US" baseline="0" dirty="0" smtClean="0"/>
              <a:t> (58 of ASCCP 2012:Katki 2013)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9413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140587"/>
                </a:solidFill>
              </a:rPr>
              <a:t>Key Point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srgbClr val="140587"/>
                </a:solidFill>
              </a:rPr>
              <a:t>Servikal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adenokarsinomların</a:t>
            </a:r>
            <a:r>
              <a:rPr lang="en-US" sz="1200" b="1" baseline="0" dirty="0" smtClean="0">
                <a:solidFill>
                  <a:srgbClr val="140587"/>
                </a:solidFill>
              </a:rPr>
              <a:t> %93’ünde HPV DNA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saptanmıştır</a:t>
            </a:r>
            <a:endParaRPr lang="en-US" sz="1200" b="1" baseline="0" dirty="0" smtClean="0">
              <a:solidFill>
                <a:srgbClr val="140587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err="1" smtClean="0">
                <a:solidFill>
                  <a:srgbClr val="140587"/>
                </a:solidFill>
              </a:rPr>
              <a:t>Katki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nin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yakın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zamanlı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bir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çalışmasında</a:t>
            </a:r>
            <a:r>
              <a:rPr lang="en-US" sz="1200" b="1" baseline="0" dirty="0" smtClean="0">
                <a:solidFill>
                  <a:srgbClr val="140587"/>
                </a:solidFill>
              </a:rPr>
              <a:t> HPV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ve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Sitoloji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ile</a:t>
            </a:r>
            <a:r>
              <a:rPr lang="en-US" sz="1200" b="1" baseline="0" dirty="0" smtClean="0">
                <a:solidFill>
                  <a:srgbClr val="140587"/>
                </a:solidFill>
              </a:rPr>
              <a:t> Co-testing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yapılan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kadınlarda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servikal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kanser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riski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araştırılmıştır</a:t>
            </a:r>
            <a:endParaRPr lang="en-US" sz="1200" b="1" baseline="0" dirty="0" smtClean="0">
              <a:solidFill>
                <a:srgbClr val="140587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40587"/>
                </a:solidFill>
              </a:rPr>
              <a:t>5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yıl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içinde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gelişen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adenokarsinom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olgularına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baktıklarında</a:t>
            </a:r>
            <a:r>
              <a:rPr lang="en-US" sz="1200" b="1" baseline="0" dirty="0" smtClean="0">
                <a:solidFill>
                  <a:srgbClr val="140587"/>
                </a:solidFill>
              </a:rPr>
              <a:t> %63ünün HPV+PAP-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hastalar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olduğu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saptanmıştır</a:t>
            </a:r>
            <a:r>
              <a:rPr lang="en-US" sz="1200" b="1" baseline="0" dirty="0" smtClean="0">
                <a:solidFill>
                  <a:srgbClr val="140587"/>
                </a:solidFill>
              </a:rPr>
              <a:t> (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yine</a:t>
            </a:r>
            <a:r>
              <a:rPr lang="en-US" sz="1200" b="1" baseline="0" dirty="0" smtClean="0">
                <a:solidFill>
                  <a:srgbClr val="140587"/>
                </a:solidFill>
              </a:rPr>
              <a:t> pap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smearin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atladığı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adenokarsinom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olgularını</a:t>
            </a:r>
            <a:r>
              <a:rPr lang="en-US" sz="1200" b="1" baseline="0" dirty="0" smtClean="0">
                <a:solidFill>
                  <a:srgbClr val="140587"/>
                </a:solidFill>
              </a:rPr>
              <a:t> HPV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ile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yakalamak</a:t>
            </a:r>
            <a:r>
              <a:rPr lang="en-US" sz="1200" b="1" baseline="0" dirty="0" smtClean="0">
                <a:solidFill>
                  <a:srgbClr val="140587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140587"/>
                </a:solidFill>
              </a:rPr>
              <a:t>mümkün</a:t>
            </a:r>
            <a:r>
              <a:rPr lang="en-US" sz="1200" b="1" baseline="0" dirty="0" smtClean="0">
                <a:solidFill>
                  <a:srgbClr val="140587"/>
                </a:solidFill>
              </a:rPr>
              <a:t>)</a:t>
            </a:r>
            <a:endParaRPr lang="en-US" sz="1200" b="1" dirty="0" smtClean="0">
              <a:solidFill>
                <a:srgbClr val="140587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140587"/>
                </a:solidFill>
              </a:rPr>
              <a:t>References: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srgbClr val="140587"/>
                </a:solidFill>
              </a:rPr>
              <a:t>Katki</a:t>
            </a:r>
            <a:r>
              <a:rPr lang="en-US" sz="1200" b="1" dirty="0" smtClean="0">
                <a:solidFill>
                  <a:srgbClr val="140587"/>
                </a:solidFill>
              </a:rPr>
              <a:t> HA et al. Cervical Cancer risk for women undergoing concurrent testing for human papillomavirus and cervical cytology: a population based study in routine clinical practice.  Lancet </a:t>
            </a:r>
            <a:r>
              <a:rPr lang="en-US" sz="1200" b="1" dirty="0" err="1" smtClean="0">
                <a:solidFill>
                  <a:srgbClr val="140587"/>
                </a:solidFill>
              </a:rPr>
              <a:t>Oncol</a:t>
            </a:r>
            <a:r>
              <a:rPr lang="en-US" sz="1200" b="1" dirty="0" smtClean="0">
                <a:solidFill>
                  <a:srgbClr val="140587"/>
                </a:solidFill>
              </a:rPr>
              <a:t> 2011;12:663-672.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584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Bu </a:t>
            </a:r>
            <a:r>
              <a:rPr lang="en-US" b="1" dirty="0" err="1" smtClean="0"/>
              <a:t>çalışmalar</a:t>
            </a:r>
            <a:r>
              <a:rPr lang="en-US" b="1" dirty="0" smtClean="0"/>
              <a:t> </a:t>
            </a:r>
            <a:r>
              <a:rPr lang="en-US" b="1" dirty="0" err="1" smtClean="0"/>
              <a:t>sonucunda</a:t>
            </a:r>
            <a:r>
              <a:rPr lang="en-US" b="1" dirty="0" smtClean="0"/>
              <a:t> </a:t>
            </a:r>
            <a:r>
              <a:rPr lang="en-US" b="1" dirty="0" err="1" smtClean="0"/>
              <a:t>hepinizin</a:t>
            </a:r>
            <a:r>
              <a:rPr lang="en-US" b="1" dirty="0" smtClean="0"/>
              <a:t> </a:t>
            </a:r>
            <a:r>
              <a:rPr lang="en-US" b="1" dirty="0" err="1" smtClean="0"/>
              <a:t>bildiği</a:t>
            </a:r>
            <a:r>
              <a:rPr lang="en-US" b="1" dirty="0" smtClean="0"/>
              <a:t> ASCCP 2012 guideline </a:t>
            </a:r>
            <a:r>
              <a:rPr lang="en-US" b="1" dirty="0" err="1" smtClean="0"/>
              <a:t>yayınlanıyor</a:t>
            </a:r>
            <a:r>
              <a:rPr lang="en-US" b="1" dirty="0" smtClean="0"/>
              <a:t>, </a:t>
            </a:r>
            <a:r>
              <a:rPr lang="en-US" b="1" dirty="0" err="1" smtClean="0"/>
              <a:t>ve</a:t>
            </a:r>
            <a:r>
              <a:rPr lang="en-US" b="1" dirty="0" smtClean="0"/>
              <a:t> 30 </a:t>
            </a:r>
            <a:r>
              <a:rPr lang="en-US" b="1" dirty="0" err="1" smtClean="0"/>
              <a:t>yaş</a:t>
            </a:r>
            <a:r>
              <a:rPr lang="en-US" b="1" dirty="0" smtClean="0"/>
              <a:t> </a:t>
            </a:r>
            <a:r>
              <a:rPr lang="en-US" b="1" dirty="0" err="1" smtClean="0"/>
              <a:t>üstü</a:t>
            </a:r>
            <a:r>
              <a:rPr lang="en-US" b="1" dirty="0" smtClean="0"/>
              <a:t> </a:t>
            </a:r>
            <a:r>
              <a:rPr lang="en-US" b="1" dirty="0" err="1" smtClean="0"/>
              <a:t>hastalarda</a:t>
            </a:r>
            <a:r>
              <a:rPr lang="en-US" b="1" dirty="0" smtClean="0"/>
              <a:t> ilk </a:t>
            </a:r>
            <a:r>
              <a:rPr lang="en-US" b="1" dirty="0" err="1" smtClean="0"/>
              <a:t>tercih</a:t>
            </a:r>
            <a:r>
              <a:rPr lang="en-US" b="1" dirty="0" smtClean="0"/>
              <a:t> </a:t>
            </a:r>
            <a:r>
              <a:rPr lang="en-US" b="1" dirty="0" err="1" smtClean="0"/>
              <a:t>cotesting</a:t>
            </a:r>
            <a:r>
              <a:rPr lang="en-US" b="1" dirty="0" smtClean="0"/>
              <a:t> </a:t>
            </a:r>
            <a:r>
              <a:rPr lang="en-US" b="1" dirty="0" err="1" smtClean="0"/>
              <a:t>öneriliyor</a:t>
            </a:r>
            <a:endParaRPr lang="en-US" b="1" dirty="0" smtClean="0"/>
          </a:p>
          <a:p>
            <a:r>
              <a:rPr lang="en-US" b="1" baseline="0" dirty="0" smtClean="0"/>
              <a:t>Primer HPV </a:t>
            </a:r>
            <a:r>
              <a:rPr lang="en-US" b="1" baseline="0" dirty="0" err="1" smtClean="0"/>
              <a:t>taraması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özellikle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önerilmiyor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çünkü</a:t>
            </a:r>
            <a:r>
              <a:rPr lang="en-US" b="1" baseline="0" dirty="0" smtClean="0"/>
              <a:t> data </a:t>
            </a:r>
            <a:r>
              <a:rPr lang="en-US" b="1" baseline="0" dirty="0" err="1" smtClean="0"/>
              <a:t>yetersiz</a:t>
            </a:r>
            <a:r>
              <a:rPr lang="en-US" b="1" baseline="0" dirty="0" smtClean="0"/>
              <a:t>; </a:t>
            </a:r>
            <a:r>
              <a:rPr lang="en-US" b="1" baseline="0" dirty="0" err="1" smtClean="0"/>
              <a:t>bu</a:t>
            </a:r>
            <a:r>
              <a:rPr lang="en-US" b="1" baseline="0" dirty="0" smtClean="0"/>
              <a:t> HPV+ </a:t>
            </a:r>
            <a:r>
              <a:rPr lang="en-US" b="1" baseline="0" dirty="0" err="1" smtClean="0"/>
              <a:t>hastaların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nasıl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takip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edileceği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triyajı</a:t>
            </a:r>
            <a:r>
              <a:rPr lang="en-US" b="1" baseline="0" dirty="0" smtClean="0"/>
              <a:t>?, HPV- </a:t>
            </a:r>
            <a:r>
              <a:rPr lang="en-US" b="1" baseline="0" dirty="0" err="1" smtClean="0"/>
              <a:t>hastaların</a:t>
            </a:r>
            <a:r>
              <a:rPr lang="en-US" b="1" baseline="0" dirty="0" smtClean="0"/>
              <a:t> ne </a:t>
            </a:r>
            <a:r>
              <a:rPr lang="en-US" b="1" baseline="0" dirty="0" err="1" smtClean="0"/>
              <a:t>sıklıkla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takip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edileceği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genç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yaş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grubunda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aşırı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kolposkopi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oranları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overdiagnoz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gibi</a:t>
            </a:r>
            <a:r>
              <a:rPr lang="en-US" b="1" baseline="0" dirty="0" smtClean="0"/>
              <a:t>..   </a:t>
            </a:r>
            <a:endParaRPr lang="en-US" b="1" dirty="0" smtClean="0"/>
          </a:p>
          <a:p>
            <a:r>
              <a:rPr lang="en-US" b="1" dirty="0" smtClean="0"/>
              <a:t>Key Point</a:t>
            </a:r>
          </a:p>
          <a:p>
            <a:r>
              <a:rPr lang="en-US" b="1" dirty="0" err="1" smtClean="0"/>
              <a:t>Ancak</a:t>
            </a:r>
            <a:r>
              <a:rPr lang="en-US" b="1" dirty="0" smtClean="0"/>
              <a:t> son </a:t>
            </a:r>
            <a:r>
              <a:rPr lang="en-US" b="1" dirty="0" err="1" smtClean="0"/>
              <a:t>datalar</a:t>
            </a:r>
            <a:r>
              <a:rPr lang="en-US" b="1" dirty="0" smtClean="0"/>
              <a:t> </a:t>
            </a:r>
            <a:r>
              <a:rPr lang="en-US" b="1" dirty="0" err="1" smtClean="0"/>
              <a:t>ışığında</a:t>
            </a:r>
            <a:r>
              <a:rPr lang="en-US" b="1" dirty="0" smtClean="0"/>
              <a:t> en </a:t>
            </a:r>
            <a:r>
              <a:rPr lang="en-US" b="1" dirty="0" err="1" smtClean="0"/>
              <a:t>mantıklı</a:t>
            </a:r>
            <a:r>
              <a:rPr lang="en-US" b="1" dirty="0" smtClean="0"/>
              <a:t> </a:t>
            </a:r>
            <a:r>
              <a:rPr lang="en-US" b="1" dirty="0" err="1" smtClean="0"/>
              <a:t>yaklaşım</a:t>
            </a:r>
            <a:r>
              <a:rPr lang="en-US" b="1" dirty="0" smtClean="0"/>
              <a:t> ACS </a:t>
            </a:r>
            <a:r>
              <a:rPr lang="en-US" b="1" dirty="0" err="1" smtClean="0"/>
              <a:t>guideline</a:t>
            </a:r>
            <a:r>
              <a:rPr lang="en-US" b="1" baseline="0" dirty="0" err="1" smtClean="0"/>
              <a:t>’ında</a:t>
            </a:r>
            <a:r>
              <a:rPr lang="en-US" b="1" baseline="0" dirty="0" smtClean="0"/>
              <a:t> (</a:t>
            </a:r>
            <a:r>
              <a:rPr lang="en-US" b="1" dirty="0" err="1" smtClean="0"/>
              <a:t>serviks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kanseri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taramasına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yönelik</a:t>
            </a:r>
            <a:r>
              <a:rPr lang="en-US" b="1" baseline="0" dirty="0" smtClean="0"/>
              <a:t>) </a:t>
            </a:r>
            <a:r>
              <a:rPr lang="en-US" b="1" baseline="0" dirty="0" err="1" smtClean="0"/>
              <a:t>önerildiği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gibi</a:t>
            </a:r>
            <a:r>
              <a:rPr lang="en-US" b="1" baseline="0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513DF-3D60-451C-B8AA-2F07E5DED2B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661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(2012 </a:t>
            </a:r>
            <a:r>
              <a:rPr lang="en-US" dirty="0" err="1" smtClean="0"/>
              <a:t>sonrası</a:t>
            </a:r>
            <a:r>
              <a:rPr lang="en-US" dirty="0" smtClean="0"/>
              <a:t> (ASSCCP 2012 Guideline </a:t>
            </a:r>
            <a:r>
              <a:rPr lang="en-US" dirty="0" err="1" smtClean="0"/>
              <a:t>sonrası</a:t>
            </a:r>
            <a:r>
              <a:rPr lang="en-US" dirty="0" smtClean="0"/>
              <a:t>)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datalar</a:t>
            </a:r>
            <a:r>
              <a:rPr lang="en-US" dirty="0" smtClean="0"/>
              <a:t> </a:t>
            </a:r>
            <a:r>
              <a:rPr lang="en-US" dirty="0" err="1" smtClean="0"/>
              <a:t>geldi</a:t>
            </a:r>
            <a:r>
              <a:rPr lang="en-US" dirty="0" smtClean="0"/>
              <a:t>..</a:t>
            </a:r>
          </a:p>
          <a:p>
            <a:r>
              <a:rPr lang="en-US" dirty="0" err="1" smtClean="0"/>
              <a:t>Burada</a:t>
            </a:r>
            <a:r>
              <a:rPr lang="en-US" dirty="0" smtClean="0"/>
              <a:t> 1.000.000 </a:t>
            </a:r>
            <a:r>
              <a:rPr lang="en-US" dirty="0" err="1" smtClean="0"/>
              <a:t>kadının</a:t>
            </a:r>
            <a:r>
              <a:rPr lang="en-US" dirty="0" smtClean="0"/>
              <a:t> KPNC </a:t>
            </a:r>
            <a:r>
              <a:rPr lang="en-US" dirty="0" err="1" smtClean="0"/>
              <a:t>tarama</a:t>
            </a:r>
            <a:r>
              <a:rPr lang="en-US" dirty="0" smtClean="0"/>
              <a:t> </a:t>
            </a:r>
            <a:r>
              <a:rPr lang="en-US" dirty="0" err="1" smtClean="0"/>
              <a:t>datasını</a:t>
            </a:r>
            <a:r>
              <a:rPr lang="en-US" dirty="0" smtClean="0"/>
              <a:t> </a:t>
            </a:r>
            <a:r>
              <a:rPr lang="en-US" dirty="0" err="1" smtClean="0"/>
              <a:t>görüyorsunuz</a:t>
            </a:r>
            <a:r>
              <a:rPr lang="en-US" dirty="0" smtClean="0"/>
              <a:t>: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yılda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yapılan</a:t>
            </a:r>
            <a:r>
              <a:rPr lang="en-US" dirty="0" smtClean="0"/>
              <a:t> Primer HPV test </a:t>
            </a:r>
            <a:r>
              <a:rPr lang="en-US" dirty="0" err="1" smtClean="0"/>
              <a:t>sonucunda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ortaya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çıkan</a:t>
            </a:r>
            <a:r>
              <a:rPr lang="en-US" baseline="0" dirty="0" smtClean="0"/>
              <a:t> CIN3+ </a:t>
            </a:r>
            <a:r>
              <a:rPr lang="en-US" baseline="0" dirty="0" err="1" smtClean="0"/>
              <a:t>riski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yıl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sonunda</a:t>
            </a:r>
            <a:r>
              <a:rPr lang="en-US" baseline="0" dirty="0" smtClean="0"/>
              <a:t> PAP </a:t>
            </a:r>
            <a:r>
              <a:rPr lang="en-US" baseline="0" dirty="0" err="1" smtClean="0"/>
              <a:t>negatif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5 </a:t>
            </a:r>
            <a:r>
              <a:rPr lang="en-US" baseline="0" dirty="0" err="1" smtClean="0"/>
              <a:t>yıl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sonunda</a:t>
            </a:r>
            <a:r>
              <a:rPr lang="en-US" baseline="0" dirty="0" smtClean="0"/>
              <a:t> COTEST </a:t>
            </a:r>
            <a:r>
              <a:rPr lang="en-US" baseline="0" dirty="0" err="1" smtClean="0"/>
              <a:t>negatif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sonrası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görülen</a:t>
            </a:r>
            <a:r>
              <a:rPr lang="en-US" baseline="0" dirty="0" smtClean="0"/>
              <a:t> CIN3+ </a:t>
            </a:r>
            <a:r>
              <a:rPr lang="en-US" baseline="0" dirty="0" err="1" smtClean="0"/>
              <a:t>riskinden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düşük</a:t>
            </a:r>
            <a:endParaRPr lang="en-US" baseline="0" dirty="0" smtClean="0"/>
          </a:p>
          <a:p>
            <a:r>
              <a:rPr lang="en-US" baseline="0" dirty="0" smtClean="0"/>
              <a:t>*Bu </a:t>
            </a:r>
            <a:r>
              <a:rPr lang="en-US" baseline="0" dirty="0" err="1" smtClean="0"/>
              <a:t>durumda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yılda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yapılacak</a:t>
            </a:r>
            <a:r>
              <a:rPr lang="en-US" baseline="0" dirty="0" smtClean="0"/>
              <a:t> Primer HPV </a:t>
            </a:r>
            <a:r>
              <a:rPr lang="en-US" baseline="0" dirty="0" err="1" smtClean="0"/>
              <a:t>testi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taraması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şimdiki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majör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kılavuzlarda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serviks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kanseri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tarama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yöntemlerine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alternatif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olabilir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does the performance of primary </a:t>
            </a:r>
            <a:r>
              <a:rPr lang="en-US" baseline="0" dirty="0" err="1" smtClean="0"/>
              <a:t>hrHPV</a:t>
            </a:r>
            <a:r>
              <a:rPr lang="en-US" baseline="0" dirty="0" smtClean="0"/>
              <a:t> screening compare to </a:t>
            </a:r>
            <a:r>
              <a:rPr lang="en-US" baseline="0" dirty="0" err="1" smtClean="0"/>
              <a:t>cotesting</a:t>
            </a:r>
            <a:r>
              <a:rPr lang="en-US" baseline="0" dirty="0" smtClean="0"/>
              <a:t>?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</a:t>
            </a:r>
            <a:endParaRPr lang="en-US" dirty="0" smtClean="0"/>
          </a:p>
          <a:p>
            <a:r>
              <a:rPr lang="en-US" dirty="0" smtClean="0"/>
              <a:t>*Gage KPNC Data 1.000.000 women Reassurance against future risk of </a:t>
            </a:r>
            <a:r>
              <a:rPr lang="en-US" dirty="0" err="1" smtClean="0"/>
              <a:t>precancer</a:t>
            </a:r>
            <a:r>
              <a:rPr lang="en-US" dirty="0" smtClean="0"/>
              <a:t> and cancer of </a:t>
            </a:r>
            <a:r>
              <a:rPr lang="en-US" dirty="0" err="1" smtClean="0"/>
              <a:t>Neg</a:t>
            </a:r>
            <a:r>
              <a:rPr lang="en-US" dirty="0" smtClean="0"/>
              <a:t> HPV 2014 (Using logistic regression and </a:t>
            </a:r>
            <a:r>
              <a:rPr lang="en-US" dirty="0" err="1" smtClean="0"/>
              <a:t>Weibull</a:t>
            </a:r>
            <a:r>
              <a:rPr lang="en-US" dirty="0" smtClean="0"/>
              <a:t> survival models, we estimated and compared risks of cancer and CIN3+ for 3 strategies (Pap alone every 3 </a:t>
            </a:r>
            <a:r>
              <a:rPr lang="en-US" dirty="0" err="1" smtClean="0"/>
              <a:t>yrs</a:t>
            </a:r>
            <a:r>
              <a:rPr lang="en-US" dirty="0" smtClean="0"/>
              <a:t>, </a:t>
            </a:r>
            <a:r>
              <a:rPr lang="en-US" dirty="0" err="1" smtClean="0"/>
              <a:t>Cotesting</a:t>
            </a:r>
            <a:r>
              <a:rPr lang="en-US" dirty="0" smtClean="0"/>
              <a:t> every 5 </a:t>
            </a:r>
            <a:r>
              <a:rPr lang="en-US" dirty="0" err="1" smtClean="0"/>
              <a:t>yrs</a:t>
            </a:r>
            <a:r>
              <a:rPr lang="en-US" dirty="0" smtClean="0"/>
              <a:t>, Primary HPV every 3 </a:t>
            </a:r>
            <a:r>
              <a:rPr lang="en-US" dirty="0" err="1" smtClean="0"/>
              <a:t>yrs</a:t>
            </a:r>
            <a:r>
              <a:rPr lang="en-US" dirty="0" smtClean="0"/>
              <a:t>) among 1.011.092 women aged 30-64 years testing HPV-negative</a:t>
            </a:r>
            <a:r>
              <a:rPr lang="en-US" baseline="0" dirty="0" smtClean="0"/>
              <a:t> and/or Pap-negative in routine screening at KPNC since 2003.</a:t>
            </a:r>
          </a:p>
          <a:p>
            <a:r>
              <a:rPr lang="en-US" baseline="0" dirty="0" smtClean="0"/>
              <a:t>**Three-year risks following an HPV-NEGATİVE RESULT were lower than 3-yr risk following a Pap-negative result (CIN3+=0.07%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0.19%, P&lt;0.0001; Cancer=0.011%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0.020%, P&lt;0.0001) and also lower than 5-yr risks following an HPV-Negative/Pap-negative </a:t>
            </a:r>
            <a:r>
              <a:rPr lang="en-US" baseline="0" dirty="0" err="1" smtClean="0"/>
              <a:t>cotest</a:t>
            </a:r>
            <a:r>
              <a:rPr lang="en-US" baseline="0" dirty="0" smtClean="0"/>
              <a:t> (CIN3+=0.07%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0.11, P&lt;0.0001; Cancer=0.011%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0.014%, p=0.21)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0019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err="1" smtClean="0"/>
              <a:t>Tüm</a:t>
            </a:r>
            <a:r>
              <a:rPr lang="en-US" dirty="0" smtClean="0"/>
              <a:t> Randomize </a:t>
            </a:r>
            <a:r>
              <a:rPr lang="en-US" dirty="0" err="1" smtClean="0"/>
              <a:t>kadınlarda</a:t>
            </a:r>
            <a:r>
              <a:rPr lang="en-US" dirty="0" smtClean="0"/>
              <a:t> HPV (Experimental) </a:t>
            </a:r>
            <a:r>
              <a:rPr lang="en-US" dirty="0" err="1" smtClean="0"/>
              <a:t>kolunda</a:t>
            </a:r>
            <a:r>
              <a:rPr lang="en-US" dirty="0" smtClean="0"/>
              <a:t> </a:t>
            </a:r>
            <a:r>
              <a:rPr lang="en-US" dirty="0" err="1" smtClean="0"/>
              <a:t>sitolojiye</a:t>
            </a:r>
            <a:r>
              <a:rPr lang="en-US" dirty="0" smtClean="0"/>
              <a:t> </a:t>
            </a:r>
            <a:r>
              <a:rPr lang="en-US" dirty="0" err="1" smtClean="0"/>
              <a:t>oranla</a:t>
            </a:r>
            <a:r>
              <a:rPr lang="en-US" dirty="0" smtClean="0"/>
              <a:t> </a:t>
            </a:r>
            <a:r>
              <a:rPr lang="en-US" dirty="0" err="1" smtClean="0"/>
              <a:t>Kümülatif</a:t>
            </a:r>
            <a:r>
              <a:rPr lang="en-US" dirty="0" smtClean="0"/>
              <a:t> </a:t>
            </a:r>
            <a:r>
              <a:rPr lang="en-US" dirty="0" err="1" smtClean="0"/>
              <a:t>İnvazif</a:t>
            </a:r>
            <a:r>
              <a:rPr lang="en-US" dirty="0" smtClean="0"/>
              <a:t> cx </a:t>
            </a:r>
            <a:r>
              <a:rPr lang="en-US" dirty="0" err="1" smtClean="0"/>
              <a:t>ca</a:t>
            </a:r>
            <a:r>
              <a:rPr lang="en-US" dirty="0" smtClean="0"/>
              <a:t>, </a:t>
            </a:r>
            <a:r>
              <a:rPr lang="en-US" dirty="0" err="1" smtClean="0"/>
              <a:t>oranı</a:t>
            </a:r>
            <a:r>
              <a:rPr lang="en-US" dirty="0" smtClean="0"/>
              <a:t> (rate ratio), </a:t>
            </a:r>
            <a:r>
              <a:rPr lang="en-US" dirty="0" err="1" smtClean="0"/>
              <a:t>sitoloji</a:t>
            </a:r>
            <a:r>
              <a:rPr lang="en-US" dirty="0" smtClean="0"/>
              <a:t> </a:t>
            </a:r>
            <a:r>
              <a:rPr lang="en-US" dirty="0" err="1" smtClean="0"/>
              <a:t>koluna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%60 (%40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)</a:t>
            </a:r>
          </a:p>
          <a:p>
            <a:r>
              <a:rPr lang="en-US" dirty="0" smtClean="0"/>
              <a:t>**</a:t>
            </a:r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başlangıcında</a:t>
            </a:r>
            <a:r>
              <a:rPr lang="en-US" dirty="0" smtClean="0"/>
              <a:t> test </a:t>
            </a:r>
            <a:r>
              <a:rPr lang="en-US" dirty="0" err="1" smtClean="0"/>
              <a:t>sonucu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negatif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olanlarda</a:t>
            </a:r>
            <a:r>
              <a:rPr lang="en-US" baseline="0" dirty="0" smtClean="0"/>
              <a:t>, HPV </a:t>
            </a:r>
            <a:r>
              <a:rPr lang="en-US" baseline="0" dirty="0" err="1" smtClean="0"/>
              <a:t>kolunda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sitolojiye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oranla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Kümülatif</a:t>
            </a:r>
            <a:r>
              <a:rPr lang="en-US" baseline="0" dirty="0" smtClean="0"/>
              <a:t> inv. </a:t>
            </a:r>
            <a:r>
              <a:rPr lang="en-US" baseline="0" dirty="0" err="1" smtClean="0"/>
              <a:t>Cx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oranı</a:t>
            </a:r>
            <a:r>
              <a:rPr lang="en-US" baseline="0" dirty="0" smtClean="0"/>
              <a:t> %30 (%70 </a:t>
            </a:r>
            <a:r>
              <a:rPr lang="en-US" baseline="0" dirty="0" err="1" smtClean="0"/>
              <a:t>daha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)</a:t>
            </a:r>
            <a:r>
              <a:rPr lang="en-US" dirty="0" smtClean="0"/>
              <a:t> </a:t>
            </a:r>
          </a:p>
          <a:p>
            <a:r>
              <a:rPr lang="en-US" dirty="0" smtClean="0"/>
              <a:t>***</a:t>
            </a:r>
            <a:r>
              <a:rPr lang="en-US" dirty="0" err="1" smtClean="0"/>
              <a:t>Kümülatif</a:t>
            </a:r>
            <a:r>
              <a:rPr lang="en-US" dirty="0" smtClean="0"/>
              <a:t> </a:t>
            </a:r>
            <a:r>
              <a:rPr lang="en-US" dirty="0" err="1" smtClean="0"/>
              <a:t>Cx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oranlarının</a:t>
            </a:r>
            <a:r>
              <a:rPr lang="en-US" dirty="0" smtClean="0"/>
              <a:t> NEGATİF HPV </a:t>
            </a:r>
            <a:r>
              <a:rPr lang="en-US" dirty="0" err="1" smtClean="0"/>
              <a:t>sonrası</a:t>
            </a:r>
            <a:r>
              <a:rPr lang="en-US" dirty="0" smtClean="0"/>
              <a:t> 5.yılda, Normal PAP </a:t>
            </a:r>
            <a:r>
              <a:rPr lang="en-US" dirty="0" err="1" smtClean="0"/>
              <a:t>sonrası</a:t>
            </a:r>
            <a:r>
              <a:rPr lang="en-US" dirty="0" smtClean="0"/>
              <a:t> 3.yıla </a:t>
            </a:r>
            <a:r>
              <a:rPr lang="en-US" dirty="0" err="1" smtClean="0"/>
              <a:t>oranla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olduğunu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: Bu da 5 </a:t>
            </a:r>
            <a:r>
              <a:rPr lang="en-US" dirty="0" err="1" smtClean="0"/>
              <a:t>yıllık</a:t>
            </a:r>
            <a:r>
              <a:rPr lang="en-US" dirty="0" smtClean="0"/>
              <a:t> </a:t>
            </a:r>
            <a:r>
              <a:rPr lang="en-US" dirty="0" err="1" smtClean="0"/>
              <a:t>aralıklarla</a:t>
            </a:r>
            <a:r>
              <a:rPr lang="en-US" dirty="0" smtClean="0"/>
              <a:t> </a:t>
            </a:r>
            <a:r>
              <a:rPr lang="en-US" dirty="0" err="1" smtClean="0"/>
              <a:t>yapılacak</a:t>
            </a:r>
            <a:r>
              <a:rPr lang="en-US" dirty="0" smtClean="0"/>
              <a:t> HPV </a:t>
            </a:r>
            <a:r>
              <a:rPr lang="en-US" dirty="0" err="1" smtClean="0"/>
              <a:t>taramasının</a:t>
            </a:r>
            <a:r>
              <a:rPr lang="en-US" dirty="0" smtClean="0"/>
              <a:t> 3 </a:t>
            </a:r>
            <a:r>
              <a:rPr lang="en-US" dirty="0" err="1" smtClean="0"/>
              <a:t>yıllık</a:t>
            </a:r>
            <a:r>
              <a:rPr lang="en-US" dirty="0" smtClean="0"/>
              <a:t> </a:t>
            </a:r>
            <a:r>
              <a:rPr lang="en-US" dirty="0" err="1" smtClean="0"/>
              <a:t>sitoloji</a:t>
            </a:r>
            <a:r>
              <a:rPr lang="en-US" dirty="0" smtClean="0"/>
              <a:t> </a:t>
            </a:r>
            <a:r>
              <a:rPr lang="en-US" dirty="0" err="1" smtClean="0"/>
              <a:t>taramasına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güvenli</a:t>
            </a:r>
            <a:r>
              <a:rPr lang="en-US" dirty="0" smtClean="0"/>
              <a:t> </a:t>
            </a:r>
            <a:r>
              <a:rPr lang="en-US" dirty="0" err="1" smtClean="0"/>
              <a:t>olacağını</a:t>
            </a:r>
            <a:r>
              <a:rPr lang="en-US" dirty="0" smtClean="0"/>
              <a:t> </a:t>
            </a:r>
            <a:r>
              <a:rPr lang="en-US" dirty="0" err="1" smtClean="0"/>
              <a:t>gösermektedir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****</a:t>
            </a:r>
            <a:r>
              <a:rPr lang="en-US" dirty="0" err="1" smtClean="0"/>
              <a:t>Otörlerin</a:t>
            </a:r>
            <a:r>
              <a:rPr lang="en-US" dirty="0" smtClean="0"/>
              <a:t> </a:t>
            </a:r>
            <a:r>
              <a:rPr lang="en-US" dirty="0" err="1" smtClean="0"/>
              <a:t>sonuç</a:t>
            </a:r>
            <a:r>
              <a:rPr lang="en-US" dirty="0" smtClean="0"/>
              <a:t> </a:t>
            </a:r>
            <a:r>
              <a:rPr lang="en-US" dirty="0" err="1" smtClean="0"/>
              <a:t>yorumu:HPV</a:t>
            </a:r>
            <a:r>
              <a:rPr lang="en-US" dirty="0" smtClean="0"/>
              <a:t> based screening provides 60-70% greater protection against invasive cervical carcinomas compared with cytology. Data from large-scale </a:t>
            </a:r>
            <a:r>
              <a:rPr lang="en-US" dirty="0" err="1" smtClean="0"/>
              <a:t>randomised</a:t>
            </a:r>
            <a:r>
              <a:rPr lang="en-US" dirty="0" smtClean="0"/>
              <a:t> trials support initiation of HPV-based screening from age 30 years and extension of screening intervals to at</a:t>
            </a:r>
            <a:r>
              <a:rPr lang="en-US" baseline="0" dirty="0" smtClean="0"/>
              <a:t> least 5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495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Key</a:t>
            </a:r>
            <a:r>
              <a:rPr lang="tr-TR" b="1" dirty="0" smtClean="0"/>
              <a:t> Point</a:t>
            </a:r>
          </a:p>
          <a:p>
            <a:pPr marL="171450" indent="-171450">
              <a:buFont typeface="Arial"/>
              <a:buChar char="•"/>
            </a:pPr>
            <a:r>
              <a:rPr lang="tr-TR" b="1" dirty="0" err="1" smtClean="0"/>
              <a:t>Pap</a:t>
            </a:r>
            <a:r>
              <a:rPr lang="tr-TR" b="1" dirty="0" smtClean="0"/>
              <a:t> </a:t>
            </a:r>
            <a:r>
              <a:rPr lang="tr-TR" b="1" dirty="0" err="1" smtClean="0"/>
              <a:t>smearin</a:t>
            </a:r>
            <a:r>
              <a:rPr lang="tr-TR" b="1" dirty="0" smtClean="0"/>
              <a:t> bugüne kadar başardıkları yadsınamaz; 20. yy ortalarından bu yana </a:t>
            </a:r>
            <a:r>
              <a:rPr lang="tr-TR" b="1" dirty="0" err="1" smtClean="0"/>
              <a:t>serviks</a:t>
            </a:r>
            <a:r>
              <a:rPr lang="tr-TR" b="1" dirty="0" smtClean="0"/>
              <a:t> kanserinin hem </a:t>
            </a:r>
            <a:r>
              <a:rPr lang="tr-TR" b="1" dirty="0" err="1" smtClean="0"/>
              <a:t>insidansı</a:t>
            </a:r>
            <a:r>
              <a:rPr lang="tr-TR" b="1" dirty="0" smtClean="0"/>
              <a:t> hem de </a:t>
            </a:r>
            <a:r>
              <a:rPr lang="tr-TR" b="1" dirty="0" err="1" smtClean="0"/>
              <a:t>mortalitesinde</a:t>
            </a:r>
            <a:r>
              <a:rPr lang="tr-TR" b="1" dirty="0" smtClean="0"/>
              <a:t> %80’e varan oranlarda azalma sağlanmıştır. </a:t>
            </a:r>
          </a:p>
          <a:p>
            <a:pPr marL="171450" indent="-171450">
              <a:buFont typeface="Arial"/>
              <a:buChar char="•"/>
            </a:pPr>
            <a:r>
              <a:rPr lang="tr-TR" b="1" baseline="0" dirty="0" smtClean="0"/>
              <a:t>Ancak tek bir </a:t>
            </a:r>
            <a:r>
              <a:rPr lang="tr-TR" b="1" baseline="0" dirty="0" err="1" smtClean="0"/>
              <a:t>Pap</a:t>
            </a:r>
            <a:r>
              <a:rPr lang="tr-TR" b="1" baseline="0" dirty="0" smtClean="0"/>
              <a:t> test </a:t>
            </a:r>
            <a:r>
              <a:rPr lang="tr-TR" b="1" baseline="0" dirty="0" err="1" smtClean="0"/>
              <a:t>malesef</a:t>
            </a:r>
            <a:r>
              <a:rPr lang="tr-TR" b="1" baseline="0" dirty="0" smtClean="0"/>
              <a:t> yeterince başarılı değildir; yalnızca %50-60 oranında duyarlıdır ve etkinlik için testin sık tekrarı gereklidir.</a:t>
            </a:r>
          </a:p>
          <a:p>
            <a:pPr marL="171450" indent="-171450">
              <a:buFont typeface="Arial"/>
              <a:buChar char="•"/>
            </a:pPr>
            <a:r>
              <a:rPr lang="tr-TR" b="1" baseline="0" dirty="0" smtClean="0"/>
              <a:t>Sık tekrar edilmezse; tarama aralığı 1 yıldan 3 yıla çıkartıldığında </a:t>
            </a:r>
            <a:r>
              <a:rPr lang="tr-TR" b="1" baseline="0" dirty="0" err="1" smtClean="0"/>
              <a:t>serviks</a:t>
            </a:r>
            <a:r>
              <a:rPr lang="tr-TR" b="1" baseline="0" dirty="0" smtClean="0"/>
              <a:t> kanser riski de 3e katlanmaktadır.  </a:t>
            </a:r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600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NTCC’de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HPV </a:t>
            </a:r>
            <a:r>
              <a:rPr lang="en-US" dirty="0" err="1" smtClean="0"/>
              <a:t>pozitif</a:t>
            </a:r>
            <a:r>
              <a:rPr lang="en-US" dirty="0" smtClean="0"/>
              <a:t> </a:t>
            </a:r>
            <a:r>
              <a:rPr lang="en-US" dirty="0" err="1" smtClean="0"/>
              <a:t>hastalara</a:t>
            </a:r>
            <a:r>
              <a:rPr lang="en-US" dirty="0" smtClean="0"/>
              <a:t> </a:t>
            </a:r>
            <a:r>
              <a:rPr lang="en-US" dirty="0" err="1" smtClean="0"/>
              <a:t>kolposkopi</a:t>
            </a:r>
            <a:r>
              <a:rPr lang="en-US" dirty="0" smtClean="0"/>
              <a:t> </a:t>
            </a:r>
            <a:r>
              <a:rPr lang="en-US" dirty="0" err="1" smtClean="0"/>
              <a:t>biyopsi</a:t>
            </a:r>
            <a:r>
              <a:rPr lang="en-US" dirty="0" smtClean="0"/>
              <a:t> </a:t>
            </a:r>
            <a:r>
              <a:rPr lang="en-US" dirty="0" err="1" smtClean="0"/>
              <a:t>yapılmış</a:t>
            </a:r>
            <a:r>
              <a:rPr lang="en-US" dirty="0" smtClean="0"/>
              <a:t>, </a:t>
            </a:r>
            <a:r>
              <a:rPr lang="en-US" dirty="0" err="1" smtClean="0"/>
              <a:t>kolposkopi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biyopsi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oranlarının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arttığını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görüyoruz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ancak</a:t>
            </a:r>
            <a:r>
              <a:rPr lang="en-US" baseline="0" dirty="0" smtClean="0"/>
              <a:t> NTCC </a:t>
            </a:r>
            <a:r>
              <a:rPr lang="en-US" baseline="0" dirty="0" err="1" smtClean="0"/>
              <a:t>datası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çıkartıldığında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triyaj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yapıldığında</a:t>
            </a:r>
            <a:r>
              <a:rPr lang="en-US" baseline="0" dirty="0" smtClean="0"/>
              <a:t>) HPV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Sitoloji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kollarında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biyopsi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oranlarında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fark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3982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başka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çalışma</a:t>
            </a:r>
            <a:r>
              <a:rPr lang="en-US" dirty="0" smtClean="0"/>
              <a:t> ATHENA </a:t>
            </a:r>
            <a:r>
              <a:rPr lang="en-US" dirty="0" err="1" smtClean="0"/>
              <a:t>çalışması</a:t>
            </a:r>
            <a:r>
              <a:rPr lang="en-US" dirty="0" smtClean="0"/>
              <a:t>, 3 </a:t>
            </a:r>
            <a:r>
              <a:rPr lang="en-US" dirty="0" err="1" smtClean="0"/>
              <a:t>yıllık</a:t>
            </a:r>
            <a:r>
              <a:rPr lang="en-US" dirty="0" smtClean="0"/>
              <a:t> </a:t>
            </a:r>
            <a:r>
              <a:rPr lang="en-US" dirty="0" err="1" smtClean="0"/>
              <a:t>sonuçları</a:t>
            </a:r>
            <a:r>
              <a:rPr lang="en-US" dirty="0" smtClean="0"/>
              <a:t> </a:t>
            </a:r>
            <a:r>
              <a:rPr lang="en-US" dirty="0" err="1" smtClean="0"/>
              <a:t>yakın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zamanda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yayınlandı</a:t>
            </a:r>
            <a:endParaRPr lang="en-US" baseline="0" dirty="0" smtClean="0"/>
          </a:p>
          <a:p>
            <a:r>
              <a:rPr lang="en-US" baseline="0" dirty="0" smtClean="0"/>
              <a:t>Primer HPV </a:t>
            </a:r>
            <a:r>
              <a:rPr lang="en-US" baseline="0" dirty="0" err="1" smtClean="0"/>
              <a:t>taraması</a:t>
            </a:r>
            <a:r>
              <a:rPr lang="en-US" baseline="0" dirty="0" smtClean="0"/>
              <a:t>, 42000 hasta, 25y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üzeri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kohort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çalışma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3 </a:t>
            </a:r>
            <a:r>
              <a:rPr lang="en-US" baseline="0" dirty="0" err="1" smtClean="0"/>
              <a:t>farklı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tarama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stratejisi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karşılaştırıldı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sitoloji</a:t>
            </a:r>
            <a:r>
              <a:rPr lang="en-US" baseline="0" dirty="0" smtClean="0"/>
              <a:t>, hybrid str.,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primer HPV (16/18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sitoloji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triyaj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dahil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8975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yıllık</a:t>
            </a:r>
            <a:r>
              <a:rPr lang="en-US" dirty="0" smtClean="0"/>
              <a:t> </a:t>
            </a:r>
            <a:r>
              <a:rPr lang="en-US" dirty="0" err="1" smtClean="0"/>
              <a:t>kümülatif</a:t>
            </a:r>
            <a:r>
              <a:rPr lang="en-US" dirty="0" smtClean="0"/>
              <a:t> CIN3+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insidansına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baktığımızda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sitolojisi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negatif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grupta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oran</a:t>
            </a:r>
            <a:r>
              <a:rPr lang="en-US" baseline="0" dirty="0" smtClean="0"/>
              <a:t> %0.08 </a:t>
            </a:r>
            <a:r>
              <a:rPr lang="en-US" baseline="0" dirty="0" err="1" smtClean="0"/>
              <a:t>iken</a:t>
            </a:r>
            <a:r>
              <a:rPr lang="en-US" baseline="0" dirty="0" smtClean="0"/>
              <a:t> HPV </a:t>
            </a:r>
            <a:r>
              <a:rPr lang="en-US" baseline="0" dirty="0" err="1" smtClean="0"/>
              <a:t>negatif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grupta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oranın</a:t>
            </a:r>
            <a:r>
              <a:rPr lang="en-US" baseline="0" dirty="0" smtClean="0"/>
              <a:t> %0.3’e </a:t>
            </a:r>
            <a:r>
              <a:rPr lang="en-US" baseline="0" dirty="0" err="1" smtClean="0"/>
              <a:t>düştüğünü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görüyoruz</a:t>
            </a:r>
            <a:endParaRPr lang="en-US" baseline="0" dirty="0" smtClean="0"/>
          </a:p>
          <a:p>
            <a:r>
              <a:rPr lang="en-US" baseline="0" dirty="0" err="1" smtClean="0"/>
              <a:t>Yani</a:t>
            </a:r>
            <a:r>
              <a:rPr lang="en-US" baseline="0" dirty="0" smtClean="0"/>
              <a:t> HPV </a:t>
            </a:r>
            <a:r>
              <a:rPr lang="en-US" baseline="0" dirty="0" err="1" smtClean="0"/>
              <a:t>negatifliği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sitolojiye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göre</a:t>
            </a:r>
            <a:r>
              <a:rPr lang="en-US" baseline="0" dirty="0" smtClean="0"/>
              <a:t> CIN3 </a:t>
            </a:r>
            <a:r>
              <a:rPr lang="en-US" baseline="0" dirty="0" err="1" smtClean="0"/>
              <a:t>riskinin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yarıya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düşeceğini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gösteriyor</a:t>
            </a:r>
            <a:endParaRPr lang="en-US" baseline="0" dirty="0" smtClean="0"/>
          </a:p>
          <a:p>
            <a:r>
              <a:rPr lang="en-US" baseline="0" dirty="0" smtClean="0"/>
              <a:t>HPV ye </a:t>
            </a:r>
            <a:r>
              <a:rPr lang="en-US" baseline="0" dirty="0" err="1" smtClean="0"/>
              <a:t>sitoloji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eklenmesi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Cotest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riski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fazla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düşürmüyor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yani</a:t>
            </a:r>
            <a:r>
              <a:rPr lang="en-US" baseline="0" dirty="0" smtClean="0"/>
              <a:t> HPV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cotest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arasında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fark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olmadığını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Arbyn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metaanalizinden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burada</a:t>
            </a:r>
            <a:r>
              <a:rPr lang="en-US" baseline="0" dirty="0" smtClean="0"/>
              <a:t> da </a:t>
            </a:r>
            <a:r>
              <a:rPr lang="en-US" baseline="0" smtClean="0"/>
              <a:t>görüyoruz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</a:t>
            </a:r>
            <a:r>
              <a:rPr lang="en-US" dirty="0" err="1" smtClean="0"/>
              <a:t>Başlangıç</a:t>
            </a:r>
            <a:r>
              <a:rPr lang="en-US" dirty="0" smtClean="0"/>
              <a:t> test </a:t>
            </a:r>
            <a:r>
              <a:rPr lang="en-US" dirty="0" err="1" smtClean="0"/>
              <a:t>sonuçlarının</a:t>
            </a:r>
            <a:r>
              <a:rPr lang="en-US" dirty="0" smtClean="0"/>
              <a:t> (HPV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PAP) </a:t>
            </a:r>
            <a:r>
              <a:rPr lang="en-US" baseline="0" dirty="0" err="1" smtClean="0"/>
              <a:t>tüm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farklı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kombinasyonlarına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göre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yıllık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kümülatif</a:t>
            </a:r>
            <a:r>
              <a:rPr lang="en-US" baseline="0" dirty="0" smtClean="0"/>
              <a:t> CIN3+ </a:t>
            </a:r>
            <a:r>
              <a:rPr lang="en-US" baseline="0" dirty="0" err="1" smtClean="0"/>
              <a:t>oranları</a:t>
            </a:r>
            <a:endParaRPr lang="en-US" baseline="0" dirty="0" smtClean="0"/>
          </a:p>
          <a:p>
            <a:r>
              <a:rPr lang="en-US" baseline="0" dirty="0" smtClean="0"/>
              <a:t>**HPV </a:t>
            </a:r>
            <a:r>
              <a:rPr lang="en-US" baseline="0" dirty="0" err="1" smtClean="0"/>
              <a:t>Negatif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Cotest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Negatif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grupta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Sitoloji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Negatif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göre</a:t>
            </a:r>
            <a:r>
              <a:rPr lang="en-US" baseline="0" dirty="0" smtClean="0"/>
              <a:t> CIN3+ </a:t>
            </a:r>
            <a:r>
              <a:rPr lang="en-US" baseline="0" dirty="0" err="1" smtClean="0"/>
              <a:t>gelişim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oranları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yaklaşık</a:t>
            </a:r>
            <a:r>
              <a:rPr lang="en-US" baseline="0" dirty="0" smtClean="0"/>
              <a:t> %60 </a:t>
            </a:r>
            <a:r>
              <a:rPr lang="en-US" baseline="0" dirty="0" err="1" smtClean="0"/>
              <a:t>daha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(CIR ratio 0.38)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626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Bütün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en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çalışmaların</a:t>
            </a:r>
            <a:r>
              <a:rPr lang="en-US" dirty="0" smtClean="0"/>
              <a:t> </a:t>
            </a:r>
            <a:r>
              <a:rPr lang="en-US" dirty="0" err="1" smtClean="0"/>
              <a:t>hepsinde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HPV </a:t>
            </a:r>
            <a:r>
              <a:rPr lang="en-US" dirty="0" err="1" smtClean="0"/>
              <a:t>sonrası</a:t>
            </a:r>
            <a:r>
              <a:rPr lang="en-US" dirty="0" smtClean="0"/>
              <a:t> CIN3 </a:t>
            </a:r>
            <a:r>
              <a:rPr lang="en-US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riskinin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sitolojiye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oranla</a:t>
            </a:r>
            <a:r>
              <a:rPr lang="en-US" baseline="0" dirty="0" smtClean="0"/>
              <a:t> %50-70 </a:t>
            </a:r>
            <a:r>
              <a:rPr lang="en-US" baseline="0" dirty="0" err="1" smtClean="0"/>
              <a:t>arasında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azaldığını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görüyoruz</a:t>
            </a:r>
            <a:r>
              <a:rPr lang="en-US" baseline="0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3603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*HPV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Pozitif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olguların</a:t>
            </a:r>
            <a:r>
              <a:rPr lang="en-US" baseline="0" dirty="0" smtClean="0"/>
              <a:t> HPV 16,18 </a:t>
            </a:r>
            <a:r>
              <a:rPr lang="en-US" baseline="0" dirty="0" err="1" smtClean="0"/>
              <a:t>genotipleme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diğer</a:t>
            </a:r>
            <a:r>
              <a:rPr lang="en-US" baseline="0" dirty="0" smtClean="0"/>
              <a:t> 12 </a:t>
            </a:r>
            <a:r>
              <a:rPr lang="en-US" baseline="0" dirty="0" err="1" smtClean="0"/>
              <a:t>hr</a:t>
            </a:r>
            <a:r>
              <a:rPr lang="en-US" baseline="0" dirty="0" smtClean="0"/>
              <a:t> HPV </a:t>
            </a:r>
            <a:r>
              <a:rPr lang="en-US" baseline="0" dirty="0" err="1" smtClean="0"/>
              <a:t>pozitifliğinde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ise</a:t>
            </a:r>
            <a:r>
              <a:rPr lang="en-US" baseline="0" dirty="0" smtClean="0"/>
              <a:t> reflex </a:t>
            </a:r>
            <a:r>
              <a:rPr lang="en-US" baseline="0" dirty="0" err="1" smtClean="0"/>
              <a:t>sitoloji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triyajı</a:t>
            </a:r>
            <a:r>
              <a:rPr lang="en-US" baseline="0" dirty="0" smtClean="0"/>
              <a:t> (ATHENA 2015, POSTHOC ANALİZİ) </a:t>
            </a:r>
            <a:r>
              <a:rPr lang="en-US" baseline="0" dirty="0" err="1" smtClean="0"/>
              <a:t>güvenlik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test </a:t>
            </a:r>
            <a:r>
              <a:rPr lang="en-US" baseline="0" dirty="0" err="1" smtClean="0"/>
              <a:t>faydası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açısından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uygun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dengeyi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yakalamıştır</a:t>
            </a:r>
            <a:endParaRPr lang="en-US" baseline="0" dirty="0" smtClean="0"/>
          </a:p>
          <a:p>
            <a:r>
              <a:rPr lang="en-US" baseline="0" dirty="0" smtClean="0"/>
              <a:t>**Bu </a:t>
            </a:r>
            <a:r>
              <a:rPr lang="en-US" baseline="0" dirty="0" err="1" smtClean="0"/>
              <a:t>strateji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diğer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triyaj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stratejilerine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oranla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CIN3+ </a:t>
            </a:r>
            <a:r>
              <a:rPr lang="en-US" baseline="0" dirty="0" err="1" smtClean="0"/>
              <a:t>olguyu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atlamış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mantıklı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sayıda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tarama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testi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kolposkopi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gerektirmiştir</a:t>
            </a:r>
            <a:endParaRPr lang="en-US" baseline="0" dirty="0" smtClean="0"/>
          </a:p>
          <a:p>
            <a:r>
              <a:rPr lang="en-US" baseline="0" dirty="0" smtClean="0"/>
              <a:t>***</a:t>
            </a:r>
            <a:r>
              <a:rPr lang="en-US" baseline="0" dirty="0" err="1" smtClean="0"/>
              <a:t>Şuanda</a:t>
            </a:r>
            <a:r>
              <a:rPr lang="en-US" baseline="0" dirty="0" smtClean="0"/>
              <a:t> HPV </a:t>
            </a:r>
            <a:r>
              <a:rPr lang="en-US" baseline="0" dirty="0" err="1" smtClean="0"/>
              <a:t>Pozitif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hastalarda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triyaj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stratejilerini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değerlendiren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birçok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çalışma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yürümektedir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buna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göre</a:t>
            </a:r>
            <a:r>
              <a:rPr lang="en-US" baseline="0" dirty="0" smtClean="0"/>
              <a:t> HPV+ </a:t>
            </a:r>
            <a:r>
              <a:rPr lang="en-US" baseline="0" dirty="0" err="1" smtClean="0"/>
              <a:t>hastaların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triyajına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yönelik</a:t>
            </a:r>
            <a:r>
              <a:rPr lang="en-US" baseline="0" dirty="0" smtClean="0"/>
              <a:t> guideline </a:t>
            </a:r>
            <a:r>
              <a:rPr lang="en-US" baseline="0" dirty="0" err="1" smtClean="0"/>
              <a:t>güncellenebilir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2020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Refleks</a:t>
            </a:r>
            <a:r>
              <a:rPr lang="en-US" dirty="0" smtClean="0"/>
              <a:t> </a:t>
            </a:r>
            <a:r>
              <a:rPr lang="en-US" dirty="0" err="1" smtClean="0"/>
              <a:t>sitolojide</a:t>
            </a:r>
            <a:r>
              <a:rPr lang="en-US" dirty="0" smtClean="0"/>
              <a:t> </a:t>
            </a:r>
            <a:r>
              <a:rPr lang="en-US" dirty="0" err="1" smtClean="0"/>
              <a:t>yaklaşık</a:t>
            </a:r>
            <a:r>
              <a:rPr lang="en-US" dirty="0" smtClean="0"/>
              <a:t> %20 </a:t>
            </a:r>
            <a:r>
              <a:rPr lang="en-US" dirty="0" err="1" smtClean="0"/>
              <a:t>anormal</a:t>
            </a:r>
            <a:r>
              <a:rPr lang="en-US" dirty="0" smtClean="0"/>
              <a:t> </a:t>
            </a:r>
            <a:r>
              <a:rPr lang="en-US" dirty="0" err="1" smtClean="0"/>
              <a:t>sitoloji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944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842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Key</a:t>
            </a:r>
            <a:r>
              <a:rPr lang="tr-TR" b="1" dirty="0" smtClean="0"/>
              <a:t> Point</a:t>
            </a:r>
          </a:p>
          <a:p>
            <a:pPr marL="171450" indent="-171450">
              <a:buFont typeface="Arial"/>
              <a:buChar char="•"/>
            </a:pPr>
            <a:r>
              <a:rPr lang="tr-TR" b="1" dirty="0" err="1" smtClean="0"/>
              <a:t>Pap</a:t>
            </a:r>
            <a:r>
              <a:rPr lang="tr-TR" b="1" dirty="0" smtClean="0"/>
              <a:t> testi sık tekrarladığınız zaman da özellikle genç hastalarda </a:t>
            </a:r>
            <a:r>
              <a:rPr lang="tr-TR" b="1" dirty="0" err="1" smtClean="0"/>
              <a:t>morbidite</a:t>
            </a:r>
            <a:r>
              <a:rPr lang="tr-TR" b="1" dirty="0" smtClean="0"/>
              <a:t> artışı olmakta</a:t>
            </a:r>
          </a:p>
          <a:p>
            <a:pPr marL="171450" indent="-171450">
              <a:buFont typeface="Arial"/>
              <a:buChar char="•"/>
            </a:pPr>
            <a:r>
              <a:rPr lang="tr-TR" b="1" dirty="0" smtClean="0"/>
              <a:t>Hem</a:t>
            </a:r>
            <a:r>
              <a:rPr lang="tr-TR" b="1" baseline="0" dirty="0" smtClean="0"/>
              <a:t> kendi kendine </a:t>
            </a:r>
            <a:r>
              <a:rPr lang="tr-TR" b="1" baseline="0" dirty="0" err="1" smtClean="0"/>
              <a:t>regrese</a:t>
            </a:r>
            <a:r>
              <a:rPr lang="tr-TR" b="1" baseline="0" dirty="0" smtClean="0"/>
              <a:t> olma ihtimali yüksek olan CIN2 gibi lezyonların LEEP/</a:t>
            </a:r>
            <a:r>
              <a:rPr lang="tr-TR" b="1" baseline="0" dirty="0" err="1" smtClean="0"/>
              <a:t>Konizasyonla</a:t>
            </a:r>
            <a:r>
              <a:rPr lang="tr-TR" b="1" baseline="0" dirty="0" smtClean="0"/>
              <a:t> gereksiz tedavisi</a:t>
            </a:r>
          </a:p>
          <a:p>
            <a:pPr marL="171450" indent="-171450">
              <a:buFont typeface="Arial"/>
              <a:buChar char="•"/>
            </a:pPr>
            <a:r>
              <a:rPr lang="tr-TR" b="1" baseline="0" dirty="0" smtClean="0"/>
              <a:t>Hem de bu </a:t>
            </a:r>
            <a:r>
              <a:rPr lang="tr-TR" b="1" baseline="0" dirty="0" err="1" smtClean="0"/>
              <a:t>konizasyon</a:t>
            </a:r>
            <a:r>
              <a:rPr lang="tr-TR" b="1" baseline="0" dirty="0" smtClean="0"/>
              <a:t> tedavisine bağlı </a:t>
            </a:r>
            <a:r>
              <a:rPr lang="tr-TR" b="1" baseline="0" dirty="0" err="1" smtClean="0"/>
              <a:t>perinatal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morbiditede</a:t>
            </a:r>
            <a:r>
              <a:rPr lang="tr-TR" b="1" baseline="0" dirty="0" smtClean="0"/>
              <a:t>; </a:t>
            </a:r>
            <a:r>
              <a:rPr lang="tr-TR" b="1" baseline="0" dirty="0" err="1" smtClean="0"/>
              <a:t>preterm</a:t>
            </a:r>
            <a:r>
              <a:rPr lang="tr-TR" b="1" baseline="0" dirty="0" smtClean="0"/>
              <a:t> eylem, PROM gibi; 2.5 kata varan oranlarda bir artışın söz konusu olduğunu biliyoruz</a:t>
            </a:r>
          </a:p>
          <a:p>
            <a:r>
              <a:rPr lang="tr-TR" sz="1200" b="1" dirty="0" err="1" smtClean="0">
                <a:solidFill>
                  <a:srgbClr val="140587"/>
                </a:solidFill>
              </a:rPr>
              <a:t>Kyrgiou</a:t>
            </a:r>
            <a:r>
              <a:rPr lang="tr-TR" sz="1200" b="1" dirty="0" smtClean="0">
                <a:solidFill>
                  <a:srgbClr val="140587"/>
                </a:solidFill>
              </a:rPr>
              <a:t> M, et al. </a:t>
            </a:r>
            <a:r>
              <a:rPr lang="tr-TR" sz="1200" b="1" i="1" dirty="0" err="1" smtClean="0">
                <a:solidFill>
                  <a:srgbClr val="140587"/>
                </a:solidFill>
              </a:rPr>
              <a:t>Lancet</a:t>
            </a:r>
            <a:r>
              <a:rPr lang="tr-TR" sz="1200" b="1" i="1" dirty="0" smtClean="0">
                <a:solidFill>
                  <a:srgbClr val="140587"/>
                </a:solidFill>
              </a:rPr>
              <a:t>. 2006;367:489-498</a:t>
            </a:r>
          </a:p>
          <a:p>
            <a:r>
              <a:rPr lang="tr-TR" sz="1200" b="1" i="1" dirty="0" err="1" smtClean="0">
                <a:solidFill>
                  <a:srgbClr val="140587"/>
                </a:solidFill>
              </a:rPr>
              <a:t>Arbyn</a:t>
            </a:r>
            <a:r>
              <a:rPr lang="tr-TR" sz="1200" b="1" i="1" dirty="0" smtClean="0">
                <a:solidFill>
                  <a:srgbClr val="140587"/>
                </a:solidFill>
              </a:rPr>
              <a:t>  M, et al. BMJ 2008;337:a1284</a:t>
            </a:r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212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Key</a:t>
            </a:r>
            <a:r>
              <a:rPr lang="tr-TR" b="1" dirty="0" smtClean="0"/>
              <a:t> Point</a:t>
            </a:r>
          </a:p>
          <a:p>
            <a:pPr marL="171450" indent="-171450">
              <a:buFont typeface="Arial"/>
              <a:buChar char="•"/>
            </a:pPr>
            <a:r>
              <a:rPr lang="tr-TR" b="1" dirty="0" smtClean="0"/>
              <a:t>Peki daha etkin ve kesin bir tarama yöntemi var mıdır?</a:t>
            </a:r>
          </a:p>
          <a:p>
            <a:pPr marL="171450" indent="-171450">
              <a:buFont typeface="Arial"/>
              <a:buChar char="•"/>
            </a:pPr>
            <a:r>
              <a:rPr lang="tr-TR" b="1" dirty="0" smtClean="0"/>
              <a:t>HPV Testi ile tek bir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pap</a:t>
            </a:r>
            <a:r>
              <a:rPr lang="tr-TR" b="1" baseline="0" dirty="0" smtClean="0"/>
              <a:t> testin atladığı lezyonların %25-50si saptanabilir</a:t>
            </a:r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78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Key</a:t>
            </a:r>
            <a:r>
              <a:rPr lang="tr-TR" b="1" baseline="0" dirty="0" smtClean="0"/>
              <a:t> P</a:t>
            </a:r>
            <a:r>
              <a:rPr lang="tr-TR" b="1" dirty="0" smtClean="0"/>
              <a:t>oint</a:t>
            </a:r>
          </a:p>
          <a:p>
            <a:r>
              <a:rPr lang="tr-TR" b="1" dirty="0" smtClean="0"/>
              <a:t>Yaş önemli, 20’li yaşlarda </a:t>
            </a:r>
            <a:r>
              <a:rPr lang="tr-TR" b="1" dirty="0" err="1" smtClean="0"/>
              <a:t>peak</a:t>
            </a:r>
            <a:r>
              <a:rPr lang="tr-TR" b="1" dirty="0" smtClean="0"/>
              <a:t> yapıyor; %30’larda,</a:t>
            </a:r>
            <a:r>
              <a:rPr lang="tr-TR" b="1" baseline="0" dirty="0" smtClean="0"/>
              <a:t> 30lu yaşlarda %10lar seviyesine geliyor ve yaşla beraber biraz daha düşüyor. </a:t>
            </a:r>
            <a:endParaRPr lang="tr-TR" b="1" dirty="0" smtClean="0"/>
          </a:p>
          <a:p>
            <a:r>
              <a:rPr lang="tr-TR" b="1" dirty="0" smtClean="0"/>
              <a:t>Background</a:t>
            </a:r>
          </a:p>
          <a:p>
            <a:r>
              <a:rPr lang="tr-TR" b="1" dirty="0" err="1" smtClean="0"/>
              <a:t>References</a:t>
            </a:r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969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Key</a:t>
            </a:r>
            <a:r>
              <a:rPr lang="tr-TR" b="1" dirty="0" smtClean="0"/>
              <a:t> Point</a:t>
            </a:r>
          </a:p>
          <a:p>
            <a:r>
              <a:rPr lang="tr-TR" b="1" dirty="0" smtClean="0"/>
              <a:t>Solda </a:t>
            </a:r>
            <a:r>
              <a:rPr lang="tr-TR" b="1" dirty="0" err="1" smtClean="0"/>
              <a:t>Guanacaste</a:t>
            </a:r>
            <a:r>
              <a:rPr lang="tr-TR" b="1" dirty="0" smtClean="0"/>
              <a:t> doğal seyir çalışmasına baktığımızda, HPV enfeksiyonu büyük oranda vücuttan bağışıklık sisteminin etkisiyle temizleniyor; ancak %10’luk şanssız bir grupta </a:t>
            </a:r>
            <a:r>
              <a:rPr lang="tr-TR" b="1" dirty="0" err="1" smtClean="0"/>
              <a:t>persiste</a:t>
            </a:r>
            <a:r>
              <a:rPr lang="tr-TR" b="1" dirty="0" smtClean="0"/>
              <a:t> ettiğini ve </a:t>
            </a:r>
            <a:r>
              <a:rPr lang="tr-TR" b="1" dirty="0" err="1" smtClean="0"/>
              <a:t>persite</a:t>
            </a:r>
            <a:r>
              <a:rPr lang="tr-TR" b="1" dirty="0" smtClean="0"/>
              <a:t> eden grupta da çoğunlukla CIN3 lezyonların geliştiğini görüyoruz.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smtClean="0"/>
              <a:t>Sağ tarafta da Yeni Zelanda datasını görüyorsunuz. Çok da etik bir çalışma olduğunu söyleyemeyiz çünkü</a:t>
            </a:r>
            <a:r>
              <a:rPr lang="tr-TR" b="1" baseline="0" dirty="0" smtClean="0"/>
              <a:t> </a:t>
            </a:r>
            <a:r>
              <a:rPr lang="tr-TR" b="1" dirty="0" smtClean="0"/>
              <a:t>CIN3 lezyonu olanlar takibe alınıyor ve 30 yıl </a:t>
            </a:r>
            <a:r>
              <a:rPr lang="tr-TR" b="1" baseline="0" dirty="0" smtClean="0"/>
              <a:t>hiçbir tedavi verilmeden takip ediliyorlar, 30 yıl sonunda %50’sinde </a:t>
            </a:r>
            <a:r>
              <a:rPr lang="tr-TR" b="1" baseline="0" dirty="0" err="1" smtClean="0"/>
              <a:t>invazif</a:t>
            </a:r>
            <a:r>
              <a:rPr lang="tr-TR" b="1" baseline="0" dirty="0" smtClean="0"/>
              <a:t> kanser geliştiğini görüyoruz. Deme ki CIN3 lezyonlar gerçekten önemli.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baseline="0" dirty="0" err="1" smtClean="0"/>
              <a:t>References</a:t>
            </a:r>
            <a:r>
              <a:rPr lang="tr-TR" b="1" baseline="0" dirty="0" smtClean="0"/>
              <a:t>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r-TR" sz="1200" dirty="0" err="1" smtClean="0">
                <a:solidFill>
                  <a:srgbClr val="140587"/>
                </a:solidFill>
              </a:rPr>
              <a:t>Guanacaste</a:t>
            </a:r>
            <a:r>
              <a:rPr lang="tr-TR" sz="1200" dirty="0" smtClean="0">
                <a:solidFill>
                  <a:srgbClr val="140587"/>
                </a:solidFill>
              </a:rPr>
              <a:t> Natural </a:t>
            </a:r>
            <a:r>
              <a:rPr lang="tr-TR" sz="1200" dirty="0" err="1" smtClean="0">
                <a:solidFill>
                  <a:srgbClr val="140587"/>
                </a:solidFill>
              </a:rPr>
              <a:t>History</a:t>
            </a:r>
            <a:r>
              <a:rPr lang="tr-TR" sz="1200" dirty="0" smtClean="0">
                <a:solidFill>
                  <a:srgbClr val="140587"/>
                </a:solidFill>
              </a:rPr>
              <a:t> </a:t>
            </a:r>
            <a:r>
              <a:rPr lang="tr-TR" sz="1200" dirty="0" err="1" smtClean="0">
                <a:solidFill>
                  <a:srgbClr val="140587"/>
                </a:solidFill>
              </a:rPr>
              <a:t>Study</a:t>
            </a:r>
            <a:r>
              <a:rPr lang="tr-TR" sz="1200" dirty="0" smtClean="0">
                <a:solidFill>
                  <a:srgbClr val="140587"/>
                </a:solidFill>
              </a:rPr>
              <a:t>: </a:t>
            </a:r>
            <a:r>
              <a:rPr lang="tr-TR" sz="1200" dirty="0" err="1" smtClean="0">
                <a:solidFill>
                  <a:srgbClr val="140587"/>
                </a:solidFill>
              </a:rPr>
              <a:t>Rodriguez</a:t>
            </a:r>
            <a:r>
              <a:rPr lang="tr-TR" sz="1200" dirty="0" smtClean="0">
                <a:solidFill>
                  <a:srgbClr val="140587"/>
                </a:solidFill>
              </a:rPr>
              <a:t> AC, et al. J </a:t>
            </a:r>
            <a:r>
              <a:rPr lang="tr-TR" sz="1200" dirty="0" err="1" smtClean="0">
                <a:solidFill>
                  <a:srgbClr val="140587"/>
                </a:solidFill>
              </a:rPr>
              <a:t>Natl</a:t>
            </a:r>
            <a:r>
              <a:rPr lang="tr-TR" sz="1200" dirty="0" smtClean="0">
                <a:solidFill>
                  <a:srgbClr val="140587"/>
                </a:solidFill>
              </a:rPr>
              <a:t> </a:t>
            </a:r>
            <a:r>
              <a:rPr lang="tr-TR" sz="1200" dirty="0" err="1" smtClean="0">
                <a:solidFill>
                  <a:srgbClr val="140587"/>
                </a:solidFill>
              </a:rPr>
              <a:t>Cancer</a:t>
            </a:r>
            <a:r>
              <a:rPr lang="tr-TR" sz="1200" dirty="0" smtClean="0">
                <a:solidFill>
                  <a:srgbClr val="140587"/>
                </a:solidFill>
              </a:rPr>
              <a:t> </a:t>
            </a:r>
            <a:r>
              <a:rPr lang="tr-TR" sz="1200" dirty="0" err="1" smtClean="0">
                <a:solidFill>
                  <a:srgbClr val="140587"/>
                </a:solidFill>
              </a:rPr>
              <a:t>Inst</a:t>
            </a:r>
            <a:r>
              <a:rPr lang="tr-TR" sz="1200" dirty="0" smtClean="0">
                <a:solidFill>
                  <a:srgbClr val="140587"/>
                </a:solidFill>
              </a:rPr>
              <a:t>. 2008;100(7)513-517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r-TR" sz="1200" dirty="0" smtClean="0">
                <a:solidFill>
                  <a:srgbClr val="140587"/>
                </a:solidFill>
              </a:rPr>
              <a:t>New </a:t>
            </a:r>
            <a:r>
              <a:rPr lang="tr-TR" sz="1200" dirty="0" err="1" smtClean="0">
                <a:solidFill>
                  <a:srgbClr val="140587"/>
                </a:solidFill>
              </a:rPr>
              <a:t>Zealand</a:t>
            </a:r>
            <a:r>
              <a:rPr lang="tr-TR" sz="1200" dirty="0" smtClean="0">
                <a:solidFill>
                  <a:srgbClr val="140587"/>
                </a:solidFill>
              </a:rPr>
              <a:t> Data: </a:t>
            </a:r>
            <a:r>
              <a:rPr lang="tr-TR" sz="1200" dirty="0" err="1" smtClean="0">
                <a:solidFill>
                  <a:srgbClr val="140587"/>
                </a:solidFill>
              </a:rPr>
              <a:t>McCredie</a:t>
            </a:r>
            <a:r>
              <a:rPr lang="tr-TR" sz="1200" dirty="0" smtClean="0">
                <a:solidFill>
                  <a:srgbClr val="140587"/>
                </a:solidFill>
              </a:rPr>
              <a:t> MR, et al. </a:t>
            </a:r>
            <a:r>
              <a:rPr lang="tr-TR" sz="1200" dirty="0" err="1" smtClean="0">
                <a:solidFill>
                  <a:srgbClr val="140587"/>
                </a:solidFill>
              </a:rPr>
              <a:t>Lancet</a:t>
            </a:r>
            <a:r>
              <a:rPr lang="tr-TR" sz="1200" dirty="0" smtClean="0">
                <a:solidFill>
                  <a:srgbClr val="140587"/>
                </a:solidFill>
              </a:rPr>
              <a:t> </a:t>
            </a:r>
            <a:r>
              <a:rPr lang="tr-TR" sz="1200" dirty="0" err="1" smtClean="0">
                <a:solidFill>
                  <a:srgbClr val="140587"/>
                </a:solidFill>
              </a:rPr>
              <a:t>Oncology</a:t>
            </a:r>
            <a:r>
              <a:rPr lang="tr-TR" sz="1200" dirty="0" smtClean="0">
                <a:solidFill>
                  <a:srgbClr val="140587"/>
                </a:solidFill>
              </a:rPr>
              <a:t> 2008;9(5):425-434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 smtClean="0">
              <a:solidFill>
                <a:srgbClr val="140587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035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Key</a:t>
            </a:r>
            <a:r>
              <a:rPr lang="tr-TR" b="1" dirty="0" smtClean="0"/>
              <a:t> Point</a:t>
            </a:r>
          </a:p>
          <a:p>
            <a:r>
              <a:rPr lang="tr-TR" b="1" dirty="0" smtClean="0"/>
              <a:t>Bakın HPV enfeksiyonu 20li yaşlarda </a:t>
            </a:r>
            <a:r>
              <a:rPr lang="tr-TR" b="1" dirty="0" err="1" smtClean="0"/>
              <a:t>peak</a:t>
            </a:r>
            <a:r>
              <a:rPr lang="tr-TR" b="1" dirty="0" smtClean="0"/>
              <a:t> yapıyor; bir on yıl sonra 30lu yaşlarda </a:t>
            </a:r>
            <a:r>
              <a:rPr lang="tr-TR" b="1" dirty="0" err="1" smtClean="0"/>
              <a:t>prekanseröz</a:t>
            </a:r>
            <a:r>
              <a:rPr lang="tr-TR" b="1" dirty="0" smtClean="0"/>
              <a:t> lezyonlar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peak</a:t>
            </a:r>
            <a:r>
              <a:rPr lang="tr-TR" b="1" baseline="0" dirty="0" smtClean="0"/>
              <a:t> yapıyor ve ondan bir 10 yıl sonra 40lı yaşlarda </a:t>
            </a:r>
            <a:r>
              <a:rPr lang="tr-TR" b="1" baseline="0" dirty="0" err="1" smtClean="0"/>
              <a:t>invazif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serviks</a:t>
            </a:r>
            <a:r>
              <a:rPr lang="tr-TR" b="1" baseline="0" dirty="0" smtClean="0"/>
              <a:t> kanserinin </a:t>
            </a:r>
            <a:r>
              <a:rPr lang="tr-TR" b="1" baseline="0" dirty="0" err="1" smtClean="0"/>
              <a:t>peak</a:t>
            </a:r>
            <a:r>
              <a:rPr lang="tr-TR" b="1" baseline="0" dirty="0" smtClean="0"/>
              <a:t> yaptığını görüyoruz. O halde HPV enfeksiyonu, artık </a:t>
            </a:r>
            <a:r>
              <a:rPr lang="tr-TR" b="1" baseline="0" dirty="0" err="1" smtClean="0"/>
              <a:t>serviks</a:t>
            </a:r>
            <a:r>
              <a:rPr lang="tr-TR" b="1" baseline="0" dirty="0" smtClean="0"/>
              <a:t> kanseri optimal önleme stratejileri arasında yer almalıdır. </a:t>
            </a:r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632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Key</a:t>
            </a:r>
            <a:r>
              <a:rPr lang="tr-TR" b="1" baseline="0" dirty="0" smtClean="0"/>
              <a:t> Point</a:t>
            </a:r>
          </a:p>
          <a:p>
            <a:pPr marL="171450" indent="-171450">
              <a:buFont typeface="Arial"/>
              <a:buChar char="•"/>
            </a:pPr>
            <a:r>
              <a:rPr lang="tr-TR" b="1" baseline="0" dirty="0" smtClean="0"/>
              <a:t>Peki HPV </a:t>
            </a:r>
            <a:r>
              <a:rPr lang="tr-TR" b="1" baseline="0" dirty="0" err="1" smtClean="0"/>
              <a:t>DNAnın</a:t>
            </a:r>
            <a:r>
              <a:rPr lang="tr-TR" b="1" baseline="0" dirty="0" smtClean="0"/>
              <a:t> taramaya entegrasyonu avantaj olabilir mi?</a:t>
            </a:r>
          </a:p>
          <a:p>
            <a:pPr marL="171450" indent="-171450">
              <a:buFont typeface="Arial"/>
              <a:buChar char="•"/>
            </a:pPr>
            <a:r>
              <a:rPr lang="tr-TR" b="1" baseline="0" dirty="0" smtClean="0"/>
              <a:t>Bakın burada </a:t>
            </a:r>
            <a:r>
              <a:rPr lang="tr-TR" b="1" baseline="0" dirty="0" err="1" smtClean="0"/>
              <a:t>Kaiser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Permenate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Kohortunu</a:t>
            </a:r>
            <a:r>
              <a:rPr lang="tr-TR" b="1" baseline="0" dirty="0" smtClean="0"/>
              <a:t> görüyorsunuz; Dünyada PAP+HPV DNA taraması uygulanan en geniş serilerden birisidir</a:t>
            </a:r>
          </a:p>
          <a:p>
            <a:pPr marL="171450" indent="-171450">
              <a:buFont typeface="Arial"/>
              <a:buChar char="•"/>
            </a:pPr>
            <a:r>
              <a:rPr lang="tr-TR" b="1" baseline="0" dirty="0" smtClean="0"/>
              <a:t>Başlangıçta PAP- HPV DNA- hastaların 15 yıl takip sonunda CIN3 ve ötesi (yani bunlara kanser de dahil) geliştirme riski çok düşük, %1in altında</a:t>
            </a:r>
          </a:p>
          <a:p>
            <a:pPr marL="171450" indent="-171450">
              <a:buFont typeface="Arial"/>
              <a:buChar char="•"/>
            </a:pPr>
            <a:r>
              <a:rPr lang="tr-TR" b="1" baseline="0" dirty="0" smtClean="0"/>
              <a:t>Dolayısıyla </a:t>
            </a:r>
            <a:r>
              <a:rPr lang="tr-TR" b="1" baseline="0" dirty="0" err="1" smtClean="0"/>
              <a:t>serviks</a:t>
            </a:r>
            <a:r>
              <a:rPr lang="tr-TR" b="1" baseline="0" dirty="0" smtClean="0"/>
              <a:t> kanser riski artmadan tarama aralığı uzatılabilir ve sık taramaya bağlı </a:t>
            </a:r>
            <a:r>
              <a:rPr lang="tr-TR" b="1" baseline="0" dirty="0" err="1" smtClean="0"/>
              <a:t>morbidite</a:t>
            </a:r>
            <a:r>
              <a:rPr lang="tr-TR" b="1" baseline="0" dirty="0" smtClean="0"/>
              <a:t> artışı engellenmiş olur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tr-TR" sz="1200" dirty="0" err="1" smtClean="0">
                <a:solidFill>
                  <a:srgbClr val="140587"/>
                </a:solidFill>
              </a:rPr>
              <a:t>Khan</a:t>
            </a:r>
            <a:r>
              <a:rPr lang="tr-TR" sz="1200" dirty="0" smtClean="0">
                <a:solidFill>
                  <a:srgbClr val="140587"/>
                </a:solidFill>
              </a:rPr>
              <a:t> MJ, </a:t>
            </a:r>
            <a:r>
              <a:rPr lang="tr-TR" sz="1200" dirty="0" err="1" smtClean="0">
                <a:solidFill>
                  <a:srgbClr val="140587"/>
                </a:solidFill>
              </a:rPr>
              <a:t>Castle</a:t>
            </a:r>
            <a:r>
              <a:rPr lang="tr-TR" sz="1200" dirty="0" smtClean="0">
                <a:solidFill>
                  <a:srgbClr val="140587"/>
                </a:solidFill>
              </a:rPr>
              <a:t> PE. J </a:t>
            </a:r>
            <a:r>
              <a:rPr lang="tr-TR" sz="1200" dirty="0" err="1" smtClean="0">
                <a:solidFill>
                  <a:srgbClr val="140587"/>
                </a:solidFill>
              </a:rPr>
              <a:t>Natl</a:t>
            </a:r>
            <a:r>
              <a:rPr lang="tr-TR" sz="1200" dirty="0" smtClean="0">
                <a:solidFill>
                  <a:srgbClr val="140587"/>
                </a:solidFill>
              </a:rPr>
              <a:t> </a:t>
            </a:r>
            <a:r>
              <a:rPr lang="tr-TR" sz="1200" dirty="0" err="1" smtClean="0">
                <a:solidFill>
                  <a:srgbClr val="140587"/>
                </a:solidFill>
              </a:rPr>
              <a:t>Cancer</a:t>
            </a:r>
            <a:r>
              <a:rPr lang="tr-TR" sz="1200" dirty="0" smtClean="0">
                <a:solidFill>
                  <a:srgbClr val="140587"/>
                </a:solidFill>
              </a:rPr>
              <a:t> </a:t>
            </a:r>
            <a:r>
              <a:rPr lang="tr-TR" sz="1200" dirty="0" err="1" smtClean="0">
                <a:solidFill>
                  <a:srgbClr val="140587"/>
                </a:solidFill>
              </a:rPr>
              <a:t>Inst</a:t>
            </a:r>
            <a:r>
              <a:rPr lang="tr-TR" sz="1200" dirty="0" smtClean="0">
                <a:solidFill>
                  <a:srgbClr val="140587"/>
                </a:solidFill>
              </a:rPr>
              <a:t>. 2005;97(14):1072-1079</a:t>
            </a:r>
          </a:p>
          <a:p>
            <a:pPr marL="0" indent="0">
              <a:buFont typeface="Arial"/>
              <a:buNone/>
            </a:pPr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3103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/>
              <a:t>Key</a:t>
            </a:r>
            <a:r>
              <a:rPr lang="tr-TR" b="1" dirty="0" smtClean="0"/>
              <a:t> Point</a:t>
            </a:r>
          </a:p>
          <a:p>
            <a:pPr marL="171450" indent="-171450">
              <a:buFont typeface="Arial"/>
              <a:buChar char="•"/>
            </a:pPr>
            <a:r>
              <a:rPr lang="tr-TR" b="1" dirty="0" smtClean="0"/>
              <a:t>HPV testini</a:t>
            </a:r>
            <a:r>
              <a:rPr lang="tr-TR" b="1" baseline="0" dirty="0" smtClean="0"/>
              <a:t> klinikte taramada (&gt;30y </a:t>
            </a:r>
            <a:r>
              <a:rPr lang="tr-TR" b="1" baseline="0" dirty="0" err="1" smtClean="0"/>
              <a:t>Co-testing</a:t>
            </a:r>
            <a:r>
              <a:rPr lang="tr-TR" b="1" baseline="0" dirty="0" smtClean="0"/>
              <a:t>), ASC-US hastaların </a:t>
            </a:r>
            <a:r>
              <a:rPr lang="tr-TR" b="1" baseline="0" dirty="0" err="1" smtClean="0"/>
              <a:t>triyajında</a:t>
            </a:r>
            <a:r>
              <a:rPr lang="tr-TR" b="1" baseline="0" dirty="0" smtClean="0"/>
              <a:t> (&gt;21y), tedavi sonrası takipte (LEEP sonrası </a:t>
            </a:r>
            <a:r>
              <a:rPr lang="tr-TR" b="1" baseline="0" dirty="0" err="1" smtClean="0"/>
              <a:t>rekürenslerin</a:t>
            </a:r>
            <a:r>
              <a:rPr lang="tr-TR" b="1" baseline="0" dirty="0" smtClean="0"/>
              <a:t> yakalanmasında HPV testi oldukça duyarlı:%90) kullanıyoruz</a:t>
            </a:r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065B-221F-42A5-8F38-9D6391D229F7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998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667C-C803-401C-A55F-11C901FD3E8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EFFC-F9E5-46DB-9193-7E0EE72E68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667C-C803-401C-A55F-11C901FD3E8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EFFC-F9E5-46DB-9193-7E0EE72E68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667C-C803-401C-A55F-11C901FD3E8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EFFC-F9E5-46DB-9193-7E0EE72E68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139136" cy="1152128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9927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667C-C803-401C-A55F-11C901FD3E8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7EFFC-F9E5-46DB-9193-7E0EE72E68B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667C-C803-401C-A55F-11C901FD3E8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EFFC-F9E5-46DB-9193-7E0EE72E68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667C-C803-401C-A55F-11C901FD3E8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EFFC-F9E5-46DB-9193-7E0EE72E68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667C-C803-401C-A55F-11C901FD3E8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EFFC-F9E5-46DB-9193-7E0EE72E68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667C-C803-401C-A55F-11C901FD3E8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EFFC-F9E5-46DB-9193-7E0EE72E68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667C-C803-401C-A55F-11C901FD3E8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EFFC-F9E5-46DB-9193-7E0EE72E68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667C-C803-401C-A55F-11C901FD3E8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EFFC-F9E5-46DB-9193-7E0EE72E68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667C-C803-401C-A55F-11C901FD3E8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EFFC-F9E5-46DB-9193-7E0EE72E68B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5667C-C803-401C-A55F-11C901FD3E8F}" type="datetimeFigureOut">
              <a:rPr lang="tr-TR" smtClean="0"/>
              <a:pPr/>
              <a:t>17.05.2017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7EFFC-F9E5-46DB-9193-7E0EE72E68B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280920" cy="1324744"/>
          </a:xfrm>
          <a:noFill/>
        </p:spPr>
        <p:txBody>
          <a:bodyPr anchor="ctr">
            <a:noAutofit/>
          </a:bodyPr>
          <a:lstStyle/>
          <a:p>
            <a:r>
              <a:rPr lang="tr-TR" sz="3600" b="1" dirty="0" err="1" smtClean="0">
                <a:solidFill>
                  <a:srgbClr val="140587"/>
                </a:solidFill>
              </a:rPr>
              <a:t>Servikal</a:t>
            </a:r>
            <a:r>
              <a:rPr lang="tr-TR" sz="3600" b="1" dirty="0" smtClean="0">
                <a:solidFill>
                  <a:srgbClr val="140587"/>
                </a:solidFill>
              </a:rPr>
              <a:t> Kanser Tarama </a:t>
            </a:r>
            <a:r>
              <a:rPr lang="tr-TR" sz="3600" b="1" dirty="0" err="1" smtClean="0">
                <a:solidFill>
                  <a:srgbClr val="140587"/>
                </a:solidFill>
              </a:rPr>
              <a:t>Metodları</a:t>
            </a:r>
            <a:r>
              <a:rPr lang="tr-TR" sz="3600" b="1" dirty="0" smtClean="0">
                <a:solidFill>
                  <a:srgbClr val="140587"/>
                </a:solidFill>
              </a:rPr>
              <a:t> </a:t>
            </a:r>
            <a:br>
              <a:rPr lang="tr-TR" sz="3600" b="1" dirty="0" smtClean="0">
                <a:solidFill>
                  <a:srgbClr val="140587"/>
                </a:solidFill>
              </a:rPr>
            </a:br>
            <a:r>
              <a:rPr lang="tr-TR" sz="3600" b="1" dirty="0" smtClean="0">
                <a:solidFill>
                  <a:srgbClr val="140587"/>
                </a:solidFill>
              </a:rPr>
              <a:t>Ulusal Tarama Programımız</a:t>
            </a:r>
            <a:endParaRPr lang="tr-TR" sz="3600" b="1" dirty="0">
              <a:solidFill>
                <a:srgbClr val="140587"/>
              </a:solidFill>
            </a:endParaRPr>
          </a:p>
        </p:txBody>
      </p:sp>
      <p:pic>
        <p:nvPicPr>
          <p:cNvPr id="1026" name="Picture 2" descr="C:\Users\SERKAN\Pictures\AcibademUniversitesi_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483768" cy="704665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547664" y="5393432"/>
            <a:ext cx="6048672" cy="1464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600" b="1" dirty="0" smtClean="0">
                <a:solidFill>
                  <a:srgbClr val="140587"/>
                </a:solidFill>
              </a:rPr>
              <a:t>PROF. DR. SERKAN ERKANLI</a:t>
            </a:r>
          </a:p>
          <a:p>
            <a:r>
              <a:rPr lang="tr-TR" sz="2600" dirty="0" smtClean="0">
                <a:solidFill>
                  <a:srgbClr val="140587"/>
                </a:solidFill>
              </a:rPr>
              <a:t>ACIBADEM ÜNİVERSİTESİ TIP FAKÜLTESİ</a:t>
            </a:r>
          </a:p>
          <a:p>
            <a:r>
              <a:rPr lang="tr-TR" sz="2600" b="1" dirty="0" smtClean="0">
                <a:solidFill>
                  <a:srgbClr val="140587"/>
                </a:solidFill>
              </a:rPr>
              <a:t>ALTUNİZADE/KADIKÖY ACIBADEM HASTANESİ</a:t>
            </a:r>
            <a:endParaRPr lang="tr-TR" sz="2300" dirty="0" smtClean="0">
              <a:solidFill>
                <a:srgbClr val="140587"/>
              </a:solidFill>
            </a:endParaRPr>
          </a:p>
          <a:p>
            <a:r>
              <a:rPr lang="tr-TR" sz="2600" dirty="0" smtClean="0">
                <a:solidFill>
                  <a:srgbClr val="140587"/>
                </a:solidFill>
              </a:rPr>
              <a:t>KADIN HASTALIKLARI VE DOĞUM AD</a:t>
            </a:r>
          </a:p>
          <a:p>
            <a:r>
              <a:rPr lang="tr-TR" sz="2600" dirty="0" smtClean="0">
                <a:solidFill>
                  <a:srgbClr val="140587"/>
                </a:solidFill>
              </a:rPr>
              <a:t>JİNEKOLOJİK ONKOLOJİ ÜNİTESİ</a:t>
            </a:r>
          </a:p>
          <a:p>
            <a:endParaRPr lang="tr-TR" b="1" dirty="0" smtClean="0">
              <a:solidFill>
                <a:srgbClr val="140587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2780928"/>
            <a:ext cx="4968552" cy="2575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22340"/>
            <a:ext cx="3491880" cy="353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404664"/>
            <a:ext cx="3491880" cy="119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140587"/>
                </a:solidFill>
              </a:rPr>
              <a:t>HPV DNA’nın Taramaya Entegrasyonu  Avantaj Olabilir Mi?</a:t>
            </a:r>
            <a:endParaRPr lang="tr-TR" dirty="0">
              <a:solidFill>
                <a:srgbClr val="140587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7704" y="5589240"/>
            <a:ext cx="5544616" cy="108012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tr-TR" sz="2400" i="1" dirty="0" err="1" smtClean="0">
                <a:solidFill>
                  <a:srgbClr val="140587"/>
                </a:solidFill>
              </a:rPr>
              <a:t>Servikal</a:t>
            </a:r>
            <a:r>
              <a:rPr lang="tr-TR" sz="2400" i="1" dirty="0" smtClean="0">
                <a:solidFill>
                  <a:srgbClr val="140587"/>
                </a:solidFill>
              </a:rPr>
              <a:t> kanser riski artmadan tarama aralığı uzatılabilir</a:t>
            </a:r>
          </a:p>
          <a:p>
            <a:r>
              <a:rPr lang="tr-TR" sz="2400" i="1" dirty="0" smtClean="0">
                <a:solidFill>
                  <a:srgbClr val="140587"/>
                </a:solidFill>
              </a:rPr>
              <a:t> Sık taramaya bağlı </a:t>
            </a:r>
            <a:r>
              <a:rPr lang="tr-TR" sz="2400" i="1" dirty="0" err="1" smtClean="0">
                <a:solidFill>
                  <a:srgbClr val="140587"/>
                </a:solidFill>
              </a:rPr>
              <a:t>morbidite</a:t>
            </a:r>
            <a:r>
              <a:rPr lang="tr-TR" sz="2400" i="1" dirty="0" smtClean="0">
                <a:solidFill>
                  <a:srgbClr val="140587"/>
                </a:solidFill>
              </a:rPr>
              <a:t> artışı engellenir </a:t>
            </a:r>
          </a:p>
          <a:p>
            <a:pPr lvl="1"/>
            <a:r>
              <a:rPr lang="tr-TR" sz="2000" i="1" dirty="0" err="1" smtClean="0">
                <a:solidFill>
                  <a:srgbClr val="140587"/>
                </a:solidFill>
              </a:rPr>
              <a:t>Regrese</a:t>
            </a:r>
            <a:r>
              <a:rPr lang="tr-TR" sz="2000" i="1" dirty="0" smtClean="0">
                <a:solidFill>
                  <a:srgbClr val="140587"/>
                </a:solidFill>
              </a:rPr>
              <a:t> olacak lezyonların boşuna tedavisi, </a:t>
            </a:r>
          </a:p>
          <a:p>
            <a:pPr lvl="1"/>
            <a:r>
              <a:rPr lang="tr-TR" sz="2000" i="1" dirty="0" err="1" smtClean="0">
                <a:solidFill>
                  <a:srgbClr val="140587"/>
                </a:solidFill>
              </a:rPr>
              <a:t>Perinatal</a:t>
            </a:r>
            <a:r>
              <a:rPr lang="tr-TR" sz="2000" i="1" dirty="0" smtClean="0">
                <a:solidFill>
                  <a:srgbClr val="140587"/>
                </a:solidFill>
              </a:rPr>
              <a:t> </a:t>
            </a:r>
            <a:r>
              <a:rPr lang="tr-TR" sz="2000" i="1" dirty="0" err="1" smtClean="0">
                <a:solidFill>
                  <a:srgbClr val="140587"/>
                </a:solidFill>
              </a:rPr>
              <a:t>morbidite</a:t>
            </a:r>
            <a:r>
              <a:rPr lang="tr-TR" sz="2000" i="1" dirty="0" smtClean="0">
                <a:solidFill>
                  <a:srgbClr val="140587"/>
                </a:solidFill>
              </a:rPr>
              <a:t>  </a:t>
            </a:r>
            <a:endParaRPr lang="tr-TR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060848"/>
            <a:ext cx="3672408" cy="273921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u="sng" dirty="0" smtClean="0">
                <a:solidFill>
                  <a:srgbClr val="140587"/>
                </a:solidFill>
              </a:rPr>
              <a:t>30 yaş ve üstü</a:t>
            </a:r>
            <a:r>
              <a:rPr lang="tr-TR" sz="2400" dirty="0" smtClean="0">
                <a:solidFill>
                  <a:srgbClr val="140587"/>
                </a:solidFill>
              </a:rPr>
              <a:t>: </a:t>
            </a:r>
          </a:p>
          <a:p>
            <a:r>
              <a:rPr lang="tr-TR" sz="2400" dirty="0" smtClean="0">
                <a:solidFill>
                  <a:srgbClr val="140587"/>
                </a:solidFill>
              </a:rPr>
              <a:t>PAP-, HPV- kadınlarda takip eden 10 yıl boyunca </a:t>
            </a:r>
            <a:r>
              <a:rPr lang="tr-TR" sz="2400" dirty="0" err="1" smtClean="0">
                <a:solidFill>
                  <a:srgbClr val="140587"/>
                </a:solidFill>
              </a:rPr>
              <a:t>servikal</a:t>
            </a:r>
            <a:r>
              <a:rPr lang="tr-TR" sz="2400" dirty="0" smtClean="0">
                <a:solidFill>
                  <a:srgbClr val="140587"/>
                </a:solidFill>
              </a:rPr>
              <a:t> </a:t>
            </a:r>
            <a:r>
              <a:rPr lang="tr-TR" sz="2400" dirty="0" err="1" smtClean="0">
                <a:solidFill>
                  <a:srgbClr val="140587"/>
                </a:solidFill>
              </a:rPr>
              <a:t>prekanseröz</a:t>
            </a:r>
            <a:r>
              <a:rPr lang="tr-TR" sz="2400" dirty="0" smtClean="0">
                <a:solidFill>
                  <a:srgbClr val="140587"/>
                </a:solidFill>
              </a:rPr>
              <a:t> ve </a:t>
            </a:r>
            <a:r>
              <a:rPr lang="tr-TR" sz="2400" dirty="0" err="1" smtClean="0">
                <a:solidFill>
                  <a:srgbClr val="140587"/>
                </a:solidFill>
              </a:rPr>
              <a:t>kanseröz</a:t>
            </a:r>
            <a:r>
              <a:rPr lang="tr-TR" sz="2400" dirty="0" smtClean="0">
                <a:solidFill>
                  <a:srgbClr val="140587"/>
                </a:solidFill>
              </a:rPr>
              <a:t> lezyon gelişme ihtimali son derece düşük</a:t>
            </a:r>
          </a:p>
          <a:p>
            <a:pPr algn="r"/>
            <a:r>
              <a:rPr lang="tr-TR" sz="1200" i="1" dirty="0" err="1" smtClean="0">
                <a:solidFill>
                  <a:srgbClr val="140587"/>
                </a:solidFill>
              </a:rPr>
              <a:t>Sherman</a:t>
            </a:r>
            <a:r>
              <a:rPr lang="tr-TR" sz="1200" i="1" dirty="0" smtClean="0">
                <a:solidFill>
                  <a:srgbClr val="140587"/>
                </a:solidFill>
              </a:rPr>
              <a:t> ME. J </a:t>
            </a:r>
            <a:r>
              <a:rPr lang="tr-TR" sz="1200" i="1" dirty="0" err="1" smtClean="0">
                <a:solidFill>
                  <a:srgbClr val="140587"/>
                </a:solidFill>
              </a:rPr>
              <a:t>Natl</a:t>
            </a:r>
            <a:r>
              <a:rPr lang="tr-TR" sz="1200" i="1" dirty="0" smtClean="0">
                <a:solidFill>
                  <a:srgbClr val="140587"/>
                </a:solidFill>
              </a:rPr>
              <a:t> </a:t>
            </a:r>
            <a:r>
              <a:rPr lang="tr-TR" sz="1200" i="1" dirty="0" err="1" smtClean="0">
                <a:solidFill>
                  <a:srgbClr val="140587"/>
                </a:solidFill>
              </a:rPr>
              <a:t>Cancer</a:t>
            </a:r>
            <a:r>
              <a:rPr lang="tr-TR" sz="1200" i="1" dirty="0" smtClean="0">
                <a:solidFill>
                  <a:srgbClr val="140587"/>
                </a:solidFill>
              </a:rPr>
              <a:t> </a:t>
            </a:r>
            <a:r>
              <a:rPr lang="tr-TR" sz="1200" i="1" dirty="0" err="1" smtClean="0">
                <a:solidFill>
                  <a:srgbClr val="140587"/>
                </a:solidFill>
              </a:rPr>
              <a:t>Inst</a:t>
            </a:r>
            <a:r>
              <a:rPr lang="tr-TR" sz="1200" i="1" dirty="0" smtClean="0">
                <a:solidFill>
                  <a:srgbClr val="140587"/>
                </a:solidFill>
              </a:rPr>
              <a:t> 2003;95:46-52</a:t>
            </a:r>
          </a:p>
          <a:p>
            <a:pPr algn="r"/>
            <a:r>
              <a:rPr lang="tr-TR" sz="1200" i="1" dirty="0" err="1" smtClean="0">
                <a:solidFill>
                  <a:srgbClr val="140587"/>
                </a:solidFill>
              </a:rPr>
              <a:t>Kjaer</a:t>
            </a:r>
            <a:r>
              <a:rPr lang="tr-TR" sz="1200" i="1" dirty="0" smtClean="0">
                <a:solidFill>
                  <a:srgbClr val="140587"/>
                </a:solidFill>
              </a:rPr>
              <a:t> S. </a:t>
            </a:r>
            <a:r>
              <a:rPr lang="tr-TR" sz="1200" i="1" dirty="0" err="1" smtClean="0">
                <a:solidFill>
                  <a:srgbClr val="140587"/>
                </a:solidFill>
              </a:rPr>
              <a:t>Cancer</a:t>
            </a:r>
            <a:r>
              <a:rPr lang="tr-TR" sz="1200" i="1" dirty="0" smtClean="0">
                <a:solidFill>
                  <a:srgbClr val="140587"/>
                </a:solidFill>
              </a:rPr>
              <a:t> </a:t>
            </a:r>
            <a:r>
              <a:rPr lang="tr-TR" sz="1200" i="1" dirty="0" err="1" smtClean="0">
                <a:solidFill>
                  <a:srgbClr val="140587"/>
                </a:solidFill>
              </a:rPr>
              <a:t>Res</a:t>
            </a:r>
            <a:r>
              <a:rPr lang="tr-TR" sz="1200" i="1" dirty="0" smtClean="0">
                <a:solidFill>
                  <a:srgbClr val="140587"/>
                </a:solidFill>
              </a:rPr>
              <a:t> 2006;66:10630-6</a:t>
            </a:r>
            <a:endParaRPr lang="tr-TR" sz="1200" i="1" dirty="0">
              <a:solidFill>
                <a:srgbClr val="140587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424" y="2564904"/>
            <a:ext cx="51845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39952" y="5085184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>
                <a:solidFill>
                  <a:srgbClr val="140587"/>
                </a:solidFill>
              </a:rPr>
              <a:t>Khan</a:t>
            </a:r>
            <a:r>
              <a:rPr lang="tr-TR" sz="1400" dirty="0" smtClean="0">
                <a:solidFill>
                  <a:srgbClr val="140587"/>
                </a:solidFill>
              </a:rPr>
              <a:t> MJ, </a:t>
            </a:r>
            <a:r>
              <a:rPr lang="tr-TR" sz="1400" dirty="0" err="1" smtClean="0">
                <a:solidFill>
                  <a:srgbClr val="140587"/>
                </a:solidFill>
              </a:rPr>
              <a:t>Castle</a:t>
            </a:r>
            <a:r>
              <a:rPr lang="tr-TR" sz="1400" dirty="0" smtClean="0">
                <a:solidFill>
                  <a:srgbClr val="140587"/>
                </a:solidFill>
              </a:rPr>
              <a:t> PE. J </a:t>
            </a:r>
            <a:r>
              <a:rPr lang="tr-TR" sz="1400" dirty="0" err="1" smtClean="0">
                <a:solidFill>
                  <a:srgbClr val="140587"/>
                </a:solidFill>
              </a:rPr>
              <a:t>Natl</a:t>
            </a:r>
            <a:r>
              <a:rPr lang="tr-TR" sz="1400" dirty="0" smtClean="0">
                <a:solidFill>
                  <a:srgbClr val="140587"/>
                </a:solidFill>
              </a:rPr>
              <a:t> </a:t>
            </a:r>
            <a:r>
              <a:rPr lang="tr-TR" sz="1400" dirty="0" err="1" smtClean="0">
                <a:solidFill>
                  <a:srgbClr val="140587"/>
                </a:solidFill>
              </a:rPr>
              <a:t>Cancer</a:t>
            </a:r>
            <a:r>
              <a:rPr lang="tr-TR" sz="1400" dirty="0" smtClean="0">
                <a:solidFill>
                  <a:srgbClr val="140587"/>
                </a:solidFill>
              </a:rPr>
              <a:t> </a:t>
            </a:r>
            <a:r>
              <a:rPr lang="tr-TR" sz="1400" dirty="0" err="1" smtClean="0">
                <a:solidFill>
                  <a:srgbClr val="140587"/>
                </a:solidFill>
              </a:rPr>
              <a:t>Inst</a:t>
            </a:r>
            <a:r>
              <a:rPr lang="tr-TR" sz="1400" dirty="0" smtClean="0">
                <a:solidFill>
                  <a:srgbClr val="140587"/>
                </a:solidFill>
              </a:rPr>
              <a:t>. 2005;97(14):1072-1079</a:t>
            </a:r>
            <a:endParaRPr lang="tr-TR" sz="1400" dirty="0">
              <a:solidFill>
                <a:srgbClr val="14058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184482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solidFill>
                  <a:srgbClr val="140587"/>
                </a:solidFill>
              </a:rPr>
              <a:t>Kaiser</a:t>
            </a:r>
            <a:r>
              <a:rPr lang="tr-TR" dirty="0" smtClean="0">
                <a:solidFill>
                  <a:srgbClr val="140587"/>
                </a:solidFill>
              </a:rPr>
              <a:t> </a:t>
            </a:r>
            <a:r>
              <a:rPr lang="tr-TR" dirty="0" err="1" smtClean="0">
                <a:solidFill>
                  <a:srgbClr val="140587"/>
                </a:solidFill>
              </a:rPr>
              <a:t>Permanente</a:t>
            </a:r>
            <a:r>
              <a:rPr lang="tr-TR" dirty="0" smtClean="0">
                <a:solidFill>
                  <a:srgbClr val="140587"/>
                </a:solidFill>
              </a:rPr>
              <a:t> </a:t>
            </a:r>
            <a:r>
              <a:rPr lang="tr-TR" dirty="0" err="1" smtClean="0">
                <a:solidFill>
                  <a:srgbClr val="140587"/>
                </a:solidFill>
              </a:rPr>
              <a:t>Kohort</a:t>
            </a:r>
            <a:r>
              <a:rPr lang="tr-TR" dirty="0" smtClean="0">
                <a:solidFill>
                  <a:srgbClr val="140587"/>
                </a:solidFill>
              </a:rPr>
              <a:t>; n:20,000; Tek bir HR HPV DNA Testi Sonrası 15 yıl </a:t>
            </a:r>
            <a:r>
              <a:rPr lang="tr-TR" dirty="0" err="1" smtClean="0">
                <a:solidFill>
                  <a:srgbClr val="140587"/>
                </a:solidFill>
              </a:rPr>
              <a:t>Pap</a:t>
            </a:r>
            <a:r>
              <a:rPr lang="tr-TR" dirty="0" smtClean="0">
                <a:solidFill>
                  <a:srgbClr val="140587"/>
                </a:solidFill>
              </a:rPr>
              <a:t> ile Takip</a:t>
            </a:r>
            <a:endParaRPr lang="tr-TR" dirty="0">
              <a:solidFill>
                <a:srgbClr val="140587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884368" y="4365104"/>
            <a:ext cx="432048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140587"/>
                </a:solidFill>
              </a:rPr>
              <a:t>HPV TESTİ KLİNİK KULLANIM</a:t>
            </a:r>
            <a:endParaRPr lang="tr-TR" dirty="0">
              <a:solidFill>
                <a:srgbClr val="140587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3490" y="1484784"/>
            <a:ext cx="459051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772816"/>
            <a:ext cx="4860032" cy="4597971"/>
          </a:xfrm>
        </p:spPr>
        <p:txBody>
          <a:bodyPr>
            <a:normAutofit fontScale="77500" lnSpcReduction="20000"/>
          </a:bodyPr>
          <a:lstStyle/>
          <a:p>
            <a:r>
              <a:rPr lang="tr-TR" sz="3500" dirty="0" smtClean="0">
                <a:solidFill>
                  <a:srgbClr val="140587"/>
                </a:solidFill>
              </a:rPr>
              <a:t>Tarama</a:t>
            </a:r>
            <a:endParaRPr lang="tr-TR" sz="3100" dirty="0" smtClean="0">
              <a:solidFill>
                <a:srgbClr val="140587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tr-TR" sz="2000" dirty="0" err="1" smtClean="0">
                <a:solidFill>
                  <a:srgbClr val="140587"/>
                </a:solidFill>
              </a:rPr>
              <a:t>Pap</a:t>
            </a:r>
            <a:r>
              <a:rPr lang="tr-TR" sz="2000" dirty="0" smtClean="0">
                <a:solidFill>
                  <a:srgbClr val="140587"/>
                </a:solidFill>
              </a:rPr>
              <a:t> ile kombine kullanım (</a:t>
            </a:r>
            <a:r>
              <a:rPr lang="tr-TR" sz="2000" dirty="0" err="1" smtClean="0">
                <a:solidFill>
                  <a:srgbClr val="140587"/>
                </a:solidFill>
              </a:rPr>
              <a:t>Co</a:t>
            </a:r>
            <a:r>
              <a:rPr lang="tr-TR" sz="2000" dirty="0" smtClean="0">
                <a:solidFill>
                  <a:srgbClr val="140587"/>
                </a:solidFill>
              </a:rPr>
              <a:t>-test) (&gt;30y)</a:t>
            </a:r>
          </a:p>
          <a:p>
            <a:pPr lvl="1">
              <a:buFont typeface="Arial" pitchFamily="34" charset="0"/>
              <a:buChar char="•"/>
            </a:pPr>
            <a:r>
              <a:rPr lang="tr-TR" sz="2000" dirty="0" err="1" smtClean="0">
                <a:solidFill>
                  <a:srgbClr val="140587"/>
                </a:solidFill>
              </a:rPr>
              <a:t>Primer</a:t>
            </a:r>
            <a:r>
              <a:rPr lang="tr-TR" sz="2000" dirty="0" smtClean="0">
                <a:solidFill>
                  <a:srgbClr val="140587"/>
                </a:solidFill>
              </a:rPr>
              <a:t> HPV taraması (FDA Nisan 2014)</a:t>
            </a:r>
          </a:p>
          <a:p>
            <a:r>
              <a:rPr lang="tr-TR" sz="3500" dirty="0" err="1" smtClean="0">
                <a:solidFill>
                  <a:srgbClr val="140587"/>
                </a:solidFill>
              </a:rPr>
              <a:t>Triyaj</a:t>
            </a:r>
            <a:endParaRPr lang="tr-TR" sz="3500" dirty="0" smtClean="0">
              <a:solidFill>
                <a:srgbClr val="140587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140587"/>
                </a:solidFill>
              </a:rPr>
              <a:t>ASC-US </a:t>
            </a:r>
            <a:r>
              <a:rPr lang="tr-TR" sz="2000" dirty="0" err="1" smtClean="0">
                <a:solidFill>
                  <a:srgbClr val="140587"/>
                </a:solidFill>
              </a:rPr>
              <a:t>Pap</a:t>
            </a:r>
            <a:r>
              <a:rPr lang="tr-TR" sz="2000" dirty="0" smtClean="0">
                <a:solidFill>
                  <a:srgbClr val="140587"/>
                </a:solidFill>
              </a:rPr>
              <a:t> (&gt;21 yaş)</a:t>
            </a:r>
          </a:p>
          <a:p>
            <a:pPr lvl="1"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140587"/>
                </a:solidFill>
              </a:rPr>
              <a:t>HPV+</a:t>
            </a:r>
            <a:r>
              <a:rPr lang="tr-TR" sz="2000" dirty="0">
                <a:solidFill>
                  <a:srgbClr val="140587"/>
                </a:solidFill>
              </a:rPr>
              <a:t>, PAP- hastalarda </a:t>
            </a:r>
            <a:r>
              <a:rPr lang="tr-TR" sz="2000" dirty="0" err="1">
                <a:solidFill>
                  <a:srgbClr val="140587"/>
                </a:solidFill>
              </a:rPr>
              <a:t>Cervista</a:t>
            </a:r>
            <a:r>
              <a:rPr lang="tr-TR" sz="2000" dirty="0">
                <a:solidFill>
                  <a:srgbClr val="140587"/>
                </a:solidFill>
              </a:rPr>
              <a:t> HPV 16,18 </a:t>
            </a:r>
            <a:r>
              <a:rPr lang="tr-TR" sz="2000" dirty="0" err="1">
                <a:solidFill>
                  <a:srgbClr val="140587"/>
                </a:solidFill>
              </a:rPr>
              <a:t>Genotipleme</a:t>
            </a:r>
            <a:r>
              <a:rPr lang="tr-TR" sz="2000" dirty="0">
                <a:solidFill>
                  <a:srgbClr val="140587"/>
                </a:solidFill>
              </a:rPr>
              <a:t> (FDA 2009</a:t>
            </a:r>
            <a:r>
              <a:rPr lang="tr-TR" sz="2000" dirty="0" smtClean="0">
                <a:solidFill>
                  <a:srgbClr val="140587"/>
                </a:solidFill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140587"/>
                </a:solidFill>
              </a:rPr>
              <a:t>LSIL </a:t>
            </a:r>
            <a:r>
              <a:rPr lang="tr-TR" sz="2000" dirty="0" err="1" smtClean="0">
                <a:solidFill>
                  <a:srgbClr val="140587"/>
                </a:solidFill>
              </a:rPr>
              <a:t>Pap</a:t>
            </a:r>
            <a:r>
              <a:rPr lang="tr-TR" sz="2000" dirty="0" smtClean="0">
                <a:solidFill>
                  <a:srgbClr val="140587"/>
                </a:solidFill>
              </a:rPr>
              <a:t> (post </a:t>
            </a:r>
            <a:r>
              <a:rPr lang="tr-TR" sz="2000" dirty="0" err="1" smtClean="0">
                <a:solidFill>
                  <a:srgbClr val="140587"/>
                </a:solidFill>
              </a:rPr>
              <a:t>menapozal</a:t>
            </a:r>
            <a:r>
              <a:rPr lang="tr-TR" sz="2000" dirty="0" smtClean="0">
                <a:solidFill>
                  <a:srgbClr val="140587"/>
                </a:solidFill>
              </a:rPr>
              <a:t> grup)</a:t>
            </a:r>
          </a:p>
          <a:p>
            <a:r>
              <a:rPr lang="tr-TR" sz="3500" dirty="0" smtClean="0">
                <a:solidFill>
                  <a:srgbClr val="140587"/>
                </a:solidFill>
              </a:rPr>
              <a:t>Tedavi/Takip</a:t>
            </a:r>
            <a:endParaRPr lang="tr-TR" sz="2000" dirty="0" smtClean="0">
              <a:solidFill>
                <a:srgbClr val="140587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tr-TR" sz="2000" dirty="0" err="1" smtClean="0">
                <a:solidFill>
                  <a:srgbClr val="140587"/>
                </a:solidFill>
              </a:rPr>
              <a:t>Kolposkopi</a:t>
            </a:r>
            <a:r>
              <a:rPr lang="tr-TR" sz="2000" dirty="0" smtClean="0">
                <a:solidFill>
                  <a:srgbClr val="140587"/>
                </a:solidFill>
              </a:rPr>
              <a:t> sonrası TAKİP(1.yıl)</a:t>
            </a:r>
          </a:p>
          <a:p>
            <a:pPr lvl="1"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140587"/>
                </a:solidFill>
              </a:rPr>
              <a:t>LEEP sonrası TAKİP (6. ayda)</a:t>
            </a:r>
          </a:p>
          <a:p>
            <a:pPr lvl="2"/>
            <a:r>
              <a:rPr lang="tr-TR" sz="1600" dirty="0" smtClean="0">
                <a:solidFill>
                  <a:srgbClr val="140587"/>
                </a:solidFill>
              </a:rPr>
              <a:t>CIN ve AIS Tedavisi</a:t>
            </a:r>
          </a:p>
          <a:p>
            <a:r>
              <a:rPr lang="tr-TR" sz="2000" dirty="0" smtClean="0">
                <a:solidFill>
                  <a:srgbClr val="140587"/>
                </a:solidFill>
              </a:rPr>
              <a:t> </a:t>
            </a:r>
            <a:r>
              <a:rPr lang="tr-TR" sz="3800" dirty="0" smtClean="0">
                <a:solidFill>
                  <a:srgbClr val="140587"/>
                </a:solidFill>
              </a:rPr>
              <a:t>Dezavantajlar</a:t>
            </a:r>
          </a:p>
          <a:p>
            <a:pPr lvl="1"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140587"/>
                </a:solidFill>
              </a:rPr>
              <a:t>21 yaş altında anlamı yok</a:t>
            </a:r>
          </a:p>
          <a:p>
            <a:pPr lvl="1"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140587"/>
                </a:solidFill>
              </a:rPr>
              <a:t>Düşük-risk HPV testinin faydası yok</a:t>
            </a:r>
          </a:p>
          <a:p>
            <a:pPr lvl="1"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140587"/>
                </a:solidFill>
              </a:rPr>
              <a:t>Endişe</a:t>
            </a:r>
          </a:p>
          <a:p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4581128"/>
            <a:ext cx="5256584" cy="17543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tr-TR" dirty="0" err="1" smtClean="0">
                <a:solidFill>
                  <a:srgbClr val="140587"/>
                </a:solidFill>
              </a:rPr>
              <a:t>Qiagen</a:t>
            </a:r>
            <a:r>
              <a:rPr lang="tr-TR" dirty="0" smtClean="0">
                <a:solidFill>
                  <a:srgbClr val="140587"/>
                </a:solidFill>
              </a:rPr>
              <a:t> (</a:t>
            </a:r>
            <a:r>
              <a:rPr lang="tr-TR" dirty="0" err="1" smtClean="0">
                <a:solidFill>
                  <a:srgbClr val="140587"/>
                </a:solidFill>
              </a:rPr>
              <a:t>Digene</a:t>
            </a:r>
            <a:r>
              <a:rPr lang="tr-TR" dirty="0" smtClean="0">
                <a:solidFill>
                  <a:srgbClr val="140587"/>
                </a:solidFill>
              </a:rPr>
              <a:t>) </a:t>
            </a:r>
            <a:r>
              <a:rPr lang="tr-TR" dirty="0" err="1" smtClean="0">
                <a:solidFill>
                  <a:srgbClr val="140587"/>
                </a:solidFill>
              </a:rPr>
              <a:t>Hybrid</a:t>
            </a:r>
            <a:r>
              <a:rPr lang="tr-TR" dirty="0" smtClean="0">
                <a:solidFill>
                  <a:srgbClr val="140587"/>
                </a:solidFill>
              </a:rPr>
              <a:t> </a:t>
            </a:r>
            <a:r>
              <a:rPr lang="tr-TR" dirty="0" err="1" smtClean="0">
                <a:solidFill>
                  <a:srgbClr val="140587"/>
                </a:solidFill>
              </a:rPr>
              <a:t>Capture</a:t>
            </a:r>
            <a:r>
              <a:rPr lang="tr-TR" dirty="0" smtClean="0">
                <a:solidFill>
                  <a:srgbClr val="140587"/>
                </a:solidFill>
              </a:rPr>
              <a:t> 2:(FDA 1997)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140587"/>
                </a:solidFill>
              </a:rPr>
              <a:t> </a:t>
            </a:r>
            <a:r>
              <a:rPr lang="tr-TR" dirty="0" err="1" smtClean="0">
                <a:solidFill>
                  <a:srgbClr val="140587"/>
                </a:solidFill>
              </a:rPr>
              <a:t>Cervista</a:t>
            </a:r>
            <a:r>
              <a:rPr lang="tr-TR" dirty="0" smtClean="0">
                <a:solidFill>
                  <a:srgbClr val="140587"/>
                </a:solidFill>
              </a:rPr>
              <a:t> HPV HR: (FDA 2009)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140587"/>
                </a:solidFill>
              </a:rPr>
              <a:t> </a:t>
            </a:r>
            <a:r>
              <a:rPr lang="tr-TR" dirty="0" err="1" smtClean="0">
                <a:solidFill>
                  <a:srgbClr val="140587"/>
                </a:solidFill>
              </a:rPr>
              <a:t>Cervista</a:t>
            </a:r>
            <a:r>
              <a:rPr lang="tr-TR" dirty="0" smtClean="0">
                <a:solidFill>
                  <a:srgbClr val="140587"/>
                </a:solidFill>
              </a:rPr>
              <a:t> HPV 16/18 </a:t>
            </a:r>
            <a:r>
              <a:rPr lang="tr-TR" dirty="0" err="1" smtClean="0">
                <a:solidFill>
                  <a:srgbClr val="140587"/>
                </a:solidFill>
              </a:rPr>
              <a:t>Tests</a:t>
            </a:r>
            <a:r>
              <a:rPr lang="tr-TR" dirty="0" smtClean="0">
                <a:solidFill>
                  <a:srgbClr val="140587"/>
                </a:solidFill>
              </a:rPr>
              <a:t>: (FDA 2009)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rgbClr val="140587"/>
                </a:solidFill>
              </a:rPr>
              <a:t> </a:t>
            </a:r>
            <a:r>
              <a:rPr lang="tr-TR" dirty="0" err="1" smtClean="0">
                <a:solidFill>
                  <a:srgbClr val="140587"/>
                </a:solidFill>
              </a:rPr>
              <a:t>Roche</a:t>
            </a:r>
            <a:r>
              <a:rPr lang="tr-TR" dirty="0" smtClean="0">
                <a:solidFill>
                  <a:srgbClr val="140587"/>
                </a:solidFill>
              </a:rPr>
              <a:t> </a:t>
            </a:r>
            <a:r>
              <a:rPr lang="tr-TR" dirty="0" err="1" smtClean="0">
                <a:solidFill>
                  <a:srgbClr val="140587"/>
                </a:solidFill>
              </a:rPr>
              <a:t>Diagnostics</a:t>
            </a:r>
            <a:r>
              <a:rPr lang="tr-TR" dirty="0" smtClean="0">
                <a:solidFill>
                  <a:srgbClr val="140587"/>
                </a:solidFill>
              </a:rPr>
              <a:t>’ </a:t>
            </a:r>
            <a:r>
              <a:rPr lang="tr-TR" dirty="0" err="1" smtClean="0">
                <a:solidFill>
                  <a:srgbClr val="140587"/>
                </a:solidFill>
              </a:rPr>
              <a:t>Cobas</a:t>
            </a:r>
            <a:r>
              <a:rPr lang="tr-TR" dirty="0" smtClean="0">
                <a:solidFill>
                  <a:srgbClr val="140587"/>
                </a:solidFill>
              </a:rPr>
              <a:t> 4800 HPV Test:</a:t>
            </a:r>
            <a:r>
              <a:rPr lang="tr-TR" dirty="0" smtClean="0">
                <a:solidFill>
                  <a:srgbClr val="140587"/>
                </a:solidFill>
                <a:sym typeface="Wingdings" pitchFamily="2" charset="2"/>
              </a:rPr>
              <a:t> (FDA 2011)</a:t>
            </a:r>
          </a:p>
          <a:p>
            <a:pPr>
              <a:buFont typeface="Arial" pitchFamily="34" charset="0"/>
              <a:buChar char="•"/>
            </a:pPr>
            <a:r>
              <a:rPr lang="tr-TR" dirty="0" err="1" smtClean="0">
                <a:solidFill>
                  <a:srgbClr val="140587"/>
                </a:solidFill>
                <a:sym typeface="Wingdings" pitchFamily="2" charset="2"/>
              </a:rPr>
              <a:t>Aptima</a:t>
            </a:r>
            <a:r>
              <a:rPr lang="tr-TR" dirty="0" smtClean="0">
                <a:solidFill>
                  <a:srgbClr val="140587"/>
                </a:solidFill>
                <a:sym typeface="Wingdings" pitchFamily="2" charset="2"/>
              </a:rPr>
              <a:t> HPV </a:t>
            </a:r>
            <a:r>
              <a:rPr lang="tr-TR" dirty="0" err="1" smtClean="0">
                <a:solidFill>
                  <a:srgbClr val="140587"/>
                </a:solidFill>
                <a:sym typeface="Wingdings" pitchFamily="2" charset="2"/>
              </a:rPr>
              <a:t>Assay</a:t>
            </a:r>
            <a:r>
              <a:rPr lang="tr-TR" dirty="0" smtClean="0">
                <a:solidFill>
                  <a:srgbClr val="140587"/>
                </a:solidFill>
                <a:sym typeface="Wingdings" pitchFamily="2" charset="2"/>
              </a:rPr>
              <a:t> (</a:t>
            </a:r>
            <a:r>
              <a:rPr lang="tr-TR" dirty="0" err="1" smtClean="0">
                <a:solidFill>
                  <a:srgbClr val="140587"/>
                </a:solidFill>
                <a:sym typeface="Wingdings" pitchFamily="2" charset="2"/>
              </a:rPr>
              <a:t>GenProbe</a:t>
            </a:r>
            <a:r>
              <a:rPr lang="tr-TR" dirty="0" smtClean="0">
                <a:solidFill>
                  <a:srgbClr val="140587"/>
                </a:solidFill>
                <a:sym typeface="Wingdings" pitchFamily="2" charset="2"/>
              </a:rPr>
              <a:t>): (FDA 2013) </a:t>
            </a:r>
          </a:p>
          <a:p>
            <a:pPr lvl="1">
              <a:buFont typeface="Arial" pitchFamily="34" charset="0"/>
              <a:buChar char="•"/>
            </a:pPr>
            <a:r>
              <a:rPr lang="tr-TR" dirty="0" err="1" smtClean="0">
                <a:solidFill>
                  <a:srgbClr val="140587"/>
                </a:solidFill>
                <a:sym typeface="Wingdings" pitchFamily="2" charset="2"/>
              </a:rPr>
              <a:t>hrHPV</a:t>
            </a:r>
            <a:r>
              <a:rPr lang="tr-TR" dirty="0" smtClean="0">
                <a:solidFill>
                  <a:srgbClr val="140587"/>
                </a:solidFill>
                <a:sym typeface="Wingdings" pitchFamily="2" charset="2"/>
              </a:rPr>
              <a:t> E6-E7 RNA (14 </a:t>
            </a:r>
            <a:r>
              <a:rPr lang="tr-TR" dirty="0" err="1" smtClean="0">
                <a:solidFill>
                  <a:srgbClr val="140587"/>
                </a:solidFill>
                <a:sym typeface="Wingdings" pitchFamily="2" charset="2"/>
              </a:rPr>
              <a:t>high</a:t>
            </a:r>
            <a:r>
              <a:rPr lang="tr-TR" dirty="0" smtClean="0">
                <a:solidFill>
                  <a:srgbClr val="140587"/>
                </a:solidFill>
                <a:sym typeface="Wingdings" pitchFamily="2" charset="2"/>
              </a:rPr>
              <a:t> risk </a:t>
            </a:r>
            <a:r>
              <a:rPr lang="tr-TR" dirty="0" err="1" smtClean="0">
                <a:solidFill>
                  <a:srgbClr val="140587"/>
                </a:solidFill>
                <a:sym typeface="Wingdings" pitchFamily="2" charset="2"/>
              </a:rPr>
              <a:t>types</a:t>
            </a:r>
            <a:r>
              <a:rPr lang="tr-TR" dirty="0" smtClean="0">
                <a:solidFill>
                  <a:srgbClr val="140587"/>
                </a:solidFill>
                <a:sym typeface="Wingdings" pitchFamily="2" charset="2"/>
              </a:rPr>
              <a:t>)</a:t>
            </a:r>
            <a:endParaRPr lang="tr-TR" dirty="0">
              <a:solidFill>
                <a:srgbClr val="14058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140587"/>
                </a:solidFill>
              </a:rPr>
              <a:t>Primer</a:t>
            </a:r>
            <a:r>
              <a:rPr lang="tr-TR" dirty="0" smtClean="0">
                <a:solidFill>
                  <a:srgbClr val="140587"/>
                </a:solidFill>
              </a:rPr>
              <a:t> HPV Taraması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1"/>
            <a:ext cx="8352928" cy="118072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sz="2400" dirty="0" smtClean="0">
                <a:solidFill>
                  <a:srgbClr val="140587"/>
                </a:solidFill>
              </a:rPr>
              <a:t>“</a:t>
            </a:r>
            <a:r>
              <a:rPr lang="tr-TR" sz="2400" dirty="0" err="1" smtClean="0">
                <a:solidFill>
                  <a:srgbClr val="140587"/>
                </a:solidFill>
              </a:rPr>
              <a:t>Overview</a:t>
            </a:r>
            <a:r>
              <a:rPr lang="tr-TR" sz="2400" dirty="0" smtClean="0">
                <a:solidFill>
                  <a:srgbClr val="140587"/>
                </a:solidFill>
              </a:rPr>
              <a:t> of </a:t>
            </a:r>
            <a:r>
              <a:rPr lang="tr-TR" sz="2400" dirty="0" err="1" smtClean="0">
                <a:solidFill>
                  <a:srgbClr val="140587"/>
                </a:solidFill>
              </a:rPr>
              <a:t>the</a:t>
            </a:r>
            <a:r>
              <a:rPr lang="tr-TR" sz="2400" dirty="0" smtClean="0">
                <a:solidFill>
                  <a:srgbClr val="140587"/>
                </a:solidFill>
              </a:rPr>
              <a:t> </a:t>
            </a:r>
            <a:r>
              <a:rPr lang="tr-TR" sz="2400" dirty="0" err="1" smtClean="0">
                <a:solidFill>
                  <a:srgbClr val="140587"/>
                </a:solidFill>
              </a:rPr>
              <a:t>European</a:t>
            </a:r>
            <a:r>
              <a:rPr lang="tr-TR" sz="2400" dirty="0" smtClean="0">
                <a:solidFill>
                  <a:srgbClr val="140587"/>
                </a:solidFill>
              </a:rPr>
              <a:t> </a:t>
            </a:r>
            <a:r>
              <a:rPr lang="tr-TR" sz="2400" dirty="0" err="1" smtClean="0">
                <a:solidFill>
                  <a:srgbClr val="140587"/>
                </a:solidFill>
              </a:rPr>
              <a:t>and</a:t>
            </a:r>
            <a:r>
              <a:rPr lang="tr-TR" sz="2400" dirty="0" smtClean="0">
                <a:solidFill>
                  <a:srgbClr val="140587"/>
                </a:solidFill>
              </a:rPr>
              <a:t> North </a:t>
            </a:r>
            <a:r>
              <a:rPr lang="tr-TR" sz="2400" dirty="0" err="1" smtClean="0">
                <a:solidFill>
                  <a:srgbClr val="140587"/>
                </a:solidFill>
              </a:rPr>
              <a:t>American</a:t>
            </a:r>
            <a:r>
              <a:rPr lang="tr-TR" sz="2400" dirty="0" smtClean="0">
                <a:solidFill>
                  <a:srgbClr val="140587"/>
                </a:solidFill>
              </a:rPr>
              <a:t> </a:t>
            </a:r>
            <a:r>
              <a:rPr lang="tr-TR" sz="2400" dirty="0" err="1" smtClean="0">
                <a:solidFill>
                  <a:srgbClr val="140587"/>
                </a:solidFill>
              </a:rPr>
              <a:t>studies</a:t>
            </a:r>
            <a:r>
              <a:rPr lang="tr-TR" sz="2400" dirty="0" smtClean="0">
                <a:solidFill>
                  <a:srgbClr val="140587"/>
                </a:solidFill>
              </a:rPr>
              <a:t> on HPV </a:t>
            </a:r>
            <a:r>
              <a:rPr lang="tr-TR" sz="2400" dirty="0" err="1" smtClean="0">
                <a:solidFill>
                  <a:srgbClr val="140587"/>
                </a:solidFill>
              </a:rPr>
              <a:t>testing</a:t>
            </a:r>
            <a:r>
              <a:rPr lang="tr-TR" sz="2400" dirty="0" smtClean="0">
                <a:solidFill>
                  <a:srgbClr val="140587"/>
                </a:solidFill>
              </a:rPr>
              <a:t> in </a:t>
            </a:r>
            <a:r>
              <a:rPr lang="tr-TR" sz="2400" dirty="0" err="1" smtClean="0">
                <a:solidFill>
                  <a:srgbClr val="140587"/>
                </a:solidFill>
              </a:rPr>
              <a:t>primary</a:t>
            </a:r>
            <a:r>
              <a:rPr lang="tr-TR" sz="2400" dirty="0" smtClean="0">
                <a:solidFill>
                  <a:srgbClr val="140587"/>
                </a:solidFill>
              </a:rPr>
              <a:t> </a:t>
            </a:r>
            <a:r>
              <a:rPr lang="tr-TR" sz="2400" dirty="0" err="1" smtClean="0">
                <a:solidFill>
                  <a:srgbClr val="140587"/>
                </a:solidFill>
              </a:rPr>
              <a:t>cervical</a:t>
            </a:r>
            <a:r>
              <a:rPr lang="tr-TR" sz="2400" dirty="0" smtClean="0">
                <a:solidFill>
                  <a:srgbClr val="140587"/>
                </a:solidFill>
              </a:rPr>
              <a:t> </a:t>
            </a:r>
            <a:r>
              <a:rPr lang="tr-TR" sz="2400" dirty="0" err="1" smtClean="0">
                <a:solidFill>
                  <a:srgbClr val="140587"/>
                </a:solidFill>
              </a:rPr>
              <a:t>cancer</a:t>
            </a:r>
            <a:r>
              <a:rPr lang="tr-TR" sz="2400" dirty="0" smtClean="0">
                <a:solidFill>
                  <a:srgbClr val="140587"/>
                </a:solidFill>
              </a:rPr>
              <a:t> </a:t>
            </a:r>
            <a:r>
              <a:rPr lang="tr-TR" sz="2400" dirty="0" err="1" smtClean="0">
                <a:solidFill>
                  <a:srgbClr val="140587"/>
                </a:solidFill>
              </a:rPr>
              <a:t>screening</a:t>
            </a:r>
            <a:r>
              <a:rPr lang="tr-TR" sz="2400" dirty="0" smtClean="0">
                <a:solidFill>
                  <a:srgbClr val="140587"/>
                </a:solidFill>
              </a:rPr>
              <a:t>”</a:t>
            </a:r>
          </a:p>
          <a:p>
            <a:pPr algn="ctr">
              <a:buNone/>
            </a:pPr>
            <a:r>
              <a:rPr lang="tr-TR" sz="2400" dirty="0" err="1" smtClean="0">
                <a:solidFill>
                  <a:srgbClr val="140587"/>
                </a:solidFill>
              </a:rPr>
              <a:t>Cuzick</a:t>
            </a:r>
            <a:r>
              <a:rPr lang="tr-TR" sz="2400" dirty="0" smtClean="0">
                <a:solidFill>
                  <a:srgbClr val="140587"/>
                </a:solidFill>
              </a:rPr>
              <a:t> J, et al. </a:t>
            </a:r>
            <a:r>
              <a:rPr lang="tr-TR" sz="2400" dirty="0" err="1" smtClean="0">
                <a:solidFill>
                  <a:srgbClr val="140587"/>
                </a:solidFill>
              </a:rPr>
              <a:t>Int</a:t>
            </a:r>
            <a:r>
              <a:rPr lang="tr-TR" sz="2400" dirty="0" smtClean="0">
                <a:solidFill>
                  <a:srgbClr val="140587"/>
                </a:solidFill>
              </a:rPr>
              <a:t> J </a:t>
            </a:r>
            <a:r>
              <a:rPr lang="tr-TR" sz="2400" dirty="0" err="1" smtClean="0">
                <a:solidFill>
                  <a:srgbClr val="140587"/>
                </a:solidFill>
              </a:rPr>
              <a:t>Cancer</a:t>
            </a:r>
            <a:r>
              <a:rPr lang="tr-TR" sz="2400" dirty="0" smtClean="0">
                <a:solidFill>
                  <a:srgbClr val="140587"/>
                </a:solidFill>
              </a:rPr>
              <a:t> 2006;119:1095-101</a:t>
            </a:r>
          </a:p>
          <a:p>
            <a:pPr algn="ctr">
              <a:buNone/>
            </a:pPr>
            <a:endParaRPr lang="tr-TR" sz="2400" u="sng" dirty="0" smtClean="0">
              <a:solidFill>
                <a:srgbClr val="14058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653136"/>
            <a:ext cx="5256584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r-TR" sz="2400" u="sng" dirty="0" smtClean="0">
                <a:solidFill>
                  <a:srgbClr val="140587"/>
                </a:solidFill>
              </a:rPr>
              <a:t>HPV DNA testi  vs sitoloji </a:t>
            </a:r>
          </a:p>
          <a:p>
            <a:pPr>
              <a:buNone/>
            </a:pPr>
            <a:r>
              <a:rPr lang="tr-TR" sz="2400" dirty="0" smtClean="0">
                <a:solidFill>
                  <a:srgbClr val="140587"/>
                </a:solidFill>
              </a:rPr>
              <a:t>CIN2+ tespitinde 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140587"/>
                </a:solidFill>
              </a:rPr>
              <a:t> Daha duyarlı: %96.1 vs %53 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140587"/>
                </a:solidFill>
              </a:rPr>
              <a:t> Ancak özgüllük daha az:%90.7 vs %96.3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3068960"/>
            <a:ext cx="432048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r-TR" sz="2400" u="sng" dirty="0" err="1" smtClean="0">
                <a:solidFill>
                  <a:srgbClr val="140587"/>
                </a:solidFill>
              </a:rPr>
              <a:t>Kolposkopiye</a:t>
            </a:r>
            <a:r>
              <a:rPr lang="tr-TR" sz="2400" u="sng" dirty="0" smtClean="0">
                <a:solidFill>
                  <a:srgbClr val="140587"/>
                </a:solidFill>
              </a:rPr>
              <a:t> Referans Eşiği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140587"/>
                </a:solidFill>
              </a:rPr>
              <a:t> HPV DNA+ 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140587"/>
                </a:solidFill>
              </a:rPr>
              <a:t> ASC-US veya daha kötüsü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140587"/>
                </a:solidFill>
              </a:rPr>
              <a:t>Primer</a:t>
            </a:r>
            <a:r>
              <a:rPr lang="tr-TR" dirty="0" smtClean="0">
                <a:solidFill>
                  <a:srgbClr val="140587"/>
                </a:solidFill>
              </a:rPr>
              <a:t> HPV Taraması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1252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>
                <a:solidFill>
                  <a:srgbClr val="140587"/>
                </a:solidFill>
              </a:rPr>
              <a:t>Test performans çalışmalarına bakıldığında &gt;30y, ASC-US veya LSIL </a:t>
            </a:r>
            <a:r>
              <a:rPr lang="tr-TR" dirty="0" err="1" smtClean="0">
                <a:solidFill>
                  <a:srgbClr val="140587"/>
                </a:solidFill>
              </a:rPr>
              <a:t>kolposkopi</a:t>
            </a:r>
            <a:r>
              <a:rPr lang="tr-TR" dirty="0" smtClean="0">
                <a:solidFill>
                  <a:srgbClr val="140587"/>
                </a:solidFill>
              </a:rPr>
              <a:t> eşiği alındığında  </a:t>
            </a:r>
            <a:endParaRPr lang="tr-TR" u="sng" dirty="0" smtClean="0">
              <a:solidFill>
                <a:srgbClr val="14058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3068960"/>
            <a:ext cx="5040560" cy="3046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r-TR" sz="2400" u="sng" dirty="0" smtClean="0">
                <a:solidFill>
                  <a:srgbClr val="140587"/>
                </a:solidFill>
              </a:rPr>
              <a:t>HC2 HPV DNA testi  vs sitoloji </a:t>
            </a:r>
          </a:p>
          <a:p>
            <a:pPr>
              <a:buNone/>
            </a:pPr>
            <a:r>
              <a:rPr lang="tr-TR" sz="2400" dirty="0" smtClean="0">
                <a:solidFill>
                  <a:srgbClr val="140587"/>
                </a:solidFill>
              </a:rPr>
              <a:t>CIN2+ veya CIN3+ tespitinde 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140587"/>
                </a:solidFill>
              </a:rPr>
              <a:t> &gt;%40 daha duyarlı, 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140587"/>
                </a:solidFill>
              </a:rPr>
              <a:t> Ancak 3-5% daha az özgül</a:t>
            </a:r>
          </a:p>
          <a:p>
            <a:pPr lvl="1">
              <a:buFont typeface="Arial" pitchFamily="34" charset="0"/>
              <a:buChar char="•"/>
            </a:pPr>
            <a:r>
              <a:rPr lang="tr-TR" sz="2400" dirty="0" err="1" smtClean="0">
                <a:solidFill>
                  <a:srgbClr val="140587"/>
                </a:solidFill>
              </a:rPr>
              <a:t>False</a:t>
            </a:r>
            <a:r>
              <a:rPr lang="tr-TR" sz="2400" dirty="0" smtClean="0">
                <a:solidFill>
                  <a:srgbClr val="140587"/>
                </a:solidFill>
              </a:rPr>
              <a:t> (+) DİKKAT</a:t>
            </a:r>
          </a:p>
          <a:p>
            <a:pPr lvl="2">
              <a:buFont typeface="Arial" pitchFamily="34" charset="0"/>
              <a:buChar char="•"/>
            </a:pPr>
            <a:r>
              <a:rPr lang="tr-TR" sz="2400" dirty="0" err="1" smtClean="0">
                <a:solidFill>
                  <a:srgbClr val="140587"/>
                </a:solidFill>
              </a:rPr>
              <a:t>Kolposkopi</a:t>
            </a:r>
            <a:r>
              <a:rPr lang="tr-TR" sz="2400" dirty="0" smtClean="0">
                <a:solidFill>
                  <a:srgbClr val="140587"/>
                </a:solidFill>
              </a:rPr>
              <a:t> oranları artar</a:t>
            </a:r>
          </a:p>
          <a:p>
            <a:pPr lvl="2">
              <a:buFont typeface="Arial" pitchFamily="34" charset="0"/>
              <a:buChar char="•"/>
            </a:pPr>
            <a:r>
              <a:rPr lang="tr-TR" sz="2400" dirty="0" err="1" smtClean="0">
                <a:solidFill>
                  <a:srgbClr val="140587"/>
                </a:solidFill>
              </a:rPr>
              <a:t>Regrese</a:t>
            </a:r>
            <a:r>
              <a:rPr lang="tr-TR" sz="2400" dirty="0" smtClean="0">
                <a:solidFill>
                  <a:srgbClr val="140587"/>
                </a:solidFill>
              </a:rPr>
              <a:t> olacak lezyonların aşırı teşhis ve tedavisi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140587"/>
                </a:solidFill>
              </a:rPr>
              <a:t>Triyaj</a:t>
            </a:r>
            <a:endParaRPr lang="tr-TR" dirty="0">
              <a:solidFill>
                <a:srgbClr val="14058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412776"/>
            <a:ext cx="6892042" cy="864096"/>
          </a:xfrm>
          <a:solidFill>
            <a:srgbClr val="F2DCDB"/>
          </a:solidFill>
          <a:ln w="38100" cmpd="sng">
            <a:solidFill>
              <a:srgbClr val="5F3AB6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sz="5400" b="1" dirty="0" smtClean="0">
                <a:solidFill>
                  <a:srgbClr val="FF0000"/>
                </a:solidFill>
              </a:rPr>
              <a:t>ÖNEMLİ Mİ?</a:t>
            </a:r>
            <a:endParaRPr lang="tr-TR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2636912"/>
            <a:ext cx="4104456" cy="38779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5F3AB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140587"/>
                </a:solidFill>
              </a:rPr>
              <a:t>HPV </a:t>
            </a:r>
            <a:r>
              <a:rPr lang="en-US" sz="2800" dirty="0" err="1" smtClean="0">
                <a:solidFill>
                  <a:srgbClr val="140587"/>
                </a:solidFill>
              </a:rPr>
              <a:t>Tiplendirme</a:t>
            </a:r>
            <a:endParaRPr lang="en-US" sz="2800" dirty="0" smtClean="0">
              <a:solidFill>
                <a:srgbClr val="140587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err="1" smtClean="0">
                <a:solidFill>
                  <a:srgbClr val="140587"/>
                </a:solidFill>
              </a:rPr>
              <a:t>Sitoloji</a:t>
            </a:r>
            <a:r>
              <a:rPr lang="en-US" sz="2800" dirty="0" smtClean="0">
                <a:solidFill>
                  <a:srgbClr val="140587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err="1" smtClean="0">
                <a:solidFill>
                  <a:srgbClr val="140587"/>
                </a:solidFill>
              </a:rPr>
              <a:t>Moleküler</a:t>
            </a:r>
            <a:r>
              <a:rPr lang="en-US" sz="2800" dirty="0" smtClean="0">
                <a:solidFill>
                  <a:srgbClr val="140587"/>
                </a:solidFill>
              </a:rPr>
              <a:t> </a:t>
            </a:r>
            <a:r>
              <a:rPr lang="en-US" sz="2800" dirty="0" err="1" smtClean="0">
                <a:solidFill>
                  <a:srgbClr val="140587"/>
                </a:solidFill>
              </a:rPr>
              <a:t>Belirteçler</a:t>
            </a:r>
            <a:endParaRPr lang="en-US" sz="2800" dirty="0" smtClean="0">
              <a:solidFill>
                <a:srgbClr val="140587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140587"/>
                </a:solidFill>
              </a:rPr>
              <a:t>P16/Ki67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140587"/>
                </a:solidFill>
              </a:rPr>
              <a:t>E6/E7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140587"/>
                </a:solidFill>
              </a:rPr>
              <a:t>HPV </a:t>
            </a:r>
            <a:r>
              <a:rPr lang="en-US" sz="2400" dirty="0" err="1" smtClean="0">
                <a:solidFill>
                  <a:srgbClr val="140587"/>
                </a:solidFill>
              </a:rPr>
              <a:t>Metilasyonu</a:t>
            </a:r>
            <a:endParaRPr lang="en-US" sz="2400" dirty="0" smtClean="0">
              <a:solidFill>
                <a:srgbClr val="140587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 err="1">
                <a:solidFill>
                  <a:srgbClr val="140587"/>
                </a:solidFill>
              </a:rPr>
              <a:t>ProEx</a:t>
            </a:r>
            <a:r>
              <a:rPr lang="en-US" sz="2400" dirty="0">
                <a:solidFill>
                  <a:srgbClr val="140587"/>
                </a:solidFill>
              </a:rPr>
              <a:t> C (Top2a, Mcm2</a:t>
            </a:r>
            <a:r>
              <a:rPr lang="en-US" sz="2400" dirty="0" smtClean="0">
                <a:solidFill>
                  <a:srgbClr val="140587"/>
                </a:solidFill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140587"/>
                </a:solidFill>
              </a:rPr>
              <a:t>HPV 16/18 mRNA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140587"/>
                </a:solidFill>
              </a:rPr>
              <a:t>Telomerase/</a:t>
            </a:r>
            <a:r>
              <a:rPr lang="en-US" sz="2400" dirty="0" err="1" smtClean="0">
                <a:solidFill>
                  <a:srgbClr val="140587"/>
                </a:solidFill>
              </a:rPr>
              <a:t>cyclin</a:t>
            </a:r>
            <a:r>
              <a:rPr lang="en-US" sz="2400" dirty="0" smtClean="0">
                <a:solidFill>
                  <a:srgbClr val="140587"/>
                </a:solidFill>
              </a:rPr>
              <a:t> E</a:t>
            </a:r>
            <a:endParaRPr lang="en-US" sz="2800" dirty="0" smtClean="0">
              <a:solidFill>
                <a:srgbClr val="140587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140587"/>
                </a:solidFill>
              </a:rPr>
              <a:t>Kombine HPV ve Sitoloji Taraması </a:t>
            </a:r>
            <a:br>
              <a:rPr lang="tr-TR" dirty="0" smtClean="0">
                <a:solidFill>
                  <a:srgbClr val="140587"/>
                </a:solidFill>
              </a:rPr>
            </a:br>
            <a:r>
              <a:rPr lang="tr-TR" dirty="0" smtClean="0">
                <a:solidFill>
                  <a:srgbClr val="140587"/>
                </a:solidFill>
              </a:rPr>
              <a:t>(</a:t>
            </a:r>
            <a:r>
              <a:rPr lang="tr-TR" dirty="0" err="1" smtClean="0">
                <a:solidFill>
                  <a:srgbClr val="140587"/>
                </a:solidFill>
              </a:rPr>
              <a:t>Co</a:t>
            </a:r>
            <a:r>
              <a:rPr lang="tr-TR" dirty="0" smtClean="0">
                <a:solidFill>
                  <a:srgbClr val="140587"/>
                </a:solidFill>
              </a:rPr>
              <a:t>-</a:t>
            </a:r>
            <a:r>
              <a:rPr lang="tr-TR" dirty="0" err="1" smtClean="0">
                <a:solidFill>
                  <a:srgbClr val="140587"/>
                </a:solidFill>
              </a:rPr>
              <a:t>testing</a:t>
            </a:r>
            <a:r>
              <a:rPr lang="tr-TR" dirty="0" smtClean="0">
                <a:solidFill>
                  <a:srgbClr val="140587"/>
                </a:solidFill>
              </a:rPr>
              <a:t>) </a:t>
            </a:r>
            <a:endParaRPr lang="tr-TR" dirty="0"/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0" y="1844824"/>
            <a:ext cx="63817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3560" y="633478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err="1" smtClean="0">
                <a:solidFill>
                  <a:srgbClr val="140587"/>
                </a:solidFill>
              </a:rPr>
              <a:t>Castle</a:t>
            </a:r>
            <a:r>
              <a:rPr lang="tr-TR" sz="1400" i="1" dirty="0" smtClean="0">
                <a:solidFill>
                  <a:srgbClr val="140587"/>
                </a:solidFill>
              </a:rPr>
              <a:t>. </a:t>
            </a:r>
            <a:r>
              <a:rPr lang="tr-TR" sz="1400" i="1" dirty="0" err="1" smtClean="0">
                <a:solidFill>
                  <a:srgbClr val="140587"/>
                </a:solidFill>
              </a:rPr>
              <a:t>Human</a:t>
            </a:r>
            <a:r>
              <a:rPr lang="tr-TR" sz="1400" i="1" dirty="0" smtClean="0">
                <a:solidFill>
                  <a:srgbClr val="140587"/>
                </a:solidFill>
              </a:rPr>
              <a:t> </a:t>
            </a:r>
            <a:r>
              <a:rPr lang="tr-TR" sz="1400" i="1" dirty="0" err="1" smtClean="0">
                <a:solidFill>
                  <a:srgbClr val="140587"/>
                </a:solidFill>
              </a:rPr>
              <a:t>Papillomavirus</a:t>
            </a:r>
            <a:r>
              <a:rPr lang="tr-TR" sz="1400" i="1" dirty="0" smtClean="0">
                <a:solidFill>
                  <a:srgbClr val="140587"/>
                </a:solidFill>
              </a:rPr>
              <a:t> DNA </a:t>
            </a:r>
            <a:r>
              <a:rPr lang="tr-TR" sz="1400" i="1" dirty="0" err="1" smtClean="0">
                <a:solidFill>
                  <a:srgbClr val="140587"/>
                </a:solidFill>
              </a:rPr>
              <a:t>and</a:t>
            </a:r>
            <a:r>
              <a:rPr lang="tr-TR" sz="1400" i="1" dirty="0" smtClean="0">
                <a:solidFill>
                  <a:srgbClr val="140587"/>
                </a:solidFill>
              </a:rPr>
              <a:t> </a:t>
            </a:r>
            <a:r>
              <a:rPr lang="tr-TR" sz="1400" i="1" dirty="0" err="1" smtClean="0">
                <a:solidFill>
                  <a:srgbClr val="140587"/>
                </a:solidFill>
              </a:rPr>
              <a:t>Pap</a:t>
            </a:r>
            <a:r>
              <a:rPr lang="tr-TR" sz="1400" i="1" dirty="0" smtClean="0">
                <a:solidFill>
                  <a:srgbClr val="140587"/>
                </a:solidFill>
              </a:rPr>
              <a:t> </a:t>
            </a:r>
            <a:r>
              <a:rPr lang="tr-TR" sz="1400" i="1" dirty="0" err="1" smtClean="0">
                <a:solidFill>
                  <a:srgbClr val="140587"/>
                </a:solidFill>
              </a:rPr>
              <a:t>Cotesting</a:t>
            </a:r>
            <a:r>
              <a:rPr lang="tr-TR" sz="1400" i="1" dirty="0" smtClean="0">
                <a:solidFill>
                  <a:srgbClr val="140587"/>
                </a:solidFill>
              </a:rPr>
              <a:t>. </a:t>
            </a:r>
            <a:r>
              <a:rPr lang="tr-TR" sz="1400" i="1" dirty="0" err="1" smtClean="0">
                <a:solidFill>
                  <a:srgbClr val="140587"/>
                </a:solidFill>
              </a:rPr>
              <a:t>Obstet</a:t>
            </a:r>
            <a:r>
              <a:rPr lang="tr-TR" sz="1400" i="1" dirty="0" smtClean="0">
                <a:solidFill>
                  <a:srgbClr val="140587"/>
                </a:solidFill>
              </a:rPr>
              <a:t> </a:t>
            </a:r>
            <a:r>
              <a:rPr lang="tr-TR" sz="1400" i="1" dirty="0" err="1" smtClean="0">
                <a:solidFill>
                  <a:srgbClr val="140587"/>
                </a:solidFill>
              </a:rPr>
              <a:t>Gynecol</a:t>
            </a:r>
            <a:r>
              <a:rPr lang="tr-TR" sz="1400" i="1" dirty="0" smtClean="0">
                <a:solidFill>
                  <a:srgbClr val="140587"/>
                </a:solidFill>
              </a:rPr>
              <a:t> 2009.</a:t>
            </a:r>
            <a:endParaRPr lang="tr-TR" sz="1400" i="1" dirty="0">
              <a:solidFill>
                <a:srgbClr val="14058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1340768"/>
            <a:ext cx="5440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140587"/>
                </a:solidFill>
              </a:rPr>
              <a:t>Kaiser</a:t>
            </a:r>
            <a:r>
              <a:rPr lang="tr-TR" dirty="0" smtClean="0">
                <a:solidFill>
                  <a:srgbClr val="140587"/>
                </a:solidFill>
              </a:rPr>
              <a:t> </a:t>
            </a:r>
            <a:r>
              <a:rPr lang="tr-TR" dirty="0" err="1" smtClean="0">
                <a:solidFill>
                  <a:srgbClr val="140587"/>
                </a:solidFill>
              </a:rPr>
              <a:t>Permanente</a:t>
            </a:r>
            <a:r>
              <a:rPr lang="tr-TR" dirty="0" smtClean="0">
                <a:solidFill>
                  <a:srgbClr val="140587"/>
                </a:solidFill>
              </a:rPr>
              <a:t> </a:t>
            </a:r>
            <a:r>
              <a:rPr lang="tr-TR" dirty="0" err="1" smtClean="0">
                <a:solidFill>
                  <a:srgbClr val="140587"/>
                </a:solidFill>
              </a:rPr>
              <a:t>Northern</a:t>
            </a:r>
            <a:r>
              <a:rPr lang="tr-TR" dirty="0" smtClean="0">
                <a:solidFill>
                  <a:srgbClr val="140587"/>
                </a:solidFill>
              </a:rPr>
              <a:t> California </a:t>
            </a:r>
            <a:r>
              <a:rPr lang="tr-TR" dirty="0" err="1" smtClean="0">
                <a:solidFill>
                  <a:srgbClr val="140587"/>
                </a:solidFill>
              </a:rPr>
              <a:t>Health</a:t>
            </a:r>
            <a:r>
              <a:rPr lang="tr-TR" dirty="0" smtClean="0">
                <a:solidFill>
                  <a:srgbClr val="140587"/>
                </a:solidFill>
              </a:rPr>
              <a:t> Plan Data</a:t>
            </a:r>
          </a:p>
          <a:p>
            <a:pPr algn="ctr"/>
            <a:r>
              <a:rPr lang="tr-TR" dirty="0" smtClean="0">
                <a:solidFill>
                  <a:srgbClr val="140587"/>
                </a:solidFill>
              </a:rPr>
              <a:t>2003-2008. </a:t>
            </a:r>
            <a:endParaRPr lang="tr-TR" dirty="0">
              <a:solidFill>
                <a:srgbClr val="14058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140968"/>
            <a:ext cx="2232248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140587"/>
                </a:solidFill>
              </a:rPr>
              <a:t>N:798.000</a:t>
            </a:r>
          </a:p>
          <a:p>
            <a:r>
              <a:rPr lang="tr-TR" sz="3200" dirty="0" smtClean="0">
                <a:solidFill>
                  <a:srgbClr val="140587"/>
                </a:solidFill>
              </a:rPr>
              <a:t>HCII Test </a:t>
            </a:r>
          </a:p>
          <a:p>
            <a:pPr algn="ctr"/>
            <a:r>
              <a:rPr lang="tr-TR" sz="3200" dirty="0" smtClean="0">
                <a:solidFill>
                  <a:srgbClr val="140587"/>
                </a:solidFill>
              </a:rPr>
              <a:t>PAP – </a:t>
            </a:r>
          </a:p>
          <a:p>
            <a:pPr algn="ctr"/>
            <a:r>
              <a:rPr lang="tr-TR" sz="3200" dirty="0" smtClean="0">
                <a:solidFill>
                  <a:srgbClr val="140587"/>
                </a:solidFill>
              </a:rPr>
              <a:t>HPV + </a:t>
            </a:r>
            <a:endParaRPr lang="tr-TR" sz="3200" dirty="0">
              <a:solidFill>
                <a:srgbClr val="14058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40587"/>
                </a:solidFill>
              </a:rPr>
              <a:t>PAP </a:t>
            </a:r>
            <a:r>
              <a:rPr lang="en-US" dirty="0" err="1" smtClean="0">
                <a:solidFill>
                  <a:srgbClr val="140587"/>
                </a:solidFill>
              </a:rPr>
              <a:t>Negatif</a:t>
            </a:r>
            <a:r>
              <a:rPr lang="en-US" dirty="0" smtClean="0">
                <a:solidFill>
                  <a:srgbClr val="140587"/>
                </a:solidFill>
              </a:rPr>
              <a:t> HPV+ </a:t>
            </a:r>
            <a:r>
              <a:rPr lang="en-US" dirty="0" err="1" smtClean="0">
                <a:solidFill>
                  <a:srgbClr val="140587"/>
                </a:solidFill>
              </a:rPr>
              <a:t>Hastalarda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br>
              <a:rPr lang="en-US" dirty="0" smtClean="0">
                <a:solidFill>
                  <a:srgbClr val="140587"/>
                </a:solidFill>
              </a:rPr>
            </a:br>
            <a:r>
              <a:rPr lang="en-US" dirty="0" smtClean="0">
                <a:solidFill>
                  <a:srgbClr val="140587"/>
                </a:solidFill>
              </a:rPr>
              <a:t>HPV </a:t>
            </a:r>
            <a:r>
              <a:rPr lang="en-US" dirty="0" err="1" smtClean="0">
                <a:solidFill>
                  <a:srgbClr val="140587"/>
                </a:solidFill>
              </a:rPr>
              <a:t>Tiplerine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Göre</a:t>
            </a:r>
            <a:r>
              <a:rPr lang="en-US" dirty="0" smtClean="0">
                <a:solidFill>
                  <a:srgbClr val="140587"/>
                </a:solidFill>
              </a:rPr>
              <a:t> CIN3+ </a:t>
            </a:r>
            <a:r>
              <a:rPr lang="en-US" dirty="0" err="1" smtClean="0">
                <a:solidFill>
                  <a:srgbClr val="140587"/>
                </a:solidFill>
              </a:rPr>
              <a:t>Riski</a:t>
            </a:r>
            <a:r>
              <a:rPr lang="en-US" dirty="0" smtClean="0">
                <a:solidFill>
                  <a:srgbClr val="140587"/>
                </a:solidFill>
              </a:rPr>
              <a:t/>
            </a:r>
            <a:br>
              <a:rPr lang="en-US" dirty="0" smtClean="0">
                <a:solidFill>
                  <a:srgbClr val="140587"/>
                </a:solidFill>
              </a:rPr>
            </a:br>
            <a:r>
              <a:rPr lang="en-US" dirty="0" smtClean="0">
                <a:solidFill>
                  <a:srgbClr val="140587"/>
                </a:solidFill>
              </a:rPr>
              <a:t>HPV BASELINE+ </a:t>
            </a:r>
            <a:r>
              <a:rPr lang="en-US" dirty="0" err="1" smtClean="0">
                <a:solidFill>
                  <a:srgbClr val="140587"/>
                </a:solidFill>
              </a:rPr>
              <a:t>vs</a:t>
            </a:r>
            <a:r>
              <a:rPr lang="en-US" dirty="0" smtClean="0">
                <a:solidFill>
                  <a:srgbClr val="140587"/>
                </a:solidFill>
              </a:rPr>
              <a:t> PERSİSTANSIN ROLÜ</a:t>
            </a:r>
            <a:endParaRPr lang="en-US" dirty="0">
              <a:solidFill>
                <a:srgbClr val="140587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32331" b="-32331"/>
          <a:stretch>
            <a:fillRect/>
          </a:stretch>
        </p:blipFill>
        <p:spPr>
          <a:xfrm>
            <a:off x="467544" y="692696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5300355" y="6621149"/>
            <a:ext cx="38436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baseline="30000" dirty="0"/>
              <a:t>Kjær S K et al. JNCI J </a:t>
            </a:r>
            <a:r>
              <a:rPr lang="da-DK" b="1" baseline="30000" dirty="0" err="1"/>
              <a:t>Natl</a:t>
            </a:r>
            <a:r>
              <a:rPr lang="da-DK" b="1" baseline="30000" dirty="0"/>
              <a:t> Cancer </a:t>
            </a:r>
            <a:r>
              <a:rPr lang="da-DK" b="1" baseline="30000" dirty="0" err="1"/>
              <a:t>Inst</a:t>
            </a:r>
            <a:r>
              <a:rPr lang="da-DK" b="1" baseline="30000" dirty="0"/>
              <a:t> 2010;102:1478-1488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293096"/>
            <a:ext cx="8316416" cy="227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40587"/>
                </a:solidFill>
              </a:rPr>
              <a:t>≥30 </a:t>
            </a:r>
            <a:r>
              <a:rPr lang="en-US" dirty="0" err="1" smtClean="0">
                <a:solidFill>
                  <a:srgbClr val="140587"/>
                </a:solidFill>
              </a:rPr>
              <a:t>yaş</a:t>
            </a:r>
            <a:r>
              <a:rPr lang="en-US" dirty="0" smtClean="0">
                <a:solidFill>
                  <a:srgbClr val="140587"/>
                </a:solidFill>
              </a:rPr>
              <a:t> PAP NEGATİF/HPV + </a:t>
            </a:r>
            <a:r>
              <a:rPr lang="en-US" dirty="0" err="1" smtClean="0">
                <a:solidFill>
                  <a:srgbClr val="140587"/>
                </a:solidFill>
              </a:rPr>
              <a:t>Yönetimi</a:t>
            </a:r>
            <a:endParaRPr lang="en-US" dirty="0">
              <a:solidFill>
                <a:srgbClr val="140587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 t="-6787" b="-6787"/>
          <a:stretch>
            <a:fillRect/>
          </a:stretch>
        </p:blipFill>
        <p:spPr>
          <a:ln w="38100" cmpd="sng">
            <a:solidFill>
              <a:srgbClr val="8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43608" y="621166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40587"/>
                </a:solidFill>
              </a:rPr>
              <a:t>American Cancer Society Screening Guidelines for the Prevention and Early</a:t>
            </a:r>
          </a:p>
          <a:p>
            <a:r>
              <a:rPr lang="en-US" dirty="0" smtClean="0">
                <a:solidFill>
                  <a:srgbClr val="140587"/>
                </a:solidFill>
              </a:rPr>
              <a:t>Detection of Cervical Cancer                    CA </a:t>
            </a:r>
            <a:r>
              <a:rPr lang="en-US" dirty="0">
                <a:solidFill>
                  <a:srgbClr val="140587"/>
                </a:solidFill>
              </a:rPr>
              <a:t>CANCER J CLIN 2012;62:147-</a:t>
            </a:r>
            <a:r>
              <a:rPr lang="en-US" dirty="0" smtClean="0">
                <a:solidFill>
                  <a:srgbClr val="140587"/>
                </a:solidFill>
              </a:rPr>
              <a:t>172</a:t>
            </a:r>
            <a:endParaRPr lang="en-US" dirty="0">
              <a:solidFill>
                <a:srgbClr val="140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140587"/>
                </a:solidFill>
              </a:rPr>
              <a:t>Servikal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Adenokarsinoma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ve</a:t>
            </a:r>
            <a:r>
              <a:rPr lang="en-US" dirty="0" smtClean="0">
                <a:solidFill>
                  <a:srgbClr val="140587"/>
                </a:solidFill>
              </a:rPr>
              <a:t> HPV </a:t>
            </a:r>
            <a:r>
              <a:rPr lang="en-US" dirty="0" err="1" smtClean="0">
                <a:solidFill>
                  <a:srgbClr val="140587"/>
                </a:solidFill>
              </a:rPr>
              <a:t>Taraması</a:t>
            </a:r>
            <a:endParaRPr lang="en-US" dirty="0">
              <a:solidFill>
                <a:srgbClr val="14058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5733256"/>
            <a:ext cx="7272808" cy="10081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 err="1" smtClean="0">
                <a:solidFill>
                  <a:srgbClr val="140587"/>
                </a:solidFill>
              </a:rPr>
              <a:t>Katki</a:t>
            </a:r>
            <a:r>
              <a:rPr lang="en-US" sz="1800" dirty="0" smtClean="0">
                <a:solidFill>
                  <a:srgbClr val="140587"/>
                </a:solidFill>
              </a:rPr>
              <a:t> HA et </a:t>
            </a:r>
            <a:r>
              <a:rPr lang="en-US" sz="1800" dirty="0">
                <a:solidFill>
                  <a:srgbClr val="140587"/>
                </a:solidFill>
              </a:rPr>
              <a:t>a</a:t>
            </a:r>
            <a:r>
              <a:rPr lang="en-US" sz="1800" dirty="0" smtClean="0">
                <a:solidFill>
                  <a:srgbClr val="140587"/>
                </a:solidFill>
              </a:rPr>
              <a:t>l. Cervical Cancer risk for women undergoing concurrent testing for human papillomavirus and cervical cytology: a population based study in routine clinical practice.  Lancet </a:t>
            </a:r>
            <a:r>
              <a:rPr lang="en-US" sz="1800" dirty="0" err="1" smtClean="0">
                <a:solidFill>
                  <a:srgbClr val="140587"/>
                </a:solidFill>
              </a:rPr>
              <a:t>Oncol</a:t>
            </a:r>
            <a:r>
              <a:rPr lang="en-US" sz="1800" dirty="0" smtClean="0">
                <a:solidFill>
                  <a:srgbClr val="140587"/>
                </a:solidFill>
              </a:rPr>
              <a:t> 2011;12:663-672.</a:t>
            </a:r>
            <a:endParaRPr lang="en-US" sz="1800" dirty="0">
              <a:solidFill>
                <a:srgbClr val="140587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97755722"/>
              </p:ext>
            </p:extLst>
          </p:nvPr>
        </p:nvGraphicFramePr>
        <p:xfrm>
          <a:off x="3290364" y="1988840"/>
          <a:ext cx="585363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2204864"/>
            <a:ext cx="3744416" cy="1384995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140587"/>
                </a:solidFill>
              </a:rPr>
              <a:t>Servikal</a:t>
            </a:r>
            <a:r>
              <a:rPr lang="en-US" sz="2400" dirty="0" smtClean="0">
                <a:solidFill>
                  <a:srgbClr val="140587"/>
                </a:solidFill>
              </a:rPr>
              <a:t> </a:t>
            </a:r>
            <a:r>
              <a:rPr lang="en-US" sz="2400" dirty="0" err="1" smtClean="0">
                <a:solidFill>
                  <a:srgbClr val="140587"/>
                </a:solidFill>
              </a:rPr>
              <a:t>Adenokarsinom</a:t>
            </a:r>
            <a:endParaRPr lang="en-US" sz="2400" dirty="0" smtClean="0">
              <a:solidFill>
                <a:srgbClr val="140587"/>
              </a:solidFill>
            </a:endParaRPr>
          </a:p>
          <a:p>
            <a:r>
              <a:rPr lang="en-US" sz="2400" dirty="0" smtClean="0">
                <a:solidFill>
                  <a:srgbClr val="140587"/>
                </a:solidFill>
              </a:rPr>
              <a:t>HPV </a:t>
            </a:r>
            <a:r>
              <a:rPr lang="en-US" sz="2400" dirty="0" err="1" smtClean="0">
                <a:solidFill>
                  <a:srgbClr val="140587"/>
                </a:solidFill>
              </a:rPr>
              <a:t>saptanma</a:t>
            </a:r>
            <a:r>
              <a:rPr lang="en-US" sz="2400" dirty="0" smtClean="0">
                <a:solidFill>
                  <a:srgbClr val="140587"/>
                </a:solidFill>
              </a:rPr>
              <a:t> </a:t>
            </a:r>
            <a:r>
              <a:rPr lang="en-US" sz="2400" dirty="0" err="1" smtClean="0">
                <a:solidFill>
                  <a:srgbClr val="140587"/>
                </a:solidFill>
              </a:rPr>
              <a:t>oranı</a:t>
            </a:r>
            <a:r>
              <a:rPr lang="en-US" sz="2400" dirty="0" smtClean="0">
                <a:solidFill>
                  <a:srgbClr val="140587"/>
                </a:solidFill>
              </a:rPr>
              <a:t> </a:t>
            </a:r>
            <a:r>
              <a:rPr lang="en-US" sz="2400" dirty="0" smtClean="0">
                <a:solidFill>
                  <a:srgbClr val="140587"/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rgbClr val="140587"/>
                </a:solidFill>
              </a:rPr>
              <a:t>%93 </a:t>
            </a:r>
          </a:p>
          <a:p>
            <a:r>
              <a:rPr lang="en-US" i="1" dirty="0" err="1" smtClean="0">
                <a:solidFill>
                  <a:srgbClr val="140587"/>
                </a:solidFill>
              </a:rPr>
              <a:t>Castellsague</a:t>
            </a:r>
            <a:r>
              <a:rPr lang="en-US" i="1" dirty="0" smtClean="0">
                <a:solidFill>
                  <a:srgbClr val="140587"/>
                </a:solidFill>
              </a:rPr>
              <a:t> et al. J </a:t>
            </a:r>
            <a:r>
              <a:rPr lang="en-US" i="1" dirty="0" err="1" smtClean="0">
                <a:solidFill>
                  <a:srgbClr val="140587"/>
                </a:solidFill>
              </a:rPr>
              <a:t>Natl</a:t>
            </a:r>
            <a:r>
              <a:rPr lang="en-US" i="1" dirty="0" smtClean="0">
                <a:solidFill>
                  <a:srgbClr val="140587"/>
                </a:solidFill>
              </a:rPr>
              <a:t> Cancer Inst. 2006;98:303-315</a:t>
            </a:r>
            <a:endParaRPr lang="en-US" i="1" dirty="0">
              <a:solidFill>
                <a:srgbClr val="140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41E7-4789-46BE-AA1D-EF2CB36F4052}" type="slidenum">
              <a:rPr lang="en-GB"/>
              <a:pPr/>
              <a:t>19</a:t>
            </a:fld>
            <a:endParaRPr lang="en-GB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8316416" cy="1224136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tr-TR" dirty="0" smtClean="0">
                <a:solidFill>
                  <a:srgbClr val="140587"/>
                </a:solidFill>
              </a:rPr>
              <a:t/>
            </a:r>
            <a:br>
              <a:rPr lang="tr-TR" dirty="0" smtClean="0">
                <a:solidFill>
                  <a:srgbClr val="140587"/>
                </a:solidFill>
              </a:rPr>
            </a:br>
            <a:r>
              <a:rPr lang="tr-TR" sz="2700" dirty="0" smtClean="0">
                <a:solidFill>
                  <a:srgbClr val="140587"/>
                </a:solidFill>
              </a:rPr>
              <a:t>Amerikan Kanser Derneği (ACS), </a:t>
            </a:r>
            <a:br>
              <a:rPr lang="tr-TR" sz="2700" dirty="0" smtClean="0">
                <a:solidFill>
                  <a:srgbClr val="140587"/>
                </a:solidFill>
              </a:rPr>
            </a:br>
            <a:r>
              <a:rPr lang="tr-TR" sz="2700" dirty="0" smtClean="0">
                <a:solidFill>
                  <a:srgbClr val="140587"/>
                </a:solidFill>
              </a:rPr>
              <a:t>     Amerikan </a:t>
            </a:r>
            <a:r>
              <a:rPr lang="tr-TR" sz="2700" dirty="0" err="1" smtClean="0">
                <a:solidFill>
                  <a:srgbClr val="140587"/>
                </a:solidFill>
              </a:rPr>
              <a:t>Servikal</a:t>
            </a:r>
            <a:r>
              <a:rPr lang="tr-TR" sz="2700" dirty="0" smtClean="0">
                <a:solidFill>
                  <a:srgbClr val="140587"/>
                </a:solidFill>
              </a:rPr>
              <a:t> Patolojiler ve </a:t>
            </a:r>
            <a:r>
              <a:rPr lang="tr-TR" sz="2700" dirty="0" err="1" smtClean="0">
                <a:solidFill>
                  <a:srgbClr val="140587"/>
                </a:solidFill>
              </a:rPr>
              <a:t>Kolposkopi</a:t>
            </a:r>
            <a:r>
              <a:rPr lang="tr-TR" sz="2700" dirty="0" smtClean="0">
                <a:solidFill>
                  <a:srgbClr val="140587"/>
                </a:solidFill>
              </a:rPr>
              <a:t> Derneği (ASCCP), </a:t>
            </a:r>
            <a:br>
              <a:rPr lang="tr-TR" sz="2700" dirty="0" smtClean="0">
                <a:solidFill>
                  <a:srgbClr val="140587"/>
                </a:solidFill>
              </a:rPr>
            </a:br>
            <a:r>
              <a:rPr lang="tr-TR" sz="2700" dirty="0" smtClean="0">
                <a:solidFill>
                  <a:srgbClr val="140587"/>
                </a:solidFill>
              </a:rPr>
              <a:t>Amerikan Klinik Patoloji Derneği (ASCP)</a:t>
            </a:r>
            <a:br>
              <a:rPr lang="tr-TR" sz="2700" dirty="0" smtClean="0">
                <a:solidFill>
                  <a:srgbClr val="140587"/>
                </a:solidFill>
              </a:rPr>
            </a:br>
            <a:r>
              <a:rPr lang="tr-TR" dirty="0" err="1" smtClean="0">
                <a:solidFill>
                  <a:srgbClr val="140587"/>
                </a:solidFill>
              </a:rPr>
              <a:t>Serviks</a:t>
            </a:r>
            <a:r>
              <a:rPr lang="tr-TR" dirty="0" smtClean="0">
                <a:solidFill>
                  <a:srgbClr val="140587"/>
                </a:solidFill>
              </a:rPr>
              <a:t> Kanseri Taraması Kılavuzu - 2012</a:t>
            </a:r>
            <a:endParaRPr lang="en-GB" sz="2700" dirty="0">
              <a:solidFill>
                <a:srgbClr val="140587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08920"/>
            <a:ext cx="6619875" cy="29146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35696" y="3861048"/>
            <a:ext cx="6552728" cy="1200329"/>
          </a:xfrm>
          <a:prstGeom prst="rect">
            <a:avLst/>
          </a:prstGeom>
          <a:solidFill>
            <a:srgbClr val="4D36F4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21-29 </a:t>
            </a:r>
            <a:r>
              <a:rPr lang="en-US" b="1" dirty="0" err="1" smtClean="0">
                <a:solidFill>
                  <a:schemeClr val="bg1"/>
                </a:solidFill>
              </a:rPr>
              <a:t>yaş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arası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kadınlarda</a:t>
            </a:r>
            <a:r>
              <a:rPr lang="en-US" b="1" dirty="0" smtClean="0">
                <a:solidFill>
                  <a:schemeClr val="bg1"/>
                </a:solidFill>
              </a:rPr>
              <a:t> 3 </a:t>
            </a:r>
            <a:r>
              <a:rPr lang="en-US" b="1" dirty="0" err="1" smtClean="0">
                <a:solidFill>
                  <a:schemeClr val="bg1"/>
                </a:solidFill>
              </a:rPr>
              <a:t>yılda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bir</a:t>
            </a:r>
            <a:r>
              <a:rPr lang="en-US" b="1" dirty="0" smtClean="0">
                <a:solidFill>
                  <a:schemeClr val="bg1"/>
                </a:solidFill>
              </a:rPr>
              <a:t> PAP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30-65 </a:t>
            </a:r>
            <a:r>
              <a:rPr lang="en-US" b="1" dirty="0" err="1" smtClean="0">
                <a:solidFill>
                  <a:schemeClr val="bg1"/>
                </a:solidFill>
              </a:rPr>
              <a:t>yaş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arası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kadınlarda</a:t>
            </a:r>
            <a:r>
              <a:rPr lang="en-US" b="1" dirty="0" smtClean="0">
                <a:solidFill>
                  <a:schemeClr val="bg1"/>
                </a:solidFill>
              </a:rPr>
              <a:t> her 5 </a:t>
            </a:r>
            <a:r>
              <a:rPr lang="en-US" b="1" dirty="0" err="1" smtClean="0">
                <a:solidFill>
                  <a:schemeClr val="bg1"/>
                </a:solidFill>
              </a:rPr>
              <a:t>yılda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bir</a:t>
            </a:r>
            <a:r>
              <a:rPr lang="en-US" b="1" dirty="0" smtClean="0">
                <a:solidFill>
                  <a:schemeClr val="bg1"/>
                </a:solidFill>
              </a:rPr>
              <a:t> PAP test + HPV </a:t>
            </a:r>
            <a:r>
              <a:rPr lang="en-US" b="1" dirty="0" err="1" smtClean="0">
                <a:solidFill>
                  <a:schemeClr val="bg1"/>
                </a:solidFill>
              </a:rPr>
              <a:t>testi</a:t>
            </a:r>
            <a:r>
              <a:rPr lang="en-US" b="1" dirty="0" smtClean="0">
                <a:solidFill>
                  <a:schemeClr val="bg1"/>
                </a:solidFill>
              </a:rPr>
              <a:t> (Co-testing) </a:t>
            </a:r>
            <a:r>
              <a:rPr lang="en-US" b="1" dirty="0" err="1" smtClean="0">
                <a:solidFill>
                  <a:schemeClr val="bg1"/>
                </a:solidFill>
              </a:rPr>
              <a:t>uygulanması</a:t>
            </a:r>
            <a:r>
              <a:rPr lang="en-US" b="1" dirty="0" smtClean="0">
                <a:solidFill>
                  <a:schemeClr val="bg1"/>
                </a:solidFill>
              </a:rPr>
              <a:t> İLK SEÇENEK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3 </a:t>
            </a:r>
            <a:r>
              <a:rPr lang="en-US" b="1" dirty="0" err="1" smtClean="0">
                <a:solidFill>
                  <a:schemeClr val="bg1"/>
                </a:solidFill>
              </a:rPr>
              <a:t>yılda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bir</a:t>
            </a:r>
            <a:r>
              <a:rPr lang="en-US" b="1" dirty="0" smtClean="0">
                <a:solidFill>
                  <a:schemeClr val="bg1"/>
                </a:solidFill>
              </a:rPr>
              <a:t> PAP test de </a:t>
            </a:r>
            <a:r>
              <a:rPr lang="en-US" b="1" dirty="0" err="1" smtClean="0">
                <a:solidFill>
                  <a:schemeClr val="bg1"/>
                </a:solidFill>
              </a:rPr>
              <a:t>uygulanabilir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solidFill>
                  <a:srgbClr val="140587"/>
                </a:solidFill>
              </a:rPr>
              <a:t>Serviks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Kanseri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Tarama</a:t>
            </a:r>
            <a:r>
              <a:rPr lang="en-US" dirty="0" smtClean="0">
                <a:solidFill>
                  <a:srgbClr val="140587"/>
                </a:solidFill>
              </a:rPr>
              <a:t/>
            </a:r>
            <a:br>
              <a:rPr lang="en-US" dirty="0" smtClean="0">
                <a:solidFill>
                  <a:srgbClr val="140587"/>
                </a:solidFill>
              </a:rPr>
            </a:br>
            <a:r>
              <a:rPr lang="en-US" dirty="0" err="1" smtClean="0">
                <a:solidFill>
                  <a:srgbClr val="140587"/>
                </a:solidFill>
              </a:rPr>
              <a:t>Tarihçe</a:t>
            </a:r>
            <a:endParaRPr lang="en-US" dirty="0">
              <a:solidFill>
                <a:srgbClr val="14058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84784"/>
            <a:ext cx="7429500" cy="4953000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16247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140587"/>
                </a:solidFill>
              </a:rPr>
              <a:t>Negatif</a:t>
            </a:r>
            <a:r>
              <a:rPr lang="en-US" dirty="0" smtClean="0">
                <a:solidFill>
                  <a:srgbClr val="140587"/>
                </a:solidFill>
              </a:rPr>
              <a:t> HPV </a:t>
            </a:r>
            <a:r>
              <a:rPr lang="en-US" dirty="0" err="1" smtClean="0">
                <a:solidFill>
                  <a:srgbClr val="140587"/>
                </a:solidFill>
              </a:rPr>
              <a:t>Testinin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İlerideki</a:t>
            </a:r>
            <a:r>
              <a:rPr lang="en-US" dirty="0" smtClean="0">
                <a:solidFill>
                  <a:srgbClr val="140587"/>
                </a:solidFill>
              </a:rPr>
              <a:t> CIN3+ </a:t>
            </a:r>
            <a:r>
              <a:rPr lang="en-US" dirty="0" err="1" smtClean="0">
                <a:solidFill>
                  <a:srgbClr val="140587"/>
                </a:solidFill>
              </a:rPr>
              <a:t>Riskine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Karşı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Koruyucu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Etkisi</a:t>
            </a:r>
            <a:endParaRPr lang="en-US" dirty="0">
              <a:solidFill>
                <a:srgbClr val="140587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-4868" b="-4868"/>
          <a:stretch>
            <a:fillRect/>
          </a:stretch>
        </p:blipFill>
        <p:spPr>
          <a:xfrm>
            <a:off x="467544" y="1844824"/>
            <a:ext cx="8229600" cy="4525963"/>
          </a:xfrm>
          <a:ln w="38100" cmpd="sng">
            <a:solidFill>
              <a:srgbClr val="8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67136" y="642995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140587"/>
                </a:solidFill>
              </a:rPr>
              <a:t>Gage JC, et al. Reassurance Against Future Risk of </a:t>
            </a:r>
            <a:r>
              <a:rPr lang="en-US" sz="1200" dirty="0" err="1" smtClean="0">
                <a:solidFill>
                  <a:srgbClr val="140587"/>
                </a:solidFill>
              </a:rPr>
              <a:t>Precancer</a:t>
            </a:r>
            <a:r>
              <a:rPr lang="en-US" sz="1200" dirty="0" smtClean="0">
                <a:solidFill>
                  <a:srgbClr val="140587"/>
                </a:solidFill>
              </a:rPr>
              <a:t> and Cancer Conferred by a Negative Human Papillomavirus Test, J </a:t>
            </a:r>
            <a:r>
              <a:rPr lang="en-US" sz="1200" dirty="0" err="1" smtClean="0">
                <a:solidFill>
                  <a:srgbClr val="140587"/>
                </a:solidFill>
              </a:rPr>
              <a:t>Natl</a:t>
            </a:r>
            <a:r>
              <a:rPr lang="en-US" sz="1200" dirty="0" smtClean="0">
                <a:solidFill>
                  <a:srgbClr val="140587"/>
                </a:solidFill>
              </a:rPr>
              <a:t> Cancer </a:t>
            </a:r>
            <a:r>
              <a:rPr lang="en-US" sz="1200" dirty="0" err="1" smtClean="0">
                <a:solidFill>
                  <a:srgbClr val="140587"/>
                </a:solidFill>
              </a:rPr>
              <a:t>Inst</a:t>
            </a:r>
            <a:r>
              <a:rPr lang="en-US" sz="1200" dirty="0" smtClean="0">
                <a:solidFill>
                  <a:srgbClr val="140587"/>
                </a:solidFill>
              </a:rPr>
              <a:t> 2014;106(8):</a:t>
            </a:r>
            <a:r>
              <a:rPr lang="en-US" sz="1200" dirty="0" err="1" smtClean="0">
                <a:solidFill>
                  <a:srgbClr val="140587"/>
                </a:solidFill>
              </a:rPr>
              <a:t>dju</a:t>
            </a:r>
            <a:r>
              <a:rPr lang="en-US" sz="1200" dirty="0" smtClean="0">
                <a:solidFill>
                  <a:srgbClr val="140587"/>
                </a:solidFill>
              </a:rPr>
              <a:t> 153</a:t>
            </a:r>
            <a:endParaRPr lang="en-US" sz="1200" dirty="0">
              <a:solidFill>
                <a:srgbClr val="14058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N:1.011.092, KPNC (2003-2012); </a:t>
            </a:r>
            <a:r>
              <a:rPr lang="en-US" sz="2000" b="1" dirty="0" err="1" smtClean="0">
                <a:solidFill>
                  <a:srgbClr val="800000"/>
                </a:solidFill>
              </a:rPr>
              <a:t>Yaş</a:t>
            </a:r>
            <a:r>
              <a:rPr lang="en-US" sz="2000" b="1" dirty="0" smtClean="0">
                <a:solidFill>
                  <a:srgbClr val="800000"/>
                </a:solidFill>
              </a:rPr>
              <a:t> 30-64; HPV– </a:t>
            </a:r>
            <a:r>
              <a:rPr lang="en-US" sz="2000" b="1" dirty="0" err="1" smtClean="0">
                <a:solidFill>
                  <a:srgbClr val="800000"/>
                </a:solidFill>
              </a:rPr>
              <a:t>ve</a:t>
            </a:r>
            <a:r>
              <a:rPr lang="en-US" sz="2000" b="1" dirty="0" smtClean="0">
                <a:solidFill>
                  <a:srgbClr val="800000"/>
                </a:solidFill>
              </a:rPr>
              <a:t>/</a:t>
            </a:r>
            <a:r>
              <a:rPr lang="en-US" sz="2000" b="1" dirty="0" err="1" smtClean="0">
                <a:solidFill>
                  <a:srgbClr val="800000"/>
                </a:solidFill>
              </a:rPr>
              <a:t>veya</a:t>
            </a:r>
            <a:r>
              <a:rPr lang="en-US" sz="2000" b="1" dirty="0" smtClean="0">
                <a:solidFill>
                  <a:srgbClr val="800000"/>
                </a:solidFill>
              </a:rPr>
              <a:t> Pap- </a:t>
            </a:r>
            <a:r>
              <a:rPr lang="en-US" sz="2000" b="1" dirty="0" err="1" smtClean="0">
                <a:solidFill>
                  <a:srgbClr val="800000"/>
                </a:solidFill>
              </a:rPr>
              <a:t>Rutin</a:t>
            </a:r>
            <a:r>
              <a:rPr lang="en-US" sz="2000" b="1" dirty="0" smtClean="0">
                <a:solidFill>
                  <a:srgbClr val="800000"/>
                </a:solidFill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</a:rPr>
              <a:t>Tarama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94" y="32315"/>
            <a:ext cx="7524328" cy="17100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3240360" cy="475252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140587"/>
                </a:solidFill>
              </a:rPr>
              <a:t>N:176.464</a:t>
            </a:r>
          </a:p>
          <a:p>
            <a:r>
              <a:rPr lang="en-US" dirty="0" smtClean="0">
                <a:solidFill>
                  <a:srgbClr val="140587"/>
                </a:solidFill>
              </a:rPr>
              <a:t>Yaş:20-64</a:t>
            </a:r>
          </a:p>
          <a:p>
            <a:r>
              <a:rPr lang="en-US" dirty="0" smtClean="0">
                <a:solidFill>
                  <a:srgbClr val="140587"/>
                </a:solidFill>
              </a:rPr>
              <a:t>HPV </a:t>
            </a:r>
            <a:r>
              <a:rPr lang="en-US" dirty="0" err="1" smtClean="0">
                <a:solidFill>
                  <a:srgbClr val="140587"/>
                </a:solidFill>
              </a:rPr>
              <a:t>bazlı</a:t>
            </a:r>
            <a:r>
              <a:rPr lang="en-US" dirty="0" smtClean="0">
                <a:solidFill>
                  <a:srgbClr val="140587"/>
                </a:solidFill>
              </a:rPr>
              <a:t> (experimental) </a:t>
            </a:r>
            <a:r>
              <a:rPr lang="en-US" dirty="0" err="1" smtClean="0">
                <a:solidFill>
                  <a:srgbClr val="140587"/>
                </a:solidFill>
              </a:rPr>
              <a:t>vs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Sitoloji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bazlı</a:t>
            </a:r>
            <a:r>
              <a:rPr lang="en-US" dirty="0" smtClean="0">
                <a:solidFill>
                  <a:srgbClr val="140587"/>
                </a:solidFill>
              </a:rPr>
              <a:t> (</a:t>
            </a:r>
            <a:r>
              <a:rPr lang="en-US" dirty="0" err="1" smtClean="0">
                <a:solidFill>
                  <a:srgbClr val="140587"/>
                </a:solidFill>
              </a:rPr>
              <a:t>kontrol</a:t>
            </a:r>
            <a:r>
              <a:rPr lang="en-US" dirty="0" smtClean="0">
                <a:solidFill>
                  <a:srgbClr val="140587"/>
                </a:solidFill>
              </a:rPr>
              <a:t>) </a:t>
            </a:r>
            <a:r>
              <a:rPr lang="en-US" dirty="0" err="1" smtClean="0">
                <a:solidFill>
                  <a:srgbClr val="140587"/>
                </a:solidFill>
              </a:rPr>
              <a:t>tarama</a:t>
            </a:r>
            <a:endParaRPr lang="en-US" dirty="0" smtClean="0">
              <a:solidFill>
                <a:srgbClr val="140587"/>
              </a:solidFill>
            </a:endParaRPr>
          </a:p>
          <a:p>
            <a:r>
              <a:rPr lang="en-US" dirty="0" smtClean="0">
                <a:solidFill>
                  <a:srgbClr val="140587"/>
                </a:solidFill>
              </a:rPr>
              <a:t>4 RCT </a:t>
            </a:r>
            <a:r>
              <a:rPr lang="en-US" dirty="0" err="1" smtClean="0">
                <a:solidFill>
                  <a:srgbClr val="140587"/>
                </a:solidFill>
              </a:rPr>
              <a:t>takip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çalışması</a:t>
            </a:r>
            <a:r>
              <a:rPr lang="en-US" dirty="0" smtClean="0">
                <a:solidFill>
                  <a:srgbClr val="140587"/>
                </a:solidFill>
              </a:rPr>
              <a:t> (Median takip:6.5 </a:t>
            </a:r>
            <a:r>
              <a:rPr lang="en-US" dirty="0" err="1" smtClean="0">
                <a:solidFill>
                  <a:srgbClr val="140587"/>
                </a:solidFill>
              </a:rPr>
              <a:t>yıl</a:t>
            </a:r>
            <a:r>
              <a:rPr lang="en-US" dirty="0" smtClean="0">
                <a:solidFill>
                  <a:srgbClr val="140587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rgbClr val="140587"/>
                </a:solidFill>
              </a:rPr>
              <a:t>Sweedscreen</a:t>
            </a:r>
            <a:r>
              <a:rPr lang="en-US" dirty="0" smtClean="0">
                <a:solidFill>
                  <a:srgbClr val="140587"/>
                </a:solidFill>
              </a:rPr>
              <a:t> 2007; Artistic 2009; </a:t>
            </a:r>
          </a:p>
          <a:p>
            <a:pPr lvl="1"/>
            <a:r>
              <a:rPr lang="en-US" dirty="0" smtClean="0">
                <a:solidFill>
                  <a:srgbClr val="140587"/>
                </a:solidFill>
              </a:rPr>
              <a:t>NTCC 2010; POBASCAM 2012</a:t>
            </a:r>
          </a:p>
          <a:p>
            <a:pPr lvl="1"/>
            <a:r>
              <a:rPr lang="en-US" dirty="0" err="1" smtClean="0">
                <a:solidFill>
                  <a:srgbClr val="140587"/>
                </a:solidFill>
              </a:rPr>
              <a:t>Tüm</a:t>
            </a:r>
            <a:r>
              <a:rPr lang="en-US" dirty="0" smtClean="0">
                <a:solidFill>
                  <a:srgbClr val="140587"/>
                </a:solidFill>
              </a:rPr>
              <a:t> 4 </a:t>
            </a:r>
            <a:r>
              <a:rPr lang="en-US" dirty="0" err="1" smtClean="0">
                <a:solidFill>
                  <a:srgbClr val="140587"/>
                </a:solidFill>
              </a:rPr>
              <a:t>RCT’de</a:t>
            </a:r>
            <a:r>
              <a:rPr lang="en-US" dirty="0" smtClean="0">
                <a:solidFill>
                  <a:srgbClr val="140587"/>
                </a:solidFill>
              </a:rPr>
              <a:t> “primary endpoint”:</a:t>
            </a:r>
            <a:r>
              <a:rPr lang="en-US" dirty="0" err="1" smtClean="0">
                <a:solidFill>
                  <a:srgbClr val="140587"/>
                </a:solidFill>
              </a:rPr>
              <a:t>Kanser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prekürsör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lezyonlar</a:t>
            </a:r>
            <a:endParaRPr lang="en-US" dirty="0" smtClean="0">
              <a:solidFill>
                <a:srgbClr val="140587"/>
              </a:solidFill>
            </a:endParaRPr>
          </a:p>
          <a:p>
            <a:r>
              <a:rPr lang="en-US" dirty="0" smtClean="0">
                <a:solidFill>
                  <a:srgbClr val="140587"/>
                </a:solidFill>
              </a:rPr>
              <a:t>HPV </a:t>
            </a:r>
            <a:r>
              <a:rPr lang="en-US" dirty="0" err="1" smtClean="0">
                <a:solidFill>
                  <a:srgbClr val="140587"/>
                </a:solidFill>
              </a:rPr>
              <a:t>vs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Sitoloji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bazlı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taramada</a:t>
            </a:r>
            <a:r>
              <a:rPr lang="en-US" dirty="0" smtClean="0">
                <a:solidFill>
                  <a:srgbClr val="140587"/>
                </a:solidFill>
              </a:rPr>
              <a:t>: </a:t>
            </a:r>
            <a:r>
              <a:rPr lang="en-US" dirty="0" err="1" smtClean="0">
                <a:solidFill>
                  <a:srgbClr val="140587"/>
                </a:solidFill>
              </a:rPr>
              <a:t>HPV’nin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relatif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etkinliği</a:t>
            </a:r>
            <a:endParaRPr lang="en-US" dirty="0" smtClean="0">
              <a:solidFill>
                <a:srgbClr val="140587"/>
              </a:solidFill>
            </a:endParaRPr>
          </a:p>
          <a:p>
            <a:pPr lvl="1"/>
            <a:r>
              <a:rPr lang="en-US" dirty="0" err="1" smtClean="0">
                <a:solidFill>
                  <a:srgbClr val="140587"/>
                </a:solidFill>
              </a:rPr>
              <a:t>İnvazif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serviks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kanseri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önlenmesi</a:t>
            </a:r>
            <a:endParaRPr lang="en-US" dirty="0" smtClean="0">
              <a:solidFill>
                <a:srgbClr val="140587"/>
              </a:solidFill>
            </a:endParaRPr>
          </a:p>
          <a:p>
            <a:pPr lvl="1"/>
            <a:r>
              <a:rPr lang="en-US" dirty="0" err="1" smtClean="0">
                <a:solidFill>
                  <a:srgbClr val="140587"/>
                </a:solidFill>
              </a:rPr>
              <a:t>Relatif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etkinliğin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değişkenleri</a:t>
            </a:r>
            <a:r>
              <a:rPr lang="en-US" dirty="0" smtClean="0">
                <a:solidFill>
                  <a:srgbClr val="140587"/>
                </a:solidFill>
              </a:rPr>
              <a:t> (</a:t>
            </a:r>
            <a:r>
              <a:rPr lang="en-US" dirty="0" err="1" smtClean="0">
                <a:solidFill>
                  <a:srgbClr val="140587"/>
                </a:solidFill>
              </a:rPr>
              <a:t>yaş</a:t>
            </a:r>
            <a:r>
              <a:rPr lang="en-US" dirty="0" smtClean="0">
                <a:solidFill>
                  <a:srgbClr val="140587"/>
                </a:solidFill>
              </a:rPr>
              <a:t>, </a:t>
            </a:r>
            <a:r>
              <a:rPr lang="en-US" dirty="0" err="1" smtClean="0">
                <a:solidFill>
                  <a:srgbClr val="140587"/>
                </a:solidFill>
              </a:rPr>
              <a:t>histoloji</a:t>
            </a:r>
            <a:r>
              <a:rPr lang="en-US" dirty="0" smtClean="0">
                <a:solidFill>
                  <a:srgbClr val="140587"/>
                </a:solidFill>
              </a:rPr>
              <a:t>, </a:t>
            </a:r>
            <a:r>
              <a:rPr lang="en-US" dirty="0" err="1" smtClean="0">
                <a:solidFill>
                  <a:srgbClr val="140587"/>
                </a:solidFill>
              </a:rPr>
              <a:t>evre</a:t>
            </a:r>
            <a:r>
              <a:rPr lang="en-US" dirty="0" smtClean="0">
                <a:solidFill>
                  <a:srgbClr val="140587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rgbClr val="140587"/>
                </a:solidFill>
              </a:rPr>
              <a:t>Korumanın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süresi</a:t>
            </a:r>
            <a:endParaRPr lang="en-US" dirty="0" smtClean="0">
              <a:solidFill>
                <a:srgbClr val="14058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916832"/>
            <a:ext cx="5084743" cy="2916932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367136" y="642995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140587"/>
                </a:solidFill>
              </a:rPr>
              <a:t>Ronco</a:t>
            </a:r>
            <a:r>
              <a:rPr lang="en-US" sz="1200" dirty="0" smtClean="0">
                <a:solidFill>
                  <a:srgbClr val="140587"/>
                </a:solidFill>
              </a:rPr>
              <a:t> G, et al. Efficacy of HPV-based screening for prevention of invasive cervical </a:t>
            </a:r>
            <a:r>
              <a:rPr lang="en-US" sz="1200" dirty="0" err="1" smtClean="0">
                <a:solidFill>
                  <a:srgbClr val="140587"/>
                </a:solidFill>
              </a:rPr>
              <a:t>cancer:follow-up</a:t>
            </a:r>
            <a:r>
              <a:rPr lang="en-US" sz="1200" dirty="0" smtClean="0">
                <a:solidFill>
                  <a:srgbClr val="140587"/>
                </a:solidFill>
              </a:rPr>
              <a:t> of four European </a:t>
            </a:r>
            <a:r>
              <a:rPr lang="en-US" sz="1200" dirty="0" err="1" smtClean="0">
                <a:solidFill>
                  <a:srgbClr val="140587"/>
                </a:solidFill>
              </a:rPr>
              <a:t>randomised</a:t>
            </a:r>
            <a:r>
              <a:rPr lang="en-US" sz="1200" dirty="0" smtClean="0">
                <a:solidFill>
                  <a:srgbClr val="140587"/>
                </a:solidFill>
              </a:rPr>
              <a:t> controlled trials, Lancet 2014;383:524-32</a:t>
            </a:r>
            <a:endParaRPr lang="en-US" sz="1200" dirty="0">
              <a:solidFill>
                <a:srgbClr val="140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40587"/>
                </a:solidFill>
              </a:rPr>
              <a:t>HPV </a:t>
            </a:r>
            <a:r>
              <a:rPr lang="en-US" dirty="0" err="1">
                <a:solidFill>
                  <a:srgbClr val="140587"/>
                </a:solidFill>
              </a:rPr>
              <a:t>B</a:t>
            </a:r>
            <a:r>
              <a:rPr lang="en-US" dirty="0" err="1" smtClean="0">
                <a:solidFill>
                  <a:srgbClr val="140587"/>
                </a:solidFill>
              </a:rPr>
              <a:t>azlı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Taramanın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İnvazif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Serviks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Kanserini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Önlemedeki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Etkinliği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endParaRPr lang="en-US" dirty="0">
              <a:solidFill>
                <a:srgbClr val="14058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7136" y="642995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140587"/>
                </a:solidFill>
              </a:rPr>
              <a:t>Ronco</a:t>
            </a:r>
            <a:r>
              <a:rPr lang="en-US" sz="1200" dirty="0" smtClean="0">
                <a:solidFill>
                  <a:srgbClr val="140587"/>
                </a:solidFill>
              </a:rPr>
              <a:t> G, et al. Efficacy of HPV-based screening for prevention of invasive cervical </a:t>
            </a:r>
            <a:r>
              <a:rPr lang="en-US" sz="1200" dirty="0" err="1" smtClean="0">
                <a:solidFill>
                  <a:srgbClr val="140587"/>
                </a:solidFill>
              </a:rPr>
              <a:t>cancer:follow-up</a:t>
            </a:r>
            <a:r>
              <a:rPr lang="en-US" sz="1200" dirty="0" smtClean="0">
                <a:solidFill>
                  <a:srgbClr val="140587"/>
                </a:solidFill>
              </a:rPr>
              <a:t> of four European </a:t>
            </a:r>
            <a:r>
              <a:rPr lang="en-US" sz="1200" dirty="0" err="1" smtClean="0">
                <a:solidFill>
                  <a:srgbClr val="140587"/>
                </a:solidFill>
              </a:rPr>
              <a:t>randomised</a:t>
            </a:r>
            <a:r>
              <a:rPr lang="en-US" sz="1200" dirty="0" smtClean="0">
                <a:solidFill>
                  <a:srgbClr val="140587"/>
                </a:solidFill>
              </a:rPr>
              <a:t> controlled trials, Lancet 2014;383:524-32</a:t>
            </a:r>
            <a:endParaRPr lang="en-US" sz="1200" dirty="0">
              <a:solidFill>
                <a:srgbClr val="140587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3568" y="1484784"/>
            <a:ext cx="7956376" cy="3365763"/>
            <a:chOff x="683568" y="1484784"/>
            <a:chExt cx="7956376" cy="33657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568" y="1484784"/>
              <a:ext cx="7956376" cy="3365763"/>
            </a:xfrm>
            <a:prstGeom prst="rect">
              <a:avLst/>
            </a:prstGeom>
            <a:ln w="38100" cmpd="sng">
              <a:solidFill>
                <a:srgbClr val="800000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483768" y="1844824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800000"/>
                  </a:solidFill>
                </a:rPr>
                <a:t>RR:0.60</a:t>
              </a:r>
              <a:endParaRPr lang="en-US" sz="2400" b="1" dirty="0">
                <a:solidFill>
                  <a:srgbClr val="8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08304" y="1844824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800000"/>
                  </a:solidFill>
                </a:rPr>
                <a:t>RR:0.30</a:t>
              </a:r>
              <a:endParaRPr lang="en-US" sz="2400" b="1" dirty="0">
                <a:solidFill>
                  <a:srgbClr val="800000"/>
                </a:solidFill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810082"/>
              </p:ext>
            </p:extLst>
          </p:nvPr>
        </p:nvGraphicFramePr>
        <p:xfrm>
          <a:off x="1547664" y="494116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Kümülatif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İnvazif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Servix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İnsidansı</a:t>
                      </a:r>
                      <a:r>
                        <a:rPr lang="en-US" dirty="0" smtClean="0"/>
                        <a:t> (:100.000)</a:t>
                      </a:r>
                      <a:endParaRPr lang="en-US" dirty="0"/>
                    </a:p>
                  </a:txBody>
                  <a:tcPr>
                    <a:solidFill>
                      <a:srgbClr val="4D3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Başlangıç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Testi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Neg.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F3A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3.5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yıl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F3A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5.5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yıl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F3AB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HPV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Negatif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F3A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4.6 (1.1-12.1)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F3A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8.7 (3.3-18.6)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F3AB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Sitoloji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Negatif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F3A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15.4 (7.9-27.0)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F3A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36 (23.2-53.5)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F3AB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31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40587"/>
                </a:solidFill>
              </a:rPr>
              <a:t>HPV </a:t>
            </a:r>
            <a:r>
              <a:rPr lang="en-US" dirty="0" err="1" smtClean="0">
                <a:solidFill>
                  <a:srgbClr val="140587"/>
                </a:solidFill>
              </a:rPr>
              <a:t>taraması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ile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Kolposkopi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Biyopsi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Oranları</a:t>
            </a:r>
            <a:endParaRPr lang="en-US" dirty="0">
              <a:solidFill>
                <a:srgbClr val="14058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1663700"/>
            <a:ext cx="6731000" cy="351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7136" y="642995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140587"/>
                </a:solidFill>
              </a:rPr>
              <a:t>Ronco</a:t>
            </a:r>
            <a:r>
              <a:rPr lang="en-US" sz="1200" dirty="0" smtClean="0">
                <a:solidFill>
                  <a:srgbClr val="140587"/>
                </a:solidFill>
              </a:rPr>
              <a:t> G, et al. Efficacy of HPV-based screening for prevention of invasive cervical </a:t>
            </a:r>
            <a:r>
              <a:rPr lang="en-US" sz="1200" dirty="0" err="1" smtClean="0">
                <a:solidFill>
                  <a:srgbClr val="140587"/>
                </a:solidFill>
              </a:rPr>
              <a:t>cancer:follow-up</a:t>
            </a:r>
            <a:r>
              <a:rPr lang="en-US" sz="1200" dirty="0" smtClean="0">
                <a:solidFill>
                  <a:srgbClr val="140587"/>
                </a:solidFill>
              </a:rPr>
              <a:t> of four European </a:t>
            </a:r>
            <a:r>
              <a:rPr lang="en-US" sz="1200" dirty="0" err="1" smtClean="0">
                <a:solidFill>
                  <a:srgbClr val="140587"/>
                </a:solidFill>
              </a:rPr>
              <a:t>randomised</a:t>
            </a:r>
            <a:r>
              <a:rPr lang="en-US" sz="1200" dirty="0" smtClean="0">
                <a:solidFill>
                  <a:srgbClr val="140587"/>
                </a:solidFill>
              </a:rPr>
              <a:t> controlled trials, Lancet 2014;383:524-32</a:t>
            </a:r>
            <a:endParaRPr lang="en-US" sz="1200" dirty="0">
              <a:solidFill>
                <a:srgbClr val="14058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544522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Primer HPV </a:t>
            </a:r>
            <a:r>
              <a:rPr lang="en-US" b="1" dirty="0" err="1" smtClean="0">
                <a:solidFill>
                  <a:srgbClr val="800000"/>
                </a:solidFill>
              </a:rPr>
              <a:t>taramasında</a:t>
            </a:r>
            <a:r>
              <a:rPr lang="en-US" b="1" dirty="0" smtClean="0">
                <a:solidFill>
                  <a:srgbClr val="800000"/>
                </a:solidFill>
              </a:rPr>
              <a:t> “HPV </a:t>
            </a:r>
            <a:r>
              <a:rPr lang="en-US" b="1" dirty="0" err="1" smtClean="0">
                <a:solidFill>
                  <a:srgbClr val="800000"/>
                </a:solidFill>
              </a:rPr>
              <a:t>Pozitif</a:t>
            </a:r>
            <a:r>
              <a:rPr lang="en-US" b="1" dirty="0" smtClean="0">
                <a:solidFill>
                  <a:srgbClr val="800000"/>
                </a:solidFill>
              </a:rPr>
              <a:t>” </a:t>
            </a:r>
            <a:r>
              <a:rPr lang="en-US" b="1" dirty="0" err="1" smtClean="0">
                <a:solidFill>
                  <a:srgbClr val="800000"/>
                </a:solidFill>
              </a:rPr>
              <a:t>olgularda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triyaj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uygulanmazsa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kolposkopi</a:t>
            </a:r>
            <a:r>
              <a:rPr lang="en-US" b="1" dirty="0" smtClean="0">
                <a:solidFill>
                  <a:srgbClr val="800000"/>
                </a:solidFill>
              </a:rPr>
              <a:t>/</a:t>
            </a:r>
            <a:r>
              <a:rPr lang="en-US" b="1" dirty="0" err="1" smtClean="0">
                <a:solidFill>
                  <a:srgbClr val="800000"/>
                </a:solidFill>
              </a:rPr>
              <a:t>biyopsi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oranları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artar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6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60648"/>
            <a:ext cx="7596336" cy="12976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8064" y="6554264"/>
            <a:ext cx="413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140587"/>
                </a:solidFill>
              </a:rPr>
              <a:t>Wright TC et al. Gynecologic Oncology 2015;136:189-197  </a:t>
            </a:r>
            <a:endParaRPr lang="en-US" sz="1200" dirty="0">
              <a:solidFill>
                <a:srgbClr val="14058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556793"/>
            <a:ext cx="525658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40587"/>
                </a:solidFill>
              </a:rPr>
              <a:t>Primer HPV DNA </a:t>
            </a:r>
            <a:r>
              <a:rPr lang="en-US" sz="1600" dirty="0" err="1" smtClean="0">
                <a:solidFill>
                  <a:srgbClr val="140587"/>
                </a:solidFill>
              </a:rPr>
              <a:t>testi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ile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Taramada</a:t>
            </a:r>
            <a:r>
              <a:rPr lang="en-US" sz="1600" dirty="0" smtClean="0">
                <a:solidFill>
                  <a:srgbClr val="140587"/>
                </a:solidFill>
              </a:rPr>
              <a:t> COBAS 4800 HPV </a:t>
            </a:r>
            <a:r>
              <a:rPr lang="en-US" sz="1600" dirty="0" err="1" smtClean="0">
                <a:solidFill>
                  <a:srgbClr val="140587"/>
                </a:solidFill>
              </a:rPr>
              <a:t>Testi</a:t>
            </a:r>
            <a:r>
              <a:rPr lang="en-US" sz="1600" dirty="0" smtClean="0">
                <a:solidFill>
                  <a:srgbClr val="140587"/>
                </a:solidFill>
              </a:rPr>
              <a:t>                    </a:t>
            </a:r>
          </a:p>
          <a:p>
            <a:r>
              <a:rPr lang="en-US" sz="1600" dirty="0" smtClean="0">
                <a:solidFill>
                  <a:srgbClr val="140587"/>
                </a:solidFill>
              </a:rPr>
              <a:t>N:42.209 </a:t>
            </a:r>
            <a:r>
              <a:rPr lang="en-US" sz="1600" dirty="0" err="1" smtClean="0">
                <a:solidFill>
                  <a:srgbClr val="140587"/>
                </a:solidFill>
              </a:rPr>
              <a:t>kadın</a:t>
            </a:r>
            <a:r>
              <a:rPr lang="en-US" sz="1600" dirty="0" smtClean="0">
                <a:solidFill>
                  <a:srgbClr val="140587"/>
                </a:solidFill>
              </a:rPr>
              <a:t>; Yaş≥25y; PAP&amp;HPV </a:t>
            </a:r>
            <a:r>
              <a:rPr lang="en-US" sz="1600" dirty="0" err="1" smtClean="0">
                <a:solidFill>
                  <a:srgbClr val="140587"/>
                </a:solidFill>
              </a:rPr>
              <a:t>testi</a:t>
            </a:r>
            <a:r>
              <a:rPr lang="en-US" sz="1600" dirty="0" smtClean="0">
                <a:solidFill>
                  <a:srgbClr val="140587"/>
                </a:solidFill>
              </a:rPr>
              <a:t>, </a:t>
            </a:r>
            <a:r>
              <a:rPr lang="en-US" sz="1600" dirty="0" err="1" smtClean="0">
                <a:solidFill>
                  <a:srgbClr val="140587"/>
                </a:solidFill>
              </a:rPr>
              <a:t>Obs.Kohort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Çalışma</a:t>
            </a:r>
            <a:r>
              <a:rPr lang="en-US" sz="1600" dirty="0" smtClean="0">
                <a:solidFill>
                  <a:srgbClr val="140587"/>
                </a:solidFill>
              </a:rPr>
              <a:t>                           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140587"/>
                </a:solidFill>
              </a:rPr>
              <a:t>3 </a:t>
            </a:r>
            <a:r>
              <a:rPr lang="en-US" sz="1600" dirty="0" err="1" smtClean="0">
                <a:solidFill>
                  <a:srgbClr val="140587"/>
                </a:solidFill>
              </a:rPr>
              <a:t>yıllık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çalışma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sonu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sonuçlar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raporlanmış</a:t>
            </a:r>
            <a:endParaRPr lang="en-US" sz="1600" dirty="0" smtClean="0">
              <a:solidFill>
                <a:srgbClr val="140587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140587"/>
                </a:solidFill>
              </a:rPr>
              <a:t>Primer HPV </a:t>
            </a:r>
            <a:r>
              <a:rPr lang="en-US" sz="1600" dirty="0" err="1" smtClean="0">
                <a:solidFill>
                  <a:srgbClr val="140587"/>
                </a:solidFill>
              </a:rPr>
              <a:t>taraması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vs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farklı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tarama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ve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triyaj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kombinasyonları</a:t>
            </a:r>
            <a:endParaRPr lang="en-US" sz="1600" dirty="0" smtClean="0">
              <a:solidFill>
                <a:srgbClr val="14058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3059717"/>
            <a:ext cx="5256584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40587"/>
                </a:solidFill>
              </a:rPr>
              <a:t>3 </a:t>
            </a:r>
            <a:r>
              <a:rPr lang="en-US" sz="1600" dirty="0" err="1" smtClean="0">
                <a:solidFill>
                  <a:srgbClr val="140587"/>
                </a:solidFill>
              </a:rPr>
              <a:t>farklı</a:t>
            </a:r>
            <a:r>
              <a:rPr lang="en-US" sz="1600" dirty="0" smtClean="0">
                <a:solidFill>
                  <a:srgbClr val="140587"/>
                </a:solidFill>
              </a:rPr>
              <a:t> TARAMA STRATEJİSİ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solidFill>
                  <a:srgbClr val="140587"/>
                </a:solidFill>
              </a:rPr>
              <a:t>Sitoloji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ve</a:t>
            </a:r>
            <a:r>
              <a:rPr lang="en-US" sz="1600" dirty="0" smtClean="0">
                <a:solidFill>
                  <a:srgbClr val="140587"/>
                </a:solidFill>
              </a:rPr>
              <a:t> ASC-US </a:t>
            </a:r>
            <a:r>
              <a:rPr lang="en-US" sz="1600" dirty="0" err="1" smtClean="0">
                <a:solidFill>
                  <a:srgbClr val="140587"/>
                </a:solidFill>
              </a:rPr>
              <a:t>için</a:t>
            </a:r>
            <a:r>
              <a:rPr lang="en-US" sz="1600" dirty="0" smtClean="0">
                <a:solidFill>
                  <a:srgbClr val="140587"/>
                </a:solidFill>
              </a:rPr>
              <a:t> HPV </a:t>
            </a:r>
            <a:r>
              <a:rPr lang="en-US" sz="1600" dirty="0" err="1" smtClean="0">
                <a:solidFill>
                  <a:srgbClr val="140587"/>
                </a:solidFill>
              </a:rPr>
              <a:t>Triyaj</a:t>
            </a:r>
            <a:endParaRPr lang="en-US" sz="1600" dirty="0" smtClean="0">
              <a:solidFill>
                <a:srgbClr val="140587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140587"/>
                </a:solidFill>
              </a:rPr>
              <a:t>Hybrid </a:t>
            </a:r>
            <a:r>
              <a:rPr lang="en-US" sz="1600" dirty="0" err="1" smtClean="0">
                <a:solidFill>
                  <a:srgbClr val="140587"/>
                </a:solidFill>
              </a:rPr>
              <a:t>strateji</a:t>
            </a:r>
            <a:r>
              <a:rPr lang="en-US" sz="1600" dirty="0" smtClean="0">
                <a:solidFill>
                  <a:srgbClr val="140587"/>
                </a:solidFill>
              </a:rPr>
              <a:t> (</a:t>
            </a:r>
            <a:r>
              <a:rPr lang="en-US" sz="1600" dirty="0" err="1" smtClean="0">
                <a:solidFill>
                  <a:srgbClr val="140587"/>
                </a:solidFill>
              </a:rPr>
              <a:t>Günceı</a:t>
            </a:r>
            <a:r>
              <a:rPr lang="en-US" sz="1600" dirty="0" smtClean="0">
                <a:solidFill>
                  <a:srgbClr val="140587"/>
                </a:solidFill>
              </a:rPr>
              <a:t> ACS 2012 </a:t>
            </a:r>
            <a:r>
              <a:rPr lang="en-US" sz="1600" dirty="0" err="1" smtClean="0">
                <a:solidFill>
                  <a:srgbClr val="140587"/>
                </a:solidFill>
              </a:rPr>
              <a:t>Kılavuza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uygun</a:t>
            </a:r>
            <a:r>
              <a:rPr lang="en-US" sz="1600" dirty="0" smtClean="0">
                <a:solidFill>
                  <a:srgbClr val="140587"/>
                </a:solidFill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140587"/>
                </a:solidFill>
              </a:rPr>
              <a:t>25-29y </a:t>
            </a:r>
            <a:r>
              <a:rPr lang="en-US" sz="1600" dirty="0" err="1" smtClean="0">
                <a:solidFill>
                  <a:srgbClr val="140587"/>
                </a:solidFill>
              </a:rPr>
              <a:t>Sitoloji</a:t>
            </a:r>
            <a:endParaRPr lang="en-US" sz="1600" dirty="0" smtClean="0">
              <a:solidFill>
                <a:srgbClr val="140587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140587"/>
                </a:solidFill>
              </a:rPr>
              <a:t>≥30y </a:t>
            </a:r>
            <a:r>
              <a:rPr lang="en-US" sz="1600" dirty="0" err="1" smtClean="0">
                <a:solidFill>
                  <a:srgbClr val="140587"/>
                </a:solidFill>
              </a:rPr>
              <a:t>Cotest</a:t>
            </a:r>
            <a:r>
              <a:rPr lang="en-US" sz="1600" dirty="0" smtClean="0">
                <a:solidFill>
                  <a:srgbClr val="140587"/>
                </a:solidFill>
              </a:rPr>
              <a:t> (PAP+HPV (14 </a:t>
            </a:r>
            <a:r>
              <a:rPr lang="en-US" sz="1600" dirty="0" err="1" smtClean="0">
                <a:solidFill>
                  <a:srgbClr val="140587"/>
                </a:solidFill>
              </a:rPr>
              <a:t>hrHPV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Genotip</a:t>
            </a:r>
            <a:r>
              <a:rPr lang="en-US" sz="1600" dirty="0" smtClean="0">
                <a:solidFill>
                  <a:srgbClr val="140587"/>
                </a:solidFill>
              </a:rPr>
              <a:t>)) 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>
                <a:solidFill>
                  <a:srgbClr val="140587"/>
                </a:solidFill>
              </a:rPr>
              <a:t>HPV+, PAP- </a:t>
            </a:r>
            <a:r>
              <a:rPr lang="en-US" sz="1600" dirty="0" err="1" smtClean="0">
                <a:solidFill>
                  <a:srgbClr val="140587"/>
                </a:solidFill>
              </a:rPr>
              <a:t>ise</a:t>
            </a:r>
            <a:r>
              <a:rPr lang="en-US" sz="1600" dirty="0" smtClean="0">
                <a:solidFill>
                  <a:srgbClr val="140587"/>
                </a:solidFill>
              </a:rPr>
              <a:t> 1 </a:t>
            </a:r>
            <a:r>
              <a:rPr lang="en-US" sz="1600" dirty="0" err="1" smtClean="0">
                <a:solidFill>
                  <a:srgbClr val="140587"/>
                </a:solidFill>
              </a:rPr>
              <a:t>yıl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sonra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cotest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tekrarı</a:t>
            </a:r>
            <a:r>
              <a:rPr lang="en-US" sz="1600" dirty="0" smtClean="0">
                <a:solidFill>
                  <a:srgbClr val="140587"/>
                </a:solidFill>
              </a:rPr>
              <a:t>, </a:t>
            </a:r>
            <a:r>
              <a:rPr lang="en-US" sz="1600" dirty="0" err="1" smtClean="0">
                <a:solidFill>
                  <a:srgbClr val="140587"/>
                </a:solidFill>
              </a:rPr>
              <a:t>herhangi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birinde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anormallik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varsa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Kolposkopi</a:t>
            </a:r>
            <a:endParaRPr lang="en-US" sz="1600" dirty="0" smtClean="0">
              <a:solidFill>
                <a:srgbClr val="140587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140587"/>
                </a:solidFill>
              </a:rPr>
              <a:t>Primer HPV </a:t>
            </a:r>
            <a:r>
              <a:rPr lang="en-US" sz="1600" dirty="0" err="1" smtClean="0">
                <a:solidFill>
                  <a:srgbClr val="140587"/>
                </a:solidFill>
              </a:rPr>
              <a:t>taraması</a:t>
            </a:r>
            <a:endParaRPr lang="en-US" sz="1600" dirty="0" smtClean="0">
              <a:solidFill>
                <a:srgbClr val="140587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 err="1" smtClean="0">
                <a:solidFill>
                  <a:srgbClr val="140587"/>
                </a:solidFill>
              </a:rPr>
              <a:t>Negatif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ise</a:t>
            </a:r>
            <a:r>
              <a:rPr lang="en-US" sz="1600" dirty="0" smtClean="0">
                <a:solidFill>
                  <a:srgbClr val="140587"/>
                </a:solidFill>
              </a:rPr>
              <a:t> 3 </a:t>
            </a:r>
            <a:r>
              <a:rPr lang="en-US" sz="1600" dirty="0" err="1" smtClean="0">
                <a:solidFill>
                  <a:srgbClr val="140587"/>
                </a:solidFill>
              </a:rPr>
              <a:t>yıl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sonra</a:t>
            </a:r>
            <a:r>
              <a:rPr lang="en-US" sz="1600" dirty="0" smtClean="0">
                <a:solidFill>
                  <a:srgbClr val="140587"/>
                </a:solidFill>
              </a:rPr>
              <a:t> HPV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140587"/>
                </a:solidFill>
              </a:rPr>
              <a:t>16/18+ </a:t>
            </a:r>
            <a:r>
              <a:rPr lang="en-US" sz="1600" dirty="0" err="1" smtClean="0">
                <a:solidFill>
                  <a:srgbClr val="140587"/>
                </a:solidFill>
              </a:rPr>
              <a:t>ise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Kolposkopi</a:t>
            </a:r>
            <a:endParaRPr lang="en-US" sz="1600" dirty="0" smtClean="0">
              <a:solidFill>
                <a:srgbClr val="140587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 err="1" smtClean="0">
                <a:solidFill>
                  <a:srgbClr val="140587"/>
                </a:solidFill>
              </a:rPr>
              <a:t>Diğer</a:t>
            </a:r>
            <a:r>
              <a:rPr lang="en-US" sz="1600" dirty="0" smtClean="0">
                <a:solidFill>
                  <a:srgbClr val="140587"/>
                </a:solidFill>
              </a:rPr>
              <a:t> 12 </a:t>
            </a:r>
            <a:r>
              <a:rPr lang="en-US" sz="1600" dirty="0" err="1" smtClean="0">
                <a:solidFill>
                  <a:srgbClr val="140587"/>
                </a:solidFill>
              </a:rPr>
              <a:t>hrHPV</a:t>
            </a:r>
            <a:r>
              <a:rPr lang="en-US" sz="1600" dirty="0" smtClean="0">
                <a:solidFill>
                  <a:srgbClr val="140587"/>
                </a:solidFill>
              </a:rPr>
              <a:t>+ </a:t>
            </a:r>
            <a:r>
              <a:rPr lang="en-US" sz="1600" dirty="0" err="1" smtClean="0">
                <a:solidFill>
                  <a:srgbClr val="140587"/>
                </a:solidFill>
              </a:rPr>
              <a:t>ise</a:t>
            </a:r>
            <a:r>
              <a:rPr lang="en-US" sz="1600" dirty="0" smtClean="0">
                <a:solidFill>
                  <a:srgbClr val="140587"/>
                </a:solidFill>
              </a:rPr>
              <a:t> Reflex </a:t>
            </a:r>
            <a:r>
              <a:rPr lang="en-US" sz="1600" dirty="0" err="1" smtClean="0">
                <a:solidFill>
                  <a:srgbClr val="140587"/>
                </a:solidFill>
              </a:rPr>
              <a:t>sitoloji</a:t>
            </a:r>
            <a:r>
              <a:rPr lang="en-US" sz="1600" dirty="0" smtClean="0">
                <a:solidFill>
                  <a:srgbClr val="140587"/>
                </a:solidFill>
              </a:rPr>
              <a:t>, 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>
                <a:solidFill>
                  <a:srgbClr val="140587"/>
                </a:solidFill>
              </a:rPr>
              <a:t>≥ASC-US </a:t>
            </a:r>
            <a:r>
              <a:rPr lang="en-US" sz="1600" dirty="0" err="1" smtClean="0">
                <a:solidFill>
                  <a:srgbClr val="140587"/>
                </a:solidFill>
              </a:rPr>
              <a:t>ise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kolposkopi</a:t>
            </a:r>
            <a:endParaRPr lang="en-US" sz="1600" dirty="0" smtClean="0">
              <a:solidFill>
                <a:srgbClr val="140587"/>
              </a:solidFill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1600" dirty="0" err="1" smtClean="0">
                <a:solidFill>
                  <a:srgbClr val="140587"/>
                </a:solidFill>
              </a:rPr>
              <a:t>Negatif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ise</a:t>
            </a:r>
            <a:r>
              <a:rPr lang="en-US" sz="1600" dirty="0" smtClean="0">
                <a:solidFill>
                  <a:srgbClr val="140587"/>
                </a:solidFill>
              </a:rPr>
              <a:t> 1 </a:t>
            </a:r>
            <a:r>
              <a:rPr lang="en-US" sz="1600" dirty="0" err="1" smtClean="0">
                <a:solidFill>
                  <a:srgbClr val="140587"/>
                </a:solidFill>
              </a:rPr>
              <a:t>yıl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sonra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cotest</a:t>
            </a:r>
            <a:endParaRPr lang="en-US" sz="1600" dirty="0" smtClean="0">
              <a:solidFill>
                <a:srgbClr val="140587"/>
              </a:solidFill>
            </a:endParaRPr>
          </a:p>
          <a:p>
            <a:r>
              <a:rPr lang="en-US" sz="1600" dirty="0" err="1" smtClean="0">
                <a:solidFill>
                  <a:srgbClr val="140587"/>
                </a:solidFill>
              </a:rPr>
              <a:t>Tüm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stratejilerde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kolposkopi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yapılıp</a:t>
            </a:r>
            <a:r>
              <a:rPr lang="en-US" sz="1600" dirty="0" smtClean="0">
                <a:solidFill>
                  <a:srgbClr val="140587"/>
                </a:solidFill>
              </a:rPr>
              <a:t> CIN2+ </a:t>
            </a:r>
            <a:r>
              <a:rPr lang="en-US" sz="1600" dirty="0" err="1" smtClean="0">
                <a:solidFill>
                  <a:srgbClr val="140587"/>
                </a:solidFill>
              </a:rPr>
              <a:t>saptanmadıysa</a:t>
            </a:r>
            <a:r>
              <a:rPr lang="en-US" sz="1600" dirty="0" smtClean="0">
                <a:solidFill>
                  <a:srgbClr val="140587"/>
                </a:solidFill>
              </a:rPr>
              <a:t> 1 </a:t>
            </a:r>
            <a:r>
              <a:rPr lang="en-US" sz="1600" dirty="0" err="1" smtClean="0">
                <a:solidFill>
                  <a:srgbClr val="140587"/>
                </a:solidFill>
              </a:rPr>
              <a:t>yıl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sonra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cotest</a:t>
            </a:r>
            <a:r>
              <a:rPr lang="en-US" sz="1600" dirty="0" smtClean="0">
                <a:solidFill>
                  <a:srgbClr val="140587"/>
                </a:solidFill>
              </a:rPr>
              <a:t>, </a:t>
            </a:r>
            <a:r>
              <a:rPr lang="en-US" sz="1600" dirty="0" err="1" smtClean="0">
                <a:solidFill>
                  <a:srgbClr val="140587"/>
                </a:solidFill>
              </a:rPr>
              <a:t>herhangi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biri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anormal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ise</a:t>
            </a:r>
            <a:r>
              <a:rPr lang="en-US" sz="1600" dirty="0" smtClean="0">
                <a:solidFill>
                  <a:srgbClr val="140587"/>
                </a:solidFill>
              </a:rPr>
              <a:t> </a:t>
            </a:r>
            <a:r>
              <a:rPr lang="en-US" sz="1600" dirty="0" err="1" smtClean="0">
                <a:solidFill>
                  <a:srgbClr val="140587"/>
                </a:solidFill>
              </a:rPr>
              <a:t>kolposkopi</a:t>
            </a:r>
            <a:endParaRPr lang="en-US" sz="1600" dirty="0">
              <a:solidFill>
                <a:srgbClr val="14058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1844824"/>
            <a:ext cx="3096344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HPV</a:t>
            </a:r>
            <a:r>
              <a:rPr lang="en-US" sz="2400" b="1" dirty="0">
                <a:solidFill>
                  <a:srgbClr val="FF0000"/>
                </a:solidFill>
              </a:rPr>
              <a:t>+: </a:t>
            </a:r>
            <a:r>
              <a:rPr lang="en-US" sz="2400" b="1" dirty="0" smtClean="0">
                <a:solidFill>
                  <a:srgbClr val="FF0000"/>
                </a:solidFill>
              </a:rPr>
              <a:t>  10.5%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i="1" dirty="0" smtClean="0">
                <a:solidFill>
                  <a:srgbClr val="140587"/>
                </a:solidFill>
              </a:rPr>
              <a:t>HPV 16/18: 2.85% </a:t>
            </a:r>
            <a:endParaRPr lang="en-US" sz="2000" b="1" i="1" dirty="0">
              <a:solidFill>
                <a:srgbClr val="140587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≥</a:t>
            </a:r>
            <a:r>
              <a:rPr lang="en-US" sz="2400" b="1" dirty="0">
                <a:solidFill>
                  <a:srgbClr val="FF0000"/>
                </a:solidFill>
              </a:rPr>
              <a:t>ASC-US</a:t>
            </a:r>
            <a:r>
              <a:rPr lang="en-US" sz="2400" b="1" dirty="0" smtClean="0">
                <a:solidFill>
                  <a:srgbClr val="FF0000"/>
                </a:solidFill>
              </a:rPr>
              <a:t>: 6.4%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3573016"/>
            <a:ext cx="360040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140587"/>
                </a:solidFill>
              </a:rPr>
              <a:t>Cumulative detection of CIN </a:t>
            </a:r>
          </a:p>
          <a:p>
            <a:pPr algn="ctr"/>
            <a:r>
              <a:rPr lang="en-US" b="1" i="1" dirty="0" smtClean="0">
                <a:solidFill>
                  <a:srgbClr val="140587"/>
                </a:solidFill>
              </a:rPr>
              <a:t>at baseline &amp; through 3 years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CIN2+: 1.43% </a:t>
            </a:r>
            <a:r>
              <a:rPr lang="en-US" sz="2000" b="1" dirty="0" smtClean="0">
                <a:solidFill>
                  <a:srgbClr val="140587"/>
                </a:solidFill>
              </a:rPr>
              <a:t>(587/40.901)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CIN3+:0.84%  </a:t>
            </a:r>
            <a:r>
              <a:rPr lang="en-US" sz="2000" b="1" dirty="0" smtClean="0">
                <a:solidFill>
                  <a:srgbClr val="140587"/>
                </a:solidFill>
              </a:rPr>
              <a:t>(347/40.901)</a:t>
            </a:r>
            <a:endParaRPr lang="en-US" sz="1600" b="1" dirty="0">
              <a:solidFill>
                <a:srgbClr val="140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60648"/>
            <a:ext cx="7596336" cy="12976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048" y="6581001"/>
            <a:ext cx="413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140587"/>
                </a:solidFill>
              </a:rPr>
              <a:t>Wright TC et al. Gynecologic Oncology 2015;136:189-197  </a:t>
            </a:r>
            <a:endParaRPr lang="en-US" sz="1200" dirty="0">
              <a:solidFill>
                <a:srgbClr val="14058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91130"/>
            <a:ext cx="5549774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800000"/>
                </a:solidFill>
              </a:rPr>
              <a:t>Sitoloji</a:t>
            </a:r>
            <a:r>
              <a:rPr lang="en-US" sz="1600" b="1" dirty="0" smtClean="0">
                <a:solidFill>
                  <a:srgbClr val="800000"/>
                </a:solidFill>
              </a:rPr>
              <a:t> 25-29 </a:t>
            </a:r>
            <a:r>
              <a:rPr lang="en-US" sz="1600" b="1" dirty="0" err="1" smtClean="0">
                <a:solidFill>
                  <a:srgbClr val="800000"/>
                </a:solidFill>
              </a:rPr>
              <a:t>yaş</a:t>
            </a:r>
            <a:r>
              <a:rPr lang="en-US" sz="1600" b="1" dirty="0" smtClean="0">
                <a:solidFill>
                  <a:srgbClr val="800000"/>
                </a:solidFill>
              </a:rPr>
              <a:t> </a:t>
            </a:r>
            <a:r>
              <a:rPr lang="en-US" sz="1600" b="1" dirty="0" err="1" smtClean="0">
                <a:solidFill>
                  <a:srgbClr val="800000"/>
                </a:solidFill>
              </a:rPr>
              <a:t>aralığında</a:t>
            </a:r>
            <a:r>
              <a:rPr lang="en-US" sz="1600" b="1" dirty="0" smtClean="0">
                <a:solidFill>
                  <a:srgbClr val="800000"/>
                </a:solidFill>
              </a:rPr>
              <a:t> CIN3+ </a:t>
            </a:r>
            <a:r>
              <a:rPr lang="en-US" sz="1600" b="1" dirty="0" err="1" smtClean="0">
                <a:solidFill>
                  <a:srgbClr val="800000"/>
                </a:solidFill>
              </a:rPr>
              <a:t>olguların</a:t>
            </a:r>
            <a:r>
              <a:rPr lang="en-US" sz="1600" b="1" dirty="0" smtClean="0">
                <a:solidFill>
                  <a:srgbClr val="800000"/>
                </a:solidFill>
              </a:rPr>
              <a:t> </a:t>
            </a:r>
            <a:r>
              <a:rPr lang="en-US" sz="1600" b="1" dirty="0" err="1" smtClean="0">
                <a:solidFill>
                  <a:srgbClr val="800000"/>
                </a:solidFill>
              </a:rPr>
              <a:t>yaklaşık</a:t>
            </a:r>
            <a:r>
              <a:rPr lang="en-US" sz="1600" b="1" dirty="0" smtClean="0">
                <a:solidFill>
                  <a:srgbClr val="800000"/>
                </a:solidFill>
              </a:rPr>
              <a:t> %50’sini </a:t>
            </a:r>
            <a:r>
              <a:rPr lang="en-US" sz="1600" b="1" dirty="0" err="1" smtClean="0">
                <a:solidFill>
                  <a:srgbClr val="800000"/>
                </a:solidFill>
              </a:rPr>
              <a:t>kaçırdı</a:t>
            </a:r>
            <a:r>
              <a:rPr lang="en-US" sz="1600" b="1" dirty="0" smtClean="0">
                <a:solidFill>
                  <a:srgbClr val="800000"/>
                </a:solidFill>
              </a:rPr>
              <a:t>  </a:t>
            </a:r>
          </a:p>
          <a:p>
            <a:pPr algn="ctr"/>
            <a:r>
              <a:rPr lang="en-US" sz="1600" b="1" dirty="0">
                <a:solidFill>
                  <a:srgbClr val="140587"/>
                </a:solidFill>
              </a:rPr>
              <a:t>Primer HPV </a:t>
            </a:r>
            <a:r>
              <a:rPr lang="en-US" sz="1600" b="1" dirty="0" err="1">
                <a:solidFill>
                  <a:srgbClr val="140587"/>
                </a:solidFill>
              </a:rPr>
              <a:t>taraması</a:t>
            </a:r>
            <a:r>
              <a:rPr lang="en-US" sz="1600" b="1" dirty="0">
                <a:solidFill>
                  <a:srgbClr val="140587"/>
                </a:solidFill>
              </a:rPr>
              <a:t> </a:t>
            </a:r>
            <a:r>
              <a:rPr lang="en-US" sz="1600" b="1" dirty="0" err="1">
                <a:solidFill>
                  <a:srgbClr val="140587"/>
                </a:solidFill>
              </a:rPr>
              <a:t>ve</a:t>
            </a:r>
            <a:r>
              <a:rPr lang="en-US" sz="1600" b="1" dirty="0">
                <a:solidFill>
                  <a:srgbClr val="140587"/>
                </a:solidFill>
              </a:rPr>
              <a:t> </a:t>
            </a:r>
            <a:r>
              <a:rPr lang="en-US" sz="1600" b="1" dirty="0" err="1">
                <a:solidFill>
                  <a:srgbClr val="140587"/>
                </a:solidFill>
              </a:rPr>
              <a:t>triyaj</a:t>
            </a:r>
            <a:r>
              <a:rPr lang="en-US" sz="1600" b="1" dirty="0">
                <a:solidFill>
                  <a:srgbClr val="140587"/>
                </a:solidFill>
              </a:rPr>
              <a:t> (16/18 </a:t>
            </a:r>
            <a:r>
              <a:rPr lang="en-US" sz="1600" b="1" dirty="0" err="1">
                <a:solidFill>
                  <a:srgbClr val="140587"/>
                </a:solidFill>
              </a:rPr>
              <a:t>genotipleme</a:t>
            </a:r>
            <a:r>
              <a:rPr lang="en-US" sz="1600" b="1" dirty="0">
                <a:solidFill>
                  <a:srgbClr val="140587"/>
                </a:solidFill>
              </a:rPr>
              <a:t> </a:t>
            </a:r>
            <a:r>
              <a:rPr lang="en-US" sz="1600" b="1" dirty="0" err="1">
                <a:solidFill>
                  <a:srgbClr val="140587"/>
                </a:solidFill>
              </a:rPr>
              <a:t>ve</a:t>
            </a:r>
            <a:r>
              <a:rPr lang="en-US" sz="1600" b="1" dirty="0">
                <a:solidFill>
                  <a:srgbClr val="140587"/>
                </a:solidFill>
              </a:rPr>
              <a:t> </a:t>
            </a:r>
            <a:r>
              <a:rPr lang="en-US" sz="1600" b="1" dirty="0" err="1">
                <a:solidFill>
                  <a:srgbClr val="140587"/>
                </a:solidFill>
              </a:rPr>
              <a:t>Sitoloji</a:t>
            </a:r>
            <a:r>
              <a:rPr lang="en-US" sz="1600" b="1" dirty="0">
                <a:solidFill>
                  <a:srgbClr val="140587"/>
                </a:solidFill>
              </a:rPr>
              <a:t>) CIN3+ </a:t>
            </a:r>
            <a:r>
              <a:rPr lang="en-US" sz="1600" b="1" dirty="0" err="1">
                <a:solidFill>
                  <a:srgbClr val="140587"/>
                </a:solidFill>
              </a:rPr>
              <a:t>tespit</a:t>
            </a:r>
            <a:r>
              <a:rPr lang="en-US" sz="1600" b="1" dirty="0">
                <a:solidFill>
                  <a:srgbClr val="140587"/>
                </a:solidFill>
              </a:rPr>
              <a:t> </a:t>
            </a:r>
            <a:r>
              <a:rPr lang="en-US" sz="1600" b="1" dirty="0" err="1">
                <a:solidFill>
                  <a:srgbClr val="140587"/>
                </a:solidFill>
              </a:rPr>
              <a:t>sensitivitesini</a:t>
            </a:r>
            <a:r>
              <a:rPr lang="en-US" sz="1600" b="1" dirty="0">
                <a:solidFill>
                  <a:srgbClr val="140587"/>
                </a:solidFill>
              </a:rPr>
              <a:t> </a:t>
            </a:r>
            <a:r>
              <a:rPr lang="en-US" sz="1600" b="1" dirty="0" err="1">
                <a:solidFill>
                  <a:srgbClr val="140587"/>
                </a:solidFill>
              </a:rPr>
              <a:t>sitolojiye</a:t>
            </a:r>
            <a:r>
              <a:rPr lang="en-US" sz="1600" b="1" dirty="0">
                <a:solidFill>
                  <a:srgbClr val="140587"/>
                </a:solidFill>
              </a:rPr>
              <a:t> </a:t>
            </a:r>
            <a:r>
              <a:rPr lang="en-US" sz="1600" b="1" dirty="0" err="1">
                <a:solidFill>
                  <a:srgbClr val="140587"/>
                </a:solidFill>
              </a:rPr>
              <a:t>göre</a:t>
            </a:r>
            <a:r>
              <a:rPr lang="en-US" sz="1600" b="1" dirty="0">
                <a:solidFill>
                  <a:srgbClr val="140587"/>
                </a:solidFill>
              </a:rPr>
              <a:t> %28 </a:t>
            </a:r>
            <a:r>
              <a:rPr lang="en-US" sz="1600" b="1" dirty="0" err="1" smtClean="0">
                <a:solidFill>
                  <a:srgbClr val="140587"/>
                </a:solidFill>
              </a:rPr>
              <a:t>artırır</a:t>
            </a:r>
            <a:endParaRPr lang="en-US" sz="1600" b="1" dirty="0">
              <a:solidFill>
                <a:srgbClr val="140587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52120" y="1700808"/>
            <a:ext cx="3287976" cy="4869160"/>
            <a:chOff x="5652120" y="1700808"/>
            <a:chExt cx="3287976" cy="48691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2120" y="1700808"/>
              <a:ext cx="3287976" cy="4869160"/>
            </a:xfrm>
            <a:prstGeom prst="rect">
              <a:avLst/>
            </a:prstGeom>
            <a:ln w="38100" cmpd="sng">
              <a:solidFill>
                <a:srgbClr val="800000"/>
              </a:solidFill>
            </a:ln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8172400" y="3789040"/>
              <a:ext cx="72008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172400" y="2492896"/>
              <a:ext cx="72008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79512" y="1700808"/>
            <a:ext cx="4644876" cy="4057039"/>
            <a:chOff x="179512" y="1700808"/>
            <a:chExt cx="4644876" cy="40570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512" y="1700808"/>
              <a:ext cx="4644876" cy="4057039"/>
            </a:xfrm>
            <a:prstGeom prst="rect">
              <a:avLst/>
            </a:prstGeom>
            <a:ln w="38100" cmpd="sng">
              <a:solidFill>
                <a:srgbClr val="800000"/>
              </a:solidFill>
            </a:ln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251520" y="5013176"/>
              <a:ext cx="2232248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51520" y="5301208"/>
              <a:ext cx="2232248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11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60648"/>
            <a:ext cx="7596336" cy="12976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048" y="6581001"/>
            <a:ext cx="413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140587"/>
                </a:solidFill>
              </a:rPr>
              <a:t>Wright TC et al. Gynecologic Oncology 2015;136:189-197  </a:t>
            </a:r>
            <a:endParaRPr lang="en-US" sz="1200" dirty="0">
              <a:solidFill>
                <a:srgbClr val="140587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7544" y="1484784"/>
            <a:ext cx="8402105" cy="3744416"/>
            <a:chOff x="467544" y="1484784"/>
            <a:chExt cx="8402105" cy="3744416"/>
          </a:xfrm>
        </p:grpSpPr>
        <p:grpSp>
          <p:nvGrpSpPr>
            <p:cNvPr id="18" name="Group 17"/>
            <p:cNvGrpSpPr/>
            <p:nvPr/>
          </p:nvGrpSpPr>
          <p:grpSpPr>
            <a:xfrm>
              <a:off x="467544" y="1484784"/>
              <a:ext cx="8402105" cy="3744416"/>
              <a:chOff x="467544" y="1916832"/>
              <a:chExt cx="8402105" cy="3744416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544" y="2348880"/>
                <a:ext cx="8402105" cy="3312368"/>
              </a:xfrm>
              <a:prstGeom prst="rect">
                <a:avLst/>
              </a:prstGeom>
              <a:ln w="38100" cmpd="sng">
                <a:solidFill>
                  <a:srgbClr val="800000"/>
                </a:solidFill>
              </a:ln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827584" y="1916832"/>
                <a:ext cx="77768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 smtClean="0">
                    <a:solidFill>
                      <a:srgbClr val="800000"/>
                    </a:solidFill>
                  </a:rPr>
                  <a:t>Başlangıç</a:t>
                </a:r>
                <a:r>
                  <a:rPr lang="en-US" b="1" dirty="0" smtClean="0">
                    <a:solidFill>
                      <a:srgbClr val="800000"/>
                    </a:solidFill>
                  </a:rPr>
                  <a:t> PAP </a:t>
                </a:r>
                <a:r>
                  <a:rPr lang="en-US" b="1" dirty="0" err="1" smtClean="0">
                    <a:solidFill>
                      <a:srgbClr val="800000"/>
                    </a:solidFill>
                  </a:rPr>
                  <a:t>ve</a:t>
                </a:r>
                <a:r>
                  <a:rPr lang="en-US" b="1" dirty="0" smtClean="0">
                    <a:solidFill>
                      <a:srgbClr val="800000"/>
                    </a:solidFill>
                  </a:rPr>
                  <a:t> HPV </a:t>
                </a:r>
                <a:r>
                  <a:rPr lang="en-US" b="1" dirty="0" err="1">
                    <a:solidFill>
                      <a:srgbClr val="800000"/>
                    </a:solidFill>
                  </a:rPr>
                  <a:t>durumuna</a:t>
                </a:r>
                <a:r>
                  <a:rPr lang="en-US" b="1" dirty="0">
                    <a:solidFill>
                      <a:srgbClr val="80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800000"/>
                    </a:solidFill>
                  </a:rPr>
                  <a:t>göre</a:t>
                </a:r>
                <a:r>
                  <a:rPr lang="en-US" b="1" dirty="0">
                    <a:solidFill>
                      <a:srgbClr val="800000"/>
                    </a:solidFill>
                  </a:rPr>
                  <a:t> 3 </a:t>
                </a:r>
                <a:r>
                  <a:rPr lang="en-US" b="1" dirty="0" err="1">
                    <a:solidFill>
                      <a:srgbClr val="800000"/>
                    </a:solidFill>
                  </a:rPr>
                  <a:t>yıllık</a:t>
                </a:r>
                <a:r>
                  <a:rPr lang="en-US" b="1" dirty="0">
                    <a:solidFill>
                      <a:srgbClr val="80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800000"/>
                    </a:solidFill>
                  </a:rPr>
                  <a:t>kümülatif</a:t>
                </a:r>
                <a:r>
                  <a:rPr lang="en-US" b="1" dirty="0">
                    <a:solidFill>
                      <a:srgbClr val="800000"/>
                    </a:solidFill>
                  </a:rPr>
                  <a:t> CIN2</a:t>
                </a:r>
                <a:r>
                  <a:rPr lang="en-US" b="1" dirty="0" smtClean="0">
                    <a:solidFill>
                      <a:srgbClr val="800000"/>
                    </a:solidFill>
                  </a:rPr>
                  <a:t>+ </a:t>
                </a:r>
                <a:r>
                  <a:rPr lang="en-US" b="1" dirty="0" err="1">
                    <a:solidFill>
                      <a:srgbClr val="800000"/>
                    </a:solidFill>
                  </a:rPr>
                  <a:t>ve</a:t>
                </a:r>
                <a:r>
                  <a:rPr lang="en-US" b="1" dirty="0">
                    <a:solidFill>
                      <a:srgbClr val="800000"/>
                    </a:solidFill>
                  </a:rPr>
                  <a:t> CIN3</a:t>
                </a:r>
                <a:r>
                  <a:rPr lang="en-US" b="1" dirty="0" smtClean="0">
                    <a:solidFill>
                      <a:srgbClr val="800000"/>
                    </a:solidFill>
                  </a:rPr>
                  <a:t>+ </a:t>
                </a:r>
                <a:r>
                  <a:rPr lang="en-US" b="1" dirty="0" err="1">
                    <a:solidFill>
                      <a:srgbClr val="800000"/>
                    </a:solidFill>
                  </a:rPr>
                  <a:t>oranları</a:t>
                </a:r>
                <a:endParaRPr lang="en-US" b="1" dirty="0">
                  <a:solidFill>
                    <a:srgbClr val="80000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724128" y="2276872"/>
              <a:ext cx="648072" cy="936104"/>
              <a:chOff x="5724128" y="2708920"/>
              <a:chExt cx="648072" cy="936104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5724128" y="2708920"/>
                <a:ext cx="648072" cy="0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724128" y="3212976"/>
                <a:ext cx="648072" cy="0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724128" y="3645024"/>
                <a:ext cx="648072" cy="0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Box 7"/>
          <p:cNvSpPr txBox="1"/>
          <p:nvPr/>
        </p:nvSpPr>
        <p:spPr>
          <a:xfrm>
            <a:off x="1475656" y="5301208"/>
            <a:ext cx="6552728" cy="1323439"/>
          </a:xfrm>
          <a:prstGeom prst="rect">
            <a:avLst/>
          </a:prstGeom>
          <a:solidFill>
            <a:srgbClr val="CCC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140587"/>
                </a:solidFill>
              </a:rPr>
              <a:t>Başlangıçta</a:t>
            </a:r>
            <a:r>
              <a:rPr lang="en-US" sz="2000" dirty="0" smtClean="0">
                <a:solidFill>
                  <a:srgbClr val="140587"/>
                </a:solidFill>
              </a:rPr>
              <a:t> </a:t>
            </a:r>
            <a:r>
              <a:rPr lang="en-US" sz="2000" dirty="0" err="1" smtClean="0">
                <a:solidFill>
                  <a:srgbClr val="140587"/>
                </a:solidFill>
              </a:rPr>
              <a:t>Negatif</a:t>
            </a:r>
            <a:r>
              <a:rPr lang="en-US" sz="2000" dirty="0" smtClean="0">
                <a:solidFill>
                  <a:srgbClr val="140587"/>
                </a:solidFill>
              </a:rPr>
              <a:t> HPV, 3 </a:t>
            </a:r>
            <a:r>
              <a:rPr lang="en-US" sz="2000" dirty="0" err="1" smtClean="0">
                <a:solidFill>
                  <a:srgbClr val="140587"/>
                </a:solidFill>
              </a:rPr>
              <a:t>yıl</a:t>
            </a:r>
            <a:r>
              <a:rPr lang="en-US" sz="2000" dirty="0" smtClean="0">
                <a:solidFill>
                  <a:srgbClr val="140587"/>
                </a:solidFill>
              </a:rPr>
              <a:t> </a:t>
            </a:r>
            <a:r>
              <a:rPr lang="en-US" sz="2000" dirty="0" err="1" smtClean="0">
                <a:solidFill>
                  <a:srgbClr val="140587"/>
                </a:solidFill>
              </a:rPr>
              <a:t>sonunda</a:t>
            </a:r>
            <a:r>
              <a:rPr lang="en-US" sz="2000" dirty="0" smtClean="0">
                <a:solidFill>
                  <a:srgbClr val="140587"/>
                </a:solidFill>
              </a:rPr>
              <a:t> </a:t>
            </a:r>
            <a:r>
              <a:rPr lang="en-US" sz="2000" dirty="0" err="1" smtClean="0">
                <a:solidFill>
                  <a:srgbClr val="140587"/>
                </a:solidFill>
              </a:rPr>
              <a:t>negatif</a:t>
            </a:r>
            <a:r>
              <a:rPr lang="en-US" sz="2000" dirty="0" smtClean="0">
                <a:solidFill>
                  <a:srgbClr val="140587"/>
                </a:solidFill>
              </a:rPr>
              <a:t> </a:t>
            </a:r>
            <a:r>
              <a:rPr lang="en-US" sz="2000" dirty="0" err="1" smtClean="0">
                <a:solidFill>
                  <a:srgbClr val="140587"/>
                </a:solidFill>
              </a:rPr>
              <a:t>sitolojiye</a:t>
            </a:r>
            <a:r>
              <a:rPr lang="en-US" sz="2000" dirty="0" smtClean="0">
                <a:solidFill>
                  <a:srgbClr val="140587"/>
                </a:solidFill>
              </a:rPr>
              <a:t> </a:t>
            </a:r>
            <a:r>
              <a:rPr lang="en-US" sz="2000" dirty="0" err="1" smtClean="0">
                <a:solidFill>
                  <a:srgbClr val="140587"/>
                </a:solidFill>
              </a:rPr>
              <a:t>göre</a:t>
            </a:r>
            <a:r>
              <a:rPr lang="en-US" sz="2000" dirty="0" smtClean="0">
                <a:solidFill>
                  <a:srgbClr val="140587"/>
                </a:solidFill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140587"/>
                </a:solidFill>
              </a:rPr>
              <a:t>CIN3+ </a:t>
            </a:r>
            <a:r>
              <a:rPr lang="en-US" sz="2000" dirty="0" err="1" smtClean="0">
                <a:solidFill>
                  <a:srgbClr val="140587"/>
                </a:solidFill>
              </a:rPr>
              <a:t>riskinin</a:t>
            </a:r>
            <a:r>
              <a:rPr lang="en-US" sz="2000" dirty="0" smtClean="0">
                <a:solidFill>
                  <a:srgbClr val="140587"/>
                </a:solidFill>
              </a:rPr>
              <a:t> </a:t>
            </a:r>
            <a:r>
              <a:rPr lang="en-US" sz="2000" dirty="0" err="1" smtClean="0">
                <a:solidFill>
                  <a:srgbClr val="140587"/>
                </a:solidFill>
              </a:rPr>
              <a:t>yarı</a:t>
            </a:r>
            <a:r>
              <a:rPr lang="en-US" sz="2000" dirty="0" smtClean="0">
                <a:solidFill>
                  <a:srgbClr val="140587"/>
                </a:solidFill>
              </a:rPr>
              <a:t> </a:t>
            </a:r>
            <a:r>
              <a:rPr lang="en-US" sz="2000" dirty="0" err="1" smtClean="0">
                <a:solidFill>
                  <a:srgbClr val="140587"/>
                </a:solidFill>
              </a:rPr>
              <a:t>yarıya</a:t>
            </a:r>
            <a:r>
              <a:rPr lang="en-US" sz="2000" dirty="0" smtClean="0">
                <a:solidFill>
                  <a:srgbClr val="140587"/>
                </a:solidFill>
              </a:rPr>
              <a:t> </a:t>
            </a:r>
            <a:r>
              <a:rPr lang="en-US" sz="2000" dirty="0" err="1" smtClean="0">
                <a:solidFill>
                  <a:srgbClr val="140587"/>
                </a:solidFill>
              </a:rPr>
              <a:t>düşeceğini</a:t>
            </a:r>
            <a:r>
              <a:rPr lang="en-US" sz="2000" dirty="0" smtClean="0">
                <a:solidFill>
                  <a:srgbClr val="140587"/>
                </a:solidFill>
              </a:rPr>
              <a:t> </a:t>
            </a:r>
            <a:r>
              <a:rPr lang="en-US" sz="2000" dirty="0" err="1" smtClean="0">
                <a:solidFill>
                  <a:srgbClr val="140587"/>
                </a:solidFill>
              </a:rPr>
              <a:t>öngörür</a:t>
            </a:r>
            <a:endParaRPr lang="en-US" sz="2000" dirty="0" smtClean="0">
              <a:solidFill>
                <a:srgbClr val="140587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140587"/>
                </a:solidFill>
              </a:rPr>
              <a:t>Başlangıçta</a:t>
            </a:r>
            <a:r>
              <a:rPr lang="en-US" sz="2000" dirty="0" smtClean="0">
                <a:solidFill>
                  <a:srgbClr val="140587"/>
                </a:solidFill>
              </a:rPr>
              <a:t> </a:t>
            </a:r>
            <a:r>
              <a:rPr lang="en-US" sz="2000" dirty="0" err="1" smtClean="0">
                <a:solidFill>
                  <a:srgbClr val="140587"/>
                </a:solidFill>
              </a:rPr>
              <a:t>Negatif</a:t>
            </a:r>
            <a:r>
              <a:rPr lang="en-US" sz="2000" dirty="0" smtClean="0">
                <a:solidFill>
                  <a:srgbClr val="140587"/>
                </a:solidFill>
              </a:rPr>
              <a:t> HPV İLE NEGATİF COTEST </a:t>
            </a:r>
            <a:r>
              <a:rPr lang="en-US" sz="2000" dirty="0" err="1" smtClean="0">
                <a:solidFill>
                  <a:srgbClr val="140587"/>
                </a:solidFill>
              </a:rPr>
              <a:t>sonuçlarının</a:t>
            </a:r>
            <a:r>
              <a:rPr lang="en-US" sz="2000" dirty="0" smtClean="0">
                <a:solidFill>
                  <a:srgbClr val="140587"/>
                </a:solidFill>
              </a:rPr>
              <a:t> 3.yılda CIN3+ </a:t>
            </a:r>
            <a:r>
              <a:rPr lang="en-US" sz="2000" dirty="0" err="1" smtClean="0">
                <a:solidFill>
                  <a:srgbClr val="140587"/>
                </a:solidFill>
              </a:rPr>
              <a:t>öngörü</a:t>
            </a:r>
            <a:r>
              <a:rPr lang="en-US" sz="2000" dirty="0" smtClean="0">
                <a:solidFill>
                  <a:srgbClr val="140587"/>
                </a:solidFill>
              </a:rPr>
              <a:t> </a:t>
            </a:r>
            <a:r>
              <a:rPr lang="en-US" sz="2000" dirty="0" err="1" smtClean="0">
                <a:solidFill>
                  <a:srgbClr val="140587"/>
                </a:solidFill>
              </a:rPr>
              <a:t>oranları</a:t>
            </a:r>
            <a:r>
              <a:rPr lang="en-US" sz="2000" dirty="0" smtClean="0">
                <a:solidFill>
                  <a:srgbClr val="140587"/>
                </a:solidFill>
              </a:rPr>
              <a:t> </a:t>
            </a:r>
            <a:r>
              <a:rPr lang="en-US" sz="2000" dirty="0" err="1" smtClean="0">
                <a:solidFill>
                  <a:srgbClr val="140587"/>
                </a:solidFill>
              </a:rPr>
              <a:t>aynı</a:t>
            </a:r>
            <a:endParaRPr lang="en-US" sz="2000" dirty="0" smtClean="0">
              <a:solidFill>
                <a:srgbClr val="140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5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140587"/>
                </a:solidFill>
              </a:rPr>
              <a:t>Negatif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hrHPV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vs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Sitoloji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Sonrası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br>
              <a:rPr lang="en-US" dirty="0" smtClean="0">
                <a:solidFill>
                  <a:srgbClr val="140587"/>
                </a:solidFill>
              </a:rPr>
            </a:br>
            <a:r>
              <a:rPr lang="en-US" dirty="0" smtClean="0">
                <a:solidFill>
                  <a:srgbClr val="140587"/>
                </a:solidFill>
              </a:rPr>
              <a:t>CIN3+ </a:t>
            </a:r>
            <a:r>
              <a:rPr lang="en-US" dirty="0" err="1" smtClean="0">
                <a:solidFill>
                  <a:srgbClr val="140587"/>
                </a:solidFill>
              </a:rPr>
              <a:t>ve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Kanser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Riski</a:t>
            </a:r>
            <a:endParaRPr lang="en-US" dirty="0">
              <a:solidFill>
                <a:srgbClr val="14058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72816"/>
            <a:ext cx="8659478" cy="1656184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47664" y="3717032"/>
            <a:ext cx="6645424" cy="2664296"/>
          </a:xfrm>
          <a:solidFill>
            <a:srgbClr val="E6E0EC"/>
          </a:solidFill>
          <a:ln w="38100" cmpd="sng">
            <a:solidFill>
              <a:srgbClr val="80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140587"/>
                </a:solidFill>
              </a:rPr>
              <a:t>Bu </a:t>
            </a:r>
            <a:r>
              <a:rPr lang="en-US" dirty="0" err="1" smtClean="0">
                <a:solidFill>
                  <a:srgbClr val="140587"/>
                </a:solidFill>
              </a:rPr>
              <a:t>çalışmalar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ve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Kuzey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Amerika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datası</a:t>
            </a:r>
            <a:r>
              <a:rPr lang="en-US" dirty="0" smtClean="0">
                <a:solidFill>
                  <a:srgbClr val="140587"/>
                </a:solidFill>
              </a:rPr>
              <a:t> (ATHENA, 2015) </a:t>
            </a:r>
            <a:r>
              <a:rPr lang="en-US" dirty="0" err="1" smtClean="0">
                <a:solidFill>
                  <a:srgbClr val="140587"/>
                </a:solidFill>
              </a:rPr>
              <a:t>sonrasında</a:t>
            </a:r>
            <a:r>
              <a:rPr lang="en-US" dirty="0" smtClean="0">
                <a:solidFill>
                  <a:srgbClr val="140587"/>
                </a:solidFill>
              </a:rPr>
              <a:t> Primer HPV DNA </a:t>
            </a:r>
            <a:r>
              <a:rPr lang="en-US" dirty="0" err="1" smtClean="0">
                <a:solidFill>
                  <a:srgbClr val="140587"/>
                </a:solidFill>
              </a:rPr>
              <a:t>Taramasına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yönelik</a:t>
            </a:r>
            <a:r>
              <a:rPr lang="en-US" dirty="0" smtClean="0">
                <a:solidFill>
                  <a:srgbClr val="140587"/>
                </a:solidFill>
              </a:rPr>
              <a:t> SGO/ASCCP </a:t>
            </a:r>
            <a:r>
              <a:rPr lang="en-US" dirty="0" err="1" smtClean="0">
                <a:solidFill>
                  <a:srgbClr val="140587"/>
                </a:solidFill>
              </a:rPr>
              <a:t>ortaklığında</a:t>
            </a:r>
            <a:r>
              <a:rPr lang="en-US" dirty="0" smtClean="0">
                <a:solidFill>
                  <a:srgbClr val="140587"/>
                </a:solidFill>
              </a:rPr>
              <a:t> “Interim Clinical Guidance” </a:t>
            </a:r>
            <a:r>
              <a:rPr lang="en-US" dirty="0" err="1" smtClean="0">
                <a:solidFill>
                  <a:srgbClr val="140587"/>
                </a:solidFill>
              </a:rPr>
              <a:t>yayınlandı</a:t>
            </a:r>
            <a:endParaRPr lang="en-US" dirty="0" smtClean="0">
              <a:solidFill>
                <a:srgbClr val="140587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140587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140587"/>
                </a:solidFill>
              </a:rPr>
              <a:t> </a:t>
            </a:r>
            <a:r>
              <a:rPr lang="en-US" b="1" dirty="0" smtClean="0">
                <a:solidFill>
                  <a:srgbClr val="140587"/>
                </a:solidFill>
              </a:rPr>
              <a:t>Primer </a:t>
            </a:r>
            <a:r>
              <a:rPr lang="en-US" b="1" dirty="0" err="1" smtClean="0">
                <a:solidFill>
                  <a:srgbClr val="140587"/>
                </a:solidFill>
              </a:rPr>
              <a:t>hrHPV</a:t>
            </a:r>
            <a:r>
              <a:rPr lang="en-US" b="1" dirty="0" smtClean="0">
                <a:solidFill>
                  <a:srgbClr val="140587"/>
                </a:solidFill>
              </a:rPr>
              <a:t> TARAMASI</a:t>
            </a:r>
            <a:r>
              <a:rPr lang="en-US" dirty="0" smtClean="0">
                <a:solidFill>
                  <a:srgbClr val="140587"/>
                </a:solidFill>
              </a:rPr>
              <a:t>, GÜNCEL SİTOLOJİ BAZLI (US) </a:t>
            </a:r>
            <a:r>
              <a:rPr lang="en-US" dirty="0" err="1" smtClean="0">
                <a:solidFill>
                  <a:srgbClr val="140587"/>
                </a:solidFill>
              </a:rPr>
              <a:t>serviks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kanseri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tarama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metodlarına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b="1" dirty="0" smtClean="0">
                <a:solidFill>
                  <a:srgbClr val="140587"/>
                </a:solidFill>
              </a:rPr>
              <a:t>ALTERNATİF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olabilir</a:t>
            </a:r>
            <a:endParaRPr lang="en-US" dirty="0">
              <a:solidFill>
                <a:srgbClr val="14058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877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140587"/>
                </a:solidFill>
              </a:rPr>
              <a:t>Huh WK, Use of primary high-risk human papillomavirus testing for cervical cancer </a:t>
            </a:r>
            <a:r>
              <a:rPr lang="en-US" sz="1200" dirty="0" err="1" smtClean="0">
                <a:solidFill>
                  <a:srgbClr val="140587"/>
                </a:solidFill>
              </a:rPr>
              <a:t>screening:Interim</a:t>
            </a:r>
            <a:r>
              <a:rPr lang="en-US" sz="1200" dirty="0" smtClean="0">
                <a:solidFill>
                  <a:srgbClr val="140587"/>
                </a:solidFill>
              </a:rPr>
              <a:t> clinical guidance. Gynecologic Oncology 2015;136:178-182  </a:t>
            </a:r>
            <a:endParaRPr lang="en-US" sz="1200" dirty="0">
              <a:solidFill>
                <a:srgbClr val="140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Primer HPV </a:t>
            </a:r>
            <a:r>
              <a:rPr lang="en-US" dirty="0" err="1" smtClean="0">
                <a:solidFill>
                  <a:srgbClr val="000090"/>
                </a:solidFill>
              </a:rPr>
              <a:t>Taraması</a:t>
            </a:r>
            <a:r>
              <a:rPr lang="en-US" dirty="0" smtClean="0">
                <a:solidFill>
                  <a:srgbClr val="000090"/>
                </a:solidFill>
              </a:rPr>
              <a:t/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SGO &amp; ASCCP 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Interim Clinical Guidance 2015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6381329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140587"/>
                </a:solidFill>
              </a:rPr>
              <a:t>Huh WK, Use of primary high-risk human papillomavirus testing for cervical cancer </a:t>
            </a:r>
            <a:r>
              <a:rPr lang="en-US" sz="1200" dirty="0" err="1" smtClean="0">
                <a:solidFill>
                  <a:srgbClr val="140587"/>
                </a:solidFill>
              </a:rPr>
              <a:t>screening:Interim</a:t>
            </a:r>
            <a:r>
              <a:rPr lang="en-US" sz="1200" dirty="0" smtClean="0">
                <a:solidFill>
                  <a:srgbClr val="140587"/>
                </a:solidFill>
              </a:rPr>
              <a:t> clinical guidance. Gynecologic Oncology 2015;136:178-182  </a:t>
            </a:r>
            <a:endParaRPr lang="en-US" sz="1200" dirty="0">
              <a:solidFill>
                <a:srgbClr val="140587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87624" y="1772816"/>
            <a:ext cx="7213600" cy="4495800"/>
            <a:chOff x="1187624" y="1772816"/>
            <a:chExt cx="7213600" cy="4495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7624" y="1772816"/>
              <a:ext cx="7213600" cy="4495800"/>
            </a:xfrm>
            <a:prstGeom prst="rect">
              <a:avLst/>
            </a:prstGeom>
            <a:ln>
              <a:solidFill>
                <a:srgbClr val="4F81BD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547664" y="3789040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≥25y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3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40587"/>
                </a:solidFill>
              </a:rPr>
              <a:t>Primer </a:t>
            </a:r>
            <a:r>
              <a:rPr lang="en-US" dirty="0" err="1" smtClean="0">
                <a:solidFill>
                  <a:srgbClr val="140587"/>
                </a:solidFill>
              </a:rPr>
              <a:t>Serviks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Kanseri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br>
              <a:rPr lang="en-US" dirty="0" smtClean="0">
                <a:solidFill>
                  <a:srgbClr val="140587"/>
                </a:solidFill>
              </a:rPr>
            </a:br>
            <a:r>
              <a:rPr lang="en-US" dirty="0" err="1" smtClean="0">
                <a:solidFill>
                  <a:srgbClr val="140587"/>
                </a:solidFill>
              </a:rPr>
              <a:t>Tarama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Kılavuzları</a:t>
            </a:r>
            <a:endParaRPr lang="en-US" dirty="0">
              <a:solidFill>
                <a:srgbClr val="14058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060848"/>
            <a:ext cx="7236296" cy="3819429"/>
          </a:xfrm>
          <a:prstGeom prst="rect">
            <a:avLst/>
          </a:prstGeom>
          <a:ln w="38100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19187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140587"/>
                </a:solidFill>
              </a:rPr>
              <a:t>Pap</a:t>
            </a:r>
            <a:r>
              <a:rPr lang="tr-TR" dirty="0" smtClean="0">
                <a:solidFill>
                  <a:srgbClr val="140587"/>
                </a:solidFill>
              </a:rPr>
              <a:t> </a:t>
            </a:r>
            <a:r>
              <a:rPr lang="tr-TR" dirty="0" err="1" smtClean="0">
                <a:solidFill>
                  <a:srgbClr val="140587"/>
                </a:solidFill>
              </a:rPr>
              <a:t>Smear</a:t>
            </a:r>
            <a:r>
              <a:rPr lang="tr-TR" dirty="0" smtClean="0">
                <a:solidFill>
                  <a:srgbClr val="140587"/>
                </a:solidFill>
              </a:rPr>
              <a:t>: Başardıkları ve </a:t>
            </a:r>
            <a:r>
              <a:rPr lang="tr-TR" dirty="0" err="1" smtClean="0">
                <a:solidFill>
                  <a:srgbClr val="140587"/>
                </a:solidFill>
              </a:rPr>
              <a:t>Limitasyonları</a:t>
            </a:r>
            <a:endParaRPr lang="tr-TR" dirty="0">
              <a:solidFill>
                <a:srgbClr val="14058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7920880" cy="15841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140587"/>
                </a:solidFill>
              </a:rPr>
              <a:t>Pap</a:t>
            </a:r>
            <a:r>
              <a:rPr lang="tr-TR" dirty="0" smtClean="0">
                <a:solidFill>
                  <a:srgbClr val="140587"/>
                </a:solidFill>
              </a:rPr>
              <a:t> </a:t>
            </a:r>
            <a:r>
              <a:rPr lang="tr-TR" dirty="0" err="1" smtClean="0">
                <a:solidFill>
                  <a:srgbClr val="140587"/>
                </a:solidFill>
              </a:rPr>
              <a:t>smear</a:t>
            </a:r>
            <a:r>
              <a:rPr lang="tr-TR" dirty="0" smtClean="0">
                <a:solidFill>
                  <a:srgbClr val="140587"/>
                </a:solidFill>
              </a:rPr>
              <a:t>/</a:t>
            </a:r>
            <a:r>
              <a:rPr lang="tr-TR" dirty="0" err="1" smtClean="0">
                <a:solidFill>
                  <a:srgbClr val="140587"/>
                </a:solidFill>
              </a:rPr>
              <a:t>Servikal</a:t>
            </a:r>
            <a:r>
              <a:rPr lang="tr-TR" dirty="0" smtClean="0">
                <a:solidFill>
                  <a:srgbClr val="140587"/>
                </a:solidFill>
              </a:rPr>
              <a:t> sitoloji uygulaması </a:t>
            </a:r>
            <a:r>
              <a:rPr lang="tr-TR" dirty="0" err="1" smtClean="0">
                <a:solidFill>
                  <a:srgbClr val="140587"/>
                </a:solidFill>
              </a:rPr>
              <a:t>serviks</a:t>
            </a:r>
            <a:r>
              <a:rPr lang="tr-TR" dirty="0" smtClean="0">
                <a:solidFill>
                  <a:srgbClr val="140587"/>
                </a:solidFill>
              </a:rPr>
              <a:t> kanseri yükünü &gt;%75 oranında başarıyla azaltmıştır </a:t>
            </a:r>
          </a:p>
          <a:p>
            <a:endParaRPr lang="tr-TR" dirty="0" smtClean="0">
              <a:solidFill>
                <a:srgbClr val="14058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0944" y="6381328"/>
            <a:ext cx="493305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 smtClean="0">
                <a:solidFill>
                  <a:srgbClr val="140587"/>
                </a:solidFill>
              </a:rPr>
              <a:t>Kitchener</a:t>
            </a:r>
            <a:r>
              <a:rPr lang="tr-TR" sz="1200" dirty="0" smtClean="0">
                <a:solidFill>
                  <a:srgbClr val="140587"/>
                </a:solidFill>
              </a:rPr>
              <a:t> HC, </a:t>
            </a:r>
            <a:r>
              <a:rPr lang="tr-TR" sz="1200" dirty="0" err="1" smtClean="0">
                <a:solidFill>
                  <a:srgbClr val="140587"/>
                </a:solidFill>
              </a:rPr>
              <a:t>Castle</a:t>
            </a:r>
            <a:r>
              <a:rPr lang="tr-TR" sz="1200" dirty="0" smtClean="0">
                <a:solidFill>
                  <a:srgbClr val="140587"/>
                </a:solidFill>
              </a:rPr>
              <a:t> PE, </a:t>
            </a:r>
            <a:r>
              <a:rPr lang="tr-TR" sz="1200" dirty="0" err="1" smtClean="0">
                <a:solidFill>
                  <a:srgbClr val="140587"/>
                </a:solidFill>
              </a:rPr>
              <a:t>Cox</a:t>
            </a:r>
            <a:r>
              <a:rPr lang="tr-TR" sz="1200" dirty="0" smtClean="0">
                <a:solidFill>
                  <a:srgbClr val="140587"/>
                </a:solidFill>
              </a:rPr>
              <a:t> JT. </a:t>
            </a:r>
            <a:r>
              <a:rPr lang="tr-TR" sz="1200" dirty="0" err="1" smtClean="0">
                <a:solidFill>
                  <a:srgbClr val="140587"/>
                </a:solidFill>
              </a:rPr>
              <a:t>Chapter</a:t>
            </a:r>
            <a:r>
              <a:rPr lang="tr-TR" sz="1200" dirty="0" smtClean="0">
                <a:solidFill>
                  <a:srgbClr val="140587"/>
                </a:solidFill>
              </a:rPr>
              <a:t> 7: </a:t>
            </a:r>
            <a:r>
              <a:rPr lang="tr-TR" sz="1200" dirty="0" err="1" smtClean="0">
                <a:solidFill>
                  <a:srgbClr val="140587"/>
                </a:solidFill>
              </a:rPr>
              <a:t>Achievements</a:t>
            </a:r>
            <a:r>
              <a:rPr lang="tr-TR" sz="1200" dirty="0" smtClean="0">
                <a:solidFill>
                  <a:srgbClr val="140587"/>
                </a:solidFill>
              </a:rPr>
              <a:t> </a:t>
            </a:r>
            <a:r>
              <a:rPr lang="tr-TR" sz="1200" dirty="0" err="1" smtClean="0">
                <a:solidFill>
                  <a:srgbClr val="140587"/>
                </a:solidFill>
              </a:rPr>
              <a:t>and</a:t>
            </a:r>
            <a:r>
              <a:rPr lang="tr-TR" sz="1200" dirty="0" smtClean="0">
                <a:solidFill>
                  <a:srgbClr val="140587"/>
                </a:solidFill>
              </a:rPr>
              <a:t> </a:t>
            </a:r>
            <a:r>
              <a:rPr lang="tr-TR" sz="1200" dirty="0" err="1" smtClean="0">
                <a:solidFill>
                  <a:srgbClr val="140587"/>
                </a:solidFill>
              </a:rPr>
              <a:t>limitations</a:t>
            </a:r>
            <a:r>
              <a:rPr lang="tr-TR" sz="1200" dirty="0" smtClean="0">
                <a:solidFill>
                  <a:srgbClr val="140587"/>
                </a:solidFill>
              </a:rPr>
              <a:t> of </a:t>
            </a:r>
          </a:p>
          <a:p>
            <a:pPr algn="ctr"/>
            <a:r>
              <a:rPr lang="tr-TR" sz="1200" dirty="0" err="1" smtClean="0">
                <a:solidFill>
                  <a:srgbClr val="140587"/>
                </a:solidFill>
              </a:rPr>
              <a:t>cervical</a:t>
            </a:r>
            <a:r>
              <a:rPr lang="tr-TR" sz="1200" dirty="0" smtClean="0">
                <a:solidFill>
                  <a:srgbClr val="140587"/>
                </a:solidFill>
              </a:rPr>
              <a:t> </a:t>
            </a:r>
            <a:r>
              <a:rPr lang="tr-TR" sz="1200" dirty="0" err="1" smtClean="0">
                <a:solidFill>
                  <a:srgbClr val="140587"/>
                </a:solidFill>
              </a:rPr>
              <a:t>cytology</a:t>
            </a:r>
            <a:r>
              <a:rPr lang="tr-TR" sz="1200" dirty="0" smtClean="0">
                <a:solidFill>
                  <a:srgbClr val="140587"/>
                </a:solidFill>
              </a:rPr>
              <a:t> </a:t>
            </a:r>
            <a:r>
              <a:rPr lang="tr-TR" sz="1200" dirty="0" err="1" smtClean="0">
                <a:solidFill>
                  <a:srgbClr val="140587"/>
                </a:solidFill>
              </a:rPr>
              <a:t>screening</a:t>
            </a:r>
            <a:r>
              <a:rPr lang="tr-TR" sz="1200" dirty="0" smtClean="0">
                <a:solidFill>
                  <a:srgbClr val="140587"/>
                </a:solidFill>
              </a:rPr>
              <a:t>. </a:t>
            </a:r>
            <a:r>
              <a:rPr lang="tr-TR" sz="1200" dirty="0" err="1" smtClean="0">
                <a:solidFill>
                  <a:srgbClr val="140587"/>
                </a:solidFill>
              </a:rPr>
              <a:t>Vaccine</a:t>
            </a:r>
            <a:r>
              <a:rPr lang="tr-TR" sz="1200" dirty="0" smtClean="0">
                <a:solidFill>
                  <a:srgbClr val="140587"/>
                </a:solidFill>
              </a:rPr>
              <a:t> 2006;24:S63-70</a:t>
            </a:r>
            <a:endParaRPr lang="tr-TR" sz="1200" dirty="0">
              <a:solidFill>
                <a:srgbClr val="140587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79712" y="3068960"/>
            <a:ext cx="5256584" cy="17281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 bir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Pap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Test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Prekanser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serviks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kanserinin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0587"/>
                </a:solidFill>
                <a:uLnTx/>
                <a:uFillTx/>
                <a:latin typeface="+mn-lt"/>
                <a:ea typeface="+mn-ea"/>
                <a:cs typeface="+mn-cs"/>
              </a:rPr>
              <a:t>saptanmasında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“duyarlı” değildir (%50-60) </a:t>
            </a:r>
          </a:p>
          <a:p>
            <a:pPr marL="800100" lvl="1" indent="-342900" algn="r">
              <a:spcBef>
                <a:spcPct val="20000"/>
              </a:spcBef>
            </a:pPr>
            <a:r>
              <a:rPr lang="tr-TR" dirty="0" smtClean="0">
                <a:solidFill>
                  <a:srgbClr val="140587"/>
                </a:solidFill>
              </a:rPr>
              <a:t>                </a:t>
            </a:r>
            <a:r>
              <a:rPr kumimoji="0" lang="tr-TR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Nanda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K, et al, </a:t>
            </a:r>
            <a:r>
              <a:rPr kumimoji="0" lang="tr-TR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systematic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review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2000;132(10):810-819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3200" dirty="0" smtClean="0">
                <a:solidFill>
                  <a:srgbClr val="140587"/>
                </a:solidFill>
              </a:rPr>
              <a:t>E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tkinlik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için testin sık tekrarı gereklidir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rgbClr val="14058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55576" y="4869160"/>
            <a:ext cx="7992888" cy="13967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5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Serviks</a:t>
            </a:r>
            <a:r>
              <a:rPr kumimoji="0" lang="tr-TR" sz="5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kanseri Tarama aralığı arka arkaya 3 negatif </a:t>
            </a:r>
            <a:r>
              <a:rPr kumimoji="0" lang="tr-TR" sz="5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smear</a:t>
            </a:r>
            <a:r>
              <a:rPr kumimoji="0" lang="tr-TR" sz="5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olmaksızın  1’den 3 yıla çıkartıldığında, </a:t>
            </a:r>
            <a:r>
              <a:rPr kumimoji="0" lang="tr-TR" sz="5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invazif</a:t>
            </a:r>
            <a:r>
              <a:rPr kumimoji="0" lang="tr-TR" sz="5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5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serviks</a:t>
            </a:r>
            <a:r>
              <a:rPr kumimoji="0" lang="tr-TR" sz="5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kanseri riski 3’e katlanmaktadır         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Sawaya</a:t>
            </a:r>
            <a:r>
              <a:rPr kumimoji="0" lang="tr-TR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GF. N </a:t>
            </a:r>
            <a:r>
              <a:rPr kumimoji="0" lang="tr-TR" sz="3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Engl</a:t>
            </a:r>
            <a:r>
              <a:rPr kumimoji="0" lang="tr-TR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 </a:t>
            </a:r>
            <a:r>
              <a:rPr kumimoji="0" lang="tr-TR" sz="3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</a:t>
            </a:r>
            <a:r>
              <a:rPr kumimoji="0" lang="tr-TR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2003;349:1501-9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39" y="21022"/>
            <a:ext cx="9144000" cy="616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140587"/>
                </a:solidFill>
              </a:rPr>
              <a:t>Türkiye’de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Kanser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Kayıtçılığı</a:t>
            </a:r>
            <a:r>
              <a:rPr lang="en-US" dirty="0" smtClean="0">
                <a:solidFill>
                  <a:srgbClr val="140587"/>
                </a:solidFill>
              </a:rPr>
              <a:t/>
            </a:r>
            <a:br>
              <a:rPr lang="en-US" dirty="0" smtClean="0">
                <a:solidFill>
                  <a:srgbClr val="140587"/>
                </a:solidFill>
              </a:rPr>
            </a:br>
            <a:r>
              <a:rPr lang="en-US" dirty="0" smtClean="0">
                <a:solidFill>
                  <a:srgbClr val="140587"/>
                </a:solidFill>
              </a:rPr>
              <a:t>81 </a:t>
            </a:r>
            <a:r>
              <a:rPr lang="en-US" dirty="0">
                <a:solidFill>
                  <a:srgbClr val="140587"/>
                </a:solidFill>
              </a:rPr>
              <a:t>İ</a:t>
            </a:r>
            <a:r>
              <a:rPr lang="en-US" dirty="0" smtClean="0">
                <a:solidFill>
                  <a:srgbClr val="140587"/>
                </a:solidFill>
              </a:rPr>
              <a:t>l </a:t>
            </a:r>
            <a:r>
              <a:rPr lang="en-US" dirty="0" err="1" smtClean="0">
                <a:solidFill>
                  <a:srgbClr val="140587"/>
                </a:solidFill>
              </a:rPr>
              <a:t>Raporu</a:t>
            </a:r>
            <a:endParaRPr lang="en-US" dirty="0">
              <a:solidFill>
                <a:srgbClr val="14058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44000" cy="468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140587"/>
                </a:solidFill>
              </a:rPr>
              <a:t>Serviks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Kanseri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Tarama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Sayıları</a:t>
            </a:r>
            <a:endParaRPr lang="en-US" dirty="0">
              <a:solidFill>
                <a:srgbClr val="14058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604448" cy="518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140587"/>
                </a:solidFill>
              </a:rPr>
              <a:t>Türkiye’de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Kanser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Taramaları</a:t>
            </a:r>
            <a:endParaRPr lang="en-US" dirty="0">
              <a:solidFill>
                <a:srgbClr val="14058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44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40587"/>
                </a:solidFill>
              </a:rPr>
              <a:t>HPV </a:t>
            </a:r>
            <a:r>
              <a:rPr lang="en-US" dirty="0" err="1" smtClean="0">
                <a:solidFill>
                  <a:srgbClr val="140587"/>
                </a:solidFill>
              </a:rPr>
              <a:t>Bazlı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Serviks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Kanseri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Tarama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Algoritması</a:t>
            </a:r>
            <a:r>
              <a:rPr lang="en-US" dirty="0">
                <a:solidFill>
                  <a:srgbClr val="140587"/>
                </a:solidFill>
              </a:rPr>
              <a:t> </a:t>
            </a:r>
            <a:r>
              <a:rPr lang="en-US" dirty="0" smtClean="0">
                <a:solidFill>
                  <a:srgbClr val="140587"/>
                </a:solidFill>
              </a:rPr>
              <a:t>- </a:t>
            </a:r>
            <a:r>
              <a:rPr lang="en-US" dirty="0" err="1" smtClean="0">
                <a:solidFill>
                  <a:srgbClr val="140587"/>
                </a:solidFill>
              </a:rPr>
              <a:t>Türkiye</a:t>
            </a:r>
            <a:endParaRPr lang="en-US" dirty="0">
              <a:solidFill>
                <a:srgbClr val="14058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42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140587"/>
                </a:solidFill>
              </a:rPr>
              <a:t>Tarama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Sonrası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Teşhis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Merkezleri</a:t>
            </a:r>
            <a:endParaRPr lang="en-US" dirty="0">
              <a:solidFill>
                <a:srgbClr val="14058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388424" cy="515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0587"/>
                </a:solidFill>
              </a:rPr>
              <a:t>HPV Test </a:t>
            </a:r>
            <a:r>
              <a:rPr lang="en-US" dirty="0" err="1" smtClean="0">
                <a:solidFill>
                  <a:srgbClr val="140587"/>
                </a:solidFill>
              </a:rPr>
              <a:t>Sonuçları</a:t>
            </a:r>
            <a:endParaRPr lang="en-US" dirty="0">
              <a:solidFill>
                <a:srgbClr val="14058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84784"/>
            <a:ext cx="8445500" cy="5245100"/>
          </a:xfrm>
          <a:prstGeom prst="rect">
            <a:avLst/>
          </a:prstGeom>
          <a:ln w="38100" cmpd="sng">
            <a:solidFill>
              <a:srgbClr val="140587"/>
            </a:solidFill>
          </a:ln>
        </p:spPr>
      </p:pic>
    </p:spTree>
    <p:extLst>
      <p:ext uri="{BB962C8B-B14F-4D97-AF65-F5344CB8AC3E}">
        <p14:creationId xmlns:p14="http://schemas.microsoft.com/office/powerpoint/2010/main" val="7314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0587"/>
                </a:solidFill>
              </a:rPr>
              <a:t>Reflex </a:t>
            </a:r>
            <a:r>
              <a:rPr lang="en-US" dirty="0" err="1" smtClean="0">
                <a:solidFill>
                  <a:srgbClr val="140587"/>
                </a:solidFill>
              </a:rPr>
              <a:t>Sitoloji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Sonuçları</a:t>
            </a:r>
            <a:endParaRPr lang="en-US" dirty="0">
              <a:solidFill>
                <a:srgbClr val="14058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72816"/>
            <a:ext cx="8614199" cy="4630755"/>
          </a:xfrm>
          <a:prstGeom prst="rect">
            <a:avLst/>
          </a:prstGeom>
          <a:ln w="38100" cmpd="sng">
            <a:solidFill>
              <a:srgbClr val="140587"/>
            </a:solidFill>
          </a:ln>
        </p:spPr>
      </p:pic>
    </p:spTree>
    <p:extLst>
      <p:ext uri="{BB962C8B-B14F-4D97-AF65-F5344CB8AC3E}">
        <p14:creationId xmlns:p14="http://schemas.microsoft.com/office/powerpoint/2010/main" val="29420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0587"/>
                </a:solidFill>
              </a:rPr>
              <a:t>HPV </a:t>
            </a:r>
            <a:r>
              <a:rPr lang="en-US" dirty="0" err="1" smtClean="0">
                <a:solidFill>
                  <a:srgbClr val="140587"/>
                </a:solidFill>
              </a:rPr>
              <a:t>Genotipleri</a:t>
            </a:r>
            <a:endParaRPr lang="en-US" dirty="0">
              <a:solidFill>
                <a:srgbClr val="14058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604448" cy="5126749"/>
          </a:xfrm>
          <a:prstGeom prst="rect">
            <a:avLst/>
          </a:prstGeom>
          <a:ln w="38100" cmpd="sng">
            <a:solidFill>
              <a:srgbClr val="140587"/>
            </a:solidFill>
          </a:ln>
        </p:spPr>
      </p:pic>
    </p:spTree>
    <p:extLst>
      <p:ext uri="{BB962C8B-B14F-4D97-AF65-F5344CB8AC3E}">
        <p14:creationId xmlns:p14="http://schemas.microsoft.com/office/powerpoint/2010/main" val="13101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0587"/>
                </a:solidFill>
              </a:rPr>
              <a:t>Eve </a:t>
            </a:r>
            <a:r>
              <a:rPr lang="en-US" dirty="0" err="1" smtClean="0">
                <a:solidFill>
                  <a:srgbClr val="140587"/>
                </a:solidFill>
              </a:rPr>
              <a:t>Götürülecek</a:t>
            </a:r>
            <a:r>
              <a:rPr lang="en-US" dirty="0" smtClean="0">
                <a:solidFill>
                  <a:srgbClr val="140587"/>
                </a:solidFill>
              </a:rPr>
              <a:t> </a:t>
            </a:r>
            <a:r>
              <a:rPr lang="en-US" dirty="0" err="1" smtClean="0">
                <a:solidFill>
                  <a:srgbClr val="140587"/>
                </a:solidFill>
              </a:rPr>
              <a:t>Mesaj</a:t>
            </a:r>
            <a:endParaRPr lang="en-US" dirty="0">
              <a:solidFill>
                <a:srgbClr val="14058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13285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140587"/>
                </a:solidFill>
              </a:rPr>
              <a:t>Artık</a:t>
            </a:r>
            <a:r>
              <a:rPr lang="en-US" sz="3200" dirty="0" smtClean="0">
                <a:solidFill>
                  <a:srgbClr val="140587"/>
                </a:solidFill>
              </a:rPr>
              <a:t> </a:t>
            </a:r>
            <a:r>
              <a:rPr lang="en-US" sz="3200" b="1" i="1" dirty="0" smtClean="0">
                <a:solidFill>
                  <a:srgbClr val="140587"/>
                </a:solidFill>
              </a:rPr>
              <a:t>PAP </a:t>
            </a:r>
            <a:r>
              <a:rPr lang="en-US" sz="3200" b="1" i="1" dirty="0" err="1" smtClean="0">
                <a:solidFill>
                  <a:srgbClr val="140587"/>
                </a:solidFill>
              </a:rPr>
              <a:t>testin</a:t>
            </a:r>
            <a:r>
              <a:rPr lang="en-US" sz="3200" b="1" i="1" dirty="0" smtClean="0">
                <a:solidFill>
                  <a:srgbClr val="140587"/>
                </a:solidFill>
              </a:rPr>
              <a:t> </a:t>
            </a:r>
            <a:r>
              <a:rPr lang="en-US" sz="3200" dirty="0" smtClean="0">
                <a:solidFill>
                  <a:srgbClr val="140587"/>
                </a:solidFill>
              </a:rPr>
              <a:t>primer </a:t>
            </a:r>
            <a:r>
              <a:rPr lang="en-US" sz="3200" dirty="0" err="1" smtClean="0">
                <a:solidFill>
                  <a:srgbClr val="140587"/>
                </a:solidFill>
              </a:rPr>
              <a:t>taramada</a:t>
            </a:r>
            <a:r>
              <a:rPr lang="en-US" sz="3200" dirty="0" smtClean="0">
                <a:solidFill>
                  <a:srgbClr val="140587"/>
                </a:solidFill>
              </a:rPr>
              <a:t> </a:t>
            </a:r>
            <a:r>
              <a:rPr lang="en-US" sz="3200" dirty="0" err="1" smtClean="0">
                <a:solidFill>
                  <a:srgbClr val="140587"/>
                </a:solidFill>
              </a:rPr>
              <a:t>emekliye</a:t>
            </a:r>
            <a:r>
              <a:rPr lang="en-US" sz="3200" dirty="0" smtClean="0">
                <a:solidFill>
                  <a:srgbClr val="140587"/>
                </a:solidFill>
              </a:rPr>
              <a:t> </a:t>
            </a:r>
            <a:r>
              <a:rPr lang="en-US" sz="3200" dirty="0" err="1" smtClean="0">
                <a:solidFill>
                  <a:srgbClr val="140587"/>
                </a:solidFill>
              </a:rPr>
              <a:t>ayrılma</a:t>
            </a:r>
            <a:r>
              <a:rPr lang="en-US" sz="3200" dirty="0" smtClean="0">
                <a:solidFill>
                  <a:srgbClr val="140587"/>
                </a:solidFill>
              </a:rPr>
              <a:t> </a:t>
            </a:r>
            <a:r>
              <a:rPr lang="en-US" sz="3200" dirty="0" err="1" smtClean="0">
                <a:solidFill>
                  <a:srgbClr val="140587"/>
                </a:solidFill>
              </a:rPr>
              <a:t>ve</a:t>
            </a:r>
            <a:r>
              <a:rPr lang="en-US" sz="3200" dirty="0" smtClean="0">
                <a:solidFill>
                  <a:srgbClr val="140587"/>
                </a:solidFill>
              </a:rPr>
              <a:t> </a:t>
            </a:r>
            <a:r>
              <a:rPr lang="en-US" sz="3200" dirty="0" err="1" smtClean="0">
                <a:solidFill>
                  <a:srgbClr val="140587"/>
                </a:solidFill>
              </a:rPr>
              <a:t>yerini</a:t>
            </a:r>
            <a:r>
              <a:rPr lang="en-US" sz="3200" dirty="0" smtClean="0">
                <a:solidFill>
                  <a:srgbClr val="140587"/>
                </a:solidFill>
              </a:rPr>
              <a:t> </a:t>
            </a:r>
            <a:r>
              <a:rPr lang="en-US" sz="3200" b="1" i="1" dirty="0" smtClean="0">
                <a:solidFill>
                  <a:srgbClr val="140587"/>
                </a:solidFill>
              </a:rPr>
              <a:t>HPV </a:t>
            </a:r>
            <a:r>
              <a:rPr lang="en-US" sz="3200" b="1" i="1" dirty="0" err="1" smtClean="0">
                <a:solidFill>
                  <a:srgbClr val="140587"/>
                </a:solidFill>
              </a:rPr>
              <a:t>taramasına</a:t>
            </a:r>
            <a:r>
              <a:rPr lang="en-US" sz="3200" b="1" i="1" dirty="0" smtClean="0">
                <a:solidFill>
                  <a:srgbClr val="140587"/>
                </a:solidFill>
              </a:rPr>
              <a:t> </a:t>
            </a:r>
            <a:r>
              <a:rPr lang="en-US" sz="3200" dirty="0" err="1" smtClean="0">
                <a:solidFill>
                  <a:srgbClr val="140587"/>
                </a:solidFill>
              </a:rPr>
              <a:t>bırakma</a:t>
            </a:r>
            <a:r>
              <a:rPr lang="en-US" sz="3200" dirty="0" smtClean="0">
                <a:solidFill>
                  <a:srgbClr val="140587"/>
                </a:solidFill>
              </a:rPr>
              <a:t> </a:t>
            </a:r>
            <a:r>
              <a:rPr lang="en-US" sz="3200" dirty="0" err="1" smtClean="0">
                <a:solidFill>
                  <a:srgbClr val="140587"/>
                </a:solidFill>
              </a:rPr>
              <a:t>vakti</a:t>
            </a:r>
            <a:r>
              <a:rPr lang="en-US" sz="3200" dirty="0" smtClean="0">
                <a:solidFill>
                  <a:srgbClr val="140587"/>
                </a:solidFill>
              </a:rPr>
              <a:t> </a:t>
            </a:r>
            <a:r>
              <a:rPr lang="en-US" sz="3200" dirty="0" err="1" smtClean="0">
                <a:solidFill>
                  <a:srgbClr val="140587"/>
                </a:solidFill>
              </a:rPr>
              <a:t>gelmiştir</a:t>
            </a:r>
            <a:r>
              <a:rPr lang="en-US" sz="3200" dirty="0" smtClean="0">
                <a:solidFill>
                  <a:srgbClr val="140587"/>
                </a:solidFill>
              </a:rPr>
              <a:t>. </a:t>
            </a:r>
            <a:endParaRPr lang="en-US" sz="3200" dirty="0">
              <a:solidFill>
                <a:srgbClr val="14058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933056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800000"/>
                </a:solidFill>
              </a:rPr>
              <a:t>HPV </a:t>
            </a:r>
            <a:r>
              <a:rPr lang="en-US" sz="3200" dirty="0" err="1" smtClean="0">
                <a:solidFill>
                  <a:srgbClr val="800000"/>
                </a:solidFill>
              </a:rPr>
              <a:t>testi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</a:rPr>
              <a:t>Hastalığın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</a:rPr>
              <a:t>dışlanması</a:t>
            </a:r>
            <a:r>
              <a:rPr lang="en-US" sz="3200" dirty="0" smtClean="0">
                <a:solidFill>
                  <a:srgbClr val="800000"/>
                </a:solidFill>
              </a:rPr>
              <a:t> (Rule-out test)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800000"/>
                </a:solidFill>
              </a:rPr>
              <a:t>PAP </a:t>
            </a:r>
            <a:r>
              <a:rPr lang="en-US" sz="3200" dirty="0" err="1" smtClean="0">
                <a:solidFill>
                  <a:srgbClr val="800000"/>
                </a:solidFill>
              </a:rPr>
              <a:t>testi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</a:rPr>
              <a:t>ise</a:t>
            </a:r>
            <a:r>
              <a:rPr lang="en-US" sz="3200" dirty="0" smtClean="0">
                <a:solidFill>
                  <a:srgbClr val="800000"/>
                </a:solidFill>
              </a:rPr>
              <a:t> HPV POZİTİF </a:t>
            </a:r>
            <a:r>
              <a:rPr lang="en-US" sz="3200" dirty="0" err="1" smtClean="0">
                <a:solidFill>
                  <a:srgbClr val="800000"/>
                </a:solidFill>
              </a:rPr>
              <a:t>hastalarda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</a:rPr>
              <a:t>teşhis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</a:rPr>
              <a:t>ve</a:t>
            </a:r>
            <a:r>
              <a:rPr lang="en-US" sz="3200" dirty="0" smtClean="0">
                <a:solidFill>
                  <a:srgbClr val="800000"/>
                </a:solidFill>
              </a:rPr>
              <a:t> risk </a:t>
            </a:r>
            <a:r>
              <a:rPr lang="en-US" sz="3200" dirty="0" err="1" smtClean="0">
                <a:solidFill>
                  <a:srgbClr val="800000"/>
                </a:solidFill>
              </a:rPr>
              <a:t>belirlenmesi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</a:rPr>
              <a:t>için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</a:rPr>
              <a:t>kullanılabilir</a:t>
            </a:r>
            <a:r>
              <a:rPr lang="en-US" sz="3200" dirty="0" smtClean="0">
                <a:solidFill>
                  <a:srgbClr val="800000"/>
                </a:solidFill>
              </a:rPr>
              <a:t> (Rule-in test)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854" r="-178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38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280920" cy="1324744"/>
          </a:xfrm>
          <a:noFill/>
        </p:spPr>
        <p:txBody>
          <a:bodyPr anchor="ctr">
            <a:noAutofit/>
          </a:bodyPr>
          <a:lstStyle/>
          <a:p>
            <a:r>
              <a:rPr lang="tr-TR" sz="3600" b="1" dirty="0" err="1" smtClean="0">
                <a:solidFill>
                  <a:srgbClr val="140587"/>
                </a:solidFill>
              </a:rPr>
              <a:t>Servikal</a:t>
            </a:r>
            <a:r>
              <a:rPr lang="tr-TR" sz="3600" b="1" dirty="0" smtClean="0">
                <a:solidFill>
                  <a:srgbClr val="140587"/>
                </a:solidFill>
              </a:rPr>
              <a:t> Kanser Tarama </a:t>
            </a:r>
            <a:r>
              <a:rPr lang="tr-TR" sz="3600" b="1" dirty="0" err="1" smtClean="0">
                <a:solidFill>
                  <a:srgbClr val="140587"/>
                </a:solidFill>
              </a:rPr>
              <a:t>Metodları</a:t>
            </a:r>
            <a:r>
              <a:rPr lang="tr-TR" sz="3600" b="1" dirty="0" smtClean="0">
                <a:solidFill>
                  <a:srgbClr val="140587"/>
                </a:solidFill>
              </a:rPr>
              <a:t> </a:t>
            </a:r>
            <a:br>
              <a:rPr lang="tr-TR" sz="3600" b="1" dirty="0" smtClean="0">
                <a:solidFill>
                  <a:srgbClr val="140587"/>
                </a:solidFill>
              </a:rPr>
            </a:br>
            <a:r>
              <a:rPr lang="tr-TR" sz="3600" b="1" dirty="0" smtClean="0">
                <a:solidFill>
                  <a:srgbClr val="140587"/>
                </a:solidFill>
              </a:rPr>
              <a:t>Ulusal Tarama Programımız</a:t>
            </a:r>
            <a:endParaRPr lang="tr-TR" sz="3600" b="1" dirty="0">
              <a:solidFill>
                <a:srgbClr val="140587"/>
              </a:solidFill>
            </a:endParaRPr>
          </a:p>
        </p:txBody>
      </p:sp>
      <p:pic>
        <p:nvPicPr>
          <p:cNvPr id="1026" name="Picture 2" descr="C:\Users\SERKAN\Pictures\AcibademUniversitesi_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483768" cy="704665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547664" y="5393432"/>
            <a:ext cx="6048672" cy="1464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600" b="1" dirty="0" smtClean="0">
                <a:solidFill>
                  <a:srgbClr val="140587"/>
                </a:solidFill>
              </a:rPr>
              <a:t>PROF. DR. SERKAN ERKANLI</a:t>
            </a:r>
          </a:p>
          <a:p>
            <a:r>
              <a:rPr lang="tr-TR" sz="2600" dirty="0" smtClean="0">
                <a:solidFill>
                  <a:srgbClr val="140587"/>
                </a:solidFill>
              </a:rPr>
              <a:t>ACIBADEM ÜNİVERSİTESİ TIP FAKÜLTESİ</a:t>
            </a:r>
          </a:p>
          <a:p>
            <a:r>
              <a:rPr lang="tr-TR" sz="2600" b="1" dirty="0" smtClean="0">
                <a:solidFill>
                  <a:srgbClr val="140587"/>
                </a:solidFill>
              </a:rPr>
              <a:t>ALTUNİZADE/KADIKÖY ACIBADEM HASTANESİ</a:t>
            </a:r>
            <a:endParaRPr lang="tr-TR" sz="2300" dirty="0" smtClean="0">
              <a:solidFill>
                <a:srgbClr val="140587"/>
              </a:solidFill>
            </a:endParaRPr>
          </a:p>
          <a:p>
            <a:r>
              <a:rPr lang="tr-TR" sz="2600" dirty="0" smtClean="0">
                <a:solidFill>
                  <a:srgbClr val="140587"/>
                </a:solidFill>
              </a:rPr>
              <a:t>KADIN HASTALIKLARI VE DOĞUM AD</a:t>
            </a:r>
          </a:p>
          <a:p>
            <a:r>
              <a:rPr lang="tr-TR" sz="2600" dirty="0" smtClean="0">
                <a:solidFill>
                  <a:srgbClr val="140587"/>
                </a:solidFill>
              </a:rPr>
              <a:t>JİNEKOLOJİK ONKOLOJİ ÜNİTESİ</a:t>
            </a:r>
          </a:p>
          <a:p>
            <a:endParaRPr lang="tr-TR" b="1" dirty="0" smtClean="0">
              <a:solidFill>
                <a:srgbClr val="140587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2780928"/>
            <a:ext cx="4968552" cy="2575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22340"/>
            <a:ext cx="3491880" cy="353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404664"/>
            <a:ext cx="3491880" cy="11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140587"/>
                </a:solidFill>
              </a:rPr>
              <a:t>Pap</a:t>
            </a:r>
            <a:r>
              <a:rPr lang="tr-TR" dirty="0" smtClean="0">
                <a:solidFill>
                  <a:srgbClr val="140587"/>
                </a:solidFill>
              </a:rPr>
              <a:t> </a:t>
            </a:r>
            <a:r>
              <a:rPr lang="tr-TR" dirty="0" err="1" smtClean="0">
                <a:solidFill>
                  <a:srgbClr val="140587"/>
                </a:solidFill>
              </a:rPr>
              <a:t>Smear</a:t>
            </a:r>
            <a:r>
              <a:rPr lang="tr-TR" dirty="0" smtClean="0">
                <a:solidFill>
                  <a:srgbClr val="140587"/>
                </a:solidFill>
              </a:rPr>
              <a:t>: Başardıkları ve </a:t>
            </a:r>
            <a:r>
              <a:rPr lang="tr-TR" dirty="0" err="1" smtClean="0">
                <a:solidFill>
                  <a:srgbClr val="140587"/>
                </a:solidFill>
              </a:rPr>
              <a:t>Limitasyonları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3140968"/>
            <a:ext cx="4392488" cy="3096344"/>
          </a:xfrm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800" u="sng" dirty="0" err="1" smtClean="0">
                <a:solidFill>
                  <a:srgbClr val="140587"/>
                </a:solidFill>
              </a:rPr>
              <a:t>Morbiditede</a:t>
            </a:r>
            <a:r>
              <a:rPr lang="tr-TR" sz="2800" u="sng" dirty="0" smtClean="0">
                <a:solidFill>
                  <a:srgbClr val="140587"/>
                </a:solidFill>
              </a:rPr>
              <a:t> Artış</a:t>
            </a:r>
          </a:p>
          <a:p>
            <a:r>
              <a:rPr lang="tr-TR" sz="2400" dirty="0" err="1" smtClean="0">
                <a:solidFill>
                  <a:srgbClr val="140587"/>
                </a:solidFill>
              </a:rPr>
              <a:t>Perinatal</a:t>
            </a:r>
            <a:r>
              <a:rPr lang="tr-TR" sz="2400" dirty="0" smtClean="0">
                <a:solidFill>
                  <a:srgbClr val="140587"/>
                </a:solidFill>
              </a:rPr>
              <a:t> </a:t>
            </a:r>
          </a:p>
          <a:p>
            <a:pPr lvl="1"/>
            <a:r>
              <a:rPr lang="tr-TR" sz="1800" dirty="0" err="1" smtClean="0">
                <a:solidFill>
                  <a:srgbClr val="140587"/>
                </a:solidFill>
              </a:rPr>
              <a:t>Preterm</a:t>
            </a:r>
            <a:r>
              <a:rPr lang="tr-TR" sz="1800" dirty="0" smtClean="0">
                <a:solidFill>
                  <a:srgbClr val="140587"/>
                </a:solidFill>
              </a:rPr>
              <a:t> (RR:2.59)</a:t>
            </a:r>
          </a:p>
          <a:p>
            <a:pPr lvl="1"/>
            <a:r>
              <a:rPr lang="tr-TR" sz="1800" dirty="0" smtClean="0">
                <a:solidFill>
                  <a:srgbClr val="140587"/>
                </a:solidFill>
              </a:rPr>
              <a:t>Düşük Doğum Ağırlığı (RR:2.53)</a:t>
            </a:r>
          </a:p>
          <a:p>
            <a:pPr lvl="1"/>
            <a:r>
              <a:rPr lang="tr-TR" sz="1800" dirty="0" smtClean="0">
                <a:solidFill>
                  <a:srgbClr val="140587"/>
                </a:solidFill>
              </a:rPr>
              <a:t>PROM (RR:2.69)</a:t>
            </a:r>
          </a:p>
          <a:p>
            <a:pPr lvl="1"/>
            <a:r>
              <a:rPr lang="tr-TR" sz="1800" dirty="0" err="1" smtClean="0">
                <a:solidFill>
                  <a:srgbClr val="140587"/>
                </a:solidFill>
              </a:rPr>
              <a:t>Perinatal</a:t>
            </a:r>
            <a:r>
              <a:rPr lang="tr-TR" sz="1800" dirty="0" smtClean="0">
                <a:solidFill>
                  <a:srgbClr val="140587"/>
                </a:solidFill>
              </a:rPr>
              <a:t> </a:t>
            </a:r>
            <a:r>
              <a:rPr lang="tr-TR" sz="1800" dirty="0" err="1" smtClean="0">
                <a:solidFill>
                  <a:srgbClr val="140587"/>
                </a:solidFill>
              </a:rPr>
              <a:t>Mortalitede</a:t>
            </a:r>
            <a:r>
              <a:rPr lang="tr-TR" sz="1800" dirty="0" smtClean="0">
                <a:solidFill>
                  <a:srgbClr val="140587"/>
                </a:solidFill>
              </a:rPr>
              <a:t> (</a:t>
            </a:r>
            <a:r>
              <a:rPr lang="tr-TR" sz="1600" dirty="0" smtClean="0">
                <a:solidFill>
                  <a:srgbClr val="140587"/>
                </a:solidFill>
              </a:rPr>
              <a:t>Artış Yok)</a:t>
            </a:r>
          </a:p>
          <a:p>
            <a:r>
              <a:rPr lang="tr-TR" sz="2400" dirty="0" err="1" smtClean="0">
                <a:solidFill>
                  <a:srgbClr val="140587"/>
                </a:solidFill>
              </a:rPr>
              <a:t>Regrese</a:t>
            </a:r>
            <a:r>
              <a:rPr lang="tr-TR" sz="2400" dirty="0" smtClean="0">
                <a:solidFill>
                  <a:srgbClr val="140587"/>
                </a:solidFill>
              </a:rPr>
              <a:t> olacak lezyonların gereksiz tedavisi</a:t>
            </a:r>
            <a:endParaRPr lang="tr-TR" sz="2400" dirty="0">
              <a:solidFill>
                <a:srgbClr val="14058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6136" y="6334780"/>
            <a:ext cx="3636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err="1" smtClean="0">
                <a:solidFill>
                  <a:srgbClr val="140587"/>
                </a:solidFill>
              </a:rPr>
              <a:t>Kyrgiou</a:t>
            </a:r>
            <a:r>
              <a:rPr lang="tr-TR" sz="1400" dirty="0" smtClean="0">
                <a:solidFill>
                  <a:srgbClr val="140587"/>
                </a:solidFill>
              </a:rPr>
              <a:t> M, et al. </a:t>
            </a:r>
            <a:r>
              <a:rPr lang="tr-TR" sz="1400" i="1" dirty="0" err="1" smtClean="0">
                <a:solidFill>
                  <a:srgbClr val="140587"/>
                </a:solidFill>
              </a:rPr>
              <a:t>Lancet</a:t>
            </a:r>
            <a:r>
              <a:rPr lang="tr-TR" sz="1400" i="1" dirty="0" smtClean="0">
                <a:solidFill>
                  <a:srgbClr val="140587"/>
                </a:solidFill>
              </a:rPr>
              <a:t>. 2006;367:489-498</a:t>
            </a:r>
          </a:p>
          <a:p>
            <a:r>
              <a:rPr lang="tr-TR" sz="1400" i="1" dirty="0" err="1" smtClean="0">
                <a:solidFill>
                  <a:srgbClr val="140587"/>
                </a:solidFill>
              </a:rPr>
              <a:t>Arbyn</a:t>
            </a:r>
            <a:r>
              <a:rPr lang="tr-TR" sz="1400" i="1" dirty="0" smtClean="0">
                <a:solidFill>
                  <a:srgbClr val="140587"/>
                </a:solidFill>
              </a:rPr>
              <a:t>  M, et al. BMJ 2008;337:a1284</a:t>
            </a:r>
            <a:endParaRPr lang="tr-TR" sz="1400" dirty="0">
              <a:solidFill>
                <a:srgbClr val="14058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772816"/>
            <a:ext cx="64087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140587"/>
                </a:solidFill>
              </a:rPr>
              <a:t> </a:t>
            </a:r>
            <a:r>
              <a:rPr lang="tr-TR" sz="2000" dirty="0" err="1" smtClean="0">
                <a:solidFill>
                  <a:srgbClr val="140587"/>
                </a:solidFill>
              </a:rPr>
              <a:t>Displazi</a:t>
            </a:r>
            <a:r>
              <a:rPr lang="tr-TR" sz="2000" dirty="0" smtClean="0">
                <a:solidFill>
                  <a:srgbClr val="140587"/>
                </a:solidFill>
              </a:rPr>
              <a:t> tedavisine bağlı (</a:t>
            </a:r>
            <a:r>
              <a:rPr lang="tr-TR" sz="2000" dirty="0" err="1" smtClean="0">
                <a:solidFill>
                  <a:srgbClr val="140587"/>
                </a:solidFill>
              </a:rPr>
              <a:t>konizasyon</a:t>
            </a:r>
            <a:r>
              <a:rPr lang="tr-TR" sz="2000" dirty="0" smtClean="0">
                <a:solidFill>
                  <a:srgbClr val="140587"/>
                </a:solidFill>
              </a:rPr>
              <a:t>, LEEP) </a:t>
            </a:r>
            <a:r>
              <a:rPr lang="tr-TR" sz="2000" dirty="0" err="1" smtClean="0">
                <a:solidFill>
                  <a:srgbClr val="140587"/>
                </a:solidFill>
              </a:rPr>
              <a:t>morbiditeler</a:t>
            </a:r>
            <a:endParaRPr lang="tr-TR" sz="2000" dirty="0" smtClean="0">
              <a:solidFill>
                <a:srgbClr val="14058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140587"/>
                </a:solidFill>
              </a:rPr>
              <a:t> CIN 2 lezyonların (Rutinde tedavi edilen) aslında  %40’si        2 yıl içinde gerilemekte </a:t>
            </a:r>
          </a:p>
          <a:p>
            <a:pPr algn="r"/>
            <a:r>
              <a:rPr lang="tr-TR" sz="1400" i="1" dirty="0" err="1" smtClean="0">
                <a:solidFill>
                  <a:srgbClr val="140587"/>
                </a:solidFill>
              </a:rPr>
              <a:t>Castle</a:t>
            </a:r>
            <a:r>
              <a:rPr lang="tr-TR" sz="1400" i="1" dirty="0" smtClean="0">
                <a:solidFill>
                  <a:srgbClr val="140587"/>
                </a:solidFill>
              </a:rPr>
              <a:t> PE et al. </a:t>
            </a:r>
            <a:r>
              <a:rPr lang="tr-TR" sz="1400" i="1" dirty="0" err="1" smtClean="0">
                <a:solidFill>
                  <a:srgbClr val="140587"/>
                </a:solidFill>
              </a:rPr>
              <a:t>Obstet</a:t>
            </a:r>
            <a:r>
              <a:rPr lang="tr-TR" sz="1400" i="1" dirty="0" smtClean="0">
                <a:solidFill>
                  <a:srgbClr val="140587"/>
                </a:solidFill>
              </a:rPr>
              <a:t> </a:t>
            </a:r>
            <a:r>
              <a:rPr lang="tr-TR" sz="1400" i="1" dirty="0" err="1" smtClean="0">
                <a:solidFill>
                  <a:srgbClr val="140587"/>
                </a:solidFill>
              </a:rPr>
              <a:t>Gynecol</a:t>
            </a:r>
            <a:r>
              <a:rPr lang="tr-TR" sz="1400" i="1" dirty="0" smtClean="0">
                <a:solidFill>
                  <a:srgbClr val="140587"/>
                </a:solidFill>
              </a:rPr>
              <a:t> 2009; 113:18-25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140587"/>
                </a:solidFill>
              </a:rPr>
              <a:t>Daha Etkin ve Kesin Bir Tarama Yöntemi  Var Mı?</a:t>
            </a:r>
            <a:endParaRPr lang="tr-TR" dirty="0">
              <a:solidFill>
                <a:srgbClr val="140587"/>
              </a:solidFill>
            </a:endParaRPr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72816"/>
            <a:ext cx="6340646" cy="288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4725144"/>
            <a:ext cx="8219256" cy="1180728"/>
          </a:xfrm>
          <a:prstGeom prst="rect">
            <a:avLst/>
          </a:prstGeom>
          <a:ln>
            <a:solidFill>
              <a:srgbClr val="140587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05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HPV Testi ile Tek Sitoloji Taramasında atlanan lezyonların %25-50’si saptanabilir.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rgbClr val="14058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140587"/>
                </a:solidFill>
              </a:rPr>
              <a:t>Yaşa Göre HR-HPV </a:t>
            </a:r>
            <a:r>
              <a:rPr lang="tr-TR" dirty="0" err="1" smtClean="0">
                <a:solidFill>
                  <a:srgbClr val="140587"/>
                </a:solidFill>
              </a:rPr>
              <a:t>Prevalansı</a:t>
            </a:r>
            <a:endParaRPr lang="tr-TR" dirty="0">
              <a:solidFill>
                <a:srgbClr val="14058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6550223"/>
            <a:ext cx="5364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 err="1" smtClean="0">
                <a:solidFill>
                  <a:srgbClr val="140587"/>
                </a:solidFill>
              </a:rPr>
              <a:t>Datta</a:t>
            </a:r>
            <a:r>
              <a:rPr lang="tr-TR" sz="1400" dirty="0" smtClean="0">
                <a:solidFill>
                  <a:srgbClr val="140587"/>
                </a:solidFill>
              </a:rPr>
              <a:t> SD, et al. US 2003-2005, </a:t>
            </a:r>
            <a:r>
              <a:rPr lang="tr-TR" sz="1400" dirty="0" err="1" smtClean="0">
                <a:solidFill>
                  <a:srgbClr val="140587"/>
                </a:solidFill>
              </a:rPr>
              <a:t>Ann</a:t>
            </a:r>
            <a:r>
              <a:rPr lang="tr-TR" sz="1400" dirty="0" smtClean="0">
                <a:solidFill>
                  <a:srgbClr val="140587"/>
                </a:solidFill>
              </a:rPr>
              <a:t> </a:t>
            </a:r>
            <a:r>
              <a:rPr lang="tr-TR" sz="1400" dirty="0" err="1" smtClean="0">
                <a:solidFill>
                  <a:srgbClr val="140587"/>
                </a:solidFill>
              </a:rPr>
              <a:t>Intern</a:t>
            </a:r>
            <a:r>
              <a:rPr lang="tr-TR" sz="1400" dirty="0" smtClean="0">
                <a:solidFill>
                  <a:srgbClr val="140587"/>
                </a:solidFill>
              </a:rPr>
              <a:t> </a:t>
            </a:r>
            <a:r>
              <a:rPr lang="tr-TR" sz="1400" dirty="0" err="1" smtClean="0">
                <a:solidFill>
                  <a:srgbClr val="140587"/>
                </a:solidFill>
              </a:rPr>
              <a:t>Med</a:t>
            </a:r>
            <a:r>
              <a:rPr lang="tr-TR" sz="1400" dirty="0" smtClean="0">
                <a:solidFill>
                  <a:srgbClr val="140587"/>
                </a:solidFill>
              </a:rPr>
              <a:t>. 2008;148:493-500</a:t>
            </a:r>
            <a:endParaRPr lang="tr-TR" sz="1400" dirty="0">
              <a:solidFill>
                <a:srgbClr val="140587"/>
              </a:solidFill>
            </a:endParaRPr>
          </a:p>
        </p:txBody>
      </p:sp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1792" y="1844824"/>
            <a:ext cx="625271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140587"/>
                </a:solidFill>
              </a:rPr>
              <a:t>Karsinojenik</a:t>
            </a:r>
            <a:r>
              <a:rPr lang="tr-TR" dirty="0" smtClean="0">
                <a:solidFill>
                  <a:srgbClr val="140587"/>
                </a:solidFill>
              </a:rPr>
              <a:t> HPV Enfeksiyonu – </a:t>
            </a:r>
            <a:br>
              <a:rPr lang="tr-TR" dirty="0" smtClean="0">
                <a:solidFill>
                  <a:srgbClr val="140587"/>
                </a:solidFill>
              </a:rPr>
            </a:br>
            <a:r>
              <a:rPr lang="tr-TR" dirty="0" smtClean="0">
                <a:solidFill>
                  <a:srgbClr val="140587"/>
                </a:solidFill>
              </a:rPr>
              <a:t>Doğal Seyir</a:t>
            </a:r>
            <a:endParaRPr lang="tr-TR" dirty="0">
              <a:solidFill>
                <a:srgbClr val="140587"/>
              </a:solidFill>
            </a:endParaRPr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040" y="2852936"/>
            <a:ext cx="6880936" cy="282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385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 err="1" smtClean="0">
                <a:solidFill>
                  <a:srgbClr val="140587"/>
                </a:solidFill>
              </a:rPr>
              <a:t>Guanacaste</a:t>
            </a:r>
            <a:r>
              <a:rPr lang="tr-TR" sz="1400" dirty="0" smtClean="0">
                <a:solidFill>
                  <a:srgbClr val="140587"/>
                </a:solidFill>
              </a:rPr>
              <a:t> </a:t>
            </a:r>
            <a:r>
              <a:rPr lang="tr-TR" sz="1400" dirty="0" err="1" smtClean="0">
                <a:solidFill>
                  <a:srgbClr val="140587"/>
                </a:solidFill>
              </a:rPr>
              <a:t>Natural</a:t>
            </a:r>
            <a:r>
              <a:rPr lang="tr-TR" sz="1400" dirty="0" smtClean="0">
                <a:solidFill>
                  <a:srgbClr val="140587"/>
                </a:solidFill>
              </a:rPr>
              <a:t> </a:t>
            </a:r>
            <a:r>
              <a:rPr lang="tr-TR" sz="1400" dirty="0" err="1" smtClean="0">
                <a:solidFill>
                  <a:srgbClr val="140587"/>
                </a:solidFill>
              </a:rPr>
              <a:t>History</a:t>
            </a:r>
            <a:r>
              <a:rPr lang="tr-TR" sz="1400" dirty="0" smtClean="0">
                <a:solidFill>
                  <a:srgbClr val="140587"/>
                </a:solidFill>
              </a:rPr>
              <a:t> </a:t>
            </a:r>
            <a:r>
              <a:rPr lang="tr-TR" sz="1400" dirty="0" err="1" smtClean="0">
                <a:solidFill>
                  <a:srgbClr val="140587"/>
                </a:solidFill>
              </a:rPr>
              <a:t>Study</a:t>
            </a:r>
            <a:r>
              <a:rPr lang="tr-TR" sz="1400" dirty="0" smtClean="0">
                <a:solidFill>
                  <a:srgbClr val="140587"/>
                </a:solidFill>
              </a:rPr>
              <a:t>: </a:t>
            </a:r>
            <a:r>
              <a:rPr lang="tr-TR" sz="1400" dirty="0" err="1" smtClean="0">
                <a:solidFill>
                  <a:srgbClr val="140587"/>
                </a:solidFill>
              </a:rPr>
              <a:t>Rodriguez</a:t>
            </a:r>
            <a:r>
              <a:rPr lang="tr-TR" sz="1400" dirty="0" smtClean="0">
                <a:solidFill>
                  <a:srgbClr val="140587"/>
                </a:solidFill>
              </a:rPr>
              <a:t> AC, et al. J </a:t>
            </a:r>
            <a:r>
              <a:rPr lang="tr-TR" sz="1400" dirty="0" err="1" smtClean="0">
                <a:solidFill>
                  <a:srgbClr val="140587"/>
                </a:solidFill>
              </a:rPr>
              <a:t>Natl</a:t>
            </a:r>
            <a:r>
              <a:rPr lang="tr-TR" sz="1400" dirty="0" smtClean="0">
                <a:solidFill>
                  <a:srgbClr val="140587"/>
                </a:solidFill>
              </a:rPr>
              <a:t> </a:t>
            </a:r>
            <a:r>
              <a:rPr lang="tr-TR" sz="1400" dirty="0" err="1" smtClean="0">
                <a:solidFill>
                  <a:srgbClr val="140587"/>
                </a:solidFill>
              </a:rPr>
              <a:t>Cancer</a:t>
            </a:r>
            <a:r>
              <a:rPr lang="tr-TR" sz="1400" dirty="0" smtClean="0">
                <a:solidFill>
                  <a:srgbClr val="140587"/>
                </a:solidFill>
              </a:rPr>
              <a:t> </a:t>
            </a:r>
            <a:r>
              <a:rPr lang="tr-TR" sz="1400" dirty="0" err="1" smtClean="0">
                <a:solidFill>
                  <a:srgbClr val="140587"/>
                </a:solidFill>
              </a:rPr>
              <a:t>Inst</a:t>
            </a:r>
            <a:r>
              <a:rPr lang="tr-TR" sz="1400" dirty="0" smtClean="0">
                <a:solidFill>
                  <a:srgbClr val="140587"/>
                </a:solidFill>
              </a:rPr>
              <a:t>. 2008;100(7)513-517</a:t>
            </a:r>
            <a:endParaRPr lang="tr-TR" sz="1400" dirty="0">
              <a:solidFill>
                <a:srgbClr val="14058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2060848"/>
            <a:ext cx="518457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140587"/>
                </a:solidFill>
              </a:rPr>
              <a:t>HR HPV </a:t>
            </a:r>
            <a:r>
              <a:rPr lang="tr-TR" sz="2400" dirty="0" err="1" smtClean="0">
                <a:solidFill>
                  <a:srgbClr val="140587"/>
                </a:solidFill>
              </a:rPr>
              <a:t>Persistans</a:t>
            </a:r>
            <a:r>
              <a:rPr lang="tr-TR" sz="2400" dirty="0" smtClean="0">
                <a:solidFill>
                  <a:srgbClr val="140587"/>
                </a:solidFill>
              </a:rPr>
              <a:t> ve </a:t>
            </a:r>
            <a:r>
              <a:rPr lang="tr-TR" sz="2400" dirty="0" err="1" smtClean="0">
                <a:solidFill>
                  <a:srgbClr val="140587"/>
                </a:solidFill>
              </a:rPr>
              <a:t>Progresyon</a:t>
            </a:r>
            <a:r>
              <a:rPr lang="tr-TR" sz="2400" dirty="0" smtClean="0">
                <a:solidFill>
                  <a:srgbClr val="140587"/>
                </a:solidFill>
              </a:rPr>
              <a:t> Riski</a:t>
            </a:r>
            <a:endParaRPr lang="tr-TR" sz="2400" dirty="0">
              <a:solidFill>
                <a:srgbClr val="14058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6334780"/>
            <a:ext cx="349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 smtClean="0">
                <a:solidFill>
                  <a:srgbClr val="140587"/>
                </a:solidFill>
              </a:rPr>
              <a:t>New </a:t>
            </a:r>
            <a:r>
              <a:rPr lang="tr-TR" sz="1400" dirty="0" err="1" smtClean="0">
                <a:solidFill>
                  <a:srgbClr val="140587"/>
                </a:solidFill>
              </a:rPr>
              <a:t>Zealand</a:t>
            </a:r>
            <a:r>
              <a:rPr lang="tr-TR" sz="1400" dirty="0" smtClean="0">
                <a:solidFill>
                  <a:srgbClr val="140587"/>
                </a:solidFill>
              </a:rPr>
              <a:t> Data: </a:t>
            </a:r>
            <a:r>
              <a:rPr lang="tr-TR" sz="1400" dirty="0" err="1" smtClean="0">
                <a:solidFill>
                  <a:srgbClr val="140587"/>
                </a:solidFill>
              </a:rPr>
              <a:t>McCredie</a:t>
            </a:r>
            <a:r>
              <a:rPr lang="tr-TR" sz="1400" dirty="0" smtClean="0">
                <a:solidFill>
                  <a:srgbClr val="140587"/>
                </a:solidFill>
              </a:rPr>
              <a:t> MR, et al. </a:t>
            </a:r>
            <a:r>
              <a:rPr lang="tr-TR" sz="1400" dirty="0" err="1" smtClean="0">
                <a:solidFill>
                  <a:srgbClr val="140587"/>
                </a:solidFill>
              </a:rPr>
              <a:t>Lancet</a:t>
            </a:r>
            <a:r>
              <a:rPr lang="tr-TR" sz="1400" dirty="0" smtClean="0">
                <a:solidFill>
                  <a:srgbClr val="140587"/>
                </a:solidFill>
              </a:rPr>
              <a:t> </a:t>
            </a:r>
            <a:r>
              <a:rPr lang="tr-TR" sz="1400" dirty="0" err="1" smtClean="0">
                <a:solidFill>
                  <a:srgbClr val="140587"/>
                </a:solidFill>
              </a:rPr>
              <a:t>Oncology</a:t>
            </a:r>
            <a:r>
              <a:rPr lang="tr-TR" sz="1400" dirty="0" smtClean="0">
                <a:solidFill>
                  <a:srgbClr val="140587"/>
                </a:solidFill>
              </a:rPr>
              <a:t> 2008;9(5):425-434</a:t>
            </a:r>
            <a:endParaRPr lang="tr-TR" sz="1400" dirty="0">
              <a:solidFill>
                <a:srgbClr val="14058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140587"/>
                </a:solidFill>
              </a:rPr>
              <a:t>Serviks</a:t>
            </a:r>
            <a:r>
              <a:rPr lang="tr-TR" dirty="0" smtClean="0">
                <a:solidFill>
                  <a:srgbClr val="140587"/>
                </a:solidFill>
              </a:rPr>
              <a:t> Kanseri </a:t>
            </a:r>
            <a:r>
              <a:rPr lang="tr-TR" dirty="0" err="1" smtClean="0">
                <a:solidFill>
                  <a:srgbClr val="140587"/>
                </a:solidFill>
              </a:rPr>
              <a:t>Progresyon</a:t>
            </a:r>
            <a:r>
              <a:rPr lang="tr-TR" dirty="0" smtClean="0">
                <a:solidFill>
                  <a:srgbClr val="140587"/>
                </a:solidFill>
              </a:rPr>
              <a:t> Modeli ve Optimal Önleme Stratejisi</a:t>
            </a:r>
            <a:endParaRPr lang="tr-TR" dirty="0">
              <a:solidFill>
                <a:srgbClr val="140587"/>
              </a:solidFill>
            </a:endParaRPr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6166864" cy="474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16772</TotalTime>
  <Words>3243</Words>
  <Application>Microsoft Office PowerPoint</Application>
  <PresentationFormat>On-screen Show (4:3)</PresentationFormat>
  <Paragraphs>336</Paragraphs>
  <Slides>40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Wingdings</vt:lpstr>
      <vt:lpstr>Office Theme</vt:lpstr>
      <vt:lpstr>Servikal Kanser Tarama Metodları  Ulusal Tarama Programımız</vt:lpstr>
      <vt:lpstr>Serviks Kanseri Tarama Tarihçe</vt:lpstr>
      <vt:lpstr>Pap Smear: Başardıkları ve Limitasyonları</vt:lpstr>
      <vt:lpstr>PowerPoint Presentation</vt:lpstr>
      <vt:lpstr>Pap Smear: Başardıkları ve Limitasyonları</vt:lpstr>
      <vt:lpstr>Daha Etkin ve Kesin Bir Tarama Yöntemi  Var Mı?</vt:lpstr>
      <vt:lpstr>Yaşa Göre HR-HPV Prevalansı</vt:lpstr>
      <vt:lpstr>Karsinojenik HPV Enfeksiyonu –  Doğal Seyir</vt:lpstr>
      <vt:lpstr>Serviks Kanseri Progresyon Modeli ve Optimal Önleme Stratejisi</vt:lpstr>
      <vt:lpstr>HPV DNA’nın Taramaya Entegrasyonu  Avantaj Olabilir Mi?</vt:lpstr>
      <vt:lpstr>HPV TESTİ KLİNİK KULLANIM</vt:lpstr>
      <vt:lpstr>Primer HPV Taraması </vt:lpstr>
      <vt:lpstr>Primer HPV Taraması </vt:lpstr>
      <vt:lpstr>Triyaj</vt:lpstr>
      <vt:lpstr>Kombine HPV ve Sitoloji Taraması  (Co-testing) </vt:lpstr>
      <vt:lpstr>PAP Negatif HPV+ Hastalarda  HPV Tiplerine Göre CIN3+ Riski HPV BASELINE+ vs PERSİSTANSIN ROLÜ</vt:lpstr>
      <vt:lpstr>≥30 yaş PAP NEGATİF/HPV + Yönetimi</vt:lpstr>
      <vt:lpstr>Servikal Adenokarsinoma ve HPV Taraması</vt:lpstr>
      <vt:lpstr> Amerikan Kanser Derneği (ACS),       Amerikan Servikal Patolojiler ve Kolposkopi Derneği (ASCCP),  Amerikan Klinik Patoloji Derneği (ASCP) Serviks Kanseri Taraması Kılavuzu - 2012</vt:lpstr>
      <vt:lpstr>Negatif HPV Testinin İlerideki CIN3+ Riskine Karşı Koruyucu Etkisi</vt:lpstr>
      <vt:lpstr>PowerPoint Presentation</vt:lpstr>
      <vt:lpstr>HPV Bazlı Taramanın İnvazif Serviks Kanserini Önlemedeki Etkinliği </vt:lpstr>
      <vt:lpstr>HPV taraması ile Kolposkopi Biyopsi Oranları</vt:lpstr>
      <vt:lpstr>PowerPoint Presentation</vt:lpstr>
      <vt:lpstr>PowerPoint Presentation</vt:lpstr>
      <vt:lpstr>PowerPoint Presentation</vt:lpstr>
      <vt:lpstr>Negatif hrHPV vs Sitoloji Sonrası  CIN3+ ve Kanser Riski</vt:lpstr>
      <vt:lpstr>Primer HPV Taraması SGO &amp; ASCCP  Interim Clinical Guidance 2015</vt:lpstr>
      <vt:lpstr>Primer Serviks Kanseri  Tarama Kılavuzları</vt:lpstr>
      <vt:lpstr>PowerPoint Presentation</vt:lpstr>
      <vt:lpstr>Türkiye’de Kanser Kayıtçılığı 81 İl Raporu</vt:lpstr>
      <vt:lpstr>Serviks Kanseri Tarama Sayıları</vt:lpstr>
      <vt:lpstr>Türkiye’de Kanser Taramaları</vt:lpstr>
      <vt:lpstr>HPV Bazlı Serviks Kanseri Tarama Algoritması - Türkiye</vt:lpstr>
      <vt:lpstr>Tarama Sonrası Teşhis Merkezleri</vt:lpstr>
      <vt:lpstr>HPV Test Sonuçları</vt:lpstr>
      <vt:lpstr>Reflex Sitoloji Sonuçları</vt:lpstr>
      <vt:lpstr>HPV Genotipleri</vt:lpstr>
      <vt:lpstr>Eve Götürülecek Mesaj</vt:lpstr>
      <vt:lpstr>Servikal Kanser Tarama Metodları  Ulusal Tarama Programımız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VULVAR PRURİTUS OLGUSUNA YAKLAŞIM</dc:title>
  <dc:creator>Windows User</dc:creator>
  <cp:lastModifiedBy>DNP</cp:lastModifiedBy>
  <cp:revision>1032</cp:revision>
  <dcterms:created xsi:type="dcterms:W3CDTF">2010-06-19T15:09:46Z</dcterms:created>
  <dcterms:modified xsi:type="dcterms:W3CDTF">2017-05-17T10:14:01Z</dcterms:modified>
</cp:coreProperties>
</file>