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3" d="100"/>
          <a:sy n="63" d="100"/>
        </p:scale>
        <p:origin x="-2192" y="-63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15196212"/>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şlık ve Altyazı">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Başlık Metni</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Gövde Düzeyi Bir</a:t>
            </a:r>
          </a:p>
          <a:p>
            <a:pPr lvl="1">
              <a:defRPr sz="1800"/>
            </a:pPr>
            <a:r>
              <a:rPr sz="3200"/>
              <a:t>Gövde Düzeyi İki</a:t>
            </a:r>
          </a:p>
          <a:p>
            <a:pPr lvl="2">
              <a:defRPr sz="1800"/>
            </a:pPr>
            <a:r>
              <a:rPr sz="3200"/>
              <a:t>Gövde Düzeyi Üç</a:t>
            </a:r>
          </a:p>
          <a:p>
            <a:pPr lvl="3">
              <a:defRPr sz="1800"/>
            </a:pPr>
            <a:r>
              <a:rPr sz="3200"/>
              <a:t>Gövde Düzeyi Dört</a:t>
            </a:r>
          </a:p>
          <a:p>
            <a:pPr lvl="4">
              <a:defRPr sz="1800"/>
            </a:pPr>
            <a:r>
              <a:rPr sz="3200"/>
              <a:t>Gövde Düzeyi Beş</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ğraf - Yatay">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Başlık Metni</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Gövde Düzeyi Bir</a:t>
            </a:r>
          </a:p>
          <a:p>
            <a:pPr lvl="1">
              <a:defRPr sz="1800"/>
            </a:pPr>
            <a:r>
              <a:rPr sz="3200"/>
              <a:t>Gövde Düzeyi İki</a:t>
            </a:r>
          </a:p>
          <a:p>
            <a:pPr lvl="2">
              <a:defRPr sz="1800"/>
            </a:pPr>
            <a:r>
              <a:rPr sz="3200"/>
              <a:t>Gövde Düzeyi Üç</a:t>
            </a:r>
          </a:p>
          <a:p>
            <a:pPr lvl="3">
              <a:defRPr sz="1800"/>
            </a:pPr>
            <a:r>
              <a:rPr sz="3200"/>
              <a:t>Gövde Düzeyi Dört</a:t>
            </a:r>
          </a:p>
          <a:p>
            <a:pPr lvl="4">
              <a:defRPr sz="1800"/>
            </a:pPr>
            <a:r>
              <a:rPr sz="3200"/>
              <a:t>Gövde Düzeyi Beş</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Başlık Metni</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Başlık Metni</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Gövde Düzeyi Bir</a:t>
            </a:r>
          </a:p>
          <a:p>
            <a:pPr lvl="1">
              <a:defRPr sz="1800"/>
            </a:pPr>
            <a:r>
              <a:rPr sz="3200"/>
              <a:t>Gövde Düzeyi İki</a:t>
            </a:r>
          </a:p>
          <a:p>
            <a:pPr lvl="2">
              <a:defRPr sz="1800"/>
            </a:pPr>
            <a:r>
              <a:rPr sz="3200"/>
              <a:t>Gövde Düzeyi Üç</a:t>
            </a:r>
          </a:p>
          <a:p>
            <a:pPr lvl="3">
              <a:defRPr sz="1800"/>
            </a:pPr>
            <a:r>
              <a:rPr sz="3200"/>
              <a:t>Gövde Düzeyi Dört</a:t>
            </a:r>
          </a:p>
          <a:p>
            <a:pPr lvl="4">
              <a:defRPr sz="1800"/>
            </a:pPr>
            <a:r>
              <a:rPr sz="3200"/>
              <a:t>Gövde Düzeyi Beş</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Başlık Metni</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Başlık Metni</a:t>
            </a:r>
          </a:p>
        </p:txBody>
      </p:sp>
      <p:sp>
        <p:nvSpPr>
          <p:cNvPr id="19" name="Shape 19"/>
          <p:cNvSpPr>
            <a:spLocks noGrp="1"/>
          </p:cNvSpPr>
          <p:nvPr>
            <p:ph type="body" idx="1"/>
          </p:nvPr>
        </p:nvSpPr>
        <p:spPr>
          <a:prstGeom prst="rect">
            <a:avLst/>
          </a:prstGeom>
        </p:spPr>
        <p:txBody>
          <a:bodyPr/>
          <a:lstStyle/>
          <a:p>
            <a:pPr lvl="0">
              <a:defRPr sz="1800"/>
            </a:pPr>
            <a:r>
              <a:rPr sz="3600"/>
              <a:t>Gövde Düzeyi Bir</a:t>
            </a:r>
          </a:p>
          <a:p>
            <a:pPr lvl="1">
              <a:defRPr sz="1800"/>
            </a:pPr>
            <a:r>
              <a:rPr sz="3600"/>
              <a:t>Gövde Düzeyi İki</a:t>
            </a:r>
          </a:p>
          <a:p>
            <a:pPr lvl="2">
              <a:defRPr sz="1800"/>
            </a:pPr>
            <a:r>
              <a:rPr sz="3600"/>
              <a:t>Gövde Düzeyi Üç</a:t>
            </a:r>
          </a:p>
          <a:p>
            <a:pPr lvl="3">
              <a:defRPr sz="1800"/>
            </a:pPr>
            <a:r>
              <a:rPr sz="3600"/>
              <a:t>Gövde Düzeyi Dört</a:t>
            </a:r>
          </a:p>
          <a:p>
            <a:pPr lvl="4">
              <a:defRPr sz="1800"/>
            </a:pPr>
            <a:r>
              <a:rPr sz="3600"/>
              <a:t>Gövde Düzeyi Beş</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 İşaretleri ve Fotoğraf">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Başlık Metni</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Gövde Düzeyi Bir</a:t>
            </a:r>
          </a:p>
          <a:p>
            <a:pPr lvl="1">
              <a:defRPr sz="1800"/>
            </a:pPr>
            <a:r>
              <a:rPr sz="2800"/>
              <a:t>Gövde Düzeyi İki</a:t>
            </a:r>
          </a:p>
          <a:p>
            <a:pPr lvl="2">
              <a:defRPr sz="1800"/>
            </a:pPr>
            <a:r>
              <a:rPr sz="2800"/>
              <a:t>Gövde Düzeyi Üç</a:t>
            </a:r>
          </a:p>
          <a:p>
            <a:pPr lvl="3">
              <a:defRPr sz="1800"/>
            </a:pPr>
            <a:r>
              <a:rPr sz="2800"/>
              <a:t>Gövde Düzeyi Dört</a:t>
            </a:r>
          </a:p>
          <a:p>
            <a:pPr lvl="4">
              <a:defRPr sz="1800"/>
            </a:pPr>
            <a:r>
              <a:rPr sz="2800"/>
              <a:t>Gövde Düzeyi Beş</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Gövde Düzeyi Bir</a:t>
            </a:r>
          </a:p>
          <a:p>
            <a:pPr lvl="1">
              <a:defRPr sz="1800"/>
            </a:pPr>
            <a:r>
              <a:rPr sz="3600"/>
              <a:t>Gövde Düzeyi İki</a:t>
            </a:r>
          </a:p>
          <a:p>
            <a:pPr lvl="2">
              <a:defRPr sz="1800"/>
            </a:pPr>
            <a:r>
              <a:rPr sz="3600"/>
              <a:t>Gövde Düzeyi Üç</a:t>
            </a:r>
          </a:p>
          <a:p>
            <a:pPr lvl="3">
              <a:defRPr sz="1800"/>
            </a:pPr>
            <a:r>
              <a:rPr sz="3600"/>
              <a:t>Gövde Düzeyi Dört</a:t>
            </a:r>
          </a:p>
          <a:p>
            <a:pPr lvl="4">
              <a:defRPr sz="1800"/>
            </a:pPr>
            <a:r>
              <a:rPr sz="3600"/>
              <a:t>Gövde Düzeyi Beş</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Başlık Metni</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Gövde Düzeyi Bir</a:t>
            </a:r>
          </a:p>
          <a:p>
            <a:pPr lvl="1">
              <a:defRPr sz="1800"/>
            </a:pPr>
            <a:r>
              <a:rPr sz="3600"/>
              <a:t>Gövde Düzeyi İki</a:t>
            </a:r>
          </a:p>
          <a:p>
            <a:pPr lvl="2">
              <a:defRPr sz="1800"/>
            </a:pPr>
            <a:r>
              <a:rPr sz="3600"/>
              <a:t>Gövde Düzeyi Üç</a:t>
            </a:r>
          </a:p>
          <a:p>
            <a:pPr lvl="3">
              <a:defRPr sz="1800"/>
            </a:pPr>
            <a:r>
              <a:rPr sz="3600"/>
              <a:t>Gövde Düzeyi Dört</a:t>
            </a:r>
          </a:p>
          <a:p>
            <a:pPr lvl="4">
              <a:defRPr sz="1800"/>
            </a:pPr>
            <a:r>
              <a:rPr sz="3600"/>
              <a:t>Gövde Düzeyi Beş</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png"/><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 Id="rId3"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png"/><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7.png"/><Relationship Id="rId3"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9.png"/><Relationship Id="rId3"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3.png"/><Relationship Id="rId3"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041961" y="4057600"/>
            <a:ext cx="10857245" cy="1773486"/>
          </a:xfrm>
          <a:prstGeom prst="rect">
            <a:avLst/>
          </a:prstGeom>
          <a:solidFill>
            <a:srgbClr val="861001"/>
          </a:solidFill>
        </p:spPr>
        <p:txBody>
          <a:bodyPr/>
          <a:lstStyle/>
          <a:p>
            <a:pPr lvl="0">
              <a:defRPr sz="1800"/>
            </a:pPr>
            <a:r>
              <a:rPr sz="3200">
                <a:solidFill>
                  <a:srgbClr val="FFFFFF"/>
                </a:solidFill>
              </a:rPr>
              <a:t>ÜRİNER İNKONTİNANS İLERİ DEĞERLENDİRME</a:t>
            </a:r>
          </a:p>
          <a:p>
            <a:pPr lvl="0">
              <a:defRPr sz="1800"/>
            </a:pPr>
            <a:r>
              <a:rPr sz="3200">
                <a:solidFill>
                  <a:srgbClr val="FFFFFF"/>
                </a:solidFill>
              </a:rPr>
              <a:t> KİME, NE ZAMAN, NASIL? </a:t>
            </a:r>
          </a:p>
        </p:txBody>
      </p:sp>
      <p:sp>
        <p:nvSpPr>
          <p:cNvPr id="33" name="Shape 33"/>
          <p:cNvSpPr>
            <a:spLocks noGrp="1"/>
          </p:cNvSpPr>
          <p:nvPr>
            <p:ph type="body" idx="1"/>
          </p:nvPr>
        </p:nvSpPr>
        <p:spPr>
          <a:xfrm>
            <a:off x="1270000" y="6362700"/>
            <a:ext cx="10464800" cy="1130300"/>
          </a:xfrm>
          <a:prstGeom prst="rect">
            <a:avLst/>
          </a:prstGeom>
        </p:spPr>
        <p:txBody>
          <a:bodyPr/>
          <a:lstStyle/>
          <a:p>
            <a:pPr lvl="0">
              <a:defRPr sz="1800"/>
            </a:pPr>
            <a:r>
              <a:rPr sz="2800"/>
              <a:t>Doç.Dr. Melike DOĞANAY</a:t>
            </a:r>
          </a:p>
          <a:p>
            <a:pPr lvl="0">
              <a:defRPr sz="1800"/>
            </a:pPr>
            <a:r>
              <a:rPr sz="2600"/>
              <a:t>Zekai Tahir Burak Kadın Sağlığı Eğitim ve Araştırma Hastanesi</a:t>
            </a:r>
          </a:p>
        </p:txBody>
      </p:sp>
      <p:pic>
        <p:nvPicPr>
          <p:cNvPr id="34" name="Ekran Resmi 2017-04-15 22.27.36.png"/>
          <p:cNvPicPr/>
          <p:nvPr/>
        </p:nvPicPr>
        <p:blipFill>
          <a:blip r:embed="rId2">
            <a:extLst/>
          </a:blip>
          <a:stretch>
            <a:fillRect/>
          </a:stretch>
        </p:blipFill>
        <p:spPr>
          <a:xfrm>
            <a:off x="1073777" y="114164"/>
            <a:ext cx="10857246" cy="3710706"/>
          </a:xfrm>
          <a:prstGeom prst="rect">
            <a:avLst/>
          </a:prstGeom>
          <a:ln w="12700">
            <a:miter lim="400000"/>
          </a:ln>
        </p:spPr>
      </p:pic>
      <p:pic>
        <p:nvPicPr>
          <p:cNvPr id="35" name="pasted-image.pdf"/>
          <p:cNvPicPr/>
          <p:nvPr/>
        </p:nvPicPr>
        <p:blipFill>
          <a:blip r:embed="rId3">
            <a:extLst/>
          </a:blip>
          <a:stretch>
            <a:fillRect/>
          </a:stretch>
        </p:blipFill>
        <p:spPr>
          <a:xfrm>
            <a:off x="7054706" y="7413525"/>
            <a:ext cx="1625754" cy="1593454"/>
          </a:xfrm>
          <a:prstGeom prst="rect">
            <a:avLst/>
          </a:prstGeom>
          <a:ln w="12700">
            <a:miter lim="400000"/>
          </a:ln>
        </p:spPr>
      </p:pic>
      <p:pic>
        <p:nvPicPr>
          <p:cNvPr id="36" name="Ekran Resmi 2017-05-11 20.44.57.png"/>
          <p:cNvPicPr/>
          <p:nvPr/>
        </p:nvPicPr>
        <p:blipFill>
          <a:blip r:embed="rId4">
            <a:extLst/>
          </a:blip>
          <a:stretch>
            <a:fillRect/>
          </a:stretch>
        </p:blipFill>
        <p:spPr>
          <a:xfrm>
            <a:off x="3937347" y="7263733"/>
            <a:ext cx="2087911" cy="1893039"/>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Ekran Resmi 2017-04-22 16.22.44.png"/>
          <p:cNvPicPr/>
          <p:nvPr/>
        </p:nvPicPr>
        <p:blipFill>
          <a:blip r:embed="rId2">
            <a:extLst/>
          </a:blip>
          <a:stretch>
            <a:fillRect/>
          </a:stretch>
        </p:blipFill>
        <p:spPr>
          <a:xfrm>
            <a:off x="7816850" y="527050"/>
            <a:ext cx="4025900" cy="1993900"/>
          </a:xfrm>
          <a:prstGeom prst="rect">
            <a:avLst/>
          </a:prstGeom>
          <a:ln w="12700">
            <a:miter lim="400000"/>
          </a:ln>
        </p:spPr>
      </p:pic>
      <p:pic>
        <p:nvPicPr>
          <p:cNvPr id="81" name="Ekran Resmi 2017-04-22 16.22.23.png"/>
          <p:cNvPicPr/>
          <p:nvPr/>
        </p:nvPicPr>
        <p:blipFill>
          <a:blip r:embed="rId3">
            <a:extLst/>
          </a:blip>
          <a:stretch>
            <a:fillRect/>
          </a:stretch>
        </p:blipFill>
        <p:spPr>
          <a:xfrm>
            <a:off x="1169491" y="476250"/>
            <a:ext cx="5753101" cy="2095500"/>
          </a:xfrm>
          <a:prstGeom prst="rect">
            <a:avLst/>
          </a:prstGeom>
          <a:ln w="12700">
            <a:miter lim="400000"/>
          </a:ln>
        </p:spPr>
      </p:pic>
      <p:pic>
        <p:nvPicPr>
          <p:cNvPr id="82" name="Ekran Resmi 2017-04-22 16.21.55.png"/>
          <p:cNvPicPr/>
          <p:nvPr/>
        </p:nvPicPr>
        <p:blipFill>
          <a:blip r:embed="rId4">
            <a:extLst/>
          </a:blip>
          <a:stretch>
            <a:fillRect/>
          </a:stretch>
        </p:blipFill>
        <p:spPr>
          <a:xfrm>
            <a:off x="1165671" y="2663527"/>
            <a:ext cx="8280401" cy="4965701"/>
          </a:xfrm>
          <a:prstGeom prst="rect">
            <a:avLst/>
          </a:prstGeom>
          <a:ln w="12700">
            <a:miter lim="400000"/>
          </a:ln>
        </p:spPr>
      </p:pic>
      <p:sp>
        <p:nvSpPr>
          <p:cNvPr id="83" name="Shape 83"/>
          <p:cNvSpPr/>
          <p:nvPr/>
        </p:nvSpPr>
        <p:spPr>
          <a:xfrm>
            <a:off x="2469438" y="7771804"/>
            <a:ext cx="806592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Tedavi başarısına etkisi gösterilememiş</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body" idx="1"/>
          </p:nvPr>
        </p:nvSpPr>
        <p:spPr>
          <a:xfrm>
            <a:off x="1270000" y="8204200"/>
            <a:ext cx="10464800" cy="1130300"/>
          </a:xfrm>
          <a:prstGeom prst="rect">
            <a:avLst/>
          </a:prstGeom>
        </p:spPr>
        <p:txBody>
          <a:bodyPr/>
          <a:lstStyle>
            <a:lvl1pPr>
              <a:defRPr sz="2000">
                <a:solidFill>
                  <a:srgbClr val="C82506"/>
                </a:solidFill>
              </a:defRPr>
            </a:lvl1pPr>
          </a:lstStyle>
          <a:p>
            <a:pPr lvl="0">
              <a:defRPr sz="1800">
                <a:solidFill>
                  <a:srgbClr val="000000"/>
                </a:solidFill>
              </a:defRPr>
            </a:pPr>
            <a:r>
              <a:rPr sz="2000">
                <a:solidFill>
                  <a:srgbClr val="C82506"/>
                </a:solidFill>
              </a:rPr>
              <a:t>Campbell-Walsh Urology, 2016</a:t>
            </a:r>
          </a:p>
        </p:txBody>
      </p:sp>
      <p:pic>
        <p:nvPicPr>
          <p:cNvPr id="86" name="pasted-image.pdf"/>
          <p:cNvPicPr/>
          <p:nvPr/>
        </p:nvPicPr>
        <p:blipFill>
          <a:blip r:embed="rId2">
            <a:extLst/>
          </a:blip>
          <a:stretch>
            <a:fillRect/>
          </a:stretch>
        </p:blipFill>
        <p:spPr>
          <a:xfrm>
            <a:off x="6007100" y="7232650"/>
            <a:ext cx="990600" cy="876300"/>
          </a:xfrm>
          <a:prstGeom prst="rect">
            <a:avLst/>
          </a:prstGeom>
          <a:ln w="12700">
            <a:miter lim="400000"/>
          </a:ln>
        </p:spPr>
      </p:pic>
      <p:sp>
        <p:nvSpPr>
          <p:cNvPr id="87" name="Shape 87"/>
          <p:cNvSpPr>
            <a:spLocks noGrp="1"/>
          </p:cNvSpPr>
          <p:nvPr>
            <p:ph type="title"/>
          </p:nvPr>
        </p:nvSpPr>
        <p:spPr>
          <a:xfrm>
            <a:off x="1270000" y="2926010"/>
            <a:ext cx="10464800" cy="4091534"/>
          </a:xfrm>
          <a:prstGeom prst="rect">
            <a:avLst/>
          </a:prstGeom>
          <a:solidFill>
            <a:srgbClr val="DCDEE0"/>
          </a:solidFill>
        </p:spPr>
        <p:txBody>
          <a:bodyPr/>
          <a:lstStyle/>
          <a:p>
            <a:pPr lvl="0" algn="just">
              <a:defRPr sz="1800"/>
            </a:pPr>
            <a:r>
              <a:rPr sz="3200">
                <a:solidFill>
                  <a:srgbClr val="C82506"/>
                </a:solidFill>
              </a:rPr>
              <a:t>1.</a:t>
            </a:r>
            <a:r>
              <a:rPr sz="3200"/>
              <a:t> Hikaye ve fizik muayeneye rağmen üriner inkontinans patofizyolojisi hala belirsizse</a:t>
            </a:r>
          </a:p>
          <a:p>
            <a:pPr lvl="0" algn="just">
              <a:defRPr sz="1800"/>
            </a:pPr>
            <a:r>
              <a:rPr sz="3200">
                <a:solidFill>
                  <a:srgbClr val="C82506"/>
                </a:solidFill>
              </a:rPr>
              <a:t>2.</a:t>
            </a:r>
            <a:r>
              <a:rPr sz="3200"/>
              <a:t>Hastanın semptomları objektif fizik muayene bulguları ile korele değilse</a:t>
            </a:r>
          </a:p>
          <a:p>
            <a:pPr lvl="0" algn="just">
              <a:defRPr sz="1800"/>
            </a:pPr>
            <a:r>
              <a:rPr sz="3200">
                <a:solidFill>
                  <a:srgbClr val="C82506"/>
                </a:solidFill>
              </a:rPr>
              <a:t>3.</a:t>
            </a:r>
            <a:r>
              <a:rPr sz="3200"/>
              <a:t> Tedaviye rağmen hastada düzelme yoksa	</a:t>
            </a:r>
          </a:p>
          <a:p>
            <a:pPr lvl="0" algn="just">
              <a:defRPr sz="1800"/>
            </a:pPr>
            <a:r>
              <a:rPr sz="3200">
                <a:solidFill>
                  <a:srgbClr val="C82506"/>
                </a:solidFill>
              </a:rPr>
              <a:t>4.</a:t>
            </a:r>
            <a:r>
              <a:rPr sz="3200"/>
              <a:t> Tanının objektif teyidinin önemli olduğu durumlar</a:t>
            </a:r>
          </a:p>
          <a:p>
            <a:pPr lvl="0" algn="just">
              <a:defRPr sz="1800"/>
            </a:pPr>
            <a:r>
              <a:rPr sz="3200">
                <a:solidFill>
                  <a:srgbClr val="C82506"/>
                </a:solidFill>
              </a:rPr>
              <a:t>5.</a:t>
            </a:r>
            <a:r>
              <a:rPr sz="3200"/>
              <a:t> Cerrahi tedavi planlanıyorsa </a:t>
            </a:r>
          </a:p>
          <a:p>
            <a:pPr lvl="0" algn="just">
              <a:defRPr sz="1800"/>
            </a:pPr>
            <a:r>
              <a:rPr sz="3200"/>
              <a:t>              </a:t>
            </a:r>
          </a:p>
        </p:txBody>
      </p:sp>
      <p:sp>
        <p:nvSpPr>
          <p:cNvPr id="88" name="Shape 88"/>
          <p:cNvSpPr/>
          <p:nvPr/>
        </p:nvSpPr>
        <p:spPr>
          <a:xfrm>
            <a:off x="1270000" y="1219200"/>
            <a:ext cx="10464800" cy="876300"/>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lIns="0" tIns="0" rIns="0" bIns="0" anchor="b">
            <a:normAutofit/>
          </a:bodyPr>
          <a:lstStyle>
            <a:lvl1pPr defTabSz="373887">
              <a:defRPr sz="5119">
                <a:solidFill>
                  <a:srgbClr val="FFFFFF"/>
                </a:solidFill>
              </a:defRPr>
            </a:lvl1pPr>
          </a:lstStyle>
          <a:p>
            <a:pPr lvl="0">
              <a:defRPr sz="1800">
                <a:solidFill>
                  <a:srgbClr val="000000"/>
                </a:solidFill>
              </a:defRPr>
            </a:pPr>
            <a:r>
              <a:rPr sz="5119">
                <a:solidFill>
                  <a:srgbClr val="FFFFFF"/>
                </a:solidFill>
              </a:rPr>
              <a:t>Ürodinami Endikasyonları</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498376" y="7007316"/>
            <a:ext cx="12026613" cy="1384995"/>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defRPr sz="1800"/>
            </a:pPr>
            <a:r>
              <a:rPr sz="3000" dirty="0"/>
              <a:t>Hikaye ile saf SUİ olduğu düşünülen 308 hastaya ürodinami </a:t>
            </a:r>
            <a:r>
              <a:rPr sz="3000" dirty="0" smtClean="0"/>
              <a:t>yapılmış </a:t>
            </a:r>
            <a:r>
              <a:rPr sz="3000" dirty="0">
                <a:solidFill>
                  <a:srgbClr val="C82506"/>
                </a:solidFill>
              </a:rPr>
              <a:t>sadece</a:t>
            </a:r>
            <a:r>
              <a:rPr sz="3000" dirty="0"/>
              <a:t> 241 (</a:t>
            </a:r>
            <a:r>
              <a:rPr sz="3000" dirty="0">
                <a:solidFill>
                  <a:srgbClr val="C82506"/>
                </a:solidFill>
              </a:rPr>
              <a:t>78%</a:t>
            </a:r>
            <a:r>
              <a:rPr sz="3000" dirty="0"/>
              <a:t>)inde ürodinamik stres inkontinans saptanmış</a:t>
            </a:r>
          </a:p>
          <a:p>
            <a:pPr lvl="0">
              <a:defRPr sz="1800"/>
            </a:pPr>
            <a:r>
              <a:rPr sz="3000" dirty="0"/>
              <a:t>Cerrahi düşünülen hastaların </a:t>
            </a:r>
            <a:r>
              <a:rPr sz="3000" dirty="0">
                <a:solidFill>
                  <a:srgbClr val="C82506"/>
                </a:solidFill>
              </a:rPr>
              <a:t>%20 si cerrahiye gitmemiştir</a:t>
            </a:r>
          </a:p>
        </p:txBody>
      </p:sp>
      <p:pic>
        <p:nvPicPr>
          <p:cNvPr id="91" name="Ekran Resmi 2016-09-03 20.48.48.png"/>
          <p:cNvPicPr/>
          <p:nvPr/>
        </p:nvPicPr>
        <p:blipFill>
          <a:blip r:embed="rId2">
            <a:extLst/>
          </a:blip>
          <a:stretch>
            <a:fillRect/>
          </a:stretch>
        </p:blipFill>
        <p:spPr>
          <a:xfrm>
            <a:off x="1206483" y="3503788"/>
            <a:ext cx="10833101" cy="2895601"/>
          </a:xfrm>
          <a:prstGeom prst="rect">
            <a:avLst/>
          </a:prstGeom>
          <a:ln w="12700">
            <a:miter lim="400000"/>
          </a:ln>
        </p:spPr>
      </p:pic>
      <p:pic>
        <p:nvPicPr>
          <p:cNvPr id="92" name="Ekran Resmi 2016-09-03 20.46.43.png"/>
          <p:cNvPicPr/>
          <p:nvPr/>
        </p:nvPicPr>
        <p:blipFill>
          <a:blip r:embed="rId3">
            <a:extLst/>
          </a:blip>
          <a:stretch>
            <a:fillRect/>
          </a:stretch>
        </p:blipFill>
        <p:spPr>
          <a:xfrm>
            <a:off x="3969819" y="875146"/>
            <a:ext cx="4762501" cy="762001"/>
          </a:xfrm>
          <a:prstGeom prst="rect">
            <a:avLst/>
          </a:prstGeom>
          <a:ln w="12700">
            <a:miter lim="400000"/>
          </a:ln>
        </p:spPr>
      </p:pic>
      <p:pic>
        <p:nvPicPr>
          <p:cNvPr id="93" name="Ekran Resmi 2016-09-03 20.47.51.png"/>
          <p:cNvPicPr/>
          <p:nvPr/>
        </p:nvPicPr>
        <p:blipFill>
          <a:blip r:embed="rId4">
            <a:extLst/>
          </a:blip>
          <a:stretch>
            <a:fillRect/>
          </a:stretch>
        </p:blipFill>
        <p:spPr>
          <a:xfrm>
            <a:off x="3360620" y="3098800"/>
            <a:ext cx="4127501" cy="381000"/>
          </a:xfrm>
          <a:prstGeom prst="rect">
            <a:avLst/>
          </a:prstGeom>
          <a:ln w="12700">
            <a:miter lim="400000"/>
          </a:ln>
        </p:spPr>
      </p:pic>
      <p:pic>
        <p:nvPicPr>
          <p:cNvPr id="94" name="Ekran Resmi 2016-09-03 20.47.39.png"/>
          <p:cNvPicPr/>
          <p:nvPr/>
        </p:nvPicPr>
        <p:blipFill>
          <a:blip r:embed="rId5">
            <a:extLst/>
          </a:blip>
          <a:stretch>
            <a:fillRect/>
          </a:stretch>
        </p:blipFill>
        <p:spPr>
          <a:xfrm>
            <a:off x="1074269" y="1631657"/>
            <a:ext cx="7924801" cy="1562101"/>
          </a:xfrm>
          <a:prstGeom prst="rect">
            <a:avLst/>
          </a:prstGeom>
          <a:ln w="12700">
            <a:miter lim="400000"/>
          </a:ln>
        </p:spPr>
      </p:pic>
      <p:pic>
        <p:nvPicPr>
          <p:cNvPr id="95" name="Ekran Resmi 2016-09-03 20.54.34.png"/>
          <p:cNvPicPr/>
          <p:nvPr/>
        </p:nvPicPr>
        <p:blipFill>
          <a:blip r:embed="rId6">
            <a:extLst/>
          </a:blip>
          <a:stretch>
            <a:fillRect/>
          </a:stretch>
        </p:blipFill>
        <p:spPr>
          <a:xfrm rot="20160000">
            <a:off x="552500" y="585027"/>
            <a:ext cx="2057401" cy="9017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p:nvPr/>
        </p:nvSpPr>
        <p:spPr>
          <a:xfrm>
            <a:off x="598052" y="4559299"/>
            <a:ext cx="11773998" cy="347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lvl="0" indent="-342900" algn="l" defTabSz="457200">
              <a:defRPr sz="1800"/>
            </a:pPr>
            <a:r>
              <a:rPr sz="3200" dirty="0"/>
              <a:t>   </a:t>
            </a:r>
          </a:p>
          <a:p>
            <a:pPr marL="342900" lvl="0" indent="-342900" algn="l" defTabSz="457200">
              <a:defRPr sz="1800"/>
            </a:pPr>
            <a:r>
              <a:rPr sz="3200" dirty="0"/>
              <a:t>   263 saf SUI semptomları olan hastaya ÜDÇ yapılmış</a:t>
            </a:r>
          </a:p>
          <a:p>
            <a:pPr marL="342900" lvl="0" indent="-342900" algn="l" defTabSz="457200">
              <a:defRPr sz="1800"/>
            </a:pPr>
            <a:r>
              <a:rPr sz="3200" dirty="0"/>
              <a:t>   </a:t>
            </a:r>
            <a:r>
              <a:rPr sz="3200" dirty="0">
                <a:solidFill>
                  <a:srgbClr val="C82506"/>
                </a:solidFill>
              </a:rPr>
              <a:t>%74.5 </a:t>
            </a:r>
            <a:r>
              <a:rPr sz="3200" dirty="0"/>
              <a:t>hastada </a:t>
            </a:r>
            <a:r>
              <a:rPr sz="3200" dirty="0">
                <a:solidFill>
                  <a:srgbClr val="C82506"/>
                </a:solidFill>
              </a:rPr>
              <a:t>ürodinamik stres </a:t>
            </a:r>
            <a:r>
              <a:rPr sz="3200" dirty="0"/>
              <a:t>inkontinans (USI) saptanmış </a:t>
            </a:r>
          </a:p>
          <a:p>
            <a:pPr marL="342900" lvl="0" indent="-342900" algn="l" defTabSz="457200">
              <a:defRPr sz="1800"/>
            </a:pPr>
            <a:endParaRPr sz="3200" dirty="0"/>
          </a:p>
          <a:p>
            <a:pPr marL="342900" lvl="0" indent="-342900" algn="l" defTabSz="457200">
              <a:defRPr sz="1800"/>
            </a:pPr>
            <a:r>
              <a:rPr sz="3200" dirty="0"/>
              <a:t>   ÜDÇ </a:t>
            </a:r>
            <a:r>
              <a:rPr sz="3200" dirty="0">
                <a:solidFill>
                  <a:srgbClr val="C82506"/>
                </a:solidFill>
              </a:rPr>
              <a:t>%25 </a:t>
            </a:r>
            <a:r>
              <a:rPr sz="3200" dirty="0"/>
              <a:t>hastada altta yatan detrusor overaktivitesini göstermiş ve </a:t>
            </a:r>
            <a:r>
              <a:rPr sz="3200" dirty="0">
                <a:solidFill>
                  <a:srgbClr val="C82506"/>
                </a:solidFill>
              </a:rPr>
              <a:t>gereksiz cerrahiyi önlemiştir</a:t>
            </a:r>
          </a:p>
        </p:txBody>
      </p:sp>
      <p:pic>
        <p:nvPicPr>
          <p:cNvPr id="98" name="Ekran Resmi 2016-09-03 21.02.02.png"/>
          <p:cNvPicPr/>
          <p:nvPr/>
        </p:nvPicPr>
        <p:blipFill>
          <a:blip r:embed="rId2">
            <a:extLst/>
          </a:blip>
          <a:stretch>
            <a:fillRect/>
          </a:stretch>
        </p:blipFill>
        <p:spPr>
          <a:xfrm>
            <a:off x="3225800" y="606976"/>
            <a:ext cx="6553200" cy="939801"/>
          </a:xfrm>
          <a:prstGeom prst="rect">
            <a:avLst/>
          </a:prstGeom>
          <a:ln w="12700">
            <a:miter lim="400000"/>
          </a:ln>
        </p:spPr>
      </p:pic>
      <p:pic>
        <p:nvPicPr>
          <p:cNvPr id="99" name="Ekran Resmi 2016-09-03 21.06.53.png"/>
          <p:cNvPicPr/>
          <p:nvPr/>
        </p:nvPicPr>
        <p:blipFill>
          <a:blip r:embed="rId3">
            <a:extLst/>
          </a:blip>
          <a:stretch>
            <a:fillRect/>
          </a:stretch>
        </p:blipFill>
        <p:spPr>
          <a:xfrm>
            <a:off x="1887651" y="1515912"/>
            <a:ext cx="9194801" cy="3225801"/>
          </a:xfrm>
          <a:prstGeom prst="rect">
            <a:avLst/>
          </a:prstGeom>
          <a:ln w="12700">
            <a:miter lim="400000"/>
          </a:ln>
        </p:spPr>
      </p:pic>
      <p:sp>
        <p:nvSpPr>
          <p:cNvPr id="100" name="Shape 100"/>
          <p:cNvSpPr/>
          <p:nvPr/>
        </p:nvSpPr>
        <p:spPr>
          <a:xfrm>
            <a:off x="756234" y="4865904"/>
            <a:ext cx="11492332" cy="3317948"/>
          </a:xfrm>
          <a:prstGeom prst="roundRect">
            <a:avLst>
              <a:gd name="adj" fmla="val 6913"/>
            </a:avLst>
          </a:prstGeom>
          <a:ln w="25400">
            <a:solidFill>
              <a:srgbClr val="85888D"/>
            </a:solidFill>
            <a:miter lim="400000"/>
          </a:ln>
        </p:spPr>
        <p:txBody>
          <a:bodyPr lIns="50800" tIns="50800" rIns="50800" bIns="5080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body" idx="1"/>
          </p:nvPr>
        </p:nvSpPr>
        <p:spPr>
          <a:xfrm>
            <a:off x="1358900" y="7514389"/>
            <a:ext cx="10464800" cy="1130301"/>
          </a:xfrm>
          <a:prstGeom prst="rect">
            <a:avLst/>
          </a:prstGeom>
          <a:solidFill>
            <a:srgbClr val="DCDEE0"/>
          </a:solidFill>
        </p:spPr>
        <p:txBody>
          <a:bodyPr/>
          <a:lstStyle>
            <a:lvl1pPr defTabSz="554990">
              <a:defRPr sz="2470">
                <a:solidFill>
                  <a:srgbClr val="002452"/>
                </a:solidFill>
              </a:defRPr>
            </a:lvl1pPr>
          </a:lstStyle>
          <a:p>
            <a:pPr lvl="0">
              <a:defRPr sz="1800">
                <a:solidFill>
                  <a:srgbClr val="000000"/>
                </a:solidFill>
              </a:defRPr>
            </a:pPr>
            <a:r>
              <a:rPr sz="2470">
                <a:solidFill>
                  <a:srgbClr val="002452"/>
                </a:solidFill>
              </a:rPr>
              <a:t>Ürodinamik çalışmalar klinik kararı değiştirmesine rağmen, bazı yüksek kaliteli kanıtlar olsa da tedavi sonrası üriner inkontinans oranları düşmemiş</a:t>
            </a:r>
          </a:p>
        </p:txBody>
      </p:sp>
      <p:pic>
        <p:nvPicPr>
          <p:cNvPr id="103" name="pasted-image.pdf"/>
          <p:cNvPicPr/>
          <p:nvPr/>
        </p:nvPicPr>
        <p:blipFill>
          <a:blip r:embed="rId2">
            <a:extLst/>
          </a:blip>
          <a:stretch>
            <a:fillRect/>
          </a:stretch>
        </p:blipFill>
        <p:spPr>
          <a:xfrm>
            <a:off x="2419350" y="3035300"/>
            <a:ext cx="7912100" cy="1879600"/>
          </a:xfrm>
          <a:prstGeom prst="rect">
            <a:avLst/>
          </a:prstGeom>
          <a:ln w="12700">
            <a:miter lim="400000"/>
          </a:ln>
        </p:spPr>
      </p:pic>
      <p:pic>
        <p:nvPicPr>
          <p:cNvPr id="104" name="pasted-image.pdf"/>
          <p:cNvPicPr/>
          <p:nvPr/>
        </p:nvPicPr>
        <p:blipFill>
          <a:blip r:embed="rId3">
            <a:extLst/>
          </a:blip>
          <a:stretch>
            <a:fillRect/>
          </a:stretch>
        </p:blipFill>
        <p:spPr>
          <a:xfrm>
            <a:off x="2520950" y="5016500"/>
            <a:ext cx="7912100" cy="2260600"/>
          </a:xfrm>
          <a:prstGeom prst="rect">
            <a:avLst/>
          </a:prstGeom>
          <a:ln w="12700">
            <a:miter lim="400000"/>
          </a:ln>
        </p:spPr>
      </p:pic>
      <p:sp>
        <p:nvSpPr>
          <p:cNvPr id="105" name="Shape 105"/>
          <p:cNvSpPr/>
          <p:nvPr/>
        </p:nvSpPr>
        <p:spPr>
          <a:xfrm>
            <a:off x="5782861" y="3873500"/>
            <a:ext cx="516891" cy="3228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C82506"/>
            </a:solidFill>
            <a:miter lim="400000"/>
          </a:ln>
        </p:spPr>
        <p:txBody>
          <a:bodyPr lIns="0" tIns="0" rIns="0" bIns="0" anchor="ctr"/>
          <a:lstStyle/>
          <a:p>
            <a:pPr lvl="0">
              <a:defRPr sz="2400"/>
            </a:pPr>
            <a:endParaRPr/>
          </a:p>
        </p:txBody>
      </p:sp>
      <p:sp>
        <p:nvSpPr>
          <p:cNvPr id="106" name="Shape 106"/>
          <p:cNvSpPr/>
          <p:nvPr/>
        </p:nvSpPr>
        <p:spPr>
          <a:xfrm>
            <a:off x="4445000" y="3886200"/>
            <a:ext cx="546652" cy="3228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C82506"/>
            </a:solidFill>
            <a:miter lim="400000"/>
          </a:ln>
        </p:spPr>
        <p:txBody>
          <a:bodyPr lIns="0" tIns="0" rIns="0" bIns="0" anchor="ctr"/>
          <a:lstStyle/>
          <a:p>
            <a:pPr lvl="0">
              <a:defRPr sz="2400"/>
            </a:pPr>
            <a:endParaRPr/>
          </a:p>
        </p:txBody>
      </p:sp>
      <p:sp>
        <p:nvSpPr>
          <p:cNvPr id="107" name="Shape 107"/>
          <p:cNvSpPr/>
          <p:nvPr/>
        </p:nvSpPr>
        <p:spPr>
          <a:xfrm>
            <a:off x="5823735" y="6372743"/>
            <a:ext cx="409743" cy="3228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C82506"/>
            </a:solidFill>
            <a:miter lim="400000"/>
          </a:ln>
          <a:extLst>
            <a:ext uri="{C572A759-6A51-4108-AA02-DFA0A04FC94B}">
              <ma14:wrappingTextBoxFlag xmlns:ma14="http://schemas.microsoft.com/office/mac/drawingml/2011/main" val="1"/>
            </a:ext>
          </a:extLst>
        </p:spPr>
        <p:txBody>
          <a:bodyPr lIns="0" tIns="0" rIns="0" bIns="0" anchor="ctr"/>
          <a:lstStyle>
            <a:lvl1pPr>
              <a:defRPr sz="2400"/>
            </a:lvl1pPr>
          </a:lstStyle>
          <a:p>
            <a:pPr lvl="0">
              <a:defRPr sz="1800"/>
            </a:pPr>
            <a:r>
              <a:rPr sz="2400"/>
              <a:t>c</a:t>
            </a:r>
          </a:p>
        </p:txBody>
      </p:sp>
      <p:sp>
        <p:nvSpPr>
          <p:cNvPr id="108" name="Shape 108"/>
          <p:cNvSpPr/>
          <p:nvPr/>
        </p:nvSpPr>
        <p:spPr>
          <a:xfrm>
            <a:off x="4486175" y="6350634"/>
            <a:ext cx="409743" cy="341682"/>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20639" y="12954"/>
                  <a:pt x="20639" y="6724"/>
                  <a:pt x="16796" y="2882"/>
                </a:cubicBezTo>
                <a:cubicBezTo>
                  <a:pt x="12954" y="-961"/>
                  <a:pt x="6724" y="-961"/>
                  <a:pt x="2882" y="2882"/>
                </a:cubicBezTo>
                <a:cubicBezTo>
                  <a:pt x="-961" y="6724"/>
                  <a:pt x="-961" y="12954"/>
                  <a:pt x="2882" y="16796"/>
                </a:cubicBezTo>
                <a:cubicBezTo>
                  <a:pt x="6724" y="20639"/>
                  <a:pt x="12954" y="20639"/>
                  <a:pt x="16796" y="16796"/>
                </a:cubicBezTo>
                <a:close/>
              </a:path>
            </a:pathLst>
          </a:custGeom>
          <a:ln w="25400">
            <a:solidFill>
              <a:srgbClr val="C82506"/>
            </a:solidFill>
            <a:miter lim="400000"/>
          </a:ln>
        </p:spPr>
        <p:txBody>
          <a:bodyPr lIns="0" tIns="0" rIns="0" bIns="0" anchor="ctr"/>
          <a:lstStyle/>
          <a:p>
            <a:pPr lvl="0">
              <a:defRPr sz="2400"/>
            </a:pPr>
            <a:endParaRPr/>
          </a:p>
        </p:txBody>
      </p:sp>
      <p:pic>
        <p:nvPicPr>
          <p:cNvPr id="109" name="pasted-image.pdf"/>
          <p:cNvPicPr/>
          <p:nvPr/>
        </p:nvPicPr>
        <p:blipFill>
          <a:blip r:embed="rId4">
            <a:extLst/>
          </a:blip>
          <a:stretch>
            <a:fillRect/>
          </a:stretch>
        </p:blipFill>
        <p:spPr>
          <a:xfrm>
            <a:off x="170329" y="749503"/>
            <a:ext cx="1860799" cy="1927855"/>
          </a:xfrm>
          <a:prstGeom prst="rect">
            <a:avLst/>
          </a:prstGeom>
          <a:ln w="12700">
            <a:miter lim="400000"/>
          </a:ln>
        </p:spPr>
      </p:pic>
      <p:pic>
        <p:nvPicPr>
          <p:cNvPr id="110" name="Ekran Resmi 2016-09-03 21.12.33.png"/>
          <p:cNvPicPr/>
          <p:nvPr/>
        </p:nvPicPr>
        <p:blipFill>
          <a:blip r:embed="rId5">
            <a:extLst/>
          </a:blip>
          <a:stretch>
            <a:fillRect/>
          </a:stretch>
        </p:blipFill>
        <p:spPr>
          <a:xfrm>
            <a:off x="2501900" y="774700"/>
            <a:ext cx="8178800" cy="2082800"/>
          </a:xfrm>
          <a:prstGeom prst="rect">
            <a:avLst/>
          </a:prstGeom>
          <a:ln w="12700">
            <a:miter lim="400000"/>
          </a:ln>
        </p:spPr>
      </p:pic>
      <p:pic>
        <p:nvPicPr>
          <p:cNvPr id="111" name="Ekran Resmi 2016-09-03 21.13.04.png"/>
          <p:cNvPicPr/>
          <p:nvPr/>
        </p:nvPicPr>
        <p:blipFill>
          <a:blip r:embed="rId6">
            <a:extLst/>
          </a:blip>
          <a:stretch>
            <a:fillRect/>
          </a:stretch>
        </p:blipFill>
        <p:spPr>
          <a:xfrm>
            <a:off x="10584046" y="762133"/>
            <a:ext cx="2222501" cy="28448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body" idx="1"/>
          </p:nvPr>
        </p:nvSpPr>
        <p:spPr>
          <a:xfrm>
            <a:off x="896540" y="7226300"/>
            <a:ext cx="11258402" cy="1974553"/>
          </a:xfrm>
          <a:prstGeom prst="rect">
            <a:avLst/>
          </a:prstGeom>
          <a:solidFill>
            <a:srgbClr val="DCDEE0"/>
          </a:solidFill>
        </p:spPr>
        <p:txBody>
          <a:bodyPr/>
          <a:lstStyle/>
          <a:p>
            <a:pPr marL="240029" lvl="0" indent="-240029" algn="l" defTabSz="320039">
              <a:defRPr sz="1800"/>
            </a:pPr>
            <a:r>
              <a:rPr sz="1679">
                <a:latin typeface="Calibri Light"/>
                <a:ea typeface="Calibri Light"/>
                <a:cs typeface="Calibri Light"/>
                <a:sym typeface="Calibri Light"/>
              </a:rPr>
              <a:t> </a:t>
            </a:r>
          </a:p>
          <a:p>
            <a:pPr marL="240029" lvl="0" indent="-240029" algn="l" defTabSz="320039">
              <a:defRPr sz="1800"/>
            </a:pPr>
            <a:r>
              <a:rPr sz="1679">
                <a:latin typeface="Calibri Light"/>
                <a:ea typeface="Calibri Light"/>
                <a:cs typeface="Calibri Light"/>
                <a:sym typeface="Calibri Light"/>
              </a:rPr>
              <a:t>     </a:t>
            </a:r>
            <a:r>
              <a:rPr sz="2240"/>
              <a:t> Preoperatif ürodinamik parametrelerin postop 1. yılda başarısızlığa etkisi araştırılmıştır</a:t>
            </a:r>
          </a:p>
          <a:p>
            <a:pPr marL="240029" lvl="0" indent="-240029" algn="l" defTabSz="320039">
              <a:defRPr sz="1800"/>
            </a:pPr>
            <a:r>
              <a:rPr sz="2240"/>
              <a:t>     VLPP ve MUCP değeri &lt; %25 ise 1.yılda başarısızlık  2 kat fazla TOT ve TVT de</a:t>
            </a:r>
          </a:p>
          <a:p>
            <a:pPr marL="240029" lvl="0" indent="-240029" algn="l" defTabSz="320039">
              <a:defRPr sz="1800"/>
            </a:pPr>
            <a:r>
              <a:rPr sz="2240">
                <a:solidFill>
                  <a:srgbClr val="C82506"/>
                </a:solidFill>
              </a:rPr>
              <a:t> </a:t>
            </a:r>
          </a:p>
          <a:p>
            <a:pPr marL="240029" lvl="0" indent="-240029" algn="l" defTabSz="320039">
              <a:defRPr sz="1800"/>
            </a:pPr>
            <a:r>
              <a:rPr sz="2240">
                <a:solidFill>
                  <a:srgbClr val="C82506"/>
                </a:solidFill>
              </a:rPr>
              <a:t>               </a:t>
            </a:r>
            <a:r>
              <a:rPr sz="1470">
                <a:solidFill>
                  <a:srgbClr val="C82506"/>
                </a:solidFill>
              </a:rPr>
              <a:t>Charles W. Nager. Baseline urodynamic predictors of treatment failure one year after midurethral sling surgery.</a:t>
            </a:r>
            <a:endParaRPr sz="1470">
              <a:solidFill>
                <a:srgbClr val="C82506"/>
              </a:solidFill>
              <a:latin typeface="Calibri"/>
              <a:ea typeface="Calibri"/>
              <a:cs typeface="Calibri"/>
              <a:sym typeface="Calibri"/>
            </a:endParaRPr>
          </a:p>
          <a:p>
            <a:pPr marL="240029" lvl="0" indent="-240029" algn="l" defTabSz="320039">
              <a:defRPr sz="1800"/>
            </a:pPr>
            <a:r>
              <a:rPr sz="1470">
                <a:solidFill>
                  <a:srgbClr val="C82506"/>
                </a:solidFill>
                <a:latin typeface="Calibri"/>
                <a:ea typeface="Calibri"/>
                <a:cs typeface="Calibri"/>
                <a:sym typeface="Calibri"/>
              </a:rPr>
              <a:t>                                                                                                             J Urol. 2011; 186(2): 597-603.</a:t>
            </a:r>
          </a:p>
        </p:txBody>
      </p:sp>
      <p:pic>
        <p:nvPicPr>
          <p:cNvPr id="114" name="Ekran Resmi 2016-09-04 16.17.41.png"/>
          <p:cNvPicPr/>
          <p:nvPr/>
        </p:nvPicPr>
        <p:blipFill>
          <a:blip r:embed="rId2">
            <a:extLst/>
          </a:blip>
          <a:stretch>
            <a:fillRect/>
          </a:stretch>
        </p:blipFill>
        <p:spPr>
          <a:xfrm>
            <a:off x="3924896" y="252930"/>
            <a:ext cx="6536968" cy="879977"/>
          </a:xfrm>
          <a:prstGeom prst="rect">
            <a:avLst/>
          </a:prstGeom>
          <a:ln w="12700">
            <a:miter lim="400000"/>
          </a:ln>
        </p:spPr>
      </p:pic>
      <p:pic>
        <p:nvPicPr>
          <p:cNvPr id="115" name="Ekran Resmi 2016-09-04 16.30.26.png"/>
          <p:cNvPicPr/>
          <p:nvPr/>
        </p:nvPicPr>
        <p:blipFill>
          <a:blip r:embed="rId3">
            <a:extLst/>
          </a:blip>
          <a:stretch>
            <a:fillRect/>
          </a:stretch>
        </p:blipFill>
        <p:spPr>
          <a:xfrm>
            <a:off x="2736375" y="1210293"/>
            <a:ext cx="7725691" cy="5983522"/>
          </a:xfrm>
          <a:prstGeom prst="rect">
            <a:avLst/>
          </a:prstGeom>
          <a:ln w="12700">
            <a:miter lim="400000"/>
          </a:ln>
        </p:spPr>
      </p:pic>
      <p:sp>
        <p:nvSpPr>
          <p:cNvPr id="116" name="Shape 116"/>
          <p:cNvSpPr/>
          <p:nvPr/>
        </p:nvSpPr>
        <p:spPr>
          <a:xfrm>
            <a:off x="7739380" y="2886659"/>
            <a:ext cx="704784" cy="355919"/>
          </a:xfrm>
          <a:custGeom>
            <a:avLst/>
            <a:gdLst/>
            <a:ahLst/>
            <a:cxnLst>
              <a:cxn ang="0">
                <a:pos x="wd2" y="hd2"/>
              </a:cxn>
              <a:cxn ang="5400000">
                <a:pos x="wd2" y="hd2"/>
              </a:cxn>
              <a:cxn ang="10800000">
                <a:pos x="wd2" y="hd2"/>
              </a:cxn>
              <a:cxn ang="16200000">
                <a:pos x="wd2" y="hd2"/>
              </a:cxn>
            </a:cxnLst>
            <a:rect l="0" t="0" r="r" b="b"/>
            <a:pathLst>
              <a:path w="19679" h="19679" extrusionOk="0">
                <a:moveTo>
                  <a:pt x="2882" y="16796"/>
                </a:moveTo>
                <a:cubicBezTo>
                  <a:pt x="-961" y="12954"/>
                  <a:pt x="-961" y="6724"/>
                  <a:pt x="2882" y="2882"/>
                </a:cubicBezTo>
                <a:cubicBezTo>
                  <a:pt x="6724" y="-961"/>
                  <a:pt x="12954" y="-961"/>
                  <a:pt x="16796" y="2882"/>
                </a:cubicBezTo>
                <a:cubicBezTo>
                  <a:pt x="20639" y="6724"/>
                  <a:pt x="20639" y="12954"/>
                  <a:pt x="16796" y="16796"/>
                </a:cubicBezTo>
                <a:cubicBezTo>
                  <a:pt x="12954" y="20639"/>
                  <a:pt x="6724" y="20639"/>
                  <a:pt x="2882" y="16796"/>
                </a:cubicBezTo>
                <a:close/>
              </a:path>
            </a:pathLst>
          </a:custGeom>
          <a:ln w="25400">
            <a:solidFill>
              <a:srgbClr val="C82506"/>
            </a:solidFill>
            <a:miter lim="400000"/>
          </a:ln>
        </p:spPr>
        <p:txBody>
          <a:bodyPr lIns="0" tIns="0" rIns="0" bIns="0" anchor="ctr"/>
          <a:lstStyle/>
          <a:p>
            <a:pPr lvl="0">
              <a:defRPr sz="2400"/>
            </a:pPr>
            <a:endParaRPr/>
          </a:p>
        </p:txBody>
      </p:sp>
      <p:sp>
        <p:nvSpPr>
          <p:cNvPr id="117" name="Shape 117"/>
          <p:cNvSpPr/>
          <p:nvPr/>
        </p:nvSpPr>
        <p:spPr>
          <a:xfrm>
            <a:off x="9573694" y="3565274"/>
            <a:ext cx="704784" cy="355919"/>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961" y="6724"/>
                  <a:pt x="-961" y="12954"/>
                  <a:pt x="2882" y="16796"/>
                </a:cubicBezTo>
                <a:cubicBezTo>
                  <a:pt x="6724" y="20639"/>
                  <a:pt x="12954" y="20639"/>
                  <a:pt x="16796" y="16796"/>
                </a:cubicBezTo>
                <a:cubicBezTo>
                  <a:pt x="20639" y="12954"/>
                  <a:pt x="20639" y="6724"/>
                  <a:pt x="16796" y="2882"/>
                </a:cubicBezTo>
                <a:cubicBezTo>
                  <a:pt x="12954" y="-961"/>
                  <a:pt x="6724" y="-961"/>
                  <a:pt x="2882" y="2882"/>
                </a:cubicBezTo>
                <a:close/>
              </a:path>
            </a:pathLst>
          </a:custGeom>
          <a:ln w="25400">
            <a:solidFill>
              <a:srgbClr val="C82506"/>
            </a:solidFill>
            <a:miter lim="400000"/>
          </a:ln>
        </p:spPr>
        <p:txBody>
          <a:bodyPr lIns="0" tIns="0" rIns="0" bIns="0" anchor="ctr"/>
          <a:lstStyle/>
          <a:p>
            <a:pPr lvl="0">
              <a:defRPr sz="2400"/>
            </a:pPr>
            <a:endParaRPr/>
          </a:p>
        </p:txBody>
      </p:sp>
      <p:sp>
        <p:nvSpPr>
          <p:cNvPr id="118" name="Shape 118"/>
          <p:cNvSpPr/>
          <p:nvPr/>
        </p:nvSpPr>
        <p:spPr>
          <a:xfrm>
            <a:off x="3611428" y="1192245"/>
            <a:ext cx="5975464" cy="456616"/>
          </a:xfrm>
          <a:prstGeom prst="rect">
            <a:avLst/>
          </a:prstGeom>
          <a:ln w="101600">
            <a:solidFill>
              <a:srgbClr val="FFFB00"/>
            </a:solidFill>
            <a:miter lim="400000"/>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2123678" y="5440464"/>
            <a:ext cx="8640814" cy="2047672"/>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defTabSz="457200">
              <a:defRPr sz="1800"/>
            </a:pPr>
            <a:r>
              <a:rPr sz="3200">
                <a:latin typeface="Calibri"/>
                <a:ea typeface="Calibri"/>
                <a:cs typeface="Calibri"/>
                <a:sym typeface="Calibri"/>
              </a:rPr>
              <a:t>   </a:t>
            </a:r>
            <a:r>
              <a:rPr sz="3200"/>
              <a:t> </a:t>
            </a:r>
            <a:r>
              <a:rPr sz="3200">
                <a:solidFill>
                  <a:srgbClr val="0085CC"/>
                </a:solidFill>
              </a:rPr>
              <a:t>1) </a:t>
            </a:r>
            <a:r>
              <a:rPr sz="3200"/>
              <a:t>Cerrahi teknik seçiminde</a:t>
            </a:r>
          </a:p>
          <a:p>
            <a:pPr lvl="0" algn="l" defTabSz="457200">
              <a:defRPr sz="1800"/>
            </a:pPr>
            <a:r>
              <a:rPr sz="3200"/>
              <a:t>    </a:t>
            </a:r>
            <a:r>
              <a:rPr sz="3200">
                <a:solidFill>
                  <a:srgbClr val="0085CC"/>
                </a:solidFill>
              </a:rPr>
              <a:t>2) </a:t>
            </a:r>
            <a:r>
              <a:rPr sz="3200"/>
              <a:t>Postoperatif UI ve işeme disfonksiyonu  </a:t>
            </a:r>
          </a:p>
          <a:p>
            <a:pPr lvl="0" algn="l" defTabSz="457200">
              <a:defRPr sz="1800"/>
            </a:pPr>
            <a:r>
              <a:rPr sz="3200"/>
              <a:t>         tahmininde kullanılabilir</a:t>
            </a:r>
          </a:p>
        </p:txBody>
      </p:sp>
      <p:pic>
        <p:nvPicPr>
          <p:cNvPr id="121" name="Ekran Resmi 2016-09-04 16.39.41.png"/>
          <p:cNvPicPr/>
          <p:nvPr/>
        </p:nvPicPr>
        <p:blipFill>
          <a:blip r:embed="rId2">
            <a:extLst/>
          </a:blip>
          <a:stretch>
            <a:fillRect/>
          </a:stretch>
        </p:blipFill>
        <p:spPr>
          <a:xfrm>
            <a:off x="1567564" y="1532188"/>
            <a:ext cx="2438401" cy="3708401"/>
          </a:xfrm>
          <a:prstGeom prst="rect">
            <a:avLst/>
          </a:prstGeom>
          <a:ln w="12700">
            <a:miter lim="400000"/>
          </a:ln>
        </p:spPr>
      </p:pic>
      <p:pic>
        <p:nvPicPr>
          <p:cNvPr id="122" name="Ekran Resmi 2016-09-04 16.39.25.png"/>
          <p:cNvPicPr/>
          <p:nvPr/>
        </p:nvPicPr>
        <p:blipFill>
          <a:blip r:embed="rId3">
            <a:extLst/>
          </a:blip>
          <a:stretch>
            <a:fillRect/>
          </a:stretch>
        </p:blipFill>
        <p:spPr>
          <a:xfrm>
            <a:off x="3902910" y="2584450"/>
            <a:ext cx="8547101" cy="14097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pPr lvl="0" defTabSz="508254">
              <a:defRPr sz="6960"/>
            </a:pPr>
            <a:endParaRPr/>
          </a:p>
        </p:txBody>
      </p:sp>
      <p:pic>
        <p:nvPicPr>
          <p:cNvPr id="125" name="Ekran Resmi 2017-04-22 15.43.10.png"/>
          <p:cNvPicPr/>
          <p:nvPr/>
        </p:nvPicPr>
        <p:blipFill>
          <a:blip r:embed="rId2">
            <a:extLst/>
          </a:blip>
          <a:stretch>
            <a:fillRect/>
          </a:stretch>
        </p:blipFill>
        <p:spPr>
          <a:xfrm>
            <a:off x="1054100" y="495746"/>
            <a:ext cx="10896600" cy="7315201"/>
          </a:xfrm>
          <a:prstGeom prst="rect">
            <a:avLst/>
          </a:prstGeom>
          <a:ln w="12700">
            <a:miter lim="400000"/>
          </a:ln>
        </p:spPr>
      </p:pic>
      <p:sp>
        <p:nvSpPr>
          <p:cNvPr id="126" name="Shape 126"/>
          <p:cNvSpPr/>
          <p:nvPr/>
        </p:nvSpPr>
        <p:spPr>
          <a:xfrm>
            <a:off x="1054100" y="7943849"/>
            <a:ext cx="108966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000">
                <a:solidFill>
                  <a:srgbClr val="861001"/>
                </a:solidFill>
              </a:rPr>
              <a:t>           Komplike olmayan SUI olgularında MUS başarısı</a:t>
            </a:r>
          </a:p>
          <a:p>
            <a:pPr lvl="0" algn="l">
              <a:defRPr sz="1800"/>
            </a:pPr>
            <a:r>
              <a:rPr sz="3000">
                <a:solidFill>
                  <a:srgbClr val="861001"/>
                </a:solidFill>
              </a:rPr>
              <a:t> ürodinamik bulgulara dayalı bireysel tedaviden düşük değildir </a:t>
            </a:r>
            <a:r>
              <a:rPr sz="3000"/>
              <a:t>  </a:t>
            </a:r>
          </a:p>
        </p:txBody>
      </p:sp>
      <p:sp>
        <p:nvSpPr>
          <p:cNvPr id="127" name="Shape 127"/>
          <p:cNvSpPr/>
          <p:nvPr/>
        </p:nvSpPr>
        <p:spPr>
          <a:xfrm>
            <a:off x="1072455" y="7174011"/>
            <a:ext cx="10859890" cy="653059"/>
          </a:xfrm>
          <a:custGeom>
            <a:avLst/>
            <a:gdLst/>
            <a:ahLst/>
            <a:cxnLst>
              <a:cxn ang="0">
                <a:pos x="wd2" y="hd2"/>
              </a:cxn>
              <a:cxn ang="5400000">
                <a:pos x="wd2" y="hd2"/>
              </a:cxn>
              <a:cxn ang="10800000">
                <a:pos x="wd2" y="hd2"/>
              </a:cxn>
              <a:cxn ang="16200000">
                <a:pos x="wd2" y="hd2"/>
              </a:cxn>
            </a:cxnLst>
            <a:rect l="0" t="0" r="r" b="b"/>
            <a:pathLst>
              <a:path w="21600" h="21600" extrusionOk="0">
                <a:moveTo>
                  <a:pt x="0" y="6301"/>
                </a:moveTo>
                <a:lnTo>
                  <a:pt x="0" y="15299"/>
                </a:lnTo>
                <a:cubicBezTo>
                  <a:pt x="0" y="18779"/>
                  <a:pt x="170" y="21600"/>
                  <a:pt x="379" y="21600"/>
                </a:cubicBezTo>
                <a:lnTo>
                  <a:pt x="21221" y="21600"/>
                </a:lnTo>
                <a:cubicBezTo>
                  <a:pt x="21430" y="21600"/>
                  <a:pt x="21600" y="18779"/>
                  <a:pt x="21600" y="15299"/>
                </a:cubicBezTo>
                <a:lnTo>
                  <a:pt x="21600" y="6301"/>
                </a:lnTo>
                <a:cubicBezTo>
                  <a:pt x="21600" y="2821"/>
                  <a:pt x="21430" y="0"/>
                  <a:pt x="21221" y="0"/>
                </a:cubicBezTo>
                <a:lnTo>
                  <a:pt x="379" y="0"/>
                </a:lnTo>
                <a:cubicBezTo>
                  <a:pt x="170" y="0"/>
                  <a:pt x="0" y="2821"/>
                  <a:pt x="0" y="6301"/>
                </a:cubicBezTo>
                <a:close/>
              </a:path>
            </a:pathLst>
          </a:custGeom>
          <a:ln w="25400">
            <a:solidFill>
              <a:srgbClr val="861001"/>
            </a:solidFill>
            <a:miter lim="400000"/>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asted-image.pdf"/>
          <p:cNvPicPr/>
          <p:nvPr/>
        </p:nvPicPr>
        <p:blipFill>
          <a:blip r:embed="rId2">
            <a:extLst/>
          </a:blip>
          <a:stretch>
            <a:fillRect/>
          </a:stretch>
        </p:blipFill>
        <p:spPr>
          <a:xfrm>
            <a:off x="2152650" y="2406650"/>
            <a:ext cx="8724900" cy="5118100"/>
          </a:xfrm>
          <a:prstGeom prst="rect">
            <a:avLst/>
          </a:prstGeom>
          <a:ln w="12700">
            <a:solidFill/>
            <a:miter lim="400000"/>
          </a:ln>
        </p:spPr>
      </p:pic>
      <p:sp>
        <p:nvSpPr>
          <p:cNvPr id="130" name="Shape 130"/>
          <p:cNvSpPr/>
          <p:nvPr/>
        </p:nvSpPr>
        <p:spPr>
          <a:xfrm>
            <a:off x="1505842" y="7848600"/>
            <a:ext cx="10358440" cy="1066801"/>
          </a:xfrm>
          <a:prstGeom prst="rect">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200">
                <a:solidFill>
                  <a:srgbClr val="FFFFFF"/>
                </a:solidFill>
              </a:defRPr>
            </a:lvl1pPr>
          </a:lstStyle>
          <a:p>
            <a:pPr lvl="0">
              <a:defRPr sz="1800">
                <a:solidFill>
                  <a:srgbClr val="000000"/>
                </a:solidFill>
              </a:defRPr>
            </a:pPr>
            <a:r>
              <a:rPr sz="3200">
                <a:solidFill>
                  <a:srgbClr val="FFFFFF"/>
                </a:solidFill>
              </a:rPr>
              <a:t>Ürodinaminin saf SUI ve stres ön planda MUI için cerrahi öncesi ayrıntılı ofis değerlendirmesine katkısı yok</a:t>
            </a:r>
          </a:p>
        </p:txBody>
      </p:sp>
      <p:pic>
        <p:nvPicPr>
          <p:cNvPr id="131" name="Ekran Resmi 2016-09-04 16.45.02.png"/>
          <p:cNvPicPr/>
          <p:nvPr/>
        </p:nvPicPr>
        <p:blipFill>
          <a:blip r:embed="rId3">
            <a:extLst/>
          </a:blip>
          <a:stretch>
            <a:fillRect/>
          </a:stretch>
        </p:blipFill>
        <p:spPr>
          <a:xfrm>
            <a:off x="-41042" y="553034"/>
            <a:ext cx="2184401" cy="2806701"/>
          </a:xfrm>
          <a:prstGeom prst="rect">
            <a:avLst/>
          </a:prstGeom>
          <a:ln w="12700">
            <a:miter lim="400000"/>
          </a:ln>
        </p:spPr>
      </p:pic>
      <p:pic>
        <p:nvPicPr>
          <p:cNvPr id="132" name="Ekran Resmi 2016-09-04 16.45.13.png"/>
          <p:cNvPicPr/>
          <p:nvPr/>
        </p:nvPicPr>
        <p:blipFill>
          <a:blip r:embed="rId4">
            <a:extLst/>
          </a:blip>
          <a:stretch>
            <a:fillRect/>
          </a:stretch>
        </p:blipFill>
        <p:spPr>
          <a:xfrm>
            <a:off x="2379762" y="619375"/>
            <a:ext cx="8610601" cy="15621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1"/>
          </p:nvPr>
        </p:nvSpPr>
        <p:spPr>
          <a:prstGeom prst="rect">
            <a:avLst/>
          </a:prstGeom>
        </p:spPr>
        <p:txBody>
          <a:bodyPr/>
          <a:lstStyle/>
          <a:p>
            <a:pPr lvl="0"/>
            <a:endParaRPr/>
          </a:p>
        </p:txBody>
      </p:sp>
      <p:pic>
        <p:nvPicPr>
          <p:cNvPr id="135" name="Ekran Resmi 2016-09-10 15.42.34.png"/>
          <p:cNvPicPr/>
          <p:nvPr/>
        </p:nvPicPr>
        <p:blipFill>
          <a:blip r:embed="rId2">
            <a:extLst/>
          </a:blip>
          <a:stretch>
            <a:fillRect/>
          </a:stretch>
        </p:blipFill>
        <p:spPr>
          <a:xfrm>
            <a:off x="1985119" y="1223207"/>
            <a:ext cx="8530928" cy="1338186"/>
          </a:xfrm>
          <a:prstGeom prst="rect">
            <a:avLst/>
          </a:prstGeom>
          <a:ln w="12700">
            <a:miter lim="400000"/>
          </a:ln>
        </p:spPr>
      </p:pic>
      <p:pic>
        <p:nvPicPr>
          <p:cNvPr id="136" name="Ekran Resmi 2016-09-10 15.43.42.png"/>
          <p:cNvPicPr/>
          <p:nvPr/>
        </p:nvPicPr>
        <p:blipFill>
          <a:blip r:embed="rId3">
            <a:extLst/>
          </a:blip>
          <a:stretch>
            <a:fillRect/>
          </a:stretch>
        </p:blipFill>
        <p:spPr>
          <a:xfrm>
            <a:off x="1126132" y="2597150"/>
            <a:ext cx="10934701" cy="5994400"/>
          </a:xfrm>
          <a:prstGeom prst="rect">
            <a:avLst/>
          </a:prstGeom>
          <a:ln w="12700">
            <a:miter lim="400000"/>
          </a:ln>
        </p:spPr>
      </p:pic>
      <p:sp>
        <p:nvSpPr>
          <p:cNvPr id="137" name="Shape 137"/>
          <p:cNvSpPr/>
          <p:nvPr/>
        </p:nvSpPr>
        <p:spPr>
          <a:xfrm rot="20700000">
            <a:off x="243091" y="4775998"/>
            <a:ext cx="12670971" cy="800219"/>
          </a:xfrm>
          <a:prstGeom prst="rect">
            <a:avLst/>
          </a:prstGeom>
          <a:solidFill>
            <a:srgbClr val="0B5D18"/>
          </a:solidFill>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defRPr sz="1800"/>
            </a:pPr>
            <a:r>
              <a:rPr sz="2600" dirty="0">
                <a:solidFill>
                  <a:srgbClr val="FFFFFF"/>
                </a:solidFill>
              </a:rPr>
              <a:t>Komplike olmayan SUI da ürodinamik çalışmalar gereksiz olmakla birlikte belli ürodinamik parametreler cerrahi sonrası bireysel risklerin öngörüsünü artırmaktadır  </a:t>
            </a:r>
            <a:r>
              <a:rPr sz="2600" dirty="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939799" y="571500"/>
            <a:ext cx="11125201" cy="1567210"/>
          </a:xfrm>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Tanım</a:t>
            </a:r>
          </a:p>
        </p:txBody>
      </p:sp>
      <p:sp>
        <p:nvSpPr>
          <p:cNvPr id="39" name="Shape 39"/>
          <p:cNvSpPr>
            <a:spLocks noGrp="1"/>
          </p:cNvSpPr>
          <p:nvPr>
            <p:ph type="body" idx="1"/>
          </p:nvPr>
        </p:nvSpPr>
        <p:spPr>
          <a:xfrm>
            <a:off x="952500" y="3213100"/>
            <a:ext cx="11099800" cy="4198293"/>
          </a:xfrm>
          <a:prstGeom prst="rect">
            <a:avLst/>
          </a:prstGeom>
          <a:solidFill>
            <a:srgbClr val="DCDEE0"/>
          </a:solidFill>
          <a:ln w="25400">
            <a:solidFill>
              <a:srgbClr val="C82506"/>
            </a:solidFill>
          </a:ln>
        </p:spPr>
        <p:txBody>
          <a:bodyPr/>
          <a:lstStyle/>
          <a:p>
            <a:pPr marL="243459" lvl="0" indent="-243459" defTabSz="324611">
              <a:spcBef>
                <a:spcPts val="0"/>
              </a:spcBef>
              <a:buSzTx/>
              <a:buNone/>
              <a:defRPr sz="1800"/>
            </a:pPr>
            <a:r>
              <a:rPr sz="2272" dirty="0"/>
              <a:t>   </a:t>
            </a:r>
          </a:p>
          <a:p>
            <a:pPr marL="243459" lvl="0" indent="-243459" defTabSz="324611">
              <a:spcBef>
                <a:spcPts val="0"/>
              </a:spcBef>
              <a:buSzTx/>
              <a:buNone/>
              <a:defRPr sz="1800"/>
            </a:pPr>
            <a:endParaRPr sz="2272" dirty="0"/>
          </a:p>
          <a:p>
            <a:pPr marL="243459" lvl="0" indent="-243459" defTabSz="324611">
              <a:spcBef>
                <a:spcPts val="0"/>
              </a:spcBef>
              <a:buSzTx/>
              <a:buNone/>
              <a:defRPr sz="1800"/>
            </a:pPr>
            <a:endParaRPr sz="2272" dirty="0"/>
          </a:p>
          <a:p>
            <a:pPr marL="243459" lvl="0" indent="-243459" defTabSz="324611">
              <a:spcBef>
                <a:spcPts val="0"/>
              </a:spcBef>
              <a:buSzTx/>
              <a:buNone/>
              <a:defRPr sz="1800"/>
            </a:pPr>
            <a:r>
              <a:rPr sz="2556" dirty="0"/>
              <a:t>    Sosyal ve hijyenik problem teşkil eden ve objektif </a:t>
            </a:r>
            <a:r>
              <a:rPr sz="2556" dirty="0" smtClean="0"/>
              <a:t>olarak gösterilebilen </a:t>
            </a:r>
            <a:r>
              <a:rPr lang="tr-TR" sz="2556" dirty="0" smtClean="0"/>
              <a:t>    		</a:t>
            </a:r>
            <a:r>
              <a:rPr sz="2556" dirty="0" smtClean="0"/>
              <a:t>istem </a:t>
            </a:r>
            <a:r>
              <a:rPr sz="2556" dirty="0"/>
              <a:t>dışı idrar kaçırmadır</a:t>
            </a:r>
          </a:p>
          <a:p>
            <a:pPr marL="243459" lvl="0" indent="-243459" defTabSz="324611">
              <a:spcBef>
                <a:spcPts val="0"/>
              </a:spcBef>
              <a:buSzTx/>
              <a:buNone/>
              <a:defRPr sz="1800"/>
            </a:pPr>
            <a:endParaRPr sz="2556" dirty="0"/>
          </a:p>
          <a:p>
            <a:pPr marL="243459" lvl="0" indent="-243459" defTabSz="324611">
              <a:spcBef>
                <a:spcPts val="0"/>
              </a:spcBef>
              <a:buSzTx/>
              <a:buNone/>
              <a:defRPr sz="1800"/>
            </a:pPr>
            <a:r>
              <a:rPr sz="2556" dirty="0"/>
              <a:t>    Miktarı ne olursa olsun her türlü istemsiz idrar kaçırma durumudur</a:t>
            </a:r>
          </a:p>
          <a:p>
            <a:pPr marL="243459" lvl="0" indent="-243459" defTabSz="324611">
              <a:spcBef>
                <a:spcPts val="0"/>
              </a:spcBef>
              <a:buSzTx/>
              <a:buNone/>
              <a:defRPr sz="1800"/>
            </a:pPr>
            <a:r>
              <a:rPr sz="2556" dirty="0">
                <a:latin typeface="Helvetica"/>
                <a:ea typeface="Helvetica"/>
                <a:cs typeface="Helvetica"/>
                <a:sym typeface="Helvetica"/>
              </a:rPr>
              <a:t>                              </a:t>
            </a:r>
          </a:p>
          <a:p>
            <a:pPr marL="243459" lvl="0" indent="-243459" defTabSz="324611">
              <a:spcBef>
                <a:spcPts val="0"/>
              </a:spcBef>
              <a:buSzTx/>
              <a:buNone/>
              <a:defRPr sz="1800"/>
            </a:pPr>
            <a:r>
              <a:rPr sz="2556" dirty="0"/>
              <a:t>                                         </a:t>
            </a:r>
          </a:p>
          <a:p>
            <a:pPr marL="243459" lvl="0" indent="-243459" defTabSz="324611">
              <a:spcBef>
                <a:spcPts val="0"/>
              </a:spcBef>
              <a:buSzTx/>
              <a:buNone/>
              <a:defRPr sz="1800"/>
            </a:pPr>
            <a:endParaRPr sz="2272" dirty="0"/>
          </a:p>
          <a:p>
            <a:pPr marL="243459" lvl="0" indent="-243459" defTabSz="324611">
              <a:spcBef>
                <a:spcPts val="0"/>
              </a:spcBef>
              <a:buSzTx/>
              <a:buNone/>
              <a:defRPr sz="1800"/>
            </a:pPr>
            <a:r>
              <a:rPr sz="2272" dirty="0"/>
              <a:t>                                                    </a:t>
            </a:r>
            <a:r>
              <a:rPr sz="1278" dirty="0"/>
              <a:t>International Continence Society (ICS)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asted-image.pdf"/>
          <p:cNvPicPr/>
          <p:nvPr/>
        </p:nvPicPr>
        <p:blipFill>
          <a:blip r:embed="rId2">
            <a:extLst/>
          </a:blip>
          <a:stretch>
            <a:fillRect/>
          </a:stretch>
        </p:blipFill>
        <p:spPr>
          <a:xfrm>
            <a:off x="2127078" y="2496831"/>
            <a:ext cx="8750644" cy="6184945"/>
          </a:xfrm>
          <a:prstGeom prst="rect">
            <a:avLst/>
          </a:prstGeom>
          <a:ln w="12700">
            <a:miter lim="400000"/>
          </a:ln>
        </p:spPr>
      </p:pic>
      <p:pic>
        <p:nvPicPr>
          <p:cNvPr id="140" name="pasted-image.pdf"/>
          <p:cNvPicPr/>
          <p:nvPr/>
        </p:nvPicPr>
        <p:blipFill>
          <a:blip r:embed="rId3">
            <a:extLst/>
          </a:blip>
          <a:stretch>
            <a:fillRect/>
          </a:stretch>
        </p:blipFill>
        <p:spPr>
          <a:xfrm>
            <a:off x="2061266" y="983184"/>
            <a:ext cx="8750644" cy="1041744"/>
          </a:xfrm>
          <a:prstGeom prst="rect">
            <a:avLst/>
          </a:prstGeom>
          <a:ln w="12700">
            <a:miter lim="400000"/>
          </a:ln>
        </p:spPr>
      </p:pic>
      <p:pic>
        <p:nvPicPr>
          <p:cNvPr id="141" name="Ekran Resmi 2016-09-11 14.39.28.png"/>
          <p:cNvPicPr/>
          <p:nvPr/>
        </p:nvPicPr>
        <p:blipFill>
          <a:blip r:embed="rId4">
            <a:extLst/>
          </a:blip>
          <a:stretch>
            <a:fillRect/>
          </a:stretch>
        </p:blipFill>
        <p:spPr>
          <a:xfrm>
            <a:off x="8689082" y="2140229"/>
            <a:ext cx="2235201" cy="2413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Ultrasonografi</a:t>
            </a:r>
          </a:p>
        </p:txBody>
      </p:sp>
      <p:sp>
        <p:nvSpPr>
          <p:cNvPr id="144" name="Shape 144"/>
          <p:cNvSpPr/>
          <p:nvPr/>
        </p:nvSpPr>
        <p:spPr>
          <a:xfrm>
            <a:off x="972641" y="3253978"/>
            <a:ext cx="11059518" cy="5304384"/>
          </a:xfrm>
          <a:prstGeom prst="roundRect">
            <a:avLst>
              <a:gd name="adj" fmla="val 3591"/>
            </a:avLst>
          </a:prstGeom>
          <a:solidFill>
            <a:srgbClr val="DCDEE0"/>
          </a:solidFill>
          <a:ln w="25400">
            <a:solidFill>
              <a:srgbClr val="85888D"/>
            </a:solidFill>
            <a:miter lim="400000"/>
          </a:ln>
        </p:spPr>
        <p:txBody>
          <a:bodyPr lIns="0" tIns="0" rIns="0" bIns="0" anchor="ctr"/>
          <a:lstStyle/>
          <a:p>
            <a:pPr lvl="0">
              <a:defRPr sz="2400"/>
            </a:pPr>
            <a:endParaRPr/>
          </a:p>
        </p:txBody>
      </p:sp>
      <p:sp>
        <p:nvSpPr>
          <p:cNvPr id="145" name="Shape 145"/>
          <p:cNvSpPr/>
          <p:nvPr/>
        </p:nvSpPr>
        <p:spPr>
          <a:xfrm>
            <a:off x="1084071" y="3822700"/>
            <a:ext cx="11010343" cy="386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100"/>
              <a:t>Mesane boynunun istirahat ve valsalva esnasındaki mobilitesi</a:t>
            </a:r>
          </a:p>
          <a:p>
            <a:pPr lvl="0" algn="l">
              <a:defRPr sz="1800"/>
            </a:pPr>
            <a:r>
              <a:rPr sz="3100"/>
              <a:t>İşeme sonrası idrar volümü</a:t>
            </a:r>
          </a:p>
          <a:p>
            <a:pPr lvl="0" algn="l">
              <a:defRPr sz="1800"/>
            </a:pPr>
            <a:r>
              <a:rPr sz="3100"/>
              <a:t>Uterin ve adneksiyel patolojilerin ayırıcı tanısında</a:t>
            </a:r>
          </a:p>
          <a:p>
            <a:pPr lvl="0" algn="l">
              <a:defRPr sz="1800"/>
            </a:pPr>
            <a:r>
              <a:rPr sz="3100"/>
              <a:t>Mesane patolojileri (tümör ve yabancı cisim v.b)</a:t>
            </a:r>
          </a:p>
          <a:p>
            <a:pPr lvl="0" algn="l">
              <a:defRPr sz="1800"/>
            </a:pPr>
            <a:r>
              <a:rPr sz="3100"/>
              <a:t>Üretral anomaliler (divertikül v.b)</a:t>
            </a:r>
          </a:p>
          <a:p>
            <a:pPr lvl="0" algn="l">
              <a:defRPr sz="1800"/>
            </a:pPr>
            <a:r>
              <a:rPr sz="3100"/>
              <a:t>Postoperatif mesane boynu mobilitesi, meş pozisyonu</a:t>
            </a:r>
          </a:p>
          <a:p>
            <a:pPr lvl="0" algn="l">
              <a:defRPr sz="1800"/>
            </a:pPr>
            <a:r>
              <a:rPr sz="3100"/>
              <a:t>Pelvik taban kas defekti</a:t>
            </a:r>
          </a:p>
          <a:p>
            <a:pPr lvl="0" algn="l">
              <a:defRPr sz="1800"/>
            </a:pPr>
            <a:r>
              <a:rPr sz="3100"/>
              <a:t>Anal sfinkter durumu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1270000" y="1117600"/>
            <a:ext cx="10464800" cy="1150640"/>
          </a:xfrm>
          <a:prstGeom prst="rect">
            <a:avLst/>
          </a:prstGeom>
          <a:solidFill>
            <a:srgbClr val="861001"/>
          </a:solidFill>
        </p:spPr>
        <p:txBody>
          <a:bodyPr/>
          <a:lstStyle>
            <a:lvl1pPr>
              <a:defRPr sz="6500">
                <a:solidFill>
                  <a:srgbClr val="FFFFFF"/>
                </a:solidFill>
              </a:defRPr>
            </a:lvl1pPr>
          </a:lstStyle>
          <a:p>
            <a:pPr lvl="0">
              <a:defRPr sz="1800">
                <a:solidFill>
                  <a:srgbClr val="000000"/>
                </a:solidFill>
              </a:defRPr>
            </a:pPr>
            <a:r>
              <a:rPr sz="6500">
                <a:solidFill>
                  <a:srgbClr val="FFFFFF"/>
                </a:solidFill>
              </a:rPr>
              <a:t>Perineal Ultrasonografi</a:t>
            </a:r>
          </a:p>
        </p:txBody>
      </p:sp>
      <p:pic>
        <p:nvPicPr>
          <p:cNvPr id="148" name="pasted-image.pdf"/>
          <p:cNvPicPr/>
          <p:nvPr/>
        </p:nvPicPr>
        <p:blipFill>
          <a:blip r:embed="rId2">
            <a:extLst/>
          </a:blip>
          <a:stretch>
            <a:fillRect/>
          </a:stretch>
        </p:blipFill>
        <p:spPr>
          <a:xfrm>
            <a:off x="7543617" y="3576669"/>
            <a:ext cx="4169339" cy="3408895"/>
          </a:xfrm>
          <a:prstGeom prst="rect">
            <a:avLst/>
          </a:prstGeom>
          <a:ln w="12700">
            <a:miter lim="400000"/>
          </a:ln>
        </p:spPr>
      </p:pic>
      <p:sp>
        <p:nvSpPr>
          <p:cNvPr id="149" name="Shape 149"/>
          <p:cNvSpPr/>
          <p:nvPr/>
        </p:nvSpPr>
        <p:spPr>
          <a:xfrm>
            <a:off x="1303954" y="4061916"/>
            <a:ext cx="4873946" cy="26924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t>Mesane hacmi </a:t>
            </a:r>
            <a:r>
              <a:rPr sz="2800">
                <a:solidFill>
                  <a:srgbClr val="C82506"/>
                </a:solidFill>
              </a:rPr>
              <a:t>150-200 cc</a:t>
            </a:r>
            <a:r>
              <a:rPr sz="2800"/>
              <a:t> </a:t>
            </a:r>
          </a:p>
          <a:p>
            <a:pPr lvl="0" algn="l">
              <a:defRPr sz="1800"/>
            </a:pPr>
            <a:r>
              <a:rPr sz="2800"/>
              <a:t>Lineer/konveks </a:t>
            </a:r>
            <a:r>
              <a:rPr sz="2800">
                <a:solidFill>
                  <a:srgbClr val="C82506"/>
                </a:solidFill>
              </a:rPr>
              <a:t>3.5</a:t>
            </a:r>
            <a:r>
              <a:rPr sz="2800"/>
              <a:t> </a:t>
            </a:r>
            <a:r>
              <a:rPr sz="2800">
                <a:solidFill>
                  <a:srgbClr val="C82506"/>
                </a:solidFill>
              </a:rPr>
              <a:t>MHz. prob</a:t>
            </a:r>
            <a:r>
              <a:rPr sz="2800"/>
              <a:t> vertikal olarak vulvada inter labial bölgeye yerleştirilir</a:t>
            </a:r>
          </a:p>
          <a:p>
            <a:pPr lvl="0" algn="l">
              <a:defRPr sz="1800"/>
            </a:pPr>
            <a:r>
              <a:rPr sz="2800"/>
              <a:t>Posterior üretrovezikal açı ve üretra uzunluğu ölçülür</a:t>
            </a:r>
          </a:p>
        </p:txBody>
      </p:sp>
      <p:sp>
        <p:nvSpPr>
          <p:cNvPr id="150" name="Shape 150"/>
          <p:cNvSpPr/>
          <p:nvPr/>
        </p:nvSpPr>
        <p:spPr>
          <a:xfrm>
            <a:off x="8289998" y="7334249"/>
            <a:ext cx="2854377"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Two dimensional USG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Perineal Ultrasonografi</a:t>
            </a:r>
          </a:p>
        </p:txBody>
      </p:sp>
      <p:pic>
        <p:nvPicPr>
          <p:cNvPr id="153" name="Ekran Resmi 2017-04-19 14.54.33.png"/>
          <p:cNvPicPr/>
          <p:nvPr/>
        </p:nvPicPr>
        <p:blipFill>
          <a:blip r:embed="rId2">
            <a:extLst/>
          </a:blip>
          <a:stretch>
            <a:fillRect/>
          </a:stretch>
        </p:blipFill>
        <p:spPr>
          <a:xfrm>
            <a:off x="1252416" y="3992215"/>
            <a:ext cx="4374699" cy="3521770"/>
          </a:xfrm>
          <a:prstGeom prst="rect">
            <a:avLst/>
          </a:prstGeom>
          <a:ln w="12700">
            <a:miter lim="400000"/>
          </a:ln>
        </p:spPr>
      </p:pic>
      <p:pic>
        <p:nvPicPr>
          <p:cNvPr id="154" name="pasted-image.pdf"/>
          <p:cNvPicPr/>
          <p:nvPr/>
        </p:nvPicPr>
        <p:blipFill>
          <a:blip r:embed="rId3">
            <a:extLst/>
          </a:blip>
          <a:stretch>
            <a:fillRect/>
          </a:stretch>
        </p:blipFill>
        <p:spPr>
          <a:xfrm>
            <a:off x="7637615" y="3964701"/>
            <a:ext cx="4374700" cy="357679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Ekran Resmi 2017-04-20 14.58.36.png"/>
          <p:cNvPicPr/>
          <p:nvPr/>
        </p:nvPicPr>
        <p:blipFill>
          <a:blip r:embed="rId2">
            <a:extLst/>
          </a:blip>
          <a:stretch>
            <a:fillRect/>
          </a:stretch>
        </p:blipFill>
        <p:spPr>
          <a:xfrm>
            <a:off x="2425700" y="3434754"/>
            <a:ext cx="8153400" cy="3251201"/>
          </a:xfrm>
          <a:prstGeom prst="rect">
            <a:avLst/>
          </a:prstGeom>
          <a:ln w="12700">
            <a:miter lim="400000"/>
          </a:ln>
        </p:spPr>
      </p:pic>
      <p:sp>
        <p:nvSpPr>
          <p:cNvPr id="157" name="Shape 157"/>
          <p:cNvSpPr/>
          <p:nvPr/>
        </p:nvSpPr>
        <p:spPr>
          <a:xfrm>
            <a:off x="2436258" y="1816100"/>
            <a:ext cx="8132283" cy="647701"/>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a:solidFill>
                  <a:srgbClr val="FFFFFF"/>
                </a:solidFill>
              </a:defRPr>
            </a:lvl1pPr>
          </a:lstStyle>
          <a:p>
            <a:pPr lvl="0">
              <a:defRPr sz="1800">
                <a:solidFill>
                  <a:srgbClr val="000000"/>
                </a:solidFill>
              </a:defRPr>
            </a:pPr>
            <a:r>
              <a:rPr sz="3600">
                <a:solidFill>
                  <a:srgbClr val="FFFFFF"/>
                </a:solidFill>
              </a:rPr>
              <a:t>Üç boyutlu transvajinal ultrasonografi</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Ekran Resmi 2017-04-19 14.16.14.png"/>
          <p:cNvPicPr/>
          <p:nvPr/>
        </p:nvPicPr>
        <p:blipFill>
          <a:blip r:embed="rId2">
            <a:extLst/>
          </a:blip>
          <a:stretch>
            <a:fillRect/>
          </a:stretch>
        </p:blipFill>
        <p:spPr>
          <a:xfrm>
            <a:off x="2457450" y="3289300"/>
            <a:ext cx="8115300" cy="3175000"/>
          </a:xfrm>
          <a:prstGeom prst="rect">
            <a:avLst/>
          </a:prstGeom>
          <a:ln w="12700">
            <a:miter lim="400000"/>
          </a:ln>
        </p:spPr>
      </p:pic>
      <p:sp>
        <p:nvSpPr>
          <p:cNvPr id="160" name="Shape 160"/>
          <p:cNvSpPr/>
          <p:nvPr/>
        </p:nvSpPr>
        <p:spPr>
          <a:xfrm>
            <a:off x="2361344" y="1878508"/>
            <a:ext cx="8115301" cy="647701"/>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a:solidFill>
                  <a:srgbClr val="FFFFFF"/>
                </a:solidFill>
              </a:defRPr>
            </a:lvl1pPr>
          </a:lstStyle>
          <a:p>
            <a:pPr lvl="0">
              <a:defRPr sz="1800">
                <a:solidFill>
                  <a:srgbClr val="000000"/>
                </a:solidFill>
              </a:defRPr>
            </a:pPr>
            <a:r>
              <a:rPr sz="3600">
                <a:solidFill>
                  <a:srgbClr val="FFFFFF"/>
                </a:solidFill>
              </a:rPr>
              <a:t>3 boyutlu endoanal ultrasonografi </a:t>
            </a:r>
          </a:p>
        </p:txBody>
      </p:sp>
      <p:sp>
        <p:nvSpPr>
          <p:cNvPr id="161" name="Shape 161"/>
          <p:cNvSpPr/>
          <p:nvPr/>
        </p:nvSpPr>
        <p:spPr>
          <a:xfrm>
            <a:off x="2560218" y="6819899"/>
            <a:ext cx="28297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Normal anal sfinkter</a:t>
            </a:r>
          </a:p>
        </p:txBody>
      </p:sp>
      <p:sp>
        <p:nvSpPr>
          <p:cNvPr id="162" name="Shape 162"/>
          <p:cNvSpPr/>
          <p:nvPr/>
        </p:nvSpPr>
        <p:spPr>
          <a:xfrm>
            <a:off x="5912561" y="6819899"/>
            <a:ext cx="465947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Eksternal anal sfinkter kas defekti</a:t>
            </a:r>
          </a:p>
        </p:txBody>
      </p:sp>
      <p:sp>
        <p:nvSpPr>
          <p:cNvPr id="163" name="Shape 163"/>
          <p:cNvSpPr/>
          <p:nvPr/>
        </p:nvSpPr>
        <p:spPr>
          <a:xfrm flipV="1">
            <a:off x="7780308" y="4410338"/>
            <a:ext cx="145442" cy="702172"/>
          </a:xfrm>
          <a:prstGeom prst="line">
            <a:avLst/>
          </a:prstGeom>
          <a:ln w="25400">
            <a:solidFill>
              <a:srgbClr val="F5D328"/>
            </a:solidFill>
            <a:miter lim="400000"/>
            <a:tailEnd type="triangle"/>
          </a:ln>
        </p:spPr>
        <p:txBody>
          <a:bodyPr lIns="0" tIns="0" rIns="0" bIns="0" anchor="ctr"/>
          <a:lstStyle/>
          <a:p>
            <a:pPr lvl="0">
              <a:defRPr sz="2400"/>
            </a:pPr>
            <a:endParaRPr/>
          </a:p>
        </p:txBody>
      </p:sp>
      <p:sp>
        <p:nvSpPr>
          <p:cNvPr id="164" name="Shape 164"/>
          <p:cNvSpPr/>
          <p:nvPr/>
        </p:nvSpPr>
        <p:spPr>
          <a:xfrm flipH="1" flipV="1">
            <a:off x="7144426" y="4805793"/>
            <a:ext cx="631298" cy="325226"/>
          </a:xfrm>
          <a:prstGeom prst="line">
            <a:avLst/>
          </a:prstGeom>
          <a:ln w="25400">
            <a:solidFill>
              <a:srgbClr val="F5D328"/>
            </a:solidFill>
            <a:miter lim="400000"/>
            <a:tailEnd type="triangle"/>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Perineal Ultrasonografi</a:t>
            </a:r>
          </a:p>
        </p:txBody>
      </p:sp>
      <p:pic>
        <p:nvPicPr>
          <p:cNvPr id="167" name="Ekran Resmi 2017-04-20 15.12.56.png"/>
          <p:cNvPicPr/>
          <p:nvPr/>
        </p:nvPicPr>
        <p:blipFill>
          <a:blip r:embed="rId2">
            <a:extLst/>
          </a:blip>
          <a:stretch>
            <a:fillRect/>
          </a:stretch>
        </p:blipFill>
        <p:spPr>
          <a:xfrm>
            <a:off x="3867150" y="2968625"/>
            <a:ext cx="5270500" cy="4749800"/>
          </a:xfrm>
          <a:prstGeom prst="rect">
            <a:avLst/>
          </a:prstGeom>
          <a:ln w="12700">
            <a:miter lim="400000"/>
          </a:ln>
        </p:spPr>
      </p:pic>
      <p:sp>
        <p:nvSpPr>
          <p:cNvPr id="168" name="Shape 168"/>
          <p:cNvSpPr/>
          <p:nvPr/>
        </p:nvSpPr>
        <p:spPr>
          <a:xfrm>
            <a:off x="559257" y="8140699"/>
            <a:ext cx="1188628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Postoperatif sling materyali üretra lümeninden 3-5 mm uzak ise komplikasyon daha az </a:t>
            </a:r>
          </a:p>
        </p:txBody>
      </p:sp>
      <p:sp>
        <p:nvSpPr>
          <p:cNvPr id="169" name="Shape 169"/>
          <p:cNvSpPr/>
          <p:nvPr/>
        </p:nvSpPr>
        <p:spPr>
          <a:xfrm flipV="1">
            <a:off x="5943600" y="5073649"/>
            <a:ext cx="1" cy="225133"/>
          </a:xfrm>
          <a:prstGeom prst="line">
            <a:avLst/>
          </a:prstGeom>
          <a:ln w="25400">
            <a:solidFill>
              <a:srgbClr val="EC5D57"/>
            </a:solidFill>
            <a:miter lim="400000"/>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Ekran Resmi 2017-04-15 21.43.32.png"/>
          <p:cNvPicPr/>
          <p:nvPr/>
        </p:nvPicPr>
        <p:blipFill>
          <a:blip r:embed="rId2">
            <a:extLst/>
          </a:blip>
          <a:stretch>
            <a:fillRect/>
          </a:stretch>
        </p:blipFill>
        <p:spPr>
          <a:xfrm>
            <a:off x="1282700" y="720923"/>
            <a:ext cx="10439400" cy="3149601"/>
          </a:xfrm>
          <a:prstGeom prst="rect">
            <a:avLst/>
          </a:prstGeom>
          <a:ln w="12700">
            <a:miter lim="400000"/>
          </a:ln>
        </p:spPr>
      </p:pic>
      <p:pic>
        <p:nvPicPr>
          <p:cNvPr id="172" name="Ekran Resmi 2017-04-15 21.36.06.png"/>
          <p:cNvPicPr/>
          <p:nvPr/>
        </p:nvPicPr>
        <p:blipFill>
          <a:blip r:embed="rId3">
            <a:extLst/>
          </a:blip>
          <a:stretch>
            <a:fillRect/>
          </a:stretch>
        </p:blipFill>
        <p:spPr>
          <a:xfrm>
            <a:off x="7624838" y="4308475"/>
            <a:ext cx="4530971" cy="3891906"/>
          </a:xfrm>
          <a:prstGeom prst="rect">
            <a:avLst/>
          </a:prstGeom>
          <a:ln w="12700">
            <a:miter lim="400000"/>
          </a:ln>
        </p:spPr>
      </p:pic>
      <p:sp>
        <p:nvSpPr>
          <p:cNvPr id="173" name="Shape 173"/>
          <p:cNvSpPr/>
          <p:nvPr/>
        </p:nvSpPr>
        <p:spPr>
          <a:xfrm>
            <a:off x="829868" y="4746322"/>
            <a:ext cx="5966668" cy="3016211"/>
          </a:xfrm>
          <a:prstGeom prst="rect">
            <a:avLst/>
          </a:prstGeom>
          <a:solidFill>
            <a:srgbClr val="DCDEE0"/>
          </a:solidFill>
          <a:ln w="25400">
            <a:solidFill>
              <a:srgbClr val="861001"/>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endParaRPr sz="2800" dirty="0"/>
          </a:p>
          <a:p>
            <a:pPr lvl="0" algn="l">
              <a:defRPr sz="1800"/>
            </a:pPr>
            <a:endParaRPr sz="2800" dirty="0"/>
          </a:p>
          <a:p>
            <a:pPr lvl="0" algn="l">
              <a:defRPr sz="1800"/>
            </a:pPr>
            <a:r>
              <a:rPr lang="tr-TR" sz="2800" dirty="0" smtClean="0"/>
              <a:t> </a:t>
            </a:r>
            <a:r>
              <a:rPr sz="2800" dirty="0" smtClean="0"/>
              <a:t>Perineal </a:t>
            </a:r>
            <a:r>
              <a:rPr sz="2800" dirty="0"/>
              <a:t>ultrason ile TOT sonrası</a:t>
            </a:r>
          </a:p>
          <a:p>
            <a:pPr lvl="0" algn="l">
              <a:defRPr sz="1800"/>
            </a:pPr>
            <a:r>
              <a:rPr lang="tr-TR" sz="2800" dirty="0" smtClean="0"/>
              <a:t> </a:t>
            </a:r>
            <a:r>
              <a:rPr sz="2800" dirty="0" smtClean="0"/>
              <a:t>pubo</a:t>
            </a:r>
            <a:r>
              <a:rPr sz="2800" dirty="0"/>
              <a:t>-üretral mesafe ve açı ölçülerek</a:t>
            </a:r>
          </a:p>
          <a:p>
            <a:pPr lvl="0" algn="l">
              <a:defRPr sz="1800"/>
            </a:pPr>
            <a:r>
              <a:rPr sz="2800" dirty="0"/>
              <a:t> üretral mobilite derecesi ve meş</a:t>
            </a:r>
          </a:p>
          <a:p>
            <a:pPr lvl="0" algn="l">
              <a:defRPr sz="1800"/>
            </a:pPr>
            <a:r>
              <a:rPr lang="tr-TR" sz="2800" dirty="0" smtClean="0"/>
              <a:t> </a:t>
            </a:r>
            <a:r>
              <a:rPr sz="2800" dirty="0" smtClean="0"/>
              <a:t>lokalizasyonu </a:t>
            </a:r>
            <a:r>
              <a:rPr sz="2800" dirty="0"/>
              <a:t>belirlenir</a:t>
            </a:r>
          </a:p>
          <a:p>
            <a:pPr lvl="0" algn="l">
              <a:defRPr sz="1800"/>
            </a:pPr>
            <a:r>
              <a:rPr lang="tr-TR" sz="2800" dirty="0" smtClean="0"/>
              <a:t>  </a:t>
            </a:r>
            <a:endParaRPr sz="2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282221" y="5784731"/>
            <a:ext cx="4575995" cy="1600438"/>
          </a:xfrm>
          <a:prstGeom prst="rect">
            <a:avLst/>
          </a:prstGeom>
          <a:solidFill>
            <a:srgbClr val="DCDEE0"/>
          </a:solidFill>
          <a:ln w="25400">
            <a:solidFill>
              <a:srgbClr val="861001"/>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lvl1pPr algn="l">
              <a:defRPr sz="2600"/>
            </a:lvl1pPr>
          </a:lstStyle>
          <a:p>
            <a:pPr lvl="0">
              <a:defRPr sz="1800"/>
            </a:pPr>
            <a:r>
              <a:rPr lang="tr-TR" sz="2600" dirty="0" smtClean="0"/>
              <a:t> </a:t>
            </a:r>
            <a:r>
              <a:rPr sz="2600" dirty="0" smtClean="0"/>
              <a:t>TOT </a:t>
            </a:r>
            <a:r>
              <a:rPr sz="2600" dirty="0"/>
              <a:t>de meşin konumunu     </a:t>
            </a:r>
            <a:r>
              <a:rPr lang="tr-TR" sz="2600" dirty="0" smtClean="0"/>
              <a:t> </a:t>
            </a:r>
            <a:r>
              <a:rPr sz="2600" dirty="0" smtClean="0"/>
              <a:t> </a:t>
            </a:r>
            <a:r>
              <a:rPr lang="tr-TR" sz="2600" dirty="0" smtClean="0"/>
              <a:t>           </a:t>
            </a:r>
            <a:r>
              <a:rPr sz="2600" dirty="0" smtClean="0"/>
              <a:t>belirlemede </a:t>
            </a:r>
            <a:r>
              <a:rPr sz="2600" dirty="0"/>
              <a:t>ve gelecekte subjektif kür oranlarına etkisi tahminde yararlı  </a:t>
            </a:r>
          </a:p>
        </p:txBody>
      </p:sp>
      <p:pic>
        <p:nvPicPr>
          <p:cNvPr id="176" name="Ekran Resmi 2017-04-15 23.15.36.png"/>
          <p:cNvPicPr/>
          <p:nvPr/>
        </p:nvPicPr>
        <p:blipFill>
          <a:blip r:embed="rId2">
            <a:extLst/>
          </a:blip>
          <a:stretch>
            <a:fillRect/>
          </a:stretch>
        </p:blipFill>
        <p:spPr>
          <a:xfrm>
            <a:off x="1201886" y="292496"/>
            <a:ext cx="11049001" cy="4622801"/>
          </a:xfrm>
          <a:prstGeom prst="rect">
            <a:avLst/>
          </a:prstGeom>
          <a:ln w="12700">
            <a:miter lim="400000"/>
          </a:ln>
        </p:spPr>
      </p:pic>
      <p:pic>
        <p:nvPicPr>
          <p:cNvPr id="177" name="Ekran Resmi 2017-04-15 23.19.06.png"/>
          <p:cNvPicPr/>
          <p:nvPr/>
        </p:nvPicPr>
        <p:blipFill>
          <a:blip r:embed="rId3">
            <a:extLst/>
          </a:blip>
          <a:stretch>
            <a:fillRect/>
          </a:stretch>
        </p:blipFill>
        <p:spPr>
          <a:xfrm>
            <a:off x="5554460" y="5088780"/>
            <a:ext cx="7179080" cy="3341987"/>
          </a:xfrm>
          <a:prstGeom prst="rect">
            <a:avLst/>
          </a:prstGeom>
          <a:ln w="12700">
            <a:miter lim="400000"/>
          </a:ln>
        </p:spPr>
      </p:pic>
      <p:sp>
        <p:nvSpPr>
          <p:cNvPr id="178" name="Shape 178"/>
          <p:cNvSpPr/>
          <p:nvPr/>
        </p:nvSpPr>
        <p:spPr>
          <a:xfrm>
            <a:off x="6796608" y="8483599"/>
            <a:ext cx="469478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Tomografik Ultrasonografi Görüntüsü</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p>
            <a:pPr lvl="0"/>
            <a:endParaRPr/>
          </a:p>
        </p:txBody>
      </p:sp>
      <p:pic>
        <p:nvPicPr>
          <p:cNvPr id="181" name="Ekran Resmi 2017-03-25 22.31.31.png"/>
          <p:cNvPicPr/>
          <p:nvPr/>
        </p:nvPicPr>
        <p:blipFill>
          <a:blip r:embed="rId2">
            <a:extLst/>
          </a:blip>
          <a:stretch>
            <a:fillRect/>
          </a:stretch>
        </p:blipFill>
        <p:spPr>
          <a:xfrm>
            <a:off x="1022350" y="533151"/>
            <a:ext cx="10960100" cy="7200901"/>
          </a:xfrm>
          <a:prstGeom prst="rect">
            <a:avLst/>
          </a:prstGeom>
          <a:ln w="12700">
            <a:miter lim="400000"/>
          </a:ln>
        </p:spPr>
      </p:pic>
      <p:sp>
        <p:nvSpPr>
          <p:cNvPr id="182" name="Shape 182"/>
          <p:cNvSpPr/>
          <p:nvPr/>
        </p:nvSpPr>
        <p:spPr>
          <a:xfrm>
            <a:off x="396789" y="7829549"/>
            <a:ext cx="12510069"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solidFill>
                  <a:srgbClr val="861001"/>
                </a:solidFill>
              </a:defRPr>
            </a:lvl1pPr>
          </a:lstStyle>
          <a:p>
            <a:pPr lvl="0">
              <a:defRPr sz="1800">
                <a:solidFill>
                  <a:srgbClr val="000000"/>
                </a:solidFill>
              </a:defRPr>
            </a:pPr>
            <a:r>
              <a:rPr sz="3200">
                <a:solidFill>
                  <a:srgbClr val="861001"/>
                </a:solidFill>
              </a:rPr>
              <a:t>Postoperatif ultrasonografi sling ayarı konusunda bilgi verebilir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1066800" y="1016000"/>
            <a:ext cx="10464800" cy="1275706"/>
          </a:xfrm>
          <a:prstGeom prst="rect">
            <a:avLst/>
          </a:prstGeom>
          <a:solidFill>
            <a:srgbClr val="861001"/>
          </a:solidFill>
        </p:spPr>
        <p:txBody>
          <a:bodyPr/>
          <a:lstStyle>
            <a:lvl1pPr defTabSz="560831">
              <a:defRPr sz="7679">
                <a:solidFill>
                  <a:srgbClr val="FFFFFF"/>
                </a:solidFill>
              </a:defRPr>
            </a:lvl1pPr>
          </a:lstStyle>
          <a:p>
            <a:pPr lvl="0">
              <a:defRPr sz="1800">
                <a:solidFill>
                  <a:srgbClr val="000000"/>
                </a:solidFill>
              </a:defRPr>
            </a:pPr>
            <a:r>
              <a:rPr sz="7679">
                <a:solidFill>
                  <a:srgbClr val="FFFFFF"/>
                </a:solidFill>
              </a:rPr>
              <a:t>Prevalans</a:t>
            </a:r>
          </a:p>
        </p:txBody>
      </p:sp>
      <p:sp>
        <p:nvSpPr>
          <p:cNvPr id="42" name="Shape 42"/>
          <p:cNvSpPr>
            <a:spLocks noGrp="1"/>
          </p:cNvSpPr>
          <p:nvPr>
            <p:ph type="body" idx="1"/>
          </p:nvPr>
        </p:nvSpPr>
        <p:spPr>
          <a:xfrm>
            <a:off x="1066800" y="3547119"/>
            <a:ext cx="10464800" cy="3675362"/>
          </a:xfrm>
          <a:prstGeom prst="rect">
            <a:avLst/>
          </a:prstGeom>
          <a:solidFill>
            <a:srgbClr val="DCDEE0"/>
          </a:solidFill>
          <a:ln w="38100">
            <a:solidFill>
              <a:srgbClr val="C82506"/>
            </a:solidFill>
          </a:ln>
        </p:spPr>
        <p:txBody>
          <a:bodyPr/>
          <a:lstStyle/>
          <a:p>
            <a:pPr marL="253745" lvl="0" indent="-253745" algn="l" defTabSz="338327">
              <a:defRPr sz="1800"/>
            </a:pPr>
            <a:endParaRPr sz="2368"/>
          </a:p>
          <a:p>
            <a:pPr marL="253745" lvl="0" indent="-253745" algn="l" defTabSz="338327">
              <a:defRPr sz="1800"/>
            </a:pPr>
            <a:r>
              <a:rPr sz="2368"/>
              <a:t>        Ortalama prevalans % 20</a:t>
            </a:r>
          </a:p>
          <a:p>
            <a:pPr marL="253745" lvl="0" indent="-253745" algn="l" defTabSz="338327">
              <a:defRPr sz="1800"/>
            </a:pPr>
            <a:r>
              <a:rPr sz="2368"/>
              <a:t>        Postmenapozal kadınlarda % 50</a:t>
            </a:r>
          </a:p>
          <a:p>
            <a:pPr marL="253745" lvl="0" indent="-253745" algn="l" defTabSz="338327">
              <a:defRPr sz="1800"/>
            </a:pPr>
            <a:r>
              <a:rPr sz="2368"/>
              <a:t>        Premenapozal kadınlarda % 21</a:t>
            </a:r>
          </a:p>
          <a:p>
            <a:pPr marL="253745" lvl="0" indent="-253745" algn="l" defTabSz="338327">
              <a:defRPr sz="1800"/>
            </a:pPr>
            <a:r>
              <a:rPr sz="2368"/>
              <a:t>        15-65 yaşları arasında % 10-30</a:t>
            </a:r>
          </a:p>
          <a:p>
            <a:pPr marL="253745" lvl="0" indent="-253745" algn="l" defTabSz="338327">
              <a:defRPr sz="1800"/>
            </a:pPr>
            <a:r>
              <a:rPr sz="2368"/>
              <a:t>        30-59 yaş arası % 26</a:t>
            </a:r>
          </a:p>
          <a:p>
            <a:pPr marL="253745" lvl="0" indent="-253745" algn="l" defTabSz="338327">
              <a:defRPr sz="1800"/>
            </a:pPr>
            <a:r>
              <a:rPr sz="2368"/>
              <a:t>        Türkiye % 24</a:t>
            </a:r>
          </a:p>
          <a:p>
            <a:pPr marL="253745" lvl="0" indent="-253745" algn="l" defTabSz="338327">
              <a:defRPr sz="1800"/>
            </a:pPr>
            <a:r>
              <a:rPr sz="2368">
                <a:latin typeface="Calibri"/>
                <a:ea typeface="Calibri"/>
                <a:cs typeface="Calibri"/>
                <a:sym typeface="Calibri"/>
              </a:rPr>
              <a:t>                                                                                                  </a:t>
            </a:r>
            <a:r>
              <a:rPr sz="2368"/>
              <a:t>   </a:t>
            </a:r>
            <a:r>
              <a:rPr sz="1332"/>
              <a:t>I. Koçak. Eur Urol 2005                                     </a:t>
            </a:r>
          </a:p>
          <a:p>
            <a:pPr marL="253745" lvl="0" indent="-253745" algn="l" defTabSz="338327">
              <a:defRPr sz="1800"/>
            </a:pPr>
            <a:r>
              <a:rPr sz="2368"/>
              <a:t>                                                                                 </a:t>
            </a:r>
            <a:r>
              <a:rPr sz="1332"/>
              <a:t>Botlero R. Int J Urol 2008</a:t>
            </a:r>
          </a:p>
        </p:txBody>
      </p:sp>
      <p:sp>
        <p:nvSpPr>
          <p:cNvPr id="43" name="Shape 43"/>
          <p:cNvSpPr/>
          <p:nvPr/>
        </p:nvSpPr>
        <p:spPr>
          <a:xfrm>
            <a:off x="8057896" y="4959350"/>
            <a:ext cx="1435609" cy="647701"/>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a:solidFill>
                  <a:srgbClr val="FFFFFF"/>
                </a:solidFill>
              </a:defRPr>
            </a:lvl1pPr>
          </a:lstStyle>
          <a:p>
            <a:pPr lvl="0">
              <a:defRPr sz="1800">
                <a:solidFill>
                  <a:srgbClr val="000000"/>
                </a:solidFill>
              </a:defRPr>
            </a:pPr>
            <a:r>
              <a:rPr sz="3600">
                <a:solidFill>
                  <a:srgbClr val="FFFFFF"/>
                </a:solidFill>
              </a:rPr>
              <a:t>%4-35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1270000" y="1638300"/>
            <a:ext cx="10464800" cy="1130300"/>
          </a:xfrm>
          <a:prstGeom prst="rect">
            <a:avLst/>
          </a:prstGeom>
          <a:solidFill>
            <a:srgbClr val="861001"/>
          </a:solidFill>
        </p:spPr>
        <p:txBody>
          <a:bodyPr/>
          <a:lstStyle>
            <a:lvl1pPr>
              <a:defRPr sz="6500">
                <a:solidFill>
                  <a:srgbClr val="FFFFFF"/>
                </a:solidFill>
              </a:defRPr>
            </a:lvl1pPr>
          </a:lstStyle>
          <a:p>
            <a:pPr lvl="0">
              <a:defRPr sz="1800">
                <a:solidFill>
                  <a:srgbClr val="000000"/>
                </a:solidFill>
              </a:defRPr>
            </a:pPr>
            <a:r>
              <a:rPr sz="6500">
                <a:solidFill>
                  <a:srgbClr val="FFFFFF"/>
                </a:solidFill>
              </a:rPr>
              <a:t>Mesane Duvar Kalınlığı</a:t>
            </a:r>
          </a:p>
        </p:txBody>
      </p:sp>
      <p:sp>
        <p:nvSpPr>
          <p:cNvPr id="185" name="Shape 185"/>
          <p:cNvSpPr>
            <a:spLocks noGrp="1"/>
          </p:cNvSpPr>
          <p:nvPr>
            <p:ph type="body" idx="1"/>
          </p:nvPr>
        </p:nvSpPr>
        <p:spPr>
          <a:xfrm>
            <a:off x="1549400" y="3813720"/>
            <a:ext cx="4286846" cy="4508501"/>
          </a:xfrm>
          <a:prstGeom prst="rect">
            <a:avLst/>
          </a:prstGeom>
          <a:solidFill>
            <a:srgbClr val="DCDEE0"/>
          </a:solidFill>
          <a:ln w="25400">
            <a:solidFill>
              <a:srgbClr val="C82506"/>
            </a:solidFill>
          </a:ln>
        </p:spPr>
        <p:txBody>
          <a:bodyPr/>
          <a:lstStyle/>
          <a:p>
            <a:pPr marL="342900" lvl="0" indent="-342900" algn="l" defTabSz="457200">
              <a:defRPr sz="1800"/>
            </a:pPr>
            <a:r>
              <a:rPr sz="2800">
                <a:latin typeface="Calibri"/>
                <a:ea typeface="Calibri"/>
                <a:cs typeface="Calibri"/>
                <a:sym typeface="Calibri"/>
              </a:rPr>
              <a:t>      </a:t>
            </a:r>
          </a:p>
          <a:p>
            <a:pPr marL="342900" lvl="0" indent="-342900" algn="l" defTabSz="457200">
              <a:defRPr sz="1800"/>
            </a:pPr>
            <a:r>
              <a:rPr sz="2800">
                <a:latin typeface="Calibri"/>
                <a:ea typeface="Calibri"/>
                <a:cs typeface="Calibri"/>
                <a:sym typeface="Calibri"/>
              </a:rPr>
              <a:t>      </a:t>
            </a:r>
          </a:p>
          <a:p>
            <a:pPr marL="342900" lvl="0" indent="-342900" algn="l" defTabSz="457200">
              <a:defRPr sz="1800"/>
            </a:pPr>
            <a:r>
              <a:rPr sz="2800">
                <a:latin typeface="Calibri"/>
                <a:ea typeface="Calibri"/>
                <a:cs typeface="Calibri"/>
                <a:sym typeface="Calibri"/>
              </a:rPr>
              <a:t>      </a:t>
            </a:r>
            <a:r>
              <a:rPr sz="3200"/>
              <a:t>Tedavi başarısını</a:t>
            </a:r>
          </a:p>
          <a:p>
            <a:pPr marL="342900" lvl="0" indent="-342900" algn="l" defTabSz="457200">
              <a:defRPr sz="1800"/>
            </a:pPr>
            <a:r>
              <a:rPr sz="3200"/>
              <a:t>    ön görmede</a:t>
            </a:r>
          </a:p>
          <a:p>
            <a:pPr marL="342900" lvl="0" indent="-342900" algn="l" defTabSz="457200">
              <a:defRPr sz="1800"/>
            </a:pPr>
            <a:r>
              <a:rPr sz="3200"/>
              <a:t>    </a:t>
            </a:r>
            <a:r>
              <a:rPr sz="3200">
                <a:solidFill>
                  <a:srgbClr val="C82506"/>
                </a:solidFill>
              </a:rPr>
              <a:t>MDK</a:t>
            </a:r>
            <a:r>
              <a:rPr sz="3200"/>
              <a:t> arttıkça</a:t>
            </a:r>
          </a:p>
          <a:p>
            <a:pPr marL="342900" lvl="0" indent="-342900" algn="l" defTabSz="457200">
              <a:defRPr sz="1800"/>
            </a:pPr>
            <a:r>
              <a:rPr sz="3200"/>
              <a:t>    tedavi başarısı     		azalıyor</a:t>
            </a:r>
          </a:p>
          <a:p>
            <a:pPr marL="342900" lvl="0" indent="-342900" algn="l" defTabSz="457200">
              <a:defRPr sz="1800"/>
            </a:pPr>
            <a:endParaRPr sz="2800">
              <a:latin typeface="Calibri"/>
              <a:ea typeface="Calibri"/>
              <a:cs typeface="Calibri"/>
              <a:sym typeface="Calibri"/>
            </a:endParaRPr>
          </a:p>
        </p:txBody>
      </p:sp>
      <p:pic>
        <p:nvPicPr>
          <p:cNvPr id="186" name="pasted-image.pdf"/>
          <p:cNvPicPr/>
          <p:nvPr/>
        </p:nvPicPr>
        <p:blipFill>
          <a:blip r:embed="rId2">
            <a:extLst/>
          </a:blip>
          <a:stretch>
            <a:fillRect/>
          </a:stretch>
        </p:blipFill>
        <p:spPr>
          <a:xfrm>
            <a:off x="7226300" y="3803650"/>
            <a:ext cx="4191000" cy="45085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1"/>
          </p:nvPr>
        </p:nvSpPr>
        <p:spPr>
          <a:xfrm>
            <a:off x="933946" y="7327900"/>
            <a:ext cx="11136908" cy="1143000"/>
          </a:xfrm>
          <a:prstGeom prst="rect">
            <a:avLst/>
          </a:prstGeom>
        </p:spPr>
        <p:txBody>
          <a:bodyPr/>
          <a:lstStyle/>
          <a:p>
            <a:pPr lvl="0">
              <a:defRPr sz="1800"/>
            </a:pPr>
            <a:r>
              <a:rPr sz="3200"/>
              <a:t>SUI: 5.05 mm, DO: 4.98 mm, MUI: 5.31mm  </a:t>
            </a:r>
          </a:p>
        </p:txBody>
      </p:sp>
      <p:pic>
        <p:nvPicPr>
          <p:cNvPr id="189" name="Ekran Resmi 2016-08-31 21.00.23.png"/>
          <p:cNvPicPr/>
          <p:nvPr/>
        </p:nvPicPr>
        <p:blipFill>
          <a:blip r:embed="rId2">
            <a:extLst/>
          </a:blip>
          <a:stretch>
            <a:fillRect/>
          </a:stretch>
        </p:blipFill>
        <p:spPr>
          <a:xfrm>
            <a:off x="303609" y="562867"/>
            <a:ext cx="11404601" cy="2755901"/>
          </a:xfrm>
          <a:prstGeom prst="rect">
            <a:avLst/>
          </a:prstGeom>
          <a:ln w="12700">
            <a:miter lim="400000"/>
          </a:ln>
        </p:spPr>
      </p:pic>
      <p:pic>
        <p:nvPicPr>
          <p:cNvPr id="190" name="Ekran Resmi 2016-08-31 21.01.46.png"/>
          <p:cNvPicPr/>
          <p:nvPr/>
        </p:nvPicPr>
        <p:blipFill>
          <a:blip r:embed="rId3">
            <a:extLst/>
          </a:blip>
          <a:stretch>
            <a:fillRect/>
          </a:stretch>
        </p:blipFill>
        <p:spPr>
          <a:xfrm>
            <a:off x="2273498" y="3324820"/>
            <a:ext cx="3441701" cy="317501"/>
          </a:xfrm>
          <a:prstGeom prst="rect">
            <a:avLst/>
          </a:prstGeom>
          <a:ln w="12700">
            <a:miter lim="400000"/>
          </a:ln>
        </p:spPr>
      </p:pic>
      <p:pic>
        <p:nvPicPr>
          <p:cNvPr id="191" name="Ekran Resmi 2016-08-31 21.04.57.png"/>
          <p:cNvPicPr/>
          <p:nvPr/>
        </p:nvPicPr>
        <p:blipFill>
          <a:blip r:embed="rId4">
            <a:extLst/>
          </a:blip>
          <a:stretch>
            <a:fillRect/>
          </a:stretch>
        </p:blipFill>
        <p:spPr>
          <a:xfrm>
            <a:off x="1003300" y="4456062"/>
            <a:ext cx="10934700" cy="1930401"/>
          </a:xfrm>
          <a:prstGeom prst="rect">
            <a:avLst/>
          </a:prstGeom>
          <a:ln w="25400">
            <a:solidFill>
              <a:srgbClr val="164F86"/>
            </a:solidFill>
            <a:miter lim="400000"/>
          </a:ln>
        </p:spPr>
      </p:pic>
      <p:sp>
        <p:nvSpPr>
          <p:cNvPr id="192" name="Shape 192"/>
          <p:cNvSpPr/>
          <p:nvPr/>
        </p:nvSpPr>
        <p:spPr>
          <a:xfrm>
            <a:off x="4047245" y="5181649"/>
            <a:ext cx="1226686" cy="1"/>
          </a:xfrm>
          <a:prstGeom prst="line">
            <a:avLst/>
          </a:prstGeom>
          <a:ln w="25400">
            <a:solidFill>
              <a:srgbClr val="C82506"/>
            </a:solidFill>
            <a:miter lim="400000"/>
          </a:ln>
        </p:spPr>
        <p:txBody>
          <a:bodyPr lIns="0" tIns="0" rIns="0" bIns="0" anchor="ctr"/>
          <a:lstStyle/>
          <a:p>
            <a:pPr lvl="0">
              <a:defRPr sz="2400"/>
            </a:pPr>
            <a:endParaRPr/>
          </a:p>
        </p:txBody>
      </p:sp>
      <p:sp>
        <p:nvSpPr>
          <p:cNvPr id="193" name="Shape 193"/>
          <p:cNvSpPr/>
          <p:nvPr/>
        </p:nvSpPr>
        <p:spPr>
          <a:xfrm>
            <a:off x="3264615" y="5422900"/>
            <a:ext cx="1226687" cy="0"/>
          </a:xfrm>
          <a:prstGeom prst="line">
            <a:avLst/>
          </a:prstGeom>
          <a:ln w="25400">
            <a:solidFill>
              <a:srgbClr val="C82506"/>
            </a:solidFill>
            <a:miter lim="400000"/>
          </a:ln>
        </p:spPr>
        <p:txBody>
          <a:bodyPr lIns="0" tIns="0" rIns="0" bIns="0" anchor="ctr"/>
          <a:lstStyle/>
          <a:p>
            <a:pPr lvl="0">
              <a:defRPr sz="2400"/>
            </a:pPr>
            <a:endParaRPr/>
          </a:p>
        </p:txBody>
      </p:sp>
      <p:sp>
        <p:nvSpPr>
          <p:cNvPr id="194" name="Shape 194"/>
          <p:cNvSpPr/>
          <p:nvPr/>
        </p:nvSpPr>
        <p:spPr>
          <a:xfrm>
            <a:off x="9031205" y="5435600"/>
            <a:ext cx="1795472" cy="0"/>
          </a:xfrm>
          <a:prstGeom prst="line">
            <a:avLst/>
          </a:prstGeom>
          <a:ln w="25400">
            <a:solidFill>
              <a:srgbClr val="C82506"/>
            </a:solidFill>
            <a:miter lim="400000"/>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Sistoskopi</a:t>
            </a:r>
          </a:p>
        </p:txBody>
      </p:sp>
      <p:sp>
        <p:nvSpPr>
          <p:cNvPr id="197" name="Shape 197"/>
          <p:cNvSpPr/>
          <p:nvPr/>
        </p:nvSpPr>
        <p:spPr>
          <a:xfrm>
            <a:off x="2913380" y="4184650"/>
            <a:ext cx="7178041"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Tekrarlayan idrar yolu enfeksiyonu</a:t>
            </a:r>
          </a:p>
          <a:p>
            <a:pPr lvl="0">
              <a:defRPr sz="1800"/>
            </a:pPr>
            <a:r>
              <a:rPr sz="3600"/>
              <a:t>Mesanede yabancı cisim</a:t>
            </a:r>
          </a:p>
          <a:p>
            <a:pPr lvl="0">
              <a:defRPr sz="1800"/>
            </a:pPr>
            <a:r>
              <a:rPr sz="3600"/>
              <a:t>Meş erozyonu</a:t>
            </a:r>
          </a:p>
          <a:p>
            <a:pPr lvl="0">
              <a:defRPr sz="1800"/>
            </a:pPr>
            <a:r>
              <a:rPr sz="3600"/>
              <a:t>Hematüri</a:t>
            </a:r>
          </a:p>
        </p:txBody>
      </p:sp>
      <p:sp>
        <p:nvSpPr>
          <p:cNvPr id="198" name="Shape 198"/>
          <p:cNvSpPr/>
          <p:nvPr/>
        </p:nvSpPr>
        <p:spPr>
          <a:xfrm>
            <a:off x="2143273" y="3950355"/>
            <a:ext cx="8718254" cy="401093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C82506">
              <a:alpha val="11683"/>
            </a:srgbClr>
          </a:solidFill>
          <a:ln w="25400">
            <a:solidFill>
              <a:srgbClr val="861001">
                <a:alpha val="11683"/>
              </a:srgbClr>
            </a:solidFill>
            <a:miter lim="400000"/>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Ekran Resmi 2017-04-19 11.22.34.png"/>
          <p:cNvPicPr/>
          <p:nvPr/>
        </p:nvPicPr>
        <p:blipFill>
          <a:blip r:embed="rId2">
            <a:extLst/>
          </a:blip>
          <a:stretch>
            <a:fillRect/>
          </a:stretch>
        </p:blipFill>
        <p:spPr>
          <a:xfrm>
            <a:off x="7006443" y="2129035"/>
            <a:ext cx="5013798" cy="5774930"/>
          </a:xfrm>
          <a:prstGeom prst="rect">
            <a:avLst/>
          </a:prstGeom>
          <a:ln w="12700">
            <a:miter lim="400000"/>
          </a:ln>
        </p:spPr>
      </p:pic>
      <p:pic>
        <p:nvPicPr>
          <p:cNvPr id="201" name="Ekran Resmi 2017-04-19 11.22.11.png"/>
          <p:cNvPicPr/>
          <p:nvPr/>
        </p:nvPicPr>
        <p:blipFill>
          <a:blip r:embed="rId3">
            <a:extLst/>
          </a:blip>
          <a:stretch>
            <a:fillRect/>
          </a:stretch>
        </p:blipFill>
        <p:spPr>
          <a:xfrm>
            <a:off x="947439" y="2127250"/>
            <a:ext cx="5245101" cy="5778500"/>
          </a:xfrm>
          <a:prstGeom prst="rect">
            <a:avLst/>
          </a:prstGeom>
          <a:ln w="12700">
            <a:miter lim="400000"/>
          </a:ln>
        </p:spPr>
      </p:pic>
      <p:sp>
        <p:nvSpPr>
          <p:cNvPr id="202" name="Shape 202"/>
          <p:cNvSpPr/>
          <p:nvPr/>
        </p:nvSpPr>
        <p:spPr>
          <a:xfrm>
            <a:off x="3106389" y="1041400"/>
            <a:ext cx="9272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IVP </a:t>
            </a:r>
          </a:p>
        </p:txBody>
      </p:sp>
      <p:sp>
        <p:nvSpPr>
          <p:cNvPr id="203" name="Shape 203"/>
          <p:cNvSpPr/>
          <p:nvPr/>
        </p:nvSpPr>
        <p:spPr>
          <a:xfrm>
            <a:off x="883825" y="8197849"/>
            <a:ext cx="537233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Sol böbrek toplayıcı sistemde duplikasyon</a:t>
            </a:r>
          </a:p>
        </p:txBody>
      </p:sp>
      <p:sp>
        <p:nvSpPr>
          <p:cNvPr id="204" name="Shape 204"/>
          <p:cNvSpPr/>
          <p:nvPr/>
        </p:nvSpPr>
        <p:spPr>
          <a:xfrm>
            <a:off x="7423709" y="1041400"/>
            <a:ext cx="41792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Antegrad pyelografi</a:t>
            </a:r>
          </a:p>
        </p:txBody>
      </p:sp>
      <p:sp>
        <p:nvSpPr>
          <p:cNvPr id="205" name="Shape 205"/>
          <p:cNvSpPr/>
          <p:nvPr/>
        </p:nvSpPr>
        <p:spPr>
          <a:xfrm>
            <a:off x="7962938" y="8197849"/>
            <a:ext cx="310080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Sağ üretero-vajinal fistül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Ekran Resmi 2017-04-19 11.31.18.png"/>
          <p:cNvPicPr/>
          <p:nvPr/>
        </p:nvPicPr>
        <p:blipFill>
          <a:blip r:embed="rId2">
            <a:extLst/>
          </a:blip>
          <a:stretch>
            <a:fillRect/>
          </a:stretch>
        </p:blipFill>
        <p:spPr>
          <a:xfrm>
            <a:off x="3848100" y="1996826"/>
            <a:ext cx="5308600" cy="6184901"/>
          </a:xfrm>
          <a:prstGeom prst="rect">
            <a:avLst/>
          </a:prstGeom>
          <a:ln w="12700">
            <a:miter lim="400000"/>
          </a:ln>
        </p:spPr>
      </p:pic>
      <p:sp>
        <p:nvSpPr>
          <p:cNvPr id="208" name="Shape 208"/>
          <p:cNvSpPr/>
          <p:nvPr/>
        </p:nvSpPr>
        <p:spPr>
          <a:xfrm>
            <a:off x="5492673" y="1054100"/>
            <a:ext cx="20194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Sistografi</a:t>
            </a:r>
          </a:p>
        </p:txBody>
      </p:sp>
      <p:sp>
        <p:nvSpPr>
          <p:cNvPr id="209" name="Shape 209"/>
          <p:cNvSpPr/>
          <p:nvPr/>
        </p:nvSpPr>
        <p:spPr>
          <a:xfrm>
            <a:off x="3494785" y="8467903"/>
            <a:ext cx="5919482" cy="77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2200" dirty="0"/>
              <a:t>Mesaneye üretral kateter ile retrograd kontrast </a:t>
            </a:r>
          </a:p>
          <a:p>
            <a:pPr lvl="0" algn="l">
              <a:defRPr sz="1800"/>
            </a:pPr>
            <a:r>
              <a:rPr lang="tr-TR" sz="2200" dirty="0" smtClean="0"/>
              <a:t>       </a:t>
            </a:r>
            <a:r>
              <a:rPr sz="2200" dirty="0" smtClean="0"/>
              <a:t>instilasyonu </a:t>
            </a:r>
            <a:r>
              <a:rPr sz="2200" dirty="0"/>
              <a:t>sonrası vezikovajinal fistül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Ekran Resmi 2017-04-19 11.43.52.png"/>
          <p:cNvPicPr/>
          <p:nvPr/>
        </p:nvPicPr>
        <p:blipFill>
          <a:blip r:embed="rId2">
            <a:extLst/>
          </a:blip>
          <a:stretch>
            <a:fillRect/>
          </a:stretch>
        </p:blipFill>
        <p:spPr>
          <a:xfrm>
            <a:off x="653193" y="2142678"/>
            <a:ext cx="5793825" cy="6172598"/>
          </a:xfrm>
          <a:prstGeom prst="rect">
            <a:avLst/>
          </a:prstGeom>
          <a:ln w="12700">
            <a:miter lim="400000"/>
          </a:ln>
        </p:spPr>
      </p:pic>
      <p:sp>
        <p:nvSpPr>
          <p:cNvPr id="212" name="Shape 212"/>
          <p:cNvSpPr/>
          <p:nvPr/>
        </p:nvSpPr>
        <p:spPr>
          <a:xfrm>
            <a:off x="1151176" y="1200150"/>
            <a:ext cx="47978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Voiding sistoüretrografi</a:t>
            </a:r>
          </a:p>
        </p:txBody>
      </p:sp>
      <p:sp>
        <p:nvSpPr>
          <p:cNvPr id="213" name="Shape 213"/>
          <p:cNvSpPr/>
          <p:nvPr/>
        </p:nvSpPr>
        <p:spPr>
          <a:xfrm>
            <a:off x="1547213" y="8495803"/>
            <a:ext cx="4005784"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200"/>
              <a:t>Proksimal subüretral divertikül </a:t>
            </a:r>
          </a:p>
          <a:p>
            <a:pPr lvl="0">
              <a:defRPr sz="1800"/>
            </a:pPr>
            <a:r>
              <a:rPr sz="2200"/>
              <a:t>üç tane küçük</a:t>
            </a:r>
          </a:p>
        </p:txBody>
      </p:sp>
      <p:pic>
        <p:nvPicPr>
          <p:cNvPr id="214" name="Ekran Resmi 2017-04-19 11.49.23.png"/>
          <p:cNvPicPr/>
          <p:nvPr/>
        </p:nvPicPr>
        <p:blipFill>
          <a:blip r:embed="rId3">
            <a:extLst/>
          </a:blip>
          <a:stretch>
            <a:fillRect/>
          </a:stretch>
        </p:blipFill>
        <p:spPr>
          <a:xfrm>
            <a:off x="7011640" y="895350"/>
            <a:ext cx="5334001" cy="7429500"/>
          </a:xfrm>
          <a:prstGeom prst="rect">
            <a:avLst/>
          </a:prstGeom>
          <a:ln w="12700">
            <a:miter lim="400000"/>
          </a:ln>
        </p:spPr>
      </p:pic>
      <p:sp>
        <p:nvSpPr>
          <p:cNvPr id="215" name="Shape 215"/>
          <p:cNvSpPr/>
          <p:nvPr/>
        </p:nvSpPr>
        <p:spPr>
          <a:xfrm>
            <a:off x="7649904" y="8495803"/>
            <a:ext cx="4057473"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200"/>
              <a:t>Pozitif basınçlı üretrografide </a:t>
            </a:r>
          </a:p>
          <a:p>
            <a:pPr lvl="0">
              <a:defRPr sz="1800"/>
            </a:pPr>
            <a:r>
              <a:rPr sz="2200"/>
              <a:t>multi-loküle subüretral divertikül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a:solidFill>
            <a:srgbClr val="861001"/>
          </a:solidFill>
        </p:spPr>
        <p:txBody>
          <a:bodyPr/>
          <a:lstStyle>
            <a:lvl1pPr>
              <a:defRPr sz="6000">
                <a:solidFill>
                  <a:srgbClr val="FFFFFF"/>
                </a:solidFill>
              </a:defRPr>
            </a:lvl1pPr>
          </a:lstStyle>
          <a:p>
            <a:pPr lvl="0">
              <a:defRPr sz="1800">
                <a:solidFill>
                  <a:srgbClr val="000000"/>
                </a:solidFill>
              </a:defRPr>
            </a:pPr>
            <a:r>
              <a:rPr sz="6000">
                <a:solidFill>
                  <a:srgbClr val="FFFFFF"/>
                </a:solidFill>
              </a:rPr>
              <a:t>Magnetic Resonance Imaging</a:t>
            </a:r>
          </a:p>
        </p:txBody>
      </p:sp>
      <p:pic>
        <p:nvPicPr>
          <p:cNvPr id="218" name="Ekran Resmi 2017-04-20 21.40.04.png"/>
          <p:cNvPicPr/>
          <p:nvPr/>
        </p:nvPicPr>
        <p:blipFill>
          <a:blip r:embed="rId2">
            <a:extLst/>
          </a:blip>
          <a:stretch>
            <a:fillRect/>
          </a:stretch>
        </p:blipFill>
        <p:spPr>
          <a:xfrm>
            <a:off x="4089400" y="3588692"/>
            <a:ext cx="4826000" cy="2819401"/>
          </a:xfrm>
          <a:prstGeom prst="rect">
            <a:avLst/>
          </a:prstGeom>
          <a:ln w="12700">
            <a:miter lim="400000"/>
          </a:ln>
        </p:spPr>
      </p:pic>
      <p:sp>
        <p:nvSpPr>
          <p:cNvPr id="219" name="Shape 219"/>
          <p:cNvSpPr/>
          <p:nvPr/>
        </p:nvSpPr>
        <p:spPr>
          <a:xfrm>
            <a:off x="4192778" y="6864349"/>
            <a:ext cx="492404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lvl="0">
              <a:defRPr sz="1800"/>
            </a:pPr>
            <a:r>
              <a:rPr sz="3200"/>
              <a:t>Kompleks üretral divertikül</a:t>
            </a:r>
          </a:p>
        </p:txBody>
      </p:sp>
      <p:pic>
        <p:nvPicPr>
          <p:cNvPr id="220" name="Ekran Resmi 2017-04-20 21.45.14.png"/>
          <p:cNvPicPr/>
          <p:nvPr/>
        </p:nvPicPr>
        <p:blipFill>
          <a:blip r:embed="rId3">
            <a:extLst/>
          </a:blip>
          <a:stretch>
            <a:fillRect/>
          </a:stretch>
        </p:blipFill>
        <p:spPr>
          <a:xfrm>
            <a:off x="3900289" y="7679977"/>
            <a:ext cx="5689601" cy="10414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a:solidFill>
            <a:srgbClr val="861001"/>
          </a:solidFill>
        </p:spPr>
        <p:txBody>
          <a:bodyPr/>
          <a:lstStyle>
            <a:lvl1pPr>
              <a:defRPr sz="6000">
                <a:solidFill>
                  <a:srgbClr val="FFFFFF"/>
                </a:solidFill>
              </a:defRPr>
            </a:lvl1pPr>
          </a:lstStyle>
          <a:p>
            <a:pPr lvl="0">
              <a:defRPr sz="1800">
                <a:solidFill>
                  <a:srgbClr val="000000"/>
                </a:solidFill>
              </a:defRPr>
            </a:pPr>
            <a:r>
              <a:rPr sz="6000">
                <a:solidFill>
                  <a:srgbClr val="FFFFFF"/>
                </a:solidFill>
              </a:rPr>
              <a:t>Magnetic Resonance Imaging</a:t>
            </a:r>
          </a:p>
        </p:txBody>
      </p:sp>
      <p:pic>
        <p:nvPicPr>
          <p:cNvPr id="223" name="Ekran Resmi 2017-04-20 22.15.43.png"/>
          <p:cNvPicPr/>
          <p:nvPr/>
        </p:nvPicPr>
        <p:blipFill>
          <a:blip r:embed="rId2">
            <a:extLst/>
          </a:blip>
          <a:stretch>
            <a:fillRect/>
          </a:stretch>
        </p:blipFill>
        <p:spPr>
          <a:xfrm>
            <a:off x="2425700" y="3048000"/>
            <a:ext cx="8153400" cy="4241800"/>
          </a:xfrm>
          <a:prstGeom prst="rect">
            <a:avLst/>
          </a:prstGeom>
          <a:ln w="12700">
            <a:miter lim="400000"/>
          </a:ln>
        </p:spPr>
      </p:pic>
      <p:sp>
        <p:nvSpPr>
          <p:cNvPr id="224" name="Shape 224"/>
          <p:cNvSpPr/>
          <p:nvPr/>
        </p:nvSpPr>
        <p:spPr>
          <a:xfrm>
            <a:off x="3237953" y="7575549"/>
            <a:ext cx="6528894"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Üç boyutlu dinamik MRI</a:t>
            </a:r>
          </a:p>
          <a:p>
            <a:pPr lvl="0">
              <a:defRPr sz="1800"/>
            </a:pPr>
            <a:r>
              <a:rPr sz="3000"/>
              <a:t>Ciddi pelvik taban hasarı (perinosel)</a:t>
            </a:r>
            <a:r>
              <a:rPr sz="3600"/>
              <a:t>  </a:t>
            </a:r>
          </a:p>
        </p:txBody>
      </p:sp>
      <p:sp>
        <p:nvSpPr>
          <p:cNvPr id="225" name="Shape 225"/>
          <p:cNvSpPr/>
          <p:nvPr/>
        </p:nvSpPr>
        <p:spPr>
          <a:xfrm>
            <a:off x="3706164" y="6692899"/>
            <a:ext cx="1401472" cy="469901"/>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FFFFFF"/>
                </a:solidFill>
              </a:defRPr>
            </a:lvl1pPr>
          </a:lstStyle>
          <a:p>
            <a:pPr lvl="0">
              <a:defRPr sz="1800">
                <a:solidFill>
                  <a:srgbClr val="000000"/>
                </a:solidFill>
              </a:defRPr>
            </a:pPr>
            <a:r>
              <a:rPr sz="2400">
                <a:solidFill>
                  <a:srgbClr val="FFFFFF"/>
                </a:solidFill>
              </a:rPr>
              <a:t>Dinlenme</a:t>
            </a:r>
          </a:p>
        </p:txBody>
      </p:sp>
      <p:sp>
        <p:nvSpPr>
          <p:cNvPr id="226" name="Shape 226"/>
          <p:cNvSpPr/>
          <p:nvPr/>
        </p:nvSpPr>
        <p:spPr>
          <a:xfrm>
            <a:off x="8053831" y="6692899"/>
            <a:ext cx="1011937" cy="469901"/>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FFFFFF"/>
                </a:solidFill>
              </a:defRPr>
            </a:lvl1pPr>
          </a:lstStyle>
          <a:p>
            <a:pPr lvl="0">
              <a:defRPr sz="1800">
                <a:solidFill>
                  <a:srgbClr val="000000"/>
                </a:solidFill>
              </a:defRPr>
            </a:pPr>
            <a:r>
              <a:rPr sz="2400">
                <a:solidFill>
                  <a:srgbClr val="FFFFFF"/>
                </a:solidFill>
              </a:rPr>
              <a:t>Ikınma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CT Urogram</a:t>
            </a:r>
          </a:p>
        </p:txBody>
      </p:sp>
      <p:pic>
        <p:nvPicPr>
          <p:cNvPr id="229" name="Ekran Resmi 2017-04-20 16.00.33.png"/>
          <p:cNvPicPr/>
          <p:nvPr/>
        </p:nvPicPr>
        <p:blipFill>
          <a:blip r:embed="rId2">
            <a:extLst/>
          </a:blip>
          <a:stretch>
            <a:fillRect/>
          </a:stretch>
        </p:blipFill>
        <p:spPr>
          <a:xfrm>
            <a:off x="3664049" y="3241625"/>
            <a:ext cx="5270501" cy="4445001"/>
          </a:xfrm>
          <a:prstGeom prst="rect">
            <a:avLst/>
          </a:prstGeom>
          <a:ln w="12700">
            <a:miter lim="400000"/>
          </a:ln>
        </p:spPr>
      </p:pic>
      <p:sp>
        <p:nvSpPr>
          <p:cNvPr id="230" name="Shape 230"/>
          <p:cNvSpPr/>
          <p:nvPr/>
        </p:nvSpPr>
        <p:spPr>
          <a:xfrm>
            <a:off x="4454192" y="8007349"/>
            <a:ext cx="369021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lvl="0">
              <a:defRPr sz="1800"/>
            </a:pPr>
            <a:r>
              <a:rPr sz="3200"/>
              <a:t>Üretero-vajinal fistül</a:t>
            </a:r>
          </a:p>
        </p:txBody>
      </p:sp>
      <p:sp>
        <p:nvSpPr>
          <p:cNvPr id="231" name="Shape 231"/>
          <p:cNvSpPr/>
          <p:nvPr/>
        </p:nvSpPr>
        <p:spPr>
          <a:xfrm flipH="1">
            <a:off x="6843653" y="4930791"/>
            <a:ext cx="3545940" cy="801682"/>
          </a:xfrm>
          <a:prstGeom prst="line">
            <a:avLst/>
          </a:prstGeom>
          <a:ln w="25400">
            <a:solidFill>
              <a:srgbClr val="C82506"/>
            </a:solidFill>
            <a:miter lim="400000"/>
            <a:tailEnd type="triangle"/>
          </a:ln>
        </p:spPr>
        <p:txBody>
          <a:bodyPr lIns="0" tIns="0" rIns="0" bIns="0" anchor="ctr"/>
          <a:lstStyle/>
          <a:p>
            <a:pPr lvl="0">
              <a:defRPr sz="2400"/>
            </a:pPr>
            <a:endParaRPr/>
          </a:p>
        </p:txBody>
      </p:sp>
      <p:sp>
        <p:nvSpPr>
          <p:cNvPr id="232" name="Shape 232"/>
          <p:cNvSpPr/>
          <p:nvPr/>
        </p:nvSpPr>
        <p:spPr>
          <a:xfrm flipH="1" flipV="1">
            <a:off x="6813122" y="6047634"/>
            <a:ext cx="3604839" cy="1673901"/>
          </a:xfrm>
          <a:prstGeom prst="line">
            <a:avLst/>
          </a:prstGeom>
          <a:ln w="25400">
            <a:solidFill>
              <a:srgbClr val="C82506"/>
            </a:solidFill>
            <a:miter lim="400000"/>
            <a:tailEnd type="triangle"/>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Pelvik CT</a:t>
            </a:r>
          </a:p>
        </p:txBody>
      </p:sp>
      <p:pic>
        <p:nvPicPr>
          <p:cNvPr id="235" name="Ekran Resmi 2017-04-20 15.17.32.png"/>
          <p:cNvPicPr/>
          <p:nvPr/>
        </p:nvPicPr>
        <p:blipFill>
          <a:blip r:embed="rId2">
            <a:extLst/>
          </a:blip>
          <a:stretch>
            <a:fillRect/>
          </a:stretch>
        </p:blipFill>
        <p:spPr>
          <a:xfrm>
            <a:off x="3729632" y="3091606"/>
            <a:ext cx="5270501" cy="4114801"/>
          </a:xfrm>
          <a:prstGeom prst="rect">
            <a:avLst/>
          </a:prstGeom>
          <a:ln w="12700">
            <a:miter lim="400000"/>
          </a:ln>
        </p:spPr>
      </p:pic>
      <p:pic>
        <p:nvPicPr>
          <p:cNvPr id="236" name="Ekran Resmi 2017-04-20 19.45.33.png"/>
          <p:cNvPicPr/>
          <p:nvPr/>
        </p:nvPicPr>
        <p:blipFill>
          <a:blip r:embed="rId3">
            <a:extLst/>
          </a:blip>
          <a:stretch>
            <a:fillRect/>
          </a:stretch>
        </p:blipFill>
        <p:spPr>
          <a:xfrm>
            <a:off x="1734294" y="7504013"/>
            <a:ext cx="10033001" cy="1003301"/>
          </a:xfrm>
          <a:prstGeom prst="rect">
            <a:avLst/>
          </a:prstGeom>
          <a:ln w="12700">
            <a:miter lim="400000"/>
          </a:ln>
        </p:spPr>
      </p:pic>
      <p:sp>
        <p:nvSpPr>
          <p:cNvPr id="237" name="Shape 237"/>
          <p:cNvSpPr/>
          <p:nvPr/>
        </p:nvSpPr>
        <p:spPr>
          <a:xfrm>
            <a:off x="6082059" y="3799985"/>
            <a:ext cx="1044106" cy="2169795"/>
          </a:xfrm>
          <a:custGeom>
            <a:avLst/>
            <a:gdLst/>
            <a:ahLst/>
            <a:cxnLst>
              <a:cxn ang="0">
                <a:pos x="wd2" y="hd2"/>
              </a:cxn>
              <a:cxn ang="5400000">
                <a:pos x="wd2" y="hd2"/>
              </a:cxn>
              <a:cxn ang="10800000">
                <a:pos x="wd2" y="hd2"/>
              </a:cxn>
              <a:cxn ang="16200000">
                <a:pos x="wd2" y="hd2"/>
              </a:cxn>
            </a:cxnLst>
            <a:rect l="0" t="0" r="r" b="b"/>
            <a:pathLst>
              <a:path w="21600" h="21600" extrusionOk="0">
                <a:moveTo>
                  <a:pt x="1837" y="8679"/>
                </a:moveTo>
                <a:lnTo>
                  <a:pt x="0" y="11340"/>
                </a:lnTo>
                <a:lnTo>
                  <a:pt x="1745" y="14370"/>
                </a:lnTo>
                <a:lnTo>
                  <a:pt x="4714" y="17094"/>
                </a:lnTo>
                <a:lnTo>
                  <a:pt x="7842" y="18055"/>
                </a:lnTo>
                <a:lnTo>
                  <a:pt x="12006" y="20332"/>
                </a:lnTo>
                <a:lnTo>
                  <a:pt x="16524" y="21600"/>
                </a:lnTo>
                <a:lnTo>
                  <a:pt x="19867" y="18630"/>
                </a:lnTo>
                <a:lnTo>
                  <a:pt x="20870" y="15255"/>
                </a:lnTo>
                <a:lnTo>
                  <a:pt x="20870" y="13624"/>
                </a:lnTo>
                <a:lnTo>
                  <a:pt x="21600" y="9728"/>
                </a:lnTo>
                <a:lnTo>
                  <a:pt x="20585" y="6284"/>
                </a:lnTo>
                <a:lnTo>
                  <a:pt x="19319" y="2831"/>
                </a:lnTo>
                <a:lnTo>
                  <a:pt x="15750" y="689"/>
                </a:lnTo>
                <a:lnTo>
                  <a:pt x="10787" y="0"/>
                </a:lnTo>
                <a:lnTo>
                  <a:pt x="6795" y="1579"/>
                </a:lnTo>
                <a:lnTo>
                  <a:pt x="4171" y="4172"/>
                </a:lnTo>
                <a:lnTo>
                  <a:pt x="2073" y="6460"/>
                </a:lnTo>
                <a:lnTo>
                  <a:pt x="1837" y="8679"/>
                </a:lnTo>
                <a:close/>
              </a:path>
            </a:pathLst>
          </a:custGeom>
          <a:ln w="25400">
            <a:solidFill>
              <a:srgbClr val="C82506"/>
            </a:solidFill>
            <a:miter lim="400000"/>
          </a:ln>
        </p:spPr>
        <p:txBody>
          <a:bodyPr lIns="0" tIns="0" rIns="0" bIns="0" anchor="ctr"/>
          <a:lstStyle/>
          <a:p>
            <a:pPr lvl="0">
              <a:defRPr sz="2400"/>
            </a:pPr>
            <a:endParaRPr/>
          </a:p>
        </p:txBody>
      </p:sp>
      <p:sp>
        <p:nvSpPr>
          <p:cNvPr id="238" name="Shape 238"/>
          <p:cNvSpPr/>
          <p:nvPr/>
        </p:nvSpPr>
        <p:spPr>
          <a:xfrm>
            <a:off x="2936644" y="8553449"/>
            <a:ext cx="685647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861001"/>
                </a:solidFill>
              </a:defRPr>
            </a:lvl1pPr>
          </a:lstStyle>
          <a:p>
            <a:pPr lvl="0">
              <a:defRPr sz="1800">
                <a:solidFill>
                  <a:srgbClr val="000000"/>
                </a:solidFill>
              </a:defRPr>
            </a:pPr>
            <a:r>
              <a:rPr sz="3200">
                <a:solidFill>
                  <a:srgbClr val="861001"/>
                </a:solidFill>
              </a:rPr>
              <a:t>Hematom &gt;300 ml ise cerrahi gerekir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sted-image.pdf"/>
          <p:cNvPicPr/>
          <p:nvPr/>
        </p:nvPicPr>
        <p:blipFill>
          <a:blip r:embed="rId2">
            <a:extLst/>
          </a:blip>
          <a:stretch>
            <a:fillRect/>
          </a:stretch>
        </p:blipFill>
        <p:spPr>
          <a:xfrm>
            <a:off x="2266950" y="4903374"/>
            <a:ext cx="8470900" cy="3452052"/>
          </a:xfrm>
          <a:prstGeom prst="rect">
            <a:avLst/>
          </a:prstGeom>
          <a:ln w="50800">
            <a:solidFill>
              <a:srgbClr val="C82506"/>
            </a:solidFill>
            <a:miter lim="400000"/>
          </a:ln>
        </p:spPr>
      </p:pic>
      <p:pic>
        <p:nvPicPr>
          <p:cNvPr id="46" name="pasted-image.pdf"/>
          <p:cNvPicPr/>
          <p:nvPr/>
        </p:nvPicPr>
        <p:blipFill>
          <a:blip r:embed="rId3">
            <a:extLst/>
          </a:blip>
          <a:stretch>
            <a:fillRect/>
          </a:stretch>
        </p:blipFill>
        <p:spPr>
          <a:xfrm>
            <a:off x="2082800" y="2432050"/>
            <a:ext cx="8737600" cy="2222500"/>
          </a:xfrm>
          <a:prstGeom prst="rect">
            <a:avLst/>
          </a:prstGeom>
          <a:ln w="12700">
            <a:miter lim="400000"/>
          </a:ln>
        </p:spPr>
      </p:pic>
      <p:sp>
        <p:nvSpPr>
          <p:cNvPr id="47" name="Shape 47"/>
          <p:cNvSpPr/>
          <p:nvPr/>
        </p:nvSpPr>
        <p:spPr>
          <a:xfrm>
            <a:off x="3408908" y="3447256"/>
            <a:ext cx="2162424" cy="192088"/>
          </a:xfrm>
          <a:prstGeom prst="roundRect">
            <a:avLst>
              <a:gd name="adj" fmla="val 50000"/>
            </a:avLst>
          </a:prstGeom>
          <a:ln w="25400">
            <a:solidFill>
              <a:srgbClr val="C82506"/>
            </a:solidFill>
            <a:miter lim="400000"/>
          </a:ln>
        </p:spPr>
        <p:txBody>
          <a:bodyPr lIns="0" tIns="0" rIns="0" bIns="0" anchor="ctr"/>
          <a:lstStyle/>
          <a:p>
            <a:pPr lvl="0">
              <a:defRPr sz="2400"/>
            </a:pPr>
            <a:endParaRPr/>
          </a:p>
        </p:txBody>
      </p:sp>
      <p:sp>
        <p:nvSpPr>
          <p:cNvPr id="48" name="Shape 48"/>
          <p:cNvSpPr/>
          <p:nvPr/>
        </p:nvSpPr>
        <p:spPr>
          <a:xfrm>
            <a:off x="2297459" y="5105796"/>
            <a:ext cx="168227" cy="444104"/>
          </a:xfrm>
          <a:prstGeom prst="rect">
            <a:avLst/>
          </a:prstGeom>
          <a:solidFill>
            <a:srgbClr val="FFFFFF"/>
          </a:solidFill>
          <a:ln w="12700">
            <a:miter lim="400000"/>
          </a:ln>
        </p:spPr>
        <p:txBody>
          <a:bodyPr lIns="0" tIns="0" rIns="0" bIns="0" anchor="ctr"/>
          <a:lstStyle/>
          <a:p>
            <a:pPr lvl="0">
              <a:defRPr sz="2400"/>
            </a:pPr>
            <a:endParaRPr/>
          </a:p>
        </p:txBody>
      </p:sp>
      <p:sp>
        <p:nvSpPr>
          <p:cNvPr id="49" name="Shape 49"/>
          <p:cNvSpPr/>
          <p:nvPr/>
        </p:nvSpPr>
        <p:spPr>
          <a:xfrm>
            <a:off x="2298997" y="4915396"/>
            <a:ext cx="8420101" cy="217488"/>
          </a:xfrm>
          <a:prstGeom prst="rect">
            <a:avLst/>
          </a:prstGeom>
          <a:solidFill>
            <a:srgbClr val="FFFFFF"/>
          </a:solidFill>
          <a:ln w="12700">
            <a:miter lim="400000"/>
          </a:ln>
        </p:spPr>
        <p:txBody>
          <a:bodyPr lIns="0" tIns="0" rIns="0" bIns="0" anchor="ctr"/>
          <a:lstStyle/>
          <a:p>
            <a:pPr lvl="0">
              <a:defRPr sz="2400"/>
            </a:pPr>
            <a:endParaRPr/>
          </a:p>
        </p:txBody>
      </p:sp>
      <p:sp>
        <p:nvSpPr>
          <p:cNvPr id="50" name="Shape 50"/>
          <p:cNvSpPr/>
          <p:nvPr/>
        </p:nvSpPr>
        <p:spPr>
          <a:xfrm>
            <a:off x="1125984" y="899864"/>
            <a:ext cx="10651233" cy="1055540"/>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lIns="0" tIns="0" rIns="0" bIns="0" anchor="b">
            <a:normAutofit/>
          </a:bodyPr>
          <a:lstStyle>
            <a:lvl1pPr defTabSz="455675">
              <a:defRPr sz="6240">
                <a:solidFill>
                  <a:srgbClr val="FFFFFF"/>
                </a:solidFill>
              </a:defRPr>
            </a:lvl1pPr>
          </a:lstStyle>
          <a:p>
            <a:pPr lvl="0">
              <a:defRPr sz="1800">
                <a:solidFill>
                  <a:srgbClr val="000000"/>
                </a:solidFill>
              </a:defRPr>
            </a:pPr>
            <a:r>
              <a:rPr sz="6240">
                <a:solidFill>
                  <a:srgbClr val="FFFFFF"/>
                </a:solidFill>
              </a:rPr>
              <a:t>Temel Değerlendirme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530572" y="444500"/>
            <a:ext cx="11904117" cy="2159000"/>
          </a:xfrm>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Özet ve Öneriler</a:t>
            </a:r>
          </a:p>
        </p:txBody>
      </p:sp>
      <p:sp>
        <p:nvSpPr>
          <p:cNvPr id="241" name="Shape 241"/>
          <p:cNvSpPr/>
          <p:nvPr/>
        </p:nvSpPr>
        <p:spPr>
          <a:xfrm>
            <a:off x="550342" y="2965449"/>
            <a:ext cx="11916817" cy="6121401"/>
          </a:xfrm>
          <a:prstGeom prst="rect">
            <a:avLst/>
          </a:prstGeom>
          <a:solidFill>
            <a:srgbClr val="DCDEE0"/>
          </a:solidFill>
          <a:ln w="12700">
            <a:solidFill>
              <a:srgbClr val="861001"/>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r>
              <a:rPr sz="3600"/>
              <a:t>  </a:t>
            </a:r>
          </a:p>
          <a:p>
            <a:pPr lvl="0" algn="l">
              <a:defRPr sz="1800"/>
            </a:pPr>
            <a:r>
              <a:rPr sz="3600"/>
              <a:t>  İyi bir anamnez ve fizik muayeneye rağmen inkontinans </a:t>
            </a:r>
          </a:p>
          <a:p>
            <a:pPr lvl="0" algn="l">
              <a:defRPr sz="1800"/>
            </a:pPr>
            <a:r>
              <a:rPr sz="3600"/>
              <a:t>  patolojisi tam olarak ortaya koyulamıyorsa</a:t>
            </a:r>
          </a:p>
          <a:p>
            <a:pPr lvl="0" algn="l">
              <a:defRPr sz="1800"/>
            </a:pPr>
            <a:endParaRPr sz="3600"/>
          </a:p>
          <a:p>
            <a:pPr lvl="0" algn="l">
              <a:defRPr sz="1800"/>
            </a:pPr>
            <a:r>
              <a:rPr sz="3600"/>
              <a:t>  Geçirilmiş POP ve antiinkontinans cerrahisi varsa</a:t>
            </a:r>
          </a:p>
          <a:p>
            <a:pPr lvl="0" algn="l">
              <a:defRPr sz="1800"/>
            </a:pPr>
            <a:endParaRPr sz="3600"/>
          </a:p>
          <a:p>
            <a:pPr lvl="0" algn="l">
              <a:defRPr sz="1800"/>
            </a:pPr>
            <a:r>
              <a:rPr sz="3600"/>
              <a:t>  Metabolik sistemik nörolojik hastalık eşlik ediyorsa</a:t>
            </a:r>
          </a:p>
          <a:p>
            <a:pPr lvl="0" algn="l">
              <a:defRPr sz="1800"/>
            </a:pPr>
            <a:endParaRPr sz="3600"/>
          </a:p>
          <a:p>
            <a:pPr lvl="0" algn="l">
              <a:defRPr sz="1800"/>
            </a:pPr>
            <a:r>
              <a:rPr sz="3600"/>
              <a:t>  POP, divertikül ve fistül şüphesi varsa</a:t>
            </a:r>
          </a:p>
          <a:p>
            <a:pPr lvl="0">
              <a:defRPr sz="1800"/>
            </a:pPr>
            <a:endParaRPr sz="3600"/>
          </a:p>
          <a:p>
            <a:pPr lvl="0">
              <a:defRPr sz="1800"/>
            </a:pPr>
            <a:r>
              <a:rPr sz="360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1270000" y="6495504"/>
            <a:ext cx="10464800" cy="1124496"/>
          </a:xfrm>
          <a:prstGeom prst="rect">
            <a:avLst/>
          </a:prstGeom>
        </p:spPr>
        <p:txBody>
          <a:bodyPr/>
          <a:lstStyle>
            <a:lvl1pPr defTabSz="403097">
              <a:defRPr sz="5520"/>
            </a:lvl1pPr>
          </a:lstStyle>
          <a:p>
            <a:pPr lvl="0">
              <a:defRPr sz="1800"/>
            </a:pPr>
            <a:r>
              <a:rPr sz="5520"/>
              <a:t>İlginiz ve sabrınız için teşekkürler</a:t>
            </a:r>
          </a:p>
        </p:txBody>
      </p:sp>
      <p:pic>
        <p:nvPicPr>
          <p:cNvPr id="244" name="Ekran Resmi 2017-04-15 22.27.36.png"/>
          <p:cNvPicPr/>
          <p:nvPr/>
        </p:nvPicPr>
        <p:blipFill>
          <a:blip r:embed="rId2">
            <a:extLst/>
          </a:blip>
          <a:stretch>
            <a:fillRect/>
          </a:stretch>
        </p:blipFill>
        <p:spPr>
          <a:xfrm>
            <a:off x="1073777" y="1104764"/>
            <a:ext cx="10857246" cy="3710706"/>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961479" y="1003300"/>
            <a:ext cx="10782499" cy="1055539"/>
          </a:xfrm>
          <a:prstGeom prst="rect">
            <a:avLst/>
          </a:prstGeom>
          <a:solidFill>
            <a:srgbClr val="861001"/>
          </a:solidFill>
        </p:spPr>
        <p:txBody>
          <a:bodyPr/>
          <a:lstStyle>
            <a:lvl1pPr defTabSz="455675">
              <a:defRPr sz="6240">
                <a:solidFill>
                  <a:srgbClr val="FFFFFF"/>
                </a:solidFill>
              </a:defRPr>
            </a:lvl1pPr>
          </a:lstStyle>
          <a:p>
            <a:pPr lvl="0">
              <a:defRPr sz="1800">
                <a:solidFill>
                  <a:srgbClr val="000000"/>
                </a:solidFill>
              </a:defRPr>
            </a:pPr>
            <a:r>
              <a:rPr sz="6240">
                <a:solidFill>
                  <a:srgbClr val="FFFFFF"/>
                </a:solidFill>
              </a:rPr>
              <a:t>Temel Değerlendirme</a:t>
            </a:r>
          </a:p>
        </p:txBody>
      </p:sp>
      <p:sp>
        <p:nvSpPr>
          <p:cNvPr id="53" name="Shape 53"/>
          <p:cNvSpPr>
            <a:spLocks noGrp="1"/>
          </p:cNvSpPr>
          <p:nvPr>
            <p:ph type="body" idx="1"/>
          </p:nvPr>
        </p:nvSpPr>
        <p:spPr>
          <a:xfrm>
            <a:off x="665233" y="3238748"/>
            <a:ext cx="11369435" cy="4921647"/>
          </a:xfrm>
          <a:prstGeom prst="rect">
            <a:avLst/>
          </a:prstGeom>
          <a:solidFill>
            <a:srgbClr val="DCDEE0"/>
          </a:solidFill>
          <a:ln w="25400">
            <a:solidFill>
              <a:srgbClr val="C82506"/>
            </a:solidFill>
          </a:ln>
        </p:spPr>
        <p:txBody>
          <a:bodyPr/>
          <a:lstStyle/>
          <a:p>
            <a:pPr marL="308609" lvl="0" indent="-308609" algn="l" defTabSz="411479">
              <a:defRPr sz="1800"/>
            </a:pPr>
            <a:endParaRPr sz="2880" dirty="0">
              <a:latin typeface="Calibri"/>
              <a:ea typeface="Calibri"/>
              <a:cs typeface="Calibri"/>
              <a:sym typeface="Calibri"/>
            </a:endParaRPr>
          </a:p>
          <a:p>
            <a:pPr marL="308609" lvl="0" indent="-308609" algn="l" defTabSz="411479">
              <a:defRPr sz="1800"/>
            </a:pPr>
            <a:r>
              <a:rPr lang="tr-TR" sz="2880" dirty="0" smtClean="0"/>
              <a:t>  </a:t>
            </a:r>
            <a:r>
              <a:rPr sz="2880" dirty="0" smtClean="0"/>
              <a:t>Komplike </a:t>
            </a:r>
            <a:r>
              <a:rPr sz="2880" dirty="0"/>
              <a:t>olmayan SUİ da midüretral sling öncesi değerlendirme </a:t>
            </a:r>
          </a:p>
          <a:p>
            <a:pPr marL="308609" lvl="0" indent="-308609" algn="l" defTabSz="411479">
              <a:defRPr sz="1800"/>
            </a:pPr>
            <a:r>
              <a:rPr lang="tr-TR" sz="2880" dirty="0" smtClean="0">
                <a:solidFill>
                  <a:srgbClr val="C82506"/>
                </a:solidFill>
              </a:rPr>
              <a:t> </a:t>
            </a:r>
            <a:r>
              <a:rPr sz="2880" dirty="0" smtClean="0">
                <a:solidFill>
                  <a:srgbClr val="C82506"/>
                </a:solidFill>
              </a:rPr>
              <a:t>1</a:t>
            </a:r>
            <a:r>
              <a:rPr sz="2880" dirty="0">
                <a:solidFill>
                  <a:srgbClr val="C82506"/>
                </a:solidFill>
              </a:rPr>
              <a:t>.</a:t>
            </a:r>
            <a:r>
              <a:rPr sz="2880" dirty="0"/>
              <a:t>Hikaye</a:t>
            </a:r>
          </a:p>
          <a:p>
            <a:pPr marL="308609" lvl="0" indent="-308609" algn="l" defTabSz="411479">
              <a:defRPr sz="1800"/>
            </a:pPr>
            <a:r>
              <a:rPr lang="tr-TR" sz="2880" dirty="0" smtClean="0">
                <a:solidFill>
                  <a:srgbClr val="C82506"/>
                </a:solidFill>
              </a:rPr>
              <a:t> </a:t>
            </a:r>
            <a:r>
              <a:rPr sz="2880" dirty="0" smtClean="0">
                <a:solidFill>
                  <a:srgbClr val="C82506"/>
                </a:solidFill>
              </a:rPr>
              <a:t>2</a:t>
            </a:r>
            <a:r>
              <a:rPr sz="2880" dirty="0">
                <a:solidFill>
                  <a:srgbClr val="C82506"/>
                </a:solidFill>
              </a:rPr>
              <a:t>.</a:t>
            </a:r>
            <a:r>
              <a:rPr sz="2880" dirty="0"/>
              <a:t>İdrar analizi</a:t>
            </a:r>
          </a:p>
          <a:p>
            <a:pPr marL="308609" lvl="0" indent="-308609" algn="l" defTabSz="411479">
              <a:defRPr sz="1800"/>
            </a:pPr>
            <a:r>
              <a:rPr lang="tr-TR" sz="2880" dirty="0" smtClean="0">
                <a:solidFill>
                  <a:srgbClr val="C82506"/>
                </a:solidFill>
              </a:rPr>
              <a:t> </a:t>
            </a:r>
            <a:r>
              <a:rPr sz="2880" dirty="0" smtClean="0">
                <a:solidFill>
                  <a:srgbClr val="C82506"/>
                </a:solidFill>
              </a:rPr>
              <a:t>3</a:t>
            </a:r>
            <a:r>
              <a:rPr sz="2880" dirty="0"/>
              <a:t>.Fizik muayene POP açısından</a:t>
            </a:r>
          </a:p>
          <a:p>
            <a:pPr marL="308609" lvl="0" indent="-308609" algn="l" defTabSz="411479">
              <a:defRPr sz="1800"/>
            </a:pPr>
            <a:r>
              <a:rPr lang="tr-TR" sz="2880" dirty="0" smtClean="0">
                <a:solidFill>
                  <a:srgbClr val="C82506"/>
                </a:solidFill>
              </a:rPr>
              <a:t> </a:t>
            </a:r>
            <a:r>
              <a:rPr sz="2880" dirty="0" smtClean="0">
                <a:solidFill>
                  <a:srgbClr val="C82506"/>
                </a:solidFill>
              </a:rPr>
              <a:t>4</a:t>
            </a:r>
            <a:r>
              <a:rPr sz="2880" dirty="0">
                <a:solidFill>
                  <a:srgbClr val="C82506"/>
                </a:solidFill>
              </a:rPr>
              <a:t>.</a:t>
            </a:r>
            <a:r>
              <a:rPr sz="2880" dirty="0"/>
              <a:t>Stress testi</a:t>
            </a:r>
          </a:p>
          <a:p>
            <a:pPr marL="308609" lvl="0" indent="-308609" algn="l" defTabSz="411479">
              <a:defRPr sz="1800"/>
            </a:pPr>
            <a:r>
              <a:rPr lang="tr-TR" sz="2880" dirty="0" smtClean="0">
                <a:solidFill>
                  <a:srgbClr val="C82506"/>
                </a:solidFill>
              </a:rPr>
              <a:t> </a:t>
            </a:r>
            <a:r>
              <a:rPr sz="2880" dirty="0" smtClean="0">
                <a:solidFill>
                  <a:srgbClr val="C82506"/>
                </a:solidFill>
              </a:rPr>
              <a:t>5</a:t>
            </a:r>
            <a:r>
              <a:rPr sz="2880" dirty="0">
                <a:solidFill>
                  <a:srgbClr val="C82506"/>
                </a:solidFill>
              </a:rPr>
              <a:t>.</a:t>
            </a:r>
            <a:r>
              <a:rPr sz="2880" dirty="0"/>
              <a:t>Üretral mobilite değerlendirmesi</a:t>
            </a:r>
          </a:p>
          <a:p>
            <a:pPr marL="308609" lvl="0" indent="-308609" algn="l" defTabSz="411479">
              <a:defRPr sz="1800"/>
            </a:pPr>
            <a:r>
              <a:rPr lang="tr-TR" sz="2880" dirty="0" smtClean="0">
                <a:solidFill>
                  <a:srgbClr val="C82506"/>
                </a:solidFill>
              </a:rPr>
              <a:t> </a:t>
            </a:r>
            <a:r>
              <a:rPr sz="2880" dirty="0" smtClean="0">
                <a:solidFill>
                  <a:srgbClr val="C82506"/>
                </a:solidFill>
              </a:rPr>
              <a:t>6</a:t>
            </a:r>
            <a:r>
              <a:rPr sz="2880" dirty="0">
                <a:solidFill>
                  <a:srgbClr val="C82506"/>
                </a:solidFill>
              </a:rPr>
              <a:t>.</a:t>
            </a:r>
            <a:r>
              <a:rPr sz="2880" dirty="0"/>
              <a:t>Post voidal rezidü idrar volümü ölçümü   </a:t>
            </a:r>
          </a:p>
          <a:p>
            <a:pPr marL="308609" lvl="0" indent="-308609" algn="l" defTabSz="411479">
              <a:defRPr sz="1800"/>
            </a:pPr>
            <a:r>
              <a:rPr sz="2880" dirty="0"/>
              <a:t>                                                </a:t>
            </a:r>
          </a:p>
          <a:p>
            <a:pPr marL="308609" lvl="0" indent="-308609" algn="l" defTabSz="411479">
              <a:defRPr sz="1800"/>
            </a:pPr>
            <a:r>
              <a:rPr sz="1619" dirty="0"/>
              <a:t>                                                                                                                                                                    </a:t>
            </a:r>
            <a:r>
              <a:rPr sz="1619" dirty="0">
                <a:solidFill>
                  <a:srgbClr val="C82506"/>
                </a:solidFill>
              </a:rPr>
              <a:t>ACOG 2014 </a:t>
            </a:r>
            <a:r>
              <a:rPr lang="tr-TR" sz="1619" dirty="0" smtClean="0">
                <a:solidFill>
                  <a:srgbClr val="C82506"/>
                </a:solidFill>
              </a:rPr>
              <a:t> </a:t>
            </a:r>
            <a:endParaRPr sz="1619" dirty="0">
              <a:solidFill>
                <a:srgbClr val="C82506"/>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2297459" y="5105796"/>
            <a:ext cx="168227" cy="444104"/>
          </a:xfrm>
          <a:prstGeom prst="rect">
            <a:avLst/>
          </a:prstGeom>
          <a:solidFill>
            <a:srgbClr val="FFFFFF"/>
          </a:solidFill>
          <a:ln w="12700">
            <a:miter lim="400000"/>
          </a:ln>
        </p:spPr>
        <p:txBody>
          <a:bodyPr lIns="0" tIns="0" rIns="0" bIns="0" anchor="ctr"/>
          <a:lstStyle/>
          <a:p>
            <a:pPr lvl="0">
              <a:defRPr sz="2400"/>
            </a:pPr>
            <a:endParaRPr/>
          </a:p>
        </p:txBody>
      </p:sp>
      <p:sp>
        <p:nvSpPr>
          <p:cNvPr id="56" name="Shape 56"/>
          <p:cNvSpPr/>
          <p:nvPr/>
        </p:nvSpPr>
        <p:spPr>
          <a:xfrm>
            <a:off x="2292350" y="6490196"/>
            <a:ext cx="8420100" cy="217488"/>
          </a:xfrm>
          <a:prstGeom prst="rect">
            <a:avLst/>
          </a:prstGeom>
          <a:solidFill>
            <a:srgbClr val="FFFFFF"/>
          </a:solidFill>
          <a:ln w="12700">
            <a:miter lim="400000"/>
          </a:ln>
        </p:spPr>
        <p:txBody>
          <a:bodyPr lIns="0" tIns="0" rIns="0" bIns="0" anchor="ctr"/>
          <a:lstStyle/>
          <a:p>
            <a:pPr lvl="0">
              <a:defRPr sz="2400"/>
            </a:pPr>
            <a:endParaRPr/>
          </a:p>
        </p:txBody>
      </p:sp>
      <p:sp>
        <p:nvSpPr>
          <p:cNvPr id="57" name="Shape 57"/>
          <p:cNvSpPr/>
          <p:nvPr/>
        </p:nvSpPr>
        <p:spPr>
          <a:xfrm>
            <a:off x="1125984" y="899864"/>
            <a:ext cx="10651233" cy="1055540"/>
          </a:xfrm>
          <a:prstGeom prst="rect">
            <a:avLst/>
          </a:prstGeom>
          <a:solidFill>
            <a:srgbClr val="861001"/>
          </a:solidFill>
          <a:ln w="12700">
            <a:miter lim="400000"/>
          </a:ln>
          <a:extLst>
            <a:ext uri="{C572A759-6A51-4108-AA02-DFA0A04FC94B}">
              <ma14:wrappingTextBoxFlag xmlns:ma14="http://schemas.microsoft.com/office/mac/drawingml/2011/main" val="1"/>
            </a:ext>
          </a:extLst>
        </p:spPr>
        <p:txBody>
          <a:bodyPr lIns="0" tIns="0" rIns="0" bIns="0" anchor="b">
            <a:normAutofit/>
          </a:bodyPr>
          <a:lstStyle>
            <a:lvl1pPr defTabSz="455675">
              <a:defRPr sz="6240">
                <a:solidFill>
                  <a:srgbClr val="FFFFFF"/>
                </a:solidFill>
              </a:defRPr>
            </a:lvl1pPr>
          </a:lstStyle>
          <a:p>
            <a:pPr lvl="0">
              <a:defRPr sz="1800">
                <a:solidFill>
                  <a:srgbClr val="000000"/>
                </a:solidFill>
              </a:defRPr>
            </a:pPr>
            <a:r>
              <a:rPr sz="6240">
                <a:solidFill>
                  <a:srgbClr val="FFFFFF"/>
                </a:solidFill>
              </a:rPr>
              <a:t>İleri Değerlendirme kime?</a:t>
            </a:r>
          </a:p>
        </p:txBody>
      </p:sp>
      <p:sp>
        <p:nvSpPr>
          <p:cNvPr id="58" name="Shape 58"/>
          <p:cNvSpPr/>
          <p:nvPr/>
        </p:nvSpPr>
        <p:spPr>
          <a:xfrm>
            <a:off x="1200050" y="2846933"/>
            <a:ext cx="4916202" cy="4961831"/>
          </a:xfrm>
          <a:prstGeom prst="roundRect">
            <a:avLst>
              <a:gd name="adj" fmla="val 3875"/>
            </a:avLst>
          </a:prstGeom>
          <a:solidFill>
            <a:srgbClr val="DCDEE0"/>
          </a:solidFill>
          <a:ln w="25400">
            <a:solidFill>
              <a:srgbClr val="861001"/>
            </a:solidFill>
            <a:miter lim="400000"/>
          </a:ln>
        </p:spPr>
        <p:txBody>
          <a:bodyPr lIns="0" tIns="0" rIns="0" bIns="0" anchor="ctr"/>
          <a:lstStyle/>
          <a:p>
            <a:pPr lvl="0">
              <a:defRPr sz="2400"/>
            </a:pPr>
            <a:endParaRPr/>
          </a:p>
        </p:txBody>
      </p:sp>
      <p:sp>
        <p:nvSpPr>
          <p:cNvPr id="59" name="Shape 59"/>
          <p:cNvSpPr/>
          <p:nvPr/>
        </p:nvSpPr>
        <p:spPr>
          <a:xfrm>
            <a:off x="1543410" y="3542960"/>
            <a:ext cx="4503827" cy="378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200"/>
              <a:t>Urgency semptomları</a:t>
            </a:r>
          </a:p>
          <a:p>
            <a:pPr lvl="0" algn="l">
              <a:defRPr sz="1800"/>
            </a:pPr>
            <a:r>
              <a:rPr sz="3200"/>
              <a:t>Yetersiz boşaltma</a:t>
            </a:r>
          </a:p>
          <a:p>
            <a:pPr lvl="0" algn="l">
              <a:defRPr sz="1800"/>
            </a:pPr>
            <a:r>
              <a:rPr sz="3200"/>
              <a:t>Kronik üriner retansiyon</a:t>
            </a:r>
          </a:p>
          <a:p>
            <a:pPr lvl="0" algn="l">
              <a:defRPr sz="1800"/>
            </a:pPr>
            <a:r>
              <a:rPr sz="3200"/>
              <a:t>Fonksiyonel bozukluk</a:t>
            </a:r>
          </a:p>
          <a:p>
            <a:pPr lvl="0" algn="l">
              <a:defRPr sz="1800"/>
            </a:pPr>
            <a:r>
              <a:rPr sz="3200"/>
              <a:t>Sürekli kaçak</a:t>
            </a:r>
          </a:p>
          <a:p>
            <a:pPr lvl="0" algn="l">
              <a:defRPr sz="1800"/>
            </a:pPr>
            <a:r>
              <a:rPr sz="3200"/>
              <a:t>Rekürren İYE</a:t>
            </a:r>
          </a:p>
          <a:p>
            <a:pPr lvl="0" algn="l">
              <a:defRPr sz="1800"/>
            </a:pPr>
            <a:endParaRPr sz="2600"/>
          </a:p>
          <a:p>
            <a:pPr lvl="0" algn="l">
              <a:defRPr sz="1800"/>
            </a:pPr>
            <a:r>
              <a:rPr sz="2600"/>
              <a:t>  </a:t>
            </a:r>
          </a:p>
        </p:txBody>
      </p:sp>
      <p:sp>
        <p:nvSpPr>
          <p:cNvPr id="60" name="Shape 60"/>
          <p:cNvSpPr/>
          <p:nvPr/>
        </p:nvSpPr>
        <p:spPr>
          <a:xfrm>
            <a:off x="6812844" y="2858988"/>
            <a:ext cx="4916202" cy="4937721"/>
          </a:xfrm>
          <a:prstGeom prst="roundRect">
            <a:avLst>
              <a:gd name="adj" fmla="val 3875"/>
            </a:avLst>
          </a:prstGeom>
          <a:solidFill>
            <a:srgbClr val="DCDEE0"/>
          </a:solidFill>
          <a:ln w="25400">
            <a:solidFill>
              <a:srgbClr val="861001"/>
            </a:solidFill>
            <a:miter lim="400000"/>
          </a:ln>
        </p:spPr>
        <p:txBody>
          <a:bodyPr lIns="0" tIns="0" rIns="0" bIns="0" anchor="ctr"/>
          <a:lstStyle/>
          <a:p>
            <a:pPr lvl="0">
              <a:defRPr sz="2400"/>
            </a:pPr>
            <a:endParaRPr/>
          </a:p>
        </p:txBody>
      </p:sp>
      <p:sp>
        <p:nvSpPr>
          <p:cNvPr id="61" name="Shape 61"/>
          <p:cNvSpPr/>
          <p:nvPr/>
        </p:nvSpPr>
        <p:spPr>
          <a:xfrm>
            <a:off x="6841797" y="3549848"/>
            <a:ext cx="4941601" cy="396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200"/>
              <a:t>POP veya antiinkontinans cerrahisi geçirmiş olmak</a:t>
            </a:r>
          </a:p>
          <a:p>
            <a:pPr lvl="0" algn="l">
              <a:defRPr sz="1800"/>
            </a:pPr>
            <a:r>
              <a:rPr sz="3200"/>
              <a:t>Nörolojik hastalık</a:t>
            </a:r>
          </a:p>
          <a:p>
            <a:pPr lvl="0" algn="l">
              <a:defRPr sz="1800"/>
            </a:pPr>
            <a:r>
              <a:rPr sz="3200"/>
              <a:t>Kontrolsüz DM, demans</a:t>
            </a:r>
          </a:p>
          <a:p>
            <a:pPr lvl="0" algn="l">
              <a:defRPr sz="1800"/>
            </a:pPr>
            <a:r>
              <a:rPr sz="3200"/>
              <a:t>POP, fistül, divertikül</a:t>
            </a:r>
          </a:p>
          <a:p>
            <a:pPr lvl="0" algn="l">
              <a:defRPr sz="1800"/>
            </a:pPr>
            <a:r>
              <a:rPr sz="3200"/>
              <a:t>Üretral mobilite yokluğu</a:t>
            </a:r>
          </a:p>
          <a:p>
            <a:pPr lvl="0" algn="l">
              <a:defRPr sz="1800"/>
            </a:pPr>
            <a:r>
              <a:rPr sz="3200"/>
              <a:t>İşeme sonrası rezidü≥150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a:solidFill>
            <a:srgbClr val="861001"/>
          </a:solidFill>
        </p:spPr>
        <p:txBody>
          <a:bodyPr/>
          <a:lstStyle>
            <a:lvl1pPr>
              <a:defRPr>
                <a:solidFill>
                  <a:srgbClr val="FFFFFF"/>
                </a:solidFill>
              </a:defRPr>
            </a:lvl1pPr>
          </a:lstStyle>
          <a:p>
            <a:pPr lvl="0">
              <a:defRPr sz="1800">
                <a:solidFill>
                  <a:srgbClr val="000000"/>
                </a:solidFill>
              </a:defRPr>
            </a:pPr>
            <a:r>
              <a:rPr sz="8000">
                <a:solidFill>
                  <a:srgbClr val="FFFFFF"/>
                </a:solidFill>
              </a:rPr>
              <a:t>İleri Değerlendirme </a:t>
            </a:r>
          </a:p>
        </p:txBody>
      </p:sp>
      <p:sp>
        <p:nvSpPr>
          <p:cNvPr id="64" name="Shape 64"/>
          <p:cNvSpPr/>
          <p:nvPr/>
        </p:nvSpPr>
        <p:spPr>
          <a:xfrm>
            <a:off x="3338363" y="3446115"/>
            <a:ext cx="7064376" cy="5886702"/>
          </a:xfrm>
          <a:prstGeom prst="roundRect">
            <a:avLst>
              <a:gd name="adj" fmla="val 3366"/>
            </a:avLst>
          </a:prstGeom>
          <a:solidFill>
            <a:srgbClr val="DCDEE0"/>
          </a:solidFill>
          <a:ln w="25400">
            <a:solidFill>
              <a:srgbClr val="861001"/>
            </a:solidFill>
            <a:miter lim="400000"/>
          </a:ln>
        </p:spPr>
        <p:txBody>
          <a:bodyPr lIns="0" tIns="0" rIns="0" bIns="0" anchor="ctr"/>
          <a:lstStyle/>
          <a:p>
            <a:pPr lvl="0">
              <a:defRPr sz="2400"/>
            </a:pPr>
            <a:endParaRPr/>
          </a:p>
        </p:txBody>
      </p:sp>
      <p:sp>
        <p:nvSpPr>
          <p:cNvPr id="65" name="Shape 65"/>
          <p:cNvSpPr/>
          <p:nvPr/>
        </p:nvSpPr>
        <p:spPr>
          <a:xfrm>
            <a:off x="3565350" y="3666866"/>
            <a:ext cx="6719788" cy="67505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lvl="0" indent="-635000" algn="l">
              <a:buSzPct val="100000"/>
              <a:buAutoNum type="arabicPeriod"/>
              <a:defRPr sz="1800"/>
            </a:pPr>
            <a:r>
              <a:rPr sz="3600" dirty="0">
                <a:solidFill>
                  <a:srgbClr val="861001"/>
                </a:solidFill>
              </a:rPr>
              <a:t>Ürodinamik çalışma</a:t>
            </a:r>
          </a:p>
          <a:p>
            <a:pPr marL="635000" lvl="0" indent="-635000" algn="l">
              <a:buSzPct val="100000"/>
              <a:buAutoNum type="arabicPeriod"/>
              <a:defRPr sz="1800"/>
            </a:pPr>
            <a:r>
              <a:rPr sz="3600" dirty="0">
                <a:solidFill>
                  <a:srgbClr val="861001"/>
                </a:solidFill>
              </a:rPr>
              <a:t>Ultrasonografi</a:t>
            </a:r>
          </a:p>
          <a:p>
            <a:pPr marL="635000" lvl="0" indent="-635000" algn="l">
              <a:buSzPct val="100000"/>
              <a:buAutoNum type="arabicPeriod"/>
              <a:defRPr sz="1800"/>
            </a:pPr>
            <a:r>
              <a:rPr sz="3600" dirty="0"/>
              <a:t>Ayakta düz batın grafisi</a:t>
            </a:r>
          </a:p>
          <a:p>
            <a:pPr marL="635000" lvl="0" indent="-635000" algn="l">
              <a:buSzPct val="100000"/>
              <a:buAutoNum type="arabicPeriod"/>
              <a:defRPr sz="1800"/>
            </a:pPr>
            <a:r>
              <a:rPr sz="3600" dirty="0"/>
              <a:t>IVP</a:t>
            </a:r>
          </a:p>
          <a:p>
            <a:pPr marL="635000" lvl="0" indent="-635000" algn="l">
              <a:buSzPct val="100000"/>
              <a:buAutoNum type="arabicPeriod"/>
              <a:defRPr sz="1800"/>
            </a:pPr>
            <a:r>
              <a:rPr sz="3600" dirty="0"/>
              <a:t>Retrograd veya antegrad IVP</a:t>
            </a:r>
          </a:p>
          <a:p>
            <a:pPr marL="635000" lvl="0" indent="-635000" algn="l">
              <a:buSzPct val="100000"/>
              <a:buAutoNum type="arabicPeriod"/>
              <a:defRPr sz="1800"/>
            </a:pPr>
            <a:r>
              <a:rPr sz="3600" dirty="0"/>
              <a:t>Sistografi</a:t>
            </a:r>
          </a:p>
          <a:p>
            <a:pPr marL="635000" lvl="0" indent="-635000" algn="l">
              <a:buSzPct val="100000"/>
              <a:buAutoNum type="arabicPeriod"/>
              <a:defRPr sz="1800"/>
            </a:pPr>
            <a:r>
              <a:rPr sz="3600" dirty="0"/>
              <a:t>Voiding sistoüretrografi</a:t>
            </a:r>
          </a:p>
          <a:p>
            <a:pPr marL="635000" lvl="0" indent="-635000" algn="l">
              <a:buSzPct val="100000"/>
              <a:buAutoNum type="arabicPeriod"/>
              <a:defRPr sz="1800"/>
            </a:pPr>
            <a:r>
              <a:rPr sz="3600" dirty="0"/>
              <a:t>Video-sistoüretrografi</a:t>
            </a:r>
          </a:p>
          <a:p>
            <a:pPr marL="635000" lvl="0" indent="-635000" algn="l">
              <a:buSzPct val="100000"/>
              <a:buAutoNum type="arabicPeriod"/>
              <a:defRPr sz="1800"/>
            </a:pPr>
            <a:r>
              <a:rPr sz="3600" dirty="0"/>
              <a:t>MRI</a:t>
            </a:r>
          </a:p>
          <a:p>
            <a:pPr marL="635000" lvl="0" indent="-635000" algn="l">
              <a:buSzPct val="100000"/>
              <a:buAutoNum type="arabicPeriod"/>
              <a:defRPr sz="1800"/>
            </a:pPr>
            <a:r>
              <a:rPr sz="3600" dirty="0" smtClean="0"/>
              <a:t>CT</a:t>
            </a:r>
            <a:endParaRPr sz="3600" dirty="0"/>
          </a:p>
          <a:p>
            <a:pPr lvl="0" algn="l">
              <a:defRPr sz="1800"/>
            </a:pPr>
            <a:endParaRPr sz="3600" dirty="0"/>
          </a:p>
          <a:p>
            <a:pPr lvl="0">
              <a:defRPr sz="1800"/>
            </a:pPr>
            <a:endParaRPr sz="36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1270000" y="1600200"/>
            <a:ext cx="10464800" cy="993592"/>
          </a:xfrm>
          <a:prstGeom prst="rect">
            <a:avLst/>
          </a:prstGeom>
          <a:solidFill>
            <a:srgbClr val="861001"/>
          </a:solidFill>
        </p:spPr>
        <p:txBody>
          <a:bodyPr/>
          <a:lstStyle>
            <a:lvl1pPr defTabSz="403097">
              <a:defRPr sz="5520">
                <a:solidFill>
                  <a:srgbClr val="FFFFFF"/>
                </a:solidFill>
              </a:defRPr>
            </a:lvl1pPr>
          </a:lstStyle>
          <a:p>
            <a:pPr lvl="0">
              <a:defRPr sz="1800">
                <a:solidFill>
                  <a:srgbClr val="000000"/>
                </a:solidFill>
              </a:defRPr>
            </a:pPr>
            <a:r>
              <a:rPr sz="5520">
                <a:solidFill>
                  <a:srgbClr val="FFFFFF"/>
                </a:solidFill>
              </a:rPr>
              <a:t>Cerrahi Öncesi Ürodinami Kime?</a:t>
            </a:r>
          </a:p>
        </p:txBody>
      </p:sp>
      <p:sp>
        <p:nvSpPr>
          <p:cNvPr id="68" name="Shape 68"/>
          <p:cNvSpPr>
            <a:spLocks noGrp="1"/>
          </p:cNvSpPr>
          <p:nvPr>
            <p:ph type="body" idx="1"/>
          </p:nvPr>
        </p:nvSpPr>
        <p:spPr>
          <a:xfrm>
            <a:off x="1270000" y="3733800"/>
            <a:ext cx="6762032" cy="3736792"/>
          </a:xfrm>
          <a:prstGeom prst="rect">
            <a:avLst/>
          </a:prstGeom>
          <a:solidFill>
            <a:srgbClr val="DCDEE0"/>
          </a:solidFill>
          <a:ln w="25400">
            <a:solidFill>
              <a:srgbClr val="C82506"/>
            </a:solidFill>
          </a:ln>
        </p:spPr>
        <p:txBody>
          <a:bodyPr/>
          <a:lstStyle/>
          <a:p>
            <a:pPr marL="226314" lvl="0" indent="-226314" algn="l" defTabSz="301752">
              <a:defRPr sz="1800"/>
            </a:pPr>
            <a:endParaRPr sz="2112">
              <a:latin typeface="Calibri"/>
              <a:ea typeface="Calibri"/>
              <a:cs typeface="Calibri"/>
              <a:sym typeface="Calibri"/>
            </a:endParaRPr>
          </a:p>
          <a:p>
            <a:pPr marL="226314" lvl="0" indent="-226314" algn="l" defTabSz="301752">
              <a:defRPr sz="1800"/>
            </a:pPr>
            <a:r>
              <a:rPr sz="2112"/>
              <a:t>       Ürojinekolojide en tartışmalı konulardan biri</a:t>
            </a:r>
          </a:p>
          <a:p>
            <a:pPr marL="226314" lvl="0" indent="-226314" algn="l" defTabSz="301752">
              <a:defRPr sz="1800"/>
            </a:pPr>
            <a:endParaRPr sz="2112"/>
          </a:p>
          <a:p>
            <a:pPr marL="226314" lvl="0" indent="-226314" algn="l" defTabSz="301752">
              <a:defRPr sz="1800"/>
            </a:pPr>
            <a:r>
              <a:rPr sz="2112"/>
              <a:t>       Randomize kontrollü çalışma çok az</a:t>
            </a:r>
          </a:p>
          <a:p>
            <a:pPr lvl="0" algn="l" defTabSz="301752">
              <a:defRPr sz="1800"/>
            </a:pPr>
            <a:r>
              <a:rPr sz="2112"/>
              <a:t>       (VALUE, VUSIS 1-2, INVESTIGATE)</a:t>
            </a:r>
          </a:p>
          <a:p>
            <a:pPr marL="226314" lvl="0" indent="-226314" algn="l" defTabSz="301752">
              <a:defRPr sz="1800"/>
            </a:pPr>
            <a:endParaRPr sz="2112"/>
          </a:p>
          <a:p>
            <a:pPr marL="226314" lvl="0" indent="-226314" algn="l" defTabSz="301752">
              <a:defRPr sz="1800"/>
            </a:pPr>
            <a:r>
              <a:rPr sz="2112"/>
              <a:t>       Çeşitli derneklerin farklı rehberleri mevcut</a:t>
            </a:r>
          </a:p>
          <a:p>
            <a:pPr lvl="0" algn="l" defTabSz="301752">
              <a:defRPr sz="1800"/>
            </a:pPr>
            <a:r>
              <a:rPr sz="2112"/>
              <a:t>       (EAU,AUA/SUFU,NICE,ICS,AUS/ACOG…)</a:t>
            </a:r>
          </a:p>
          <a:p>
            <a:pPr marL="226314" lvl="0" indent="-226314" algn="l" defTabSz="301752">
              <a:defRPr sz="1800"/>
            </a:pPr>
            <a:endParaRPr sz="2112">
              <a:latin typeface="Calibri"/>
              <a:ea typeface="Calibri"/>
              <a:cs typeface="Calibri"/>
              <a:sym typeface="Calibri"/>
            </a:endParaRPr>
          </a:p>
          <a:p>
            <a:pPr marL="226314" lvl="0" indent="-226314" algn="l" defTabSz="301752">
              <a:defRPr sz="1800"/>
            </a:pPr>
            <a:endParaRPr sz="2112">
              <a:latin typeface="Calibri"/>
              <a:ea typeface="Calibri"/>
              <a:cs typeface="Calibri"/>
              <a:sym typeface="Calibri"/>
            </a:endParaRPr>
          </a:p>
        </p:txBody>
      </p:sp>
      <p:pic>
        <p:nvPicPr>
          <p:cNvPr id="69" name="pasted-image.pdf"/>
          <p:cNvPicPr/>
          <p:nvPr/>
        </p:nvPicPr>
        <p:blipFill>
          <a:blip r:embed="rId2">
            <a:extLst/>
          </a:blip>
          <a:stretch>
            <a:fillRect/>
          </a:stretch>
        </p:blipFill>
        <p:spPr>
          <a:xfrm>
            <a:off x="9505477" y="4041443"/>
            <a:ext cx="1971669" cy="257589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1270000" y="495300"/>
            <a:ext cx="10464800" cy="1130300"/>
          </a:xfrm>
          <a:prstGeom prst="rect">
            <a:avLst/>
          </a:prstGeom>
          <a:solidFill>
            <a:srgbClr val="861001"/>
          </a:solidFill>
        </p:spPr>
        <p:txBody>
          <a:bodyPr/>
          <a:lstStyle>
            <a:lvl1pPr>
              <a:defRPr sz="5300">
                <a:solidFill>
                  <a:srgbClr val="FFFFFF"/>
                </a:solidFill>
              </a:defRPr>
            </a:lvl1pPr>
          </a:lstStyle>
          <a:p>
            <a:pPr lvl="0">
              <a:defRPr sz="1800">
                <a:solidFill>
                  <a:srgbClr val="000000"/>
                </a:solidFill>
              </a:defRPr>
            </a:pPr>
            <a:r>
              <a:rPr sz="5300">
                <a:solidFill>
                  <a:srgbClr val="FFFFFF"/>
                </a:solidFill>
              </a:rPr>
              <a:t>VALUE ÇALIŞMASI</a:t>
            </a:r>
          </a:p>
        </p:txBody>
      </p:sp>
      <p:sp>
        <p:nvSpPr>
          <p:cNvPr id="72" name="Shape 72"/>
          <p:cNvSpPr>
            <a:spLocks noGrp="1"/>
          </p:cNvSpPr>
          <p:nvPr>
            <p:ph type="body" idx="1"/>
          </p:nvPr>
        </p:nvSpPr>
        <p:spPr>
          <a:xfrm>
            <a:off x="1270000" y="7385050"/>
            <a:ext cx="10464800" cy="1234674"/>
          </a:xfrm>
          <a:prstGeom prst="rect">
            <a:avLst/>
          </a:prstGeom>
        </p:spPr>
        <p:txBody>
          <a:bodyPr/>
          <a:lstStyle/>
          <a:p>
            <a:pPr lvl="0" algn="l" defTabSz="342900">
              <a:defRPr sz="1800"/>
            </a:pPr>
            <a:r>
              <a:rPr sz="2400"/>
              <a:t>            1 yıl sonunda </a:t>
            </a:r>
            <a:r>
              <a:rPr sz="2400">
                <a:solidFill>
                  <a:srgbClr val="C82506"/>
                </a:solidFill>
              </a:rPr>
              <a:t>ürodinami</a:t>
            </a:r>
            <a:r>
              <a:rPr sz="2400"/>
              <a:t>  vs  </a:t>
            </a:r>
            <a:r>
              <a:rPr sz="2400">
                <a:solidFill>
                  <a:srgbClr val="C82506"/>
                </a:solidFill>
              </a:rPr>
              <a:t>sadece ofis</a:t>
            </a:r>
            <a:r>
              <a:rPr sz="2400">
                <a:solidFill>
                  <a:srgbClr val="0085CC"/>
                </a:solidFill>
              </a:rPr>
              <a:t> </a:t>
            </a:r>
            <a:r>
              <a:rPr sz="2400"/>
              <a:t>değerlendirmesi </a:t>
            </a:r>
          </a:p>
          <a:p>
            <a:pPr lvl="0" algn="l" defTabSz="342900">
              <a:defRPr sz="1800"/>
            </a:pPr>
            <a:r>
              <a:rPr sz="2400"/>
              <a:t>           arasında tedavi başarısı açısından anlamlı </a:t>
            </a:r>
            <a:r>
              <a:rPr sz="2400">
                <a:solidFill>
                  <a:srgbClr val="C82506"/>
                </a:solidFill>
              </a:rPr>
              <a:t>fark bulunmamıştır</a:t>
            </a:r>
          </a:p>
        </p:txBody>
      </p:sp>
      <p:pic>
        <p:nvPicPr>
          <p:cNvPr id="73" name="pasted-image.pdf"/>
          <p:cNvPicPr/>
          <p:nvPr/>
        </p:nvPicPr>
        <p:blipFill>
          <a:blip r:embed="rId2">
            <a:extLst/>
          </a:blip>
          <a:stretch>
            <a:fillRect/>
          </a:stretch>
        </p:blipFill>
        <p:spPr>
          <a:xfrm>
            <a:off x="2609850" y="4387850"/>
            <a:ext cx="7785100" cy="2755900"/>
          </a:xfrm>
          <a:prstGeom prst="rect">
            <a:avLst/>
          </a:prstGeom>
          <a:ln w="12700">
            <a:miter lim="400000"/>
          </a:ln>
        </p:spPr>
      </p:pic>
      <p:pic>
        <p:nvPicPr>
          <p:cNvPr id="74" name="pasted-image.pdf"/>
          <p:cNvPicPr/>
          <p:nvPr/>
        </p:nvPicPr>
        <p:blipFill>
          <a:blip r:embed="rId3">
            <a:extLst/>
          </a:blip>
          <a:stretch>
            <a:fillRect/>
          </a:stretch>
        </p:blipFill>
        <p:spPr>
          <a:xfrm>
            <a:off x="2609850" y="3371850"/>
            <a:ext cx="7785100" cy="774700"/>
          </a:xfrm>
          <a:prstGeom prst="rect">
            <a:avLst/>
          </a:prstGeom>
          <a:ln w="12700">
            <a:miter lim="400000"/>
          </a:ln>
        </p:spPr>
      </p:pic>
      <p:pic>
        <p:nvPicPr>
          <p:cNvPr id="75" name="pasted-image.pdf"/>
          <p:cNvPicPr/>
          <p:nvPr/>
        </p:nvPicPr>
        <p:blipFill>
          <a:blip r:embed="rId4">
            <a:extLst/>
          </a:blip>
          <a:stretch>
            <a:fillRect/>
          </a:stretch>
        </p:blipFill>
        <p:spPr>
          <a:xfrm>
            <a:off x="4546600" y="2330450"/>
            <a:ext cx="3911600" cy="876300"/>
          </a:xfrm>
          <a:prstGeom prst="rect">
            <a:avLst/>
          </a:prstGeom>
          <a:ln w="12700">
            <a:miter lim="400000"/>
          </a:ln>
        </p:spPr>
      </p:pic>
      <p:sp>
        <p:nvSpPr>
          <p:cNvPr id="76" name="Shape 76"/>
          <p:cNvSpPr/>
          <p:nvPr/>
        </p:nvSpPr>
        <p:spPr>
          <a:xfrm>
            <a:off x="2116154" y="7282430"/>
            <a:ext cx="8772492" cy="1209275"/>
          </a:xfrm>
          <a:custGeom>
            <a:avLst/>
            <a:gdLst/>
            <a:ahLst/>
            <a:cxnLst>
              <a:cxn ang="0">
                <a:pos x="wd2" y="hd2"/>
              </a:cxn>
              <a:cxn ang="5400000">
                <a:pos x="wd2" y="hd2"/>
              </a:cxn>
              <a:cxn ang="10800000">
                <a:pos x="wd2" y="hd2"/>
              </a:cxn>
              <a:cxn ang="16200000">
                <a:pos x="wd2" y="hd2"/>
              </a:cxn>
            </a:cxnLst>
            <a:rect l="0" t="0" r="r" b="b"/>
            <a:pathLst>
              <a:path w="21600" h="21600" extrusionOk="0">
                <a:moveTo>
                  <a:pt x="0" y="3403"/>
                </a:moveTo>
                <a:lnTo>
                  <a:pt x="0" y="18197"/>
                </a:lnTo>
                <a:cubicBezTo>
                  <a:pt x="0" y="20077"/>
                  <a:pt x="210" y="21600"/>
                  <a:pt x="469" y="21600"/>
                </a:cubicBezTo>
                <a:lnTo>
                  <a:pt x="21131" y="21600"/>
                </a:lnTo>
                <a:cubicBezTo>
                  <a:pt x="21390" y="21600"/>
                  <a:pt x="21600" y="20077"/>
                  <a:pt x="21600" y="18197"/>
                </a:cubicBezTo>
                <a:lnTo>
                  <a:pt x="21600" y="3403"/>
                </a:lnTo>
                <a:cubicBezTo>
                  <a:pt x="21600" y="1523"/>
                  <a:pt x="21390" y="0"/>
                  <a:pt x="21131" y="0"/>
                </a:cubicBezTo>
                <a:lnTo>
                  <a:pt x="469" y="0"/>
                </a:lnTo>
                <a:cubicBezTo>
                  <a:pt x="210" y="0"/>
                  <a:pt x="0" y="1523"/>
                  <a:pt x="0" y="3403"/>
                </a:cubicBezTo>
                <a:close/>
              </a:path>
            </a:pathLst>
          </a:custGeom>
          <a:ln w="25400">
            <a:solidFill>
              <a:srgbClr val="85888D"/>
            </a:solidFill>
            <a:miter lim="400000"/>
          </a:ln>
        </p:spPr>
        <p:txBody>
          <a:bodyPr lIns="50800" tIns="50800" rIns="50800" bIns="50800" anchor="ctr"/>
          <a:lstStyle/>
          <a:p>
            <a:pPr lvl="0">
              <a:defRPr sz="2400"/>
            </a:pPr>
            <a:endParaRPr/>
          </a:p>
        </p:txBody>
      </p:sp>
      <p:sp>
        <p:nvSpPr>
          <p:cNvPr id="77" name="Shape 77"/>
          <p:cNvSpPr/>
          <p:nvPr/>
        </p:nvSpPr>
        <p:spPr>
          <a:xfrm>
            <a:off x="5936843" y="1758950"/>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2013</a:t>
            </a:r>
          </a:p>
        </p:txBody>
      </p:sp>
      <p:sp>
        <p:nvSpPr>
          <p:cNvPr id="78" name="Shape 78"/>
          <p:cNvSpPr/>
          <p:nvPr/>
        </p:nvSpPr>
        <p:spPr>
          <a:xfrm>
            <a:off x="5867400" y="1756493"/>
            <a:ext cx="1270000" cy="622301"/>
          </a:xfrm>
          <a:custGeom>
            <a:avLst/>
            <a:gdLst/>
            <a:ahLst/>
            <a:cxnLst>
              <a:cxn ang="0">
                <a:pos x="wd2" y="hd2"/>
              </a:cxn>
              <a:cxn ang="5400000">
                <a:pos x="wd2" y="hd2"/>
              </a:cxn>
              <a:cxn ang="10800000">
                <a:pos x="wd2" y="hd2"/>
              </a:cxn>
              <a:cxn ang="16200000">
                <a:pos x="wd2" y="hd2"/>
              </a:cxn>
            </a:cxnLst>
            <a:rect l="0" t="0" r="r" b="b"/>
            <a:pathLst>
              <a:path w="21600" h="21600" extrusionOk="0">
                <a:moveTo>
                  <a:pt x="0" y="6612"/>
                </a:moveTo>
                <a:lnTo>
                  <a:pt x="0" y="14988"/>
                </a:lnTo>
                <a:cubicBezTo>
                  <a:pt x="0" y="18640"/>
                  <a:pt x="1451" y="21600"/>
                  <a:pt x="3240" y="21600"/>
                </a:cubicBezTo>
                <a:lnTo>
                  <a:pt x="18360" y="21600"/>
                </a:lnTo>
                <a:cubicBezTo>
                  <a:pt x="20149" y="21600"/>
                  <a:pt x="21600" y="18640"/>
                  <a:pt x="21600" y="14988"/>
                </a:cubicBezTo>
                <a:lnTo>
                  <a:pt x="21600" y="6612"/>
                </a:lnTo>
                <a:cubicBezTo>
                  <a:pt x="21600" y="2960"/>
                  <a:pt x="20149" y="0"/>
                  <a:pt x="18360" y="0"/>
                </a:cubicBezTo>
                <a:lnTo>
                  <a:pt x="3240" y="0"/>
                </a:lnTo>
                <a:cubicBezTo>
                  <a:pt x="1451" y="0"/>
                  <a:pt x="0" y="2960"/>
                  <a:pt x="0" y="6612"/>
                </a:cubicBezTo>
                <a:close/>
              </a:path>
            </a:pathLst>
          </a:custGeom>
          <a:ln w="25400">
            <a:solidFill>
              <a:srgbClr val="C82506"/>
            </a:solidFill>
            <a:miter lim="400000"/>
          </a:ln>
        </p:spPr>
        <p:txBody>
          <a:bodyPr lIns="0" tIns="0" rIns="0" bIns="0" anchor="ctr"/>
          <a:lstStyle/>
          <a:p>
            <a:pPr lvl="0">
              <a:defRPr sz="2400"/>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871</Words>
  <Application>Microsoft Macintosh PowerPoint</Application>
  <PresentationFormat>Custom</PresentationFormat>
  <Paragraphs>188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White</vt:lpstr>
      <vt:lpstr>ÜRİNER İNKONTİNANS İLERİ DEĞERLENDİRME  KİME, NE ZAMAN, NASIL? </vt:lpstr>
      <vt:lpstr>Tanım</vt:lpstr>
      <vt:lpstr>Prevalans</vt:lpstr>
      <vt:lpstr>PowerPoint Presentation</vt:lpstr>
      <vt:lpstr>Temel Değerlendirme</vt:lpstr>
      <vt:lpstr>PowerPoint Presentation</vt:lpstr>
      <vt:lpstr>İleri Değerlendirme </vt:lpstr>
      <vt:lpstr>Cerrahi Öncesi Ürodinami Kime?</vt:lpstr>
      <vt:lpstr>VALUE ÇALIŞMASI</vt:lpstr>
      <vt:lpstr>PowerPoint Presentation</vt:lpstr>
      <vt:lpstr>1. Hikaye ve fizik muayeneye rağmen üriner inkontinans patofizyolojisi hala belirsizse 2.Hastanın semptomları objektif fizik muayene bulguları ile korele değilse 3. Tedaviye rağmen hastada düzelme yoksa  4. Tanının objektif teyidinin önemli olduğu durumlar 5. Cerrahi tedavi planlanıyorsa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Ultrasonografi</vt:lpstr>
      <vt:lpstr>Perineal Ultrasonografi</vt:lpstr>
      <vt:lpstr>Perineal Ultrasonografi</vt:lpstr>
      <vt:lpstr>PowerPoint Presentation</vt:lpstr>
      <vt:lpstr>PowerPoint Presentation</vt:lpstr>
      <vt:lpstr>Perineal Ultrasonografi</vt:lpstr>
      <vt:lpstr>PowerPoint Presentation</vt:lpstr>
      <vt:lpstr>PowerPoint Presentation</vt:lpstr>
      <vt:lpstr>PowerPoint Presentation</vt:lpstr>
      <vt:lpstr>Mesane Duvar Kalınlığı</vt:lpstr>
      <vt:lpstr>PowerPoint Presentation</vt:lpstr>
      <vt:lpstr>Sistoskopi</vt:lpstr>
      <vt:lpstr>PowerPoint Presentation</vt:lpstr>
      <vt:lpstr>PowerPoint Presentation</vt:lpstr>
      <vt:lpstr>PowerPoint Presentation</vt:lpstr>
      <vt:lpstr>Magnetic Resonance Imaging</vt:lpstr>
      <vt:lpstr>Magnetic Resonance Imaging</vt:lpstr>
      <vt:lpstr>CT Urogram</vt:lpstr>
      <vt:lpstr>Pelvik CT</vt:lpstr>
      <vt:lpstr>Özet ve Öneriler</vt:lpstr>
      <vt:lpstr>İlginiz ve sabrınız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ÜRİNER İNKONTİNANS İLERİ DEĞERLENDİRME  KİME, NE ZAMAN, NASIL? </dc:title>
  <cp:lastModifiedBy>mutlu doğanay</cp:lastModifiedBy>
  <cp:revision>1</cp:revision>
  <dcterms:modified xsi:type="dcterms:W3CDTF">2017-05-14T19:27:16Z</dcterms:modified>
</cp:coreProperties>
</file>