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51"/>
  </p:notesMasterIdLst>
  <p:sldIdLst>
    <p:sldId id="256" r:id="rId4"/>
    <p:sldId id="289" r:id="rId5"/>
    <p:sldId id="322" r:id="rId6"/>
    <p:sldId id="323" r:id="rId7"/>
    <p:sldId id="324" r:id="rId8"/>
    <p:sldId id="290" r:id="rId9"/>
    <p:sldId id="304" r:id="rId10"/>
    <p:sldId id="271" r:id="rId11"/>
    <p:sldId id="268" r:id="rId12"/>
    <p:sldId id="291" r:id="rId13"/>
    <p:sldId id="293" r:id="rId14"/>
    <p:sldId id="292" r:id="rId15"/>
    <p:sldId id="288" r:id="rId16"/>
    <p:sldId id="270" r:id="rId17"/>
    <p:sldId id="320" r:id="rId18"/>
    <p:sldId id="294" r:id="rId19"/>
    <p:sldId id="274" r:id="rId20"/>
    <p:sldId id="306" r:id="rId21"/>
    <p:sldId id="321" r:id="rId22"/>
    <p:sldId id="295" r:id="rId23"/>
    <p:sldId id="258" r:id="rId24"/>
    <p:sldId id="259" r:id="rId25"/>
    <p:sldId id="260" r:id="rId26"/>
    <p:sldId id="296" r:id="rId27"/>
    <p:sldId id="317" r:id="rId28"/>
    <p:sldId id="297" r:id="rId29"/>
    <p:sldId id="318" r:id="rId30"/>
    <p:sldId id="319" r:id="rId31"/>
    <p:sldId id="298" r:id="rId32"/>
    <p:sldId id="301" r:id="rId33"/>
    <p:sldId id="272" r:id="rId34"/>
    <p:sldId id="273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64" r:id="rId46"/>
    <p:sldId id="286" r:id="rId47"/>
    <p:sldId id="265" r:id="rId48"/>
    <p:sldId id="267" r:id="rId49"/>
    <p:sldId id="287" r:id="rId5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E285-10B6-4790-9719-DF34E13C06C3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729DF-8DA7-4644-B983-ED35D05D31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704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Yılda 527.000 yeni vaka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61B-BD4E-4735-A844-BC64D0E4A7A2}" type="slidenum">
              <a:rPr lang="tr-TR" smtClean="0">
                <a:solidFill>
                  <a:prstClr val="black"/>
                </a:solidFill>
              </a:rPr>
              <a:pPr/>
              <a:t>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78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Yılda 265.000 </a:t>
            </a:r>
            <a:r>
              <a:rPr lang="tr-TR" dirty="0" err="1" smtClean="0"/>
              <a:t>servix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ca</a:t>
            </a:r>
            <a:r>
              <a:rPr lang="tr-TR" baseline="0" dirty="0" smtClean="0"/>
              <a:t> nedeniyle </a:t>
            </a:r>
            <a:r>
              <a:rPr lang="tr-TR" baseline="0" dirty="0" err="1" smtClean="0"/>
              <a:t>ex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61B-BD4E-4735-A844-BC64D0E4A7A2}" type="slidenum">
              <a:rPr lang="tr-TR" smtClean="0">
                <a:solidFill>
                  <a:prstClr val="black"/>
                </a:solidFill>
              </a:rPr>
              <a:pPr/>
              <a:t>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24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A261B-BD4E-4735-A844-BC64D0E4A7A2}" type="slidenum">
              <a:rPr lang="tr-TR" smtClean="0">
                <a:solidFill>
                  <a:prstClr val="black"/>
                </a:solidFill>
              </a:rPr>
              <a:pPr/>
              <a:t>5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9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3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30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64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00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50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55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90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3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64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21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35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3463-D2E0-4AE9-81AE-CDD067DC14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31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3431B-01D5-463B-8125-29B79D77E1EC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1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17.05.2017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pyrigh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9875"/>
            <a:ext cx="10382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4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5D6B6-C5BC-4C7E-A9D6-1013F329301E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17.05.2017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31F87-9174-4C04-B260-C0BE9D0248BE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5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93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19" Type="http://schemas.openxmlformats.org/officeDocument/2006/relationships/image" Target="../media/image125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513828" y="1772817"/>
            <a:ext cx="7772400" cy="151216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r-TR" b="1" i="1" dirty="0" smtClean="0"/>
              <a:t/>
            </a:r>
            <a:br>
              <a:rPr lang="tr-TR" b="1" i="1" dirty="0" smtClean="0"/>
            </a:br>
            <a:r>
              <a:rPr lang="tr-TR" b="1" i="1" dirty="0" smtClean="0"/>
              <a:t>Yüksek </a:t>
            </a:r>
            <a:r>
              <a:rPr lang="tr-TR" b="1" i="1" dirty="0"/>
              <a:t>dereceli </a:t>
            </a:r>
            <a:r>
              <a:rPr lang="tr-TR" b="1" i="1" dirty="0" err="1"/>
              <a:t>sitolojik</a:t>
            </a:r>
            <a:r>
              <a:rPr lang="tr-TR" b="1" i="1" dirty="0"/>
              <a:t> ve histolojik anormalliklerin yönetimi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27584" y="3356992"/>
            <a:ext cx="7344816" cy="122413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tr-TR" sz="1800" b="1" dirty="0" err="1" smtClean="0"/>
              <a:t>Doç.Dr.Ahmet</a:t>
            </a:r>
            <a:r>
              <a:rPr lang="tr-TR" sz="1800" b="1" dirty="0" smtClean="0"/>
              <a:t> </a:t>
            </a:r>
            <a:r>
              <a:rPr lang="tr-TR" sz="1800" b="1" dirty="0"/>
              <a:t>Barış </a:t>
            </a:r>
            <a:r>
              <a:rPr lang="tr-TR" sz="1800" b="1" dirty="0" smtClean="0"/>
              <a:t>Güzel </a:t>
            </a:r>
            <a:endParaRPr lang="tr-TR" sz="1800" b="1" dirty="0" smtClean="0"/>
          </a:p>
          <a:p>
            <a:r>
              <a:rPr lang="tr-TR" sz="1800" b="1" dirty="0" smtClean="0"/>
              <a:t>Ç.Ü.T.F </a:t>
            </a:r>
            <a:r>
              <a:rPr lang="tr-TR" sz="1800" b="1" dirty="0" smtClean="0"/>
              <a:t>Kadın Hastalıkları ve Doğum AD</a:t>
            </a:r>
          </a:p>
          <a:p>
            <a:r>
              <a:rPr lang="tr-TR" sz="1800" b="1" dirty="0" smtClean="0"/>
              <a:t> Jinekolojik Onkoloji Cerrahisi BD </a:t>
            </a:r>
          </a:p>
          <a:p>
            <a:r>
              <a:rPr lang="tr-TR" sz="1800" b="1" dirty="0" smtClean="0"/>
              <a:t>ADANA</a:t>
            </a:r>
          </a:p>
          <a:p>
            <a:endParaRPr lang="tr-TR" sz="1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83" y="4581128"/>
            <a:ext cx="2415764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" y="4574404"/>
            <a:ext cx="2232248" cy="229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573213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91" y="16271"/>
            <a:ext cx="176847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7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26058"/>
            <a:ext cx="6714122" cy="335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4" y="332656"/>
            <a:ext cx="6977358" cy="89340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581128"/>
            <a:ext cx="8370887" cy="216941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1650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1"/>
            <a:ext cx="7572094" cy="4585618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988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684213"/>
            <a:ext cx="8029575" cy="5495925"/>
          </a:xfrm>
          <a:prstGeom prst="rect">
            <a:avLst/>
          </a:prstGeom>
          <a:ln w="57150"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594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HSIL - YERLEŞİM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1670074"/>
            <a:ext cx="5194920" cy="45259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HSIL </a:t>
            </a:r>
            <a:r>
              <a:rPr lang="tr-TR" dirty="0"/>
              <a:t>lezyonları genellikle TZ da yer alır ve genellikle en ciddi lezyon en </a:t>
            </a:r>
            <a:r>
              <a:rPr lang="tr-TR" dirty="0" err="1"/>
              <a:t>proksimalde</a:t>
            </a:r>
            <a:r>
              <a:rPr lang="tr-TR" dirty="0"/>
              <a:t> bulunandır. </a:t>
            </a:r>
          </a:p>
          <a:p>
            <a:r>
              <a:rPr lang="tr-TR" dirty="0" err="1"/>
              <a:t>Endoservikal</a:t>
            </a:r>
            <a:r>
              <a:rPr lang="tr-TR" dirty="0"/>
              <a:t> kanal içerisine uzanım gösterebilir. </a:t>
            </a:r>
          </a:p>
          <a:p>
            <a:r>
              <a:rPr lang="tr-TR" dirty="0"/>
              <a:t>Genellikle tek lezyon tarzındadır. </a:t>
            </a:r>
          </a:p>
          <a:p>
            <a:r>
              <a:rPr lang="tr-TR" dirty="0"/>
              <a:t>Düşük dereceli bir lezyonun yanında/içinde bulunabilir.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193" y="1558626"/>
            <a:ext cx="3188871" cy="237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45" y="4293094"/>
            <a:ext cx="3184719" cy="212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6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dirty="0" smtClean="0"/>
              <a:t>HSIL – PREMALIGN &amp;MALIGN HASTALIK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43924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tr-TR" dirty="0"/>
              <a:t>HSIL </a:t>
            </a:r>
            <a:r>
              <a:rPr lang="tr-TR" dirty="0" smtClean="0"/>
              <a:t>sitoloji– </a:t>
            </a:r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İntraepitelial</a:t>
            </a:r>
            <a:r>
              <a:rPr lang="tr-TR" dirty="0" smtClean="0"/>
              <a:t> Lezyon </a:t>
            </a:r>
            <a:r>
              <a:rPr lang="tr-TR" dirty="0" err="1" smtClean="0"/>
              <a:t>grade</a:t>
            </a:r>
            <a:r>
              <a:rPr lang="tr-TR" dirty="0" smtClean="0"/>
              <a:t> </a:t>
            </a:r>
            <a:r>
              <a:rPr lang="tr-TR" dirty="0"/>
              <a:t>2 </a:t>
            </a:r>
            <a:r>
              <a:rPr lang="tr-TR" dirty="0" smtClean="0"/>
              <a:t>veya         (</a:t>
            </a:r>
            <a:r>
              <a:rPr lang="tr-TR" dirty="0" err="1"/>
              <a:t>cervical</a:t>
            </a:r>
            <a:r>
              <a:rPr lang="tr-TR" dirty="0"/>
              <a:t> </a:t>
            </a:r>
            <a:r>
              <a:rPr lang="tr-TR" dirty="0" err="1"/>
              <a:t>intraepithelial</a:t>
            </a:r>
            <a:r>
              <a:rPr lang="tr-TR" dirty="0"/>
              <a:t> </a:t>
            </a:r>
            <a:r>
              <a:rPr lang="tr-TR" dirty="0" err="1"/>
              <a:t>neoplasia</a:t>
            </a:r>
            <a:r>
              <a:rPr lang="tr-TR" dirty="0"/>
              <a:t> [CIN] 2+; 69 </a:t>
            </a:r>
            <a:r>
              <a:rPr lang="tr-TR" dirty="0" smtClean="0"/>
              <a:t>%); </a:t>
            </a:r>
            <a:r>
              <a:rPr lang="tr-TR" dirty="0"/>
              <a:t>CIN 3+ (47 </a:t>
            </a:r>
            <a:r>
              <a:rPr lang="tr-TR" dirty="0" smtClean="0"/>
              <a:t>%); </a:t>
            </a:r>
            <a:r>
              <a:rPr lang="tr-TR" dirty="0" err="1"/>
              <a:t>Servikal</a:t>
            </a:r>
            <a:r>
              <a:rPr lang="tr-TR" dirty="0"/>
              <a:t> kanser </a:t>
            </a:r>
            <a:r>
              <a:rPr lang="tr-TR" dirty="0" smtClean="0"/>
              <a:t>(7.3 %)</a:t>
            </a:r>
          </a:p>
          <a:p>
            <a:r>
              <a:rPr lang="tr-TR" dirty="0"/>
              <a:t>HSIL, </a:t>
            </a:r>
            <a:r>
              <a:rPr lang="tr-TR" dirty="0" err="1"/>
              <a:t>human</a:t>
            </a:r>
            <a:r>
              <a:rPr lang="tr-TR" dirty="0"/>
              <a:t> </a:t>
            </a:r>
            <a:r>
              <a:rPr lang="tr-TR" dirty="0" err="1"/>
              <a:t>papillomavirus</a:t>
            </a:r>
            <a:r>
              <a:rPr lang="tr-TR" dirty="0"/>
              <a:t> (HPV)-</a:t>
            </a:r>
            <a:r>
              <a:rPr lang="tr-TR" dirty="0" smtClean="0"/>
              <a:t>pozitif</a:t>
            </a:r>
          </a:p>
          <a:p>
            <a:pPr lvl="1"/>
            <a:r>
              <a:rPr lang="tr-TR" dirty="0" smtClean="0"/>
              <a:t>CIN </a:t>
            </a:r>
            <a:r>
              <a:rPr lang="tr-TR" dirty="0"/>
              <a:t>2+ (71 %</a:t>
            </a:r>
            <a:r>
              <a:rPr lang="tr-TR" dirty="0" smtClean="0"/>
              <a:t>); </a:t>
            </a:r>
          </a:p>
          <a:p>
            <a:pPr lvl="1"/>
            <a:r>
              <a:rPr lang="tr-TR" dirty="0" smtClean="0"/>
              <a:t>CIN </a:t>
            </a:r>
            <a:r>
              <a:rPr lang="tr-TR" dirty="0"/>
              <a:t>3+ (49 %</a:t>
            </a:r>
            <a:r>
              <a:rPr lang="tr-TR" dirty="0" smtClean="0"/>
              <a:t>); </a:t>
            </a:r>
          </a:p>
          <a:p>
            <a:pPr lvl="1"/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/>
              <a:t>k</a:t>
            </a:r>
            <a:r>
              <a:rPr lang="tr-TR" dirty="0" smtClean="0"/>
              <a:t>anser </a:t>
            </a:r>
            <a:r>
              <a:rPr lang="tr-TR" dirty="0"/>
              <a:t>(</a:t>
            </a:r>
            <a:r>
              <a:rPr lang="tr-TR" dirty="0" smtClean="0"/>
              <a:t>6.6 %)</a:t>
            </a:r>
          </a:p>
          <a:p>
            <a:r>
              <a:rPr lang="tr-TR" dirty="0"/>
              <a:t>HSIL, </a:t>
            </a:r>
            <a:r>
              <a:rPr lang="tr-TR" dirty="0" smtClean="0"/>
              <a:t>HPV-negatif </a:t>
            </a:r>
            <a:endParaRPr lang="tr-TR" dirty="0"/>
          </a:p>
          <a:p>
            <a:pPr lvl="1"/>
            <a:r>
              <a:rPr lang="tr-TR" dirty="0" smtClean="0"/>
              <a:t>CIN </a:t>
            </a:r>
            <a:r>
              <a:rPr lang="tr-TR" dirty="0"/>
              <a:t>2+ (49 </a:t>
            </a:r>
            <a:r>
              <a:rPr lang="tr-TR" dirty="0" smtClean="0"/>
              <a:t>%); </a:t>
            </a:r>
          </a:p>
          <a:p>
            <a:pPr lvl="1"/>
            <a:r>
              <a:rPr lang="tr-TR" dirty="0" smtClean="0"/>
              <a:t>CIN </a:t>
            </a:r>
            <a:r>
              <a:rPr lang="tr-TR" dirty="0"/>
              <a:t>3+ (30 </a:t>
            </a:r>
            <a:r>
              <a:rPr lang="tr-TR" dirty="0" smtClean="0"/>
              <a:t>%); </a:t>
            </a:r>
          </a:p>
          <a:p>
            <a:pPr lvl="1"/>
            <a:r>
              <a:rPr lang="tr-TR" dirty="0" err="1"/>
              <a:t>Servikal</a:t>
            </a:r>
            <a:r>
              <a:rPr lang="tr-TR" dirty="0"/>
              <a:t> kanser</a:t>
            </a:r>
            <a:r>
              <a:rPr lang="tr-TR" dirty="0" smtClean="0"/>
              <a:t> </a:t>
            </a:r>
            <a:r>
              <a:rPr lang="tr-TR" dirty="0"/>
              <a:t>(</a:t>
            </a:r>
            <a:r>
              <a:rPr lang="tr-TR" dirty="0" smtClean="0"/>
              <a:t>6.8 %)</a:t>
            </a:r>
          </a:p>
          <a:p>
            <a:pPr lvl="1"/>
            <a:endParaRPr lang="tr-TR" dirty="0"/>
          </a:p>
        </p:txBody>
      </p:sp>
      <p:sp>
        <p:nvSpPr>
          <p:cNvPr id="4" name="Sağ Ok 3"/>
          <p:cNvSpPr/>
          <p:nvPr/>
        </p:nvSpPr>
        <p:spPr>
          <a:xfrm rot="16200000">
            <a:off x="8418548" y="1621793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65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62063"/>
            <a:ext cx="7410450" cy="43338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716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889000"/>
            <a:ext cx="7153275" cy="50863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719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 smtClean="0"/>
              <a:t>21-25 Yaşın Özelliği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err="1" smtClean="0"/>
              <a:t>Serviks</a:t>
            </a:r>
            <a:r>
              <a:rPr lang="tr-TR" dirty="0" smtClean="0"/>
              <a:t> Kanseri bu yaş grubunda oldukça düşüktür.</a:t>
            </a:r>
          </a:p>
          <a:p>
            <a:r>
              <a:rPr lang="tr-TR" dirty="0" smtClean="0"/>
              <a:t>20-24 Yaş </a:t>
            </a:r>
            <a:r>
              <a:rPr lang="tr-TR" dirty="0" err="1" smtClean="0"/>
              <a:t>Serviks</a:t>
            </a:r>
            <a:r>
              <a:rPr lang="tr-TR" dirty="0" smtClean="0"/>
              <a:t> </a:t>
            </a:r>
            <a:r>
              <a:rPr lang="tr-TR" dirty="0" err="1" smtClean="0"/>
              <a:t>Ca</a:t>
            </a:r>
            <a:r>
              <a:rPr lang="tr-TR" dirty="0" smtClean="0"/>
              <a:t> </a:t>
            </a:r>
            <a:r>
              <a:rPr lang="tr-TR" dirty="0" err="1"/>
              <a:t>İ</a:t>
            </a:r>
            <a:r>
              <a:rPr lang="tr-TR" dirty="0" err="1" smtClean="0"/>
              <a:t>nsidansı</a:t>
            </a:r>
            <a:endParaRPr lang="tr-TR" dirty="0" smtClean="0"/>
          </a:p>
          <a:p>
            <a:pPr lvl="1"/>
            <a:r>
              <a:rPr lang="tr-TR" dirty="0" smtClean="0"/>
              <a:t>1.4/100 000 kadın </a:t>
            </a:r>
          </a:p>
          <a:p>
            <a:r>
              <a:rPr lang="tr-TR" dirty="0" smtClean="0"/>
              <a:t>25-39 Yaş </a:t>
            </a:r>
            <a:r>
              <a:rPr lang="tr-TR" dirty="0" err="1" smtClean="0"/>
              <a:t>Serviks</a:t>
            </a:r>
            <a:r>
              <a:rPr lang="tr-TR" dirty="0" smtClean="0"/>
              <a:t> </a:t>
            </a:r>
            <a:r>
              <a:rPr lang="tr-TR" dirty="0" err="1" smtClean="0"/>
              <a:t>Ca</a:t>
            </a:r>
            <a:r>
              <a:rPr lang="tr-TR" dirty="0" smtClean="0"/>
              <a:t> </a:t>
            </a:r>
            <a:r>
              <a:rPr lang="tr-TR" dirty="0" err="1" smtClean="0"/>
              <a:t>İnsidansı</a:t>
            </a:r>
            <a:endParaRPr lang="tr-TR" dirty="0" smtClean="0"/>
          </a:p>
          <a:p>
            <a:pPr lvl="1"/>
            <a:r>
              <a:rPr lang="tr-TR" dirty="0" smtClean="0"/>
              <a:t>5.9-14.2 / 100 000 kadın</a:t>
            </a:r>
          </a:p>
          <a:p>
            <a:r>
              <a:rPr lang="tr-TR" dirty="0" smtClean="0"/>
              <a:t>Bu yaş grubunda HPV </a:t>
            </a:r>
            <a:r>
              <a:rPr lang="tr-TR" dirty="0" err="1" smtClean="0"/>
              <a:t>insidansı</a:t>
            </a:r>
            <a:r>
              <a:rPr lang="tr-TR" dirty="0" smtClean="0"/>
              <a:t> yüksek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361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229600" cy="387948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448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Başlık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tr-TR" altLang="tr-TR" sz="4000" dirty="0" err="1" smtClean="0">
                <a:solidFill>
                  <a:srgbClr val="008080"/>
                </a:solidFill>
              </a:rPr>
              <a:t>Serviks</a:t>
            </a:r>
            <a:r>
              <a:rPr lang="tr-TR" altLang="tr-TR" sz="4000" dirty="0" smtClean="0">
                <a:solidFill>
                  <a:srgbClr val="008080"/>
                </a:solidFill>
              </a:rPr>
              <a:t> Kanserinin Yaşa Özel Hızlarının Dağılımı (2009)</a:t>
            </a:r>
          </a:p>
        </p:txBody>
      </p:sp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47825"/>
            <a:ext cx="83534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3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03250"/>
            <a:ext cx="8181975" cy="5657850"/>
          </a:xfrm>
          <a:prstGeom prst="rect">
            <a:avLst/>
          </a:prstGeom>
          <a:ln w="57150"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340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1593850"/>
            <a:ext cx="7267575" cy="3676650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4964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9" y="2124084"/>
            <a:ext cx="8100392" cy="19526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3643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38" y="964114"/>
            <a:ext cx="1762125" cy="4667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6" y="1628800"/>
            <a:ext cx="6840290" cy="16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55511"/>
            <a:ext cx="1165372" cy="4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13" y="3255511"/>
            <a:ext cx="19240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89" y="3255511"/>
            <a:ext cx="14382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66" y="3255511"/>
            <a:ext cx="358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4526"/>
            <a:ext cx="33147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520693"/>
            <a:ext cx="4667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9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8" y="724210"/>
            <a:ext cx="8915400" cy="3905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2933700" cy="6762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32" y="2035323"/>
            <a:ext cx="400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16" y="1920706"/>
            <a:ext cx="2847975" cy="5715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26" y="2913079"/>
            <a:ext cx="3219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861048"/>
            <a:ext cx="3705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51" y="6021288"/>
            <a:ext cx="1722642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6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679450"/>
            <a:ext cx="6962775" cy="55054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719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2675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2" y="1916832"/>
            <a:ext cx="4867275" cy="609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2" y="3171825"/>
            <a:ext cx="4667250" cy="5143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0" y="4179937"/>
            <a:ext cx="1533525" cy="5143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7" y="5229200"/>
            <a:ext cx="4762500" cy="9144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142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382" y="1084262"/>
            <a:ext cx="5286375" cy="46958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735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804863"/>
            <a:ext cx="7143750" cy="52482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8461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833438"/>
            <a:ext cx="69437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1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8" y="620688"/>
            <a:ext cx="6792968" cy="8763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1" y="1700808"/>
            <a:ext cx="6810375" cy="15049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1" y="3435336"/>
            <a:ext cx="6810375" cy="7810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01" y="4725144"/>
            <a:ext cx="6906295" cy="8477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5081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781800" cy="16002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tr-TR" sz="2700" dirty="0">
                <a:solidFill>
                  <a:srgbClr val="FF0000"/>
                </a:solidFill>
              </a:rPr>
              <a:t>Dünya genelinde kadınlarda kanser </a:t>
            </a:r>
            <a:r>
              <a:rPr lang="tr-TR" sz="2700" dirty="0" err="1">
                <a:solidFill>
                  <a:srgbClr val="FF0000"/>
                </a:solidFill>
              </a:rPr>
              <a:t>insidansları</a:t>
            </a:r>
            <a:r>
              <a:rPr lang="tr-TR" sz="2700" dirty="0">
                <a:solidFill>
                  <a:srgbClr val="FF0000"/>
                </a:solidFill>
              </a:rPr>
              <a:t/>
            </a:r>
            <a:br>
              <a:rPr lang="tr-TR" sz="2700" dirty="0">
                <a:solidFill>
                  <a:srgbClr val="FF0000"/>
                </a:solidFill>
              </a:rPr>
            </a:br>
            <a:r>
              <a:rPr lang="tr-TR" sz="2700" dirty="0">
                <a:solidFill>
                  <a:srgbClr val="FF0000"/>
                </a:solidFill>
              </a:rPr>
              <a:t>GLOBOCAN 2012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6720053" cy="4054232"/>
          </a:xfrm>
          <a:ln w="38100">
            <a:solidFill>
              <a:schemeClr val="accent1"/>
            </a:solidFill>
          </a:ln>
        </p:spPr>
      </p:pic>
      <p:sp>
        <p:nvSpPr>
          <p:cNvPr id="5" name="Yuvarlatılmış Dikdörtgen 4"/>
          <p:cNvSpPr/>
          <p:nvPr/>
        </p:nvSpPr>
        <p:spPr>
          <a:xfrm>
            <a:off x="6228184" y="5279070"/>
            <a:ext cx="1476047" cy="52274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86775" cy="43624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2886075" cy="6477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913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3" y="620688"/>
            <a:ext cx="8176908" cy="720080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484784"/>
            <a:ext cx="6353175" cy="180022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632200"/>
            <a:ext cx="2505075" cy="40005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4293096"/>
            <a:ext cx="2771775" cy="35242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4923799"/>
            <a:ext cx="2314575" cy="39052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5517232"/>
            <a:ext cx="4448175" cy="43815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6093295"/>
            <a:ext cx="3680643" cy="40238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1561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TEDAVİDE HEDEFLER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9552" y="2636912"/>
            <a:ext cx="8229600" cy="118072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 err="1" smtClean="0"/>
              <a:t>İnvaziv</a:t>
            </a:r>
            <a:r>
              <a:rPr lang="tr-TR" dirty="0" smtClean="0"/>
              <a:t> hastalığa </a:t>
            </a:r>
            <a:r>
              <a:rPr lang="tr-TR" dirty="0" err="1" smtClean="0"/>
              <a:t>progresyonu</a:t>
            </a:r>
            <a:r>
              <a:rPr lang="tr-TR" dirty="0" smtClean="0"/>
              <a:t> engellemek</a:t>
            </a:r>
          </a:p>
          <a:p>
            <a:r>
              <a:rPr lang="tr-TR" dirty="0" smtClean="0"/>
              <a:t>Gereksiz tedaviden kaçınma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59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8136904" cy="10858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69541"/>
            <a:ext cx="7153275" cy="5619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3" y="3911405"/>
            <a:ext cx="3533775" cy="3905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28" y="4509120"/>
            <a:ext cx="2924175" cy="323850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353175" cy="6096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3" y="4509120"/>
            <a:ext cx="2976959" cy="223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7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35630" cy="244827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6353175" cy="6096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3" y="4416139"/>
            <a:ext cx="2725575" cy="222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16139"/>
            <a:ext cx="3672408" cy="203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2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96" y="603920"/>
            <a:ext cx="6353175" cy="75361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343775" cy="1123950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8" y="3500451"/>
            <a:ext cx="6531792" cy="63861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8" y="4869160"/>
            <a:ext cx="5743575" cy="7905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8" y="6021288"/>
            <a:ext cx="5553075" cy="4000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4561862"/>
            <a:ext cx="2323232" cy="16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91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845796"/>
            <a:ext cx="7480985" cy="710629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353175" cy="755650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056"/>
            <a:ext cx="482453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42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CIN II-III GENÇ HASTA</a:t>
            </a:r>
            <a:endParaRPr lang="tr-T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343775" cy="8572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5167"/>
            <a:ext cx="6048375" cy="12858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5144"/>
            <a:ext cx="7305675" cy="17240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254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CIN II-III MARJİN POZİTİFLİĞİ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2260848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 smtClean="0"/>
              <a:t>S</a:t>
            </a:r>
            <a:r>
              <a:rPr lang="tr-TR" dirty="0" smtClean="0"/>
              <a:t>itoloji takip, tekrarı</a:t>
            </a:r>
            <a:endParaRPr lang="tr-TR" dirty="0" smtClean="0"/>
          </a:p>
          <a:p>
            <a:r>
              <a:rPr lang="tr-TR" dirty="0" err="1" smtClean="0"/>
              <a:t>Eksizyonel</a:t>
            </a:r>
            <a:r>
              <a:rPr lang="tr-TR" dirty="0" smtClean="0"/>
              <a:t> prosedür tekrarı</a:t>
            </a:r>
          </a:p>
          <a:p>
            <a:r>
              <a:rPr lang="tr-TR" dirty="0" err="1" smtClean="0"/>
              <a:t>Eksizyonel</a:t>
            </a:r>
            <a:r>
              <a:rPr lang="tr-TR" dirty="0" smtClean="0"/>
              <a:t> </a:t>
            </a:r>
            <a:r>
              <a:rPr lang="tr-TR" dirty="0" smtClean="0"/>
              <a:t>işlem uygulanamıyorsa </a:t>
            </a:r>
            <a:r>
              <a:rPr lang="tr-TR" dirty="0" err="1" smtClean="0"/>
              <a:t>histerektomi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67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6055" y="836712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REKÜRREN CIN II-III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2564904"/>
            <a:ext cx="3960440" cy="175679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tr-TR" dirty="0" err="1" smtClean="0"/>
              <a:t>Eksizyonel</a:t>
            </a:r>
            <a:r>
              <a:rPr lang="tr-TR" dirty="0" smtClean="0"/>
              <a:t> İşlem </a:t>
            </a:r>
          </a:p>
          <a:p>
            <a:r>
              <a:rPr lang="tr-TR" dirty="0" err="1" smtClean="0"/>
              <a:t>Histerektomi</a:t>
            </a:r>
            <a:endParaRPr lang="tr-T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181475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1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781800" cy="16002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tr-TR" sz="2700" dirty="0">
                <a:solidFill>
                  <a:srgbClr val="FF0000"/>
                </a:solidFill>
              </a:rPr>
              <a:t>Dünya genelinde kadınlarda kanser nedeniyle ölüm</a:t>
            </a:r>
            <a:br>
              <a:rPr lang="tr-TR" sz="2700" dirty="0">
                <a:solidFill>
                  <a:srgbClr val="FF0000"/>
                </a:solidFill>
              </a:rPr>
            </a:br>
            <a:r>
              <a:rPr lang="tr-TR" sz="2700" dirty="0">
                <a:solidFill>
                  <a:srgbClr val="FF0000"/>
                </a:solidFill>
              </a:rPr>
              <a:t>GLOBOCAN 2012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48880"/>
            <a:ext cx="7034310" cy="3598950"/>
          </a:xfrm>
          <a:ln w="38100">
            <a:solidFill>
              <a:schemeClr val="accent1"/>
            </a:solidFill>
          </a:ln>
        </p:spPr>
      </p:pic>
      <p:sp>
        <p:nvSpPr>
          <p:cNvPr id="5" name="Yuvarlatılmış Dikdörtgen 4"/>
          <p:cNvSpPr/>
          <p:nvPr/>
        </p:nvSpPr>
        <p:spPr>
          <a:xfrm>
            <a:off x="6444209" y="4725144"/>
            <a:ext cx="1728192" cy="4987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34050"/>
            <a:ext cx="2848996" cy="6381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15136"/>
            <a:ext cx="2962275" cy="7429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93" y="1196752"/>
            <a:ext cx="8568952" cy="52031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355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352675" cy="55245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33" y="2492896"/>
            <a:ext cx="2390775" cy="7715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370" y="3676650"/>
            <a:ext cx="1562100" cy="4953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3228975"/>
            <a:ext cx="247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88" y="4365104"/>
            <a:ext cx="2019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5229200"/>
            <a:ext cx="1543050" cy="523875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4822304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06" y="6309320"/>
            <a:ext cx="2076450" cy="361950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88" y="5877272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0" y="188640"/>
            <a:ext cx="8568952" cy="52031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031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836712"/>
            <a:ext cx="2914650" cy="7239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2420888"/>
            <a:ext cx="2346945" cy="51770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1700808"/>
            <a:ext cx="2952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421966"/>
            <a:ext cx="1485900" cy="4572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08" y="2984485"/>
            <a:ext cx="2952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08" y="3903712"/>
            <a:ext cx="19240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870" y="4653136"/>
            <a:ext cx="24669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0" y="188640"/>
            <a:ext cx="8568952" cy="520312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2204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592288" cy="44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733162"/>
            <a:ext cx="9324976" cy="5810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3514725" cy="61912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90" y="1772816"/>
            <a:ext cx="2419350" cy="5715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571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0" y="3028578"/>
            <a:ext cx="2114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4" y="3612894"/>
            <a:ext cx="14097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43" y="4412994"/>
            <a:ext cx="165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6" y="5014169"/>
            <a:ext cx="24669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34" y="3908169"/>
            <a:ext cx="152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87553"/>
            <a:ext cx="3048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269" y="3612894"/>
            <a:ext cx="20669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219" y="4098669"/>
            <a:ext cx="40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23573"/>
            <a:ext cx="250224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483624"/>
            <a:ext cx="23526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94" y="3374769"/>
            <a:ext cx="7524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683" y="5949280"/>
            <a:ext cx="70961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77" y="6501807"/>
            <a:ext cx="695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5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ADENOCARCINOMA INSITU (AIS)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tr-TR" dirty="0" err="1" smtClean="0"/>
              <a:t>Kolposkopik</a:t>
            </a:r>
            <a:r>
              <a:rPr lang="tr-TR" dirty="0" smtClean="0"/>
              <a:t> bulgular minimal</a:t>
            </a:r>
          </a:p>
          <a:p>
            <a:r>
              <a:rPr lang="tr-TR" dirty="0" err="1" smtClean="0"/>
              <a:t>Endoservikal</a:t>
            </a:r>
            <a:r>
              <a:rPr lang="tr-TR" dirty="0" smtClean="0"/>
              <a:t> kanala uzanır</a:t>
            </a:r>
          </a:p>
          <a:p>
            <a:r>
              <a:rPr lang="tr-TR" dirty="0" err="1" smtClean="0"/>
              <a:t>Multifokal</a:t>
            </a:r>
            <a:r>
              <a:rPr lang="tr-TR" dirty="0" smtClean="0"/>
              <a:t> ve Kesintili Olabilir</a:t>
            </a:r>
          </a:p>
          <a:p>
            <a:r>
              <a:rPr lang="tr-TR" dirty="0" smtClean="0"/>
              <a:t>Negatif cerrahi sınır kür anlamına gelmez</a:t>
            </a:r>
          </a:p>
          <a:p>
            <a:r>
              <a:rPr lang="tr-TR" dirty="0" err="1" smtClean="0"/>
              <a:t>İnvaziv</a:t>
            </a:r>
            <a:r>
              <a:rPr lang="tr-TR" dirty="0" smtClean="0"/>
              <a:t> kanser </a:t>
            </a:r>
            <a:r>
              <a:rPr lang="tr-TR" dirty="0" err="1" smtClean="0"/>
              <a:t>ekartasyonu</a:t>
            </a:r>
            <a:r>
              <a:rPr lang="tr-TR" dirty="0" smtClean="0"/>
              <a:t> için </a:t>
            </a:r>
            <a:r>
              <a:rPr lang="tr-TR" dirty="0" err="1" smtClean="0"/>
              <a:t>eksizyon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Histerektomi</a:t>
            </a:r>
            <a:r>
              <a:rPr lang="tr-TR" dirty="0" smtClean="0"/>
              <a:t> </a:t>
            </a:r>
            <a:r>
              <a:rPr lang="tr-TR" dirty="0" err="1" smtClean="0"/>
              <a:t>primer</a:t>
            </a:r>
            <a:r>
              <a:rPr lang="tr-TR" dirty="0" smtClean="0"/>
              <a:t> tedavidir</a:t>
            </a:r>
          </a:p>
          <a:p>
            <a:r>
              <a:rPr lang="tr-TR" dirty="0" err="1" smtClean="0"/>
              <a:t>Fertilite</a:t>
            </a:r>
            <a:r>
              <a:rPr lang="tr-TR" dirty="0" smtClean="0"/>
              <a:t> sorunu olan hastalarda derin </a:t>
            </a:r>
            <a:r>
              <a:rPr lang="tr-TR" dirty="0" err="1" smtClean="0"/>
              <a:t>konizasyon</a:t>
            </a:r>
            <a:endParaRPr lang="tr-TR" dirty="0" smtClean="0"/>
          </a:p>
          <a:p>
            <a:pPr lvl="1"/>
            <a:r>
              <a:rPr lang="tr-TR" dirty="0" err="1" smtClean="0"/>
              <a:t>Marjin</a:t>
            </a:r>
            <a:r>
              <a:rPr lang="tr-TR" dirty="0" smtClean="0"/>
              <a:t> pozitifliğinde re-</a:t>
            </a:r>
            <a:r>
              <a:rPr lang="tr-TR" dirty="0" err="1" smtClean="0"/>
              <a:t>eksizyon</a:t>
            </a:r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5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60432" cy="4191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7" y="1988840"/>
            <a:ext cx="2581275" cy="6096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209026" cy="6096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51" y="2780928"/>
            <a:ext cx="23336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80928"/>
            <a:ext cx="2095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645024"/>
            <a:ext cx="11715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25999"/>
            <a:ext cx="206692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28" y="3828411"/>
            <a:ext cx="18764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981020"/>
            <a:ext cx="1913206" cy="61977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5643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74035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89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8229600" cy="1143000"/>
          </a:xfrm>
        </p:spPr>
        <p:txBody>
          <a:bodyPr/>
          <a:lstStyle/>
          <a:p>
            <a:r>
              <a:rPr lang="tr-TR" dirty="0" smtClean="0"/>
              <a:t>TEŞEKKÜR EDERİM </a:t>
            </a:r>
            <a:endParaRPr lang="tr-T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8458"/>
            <a:ext cx="7704856" cy="458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4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5410" y="260648"/>
            <a:ext cx="7886700" cy="99417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tr-TR" sz="2700" dirty="0">
                <a:solidFill>
                  <a:srgbClr val="FF0000"/>
                </a:solidFill>
              </a:rPr>
              <a:t>GLOBOCAN 2012 Türkiye raporu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5" y="1600200"/>
            <a:ext cx="7568310" cy="4525963"/>
          </a:xfrm>
        </p:spPr>
      </p:pic>
      <p:cxnSp>
        <p:nvCxnSpPr>
          <p:cNvPr id="10" name="Düz Bağlayıcı 9"/>
          <p:cNvCxnSpPr/>
          <p:nvPr/>
        </p:nvCxnSpPr>
        <p:spPr>
          <a:xfrm flipV="1">
            <a:off x="3890141" y="5113940"/>
            <a:ext cx="425669" cy="4374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243" y="2191179"/>
            <a:ext cx="963133" cy="439691"/>
          </a:xfrm>
          <a:prstGeom prst="rect">
            <a:avLst/>
          </a:prstGeom>
        </p:spPr>
      </p:pic>
      <p:sp>
        <p:nvSpPr>
          <p:cNvPr id="13" name="Yuvarlatılmış Dikdörtgen 12"/>
          <p:cNvSpPr/>
          <p:nvPr/>
        </p:nvSpPr>
        <p:spPr>
          <a:xfrm>
            <a:off x="4102975" y="4581853"/>
            <a:ext cx="295604" cy="4493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350">
              <a:solidFill>
                <a:srgbClr val="FF0000"/>
              </a:solidFill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1979712" y="2796410"/>
            <a:ext cx="5478097" cy="13526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b="1" dirty="0" err="1">
                <a:solidFill>
                  <a:srgbClr val="FF0000"/>
                </a:solidFill>
              </a:rPr>
              <a:t>Serviks</a:t>
            </a:r>
            <a:r>
              <a:rPr lang="tr-TR" sz="2400" b="1" dirty="0">
                <a:solidFill>
                  <a:srgbClr val="FF0000"/>
                </a:solidFill>
              </a:rPr>
              <a:t> kanseri </a:t>
            </a:r>
            <a:r>
              <a:rPr lang="tr-TR" sz="2400" b="1" dirty="0" err="1">
                <a:solidFill>
                  <a:srgbClr val="FF0000"/>
                </a:solidFill>
              </a:rPr>
              <a:t>insidansı</a:t>
            </a:r>
            <a:r>
              <a:rPr lang="tr-TR" sz="2400" b="1" dirty="0">
                <a:solidFill>
                  <a:srgbClr val="FF0000"/>
                </a:solidFill>
              </a:rPr>
              <a:t>: </a:t>
            </a:r>
            <a:r>
              <a:rPr lang="tr-TR" sz="2400" b="1" u="sng" dirty="0">
                <a:solidFill>
                  <a:srgbClr val="FF0000"/>
                </a:solidFill>
              </a:rPr>
              <a:t>1686 kadın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tr-TR" sz="2400" b="1" dirty="0">
              <a:solidFill>
                <a:srgbClr val="FF000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r-TR" sz="2400" b="1" dirty="0" err="1">
                <a:solidFill>
                  <a:srgbClr val="FF0000"/>
                </a:solidFill>
              </a:rPr>
              <a:t>Serviks</a:t>
            </a:r>
            <a:r>
              <a:rPr lang="tr-TR" sz="2400" b="1" dirty="0">
                <a:solidFill>
                  <a:srgbClr val="FF0000"/>
                </a:solidFill>
              </a:rPr>
              <a:t> kanseri </a:t>
            </a:r>
            <a:r>
              <a:rPr lang="tr-TR" sz="2400" b="1" dirty="0" err="1">
                <a:solidFill>
                  <a:srgbClr val="FF0000"/>
                </a:solidFill>
              </a:rPr>
              <a:t>mortalitesi</a:t>
            </a:r>
            <a:r>
              <a:rPr lang="tr-TR" sz="2400" b="1" dirty="0">
                <a:solidFill>
                  <a:srgbClr val="FF0000"/>
                </a:solidFill>
              </a:rPr>
              <a:t>: </a:t>
            </a:r>
            <a:r>
              <a:rPr lang="tr-TR" sz="2400" b="1" u="sng" dirty="0">
                <a:solidFill>
                  <a:srgbClr val="FF0000"/>
                </a:solidFill>
              </a:rPr>
              <a:t>663 kadın</a:t>
            </a:r>
          </a:p>
        </p:txBody>
      </p:sp>
    </p:spTree>
    <p:extLst>
      <p:ext uri="{BB962C8B-B14F-4D97-AF65-F5344CB8AC3E}">
        <p14:creationId xmlns:p14="http://schemas.microsoft.com/office/powerpoint/2010/main" val="2989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769938"/>
            <a:ext cx="7153275" cy="5324475"/>
          </a:xfrm>
          <a:prstGeom prst="rect">
            <a:avLst/>
          </a:prstGeom>
          <a:ln w="76200"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806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1" y="908720"/>
            <a:ext cx="8286750" cy="6096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1" y="2271713"/>
            <a:ext cx="2447925" cy="771525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1713"/>
            <a:ext cx="2486025" cy="752475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12976"/>
            <a:ext cx="21812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67" y="3241550"/>
            <a:ext cx="2228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1" y="5517232"/>
            <a:ext cx="2857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tr-TR" dirty="0" smtClean="0"/>
              <a:t>SERVİKSİN PREİNVAZİV LEZYONLARI</a:t>
            </a:r>
            <a:endParaRPr lang="tr-T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41" y="1844824"/>
            <a:ext cx="8136904" cy="4752528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465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88640"/>
            <a:ext cx="6426200" cy="641536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1998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295</Words>
  <Application>Microsoft Office PowerPoint</Application>
  <PresentationFormat>Ekran Gösterisi (4:3)</PresentationFormat>
  <Paragraphs>62</Paragraphs>
  <Slides>47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Slayt Başlıkları</vt:lpstr>
      </vt:variant>
      <vt:variant>
        <vt:i4>47</vt:i4>
      </vt:variant>
    </vt:vector>
  </HeadingPairs>
  <TitlesOfParts>
    <vt:vector size="50" baseType="lpstr">
      <vt:lpstr>Ofis Teması</vt:lpstr>
      <vt:lpstr>Custom Design</vt:lpstr>
      <vt:lpstr>1_Ofis Teması</vt:lpstr>
      <vt:lpstr> Yüksek dereceli sitolojik ve histolojik anormalliklerin yönetimi </vt:lpstr>
      <vt:lpstr>PowerPoint Sunusu</vt:lpstr>
      <vt:lpstr>Dünya genelinde kadınlarda kanser insidansları GLOBOCAN 2012</vt:lpstr>
      <vt:lpstr>Dünya genelinde kadınlarda kanser nedeniyle ölüm GLOBOCAN 2012</vt:lpstr>
      <vt:lpstr>GLOBOCAN 2012 Türkiye raporu</vt:lpstr>
      <vt:lpstr>PowerPoint Sunusu</vt:lpstr>
      <vt:lpstr>PowerPoint Sunusu</vt:lpstr>
      <vt:lpstr>SERVİKSİN PREİNVAZİV LEZYONLARI</vt:lpstr>
      <vt:lpstr>PowerPoint Sunusu</vt:lpstr>
      <vt:lpstr>PowerPoint Sunusu</vt:lpstr>
      <vt:lpstr>PowerPoint Sunusu</vt:lpstr>
      <vt:lpstr>PowerPoint Sunusu</vt:lpstr>
      <vt:lpstr>HSIL - YERLEŞİM</vt:lpstr>
      <vt:lpstr>HSIL – PREMALIGN &amp;MALIGN HASTALIK</vt:lpstr>
      <vt:lpstr>PowerPoint Sunusu</vt:lpstr>
      <vt:lpstr>PowerPoint Sunusu</vt:lpstr>
      <vt:lpstr>21-25 Yaşın Özelliği</vt:lpstr>
      <vt:lpstr>PowerPoint Sunusu</vt:lpstr>
      <vt:lpstr>Serviks Kanserinin Yaşa Özel Hızlarının Dağılımı (2009)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TEDAVİDE HEDEFLER</vt:lpstr>
      <vt:lpstr>PowerPoint Sunusu</vt:lpstr>
      <vt:lpstr>PowerPoint Sunusu</vt:lpstr>
      <vt:lpstr>PowerPoint Sunusu</vt:lpstr>
      <vt:lpstr>PowerPoint Sunusu</vt:lpstr>
      <vt:lpstr>CIN II-III GENÇ HASTA</vt:lpstr>
      <vt:lpstr>CIN II-III MARJİN POZİTİFLİĞİ</vt:lpstr>
      <vt:lpstr>REKÜRREN CIN II-III</vt:lpstr>
      <vt:lpstr>PowerPoint Sunusu</vt:lpstr>
      <vt:lpstr>PowerPoint Sunusu</vt:lpstr>
      <vt:lpstr>PowerPoint Sunusu</vt:lpstr>
      <vt:lpstr>PowerPoint Sunusu</vt:lpstr>
      <vt:lpstr>ADENOCARCINOMA INSITU (AIS)</vt:lpstr>
      <vt:lpstr>PowerPoint Sunusu</vt:lpstr>
      <vt:lpstr>PowerPoint Sunusu</vt:lpstr>
      <vt:lpstr>TEŞEKKÜR EDERİM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Yüksek dereceli sitolojik ve histolojik anormalliklerin yönetimi </dc:title>
  <dc:creator>Barış</dc:creator>
  <cp:lastModifiedBy>dr barış</cp:lastModifiedBy>
  <cp:revision>38</cp:revision>
  <dcterms:created xsi:type="dcterms:W3CDTF">2017-05-15T08:26:09Z</dcterms:created>
  <dcterms:modified xsi:type="dcterms:W3CDTF">2017-05-17T09:23:32Z</dcterms:modified>
</cp:coreProperties>
</file>