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8" r:id="rId2"/>
    <p:sldId id="340" r:id="rId3"/>
    <p:sldId id="259" r:id="rId4"/>
    <p:sldId id="260" r:id="rId5"/>
    <p:sldId id="261" r:id="rId6"/>
    <p:sldId id="263" r:id="rId7"/>
    <p:sldId id="264" r:id="rId8"/>
    <p:sldId id="265" r:id="rId9"/>
    <p:sldId id="266" r:id="rId10"/>
    <p:sldId id="267" r:id="rId11"/>
    <p:sldId id="268" r:id="rId12"/>
    <p:sldId id="269" r:id="rId13"/>
    <p:sldId id="262" r:id="rId14"/>
    <p:sldId id="270" r:id="rId15"/>
    <p:sldId id="271" r:id="rId16"/>
    <p:sldId id="272" r:id="rId17"/>
    <p:sldId id="273" r:id="rId18"/>
    <p:sldId id="274" r:id="rId19"/>
    <p:sldId id="275" r:id="rId20"/>
    <p:sldId id="276" r:id="rId21"/>
    <p:sldId id="277" r:id="rId22"/>
    <p:sldId id="278" r:id="rId23"/>
    <p:sldId id="345" r:id="rId24"/>
    <p:sldId id="280" r:id="rId25"/>
    <p:sldId id="281"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44" r:id="rId48"/>
    <p:sldId id="307" r:id="rId49"/>
    <p:sldId id="308" r:id="rId50"/>
    <p:sldId id="309" r:id="rId51"/>
    <p:sldId id="310" r:id="rId52"/>
    <p:sldId id="311" r:id="rId53"/>
    <p:sldId id="312" r:id="rId54"/>
    <p:sldId id="341" r:id="rId55"/>
    <p:sldId id="343" r:id="rId56"/>
    <p:sldId id="313" r:id="rId57"/>
    <p:sldId id="315" r:id="rId58"/>
    <p:sldId id="323" r:id="rId59"/>
    <p:sldId id="324" r:id="rId60"/>
    <p:sldId id="325" r:id="rId61"/>
    <p:sldId id="326" r:id="rId62"/>
    <p:sldId id="327" r:id="rId63"/>
    <p:sldId id="329" r:id="rId64"/>
    <p:sldId id="316" r:id="rId65"/>
    <p:sldId id="317" r:id="rId66"/>
    <p:sldId id="346" r:id="rId67"/>
    <p:sldId id="318" r:id="rId68"/>
    <p:sldId id="342" r:id="rId69"/>
    <p:sldId id="319" r:id="rId70"/>
    <p:sldId id="320" r:id="rId71"/>
    <p:sldId id="321" r:id="rId72"/>
    <p:sldId id="322" r:id="rId73"/>
    <p:sldId id="330" r:id="rId74"/>
    <p:sldId id="331" r:id="rId75"/>
    <p:sldId id="335" r:id="rId76"/>
    <p:sldId id="338" r:id="rId77"/>
    <p:sldId id="347" r:id="rId78"/>
    <p:sldId id="339"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609" autoAdjust="0"/>
  </p:normalViewPr>
  <p:slideViewPr>
    <p:cSldViewPr>
      <p:cViewPr varScale="1">
        <p:scale>
          <a:sx n="52" d="100"/>
          <a:sy n="52" d="100"/>
        </p:scale>
        <p:origin x="1926" y="78"/>
      </p:cViewPr>
      <p:guideLst>
        <p:guide orient="horz" pos="2160"/>
        <p:guide pos="2880"/>
      </p:guideLst>
    </p:cSldViewPr>
  </p:slideViewPr>
  <p:outlineViewPr>
    <p:cViewPr>
      <p:scale>
        <a:sx n="33" d="100"/>
        <a:sy n="33" d="100"/>
      </p:scale>
      <p:origin x="0" y="-42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65567338872887"/>
          <c:y val="8.7775107226480006E-2"/>
          <c:w val="0.77216466569259645"/>
          <c:h val="0.78768631868879535"/>
        </c:manualLayout>
      </c:layout>
      <c:lineChart>
        <c:grouping val="standard"/>
        <c:varyColors val="0"/>
        <c:ser>
          <c:idx val="1"/>
          <c:order val="0"/>
          <c:tx>
            <c:strRef>
              <c:f>'[Chart in Microsoft PowerPoint]3 YR CIN3+ PrimSP 25y'!$C$3</c:f>
              <c:strCache>
                <c:ptCount val="1"/>
                <c:pt idx="0">
                  <c:v>HPV 16+</c:v>
                </c:pt>
              </c:strCache>
            </c:strRef>
          </c:tx>
          <c:spPr>
            <a:ln>
              <a:solidFill>
                <a:srgbClr val="0066FF"/>
              </a:solidFill>
            </a:ln>
          </c:spPr>
          <c:marker>
            <c:symbol val="circle"/>
            <c:size val="9"/>
            <c:spPr>
              <a:solidFill>
                <a:srgbClr val="0066FF"/>
              </a:solidFill>
              <a:ln>
                <a:solidFill>
                  <a:srgbClr val="0066FF"/>
                </a:solidFill>
              </a:ln>
            </c:spPr>
          </c:marker>
          <c:dPt>
            <c:idx val="1"/>
            <c:marker>
              <c:symbol val="circle"/>
              <c:size val="10"/>
            </c:marker>
            <c:bubble3D val="0"/>
            <c:extLst xmlns:c16r2="http://schemas.microsoft.com/office/drawing/2015/06/chart">
              <c:ext xmlns:c16="http://schemas.microsoft.com/office/drawing/2014/chart" uri="{C3380CC4-5D6E-409C-BE32-E72D297353CC}">
                <c16:uniqueId val="{00000000-0FD7-425E-ACBE-84D1081EC358}"/>
              </c:ext>
            </c:extLst>
          </c:dPt>
          <c:errBars>
            <c:errDir val="y"/>
            <c:errBarType val="both"/>
            <c:errValType val="cust"/>
            <c:noEndCap val="0"/>
            <c:plus>
              <c:numRef>
                <c:f>'[Chart in Microsoft PowerPoint]3 YR CIN3+ PrimSP 25y'!$G$4:$G$7</c:f>
                <c:numCache>
                  <c:formatCode>General</c:formatCode>
                  <c:ptCount val="4"/>
                  <c:pt idx="0">
                    <c:v>2.8999999999999977</c:v>
                  </c:pt>
                  <c:pt idx="1">
                    <c:v>3.16</c:v>
                  </c:pt>
                  <c:pt idx="2">
                    <c:v>3.3099999999999987</c:v>
                  </c:pt>
                  <c:pt idx="3">
                    <c:v>3.5700000000000003</c:v>
                  </c:pt>
                </c:numCache>
              </c:numRef>
            </c:plus>
            <c:minus>
              <c:numRef>
                <c:f>'[Chart in Microsoft PowerPoint]3 YR CIN3+ PrimSP 25y'!$F$4:$F$7</c:f>
                <c:numCache>
                  <c:formatCode>General</c:formatCode>
                  <c:ptCount val="4"/>
                  <c:pt idx="0">
                    <c:v>2.9200000000000017</c:v>
                  </c:pt>
                  <c:pt idx="1">
                    <c:v>3.2199999999999989</c:v>
                  </c:pt>
                  <c:pt idx="2">
                    <c:v>3.2000000000000042</c:v>
                  </c:pt>
                  <c:pt idx="3">
                    <c:v>3.4699999999999989</c:v>
                  </c:pt>
                </c:numCache>
              </c:numRef>
            </c:minus>
            <c:spPr>
              <a:ln w="12700">
                <a:solidFill>
                  <a:srgbClr val="0066FF"/>
                </a:solidFill>
              </a:ln>
            </c:spPr>
          </c:errBars>
          <c:cat>
            <c:strRef>
              <c:f>'[Chart in Microsoft PowerPoint]3 YR CIN3+ PrimSP 25y'!$A$4:$A$7</c:f>
              <c:strCache>
                <c:ptCount val="4"/>
                <c:pt idx="0">
                  <c:v>Baseline</c:v>
                </c:pt>
                <c:pt idx="1">
                  <c:v>Year 1</c:v>
                </c:pt>
                <c:pt idx="2">
                  <c:v>Year 2</c:v>
                </c:pt>
                <c:pt idx="3">
                  <c:v>Year 3</c:v>
                </c:pt>
              </c:strCache>
            </c:strRef>
          </c:cat>
          <c:val>
            <c:numRef>
              <c:f>'[Chart in Microsoft PowerPoint]3 YR CIN3+ PrimSP 25y'!$C$4:$C$7</c:f>
              <c:numCache>
                <c:formatCode>General</c:formatCode>
                <c:ptCount val="4"/>
                <c:pt idx="0">
                  <c:v>17.760000000000002</c:v>
                </c:pt>
                <c:pt idx="1">
                  <c:v>21.810000000000031</c:v>
                </c:pt>
                <c:pt idx="2">
                  <c:v>22.53</c:v>
                </c:pt>
                <c:pt idx="3">
                  <c:v>25.150000000000031</c:v>
                </c:pt>
              </c:numCache>
            </c:numRef>
          </c:val>
          <c:smooth val="0"/>
          <c:extLst xmlns:c16r2="http://schemas.microsoft.com/office/drawing/2015/06/chart">
            <c:ext xmlns:c16="http://schemas.microsoft.com/office/drawing/2014/chart" uri="{C3380CC4-5D6E-409C-BE32-E72D297353CC}">
              <c16:uniqueId val="{00000001-0FD7-425E-ACBE-84D1081EC358}"/>
            </c:ext>
          </c:extLst>
        </c:ser>
        <c:ser>
          <c:idx val="2"/>
          <c:order val="1"/>
          <c:tx>
            <c:strRef>
              <c:f>'[Chart in Microsoft PowerPoint]3 YR CIN3+ PrimSP 25y'!$H$3</c:f>
              <c:strCache>
                <c:ptCount val="1"/>
                <c:pt idx="0">
                  <c:v>HPV 18+</c:v>
                </c:pt>
              </c:strCache>
            </c:strRef>
          </c:tx>
          <c:spPr>
            <a:ln>
              <a:solidFill>
                <a:srgbClr val="85C2FF"/>
              </a:solidFill>
            </a:ln>
          </c:spPr>
          <c:marker>
            <c:symbol val="circle"/>
            <c:size val="10"/>
            <c:spPr>
              <a:solidFill>
                <a:srgbClr val="85C2FF"/>
              </a:solidFill>
              <a:ln>
                <a:solidFill>
                  <a:srgbClr val="85C2FF"/>
                </a:solidFill>
              </a:ln>
            </c:spPr>
          </c:marker>
          <c:errBars>
            <c:errDir val="y"/>
            <c:errBarType val="both"/>
            <c:errValType val="cust"/>
            <c:noEndCap val="0"/>
            <c:plus>
              <c:numRef>
                <c:f>'[Chart in Microsoft PowerPoint]3 YR CIN3+ PrimSP 25y'!$L$4:$L$7</c:f>
                <c:numCache>
                  <c:formatCode>General</c:formatCode>
                  <c:ptCount val="4"/>
                  <c:pt idx="0">
                    <c:v>3.6099999999999994</c:v>
                  </c:pt>
                  <c:pt idx="1">
                    <c:v>3.92</c:v>
                  </c:pt>
                  <c:pt idx="2">
                    <c:v>3.92</c:v>
                  </c:pt>
                  <c:pt idx="3">
                    <c:v>4.3899999999999988</c:v>
                  </c:pt>
                </c:numCache>
              </c:numRef>
            </c:plus>
            <c:minus>
              <c:numRef>
                <c:f>'[Chart in Microsoft PowerPoint]3 YR CIN3+ PrimSP 25y'!$K$4:$K$7</c:f>
                <c:numCache>
                  <c:formatCode>General</c:formatCode>
                  <c:ptCount val="4"/>
                  <c:pt idx="0">
                    <c:v>3.0900000000000007</c:v>
                  </c:pt>
                  <c:pt idx="1">
                    <c:v>3.589999999999999</c:v>
                  </c:pt>
                  <c:pt idx="2">
                    <c:v>3.589999999999999</c:v>
                  </c:pt>
                  <c:pt idx="3">
                    <c:v>3.8699999999999997</c:v>
                  </c:pt>
                </c:numCache>
              </c:numRef>
            </c:minus>
            <c:spPr>
              <a:ln w="12700">
                <a:solidFill>
                  <a:srgbClr val="85C2FF"/>
                </a:solidFill>
              </a:ln>
            </c:spPr>
          </c:errBars>
          <c:cat>
            <c:strRef>
              <c:f>'[Chart in Microsoft PowerPoint]3 YR CIN3+ PrimSP 25y'!$A$4:$A$7</c:f>
              <c:strCache>
                <c:ptCount val="4"/>
                <c:pt idx="0">
                  <c:v>Baseline</c:v>
                </c:pt>
                <c:pt idx="1">
                  <c:v>Year 1</c:v>
                </c:pt>
                <c:pt idx="2">
                  <c:v>Year 2</c:v>
                </c:pt>
                <c:pt idx="3">
                  <c:v>Year 3</c:v>
                </c:pt>
              </c:strCache>
            </c:strRef>
          </c:cat>
          <c:val>
            <c:numRef>
              <c:f>'[Chart in Microsoft PowerPoint]3 YR CIN3+ PrimSP 25y'!$H$4:$H$7</c:f>
              <c:numCache>
                <c:formatCode>General</c:formatCode>
                <c:ptCount val="4"/>
                <c:pt idx="0">
                  <c:v>8.23</c:v>
                </c:pt>
                <c:pt idx="1">
                  <c:v>10.370000000000006</c:v>
                </c:pt>
                <c:pt idx="2">
                  <c:v>10.370000000000006</c:v>
                </c:pt>
                <c:pt idx="3">
                  <c:v>10.97</c:v>
                </c:pt>
              </c:numCache>
            </c:numRef>
          </c:val>
          <c:smooth val="0"/>
          <c:extLst xmlns:c16r2="http://schemas.microsoft.com/office/drawing/2015/06/chart">
            <c:ext xmlns:c16="http://schemas.microsoft.com/office/drawing/2014/chart" uri="{C3380CC4-5D6E-409C-BE32-E72D297353CC}">
              <c16:uniqueId val="{00000002-0FD7-425E-ACBE-84D1081EC358}"/>
            </c:ext>
          </c:extLst>
        </c:ser>
        <c:ser>
          <c:idx val="3"/>
          <c:order val="2"/>
          <c:tx>
            <c:strRef>
              <c:f>'[Chart in Microsoft PowerPoint]3 YR CIN3+ PrimSP 25y'!$M$3</c:f>
              <c:strCache>
                <c:ptCount val="1"/>
                <c:pt idx="0">
                  <c:v>Other 12 hrHPV+</c:v>
                </c:pt>
              </c:strCache>
            </c:strRef>
          </c:tx>
          <c:spPr>
            <a:ln>
              <a:solidFill>
                <a:srgbClr val="2B6E2A"/>
              </a:solidFill>
            </a:ln>
          </c:spPr>
          <c:marker>
            <c:symbol val="circle"/>
            <c:size val="10"/>
            <c:spPr>
              <a:solidFill>
                <a:srgbClr val="2B6E2A"/>
              </a:solidFill>
              <a:ln>
                <a:solidFill>
                  <a:srgbClr val="2B6E2A"/>
                </a:solidFill>
              </a:ln>
            </c:spPr>
          </c:marker>
          <c:errBars>
            <c:errDir val="y"/>
            <c:errBarType val="both"/>
            <c:errValType val="cust"/>
            <c:noEndCap val="0"/>
            <c:plus>
              <c:numRef>
                <c:f>'[Chart in Microsoft PowerPoint]3 YR CIN3+ PrimSP 25y'!$Q$4:$Q$7</c:f>
                <c:numCache>
                  <c:formatCode>General</c:formatCode>
                  <c:ptCount val="4"/>
                  <c:pt idx="0">
                    <c:v>0.75000000000000111</c:v>
                  </c:pt>
                  <c:pt idx="1">
                    <c:v>0.88000000000000023</c:v>
                  </c:pt>
                  <c:pt idx="2">
                    <c:v>0.97999999999999954</c:v>
                  </c:pt>
                  <c:pt idx="3">
                    <c:v>0.97999999999999954</c:v>
                  </c:pt>
                </c:numCache>
              </c:numRef>
            </c:plus>
            <c:minus>
              <c:numRef>
                <c:f>'[Chart in Microsoft PowerPoint]3 YR CIN3+ PrimSP 25y'!$P$4:$P$7</c:f>
                <c:numCache>
                  <c:formatCode>General</c:formatCode>
                  <c:ptCount val="4"/>
                  <c:pt idx="0">
                    <c:v>0.75000000000000144</c:v>
                  </c:pt>
                  <c:pt idx="1">
                    <c:v>0.81999999999999984</c:v>
                  </c:pt>
                  <c:pt idx="2">
                    <c:v>0.88000000000000111</c:v>
                  </c:pt>
                  <c:pt idx="3">
                    <c:v>0.91999999999999993</c:v>
                  </c:pt>
                </c:numCache>
              </c:numRef>
            </c:minus>
            <c:spPr>
              <a:ln w="12700">
                <a:solidFill>
                  <a:srgbClr val="2B6E2A"/>
                </a:solidFill>
              </a:ln>
            </c:spPr>
          </c:errBars>
          <c:cat>
            <c:strRef>
              <c:f>'[Chart in Microsoft PowerPoint]3 YR CIN3+ PrimSP 25y'!$A$4:$A$7</c:f>
              <c:strCache>
                <c:ptCount val="4"/>
                <c:pt idx="0">
                  <c:v>Baseline</c:v>
                </c:pt>
                <c:pt idx="1">
                  <c:v>Year 1</c:v>
                </c:pt>
                <c:pt idx="2">
                  <c:v>Year 2</c:v>
                </c:pt>
                <c:pt idx="3">
                  <c:v>Year 3</c:v>
                </c:pt>
              </c:strCache>
            </c:strRef>
          </c:cat>
          <c:val>
            <c:numRef>
              <c:f>'[Chart in Microsoft PowerPoint]3 YR CIN3+ PrimSP 25y'!$M$4:$M$7</c:f>
              <c:numCache>
                <c:formatCode>General</c:formatCode>
                <c:ptCount val="4"/>
                <c:pt idx="0">
                  <c:v>3.9299999999999997</c:v>
                </c:pt>
                <c:pt idx="1">
                  <c:v>4.79</c:v>
                </c:pt>
                <c:pt idx="2">
                  <c:v>5.1499999999999995</c:v>
                </c:pt>
                <c:pt idx="3">
                  <c:v>5.37</c:v>
                </c:pt>
              </c:numCache>
            </c:numRef>
          </c:val>
          <c:smooth val="0"/>
          <c:extLst xmlns:c16r2="http://schemas.microsoft.com/office/drawing/2015/06/chart">
            <c:ext xmlns:c16="http://schemas.microsoft.com/office/drawing/2014/chart" uri="{C3380CC4-5D6E-409C-BE32-E72D297353CC}">
              <c16:uniqueId val="{00000003-0FD7-425E-ACBE-84D1081EC358}"/>
            </c:ext>
          </c:extLst>
        </c:ser>
        <c:ser>
          <c:idx val="4"/>
          <c:order val="3"/>
          <c:tx>
            <c:strRef>
              <c:f>'[Chart in Microsoft PowerPoint]3 YR CIN3+ PrimSP 25y'!$R$3</c:f>
              <c:strCache>
                <c:ptCount val="1"/>
                <c:pt idx="0">
                  <c:v>HPV–</c:v>
                </c:pt>
              </c:strCache>
            </c:strRef>
          </c:tx>
          <c:spPr>
            <a:ln>
              <a:solidFill>
                <a:srgbClr val="7F7F7F"/>
              </a:solidFill>
            </a:ln>
          </c:spPr>
          <c:marker>
            <c:symbol val="circle"/>
            <c:size val="10"/>
            <c:spPr>
              <a:solidFill>
                <a:srgbClr val="7F7F7F"/>
              </a:solidFill>
              <a:ln>
                <a:solidFill>
                  <a:srgbClr val="7F7F7F"/>
                </a:solidFill>
              </a:ln>
            </c:spPr>
          </c:marker>
          <c:errBars>
            <c:errDir val="y"/>
            <c:errBarType val="both"/>
            <c:errValType val="cust"/>
            <c:noEndCap val="0"/>
            <c:plus>
              <c:numRef>
                <c:f>'[Chart in Microsoft PowerPoint]3 YR CIN3+ PrimSP 25y'!$V$4:$V$7</c:f>
                <c:numCache>
                  <c:formatCode>General</c:formatCode>
                  <c:ptCount val="4"/>
                  <c:pt idx="0">
                    <c:v>0.32000000000000073</c:v>
                  </c:pt>
                  <c:pt idx="1">
                    <c:v>0.32000000000000073</c:v>
                  </c:pt>
                  <c:pt idx="2">
                    <c:v>0.31000000000000066</c:v>
                  </c:pt>
                  <c:pt idx="3">
                    <c:v>0.31000000000000066</c:v>
                  </c:pt>
                </c:numCache>
              </c:numRef>
            </c:plus>
            <c:minus>
              <c:numRef>
                <c:f>'[Chart in Microsoft PowerPoint]3 YR CIN3+ PrimSP 25y'!$U$4:$U$7</c:f>
                <c:numCache>
                  <c:formatCode>General</c:formatCode>
                  <c:ptCount val="4"/>
                  <c:pt idx="0">
                    <c:v>0.22000000000000011</c:v>
                  </c:pt>
                  <c:pt idx="1">
                    <c:v>0.22000000000000011</c:v>
                  </c:pt>
                  <c:pt idx="2">
                    <c:v>0.23000000000000004</c:v>
                  </c:pt>
                  <c:pt idx="3">
                    <c:v>0.24000000000000021</c:v>
                  </c:pt>
                </c:numCache>
              </c:numRef>
            </c:minus>
            <c:spPr>
              <a:ln>
                <a:solidFill>
                  <a:schemeClr val="accent5"/>
                </a:solidFill>
              </a:ln>
            </c:spPr>
          </c:errBars>
          <c:cat>
            <c:strRef>
              <c:f>'[Chart in Microsoft PowerPoint]3 YR CIN3+ PrimSP 25y'!$A$4:$A$7</c:f>
              <c:strCache>
                <c:ptCount val="4"/>
                <c:pt idx="0">
                  <c:v>Baseline</c:v>
                </c:pt>
                <c:pt idx="1">
                  <c:v>Year 1</c:v>
                </c:pt>
                <c:pt idx="2">
                  <c:v>Year 2</c:v>
                </c:pt>
                <c:pt idx="3">
                  <c:v>Year 3</c:v>
                </c:pt>
              </c:strCache>
            </c:strRef>
          </c:cat>
          <c:val>
            <c:numRef>
              <c:f>'[Chart in Microsoft PowerPoint]3 YR CIN3+ PrimSP 25y'!$R$4:$R$7</c:f>
              <c:numCache>
                <c:formatCode>General</c:formatCode>
                <c:ptCount val="4"/>
                <c:pt idx="0">
                  <c:v>0.27</c:v>
                </c:pt>
                <c:pt idx="1">
                  <c:v>0.28000000000000008</c:v>
                </c:pt>
                <c:pt idx="2">
                  <c:v>0.31000000000000066</c:v>
                </c:pt>
                <c:pt idx="3">
                  <c:v>0.34000000000000036</c:v>
                </c:pt>
              </c:numCache>
            </c:numRef>
          </c:val>
          <c:smooth val="0"/>
          <c:extLst xmlns:c16r2="http://schemas.microsoft.com/office/drawing/2015/06/chart">
            <c:ext xmlns:c16="http://schemas.microsoft.com/office/drawing/2014/chart" uri="{C3380CC4-5D6E-409C-BE32-E72D297353CC}">
              <c16:uniqueId val="{00000004-0FD7-425E-ACBE-84D1081EC358}"/>
            </c:ext>
          </c:extLst>
        </c:ser>
        <c:ser>
          <c:idx val="0"/>
          <c:order val="4"/>
          <c:tx>
            <c:strRef>
              <c:f>'[Chart in Microsoft PowerPoint]3 YR CIN3+ PrimSP 25y'!$W$3</c:f>
              <c:strCache>
                <c:ptCount val="1"/>
                <c:pt idx="0">
                  <c:v>HPV+</c:v>
                </c:pt>
              </c:strCache>
            </c:strRef>
          </c:tx>
          <c:spPr>
            <a:ln>
              <a:solidFill>
                <a:srgbClr val="0C3A7E"/>
              </a:solidFill>
            </a:ln>
          </c:spPr>
          <c:marker>
            <c:symbol val="circle"/>
            <c:size val="10"/>
            <c:spPr>
              <a:solidFill>
                <a:srgbClr val="0C3A7E"/>
              </a:solidFill>
              <a:ln>
                <a:solidFill>
                  <a:srgbClr val="0C3A7E"/>
                </a:solidFill>
              </a:ln>
            </c:spPr>
          </c:marker>
          <c:errBars>
            <c:errDir val="y"/>
            <c:errBarType val="both"/>
            <c:errValType val="cust"/>
            <c:noEndCap val="0"/>
            <c:plus>
              <c:numRef>
                <c:f>'[Chart in Microsoft PowerPoint]3 YR CIN3+ PrimSP 25y'!$AA$4:$AA$7</c:f>
                <c:numCache>
                  <c:formatCode>General</c:formatCode>
                  <c:ptCount val="4"/>
                  <c:pt idx="0">
                    <c:v>0.79999999999999982</c:v>
                  </c:pt>
                  <c:pt idx="1">
                    <c:v>0.90000000000000069</c:v>
                  </c:pt>
                  <c:pt idx="2">
                    <c:v>1</c:v>
                  </c:pt>
                  <c:pt idx="3">
                    <c:v>1.0500000000000007</c:v>
                  </c:pt>
                </c:numCache>
              </c:numRef>
            </c:plus>
            <c:minus>
              <c:numRef>
                <c:f>'[Chart in Microsoft PowerPoint]3 YR CIN3+ PrimSP 25y'!$Z$4:$Z$7</c:f>
                <c:numCache>
                  <c:formatCode>General</c:formatCode>
                  <c:ptCount val="4"/>
                  <c:pt idx="0">
                    <c:v>0.85999999999999965</c:v>
                  </c:pt>
                  <c:pt idx="1">
                    <c:v>1.0400000000000009</c:v>
                  </c:pt>
                  <c:pt idx="2">
                    <c:v>1.0300000000000011</c:v>
                  </c:pt>
                  <c:pt idx="3">
                    <c:v>1.0999999999999965</c:v>
                  </c:pt>
                </c:numCache>
              </c:numRef>
            </c:minus>
            <c:spPr>
              <a:ln w="12700">
                <a:solidFill>
                  <a:srgbClr val="0C3A7E"/>
                </a:solidFill>
              </a:ln>
            </c:spPr>
          </c:errBars>
          <c:val>
            <c:numRef>
              <c:f>'[Chart in Microsoft PowerPoint]3 YR CIN3+ PrimSP 25y'!$W$4:$W$7</c:f>
              <c:numCache>
                <c:formatCode>General</c:formatCode>
                <c:ptCount val="4"/>
                <c:pt idx="0">
                  <c:v>6.9700000000000024</c:v>
                </c:pt>
                <c:pt idx="1">
                  <c:v>8.56</c:v>
                </c:pt>
                <c:pt idx="2">
                  <c:v>8.9600000000000026</c:v>
                </c:pt>
                <c:pt idx="3">
                  <c:v>9.68</c:v>
                </c:pt>
              </c:numCache>
            </c:numRef>
          </c:val>
          <c:smooth val="0"/>
          <c:extLst xmlns:c16r2="http://schemas.microsoft.com/office/drawing/2015/06/chart">
            <c:ext xmlns:c16="http://schemas.microsoft.com/office/drawing/2014/chart" uri="{C3380CC4-5D6E-409C-BE32-E72D297353CC}">
              <c16:uniqueId val="{00000005-0FD7-425E-ACBE-84D1081EC358}"/>
            </c:ext>
          </c:extLst>
        </c:ser>
        <c:dLbls>
          <c:showLegendKey val="0"/>
          <c:showVal val="0"/>
          <c:showCatName val="0"/>
          <c:showSerName val="0"/>
          <c:showPercent val="0"/>
          <c:showBubbleSize val="0"/>
        </c:dLbls>
        <c:marker val="1"/>
        <c:smooth val="0"/>
        <c:axId val="111247712"/>
        <c:axId val="111248832"/>
      </c:lineChart>
      <c:catAx>
        <c:axId val="11124771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400" b="1">
                <a:latin typeface="Arial" pitchFamily="34" charset="0"/>
                <a:cs typeface="Arial" pitchFamily="34" charset="0"/>
              </a:defRPr>
            </a:pPr>
            <a:endParaRPr lang="tr-TR"/>
          </a:p>
        </c:txPr>
        <c:crossAx val="111248832"/>
        <c:crosses val="autoZero"/>
        <c:auto val="1"/>
        <c:lblAlgn val="ctr"/>
        <c:lblOffset val="100"/>
        <c:noMultiLvlLbl val="0"/>
      </c:catAx>
      <c:valAx>
        <c:axId val="111248832"/>
        <c:scaling>
          <c:orientation val="minMax"/>
          <c:max val="30"/>
        </c:scaling>
        <c:delete val="0"/>
        <c:axPos val="l"/>
        <c:numFmt formatCode="General" sourceLinked="1"/>
        <c:majorTickMark val="out"/>
        <c:minorTickMark val="none"/>
        <c:tickLblPos val="nextTo"/>
        <c:spPr>
          <a:ln w="19050">
            <a:solidFill>
              <a:schemeClr val="tx1"/>
            </a:solidFill>
          </a:ln>
        </c:spPr>
        <c:txPr>
          <a:bodyPr/>
          <a:lstStyle/>
          <a:p>
            <a:pPr>
              <a:defRPr sz="1400" b="1">
                <a:latin typeface="Arial" pitchFamily="34" charset="0"/>
                <a:cs typeface="Arial" pitchFamily="34" charset="0"/>
              </a:defRPr>
            </a:pPr>
            <a:endParaRPr lang="tr-TR"/>
          </a:p>
        </c:txPr>
        <c:crossAx val="11124771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1FF49-9F44-4881-A0F7-11F6DA81E4D4}" type="datetimeFigureOut">
              <a:rPr lang="tr-TR" smtClean="0"/>
              <a:pPr/>
              <a:t>17.05.2017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38D9A-FF26-4ECB-AE07-2F5CEC7E25CE}" type="slidenum">
              <a:rPr lang="tr-TR" smtClean="0"/>
              <a:pPr/>
              <a:t>‹#›</a:t>
            </a:fld>
            <a:endParaRPr lang="tr-TR"/>
          </a:p>
        </p:txBody>
      </p:sp>
    </p:spTree>
    <p:extLst>
      <p:ext uri="{BB962C8B-B14F-4D97-AF65-F5344CB8AC3E}">
        <p14:creationId xmlns:p14="http://schemas.microsoft.com/office/powerpoint/2010/main" val="258414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42DE62CA-F65F-4ADA-9634-BE87139541EF}" type="slidenum">
              <a:rPr lang="en-CA" smtClean="0">
                <a:latin typeface="Arial" pitchFamily="34" charset="0"/>
                <a:ea typeface="ＭＳ Ｐゴシック" pitchFamily="34" charset="-128"/>
              </a:rPr>
              <a:pPr/>
              <a:t>21</a:t>
            </a:fld>
            <a:endParaRPr lang="en-CA">
              <a:latin typeface="Arial" pitchFamily="34" charset="0"/>
              <a:ea typeface="ＭＳ Ｐゴシック" pitchFamily="34" charset="-128"/>
            </a:endParaRPr>
          </a:p>
        </p:txBody>
      </p:sp>
      <p:sp>
        <p:nvSpPr>
          <p:cNvPr id="96259" name="Rectangle 2"/>
          <p:cNvSpPr>
            <a:spLocks noGrp="1" noRot="1" noChangeAspect="1" noChangeArrowheads="1" noTextEdit="1"/>
          </p:cNvSpPr>
          <p:nvPr>
            <p:ph type="sldImg"/>
          </p:nvPr>
        </p:nvSpPr>
        <p:spPr bwMode="auto">
          <a:xfrm>
            <a:off x="1336675" y="914400"/>
            <a:ext cx="4179888" cy="3135313"/>
          </a:xfrm>
          <a:solidFill>
            <a:srgbClr val="FFFFFF"/>
          </a:solidFill>
          <a:ln>
            <a:solidFill>
              <a:srgbClr val="000000"/>
            </a:solidFill>
            <a:miter lim="800000"/>
            <a:headEnd/>
            <a:tailEnd/>
          </a:ln>
        </p:spPr>
      </p:sp>
      <p:sp>
        <p:nvSpPr>
          <p:cNvPr id="96260" name="Rectangle 3"/>
          <p:cNvSpPr>
            <a:spLocks noGrp="1" noChangeArrowheads="1"/>
          </p:cNvSpPr>
          <p:nvPr>
            <p:ph type="body" idx="1"/>
          </p:nvPr>
        </p:nvSpPr>
        <p:spPr bwMode="auto">
          <a:xfrm>
            <a:off x="1046163" y="4352925"/>
            <a:ext cx="4770437" cy="3479800"/>
          </a:xfrm>
          <a:noFill/>
        </p:spPr>
        <p:txBody>
          <a:bodyPr wrap="none" numCol="1" anchor="ctr" anchorCtr="0" compatLnSpc="1">
            <a:prstTxWarp prst="textNoShape">
              <a:avLst/>
            </a:prstTxWarp>
          </a:bodyPr>
          <a:lstStyle/>
          <a:p>
            <a:pPr defTabSz="457200" eaLnBrk="1" hangingPunct="1"/>
            <a:endParaRPr lang="en-CA">
              <a:ea typeface="ＭＳ Ｐゴシック" pitchFamily="34" charset="-128"/>
              <a:cs typeface="ヒラギノ角ゴ Pro W3"/>
            </a:endParaRPr>
          </a:p>
        </p:txBody>
      </p:sp>
    </p:spTree>
    <p:extLst>
      <p:ext uri="{BB962C8B-B14F-4D97-AF65-F5344CB8AC3E}">
        <p14:creationId xmlns:p14="http://schemas.microsoft.com/office/powerpoint/2010/main" val="132140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first strategy is called “</a:t>
            </a:r>
            <a:r>
              <a:rPr lang="en-GB"/>
              <a:t>ASC-US Triage Strategy</a:t>
            </a:r>
            <a:r>
              <a:rPr lang="en-US"/>
              <a:t>”.  This is one of the strategies that is commonly employed in many countries.  This strategy, is one of the strategies supported by current US Guidelines.  A cervical sample is collected and if normal, the woman is dismissed until the next round of screening.  If the cytology is read as LSIL or HSIL, she is sent for colposcopy.  If the cytology is read as ASC-US she is triaged with an HPV test.  If the HPV test is normal she is clear to return to routine screening, but if positive she is sent for colposcopy.</a:t>
            </a:r>
          </a:p>
        </p:txBody>
      </p:sp>
      <p:sp>
        <p:nvSpPr>
          <p:cNvPr id="105476" name="Slide Number Placeholder 3"/>
          <p:cNvSpPr>
            <a:spLocks noGrp="1"/>
          </p:cNvSpPr>
          <p:nvPr>
            <p:ph type="sldNum" sz="quarter" idx="5"/>
          </p:nvPr>
        </p:nvSpPr>
        <p:spPr bwMode="auto">
          <a:noFill/>
          <a:ln>
            <a:miter lim="800000"/>
            <a:headEnd/>
            <a:tailEnd/>
          </a:ln>
        </p:spPr>
        <p:txBody>
          <a:bodyPr/>
          <a:lstStyle/>
          <a:p>
            <a:fld id="{05EDFF8C-C87E-440E-AC5D-0175B41F364A}" type="slidenum">
              <a:rPr lang="en-US" smtClean="0"/>
              <a:pPr/>
              <a:t>35</a:t>
            </a:fld>
            <a:endParaRPr lang="en-US"/>
          </a:p>
        </p:txBody>
      </p:sp>
    </p:spTree>
    <p:extLst>
      <p:ext uri="{BB962C8B-B14F-4D97-AF65-F5344CB8AC3E}">
        <p14:creationId xmlns:p14="http://schemas.microsoft.com/office/powerpoint/2010/main" val="280752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82688" y="696913"/>
            <a:ext cx="4649787" cy="3487737"/>
          </a:xfrm>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lIns="95500" tIns="47751" rIns="95500" bIns="47751" numCol="1" anchor="t" anchorCtr="0" compatLnSpc="1">
            <a:prstTxWarp prst="textNoShape">
              <a:avLst/>
            </a:prstTxWarp>
          </a:bodyPr>
          <a:lstStyle/>
          <a:p>
            <a:pPr defTabSz="896938"/>
            <a:r>
              <a:rPr lang="en-US" dirty="0"/>
              <a:t>The next strategy to be considered is called “</a:t>
            </a:r>
            <a:r>
              <a:rPr lang="en-US" dirty="0" err="1"/>
              <a:t>Cotesting</a:t>
            </a:r>
            <a:r>
              <a:rPr lang="en-US" dirty="0"/>
              <a:t> Strategy”.  It is also one of the strategies supported by current US Guidelines. But unlike the previous strategy, which according to US Guidelines can be used for women starting at age 21, this strategy starts at age 30.</a:t>
            </a:r>
          </a:p>
          <a:p>
            <a:pPr defTabSz="896938"/>
            <a:r>
              <a:rPr lang="en-US" dirty="0"/>
              <a:t>A cervical sample is collected and both </a:t>
            </a:r>
            <a:r>
              <a:rPr lang="en-US" dirty="0" err="1"/>
              <a:t>cytologic</a:t>
            </a:r>
            <a:r>
              <a:rPr lang="en-US" dirty="0"/>
              <a:t> assessment and HPV testing is performed.  If both tests are normal, the woman is dismissed until the next round of screening.  If the cytology is read as LSIL or HSIL, she is sent for </a:t>
            </a:r>
            <a:r>
              <a:rPr lang="en-US" dirty="0" err="1"/>
              <a:t>colposcopy</a:t>
            </a:r>
            <a:r>
              <a:rPr lang="en-US" dirty="0"/>
              <a:t>, regardless of the HPV result.  If the cytology is read as ASC-US the HPV test determines whether or not she will be invited to </a:t>
            </a:r>
            <a:r>
              <a:rPr lang="en-US" dirty="0" err="1"/>
              <a:t>colposcopy</a:t>
            </a:r>
            <a:r>
              <a:rPr lang="en-US" dirty="0"/>
              <a:t>.  If the cytology is read as normal, but the HPV test is positive she can be managed in one of two possible ways.  One alternative is to repeat the test in 12 months.  An alternative is to perform HPV16/18 genotyping and if positive she is sent for </a:t>
            </a:r>
            <a:r>
              <a:rPr lang="en-US" dirty="0" err="1"/>
              <a:t>colposcopy</a:t>
            </a:r>
            <a:r>
              <a:rPr lang="en-US" dirty="0"/>
              <a:t>.</a:t>
            </a:r>
          </a:p>
          <a:p>
            <a:pPr defTabSz="896938"/>
            <a:r>
              <a:rPr lang="en-US" dirty="0">
                <a:latin typeface="Arial" pitchFamily="34" charset="0"/>
                <a:cs typeface="Arial" pitchFamily="34" charset="0"/>
              </a:rPr>
              <a:t>It is helpful to note that the same group of women are initially selected for </a:t>
            </a:r>
            <a:r>
              <a:rPr lang="en-US" dirty="0" err="1">
                <a:latin typeface="Arial" pitchFamily="34" charset="0"/>
                <a:cs typeface="Arial" pitchFamily="34" charset="0"/>
              </a:rPr>
              <a:t>colposcopy</a:t>
            </a:r>
            <a:r>
              <a:rPr lang="en-US" dirty="0">
                <a:latin typeface="Arial" pitchFamily="34" charset="0"/>
                <a:cs typeface="Arial" pitchFamily="34" charset="0"/>
              </a:rPr>
              <a:t> for </a:t>
            </a:r>
            <a:r>
              <a:rPr lang="en-US" dirty="0" err="1">
                <a:latin typeface="Arial" pitchFamily="34" charset="0"/>
                <a:cs typeface="Arial" pitchFamily="34" charset="0"/>
              </a:rPr>
              <a:t>costesting</a:t>
            </a:r>
            <a:r>
              <a:rPr lang="en-US" dirty="0">
                <a:latin typeface="Arial" pitchFamily="34" charset="0"/>
                <a:cs typeface="Arial" pitchFamily="34" charset="0"/>
              </a:rPr>
              <a:t> when HPV16/18 genotyping is not used as in the ASC-US triage strategy.  As a result, baseline performance for </a:t>
            </a:r>
            <a:r>
              <a:rPr lang="en-US" dirty="0" err="1">
                <a:latin typeface="Arial" pitchFamily="34" charset="0"/>
                <a:cs typeface="Arial" pitchFamily="34" charset="0"/>
              </a:rPr>
              <a:t>cotesting</a:t>
            </a:r>
            <a:r>
              <a:rPr lang="en-US" dirty="0">
                <a:latin typeface="Arial" pitchFamily="34" charset="0"/>
                <a:cs typeface="Arial" pitchFamily="34" charset="0"/>
              </a:rPr>
              <a:t> without genotyping and the “ASC-US Triage” triage strategy identical.  Therefore baseline results will focus on </a:t>
            </a:r>
            <a:r>
              <a:rPr lang="en-US" dirty="0" err="1">
                <a:latin typeface="Arial" pitchFamily="34" charset="0"/>
                <a:cs typeface="Arial" pitchFamily="34" charset="0"/>
              </a:rPr>
              <a:t>cotesting</a:t>
            </a:r>
            <a:r>
              <a:rPr lang="en-US" dirty="0">
                <a:latin typeface="Arial" pitchFamily="34" charset="0"/>
                <a:cs typeface="Arial" pitchFamily="34" charset="0"/>
              </a:rPr>
              <a:t> with HPV16/18 genotyping and this strategy will be referred to as the “</a:t>
            </a:r>
            <a:r>
              <a:rPr lang="en-US" dirty="0" err="1">
                <a:latin typeface="Arial" pitchFamily="34" charset="0"/>
                <a:cs typeface="Arial" pitchFamily="34" charset="0"/>
              </a:rPr>
              <a:t>Cotesting</a:t>
            </a:r>
            <a:r>
              <a:rPr lang="en-US" dirty="0">
                <a:latin typeface="Arial" pitchFamily="34" charset="0"/>
                <a:cs typeface="Arial" pitchFamily="34" charset="0"/>
              </a:rPr>
              <a:t> with 16/18 Genotyping Strategy”.</a:t>
            </a:r>
          </a:p>
        </p:txBody>
      </p:sp>
    </p:spTree>
    <p:extLst>
      <p:ext uri="{BB962C8B-B14F-4D97-AF65-F5344CB8AC3E}">
        <p14:creationId xmlns:p14="http://schemas.microsoft.com/office/powerpoint/2010/main" val="215640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third strategy that will be considered is called “HPV with Genotyping and Reflex Cytology Strategy”.</a:t>
            </a:r>
          </a:p>
          <a:p>
            <a:r>
              <a:rPr lang="en-US">
                <a:latin typeface="Arial" pitchFamily="34" charset="0"/>
                <a:cs typeface="Arial" pitchFamily="34" charset="0"/>
              </a:rPr>
              <a:t>HPV with genotyping is the first-line test and women who test positive for HPV 16 or HPV 18 are referred to immediate colposcopy.</a:t>
            </a:r>
          </a:p>
          <a:p>
            <a:r>
              <a:rPr lang="en-US">
                <a:latin typeface="Arial" pitchFamily="34" charset="0"/>
                <a:cs typeface="Arial" pitchFamily="34" charset="0"/>
              </a:rPr>
              <a:t>Those who test positive for the pool of 12 other (or the non-16/18) genotypes, have cytology performed and those with an ASC-US or greater result, are referred to colposcopy.  Those with a negative HPV test are dismissed from this round of screening.</a:t>
            </a:r>
          </a:p>
          <a:p>
            <a:endParaRPr lang="en-US">
              <a:latin typeface="Arial" pitchFamily="34" charset="0"/>
              <a:cs typeface="Arial" pitchFamily="34" charset="0"/>
            </a:endParaRPr>
          </a:p>
          <a:p>
            <a:endParaRPr lang="en-US"/>
          </a:p>
        </p:txBody>
      </p:sp>
      <p:sp>
        <p:nvSpPr>
          <p:cNvPr id="107524" name="Slide Number Placeholder 3"/>
          <p:cNvSpPr>
            <a:spLocks noGrp="1"/>
          </p:cNvSpPr>
          <p:nvPr>
            <p:ph type="sldNum" sz="quarter" idx="5"/>
          </p:nvPr>
        </p:nvSpPr>
        <p:spPr bwMode="auto">
          <a:noFill/>
          <a:ln>
            <a:miter lim="800000"/>
            <a:headEnd/>
            <a:tailEnd/>
          </a:ln>
        </p:spPr>
        <p:txBody>
          <a:bodyPr/>
          <a:lstStyle/>
          <a:p>
            <a:fld id="{831119DF-A061-4EFC-ABFD-0101DFA903C7}" type="slidenum">
              <a:rPr lang="en-US" smtClean="0"/>
              <a:pPr/>
              <a:t>37</a:t>
            </a:fld>
            <a:endParaRPr lang="en-US"/>
          </a:p>
        </p:txBody>
      </p:sp>
    </p:spTree>
    <p:extLst>
      <p:ext uri="{BB962C8B-B14F-4D97-AF65-F5344CB8AC3E}">
        <p14:creationId xmlns:p14="http://schemas.microsoft.com/office/powerpoint/2010/main" val="219051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slides that follow will present data comparing two cervical cancer screening strategies are currently supported by US Guidelines.  Since the data from the ATHENA trial for the “HPV with Genotyping and Reflex Cytology” strategy if for women ages 25+, to be meaningful the comparisons should also start at age 25.  For the “ASC-US Triage” strategy, it is easy.  This strategy is approved for women ages 21+, so using this strategy for women 25+ is supported by US guidelines.  However, the “</a:t>
            </a:r>
            <a:r>
              <a:rPr lang="en-US" dirty="0" err="1"/>
              <a:t>Cotesting</a:t>
            </a:r>
            <a:r>
              <a:rPr lang="en-US" dirty="0"/>
              <a:t>” strategy starting at age 25 is not.  So a hybrid strategy will be considered wherein women from 25-29 are managed with the “ASC-US Triage” strategy and women 30+ are managed with the “</a:t>
            </a:r>
            <a:r>
              <a:rPr lang="en-US" dirty="0" err="1"/>
              <a:t>Cotesting</a:t>
            </a:r>
            <a:r>
              <a:rPr lang="en-US" dirty="0"/>
              <a:t>” strategy.  </a:t>
            </a:r>
          </a:p>
        </p:txBody>
      </p:sp>
      <p:sp>
        <p:nvSpPr>
          <p:cNvPr id="108548" name="Slide Number Placeholder 3"/>
          <p:cNvSpPr>
            <a:spLocks noGrp="1"/>
          </p:cNvSpPr>
          <p:nvPr>
            <p:ph type="sldNum" sz="quarter" idx="5"/>
          </p:nvPr>
        </p:nvSpPr>
        <p:spPr bwMode="auto">
          <a:noFill/>
          <a:ln>
            <a:miter lim="800000"/>
            <a:headEnd/>
            <a:tailEnd/>
          </a:ln>
        </p:spPr>
        <p:txBody>
          <a:bodyPr/>
          <a:lstStyle/>
          <a:p>
            <a:fld id="{81D7D430-F22E-4BAF-9F55-1610D9D02247}" type="slidenum">
              <a:rPr lang="en-US" smtClean="0"/>
              <a:pPr/>
              <a:t>38</a:t>
            </a:fld>
            <a:endParaRPr lang="en-US"/>
          </a:p>
        </p:txBody>
      </p:sp>
    </p:spTree>
    <p:extLst>
      <p:ext uri="{BB962C8B-B14F-4D97-AF65-F5344CB8AC3E}">
        <p14:creationId xmlns:p14="http://schemas.microsoft.com/office/powerpoint/2010/main" val="3480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r>
              <a:rPr lang="en-US" dirty="0">
                <a:latin typeface="Arial" pitchFamily="34" charset="0"/>
                <a:cs typeface="Arial" pitchFamily="34" charset="0"/>
              </a:rPr>
              <a:t>The sensitivities and specificities of the “</a:t>
            </a:r>
            <a:r>
              <a:rPr lang="en-US" dirty="0" err="1">
                <a:latin typeface="Arial" pitchFamily="34" charset="0"/>
                <a:cs typeface="Arial" pitchFamily="34" charset="0"/>
              </a:rPr>
              <a:t>Cotesting</a:t>
            </a:r>
            <a:r>
              <a:rPr lang="en-US" dirty="0">
                <a:latin typeface="Arial" pitchFamily="34" charset="0"/>
                <a:cs typeface="Arial" pitchFamily="34" charset="0"/>
              </a:rPr>
              <a:t> with 16/18 Genotyping” and “HPV with Genotyping and Reflex Cytology” strategies relative to “Cytology with Reflex HPV” strategy for detection of  CIN3 or greater in women 25 years and or older for each of the algorithms is shown on this slide. </a:t>
            </a:r>
          </a:p>
          <a:p>
            <a:pPr defTabSz="896938"/>
            <a:endParaRPr lang="en-US" dirty="0">
              <a:latin typeface="Arial" pitchFamily="34" charset="0"/>
              <a:cs typeface="Arial" pitchFamily="34" charset="0"/>
            </a:endParaRPr>
          </a:p>
          <a:p>
            <a:pPr defTabSz="896938"/>
            <a:r>
              <a:rPr lang="en-US" dirty="0">
                <a:latin typeface="Arial" pitchFamily="34" charset="0"/>
                <a:cs typeface="Arial" pitchFamily="34" charset="0"/>
              </a:rPr>
              <a:t>The sensitivity of the “</a:t>
            </a:r>
            <a:r>
              <a:rPr lang="en-US" dirty="0" err="1">
                <a:latin typeface="Arial" pitchFamily="34" charset="0"/>
                <a:cs typeface="Arial" pitchFamily="34" charset="0"/>
              </a:rPr>
              <a:t>Cotesting</a:t>
            </a:r>
            <a:r>
              <a:rPr lang="en-US" dirty="0">
                <a:latin typeface="Arial" pitchFamily="34" charset="0"/>
                <a:cs typeface="Arial" pitchFamily="34" charset="0"/>
              </a:rPr>
              <a:t> with 16/18 Genotyping” strategy is 28 percent more than the “Cytology with Reflex HPV” strategy.  And the sensitivity of the “HPV with Genotyping and Reflex Cytology” strategy is 40 percent more.  Both of these are statistically significant differences.</a:t>
            </a:r>
          </a:p>
          <a:p>
            <a:pPr defTabSz="896938"/>
            <a:endParaRPr lang="en-US" dirty="0">
              <a:latin typeface="Arial" pitchFamily="34" charset="0"/>
              <a:cs typeface="Arial" pitchFamily="34" charset="0"/>
            </a:endParaRPr>
          </a:p>
          <a:p>
            <a:pPr defTabSz="896938"/>
            <a:r>
              <a:rPr lang="en-US" dirty="0">
                <a:latin typeface="Arial" pitchFamily="34" charset="0"/>
                <a:cs typeface="Arial" pitchFamily="34" charset="0"/>
              </a:rPr>
              <a:t>The </a:t>
            </a:r>
            <a:r>
              <a:rPr lang="en-US" dirty="0" err="1">
                <a:latin typeface="Arial" pitchFamily="34" charset="0"/>
                <a:cs typeface="Arial" pitchFamily="34" charset="0"/>
              </a:rPr>
              <a:t>specifities</a:t>
            </a:r>
            <a:r>
              <a:rPr lang="en-US" dirty="0">
                <a:latin typeface="Arial" pitchFamily="34" charset="0"/>
                <a:cs typeface="Arial" pitchFamily="34" charset="0"/>
              </a:rPr>
              <a:t> of the “</a:t>
            </a:r>
            <a:r>
              <a:rPr lang="en-US" dirty="0" err="1">
                <a:latin typeface="Arial" pitchFamily="34" charset="0"/>
                <a:cs typeface="Arial" pitchFamily="34" charset="0"/>
              </a:rPr>
              <a:t>Cotesting</a:t>
            </a:r>
            <a:r>
              <a:rPr lang="en-US" dirty="0">
                <a:latin typeface="Arial" pitchFamily="34" charset="0"/>
                <a:cs typeface="Arial" pitchFamily="34" charset="0"/>
              </a:rPr>
              <a:t> with 16/18 Genotyping” and “HPV with Genotyping and Reflex Cytology” strategies are slightly lower than the “Cytology with Reflex HPV” strategy.</a:t>
            </a:r>
          </a:p>
          <a:p>
            <a:pPr defTabSz="896938"/>
            <a:endParaRPr lang="en-US" dirty="0">
              <a:latin typeface="Arial" pitchFamily="34" charset="0"/>
              <a:cs typeface="Arial" pitchFamily="34" charset="0"/>
            </a:endParaRPr>
          </a:p>
          <a:p>
            <a:pPr defTabSz="896938"/>
            <a:r>
              <a:rPr lang="en-US" dirty="0">
                <a:latin typeface="Arial" pitchFamily="34" charset="0"/>
                <a:cs typeface="Arial" pitchFamily="34" charset="0"/>
              </a:rPr>
              <a:t>The sensitivity and specificity of </a:t>
            </a:r>
            <a:r>
              <a:rPr lang="en-US" dirty="0" err="1">
                <a:latin typeface="Arial" pitchFamily="34" charset="0"/>
                <a:cs typeface="Arial" pitchFamily="34" charset="0"/>
              </a:rPr>
              <a:t>cotesting</a:t>
            </a:r>
            <a:r>
              <a:rPr lang="en-US" dirty="0">
                <a:latin typeface="Arial" pitchFamily="34" charset="0"/>
                <a:cs typeface="Arial" pitchFamily="34" charset="0"/>
              </a:rPr>
              <a:t> when the option to repeat </a:t>
            </a:r>
            <a:r>
              <a:rPr lang="en-US" dirty="0" err="1">
                <a:latin typeface="Arial" pitchFamily="34" charset="0"/>
                <a:cs typeface="Arial" pitchFamily="34" charset="0"/>
              </a:rPr>
              <a:t>cotesting</a:t>
            </a:r>
            <a:r>
              <a:rPr lang="en-US" dirty="0">
                <a:latin typeface="Arial" pitchFamily="34" charset="0"/>
                <a:cs typeface="Arial" pitchFamily="34" charset="0"/>
              </a:rPr>
              <a:t> in 1 year is chosen is exactly the same as ASC-US Triage since the only difference between these two strategies occur at follow-up and these data are baseline results.</a:t>
            </a:r>
            <a:endParaRPr lang="en-US" dirty="0"/>
          </a:p>
          <a:p>
            <a:pPr defTabSz="896938"/>
            <a:endParaRPr lang="en-US" dirty="0">
              <a:latin typeface="Arial" pitchFamily="34" charset="0"/>
              <a:cs typeface="Arial" pitchFamily="34" charset="0"/>
            </a:endParaRPr>
          </a:p>
          <a:p>
            <a:pPr defTabSz="896938"/>
            <a:endParaRPr lang="en-US" dirty="0">
              <a:latin typeface="Arial" pitchFamily="34" charset="0"/>
              <a:cs typeface="Arial" pitchFamily="34" charset="0"/>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1C900F55-F49D-4867-881E-2D203943E6AA}" type="slidenum">
              <a:rPr lang="en-US" smtClean="0"/>
              <a:pPr/>
              <a:t>39</a:t>
            </a:fld>
            <a:endParaRPr lang="en-US"/>
          </a:p>
        </p:txBody>
      </p:sp>
    </p:spTree>
    <p:extLst>
      <p:ext uri="{BB962C8B-B14F-4D97-AF65-F5344CB8AC3E}">
        <p14:creationId xmlns:p14="http://schemas.microsoft.com/office/powerpoint/2010/main" val="204976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r>
              <a:rPr lang="en-US">
                <a:latin typeface="Arial" pitchFamily="34" charset="0"/>
                <a:cs typeface="Arial" pitchFamily="34" charset="0"/>
              </a:rPr>
              <a:t>The positive predictive value (PPV) for the detection of CIN3 or greater similar and for all three strategies and the differences are not statistically significant. </a:t>
            </a:r>
          </a:p>
          <a:p>
            <a:pPr defTabSz="896938"/>
            <a:r>
              <a:rPr lang="en-US">
                <a:latin typeface="Arial" pitchFamily="34" charset="0"/>
                <a:cs typeface="Arial" pitchFamily="34" charset="0"/>
              </a:rPr>
              <a:t>The NPV is slightly but significantly increased with the both the “Cotesting with 16/18 Genotyping” and “HPV with Genotyping and Reflex Cytology” strategies and this means that women who test negative with this strategy can be given more reassurance that they don’t have high grade disease than women who screen negative with cytology.</a:t>
            </a:r>
            <a:endParaRPr lang="en-US"/>
          </a:p>
        </p:txBody>
      </p:sp>
      <p:sp>
        <p:nvSpPr>
          <p:cNvPr id="110596" name="Slide Number Placeholder 3"/>
          <p:cNvSpPr>
            <a:spLocks noGrp="1"/>
          </p:cNvSpPr>
          <p:nvPr>
            <p:ph type="sldNum" sz="quarter" idx="5"/>
          </p:nvPr>
        </p:nvSpPr>
        <p:spPr bwMode="auto">
          <a:noFill/>
          <a:ln>
            <a:miter lim="800000"/>
            <a:headEnd/>
            <a:tailEnd/>
          </a:ln>
        </p:spPr>
        <p:txBody>
          <a:bodyPr/>
          <a:lstStyle/>
          <a:p>
            <a:fld id="{8ED563FC-5496-4F73-B908-289A7A21A3F9}" type="slidenum">
              <a:rPr lang="en-US" smtClean="0"/>
              <a:pPr/>
              <a:t>40</a:t>
            </a:fld>
            <a:endParaRPr lang="en-US"/>
          </a:p>
        </p:txBody>
      </p:sp>
    </p:spTree>
    <p:extLst>
      <p:ext uri="{BB962C8B-B14F-4D97-AF65-F5344CB8AC3E}">
        <p14:creationId xmlns:p14="http://schemas.microsoft.com/office/powerpoint/2010/main" val="7095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itchFamily="34" charset="0"/>
                <a:cs typeface="Arial" pitchFamily="34" charset="0"/>
              </a:rPr>
              <a:t>Shown here are the 3 year cumulative risks from enrollment through the end of the longitudinal phase of ATHENA for CIN3 or greater, a stage of the disease unlikely to regress. And these risks are stratified further by genotype, as would be reported out by the </a:t>
            </a:r>
            <a:r>
              <a:rPr lang="en-US" dirty="0" err="1">
                <a:latin typeface="Arial" pitchFamily="34" charset="0"/>
                <a:cs typeface="Arial" pitchFamily="34" charset="0"/>
              </a:rPr>
              <a:t>cobas</a:t>
            </a:r>
            <a:r>
              <a:rPr lang="en-US" dirty="0">
                <a:latin typeface="Arial" pitchFamily="34" charset="0"/>
                <a:cs typeface="Arial" pitchFamily="34" charset="0"/>
              </a:rPr>
              <a:t> HPV Test.</a:t>
            </a:r>
          </a:p>
          <a:p>
            <a:r>
              <a:rPr lang="en-US" dirty="0">
                <a:latin typeface="Arial" pitchFamily="34" charset="0"/>
                <a:cs typeface="Arial" pitchFamily="34" charset="0"/>
              </a:rPr>
              <a:t>The higher risks associated with HPV 16 and 18 were confirmed in the ATHENA study at baseline and over the 3 year follow-up.</a:t>
            </a:r>
          </a:p>
          <a:p>
            <a:r>
              <a:rPr lang="en-US" dirty="0">
                <a:latin typeface="Arial" pitchFamily="34" charset="0"/>
                <a:cs typeface="Arial" pitchFamily="34" charset="0"/>
              </a:rPr>
              <a:t> In the overall population of women 25 years or older, those who are HPV16 positive at baseline have a risk of being diagnosed with CIN3 or greater of approximately 25 percent at 3 years. HPV18 positivity at baseline imparts approximately half the risk as HPV16 positivity at baseline and approximately twice the risk of being positive for the pool of 12 other high risk genotypes.</a:t>
            </a:r>
          </a:p>
          <a:p>
            <a:r>
              <a:rPr lang="en-US" dirty="0">
                <a:latin typeface="Arial" pitchFamily="34" charset="0"/>
                <a:cs typeface="Arial" pitchFamily="34" charset="0"/>
              </a:rPr>
              <a:t>Of note, most of the HPV-associated disease was detected at baseline, with little additional disease seen over the 3 years.</a:t>
            </a:r>
          </a:p>
          <a:p>
            <a:r>
              <a:rPr lang="en-US" dirty="0">
                <a:latin typeface="Arial" pitchFamily="34" charset="0"/>
                <a:cs typeface="Arial" pitchFamily="34" charset="0"/>
              </a:rPr>
              <a:t>It is also worth noting the very low risk of CIN3 or greater over the 3 years in those women who tested negative for HPV at baseline.</a:t>
            </a:r>
          </a:p>
        </p:txBody>
      </p:sp>
      <p:sp>
        <p:nvSpPr>
          <p:cNvPr id="111620" name="Slide Number Placeholder 3"/>
          <p:cNvSpPr>
            <a:spLocks noGrp="1"/>
          </p:cNvSpPr>
          <p:nvPr>
            <p:ph type="sldNum" sz="quarter" idx="5"/>
          </p:nvPr>
        </p:nvSpPr>
        <p:spPr bwMode="auto">
          <a:noFill/>
          <a:ln>
            <a:miter lim="800000"/>
            <a:headEnd/>
            <a:tailEnd/>
          </a:ln>
        </p:spPr>
        <p:txBody>
          <a:bodyPr/>
          <a:lstStyle/>
          <a:p>
            <a:fld id="{C6841EE1-409F-49FE-9DAB-3A05AB66DA1E}"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3906011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r>
              <a:rPr lang="en-US">
                <a:latin typeface="Arial" pitchFamily="34" charset="0"/>
                <a:cs typeface="Arial" pitchFamily="34" charset="0"/>
              </a:rPr>
              <a:t>Up until this point, the focus has been on how to triage women with a positive screening test when in fact 90% will test negative in a screening population.</a:t>
            </a:r>
          </a:p>
          <a:p>
            <a:pPr defTabSz="896938"/>
            <a:r>
              <a:rPr lang="en-US">
                <a:latin typeface="Arial" pitchFamily="34" charset="0"/>
                <a:cs typeface="Arial" pitchFamily="34" charset="0"/>
              </a:rPr>
              <a:t>On this slide we can compare performance of cytology vs. HPV in these 90%.</a:t>
            </a:r>
          </a:p>
          <a:p>
            <a:pPr defTabSz="896938"/>
            <a:r>
              <a:rPr lang="en-US">
                <a:latin typeface="Arial" pitchFamily="34" charset="0"/>
                <a:cs typeface="Arial" pitchFamily="34" charset="0"/>
              </a:rPr>
              <a:t>The cumulative risk of CIN3 or greater over 3 years of a negative HPV test at baseline (the lower curve in gray) versus a negative Pap at baseline (the upper curve in orange).</a:t>
            </a:r>
          </a:p>
          <a:p>
            <a:pPr defTabSz="896938"/>
            <a:r>
              <a:rPr lang="en-US">
                <a:latin typeface="Arial" pitchFamily="34" charset="0"/>
                <a:cs typeface="Arial" pitchFamily="34" charset="0"/>
              </a:rPr>
              <a:t>The 3 year risk for a negative baseline HPV result is 0.34% compared to 0.78% for a negative Pap at baseline.  The risk of being diagnosed with CIN3 or greater over the 3 year period for a woman with a negative HPV result is one-half the risk predicted by a negative Pap.</a:t>
            </a:r>
          </a:p>
          <a:p>
            <a:pPr defTabSz="896938"/>
            <a:r>
              <a:rPr lang="en-US">
                <a:latin typeface="Arial" pitchFamily="34" charset="0"/>
                <a:cs typeface="Arial" pitchFamily="34" charset="0"/>
              </a:rPr>
              <a:t>And so for a clinician, if only 1 screening test could be performed over a 3 year period, the choice should be straightforward. The lower risk associated with a negative HPV result provides more reassurance to both patient and clinician that disease will not be diagnosed over the next 3 years.</a:t>
            </a:r>
          </a:p>
          <a:p>
            <a:pPr defTabSz="896938"/>
            <a:r>
              <a:rPr lang="en-US">
                <a:latin typeface="Arial" pitchFamily="34" charset="0"/>
                <a:cs typeface="Arial" pitchFamily="34" charset="0"/>
              </a:rPr>
              <a:t>The lower risk for developing CIN3 or greater over 3 years for HPV also confirms the safety of a negative HPV test for a 3 year interval.</a:t>
            </a:r>
          </a:p>
        </p:txBody>
      </p:sp>
      <p:sp>
        <p:nvSpPr>
          <p:cNvPr id="112644" name="Slide Number Placeholder 3"/>
          <p:cNvSpPr>
            <a:spLocks noGrp="1"/>
          </p:cNvSpPr>
          <p:nvPr>
            <p:ph type="sldNum" sz="quarter" idx="5"/>
          </p:nvPr>
        </p:nvSpPr>
        <p:spPr bwMode="auto">
          <a:noFill/>
          <a:ln>
            <a:miter lim="800000"/>
            <a:headEnd/>
            <a:tailEnd/>
          </a:ln>
        </p:spPr>
        <p:txBody>
          <a:bodyPr/>
          <a:lstStyle/>
          <a:p>
            <a:fld id="{EF9B378D-6348-4807-8B58-CFAB0A29C376}"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03930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441325" y="398463"/>
            <a:ext cx="3514725" cy="2636837"/>
          </a:xfrm>
          <a:noFill/>
          <a:ln>
            <a:solidFill>
              <a:srgbClr val="000000"/>
            </a:solidFill>
            <a:miter lim="800000"/>
            <a:headEnd/>
            <a:tailEnd/>
          </a:ln>
        </p:spPr>
      </p:sp>
      <p:sp>
        <p:nvSpPr>
          <p:cNvPr id="113667" name="Rectangle 3"/>
          <p:cNvSpPr>
            <a:spLocks noGrp="1" noChangeArrowheads="1"/>
          </p:cNvSpPr>
          <p:nvPr>
            <p:ph type="body" idx="1"/>
          </p:nvPr>
        </p:nvSpPr>
        <p:spPr bwMode="auto">
          <a:xfrm>
            <a:off x="2522538" y="398463"/>
            <a:ext cx="4002087" cy="4222750"/>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24278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5716" name="Slide Number Placeholder 3"/>
          <p:cNvSpPr>
            <a:spLocks noGrp="1"/>
          </p:cNvSpPr>
          <p:nvPr>
            <p:ph type="sldNum" sz="quarter" idx="5"/>
          </p:nvPr>
        </p:nvSpPr>
        <p:spPr bwMode="auto">
          <a:noFill/>
          <a:ln>
            <a:miter lim="800000"/>
            <a:headEnd/>
            <a:tailEnd/>
          </a:ln>
        </p:spPr>
        <p:txBody>
          <a:bodyPr/>
          <a:lstStyle/>
          <a:p>
            <a:fld id="{C2F0D14F-CD79-4368-BA47-F0252BC7C923}" type="slidenum">
              <a:rPr lang="de-DE" smtClean="0">
                <a:solidFill>
                  <a:srgbClr val="000000"/>
                </a:solidFill>
              </a:rPr>
              <a:pPr/>
              <a:t>45</a:t>
            </a:fld>
            <a:endParaRPr lang="de-DE">
              <a:solidFill>
                <a:srgbClr val="000000"/>
              </a:solidFill>
            </a:endParaRPr>
          </a:p>
        </p:txBody>
      </p:sp>
    </p:spTree>
    <p:extLst>
      <p:ext uri="{BB962C8B-B14F-4D97-AF65-F5344CB8AC3E}">
        <p14:creationId xmlns:p14="http://schemas.microsoft.com/office/powerpoint/2010/main" val="34604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2197100" y="6604000"/>
            <a:ext cx="2293938" cy="1722438"/>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7284" name="Slide Number Placeholder 3"/>
          <p:cNvSpPr>
            <a:spLocks noGrp="1"/>
          </p:cNvSpPr>
          <p:nvPr>
            <p:ph type="sldNum" sz="quarter" idx="5"/>
          </p:nvPr>
        </p:nvSpPr>
        <p:spPr bwMode="auto">
          <a:noFill/>
          <a:ln>
            <a:miter lim="800000"/>
            <a:headEnd/>
            <a:tailEnd/>
          </a:ln>
        </p:spPr>
        <p:txBody>
          <a:bodyPr/>
          <a:lstStyle/>
          <a:p>
            <a:fld id="{0AEC99A2-42A4-42D0-90DD-1CF4EFC7F346}" type="slidenum">
              <a:rPr lang="en-US" smtClean="0"/>
              <a:pPr/>
              <a:t>27</a:t>
            </a:fld>
            <a:endParaRPr lang="en-US"/>
          </a:p>
        </p:txBody>
      </p:sp>
    </p:spTree>
    <p:extLst>
      <p:ext uri="{BB962C8B-B14F-4D97-AF65-F5344CB8AC3E}">
        <p14:creationId xmlns:p14="http://schemas.microsoft.com/office/powerpoint/2010/main" val="295728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6740" name="Slide Number Placeholder 3"/>
          <p:cNvSpPr>
            <a:spLocks noGrp="1"/>
          </p:cNvSpPr>
          <p:nvPr>
            <p:ph type="sldNum" sz="quarter" idx="5"/>
          </p:nvPr>
        </p:nvSpPr>
        <p:spPr bwMode="auto">
          <a:noFill/>
          <a:ln>
            <a:miter lim="800000"/>
            <a:headEnd/>
            <a:tailEnd/>
          </a:ln>
        </p:spPr>
        <p:txBody>
          <a:bodyPr/>
          <a:lstStyle/>
          <a:p>
            <a:fld id="{25F54C9A-AFE1-4C9C-9EBC-D5ECDE82C0D3}" type="slidenum">
              <a:rPr lang="de-DE" smtClean="0">
                <a:solidFill>
                  <a:srgbClr val="000000"/>
                </a:solidFill>
              </a:rPr>
              <a:pPr/>
              <a:t>46</a:t>
            </a:fld>
            <a:endParaRPr lang="de-DE">
              <a:solidFill>
                <a:srgbClr val="000000"/>
              </a:solidFill>
            </a:endParaRPr>
          </a:p>
        </p:txBody>
      </p:sp>
    </p:spTree>
    <p:extLst>
      <p:ext uri="{BB962C8B-B14F-4D97-AF65-F5344CB8AC3E}">
        <p14:creationId xmlns:p14="http://schemas.microsoft.com/office/powerpoint/2010/main" val="3157590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solidFill>
                  <a:srgbClr val="000000"/>
                </a:solidFill>
                <a:latin typeface="Arial" pitchFamily="34" charset="0"/>
                <a:cs typeface="Arial" pitchFamily="34" charset="0"/>
              </a:rPr>
              <a:t>Until recently, it has been widely thought that HPV testing as a primary screen for cervical cancer would not work for younger women.  The transient nature of these infections and the high prevalence in young women was considered problematic.  For this reason, recent guidelines have limited HPV testing for women under 30 to a triage test for ASC-US cytology.  </a:t>
            </a:r>
          </a:p>
          <a:p>
            <a:r>
              <a:rPr lang="en-US">
                <a:solidFill>
                  <a:srgbClr val="000000"/>
                </a:solidFill>
                <a:latin typeface="Arial" pitchFamily="34" charset="0"/>
                <a:cs typeface="Arial" pitchFamily="34" charset="0"/>
              </a:rPr>
              <a:t>However, there is increasing awareness that there is a high burden if CIN3 in women 25-29 years.  It is also becoming clear that cytology performs poorly in this age group.</a:t>
            </a:r>
          </a:p>
          <a:p>
            <a:r>
              <a:rPr lang="en-US">
                <a:solidFill>
                  <a:srgbClr val="000000"/>
                </a:solidFill>
                <a:latin typeface="Arial" pitchFamily="34" charset="0"/>
                <a:cs typeface="Arial" pitchFamily="34" charset="0"/>
              </a:rPr>
              <a:t>Recently, Kaiser Permanente, Northern California began using HPV and cytology (cotesting) for women starting at age 25 base on review of their data. </a:t>
            </a:r>
          </a:p>
          <a:p>
            <a:r>
              <a:rPr lang="en-US">
                <a:solidFill>
                  <a:srgbClr val="000000"/>
                </a:solidFill>
                <a:latin typeface="Arial" pitchFamily="34" charset="0"/>
                <a:cs typeface="Arial" pitchFamily="34" charset="0"/>
              </a:rPr>
              <a:t>In the next few slides, a rationale for starting HPV based screening in women at age 25 will be presented.</a:t>
            </a:r>
            <a:endParaRPr lang="en-US" i="1"/>
          </a:p>
        </p:txBody>
      </p:sp>
      <p:sp>
        <p:nvSpPr>
          <p:cNvPr id="118788" name="Slide Number Placeholder 3"/>
          <p:cNvSpPr>
            <a:spLocks noGrp="1"/>
          </p:cNvSpPr>
          <p:nvPr>
            <p:ph type="sldNum" sz="quarter" idx="5"/>
          </p:nvPr>
        </p:nvSpPr>
        <p:spPr bwMode="auto">
          <a:noFill/>
          <a:ln>
            <a:miter lim="800000"/>
            <a:headEnd/>
            <a:tailEnd/>
          </a:ln>
        </p:spPr>
        <p:txBody>
          <a:bodyPr/>
          <a:lstStyle/>
          <a:p>
            <a:fld id="{640BA48F-CC99-48C0-AD5C-5AC0422053B7}"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149491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Another factor we need to consider is the prevalence of high-risk HPV.</a:t>
            </a:r>
          </a:p>
          <a:p>
            <a:r>
              <a:rPr lang="en-US"/>
              <a:t>In ATHENA, 21.5% of women 25-29 years of age were high-risk HPV positive.</a:t>
            </a:r>
          </a:p>
          <a:p>
            <a:endParaRPr lang="en-US"/>
          </a:p>
        </p:txBody>
      </p:sp>
      <p:sp>
        <p:nvSpPr>
          <p:cNvPr id="119812" name="Slide Number Placeholder 3"/>
          <p:cNvSpPr>
            <a:spLocks noGrp="1"/>
          </p:cNvSpPr>
          <p:nvPr>
            <p:ph type="sldNum" sz="quarter" idx="5"/>
          </p:nvPr>
        </p:nvSpPr>
        <p:spPr bwMode="auto">
          <a:noFill/>
          <a:ln>
            <a:miter lim="800000"/>
            <a:headEnd/>
            <a:tailEnd/>
          </a:ln>
        </p:spPr>
        <p:txBody>
          <a:bodyPr/>
          <a:lstStyle/>
          <a:p>
            <a:fld id="{C9420395-3EAE-4691-B1E9-39C560207771}" type="slidenum">
              <a:rPr lang="en-US" smtClean="0">
                <a:solidFill>
                  <a:srgbClr val="000000"/>
                </a:solidFill>
              </a:rPr>
              <a:pPr/>
              <a:t>59</a:t>
            </a:fld>
            <a:endParaRPr lang="en-US">
              <a:solidFill>
                <a:srgbClr val="000000"/>
              </a:solidFill>
            </a:endParaRPr>
          </a:p>
        </p:txBody>
      </p:sp>
    </p:spTree>
    <p:extLst>
      <p:ext uri="{BB962C8B-B14F-4D97-AF65-F5344CB8AC3E}">
        <p14:creationId xmlns:p14="http://schemas.microsoft.com/office/powerpoint/2010/main" val="273153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However, the prevalence of HPV 16 and HPV 18 in this age group is much lower.</a:t>
            </a:r>
          </a:p>
          <a:p>
            <a:r>
              <a:rPr lang="en-US"/>
              <a:t>Only 5.3% of women 25-29 years of age are HPV 16 positive and 1.6% HPV 18 positive.</a:t>
            </a:r>
          </a:p>
          <a:p>
            <a:endParaRPr lang="en-US"/>
          </a:p>
        </p:txBody>
      </p:sp>
      <p:sp>
        <p:nvSpPr>
          <p:cNvPr id="120836" name="Slide Number Placeholder 3"/>
          <p:cNvSpPr>
            <a:spLocks noGrp="1"/>
          </p:cNvSpPr>
          <p:nvPr>
            <p:ph type="sldNum" sz="quarter" idx="5"/>
          </p:nvPr>
        </p:nvSpPr>
        <p:spPr bwMode="auto">
          <a:noFill/>
          <a:ln>
            <a:miter lim="800000"/>
            <a:headEnd/>
            <a:tailEnd/>
          </a:ln>
        </p:spPr>
        <p:txBody>
          <a:bodyPr/>
          <a:lstStyle/>
          <a:p>
            <a:fld id="{3FF70D3C-4184-41EA-836B-FD6718D97AA8}"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3033079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r>
              <a:rPr lang="en-US"/>
              <a:t>In fact, the prevalence of HPV 16 and 18 in women in this age group is lower than the rate of cytological abnormalities which was 9.5% in ATHENA</a:t>
            </a:r>
          </a:p>
          <a:p>
            <a:pPr defTabSz="896938"/>
            <a:endParaRPr lang="en-US"/>
          </a:p>
        </p:txBody>
      </p:sp>
      <p:sp>
        <p:nvSpPr>
          <p:cNvPr id="121860" name="Slide Number Placeholder 3"/>
          <p:cNvSpPr>
            <a:spLocks noGrp="1"/>
          </p:cNvSpPr>
          <p:nvPr>
            <p:ph type="sldNum" sz="quarter" idx="5"/>
          </p:nvPr>
        </p:nvSpPr>
        <p:spPr bwMode="auto">
          <a:noFill/>
          <a:ln>
            <a:miter lim="800000"/>
            <a:headEnd/>
            <a:tailEnd/>
          </a:ln>
        </p:spPr>
        <p:txBody>
          <a:bodyPr/>
          <a:lstStyle/>
          <a:p>
            <a:fld id="{9F3795FC-F756-43BF-94E1-F8ECF08D9495}"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2038053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 also need to consider the prevalence of high-grade disease.</a:t>
            </a:r>
          </a:p>
          <a:p>
            <a:r>
              <a:rPr lang="en-US"/>
              <a:t>28% of all the CIN3 or greater found in ATHENA was found in women 25-29 years of age.</a:t>
            </a:r>
          </a:p>
        </p:txBody>
      </p:sp>
      <p:sp>
        <p:nvSpPr>
          <p:cNvPr id="122884" name="Slide Number Placeholder 3"/>
          <p:cNvSpPr>
            <a:spLocks noGrp="1"/>
          </p:cNvSpPr>
          <p:nvPr>
            <p:ph type="sldNum" sz="quarter" idx="5"/>
          </p:nvPr>
        </p:nvSpPr>
        <p:spPr bwMode="auto">
          <a:noFill/>
          <a:ln>
            <a:miter lim="800000"/>
            <a:headEnd/>
            <a:tailEnd/>
          </a:ln>
        </p:spPr>
        <p:txBody>
          <a:bodyPr/>
          <a:lstStyle/>
          <a:p>
            <a:fld id="{D088FFE4-042F-4C9A-9F9C-306B43EE95CE}" type="slidenum">
              <a:rPr lang="en-US" smtClean="0">
                <a:solidFill>
                  <a:srgbClr val="000000"/>
                </a:solidFill>
              </a:rPr>
              <a:pPr/>
              <a:t>62</a:t>
            </a:fld>
            <a:endParaRPr lang="en-US">
              <a:solidFill>
                <a:srgbClr val="000000"/>
              </a:solidFill>
            </a:endParaRPr>
          </a:p>
        </p:txBody>
      </p:sp>
    </p:spTree>
    <p:extLst>
      <p:ext uri="{BB962C8B-B14F-4D97-AF65-F5344CB8AC3E}">
        <p14:creationId xmlns:p14="http://schemas.microsoft.com/office/powerpoint/2010/main" val="151207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latin typeface="Arial" pitchFamily="34" charset="0"/>
                <a:cs typeface="Arial" pitchFamily="34" charset="0"/>
              </a:rPr>
              <a:t>The final consideration is the performance of cytology for detecting high-grade disease.</a:t>
            </a:r>
          </a:p>
          <a:p>
            <a:r>
              <a:rPr lang="en-GB" dirty="0">
                <a:latin typeface="Arial" pitchFamily="34" charset="0"/>
                <a:cs typeface="Arial" pitchFamily="34" charset="0"/>
              </a:rPr>
              <a:t>In ATHENA, 57.3% of women 25-29 years of age with CIN3 or greater had a </a:t>
            </a:r>
            <a:r>
              <a:rPr lang="en-GB" b="1" dirty="0">
                <a:latin typeface="Arial" pitchFamily="34" charset="0"/>
                <a:cs typeface="Arial" pitchFamily="34" charset="0"/>
              </a:rPr>
              <a:t>negative cytology.</a:t>
            </a:r>
            <a:endParaRPr lang="en-GB" dirty="0">
              <a:latin typeface="Arial" pitchFamily="34" charset="0"/>
              <a:cs typeface="Arial" pitchFamily="34" charset="0"/>
            </a:endParaRPr>
          </a:p>
          <a:p>
            <a:r>
              <a:rPr lang="en-GB" dirty="0">
                <a:latin typeface="Arial" pitchFamily="34" charset="0"/>
                <a:cs typeface="Arial" pitchFamily="34" charset="0"/>
              </a:rPr>
              <a:t>This is much higher than seen in women 40 years and older.</a:t>
            </a:r>
          </a:p>
          <a:p>
            <a:r>
              <a:rPr lang="en-GB" dirty="0">
                <a:latin typeface="Arial" pitchFamily="34" charset="0"/>
                <a:cs typeface="Arial" pitchFamily="34" charset="0"/>
              </a:rPr>
              <a:t>Because of the high prevalence of disease, and the poor sensitivity of cytology in women 25-29 years of age</a:t>
            </a:r>
            <a:r>
              <a:rPr lang="tr-TR" dirty="0">
                <a:latin typeface="Arial" pitchFamily="34" charset="0"/>
                <a:cs typeface="Arial" pitchFamily="34" charset="0"/>
              </a:rPr>
              <a:t>, it is </a:t>
            </a:r>
            <a:r>
              <a:rPr lang="tr-TR" dirty="0" err="1">
                <a:latin typeface="Arial" pitchFamily="34" charset="0"/>
                <a:cs typeface="Arial" pitchFamily="34" charset="0"/>
              </a:rPr>
              <a:t>considered</a:t>
            </a:r>
            <a:r>
              <a:rPr lang="tr-TR" dirty="0">
                <a:latin typeface="Arial" pitchFamily="34" charset="0"/>
                <a:cs typeface="Arial" pitchFamily="34" charset="0"/>
              </a:rPr>
              <a:t> </a:t>
            </a:r>
            <a:r>
              <a:rPr lang="tr-TR" dirty="0" err="1">
                <a:latin typeface="Arial" pitchFamily="34" charset="0"/>
                <a:cs typeface="Arial" pitchFamily="34" charset="0"/>
              </a:rPr>
              <a:t>to</a:t>
            </a:r>
            <a:r>
              <a:rPr lang="tr-TR" dirty="0">
                <a:latin typeface="Arial" pitchFamily="34" charset="0"/>
                <a:cs typeface="Arial" pitchFamily="34" charset="0"/>
              </a:rPr>
              <a:t> e</a:t>
            </a:r>
            <a:r>
              <a:rPr lang="en-GB" dirty="0">
                <a:latin typeface="Arial" pitchFamily="34" charset="0"/>
                <a:cs typeface="Arial" pitchFamily="34" charset="0"/>
              </a:rPr>
              <a:t>valuate the performance of primary HPV screening beginning at age 25 years. </a:t>
            </a: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Tree>
    <p:extLst>
      <p:ext uri="{BB962C8B-B14F-4D97-AF65-F5344CB8AC3E}">
        <p14:creationId xmlns:p14="http://schemas.microsoft.com/office/powerpoint/2010/main" val="599424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1776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t>1 Bulkmans, Lancet 2007; 370: 796-802 PCR-GP5+/6+ </a:t>
            </a:r>
          </a:p>
          <a:p>
            <a:r>
              <a:rPr lang="tr-TR"/>
              <a:t>1 Rijkaart, Lancet Oncol 2012; 13: 78-88 PCR-GP5+/6+ </a:t>
            </a:r>
          </a:p>
          <a:p>
            <a:r>
              <a:rPr lang="tr-TR"/>
              <a:t>2 Naucler, N Engl J Med 2007; 357: 1589-1597 PCR-GP5+/6+ </a:t>
            </a:r>
          </a:p>
          <a:p>
            <a:r>
              <a:rPr lang="tr-TR"/>
              <a:t>3 Ronco, Lancet Oncol 2010; 11: 249-257 HC2 </a:t>
            </a:r>
          </a:p>
          <a:p>
            <a:r>
              <a:rPr lang="tr-TR"/>
              <a:t>4 Kitchener, Lancet Oncol 2009; 10: 672-682 HC2 </a:t>
            </a:r>
          </a:p>
          <a:p>
            <a:r>
              <a:rPr lang="tr-TR"/>
              <a:t>4 Kitchener, Eur J Cancer 2011;  HC2 </a:t>
            </a:r>
          </a:p>
        </p:txBody>
      </p:sp>
      <p:sp>
        <p:nvSpPr>
          <p:cNvPr id="117764" name="Slayt Numarası Yer Tutucusu 3"/>
          <p:cNvSpPr>
            <a:spLocks noGrp="1"/>
          </p:cNvSpPr>
          <p:nvPr>
            <p:ph type="sldNum" sz="quarter" idx="5"/>
          </p:nvPr>
        </p:nvSpPr>
        <p:spPr bwMode="auto">
          <a:noFill/>
          <a:ln>
            <a:miter lim="800000"/>
            <a:headEnd/>
            <a:tailEnd/>
          </a:ln>
        </p:spPr>
        <p:txBody>
          <a:bodyPr/>
          <a:lstStyle/>
          <a:p>
            <a:fld id="{DAFA5303-F0C1-4097-BB88-1284CA8BE8A5}" type="slidenum">
              <a:rPr lang="tr-TR" smtClean="0"/>
              <a:pPr/>
              <a:t>65</a:t>
            </a:fld>
            <a:endParaRPr lang="tr-TR"/>
          </a:p>
        </p:txBody>
      </p:sp>
    </p:spTree>
    <p:extLst>
      <p:ext uri="{BB962C8B-B14F-4D97-AF65-F5344CB8AC3E}">
        <p14:creationId xmlns:p14="http://schemas.microsoft.com/office/powerpoint/2010/main" val="89303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6980" name="Slide Number Placeholder 3"/>
          <p:cNvSpPr>
            <a:spLocks noGrp="1"/>
          </p:cNvSpPr>
          <p:nvPr>
            <p:ph type="sldNum" sz="quarter" idx="5"/>
          </p:nvPr>
        </p:nvSpPr>
        <p:spPr bwMode="auto">
          <a:noFill/>
          <a:ln>
            <a:miter lim="800000"/>
            <a:headEnd/>
            <a:tailEnd/>
          </a:ln>
        </p:spPr>
        <p:txBody>
          <a:bodyPr/>
          <a:lstStyle/>
          <a:p>
            <a:fld id="{D82E230D-0B63-4CA1-8EA4-D4D6978A7B7F}" type="slidenum">
              <a:rPr lang="de-DE" smtClean="0">
                <a:solidFill>
                  <a:srgbClr val="000000"/>
                </a:solidFill>
              </a:rPr>
              <a:pPr/>
              <a:t>75</a:t>
            </a:fld>
            <a:endParaRPr lang="de-DE">
              <a:solidFill>
                <a:srgbClr val="000000"/>
              </a:solidFill>
            </a:endParaRPr>
          </a:p>
        </p:txBody>
      </p:sp>
    </p:spTree>
    <p:extLst>
      <p:ext uri="{BB962C8B-B14F-4D97-AF65-F5344CB8AC3E}">
        <p14:creationId xmlns:p14="http://schemas.microsoft.com/office/powerpoint/2010/main" val="428591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Cytology based cervical cancer screening has been extremely successful in reducing the incidence of cervical cancer in countries where it has been employed.  However, as with almost any aspect of practicing medicine, there is an opportunity to improve when we analyze limitations and address them with new information and/or technologies.  </a:t>
            </a:r>
          </a:p>
          <a:p>
            <a:r>
              <a:rPr lang="en-US"/>
              <a:t>Using a more sensitive screening test as the first line screen is consistent with best practices for screening programs in general.  HPV DNA testing is far more sensitive for detecting cervical cancer precursers and is also able to better identify those who are at risk to have a cervical cancer precurser in the next several years. </a:t>
            </a:r>
          </a:p>
          <a:p>
            <a:r>
              <a:rPr lang="en-US"/>
              <a:t>HPV16/18 genotyping can be used to identify those at greatest risk and by coupling this with a combination of cytology and repeat testing for those who are HPV positive with a genotype other than HPV16/18 we can achieve specificity that is nearly the same as cytology based screening and a positive predictive value that is the same thus allowing for efficient identification of those who need additional evaluation.</a:t>
            </a:r>
          </a:p>
          <a:p>
            <a:r>
              <a:rPr lang="en-US"/>
              <a:t>A positive </a:t>
            </a:r>
            <a:r>
              <a:rPr lang="en-US" b="1"/>
              <a:t>cobas</a:t>
            </a:r>
            <a:r>
              <a:rPr lang="en-US" b="1" baseline="30000">
                <a:latin typeface="New York"/>
              </a:rPr>
              <a:t>®</a:t>
            </a:r>
            <a:r>
              <a:rPr lang="en-US"/>
              <a:t> HPV Test identifies those women who are at greatest risk of cervical cancer and allows clinicians to intervene.</a:t>
            </a:r>
          </a:p>
          <a:p>
            <a:r>
              <a:rPr lang="en-US"/>
              <a:t>A negative </a:t>
            </a:r>
            <a:r>
              <a:rPr lang="en-US" b="1"/>
              <a:t>cobas</a:t>
            </a:r>
            <a:r>
              <a:rPr lang="en-US" b="1" baseline="30000">
                <a:latin typeface="New York"/>
              </a:rPr>
              <a:t>®</a:t>
            </a:r>
            <a:r>
              <a:rPr lang="en-US"/>
              <a:t> HPV Test provides approximately twice the reassurance that the patient will not develop a ≥CIN3 lesion in the next three years.</a:t>
            </a:r>
          </a:p>
          <a:p>
            <a:endParaRPr lang="en-US"/>
          </a:p>
        </p:txBody>
      </p:sp>
      <p:sp>
        <p:nvSpPr>
          <p:cNvPr id="130052" name="Slide Number Placeholder 3"/>
          <p:cNvSpPr>
            <a:spLocks noGrp="1"/>
          </p:cNvSpPr>
          <p:nvPr>
            <p:ph type="sldNum" sz="quarter" idx="5"/>
          </p:nvPr>
        </p:nvSpPr>
        <p:spPr bwMode="auto">
          <a:noFill/>
          <a:ln>
            <a:miter lim="800000"/>
            <a:headEnd/>
            <a:tailEnd/>
          </a:ln>
        </p:spPr>
        <p:txBody>
          <a:bodyPr/>
          <a:lstStyle/>
          <a:p>
            <a:fld id="{E827AB19-A420-40C6-8335-8FE191B706FD}" type="slidenum">
              <a:rPr lang="en-US" smtClean="0"/>
              <a:pPr/>
              <a:t>78</a:t>
            </a:fld>
            <a:endParaRPr lang="en-US"/>
          </a:p>
        </p:txBody>
      </p:sp>
    </p:spTree>
    <p:extLst>
      <p:ext uri="{BB962C8B-B14F-4D97-AF65-F5344CB8AC3E}">
        <p14:creationId xmlns:p14="http://schemas.microsoft.com/office/powerpoint/2010/main" val="370491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pitchFamily="34" charset="0"/>
                <a:cs typeface="Arial" pitchFamily="34" charset="0"/>
              </a:rPr>
              <a:t>The ATHENA trial is the largest prospective cervical cancer screening study conducted in the U.S to date.</a:t>
            </a:r>
          </a:p>
          <a:p>
            <a:r>
              <a:rPr lang="en-US">
                <a:latin typeface="Arial" pitchFamily="34" charset="0"/>
                <a:cs typeface="Arial" pitchFamily="34" charset="0"/>
              </a:rPr>
              <a:t>During the course of the study more than 47,000 women 21 years and older were enrolled at 61 sites across 23 states and 4 clinical laboratories were enlisted for testing.</a:t>
            </a:r>
          </a:p>
          <a:p>
            <a:r>
              <a:rPr lang="en-US">
                <a:latin typeface="Arial" pitchFamily="34" charset="0"/>
                <a:cs typeface="Arial" pitchFamily="34" charset="0"/>
              </a:rPr>
              <a:t>The ATHENA study served as the registrational trial for the cobas HPV Test with 16/18 GTing and (based on the cross-sectional data), FDA approval was granted in 2011.</a:t>
            </a:r>
          </a:p>
          <a:p>
            <a:r>
              <a:rPr lang="en-US">
                <a:latin typeface="Arial" pitchFamily="34" charset="0"/>
                <a:cs typeface="Arial" pitchFamily="34" charset="0"/>
              </a:rPr>
              <a:t>Today, the approved intended uses are for the management of borderline or ASC-US cytology results and also as an adjunctive test to cytology.</a:t>
            </a:r>
          </a:p>
          <a:p>
            <a:r>
              <a:rPr lang="en-US">
                <a:latin typeface="Arial" pitchFamily="34" charset="0"/>
                <a:cs typeface="Arial" pitchFamily="34" charset="0"/>
              </a:rPr>
              <a:t>Although the trial enrolled women 21 years &amp; older, the data that will be showing on the next several slides is from an HPV primary screening population - women 25 years &amp; older.</a:t>
            </a:r>
          </a:p>
          <a:p>
            <a:endParaRPr lang="en-US"/>
          </a:p>
          <a:p>
            <a:endParaRPr lang="en-US"/>
          </a:p>
        </p:txBody>
      </p:sp>
      <p:sp>
        <p:nvSpPr>
          <p:cNvPr id="98308" name="Slide Number Placeholder 3"/>
          <p:cNvSpPr>
            <a:spLocks noGrp="1"/>
          </p:cNvSpPr>
          <p:nvPr>
            <p:ph type="sldNum" sz="quarter" idx="5"/>
          </p:nvPr>
        </p:nvSpPr>
        <p:spPr bwMode="auto">
          <a:noFill/>
          <a:ln>
            <a:miter lim="800000"/>
            <a:headEnd/>
            <a:tailEnd/>
          </a:ln>
        </p:spPr>
        <p:txBody>
          <a:bodyPr/>
          <a:lstStyle/>
          <a:p>
            <a:fld id="{AC7C7680-B3E3-4442-801A-140059C1A68B}"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66503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pitchFamily="34" charset="0"/>
                <a:cs typeface="Arial" pitchFamily="34" charset="0"/>
              </a:rPr>
              <a:t>The ATHENA trial was specifically designed so that it could demonstrate the performance of HPV testing in cervical cancer screening in the US.</a:t>
            </a:r>
          </a:p>
          <a:p>
            <a:r>
              <a:rPr lang="en-US">
                <a:latin typeface="Arial" pitchFamily="34" charset="0"/>
                <a:cs typeface="Arial" pitchFamily="34" charset="0"/>
              </a:rPr>
              <a:t>To achieve this objective, first, the ATHENA population had to be representative of a US screening population.</a:t>
            </a:r>
          </a:p>
          <a:p>
            <a:r>
              <a:rPr lang="en-US">
                <a:latin typeface="Arial" pitchFamily="34" charset="0"/>
                <a:cs typeface="Arial" pitchFamily="34" charset="0"/>
              </a:rPr>
              <a:t>Secondly, the study design had to allow for all women to have both cytology and HPV testing at enrollment.</a:t>
            </a:r>
          </a:p>
          <a:p>
            <a:r>
              <a:rPr lang="en-US">
                <a:latin typeface="Arial" pitchFamily="34" charset="0"/>
                <a:cs typeface="Arial" pitchFamily="34" charset="0"/>
              </a:rPr>
              <a:t>And most importantly, to be able to compare the performance of HPV testing to cytology, all women with either abnormal cytology or positive HPV results had to be referred for colposcopy. </a:t>
            </a:r>
          </a:p>
          <a:p>
            <a:r>
              <a:rPr lang="en-US">
                <a:latin typeface="Arial" pitchFamily="34" charset="0"/>
                <a:cs typeface="Arial" pitchFamily="34" charset="0"/>
              </a:rPr>
              <a:t>Colposcopy was performed by protocol and the histologic diagnosis of all biopsies was determined by the consensus review of expert pathologists.</a:t>
            </a:r>
          </a:p>
          <a:p>
            <a:endParaRPr lang="en-US">
              <a:latin typeface="Arial" pitchFamily="34" charset="0"/>
              <a:cs typeface="Arial" pitchFamily="34" charset="0"/>
            </a:endParaRPr>
          </a:p>
          <a:p>
            <a:endParaRPr lang="en-US">
              <a:latin typeface="Arial" pitchFamily="34" charset="0"/>
              <a:cs typeface="Arial" pitchFamily="34" charset="0"/>
            </a:endParaRPr>
          </a:p>
        </p:txBody>
      </p:sp>
    </p:spTree>
    <p:extLst>
      <p:ext uri="{BB962C8B-B14F-4D97-AF65-F5344CB8AC3E}">
        <p14:creationId xmlns:p14="http://schemas.microsoft.com/office/powerpoint/2010/main" val="135710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pitchFamily="34" charset="0"/>
                <a:cs typeface="Arial" pitchFamily="34" charset="0"/>
              </a:rPr>
              <a:t>Cytology for the Athena study was performed at four high volume accredited labs located in the US.</a:t>
            </a:r>
          </a:p>
          <a:p>
            <a:r>
              <a:rPr lang="en-US">
                <a:latin typeface="Arial" pitchFamily="34" charset="0"/>
                <a:cs typeface="Arial" pitchFamily="34" charset="0"/>
              </a:rPr>
              <a:t>The distribution of cytology results in ATHENA was what would be expected in a US screening population when compared to the 50</a:t>
            </a:r>
            <a:r>
              <a:rPr lang="en-US" baseline="30000">
                <a:latin typeface="Arial" pitchFamily="34" charset="0"/>
                <a:cs typeface="Arial" pitchFamily="34" charset="0"/>
              </a:rPr>
              <a:t>th</a:t>
            </a:r>
            <a:r>
              <a:rPr lang="en-US">
                <a:latin typeface="Arial" pitchFamily="34" charset="0"/>
                <a:cs typeface="Arial" pitchFamily="34" charset="0"/>
              </a:rPr>
              <a:t> percentile results of the CAP survey – and of note, the CAP numbers are not age-adjusted for women 25 years and older.</a:t>
            </a:r>
          </a:p>
          <a:p>
            <a:endParaRPr lang="en-US">
              <a:latin typeface="Arial" pitchFamily="34" charset="0"/>
              <a:cs typeface="Arial" pitchFamily="34" charset="0"/>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CBA12931-9F5B-4FD0-81BC-754775426B19}"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365669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marL="166688" lvl="1" defTabSz="896938">
              <a:spcBef>
                <a:spcPts val="1175"/>
              </a:spcBef>
              <a:spcAft>
                <a:spcPts val="588"/>
              </a:spcAft>
            </a:pPr>
            <a:r>
              <a:rPr lang="en-US">
                <a:solidFill>
                  <a:srgbClr val="000000"/>
                </a:solidFill>
              </a:rPr>
              <a:t>In terms of HPV prevalence, &lt;CLICK&gt; 10.5% of the women 25 years and older in ATHENA were found to HPV+. On this slide, the prevalences in Athena are compared to the cohort from the New Mexico HPV Pap Registry, the only recognized CCA registry in the US. &lt;Click&gt;There are slightly higher values in the New Mexico HPV Pap Registry, but there is relatively close agreement. &lt;Click&gt; When stratified by genotype, 2.1% were HPV 16+ and 0.8% were HPV 18+.</a:t>
            </a:r>
          </a:p>
          <a:p>
            <a:pPr marL="166688" lvl="1" defTabSz="896938">
              <a:spcBef>
                <a:spcPts val="1175"/>
              </a:spcBef>
              <a:spcAft>
                <a:spcPts val="588"/>
              </a:spcAft>
            </a:pPr>
            <a:r>
              <a:rPr lang="en-US">
                <a:solidFill>
                  <a:srgbClr val="000000"/>
                </a:solidFill>
              </a:rPr>
              <a:t>&lt;Click&gt;  There were also some minor differences in the genotypes considered oncogenic in these two studies &amp; that might account for some of the small discrepancies.</a:t>
            </a:r>
          </a:p>
          <a:p>
            <a:pPr marL="166688" lvl="1" defTabSz="896938">
              <a:spcBef>
                <a:spcPts val="1175"/>
              </a:spcBef>
              <a:spcAft>
                <a:spcPts val="588"/>
              </a:spcAft>
            </a:pPr>
            <a:endParaRPr lang="en-US" b="1">
              <a:solidFill>
                <a:srgbClr val="000000"/>
              </a:solidFill>
            </a:endParaRPr>
          </a:p>
          <a:p>
            <a:pPr defTabSz="896938"/>
            <a:endParaRPr lang="en-US"/>
          </a:p>
        </p:txBody>
      </p:sp>
      <p:sp>
        <p:nvSpPr>
          <p:cNvPr id="101380" name="Slide Number Placeholder 3"/>
          <p:cNvSpPr>
            <a:spLocks noGrp="1"/>
          </p:cNvSpPr>
          <p:nvPr>
            <p:ph type="sldNum" sz="quarter" idx="5"/>
          </p:nvPr>
        </p:nvSpPr>
        <p:spPr bwMode="auto">
          <a:noFill/>
          <a:ln>
            <a:miter lim="800000"/>
            <a:headEnd/>
            <a:tailEnd/>
          </a:ln>
        </p:spPr>
        <p:txBody>
          <a:bodyPr/>
          <a:lstStyle/>
          <a:p>
            <a:fld id="{5FE12C07-2C67-4B86-B8F2-6A007AA31772}" type="slidenum">
              <a:rPr lang="en-US" smtClean="0"/>
              <a:pPr/>
              <a:t>31</a:t>
            </a:fld>
            <a:endParaRPr lang="en-US"/>
          </a:p>
        </p:txBody>
      </p:sp>
    </p:spTree>
    <p:extLst>
      <p:ext uri="{BB962C8B-B14F-4D97-AF65-F5344CB8AC3E}">
        <p14:creationId xmlns:p14="http://schemas.microsoft.com/office/powerpoint/2010/main" val="243791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xfrm>
            <a:off x="6654800" y="8843963"/>
            <a:ext cx="85725" cy="168275"/>
          </a:xfrm>
          <a:noFill/>
          <a:ln>
            <a:miter lim="800000"/>
            <a:headEnd/>
            <a:tailEnd/>
          </a:ln>
        </p:spPr>
        <p:txBody>
          <a:bodyPr/>
          <a:lstStyle/>
          <a:p>
            <a:pPr defTabSz="912813">
              <a:spcBef>
                <a:spcPct val="50000"/>
              </a:spcBef>
            </a:pPr>
            <a:fld id="{8A7F5AB6-0E25-4C50-B148-108089C73AF9}" type="slidenum">
              <a:rPr lang="en-GB" sz="3100" smtClean="0">
                <a:solidFill>
                  <a:srgbClr val="000000"/>
                </a:solidFill>
                <a:latin typeface="Imago"/>
                <a:ea typeface="ＭＳ Ｐゴシック" pitchFamily="34" charset="-128"/>
              </a:rPr>
              <a:pPr defTabSz="912813">
                <a:spcBef>
                  <a:spcPct val="50000"/>
                </a:spcBef>
              </a:pPr>
              <a:t>32</a:t>
            </a:fld>
            <a:endParaRPr lang="en-GB" sz="3100">
              <a:solidFill>
                <a:srgbClr val="000000"/>
              </a:solidFill>
              <a:latin typeface="Imago"/>
              <a:ea typeface="ＭＳ Ｐゴシック" pitchFamily="34" charset="-128"/>
            </a:endParaRPr>
          </a:p>
        </p:txBody>
      </p:sp>
      <p:sp>
        <p:nvSpPr>
          <p:cNvPr id="102403" name="Rectangle 7"/>
          <p:cNvSpPr txBox="1">
            <a:spLocks noGrp="1" noChangeArrowheads="1"/>
          </p:cNvSpPr>
          <p:nvPr/>
        </p:nvSpPr>
        <p:spPr bwMode="auto">
          <a:xfrm>
            <a:off x="6564313" y="8828088"/>
            <a:ext cx="176212" cy="184150"/>
          </a:xfrm>
          <a:prstGeom prst="rect">
            <a:avLst/>
          </a:prstGeom>
          <a:noFill/>
          <a:ln w="9525">
            <a:noFill/>
            <a:miter lim="800000"/>
            <a:headEnd/>
            <a:tailEnd/>
          </a:ln>
        </p:spPr>
        <p:txBody>
          <a:bodyPr wrap="none" lIns="0" tIns="0" rIns="0" bIns="0" anchor="b">
            <a:spAutoFit/>
          </a:bodyPr>
          <a:lstStyle/>
          <a:p>
            <a:pPr algn="r">
              <a:spcBef>
                <a:spcPct val="50000"/>
              </a:spcBef>
            </a:pPr>
            <a:fld id="{8F159939-EAEA-4983-9186-BFB2FA4E3696}" type="slidenum">
              <a:rPr lang="en-GB" sz="1200" b="1">
                <a:solidFill>
                  <a:srgbClr val="000000"/>
                </a:solidFill>
                <a:latin typeface="Imago"/>
                <a:ea typeface="ＭＳ Ｐゴシック" pitchFamily="34" charset="-128"/>
              </a:rPr>
              <a:pPr algn="r">
                <a:spcBef>
                  <a:spcPct val="50000"/>
                </a:spcBef>
              </a:pPr>
              <a:t>32</a:t>
            </a:fld>
            <a:endParaRPr lang="en-GB" sz="1200" b="1">
              <a:solidFill>
                <a:srgbClr val="000000"/>
              </a:solidFill>
              <a:latin typeface="Imago"/>
              <a:ea typeface="ＭＳ Ｐゴシック" pitchFamily="34" charset="-128"/>
            </a:endParaRPr>
          </a:p>
        </p:txBody>
      </p:sp>
      <p:sp>
        <p:nvSpPr>
          <p:cNvPr id="102404" name="Rectangle 2"/>
          <p:cNvSpPr>
            <a:spLocks noGrp="1" noRot="1" noChangeAspect="1" noChangeArrowheads="1" noTextEdit="1"/>
          </p:cNvSpPr>
          <p:nvPr>
            <p:ph type="sldImg"/>
          </p:nvPr>
        </p:nvSpPr>
        <p:spPr bwMode="auto">
          <a:xfrm>
            <a:off x="1014413" y="488950"/>
            <a:ext cx="4832350" cy="3625850"/>
          </a:xfrm>
          <a:noFill/>
          <a:ln>
            <a:solidFill>
              <a:srgbClr val="000000"/>
            </a:solidFill>
            <a:miter lim="800000"/>
            <a:headEnd/>
            <a:tailEnd/>
          </a:ln>
        </p:spPr>
      </p:sp>
      <p:sp>
        <p:nvSpPr>
          <p:cNvPr id="102405" name="Rectangle 3"/>
          <p:cNvSpPr>
            <a:spLocks noGrp="1" noChangeArrowheads="1"/>
          </p:cNvSpPr>
          <p:nvPr>
            <p:ph type="body" idx="1"/>
          </p:nvPr>
        </p:nvSpPr>
        <p:spPr bwMode="auto">
          <a:xfrm>
            <a:off x="623888" y="4344988"/>
            <a:ext cx="5618162" cy="4302125"/>
          </a:xfrm>
          <a:noFill/>
        </p:spPr>
        <p:txBody>
          <a:bodyPr wrap="square" numCol="1" anchor="t" anchorCtr="0" compatLnSpc="1">
            <a:prstTxWarp prst="textNoShape">
              <a:avLst/>
            </a:prstTxWarp>
          </a:bodyPr>
          <a:lstStyle/>
          <a:p>
            <a:pPr defTabSz="896938" eaLnBrk="1" hangingPunct="1">
              <a:spcBef>
                <a:spcPct val="15000"/>
              </a:spcBef>
            </a:pPr>
            <a:r>
              <a:rPr lang="en-US">
                <a:latin typeface="Arial" pitchFamily="34" charset="0"/>
                <a:cs typeface="Arial" pitchFamily="34" charset="0"/>
              </a:rPr>
              <a:t>The next 2 slides will show the design of the ATHENA trial in more detail.</a:t>
            </a:r>
          </a:p>
          <a:p>
            <a:pPr defTabSz="896938" eaLnBrk="1" hangingPunct="1">
              <a:spcBef>
                <a:spcPct val="15000"/>
              </a:spcBef>
            </a:pPr>
            <a:r>
              <a:rPr lang="en-US">
                <a:latin typeface="Arial" pitchFamily="34" charset="0"/>
                <a:cs typeface="Arial" pitchFamily="34" charset="0"/>
              </a:rPr>
              <a:t>This 1</a:t>
            </a:r>
            <a:r>
              <a:rPr lang="en-US" baseline="30000">
                <a:latin typeface="Arial" pitchFamily="34" charset="0"/>
                <a:cs typeface="Arial" pitchFamily="34" charset="0"/>
              </a:rPr>
              <a:t>st</a:t>
            </a:r>
            <a:r>
              <a:rPr lang="en-US">
                <a:latin typeface="Arial" pitchFamily="34" charset="0"/>
                <a:cs typeface="Arial" pitchFamily="34" charset="0"/>
              </a:rPr>
              <a:t> slide shows the patient flow for the cross-sectional phase of the study that was designed to demonstrate the effectiveness of HPV testing for cervical cancer screening.</a:t>
            </a:r>
          </a:p>
          <a:p>
            <a:pPr defTabSz="896938" eaLnBrk="1" hangingPunct="1">
              <a:spcBef>
                <a:spcPct val="15000"/>
              </a:spcBef>
            </a:pPr>
            <a:r>
              <a:rPr lang="en-US">
                <a:latin typeface="Arial" pitchFamily="34" charset="0"/>
                <a:cs typeface="Arial" pitchFamily="34" charset="0"/>
              </a:rPr>
              <a:t>This phase of the study took place from 2008-9, during which time over 42,000 women 25 years and older were enrolled.</a:t>
            </a:r>
          </a:p>
          <a:p>
            <a:pPr defTabSz="896938" eaLnBrk="1" hangingPunct="1">
              <a:spcBef>
                <a:spcPct val="15000"/>
              </a:spcBef>
            </a:pPr>
            <a:r>
              <a:rPr lang="en-US">
                <a:latin typeface="Arial" pitchFamily="34" charset="0"/>
                <a:cs typeface="Arial" pitchFamily="34" charset="0"/>
              </a:rPr>
              <a:t>At enrollment, women had both liquid-based cytology (ThinPrep) &amp; HPV testing performed and the results were used to determine referral to colposcopy.</a:t>
            </a:r>
          </a:p>
          <a:p>
            <a:pPr defTabSz="896938" eaLnBrk="1" hangingPunct="1">
              <a:spcBef>
                <a:spcPct val="15000"/>
              </a:spcBef>
            </a:pPr>
            <a:r>
              <a:rPr lang="en-US">
                <a:latin typeface="Arial" pitchFamily="34" charset="0"/>
                <a:cs typeface="Arial" pitchFamily="34" charset="0"/>
              </a:rPr>
              <a:t>All women with abnormal cytology (ASC-US or greater) and all women with positive HPV results proceeded to colposcopy.</a:t>
            </a:r>
          </a:p>
          <a:p>
            <a:pPr defTabSz="896938" eaLnBrk="1" hangingPunct="1">
              <a:spcBef>
                <a:spcPct val="15000"/>
              </a:spcBef>
            </a:pPr>
            <a:r>
              <a:rPr lang="en-US">
                <a:latin typeface="Arial" pitchFamily="34" charset="0"/>
                <a:cs typeface="Arial" pitchFamily="34" charset="0"/>
              </a:rPr>
              <a:t>Women with negative cytology and negative HPV results exited the study after the enrollment visit, except for subset of  ~1000 women with negative/negative results who were randomized to colposcopy </a:t>
            </a:r>
            <a:r>
              <a:rPr lang="en-US">
                <a:solidFill>
                  <a:schemeClr val="bg1"/>
                </a:solidFill>
              </a:rPr>
              <a:t>so that investigators would know how much disease was is in the entire population.  An adjustment is needed and assumes the same rate of disease occurs in those who didn’t go to colpo as those neg/negs that did.  Data presented therefore are adjusted for this.  Results lead to the same conclusions even without this adjustment.</a:t>
            </a:r>
            <a:endParaRPr lang="en-US">
              <a:latin typeface="Arial" pitchFamily="34" charset="0"/>
              <a:cs typeface="Arial" pitchFamily="34" charset="0"/>
            </a:endParaRPr>
          </a:p>
          <a:p>
            <a:pPr defTabSz="896938" eaLnBrk="1" hangingPunct="1">
              <a:spcBef>
                <a:spcPct val="15000"/>
              </a:spcBef>
            </a:pPr>
            <a:r>
              <a:rPr lang="en-US">
                <a:latin typeface="Arial" pitchFamily="34" charset="0"/>
                <a:cs typeface="Arial" pitchFamily="34" charset="0"/>
              </a:rPr>
              <a:t>In total ~8000 women were taken to colposcopy &amp; biopsy - and those who reached the study endpoint of CIN2 or greater were eligible for treatment &amp; then exited the study.</a:t>
            </a:r>
          </a:p>
          <a:p>
            <a:pPr defTabSz="896938" eaLnBrk="1" hangingPunct="1">
              <a:spcBef>
                <a:spcPct val="15000"/>
              </a:spcBef>
            </a:pPr>
            <a:endParaRPr lang="en-US">
              <a:solidFill>
                <a:schemeClr val="bg1"/>
              </a:solidFill>
            </a:endParaRPr>
          </a:p>
          <a:p>
            <a:pPr defTabSz="896938" eaLnBrk="1" hangingPunct="1">
              <a:spcBef>
                <a:spcPct val="15000"/>
              </a:spcBef>
            </a:pPr>
            <a:endParaRPr lang="en-US">
              <a:latin typeface="Arial" pitchFamily="34" charset="0"/>
              <a:cs typeface="Arial" pitchFamily="34" charset="0"/>
            </a:endParaRPr>
          </a:p>
        </p:txBody>
      </p:sp>
    </p:spTree>
    <p:extLst>
      <p:ext uri="{BB962C8B-B14F-4D97-AF65-F5344CB8AC3E}">
        <p14:creationId xmlns:p14="http://schemas.microsoft.com/office/powerpoint/2010/main" val="413910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xfrm>
            <a:off x="6654800" y="8843963"/>
            <a:ext cx="85725" cy="168275"/>
          </a:xfrm>
          <a:noFill/>
          <a:ln>
            <a:miter lim="800000"/>
            <a:headEnd/>
            <a:tailEnd/>
          </a:ln>
        </p:spPr>
        <p:txBody>
          <a:bodyPr/>
          <a:lstStyle/>
          <a:p>
            <a:pPr defTabSz="912813">
              <a:spcBef>
                <a:spcPct val="50000"/>
              </a:spcBef>
            </a:pPr>
            <a:fld id="{065143E5-BAE2-4E8A-A0F8-BB9F13BFAD77}" type="slidenum">
              <a:rPr lang="en-GB" sz="3100" smtClean="0">
                <a:solidFill>
                  <a:srgbClr val="000000"/>
                </a:solidFill>
                <a:latin typeface="Imago"/>
                <a:ea typeface="ＭＳ Ｐゴシック" pitchFamily="34" charset="-128"/>
              </a:rPr>
              <a:pPr defTabSz="912813">
                <a:spcBef>
                  <a:spcPct val="50000"/>
                </a:spcBef>
              </a:pPr>
              <a:t>33</a:t>
            </a:fld>
            <a:endParaRPr lang="en-GB" sz="3100">
              <a:solidFill>
                <a:srgbClr val="000000"/>
              </a:solidFill>
              <a:latin typeface="Imago"/>
              <a:ea typeface="ＭＳ Ｐゴシック" pitchFamily="34" charset="-128"/>
            </a:endParaRPr>
          </a:p>
        </p:txBody>
      </p:sp>
      <p:sp>
        <p:nvSpPr>
          <p:cNvPr id="103427" name="Rectangle 7"/>
          <p:cNvSpPr txBox="1">
            <a:spLocks noGrp="1" noChangeArrowheads="1"/>
          </p:cNvSpPr>
          <p:nvPr/>
        </p:nvSpPr>
        <p:spPr bwMode="auto">
          <a:xfrm>
            <a:off x="6564313" y="8828088"/>
            <a:ext cx="176212" cy="184150"/>
          </a:xfrm>
          <a:prstGeom prst="rect">
            <a:avLst/>
          </a:prstGeom>
          <a:noFill/>
          <a:ln w="9525">
            <a:noFill/>
            <a:miter lim="800000"/>
            <a:headEnd/>
            <a:tailEnd/>
          </a:ln>
        </p:spPr>
        <p:txBody>
          <a:bodyPr wrap="none" lIns="0" tIns="0" rIns="0" bIns="0" anchor="b">
            <a:spAutoFit/>
          </a:bodyPr>
          <a:lstStyle/>
          <a:p>
            <a:pPr algn="r">
              <a:spcBef>
                <a:spcPct val="50000"/>
              </a:spcBef>
            </a:pPr>
            <a:fld id="{22EC8C35-56E5-4B98-8364-8DA7B13987EB}" type="slidenum">
              <a:rPr lang="en-GB" sz="1200" b="1">
                <a:solidFill>
                  <a:srgbClr val="000000"/>
                </a:solidFill>
                <a:latin typeface="Imago"/>
                <a:ea typeface="ＭＳ Ｐゴシック" pitchFamily="34" charset="-128"/>
              </a:rPr>
              <a:pPr algn="r">
                <a:spcBef>
                  <a:spcPct val="50000"/>
                </a:spcBef>
              </a:pPr>
              <a:t>33</a:t>
            </a:fld>
            <a:endParaRPr lang="en-GB" sz="1200" b="1">
              <a:solidFill>
                <a:srgbClr val="000000"/>
              </a:solidFill>
              <a:latin typeface="Imago"/>
              <a:ea typeface="ＭＳ Ｐゴシック" pitchFamily="34" charset="-128"/>
            </a:endParaRPr>
          </a:p>
        </p:txBody>
      </p:sp>
      <p:sp>
        <p:nvSpPr>
          <p:cNvPr id="103428" name="Rectangle 2"/>
          <p:cNvSpPr>
            <a:spLocks noGrp="1" noRot="1" noChangeAspect="1" noChangeArrowheads="1" noTextEdit="1"/>
          </p:cNvSpPr>
          <p:nvPr>
            <p:ph type="sldImg"/>
          </p:nvPr>
        </p:nvSpPr>
        <p:spPr bwMode="auto">
          <a:xfrm>
            <a:off x="1014413" y="488950"/>
            <a:ext cx="4832350" cy="3625850"/>
          </a:xfrm>
          <a:noFill/>
          <a:ln>
            <a:solidFill>
              <a:srgbClr val="000000"/>
            </a:solidFill>
            <a:miter lim="800000"/>
            <a:headEnd/>
            <a:tailEnd/>
          </a:ln>
        </p:spPr>
      </p:sp>
      <p:sp>
        <p:nvSpPr>
          <p:cNvPr id="103429" name="Rectangle 3"/>
          <p:cNvSpPr>
            <a:spLocks noGrp="1" noChangeArrowheads="1"/>
          </p:cNvSpPr>
          <p:nvPr>
            <p:ph type="body" idx="1"/>
          </p:nvPr>
        </p:nvSpPr>
        <p:spPr bwMode="auto">
          <a:xfrm>
            <a:off x="623888" y="4344988"/>
            <a:ext cx="5618162" cy="4302125"/>
          </a:xfrm>
          <a:noFill/>
        </p:spPr>
        <p:txBody>
          <a:bodyPr wrap="square" numCol="1" anchor="t" anchorCtr="0" compatLnSpc="1">
            <a:prstTxWarp prst="textNoShape">
              <a:avLst/>
            </a:prstTxWarp>
          </a:bodyPr>
          <a:lstStyle/>
          <a:p>
            <a:pPr eaLnBrk="1" hangingPunct="1">
              <a:spcBef>
                <a:spcPct val="15000"/>
              </a:spcBef>
            </a:pPr>
            <a:r>
              <a:rPr lang="en-US" dirty="0">
                <a:latin typeface="Arial" pitchFamily="34" charset="0"/>
                <a:cs typeface="Arial" pitchFamily="34" charset="0"/>
              </a:rPr>
              <a:t>Those who did not reach the study endpoint of CIN2 or greater were invited to participate in the follow-up phase of the study which concluded in 2012 and which provided sufficient FU to determine the safety of screening.</a:t>
            </a:r>
          </a:p>
          <a:p>
            <a:pPr eaLnBrk="1" hangingPunct="1">
              <a:spcBef>
                <a:spcPct val="15000"/>
              </a:spcBef>
            </a:pPr>
            <a:r>
              <a:rPr lang="en-US" dirty="0">
                <a:latin typeface="Arial" pitchFamily="34" charset="0"/>
                <a:cs typeface="Arial" pitchFamily="34" charset="0"/>
              </a:rPr>
              <a:t>Of the ~8000 eligible for FU, 1359 exited &amp; did not proceed to FU.</a:t>
            </a:r>
          </a:p>
          <a:p>
            <a:pPr eaLnBrk="1" hangingPunct="1">
              <a:spcBef>
                <a:spcPct val="15000"/>
              </a:spcBef>
            </a:pPr>
            <a:r>
              <a:rPr lang="en-US" dirty="0">
                <a:latin typeface="Arial" pitchFamily="34" charset="0"/>
                <a:cs typeface="Arial" pitchFamily="34" charset="0"/>
              </a:rPr>
              <a:t>During follow-up, women were seen annually &amp; had both cytology and HPV testing performed.</a:t>
            </a:r>
          </a:p>
          <a:p>
            <a:pPr eaLnBrk="1" hangingPunct="1">
              <a:spcBef>
                <a:spcPct val="15000"/>
              </a:spcBef>
            </a:pPr>
            <a:r>
              <a:rPr lang="en-US" dirty="0">
                <a:latin typeface="Arial" pitchFamily="34" charset="0"/>
                <a:cs typeface="Arial" pitchFamily="34" charset="0"/>
              </a:rPr>
              <a:t>Only women with abnormal cytology, ASC-US or greater, were referred to </a:t>
            </a:r>
            <a:r>
              <a:rPr lang="en-US" dirty="0" err="1">
                <a:latin typeface="Arial" pitchFamily="34" charset="0"/>
                <a:cs typeface="Arial" pitchFamily="34" charset="0"/>
              </a:rPr>
              <a:t>colposcopy</a:t>
            </a:r>
            <a:r>
              <a:rPr lang="en-US" dirty="0">
                <a:latin typeface="Arial" pitchFamily="34" charset="0"/>
                <a:cs typeface="Arial" pitchFamily="34" charset="0"/>
              </a:rPr>
              <a:t> &amp; biopsy.</a:t>
            </a:r>
          </a:p>
          <a:p>
            <a:pPr eaLnBrk="1" hangingPunct="1">
              <a:spcBef>
                <a:spcPct val="15000"/>
              </a:spcBef>
            </a:pPr>
            <a:r>
              <a:rPr lang="en-US" dirty="0">
                <a:latin typeface="Arial" pitchFamily="34" charset="0"/>
                <a:cs typeface="Arial" pitchFamily="34" charset="0"/>
              </a:rPr>
              <a:t>As in the baseline phase, those who met the endpoint of CIN2 or greater exited the study and those with &lt;CIN2 proceeded to the following year.</a:t>
            </a:r>
          </a:p>
          <a:p>
            <a:pPr eaLnBrk="1" hangingPunct="1">
              <a:spcBef>
                <a:spcPct val="15000"/>
              </a:spcBef>
            </a:pPr>
            <a:r>
              <a:rPr lang="en-US" dirty="0">
                <a:latin typeface="Arial" pitchFamily="34" charset="0"/>
                <a:cs typeface="Arial" pitchFamily="34" charset="0"/>
              </a:rPr>
              <a:t>At year 3, all women were offered exit </a:t>
            </a:r>
            <a:r>
              <a:rPr lang="en-US" dirty="0" err="1">
                <a:latin typeface="Arial" pitchFamily="34" charset="0"/>
                <a:cs typeface="Arial" pitchFamily="34" charset="0"/>
              </a:rPr>
              <a:t>colposcopy</a:t>
            </a:r>
            <a:r>
              <a:rPr lang="en-US" dirty="0">
                <a:latin typeface="Arial" pitchFamily="34" charset="0"/>
                <a:cs typeface="Arial" pitchFamily="34" charset="0"/>
              </a:rPr>
              <a:t>.</a:t>
            </a:r>
          </a:p>
        </p:txBody>
      </p:sp>
    </p:spTree>
    <p:extLst>
      <p:ext uri="{BB962C8B-B14F-4D97-AF65-F5344CB8AC3E}">
        <p14:creationId xmlns:p14="http://schemas.microsoft.com/office/powerpoint/2010/main" val="104723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2197100" y="6604000"/>
            <a:ext cx="2293938" cy="1722438"/>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All evaluable women in the ATHENA study had both cytology and HPV tests at baseline and prior to knowledge of whether or not they actually had a precancerous lesion.  And disease ascertainment is known for all with abnormal tests and can be estimated in the group that tests negative.  This makes it possible to evaluate strategies using tests various combinations to see determine the effectiveness and efficiency of each and then compare strategies.</a:t>
            </a:r>
          </a:p>
          <a:p>
            <a:r>
              <a:rPr lang="en-US"/>
              <a:t>Unlike studying comparing drugs where control and treatment groups must be randomized, studies on screening strategies can use the one group of subjects since the test results don’t interfere with each other.  In fact, this is has the advantage that there is no need to consider differences between the groups as a possible reason for different outcomes.  </a:t>
            </a:r>
          </a:p>
          <a:p>
            <a:r>
              <a:rPr lang="en-US"/>
              <a:t>In this presentation, three different strategies will be compared.</a:t>
            </a:r>
          </a:p>
        </p:txBody>
      </p:sp>
      <p:sp>
        <p:nvSpPr>
          <p:cNvPr id="104452" name="Slide Number Placeholder 3"/>
          <p:cNvSpPr>
            <a:spLocks noGrp="1"/>
          </p:cNvSpPr>
          <p:nvPr>
            <p:ph type="sldNum" sz="quarter" idx="5"/>
          </p:nvPr>
        </p:nvSpPr>
        <p:spPr bwMode="auto">
          <a:noFill/>
          <a:ln>
            <a:miter lim="800000"/>
            <a:headEnd/>
            <a:tailEnd/>
          </a:ln>
        </p:spPr>
        <p:txBody>
          <a:bodyPr/>
          <a:lstStyle/>
          <a:p>
            <a:fld id="{64B055D9-130F-4822-A673-3FA9FF2B434A}" type="slidenum">
              <a:rPr lang="en-US" smtClean="0"/>
              <a:pPr/>
              <a:t>34</a:t>
            </a:fld>
            <a:endParaRPr lang="en-US"/>
          </a:p>
        </p:txBody>
      </p:sp>
    </p:spTree>
    <p:extLst>
      <p:ext uri="{BB962C8B-B14F-4D97-AF65-F5344CB8AC3E}">
        <p14:creationId xmlns:p14="http://schemas.microsoft.com/office/powerpoint/2010/main" val="257427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7140038" y="6620988"/>
            <a:ext cx="1861086" cy="160813"/>
          </a:xfrm>
        </p:spPr>
        <p:txBody>
          <a:bodyPr wrap="none" anchor="b">
            <a:spAutoFit/>
          </a:bodyPr>
          <a:lstStyle>
            <a:lvl1pPr marL="0" indent="0" algn="r">
              <a:lnSpc>
                <a:spcPct val="95000"/>
              </a:lnSpc>
              <a:spcBef>
                <a:spcPts val="0"/>
              </a:spcBef>
              <a:buFontTx/>
              <a:buNone/>
              <a:defRPr sz="1100" b="0">
                <a:solidFill>
                  <a:schemeClr val="bg1"/>
                </a:solidFill>
                <a:latin typeface="Arial" pitchFamily="34" charset="0"/>
                <a:cs typeface="Arial" pitchFamily="34" charset="0"/>
              </a:defRPr>
            </a:lvl1pPr>
          </a:lstStyle>
          <a:p>
            <a:pPr lvl="0"/>
            <a:r>
              <a:rPr lang="en-US" dirty="0"/>
              <a:t>Click to edit Master text styles</a:t>
            </a:r>
            <a:endParaRPr lang="en-GB" dirty="0"/>
          </a:p>
        </p:txBody>
      </p:sp>
      <p:sp>
        <p:nvSpPr>
          <p:cNvPr id="7" name="Text Placeholder 4"/>
          <p:cNvSpPr>
            <a:spLocks noGrp="1"/>
          </p:cNvSpPr>
          <p:nvPr>
            <p:ph type="body" sz="quarter" idx="11"/>
          </p:nvPr>
        </p:nvSpPr>
        <p:spPr>
          <a:xfrm>
            <a:off x="144463" y="6620988"/>
            <a:ext cx="1861087" cy="160813"/>
          </a:xfrm>
        </p:spPr>
        <p:txBody>
          <a:bodyPr wrap="none" anchor="b">
            <a:spAutoFit/>
          </a:bodyPr>
          <a:lstStyle>
            <a:lvl1pPr marL="0" indent="0" algn="l">
              <a:lnSpc>
                <a:spcPct val="95000"/>
              </a:lnSpc>
              <a:spcBef>
                <a:spcPts val="0"/>
              </a:spcBef>
              <a:buFontTx/>
              <a:buNone/>
              <a:defRPr sz="1100" b="0">
                <a:solidFill>
                  <a:schemeClr val="bg1"/>
                </a:solidFill>
                <a:latin typeface="Arial" pitchFamily="34" charset="0"/>
                <a:cs typeface="Arial" pitchFamily="34" charset="0"/>
              </a:defRPr>
            </a:lvl1pPr>
          </a:lstStyle>
          <a:p>
            <a:pPr lvl="0"/>
            <a:r>
              <a:rPr lang="en-US" dirty="0"/>
              <a:t>Click to edit Master text styles</a:t>
            </a:r>
            <a:endParaRPr lang="en-GB" dirty="0"/>
          </a:p>
        </p:txBody>
      </p:sp>
      <p:sp>
        <p:nvSpPr>
          <p:cNvPr id="8" name="Title 7"/>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8482B4-2259-4A1F-9E5E-05A585731D87}" type="datetimeFigureOut">
              <a:rPr lang="tr-TR" smtClean="0"/>
              <a:pPr/>
              <a:t>17.05.2017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4F7C2F-94D0-4D11-A32F-CB204803317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482B4-2259-4A1F-9E5E-05A585731D87}" type="datetimeFigureOut">
              <a:rPr lang="tr-TR" smtClean="0"/>
              <a:pPr/>
              <a:t>17.05.2017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F7C2F-94D0-4D11-A32F-CB204803317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xml"/><Relationship Id="rId7"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8.jpeg"/></Relationships>
</file>

<file path=ppt/slides/_rels/slide36.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9.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8.jpeg"/><Relationship Id="rId5" Type="http://schemas.openxmlformats.org/officeDocument/2006/relationships/tags" Target="../tags/tag12.xml"/><Relationship Id="rId10" Type="http://schemas.openxmlformats.org/officeDocument/2006/relationships/notesSlide" Target="../notesSlides/notesSlide11.xml"/><Relationship Id="rId4" Type="http://schemas.openxmlformats.org/officeDocument/2006/relationships/tags" Target="../tags/tag11.xml"/><Relationship Id="rId9"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8.xml"/><Relationship Id="rId7"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1.jpeg"/><Relationship Id="rId5" Type="http://schemas.openxmlformats.org/officeDocument/2006/relationships/tags" Target="../tags/tag20.xml"/><Relationship Id="rId10" Type="http://schemas.openxmlformats.org/officeDocument/2006/relationships/image" Target="../media/image20.jpeg"/><Relationship Id="rId4" Type="http://schemas.openxmlformats.org/officeDocument/2006/relationships/tags" Target="../tags/tag19.xml"/><Relationship Id="rId9"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www.uspreventiveservicestaskforce.org/uspstf/uspscerv.htm"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6.png"/><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8.png"/><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9.png"/><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image" Target="../media/image40.png"/><Relationship Id="rId5" Type="http://schemas.openxmlformats.org/officeDocument/2006/relationships/oleObject" Target="../embeddings/oleObject8.bin"/><Relationship Id="rId4"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964488" cy="1470025"/>
          </a:xfrm>
        </p:spPr>
        <p:txBody>
          <a:bodyPr>
            <a:noAutofit/>
          </a:bodyPr>
          <a:lstStyle/>
          <a:p>
            <a:r>
              <a:rPr lang="tr-TR" sz="3600" b="1" dirty="0" smtClean="0">
                <a:solidFill>
                  <a:srgbClr val="FF0000"/>
                </a:solidFill>
              </a:rPr>
              <a:t>Servikal Preinvaziv Lezyonlar ve Serviks Kanserinin Primer Taramasında HPV’nin Rolü</a:t>
            </a:r>
            <a:endParaRPr lang="tr-TR" sz="3600" b="1" dirty="0">
              <a:solidFill>
                <a:srgbClr val="FF0000"/>
              </a:solidFill>
            </a:endParaRPr>
          </a:p>
        </p:txBody>
      </p:sp>
      <p:sp>
        <p:nvSpPr>
          <p:cNvPr id="3" name="Subtitle 2"/>
          <p:cNvSpPr>
            <a:spLocks noGrp="1"/>
          </p:cNvSpPr>
          <p:nvPr>
            <p:ph type="subTitle" idx="1"/>
          </p:nvPr>
        </p:nvSpPr>
        <p:spPr>
          <a:xfrm>
            <a:off x="1403648" y="3861048"/>
            <a:ext cx="6400800" cy="1270992"/>
          </a:xfrm>
        </p:spPr>
        <p:txBody>
          <a:bodyPr/>
          <a:lstStyle/>
          <a:p>
            <a:r>
              <a:rPr lang="tr-TR" b="1" dirty="0"/>
              <a:t>Dr Polat Dursun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23850" y="2408238"/>
          <a:ext cx="8496945" cy="3685258"/>
        </p:xfrm>
        <a:graphic>
          <a:graphicData uri="http://schemas.openxmlformats.org/drawingml/2006/table">
            <a:tbl>
              <a:tblPr firstRow="1" bandRow="1">
                <a:tableStyleId>{7DF18680-E054-41AD-8BC1-D1AEF772440D}</a:tableStyleId>
              </a:tblPr>
              <a:tblGrid>
                <a:gridCol w="3759682">
                  <a:extLst>
                    <a:ext uri="{9D8B030D-6E8A-4147-A177-3AD203B41FA5}">
                      <a16:colId xmlns="" xmlns:a16="http://schemas.microsoft.com/office/drawing/2014/main" val="20000"/>
                    </a:ext>
                  </a:extLst>
                </a:gridCol>
                <a:gridCol w="1278204">
                  <a:extLst>
                    <a:ext uri="{9D8B030D-6E8A-4147-A177-3AD203B41FA5}">
                      <a16:colId xmlns="" xmlns:a16="http://schemas.microsoft.com/office/drawing/2014/main" val="20001"/>
                    </a:ext>
                  </a:extLst>
                </a:gridCol>
                <a:gridCol w="1127827">
                  <a:extLst>
                    <a:ext uri="{9D8B030D-6E8A-4147-A177-3AD203B41FA5}">
                      <a16:colId xmlns="" xmlns:a16="http://schemas.microsoft.com/office/drawing/2014/main" val="20002"/>
                    </a:ext>
                  </a:extLst>
                </a:gridCol>
                <a:gridCol w="1127827">
                  <a:extLst>
                    <a:ext uri="{9D8B030D-6E8A-4147-A177-3AD203B41FA5}">
                      <a16:colId xmlns="" xmlns:a16="http://schemas.microsoft.com/office/drawing/2014/main" val="20003"/>
                    </a:ext>
                  </a:extLst>
                </a:gridCol>
                <a:gridCol w="1203405">
                  <a:extLst>
                    <a:ext uri="{9D8B030D-6E8A-4147-A177-3AD203B41FA5}">
                      <a16:colId xmlns="" xmlns:a16="http://schemas.microsoft.com/office/drawing/2014/main" val="20004"/>
                    </a:ext>
                  </a:extLst>
                </a:gridCol>
              </a:tblGrid>
              <a:tr h="715099">
                <a:tc>
                  <a:txBody>
                    <a:bodyPr/>
                    <a:lstStyle/>
                    <a:p>
                      <a:r>
                        <a:rPr lang="tr-TR" sz="2400" dirty="0"/>
                        <a:t>Oran (%)</a:t>
                      </a:r>
                    </a:p>
                  </a:txBody>
                  <a:tcPr marL="91447" marR="91447" marT="45725" marB="45725" anchor="ctr"/>
                </a:tc>
                <a:tc>
                  <a:txBody>
                    <a:bodyPr/>
                    <a:lstStyle/>
                    <a:p>
                      <a:pPr algn="ctr"/>
                      <a:r>
                        <a:rPr lang="tr-TR" sz="2400" dirty="0" err="1"/>
                        <a:t>Lab</a:t>
                      </a:r>
                      <a:r>
                        <a:rPr lang="tr-TR" sz="2400" baseline="0" dirty="0"/>
                        <a:t> A</a:t>
                      </a:r>
                    </a:p>
                  </a:txBody>
                  <a:tcPr marL="91447" marR="91447" marT="45725" marB="45725" anchor="ctr"/>
                </a:tc>
                <a:tc>
                  <a:txBody>
                    <a:bodyPr/>
                    <a:lstStyle/>
                    <a:p>
                      <a:pPr algn="ctr"/>
                      <a:r>
                        <a:rPr lang="tr-TR" sz="2400" dirty="0" err="1"/>
                        <a:t>Lab</a:t>
                      </a:r>
                      <a:r>
                        <a:rPr lang="tr-TR" sz="2400" dirty="0"/>
                        <a:t> B</a:t>
                      </a:r>
                    </a:p>
                  </a:txBody>
                  <a:tcPr marL="91447" marR="91447" marT="45725" marB="45725" anchor="ctr"/>
                </a:tc>
                <a:tc>
                  <a:txBody>
                    <a:bodyPr/>
                    <a:lstStyle/>
                    <a:p>
                      <a:pPr algn="ctr"/>
                      <a:r>
                        <a:rPr lang="tr-TR" sz="2400" dirty="0" err="1"/>
                        <a:t>Lab</a:t>
                      </a:r>
                      <a:r>
                        <a:rPr lang="tr-TR" sz="2400" dirty="0"/>
                        <a:t> C</a:t>
                      </a:r>
                    </a:p>
                  </a:txBody>
                  <a:tcPr marL="91447" marR="91447" marT="45725" marB="45725" anchor="ctr"/>
                </a:tc>
                <a:tc>
                  <a:txBody>
                    <a:bodyPr/>
                    <a:lstStyle/>
                    <a:p>
                      <a:pPr algn="ctr"/>
                      <a:r>
                        <a:rPr lang="tr-TR" sz="2400" dirty="0" err="1"/>
                        <a:t>Lab</a:t>
                      </a:r>
                      <a:r>
                        <a:rPr lang="tr-TR" sz="2400" dirty="0"/>
                        <a:t> D</a:t>
                      </a:r>
                    </a:p>
                  </a:txBody>
                  <a:tcPr marL="91447" marR="91447" marT="45725" marB="45725" anchor="ctr"/>
                </a:tc>
                <a:extLst>
                  <a:ext uri="{0D108BD9-81ED-4DB2-BD59-A6C34878D82A}">
                    <a16:rowId xmlns="" xmlns:a16="http://schemas.microsoft.com/office/drawing/2014/main" val="10000"/>
                  </a:ext>
                </a:extLst>
              </a:tr>
              <a:tr h="717936">
                <a:tc>
                  <a:txBody>
                    <a:bodyPr/>
                    <a:lstStyle/>
                    <a:p>
                      <a:r>
                        <a:rPr lang="tr-TR" sz="2400" dirty="0"/>
                        <a:t>Normal</a:t>
                      </a:r>
                    </a:p>
                  </a:txBody>
                  <a:tcPr marL="91447" marR="91447" marT="45725" marB="45725"/>
                </a:tc>
                <a:tc>
                  <a:txBody>
                    <a:bodyPr/>
                    <a:lstStyle/>
                    <a:p>
                      <a:pPr algn="ctr"/>
                      <a:r>
                        <a:rPr lang="tr-TR" sz="2400" dirty="0">
                          <a:latin typeface="Arial" pitchFamily="34" charset="0"/>
                          <a:cs typeface="Arial" pitchFamily="34" charset="0"/>
                        </a:rPr>
                        <a:t>96,2</a:t>
                      </a:r>
                    </a:p>
                  </a:txBody>
                  <a:tcPr marL="91447" marR="91447" marT="45725" marB="45725" anchor="ctr"/>
                </a:tc>
                <a:tc>
                  <a:txBody>
                    <a:bodyPr/>
                    <a:lstStyle/>
                    <a:p>
                      <a:pPr algn="ctr"/>
                      <a:r>
                        <a:rPr lang="tr-TR" sz="2400" dirty="0">
                          <a:latin typeface="Arial" pitchFamily="34" charset="0"/>
                          <a:cs typeface="Arial" pitchFamily="34" charset="0"/>
                        </a:rPr>
                        <a:t>94,6</a:t>
                      </a:r>
                    </a:p>
                  </a:txBody>
                  <a:tcPr marL="91447" marR="91447" marT="45725" marB="45725" anchor="ctr"/>
                </a:tc>
                <a:tc>
                  <a:txBody>
                    <a:bodyPr/>
                    <a:lstStyle/>
                    <a:p>
                      <a:pPr algn="ctr"/>
                      <a:r>
                        <a:rPr lang="tr-TR" sz="2400" dirty="0">
                          <a:latin typeface="Arial" pitchFamily="34" charset="0"/>
                          <a:cs typeface="Arial" pitchFamily="34" charset="0"/>
                        </a:rPr>
                        <a:t>91,8</a:t>
                      </a:r>
                    </a:p>
                  </a:txBody>
                  <a:tcPr marL="91447" marR="91447" marT="45725" marB="45725" anchor="ctr"/>
                </a:tc>
                <a:tc>
                  <a:txBody>
                    <a:bodyPr/>
                    <a:lstStyle/>
                    <a:p>
                      <a:pPr algn="ctr"/>
                      <a:r>
                        <a:rPr lang="tr-TR" sz="2400" dirty="0">
                          <a:latin typeface="Arial" pitchFamily="34" charset="0"/>
                          <a:cs typeface="Arial" pitchFamily="34" charset="0"/>
                        </a:rPr>
                        <a:t>90,1</a:t>
                      </a:r>
                    </a:p>
                  </a:txBody>
                  <a:tcPr marL="91447" marR="91447" marT="45725" marB="45725" anchor="ctr"/>
                </a:tc>
                <a:extLst>
                  <a:ext uri="{0D108BD9-81ED-4DB2-BD59-A6C34878D82A}">
                    <a16:rowId xmlns="" xmlns:a16="http://schemas.microsoft.com/office/drawing/2014/main" val="10001"/>
                  </a:ext>
                </a:extLst>
              </a:tr>
              <a:tr h="614156">
                <a:tc>
                  <a:txBody>
                    <a:bodyPr/>
                    <a:lstStyle/>
                    <a:p>
                      <a:r>
                        <a:rPr lang="tr-TR" sz="2400" dirty="0"/>
                        <a:t>Anormal</a:t>
                      </a:r>
                    </a:p>
                  </a:txBody>
                  <a:tcPr marL="91447" marR="91447" marT="45725" marB="45725"/>
                </a:tc>
                <a:tc>
                  <a:txBody>
                    <a:bodyPr/>
                    <a:lstStyle/>
                    <a:p>
                      <a:pPr algn="ctr"/>
                      <a:r>
                        <a:rPr lang="tr-TR" sz="2400" dirty="0">
                          <a:latin typeface="Arial" pitchFamily="34" charset="0"/>
                          <a:cs typeface="Arial" pitchFamily="34" charset="0"/>
                        </a:rPr>
                        <a:t>3,8</a:t>
                      </a:r>
                    </a:p>
                  </a:txBody>
                  <a:tcPr marL="91447" marR="91447" marT="45725" marB="45725" anchor="ctr"/>
                </a:tc>
                <a:tc>
                  <a:txBody>
                    <a:bodyPr/>
                    <a:lstStyle/>
                    <a:p>
                      <a:pPr algn="ctr"/>
                      <a:r>
                        <a:rPr lang="tr-TR" sz="2400" dirty="0">
                          <a:latin typeface="Arial" pitchFamily="34" charset="0"/>
                          <a:cs typeface="Arial" pitchFamily="34" charset="0"/>
                        </a:rPr>
                        <a:t>5,2</a:t>
                      </a:r>
                    </a:p>
                  </a:txBody>
                  <a:tcPr marL="91447" marR="91447" marT="45725" marB="45725" anchor="ctr"/>
                </a:tc>
                <a:tc>
                  <a:txBody>
                    <a:bodyPr/>
                    <a:lstStyle/>
                    <a:p>
                      <a:pPr algn="ctr"/>
                      <a:r>
                        <a:rPr lang="tr-TR" sz="2400" dirty="0">
                          <a:latin typeface="Arial" pitchFamily="34" charset="0"/>
                          <a:cs typeface="Arial" pitchFamily="34" charset="0"/>
                        </a:rPr>
                        <a:t>8,1</a:t>
                      </a:r>
                    </a:p>
                  </a:txBody>
                  <a:tcPr marL="91447" marR="91447" marT="45725" marB="45725" anchor="ctr"/>
                </a:tc>
                <a:tc>
                  <a:txBody>
                    <a:bodyPr/>
                    <a:lstStyle/>
                    <a:p>
                      <a:pPr algn="ctr"/>
                      <a:r>
                        <a:rPr lang="tr-TR" sz="2400" dirty="0">
                          <a:latin typeface="Arial" pitchFamily="34" charset="0"/>
                          <a:cs typeface="Arial" pitchFamily="34" charset="0"/>
                        </a:rPr>
                        <a:t>9,9</a:t>
                      </a:r>
                    </a:p>
                  </a:txBody>
                  <a:tcPr marL="91447" marR="91447" marT="45725" marB="45725" anchor="ctr"/>
                </a:tc>
                <a:extLst>
                  <a:ext uri="{0D108BD9-81ED-4DB2-BD59-A6C34878D82A}">
                    <a16:rowId xmlns="" xmlns:a16="http://schemas.microsoft.com/office/drawing/2014/main" val="10002"/>
                  </a:ext>
                </a:extLst>
              </a:tr>
              <a:tr h="803399">
                <a:tc>
                  <a:txBody>
                    <a:bodyPr/>
                    <a:lstStyle/>
                    <a:p>
                      <a:r>
                        <a:rPr lang="tr-TR" sz="2000" dirty="0"/>
                        <a:t>ASC-US/LSIL</a:t>
                      </a:r>
                    </a:p>
                  </a:txBody>
                  <a:tcPr marL="91447" marR="91447" marT="45725" marB="45725" anchor="ctr"/>
                </a:tc>
                <a:tc>
                  <a:txBody>
                    <a:bodyPr/>
                    <a:lstStyle/>
                    <a:p>
                      <a:pPr algn="ctr"/>
                      <a:r>
                        <a:rPr lang="tr-TR" sz="2400" dirty="0">
                          <a:latin typeface="Arial" pitchFamily="34" charset="0"/>
                          <a:cs typeface="Arial" pitchFamily="34" charset="0"/>
                        </a:rPr>
                        <a:t>2,1</a:t>
                      </a:r>
                    </a:p>
                  </a:txBody>
                  <a:tcPr marL="91447" marR="91447" marT="45725" marB="45725" anchor="ctr"/>
                </a:tc>
                <a:tc>
                  <a:txBody>
                    <a:bodyPr/>
                    <a:lstStyle/>
                    <a:p>
                      <a:pPr algn="ctr"/>
                      <a:r>
                        <a:rPr lang="tr-TR" sz="2400" dirty="0">
                          <a:latin typeface="Arial" pitchFamily="34" charset="0"/>
                          <a:cs typeface="Arial" pitchFamily="34" charset="0"/>
                        </a:rPr>
                        <a:t>1,1</a:t>
                      </a:r>
                    </a:p>
                  </a:txBody>
                  <a:tcPr marL="91447" marR="91447" marT="45725" marB="45725" anchor="ctr"/>
                </a:tc>
                <a:tc>
                  <a:txBody>
                    <a:bodyPr/>
                    <a:lstStyle/>
                    <a:p>
                      <a:pPr algn="ctr"/>
                      <a:r>
                        <a:rPr lang="tr-TR" sz="2400" dirty="0">
                          <a:latin typeface="Arial" pitchFamily="34" charset="0"/>
                          <a:cs typeface="Arial" pitchFamily="34" charset="0"/>
                        </a:rPr>
                        <a:t>1,2</a:t>
                      </a:r>
                    </a:p>
                  </a:txBody>
                  <a:tcPr marL="91447" marR="91447" marT="45725" marB="45725" anchor="ctr"/>
                </a:tc>
                <a:tc>
                  <a:txBody>
                    <a:bodyPr/>
                    <a:lstStyle/>
                    <a:p>
                      <a:pPr algn="ctr"/>
                      <a:r>
                        <a:rPr lang="tr-TR" sz="2400" dirty="0">
                          <a:latin typeface="Arial" pitchFamily="34" charset="0"/>
                          <a:cs typeface="Arial" pitchFamily="34" charset="0"/>
                        </a:rPr>
                        <a:t>2,3</a:t>
                      </a:r>
                    </a:p>
                  </a:txBody>
                  <a:tcPr marL="91447" marR="91447" marT="45725" marB="45725" anchor="ctr"/>
                </a:tc>
                <a:extLst>
                  <a:ext uri="{0D108BD9-81ED-4DB2-BD59-A6C34878D82A}">
                    <a16:rowId xmlns="" xmlns:a16="http://schemas.microsoft.com/office/drawing/2014/main" val="10003"/>
                  </a:ext>
                </a:extLst>
              </a:tr>
              <a:tr h="834668">
                <a:tc>
                  <a:txBody>
                    <a:bodyPr/>
                    <a:lstStyle/>
                    <a:p>
                      <a:r>
                        <a:rPr lang="tr-TR" sz="2000" dirty="0"/>
                        <a:t>CIN2+ lezyonlar için Si</a:t>
                      </a:r>
                      <a:r>
                        <a:rPr lang="tr-TR" sz="2000" baseline="0" dirty="0"/>
                        <a:t>tolojinin </a:t>
                      </a:r>
                      <a:r>
                        <a:rPr lang="tr-TR" sz="2000" baseline="0" dirty="0" err="1"/>
                        <a:t>Sensitivitesi</a:t>
                      </a:r>
                      <a:endParaRPr lang="tr-TR" sz="2000" dirty="0"/>
                    </a:p>
                  </a:txBody>
                  <a:tcPr marL="91447" marR="91447" marT="45725" marB="45725"/>
                </a:tc>
                <a:tc>
                  <a:txBody>
                    <a:bodyPr/>
                    <a:lstStyle/>
                    <a:p>
                      <a:pPr algn="ctr"/>
                      <a:r>
                        <a:rPr lang="tr-TR" sz="2400" dirty="0">
                          <a:latin typeface="Arial" pitchFamily="34" charset="0"/>
                          <a:cs typeface="Arial" pitchFamily="34" charset="0"/>
                        </a:rPr>
                        <a:t>42,0</a:t>
                      </a:r>
                    </a:p>
                  </a:txBody>
                  <a:tcPr marL="91447" marR="91447" marT="45725" marB="45725" anchor="ctr"/>
                </a:tc>
                <a:tc>
                  <a:txBody>
                    <a:bodyPr/>
                    <a:lstStyle/>
                    <a:p>
                      <a:pPr algn="ctr"/>
                      <a:r>
                        <a:rPr lang="tr-TR" sz="2400" dirty="0">
                          <a:latin typeface="Arial" pitchFamily="34" charset="0"/>
                          <a:cs typeface="Arial" pitchFamily="34" charset="0"/>
                        </a:rPr>
                        <a:t>51,0</a:t>
                      </a:r>
                    </a:p>
                  </a:txBody>
                  <a:tcPr marL="91447" marR="91447" marT="45725" marB="45725" anchor="ctr"/>
                </a:tc>
                <a:tc>
                  <a:txBody>
                    <a:bodyPr/>
                    <a:lstStyle/>
                    <a:p>
                      <a:pPr algn="ctr"/>
                      <a:r>
                        <a:rPr lang="tr-TR" sz="2400" dirty="0">
                          <a:latin typeface="Arial" pitchFamily="34" charset="0"/>
                          <a:cs typeface="Arial" pitchFamily="34" charset="0"/>
                        </a:rPr>
                        <a:t>60,5</a:t>
                      </a:r>
                    </a:p>
                  </a:txBody>
                  <a:tcPr marL="91447" marR="91447" marT="45725" marB="45725" anchor="ctr"/>
                </a:tc>
                <a:tc>
                  <a:txBody>
                    <a:bodyPr/>
                    <a:lstStyle/>
                    <a:p>
                      <a:pPr algn="ctr"/>
                      <a:r>
                        <a:rPr lang="tr-TR" sz="2400" dirty="0">
                          <a:latin typeface="Arial" pitchFamily="34" charset="0"/>
                          <a:cs typeface="Arial" pitchFamily="34" charset="0"/>
                        </a:rPr>
                        <a:t>73,0</a:t>
                      </a:r>
                    </a:p>
                  </a:txBody>
                  <a:tcPr marL="91447" marR="91447" marT="45725" marB="45725" anchor="ctr"/>
                </a:tc>
                <a:extLst>
                  <a:ext uri="{0D108BD9-81ED-4DB2-BD59-A6C34878D82A}">
                    <a16:rowId xmlns="" xmlns:a16="http://schemas.microsoft.com/office/drawing/2014/main" val="10004"/>
                  </a:ext>
                </a:extLst>
              </a:tr>
            </a:tbl>
          </a:graphicData>
        </a:graphic>
      </p:graphicFrame>
      <p:sp>
        <p:nvSpPr>
          <p:cNvPr id="5" name="1 Başlık"/>
          <p:cNvSpPr txBox="1">
            <a:spLocks noGrp="1"/>
          </p:cNvSpPr>
          <p:nvPr>
            <p:ph type="title"/>
          </p:nvPr>
        </p:nvSpPr>
        <p:spPr>
          <a:xfrm>
            <a:off x="1116013" y="44450"/>
            <a:ext cx="7777162" cy="1066800"/>
          </a:xfrm>
        </p:spPr>
        <p:txBody>
          <a:bodyPr rtlCol="0">
            <a:normAutofit fontScale="90000"/>
          </a:bodyPr>
          <a:lstStyle/>
          <a:p>
            <a:pPr eaLnBrk="1" fontAlgn="auto" hangingPunct="1">
              <a:spcAft>
                <a:spcPts val="0"/>
              </a:spcAft>
              <a:defRPr/>
            </a:pPr>
            <a:r>
              <a:rPr lang="tr-TR" b="1" dirty="0">
                <a:solidFill>
                  <a:srgbClr val="FF0000"/>
                </a:solidFill>
              </a:rPr>
              <a:t>Sitoloji Tabanlı Taramanın Sorunları</a:t>
            </a:r>
            <a:endParaRPr lang="tr-TR" dirty="0">
              <a:solidFill>
                <a:srgbClr val="FF0000"/>
              </a:solidFill>
            </a:endParaRPr>
          </a:p>
        </p:txBody>
      </p:sp>
      <p:sp>
        <p:nvSpPr>
          <p:cNvPr id="7" name="1 Başlık"/>
          <p:cNvSpPr txBox="1">
            <a:spLocks/>
          </p:cNvSpPr>
          <p:nvPr/>
        </p:nvSpPr>
        <p:spPr>
          <a:xfrm>
            <a:off x="323850" y="1341438"/>
            <a:ext cx="8496300" cy="1066800"/>
          </a:xfrm>
          <a:prstGeom prst="rect">
            <a:avLst/>
          </a:prstGeom>
        </p:spPr>
        <p:txBody>
          <a:bodyPr anchor="ctr">
            <a:normAutofit fontScale="97500"/>
          </a:bodyPr>
          <a:lstStyle/>
          <a:p>
            <a:pPr algn="ctr" fontAlgn="auto">
              <a:spcBef>
                <a:spcPts val="0"/>
              </a:spcBef>
              <a:spcAft>
                <a:spcPts val="0"/>
              </a:spcAft>
              <a:defRPr/>
            </a:pPr>
            <a:r>
              <a:rPr lang="en-US" sz="3600" dirty="0">
                <a:solidFill>
                  <a:srgbClr val="FF0000"/>
                </a:solidFill>
                <a:latin typeface="+mn-lt"/>
                <a:ea typeface="+mj-ea"/>
                <a:cs typeface="+mj-cs"/>
              </a:rPr>
              <a:t>Pap-</a:t>
            </a:r>
            <a:r>
              <a:rPr lang="en-US" sz="3600" dirty="0" err="1">
                <a:solidFill>
                  <a:srgbClr val="FF0000"/>
                </a:solidFill>
                <a:latin typeface="+mn-lt"/>
                <a:ea typeface="+mj-ea"/>
                <a:cs typeface="+mj-cs"/>
              </a:rPr>
              <a:t>testin</a:t>
            </a:r>
            <a:r>
              <a:rPr lang="en-US" sz="3600" dirty="0">
                <a:solidFill>
                  <a:srgbClr val="FF0000"/>
                </a:solidFill>
                <a:latin typeface="+mn-lt"/>
                <a:ea typeface="+mj-ea"/>
                <a:cs typeface="+mj-cs"/>
              </a:rPr>
              <a:t> </a:t>
            </a:r>
            <a:r>
              <a:rPr lang="en-US" sz="3600" dirty="0" err="1">
                <a:solidFill>
                  <a:srgbClr val="FF0000"/>
                </a:solidFill>
                <a:latin typeface="+mn-lt"/>
                <a:ea typeface="+mj-ea"/>
                <a:cs typeface="+mj-cs"/>
              </a:rPr>
              <a:t>tekrarlanabilirliği</a:t>
            </a:r>
            <a:r>
              <a:rPr lang="en-US" sz="3600" dirty="0">
                <a:solidFill>
                  <a:srgbClr val="FF0000"/>
                </a:solidFill>
                <a:latin typeface="+mn-lt"/>
                <a:ea typeface="+mj-ea"/>
                <a:cs typeface="+mj-cs"/>
              </a:rPr>
              <a:t> </a:t>
            </a:r>
            <a:r>
              <a:rPr lang="en-US" sz="3600" dirty="0" err="1">
                <a:solidFill>
                  <a:srgbClr val="FF0000"/>
                </a:solidFill>
                <a:latin typeface="+mn-lt"/>
                <a:ea typeface="+mj-ea"/>
                <a:cs typeface="+mj-cs"/>
              </a:rPr>
              <a:t>düşüktür</a:t>
            </a:r>
            <a:r>
              <a:rPr lang="en-US" sz="3600" dirty="0">
                <a:solidFill>
                  <a:srgbClr val="FF0000"/>
                </a:solidFill>
                <a:latin typeface="+mn-lt"/>
                <a:ea typeface="+mj-ea"/>
                <a:cs typeface="+mj-cs"/>
              </a:rPr>
              <a:t>.</a:t>
            </a:r>
            <a:endParaRPr lang="tr-TR" sz="3600" dirty="0">
              <a:solidFill>
                <a:srgbClr val="FF0000"/>
              </a:solidFill>
              <a:latin typeface="+mn-lt"/>
              <a:ea typeface="+mj-ea"/>
              <a:cs typeface="+mj-cs"/>
            </a:endParaRPr>
          </a:p>
        </p:txBody>
      </p:sp>
      <p:sp>
        <p:nvSpPr>
          <p:cNvPr id="8" name="TextBox 5"/>
          <p:cNvSpPr txBox="1">
            <a:spLocks noChangeArrowheads="1"/>
          </p:cNvSpPr>
          <p:nvPr/>
        </p:nvSpPr>
        <p:spPr bwMode="auto">
          <a:xfrm>
            <a:off x="3490913" y="6184900"/>
            <a:ext cx="5329237" cy="339725"/>
          </a:xfrm>
          <a:prstGeom prst="rect">
            <a:avLst/>
          </a:prstGeom>
          <a:noFill/>
          <a:ln w="9525">
            <a:noFill/>
            <a:miter lim="800000"/>
            <a:headEnd/>
            <a:tailEnd/>
          </a:ln>
        </p:spPr>
        <p:txBody>
          <a:bodyPr>
            <a:spAutoFit/>
          </a:bodyPr>
          <a:lstStyle/>
          <a:p>
            <a:pPr algn="r" fontAlgn="auto">
              <a:spcBef>
                <a:spcPts val="0"/>
              </a:spcBef>
              <a:spcAft>
                <a:spcPts val="0"/>
              </a:spcAft>
              <a:defRPr/>
            </a:pPr>
            <a:r>
              <a:rPr lang="tr-TR" sz="1600" dirty="0">
                <a:solidFill>
                  <a:schemeClr val="accent2">
                    <a:lumMod val="75000"/>
                  </a:schemeClr>
                </a:solidFill>
                <a:latin typeface="+mn-lt"/>
                <a:cs typeface="+mn-cs"/>
              </a:rPr>
              <a:t>Wright TC et al. </a:t>
            </a:r>
            <a:r>
              <a:rPr lang="tr-TR" sz="1600" dirty="0" err="1">
                <a:solidFill>
                  <a:schemeClr val="accent2">
                    <a:lumMod val="75000"/>
                  </a:schemeClr>
                </a:solidFill>
                <a:latin typeface="+mn-lt"/>
                <a:cs typeface="+mn-cs"/>
              </a:rPr>
              <a:t>Insights</a:t>
            </a:r>
            <a:r>
              <a:rPr lang="tr-TR" sz="1600" dirty="0">
                <a:solidFill>
                  <a:schemeClr val="accent2">
                    <a:lumMod val="75000"/>
                  </a:schemeClr>
                </a:solidFill>
                <a:latin typeface="+mn-lt"/>
                <a:cs typeface="+mn-cs"/>
              </a:rPr>
              <a:t> </a:t>
            </a:r>
            <a:r>
              <a:rPr lang="tr-TR" sz="1600" dirty="0" err="1">
                <a:solidFill>
                  <a:schemeClr val="accent2">
                    <a:lumMod val="75000"/>
                  </a:schemeClr>
                </a:solidFill>
                <a:latin typeface="+mn-lt"/>
                <a:cs typeface="+mn-cs"/>
              </a:rPr>
              <a:t>from</a:t>
            </a:r>
            <a:r>
              <a:rPr lang="tr-TR" sz="1600" dirty="0">
                <a:solidFill>
                  <a:schemeClr val="accent2">
                    <a:lumMod val="75000"/>
                  </a:schemeClr>
                </a:solidFill>
                <a:latin typeface="+mn-lt"/>
                <a:cs typeface="+mn-cs"/>
              </a:rPr>
              <a:t> ATHENA.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850" y="1700213"/>
            <a:ext cx="8424863" cy="1066800"/>
          </a:xfrm>
        </p:spPr>
        <p:txBody>
          <a:bodyPr rtlCol="0">
            <a:noAutofit/>
          </a:bodyPr>
          <a:lstStyle/>
          <a:p>
            <a:pPr eaLnBrk="1" fontAlgn="auto" hangingPunct="1">
              <a:spcAft>
                <a:spcPts val="0"/>
              </a:spcAft>
              <a:defRPr/>
            </a:pPr>
            <a:r>
              <a:rPr lang="en-US" sz="3200" dirty="0">
                <a:solidFill>
                  <a:srgbClr val="FF0000"/>
                </a:solidFill>
              </a:rPr>
              <a:t>Pap-test </a:t>
            </a:r>
            <a:r>
              <a:rPr lang="en-US" sz="3200" dirty="0" err="1">
                <a:solidFill>
                  <a:srgbClr val="FF0000"/>
                </a:solidFill>
              </a:rPr>
              <a:t>servikal</a:t>
            </a:r>
            <a:r>
              <a:rPr lang="en-US" sz="3200" dirty="0">
                <a:solidFill>
                  <a:srgbClr val="FF0000"/>
                </a:solidFill>
              </a:rPr>
              <a:t> </a:t>
            </a:r>
            <a:r>
              <a:rPr lang="en-US" sz="3200" dirty="0" err="1">
                <a:solidFill>
                  <a:srgbClr val="FF0000"/>
                </a:solidFill>
              </a:rPr>
              <a:t>adenokarsinom</a:t>
            </a:r>
            <a:r>
              <a:rPr lang="en-US" sz="3200" dirty="0">
                <a:solidFill>
                  <a:srgbClr val="FF0000"/>
                </a:solidFill>
              </a:rPr>
              <a:t> </a:t>
            </a:r>
            <a:r>
              <a:rPr lang="en-US" sz="3200" dirty="0" err="1">
                <a:solidFill>
                  <a:srgbClr val="FF0000"/>
                </a:solidFill>
              </a:rPr>
              <a:t>tanısı</a:t>
            </a:r>
            <a:r>
              <a:rPr lang="en-US" sz="3200" dirty="0">
                <a:solidFill>
                  <a:srgbClr val="FF0000"/>
                </a:solidFill>
              </a:rPr>
              <a:t> </a:t>
            </a:r>
            <a:r>
              <a:rPr lang="en-US" sz="3200" dirty="0" err="1">
                <a:solidFill>
                  <a:srgbClr val="FF0000"/>
                </a:solidFill>
              </a:rPr>
              <a:t>koymada</a:t>
            </a:r>
            <a:r>
              <a:rPr lang="en-US" sz="3200" dirty="0">
                <a:solidFill>
                  <a:srgbClr val="FF0000"/>
                </a:solidFill>
              </a:rPr>
              <a:t> </a:t>
            </a:r>
            <a:r>
              <a:rPr lang="en-US" sz="3200" dirty="0" err="1">
                <a:solidFill>
                  <a:srgbClr val="FF0000"/>
                </a:solidFill>
              </a:rPr>
              <a:t>yetersizdir</a:t>
            </a:r>
            <a:r>
              <a:rPr lang="en-US" sz="3200" dirty="0">
                <a:solidFill>
                  <a:srgbClr val="FF0000"/>
                </a:solidFill>
              </a:rPr>
              <a:t>.</a:t>
            </a:r>
            <a:r>
              <a:rPr lang="tr-TR" sz="3200" dirty="0">
                <a:solidFill>
                  <a:srgbClr val="FF0000"/>
                </a:solidFill>
              </a:rPr>
              <a:t/>
            </a:r>
            <a:br>
              <a:rPr lang="tr-TR" sz="3200" dirty="0">
                <a:solidFill>
                  <a:srgbClr val="FF0000"/>
                </a:solidFill>
              </a:rPr>
            </a:br>
            <a:endParaRPr lang="tr-TR" sz="3200" dirty="0">
              <a:solidFill>
                <a:srgbClr val="FF0000"/>
              </a:solidFill>
            </a:endParaRPr>
          </a:p>
        </p:txBody>
      </p:sp>
      <p:sp>
        <p:nvSpPr>
          <p:cNvPr id="4" name="1 Başlık"/>
          <p:cNvSpPr txBox="1">
            <a:spLocks/>
          </p:cNvSpPr>
          <p:nvPr/>
        </p:nvSpPr>
        <p:spPr>
          <a:xfrm>
            <a:off x="1116013" y="58738"/>
            <a:ext cx="7777162" cy="1066800"/>
          </a:xfrm>
          <a:prstGeom prst="rect">
            <a:avLst/>
          </a:prstGeom>
        </p:spPr>
        <p:txBody>
          <a:bodyPr anchor="ctr">
            <a:normAutofit fontScale="97500"/>
          </a:bodyPr>
          <a:lstStyle/>
          <a:p>
            <a:pPr fontAlgn="auto">
              <a:spcBef>
                <a:spcPts val="0"/>
              </a:spcBef>
              <a:spcAft>
                <a:spcPts val="0"/>
              </a:spcAft>
              <a:defRPr/>
            </a:pPr>
            <a:r>
              <a:rPr lang="tr-TR" sz="4100" b="1" dirty="0">
                <a:solidFill>
                  <a:srgbClr val="FF0000"/>
                </a:solidFill>
                <a:latin typeface="+mj-lt"/>
              </a:rPr>
              <a:t>Sitoloji Tabanlı Taramanın Sorunları</a:t>
            </a:r>
            <a:endParaRPr lang="tr-TR" sz="4100" dirty="0">
              <a:solidFill>
                <a:srgbClr val="FF0000"/>
              </a:solidFill>
              <a:latin typeface="+mj-lt"/>
              <a:ea typeface="+mj-ea"/>
              <a:cs typeface="+mj-cs"/>
            </a:endParaRPr>
          </a:p>
        </p:txBody>
      </p:sp>
      <p:sp>
        <p:nvSpPr>
          <p:cNvPr id="7" name="2 İçerik Yer Tutucusu"/>
          <p:cNvSpPr txBox="1">
            <a:spLocks/>
          </p:cNvSpPr>
          <p:nvPr/>
        </p:nvSpPr>
        <p:spPr>
          <a:xfrm>
            <a:off x="468313" y="2781300"/>
            <a:ext cx="8280400" cy="3960813"/>
          </a:xfrm>
          <a:prstGeom prst="rect">
            <a:avLst/>
          </a:prstGeom>
        </p:spPr>
        <p:txBody>
          <a:bodyPr>
            <a:normAutofit/>
          </a:bodyPr>
          <a:lstStyle/>
          <a:p>
            <a:pPr marL="365760" indent="-256032" fontAlgn="auto">
              <a:spcBef>
                <a:spcPts val="300"/>
              </a:spcBef>
              <a:spcAft>
                <a:spcPts val="0"/>
              </a:spcAft>
              <a:buClr>
                <a:schemeClr val="accent3"/>
              </a:buClr>
              <a:buFont typeface="Georgia"/>
              <a:buChar char="•"/>
              <a:defRPr/>
            </a:pPr>
            <a:r>
              <a:rPr lang="tr-TR" sz="2800" dirty="0">
                <a:latin typeface="+mn-lt"/>
                <a:cs typeface="+mn-cs"/>
              </a:rPr>
              <a:t>Sitoloji tabanlı etkin taramalara rağmen </a:t>
            </a:r>
            <a:r>
              <a:rPr lang="tr-TR" sz="2800" dirty="0" err="1">
                <a:latin typeface="+mn-lt"/>
                <a:cs typeface="+mn-cs"/>
              </a:rPr>
              <a:t>servikal</a:t>
            </a:r>
            <a:r>
              <a:rPr lang="tr-TR" sz="2800" dirty="0">
                <a:latin typeface="+mn-lt"/>
                <a:cs typeface="+mn-cs"/>
              </a:rPr>
              <a:t> </a:t>
            </a:r>
            <a:r>
              <a:rPr lang="tr-TR" sz="2800" dirty="0" err="1">
                <a:latin typeface="+mn-lt"/>
                <a:cs typeface="+mn-cs"/>
              </a:rPr>
              <a:t>adenokarsinom</a:t>
            </a:r>
            <a:r>
              <a:rPr lang="tr-TR" sz="2800" dirty="0">
                <a:latin typeface="+mn-lt"/>
                <a:cs typeface="+mn-cs"/>
              </a:rPr>
              <a:t> </a:t>
            </a:r>
            <a:r>
              <a:rPr lang="tr-TR" sz="2800" dirty="0" err="1">
                <a:latin typeface="+mn-lt"/>
                <a:cs typeface="+mn-cs"/>
              </a:rPr>
              <a:t>insidansı</a:t>
            </a:r>
            <a:r>
              <a:rPr lang="tr-TR" sz="2800" dirty="0">
                <a:latin typeface="+mn-lt"/>
                <a:cs typeface="+mn-cs"/>
              </a:rPr>
              <a:t> artmaktadır.</a:t>
            </a:r>
          </a:p>
          <a:p>
            <a:pPr marL="365760" indent="-256032" algn="r" fontAlgn="auto">
              <a:spcBef>
                <a:spcPts val="300"/>
              </a:spcBef>
              <a:spcAft>
                <a:spcPts val="0"/>
              </a:spcAft>
              <a:buClr>
                <a:schemeClr val="accent3"/>
              </a:buClr>
              <a:buFont typeface="Georgia"/>
              <a:buNone/>
              <a:defRPr/>
            </a:pPr>
            <a:r>
              <a:rPr lang="tr-TR" sz="2400" dirty="0">
                <a:solidFill>
                  <a:prstClr val="black"/>
                </a:solidFill>
                <a:latin typeface="+mn-lt"/>
                <a:cs typeface="+mn-cs"/>
              </a:rPr>
              <a:t> </a:t>
            </a:r>
            <a:r>
              <a:rPr lang="da-DK" sz="1600" dirty="0">
                <a:solidFill>
                  <a:schemeClr val="accent2">
                    <a:lumMod val="75000"/>
                  </a:schemeClr>
                </a:solidFill>
                <a:latin typeface="+mn-lt"/>
                <a:cs typeface="+mn-cs"/>
              </a:rPr>
              <a:t>Ault KA et al. 2011 Int J Can. 128, 1344-1353</a:t>
            </a:r>
            <a:endParaRPr lang="tr-TR" sz="3200" dirty="0">
              <a:solidFill>
                <a:schemeClr val="accent2">
                  <a:lumMod val="75000"/>
                </a:schemeClr>
              </a:solidFill>
              <a:latin typeface="+mn-lt"/>
              <a:cs typeface="+mn-cs"/>
            </a:endParaRPr>
          </a:p>
          <a:p>
            <a:pPr marL="365760" indent="-256032" fontAlgn="auto">
              <a:spcBef>
                <a:spcPts val="300"/>
              </a:spcBef>
              <a:spcAft>
                <a:spcPts val="0"/>
              </a:spcAft>
              <a:buClr>
                <a:schemeClr val="accent3"/>
              </a:buClr>
              <a:buFont typeface="Georgia"/>
              <a:buChar char="•"/>
              <a:defRPr/>
            </a:pPr>
            <a:r>
              <a:rPr lang="tr-TR" sz="2800" dirty="0">
                <a:latin typeface="+mn-lt"/>
                <a:cs typeface="+mn-cs"/>
              </a:rPr>
              <a:t>AIS özellikle &lt;40 yaş grubunda artmaktadır.</a:t>
            </a:r>
          </a:p>
          <a:p>
            <a:pPr marL="365760" indent="-256032" algn="r" fontAlgn="auto">
              <a:spcBef>
                <a:spcPts val="300"/>
              </a:spcBef>
              <a:spcAft>
                <a:spcPts val="0"/>
              </a:spcAft>
              <a:buClr>
                <a:schemeClr val="accent3"/>
              </a:buClr>
              <a:buFont typeface="Georgia"/>
              <a:buNone/>
              <a:defRPr/>
            </a:pPr>
            <a:r>
              <a:rPr lang="en-US" sz="1700" dirty="0" err="1">
                <a:solidFill>
                  <a:schemeClr val="accent2">
                    <a:lumMod val="75000"/>
                  </a:schemeClr>
                </a:solidFill>
                <a:latin typeface="+mn-lt"/>
                <a:cs typeface="+mn-cs"/>
              </a:rPr>
              <a:t>Saslow</a:t>
            </a:r>
            <a:r>
              <a:rPr lang="en-US" sz="1700" dirty="0">
                <a:solidFill>
                  <a:schemeClr val="accent2">
                    <a:lumMod val="75000"/>
                  </a:schemeClr>
                </a:solidFill>
                <a:latin typeface="+mn-lt"/>
                <a:cs typeface="+mn-cs"/>
              </a:rPr>
              <a:t> D et al. 2012 CA Can J </a:t>
            </a:r>
            <a:r>
              <a:rPr lang="en-US" sz="1700" dirty="0" err="1">
                <a:solidFill>
                  <a:schemeClr val="accent2">
                    <a:lumMod val="75000"/>
                  </a:schemeClr>
                </a:solidFill>
                <a:latin typeface="+mn-lt"/>
                <a:cs typeface="+mn-cs"/>
              </a:rPr>
              <a:t>Clin</a:t>
            </a:r>
            <a:r>
              <a:rPr lang="en-US" sz="1700" dirty="0">
                <a:solidFill>
                  <a:schemeClr val="accent2">
                    <a:lumMod val="75000"/>
                  </a:schemeClr>
                </a:solidFill>
                <a:latin typeface="+mn-lt"/>
                <a:cs typeface="+mn-cs"/>
              </a:rPr>
              <a:t>. 62(3):147-172</a:t>
            </a:r>
            <a:endParaRPr lang="tr-TR" sz="1700" dirty="0">
              <a:solidFill>
                <a:schemeClr val="accent2">
                  <a:lumMod val="75000"/>
                </a:schemeClr>
              </a:solidFill>
              <a:latin typeface="+mn-lt"/>
              <a:cs typeface="+mn-cs"/>
            </a:endParaRPr>
          </a:p>
          <a:p>
            <a:pPr marL="365760" indent="-256032" fontAlgn="auto">
              <a:spcBef>
                <a:spcPts val="300"/>
              </a:spcBef>
              <a:spcAft>
                <a:spcPts val="0"/>
              </a:spcAft>
              <a:buClr>
                <a:schemeClr val="accent3"/>
              </a:buClr>
              <a:buFont typeface="Georgia"/>
              <a:buChar char="•"/>
              <a:defRPr/>
            </a:pPr>
            <a:r>
              <a:rPr lang="tr-TR" sz="2800" dirty="0" err="1">
                <a:latin typeface="+mn-lt"/>
                <a:cs typeface="+mn-cs"/>
              </a:rPr>
              <a:t>SCC’lerin</a:t>
            </a:r>
            <a:r>
              <a:rPr lang="tr-TR" sz="2800" dirty="0">
                <a:latin typeface="+mn-lt"/>
                <a:cs typeface="+mn-cs"/>
              </a:rPr>
              <a:t> %70’i HPV16/18’e bağlıyken </a:t>
            </a:r>
            <a:r>
              <a:rPr lang="tr-TR" sz="2800" dirty="0" err="1">
                <a:latin typeface="+mn-lt"/>
                <a:cs typeface="+mn-cs"/>
              </a:rPr>
              <a:t>adenokarsinomların</a:t>
            </a:r>
            <a:r>
              <a:rPr lang="tr-TR" sz="2800" dirty="0">
                <a:latin typeface="+mn-lt"/>
                <a:cs typeface="+mn-cs"/>
              </a:rPr>
              <a:t> %85-90’ı bu tiplerle ilişkilidir.</a:t>
            </a:r>
          </a:p>
          <a:p>
            <a:pPr marL="365760" indent="-256032" algn="r" fontAlgn="auto">
              <a:spcBef>
                <a:spcPts val="300"/>
              </a:spcBef>
              <a:spcAft>
                <a:spcPts val="0"/>
              </a:spcAft>
              <a:buClr>
                <a:schemeClr val="accent3"/>
              </a:buClr>
              <a:defRPr/>
            </a:pPr>
            <a:r>
              <a:rPr lang="tr-TR" sz="1600" dirty="0" err="1">
                <a:solidFill>
                  <a:schemeClr val="accent2">
                    <a:lumMod val="75000"/>
                  </a:schemeClr>
                </a:solidFill>
                <a:latin typeface="+mn-lt"/>
                <a:cs typeface="+mn-cs"/>
              </a:rPr>
              <a:t>Katki</a:t>
            </a:r>
            <a:r>
              <a:rPr lang="tr-TR" sz="1600" dirty="0">
                <a:solidFill>
                  <a:schemeClr val="accent2">
                    <a:lumMod val="75000"/>
                  </a:schemeClr>
                </a:solidFill>
                <a:latin typeface="+mn-lt"/>
                <a:cs typeface="+mn-cs"/>
              </a:rPr>
              <a:t> HA et al. </a:t>
            </a:r>
            <a:r>
              <a:rPr lang="tr-TR" sz="1600" dirty="0" err="1">
                <a:solidFill>
                  <a:schemeClr val="accent2">
                    <a:lumMod val="75000"/>
                  </a:schemeClr>
                </a:solidFill>
                <a:latin typeface="+mn-lt"/>
                <a:cs typeface="+mn-cs"/>
              </a:rPr>
              <a:t>Lancet</a:t>
            </a:r>
            <a:r>
              <a:rPr lang="tr-TR" sz="1600" dirty="0">
                <a:solidFill>
                  <a:schemeClr val="accent2">
                    <a:lumMod val="75000"/>
                  </a:schemeClr>
                </a:solidFill>
                <a:latin typeface="+mn-lt"/>
                <a:cs typeface="+mn-cs"/>
              </a:rPr>
              <a:t> </a:t>
            </a:r>
            <a:r>
              <a:rPr lang="tr-TR" sz="1600" dirty="0" err="1">
                <a:solidFill>
                  <a:schemeClr val="accent2">
                    <a:lumMod val="75000"/>
                  </a:schemeClr>
                </a:solidFill>
                <a:latin typeface="+mn-lt"/>
                <a:cs typeface="+mn-cs"/>
              </a:rPr>
              <a:t>Oncol</a:t>
            </a:r>
            <a:r>
              <a:rPr lang="tr-TR" sz="1600" dirty="0">
                <a:solidFill>
                  <a:schemeClr val="accent2">
                    <a:lumMod val="75000"/>
                  </a:schemeClr>
                </a:solidFill>
                <a:latin typeface="+mn-lt"/>
                <a:cs typeface="+mn-cs"/>
              </a:rPr>
              <a:t> 2011;12:663-672</a:t>
            </a:r>
            <a:r>
              <a:rPr lang="tr-TR" sz="2800" dirty="0">
                <a:latin typeface="+mn-lt"/>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925" y="1557338"/>
            <a:ext cx="9001125" cy="1066800"/>
          </a:xfrm>
        </p:spPr>
        <p:txBody>
          <a:bodyPr rtlCol="0">
            <a:noAutofit/>
          </a:bodyPr>
          <a:lstStyle/>
          <a:p>
            <a:pPr eaLnBrk="1" fontAlgn="auto" hangingPunct="1">
              <a:spcAft>
                <a:spcPts val="0"/>
              </a:spcAft>
              <a:defRPr/>
            </a:pPr>
            <a:r>
              <a:rPr lang="en-US" sz="3200" dirty="0">
                <a:solidFill>
                  <a:srgbClr val="FF0000"/>
                </a:solidFill>
              </a:rPr>
              <a:t>Pap-test </a:t>
            </a:r>
            <a:r>
              <a:rPr lang="en-US" sz="3200" dirty="0" err="1">
                <a:solidFill>
                  <a:srgbClr val="FF0000"/>
                </a:solidFill>
              </a:rPr>
              <a:t>servikal</a:t>
            </a:r>
            <a:r>
              <a:rPr lang="en-US" sz="3200" dirty="0">
                <a:solidFill>
                  <a:srgbClr val="FF0000"/>
                </a:solidFill>
              </a:rPr>
              <a:t> </a:t>
            </a:r>
            <a:r>
              <a:rPr lang="en-US" sz="3200" dirty="0" err="1">
                <a:solidFill>
                  <a:srgbClr val="FF0000"/>
                </a:solidFill>
              </a:rPr>
              <a:t>adenokarsinom</a:t>
            </a:r>
            <a:r>
              <a:rPr lang="en-US" sz="3200" dirty="0">
                <a:solidFill>
                  <a:srgbClr val="FF0000"/>
                </a:solidFill>
              </a:rPr>
              <a:t> </a:t>
            </a:r>
            <a:r>
              <a:rPr lang="en-US" sz="3200" dirty="0" err="1">
                <a:solidFill>
                  <a:srgbClr val="FF0000"/>
                </a:solidFill>
              </a:rPr>
              <a:t>tanısı</a:t>
            </a:r>
            <a:r>
              <a:rPr lang="en-US" sz="3200" dirty="0">
                <a:solidFill>
                  <a:srgbClr val="FF0000"/>
                </a:solidFill>
              </a:rPr>
              <a:t> </a:t>
            </a:r>
            <a:r>
              <a:rPr lang="en-US" sz="3200" dirty="0" err="1">
                <a:solidFill>
                  <a:srgbClr val="FF0000"/>
                </a:solidFill>
              </a:rPr>
              <a:t>koymada</a:t>
            </a:r>
            <a:r>
              <a:rPr lang="en-US" sz="3200" dirty="0">
                <a:solidFill>
                  <a:srgbClr val="FF0000"/>
                </a:solidFill>
              </a:rPr>
              <a:t> </a:t>
            </a:r>
            <a:r>
              <a:rPr lang="en-US" sz="3200" dirty="0" err="1">
                <a:solidFill>
                  <a:srgbClr val="FF0000"/>
                </a:solidFill>
              </a:rPr>
              <a:t>yetersizdir</a:t>
            </a:r>
            <a:r>
              <a:rPr lang="en-US" sz="3200" dirty="0">
                <a:solidFill>
                  <a:srgbClr val="FF0000"/>
                </a:solidFill>
              </a:rPr>
              <a:t>.</a:t>
            </a:r>
            <a:endParaRPr lang="tr-TR" sz="3200" dirty="0">
              <a:solidFill>
                <a:srgbClr val="FF0000"/>
              </a:solidFill>
            </a:endParaRPr>
          </a:p>
        </p:txBody>
      </p:sp>
      <p:graphicFrame>
        <p:nvGraphicFramePr>
          <p:cNvPr id="5" name="4 Tablo"/>
          <p:cNvGraphicFramePr>
            <a:graphicFrameLocks noGrp="1"/>
          </p:cNvGraphicFramePr>
          <p:nvPr/>
        </p:nvGraphicFramePr>
        <p:xfrm>
          <a:off x="396875" y="2924175"/>
          <a:ext cx="6911975" cy="3198813"/>
        </p:xfrm>
        <a:graphic>
          <a:graphicData uri="http://schemas.openxmlformats.org/drawingml/2006/table">
            <a:tbl>
              <a:tblPr firstRow="1" bandRow="1">
                <a:tableStyleId>{7DF18680-E054-41AD-8BC1-D1AEF772440D}</a:tableStyleId>
              </a:tblPr>
              <a:tblGrid>
                <a:gridCol w="3527988">
                  <a:extLst>
                    <a:ext uri="{9D8B030D-6E8A-4147-A177-3AD203B41FA5}">
                      <a16:colId xmlns="" xmlns:a16="http://schemas.microsoft.com/office/drawing/2014/main" val="20000"/>
                    </a:ext>
                  </a:extLst>
                </a:gridCol>
                <a:gridCol w="1799993">
                  <a:extLst>
                    <a:ext uri="{9D8B030D-6E8A-4147-A177-3AD203B41FA5}">
                      <a16:colId xmlns="" xmlns:a16="http://schemas.microsoft.com/office/drawing/2014/main" val="20001"/>
                    </a:ext>
                  </a:extLst>
                </a:gridCol>
                <a:gridCol w="1583994">
                  <a:extLst>
                    <a:ext uri="{9D8B030D-6E8A-4147-A177-3AD203B41FA5}">
                      <a16:colId xmlns="" xmlns:a16="http://schemas.microsoft.com/office/drawing/2014/main" val="20002"/>
                    </a:ext>
                  </a:extLst>
                </a:gridCol>
              </a:tblGrid>
              <a:tr h="535164">
                <a:tc rowSpan="2">
                  <a:txBody>
                    <a:bodyPr/>
                    <a:lstStyle/>
                    <a:p>
                      <a:r>
                        <a:rPr lang="tr-TR" sz="1800" dirty="0"/>
                        <a:t>Histoloji (n)</a:t>
                      </a:r>
                    </a:p>
                  </a:txBody>
                  <a:tcPr marL="91430" marR="91430" marT="45709" marB="45709" anchor="ctr"/>
                </a:tc>
                <a:tc gridSpan="2">
                  <a:txBody>
                    <a:bodyPr/>
                    <a:lstStyle/>
                    <a:p>
                      <a:pPr algn="ctr"/>
                      <a:r>
                        <a:rPr lang="tr-TR" sz="1800" dirty="0" err="1"/>
                        <a:t>Sensitivite</a:t>
                      </a:r>
                      <a:endParaRPr lang="tr-TR" sz="1800" dirty="0"/>
                    </a:p>
                  </a:txBody>
                  <a:tcPr marL="91430" marR="91430" marT="45709" marB="45709" anchor="ctr"/>
                </a:tc>
                <a:tc hMerge="1">
                  <a:txBody>
                    <a:bodyPr/>
                    <a:lstStyle/>
                    <a:p>
                      <a:endParaRPr lang="tr-TR" dirty="0"/>
                    </a:p>
                  </a:txBody>
                  <a:tcPr/>
                </a:tc>
                <a:extLst>
                  <a:ext uri="{0D108BD9-81ED-4DB2-BD59-A6C34878D82A}">
                    <a16:rowId xmlns="" xmlns:a16="http://schemas.microsoft.com/office/drawing/2014/main" val="10000"/>
                  </a:ext>
                </a:extLst>
              </a:tr>
              <a:tr h="535164">
                <a:tc vMerge="1">
                  <a:txBody>
                    <a:bodyPr/>
                    <a:lstStyle/>
                    <a:p>
                      <a:endParaRPr lang="tr-TR" dirty="0"/>
                    </a:p>
                  </a:txBody>
                  <a:tcPr/>
                </a:tc>
                <a:tc>
                  <a:txBody>
                    <a:bodyPr/>
                    <a:lstStyle/>
                    <a:p>
                      <a:pPr algn="ctr"/>
                      <a:r>
                        <a:rPr lang="tr-TR" sz="1800" dirty="0"/>
                        <a:t>Sitoloji</a:t>
                      </a:r>
                    </a:p>
                  </a:txBody>
                  <a:tcPr marL="91430" marR="91430" marT="45709" marB="45709" anchor="ctr"/>
                </a:tc>
                <a:tc>
                  <a:txBody>
                    <a:bodyPr/>
                    <a:lstStyle/>
                    <a:p>
                      <a:pPr algn="ctr"/>
                      <a:r>
                        <a:rPr lang="tr-TR" sz="1800" dirty="0"/>
                        <a:t>HPV</a:t>
                      </a:r>
                    </a:p>
                  </a:txBody>
                  <a:tcPr marL="91430" marR="91430" marT="45709" marB="45709" anchor="ctr"/>
                </a:tc>
                <a:extLst>
                  <a:ext uri="{0D108BD9-81ED-4DB2-BD59-A6C34878D82A}">
                    <a16:rowId xmlns="" xmlns:a16="http://schemas.microsoft.com/office/drawing/2014/main" val="10001"/>
                  </a:ext>
                </a:extLst>
              </a:tr>
              <a:tr h="535164">
                <a:tc>
                  <a:txBody>
                    <a:bodyPr/>
                    <a:lstStyle/>
                    <a:p>
                      <a:r>
                        <a:rPr lang="tr-TR" sz="1800" dirty="0">
                          <a:latin typeface="Arial" pitchFamily="34" charset="0"/>
                          <a:cs typeface="Arial" pitchFamily="34" charset="0"/>
                        </a:rPr>
                        <a:t>CIN3 (254)</a:t>
                      </a:r>
                    </a:p>
                  </a:txBody>
                  <a:tcPr marL="91430" marR="91430" marT="45709" marB="45709"/>
                </a:tc>
                <a:tc>
                  <a:txBody>
                    <a:bodyPr/>
                    <a:lstStyle/>
                    <a:p>
                      <a:pPr algn="ctr"/>
                      <a:r>
                        <a:rPr lang="tr-TR" sz="1800" dirty="0">
                          <a:latin typeface="Arial" pitchFamily="34" charset="0"/>
                          <a:cs typeface="Arial" pitchFamily="34" charset="0"/>
                        </a:rPr>
                        <a:t>%52</a:t>
                      </a:r>
                    </a:p>
                  </a:txBody>
                  <a:tcPr marL="91430" marR="91430" marT="45709" marB="45709" anchor="ctr"/>
                </a:tc>
                <a:tc>
                  <a:txBody>
                    <a:bodyPr/>
                    <a:lstStyle/>
                    <a:p>
                      <a:pPr algn="ctr"/>
                      <a:r>
                        <a:rPr lang="tr-TR" sz="1800" dirty="0">
                          <a:latin typeface="Arial" pitchFamily="34" charset="0"/>
                          <a:cs typeface="Arial" pitchFamily="34" charset="0"/>
                        </a:rPr>
                        <a:t>%92</a:t>
                      </a:r>
                    </a:p>
                  </a:txBody>
                  <a:tcPr marL="91430" marR="91430" marT="45709" marB="45709" anchor="ctr"/>
                </a:tc>
                <a:extLst>
                  <a:ext uri="{0D108BD9-81ED-4DB2-BD59-A6C34878D82A}">
                    <a16:rowId xmlns="" xmlns:a16="http://schemas.microsoft.com/office/drawing/2014/main" val="10002"/>
                  </a:ext>
                </a:extLst>
              </a:tr>
              <a:tr h="535164">
                <a:tc>
                  <a:txBody>
                    <a:bodyPr/>
                    <a:lstStyle/>
                    <a:p>
                      <a:r>
                        <a:rPr lang="tr-TR" sz="1800" dirty="0">
                          <a:latin typeface="Arial" pitchFamily="34" charset="0"/>
                          <a:cs typeface="Arial" pitchFamily="34" charset="0"/>
                        </a:rPr>
                        <a:t>AIS (16)</a:t>
                      </a:r>
                    </a:p>
                  </a:txBody>
                  <a:tcPr marL="91430" marR="91430" marT="45709" marB="45709"/>
                </a:tc>
                <a:tc>
                  <a:txBody>
                    <a:bodyPr/>
                    <a:lstStyle/>
                    <a:p>
                      <a:pPr algn="ctr"/>
                      <a:r>
                        <a:rPr lang="tr-TR" sz="1800" dirty="0">
                          <a:latin typeface="Arial" pitchFamily="34" charset="0"/>
                          <a:cs typeface="Arial" pitchFamily="34" charset="0"/>
                        </a:rPr>
                        <a:t>%63*</a:t>
                      </a:r>
                    </a:p>
                  </a:txBody>
                  <a:tcPr marL="91430" marR="91430" marT="45709" marB="45709" anchor="ctr"/>
                </a:tc>
                <a:tc>
                  <a:txBody>
                    <a:bodyPr/>
                    <a:lstStyle/>
                    <a:p>
                      <a:pPr algn="ctr"/>
                      <a:r>
                        <a:rPr lang="tr-TR" sz="1800" dirty="0">
                          <a:latin typeface="Arial" pitchFamily="34" charset="0"/>
                          <a:cs typeface="Arial" pitchFamily="34" charset="0"/>
                        </a:rPr>
                        <a:t>%88</a:t>
                      </a:r>
                    </a:p>
                  </a:txBody>
                  <a:tcPr marL="91430" marR="91430" marT="45709" marB="45709" anchor="ctr"/>
                </a:tc>
                <a:extLst>
                  <a:ext uri="{0D108BD9-81ED-4DB2-BD59-A6C34878D82A}">
                    <a16:rowId xmlns="" xmlns:a16="http://schemas.microsoft.com/office/drawing/2014/main" val="10003"/>
                  </a:ext>
                </a:extLst>
              </a:tr>
              <a:tr h="522993">
                <a:tc>
                  <a:txBody>
                    <a:bodyPr/>
                    <a:lstStyle/>
                    <a:p>
                      <a:r>
                        <a:rPr lang="tr-TR" sz="1800" dirty="0" err="1">
                          <a:latin typeface="Arial" pitchFamily="34" charset="0"/>
                          <a:cs typeface="Arial" pitchFamily="34" charset="0"/>
                        </a:rPr>
                        <a:t>Adenoca</a:t>
                      </a:r>
                      <a:r>
                        <a:rPr lang="tr-TR" sz="1800" dirty="0">
                          <a:latin typeface="Arial" pitchFamily="34" charset="0"/>
                          <a:cs typeface="Arial" pitchFamily="34" charset="0"/>
                        </a:rPr>
                        <a:t> ve </a:t>
                      </a:r>
                      <a:r>
                        <a:rPr lang="tr-TR" sz="1800" dirty="0" err="1">
                          <a:latin typeface="Arial" pitchFamily="34" charset="0"/>
                          <a:cs typeface="Arial" pitchFamily="34" charset="0"/>
                        </a:rPr>
                        <a:t>Adenosq</a:t>
                      </a:r>
                      <a:r>
                        <a:rPr lang="tr-TR" sz="1800" baseline="0" dirty="0">
                          <a:latin typeface="Arial" pitchFamily="34" charset="0"/>
                          <a:cs typeface="Arial" pitchFamily="34" charset="0"/>
                        </a:rPr>
                        <a:t> </a:t>
                      </a:r>
                      <a:r>
                        <a:rPr lang="tr-TR" sz="1800" baseline="0" dirty="0" err="1">
                          <a:latin typeface="Arial" pitchFamily="34" charset="0"/>
                          <a:cs typeface="Arial" pitchFamily="34" charset="0"/>
                        </a:rPr>
                        <a:t>ca</a:t>
                      </a:r>
                      <a:r>
                        <a:rPr lang="tr-TR" sz="1800" baseline="0" dirty="0">
                          <a:latin typeface="Arial" pitchFamily="34" charset="0"/>
                          <a:cs typeface="Arial" pitchFamily="34" charset="0"/>
                        </a:rPr>
                        <a:t> (1)</a:t>
                      </a:r>
                      <a:endParaRPr lang="tr-TR" sz="1800" dirty="0">
                        <a:latin typeface="Arial" pitchFamily="34" charset="0"/>
                        <a:cs typeface="Arial" pitchFamily="34" charset="0"/>
                      </a:endParaRPr>
                    </a:p>
                  </a:txBody>
                  <a:tcPr marL="91430" marR="91430" marT="45709" marB="45709"/>
                </a:tc>
                <a:tc>
                  <a:txBody>
                    <a:bodyPr/>
                    <a:lstStyle/>
                    <a:p>
                      <a:pPr algn="ctr"/>
                      <a:r>
                        <a:rPr lang="tr-TR" sz="1800" dirty="0">
                          <a:latin typeface="Arial" pitchFamily="34" charset="0"/>
                          <a:cs typeface="Arial" pitchFamily="34" charset="0"/>
                        </a:rPr>
                        <a:t>%100</a:t>
                      </a:r>
                    </a:p>
                  </a:txBody>
                  <a:tcPr marL="91430" marR="91430" marT="45709" marB="4570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%100</a:t>
                      </a:r>
                    </a:p>
                  </a:txBody>
                  <a:tcPr marL="91430" marR="91430" marT="45709" marB="45709" anchor="ctr"/>
                </a:tc>
                <a:extLst>
                  <a:ext uri="{0D108BD9-81ED-4DB2-BD59-A6C34878D82A}">
                    <a16:rowId xmlns="" xmlns:a16="http://schemas.microsoft.com/office/drawing/2014/main" val="10004"/>
                  </a:ext>
                </a:extLst>
              </a:tr>
              <a:tr h="535164">
                <a:tc>
                  <a:txBody>
                    <a:bodyPr/>
                    <a:lstStyle/>
                    <a:p>
                      <a:r>
                        <a:rPr lang="tr-TR" sz="1800" dirty="0">
                          <a:latin typeface="Arial" pitchFamily="34" charset="0"/>
                          <a:cs typeface="Arial" pitchFamily="34" charset="0"/>
                        </a:rPr>
                        <a:t>SCC (3)</a:t>
                      </a:r>
                    </a:p>
                  </a:txBody>
                  <a:tcPr marL="91430" marR="91430"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%100</a:t>
                      </a:r>
                    </a:p>
                  </a:txBody>
                  <a:tcPr marL="91430" marR="91430" marT="45709" marB="4570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itchFamily="34" charset="0"/>
                          <a:cs typeface="Arial" pitchFamily="34" charset="0"/>
                        </a:rPr>
                        <a:t>%100</a:t>
                      </a:r>
                    </a:p>
                  </a:txBody>
                  <a:tcPr marL="91430" marR="91430" marT="45709" marB="45709" anchor="ctr"/>
                </a:tc>
                <a:extLst>
                  <a:ext uri="{0D108BD9-81ED-4DB2-BD59-A6C34878D82A}">
                    <a16:rowId xmlns="" xmlns:a16="http://schemas.microsoft.com/office/drawing/2014/main" val="10005"/>
                  </a:ext>
                </a:extLst>
              </a:tr>
            </a:tbl>
          </a:graphicData>
        </a:graphic>
      </p:graphicFrame>
      <p:sp>
        <p:nvSpPr>
          <p:cNvPr id="6" name="5 Dikdörtgen"/>
          <p:cNvSpPr/>
          <p:nvPr/>
        </p:nvSpPr>
        <p:spPr>
          <a:xfrm>
            <a:off x="323850" y="4508500"/>
            <a:ext cx="8569325" cy="574675"/>
          </a:xfrm>
          <a:prstGeom prst="rect">
            <a:avLst/>
          </a:prstGeom>
          <a:solidFill>
            <a:schemeClr val="accent2">
              <a:lumMod val="40000"/>
              <a:lumOff val="60000"/>
              <a:alpha val="12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tr-TR" dirty="0"/>
              <a:t>%%25</a:t>
            </a:r>
          </a:p>
        </p:txBody>
      </p:sp>
      <p:sp>
        <p:nvSpPr>
          <p:cNvPr id="24611" name="7 Metin kutusu"/>
          <p:cNvSpPr txBox="1">
            <a:spLocks noChangeArrowheads="1"/>
          </p:cNvSpPr>
          <p:nvPr/>
        </p:nvSpPr>
        <p:spPr bwMode="auto">
          <a:xfrm>
            <a:off x="7235825" y="4581525"/>
            <a:ext cx="1620838" cy="338138"/>
          </a:xfrm>
          <a:prstGeom prst="rect">
            <a:avLst/>
          </a:prstGeom>
          <a:noFill/>
          <a:ln w="9525">
            <a:noFill/>
            <a:miter lim="800000"/>
            <a:headEnd/>
            <a:tailEnd/>
          </a:ln>
        </p:spPr>
        <p:txBody>
          <a:bodyPr>
            <a:spAutoFit/>
          </a:bodyPr>
          <a:lstStyle/>
          <a:p>
            <a:r>
              <a:rPr lang="tr-TR" sz="1600">
                <a:latin typeface="Calibri" pitchFamily="34" charset="0"/>
              </a:rPr>
              <a:t>     *%25 fark</a:t>
            </a:r>
          </a:p>
        </p:txBody>
      </p:sp>
      <p:sp>
        <p:nvSpPr>
          <p:cNvPr id="9" name="2 İçerik Yer Tutucusu"/>
          <p:cNvSpPr>
            <a:spLocks noGrp="1"/>
          </p:cNvSpPr>
          <p:nvPr>
            <p:ph idx="1"/>
          </p:nvPr>
        </p:nvSpPr>
        <p:spPr>
          <a:xfrm>
            <a:off x="2916238" y="6381750"/>
            <a:ext cx="6192837" cy="360363"/>
          </a:xfrm>
        </p:spPr>
        <p:txBody>
          <a:bodyPr rtlCol="0">
            <a:normAutofit/>
          </a:bodyPr>
          <a:lstStyle/>
          <a:p>
            <a:pPr marL="365760" indent="-256032" algn="r" eaLnBrk="1" fontAlgn="auto" hangingPunct="1">
              <a:spcAft>
                <a:spcPts val="0"/>
              </a:spcAft>
              <a:buClr>
                <a:schemeClr val="accent3"/>
              </a:buClr>
              <a:buFont typeface="Georgia"/>
              <a:buNone/>
              <a:defRPr/>
            </a:pPr>
            <a:r>
              <a:rPr lang="tr-TR" sz="1600" dirty="0" err="1">
                <a:solidFill>
                  <a:schemeClr val="accent2">
                    <a:lumMod val="75000"/>
                  </a:schemeClr>
                </a:solidFill>
                <a:latin typeface="Arial" pitchFamily="34" charset="0"/>
                <a:cs typeface="Arial" pitchFamily="34" charset="0"/>
              </a:rPr>
              <a:t>Castle</a:t>
            </a:r>
            <a:r>
              <a:rPr lang="tr-TR" sz="1600" dirty="0">
                <a:solidFill>
                  <a:schemeClr val="accent2">
                    <a:lumMod val="75000"/>
                  </a:schemeClr>
                </a:solidFill>
                <a:latin typeface="Arial" pitchFamily="34" charset="0"/>
                <a:cs typeface="Arial" pitchFamily="34" charset="0"/>
              </a:rPr>
              <a:t> PE et al. ATHENA </a:t>
            </a:r>
            <a:r>
              <a:rPr lang="tr-TR" sz="1600" dirty="0" err="1">
                <a:solidFill>
                  <a:schemeClr val="accent2">
                    <a:lumMod val="75000"/>
                  </a:schemeClr>
                </a:solidFill>
                <a:latin typeface="Arial" pitchFamily="34" charset="0"/>
                <a:cs typeface="Arial" pitchFamily="34" charset="0"/>
              </a:rPr>
              <a:t>study</a:t>
            </a:r>
            <a:r>
              <a:rPr lang="tr-TR" sz="1600" dirty="0">
                <a:solidFill>
                  <a:schemeClr val="accent2">
                    <a:lumMod val="75000"/>
                  </a:schemeClr>
                </a:solidFill>
                <a:latin typeface="Arial" pitchFamily="34" charset="0"/>
                <a:cs typeface="Arial" pitchFamily="34" charset="0"/>
              </a:rPr>
              <a:t>. 2011 </a:t>
            </a:r>
            <a:r>
              <a:rPr lang="tr-TR" sz="1600" dirty="0" err="1">
                <a:solidFill>
                  <a:schemeClr val="accent2">
                    <a:lumMod val="75000"/>
                  </a:schemeClr>
                </a:solidFill>
                <a:latin typeface="Arial" pitchFamily="34" charset="0"/>
                <a:cs typeface="Arial" pitchFamily="34" charset="0"/>
              </a:rPr>
              <a:t>Lancet</a:t>
            </a:r>
            <a:r>
              <a:rPr lang="tr-TR" sz="1600" dirty="0">
                <a:solidFill>
                  <a:schemeClr val="accent2">
                    <a:lumMod val="75000"/>
                  </a:schemeClr>
                </a:solidFill>
                <a:latin typeface="Arial" pitchFamily="34" charset="0"/>
                <a:cs typeface="Arial" pitchFamily="34" charset="0"/>
              </a:rPr>
              <a:t> </a:t>
            </a:r>
            <a:r>
              <a:rPr lang="tr-TR" sz="1600" dirty="0" err="1">
                <a:solidFill>
                  <a:schemeClr val="accent2">
                    <a:lumMod val="75000"/>
                  </a:schemeClr>
                </a:solidFill>
                <a:latin typeface="Arial" pitchFamily="34" charset="0"/>
                <a:cs typeface="Arial" pitchFamily="34" charset="0"/>
              </a:rPr>
              <a:t>Oncol</a:t>
            </a:r>
            <a:r>
              <a:rPr lang="tr-TR" sz="1600" dirty="0">
                <a:solidFill>
                  <a:schemeClr val="accent2">
                    <a:lumMod val="75000"/>
                  </a:schemeClr>
                </a:solidFill>
                <a:latin typeface="Arial" pitchFamily="34" charset="0"/>
                <a:cs typeface="Arial" pitchFamily="34" charset="0"/>
              </a:rPr>
              <a:t> 12:880-90 </a:t>
            </a:r>
          </a:p>
          <a:p>
            <a:pPr marL="365760" indent="-256032" algn="r" eaLnBrk="1" fontAlgn="auto" hangingPunct="1">
              <a:spcAft>
                <a:spcPts val="0"/>
              </a:spcAft>
              <a:buClr>
                <a:schemeClr val="accent3"/>
              </a:buClr>
              <a:buFont typeface="Georgia"/>
              <a:buNone/>
              <a:defRPr/>
            </a:pPr>
            <a:endParaRPr lang="tr-TR" dirty="0"/>
          </a:p>
        </p:txBody>
      </p:sp>
      <p:sp>
        <p:nvSpPr>
          <p:cNvPr id="10" name="1 Başlık"/>
          <p:cNvSpPr txBox="1">
            <a:spLocks/>
          </p:cNvSpPr>
          <p:nvPr/>
        </p:nvSpPr>
        <p:spPr>
          <a:xfrm>
            <a:off x="1116013" y="58738"/>
            <a:ext cx="7777162" cy="1066800"/>
          </a:xfrm>
          <a:prstGeom prst="rect">
            <a:avLst/>
          </a:prstGeom>
        </p:spPr>
        <p:txBody>
          <a:bodyPr anchor="ctr">
            <a:normAutofit fontScale="97500"/>
          </a:bodyPr>
          <a:lstStyle/>
          <a:p>
            <a:pPr fontAlgn="auto">
              <a:spcBef>
                <a:spcPts val="0"/>
              </a:spcBef>
              <a:spcAft>
                <a:spcPts val="0"/>
              </a:spcAft>
              <a:defRPr/>
            </a:pPr>
            <a:r>
              <a:rPr lang="tr-TR" sz="4100" b="1" dirty="0">
                <a:solidFill>
                  <a:srgbClr val="FF0000"/>
                </a:solidFill>
                <a:latin typeface="+mj-lt"/>
              </a:rPr>
              <a:t>Sitoloji Tabanlı Taramanın Sorunları</a:t>
            </a:r>
            <a:endParaRPr lang="tr-TR" sz="4100"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tr-TR" sz="3600" b="1">
                <a:solidFill>
                  <a:srgbClr val="FF0000"/>
                </a:solidFill>
              </a:rPr>
              <a:t>Serviks Kanseri Taramasının Dönüşümü </a:t>
            </a:r>
          </a:p>
        </p:txBody>
      </p:sp>
      <p:pic>
        <p:nvPicPr>
          <p:cNvPr id="17411" name="Picture 2"/>
          <p:cNvPicPr>
            <a:picLocks noGrp="1" noChangeAspect="1" noChangeArrowheads="1"/>
          </p:cNvPicPr>
          <p:nvPr>
            <p:ph idx="1"/>
          </p:nvPr>
        </p:nvPicPr>
        <p:blipFill>
          <a:blip r:embed="rId2" cstate="print"/>
          <a:srcRect/>
          <a:stretch>
            <a:fillRect/>
          </a:stretch>
        </p:blipFill>
        <p:spPr>
          <a:xfrm>
            <a:off x="1187624" y="1556792"/>
            <a:ext cx="6336704" cy="379229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0"/>
            <a:ext cx="8229600" cy="1143000"/>
          </a:xfrm>
        </p:spPr>
        <p:txBody>
          <a:bodyPr/>
          <a:lstStyle/>
          <a:p>
            <a:r>
              <a:rPr lang="tr-TR" b="1" dirty="0">
                <a:solidFill>
                  <a:srgbClr val="FF0000"/>
                </a:solidFill>
              </a:rPr>
              <a:t>HPV Serviks Kanseri İlişkisi</a:t>
            </a:r>
          </a:p>
        </p:txBody>
      </p:sp>
      <p:pic>
        <p:nvPicPr>
          <p:cNvPr id="26628" name="Picture 4"/>
          <p:cNvPicPr>
            <a:picLocks noGrp="1" noChangeAspect="1" noChangeArrowheads="1"/>
          </p:cNvPicPr>
          <p:nvPr>
            <p:ph idx="1"/>
          </p:nvPr>
        </p:nvPicPr>
        <p:blipFill>
          <a:blip r:embed="rId2" cstate="print"/>
          <a:srcRect/>
          <a:stretch>
            <a:fillRect/>
          </a:stretch>
        </p:blipFill>
        <p:spPr bwMode="auto">
          <a:xfrm>
            <a:off x="1547664" y="1124744"/>
            <a:ext cx="623695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tr-TR" b="1" dirty="0">
                <a:solidFill>
                  <a:srgbClr val="FF0000"/>
                </a:solidFill>
              </a:rPr>
              <a:t>HPV </a:t>
            </a:r>
            <a:r>
              <a:rPr lang="tr-TR" b="1" dirty="0" err="1">
                <a:solidFill>
                  <a:srgbClr val="FF0000"/>
                </a:solidFill>
              </a:rPr>
              <a:t>Serviks</a:t>
            </a:r>
            <a:r>
              <a:rPr lang="tr-TR" b="1" dirty="0">
                <a:solidFill>
                  <a:srgbClr val="FF0000"/>
                </a:solidFill>
              </a:rPr>
              <a:t> Kanseri Riski</a:t>
            </a:r>
          </a:p>
        </p:txBody>
      </p:sp>
      <p:pic>
        <p:nvPicPr>
          <p:cNvPr id="28675" name="Picture 2"/>
          <p:cNvPicPr>
            <a:picLocks noGrp="1" noChangeAspect="1" noChangeArrowheads="1"/>
          </p:cNvPicPr>
          <p:nvPr>
            <p:ph idx="1"/>
          </p:nvPr>
        </p:nvPicPr>
        <p:blipFill>
          <a:blip r:embed="rId2" cstate="print"/>
          <a:srcRect/>
          <a:stretch>
            <a:fillRect/>
          </a:stretch>
        </p:blipFill>
        <p:spPr>
          <a:xfrm>
            <a:off x="179988" y="1988840"/>
            <a:ext cx="8509523" cy="2845098"/>
          </a:xfrm>
          <a:noFill/>
        </p:spPr>
      </p:pic>
      <p:sp>
        <p:nvSpPr>
          <p:cNvPr id="28676" name="Rectangle 4"/>
          <p:cNvSpPr>
            <a:spLocks noChangeArrowheads="1"/>
          </p:cNvSpPr>
          <p:nvPr/>
        </p:nvSpPr>
        <p:spPr bwMode="auto">
          <a:xfrm>
            <a:off x="14143" y="5435216"/>
            <a:ext cx="9145016" cy="276999"/>
          </a:xfrm>
          <a:prstGeom prst="rect">
            <a:avLst/>
          </a:prstGeom>
          <a:noFill/>
          <a:ln w="9525">
            <a:noFill/>
            <a:miter lim="800000"/>
            <a:headEnd/>
            <a:tailEnd/>
          </a:ln>
        </p:spPr>
        <p:txBody>
          <a:bodyPr wrap="square">
            <a:spAutoFit/>
          </a:bodyPr>
          <a:lstStyle/>
          <a:p>
            <a:r>
              <a:rPr lang="tr-TR" sz="1200" dirty="0" err="1"/>
              <a:t>Munoz</a:t>
            </a:r>
            <a:r>
              <a:rPr lang="tr-TR" sz="1200" dirty="0"/>
              <a:t> N, et al. </a:t>
            </a:r>
            <a:r>
              <a:rPr lang="tr-TR" sz="1200" dirty="0" err="1"/>
              <a:t>Epidemiologic</a:t>
            </a:r>
            <a:r>
              <a:rPr lang="tr-TR" sz="1200" dirty="0"/>
              <a:t> </a:t>
            </a:r>
            <a:r>
              <a:rPr lang="tr-TR" sz="1200" dirty="0" err="1"/>
              <a:t>classification</a:t>
            </a:r>
            <a:r>
              <a:rPr lang="tr-TR" sz="1200" dirty="0"/>
              <a:t> of </a:t>
            </a:r>
            <a:r>
              <a:rPr lang="tr-TR" sz="1200" dirty="0" err="1"/>
              <a:t>human</a:t>
            </a:r>
            <a:r>
              <a:rPr lang="tr-TR" sz="1200" dirty="0"/>
              <a:t> </a:t>
            </a:r>
            <a:r>
              <a:rPr lang="tr-TR" sz="1200" dirty="0" err="1"/>
              <a:t>papillomavirus</a:t>
            </a:r>
            <a:r>
              <a:rPr lang="tr-TR" sz="1200" dirty="0"/>
              <a:t> </a:t>
            </a:r>
            <a:r>
              <a:rPr lang="tr-TR" sz="1200" dirty="0" err="1"/>
              <a:t>types</a:t>
            </a:r>
            <a:r>
              <a:rPr lang="tr-TR" sz="1200" dirty="0"/>
              <a:t> </a:t>
            </a:r>
            <a:r>
              <a:rPr lang="tr-TR" sz="1200" dirty="0" err="1"/>
              <a:t>associated</a:t>
            </a:r>
            <a:r>
              <a:rPr lang="tr-TR" sz="1200" dirty="0"/>
              <a:t> </a:t>
            </a:r>
            <a:r>
              <a:rPr lang="tr-TR" sz="1200" dirty="0" err="1"/>
              <a:t>with</a:t>
            </a:r>
            <a:r>
              <a:rPr lang="tr-TR" sz="1200" dirty="0"/>
              <a:t> </a:t>
            </a:r>
            <a:r>
              <a:rPr lang="tr-TR" sz="1200" dirty="0" err="1"/>
              <a:t>cervical</a:t>
            </a:r>
            <a:r>
              <a:rPr lang="tr-TR" sz="1200" dirty="0"/>
              <a:t> </a:t>
            </a:r>
            <a:r>
              <a:rPr lang="tr-TR" sz="1200" dirty="0" err="1"/>
              <a:t>cancer</a:t>
            </a:r>
            <a:r>
              <a:rPr lang="tr-TR" sz="1200" dirty="0"/>
              <a:t>. N </a:t>
            </a:r>
            <a:r>
              <a:rPr lang="tr-TR" sz="1200" dirty="0" err="1"/>
              <a:t>Engl</a:t>
            </a:r>
            <a:r>
              <a:rPr lang="tr-TR" sz="1200" dirty="0"/>
              <a:t> J </a:t>
            </a:r>
            <a:r>
              <a:rPr lang="tr-TR" sz="1200" dirty="0" err="1"/>
              <a:t>Med</a:t>
            </a:r>
            <a:r>
              <a:rPr lang="tr-TR" sz="1200" dirty="0"/>
              <a:t>. 2003;348(6):518-27.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çerik Yer Tutucusu 3"/>
          <p:cNvPicPr>
            <a:picLocks noGrp="1" noChangeAspect="1"/>
          </p:cNvPicPr>
          <p:nvPr>
            <p:ph idx="1"/>
          </p:nvPr>
        </p:nvPicPr>
        <p:blipFill>
          <a:blip r:embed="rId2" cstate="print"/>
          <a:srcRect/>
          <a:stretch>
            <a:fillRect/>
          </a:stretch>
        </p:blipFill>
        <p:spPr>
          <a:xfrm>
            <a:off x="1385888" y="796925"/>
            <a:ext cx="5711825" cy="5743575"/>
          </a:xfrm>
        </p:spPr>
      </p:pic>
      <p:sp>
        <p:nvSpPr>
          <p:cNvPr id="27651" name="Unvan 2"/>
          <p:cNvSpPr>
            <a:spLocks noGrp="1"/>
          </p:cNvSpPr>
          <p:nvPr>
            <p:ph type="title"/>
          </p:nvPr>
        </p:nvSpPr>
        <p:spPr/>
        <p:txBody>
          <a:bodyPr/>
          <a:lstStyle/>
          <a:p>
            <a:endParaRPr lang="tr-TR"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1009650" y="25400"/>
            <a:ext cx="7878763" cy="1066800"/>
          </a:xfrm>
        </p:spPr>
        <p:txBody>
          <a:bodyPr>
            <a:normAutofit/>
          </a:bodyPr>
          <a:lstStyle/>
          <a:p>
            <a:pPr eaLnBrk="1" hangingPunct="1"/>
            <a:r>
              <a:rPr lang="tr-TR" sz="4800" b="1" dirty="0">
                <a:solidFill>
                  <a:srgbClr val="FF0000"/>
                </a:solidFill>
              </a:rPr>
              <a:t>HPV Testi</a:t>
            </a:r>
          </a:p>
        </p:txBody>
      </p:sp>
      <p:sp>
        <p:nvSpPr>
          <p:cNvPr id="3" name="2 İçerik Yer Tutucusu"/>
          <p:cNvSpPr>
            <a:spLocks noGrp="1"/>
          </p:cNvSpPr>
          <p:nvPr>
            <p:ph idx="1"/>
          </p:nvPr>
        </p:nvSpPr>
        <p:spPr>
          <a:xfrm>
            <a:off x="755650" y="1341438"/>
            <a:ext cx="8353425" cy="5445125"/>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tr-TR" dirty="0"/>
              <a:t>HPV </a:t>
            </a:r>
            <a:r>
              <a:rPr lang="tr-TR" dirty="0" err="1"/>
              <a:t>servikal</a:t>
            </a:r>
            <a:r>
              <a:rPr lang="tr-TR" dirty="0"/>
              <a:t> kanserlerin %</a:t>
            </a:r>
            <a:r>
              <a:rPr lang="tr-TR" dirty="0">
                <a:latin typeface="Arial" pitchFamily="34" charset="0"/>
                <a:cs typeface="Arial" pitchFamily="34" charset="0"/>
              </a:rPr>
              <a:t>100</a:t>
            </a:r>
            <a:r>
              <a:rPr lang="tr-TR" dirty="0"/>
              <a:t>’ü için etken ajan</a:t>
            </a:r>
          </a:p>
          <a:p>
            <a:pPr marL="365760" indent="-256032" algn="r" eaLnBrk="1" fontAlgn="auto" hangingPunct="1">
              <a:spcAft>
                <a:spcPts val="0"/>
              </a:spcAft>
              <a:buClr>
                <a:schemeClr val="accent3"/>
              </a:buClr>
              <a:buFont typeface="Georgia"/>
              <a:buNone/>
              <a:defRPr/>
            </a:pPr>
            <a:r>
              <a:rPr lang="tr-TR" sz="1700" dirty="0" err="1">
                <a:solidFill>
                  <a:schemeClr val="accent2">
                    <a:lumMod val="75000"/>
                  </a:schemeClr>
                </a:solidFill>
              </a:rPr>
              <a:t>Munoz</a:t>
            </a:r>
            <a:r>
              <a:rPr lang="tr-TR" sz="1700" dirty="0">
                <a:solidFill>
                  <a:schemeClr val="accent2">
                    <a:lumMod val="75000"/>
                  </a:schemeClr>
                </a:solidFill>
              </a:rPr>
              <a:t> N. </a:t>
            </a:r>
            <a:r>
              <a:rPr lang="tr-TR" sz="1700" dirty="0" err="1">
                <a:solidFill>
                  <a:schemeClr val="accent2">
                    <a:lumMod val="75000"/>
                  </a:schemeClr>
                </a:solidFill>
              </a:rPr>
              <a:t>Int</a:t>
            </a:r>
            <a:r>
              <a:rPr lang="tr-TR" sz="1700" dirty="0">
                <a:solidFill>
                  <a:schemeClr val="accent2">
                    <a:lumMod val="75000"/>
                  </a:schemeClr>
                </a:solidFill>
              </a:rPr>
              <a:t> J </a:t>
            </a:r>
            <a:r>
              <a:rPr lang="tr-TR" sz="1700" dirty="0" err="1">
                <a:solidFill>
                  <a:schemeClr val="accent2">
                    <a:lumMod val="75000"/>
                  </a:schemeClr>
                </a:solidFill>
              </a:rPr>
              <a:t>Cancer</a:t>
            </a:r>
            <a:r>
              <a:rPr lang="tr-TR" sz="1700" dirty="0">
                <a:solidFill>
                  <a:schemeClr val="accent2">
                    <a:lumMod val="75000"/>
                  </a:schemeClr>
                </a:solidFill>
              </a:rPr>
              <a:t> 2004 </a:t>
            </a:r>
            <a:r>
              <a:rPr lang="tr-TR" sz="1700" dirty="0" err="1">
                <a:solidFill>
                  <a:schemeClr val="accent2">
                    <a:lumMod val="75000"/>
                  </a:schemeClr>
                </a:solidFill>
              </a:rPr>
              <a:t>Aug</a:t>
            </a:r>
            <a:r>
              <a:rPr lang="tr-TR" sz="1700" dirty="0">
                <a:solidFill>
                  <a:schemeClr val="accent2">
                    <a:lumMod val="75000"/>
                  </a:schemeClr>
                </a:solidFill>
              </a:rPr>
              <a:t> 20;111(2)278-85</a:t>
            </a:r>
            <a:endParaRPr lang="tr-TR" dirty="0">
              <a:solidFill>
                <a:schemeClr val="accent2">
                  <a:lumMod val="75000"/>
                </a:schemeClr>
              </a:solidFill>
            </a:endParaRPr>
          </a:p>
          <a:p>
            <a:pPr marL="365760" indent="-256032" eaLnBrk="1" fontAlgn="auto" hangingPunct="1">
              <a:spcAft>
                <a:spcPts val="0"/>
              </a:spcAft>
              <a:buClr>
                <a:schemeClr val="accent3"/>
              </a:buClr>
              <a:buFont typeface="Georgia"/>
              <a:buChar char="•"/>
              <a:defRPr/>
            </a:pPr>
            <a:r>
              <a:rPr lang="tr-TR" dirty="0"/>
              <a:t>HPV testleri daha çok klinik kullanıma girdi</a:t>
            </a:r>
          </a:p>
          <a:p>
            <a:pPr marL="365760" indent="-256032" eaLnBrk="1" fontAlgn="auto" hangingPunct="1">
              <a:spcAft>
                <a:spcPts val="0"/>
              </a:spcAft>
              <a:buClr>
                <a:schemeClr val="accent3"/>
              </a:buClr>
              <a:buFont typeface="Georgia"/>
              <a:buChar char="•"/>
              <a:defRPr/>
            </a:pPr>
            <a:r>
              <a:rPr lang="tr-TR" dirty="0"/>
              <a:t>İlk </a:t>
            </a:r>
            <a:r>
              <a:rPr lang="tr-TR" dirty="0" err="1"/>
              <a:t>metaanalizler</a:t>
            </a:r>
            <a:r>
              <a:rPr lang="tr-TR" dirty="0"/>
              <a:t> HPV testlerinin yüksek </a:t>
            </a:r>
            <a:r>
              <a:rPr lang="tr-TR" dirty="0" err="1"/>
              <a:t>sensitivitesini</a:t>
            </a:r>
            <a:r>
              <a:rPr lang="tr-TR" dirty="0"/>
              <a:t> gösterdi</a:t>
            </a:r>
          </a:p>
          <a:p>
            <a:pPr marL="365760" indent="-256032" eaLnBrk="1" fontAlgn="auto" hangingPunct="1">
              <a:spcAft>
                <a:spcPts val="0"/>
              </a:spcAft>
              <a:buClr>
                <a:schemeClr val="accent3"/>
              </a:buClr>
              <a:buFont typeface="Georgia"/>
              <a:buChar char="•"/>
              <a:defRPr/>
            </a:pPr>
            <a:r>
              <a:rPr lang="tr-TR" dirty="0" err="1"/>
              <a:t>Primer</a:t>
            </a:r>
            <a:r>
              <a:rPr lang="tr-TR" dirty="0"/>
              <a:t> tarama için </a:t>
            </a:r>
            <a:r>
              <a:rPr lang="tr-TR" dirty="0" err="1"/>
              <a:t>randomize</a:t>
            </a:r>
            <a:r>
              <a:rPr lang="tr-TR" dirty="0"/>
              <a:t> kontrollü çalışmalar planlandı</a:t>
            </a:r>
          </a:p>
          <a:p>
            <a:pPr marL="365760" indent="-256032" eaLnBrk="1" fontAlgn="auto" hangingPunct="1">
              <a:spcAft>
                <a:spcPts val="0"/>
              </a:spcAft>
              <a:buClr>
                <a:schemeClr val="accent3"/>
              </a:buClr>
              <a:buFont typeface="Georgia"/>
              <a:buChar char="•"/>
              <a:defRPr/>
            </a:pPr>
            <a:r>
              <a:rPr lang="tr-TR" dirty="0">
                <a:solidFill>
                  <a:srgbClr val="FF0000"/>
                </a:solidFill>
              </a:rPr>
              <a:t>İlk tur sonuçlar</a:t>
            </a:r>
          </a:p>
          <a:p>
            <a:pPr marL="365760" indent="-256032" eaLnBrk="1" fontAlgn="auto" hangingPunct="1">
              <a:spcAft>
                <a:spcPts val="0"/>
              </a:spcAft>
              <a:buClr>
                <a:schemeClr val="accent3"/>
              </a:buClr>
              <a:buFont typeface="Georgia"/>
              <a:buChar char="•"/>
              <a:defRPr/>
            </a:pPr>
            <a:r>
              <a:rPr lang="tr-TR" dirty="0"/>
              <a:t>Avrupa ve Dünya’da </a:t>
            </a:r>
            <a:r>
              <a:rPr lang="tr-TR" dirty="0" err="1"/>
              <a:t>primer</a:t>
            </a:r>
            <a:r>
              <a:rPr lang="tr-TR" dirty="0"/>
              <a:t> taramalar</a:t>
            </a:r>
          </a:p>
          <a:p>
            <a:pPr marL="365760" indent="-256032" eaLnBrk="1" fontAlgn="auto" hangingPunct="1">
              <a:spcAft>
                <a:spcPts val="0"/>
              </a:spcAft>
              <a:buClr>
                <a:schemeClr val="accent3"/>
              </a:buClr>
              <a:buFont typeface="Georgia"/>
              <a:buChar char="•"/>
              <a:defRPr/>
            </a:pPr>
            <a:r>
              <a:rPr lang="tr-TR" dirty="0">
                <a:solidFill>
                  <a:srgbClr val="FF0000"/>
                </a:solidFill>
              </a:rPr>
              <a:t>İkinci tur sonuçlar</a:t>
            </a:r>
          </a:p>
          <a:p>
            <a:pPr marL="365760" indent="-256032" eaLnBrk="1" fontAlgn="auto" hangingPunct="1">
              <a:spcAft>
                <a:spcPts val="0"/>
              </a:spcAft>
              <a:buClr>
                <a:schemeClr val="accent3"/>
              </a:buClr>
              <a:defRPr/>
            </a:pPr>
            <a:r>
              <a:rPr lang="tr-TR" dirty="0" err="1"/>
              <a:t>Primer</a:t>
            </a:r>
            <a:r>
              <a:rPr lang="tr-TR" dirty="0"/>
              <a:t> taramada önerildi</a:t>
            </a:r>
          </a:p>
          <a:p>
            <a:pPr marL="365760" indent="-256032" eaLnBrk="1" fontAlgn="auto" hangingPunct="1">
              <a:spcAft>
                <a:spcPts val="0"/>
              </a:spcAft>
              <a:buClr>
                <a:schemeClr val="accent3"/>
              </a:buClr>
              <a:buFont typeface="Georgia"/>
              <a:buChar char="•"/>
              <a:defRPr/>
            </a:pPr>
            <a:endParaRPr lang="tr-TR" dirty="0"/>
          </a:p>
        </p:txBody>
      </p:sp>
      <p:sp>
        <p:nvSpPr>
          <p:cNvPr id="31748" name="3 Metin kutusu"/>
          <p:cNvSpPr txBox="1">
            <a:spLocks noChangeArrowheads="1"/>
          </p:cNvSpPr>
          <p:nvPr/>
        </p:nvSpPr>
        <p:spPr bwMode="auto">
          <a:xfrm>
            <a:off x="34925" y="1916113"/>
            <a:ext cx="974725" cy="369887"/>
          </a:xfrm>
          <a:prstGeom prst="rect">
            <a:avLst/>
          </a:prstGeom>
          <a:noFill/>
          <a:ln w="9525">
            <a:noFill/>
            <a:miter lim="800000"/>
            <a:headEnd/>
            <a:tailEnd/>
          </a:ln>
        </p:spPr>
        <p:txBody>
          <a:bodyPr wrap="none">
            <a:spAutoFit/>
          </a:bodyPr>
          <a:lstStyle/>
          <a:p>
            <a:r>
              <a:rPr lang="tr-TR"/>
              <a:t>1990</a:t>
            </a:r>
            <a:r>
              <a:rPr lang="tr-TR">
                <a:latin typeface="Georgia" pitchFamily="18" charset="0"/>
              </a:rPr>
              <a:t>lar</a:t>
            </a:r>
          </a:p>
        </p:txBody>
      </p:sp>
      <p:sp>
        <p:nvSpPr>
          <p:cNvPr id="5" name="4 Aşağı Ok"/>
          <p:cNvSpPr/>
          <p:nvPr/>
        </p:nvSpPr>
        <p:spPr>
          <a:xfrm>
            <a:off x="395288" y="2276475"/>
            <a:ext cx="288925" cy="936625"/>
          </a:xfrm>
          <a:prstGeom prst="downArrow">
            <a:avLst/>
          </a:prstGeom>
          <a:solidFill>
            <a:schemeClr val="accent5">
              <a:lumMod val="60000"/>
              <a:lumOff val="4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1750" name="5 Metin kutusu"/>
          <p:cNvSpPr txBox="1">
            <a:spLocks noChangeArrowheads="1"/>
          </p:cNvSpPr>
          <p:nvPr/>
        </p:nvSpPr>
        <p:spPr bwMode="auto">
          <a:xfrm>
            <a:off x="201613" y="3213100"/>
            <a:ext cx="698500" cy="369888"/>
          </a:xfrm>
          <a:prstGeom prst="rect">
            <a:avLst/>
          </a:prstGeom>
          <a:noFill/>
          <a:ln w="9525">
            <a:noFill/>
            <a:miter lim="800000"/>
            <a:headEnd/>
            <a:tailEnd/>
          </a:ln>
        </p:spPr>
        <p:txBody>
          <a:bodyPr wrap="none">
            <a:spAutoFit/>
          </a:bodyPr>
          <a:lstStyle/>
          <a:p>
            <a:r>
              <a:rPr lang="tr-TR"/>
              <a:t>2000</a:t>
            </a:r>
          </a:p>
        </p:txBody>
      </p:sp>
      <p:sp>
        <p:nvSpPr>
          <p:cNvPr id="31751" name="6 Metin kutusu"/>
          <p:cNvSpPr txBox="1">
            <a:spLocks noChangeArrowheads="1"/>
          </p:cNvSpPr>
          <p:nvPr/>
        </p:nvSpPr>
        <p:spPr bwMode="auto">
          <a:xfrm>
            <a:off x="179388" y="5364163"/>
            <a:ext cx="698500" cy="368300"/>
          </a:xfrm>
          <a:prstGeom prst="rect">
            <a:avLst/>
          </a:prstGeom>
          <a:noFill/>
          <a:ln w="9525">
            <a:noFill/>
            <a:miter lim="800000"/>
            <a:headEnd/>
            <a:tailEnd/>
          </a:ln>
        </p:spPr>
        <p:txBody>
          <a:bodyPr wrap="none">
            <a:spAutoFit/>
          </a:bodyPr>
          <a:lstStyle/>
          <a:p>
            <a:r>
              <a:rPr lang="tr-TR"/>
              <a:t>2012</a:t>
            </a:r>
          </a:p>
        </p:txBody>
      </p:sp>
      <p:sp>
        <p:nvSpPr>
          <p:cNvPr id="31752" name="7 Metin kutusu"/>
          <p:cNvSpPr txBox="1">
            <a:spLocks noChangeArrowheads="1"/>
          </p:cNvSpPr>
          <p:nvPr/>
        </p:nvSpPr>
        <p:spPr bwMode="auto">
          <a:xfrm>
            <a:off x="179388" y="4508500"/>
            <a:ext cx="711200" cy="369888"/>
          </a:xfrm>
          <a:prstGeom prst="rect">
            <a:avLst/>
          </a:prstGeom>
          <a:noFill/>
          <a:ln w="9525">
            <a:noFill/>
            <a:miter lim="800000"/>
            <a:headEnd/>
            <a:tailEnd/>
          </a:ln>
        </p:spPr>
        <p:txBody>
          <a:bodyPr wrap="none">
            <a:spAutoFit/>
          </a:bodyPr>
          <a:lstStyle/>
          <a:p>
            <a:r>
              <a:rPr lang="tr-TR"/>
              <a:t>2007</a:t>
            </a:r>
          </a:p>
        </p:txBody>
      </p:sp>
      <p:sp>
        <p:nvSpPr>
          <p:cNvPr id="9" name="8 Aşağı Ok"/>
          <p:cNvSpPr/>
          <p:nvPr/>
        </p:nvSpPr>
        <p:spPr>
          <a:xfrm>
            <a:off x="395288" y="3573463"/>
            <a:ext cx="288925" cy="935037"/>
          </a:xfrm>
          <a:prstGeom prst="downArrow">
            <a:avLst/>
          </a:prstGeom>
          <a:solidFill>
            <a:schemeClr val="accent5">
              <a:lumMod val="60000"/>
              <a:lumOff val="4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9 Aşağı Ok"/>
          <p:cNvSpPr/>
          <p:nvPr/>
        </p:nvSpPr>
        <p:spPr>
          <a:xfrm>
            <a:off x="395288" y="4868863"/>
            <a:ext cx="288925" cy="504825"/>
          </a:xfrm>
          <a:prstGeom prst="downArrow">
            <a:avLst/>
          </a:prstGeom>
          <a:solidFill>
            <a:schemeClr val="accent5">
              <a:lumMod val="60000"/>
              <a:lumOff val="4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10 Aşağı Ok"/>
          <p:cNvSpPr/>
          <p:nvPr/>
        </p:nvSpPr>
        <p:spPr>
          <a:xfrm>
            <a:off x="395288" y="5732463"/>
            <a:ext cx="288925" cy="288925"/>
          </a:xfrm>
          <a:prstGeom prst="downArrow">
            <a:avLst/>
          </a:prstGeom>
          <a:solidFill>
            <a:schemeClr val="accent5">
              <a:lumMod val="60000"/>
              <a:lumOff val="40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1756" name="6 Metin kutusu"/>
          <p:cNvSpPr txBox="1">
            <a:spLocks noChangeArrowheads="1"/>
          </p:cNvSpPr>
          <p:nvPr/>
        </p:nvSpPr>
        <p:spPr bwMode="auto">
          <a:xfrm>
            <a:off x="179388" y="6013450"/>
            <a:ext cx="698500" cy="368300"/>
          </a:xfrm>
          <a:prstGeom prst="rect">
            <a:avLst/>
          </a:prstGeom>
          <a:noFill/>
          <a:ln w="9525">
            <a:noFill/>
            <a:miter lim="800000"/>
            <a:headEnd/>
            <a:tailEnd/>
          </a:ln>
        </p:spPr>
        <p:txBody>
          <a:bodyPr wrap="none">
            <a:spAutoFit/>
          </a:bodyPr>
          <a:lstStyle/>
          <a:p>
            <a:r>
              <a:rPr lang="tr-TR"/>
              <a:t>2015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a:solidFill>
                  <a:srgbClr val="FF0000"/>
                </a:solidFill>
              </a:rPr>
              <a:t>RCTs of HPV testing in screening </a:t>
            </a:r>
            <a:endParaRPr lang="tr-TR" b="1">
              <a:solidFill>
                <a:srgbClr val="FF0000"/>
              </a:solidFill>
            </a:endParaRPr>
          </a:p>
        </p:txBody>
      </p:sp>
      <p:sp>
        <p:nvSpPr>
          <p:cNvPr id="32771" name="Content Placeholder 2"/>
          <p:cNvSpPr>
            <a:spLocks noGrp="1"/>
          </p:cNvSpPr>
          <p:nvPr>
            <p:ph idx="1"/>
          </p:nvPr>
        </p:nvSpPr>
        <p:spPr>
          <a:xfrm>
            <a:off x="0" y="1600200"/>
            <a:ext cx="9144000" cy="4525963"/>
          </a:xfrm>
        </p:spPr>
        <p:txBody>
          <a:bodyPr/>
          <a:lstStyle/>
          <a:p>
            <a:r>
              <a:rPr lang="tr-TR" sz="2000"/>
              <a:t>POBASCAM study: The Netherlands (Meijer et al., Int J Cancer 2004; Bulkmans et al, Lancet 2007) </a:t>
            </a:r>
          </a:p>
          <a:p>
            <a:r>
              <a:rPr lang="tr-TR" sz="2000"/>
              <a:t>Indian Trial (Osmanabad) (Sankaranarayanan et al. NEJM 2009) </a:t>
            </a:r>
          </a:p>
          <a:p>
            <a:r>
              <a:rPr lang="tr-TR" sz="2000"/>
              <a:t>ARTISTIC trial: UK (Kitchener et al. Lancet Oncol 2009) </a:t>
            </a:r>
          </a:p>
          <a:p>
            <a:r>
              <a:rPr lang="tr-TR" sz="2000"/>
              <a:t>NTCC Italian Study (Ronco et al., Lancet Oncol, 2006; JNCI 2006) </a:t>
            </a:r>
          </a:p>
          <a:p>
            <a:r>
              <a:rPr lang="tr-TR" sz="2000"/>
              <a:t>SWEDESCREEN: Swedish trial (Elfgren et al. AJOG 2005; Naucler et al., NEJM 2007; JNCI 2009) </a:t>
            </a:r>
          </a:p>
          <a:p>
            <a:r>
              <a:rPr lang="tr-TR" sz="2000"/>
              <a:t>Finnish RCT (Kotaniemi et al., BJC 2005; Eur J Cancer 2008; IJC 2008; Leinonen et al., JNCI 2009) </a:t>
            </a:r>
          </a:p>
          <a:p>
            <a:r>
              <a:rPr lang="tr-TR" sz="2000"/>
              <a:t>CCCaST study: Canada (Mayrand et al., IJC 2006; NEJM 2007) </a:t>
            </a:r>
          </a:p>
          <a:p>
            <a:r>
              <a:rPr lang="tr-TR" sz="2000"/>
              <a:t>BC RCT (HPV FOCAL): Canada (Ogilvie et al, BJC 2012)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tr-TR"/>
          </a:p>
        </p:txBody>
      </p:sp>
      <p:pic>
        <p:nvPicPr>
          <p:cNvPr id="33795" name="Picture 2"/>
          <p:cNvPicPr>
            <a:picLocks noGrp="1" noChangeAspect="1" noChangeArrowheads="1"/>
          </p:cNvPicPr>
          <p:nvPr>
            <p:ph idx="1"/>
          </p:nvPr>
        </p:nvPicPr>
        <p:blipFill>
          <a:blip r:embed="rId2" cstate="print"/>
          <a:srcRect/>
          <a:stretch>
            <a:fillRect/>
          </a:stretch>
        </p:blipFill>
        <p:spPr>
          <a:xfrm>
            <a:off x="333980" y="1916832"/>
            <a:ext cx="8829143" cy="321181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rgbClr val="FF0000"/>
                </a:solidFill>
              </a:rPr>
              <a:t>Sunum planı</a:t>
            </a:r>
          </a:p>
        </p:txBody>
      </p:sp>
      <p:sp>
        <p:nvSpPr>
          <p:cNvPr id="3" name="Content Placeholder 2"/>
          <p:cNvSpPr>
            <a:spLocks noGrp="1"/>
          </p:cNvSpPr>
          <p:nvPr>
            <p:ph idx="1"/>
          </p:nvPr>
        </p:nvSpPr>
        <p:spPr/>
        <p:txBody>
          <a:bodyPr>
            <a:normAutofit fontScale="92500" lnSpcReduction="20000"/>
          </a:bodyPr>
          <a:lstStyle/>
          <a:p>
            <a:r>
              <a:rPr lang="tr-TR" dirty="0"/>
              <a:t>Serviks kanseri sitolojik taramasındaki sorunlar </a:t>
            </a:r>
          </a:p>
          <a:p>
            <a:endParaRPr lang="tr-TR" dirty="0"/>
          </a:p>
          <a:p>
            <a:r>
              <a:rPr lang="tr-TR" dirty="0"/>
              <a:t>HPV serviks kanseri ilişkisi </a:t>
            </a:r>
          </a:p>
          <a:p>
            <a:endParaRPr lang="tr-TR" dirty="0"/>
          </a:p>
          <a:p>
            <a:r>
              <a:rPr lang="tr-TR" dirty="0"/>
              <a:t>Primer Taramada HPV çalışmaları </a:t>
            </a:r>
          </a:p>
          <a:p>
            <a:endParaRPr lang="tr-TR" dirty="0"/>
          </a:p>
          <a:p>
            <a:r>
              <a:rPr lang="tr-TR" dirty="0"/>
              <a:t>ATHENA çalışması </a:t>
            </a:r>
          </a:p>
          <a:p>
            <a:endParaRPr lang="tr-TR" dirty="0"/>
          </a:p>
          <a:p>
            <a:r>
              <a:rPr lang="tr-TR" dirty="0" err="1"/>
              <a:t>Sitolojik</a:t>
            </a:r>
            <a:r>
              <a:rPr lang="tr-TR" dirty="0"/>
              <a:t> anormalliklerin yönetiminde HPV testi</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59113" y="5229225"/>
            <a:ext cx="5400675" cy="431800"/>
          </a:xfrm>
        </p:spPr>
        <p:txBody>
          <a:bodyPr>
            <a:normAutofit/>
          </a:bodyPr>
          <a:lstStyle/>
          <a:p>
            <a:pPr>
              <a:buFont typeface="Arial" pitchFamily="34" charset="0"/>
              <a:buNone/>
              <a:defRPr/>
            </a:pPr>
            <a:r>
              <a:rPr lang="tr-TR" sz="2000" dirty="0" err="1">
                <a:solidFill>
                  <a:schemeClr val="accent2">
                    <a:lumMod val="75000"/>
                  </a:schemeClr>
                </a:solidFill>
              </a:rPr>
              <a:t>Mayrand</a:t>
            </a:r>
            <a:r>
              <a:rPr lang="tr-TR" sz="2000" dirty="0">
                <a:solidFill>
                  <a:schemeClr val="accent2">
                    <a:lumMod val="75000"/>
                  </a:schemeClr>
                </a:solidFill>
              </a:rPr>
              <a:t> MH et al. </a:t>
            </a:r>
            <a:r>
              <a:rPr lang="tr-TR" sz="2000" dirty="0" err="1">
                <a:solidFill>
                  <a:schemeClr val="accent2">
                    <a:lumMod val="75000"/>
                  </a:schemeClr>
                </a:solidFill>
              </a:rPr>
              <a:t>Int</a:t>
            </a:r>
            <a:r>
              <a:rPr lang="tr-TR" sz="2000" dirty="0">
                <a:solidFill>
                  <a:schemeClr val="accent2">
                    <a:lumMod val="75000"/>
                  </a:schemeClr>
                </a:solidFill>
              </a:rPr>
              <a:t> J </a:t>
            </a:r>
            <a:r>
              <a:rPr lang="tr-TR" sz="2000" dirty="0" err="1">
                <a:solidFill>
                  <a:schemeClr val="accent2">
                    <a:lumMod val="75000"/>
                  </a:schemeClr>
                </a:solidFill>
              </a:rPr>
              <a:t>Cancer</a:t>
            </a:r>
            <a:r>
              <a:rPr lang="tr-TR" sz="2000" dirty="0">
                <a:solidFill>
                  <a:schemeClr val="accent2">
                    <a:lumMod val="75000"/>
                  </a:schemeClr>
                </a:solidFill>
              </a:rPr>
              <a:t> 2006 119;615-623</a:t>
            </a:r>
          </a:p>
          <a:p>
            <a:pPr>
              <a:buFont typeface="Arial" pitchFamily="34" charset="0"/>
              <a:buNone/>
              <a:defRPr/>
            </a:pPr>
            <a:endParaRPr lang="tr-TR" dirty="0"/>
          </a:p>
        </p:txBody>
      </p:sp>
      <p:graphicFrame>
        <p:nvGraphicFramePr>
          <p:cNvPr id="4" name="3 İçerik Yer Tutucusu"/>
          <p:cNvGraphicFramePr>
            <a:graphicFrameLocks/>
          </p:cNvGraphicFramePr>
          <p:nvPr/>
        </p:nvGraphicFramePr>
        <p:xfrm>
          <a:off x="684213" y="3213100"/>
          <a:ext cx="7776864" cy="1872207"/>
        </p:xfrm>
        <a:graphic>
          <a:graphicData uri="http://schemas.openxmlformats.org/drawingml/2006/table">
            <a:tbl>
              <a:tblPr firstRow="1" bandRow="1">
                <a:tableStyleId>{7DF18680-E054-41AD-8BC1-D1AEF772440D}</a:tableStyleId>
              </a:tblPr>
              <a:tblGrid>
                <a:gridCol w="2592288">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tblGrid>
              <a:tr h="624069">
                <a:tc>
                  <a:txBody>
                    <a:bodyPr/>
                    <a:lstStyle/>
                    <a:p>
                      <a:endParaRPr lang="tr-TR" sz="3200" b="1" dirty="0"/>
                    </a:p>
                  </a:txBody>
                  <a:tcPr marL="94957" marR="94957" marT="45732" marB="45732" anchor="ctr"/>
                </a:tc>
                <a:tc>
                  <a:txBody>
                    <a:bodyPr/>
                    <a:lstStyle/>
                    <a:p>
                      <a:pPr algn="ctr"/>
                      <a:r>
                        <a:rPr lang="tr-TR" sz="3200" dirty="0" err="1"/>
                        <a:t>Sensitivite</a:t>
                      </a:r>
                      <a:endParaRPr lang="tr-TR" sz="3200" dirty="0"/>
                    </a:p>
                  </a:txBody>
                  <a:tcPr marL="94957" marR="94957" marT="45732" marB="45732" anchor="ctr"/>
                </a:tc>
                <a:tc>
                  <a:txBody>
                    <a:bodyPr/>
                    <a:lstStyle/>
                    <a:p>
                      <a:pPr algn="ctr"/>
                      <a:r>
                        <a:rPr lang="tr-TR" sz="3200" dirty="0" err="1"/>
                        <a:t>Spesivite</a:t>
                      </a:r>
                      <a:endParaRPr lang="tr-TR" sz="3200" dirty="0"/>
                    </a:p>
                  </a:txBody>
                  <a:tcPr marL="94957" marR="94957" marT="45732" marB="45732" anchor="ctr"/>
                </a:tc>
                <a:extLst>
                  <a:ext uri="{0D108BD9-81ED-4DB2-BD59-A6C34878D82A}">
                    <a16:rowId xmlns="" xmlns:a16="http://schemas.microsoft.com/office/drawing/2014/main" val="10000"/>
                  </a:ext>
                </a:extLst>
              </a:tr>
              <a:tr h="624069">
                <a:tc>
                  <a:txBody>
                    <a:bodyPr/>
                    <a:lstStyle/>
                    <a:p>
                      <a:r>
                        <a:rPr lang="tr-TR" sz="3200" dirty="0"/>
                        <a:t>Sitoloji</a:t>
                      </a:r>
                      <a:endParaRPr lang="tr-TR" sz="3200" b="1" dirty="0"/>
                    </a:p>
                  </a:txBody>
                  <a:tcPr marL="94957" marR="94957" marT="45732" marB="45732" anchor="ctr"/>
                </a:tc>
                <a:tc>
                  <a:txBody>
                    <a:bodyPr/>
                    <a:lstStyle/>
                    <a:p>
                      <a:pPr algn="ctr"/>
                      <a:r>
                        <a:rPr lang="tr-TR" sz="3200" dirty="0">
                          <a:latin typeface="Arial" pitchFamily="34" charset="0"/>
                          <a:cs typeface="Arial" pitchFamily="34" charset="0"/>
                        </a:rPr>
                        <a:t>53%</a:t>
                      </a:r>
                    </a:p>
                  </a:txBody>
                  <a:tcPr marL="94957" marR="94957" marT="45732" marB="45732" anchor="ctr"/>
                </a:tc>
                <a:tc>
                  <a:txBody>
                    <a:bodyPr/>
                    <a:lstStyle/>
                    <a:p>
                      <a:pPr algn="ctr"/>
                      <a:r>
                        <a:rPr lang="tr-TR" sz="3200" dirty="0">
                          <a:latin typeface="Arial" pitchFamily="34" charset="0"/>
                          <a:cs typeface="Arial" pitchFamily="34" charset="0"/>
                        </a:rPr>
                        <a:t>97%</a:t>
                      </a:r>
                    </a:p>
                  </a:txBody>
                  <a:tcPr marL="94957" marR="94957" marT="45732" marB="45732" anchor="ctr"/>
                </a:tc>
                <a:extLst>
                  <a:ext uri="{0D108BD9-81ED-4DB2-BD59-A6C34878D82A}">
                    <a16:rowId xmlns="" xmlns:a16="http://schemas.microsoft.com/office/drawing/2014/main" val="10001"/>
                  </a:ext>
                </a:extLst>
              </a:tr>
              <a:tr h="624069">
                <a:tc>
                  <a:txBody>
                    <a:bodyPr/>
                    <a:lstStyle/>
                    <a:p>
                      <a:r>
                        <a:rPr lang="tr-TR" sz="3200" dirty="0"/>
                        <a:t>HPV testi</a:t>
                      </a:r>
                      <a:endParaRPr lang="tr-TR" sz="3200" b="1" dirty="0"/>
                    </a:p>
                  </a:txBody>
                  <a:tcPr marL="94957" marR="94957" marT="45732" marB="45732" anchor="ctr"/>
                </a:tc>
                <a:tc>
                  <a:txBody>
                    <a:bodyPr/>
                    <a:lstStyle/>
                    <a:p>
                      <a:pPr algn="ctr"/>
                      <a:r>
                        <a:rPr lang="tr-TR" sz="3200" dirty="0">
                          <a:latin typeface="Arial" pitchFamily="34" charset="0"/>
                          <a:cs typeface="Arial" pitchFamily="34" charset="0"/>
                        </a:rPr>
                        <a:t>96%</a:t>
                      </a:r>
                    </a:p>
                  </a:txBody>
                  <a:tcPr marL="94957" marR="94957" marT="45732" marB="45732" anchor="ctr"/>
                </a:tc>
                <a:tc>
                  <a:txBody>
                    <a:bodyPr/>
                    <a:lstStyle/>
                    <a:p>
                      <a:pPr algn="ctr"/>
                      <a:r>
                        <a:rPr lang="tr-TR" sz="3200" dirty="0">
                          <a:latin typeface="Arial" pitchFamily="34" charset="0"/>
                          <a:cs typeface="Arial" pitchFamily="34" charset="0"/>
                        </a:rPr>
                        <a:t>92%</a:t>
                      </a:r>
                    </a:p>
                  </a:txBody>
                  <a:tcPr marL="94957" marR="94957" marT="45732" marB="45732" anchor="ctr"/>
                </a:tc>
                <a:extLst>
                  <a:ext uri="{0D108BD9-81ED-4DB2-BD59-A6C34878D82A}">
                    <a16:rowId xmlns="" xmlns:a16="http://schemas.microsoft.com/office/drawing/2014/main" val="10002"/>
                  </a:ext>
                </a:extLst>
              </a:tr>
            </a:tbl>
          </a:graphicData>
        </a:graphic>
      </p:graphicFrame>
      <p:sp>
        <p:nvSpPr>
          <p:cNvPr id="5" name="Dikdörtgen 4"/>
          <p:cNvSpPr/>
          <p:nvPr/>
        </p:nvSpPr>
        <p:spPr>
          <a:xfrm>
            <a:off x="755650" y="1700213"/>
            <a:ext cx="7596188" cy="1200150"/>
          </a:xfrm>
          <a:prstGeom prst="rect">
            <a:avLst/>
          </a:prstGeom>
        </p:spPr>
        <p:txBody>
          <a:bodyPr>
            <a:spAutoFit/>
          </a:bodyPr>
          <a:lstStyle/>
          <a:p>
            <a:pPr algn="ctr" eaLnBrk="0" hangingPunct="0">
              <a:defRPr/>
            </a:pPr>
            <a:r>
              <a:rPr lang="tr-TR" sz="3600" dirty="0" err="1">
                <a:latin typeface="+mn-lt"/>
              </a:rPr>
              <a:t>Metaanalizler</a:t>
            </a:r>
            <a:r>
              <a:rPr lang="tr-TR" sz="3600" dirty="0">
                <a:latin typeface="+mn-lt"/>
              </a:rPr>
              <a:t> HPV testlerinin daha </a:t>
            </a:r>
            <a:r>
              <a:rPr lang="tr-TR" sz="3600" dirty="0" err="1">
                <a:latin typeface="+mn-lt"/>
              </a:rPr>
              <a:t>sensitif</a:t>
            </a:r>
            <a:r>
              <a:rPr lang="tr-TR" sz="3600" dirty="0">
                <a:latin typeface="+mn-lt"/>
              </a:rPr>
              <a:t> olduğunu gösterdi</a:t>
            </a:r>
          </a:p>
        </p:txBody>
      </p:sp>
      <p:sp>
        <p:nvSpPr>
          <p:cNvPr id="35862" name="1 Başlık"/>
          <p:cNvSpPr>
            <a:spLocks noGrp="1"/>
          </p:cNvSpPr>
          <p:nvPr>
            <p:ph type="title"/>
          </p:nvPr>
        </p:nvSpPr>
        <p:spPr>
          <a:xfrm>
            <a:off x="971550" y="44450"/>
            <a:ext cx="7380288" cy="1066800"/>
          </a:xfrm>
        </p:spPr>
        <p:txBody>
          <a:bodyPr>
            <a:noAutofit/>
          </a:bodyPr>
          <a:lstStyle/>
          <a:p>
            <a:pPr eaLnBrk="1" hangingPunct="1"/>
            <a:r>
              <a:rPr lang="tr-TR" sz="4800" b="1" dirty="0">
                <a:solidFill>
                  <a:srgbClr val="FF0000"/>
                </a:solidFill>
              </a:rPr>
              <a:t>HPV Testlerinin Sensitivitesi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p:cNvPicPr>
            <a:picLocks noChangeAspect="1" noChangeArrowheads="1"/>
          </p:cNvPicPr>
          <p:nvPr/>
        </p:nvPicPr>
        <p:blipFill>
          <a:blip r:embed="rId3" cstate="print"/>
          <a:srcRect/>
          <a:stretch>
            <a:fillRect/>
          </a:stretch>
        </p:blipFill>
        <p:spPr bwMode="auto">
          <a:xfrm>
            <a:off x="1042988" y="1916113"/>
            <a:ext cx="7302500" cy="4227512"/>
          </a:xfrm>
          <a:prstGeom prst="rect">
            <a:avLst/>
          </a:prstGeom>
          <a:noFill/>
          <a:ln w="9525">
            <a:noFill/>
            <a:miter lim="800000"/>
            <a:headEnd/>
            <a:tailEnd/>
          </a:ln>
        </p:spPr>
      </p:pic>
      <p:sp>
        <p:nvSpPr>
          <p:cNvPr id="36867" name="Text Box 2"/>
          <p:cNvSpPr txBox="1">
            <a:spLocks noChangeArrowheads="1"/>
          </p:cNvSpPr>
          <p:nvPr/>
        </p:nvSpPr>
        <p:spPr bwMode="auto">
          <a:xfrm rot="-5400000">
            <a:off x="-1662906" y="3896519"/>
            <a:ext cx="4751387" cy="504825"/>
          </a:xfrm>
          <a:prstGeom prst="rect">
            <a:avLst/>
          </a:prstGeom>
          <a:noFill/>
          <a:ln w="9525">
            <a:noFill/>
            <a:miter lim="800000"/>
            <a:headEnd/>
            <a:tailEnd/>
          </a:ln>
        </p:spPr>
        <p:txBody>
          <a:bodyPr>
            <a:spAutoFit/>
          </a:bodyPr>
          <a:lstStyle/>
          <a:p>
            <a:pPr algn="ctr" eaLnBrk="0" hangingPunct="0">
              <a:lnSpc>
                <a:spcPct val="50000"/>
              </a:lnSpc>
              <a:spcBef>
                <a:spcPct val="30000"/>
              </a:spcBef>
              <a:spcAft>
                <a:spcPct val="20000"/>
              </a:spcAft>
            </a:pPr>
            <a:r>
              <a:rPr lang="en-US" sz="2000" b="1">
                <a:ea typeface="ＭＳ Ｐゴシック" pitchFamily="34" charset="-128"/>
              </a:rPr>
              <a:t>CIN3+</a:t>
            </a:r>
            <a:r>
              <a:rPr lang="tr-TR" sz="2000" b="1">
                <a:ea typeface="ＭＳ Ｐゴシック" pitchFamily="34" charset="-128"/>
              </a:rPr>
              <a:t> lezyonların kümülatif insidansı</a:t>
            </a:r>
            <a:endParaRPr lang="en-US" sz="2000" b="1">
              <a:ea typeface="ＭＳ Ｐゴシック" pitchFamily="34" charset="-128"/>
            </a:endParaRPr>
          </a:p>
          <a:p>
            <a:pPr algn="ctr" eaLnBrk="0" hangingPunct="0">
              <a:lnSpc>
                <a:spcPct val="50000"/>
              </a:lnSpc>
              <a:spcBef>
                <a:spcPct val="30000"/>
              </a:spcBef>
              <a:spcAft>
                <a:spcPct val="20000"/>
              </a:spcAft>
            </a:pPr>
            <a:r>
              <a:rPr lang="en-US" sz="1600" b="1">
                <a:ea typeface="ＭＳ Ｐゴシック" pitchFamily="34" charset="-128"/>
              </a:rPr>
              <a:t>(10,000</a:t>
            </a:r>
            <a:r>
              <a:rPr lang="tr-TR" sz="1600" b="1">
                <a:ea typeface="ＭＳ Ｐゴシック" pitchFamily="34" charset="-128"/>
              </a:rPr>
              <a:t>’de</a:t>
            </a:r>
            <a:r>
              <a:rPr lang="en-US" sz="1600" b="1">
                <a:ea typeface="ＭＳ Ｐゴシック" pitchFamily="34" charset="-128"/>
              </a:rPr>
              <a:t>)</a:t>
            </a:r>
          </a:p>
        </p:txBody>
      </p:sp>
      <p:sp>
        <p:nvSpPr>
          <p:cNvPr id="36868" name="Text Box 3"/>
          <p:cNvSpPr txBox="1">
            <a:spLocks noChangeArrowheads="1"/>
          </p:cNvSpPr>
          <p:nvPr/>
        </p:nvSpPr>
        <p:spPr bwMode="auto">
          <a:xfrm>
            <a:off x="1042988" y="6124575"/>
            <a:ext cx="5219700" cy="400050"/>
          </a:xfrm>
          <a:prstGeom prst="rect">
            <a:avLst/>
          </a:prstGeom>
          <a:noFill/>
          <a:ln w="9525">
            <a:noFill/>
            <a:miter lim="800000"/>
            <a:headEnd/>
            <a:tailEnd/>
          </a:ln>
        </p:spPr>
        <p:txBody>
          <a:bodyPr>
            <a:spAutoFit/>
          </a:bodyPr>
          <a:lstStyle/>
          <a:p>
            <a:pPr algn="ctr" eaLnBrk="0" hangingPunct="0">
              <a:spcBef>
                <a:spcPct val="50000"/>
              </a:spcBef>
            </a:pPr>
            <a:r>
              <a:rPr lang="tr-TR" b="1">
                <a:ea typeface="ＭＳ Ｐゴシック" pitchFamily="34" charset="-128"/>
              </a:rPr>
              <a:t>Başlangıç testinden itibaren zaman </a:t>
            </a:r>
            <a:r>
              <a:rPr lang="en-US" b="1">
                <a:ea typeface="ＭＳ Ｐゴシック" pitchFamily="34" charset="-128"/>
              </a:rPr>
              <a:t>(</a:t>
            </a:r>
            <a:r>
              <a:rPr lang="tr-TR" b="1">
                <a:ea typeface="ＭＳ Ｐゴシック" pitchFamily="34" charset="-128"/>
              </a:rPr>
              <a:t>ay</a:t>
            </a:r>
            <a:r>
              <a:rPr lang="en-US" sz="2000" b="1">
                <a:ea typeface="ＭＳ Ｐゴシック" pitchFamily="34" charset="-128"/>
              </a:rPr>
              <a:t>)</a:t>
            </a:r>
          </a:p>
        </p:txBody>
      </p:sp>
      <p:sp>
        <p:nvSpPr>
          <p:cNvPr id="25605" name="Rectangle 5"/>
          <p:cNvSpPr>
            <a:spLocks noChangeArrowheads="1"/>
          </p:cNvSpPr>
          <p:nvPr/>
        </p:nvSpPr>
        <p:spPr bwMode="auto">
          <a:xfrm>
            <a:off x="4738688" y="6497638"/>
            <a:ext cx="3578225" cy="331787"/>
          </a:xfrm>
          <a:prstGeom prst="rect">
            <a:avLst/>
          </a:prstGeom>
          <a:noFill/>
          <a:ln w="9525">
            <a:noFill/>
            <a:miter lim="800000"/>
            <a:headEnd/>
            <a:tailEnd/>
          </a:ln>
        </p:spPr>
        <p:txBody>
          <a:bodyPr wrap="none">
            <a:spAutoFit/>
          </a:bodyPr>
          <a:lstStyle/>
          <a:p>
            <a:pPr hangingPunct="0">
              <a:lnSpc>
                <a:spcPct val="97000"/>
              </a:lnSpc>
              <a:buClr>
                <a:srgbClr val="000000"/>
              </a:buClr>
              <a:buSzPct val="45000"/>
              <a:buFont typeface="StarSymbol"/>
              <a:buNone/>
              <a:defRPr/>
            </a:pPr>
            <a:r>
              <a:rPr lang="en-GB" sz="1600" dirty="0" err="1">
                <a:solidFill>
                  <a:schemeClr val="accent2">
                    <a:lumMod val="75000"/>
                  </a:schemeClr>
                </a:solidFill>
              </a:rPr>
              <a:t>Dillner</a:t>
            </a:r>
            <a:r>
              <a:rPr lang="en-GB" sz="1600" dirty="0">
                <a:solidFill>
                  <a:schemeClr val="accent2">
                    <a:lumMod val="75000"/>
                  </a:schemeClr>
                </a:solidFill>
              </a:rPr>
              <a:t>, J. et al. BMJ 2008;337:a1754</a:t>
            </a:r>
          </a:p>
        </p:txBody>
      </p:sp>
      <p:sp>
        <p:nvSpPr>
          <p:cNvPr id="36870" name="6 Başlık"/>
          <p:cNvSpPr>
            <a:spLocks noGrp="1"/>
          </p:cNvSpPr>
          <p:nvPr>
            <p:ph type="title"/>
          </p:nvPr>
        </p:nvSpPr>
        <p:spPr>
          <a:xfrm>
            <a:off x="965200" y="188913"/>
            <a:ext cx="7999413" cy="854075"/>
          </a:xfrm>
        </p:spPr>
        <p:txBody>
          <a:bodyPr>
            <a:normAutofit fontScale="90000"/>
          </a:bodyPr>
          <a:lstStyle/>
          <a:p>
            <a:r>
              <a:rPr lang="tr-TR" sz="4000" b="1" dirty="0" err="1">
                <a:solidFill>
                  <a:srgbClr val="FF0000"/>
                </a:solidFill>
                <a:ea typeface="ヒラギノ角ゴ Pro W3"/>
                <a:cs typeface="ヒラギノ角ゴ Pro W3"/>
              </a:rPr>
              <a:t>Primer</a:t>
            </a:r>
            <a:r>
              <a:rPr lang="tr-TR" sz="4000" b="1" dirty="0">
                <a:solidFill>
                  <a:srgbClr val="FF0000"/>
                </a:solidFill>
                <a:ea typeface="ヒラギノ角ゴ Pro W3"/>
                <a:cs typeface="ヒラギノ角ゴ Pro W3"/>
              </a:rPr>
              <a:t> HPV Taraması İlk Tur Sonuçları</a:t>
            </a:r>
          </a:p>
        </p:txBody>
      </p:sp>
      <p:sp>
        <p:nvSpPr>
          <p:cNvPr id="2" name="Metin kutusu 1"/>
          <p:cNvSpPr txBox="1"/>
          <p:nvPr/>
        </p:nvSpPr>
        <p:spPr>
          <a:xfrm>
            <a:off x="468313" y="1382713"/>
            <a:ext cx="3470275" cy="400050"/>
          </a:xfrm>
          <a:prstGeom prst="rect">
            <a:avLst/>
          </a:prstGeom>
          <a:noFill/>
        </p:spPr>
        <p:txBody>
          <a:bodyPr wrap="none">
            <a:spAutoFit/>
          </a:bodyPr>
          <a:lstStyle/>
          <a:p>
            <a:pPr marL="1257300" lvl="2" indent="-342900" eaLnBrk="0" hangingPunct="0">
              <a:defRPr/>
            </a:pPr>
            <a:r>
              <a:rPr lang="tr-TR" sz="2000" dirty="0">
                <a:solidFill>
                  <a:schemeClr val="tx2">
                    <a:lumMod val="75000"/>
                  </a:schemeClr>
                </a:solidFill>
                <a:ea typeface="ヒラギノ角ゴ Pro W3"/>
                <a:cs typeface="ヒラギノ角ゴ Pro W3"/>
              </a:rPr>
              <a:t>Birleşik Avrupa verisi</a:t>
            </a:r>
            <a:endParaRPr lang="tr-TR" sz="2000" dirty="0">
              <a:solidFill>
                <a:schemeClr val="tx1">
                  <a:lumMod val="50000"/>
                  <a:lumOff val="50000"/>
                </a:schemeClr>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Resim 1"/>
          <p:cNvPicPr>
            <a:picLocks noChangeAspect="1"/>
          </p:cNvPicPr>
          <p:nvPr/>
        </p:nvPicPr>
        <p:blipFill>
          <a:blip r:embed="rId2" cstate="print"/>
          <a:srcRect/>
          <a:stretch>
            <a:fillRect/>
          </a:stretch>
        </p:blipFill>
        <p:spPr bwMode="auto">
          <a:xfrm>
            <a:off x="971600" y="188640"/>
            <a:ext cx="7128792" cy="653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611560" y="404664"/>
            <a:ext cx="8419207" cy="5976664"/>
          </a:xfrm>
          <a:prstGeom prst="rect">
            <a:avLst/>
          </a:prstGeom>
        </p:spPr>
      </p:pic>
    </p:spTree>
    <p:extLst>
      <p:ext uri="{BB962C8B-B14F-4D97-AF65-F5344CB8AC3E}">
        <p14:creationId xmlns:p14="http://schemas.microsoft.com/office/powerpoint/2010/main" val="1675549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181100" y="933450"/>
            <a:ext cx="6780213"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176338" y="933450"/>
            <a:ext cx="6789737"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Autofit/>
          </a:bodyPr>
          <a:lstStyle/>
          <a:p>
            <a:r>
              <a:rPr lang="tr-TR" sz="3600" b="1" dirty="0">
                <a:solidFill>
                  <a:srgbClr val="FF0000"/>
                </a:solidFill>
              </a:rPr>
              <a:t>Negatif HPV Testi Sonrası CIN3 ve </a:t>
            </a:r>
            <a:r>
              <a:rPr lang="tr-TR" sz="3600" b="1" dirty="0" err="1">
                <a:solidFill>
                  <a:srgbClr val="FF0000"/>
                </a:solidFill>
              </a:rPr>
              <a:t>Servikal</a:t>
            </a:r>
            <a:r>
              <a:rPr lang="tr-TR" sz="3600" b="1" dirty="0">
                <a:solidFill>
                  <a:srgbClr val="FF0000"/>
                </a:solidFill>
              </a:rPr>
              <a:t> Kanserden Ölüm Oranları</a:t>
            </a:r>
          </a:p>
        </p:txBody>
      </p:sp>
      <p:pic>
        <p:nvPicPr>
          <p:cNvPr id="11" name="Picture 2"/>
          <p:cNvPicPr>
            <a:picLocks noGrp="1" noChangeAspect="1" noChangeArrowheads="1"/>
          </p:cNvPicPr>
          <p:nvPr>
            <p:ph sz="half" idx="1"/>
          </p:nvPr>
        </p:nvPicPr>
        <p:blipFill>
          <a:blip r:embed="rId2" cstate="print"/>
          <a:srcRect/>
          <a:stretch>
            <a:fillRect/>
          </a:stretch>
        </p:blipFill>
        <p:spPr bwMode="auto">
          <a:xfrm>
            <a:off x="107504" y="2060848"/>
            <a:ext cx="4501649" cy="3399049"/>
          </a:xfrm>
          <a:prstGeom prst="rect">
            <a:avLst/>
          </a:prstGeom>
          <a:noFill/>
          <a:ln w="9525">
            <a:noFill/>
            <a:miter lim="800000"/>
            <a:headEnd/>
            <a:tailEnd/>
          </a:ln>
        </p:spPr>
      </p:pic>
      <p:pic>
        <p:nvPicPr>
          <p:cNvPr id="12" name="Picture 2"/>
          <p:cNvPicPr>
            <a:picLocks noGrp="1" noChangeAspect="1" noChangeArrowheads="1"/>
          </p:cNvPicPr>
          <p:nvPr>
            <p:ph sz="half" idx="2"/>
          </p:nvPr>
        </p:nvPicPr>
        <p:blipFill>
          <a:blip r:embed="rId3" cstate="print"/>
          <a:srcRect/>
          <a:stretch>
            <a:fillRect/>
          </a:stretch>
        </p:blipFill>
        <p:spPr bwMode="auto">
          <a:xfrm>
            <a:off x="4572000" y="1988840"/>
            <a:ext cx="4812146" cy="3762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ctrTitle"/>
          </p:nvPr>
        </p:nvSpPr>
        <p:spPr/>
        <p:txBody>
          <a:bodyPr/>
          <a:lstStyle/>
          <a:p>
            <a:r>
              <a:rPr lang="en-US" b="1" dirty="0">
                <a:solidFill>
                  <a:srgbClr val="FF0000"/>
                </a:solidFill>
              </a:rPr>
              <a:t/>
            </a:r>
            <a:br>
              <a:rPr lang="en-US" b="1" dirty="0">
                <a:solidFill>
                  <a:srgbClr val="FF0000"/>
                </a:solidFill>
              </a:rPr>
            </a:br>
            <a:r>
              <a:rPr lang="en-US" b="1" dirty="0">
                <a:solidFill>
                  <a:srgbClr val="FF0000"/>
                </a:solidFill>
              </a:rPr>
              <a:t>The ATHENA Study</a:t>
            </a:r>
          </a:p>
        </p:txBody>
      </p:sp>
      <p:sp>
        <p:nvSpPr>
          <p:cNvPr id="7170" name="Subtitle 15"/>
          <p:cNvSpPr>
            <a:spLocks noGrp="1"/>
          </p:cNvSpPr>
          <p:nvPr>
            <p:ph type="subTitle" idx="1"/>
          </p:nvPr>
        </p:nvSpPr>
        <p:spPr/>
        <p:txBody>
          <a:bodyPr/>
          <a:lstStyle/>
          <a:p>
            <a:pPr>
              <a:defRPr/>
            </a:pPr>
            <a:endParaRPr lang="en-US" dirty="0"/>
          </a:p>
          <a:p>
            <a:pPr>
              <a:defRPr/>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81000" y="1473200"/>
            <a:ext cx="8570913" cy="4602163"/>
          </a:xfrm>
        </p:spPr>
        <p:txBody>
          <a:bodyPr>
            <a:normAutofit lnSpcReduction="10000"/>
          </a:bodyPr>
          <a:lstStyle/>
          <a:p>
            <a:r>
              <a:rPr lang="en-US" sz="2400" dirty="0"/>
              <a:t>ATHENA  is the largest prospective cervical cancer screening study in the U.S. </a:t>
            </a:r>
            <a:endParaRPr lang="en-US" sz="2300" dirty="0"/>
          </a:p>
          <a:p>
            <a:r>
              <a:rPr lang="en-US" sz="2400" dirty="0"/>
              <a:t>Enrolled 47,208 women </a:t>
            </a:r>
            <a:r>
              <a:rPr lang="en-US" sz="2400" dirty="0">
                <a:latin typeface="Arial" pitchFamily="34" charset="0"/>
                <a:sym typeface="Symbol" pitchFamily="18" charset="2"/>
              </a:rPr>
              <a:t>≥</a:t>
            </a:r>
            <a:r>
              <a:rPr lang="en-US" sz="2400" dirty="0"/>
              <a:t>21 years undergoing routine cervical cancer screening in the U.S.</a:t>
            </a:r>
            <a:endParaRPr lang="en-US" sz="2300" dirty="0"/>
          </a:p>
          <a:p>
            <a:pPr lvl="1"/>
            <a:r>
              <a:rPr lang="en-US" dirty="0"/>
              <a:t>61 clinical sites in 23 states and 4 clinical laboratories</a:t>
            </a:r>
            <a:endParaRPr lang="en-US" sz="2300" dirty="0"/>
          </a:p>
          <a:p>
            <a:r>
              <a:rPr lang="en-US" sz="2400" dirty="0"/>
              <a:t>Served as the FDA </a:t>
            </a:r>
            <a:r>
              <a:rPr lang="en-US" sz="2400" dirty="0" err="1"/>
              <a:t>registratio</a:t>
            </a:r>
            <a:r>
              <a:rPr lang="tr-TR" sz="2400" dirty="0"/>
              <a:t>nal</a:t>
            </a:r>
            <a:r>
              <a:rPr lang="en-US" sz="2400" dirty="0"/>
              <a:t> study for the </a:t>
            </a:r>
            <a:r>
              <a:rPr lang="en-US" sz="2400" dirty="0" err="1"/>
              <a:t>cobas</a:t>
            </a:r>
            <a:r>
              <a:rPr lang="en-US" sz="2400" baseline="30000" dirty="0"/>
              <a:t>®</a:t>
            </a:r>
            <a:r>
              <a:rPr lang="en-US" sz="2400" dirty="0"/>
              <a:t> HPV Test for:</a:t>
            </a:r>
            <a:endParaRPr lang="en-US" sz="2300" dirty="0"/>
          </a:p>
          <a:p>
            <a:pPr lvl="1"/>
            <a:r>
              <a:rPr lang="en-US" dirty="0"/>
              <a:t>ASC-US management (approved in 2011)</a:t>
            </a:r>
            <a:endParaRPr lang="en-US" sz="2300" dirty="0"/>
          </a:p>
          <a:p>
            <a:pPr lvl="1"/>
            <a:r>
              <a:rPr lang="en-US" dirty="0" err="1"/>
              <a:t>Cotesting</a:t>
            </a:r>
            <a:r>
              <a:rPr lang="en-US" dirty="0"/>
              <a:t> with cytology for screening (approved in 2011)</a:t>
            </a:r>
          </a:p>
          <a:p>
            <a:pPr lvl="1"/>
            <a:r>
              <a:rPr lang="en-US" dirty="0"/>
              <a:t>Primary screening (approved in 2014) </a:t>
            </a:r>
            <a:endParaRPr lang="en-US" sz="2300" dirty="0"/>
          </a:p>
        </p:txBody>
      </p:sp>
      <p:sp>
        <p:nvSpPr>
          <p:cNvPr id="45059" name="Rectangle 2"/>
          <p:cNvSpPr>
            <a:spLocks noGrp="1" noChangeArrowheads="1"/>
          </p:cNvSpPr>
          <p:nvPr>
            <p:ph type="title"/>
          </p:nvPr>
        </p:nvSpPr>
        <p:spPr>
          <a:xfrm>
            <a:off x="381000" y="187325"/>
            <a:ext cx="8377238" cy="989013"/>
          </a:xfrm>
        </p:spPr>
        <p:txBody>
          <a:bodyPr/>
          <a:lstStyle/>
          <a:p>
            <a:r>
              <a:rPr lang="en-US" sz="2800" b="1" dirty="0">
                <a:solidFill>
                  <a:srgbClr val="FF0000"/>
                </a:solidFill>
              </a:rPr>
              <a:t>The ATHENA  Study</a:t>
            </a:r>
            <a:endParaRPr lang="en-US" sz="2400" b="1" dirty="0">
              <a:solidFill>
                <a:srgbClr val="FF0000"/>
              </a:solidFill>
            </a:endParaRPr>
          </a:p>
        </p:txBody>
      </p:sp>
      <p:sp>
        <p:nvSpPr>
          <p:cNvPr id="45060" name="TextBox 5"/>
          <p:cNvSpPr txBox="1">
            <a:spLocks noChangeArrowheads="1"/>
          </p:cNvSpPr>
          <p:nvPr/>
        </p:nvSpPr>
        <p:spPr bwMode="auto">
          <a:xfrm>
            <a:off x="381000" y="6400800"/>
            <a:ext cx="5164138" cy="307975"/>
          </a:xfrm>
          <a:prstGeom prst="rect">
            <a:avLst/>
          </a:prstGeom>
          <a:noFill/>
          <a:ln w="9525">
            <a:noFill/>
            <a:miter lim="800000"/>
            <a:headEnd/>
            <a:tailEnd/>
          </a:ln>
        </p:spPr>
        <p:txBody>
          <a:bodyPr>
            <a:spAutoFit/>
          </a:bodyPr>
          <a:lstStyle/>
          <a:p>
            <a:r>
              <a:rPr lang="en-US" sz="1400">
                <a:solidFill>
                  <a:srgbClr val="000000"/>
                </a:solidFill>
                <a:latin typeface="Imago Book"/>
                <a:ea typeface="ＭＳ Ｐゴシック" pitchFamily="34" charset="-128"/>
              </a:rPr>
              <a:t>Wright et al.  Am J Clin Pathol 2011;136:578-586</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381000" y="1473200"/>
            <a:ext cx="8377238" cy="4602163"/>
          </a:xfrm>
        </p:spPr>
        <p:txBody>
          <a:bodyPr/>
          <a:lstStyle/>
          <a:p>
            <a:pPr>
              <a:spcBef>
                <a:spcPts val="600"/>
              </a:spcBef>
            </a:pPr>
            <a:r>
              <a:rPr lang="en-US" sz="2300"/>
              <a:t>Specifically designed to demonstrate the performance of </a:t>
            </a:r>
            <a:br>
              <a:rPr lang="en-US" sz="2300"/>
            </a:br>
            <a:r>
              <a:rPr lang="en-US" sz="2300"/>
              <a:t>HPV testing in cervical screening in the U.S.</a:t>
            </a:r>
          </a:p>
          <a:p>
            <a:pPr lvl="1">
              <a:spcBef>
                <a:spcPts val="600"/>
              </a:spcBef>
            </a:pPr>
            <a:r>
              <a:rPr lang="en-US" sz="2300"/>
              <a:t>The  ATHENA population was representative of a U.S. screening population in demographics, cytology distribution, and HPV prevalence</a:t>
            </a:r>
          </a:p>
          <a:p>
            <a:pPr lvl="1">
              <a:spcBef>
                <a:spcPts val="600"/>
              </a:spcBef>
            </a:pPr>
            <a:r>
              <a:rPr lang="en-US" sz="2300"/>
              <a:t>Both cytology and HPV testing (with genotyping) performed on all women</a:t>
            </a:r>
          </a:p>
          <a:p>
            <a:pPr lvl="1">
              <a:spcBef>
                <a:spcPts val="600"/>
              </a:spcBef>
            </a:pPr>
            <a:r>
              <a:rPr lang="en-US" sz="2300"/>
              <a:t>Rigorous disease ascertainment was achieved</a:t>
            </a:r>
          </a:p>
          <a:p>
            <a:pPr lvl="2">
              <a:spcBef>
                <a:spcPts val="600"/>
              </a:spcBef>
            </a:pPr>
            <a:r>
              <a:rPr lang="en-US" sz="2300"/>
              <a:t>All women who screened positive for either test </a:t>
            </a:r>
            <a:br>
              <a:rPr lang="en-US" sz="2300"/>
            </a:br>
            <a:r>
              <a:rPr lang="en-US" sz="2300"/>
              <a:t>(both Pap+ and HPV+) were taken to colposcopy</a:t>
            </a:r>
          </a:p>
          <a:p>
            <a:pPr lvl="2">
              <a:spcBef>
                <a:spcPts val="600"/>
              </a:spcBef>
            </a:pPr>
            <a:r>
              <a:rPr lang="en-US" sz="2300"/>
              <a:t>Histology determined by consensus of expert pathologists  </a:t>
            </a:r>
          </a:p>
        </p:txBody>
      </p:sp>
      <p:sp>
        <p:nvSpPr>
          <p:cNvPr id="46083" name="Title 1"/>
          <p:cNvSpPr>
            <a:spLocks noGrp="1"/>
          </p:cNvSpPr>
          <p:nvPr>
            <p:ph type="title"/>
          </p:nvPr>
        </p:nvSpPr>
        <p:spPr>
          <a:xfrm>
            <a:off x="381000" y="187325"/>
            <a:ext cx="8377238" cy="989013"/>
          </a:xfrm>
        </p:spPr>
        <p:txBody>
          <a:bodyPr/>
          <a:lstStyle/>
          <a:p>
            <a:r>
              <a:rPr lang="en-US" b="1" dirty="0">
                <a:solidFill>
                  <a:srgbClr val="FF0000"/>
                </a:solidFill>
              </a:rPr>
              <a:t>ATHENA Trial Design</a:t>
            </a:r>
          </a:p>
        </p:txBody>
      </p:sp>
      <p:sp>
        <p:nvSpPr>
          <p:cNvPr id="46084" name="TextBox 4"/>
          <p:cNvSpPr txBox="1">
            <a:spLocks noChangeArrowheads="1"/>
          </p:cNvSpPr>
          <p:nvPr/>
        </p:nvSpPr>
        <p:spPr bwMode="auto">
          <a:xfrm>
            <a:off x="381000" y="6400800"/>
            <a:ext cx="5164138" cy="307975"/>
          </a:xfrm>
          <a:prstGeom prst="rect">
            <a:avLst/>
          </a:prstGeom>
          <a:noFill/>
          <a:ln w="9525">
            <a:noFill/>
            <a:miter lim="800000"/>
            <a:headEnd/>
            <a:tailEnd/>
          </a:ln>
        </p:spPr>
        <p:txBody>
          <a:bodyPr>
            <a:spAutoFit/>
          </a:bodyPr>
          <a:lstStyle/>
          <a:p>
            <a:r>
              <a:rPr lang="en-US" sz="1400">
                <a:solidFill>
                  <a:srgbClr val="000000"/>
                </a:solidFill>
                <a:latin typeface="Imago Book"/>
                <a:ea typeface="ＭＳ Ｐゴシック" pitchFamily="34" charset="-128"/>
              </a:rPr>
              <a:t>Wright et al.  Am J Clin Pathol 2011;136:578-586</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827088" y="44450"/>
            <a:ext cx="8066087" cy="1066800"/>
          </a:xfrm>
        </p:spPr>
        <p:txBody>
          <a:bodyPr/>
          <a:lstStyle/>
          <a:p>
            <a:r>
              <a:rPr lang="tr-TR" sz="4000" b="1" dirty="0">
                <a:solidFill>
                  <a:srgbClr val="FF0000"/>
                </a:solidFill>
              </a:rPr>
              <a:t>Servikal Kanser</a:t>
            </a:r>
          </a:p>
        </p:txBody>
      </p:sp>
      <p:sp>
        <p:nvSpPr>
          <p:cNvPr id="3" name="2 İçerik Yer Tutucusu"/>
          <p:cNvSpPr>
            <a:spLocks noGrp="1"/>
          </p:cNvSpPr>
          <p:nvPr>
            <p:ph idx="1"/>
          </p:nvPr>
        </p:nvSpPr>
        <p:spPr>
          <a:xfrm>
            <a:off x="457200" y="1600200"/>
            <a:ext cx="5267325" cy="4525963"/>
          </a:xfrm>
        </p:spPr>
        <p:txBody>
          <a:bodyPr>
            <a:normAutofit fontScale="85000" lnSpcReduction="20000"/>
          </a:bodyPr>
          <a:lstStyle/>
          <a:p>
            <a:pPr>
              <a:defRPr/>
            </a:pPr>
            <a:r>
              <a:rPr lang="tr-TR" dirty="0"/>
              <a:t>&gt; 500 bin yeni vaka /yıl </a:t>
            </a:r>
          </a:p>
          <a:p>
            <a:pPr>
              <a:defRPr/>
            </a:pPr>
            <a:r>
              <a:rPr lang="tr-TR" dirty="0"/>
              <a:t>50% Mortality</a:t>
            </a:r>
          </a:p>
          <a:p>
            <a:pPr>
              <a:defRPr/>
            </a:pPr>
            <a:r>
              <a:rPr lang="tr-TR" dirty="0"/>
              <a:t>&gt;99% HPV İlişkili</a:t>
            </a:r>
          </a:p>
          <a:p>
            <a:pPr>
              <a:defRPr/>
            </a:pPr>
            <a:r>
              <a:rPr lang="tr-TR" dirty="0"/>
              <a:t>Tamamen önlenebilir bir Kanser</a:t>
            </a:r>
          </a:p>
          <a:p>
            <a:pPr lvl="1">
              <a:defRPr/>
            </a:pPr>
            <a:r>
              <a:rPr lang="tr-TR" dirty="0"/>
              <a:t>HPV Vaccination, Smoking Cessation</a:t>
            </a:r>
          </a:p>
          <a:p>
            <a:pPr>
              <a:defRPr/>
            </a:pPr>
            <a:r>
              <a:rPr lang="tr-TR" dirty="0"/>
              <a:t>Erken Tanı Mümkün</a:t>
            </a:r>
          </a:p>
          <a:p>
            <a:pPr lvl="1">
              <a:defRPr/>
            </a:pPr>
            <a:r>
              <a:rPr lang="tr-TR" dirty="0"/>
              <a:t>VIA-VILI / Smear / HPV / Combination / Others</a:t>
            </a:r>
          </a:p>
          <a:p>
            <a:pPr lvl="1">
              <a:defRPr/>
            </a:pPr>
            <a:r>
              <a:rPr lang="tr-TR" dirty="0"/>
              <a:t>WHO</a:t>
            </a:r>
          </a:p>
          <a:p>
            <a:pPr>
              <a:defRPr/>
            </a:pPr>
            <a:r>
              <a:rPr lang="tr-TR" dirty="0"/>
              <a:t>Eradike Edilebilir bir kanser !</a:t>
            </a:r>
          </a:p>
          <a:p>
            <a:pPr>
              <a:defRPr/>
            </a:pPr>
            <a:endParaRPr lang="tr-TR" dirty="0"/>
          </a:p>
        </p:txBody>
      </p:sp>
      <p:pic>
        <p:nvPicPr>
          <p:cNvPr id="14340" name="Picture 2"/>
          <p:cNvPicPr>
            <a:picLocks noChangeAspect="1" noChangeArrowheads="1"/>
          </p:cNvPicPr>
          <p:nvPr/>
        </p:nvPicPr>
        <p:blipFill>
          <a:blip r:embed="rId2" cstate="print"/>
          <a:srcRect/>
          <a:stretch>
            <a:fillRect/>
          </a:stretch>
        </p:blipFill>
        <p:spPr bwMode="auto">
          <a:xfrm>
            <a:off x="5580112" y="1556792"/>
            <a:ext cx="3636616" cy="1944216"/>
          </a:xfrm>
          <a:prstGeom prst="rect">
            <a:avLst/>
          </a:prstGeom>
          <a:noFill/>
          <a:ln w="9525">
            <a:solidFill>
              <a:schemeClr val="tx1"/>
            </a:solidFill>
            <a:miter lim="800000"/>
            <a:headEnd/>
            <a:tailEnd/>
          </a:ln>
        </p:spPr>
      </p:pic>
      <p:pic>
        <p:nvPicPr>
          <p:cNvPr id="14341" name="Picture 2"/>
          <p:cNvPicPr>
            <a:picLocks noChangeAspect="1" noChangeArrowheads="1"/>
          </p:cNvPicPr>
          <p:nvPr/>
        </p:nvPicPr>
        <p:blipFill>
          <a:blip r:embed="rId3" cstate="print"/>
          <a:srcRect/>
          <a:stretch>
            <a:fillRect/>
          </a:stretch>
        </p:blipFill>
        <p:spPr bwMode="auto">
          <a:xfrm>
            <a:off x="5580112" y="3717031"/>
            <a:ext cx="3563888" cy="21484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ja-JP" sz="2500" b="1" dirty="0">
                <a:solidFill>
                  <a:srgbClr val="FF0000"/>
                </a:solidFill>
              </a:rPr>
              <a:t>Cytology Results and Prevalence of </a:t>
            </a:r>
            <a:r>
              <a:rPr lang="en-US" altLang="ja-JP" sz="2500" b="1" dirty="0" err="1">
                <a:solidFill>
                  <a:srgbClr val="FF0000"/>
                </a:solidFill>
              </a:rPr>
              <a:t>hrHPV</a:t>
            </a:r>
            <a:r>
              <a:rPr lang="en-US" altLang="ja-JP" sz="2500" b="1" dirty="0">
                <a:solidFill>
                  <a:srgbClr val="FF0000"/>
                </a:solidFill>
              </a:rPr>
              <a:t> in ATHENA</a:t>
            </a:r>
            <a:endParaRPr lang="en-US" sz="2500" b="1" dirty="0">
              <a:solidFill>
                <a:srgbClr val="FF0000"/>
              </a:solidFill>
            </a:endParaRPr>
          </a:p>
        </p:txBody>
      </p:sp>
      <p:graphicFrame>
        <p:nvGraphicFramePr>
          <p:cNvPr id="4" name="Table 2"/>
          <p:cNvGraphicFramePr>
            <a:graphicFrameLocks noGrp="1"/>
          </p:cNvGraphicFramePr>
          <p:nvPr/>
        </p:nvGraphicFramePr>
        <p:xfrm>
          <a:off x="1371600" y="1600200"/>
          <a:ext cx="6100437" cy="4224959"/>
        </p:xfrm>
        <a:graphic>
          <a:graphicData uri="http://schemas.openxmlformats.org/drawingml/2006/table">
            <a:tbl>
              <a:tblPr/>
              <a:tblGrid>
                <a:gridCol w="3462129">
                  <a:extLst>
                    <a:ext uri="{9D8B030D-6E8A-4147-A177-3AD203B41FA5}">
                      <a16:colId xmlns="" xmlns:a16="http://schemas.microsoft.com/office/drawing/2014/main" val="20000"/>
                    </a:ext>
                  </a:extLst>
                </a:gridCol>
                <a:gridCol w="2638308">
                  <a:extLst>
                    <a:ext uri="{9D8B030D-6E8A-4147-A177-3AD203B41FA5}">
                      <a16:colId xmlns="" xmlns:a16="http://schemas.microsoft.com/office/drawing/2014/main" val="20001"/>
                    </a:ext>
                  </a:extLst>
                </a:gridCol>
              </a:tblGrid>
              <a:tr h="837167">
                <a:tc>
                  <a:txBody>
                    <a:bodyPr/>
                    <a:lstStyle/>
                    <a:p>
                      <a:pPr marL="0" marR="0" algn="l">
                        <a:lnSpc>
                          <a:spcPct val="95000"/>
                        </a:lnSpc>
                        <a:spcBef>
                          <a:spcPts val="0"/>
                        </a:spcBef>
                        <a:spcAft>
                          <a:spcPts val="0"/>
                        </a:spcAft>
                      </a:pPr>
                      <a:r>
                        <a:rPr lang="en-US" sz="1500" b="1" dirty="0">
                          <a:solidFill>
                            <a:schemeClr val="bg1"/>
                          </a:solidFill>
                          <a:effectLst/>
                          <a:latin typeface="+mj-lt"/>
                          <a:ea typeface="SimSun"/>
                        </a:rPr>
                        <a:t>Pap Test Result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C3A7E"/>
                    </a:solidFill>
                  </a:tcPr>
                </a:tc>
                <a:tc>
                  <a:txBody>
                    <a:bodyPr/>
                    <a:lstStyle/>
                    <a:p>
                      <a:pPr marL="0" marR="0" algn="ctr">
                        <a:lnSpc>
                          <a:spcPct val="95000"/>
                        </a:lnSpc>
                        <a:spcBef>
                          <a:spcPts val="0"/>
                        </a:spcBef>
                        <a:spcAft>
                          <a:spcPts val="0"/>
                        </a:spcAft>
                      </a:pPr>
                      <a:r>
                        <a:rPr lang="en-US" sz="1500" b="1" dirty="0">
                          <a:solidFill>
                            <a:schemeClr val="bg1"/>
                          </a:solidFill>
                          <a:effectLst/>
                          <a:latin typeface="+mj-lt"/>
                          <a:ea typeface="SimSun"/>
                        </a:rPr>
                        <a:t>Eligible</a:t>
                      </a:r>
                      <a:r>
                        <a:rPr lang="en-US" sz="1500" b="1" baseline="0" dirty="0">
                          <a:solidFill>
                            <a:schemeClr val="bg1"/>
                          </a:solidFill>
                          <a:effectLst/>
                          <a:latin typeface="+mj-lt"/>
                          <a:ea typeface="SimSun"/>
                        </a:rPr>
                        <a:t> Subjects </a:t>
                      </a:r>
                      <a:r>
                        <a:rPr lang="en-US" sz="1500" b="1" baseline="0" dirty="0">
                          <a:solidFill>
                            <a:schemeClr val="bg1"/>
                          </a:solidFill>
                          <a:effectLst/>
                          <a:latin typeface="Arial" panose="020B0604020202020204" pitchFamily="34" charset="0"/>
                          <a:ea typeface="SimSun"/>
                          <a:cs typeface="Arial" panose="020B0604020202020204" pitchFamily="34" charset="0"/>
                          <a:sym typeface="Symbol"/>
                        </a:rPr>
                        <a:t>≥</a:t>
                      </a:r>
                      <a:r>
                        <a:rPr lang="en-US" sz="1500" b="1" baseline="0" dirty="0">
                          <a:solidFill>
                            <a:schemeClr val="bg1"/>
                          </a:solidFill>
                          <a:effectLst/>
                          <a:latin typeface="+mj-lt"/>
                          <a:ea typeface="SimSun"/>
                          <a:sym typeface="Symbol"/>
                        </a:rPr>
                        <a:t>25 Years</a:t>
                      </a:r>
                      <a:r>
                        <a:rPr lang="en-US" sz="1500" b="1" baseline="0" dirty="0">
                          <a:solidFill>
                            <a:schemeClr val="bg1"/>
                          </a:solidFill>
                          <a:effectLst/>
                          <a:latin typeface="+mj-lt"/>
                          <a:ea typeface="SimSun"/>
                        </a:rPr>
                        <a:t/>
                      </a:r>
                      <a:br>
                        <a:rPr lang="en-US" sz="1500" b="1" baseline="0" dirty="0">
                          <a:solidFill>
                            <a:schemeClr val="bg1"/>
                          </a:solidFill>
                          <a:effectLst/>
                          <a:latin typeface="+mj-lt"/>
                          <a:ea typeface="SimSun"/>
                        </a:rPr>
                      </a:br>
                      <a:r>
                        <a:rPr lang="en-US" sz="1500" b="1" baseline="0" dirty="0">
                          <a:solidFill>
                            <a:schemeClr val="bg1"/>
                          </a:solidFill>
                          <a:effectLst/>
                          <a:latin typeface="+mj-lt"/>
                          <a:ea typeface="SimSun"/>
                        </a:rPr>
                        <a:t>N=40,944</a:t>
                      </a:r>
                      <a:r>
                        <a:rPr lang="en-US" sz="1500" b="1" dirty="0">
                          <a:solidFill>
                            <a:schemeClr val="bg1"/>
                          </a:solidFill>
                          <a:effectLst/>
                          <a:latin typeface="+mj-lt"/>
                          <a:ea typeface="SimSun"/>
                        </a:rPr>
                        <a:t/>
                      </a:r>
                      <a:br>
                        <a:rPr lang="en-US" sz="1500" b="1" dirty="0">
                          <a:solidFill>
                            <a:schemeClr val="bg1"/>
                          </a:solidFill>
                          <a:effectLst/>
                          <a:latin typeface="+mj-lt"/>
                          <a:ea typeface="SimSun"/>
                        </a:rPr>
                      </a:br>
                      <a:r>
                        <a:rPr lang="en-US" sz="1500" b="1" baseline="0" dirty="0">
                          <a:solidFill>
                            <a:schemeClr val="bg1"/>
                          </a:solidFill>
                          <a:effectLst/>
                          <a:latin typeface="+mj-lt"/>
                          <a:ea typeface="SimSun"/>
                        </a:rPr>
                        <a:t>% (n)</a:t>
                      </a:r>
                      <a:endParaRPr lang="en-US" sz="1500" b="1" dirty="0">
                        <a:solidFill>
                          <a:schemeClr val="bg1"/>
                        </a:solidFill>
                        <a:effectLst/>
                        <a:latin typeface="+mj-lt"/>
                        <a:ea typeface="SimSu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C3A7E"/>
                    </a:solidFill>
                  </a:tcPr>
                </a:tc>
                <a:extLst>
                  <a:ext uri="{0D108BD9-81ED-4DB2-BD59-A6C34878D82A}">
                    <a16:rowId xmlns="" xmlns:a16="http://schemas.microsoft.com/office/drawing/2014/main" val="10000"/>
                  </a:ext>
                </a:extLst>
              </a:tr>
              <a:tr h="423474">
                <a:tc>
                  <a:txBody>
                    <a:bodyPr/>
                    <a:lstStyle/>
                    <a:p>
                      <a:pPr marL="0" marR="0" algn="l">
                        <a:spcBef>
                          <a:spcPts val="0"/>
                        </a:spcBef>
                        <a:spcAft>
                          <a:spcPts val="0"/>
                        </a:spcAft>
                      </a:pPr>
                      <a:r>
                        <a:rPr lang="en-US" sz="1500" b="1" dirty="0">
                          <a:solidFill>
                            <a:srgbClr val="000000"/>
                          </a:solidFill>
                          <a:effectLst/>
                          <a:latin typeface="+mj-lt"/>
                          <a:ea typeface="SimSun"/>
                        </a:rPr>
                        <a:t>NILM</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kern="1200" dirty="0">
                          <a:solidFill>
                            <a:srgbClr val="F56413"/>
                          </a:solidFill>
                          <a:effectLst/>
                          <a:latin typeface="+mn-lt"/>
                          <a:ea typeface="SimSun"/>
                          <a:cs typeface="+mn-cs"/>
                        </a:rPr>
                        <a:t> 93.5 </a:t>
                      </a:r>
                      <a:r>
                        <a:rPr lang="en-US" sz="1500" b="1" dirty="0">
                          <a:solidFill>
                            <a:schemeClr val="tx1"/>
                          </a:solidFill>
                          <a:effectLst/>
                          <a:latin typeface="+mj-lt"/>
                          <a:ea typeface="SimSun"/>
                        </a:rPr>
                        <a:t>(38,397)</a:t>
                      </a:r>
                      <a:endParaRPr lang="en-US" sz="1500" b="1" dirty="0">
                        <a:solidFill>
                          <a:schemeClr val="accent2"/>
                        </a:solidFill>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3474">
                <a:tc>
                  <a:txBody>
                    <a:bodyPr/>
                    <a:lstStyle/>
                    <a:p>
                      <a:pPr marL="0" marR="0" algn="l">
                        <a:spcBef>
                          <a:spcPts val="0"/>
                        </a:spcBef>
                        <a:spcAft>
                          <a:spcPts val="0"/>
                        </a:spcAft>
                      </a:pPr>
                      <a:r>
                        <a:rPr lang="en-US" sz="1500" b="1" dirty="0">
                          <a:solidFill>
                            <a:srgbClr val="000000"/>
                          </a:solidFill>
                          <a:effectLst/>
                          <a:latin typeface="+mj-lt"/>
                          <a:ea typeface="SimSun"/>
                        </a:rPr>
                        <a:t>ASC-US</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kern="1200" dirty="0">
                          <a:solidFill>
                            <a:srgbClr val="F56413"/>
                          </a:solidFill>
                          <a:effectLst/>
                          <a:latin typeface="+mn-lt"/>
                          <a:ea typeface="SimSun"/>
                          <a:cs typeface="+mn-cs"/>
                        </a:rPr>
                        <a:t> 4.0 </a:t>
                      </a:r>
                      <a:r>
                        <a:rPr lang="en-US" sz="1500" b="1" dirty="0">
                          <a:solidFill>
                            <a:schemeClr val="tx1"/>
                          </a:solidFill>
                          <a:effectLst/>
                          <a:latin typeface="+mj-lt"/>
                          <a:ea typeface="SimSun"/>
                        </a:rPr>
                        <a:t>(1632)</a:t>
                      </a:r>
                      <a:endParaRPr lang="en-US" sz="1500" b="1" dirty="0">
                        <a:solidFill>
                          <a:schemeClr val="accent2"/>
                        </a:solidFill>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23474">
                <a:tc>
                  <a:txBody>
                    <a:bodyPr/>
                    <a:lstStyle/>
                    <a:p>
                      <a:pPr marL="0" marR="0" algn="l">
                        <a:spcBef>
                          <a:spcPts val="0"/>
                        </a:spcBef>
                        <a:spcAft>
                          <a:spcPts val="0"/>
                        </a:spcAft>
                      </a:pPr>
                      <a:r>
                        <a:rPr lang="en-US" sz="1500" b="1" dirty="0">
                          <a:solidFill>
                            <a:srgbClr val="000000"/>
                          </a:solidFill>
                          <a:effectLst/>
                          <a:latin typeface="+mj-lt"/>
                          <a:ea typeface="SimSun"/>
                        </a:rPr>
                        <a:t>&gt;ASC-US</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kern="1200" dirty="0">
                          <a:solidFill>
                            <a:srgbClr val="F56413"/>
                          </a:solidFill>
                          <a:effectLst/>
                          <a:latin typeface="+mn-lt"/>
                          <a:ea typeface="SimSun"/>
                          <a:cs typeface="+mn-cs"/>
                        </a:rPr>
                        <a:t>2.4</a:t>
                      </a:r>
                      <a:r>
                        <a:rPr lang="en-US" sz="1500" b="1" kern="1200" dirty="0">
                          <a:solidFill>
                            <a:schemeClr val="accent2"/>
                          </a:solidFill>
                          <a:effectLst/>
                          <a:latin typeface="+mn-lt"/>
                          <a:ea typeface="SimSun"/>
                          <a:cs typeface="+mn-cs"/>
                        </a:rPr>
                        <a:t> </a:t>
                      </a:r>
                      <a:r>
                        <a:rPr lang="en-US" sz="1500" b="1" dirty="0">
                          <a:solidFill>
                            <a:schemeClr val="tx1"/>
                          </a:solidFill>
                          <a:effectLst/>
                          <a:latin typeface="+mj-lt"/>
                          <a:ea typeface="SimSun"/>
                        </a:rPr>
                        <a:t>(986)</a:t>
                      </a:r>
                      <a:endParaRPr lang="en-US" sz="1500" b="1" dirty="0">
                        <a:solidFill>
                          <a:schemeClr val="accent2"/>
                        </a:solidFill>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23474">
                <a:tc>
                  <a:txBody>
                    <a:bodyPr/>
                    <a:lstStyle/>
                    <a:p>
                      <a:pPr marL="290513" marR="0" indent="0" algn="l">
                        <a:spcBef>
                          <a:spcPts val="0"/>
                        </a:spcBef>
                        <a:spcAft>
                          <a:spcPts val="0"/>
                        </a:spcAft>
                      </a:pPr>
                      <a:r>
                        <a:rPr lang="en-US" sz="1500" b="1" dirty="0">
                          <a:solidFill>
                            <a:srgbClr val="000000"/>
                          </a:solidFill>
                          <a:effectLst/>
                          <a:latin typeface="+mj-lt"/>
                          <a:ea typeface="SimSun"/>
                        </a:rPr>
                        <a:t>LSIL</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dirty="0">
                          <a:effectLst/>
                          <a:latin typeface="+mj-lt"/>
                          <a:ea typeface="SimSun"/>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23474">
                <a:tc>
                  <a:txBody>
                    <a:bodyPr/>
                    <a:lstStyle/>
                    <a:p>
                      <a:pPr marL="290513" marR="0" indent="0" algn="l">
                        <a:spcBef>
                          <a:spcPts val="0"/>
                        </a:spcBef>
                        <a:spcAft>
                          <a:spcPts val="0"/>
                        </a:spcAft>
                      </a:pPr>
                      <a:r>
                        <a:rPr lang="en-US" sz="1500" b="1" dirty="0">
                          <a:solidFill>
                            <a:srgbClr val="000000"/>
                          </a:solidFill>
                          <a:effectLst/>
                          <a:latin typeface="+mj-lt"/>
                          <a:ea typeface="SimSun"/>
                        </a:rPr>
                        <a:t>ASC-H</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dirty="0">
                          <a:effectLst/>
                          <a:latin typeface="+mj-lt"/>
                          <a:ea typeface="SimSun"/>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23474">
                <a:tc>
                  <a:txBody>
                    <a:bodyPr/>
                    <a:lstStyle/>
                    <a:p>
                      <a:pPr marL="290513" marR="0" indent="0" algn="l">
                        <a:spcBef>
                          <a:spcPts val="0"/>
                        </a:spcBef>
                        <a:spcAft>
                          <a:spcPts val="0"/>
                        </a:spcAft>
                      </a:pPr>
                      <a:r>
                        <a:rPr lang="en-US" sz="1500" b="1" dirty="0">
                          <a:solidFill>
                            <a:srgbClr val="000000"/>
                          </a:solidFill>
                          <a:effectLst/>
                          <a:latin typeface="+mj-lt"/>
                          <a:ea typeface="SimSun"/>
                        </a:rPr>
                        <a:t>HSIL</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dirty="0">
                          <a:effectLst/>
                          <a:latin typeface="+mj-lt"/>
                          <a:ea typeface="SimSun"/>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23474">
                <a:tc>
                  <a:txBody>
                    <a:bodyPr/>
                    <a:lstStyle/>
                    <a:p>
                      <a:pPr marL="290513" marR="0" indent="0" algn="l">
                        <a:spcBef>
                          <a:spcPts val="0"/>
                        </a:spcBef>
                        <a:spcAft>
                          <a:spcPts val="0"/>
                        </a:spcAft>
                      </a:pPr>
                      <a:r>
                        <a:rPr lang="en-US" sz="1500" b="1" dirty="0">
                          <a:solidFill>
                            <a:srgbClr val="000000"/>
                          </a:solidFill>
                          <a:effectLst/>
                          <a:latin typeface="+mj-lt"/>
                          <a:ea typeface="SimSun"/>
                        </a:rPr>
                        <a:t>Squamous Cell Carcinoma</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23474">
                <a:tc>
                  <a:txBody>
                    <a:bodyPr/>
                    <a:lstStyle/>
                    <a:p>
                      <a:pPr marL="290513" marR="0" indent="0" algn="l">
                        <a:spcBef>
                          <a:spcPts val="0"/>
                        </a:spcBef>
                        <a:spcAft>
                          <a:spcPts val="0"/>
                        </a:spcAft>
                      </a:pPr>
                      <a:r>
                        <a:rPr lang="en-US" sz="1500" b="1" dirty="0" err="1">
                          <a:solidFill>
                            <a:srgbClr val="000000"/>
                          </a:solidFill>
                          <a:effectLst/>
                          <a:latin typeface="+mj-lt"/>
                          <a:ea typeface="SimSun"/>
                        </a:rPr>
                        <a:t>AGC</a:t>
                      </a:r>
                      <a:r>
                        <a:rPr lang="en-US" sz="1500" b="1" baseline="30000" dirty="0" err="1">
                          <a:solidFill>
                            <a:srgbClr val="000000"/>
                          </a:solidFill>
                          <a:effectLst/>
                          <a:latin typeface="+mj-lt"/>
                          <a:ea typeface="SimSun"/>
                        </a:rPr>
                        <a:t>a</a:t>
                      </a:r>
                      <a:r>
                        <a:rPr lang="en-US" sz="1500" b="1" baseline="30000" dirty="0">
                          <a:solidFill>
                            <a:srgbClr val="000000"/>
                          </a:solidFill>
                          <a:effectLst/>
                          <a:latin typeface="+mj-lt"/>
                          <a:ea typeface="SimSun"/>
                        </a:rPr>
                        <a:t>, b</a:t>
                      </a:r>
                      <a:endParaRPr lang="en-US" sz="1500" b="1" dirty="0">
                        <a:effectLst/>
                        <a:latin typeface="+mj-lt"/>
                        <a:ea typeface="SimSu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952500" algn="dec"/>
                        </a:tabLst>
                      </a:pPr>
                      <a:r>
                        <a:rPr lang="en-US" sz="1500" b="1" dirty="0">
                          <a:effectLst/>
                          <a:latin typeface="+mj-lt"/>
                          <a:ea typeface="SimSun"/>
                        </a:rPr>
                        <a:t>&lt;0.1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47135" name="Rectangle 1"/>
          <p:cNvSpPr>
            <a:spLocks noChangeArrowheads="1"/>
          </p:cNvSpPr>
          <p:nvPr/>
        </p:nvSpPr>
        <p:spPr bwMode="auto">
          <a:xfrm>
            <a:off x="307975" y="5943600"/>
            <a:ext cx="8680450" cy="461963"/>
          </a:xfrm>
          <a:prstGeom prst="rect">
            <a:avLst/>
          </a:prstGeom>
          <a:noFill/>
          <a:ln w="9525">
            <a:noFill/>
            <a:miter lim="800000"/>
            <a:headEnd/>
            <a:tailEnd/>
          </a:ln>
        </p:spPr>
        <p:txBody>
          <a:bodyPr>
            <a:spAutoFit/>
          </a:bodyPr>
          <a:lstStyle/>
          <a:p>
            <a:r>
              <a:rPr lang="en-US" sz="1200" baseline="30000">
                <a:solidFill>
                  <a:srgbClr val="000000"/>
                </a:solidFill>
                <a:ea typeface="SimSun" pitchFamily="2" charset="-122"/>
              </a:rPr>
              <a:t>a</a:t>
            </a:r>
            <a:r>
              <a:rPr lang="en-US" sz="1200">
                <a:solidFill>
                  <a:srgbClr val="000000"/>
                </a:solidFill>
                <a:ea typeface="SimSun" pitchFamily="2" charset="-122"/>
              </a:rPr>
              <a:t>AGC (Atypical Glandular Cells) includes: AGC - Endocervical, AGC - Endometrial, and AGC - Not Otherwise Specified </a:t>
            </a:r>
            <a:r>
              <a:rPr lang="en-US" sz="1200" baseline="30000">
                <a:solidFill>
                  <a:srgbClr val="000000"/>
                </a:solidFill>
                <a:ea typeface="SimSun" pitchFamily="2" charset="-122"/>
              </a:rPr>
              <a:t>b</a:t>
            </a:r>
            <a:r>
              <a:rPr lang="en-US" sz="1200">
                <a:solidFill>
                  <a:srgbClr val="000000"/>
                </a:solidFill>
                <a:ea typeface="SimSun" pitchFamily="2" charset="-122"/>
              </a:rPr>
              <a:t>AGC, Favor Neoplastic includes: AGC - Endocervical - Favor Neoplastic and AGC - Favor Neoplastic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dirty="0">
                <a:solidFill>
                  <a:srgbClr val="FF0000"/>
                </a:solidFill>
              </a:rPr>
              <a:t>HPV Prevalence in ATHENA</a:t>
            </a:r>
          </a:p>
        </p:txBody>
      </p:sp>
      <p:graphicFrame>
        <p:nvGraphicFramePr>
          <p:cNvPr id="3" name="Table 3"/>
          <p:cNvGraphicFramePr>
            <a:graphicFrameLocks noGrp="1"/>
          </p:cNvGraphicFramePr>
          <p:nvPr/>
        </p:nvGraphicFramePr>
        <p:xfrm>
          <a:off x="381000" y="1600200"/>
          <a:ext cx="8401050" cy="4114800"/>
        </p:xfrm>
        <a:graphic>
          <a:graphicData uri="http://schemas.openxmlformats.org/drawingml/2006/table">
            <a:tbl>
              <a:tblPr/>
              <a:tblGrid>
                <a:gridCol w="182517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209336">
                  <a:extLst>
                    <a:ext uri="{9D8B030D-6E8A-4147-A177-3AD203B41FA5}">
                      <a16:colId xmlns="" xmlns:a16="http://schemas.microsoft.com/office/drawing/2014/main" val="20002"/>
                    </a:ext>
                  </a:extLst>
                </a:gridCol>
                <a:gridCol w="982322">
                  <a:extLst>
                    <a:ext uri="{9D8B030D-6E8A-4147-A177-3AD203B41FA5}">
                      <a16:colId xmlns="" xmlns:a16="http://schemas.microsoft.com/office/drawing/2014/main" val="20003"/>
                    </a:ext>
                  </a:extLst>
                </a:gridCol>
                <a:gridCol w="1192950">
                  <a:extLst>
                    <a:ext uri="{9D8B030D-6E8A-4147-A177-3AD203B41FA5}">
                      <a16:colId xmlns="" xmlns:a16="http://schemas.microsoft.com/office/drawing/2014/main" val="20004"/>
                    </a:ext>
                  </a:extLst>
                </a:gridCol>
                <a:gridCol w="998707">
                  <a:extLst>
                    <a:ext uri="{9D8B030D-6E8A-4147-A177-3AD203B41FA5}">
                      <a16:colId xmlns="" xmlns:a16="http://schemas.microsoft.com/office/drawing/2014/main" val="20005"/>
                    </a:ext>
                  </a:extLst>
                </a:gridCol>
                <a:gridCol w="1176565">
                  <a:extLst>
                    <a:ext uri="{9D8B030D-6E8A-4147-A177-3AD203B41FA5}">
                      <a16:colId xmlns="" xmlns:a16="http://schemas.microsoft.com/office/drawing/2014/main" val="20006"/>
                    </a:ext>
                  </a:extLst>
                </a:gridCol>
              </a:tblGrid>
              <a:tr h="508000">
                <a:tc rowSpan="2">
                  <a:txBody>
                    <a:bodyPr/>
                    <a:lstStyle/>
                    <a:p>
                      <a:pPr marL="26988" marR="0" lvl="0" indent="0" algn="l"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Age Groups (Years)</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gridSpan="2">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HPV+</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3A7E"/>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HPV16+</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3A7E"/>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HPV18+</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3A7E"/>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0"/>
                  </a:ext>
                </a:extLst>
              </a:tr>
              <a:tr h="508000">
                <a:tc vMerge="1">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l" defTabSz="914400" rtl="0" eaLnBrk="1" fontAlgn="base" latinLnBrk="0" hangingPunct="1">
                        <a:lnSpc>
                          <a:spcPts val="1200"/>
                        </a:lnSpc>
                        <a:spcBef>
                          <a:spcPts val="200"/>
                        </a:spcBef>
                        <a:spcAft>
                          <a:spcPts val="200"/>
                        </a:spcAft>
                        <a:buClrTx/>
                        <a:buSzTx/>
                        <a:buFontTx/>
                        <a:buNone/>
                        <a:tabLst/>
                      </a:pP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ATHENA</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NMHPVPR*</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ATHENA</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NMHPVPR*</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ATHENA</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  NMHPVPR*</a:t>
                      </a:r>
                      <a:b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rPr>
                        <a:t>%</a:t>
                      </a:r>
                      <a:endParaRPr kumimoji="0" lang="en-US" sz="1400"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C3A7E"/>
                    </a:solidFill>
                  </a:tcPr>
                </a:tc>
                <a:extLst>
                  <a:ext uri="{0D108BD9-81ED-4DB2-BD59-A6C34878D82A}">
                    <a16:rowId xmlns="" xmlns:a16="http://schemas.microsoft.com/office/drawing/2014/main" val="10001"/>
                  </a:ext>
                </a:extLst>
              </a:tr>
              <a:tr h="726821">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l"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Overall Evaluable Primary Screening Subjects</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4127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4127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4127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10.5</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14.2</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2.1</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3.1</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0.8</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0.9</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26821">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l"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25-29</a:t>
                      </a:r>
                      <a:endParaRPr kumimoji="0" lang="en-US" sz="1400" b="1" i="0" u="none" strike="noStrike" cap="none" normalizeH="0" baseline="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4127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4127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4127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21.1</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21.8</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5.3</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5.2</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1.6</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1.4</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26821">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l"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30-49</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4127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4127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4127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9.4</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11.5</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1.7</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2.2</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0.7</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0.7</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26821">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l"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sym typeface="Symbol" panose="05050102010706020507" pitchFamily="18" charset="2"/>
                        </a:rPr>
                        <a:t>≥</a:t>
                      </a: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50</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4127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4127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4127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4127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4127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6.0</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6.9</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0.8</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1.3</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tabLst>
                          <a:tab pos="349250" algn="dec"/>
                        </a:tabLst>
                        <a:defRPr>
                          <a:solidFill>
                            <a:schemeClr val="tx1"/>
                          </a:solidFill>
                          <a:latin typeface="Imago" pitchFamily="2" charset="0"/>
                          <a:cs typeface="Arial" panose="020B0604020202020204" pitchFamily="34" charset="0"/>
                        </a:defRPr>
                      </a:lvl1pPr>
                      <a:lvl2pPr marL="742950" indent="-285750" eaLnBrk="0" hangingPunct="0">
                        <a:spcBef>
                          <a:spcPct val="30000"/>
                        </a:spcBef>
                        <a:tabLst>
                          <a:tab pos="349250" algn="dec"/>
                        </a:tabLst>
                        <a:defRPr>
                          <a:solidFill>
                            <a:schemeClr val="tx1"/>
                          </a:solidFill>
                          <a:latin typeface="Imago" pitchFamily="2" charset="0"/>
                          <a:cs typeface="Arial" panose="020B0604020202020204" pitchFamily="34" charset="0"/>
                        </a:defRPr>
                      </a:lvl2pPr>
                      <a:lvl3pPr marL="11430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3pPr>
                      <a:lvl4pPr marL="16002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4pPr>
                      <a:lvl5pPr marL="2057400" indent="-228600" eaLnBrk="0" hangingPunct="0">
                        <a:spcBef>
                          <a:spcPct val="20000"/>
                        </a:spcBef>
                        <a:tabLst>
                          <a:tab pos="349250" algn="dec"/>
                        </a:tabLst>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tabLst>
                          <a:tab pos="349250" algn="dec"/>
                        </a:tabLst>
                        <a:defRPr>
                          <a:solidFill>
                            <a:schemeClr val="tx1"/>
                          </a:solidFill>
                          <a:latin typeface="Imago" pitchFamily="2" charset="0"/>
                          <a:cs typeface="Arial" panose="020B0604020202020204" pitchFamily="34" charset="0"/>
                        </a:defRPr>
                      </a:lvl9pPr>
                    </a:lstStyle>
                    <a:p>
                      <a:pPr marL="0" marR="0" lvl="0" indent="0" algn="ctr" defTabSz="914400" rtl="0" eaLnBrk="1" fontAlgn="base" latinLnBrk="0" hangingPunct="1">
                        <a:lnSpc>
                          <a:spcPct val="95000"/>
                        </a:lnSpc>
                        <a:spcBef>
                          <a:spcPts val="600"/>
                        </a:spcBef>
                        <a:spcAft>
                          <a:spcPts val="600"/>
                        </a:spcAft>
                        <a:buClrTx/>
                        <a:buSzTx/>
                        <a:buFontTx/>
                        <a:buNone/>
                        <a:tabLst>
                          <a:tab pos="349250" algn="dec"/>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0.4</a:t>
                      </a:r>
                      <a:endParaRPr kumimoji="0" lang="en-US" sz="1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6988" eaLnBrk="0" hangingPunct="0">
                        <a:spcBef>
                          <a:spcPct val="75000"/>
                        </a:spcBef>
                        <a:buSzPct val="100000"/>
                        <a:defRPr>
                          <a:solidFill>
                            <a:schemeClr val="tx1"/>
                          </a:solidFill>
                          <a:latin typeface="Imago" pitchFamily="2" charset="0"/>
                          <a:cs typeface="Arial" panose="020B0604020202020204" pitchFamily="34" charset="0"/>
                        </a:defRPr>
                      </a:lvl1pPr>
                      <a:lvl2pPr marL="742950" indent="-285750" eaLnBrk="0" hangingPunct="0">
                        <a:spcBef>
                          <a:spcPct val="30000"/>
                        </a:spcBef>
                        <a:defRPr>
                          <a:solidFill>
                            <a:schemeClr val="tx1"/>
                          </a:solidFill>
                          <a:latin typeface="Imago" pitchFamily="2" charset="0"/>
                          <a:cs typeface="Arial" panose="020B0604020202020204" pitchFamily="34" charset="0"/>
                        </a:defRPr>
                      </a:lvl2pPr>
                      <a:lvl3pPr marL="1143000" indent="-228600" eaLnBrk="0" hangingPunct="0">
                        <a:spcBef>
                          <a:spcPct val="20000"/>
                        </a:spcBef>
                        <a:defRPr>
                          <a:solidFill>
                            <a:schemeClr val="tx1"/>
                          </a:solidFill>
                          <a:latin typeface="Imago" pitchFamily="2" charset="0"/>
                          <a:cs typeface="Arial" panose="020B0604020202020204" pitchFamily="34" charset="0"/>
                        </a:defRPr>
                      </a:lvl3pPr>
                      <a:lvl4pPr marL="1600200" indent="-228600" eaLnBrk="0" hangingPunct="0">
                        <a:spcBef>
                          <a:spcPct val="20000"/>
                        </a:spcBef>
                        <a:defRPr>
                          <a:solidFill>
                            <a:schemeClr val="tx1"/>
                          </a:solidFill>
                          <a:latin typeface="Imago" pitchFamily="2" charset="0"/>
                          <a:cs typeface="Arial" panose="020B0604020202020204" pitchFamily="34" charset="0"/>
                        </a:defRPr>
                      </a:lvl4pPr>
                      <a:lvl5pPr marL="2057400" indent="-228600" eaLnBrk="0" hangingPunct="0">
                        <a:spcBef>
                          <a:spcPct val="20000"/>
                        </a:spcBef>
                        <a:defRPr>
                          <a:solidFill>
                            <a:schemeClr val="tx1"/>
                          </a:solidFill>
                          <a:latin typeface="Imago" pitchFamily="2"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Imago" pitchFamily="2" charset="0"/>
                          <a:cs typeface="Arial" panose="020B0604020202020204" pitchFamily="34" charset="0"/>
                        </a:defRPr>
                      </a:lvl9pPr>
                    </a:lstStyle>
                    <a:p>
                      <a:pPr marL="26988" marR="0" lvl="0" indent="0" algn="ctr" defTabSz="914400" rtl="0" eaLnBrk="1" fontAlgn="base" latinLnBrk="0" hangingPunct="1">
                        <a:lnSpc>
                          <a:spcPct val="95000"/>
                        </a:lnSpc>
                        <a:spcBef>
                          <a:spcPts val="600"/>
                        </a:spcBef>
                        <a:spcAft>
                          <a:spcPts val="600"/>
                        </a:spcAft>
                        <a:buClrTx/>
                        <a:buSzTx/>
                        <a:buFontTx/>
                        <a:buNone/>
                        <a:tabLst/>
                      </a:pPr>
                      <a:r>
                        <a:rPr kumimoji="0" lang="en-US"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Arial" panose="020B0604020202020204" pitchFamily="34" charset="0"/>
                        </a:rPr>
                        <a:t>0.5</a:t>
                      </a:r>
                      <a:endParaRPr kumimoji="0" 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48178" name="TextBox 3"/>
          <p:cNvSpPr txBox="1">
            <a:spLocks noChangeArrowheads="1"/>
          </p:cNvSpPr>
          <p:nvPr/>
        </p:nvSpPr>
        <p:spPr bwMode="auto">
          <a:xfrm>
            <a:off x="311150" y="5883275"/>
            <a:ext cx="8301038" cy="714375"/>
          </a:xfrm>
          <a:prstGeom prst="rect">
            <a:avLst/>
          </a:prstGeom>
          <a:noFill/>
          <a:ln w="9525">
            <a:noFill/>
            <a:miter lim="800000"/>
            <a:headEnd/>
            <a:tailEnd/>
          </a:ln>
        </p:spPr>
        <p:txBody>
          <a:bodyPr>
            <a:spAutoFit/>
          </a:bodyPr>
          <a:lstStyle/>
          <a:p>
            <a:pPr>
              <a:buFont typeface="Arial" pitchFamily="34" charset="0"/>
              <a:buNone/>
            </a:pPr>
            <a:r>
              <a:rPr lang="en-US" sz="1200">
                <a:solidFill>
                  <a:srgbClr val="000000"/>
                </a:solidFill>
              </a:rPr>
              <a:t>*New Mexico HPV Pap Registry; assumed that carcinogenic HPV+ (HPV 16, 18, 31, 33, 39, 45, 52, 56, 58, 59, and 68)  in NMHPVPR was equivalent to HPV+ (HPV 16, 18, 31, 33, 35, 39, 45, 51, 52, 56, 58, 66, and 68) in ATHENA</a:t>
            </a:r>
          </a:p>
          <a:p>
            <a:pPr>
              <a:lnSpc>
                <a:spcPct val="95000"/>
              </a:lnSpc>
              <a:spcBef>
                <a:spcPts val="600"/>
              </a:spcBef>
              <a:spcAft>
                <a:spcPts val="600"/>
              </a:spcAft>
              <a:buFont typeface="Arial" pitchFamily="34" charset="0"/>
              <a:buNone/>
            </a:pPr>
            <a:r>
              <a:rPr lang="en-US" sz="1200"/>
              <a:t>Wheeler C et al. </a:t>
            </a:r>
            <a:r>
              <a:rPr lang="en-US" sz="1200" i="1"/>
              <a:t>Int. J. Cancer</a:t>
            </a:r>
            <a:r>
              <a:rPr lang="en-US" sz="1200"/>
              <a:t>: 2013;132:198–207 </a:t>
            </a:r>
          </a:p>
        </p:txBody>
      </p:sp>
      <p:sp>
        <p:nvSpPr>
          <p:cNvPr id="5" name="Rounded Rectangle 4"/>
          <p:cNvSpPr/>
          <p:nvPr/>
        </p:nvSpPr>
        <p:spPr>
          <a:xfrm>
            <a:off x="3327400"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5514975"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ounded Rectangle 6"/>
          <p:cNvSpPr/>
          <p:nvPr/>
        </p:nvSpPr>
        <p:spPr>
          <a:xfrm>
            <a:off x="7702550"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7"/>
          <p:cNvSpPr/>
          <p:nvPr/>
        </p:nvSpPr>
        <p:spPr>
          <a:xfrm>
            <a:off x="2235200"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422775"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ounded Rectangle 9"/>
          <p:cNvSpPr/>
          <p:nvPr/>
        </p:nvSpPr>
        <p:spPr>
          <a:xfrm>
            <a:off x="6608763"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ounded Rectangle 10"/>
          <p:cNvSpPr/>
          <p:nvPr/>
        </p:nvSpPr>
        <p:spPr>
          <a:xfrm>
            <a:off x="3328988"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ounded Rectangle 11"/>
          <p:cNvSpPr/>
          <p:nvPr/>
        </p:nvSpPr>
        <p:spPr>
          <a:xfrm>
            <a:off x="5514975"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ounded Rectangle 12"/>
          <p:cNvSpPr/>
          <p:nvPr/>
        </p:nvSpPr>
        <p:spPr>
          <a:xfrm>
            <a:off x="7702550" y="3678238"/>
            <a:ext cx="996950" cy="1884362"/>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ounded Rectangle 13"/>
          <p:cNvSpPr/>
          <p:nvPr/>
        </p:nvSpPr>
        <p:spPr>
          <a:xfrm>
            <a:off x="2233613"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ounded Rectangle 14"/>
          <p:cNvSpPr/>
          <p:nvPr/>
        </p:nvSpPr>
        <p:spPr>
          <a:xfrm>
            <a:off x="4421188"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ounded Rectangle 15"/>
          <p:cNvSpPr/>
          <p:nvPr/>
        </p:nvSpPr>
        <p:spPr>
          <a:xfrm>
            <a:off x="6608763" y="2949575"/>
            <a:ext cx="996950" cy="444500"/>
          </a:xfrm>
          <a:prstGeom prst="roundRect">
            <a:avLst/>
          </a:prstGeom>
          <a:noFill/>
          <a:ln w="38100">
            <a:solidFill>
              <a:srgbClr val="F69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xit" presetSubtype="0" fill="hold" grpId="1" nodeType="withEffect">
                                  <p:stCondLst>
                                    <p:cond delay="0"/>
                                  </p:stCondLst>
                                  <p:childTnLst>
                                    <p:animEffect transition="out" filter="fade">
                                      <p:cBhvr>
                                        <p:cTn id="26" dur="250"/>
                                        <p:tgtEl>
                                          <p:spTgt spid="14"/>
                                        </p:tgtEl>
                                      </p:cBhvr>
                                    </p:animEffect>
                                    <p:set>
                                      <p:cBhvr>
                                        <p:cTn id="27" dur="1" fill="hold">
                                          <p:stCondLst>
                                            <p:cond delay="24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15"/>
                                        </p:tgtEl>
                                      </p:cBhvr>
                                    </p:animEffect>
                                    <p:set>
                                      <p:cBhvr>
                                        <p:cTn id="30" dur="1" fill="hold">
                                          <p:stCondLst>
                                            <p:cond delay="249"/>
                                          </p:stCondLst>
                                        </p:cTn>
                                        <p:tgtEl>
                                          <p:spTgt spid="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par>
                                <p:cTn id="45" presetID="10" presetClass="exit" presetSubtype="0" fill="hold" grpId="1" nodeType="withEffect">
                                  <p:stCondLst>
                                    <p:cond delay="0"/>
                                  </p:stCondLst>
                                  <p:childTnLst>
                                    <p:animEffect transition="out" filter="fade">
                                      <p:cBhvr>
                                        <p:cTn id="46" dur="250"/>
                                        <p:tgtEl>
                                          <p:spTgt spid="5"/>
                                        </p:tgtEl>
                                      </p:cBhvr>
                                    </p:animEffect>
                                    <p:set>
                                      <p:cBhvr>
                                        <p:cTn id="47" dur="1" fill="hold">
                                          <p:stCondLst>
                                            <p:cond delay="24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50"/>
                                        <p:tgtEl>
                                          <p:spTgt spid="6"/>
                                        </p:tgtEl>
                                      </p:cBhvr>
                                    </p:animEffect>
                                    <p:set>
                                      <p:cBhvr>
                                        <p:cTn id="50" dur="1" fill="hold">
                                          <p:stCondLst>
                                            <p:cond delay="24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50"/>
                                        <p:tgtEl>
                                          <p:spTgt spid="7"/>
                                        </p:tgtEl>
                                      </p:cBhvr>
                                    </p:animEffect>
                                    <p:set>
                                      <p:cBhvr>
                                        <p:cTn id="53" dur="1" fill="hold">
                                          <p:stCondLst>
                                            <p:cond delay="24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250"/>
                                        <p:tgtEl>
                                          <p:spTgt spid="13"/>
                                        </p:tgtEl>
                                      </p:cBhvr>
                                    </p:animEffect>
                                  </p:childTnLst>
                                </p:cTn>
                              </p:par>
                              <p:par>
                                <p:cTn id="65" presetID="10" presetClass="exit" presetSubtype="0" fill="hold" grpId="1" nodeType="withEffect">
                                  <p:stCondLst>
                                    <p:cond delay="0"/>
                                  </p:stCondLst>
                                  <p:childTnLst>
                                    <p:animEffect transition="out" filter="fade">
                                      <p:cBhvr>
                                        <p:cTn id="66" dur="250"/>
                                        <p:tgtEl>
                                          <p:spTgt spid="8"/>
                                        </p:tgtEl>
                                      </p:cBhvr>
                                    </p:animEffect>
                                    <p:set>
                                      <p:cBhvr>
                                        <p:cTn id="67" dur="1" fill="hold">
                                          <p:stCondLst>
                                            <p:cond delay="249"/>
                                          </p:stCondLst>
                                        </p:cTn>
                                        <p:tgtEl>
                                          <p:spTgt spid="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50"/>
                                        <p:tgtEl>
                                          <p:spTgt spid="9"/>
                                        </p:tgtEl>
                                      </p:cBhvr>
                                    </p:animEffect>
                                    <p:set>
                                      <p:cBhvr>
                                        <p:cTn id="70" dur="1" fill="hold">
                                          <p:stCondLst>
                                            <p:cond delay="249"/>
                                          </p:stCondLst>
                                        </p:cTn>
                                        <p:tgtEl>
                                          <p:spTgt spid="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50"/>
                                        <p:tgtEl>
                                          <p:spTgt spid="10"/>
                                        </p:tgtEl>
                                      </p:cBhvr>
                                    </p:animEffect>
                                    <p:set>
                                      <p:cBhvr>
                                        <p:cTn id="73"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P spid="14" grpId="1" animBg="1"/>
      <p:bldP spid="15" grpId="0" animBg="1"/>
      <p:bldP spid="15" grpId="1"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6697663" y="3738563"/>
            <a:ext cx="0" cy="258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155" name="Title 1"/>
          <p:cNvSpPr>
            <a:spLocks noGrp="1"/>
          </p:cNvSpPr>
          <p:nvPr>
            <p:ph type="title"/>
          </p:nvPr>
        </p:nvSpPr>
        <p:spPr/>
        <p:txBody>
          <a:bodyPr/>
          <a:lstStyle/>
          <a:p>
            <a:r>
              <a:rPr lang="en-US" b="1" dirty="0">
                <a:solidFill>
                  <a:srgbClr val="FF0000"/>
                </a:solidFill>
              </a:rPr>
              <a:t>ATHENA Patient Flow</a:t>
            </a:r>
            <a:br>
              <a:rPr lang="en-US" b="1" dirty="0">
                <a:solidFill>
                  <a:srgbClr val="FF0000"/>
                </a:solidFill>
              </a:rPr>
            </a:br>
            <a:r>
              <a:rPr lang="en-US" sz="2400" b="1" dirty="0">
                <a:solidFill>
                  <a:srgbClr val="FF0000"/>
                </a:solidFill>
              </a:rPr>
              <a:t>Cross-sectional Phase for Primary HPV Effectiveness</a:t>
            </a:r>
          </a:p>
        </p:txBody>
      </p:sp>
      <p:cxnSp>
        <p:nvCxnSpPr>
          <p:cNvPr id="49156" name="AutoShape 38"/>
          <p:cNvCxnSpPr>
            <a:cxnSpLocks noChangeShapeType="1"/>
          </p:cNvCxnSpPr>
          <p:nvPr/>
        </p:nvCxnSpPr>
        <p:spPr bwMode="gray">
          <a:xfrm rot="5400000">
            <a:off x="3003551" y="2838450"/>
            <a:ext cx="322262" cy="1587"/>
          </a:xfrm>
          <a:prstGeom prst="straightConnector1">
            <a:avLst/>
          </a:prstGeom>
          <a:noFill/>
          <a:ln w="28575" algn="ctr">
            <a:solidFill>
              <a:srgbClr val="000000"/>
            </a:solidFill>
            <a:round/>
            <a:headEnd/>
            <a:tailEnd type="triangle" w="med" len="med"/>
          </a:ln>
        </p:spPr>
      </p:cxnSp>
      <p:cxnSp>
        <p:nvCxnSpPr>
          <p:cNvPr id="49157" name="AutoShape 38"/>
          <p:cNvCxnSpPr>
            <a:cxnSpLocks noChangeShapeType="1"/>
          </p:cNvCxnSpPr>
          <p:nvPr/>
        </p:nvCxnSpPr>
        <p:spPr bwMode="gray">
          <a:xfrm rot="16200000" flipH="1">
            <a:off x="6565107" y="2826544"/>
            <a:ext cx="298450" cy="1587"/>
          </a:xfrm>
          <a:prstGeom prst="straightConnector1">
            <a:avLst/>
          </a:prstGeom>
          <a:noFill/>
          <a:ln w="28575" algn="ctr">
            <a:solidFill>
              <a:srgbClr val="000000"/>
            </a:solidFill>
            <a:round/>
            <a:headEnd/>
            <a:tailEnd type="triangle" w="med" len="med"/>
          </a:ln>
        </p:spPr>
      </p:cxnSp>
      <p:sp>
        <p:nvSpPr>
          <p:cNvPr id="49158" name="Text Box 35"/>
          <p:cNvSpPr txBox="1">
            <a:spLocks noChangeArrowheads="1"/>
          </p:cNvSpPr>
          <p:nvPr/>
        </p:nvSpPr>
        <p:spPr bwMode="gray">
          <a:xfrm>
            <a:off x="401638" y="4021138"/>
            <a:ext cx="1292225" cy="538162"/>
          </a:xfrm>
          <a:prstGeom prst="rect">
            <a:avLst/>
          </a:prstGeom>
          <a:noFill/>
          <a:ln w="9525">
            <a:noFill/>
            <a:miter lim="800000"/>
            <a:headEnd/>
            <a:tailEnd/>
          </a:ln>
        </p:spPr>
        <p:txBody>
          <a:bodyPr wrap="none" lIns="0" tIns="91440" bIns="91440" anchor="ctr"/>
          <a:lstStyle/>
          <a:p>
            <a:pPr marL="177800" indent="-177800" algn="ctr">
              <a:spcBef>
                <a:spcPct val="50000"/>
              </a:spcBef>
              <a:buClr>
                <a:srgbClr val="00925B"/>
              </a:buClr>
            </a:pPr>
            <a:r>
              <a:rPr lang="en-US" sz="1400" b="1">
                <a:solidFill>
                  <a:srgbClr val="000000"/>
                </a:solidFill>
                <a:ea typeface="ＭＳ Ｐゴシック" pitchFamily="34" charset="-128"/>
              </a:rPr>
              <a:t>Not</a:t>
            </a:r>
            <a:br>
              <a:rPr lang="en-US" sz="1400" b="1">
                <a:solidFill>
                  <a:srgbClr val="000000"/>
                </a:solidFill>
                <a:ea typeface="ＭＳ Ｐゴシック" pitchFamily="34" charset="-128"/>
              </a:rPr>
            </a:br>
            <a:r>
              <a:rPr lang="en-US" sz="1400" b="1">
                <a:solidFill>
                  <a:srgbClr val="000000"/>
                </a:solidFill>
                <a:ea typeface="ＭＳ Ｐゴシック" pitchFamily="34" charset="-128"/>
              </a:rPr>
              <a:t>Randomized</a:t>
            </a:r>
          </a:p>
        </p:txBody>
      </p:sp>
      <p:sp>
        <p:nvSpPr>
          <p:cNvPr id="49159" name="Line 4"/>
          <p:cNvSpPr>
            <a:spLocks noChangeShapeType="1"/>
          </p:cNvSpPr>
          <p:nvPr/>
        </p:nvSpPr>
        <p:spPr bwMode="gray">
          <a:xfrm>
            <a:off x="1751013" y="3011488"/>
            <a:ext cx="0" cy="2598737"/>
          </a:xfrm>
          <a:prstGeom prst="line">
            <a:avLst/>
          </a:prstGeom>
          <a:noFill/>
          <a:ln w="28575" algn="ctr">
            <a:solidFill>
              <a:schemeClr val="tx1"/>
            </a:solidFill>
            <a:round/>
            <a:headEnd/>
            <a:tailEnd type="triangle" w="med" len="med"/>
          </a:ln>
        </p:spPr>
        <p:txBody>
          <a:bodyPr/>
          <a:lstStyle/>
          <a:p>
            <a:endParaRPr lang="tr-TR"/>
          </a:p>
        </p:txBody>
      </p:sp>
      <p:sp>
        <p:nvSpPr>
          <p:cNvPr id="49160" name="AutoShape 7"/>
          <p:cNvSpPr>
            <a:spLocks noChangeArrowheads="1"/>
          </p:cNvSpPr>
          <p:nvPr/>
        </p:nvSpPr>
        <p:spPr bwMode="gray">
          <a:xfrm>
            <a:off x="1595438" y="2570163"/>
            <a:ext cx="2535237" cy="441325"/>
          </a:xfrm>
          <a:prstGeom prst="roundRect">
            <a:avLst>
              <a:gd name="adj" fmla="val 16667"/>
            </a:avLst>
          </a:prstGeom>
          <a:solidFill>
            <a:srgbClr val="0066FF"/>
          </a:solidFill>
          <a:ln w="12700">
            <a:solidFill>
              <a:schemeClr val="tx1"/>
            </a:solidFill>
            <a:miter lim="800000"/>
            <a:headEnd/>
            <a:tailEnd/>
          </a:ln>
        </p:spPr>
        <p:txBody>
          <a:bodyPr lIns="18000" tIns="18000" rIns="18000" bIns="18000" anchor="ctr"/>
          <a:lstStyle/>
          <a:p>
            <a:pPr algn="ctr">
              <a:spcBef>
                <a:spcPct val="50000"/>
              </a:spcBef>
            </a:pPr>
            <a:r>
              <a:rPr lang="en-US" sz="1400" b="1">
                <a:solidFill>
                  <a:srgbClr val="FFFFFF"/>
                </a:solidFill>
              </a:rPr>
              <a:t>Normal Pap </a:t>
            </a:r>
            <a:r>
              <a:rPr lang="en-US" sz="1400" b="1" i="1">
                <a:solidFill>
                  <a:srgbClr val="FFFFFF"/>
                </a:solidFill>
              </a:rPr>
              <a:t>and </a:t>
            </a:r>
            <a:r>
              <a:rPr lang="en-US" sz="1400" b="1">
                <a:solidFill>
                  <a:srgbClr val="FFFFFF"/>
                </a:solidFill>
              </a:rPr>
              <a:t>hrHPV (-)</a:t>
            </a:r>
          </a:p>
        </p:txBody>
      </p:sp>
      <p:sp>
        <p:nvSpPr>
          <p:cNvPr id="49161" name="AutoShape 6"/>
          <p:cNvSpPr>
            <a:spLocks noChangeArrowheads="1"/>
          </p:cNvSpPr>
          <p:nvPr/>
        </p:nvSpPr>
        <p:spPr bwMode="gray">
          <a:xfrm>
            <a:off x="2536825" y="1476375"/>
            <a:ext cx="4489450" cy="657225"/>
          </a:xfrm>
          <a:prstGeom prst="roundRect">
            <a:avLst>
              <a:gd name="adj" fmla="val 16667"/>
            </a:avLst>
          </a:prstGeom>
          <a:solidFill>
            <a:srgbClr val="9E9E9E"/>
          </a:solidFill>
          <a:ln w="12700">
            <a:solidFill>
              <a:schemeClr val="tx1"/>
            </a:solidFill>
            <a:round/>
            <a:headEnd/>
            <a:tailEnd/>
          </a:ln>
        </p:spPr>
        <p:txBody>
          <a:bodyPr lIns="18000" tIns="18000" rIns="18000" bIns="18000" anchor="ctr"/>
          <a:lstStyle/>
          <a:p>
            <a:pPr algn="ctr">
              <a:spcBef>
                <a:spcPts val="300"/>
              </a:spcBef>
            </a:pPr>
            <a:r>
              <a:rPr lang="en-US" sz="1600" b="1">
                <a:solidFill>
                  <a:srgbClr val="FFFFFF"/>
                </a:solidFill>
              </a:rPr>
              <a:t>Women ≥25 years visiting for routine exam </a:t>
            </a:r>
          </a:p>
          <a:p>
            <a:pPr algn="ctr">
              <a:spcBef>
                <a:spcPts val="300"/>
              </a:spcBef>
            </a:pPr>
            <a:r>
              <a:rPr lang="en-US" sz="1400" b="1">
                <a:solidFill>
                  <a:srgbClr val="FFFFFF"/>
                </a:solidFill>
              </a:rPr>
              <a:t>n=42,209     40,944 evaluable women</a:t>
            </a:r>
          </a:p>
        </p:txBody>
      </p:sp>
      <p:sp>
        <p:nvSpPr>
          <p:cNvPr id="49162" name="AutoShape 7"/>
          <p:cNvSpPr>
            <a:spLocks noChangeArrowheads="1"/>
          </p:cNvSpPr>
          <p:nvPr/>
        </p:nvSpPr>
        <p:spPr bwMode="gray">
          <a:xfrm>
            <a:off x="5446713" y="2570163"/>
            <a:ext cx="2536825" cy="441325"/>
          </a:xfrm>
          <a:prstGeom prst="roundRect">
            <a:avLst>
              <a:gd name="adj" fmla="val 16667"/>
            </a:avLst>
          </a:prstGeom>
          <a:solidFill>
            <a:srgbClr val="0066FF"/>
          </a:solidFill>
          <a:ln w="12700">
            <a:solidFill>
              <a:schemeClr val="tx1"/>
            </a:solidFill>
            <a:miter lim="800000"/>
            <a:headEnd/>
            <a:tailEnd/>
          </a:ln>
        </p:spPr>
        <p:txBody>
          <a:bodyPr lIns="18000" tIns="18000" rIns="18000" bIns="18000" anchor="ctr"/>
          <a:lstStyle/>
          <a:p>
            <a:pPr algn="ctr">
              <a:spcBef>
                <a:spcPct val="50000"/>
              </a:spcBef>
            </a:pPr>
            <a:r>
              <a:rPr lang="en-US" sz="1400" b="1">
                <a:solidFill>
                  <a:srgbClr val="FFFFFF"/>
                </a:solidFill>
              </a:rPr>
              <a:t>≥ASC-US </a:t>
            </a:r>
            <a:r>
              <a:rPr lang="en-US" sz="1400" b="1" i="1">
                <a:solidFill>
                  <a:srgbClr val="FFFFFF"/>
                </a:solidFill>
              </a:rPr>
              <a:t>or </a:t>
            </a:r>
            <a:r>
              <a:rPr lang="en-US" sz="1400" b="1">
                <a:solidFill>
                  <a:srgbClr val="FFFFFF"/>
                </a:solidFill>
              </a:rPr>
              <a:t>hrHPV (+)</a:t>
            </a:r>
          </a:p>
        </p:txBody>
      </p:sp>
      <p:cxnSp>
        <p:nvCxnSpPr>
          <p:cNvPr id="49163" name="AutoShape 26"/>
          <p:cNvCxnSpPr>
            <a:cxnSpLocks noChangeShapeType="1"/>
          </p:cNvCxnSpPr>
          <p:nvPr/>
        </p:nvCxnSpPr>
        <p:spPr bwMode="gray">
          <a:xfrm>
            <a:off x="3843338" y="3522663"/>
            <a:ext cx="1889125" cy="0"/>
          </a:xfrm>
          <a:prstGeom prst="straightConnector1">
            <a:avLst/>
          </a:prstGeom>
          <a:noFill/>
          <a:ln w="28575" algn="ctr">
            <a:solidFill>
              <a:srgbClr val="000000"/>
            </a:solidFill>
            <a:round/>
            <a:headEnd/>
            <a:tailEnd type="triangle" w="med" len="med"/>
          </a:ln>
        </p:spPr>
      </p:cxnSp>
      <p:sp>
        <p:nvSpPr>
          <p:cNvPr id="71" name="AutoShape 8"/>
          <p:cNvSpPr>
            <a:spLocks noChangeArrowheads="1"/>
          </p:cNvSpPr>
          <p:nvPr/>
        </p:nvSpPr>
        <p:spPr bwMode="gray">
          <a:xfrm>
            <a:off x="1863725" y="3284538"/>
            <a:ext cx="2435225" cy="688975"/>
          </a:xfrm>
          <a:prstGeom prst="roundRect">
            <a:avLst/>
          </a:prstGeom>
          <a:solidFill>
            <a:schemeClr val="accent5">
              <a:lumMod val="40000"/>
              <a:lumOff val="60000"/>
            </a:schemeClr>
          </a:solidFill>
          <a:ln w="9525">
            <a:solidFill>
              <a:srgbClr val="000000"/>
            </a:solidFill>
            <a:miter lim="800000"/>
            <a:headEnd/>
            <a:tailEnd/>
          </a:ln>
        </p:spPr>
        <p:txBody>
          <a:bodyPr lIns="18000" tIns="18000" rIns="18000" bIns="18000" anchor="ctr"/>
          <a:lstStyle/>
          <a:p>
            <a:pPr algn="ctr">
              <a:lnSpc>
                <a:spcPct val="90000"/>
              </a:lnSpc>
              <a:spcBef>
                <a:spcPct val="50000"/>
              </a:spcBef>
              <a:defRPr/>
            </a:pPr>
            <a:r>
              <a:rPr lang="en-US" sz="1400" b="1" dirty="0">
                <a:solidFill>
                  <a:srgbClr val="000000"/>
                </a:solidFill>
                <a:latin typeface="Arial"/>
              </a:rPr>
              <a:t>Randomized &amp; proceeded to colposcopy</a:t>
            </a:r>
            <a:br>
              <a:rPr lang="en-US" sz="1400" b="1" dirty="0">
                <a:solidFill>
                  <a:srgbClr val="000000"/>
                </a:solidFill>
                <a:latin typeface="Arial"/>
              </a:rPr>
            </a:br>
            <a:r>
              <a:rPr lang="en-US" sz="1400" b="1" dirty="0">
                <a:solidFill>
                  <a:srgbClr val="000000"/>
                </a:solidFill>
                <a:latin typeface="Arial"/>
              </a:rPr>
              <a:t>n=892 (86%)</a:t>
            </a:r>
          </a:p>
        </p:txBody>
      </p:sp>
      <p:sp>
        <p:nvSpPr>
          <p:cNvPr id="72" name="AutoShape 5"/>
          <p:cNvSpPr>
            <a:spLocks noChangeArrowheads="1"/>
          </p:cNvSpPr>
          <p:nvPr/>
        </p:nvSpPr>
        <p:spPr bwMode="gray">
          <a:xfrm>
            <a:off x="1019175" y="5610225"/>
            <a:ext cx="1462088" cy="431800"/>
          </a:xfrm>
          <a:prstGeom prst="roundRect">
            <a:avLst/>
          </a:prstGeom>
          <a:solidFill>
            <a:schemeClr val="accent6"/>
          </a:solidFill>
          <a:ln w="9525">
            <a:solidFill>
              <a:srgbClr val="000000"/>
            </a:solidFill>
            <a:miter lim="800000"/>
            <a:headEnd/>
            <a:tailEnd/>
          </a:ln>
        </p:spPr>
        <p:txBody>
          <a:bodyPr lIns="18000" tIns="18000" rIns="18000" bIns="18000" anchor="ctr"/>
          <a:lstStyle/>
          <a:p>
            <a:pPr algn="ctr">
              <a:spcBef>
                <a:spcPct val="50000"/>
              </a:spcBef>
              <a:defRPr/>
            </a:pPr>
            <a:r>
              <a:rPr lang="en-US" sz="1600" b="1" dirty="0">
                <a:solidFill>
                  <a:prstClr val="white"/>
                </a:solidFill>
                <a:latin typeface="Arial"/>
              </a:rPr>
              <a:t>Exit study</a:t>
            </a:r>
          </a:p>
        </p:txBody>
      </p:sp>
      <p:cxnSp>
        <p:nvCxnSpPr>
          <p:cNvPr id="49166" name="Elbow Connector 60"/>
          <p:cNvCxnSpPr>
            <a:cxnSpLocks noChangeShapeType="1"/>
            <a:stCxn id="49175" idx="2"/>
          </p:cNvCxnSpPr>
          <p:nvPr/>
        </p:nvCxnSpPr>
        <p:spPr bwMode="auto">
          <a:xfrm rot="5400000">
            <a:off x="2928938" y="4140200"/>
            <a:ext cx="1238250" cy="2133600"/>
          </a:xfrm>
          <a:prstGeom prst="bentConnector2">
            <a:avLst/>
          </a:prstGeom>
          <a:noFill/>
          <a:ln w="28575" algn="ctr">
            <a:solidFill>
              <a:schemeClr val="tx1"/>
            </a:solidFill>
            <a:round/>
            <a:headEnd/>
            <a:tailEnd type="triangle" w="med" len="med"/>
          </a:ln>
        </p:spPr>
      </p:cxnSp>
      <p:cxnSp>
        <p:nvCxnSpPr>
          <p:cNvPr id="49167" name="Elbow Connector 14"/>
          <p:cNvCxnSpPr>
            <a:cxnSpLocks noChangeShapeType="1"/>
          </p:cNvCxnSpPr>
          <p:nvPr/>
        </p:nvCxnSpPr>
        <p:spPr bwMode="auto">
          <a:xfrm rot="16200000" flipH="1">
            <a:off x="5530056" y="1385094"/>
            <a:ext cx="436563" cy="1933575"/>
          </a:xfrm>
          <a:prstGeom prst="bentConnector3">
            <a:avLst>
              <a:gd name="adj1" fmla="val 50000"/>
            </a:avLst>
          </a:prstGeom>
          <a:noFill/>
          <a:ln w="28575" algn="ctr">
            <a:solidFill>
              <a:srgbClr val="000000"/>
            </a:solidFill>
            <a:round/>
            <a:headEnd/>
            <a:tailEnd type="triangle" w="med" len="med"/>
          </a:ln>
        </p:spPr>
      </p:cxnSp>
      <p:cxnSp>
        <p:nvCxnSpPr>
          <p:cNvPr id="49168" name="Elbow Connector 14"/>
          <p:cNvCxnSpPr>
            <a:cxnSpLocks noChangeShapeType="1"/>
          </p:cNvCxnSpPr>
          <p:nvPr/>
        </p:nvCxnSpPr>
        <p:spPr bwMode="auto">
          <a:xfrm rot="5400000">
            <a:off x="3603625" y="1392238"/>
            <a:ext cx="436563" cy="1919287"/>
          </a:xfrm>
          <a:prstGeom prst="bentConnector3">
            <a:avLst>
              <a:gd name="adj1" fmla="val 50000"/>
            </a:avLst>
          </a:prstGeom>
          <a:noFill/>
          <a:ln w="28575" algn="ctr">
            <a:solidFill>
              <a:srgbClr val="000000"/>
            </a:solidFill>
            <a:round/>
            <a:headEnd/>
            <a:tailEnd type="triangle" w="med" len="med"/>
          </a:ln>
        </p:spPr>
      </p:cxnSp>
      <p:sp>
        <p:nvSpPr>
          <p:cNvPr id="83" name="AutoShape 8"/>
          <p:cNvSpPr>
            <a:spLocks noChangeArrowheads="1"/>
          </p:cNvSpPr>
          <p:nvPr/>
        </p:nvSpPr>
        <p:spPr bwMode="gray">
          <a:xfrm>
            <a:off x="5722938" y="3284538"/>
            <a:ext cx="1979612" cy="476250"/>
          </a:xfrm>
          <a:prstGeom prst="roundRect">
            <a:avLst/>
          </a:prstGeom>
          <a:solidFill>
            <a:schemeClr val="accent5">
              <a:lumMod val="40000"/>
              <a:lumOff val="60000"/>
            </a:schemeClr>
          </a:solidFill>
          <a:ln w="9525">
            <a:solidFill>
              <a:srgbClr val="000000"/>
            </a:solidFill>
            <a:miter lim="800000"/>
            <a:headEnd/>
            <a:tailEnd/>
          </a:ln>
        </p:spPr>
        <p:txBody>
          <a:bodyPr lIns="18000" tIns="18000" rIns="18000" bIns="18000" anchor="ctr"/>
          <a:lstStyle/>
          <a:p>
            <a:pPr algn="ctr">
              <a:lnSpc>
                <a:spcPct val="90000"/>
              </a:lnSpc>
              <a:spcBef>
                <a:spcPct val="50000"/>
              </a:spcBef>
              <a:defRPr/>
            </a:pPr>
            <a:r>
              <a:rPr lang="en-US" sz="1400" b="1" dirty="0">
                <a:solidFill>
                  <a:srgbClr val="000000"/>
                </a:solidFill>
                <a:latin typeface="Arial"/>
              </a:rPr>
              <a:t>Colposcopy</a:t>
            </a:r>
            <a:br>
              <a:rPr lang="en-US" sz="1400" b="1" dirty="0">
                <a:solidFill>
                  <a:srgbClr val="000000"/>
                </a:solidFill>
                <a:latin typeface="Arial"/>
              </a:rPr>
            </a:br>
            <a:r>
              <a:rPr lang="en-US" sz="1400" b="1" dirty="0">
                <a:solidFill>
                  <a:srgbClr val="000000"/>
                </a:solidFill>
                <a:latin typeface="Arial"/>
              </a:rPr>
              <a:t>n=8073 (86%)</a:t>
            </a:r>
          </a:p>
        </p:txBody>
      </p:sp>
      <p:sp>
        <p:nvSpPr>
          <p:cNvPr id="49170" name="AutoShape 5"/>
          <p:cNvSpPr>
            <a:spLocks noChangeArrowheads="1"/>
          </p:cNvSpPr>
          <p:nvPr/>
        </p:nvSpPr>
        <p:spPr bwMode="gray">
          <a:xfrm>
            <a:off x="3865563" y="4762500"/>
            <a:ext cx="1462087" cy="431800"/>
          </a:xfrm>
          <a:prstGeom prst="roundRect">
            <a:avLst>
              <a:gd name="adj" fmla="val 16667"/>
            </a:avLst>
          </a:prstGeom>
          <a:solidFill>
            <a:srgbClr val="9E9E9E"/>
          </a:solidFill>
          <a:ln w="9525">
            <a:solidFill>
              <a:srgbClr val="000000"/>
            </a:solidFill>
            <a:miter lim="800000"/>
            <a:headEnd/>
            <a:tailEnd/>
          </a:ln>
        </p:spPr>
        <p:txBody>
          <a:bodyPr lIns="18000" tIns="18000" rIns="18000" bIns="18000" anchor="ctr"/>
          <a:lstStyle/>
          <a:p>
            <a:pPr algn="ctr">
              <a:spcBef>
                <a:spcPct val="50000"/>
              </a:spcBef>
            </a:pPr>
            <a:r>
              <a:rPr lang="en-US" sz="1600" b="1">
                <a:solidFill>
                  <a:srgbClr val="FFFFFF"/>
                </a:solidFill>
                <a:sym typeface="Symbol" pitchFamily="18" charset="2"/>
              </a:rPr>
              <a:t>≥</a:t>
            </a:r>
            <a:r>
              <a:rPr lang="en-US" sz="1600" b="1">
                <a:solidFill>
                  <a:srgbClr val="FFFFFF"/>
                </a:solidFill>
              </a:rPr>
              <a:t>CIN2=431</a:t>
            </a:r>
          </a:p>
        </p:txBody>
      </p:sp>
      <p:cxnSp>
        <p:nvCxnSpPr>
          <p:cNvPr id="49171" name="Elbow Connector 8"/>
          <p:cNvCxnSpPr>
            <a:cxnSpLocks noChangeShapeType="1"/>
            <a:endCxn id="49172" idx="0"/>
          </p:cNvCxnSpPr>
          <p:nvPr/>
        </p:nvCxnSpPr>
        <p:spPr bwMode="auto">
          <a:xfrm>
            <a:off x="7491413" y="3997325"/>
            <a:ext cx="242887" cy="252413"/>
          </a:xfrm>
          <a:prstGeom prst="bentConnector2">
            <a:avLst/>
          </a:prstGeom>
          <a:noFill/>
          <a:ln w="28575" algn="ctr">
            <a:solidFill>
              <a:srgbClr val="000000"/>
            </a:solidFill>
            <a:round/>
            <a:headEnd/>
            <a:tailEnd type="triangle" w="med" len="med"/>
          </a:ln>
        </p:spPr>
      </p:cxnSp>
      <p:sp>
        <p:nvSpPr>
          <p:cNvPr id="49172" name="AutoShape 13"/>
          <p:cNvSpPr>
            <a:spLocks noChangeArrowheads="1"/>
          </p:cNvSpPr>
          <p:nvPr/>
        </p:nvSpPr>
        <p:spPr bwMode="gray">
          <a:xfrm>
            <a:off x="7094538" y="4249738"/>
            <a:ext cx="1279525" cy="339725"/>
          </a:xfrm>
          <a:prstGeom prst="flowChartDecision">
            <a:avLst/>
          </a:prstGeom>
          <a:noFill/>
          <a:ln w="9525">
            <a:noFill/>
            <a:miter lim="800000"/>
            <a:headEnd/>
            <a:tailEnd/>
          </a:ln>
        </p:spPr>
        <p:txBody>
          <a:bodyPr wrap="none" lIns="18000" tIns="18000" rIns="18000" bIns="18000" anchor="ctr"/>
          <a:lstStyle/>
          <a:p>
            <a:pPr algn="ctr">
              <a:spcBef>
                <a:spcPct val="50000"/>
              </a:spcBef>
            </a:pPr>
            <a:r>
              <a:rPr lang="en-US" b="1">
                <a:solidFill>
                  <a:srgbClr val="000000"/>
                </a:solidFill>
              </a:rPr>
              <a:t>No ≥CIN2</a:t>
            </a:r>
          </a:p>
        </p:txBody>
      </p:sp>
      <p:cxnSp>
        <p:nvCxnSpPr>
          <p:cNvPr id="49173" name="Elbow Connector 8"/>
          <p:cNvCxnSpPr>
            <a:cxnSpLocks noChangeShapeType="1"/>
          </p:cNvCxnSpPr>
          <p:nvPr/>
        </p:nvCxnSpPr>
        <p:spPr bwMode="auto">
          <a:xfrm rot="10800000" flipV="1">
            <a:off x="4614863" y="3997325"/>
            <a:ext cx="1298575" cy="252413"/>
          </a:xfrm>
          <a:prstGeom prst="bentConnector2">
            <a:avLst/>
          </a:prstGeom>
          <a:noFill/>
          <a:ln w="28575" algn="ctr">
            <a:solidFill>
              <a:srgbClr val="000000"/>
            </a:solidFill>
            <a:round/>
            <a:headEnd/>
            <a:tailEnd type="triangle" w="med" len="med"/>
          </a:ln>
        </p:spPr>
      </p:cxnSp>
      <p:cxnSp>
        <p:nvCxnSpPr>
          <p:cNvPr id="58" name="Straight Connector 57"/>
          <p:cNvCxnSpPr/>
          <p:nvPr/>
        </p:nvCxnSpPr>
        <p:spPr>
          <a:xfrm>
            <a:off x="5834063" y="3997325"/>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175" name="AutoShape 13"/>
          <p:cNvSpPr>
            <a:spLocks noChangeArrowheads="1"/>
          </p:cNvSpPr>
          <p:nvPr/>
        </p:nvSpPr>
        <p:spPr bwMode="gray">
          <a:xfrm>
            <a:off x="3975100" y="4249738"/>
            <a:ext cx="1279525" cy="338137"/>
          </a:xfrm>
          <a:prstGeom prst="flowChartDecision">
            <a:avLst/>
          </a:prstGeom>
          <a:noFill/>
          <a:ln w="9525">
            <a:noFill/>
            <a:miter lim="800000"/>
            <a:headEnd/>
            <a:tailEnd/>
          </a:ln>
        </p:spPr>
        <p:txBody>
          <a:bodyPr wrap="none" lIns="18000" tIns="18000" rIns="18000" bIns="18000" anchor="ctr"/>
          <a:lstStyle/>
          <a:p>
            <a:pPr algn="ctr">
              <a:spcBef>
                <a:spcPct val="50000"/>
              </a:spcBef>
            </a:pPr>
            <a:r>
              <a:rPr lang="en-US" b="1">
                <a:solidFill>
                  <a:srgbClr val="000000"/>
                </a:solidFill>
              </a:rPr>
              <a:t>≥CIN2</a:t>
            </a:r>
          </a:p>
        </p:txBody>
      </p:sp>
      <p:cxnSp>
        <p:nvCxnSpPr>
          <p:cNvPr id="49176" name="AutoShape 38"/>
          <p:cNvCxnSpPr>
            <a:cxnSpLocks noChangeShapeType="1"/>
          </p:cNvCxnSpPr>
          <p:nvPr/>
        </p:nvCxnSpPr>
        <p:spPr bwMode="gray">
          <a:xfrm>
            <a:off x="2862263" y="2994025"/>
            <a:ext cx="0" cy="295275"/>
          </a:xfrm>
          <a:prstGeom prst="straightConnector1">
            <a:avLst/>
          </a:prstGeom>
          <a:noFill/>
          <a:ln w="28575" algn="ctr">
            <a:solidFill>
              <a:srgbClr val="000000"/>
            </a:solidFill>
            <a:round/>
            <a:headEnd/>
            <a:tailEnd type="triangle" w="med" len="med"/>
          </a:ln>
        </p:spPr>
      </p:cxnSp>
      <p:cxnSp>
        <p:nvCxnSpPr>
          <p:cNvPr id="49177" name="AutoShape 38"/>
          <p:cNvCxnSpPr>
            <a:cxnSpLocks noChangeShapeType="1"/>
          </p:cNvCxnSpPr>
          <p:nvPr/>
        </p:nvCxnSpPr>
        <p:spPr bwMode="gray">
          <a:xfrm>
            <a:off x="6715125" y="2994025"/>
            <a:ext cx="0" cy="295275"/>
          </a:xfrm>
          <a:prstGeom prst="straightConnector1">
            <a:avLst/>
          </a:prstGeom>
          <a:noFill/>
          <a:ln w="28575" algn="ctr">
            <a:solidFill>
              <a:srgbClr val="000000"/>
            </a:solidFill>
            <a:round/>
            <a:headEnd/>
            <a:tailEnd type="triangle" w="med" len="med"/>
          </a:ln>
        </p:spPr>
      </p:cxnSp>
      <p:cxnSp>
        <p:nvCxnSpPr>
          <p:cNvPr id="6" name="Straight Arrow Connector 5"/>
          <p:cNvCxnSpPr/>
          <p:nvPr/>
        </p:nvCxnSpPr>
        <p:spPr>
          <a:xfrm>
            <a:off x="4046538" y="1938338"/>
            <a:ext cx="161925" cy="0"/>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179" name="TextBox 27"/>
          <p:cNvSpPr txBox="1">
            <a:spLocks noChangeArrowheads="1"/>
          </p:cNvSpPr>
          <p:nvPr/>
        </p:nvSpPr>
        <p:spPr bwMode="auto">
          <a:xfrm>
            <a:off x="381000" y="6400800"/>
            <a:ext cx="5164138" cy="307975"/>
          </a:xfrm>
          <a:prstGeom prst="rect">
            <a:avLst/>
          </a:prstGeom>
          <a:noFill/>
          <a:ln w="9525">
            <a:noFill/>
            <a:miter lim="800000"/>
            <a:headEnd/>
            <a:tailEnd/>
          </a:ln>
        </p:spPr>
        <p:txBody>
          <a:bodyPr>
            <a:spAutoFit/>
          </a:bodyPr>
          <a:lstStyle/>
          <a:p>
            <a:r>
              <a:rPr lang="en-US" sz="1400">
                <a:solidFill>
                  <a:srgbClr val="000000"/>
                </a:solidFill>
                <a:latin typeface="Imago Book"/>
                <a:ea typeface="ＭＳ Ｐゴシック" pitchFamily="34" charset="-128"/>
              </a:rPr>
              <a:t>Wright et al.  Am J Clin Pathol 2011;136:578-586</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697663" y="3641725"/>
            <a:ext cx="0" cy="239713"/>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9"/>
          <p:cNvCxnSpPr>
            <a:cxnSpLocks noChangeShapeType="1"/>
          </p:cNvCxnSpPr>
          <p:nvPr/>
        </p:nvCxnSpPr>
        <p:spPr bwMode="auto">
          <a:xfrm flipH="1">
            <a:off x="6283325" y="6191250"/>
            <a:ext cx="725488" cy="0"/>
          </a:xfrm>
          <a:prstGeom prst="straightConnector1">
            <a:avLst/>
          </a:prstGeom>
          <a:noFill/>
          <a:ln w="28575" algn="ctr">
            <a:solidFill>
              <a:schemeClr val="accent6"/>
            </a:solidFill>
            <a:prstDash val="sysDash"/>
            <a:round/>
            <a:headEnd/>
            <a:tailEnd type="triangle" w="med" len="med"/>
          </a:ln>
          <a:extLst/>
        </p:spPr>
      </p:cxnSp>
      <p:sp>
        <p:nvSpPr>
          <p:cNvPr id="50180" name="Title 1"/>
          <p:cNvSpPr>
            <a:spLocks noGrp="1"/>
          </p:cNvSpPr>
          <p:nvPr>
            <p:ph type="title"/>
          </p:nvPr>
        </p:nvSpPr>
        <p:spPr/>
        <p:txBody>
          <a:bodyPr/>
          <a:lstStyle/>
          <a:p>
            <a:r>
              <a:rPr lang="en-US" b="1" dirty="0">
                <a:solidFill>
                  <a:srgbClr val="FF0000"/>
                </a:solidFill>
              </a:rPr>
              <a:t>ATHENA Patient Flow</a:t>
            </a:r>
            <a:br>
              <a:rPr lang="en-US" b="1" dirty="0">
                <a:solidFill>
                  <a:srgbClr val="FF0000"/>
                </a:solidFill>
              </a:rPr>
            </a:br>
            <a:r>
              <a:rPr lang="en-US" sz="2400" b="1" dirty="0">
                <a:solidFill>
                  <a:srgbClr val="FF0000"/>
                </a:solidFill>
              </a:rPr>
              <a:t>3 Year Follow-up Phase for Safety Evaluation</a:t>
            </a:r>
          </a:p>
        </p:txBody>
      </p:sp>
      <p:sp>
        <p:nvSpPr>
          <p:cNvPr id="50181" name="Rectangle 2"/>
          <p:cNvSpPr>
            <a:spLocks noChangeArrowheads="1"/>
          </p:cNvSpPr>
          <p:nvPr/>
        </p:nvSpPr>
        <p:spPr bwMode="auto">
          <a:xfrm>
            <a:off x="7639050" y="5133975"/>
            <a:ext cx="184150" cy="339725"/>
          </a:xfrm>
          <a:prstGeom prst="rect">
            <a:avLst/>
          </a:prstGeom>
          <a:solidFill>
            <a:schemeClr val="bg1"/>
          </a:solidFill>
          <a:ln w="9525">
            <a:noFill/>
            <a:miter lim="800000"/>
            <a:headEnd/>
            <a:tailEnd/>
          </a:ln>
        </p:spPr>
        <p:txBody>
          <a:bodyPr wrap="none" anchor="ctr">
            <a:spAutoFit/>
          </a:bodyPr>
          <a:lstStyle/>
          <a:p>
            <a:pPr algn="ctr">
              <a:spcBef>
                <a:spcPct val="50000"/>
              </a:spcBef>
            </a:pPr>
            <a:endParaRPr lang="en-US" sz="1600" b="1">
              <a:solidFill>
                <a:srgbClr val="000000"/>
              </a:solidFill>
            </a:endParaRPr>
          </a:p>
        </p:txBody>
      </p:sp>
      <p:sp>
        <p:nvSpPr>
          <p:cNvPr id="50182" name="AutoShape 13"/>
          <p:cNvSpPr>
            <a:spLocks noChangeArrowheads="1"/>
          </p:cNvSpPr>
          <p:nvPr/>
        </p:nvSpPr>
        <p:spPr bwMode="gray">
          <a:xfrm>
            <a:off x="3975100" y="4249738"/>
            <a:ext cx="1279525" cy="338137"/>
          </a:xfrm>
          <a:prstGeom prst="flowChartDecision">
            <a:avLst/>
          </a:prstGeom>
          <a:noFill/>
          <a:ln w="9525">
            <a:noFill/>
            <a:miter lim="800000"/>
            <a:headEnd/>
            <a:tailEnd/>
          </a:ln>
        </p:spPr>
        <p:txBody>
          <a:bodyPr wrap="none" lIns="18000" tIns="18000" rIns="18000" bIns="18000" anchor="ctr"/>
          <a:lstStyle/>
          <a:p>
            <a:pPr algn="ctr">
              <a:spcBef>
                <a:spcPct val="50000"/>
              </a:spcBef>
            </a:pPr>
            <a:r>
              <a:rPr lang="en-US" b="1">
                <a:solidFill>
                  <a:srgbClr val="000000"/>
                </a:solidFill>
              </a:rPr>
              <a:t>≥CIN2</a:t>
            </a:r>
          </a:p>
        </p:txBody>
      </p:sp>
      <p:cxnSp>
        <p:nvCxnSpPr>
          <p:cNvPr id="50183" name="AutoShape 27"/>
          <p:cNvCxnSpPr>
            <a:cxnSpLocks noChangeShapeType="1"/>
            <a:stCxn id="50199" idx="2"/>
          </p:cNvCxnSpPr>
          <p:nvPr/>
        </p:nvCxnSpPr>
        <p:spPr bwMode="gray">
          <a:xfrm>
            <a:off x="7734300" y="4589463"/>
            <a:ext cx="0" cy="373062"/>
          </a:xfrm>
          <a:prstGeom prst="straightConnector1">
            <a:avLst/>
          </a:prstGeom>
          <a:noFill/>
          <a:ln w="28575" algn="ctr">
            <a:solidFill>
              <a:srgbClr val="000000"/>
            </a:solidFill>
            <a:round/>
            <a:headEnd/>
            <a:tailEnd type="triangle" w="med" len="med"/>
          </a:ln>
        </p:spPr>
      </p:cxnSp>
      <p:sp>
        <p:nvSpPr>
          <p:cNvPr id="66" name="AutoShape 5"/>
          <p:cNvSpPr>
            <a:spLocks noChangeArrowheads="1"/>
          </p:cNvSpPr>
          <p:nvPr/>
        </p:nvSpPr>
        <p:spPr bwMode="gray">
          <a:xfrm>
            <a:off x="1019175" y="5610225"/>
            <a:ext cx="1462088" cy="431800"/>
          </a:xfrm>
          <a:prstGeom prst="roundRect">
            <a:avLst/>
          </a:prstGeom>
          <a:solidFill>
            <a:schemeClr val="accent6"/>
          </a:solidFill>
          <a:ln w="9525">
            <a:solidFill>
              <a:srgbClr val="000000"/>
            </a:solidFill>
            <a:miter lim="800000"/>
            <a:headEnd/>
            <a:tailEnd/>
          </a:ln>
        </p:spPr>
        <p:txBody>
          <a:bodyPr lIns="18000" tIns="18000" rIns="18000" bIns="18000" anchor="ctr"/>
          <a:lstStyle/>
          <a:p>
            <a:pPr algn="ctr">
              <a:spcBef>
                <a:spcPct val="50000"/>
              </a:spcBef>
              <a:defRPr/>
            </a:pPr>
            <a:r>
              <a:rPr lang="en-US" sz="1600" b="1" dirty="0">
                <a:solidFill>
                  <a:prstClr val="white"/>
                </a:solidFill>
                <a:latin typeface="Arial"/>
              </a:rPr>
              <a:t>Exit study</a:t>
            </a:r>
          </a:p>
        </p:txBody>
      </p:sp>
      <p:sp>
        <p:nvSpPr>
          <p:cNvPr id="50185" name="AutoShape 27"/>
          <p:cNvSpPr>
            <a:spLocks noChangeArrowheads="1"/>
          </p:cNvSpPr>
          <p:nvPr/>
        </p:nvSpPr>
        <p:spPr bwMode="gray">
          <a:xfrm>
            <a:off x="6940550" y="4691063"/>
            <a:ext cx="1581150" cy="431800"/>
          </a:xfrm>
          <a:prstGeom prst="roundRect">
            <a:avLst>
              <a:gd name="adj" fmla="val 16667"/>
            </a:avLst>
          </a:prstGeom>
          <a:solidFill>
            <a:schemeClr val="accent2"/>
          </a:solidFill>
          <a:ln w="9525">
            <a:solidFill>
              <a:schemeClr val="tx1"/>
            </a:solidFill>
            <a:miter lim="800000"/>
            <a:headEnd/>
            <a:tailEnd/>
          </a:ln>
        </p:spPr>
        <p:txBody>
          <a:bodyPr lIns="18000" tIns="18000" rIns="18000" bIns="18000" anchor="ctr"/>
          <a:lstStyle/>
          <a:p>
            <a:pPr algn="ctr">
              <a:spcBef>
                <a:spcPct val="50000"/>
              </a:spcBef>
            </a:pPr>
            <a:r>
              <a:rPr lang="en-US" sz="1400" b="1">
                <a:solidFill>
                  <a:srgbClr val="FFFFFF"/>
                </a:solidFill>
              </a:rPr>
              <a:t>Year 1 visit</a:t>
            </a:r>
          </a:p>
        </p:txBody>
      </p:sp>
      <p:sp>
        <p:nvSpPr>
          <p:cNvPr id="50186" name="AutoShape 27"/>
          <p:cNvSpPr>
            <a:spLocks noChangeArrowheads="1"/>
          </p:cNvSpPr>
          <p:nvPr/>
        </p:nvSpPr>
        <p:spPr bwMode="gray">
          <a:xfrm>
            <a:off x="6940550" y="5283200"/>
            <a:ext cx="1581150" cy="431800"/>
          </a:xfrm>
          <a:prstGeom prst="roundRect">
            <a:avLst>
              <a:gd name="adj" fmla="val 16667"/>
            </a:avLst>
          </a:prstGeom>
          <a:solidFill>
            <a:schemeClr val="accent2"/>
          </a:solidFill>
          <a:ln w="9525">
            <a:solidFill>
              <a:schemeClr val="tx1"/>
            </a:solidFill>
            <a:miter lim="800000"/>
            <a:headEnd/>
            <a:tailEnd/>
          </a:ln>
        </p:spPr>
        <p:txBody>
          <a:bodyPr lIns="18000" tIns="18000" rIns="18000" bIns="18000" anchor="ctr"/>
          <a:lstStyle/>
          <a:p>
            <a:pPr algn="ctr">
              <a:spcBef>
                <a:spcPct val="50000"/>
              </a:spcBef>
            </a:pPr>
            <a:r>
              <a:rPr lang="en-US" sz="1400" b="1">
                <a:solidFill>
                  <a:srgbClr val="FFFFFF"/>
                </a:solidFill>
              </a:rPr>
              <a:t>Year</a:t>
            </a:r>
            <a:r>
              <a:rPr lang="en-US" sz="1400" b="1">
                <a:solidFill>
                  <a:srgbClr val="000000"/>
                </a:solidFill>
              </a:rPr>
              <a:t> </a:t>
            </a:r>
            <a:r>
              <a:rPr lang="en-US" sz="1400" b="1">
                <a:solidFill>
                  <a:srgbClr val="FFFFFF"/>
                </a:solidFill>
              </a:rPr>
              <a:t>2</a:t>
            </a:r>
            <a:r>
              <a:rPr lang="en-US" sz="1400" b="1">
                <a:solidFill>
                  <a:srgbClr val="000000"/>
                </a:solidFill>
              </a:rPr>
              <a:t> </a:t>
            </a:r>
            <a:r>
              <a:rPr lang="en-US" sz="1400" b="1">
                <a:solidFill>
                  <a:srgbClr val="FFFFFF"/>
                </a:solidFill>
              </a:rPr>
              <a:t>visit</a:t>
            </a:r>
          </a:p>
        </p:txBody>
      </p:sp>
      <p:cxnSp>
        <p:nvCxnSpPr>
          <p:cNvPr id="50187" name="Elbow Connector 60"/>
          <p:cNvCxnSpPr>
            <a:cxnSpLocks noChangeShapeType="1"/>
            <a:stCxn id="50182" idx="2"/>
          </p:cNvCxnSpPr>
          <p:nvPr/>
        </p:nvCxnSpPr>
        <p:spPr bwMode="auto">
          <a:xfrm rot="5400000">
            <a:off x="2928938" y="4140200"/>
            <a:ext cx="1238250" cy="2133600"/>
          </a:xfrm>
          <a:prstGeom prst="bentConnector2">
            <a:avLst/>
          </a:prstGeom>
          <a:noFill/>
          <a:ln w="28575" algn="ctr">
            <a:solidFill>
              <a:schemeClr val="tx1"/>
            </a:solidFill>
            <a:round/>
            <a:headEnd/>
            <a:tailEnd type="triangle" w="med" len="med"/>
          </a:ln>
        </p:spPr>
      </p:cxnSp>
      <p:cxnSp>
        <p:nvCxnSpPr>
          <p:cNvPr id="70" name="Straight Arrow Connector 67"/>
          <p:cNvCxnSpPr>
            <a:cxnSpLocks noChangeShapeType="1"/>
          </p:cNvCxnSpPr>
          <p:nvPr/>
        </p:nvCxnSpPr>
        <p:spPr bwMode="auto">
          <a:xfrm flipH="1">
            <a:off x="4633913" y="4906963"/>
            <a:ext cx="2306637" cy="0"/>
          </a:xfrm>
          <a:prstGeom prst="straightConnector1">
            <a:avLst/>
          </a:prstGeom>
          <a:noFill/>
          <a:ln w="28575" algn="ctr">
            <a:solidFill>
              <a:schemeClr val="accent6"/>
            </a:solidFill>
            <a:prstDash val="sysDash"/>
            <a:round/>
            <a:headEnd/>
            <a:tailEnd type="triangle" w="med" len="med"/>
          </a:ln>
          <a:extLst/>
        </p:spPr>
      </p:cxnSp>
      <p:cxnSp>
        <p:nvCxnSpPr>
          <p:cNvPr id="71" name="Straight Arrow Connector 69"/>
          <p:cNvCxnSpPr>
            <a:cxnSpLocks noChangeShapeType="1"/>
          </p:cNvCxnSpPr>
          <p:nvPr/>
        </p:nvCxnSpPr>
        <p:spPr bwMode="auto">
          <a:xfrm flipH="1">
            <a:off x="4624388" y="5499100"/>
            <a:ext cx="2325687" cy="0"/>
          </a:xfrm>
          <a:prstGeom prst="straightConnector1">
            <a:avLst/>
          </a:prstGeom>
          <a:noFill/>
          <a:ln w="28575" algn="ctr">
            <a:solidFill>
              <a:schemeClr val="accent6"/>
            </a:solidFill>
            <a:prstDash val="sysDash"/>
            <a:round/>
            <a:headEnd/>
            <a:tailEnd type="triangle" w="med" len="med"/>
          </a:ln>
          <a:extLst/>
        </p:spPr>
      </p:cxnSp>
      <p:sp>
        <p:nvSpPr>
          <p:cNvPr id="77" name="AutoShape 8"/>
          <p:cNvSpPr>
            <a:spLocks noChangeArrowheads="1"/>
          </p:cNvSpPr>
          <p:nvPr/>
        </p:nvSpPr>
        <p:spPr bwMode="gray">
          <a:xfrm>
            <a:off x="5722938" y="3284538"/>
            <a:ext cx="1979612" cy="476250"/>
          </a:xfrm>
          <a:prstGeom prst="roundRect">
            <a:avLst/>
          </a:prstGeom>
          <a:solidFill>
            <a:schemeClr val="accent5">
              <a:lumMod val="40000"/>
              <a:lumOff val="60000"/>
            </a:schemeClr>
          </a:solidFill>
          <a:ln w="9525">
            <a:solidFill>
              <a:srgbClr val="000000"/>
            </a:solidFill>
            <a:miter lim="800000"/>
            <a:headEnd/>
            <a:tailEnd/>
          </a:ln>
        </p:spPr>
        <p:txBody>
          <a:bodyPr lIns="18000" tIns="18000" rIns="18000" bIns="18000" anchor="ctr"/>
          <a:lstStyle/>
          <a:p>
            <a:pPr algn="ctr">
              <a:lnSpc>
                <a:spcPct val="90000"/>
              </a:lnSpc>
              <a:spcBef>
                <a:spcPct val="50000"/>
              </a:spcBef>
              <a:defRPr/>
            </a:pPr>
            <a:r>
              <a:rPr lang="en-US" sz="1400" b="1" dirty="0">
                <a:solidFill>
                  <a:srgbClr val="000000"/>
                </a:solidFill>
                <a:latin typeface="Arial"/>
              </a:rPr>
              <a:t>Colposcopy</a:t>
            </a:r>
            <a:br>
              <a:rPr lang="en-US" sz="1400" b="1" dirty="0">
                <a:solidFill>
                  <a:srgbClr val="000000"/>
                </a:solidFill>
                <a:latin typeface="Arial"/>
              </a:rPr>
            </a:br>
            <a:r>
              <a:rPr lang="en-US" sz="1400" b="1" dirty="0">
                <a:solidFill>
                  <a:srgbClr val="000000"/>
                </a:solidFill>
                <a:latin typeface="Arial"/>
              </a:rPr>
              <a:t>n=8073</a:t>
            </a:r>
          </a:p>
        </p:txBody>
      </p:sp>
      <p:cxnSp>
        <p:nvCxnSpPr>
          <p:cNvPr id="50191" name="Elbow Connector 8"/>
          <p:cNvCxnSpPr>
            <a:cxnSpLocks noChangeShapeType="1"/>
            <a:stCxn id="50198" idx="3"/>
            <a:endCxn id="50199" idx="0"/>
          </p:cNvCxnSpPr>
          <p:nvPr/>
        </p:nvCxnSpPr>
        <p:spPr bwMode="auto">
          <a:xfrm>
            <a:off x="7491413" y="4056063"/>
            <a:ext cx="242887" cy="193675"/>
          </a:xfrm>
          <a:prstGeom prst="bentConnector2">
            <a:avLst/>
          </a:prstGeom>
          <a:noFill/>
          <a:ln w="28575" algn="ctr">
            <a:solidFill>
              <a:srgbClr val="000000"/>
            </a:solidFill>
            <a:round/>
            <a:headEnd/>
            <a:tailEnd type="triangle" w="med" len="med"/>
          </a:ln>
        </p:spPr>
      </p:cxnSp>
      <p:sp>
        <p:nvSpPr>
          <p:cNvPr id="80" name="AutoShape 27"/>
          <p:cNvSpPr>
            <a:spLocks noChangeArrowheads="1"/>
          </p:cNvSpPr>
          <p:nvPr/>
        </p:nvSpPr>
        <p:spPr bwMode="gray">
          <a:xfrm>
            <a:off x="6940550" y="5843588"/>
            <a:ext cx="1581150" cy="695325"/>
          </a:xfrm>
          <a:prstGeom prst="roundRect">
            <a:avLst/>
          </a:prstGeom>
          <a:solidFill>
            <a:schemeClr val="accent6"/>
          </a:solidFill>
          <a:ln w="9525">
            <a:solidFill>
              <a:schemeClr val="tx1"/>
            </a:solidFill>
            <a:miter lim="800000"/>
            <a:headEnd/>
            <a:tailEnd/>
          </a:ln>
        </p:spPr>
        <p:txBody>
          <a:bodyPr lIns="18000" tIns="18000" rIns="18000" bIns="18000" anchor="ctr"/>
          <a:lstStyle/>
          <a:p>
            <a:pPr algn="ctr">
              <a:spcBef>
                <a:spcPts val="0"/>
              </a:spcBef>
              <a:defRPr/>
            </a:pPr>
            <a:r>
              <a:rPr lang="en-US" sz="1400" b="1" dirty="0">
                <a:solidFill>
                  <a:prstClr val="white"/>
                </a:solidFill>
              </a:rPr>
              <a:t>Year 3</a:t>
            </a:r>
          </a:p>
          <a:p>
            <a:pPr algn="ctr">
              <a:spcBef>
                <a:spcPts val="0"/>
              </a:spcBef>
              <a:defRPr/>
            </a:pPr>
            <a:r>
              <a:rPr lang="en-US" sz="1400" b="1" dirty="0">
                <a:solidFill>
                  <a:prstClr val="white"/>
                </a:solidFill>
              </a:rPr>
              <a:t>exit colposcopy</a:t>
            </a:r>
          </a:p>
          <a:p>
            <a:pPr algn="ctr">
              <a:spcBef>
                <a:spcPts val="0"/>
              </a:spcBef>
              <a:defRPr/>
            </a:pPr>
            <a:r>
              <a:rPr lang="en-US" sz="1400" b="1" dirty="0">
                <a:solidFill>
                  <a:prstClr val="white"/>
                </a:solidFill>
              </a:rPr>
              <a:t>n=4063</a:t>
            </a:r>
          </a:p>
        </p:txBody>
      </p:sp>
      <p:cxnSp>
        <p:nvCxnSpPr>
          <p:cNvPr id="4" name="Straight Arrow Connector 3"/>
          <p:cNvCxnSpPr/>
          <p:nvPr/>
        </p:nvCxnSpPr>
        <p:spPr>
          <a:xfrm flipH="1">
            <a:off x="5254625" y="3522663"/>
            <a:ext cx="46831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194" name="AutoShape 8"/>
          <p:cNvSpPr>
            <a:spLocks noChangeArrowheads="1"/>
          </p:cNvSpPr>
          <p:nvPr/>
        </p:nvSpPr>
        <p:spPr bwMode="gray">
          <a:xfrm>
            <a:off x="3275013" y="3284538"/>
            <a:ext cx="1979612" cy="476250"/>
          </a:xfrm>
          <a:prstGeom prst="roundRect">
            <a:avLst>
              <a:gd name="adj" fmla="val 16667"/>
            </a:avLst>
          </a:prstGeom>
          <a:solidFill>
            <a:srgbClr val="9E9E9E"/>
          </a:solidFill>
          <a:ln w="9525">
            <a:solidFill>
              <a:srgbClr val="000000"/>
            </a:solidFill>
            <a:miter lim="800000"/>
            <a:headEnd/>
            <a:tailEnd/>
          </a:ln>
        </p:spPr>
        <p:txBody>
          <a:bodyPr lIns="18000" tIns="18000" rIns="18000" bIns="18000" anchor="ctr"/>
          <a:lstStyle/>
          <a:p>
            <a:pPr algn="ctr">
              <a:lnSpc>
                <a:spcPct val="90000"/>
              </a:lnSpc>
              <a:spcBef>
                <a:spcPct val="50000"/>
              </a:spcBef>
            </a:pPr>
            <a:r>
              <a:rPr lang="en-US" sz="1400" b="1">
                <a:solidFill>
                  <a:srgbClr val="FFFFFF"/>
                </a:solidFill>
              </a:rPr>
              <a:t>Exited after Baseline</a:t>
            </a:r>
            <a:br>
              <a:rPr lang="en-US" sz="1400" b="1">
                <a:solidFill>
                  <a:srgbClr val="FFFFFF"/>
                </a:solidFill>
              </a:rPr>
            </a:br>
            <a:r>
              <a:rPr lang="en-US" sz="1400" b="1">
                <a:solidFill>
                  <a:srgbClr val="FFFFFF"/>
                </a:solidFill>
              </a:rPr>
              <a:t>n=1359</a:t>
            </a:r>
          </a:p>
        </p:txBody>
      </p:sp>
      <p:sp>
        <p:nvSpPr>
          <p:cNvPr id="50195" name="AutoShape 5"/>
          <p:cNvSpPr>
            <a:spLocks noChangeArrowheads="1"/>
          </p:cNvSpPr>
          <p:nvPr/>
        </p:nvSpPr>
        <p:spPr bwMode="gray">
          <a:xfrm>
            <a:off x="4932363" y="4691063"/>
            <a:ext cx="1462087" cy="431800"/>
          </a:xfrm>
          <a:prstGeom prst="roundRect">
            <a:avLst>
              <a:gd name="adj" fmla="val 16667"/>
            </a:avLst>
          </a:prstGeom>
          <a:solidFill>
            <a:srgbClr val="9E9E9E"/>
          </a:solidFill>
          <a:ln w="9525">
            <a:solidFill>
              <a:srgbClr val="000000"/>
            </a:solidFill>
            <a:miter lim="800000"/>
            <a:headEnd/>
            <a:tailEnd/>
          </a:ln>
        </p:spPr>
        <p:txBody>
          <a:bodyPr lIns="18000" tIns="18000" rIns="18000" bIns="18000" anchor="ctr"/>
          <a:lstStyle/>
          <a:p>
            <a:pPr algn="ctr">
              <a:spcBef>
                <a:spcPct val="50000"/>
              </a:spcBef>
            </a:pPr>
            <a:r>
              <a:rPr lang="en-US" sz="1600" b="1">
                <a:solidFill>
                  <a:srgbClr val="FFFFFF"/>
                </a:solidFill>
                <a:sym typeface="Symbol" pitchFamily="18" charset="2"/>
              </a:rPr>
              <a:t>≥</a:t>
            </a:r>
            <a:r>
              <a:rPr lang="en-US" sz="1600" b="1">
                <a:solidFill>
                  <a:srgbClr val="FFFFFF"/>
                </a:solidFill>
              </a:rPr>
              <a:t>CIN2=79</a:t>
            </a:r>
          </a:p>
        </p:txBody>
      </p:sp>
      <p:sp>
        <p:nvSpPr>
          <p:cNvPr id="45" name="AutoShape 5"/>
          <p:cNvSpPr>
            <a:spLocks noChangeArrowheads="1"/>
          </p:cNvSpPr>
          <p:nvPr/>
        </p:nvSpPr>
        <p:spPr bwMode="gray">
          <a:xfrm>
            <a:off x="4957763" y="5283200"/>
            <a:ext cx="1463675" cy="431800"/>
          </a:xfrm>
          <a:prstGeom prst="roundRect">
            <a:avLst/>
          </a:prstGeom>
          <a:solidFill>
            <a:schemeClr val="tx2">
              <a:lumMod val="60000"/>
              <a:lumOff val="40000"/>
            </a:schemeClr>
          </a:solidFill>
          <a:ln w="9525">
            <a:solidFill>
              <a:srgbClr val="000000"/>
            </a:solidFill>
            <a:miter lim="800000"/>
            <a:headEnd/>
            <a:tailEnd/>
          </a:ln>
        </p:spPr>
        <p:txBody>
          <a:bodyPr lIns="18000" tIns="18000" rIns="18000" bIns="18000" anchor="ctr"/>
          <a:lstStyle/>
          <a:p>
            <a:pPr algn="ctr">
              <a:spcBef>
                <a:spcPct val="50000"/>
              </a:spcBef>
              <a:defRPr/>
            </a:pPr>
            <a:r>
              <a:rPr lang="en-US" sz="1600" b="1" dirty="0">
                <a:solidFill>
                  <a:prstClr val="white"/>
                </a:solidFill>
              </a:rPr>
              <a:t>≥CIN2=35</a:t>
            </a:r>
          </a:p>
        </p:txBody>
      </p:sp>
      <p:sp>
        <p:nvSpPr>
          <p:cNvPr id="46" name="AutoShape 5"/>
          <p:cNvSpPr>
            <a:spLocks noChangeArrowheads="1"/>
          </p:cNvSpPr>
          <p:nvPr/>
        </p:nvSpPr>
        <p:spPr bwMode="gray">
          <a:xfrm>
            <a:off x="4962525" y="5975350"/>
            <a:ext cx="1463675" cy="431800"/>
          </a:xfrm>
          <a:prstGeom prst="roundRect">
            <a:avLst/>
          </a:prstGeom>
          <a:solidFill>
            <a:schemeClr val="tx2">
              <a:lumMod val="60000"/>
              <a:lumOff val="40000"/>
            </a:schemeClr>
          </a:solidFill>
          <a:ln w="9525">
            <a:solidFill>
              <a:srgbClr val="000000"/>
            </a:solidFill>
            <a:miter lim="800000"/>
            <a:headEnd/>
            <a:tailEnd/>
          </a:ln>
        </p:spPr>
        <p:txBody>
          <a:bodyPr lIns="18000" tIns="18000" rIns="18000" bIns="18000" anchor="ctr"/>
          <a:lstStyle/>
          <a:p>
            <a:pPr algn="ctr">
              <a:spcBef>
                <a:spcPct val="50000"/>
              </a:spcBef>
              <a:defRPr/>
            </a:pPr>
            <a:r>
              <a:rPr lang="en-US" sz="1600" b="1" dirty="0">
                <a:solidFill>
                  <a:prstClr val="white"/>
                </a:solidFill>
              </a:rPr>
              <a:t>≥CIN2=42</a:t>
            </a:r>
          </a:p>
        </p:txBody>
      </p:sp>
      <p:sp>
        <p:nvSpPr>
          <p:cNvPr id="50198" name="AutoShape 6"/>
          <p:cNvSpPr>
            <a:spLocks noChangeArrowheads="1"/>
          </p:cNvSpPr>
          <p:nvPr/>
        </p:nvSpPr>
        <p:spPr bwMode="gray">
          <a:xfrm>
            <a:off x="5913438" y="3881438"/>
            <a:ext cx="1577975" cy="349250"/>
          </a:xfrm>
          <a:prstGeom prst="roundRect">
            <a:avLst>
              <a:gd name="adj" fmla="val 16667"/>
            </a:avLst>
          </a:prstGeom>
          <a:solidFill>
            <a:srgbClr val="A6A6A6"/>
          </a:solidFill>
          <a:ln w="12700">
            <a:solidFill>
              <a:schemeClr val="tx1"/>
            </a:solidFill>
            <a:round/>
            <a:headEnd/>
            <a:tailEnd/>
          </a:ln>
        </p:spPr>
        <p:txBody>
          <a:bodyPr lIns="18000" tIns="18000" rIns="18000" bIns="18000" anchor="ctr"/>
          <a:lstStyle/>
          <a:p>
            <a:pPr algn="ctr">
              <a:spcBef>
                <a:spcPts val="300"/>
              </a:spcBef>
            </a:pPr>
            <a:r>
              <a:rPr lang="en-US" sz="1400" b="1">
                <a:solidFill>
                  <a:srgbClr val="FFFFFF"/>
                </a:solidFill>
              </a:rPr>
              <a:t>N=6210</a:t>
            </a:r>
          </a:p>
        </p:txBody>
      </p:sp>
      <p:sp>
        <p:nvSpPr>
          <p:cNvPr id="50199" name="AutoShape 13"/>
          <p:cNvSpPr>
            <a:spLocks noChangeArrowheads="1"/>
          </p:cNvSpPr>
          <p:nvPr/>
        </p:nvSpPr>
        <p:spPr bwMode="gray">
          <a:xfrm>
            <a:off x="7094538" y="4249738"/>
            <a:ext cx="1279525" cy="339725"/>
          </a:xfrm>
          <a:prstGeom prst="flowChartDecision">
            <a:avLst/>
          </a:prstGeom>
          <a:noFill/>
          <a:ln w="9525">
            <a:noFill/>
            <a:miter lim="800000"/>
            <a:headEnd/>
            <a:tailEnd/>
          </a:ln>
        </p:spPr>
        <p:txBody>
          <a:bodyPr wrap="none" lIns="18000" tIns="18000" rIns="18000" bIns="18000" anchor="ctr"/>
          <a:lstStyle/>
          <a:p>
            <a:pPr algn="ctr">
              <a:spcBef>
                <a:spcPct val="50000"/>
              </a:spcBef>
            </a:pPr>
            <a:r>
              <a:rPr lang="en-US" b="1">
                <a:solidFill>
                  <a:srgbClr val="000000"/>
                </a:solidFill>
              </a:rPr>
              <a:t>No ≥CIN2</a:t>
            </a:r>
          </a:p>
        </p:txBody>
      </p:sp>
      <p:cxnSp>
        <p:nvCxnSpPr>
          <p:cNvPr id="50200" name="Elbow Connector 8"/>
          <p:cNvCxnSpPr>
            <a:cxnSpLocks noChangeShapeType="1"/>
            <a:stCxn id="50198" idx="1"/>
            <a:endCxn id="50182" idx="0"/>
          </p:cNvCxnSpPr>
          <p:nvPr/>
        </p:nvCxnSpPr>
        <p:spPr bwMode="auto">
          <a:xfrm rot="10800000" flipV="1">
            <a:off x="4614863" y="4056063"/>
            <a:ext cx="1298575" cy="193675"/>
          </a:xfrm>
          <a:prstGeom prst="bentConnector2">
            <a:avLst/>
          </a:prstGeom>
          <a:noFill/>
          <a:ln w="28575" algn="ctr">
            <a:solidFill>
              <a:srgbClr val="000000"/>
            </a:solidFill>
            <a:round/>
            <a:headEnd/>
            <a:tailEnd type="triangle" w="med" len="med"/>
          </a:ln>
        </p:spPr>
      </p:cxnSp>
      <p:sp>
        <p:nvSpPr>
          <p:cNvPr id="50201" name="TextBox 25"/>
          <p:cNvSpPr txBox="1">
            <a:spLocks noChangeArrowheads="1"/>
          </p:cNvSpPr>
          <p:nvPr/>
        </p:nvSpPr>
        <p:spPr bwMode="auto">
          <a:xfrm>
            <a:off x="381000" y="6400800"/>
            <a:ext cx="5164138" cy="307975"/>
          </a:xfrm>
          <a:prstGeom prst="rect">
            <a:avLst/>
          </a:prstGeom>
          <a:noFill/>
          <a:ln w="9525">
            <a:noFill/>
            <a:miter lim="800000"/>
            <a:headEnd/>
            <a:tailEnd/>
          </a:ln>
        </p:spPr>
        <p:txBody>
          <a:bodyPr>
            <a:spAutoFit/>
          </a:bodyPr>
          <a:lstStyle/>
          <a:p>
            <a:r>
              <a:rPr lang="en-US" sz="1400">
                <a:solidFill>
                  <a:srgbClr val="000000"/>
                </a:solidFill>
                <a:latin typeface="Imago Book"/>
                <a:ea typeface="ＭＳ Ｐゴシック" pitchFamily="34" charset="-128"/>
              </a:rPr>
              <a:t>Wright et al.  Am J Clin Pathol 2011;136:578-586</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ctrTitle"/>
          </p:nvPr>
        </p:nvSpPr>
        <p:spPr/>
        <p:txBody>
          <a:bodyPr>
            <a:normAutofit fontScale="90000"/>
          </a:bodyPr>
          <a:lstStyle/>
          <a:p>
            <a:r>
              <a:rPr lang="en-US" dirty="0">
                <a:solidFill>
                  <a:srgbClr val="FF0000"/>
                </a:solidFill>
              </a:rPr>
              <a:t/>
            </a:r>
            <a:br>
              <a:rPr lang="en-US" dirty="0">
                <a:solidFill>
                  <a:srgbClr val="FF0000"/>
                </a:solidFill>
              </a:rPr>
            </a:br>
            <a:r>
              <a:rPr lang="en-US" dirty="0">
                <a:solidFill>
                  <a:srgbClr val="FF0000"/>
                </a:solidFill>
              </a:rPr>
              <a:t>Performance Comparison of Three Screening Strategies</a:t>
            </a:r>
          </a:p>
        </p:txBody>
      </p:sp>
      <p:sp>
        <p:nvSpPr>
          <p:cNvPr id="7170" name="Subtitle 15"/>
          <p:cNvSpPr>
            <a:spLocks noGrp="1"/>
          </p:cNvSpPr>
          <p:nvPr>
            <p:ph type="subTitle" idx="1"/>
          </p:nvPr>
        </p:nvSpPr>
        <p:spPr/>
        <p:txBody>
          <a:bodyPr/>
          <a:lstStyle/>
          <a:p>
            <a:pPr>
              <a:defRPr/>
            </a:pPr>
            <a:endParaRPr lang="en-US" dirty="0"/>
          </a:p>
          <a:p>
            <a:pPr>
              <a:defRPr/>
            </a:pP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GB" dirty="0">
                <a:solidFill>
                  <a:srgbClr val="FF0000"/>
                </a:solidFill>
              </a:rPr>
              <a:t>ASC-US Triage Strategy</a:t>
            </a:r>
            <a:endParaRPr lang="en-US" sz="2800" dirty="0">
              <a:solidFill>
                <a:srgbClr val="FF0000"/>
              </a:solidFill>
            </a:endParaRPr>
          </a:p>
        </p:txBody>
      </p:sp>
      <p:grpSp>
        <p:nvGrpSpPr>
          <p:cNvPr id="2" name="Group 28"/>
          <p:cNvGrpSpPr>
            <a:grpSpLocks/>
          </p:cNvGrpSpPr>
          <p:nvPr/>
        </p:nvGrpSpPr>
        <p:grpSpPr bwMode="auto">
          <a:xfrm>
            <a:off x="288925" y="2058988"/>
            <a:ext cx="8566150" cy="2646362"/>
            <a:chOff x="288925" y="2058988"/>
            <a:chExt cx="8566150" cy="2646858"/>
          </a:xfrm>
        </p:grpSpPr>
        <p:sp>
          <p:nvSpPr>
            <p:cNvPr id="6" name="Oval 70"/>
            <p:cNvSpPr>
              <a:spLocks noChangeArrowheads="1"/>
            </p:cNvSpPr>
            <p:nvPr/>
          </p:nvSpPr>
          <p:spPr bwMode="auto">
            <a:xfrm>
              <a:off x="288925" y="2621068"/>
              <a:ext cx="2160588" cy="1403613"/>
            </a:xfrm>
            <a:prstGeom prst="roundRect">
              <a:avLst>
                <a:gd name="adj" fmla="val 16667"/>
              </a:avLst>
            </a:prstGeom>
            <a:solidFill>
              <a:schemeClr val="bg1"/>
            </a:solidFill>
            <a:ln w="19050">
              <a:solidFill>
                <a:srgbClr val="9E9E9E"/>
              </a:solidFill>
              <a:round/>
              <a:headEnd/>
              <a:tailEnd/>
            </a:ln>
          </p:spPr>
          <p:txBody>
            <a:bodyPr wrap="none"/>
            <a:lstStyle/>
            <a:p>
              <a:pPr algn="ctr">
                <a:lnSpc>
                  <a:spcPct val="80000"/>
                </a:lnSpc>
                <a:defRPr/>
              </a:pPr>
              <a:r>
                <a:rPr lang="en-US" sz="1600" b="1" dirty="0">
                  <a:solidFill>
                    <a:srgbClr val="000000"/>
                  </a:solidFill>
                  <a:latin typeface="+mn-lt"/>
                </a:rPr>
                <a:t>Cytology</a:t>
              </a:r>
            </a:p>
            <a:p>
              <a:pPr algn="ctr">
                <a:lnSpc>
                  <a:spcPct val="80000"/>
                </a:lnSpc>
                <a:defRPr/>
              </a:pPr>
              <a:endParaRPr lang="en-US" sz="1600" b="1" dirty="0">
                <a:solidFill>
                  <a:srgbClr val="000000"/>
                </a:solidFill>
                <a:latin typeface="+mn-lt"/>
              </a:endParaRPr>
            </a:p>
            <a:p>
              <a:pPr algn="ctr">
                <a:lnSpc>
                  <a:spcPct val="80000"/>
                </a:lnSpc>
                <a:defRPr/>
              </a:pPr>
              <a:endParaRPr lang="en-US" sz="1600" b="1" dirty="0">
                <a:solidFill>
                  <a:srgbClr val="000000"/>
                </a:solidFill>
                <a:latin typeface="+mn-lt"/>
              </a:endParaRPr>
            </a:p>
            <a:p>
              <a:pPr algn="ctr">
                <a:lnSpc>
                  <a:spcPct val="80000"/>
                </a:lnSpc>
                <a:defRPr/>
              </a:pPr>
              <a:endParaRPr lang="en-US" sz="1600" b="1" dirty="0">
                <a:solidFill>
                  <a:srgbClr val="000000"/>
                </a:solidFill>
                <a:latin typeface="+mn-lt"/>
              </a:endParaRPr>
            </a:p>
            <a:p>
              <a:pPr algn="ctr">
                <a:lnSpc>
                  <a:spcPct val="80000"/>
                </a:lnSpc>
                <a:defRPr/>
              </a:pPr>
              <a:endParaRPr lang="en-US" sz="1600" b="1" dirty="0">
                <a:solidFill>
                  <a:srgbClr val="000000"/>
                </a:solidFill>
                <a:latin typeface="+mn-lt"/>
              </a:endParaRPr>
            </a:p>
          </p:txBody>
        </p:sp>
        <p:pic>
          <p:nvPicPr>
            <p:cNvPr id="52232" name="Picture 7" descr="as 2"/>
            <p:cNvPicPr>
              <a:picLocks noChangeAspect="1" noChangeArrowheads="1"/>
            </p:cNvPicPr>
            <p:nvPr/>
          </p:nvPicPr>
          <p:blipFill>
            <a:blip r:embed="rId9" cstate="print"/>
            <a:srcRect/>
            <a:stretch>
              <a:fillRect/>
            </a:stretch>
          </p:blipFill>
          <p:spPr bwMode="auto">
            <a:xfrm>
              <a:off x="700088" y="3022600"/>
              <a:ext cx="1338262" cy="968375"/>
            </a:xfrm>
            <a:prstGeom prst="rect">
              <a:avLst/>
            </a:prstGeom>
            <a:noFill/>
            <a:ln w="9525">
              <a:noFill/>
              <a:miter lim="800000"/>
              <a:headEnd/>
              <a:tailEnd/>
            </a:ln>
          </p:spPr>
        </p:pic>
        <p:sp>
          <p:nvSpPr>
            <p:cNvPr id="17" name="Line 5"/>
            <p:cNvSpPr>
              <a:spLocks noChangeShapeType="1"/>
            </p:cNvSpPr>
            <p:nvPr>
              <p:custDataLst>
                <p:tags r:id="rId1"/>
              </p:custDataLst>
            </p:nvPr>
          </p:nvSpPr>
          <p:spPr bwMode="auto">
            <a:xfrm rot="8795879" flipH="1" flipV="1">
              <a:off x="2384425" y="2454349"/>
              <a:ext cx="1857375" cy="322323"/>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endParaRPr>
            </a:p>
          </p:txBody>
        </p:sp>
        <p:sp>
          <p:nvSpPr>
            <p:cNvPr id="18" name="Line 5"/>
            <p:cNvSpPr>
              <a:spLocks noChangeShapeType="1"/>
            </p:cNvSpPr>
            <p:nvPr>
              <p:custDataLst>
                <p:tags r:id="rId2"/>
              </p:custDataLst>
            </p:nvPr>
          </p:nvSpPr>
          <p:spPr bwMode="auto">
            <a:xfrm rot="2004121" flipV="1">
              <a:off x="2335213" y="3953230"/>
              <a:ext cx="1955800" cy="173070"/>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endParaRPr>
            </a:p>
          </p:txBody>
        </p:sp>
        <p:sp>
          <p:nvSpPr>
            <p:cNvPr id="52235" name="Text Box 23"/>
            <p:cNvSpPr txBox="1">
              <a:spLocks noChangeArrowheads="1"/>
            </p:cNvSpPr>
            <p:nvPr>
              <p:custDataLst>
                <p:tags r:id="rId3"/>
              </p:custDataLst>
            </p:nvPr>
          </p:nvSpPr>
          <p:spPr bwMode="auto">
            <a:xfrm>
              <a:off x="4244591" y="2058988"/>
              <a:ext cx="2013334" cy="277124"/>
            </a:xfrm>
            <a:prstGeom prst="rect">
              <a:avLst/>
            </a:prstGeom>
            <a:noFill/>
            <a:ln w="9525">
              <a:noFill/>
              <a:miter lim="800000"/>
              <a:headEnd/>
              <a:tailEnd/>
            </a:ln>
          </p:spPr>
          <p:txBody>
            <a:bodyPr wrap="none" lIns="0" tIns="0" rIns="0" bIns="0">
              <a:spAutoFit/>
            </a:bodyPr>
            <a:lstStyle/>
            <a:p>
              <a:r>
                <a:rPr lang="en-US" b="1">
                  <a:solidFill>
                    <a:srgbClr val="00925B"/>
                  </a:solidFill>
                  <a:ea typeface="ＭＳ Ｐゴシック" pitchFamily="34" charset="-128"/>
                </a:rPr>
                <a:t>Routine screening</a:t>
              </a:r>
            </a:p>
          </p:txBody>
        </p:sp>
        <p:sp>
          <p:nvSpPr>
            <p:cNvPr id="52236" name="Text Box 24"/>
            <p:cNvSpPr txBox="1">
              <a:spLocks noChangeArrowheads="1"/>
            </p:cNvSpPr>
            <p:nvPr/>
          </p:nvSpPr>
          <p:spPr bwMode="auto">
            <a:xfrm>
              <a:off x="2826241" y="2309161"/>
              <a:ext cx="946733" cy="584775"/>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ea typeface="ＭＳ Ｐゴシック" pitchFamily="34" charset="-128"/>
                </a:rPr>
                <a:t>Negative</a:t>
              </a:r>
              <a:br>
                <a:rPr lang="en-GB" sz="1600" b="1">
                  <a:solidFill>
                    <a:srgbClr val="000000"/>
                  </a:solidFill>
                  <a:ea typeface="ＭＳ Ｐゴシック" pitchFamily="34" charset="-128"/>
                </a:rPr>
              </a:br>
              <a:r>
                <a:rPr lang="en-GB" sz="1600" b="1">
                  <a:solidFill>
                    <a:srgbClr val="000000"/>
                  </a:solidFill>
                  <a:ea typeface="ＭＳ Ｐゴシック" pitchFamily="34" charset="-128"/>
                </a:rPr>
                <a:t>Pap</a:t>
              </a:r>
            </a:p>
          </p:txBody>
        </p:sp>
        <p:sp>
          <p:nvSpPr>
            <p:cNvPr id="22" name="Line 50"/>
            <p:cNvSpPr>
              <a:spLocks noChangeShapeType="1"/>
            </p:cNvSpPr>
            <p:nvPr/>
          </p:nvSpPr>
          <p:spPr bwMode="auto">
            <a:xfrm>
              <a:off x="2449513" y="3257775"/>
              <a:ext cx="1728787" cy="9527"/>
            </a:xfrm>
            <a:prstGeom prst="line">
              <a:avLst/>
            </a:prstGeom>
            <a:noFill/>
            <a:ln w="28575">
              <a:solidFill>
                <a:schemeClr val="bg2">
                  <a:lumMod val="75000"/>
                </a:schemeClr>
              </a:solidFill>
              <a:round/>
              <a:headEnd/>
              <a:tailEnd type="triangle" w="lg" len="lg"/>
            </a:ln>
            <a:extLst/>
          </p:spPr>
          <p:txBody>
            <a:bodyPr/>
            <a:lstStyle/>
            <a:p>
              <a:pPr>
                <a:defRPr/>
              </a:pPr>
              <a:endParaRPr lang="en-GB"/>
            </a:p>
          </p:txBody>
        </p:sp>
        <p:sp>
          <p:nvSpPr>
            <p:cNvPr id="23" name="Oval 71"/>
            <p:cNvSpPr>
              <a:spLocks noChangeArrowheads="1"/>
            </p:cNvSpPr>
            <p:nvPr/>
          </p:nvSpPr>
          <p:spPr bwMode="auto">
            <a:xfrm>
              <a:off x="4244975" y="3000551"/>
              <a:ext cx="1143000" cy="579547"/>
            </a:xfrm>
            <a:prstGeom prst="ellipse">
              <a:avLst/>
            </a:prstGeom>
            <a:solidFill>
              <a:srgbClr val="689DB2"/>
            </a:solidFill>
            <a:ln>
              <a:noFill/>
            </a:ln>
            <a:extLst/>
          </p:spPr>
          <p:txBody>
            <a:bodyPr wrap="none" anchor="ctr"/>
            <a:lstStyle/>
            <a:p>
              <a:pPr algn="ctr">
                <a:lnSpc>
                  <a:spcPct val="80000"/>
                </a:lnSpc>
                <a:defRPr/>
              </a:pPr>
              <a:r>
                <a:rPr lang="en-US" sz="1600" b="1" dirty="0">
                  <a:solidFill>
                    <a:srgbClr val="FFFFFF"/>
                  </a:solidFill>
                  <a:latin typeface="+mn-lt"/>
                </a:rPr>
                <a:t>HPV test</a:t>
              </a:r>
            </a:p>
          </p:txBody>
        </p:sp>
        <p:sp>
          <p:nvSpPr>
            <p:cNvPr id="52239" name="Text Box 24"/>
            <p:cNvSpPr txBox="1">
              <a:spLocks noChangeArrowheads="1"/>
            </p:cNvSpPr>
            <p:nvPr/>
          </p:nvSpPr>
          <p:spPr bwMode="auto">
            <a:xfrm>
              <a:off x="2875310" y="3139597"/>
              <a:ext cx="876202" cy="246221"/>
            </a:xfrm>
            <a:prstGeom prst="rect">
              <a:avLst/>
            </a:prstGeom>
            <a:solidFill>
              <a:schemeClr val="bg1"/>
            </a:solidFill>
            <a:ln w="9525">
              <a:noFill/>
              <a:miter lim="800000"/>
              <a:headEnd/>
              <a:tailEnd/>
            </a:ln>
          </p:spPr>
          <p:txBody>
            <a:bodyPr wrap="none" lIns="45720" tIns="0" rIns="45720" bIns="0">
              <a:spAutoFit/>
            </a:bodyPr>
            <a:lstStyle/>
            <a:p>
              <a:pPr algn="ctr"/>
              <a:r>
                <a:rPr lang="en-GB" sz="1600" b="1">
                  <a:solidFill>
                    <a:srgbClr val="000000"/>
                  </a:solidFill>
                  <a:ea typeface="ＭＳ Ｐゴシック" pitchFamily="34" charset="-128"/>
                </a:rPr>
                <a:t>ASC-US</a:t>
              </a:r>
            </a:p>
          </p:txBody>
        </p:sp>
        <p:sp>
          <p:nvSpPr>
            <p:cNvPr id="25" name="Text Box 24"/>
            <p:cNvSpPr txBox="1">
              <a:spLocks noChangeArrowheads="1"/>
            </p:cNvSpPr>
            <p:nvPr/>
          </p:nvSpPr>
          <p:spPr bwMode="auto">
            <a:xfrm>
              <a:off x="2783146" y="3869362"/>
              <a:ext cx="1060527" cy="338707"/>
            </a:xfrm>
            <a:prstGeom prst="rect">
              <a:avLst/>
            </a:prstGeom>
            <a:solidFill>
              <a:schemeClr val="bg1"/>
            </a:solidFill>
            <a:ln>
              <a:noFill/>
            </a:ln>
            <a:effectLst/>
            <a:scene3d>
              <a:camera prst="orthographicFront">
                <a:rot lat="0" lon="0" rev="0"/>
              </a:camera>
              <a:lightRig rig="threePt" dir="t"/>
            </a:scene3d>
            <a:sp3d/>
            <a:extLst/>
          </p:spPr>
          <p:txBody>
            <a:bodyPr wrap="none" lIns="45720" rIns="45720" anchor="ctr">
              <a:spAutoFit/>
            </a:bodyPr>
            <a:lstStyle>
              <a:lvl1pPr>
                <a:defRPr sz="2400" b="1">
                  <a:solidFill>
                    <a:schemeClr val="tx1"/>
                  </a:solidFill>
                  <a:latin typeface="Imago" pitchFamily="2" charset="0"/>
                  <a:ea typeface="MS PGothic" pitchFamily="34" charset="-128"/>
                </a:defRPr>
              </a:lvl1pPr>
              <a:lvl2pPr marL="742950" indent="-285750">
                <a:defRPr sz="2400" b="1">
                  <a:solidFill>
                    <a:schemeClr val="tx1"/>
                  </a:solidFill>
                  <a:latin typeface="Imago" pitchFamily="2" charset="0"/>
                  <a:ea typeface="MS PGothic" pitchFamily="34" charset="-128"/>
                </a:defRPr>
              </a:lvl2pPr>
              <a:lvl3pPr marL="1143000" indent="-228600">
                <a:defRPr sz="2400" b="1">
                  <a:solidFill>
                    <a:schemeClr val="tx1"/>
                  </a:solidFill>
                  <a:latin typeface="Imago" pitchFamily="2" charset="0"/>
                  <a:ea typeface="MS PGothic" pitchFamily="34" charset="-128"/>
                </a:defRPr>
              </a:lvl3pPr>
              <a:lvl4pPr marL="1600200" indent="-228600">
                <a:defRPr sz="2400" b="1">
                  <a:solidFill>
                    <a:schemeClr val="tx1"/>
                  </a:solidFill>
                  <a:latin typeface="Imago" pitchFamily="2" charset="0"/>
                  <a:ea typeface="MS PGothic" pitchFamily="34" charset="-128"/>
                </a:defRPr>
              </a:lvl4pPr>
              <a:lvl5pPr marL="2057400" indent="-228600">
                <a:defRPr sz="2400" b="1">
                  <a:solidFill>
                    <a:schemeClr val="tx1"/>
                  </a:solidFill>
                  <a:latin typeface="Imago" pitchFamily="2"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Imago" pitchFamily="2"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Imago" pitchFamily="2"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Imago" pitchFamily="2"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Imago" pitchFamily="2" charset="0"/>
                  <a:ea typeface="MS PGothic" pitchFamily="34" charset="-128"/>
                </a:defRPr>
              </a:lvl9pPr>
            </a:lstStyle>
            <a:p>
              <a:pPr algn="ctr" fontAlgn="auto">
                <a:spcBef>
                  <a:spcPts val="0"/>
                </a:spcBef>
                <a:spcAft>
                  <a:spcPts val="0"/>
                </a:spcAft>
                <a:defRPr/>
              </a:pPr>
              <a:r>
                <a:rPr lang="en-GB" sz="1600" dirty="0">
                  <a:solidFill>
                    <a:srgbClr val="000000"/>
                  </a:solidFill>
                  <a:latin typeface="Arial" pitchFamily="34" charset="0"/>
                </a:rPr>
                <a:t>LSIL/HSIL</a:t>
              </a:r>
            </a:p>
          </p:txBody>
        </p:sp>
        <p:sp>
          <p:nvSpPr>
            <p:cNvPr id="52243" name="Text Box 23"/>
            <p:cNvSpPr txBox="1">
              <a:spLocks noChangeArrowheads="1"/>
            </p:cNvSpPr>
            <p:nvPr>
              <p:custDataLst>
                <p:tags r:id="rId4"/>
              </p:custDataLst>
            </p:nvPr>
          </p:nvSpPr>
          <p:spPr bwMode="auto">
            <a:xfrm>
              <a:off x="6841421" y="2419350"/>
              <a:ext cx="2013654" cy="276826"/>
            </a:xfrm>
            <a:prstGeom prst="rect">
              <a:avLst/>
            </a:prstGeom>
            <a:noFill/>
            <a:ln w="9525">
              <a:noFill/>
              <a:miter lim="800000"/>
              <a:headEnd/>
              <a:tailEnd/>
            </a:ln>
          </p:spPr>
          <p:txBody>
            <a:bodyPr wrap="none" lIns="0" tIns="0" rIns="0" bIns="0">
              <a:spAutoFit/>
            </a:bodyPr>
            <a:lstStyle/>
            <a:p>
              <a:r>
                <a:rPr lang="en-US" b="1">
                  <a:solidFill>
                    <a:srgbClr val="00925B"/>
                  </a:solidFill>
                  <a:ea typeface="ＭＳ Ｐゴシック" pitchFamily="34" charset="-128"/>
                </a:rPr>
                <a:t>Routine screening</a:t>
              </a:r>
            </a:p>
          </p:txBody>
        </p:sp>
        <p:sp>
          <p:nvSpPr>
            <p:cNvPr id="15" name="Line 5"/>
            <p:cNvSpPr>
              <a:spLocks noChangeShapeType="1"/>
            </p:cNvSpPr>
            <p:nvPr>
              <p:custDataLst>
                <p:tags r:id="rId5"/>
              </p:custDataLst>
            </p:nvPr>
          </p:nvSpPr>
          <p:spPr bwMode="auto">
            <a:xfrm rot="8795879" flipH="1" flipV="1">
              <a:off x="5318125" y="2798902"/>
              <a:ext cx="1487488" cy="252459"/>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endParaRPr>
            </a:p>
          </p:txBody>
        </p:sp>
        <p:sp>
          <p:nvSpPr>
            <p:cNvPr id="52245" name="Text Box 23"/>
            <p:cNvSpPr txBox="1">
              <a:spLocks noChangeArrowheads="1"/>
            </p:cNvSpPr>
            <p:nvPr/>
          </p:nvSpPr>
          <p:spPr bwMode="auto">
            <a:xfrm>
              <a:off x="5588557" y="2755696"/>
              <a:ext cx="946867" cy="338342"/>
            </a:xfrm>
            <a:prstGeom prst="rect">
              <a:avLst/>
            </a:prstGeom>
            <a:solidFill>
              <a:schemeClr val="bg1"/>
            </a:solidFill>
            <a:ln w="9525">
              <a:noFill/>
              <a:miter lim="800000"/>
              <a:headEnd/>
              <a:tailEnd/>
            </a:ln>
          </p:spPr>
          <p:txBody>
            <a:bodyPr wrap="none" lIns="45720" rIns="45720" anchor="ctr">
              <a:spAutoFit/>
            </a:bodyPr>
            <a:lstStyle/>
            <a:p>
              <a:r>
                <a:rPr lang="en-GB" sz="1600" b="1">
                  <a:solidFill>
                    <a:srgbClr val="000000"/>
                  </a:solidFill>
                  <a:ea typeface="ＭＳ Ｐゴシック" pitchFamily="34" charset="-128"/>
                </a:rPr>
                <a:t>Negative</a:t>
              </a:r>
            </a:p>
          </p:txBody>
        </p:sp>
        <p:sp>
          <p:nvSpPr>
            <p:cNvPr id="11" name="Line 5"/>
            <p:cNvSpPr>
              <a:spLocks noChangeShapeType="1"/>
            </p:cNvSpPr>
            <p:nvPr>
              <p:custDataLst>
                <p:tags r:id="rId6"/>
              </p:custDataLst>
            </p:nvPr>
          </p:nvSpPr>
          <p:spPr bwMode="auto">
            <a:xfrm rot="2004121" flipV="1">
              <a:off x="5278438" y="3669015"/>
              <a:ext cx="1566862" cy="131787"/>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endParaRPr>
            </a:p>
          </p:txBody>
        </p:sp>
        <p:sp>
          <p:nvSpPr>
            <p:cNvPr id="52247" name="Text Box 25"/>
            <p:cNvSpPr txBox="1">
              <a:spLocks noChangeArrowheads="1"/>
            </p:cNvSpPr>
            <p:nvPr/>
          </p:nvSpPr>
          <p:spPr bwMode="auto">
            <a:xfrm>
              <a:off x="5622092" y="3565525"/>
              <a:ext cx="879458" cy="338717"/>
            </a:xfrm>
            <a:prstGeom prst="rect">
              <a:avLst/>
            </a:prstGeom>
            <a:solidFill>
              <a:schemeClr val="bg1"/>
            </a:solidFill>
            <a:ln w="9525">
              <a:noFill/>
              <a:miter lim="800000"/>
              <a:headEnd/>
              <a:tailEnd/>
            </a:ln>
          </p:spPr>
          <p:txBody>
            <a:bodyPr wrap="none" lIns="45720" rIns="45720" anchor="ctr">
              <a:spAutoFit/>
            </a:bodyPr>
            <a:lstStyle/>
            <a:p>
              <a:r>
                <a:rPr lang="en-GB" sz="1600" b="1">
                  <a:solidFill>
                    <a:srgbClr val="000000"/>
                  </a:solidFill>
                  <a:ea typeface="ＭＳ Ｐゴシック" pitchFamily="34" charset="-128"/>
                </a:rPr>
                <a:t>Positive</a:t>
              </a:r>
            </a:p>
          </p:txBody>
        </p:sp>
        <p:sp>
          <p:nvSpPr>
            <p:cNvPr id="52248" name="AutoShape 40"/>
            <p:cNvSpPr>
              <a:spLocks noChangeArrowheads="1"/>
            </p:cNvSpPr>
            <p:nvPr/>
          </p:nvSpPr>
          <p:spPr bwMode="gray">
            <a:xfrm>
              <a:off x="4199566" y="4274046"/>
              <a:ext cx="2011362" cy="431800"/>
            </a:xfrm>
            <a:prstGeom prst="roundRect">
              <a:avLst>
                <a:gd name="adj" fmla="val 16667"/>
              </a:avLst>
            </a:prstGeom>
            <a:solidFill>
              <a:srgbClr val="ADD6FF">
                <a:alpha val="83136"/>
              </a:srgbClr>
            </a:solidFill>
            <a:ln w="4826">
              <a:solidFill>
                <a:schemeClr val="tx1"/>
              </a:solidFill>
              <a:round/>
              <a:headEnd/>
              <a:tailEnd/>
            </a:ln>
          </p:spPr>
          <p:txBody>
            <a:bodyPr wrap="none" anchor="ctr"/>
            <a:lstStyle/>
            <a:p>
              <a:pPr algn="ctr"/>
              <a:r>
                <a:rPr lang="en-US" b="1">
                  <a:solidFill>
                    <a:srgbClr val="0D0D0D"/>
                  </a:solidFill>
                  <a:ea typeface="ＭＳ Ｐゴシック" pitchFamily="34" charset="-128"/>
                  <a:cs typeface="Calibri" pitchFamily="34" charset="0"/>
                </a:rPr>
                <a:t>COLPOSCOPY</a:t>
              </a:r>
              <a:endParaRPr lang="en-GB" b="1">
                <a:solidFill>
                  <a:srgbClr val="0D0D0D"/>
                </a:solidFill>
                <a:ea typeface="ＭＳ Ｐゴシック" pitchFamily="34" charset="-128"/>
                <a:cs typeface="Calibri" pitchFamily="34" charset="0"/>
              </a:endParaRPr>
            </a:p>
          </p:txBody>
        </p:sp>
        <p:sp>
          <p:nvSpPr>
            <p:cNvPr id="52249" name="AutoShape 40"/>
            <p:cNvSpPr>
              <a:spLocks noChangeArrowheads="1"/>
            </p:cNvSpPr>
            <p:nvPr/>
          </p:nvSpPr>
          <p:spPr bwMode="gray">
            <a:xfrm>
              <a:off x="6773434" y="3900624"/>
              <a:ext cx="2011362" cy="431800"/>
            </a:xfrm>
            <a:prstGeom prst="roundRect">
              <a:avLst>
                <a:gd name="adj" fmla="val 16667"/>
              </a:avLst>
            </a:prstGeom>
            <a:solidFill>
              <a:srgbClr val="ADD6FF">
                <a:alpha val="83136"/>
              </a:srgbClr>
            </a:solidFill>
            <a:ln w="4826">
              <a:solidFill>
                <a:schemeClr val="tx1"/>
              </a:solidFill>
              <a:round/>
              <a:headEnd/>
              <a:tailEnd/>
            </a:ln>
          </p:spPr>
          <p:txBody>
            <a:bodyPr wrap="none" anchor="ctr"/>
            <a:lstStyle/>
            <a:p>
              <a:pPr algn="ctr"/>
              <a:r>
                <a:rPr lang="en-US" b="1">
                  <a:solidFill>
                    <a:srgbClr val="0D0D0D"/>
                  </a:solidFill>
                  <a:ea typeface="ＭＳ Ｐゴシック" pitchFamily="34" charset="-128"/>
                  <a:cs typeface="Calibri" pitchFamily="34" charset="0"/>
                </a:rPr>
                <a:t>COLPOSCOPY</a:t>
              </a:r>
              <a:endParaRPr lang="en-GB" b="1">
                <a:solidFill>
                  <a:srgbClr val="0D0D0D"/>
                </a:solidFill>
                <a:ea typeface="ＭＳ Ｐゴシック" pitchFamily="34" charset="-128"/>
                <a:cs typeface="Calibri" pitchFamily="34" charset="0"/>
              </a:endParaRPr>
            </a:p>
          </p:txBody>
        </p:sp>
      </p:grpSp>
      <p:sp>
        <p:nvSpPr>
          <p:cNvPr id="30" name="AutoShape 4"/>
          <p:cNvSpPr>
            <a:spLocks noChangeArrowheads="1"/>
          </p:cNvSpPr>
          <p:nvPr/>
        </p:nvSpPr>
        <p:spPr bwMode="gray">
          <a:xfrm>
            <a:off x="419100" y="5497544"/>
            <a:ext cx="8343900" cy="677220"/>
          </a:xfrm>
          <a:prstGeom prst="roundRect">
            <a:avLst>
              <a:gd name="adj" fmla="val 16667"/>
            </a:avLst>
          </a:prstGeom>
          <a:solidFill>
            <a:srgbClr val="C2EBFF"/>
          </a:solidFill>
          <a:ln>
            <a:noFill/>
          </a:ln>
          <a:effectLst/>
          <a:scene3d>
            <a:camera prst="orthographicFront">
              <a:rot lat="0" lon="0" rev="0"/>
            </a:camera>
            <a:lightRig rig="contrasting" dir="t">
              <a:rot lat="0" lon="0" rev="7800000"/>
            </a:lightRig>
          </a:scene3d>
          <a:sp3d>
            <a:bevelT w="139700" h="139700"/>
          </a:sp3d>
        </p:spPr>
        <p:txBody>
          <a:bodyPr lIns="36000" tIns="36000" rIns="36000" bIns="36000" anchor="ctr"/>
          <a:lstStyle/>
          <a:p>
            <a:pPr algn="ctr">
              <a:defRPr/>
            </a:pPr>
            <a:r>
              <a:rPr lang="en-GB" sz="1600" b="1" dirty="0">
                <a:latin typeface="Arial" charset="0"/>
                <a:cs typeface="Arial" charset="0"/>
              </a:rPr>
              <a:t>This strategy is a recommended in US Guidelines for women 21+ every three years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2"/>
          <p:cNvSpPr>
            <a:spLocks noGrp="1" noChangeArrowheads="1"/>
          </p:cNvSpPr>
          <p:nvPr>
            <p:ph type="title"/>
          </p:nvPr>
        </p:nvSpPr>
        <p:spPr/>
        <p:txBody>
          <a:bodyPr anchor="b">
            <a:normAutofit/>
          </a:bodyPr>
          <a:lstStyle/>
          <a:p>
            <a:r>
              <a:rPr lang="en-GB" altLang="en-US" sz="4800" b="1" dirty="0" err="1">
                <a:solidFill>
                  <a:srgbClr val="FF0000"/>
                </a:solidFill>
                <a:sym typeface="Symbol" pitchFamily="18" charset="2"/>
              </a:rPr>
              <a:t>Cotesting</a:t>
            </a:r>
            <a:r>
              <a:rPr lang="en-GB" altLang="en-US" sz="4800" b="1" dirty="0">
                <a:solidFill>
                  <a:srgbClr val="FF0000"/>
                </a:solidFill>
                <a:sym typeface="Symbol" pitchFamily="18" charset="2"/>
              </a:rPr>
              <a:t> Strategy</a:t>
            </a:r>
            <a:endParaRPr lang="en-GB" sz="4800" b="1" dirty="0">
              <a:solidFill>
                <a:srgbClr val="FF0000"/>
              </a:solidFill>
            </a:endParaRPr>
          </a:p>
        </p:txBody>
      </p:sp>
      <p:sp>
        <p:nvSpPr>
          <p:cNvPr id="68" name="AutoShape 4"/>
          <p:cNvSpPr>
            <a:spLocks noChangeArrowheads="1"/>
          </p:cNvSpPr>
          <p:nvPr/>
        </p:nvSpPr>
        <p:spPr bwMode="gray">
          <a:xfrm>
            <a:off x="419100" y="5497544"/>
            <a:ext cx="8343900" cy="677220"/>
          </a:xfrm>
          <a:prstGeom prst="roundRect">
            <a:avLst>
              <a:gd name="adj" fmla="val 16667"/>
            </a:avLst>
          </a:prstGeom>
          <a:solidFill>
            <a:srgbClr val="C2EBFF"/>
          </a:solidFill>
          <a:ln>
            <a:noFill/>
          </a:ln>
          <a:effectLst/>
          <a:scene3d>
            <a:camera prst="orthographicFront">
              <a:rot lat="0" lon="0" rev="0"/>
            </a:camera>
            <a:lightRig rig="contrasting" dir="t">
              <a:rot lat="0" lon="0" rev="7800000"/>
            </a:lightRig>
          </a:scene3d>
          <a:sp3d>
            <a:bevelT w="139700" h="139700"/>
          </a:sp3d>
        </p:spPr>
        <p:txBody>
          <a:bodyPr lIns="36000" tIns="36000" rIns="36000" bIns="36000" anchor="ctr"/>
          <a:lstStyle/>
          <a:p>
            <a:pPr algn="ctr">
              <a:defRPr/>
            </a:pPr>
            <a:r>
              <a:rPr lang="en-GB" sz="1600" b="1" dirty="0">
                <a:latin typeface="Arial" charset="0"/>
                <a:cs typeface="Arial" charset="0"/>
              </a:rPr>
              <a:t>This strategy is recommended in US Guidelines for women 30+ every five years as the preferred option</a:t>
            </a:r>
          </a:p>
        </p:txBody>
      </p:sp>
      <p:grpSp>
        <p:nvGrpSpPr>
          <p:cNvPr id="2" name="Group 2"/>
          <p:cNvGrpSpPr>
            <a:grpSpLocks/>
          </p:cNvGrpSpPr>
          <p:nvPr/>
        </p:nvGrpSpPr>
        <p:grpSpPr bwMode="auto">
          <a:xfrm>
            <a:off x="933450" y="1568450"/>
            <a:ext cx="7466013" cy="3729038"/>
            <a:chOff x="934009" y="1569112"/>
            <a:chExt cx="7465453" cy="3728763"/>
          </a:xfrm>
        </p:grpSpPr>
        <p:sp>
          <p:nvSpPr>
            <p:cNvPr id="161" name="Line 5"/>
            <p:cNvSpPr>
              <a:spLocks noChangeShapeType="1"/>
            </p:cNvSpPr>
            <p:nvPr>
              <p:custDataLst>
                <p:tags r:id="rId2"/>
              </p:custDataLst>
            </p:nvPr>
          </p:nvSpPr>
          <p:spPr bwMode="auto">
            <a:xfrm rot="8795879" flipH="1" flipV="1">
              <a:off x="3148406" y="3269200"/>
              <a:ext cx="457166" cy="301603"/>
            </a:xfrm>
            <a:prstGeom prst="line">
              <a:avLst/>
            </a:prstGeom>
            <a:noFill/>
            <a:ln w="28575">
              <a:solidFill>
                <a:schemeClr val="bg1">
                  <a:lumMod val="65000"/>
                </a:schemeClr>
              </a:solidFill>
              <a:round/>
              <a:headEnd/>
              <a:tailEnd type="triangle" w="lg" len="lg"/>
            </a:ln>
            <a:extLst/>
          </p:spPr>
          <p:txBody>
            <a:bodyPr/>
            <a:lstStyle/>
            <a:p>
              <a:pPr>
                <a:defRPr/>
              </a:pPr>
              <a:endParaRPr lang="en-US">
                <a:solidFill>
                  <a:srgbClr val="000000"/>
                </a:solidFill>
                <a:latin typeface="Imago"/>
              </a:endParaRPr>
            </a:p>
          </p:txBody>
        </p:sp>
        <p:sp>
          <p:nvSpPr>
            <p:cNvPr id="151" name="Line 5"/>
            <p:cNvSpPr>
              <a:spLocks noChangeShapeType="1"/>
            </p:cNvSpPr>
            <p:nvPr>
              <p:custDataLst>
                <p:tags r:id="rId3"/>
              </p:custDataLst>
            </p:nvPr>
          </p:nvSpPr>
          <p:spPr bwMode="auto">
            <a:xfrm rot="8795879" flipH="1" flipV="1">
              <a:off x="2945221" y="2243750"/>
              <a:ext cx="2706484" cy="238107"/>
            </a:xfrm>
            <a:prstGeom prst="line">
              <a:avLst/>
            </a:prstGeom>
            <a:noFill/>
            <a:ln w="28575">
              <a:solidFill>
                <a:schemeClr val="bg1">
                  <a:lumMod val="65000"/>
                </a:schemeClr>
              </a:solidFill>
              <a:round/>
              <a:headEnd/>
              <a:tailEnd type="triangle" w="lg" len="lg"/>
            </a:ln>
            <a:extLst/>
          </p:spPr>
          <p:txBody>
            <a:bodyPr/>
            <a:lstStyle/>
            <a:p>
              <a:pPr>
                <a:defRPr/>
              </a:pPr>
              <a:endParaRPr lang="en-US">
                <a:solidFill>
                  <a:srgbClr val="000000"/>
                </a:solidFill>
                <a:latin typeface="Imago"/>
              </a:endParaRPr>
            </a:p>
          </p:txBody>
        </p:sp>
        <p:sp>
          <p:nvSpPr>
            <p:cNvPr id="152" name="Line 5"/>
            <p:cNvSpPr>
              <a:spLocks noChangeShapeType="1"/>
            </p:cNvSpPr>
            <p:nvPr>
              <p:custDataLst>
                <p:tags r:id="rId4"/>
              </p:custDataLst>
            </p:nvPr>
          </p:nvSpPr>
          <p:spPr bwMode="auto">
            <a:xfrm rot="2004121" flipV="1">
              <a:off x="2945221" y="4318459"/>
              <a:ext cx="2704897" cy="238107"/>
            </a:xfrm>
            <a:prstGeom prst="line">
              <a:avLst/>
            </a:prstGeom>
            <a:noFill/>
            <a:ln w="28575">
              <a:solidFill>
                <a:schemeClr val="bg1">
                  <a:lumMod val="65000"/>
                </a:schemeClr>
              </a:solidFill>
              <a:round/>
              <a:headEnd/>
              <a:tailEnd type="triangle" w="lg" len="lg"/>
            </a:ln>
            <a:extLst/>
          </p:spPr>
          <p:txBody>
            <a:bodyPr/>
            <a:lstStyle/>
            <a:p>
              <a:pPr>
                <a:defRPr/>
              </a:pPr>
              <a:endParaRPr lang="en-US">
                <a:solidFill>
                  <a:srgbClr val="000000"/>
                </a:solidFill>
                <a:latin typeface="Imago"/>
              </a:endParaRPr>
            </a:p>
          </p:txBody>
        </p:sp>
        <p:grpSp>
          <p:nvGrpSpPr>
            <p:cNvPr id="3" name="Group 1"/>
            <p:cNvGrpSpPr>
              <a:grpSpLocks/>
            </p:cNvGrpSpPr>
            <p:nvPr/>
          </p:nvGrpSpPr>
          <p:grpSpPr bwMode="auto">
            <a:xfrm>
              <a:off x="934009" y="1898272"/>
              <a:ext cx="2160587" cy="3254375"/>
              <a:chOff x="744803" y="2344858"/>
              <a:chExt cx="2160587" cy="3254375"/>
            </a:xfrm>
          </p:grpSpPr>
          <p:sp>
            <p:nvSpPr>
              <p:cNvPr id="208" name="Oval 70"/>
              <p:cNvSpPr>
                <a:spLocks noChangeArrowheads="1"/>
              </p:cNvSpPr>
              <p:nvPr/>
            </p:nvSpPr>
            <p:spPr bwMode="auto">
              <a:xfrm>
                <a:off x="744803" y="2344287"/>
                <a:ext cx="2160426" cy="1403247"/>
              </a:xfrm>
              <a:prstGeom prst="roundRect">
                <a:avLst>
                  <a:gd name="adj" fmla="val 16667"/>
                </a:avLst>
              </a:prstGeom>
              <a:noFill/>
              <a:ln w="25400" cap="flat" cmpd="sng" algn="ctr">
                <a:solidFill>
                  <a:schemeClr val="bg2">
                    <a:lumMod val="75000"/>
                  </a:schemeClr>
                </a:solidFill>
                <a:prstDash val="solid"/>
                <a:round/>
                <a:headEnd type="none" w="med" len="med"/>
                <a:tailEnd type="none" w="med" len="med"/>
              </a:ln>
            </p:spPr>
            <p:txBody>
              <a:bodyPr wrap="none"/>
              <a:lstStyle/>
              <a:p>
                <a:pPr algn="ctr">
                  <a:lnSpc>
                    <a:spcPct val="80000"/>
                  </a:lnSpc>
                  <a:defRPr/>
                </a:pPr>
                <a:r>
                  <a:rPr lang="en-US" sz="1600" b="1" dirty="0">
                    <a:solidFill>
                      <a:srgbClr val="000000"/>
                    </a:solidFill>
                  </a:rPr>
                  <a:t>Cytology</a:t>
                </a:r>
              </a:p>
              <a:p>
                <a:pPr algn="ctr">
                  <a:lnSpc>
                    <a:spcPct val="80000"/>
                  </a:lnSpc>
                  <a:defRPr/>
                </a:pPr>
                <a:endParaRPr lang="en-US" sz="1600" b="1" dirty="0">
                  <a:solidFill>
                    <a:srgbClr val="000000"/>
                  </a:solidFill>
                </a:endParaRPr>
              </a:p>
              <a:p>
                <a:pPr algn="ctr">
                  <a:lnSpc>
                    <a:spcPct val="80000"/>
                  </a:lnSpc>
                  <a:defRPr/>
                </a:pPr>
                <a:endParaRPr lang="en-US" sz="1600" b="1" dirty="0">
                  <a:solidFill>
                    <a:srgbClr val="000000"/>
                  </a:solidFill>
                </a:endParaRPr>
              </a:p>
              <a:p>
                <a:pPr algn="ctr">
                  <a:lnSpc>
                    <a:spcPct val="80000"/>
                  </a:lnSpc>
                  <a:defRPr/>
                </a:pPr>
                <a:endParaRPr lang="en-US" sz="1600" b="1" dirty="0">
                  <a:solidFill>
                    <a:srgbClr val="000000"/>
                  </a:solidFill>
                </a:endParaRPr>
              </a:p>
              <a:p>
                <a:pPr algn="ctr">
                  <a:lnSpc>
                    <a:spcPct val="80000"/>
                  </a:lnSpc>
                  <a:defRPr/>
                </a:pPr>
                <a:endParaRPr lang="en-US" sz="1600" b="1" dirty="0">
                  <a:solidFill>
                    <a:srgbClr val="000000"/>
                  </a:solidFill>
                </a:endParaRPr>
              </a:p>
            </p:txBody>
          </p:sp>
          <p:pic>
            <p:nvPicPr>
              <p:cNvPr id="53271" name="Picture 7" descr="as 2"/>
              <p:cNvPicPr>
                <a:picLocks noChangeAspect="1" noChangeArrowheads="1"/>
              </p:cNvPicPr>
              <p:nvPr/>
            </p:nvPicPr>
            <p:blipFill>
              <a:blip r:embed="rId11" cstate="print"/>
              <a:srcRect/>
              <a:stretch>
                <a:fillRect/>
              </a:stretch>
            </p:blipFill>
            <p:spPr bwMode="auto">
              <a:xfrm>
                <a:off x="1155965" y="2746496"/>
                <a:ext cx="1338263" cy="968375"/>
              </a:xfrm>
              <a:prstGeom prst="rect">
                <a:avLst/>
              </a:prstGeom>
              <a:noFill/>
              <a:ln w="9525">
                <a:noFill/>
                <a:miter lim="800000"/>
                <a:headEnd/>
                <a:tailEnd/>
              </a:ln>
            </p:spPr>
          </p:pic>
          <p:pic>
            <p:nvPicPr>
              <p:cNvPr id="167" name="Picture 83"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2332622" y="5176684"/>
                <a:ext cx="292709" cy="281769"/>
              </a:xfrm>
              <a:prstGeom prst="rect">
                <a:avLst/>
              </a:prstGeom>
              <a:noFill/>
              <a:ln>
                <a:noFill/>
              </a:ln>
              <a:extLst/>
            </p:spPr>
          </p:pic>
          <p:pic>
            <p:nvPicPr>
              <p:cNvPr id="168" name="Picture 83"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2015674" y="5167635"/>
                <a:ext cx="292709" cy="281769"/>
              </a:xfrm>
              <a:prstGeom prst="rect">
                <a:avLst/>
              </a:prstGeom>
              <a:noFill/>
              <a:ln>
                <a:noFill/>
              </a:ln>
              <a:extLst/>
            </p:spPr>
          </p:pic>
          <p:grpSp>
            <p:nvGrpSpPr>
              <p:cNvPr id="4" name="Group 64"/>
              <p:cNvGrpSpPr>
                <a:grpSpLocks/>
              </p:cNvGrpSpPr>
              <p:nvPr/>
            </p:nvGrpSpPr>
            <p:grpSpPr bwMode="auto">
              <a:xfrm>
                <a:off x="2213240" y="4286371"/>
                <a:ext cx="292100" cy="282575"/>
                <a:chOff x="1400" y="1988"/>
                <a:chExt cx="268" cy="265"/>
              </a:xfrm>
            </p:grpSpPr>
            <p:pic>
              <p:nvPicPr>
                <p:cNvPr id="206" name="Picture 65"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988"/>
                  <a:ext cx="268" cy="265"/>
                </a:xfrm>
                <a:prstGeom prst="rect">
                  <a:avLst/>
                </a:prstGeom>
                <a:noFill/>
                <a:ln>
                  <a:noFill/>
                </a:ln>
                <a:extLst/>
              </p:spPr>
            </p:pic>
            <p:sp>
              <p:nvSpPr>
                <p:cNvPr id="53312" name="Text Box 66"/>
                <p:cNvSpPr txBox="1">
                  <a:spLocks noChangeArrowheads="1"/>
                </p:cNvSpPr>
                <p:nvPr/>
              </p:nvSpPr>
              <p:spPr bwMode="gray">
                <a:xfrm>
                  <a:off x="1450" y="2033"/>
                  <a:ext cx="155"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45</a:t>
                  </a:r>
                </a:p>
              </p:txBody>
            </p:sp>
          </p:grpSp>
          <p:grpSp>
            <p:nvGrpSpPr>
              <p:cNvPr id="5" name="Group 52"/>
              <p:cNvGrpSpPr>
                <a:grpSpLocks/>
              </p:cNvGrpSpPr>
              <p:nvPr/>
            </p:nvGrpSpPr>
            <p:grpSpPr bwMode="auto">
              <a:xfrm>
                <a:off x="1894153" y="3981571"/>
                <a:ext cx="293687" cy="282575"/>
                <a:chOff x="1400" y="1476"/>
                <a:chExt cx="268" cy="265"/>
              </a:xfrm>
            </p:grpSpPr>
            <p:pic>
              <p:nvPicPr>
                <p:cNvPr id="204" name="Picture 53"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476"/>
                  <a:ext cx="268" cy="265"/>
                </a:xfrm>
                <a:prstGeom prst="rect">
                  <a:avLst/>
                </a:prstGeom>
                <a:noFill/>
                <a:ln>
                  <a:noFill/>
                </a:ln>
                <a:extLst/>
              </p:spPr>
            </p:pic>
            <p:sp>
              <p:nvSpPr>
                <p:cNvPr id="53310" name="Text Box 54"/>
                <p:cNvSpPr txBox="1">
                  <a:spLocks noChangeArrowheads="1"/>
                </p:cNvSpPr>
                <p:nvPr/>
              </p:nvSpPr>
              <p:spPr bwMode="gray">
                <a:xfrm>
                  <a:off x="1450" y="1521"/>
                  <a:ext cx="155"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31</a:t>
                  </a:r>
                </a:p>
              </p:txBody>
            </p:sp>
          </p:grpSp>
          <p:grpSp>
            <p:nvGrpSpPr>
              <p:cNvPr id="6" name="Group 49"/>
              <p:cNvGrpSpPr>
                <a:grpSpLocks/>
              </p:cNvGrpSpPr>
              <p:nvPr/>
            </p:nvGrpSpPr>
            <p:grpSpPr bwMode="auto">
              <a:xfrm>
                <a:off x="2216415" y="3981571"/>
                <a:ext cx="293688" cy="282575"/>
                <a:chOff x="1115" y="1476"/>
                <a:chExt cx="268" cy="265"/>
              </a:xfrm>
            </p:grpSpPr>
            <p:pic>
              <p:nvPicPr>
                <p:cNvPr id="202" name="Picture 50" descr="hpv_Green"/>
                <p:cNvPicPr>
                  <a:picLocks noChangeAspect="1" noChangeArrowheads="1"/>
                </p:cNvPicPr>
                <p:nvPr/>
              </p:nvPicPr>
              <p:blipFill>
                <a:blip r:embed="rId12" cstate="print">
                  <a:clrChange>
                    <a:clrFrom>
                      <a:srgbClr val="FFFEFF"/>
                    </a:clrFrom>
                    <a:clrTo>
                      <a:srgbClr val="FFFEFF">
                        <a:alpha val="0"/>
                      </a:srgbClr>
                    </a:clrTo>
                  </a:clrChange>
                  <a:duotone>
                    <a:prstClr val="black"/>
                    <a:srgbClr val="8A8198">
                      <a:tint val="45000"/>
                      <a:satMod val="400000"/>
                    </a:srgbClr>
                  </a:duotone>
                  <a:extLst/>
                </a:blip>
                <a:srcRect l="11003" t="4294" r="13692" b="2454"/>
                <a:stretch>
                  <a:fillRect/>
                </a:stretch>
              </p:blipFill>
              <p:spPr bwMode="gray">
                <a:xfrm>
                  <a:off x="1115" y="1476"/>
                  <a:ext cx="268" cy="265"/>
                </a:xfrm>
                <a:prstGeom prst="rect">
                  <a:avLst/>
                </a:prstGeom>
                <a:noFill/>
                <a:ln>
                  <a:noFill/>
                </a:ln>
                <a:extLst/>
              </p:spPr>
            </p:pic>
            <p:sp>
              <p:nvSpPr>
                <p:cNvPr id="53308" name="Text Box 51"/>
                <p:cNvSpPr txBox="1">
                  <a:spLocks noChangeArrowheads="1"/>
                </p:cNvSpPr>
                <p:nvPr/>
              </p:nvSpPr>
              <p:spPr bwMode="gray">
                <a:xfrm>
                  <a:off x="1165" y="1521"/>
                  <a:ext cx="155"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33</a:t>
                  </a:r>
                </a:p>
              </p:txBody>
            </p:sp>
          </p:grpSp>
          <p:grpSp>
            <p:nvGrpSpPr>
              <p:cNvPr id="7" name="Group 101"/>
              <p:cNvGrpSpPr>
                <a:grpSpLocks/>
              </p:cNvGrpSpPr>
              <p:nvPr/>
            </p:nvGrpSpPr>
            <p:grpSpPr bwMode="auto">
              <a:xfrm>
                <a:off x="1900503" y="4267321"/>
                <a:ext cx="292100" cy="282575"/>
                <a:chOff x="1115" y="1732"/>
                <a:chExt cx="268" cy="265"/>
              </a:xfrm>
            </p:grpSpPr>
            <p:pic>
              <p:nvPicPr>
                <p:cNvPr id="200" name="Picture 199"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732"/>
                  <a:ext cx="268" cy="265"/>
                </a:xfrm>
                <a:prstGeom prst="rect">
                  <a:avLst/>
                </a:prstGeom>
                <a:noFill/>
                <a:ln>
                  <a:noFill/>
                </a:ln>
                <a:extLst/>
              </p:spPr>
            </p:pic>
            <p:sp>
              <p:nvSpPr>
                <p:cNvPr id="53306" name="Text Box 57"/>
                <p:cNvSpPr txBox="1">
                  <a:spLocks noChangeArrowheads="1"/>
                </p:cNvSpPr>
                <p:nvPr/>
              </p:nvSpPr>
              <p:spPr bwMode="gray">
                <a:xfrm>
                  <a:off x="1165" y="1777"/>
                  <a:ext cx="156"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39</a:t>
                  </a:r>
                </a:p>
              </p:txBody>
            </p:sp>
          </p:grpSp>
          <p:grpSp>
            <p:nvGrpSpPr>
              <p:cNvPr id="8" name="Group 104"/>
              <p:cNvGrpSpPr>
                <a:grpSpLocks/>
              </p:cNvGrpSpPr>
              <p:nvPr/>
            </p:nvGrpSpPr>
            <p:grpSpPr bwMode="auto">
              <a:xfrm>
                <a:off x="2518040" y="3987921"/>
                <a:ext cx="292100" cy="282575"/>
                <a:chOff x="1400" y="1732"/>
                <a:chExt cx="268" cy="265"/>
              </a:xfrm>
            </p:grpSpPr>
            <p:pic>
              <p:nvPicPr>
                <p:cNvPr id="198" name="Picture 197"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732"/>
                  <a:ext cx="268" cy="265"/>
                </a:xfrm>
                <a:prstGeom prst="rect">
                  <a:avLst/>
                </a:prstGeom>
                <a:noFill/>
                <a:ln>
                  <a:noFill/>
                </a:ln>
                <a:extLst/>
              </p:spPr>
            </p:pic>
            <p:sp>
              <p:nvSpPr>
                <p:cNvPr id="53304" name="Text Box 60"/>
                <p:cNvSpPr txBox="1">
                  <a:spLocks noChangeArrowheads="1"/>
                </p:cNvSpPr>
                <p:nvPr/>
              </p:nvSpPr>
              <p:spPr bwMode="gray">
                <a:xfrm>
                  <a:off x="1450" y="1777"/>
                  <a:ext cx="155"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35</a:t>
                  </a:r>
                </a:p>
              </p:txBody>
            </p:sp>
          </p:grpSp>
          <p:grpSp>
            <p:nvGrpSpPr>
              <p:cNvPr id="9" name="Group 107"/>
              <p:cNvGrpSpPr>
                <a:grpSpLocks/>
              </p:cNvGrpSpPr>
              <p:nvPr/>
            </p:nvGrpSpPr>
            <p:grpSpPr bwMode="auto">
              <a:xfrm>
                <a:off x="2510103" y="4286371"/>
                <a:ext cx="292100" cy="282575"/>
                <a:chOff x="1115" y="1988"/>
                <a:chExt cx="268" cy="265"/>
              </a:xfrm>
            </p:grpSpPr>
            <p:pic>
              <p:nvPicPr>
                <p:cNvPr id="196" name="Picture 195"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988"/>
                  <a:ext cx="268" cy="265"/>
                </a:xfrm>
                <a:prstGeom prst="rect">
                  <a:avLst/>
                </a:prstGeom>
                <a:noFill/>
                <a:ln>
                  <a:noFill/>
                </a:ln>
                <a:extLst/>
              </p:spPr>
            </p:pic>
            <p:sp>
              <p:nvSpPr>
                <p:cNvPr id="53302" name="Text Box 63"/>
                <p:cNvSpPr txBox="1">
                  <a:spLocks noChangeArrowheads="1"/>
                </p:cNvSpPr>
                <p:nvPr/>
              </p:nvSpPr>
              <p:spPr bwMode="gray">
                <a:xfrm>
                  <a:off x="1165" y="2033"/>
                  <a:ext cx="156" cy="173"/>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51</a:t>
                  </a:r>
                </a:p>
              </p:txBody>
            </p:sp>
          </p:grpSp>
          <p:grpSp>
            <p:nvGrpSpPr>
              <p:cNvPr id="10" name="Group 67"/>
              <p:cNvGrpSpPr>
                <a:grpSpLocks/>
              </p:cNvGrpSpPr>
              <p:nvPr/>
            </p:nvGrpSpPr>
            <p:grpSpPr bwMode="auto">
              <a:xfrm>
                <a:off x="1894153" y="4572121"/>
                <a:ext cx="293687" cy="280987"/>
                <a:chOff x="1115" y="1476"/>
                <a:chExt cx="268" cy="265"/>
              </a:xfrm>
            </p:grpSpPr>
            <p:pic>
              <p:nvPicPr>
                <p:cNvPr id="194" name="Picture 68"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476"/>
                  <a:ext cx="268" cy="265"/>
                </a:xfrm>
                <a:prstGeom prst="rect">
                  <a:avLst/>
                </a:prstGeom>
                <a:noFill/>
                <a:ln>
                  <a:noFill/>
                </a:ln>
                <a:extLst/>
              </p:spPr>
            </p:pic>
            <p:sp>
              <p:nvSpPr>
                <p:cNvPr id="53300" name="Text Box 69"/>
                <p:cNvSpPr txBox="1">
                  <a:spLocks noChangeArrowheads="1"/>
                </p:cNvSpPr>
                <p:nvPr/>
              </p:nvSpPr>
              <p:spPr bwMode="gray">
                <a:xfrm>
                  <a:off x="1165" y="1521"/>
                  <a:ext cx="155"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52</a:t>
                  </a:r>
                </a:p>
              </p:txBody>
            </p:sp>
          </p:grpSp>
          <p:grpSp>
            <p:nvGrpSpPr>
              <p:cNvPr id="11" name="Group 70"/>
              <p:cNvGrpSpPr>
                <a:grpSpLocks/>
              </p:cNvGrpSpPr>
              <p:nvPr/>
            </p:nvGrpSpPr>
            <p:grpSpPr bwMode="auto">
              <a:xfrm>
                <a:off x="2216415" y="4572121"/>
                <a:ext cx="293688" cy="280987"/>
                <a:chOff x="1400" y="1476"/>
                <a:chExt cx="268" cy="265"/>
              </a:xfrm>
            </p:grpSpPr>
            <p:pic>
              <p:nvPicPr>
                <p:cNvPr id="192" name="Picture 71"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476"/>
                  <a:ext cx="268" cy="265"/>
                </a:xfrm>
                <a:prstGeom prst="rect">
                  <a:avLst/>
                </a:prstGeom>
                <a:noFill/>
                <a:ln>
                  <a:noFill/>
                </a:ln>
                <a:extLst/>
              </p:spPr>
            </p:pic>
            <p:sp>
              <p:nvSpPr>
                <p:cNvPr id="53298" name="Text Box 72"/>
                <p:cNvSpPr txBox="1">
                  <a:spLocks noChangeArrowheads="1"/>
                </p:cNvSpPr>
                <p:nvPr/>
              </p:nvSpPr>
              <p:spPr bwMode="gray">
                <a:xfrm>
                  <a:off x="1450" y="1521"/>
                  <a:ext cx="155"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56</a:t>
                  </a:r>
                </a:p>
              </p:txBody>
            </p:sp>
          </p:grpSp>
          <p:grpSp>
            <p:nvGrpSpPr>
              <p:cNvPr id="12" name="Group 73"/>
              <p:cNvGrpSpPr>
                <a:grpSpLocks/>
              </p:cNvGrpSpPr>
              <p:nvPr/>
            </p:nvGrpSpPr>
            <p:grpSpPr bwMode="auto">
              <a:xfrm>
                <a:off x="2518040" y="4578471"/>
                <a:ext cx="292100" cy="280987"/>
                <a:chOff x="1115" y="1732"/>
                <a:chExt cx="268" cy="265"/>
              </a:xfrm>
            </p:grpSpPr>
            <p:pic>
              <p:nvPicPr>
                <p:cNvPr id="190" name="Picture 74"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732"/>
                  <a:ext cx="268" cy="265"/>
                </a:xfrm>
                <a:prstGeom prst="rect">
                  <a:avLst/>
                </a:prstGeom>
                <a:noFill/>
                <a:ln>
                  <a:noFill/>
                </a:ln>
                <a:extLst/>
              </p:spPr>
            </p:pic>
            <p:sp>
              <p:nvSpPr>
                <p:cNvPr id="53296" name="Text Box 75"/>
                <p:cNvSpPr txBox="1">
                  <a:spLocks noChangeArrowheads="1"/>
                </p:cNvSpPr>
                <p:nvPr/>
              </p:nvSpPr>
              <p:spPr bwMode="gray">
                <a:xfrm>
                  <a:off x="1165" y="1777"/>
                  <a:ext cx="155"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58</a:t>
                  </a:r>
                </a:p>
              </p:txBody>
            </p:sp>
          </p:grpSp>
          <p:grpSp>
            <p:nvGrpSpPr>
              <p:cNvPr id="13" name="Group 76"/>
              <p:cNvGrpSpPr>
                <a:grpSpLocks/>
              </p:cNvGrpSpPr>
              <p:nvPr/>
            </p:nvGrpSpPr>
            <p:grpSpPr bwMode="auto">
              <a:xfrm>
                <a:off x="1887803" y="4883271"/>
                <a:ext cx="292100" cy="280987"/>
                <a:chOff x="1400" y="1732"/>
                <a:chExt cx="268" cy="265"/>
              </a:xfrm>
            </p:grpSpPr>
            <p:pic>
              <p:nvPicPr>
                <p:cNvPr id="188" name="Picture 77"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732"/>
                  <a:ext cx="268" cy="265"/>
                </a:xfrm>
                <a:prstGeom prst="rect">
                  <a:avLst/>
                </a:prstGeom>
                <a:noFill/>
                <a:ln>
                  <a:noFill/>
                </a:ln>
                <a:extLst/>
              </p:spPr>
            </p:pic>
            <p:sp>
              <p:nvSpPr>
                <p:cNvPr id="53294" name="Text Box 78"/>
                <p:cNvSpPr txBox="1">
                  <a:spLocks noChangeArrowheads="1"/>
                </p:cNvSpPr>
                <p:nvPr/>
              </p:nvSpPr>
              <p:spPr bwMode="gray">
                <a:xfrm>
                  <a:off x="1450" y="1777"/>
                  <a:ext cx="155"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59</a:t>
                  </a:r>
                </a:p>
              </p:txBody>
            </p:sp>
          </p:grpSp>
          <p:grpSp>
            <p:nvGrpSpPr>
              <p:cNvPr id="14" name="Group 79"/>
              <p:cNvGrpSpPr>
                <a:grpSpLocks/>
              </p:cNvGrpSpPr>
              <p:nvPr/>
            </p:nvGrpSpPr>
            <p:grpSpPr bwMode="auto">
              <a:xfrm>
                <a:off x="2175140" y="4889621"/>
                <a:ext cx="292100" cy="280987"/>
                <a:chOff x="1115" y="1988"/>
                <a:chExt cx="268" cy="265"/>
              </a:xfrm>
            </p:grpSpPr>
            <p:pic>
              <p:nvPicPr>
                <p:cNvPr id="186" name="Picture 80"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988"/>
                  <a:ext cx="268" cy="265"/>
                </a:xfrm>
                <a:prstGeom prst="rect">
                  <a:avLst/>
                </a:prstGeom>
                <a:noFill/>
                <a:ln>
                  <a:noFill/>
                </a:ln>
                <a:extLst/>
              </p:spPr>
            </p:pic>
            <p:sp>
              <p:nvSpPr>
                <p:cNvPr id="53292" name="Text Box 81"/>
                <p:cNvSpPr txBox="1">
                  <a:spLocks noChangeArrowheads="1"/>
                </p:cNvSpPr>
                <p:nvPr/>
              </p:nvSpPr>
              <p:spPr bwMode="gray">
                <a:xfrm>
                  <a:off x="1165" y="2033"/>
                  <a:ext cx="155"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66</a:t>
                  </a:r>
                </a:p>
              </p:txBody>
            </p:sp>
          </p:grpSp>
          <p:pic>
            <p:nvPicPr>
              <p:cNvPr id="180" name="Picture 83" descr="hpv_Green"/>
              <p:cNvPicPr>
                <a:picLocks noChangeAspect="1" noChangeArrowheads="1"/>
              </p:cNvPicPr>
              <p:nvPr/>
            </p:nvPicPr>
            <p:blipFill>
              <a:blip r:embed="rId12"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2497123" y="4888631"/>
                <a:ext cx="292709" cy="281769"/>
              </a:xfrm>
              <a:prstGeom prst="rect">
                <a:avLst/>
              </a:prstGeom>
              <a:noFill/>
              <a:ln>
                <a:noFill/>
              </a:ln>
              <a:extLst/>
            </p:spPr>
          </p:pic>
          <p:sp>
            <p:nvSpPr>
              <p:cNvPr id="53286" name="Text Box 84"/>
              <p:cNvSpPr txBox="1">
                <a:spLocks noChangeArrowheads="1"/>
              </p:cNvSpPr>
              <p:nvPr/>
            </p:nvSpPr>
            <p:spPr bwMode="gray">
              <a:xfrm>
                <a:off x="2551378" y="4937246"/>
                <a:ext cx="171450" cy="184150"/>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68</a:t>
                </a:r>
              </a:p>
            </p:txBody>
          </p:sp>
          <p:sp>
            <p:nvSpPr>
              <p:cNvPr id="53287" name="Text Box 87"/>
              <p:cNvSpPr txBox="1">
                <a:spLocks noChangeArrowheads="1"/>
              </p:cNvSpPr>
              <p:nvPr/>
            </p:nvSpPr>
            <p:spPr bwMode="gray">
              <a:xfrm>
                <a:off x="2070365" y="5222996"/>
                <a:ext cx="169863" cy="184150"/>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16</a:t>
                </a:r>
              </a:p>
            </p:txBody>
          </p:sp>
          <p:sp>
            <p:nvSpPr>
              <p:cNvPr id="53288" name="Text Box 90"/>
              <p:cNvSpPr txBox="1">
                <a:spLocks noChangeArrowheads="1"/>
              </p:cNvSpPr>
              <p:nvPr/>
            </p:nvSpPr>
            <p:spPr bwMode="gray">
              <a:xfrm>
                <a:off x="2387865" y="5230933"/>
                <a:ext cx="169863" cy="184150"/>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18</a:t>
                </a:r>
              </a:p>
            </p:txBody>
          </p:sp>
          <p:sp>
            <p:nvSpPr>
              <p:cNvPr id="53289" name="TextBox 129"/>
              <p:cNvSpPr txBox="1">
                <a:spLocks noChangeArrowheads="1"/>
              </p:cNvSpPr>
              <p:nvPr/>
            </p:nvSpPr>
            <p:spPr bwMode="auto">
              <a:xfrm>
                <a:off x="1125711" y="4568946"/>
                <a:ext cx="474489" cy="443198"/>
              </a:xfrm>
              <a:prstGeom prst="rect">
                <a:avLst/>
              </a:prstGeom>
              <a:noFill/>
              <a:ln w="9525">
                <a:noFill/>
                <a:miter lim="800000"/>
                <a:headEnd/>
                <a:tailEnd/>
              </a:ln>
            </p:spPr>
            <p:txBody>
              <a:bodyPr wrap="none" lIns="0" tIns="0" rIns="0" bIns="0" anchor="ctr">
                <a:spAutoFit/>
              </a:bodyPr>
              <a:lstStyle/>
              <a:p>
                <a:pPr algn="ctr">
                  <a:lnSpc>
                    <a:spcPct val="80000"/>
                  </a:lnSpc>
                </a:pPr>
                <a:r>
                  <a:rPr lang="en-US" b="1">
                    <a:solidFill>
                      <a:srgbClr val="000000"/>
                    </a:solidFill>
                  </a:rPr>
                  <a:t>HPV</a:t>
                </a:r>
                <a:br>
                  <a:rPr lang="en-US" b="1">
                    <a:solidFill>
                      <a:srgbClr val="000000"/>
                    </a:solidFill>
                  </a:rPr>
                </a:br>
                <a:r>
                  <a:rPr lang="en-US" b="1">
                    <a:solidFill>
                      <a:srgbClr val="000000"/>
                    </a:solidFill>
                  </a:rPr>
                  <a:t>Test</a:t>
                </a:r>
                <a:endParaRPr lang="en-GB" b="1">
                  <a:solidFill>
                    <a:srgbClr val="000000"/>
                  </a:solidFill>
                </a:endParaRPr>
              </a:p>
            </p:txBody>
          </p:sp>
          <p:sp>
            <p:nvSpPr>
              <p:cNvPr id="185" name="Oval 70"/>
              <p:cNvSpPr>
                <a:spLocks noChangeArrowheads="1"/>
              </p:cNvSpPr>
              <p:nvPr/>
            </p:nvSpPr>
            <p:spPr bwMode="auto">
              <a:xfrm>
                <a:off x="744803" y="3928495"/>
                <a:ext cx="2160426" cy="1671514"/>
              </a:xfrm>
              <a:prstGeom prst="roundRect">
                <a:avLst>
                  <a:gd name="adj" fmla="val 16667"/>
                </a:avLst>
              </a:prstGeom>
              <a:noFill/>
              <a:ln w="25400">
                <a:solidFill>
                  <a:schemeClr val="bg2">
                    <a:lumMod val="75000"/>
                  </a:schemeClr>
                </a:solidFill>
                <a:round/>
                <a:headEnd/>
                <a:tailEnd/>
              </a:ln>
            </p:spPr>
            <p:txBody>
              <a:bodyPr wrap="none" anchor="ctr"/>
              <a:lstStyle/>
              <a:p>
                <a:pPr algn="ctr">
                  <a:lnSpc>
                    <a:spcPct val="80000"/>
                  </a:lnSpc>
                  <a:defRPr/>
                </a:pPr>
                <a:endParaRPr lang="en-GB" sz="1600" b="1">
                  <a:solidFill>
                    <a:srgbClr val="000000"/>
                  </a:solidFill>
                </a:endParaRPr>
              </a:p>
            </p:txBody>
          </p:sp>
        </p:grpSp>
        <p:sp>
          <p:nvSpPr>
            <p:cNvPr id="53259" name="Text Box 24"/>
            <p:cNvSpPr txBox="1">
              <a:spLocks noChangeArrowheads="1"/>
            </p:cNvSpPr>
            <p:nvPr/>
          </p:nvSpPr>
          <p:spPr bwMode="auto">
            <a:xfrm>
              <a:off x="3650562" y="3230641"/>
              <a:ext cx="1307409" cy="338554"/>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rPr>
                <a:t>NILM / HPV+</a:t>
              </a:r>
            </a:p>
          </p:txBody>
        </p:sp>
        <p:sp>
          <p:nvSpPr>
            <p:cNvPr id="53260" name="Text Box 23"/>
            <p:cNvSpPr txBox="1">
              <a:spLocks noChangeArrowheads="1"/>
            </p:cNvSpPr>
            <p:nvPr>
              <p:custDataLst>
                <p:tags r:id="rId5"/>
              </p:custDataLst>
            </p:nvPr>
          </p:nvSpPr>
          <p:spPr bwMode="auto">
            <a:xfrm>
              <a:off x="5549289" y="1569112"/>
              <a:ext cx="2013372" cy="276999"/>
            </a:xfrm>
            <a:prstGeom prst="rect">
              <a:avLst/>
            </a:prstGeom>
            <a:noFill/>
            <a:ln w="9525">
              <a:noFill/>
              <a:miter lim="800000"/>
              <a:headEnd/>
              <a:tailEnd/>
            </a:ln>
          </p:spPr>
          <p:txBody>
            <a:bodyPr wrap="none" lIns="0" tIns="0" rIns="0" bIns="0">
              <a:spAutoFit/>
            </a:bodyPr>
            <a:lstStyle/>
            <a:p>
              <a:pPr algn="ctr"/>
              <a:r>
                <a:rPr lang="en-US" b="1">
                  <a:solidFill>
                    <a:srgbClr val="000000"/>
                  </a:solidFill>
                  <a:cs typeface="Calibri" pitchFamily="34" charset="0"/>
                </a:rPr>
                <a:t>Routine screening</a:t>
              </a:r>
            </a:p>
          </p:txBody>
        </p:sp>
        <p:sp>
          <p:nvSpPr>
            <p:cNvPr id="53261" name="AutoShape 40"/>
            <p:cNvSpPr>
              <a:spLocks noChangeArrowheads="1"/>
            </p:cNvSpPr>
            <p:nvPr/>
          </p:nvSpPr>
          <p:spPr bwMode="gray">
            <a:xfrm>
              <a:off x="5531711" y="4866075"/>
              <a:ext cx="2011362" cy="431800"/>
            </a:xfrm>
            <a:prstGeom prst="roundRect">
              <a:avLst>
                <a:gd name="adj" fmla="val 16667"/>
              </a:avLst>
            </a:prstGeom>
            <a:solidFill>
              <a:srgbClr val="ADD6FF">
                <a:alpha val="83136"/>
              </a:srgbClr>
            </a:solidFill>
            <a:ln w="4826">
              <a:solidFill>
                <a:schemeClr val="tx1"/>
              </a:solidFill>
              <a:round/>
              <a:headEnd/>
              <a:tailEnd/>
            </a:ln>
          </p:spPr>
          <p:txBody>
            <a:bodyPr wrap="none" anchor="ctr"/>
            <a:lstStyle/>
            <a:p>
              <a:pPr algn="ctr"/>
              <a:r>
                <a:rPr lang="en-US" b="1">
                  <a:solidFill>
                    <a:srgbClr val="0D0D0D"/>
                  </a:solidFill>
                  <a:ea typeface="ＭＳ Ｐゴシック" pitchFamily="34" charset="-128"/>
                  <a:cs typeface="Calibri" pitchFamily="34" charset="0"/>
                </a:rPr>
                <a:t>COLPOSCOPY</a:t>
              </a:r>
              <a:endParaRPr lang="en-GB" b="1">
                <a:solidFill>
                  <a:srgbClr val="0D0D0D"/>
                </a:solidFill>
                <a:ea typeface="ＭＳ Ｐゴシック" pitchFamily="34" charset="-128"/>
                <a:cs typeface="Calibri" pitchFamily="34" charset="0"/>
              </a:endParaRPr>
            </a:p>
          </p:txBody>
        </p:sp>
        <p:sp>
          <p:nvSpPr>
            <p:cNvPr id="53262" name="Text Box 24"/>
            <p:cNvSpPr txBox="1">
              <a:spLocks noChangeArrowheads="1"/>
            </p:cNvSpPr>
            <p:nvPr/>
          </p:nvSpPr>
          <p:spPr bwMode="auto">
            <a:xfrm>
              <a:off x="3540820" y="1991527"/>
              <a:ext cx="1526893" cy="584775"/>
            </a:xfrm>
            <a:prstGeom prst="rect">
              <a:avLst/>
            </a:prstGeom>
            <a:solidFill>
              <a:srgbClr val="FFFFFF"/>
            </a:solidFill>
            <a:ln w="9525">
              <a:noFill/>
              <a:miter lim="800000"/>
              <a:headEnd/>
              <a:tailEnd/>
            </a:ln>
          </p:spPr>
          <p:txBody>
            <a:bodyPr wrap="none" lIns="45720" rIns="45720" anchor="ctr">
              <a:spAutoFit/>
            </a:bodyPr>
            <a:lstStyle/>
            <a:p>
              <a:pPr algn="ctr"/>
              <a:r>
                <a:rPr lang="en-GB" sz="1600" b="1">
                  <a:solidFill>
                    <a:srgbClr val="000000"/>
                  </a:solidFill>
                </a:rPr>
                <a:t>NILM / HPV-</a:t>
              </a:r>
            </a:p>
            <a:p>
              <a:pPr algn="ctr"/>
              <a:r>
                <a:rPr lang="en-GB" sz="1600" b="1">
                  <a:solidFill>
                    <a:srgbClr val="000000"/>
                  </a:solidFill>
                </a:rPr>
                <a:t>ASC-US / HPV-</a:t>
              </a:r>
            </a:p>
          </p:txBody>
        </p:sp>
        <p:sp>
          <p:nvSpPr>
            <p:cNvPr id="53263" name="Text Box 24"/>
            <p:cNvSpPr txBox="1">
              <a:spLocks noChangeArrowheads="1"/>
            </p:cNvSpPr>
            <p:nvPr/>
          </p:nvSpPr>
          <p:spPr bwMode="auto">
            <a:xfrm>
              <a:off x="3509497" y="4245777"/>
              <a:ext cx="1589539" cy="584775"/>
            </a:xfrm>
            <a:prstGeom prst="rect">
              <a:avLst/>
            </a:prstGeom>
            <a:solidFill>
              <a:srgbClr val="FFFFFF"/>
            </a:solidFill>
            <a:ln w="9525">
              <a:noFill/>
              <a:miter lim="800000"/>
              <a:headEnd/>
              <a:tailEnd/>
            </a:ln>
          </p:spPr>
          <p:txBody>
            <a:bodyPr wrap="none" lIns="45720" rIns="45720" anchor="ctr">
              <a:spAutoFit/>
            </a:bodyPr>
            <a:lstStyle/>
            <a:p>
              <a:pPr algn="ctr"/>
              <a:r>
                <a:rPr lang="en-GB" sz="1600" b="1">
                  <a:solidFill>
                    <a:srgbClr val="000000"/>
                  </a:solidFill>
                </a:rPr>
                <a:t>ASC-US / HPV+</a:t>
              </a:r>
            </a:p>
            <a:p>
              <a:pPr algn="ctr"/>
              <a:r>
                <a:rPr lang="en-GB" sz="1600" b="1">
                  <a:solidFill>
                    <a:srgbClr val="000000"/>
                  </a:solidFill>
                </a:rPr>
                <a:t>&gt;ASC-US</a:t>
              </a:r>
            </a:p>
          </p:txBody>
        </p:sp>
        <p:sp>
          <p:nvSpPr>
            <p:cNvPr id="59" name="Line 5"/>
            <p:cNvSpPr>
              <a:spLocks noChangeShapeType="1"/>
            </p:cNvSpPr>
            <p:nvPr>
              <p:custDataLst>
                <p:tags r:id="rId6"/>
              </p:custDataLst>
            </p:nvPr>
          </p:nvSpPr>
          <p:spPr bwMode="auto">
            <a:xfrm rot="12804121" flipH="1">
              <a:off x="4873888" y="3540642"/>
              <a:ext cx="1573095" cy="420657"/>
            </a:xfrm>
            <a:prstGeom prst="line">
              <a:avLst/>
            </a:prstGeom>
            <a:noFill/>
            <a:ln w="28575">
              <a:solidFill>
                <a:schemeClr val="bg1">
                  <a:lumMod val="65000"/>
                </a:schemeClr>
              </a:solidFill>
              <a:round/>
              <a:headEnd/>
              <a:tailEnd type="triangle" w="lg" len="lg"/>
            </a:ln>
            <a:extLst/>
          </p:spPr>
          <p:txBody>
            <a:bodyPr/>
            <a:lstStyle/>
            <a:p>
              <a:pPr>
                <a:defRPr/>
              </a:pPr>
              <a:endParaRPr lang="en-US"/>
            </a:p>
          </p:txBody>
        </p:sp>
        <p:sp>
          <p:nvSpPr>
            <p:cNvPr id="60" name="Line 5"/>
            <p:cNvSpPr>
              <a:spLocks noChangeShapeType="1"/>
            </p:cNvSpPr>
            <p:nvPr>
              <p:custDataLst>
                <p:tags r:id="rId7"/>
              </p:custDataLst>
            </p:nvPr>
          </p:nvSpPr>
          <p:spPr bwMode="auto">
            <a:xfrm rot="12804121" flipH="1" flipV="1">
              <a:off x="7267659" y="4351795"/>
              <a:ext cx="3175" cy="571458"/>
            </a:xfrm>
            <a:prstGeom prst="line">
              <a:avLst/>
            </a:prstGeom>
            <a:noFill/>
            <a:ln w="28575">
              <a:solidFill>
                <a:schemeClr val="bg1">
                  <a:lumMod val="65000"/>
                </a:schemeClr>
              </a:solidFill>
              <a:round/>
              <a:headEnd/>
              <a:tailEnd type="triangle" w="lg" len="lg"/>
            </a:ln>
            <a:extLst/>
          </p:spPr>
          <p:txBody>
            <a:bodyPr/>
            <a:lstStyle/>
            <a:p>
              <a:pPr>
                <a:defRPr/>
              </a:pPr>
              <a:endParaRPr lang="en-US"/>
            </a:p>
          </p:txBody>
        </p:sp>
        <p:sp>
          <p:nvSpPr>
            <p:cNvPr id="61" name="Line 5"/>
            <p:cNvSpPr>
              <a:spLocks noChangeShapeType="1"/>
            </p:cNvSpPr>
            <p:nvPr>
              <p:custDataLst>
                <p:tags r:id="rId8"/>
              </p:custDataLst>
            </p:nvPr>
          </p:nvSpPr>
          <p:spPr bwMode="auto">
            <a:xfrm rot="8795879" flipH="1" flipV="1">
              <a:off x="4883413" y="2845368"/>
              <a:ext cx="1571507" cy="415894"/>
            </a:xfrm>
            <a:prstGeom prst="line">
              <a:avLst/>
            </a:prstGeom>
            <a:noFill/>
            <a:ln w="28575">
              <a:solidFill>
                <a:schemeClr val="bg1">
                  <a:lumMod val="65000"/>
                </a:schemeClr>
              </a:solidFill>
              <a:round/>
              <a:headEnd/>
              <a:tailEnd type="triangle" w="lg" len="lg"/>
            </a:ln>
            <a:extLst/>
          </p:spPr>
          <p:txBody>
            <a:bodyPr/>
            <a:lstStyle/>
            <a:p>
              <a:pPr>
                <a:defRPr/>
              </a:pPr>
              <a:endParaRPr lang="en-US"/>
            </a:p>
          </p:txBody>
        </p:sp>
        <p:sp>
          <p:nvSpPr>
            <p:cNvPr id="63" name="TextBox 62"/>
            <p:cNvSpPr txBox="1"/>
            <p:nvPr/>
          </p:nvSpPr>
          <p:spPr>
            <a:xfrm>
              <a:off x="7266072" y="3278724"/>
              <a:ext cx="306364" cy="246044"/>
            </a:xfrm>
            <a:prstGeom prst="rect">
              <a:avLst/>
            </a:prstGeom>
            <a:noFill/>
          </p:spPr>
          <p:txBody>
            <a:bodyPr wrap="none" lIns="0" tIns="0" rIns="0" bIns="0">
              <a:spAutoFit/>
            </a:bodyPr>
            <a:lstStyle/>
            <a:p>
              <a:pPr>
                <a:defRPr/>
              </a:pPr>
              <a:r>
                <a:rPr lang="en-GB" sz="1600" b="1" dirty="0">
                  <a:latin typeface="+mn-lt"/>
                </a:rPr>
                <a:t>OR</a:t>
              </a:r>
            </a:p>
          </p:txBody>
        </p:sp>
        <p:sp>
          <p:nvSpPr>
            <p:cNvPr id="64" name="Oval 71"/>
            <p:cNvSpPr>
              <a:spLocks noChangeArrowheads="1"/>
            </p:cNvSpPr>
            <p:nvPr/>
          </p:nvSpPr>
          <p:spPr bwMode="auto">
            <a:xfrm>
              <a:off x="6439046" y="2389789"/>
              <a:ext cx="1960416" cy="779405"/>
            </a:xfrm>
            <a:prstGeom prst="ellipse">
              <a:avLst/>
            </a:prstGeom>
            <a:solidFill>
              <a:schemeClr val="accent4"/>
            </a:solidFill>
            <a:ln>
              <a:solidFill>
                <a:srgbClr val="191919"/>
              </a:solidFill>
            </a:ln>
            <a:extLst/>
          </p:spPr>
          <p:txBody>
            <a:bodyPr wrap="none" anchor="ctr"/>
            <a:lstStyle/>
            <a:p>
              <a:pPr algn="ctr">
                <a:lnSpc>
                  <a:spcPct val="95000"/>
                </a:lnSpc>
                <a:spcBef>
                  <a:spcPts val="600"/>
                </a:spcBef>
                <a:spcAft>
                  <a:spcPts val="600"/>
                </a:spcAft>
                <a:defRPr/>
              </a:pPr>
              <a:r>
                <a:rPr lang="en-US" b="1" dirty="0" err="1">
                  <a:latin typeface="Arial"/>
                  <a:ea typeface="ＭＳ Ｐゴシック" charset="-128"/>
                  <a:cs typeface="Calibri"/>
                </a:rPr>
                <a:t>Cotesting</a:t>
              </a:r>
              <a:r>
                <a:rPr lang="en-US" b="1" dirty="0">
                  <a:latin typeface="Arial"/>
                  <a:ea typeface="ＭＳ Ｐゴシック" charset="-128"/>
                  <a:cs typeface="Calibri"/>
                </a:rPr>
                <a:t> </a:t>
              </a:r>
              <a:br>
                <a:rPr lang="en-US" b="1" dirty="0">
                  <a:latin typeface="Arial"/>
                  <a:ea typeface="ＭＳ Ｐゴシック" charset="-128"/>
                  <a:cs typeface="Calibri"/>
                </a:rPr>
              </a:br>
              <a:r>
                <a:rPr lang="en-US" b="1" dirty="0">
                  <a:latin typeface="Arial"/>
                  <a:ea typeface="ＭＳ Ｐゴシック" charset="-128"/>
                  <a:cs typeface="Calibri"/>
                </a:rPr>
                <a:t>12 months</a:t>
              </a:r>
            </a:p>
          </p:txBody>
        </p:sp>
        <p:sp>
          <p:nvSpPr>
            <p:cNvPr id="65" name="Oval 71"/>
            <p:cNvSpPr>
              <a:spLocks noChangeArrowheads="1"/>
            </p:cNvSpPr>
            <p:nvPr/>
          </p:nvSpPr>
          <p:spPr bwMode="auto">
            <a:xfrm>
              <a:off x="6439046" y="3599375"/>
              <a:ext cx="1960416" cy="820676"/>
            </a:xfrm>
            <a:prstGeom prst="ellipse">
              <a:avLst/>
            </a:prstGeom>
            <a:solidFill>
              <a:schemeClr val="accent4"/>
            </a:solidFill>
            <a:ln>
              <a:solidFill>
                <a:srgbClr val="191919"/>
              </a:solidFill>
            </a:ln>
            <a:extLst/>
          </p:spPr>
          <p:txBody>
            <a:bodyPr wrap="none" anchor="ctr"/>
            <a:lstStyle/>
            <a:p>
              <a:pPr algn="ctr">
                <a:lnSpc>
                  <a:spcPct val="95000"/>
                </a:lnSpc>
                <a:spcBef>
                  <a:spcPts val="600"/>
                </a:spcBef>
                <a:spcAft>
                  <a:spcPts val="600"/>
                </a:spcAft>
                <a:defRPr/>
              </a:pPr>
              <a:r>
                <a:rPr lang="en-US" b="1" dirty="0">
                  <a:latin typeface="Arial"/>
                  <a:ea typeface="ＭＳ Ｐゴシック" charset="-128"/>
                  <a:cs typeface="Calibri"/>
                </a:rPr>
                <a:t>HPV 16/18 </a:t>
              </a:r>
              <a:br>
                <a:rPr lang="en-US" b="1" dirty="0">
                  <a:latin typeface="Arial"/>
                  <a:ea typeface="ＭＳ Ｐゴシック" charset="-128"/>
                  <a:cs typeface="Calibri"/>
                </a:rPr>
              </a:br>
              <a:r>
                <a:rPr lang="en-US" b="1" dirty="0">
                  <a:latin typeface="Arial"/>
                  <a:ea typeface="ＭＳ Ｐゴシック" charset="-128"/>
                  <a:cs typeface="Calibri"/>
                </a:rPr>
                <a:t>genotyping</a:t>
              </a:r>
            </a:p>
          </p:txBody>
        </p:sp>
      </p:gr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b="1" dirty="0">
                <a:solidFill>
                  <a:srgbClr val="FF0000"/>
                </a:solidFill>
              </a:rPr>
              <a:t>HPV with Genotyping and Reflex Cytology Strategy</a:t>
            </a:r>
          </a:p>
        </p:txBody>
      </p:sp>
      <p:grpSp>
        <p:nvGrpSpPr>
          <p:cNvPr id="2" name="Group 3"/>
          <p:cNvGrpSpPr>
            <a:grpSpLocks/>
          </p:cNvGrpSpPr>
          <p:nvPr/>
        </p:nvGrpSpPr>
        <p:grpSpPr bwMode="auto">
          <a:xfrm>
            <a:off x="615950" y="2198688"/>
            <a:ext cx="7912100" cy="3157537"/>
            <a:chOff x="615490" y="2199006"/>
            <a:chExt cx="7913021" cy="3157477"/>
          </a:xfrm>
        </p:grpSpPr>
        <p:grpSp>
          <p:nvGrpSpPr>
            <p:cNvPr id="3" name="Group 168"/>
            <p:cNvGrpSpPr>
              <a:grpSpLocks/>
            </p:cNvGrpSpPr>
            <p:nvPr/>
          </p:nvGrpSpPr>
          <p:grpSpPr bwMode="auto">
            <a:xfrm>
              <a:off x="615490" y="2643623"/>
              <a:ext cx="1302703" cy="2215991"/>
              <a:chOff x="636756" y="2643623"/>
              <a:chExt cx="1302703" cy="2215991"/>
            </a:xfrm>
          </p:grpSpPr>
          <p:sp>
            <p:nvSpPr>
              <p:cNvPr id="54294" name="Text Box 54"/>
              <p:cNvSpPr txBox="1">
                <a:spLocks noChangeArrowheads="1"/>
              </p:cNvSpPr>
              <p:nvPr/>
            </p:nvSpPr>
            <p:spPr bwMode="gray">
              <a:xfrm>
                <a:off x="970608" y="4369950"/>
                <a:ext cx="625475" cy="246062"/>
              </a:xfrm>
              <a:prstGeom prst="rect">
                <a:avLst/>
              </a:prstGeom>
              <a:noFill/>
              <a:ln w="9525">
                <a:noFill/>
                <a:miter lim="800000"/>
                <a:headEnd/>
                <a:tailEnd/>
              </a:ln>
            </p:spPr>
            <p:txBody>
              <a:bodyPr wrap="none" lIns="0" tIns="0" rIns="0" bIns="0" anchor="ctr">
                <a:spAutoFit/>
              </a:bodyPr>
              <a:lstStyle/>
              <a:p>
                <a:pPr algn="ctr"/>
                <a:r>
                  <a:rPr lang="en-US" sz="1600" b="1">
                    <a:solidFill>
                      <a:srgbClr val="000000"/>
                    </a:solidFill>
                    <a:ea typeface="ＭＳ Ｐゴシック" pitchFamily="34" charset="-128"/>
                  </a:rPr>
                  <a:t>hrHPV</a:t>
                </a:r>
                <a:endParaRPr lang="en-US" sz="1600">
                  <a:solidFill>
                    <a:srgbClr val="000000"/>
                  </a:solidFill>
                  <a:ea typeface="ＭＳ Ｐゴシック" pitchFamily="34" charset="-128"/>
                </a:endParaRPr>
              </a:p>
            </p:txBody>
          </p:sp>
          <p:sp>
            <p:nvSpPr>
              <p:cNvPr id="123" name="Oval 70"/>
              <p:cNvSpPr>
                <a:spLocks noChangeArrowheads="1"/>
              </p:cNvSpPr>
              <p:nvPr/>
            </p:nvSpPr>
            <p:spPr bwMode="auto">
              <a:xfrm>
                <a:off x="636756" y="2643498"/>
                <a:ext cx="1303490" cy="2216108"/>
              </a:xfrm>
              <a:prstGeom prst="roundRect">
                <a:avLst>
                  <a:gd name="adj" fmla="val 12014"/>
                </a:avLst>
              </a:prstGeom>
              <a:noFill/>
              <a:ln w="19050">
                <a:solidFill>
                  <a:schemeClr val="bg2">
                    <a:lumMod val="75000"/>
                  </a:schemeClr>
                </a:solidFill>
                <a:round/>
                <a:headEnd/>
                <a:tailEnd/>
              </a:ln>
              <a:extLst/>
            </p:spPr>
            <p:txBody>
              <a:bodyPr wrap="none" lIns="36000" anchor="ctr"/>
              <a:lstStyle/>
              <a:p>
                <a:pPr>
                  <a:lnSpc>
                    <a:spcPct val="80000"/>
                  </a:lnSpc>
                  <a:defRPr/>
                </a:pPr>
                <a:endParaRPr lang="en-GB" b="1" dirty="0">
                  <a:solidFill>
                    <a:srgbClr val="000000"/>
                  </a:solidFill>
                  <a:latin typeface="Arial"/>
                  <a:cs typeface="Arial" charset="0"/>
                </a:endParaRPr>
              </a:p>
            </p:txBody>
          </p:sp>
          <p:grpSp>
            <p:nvGrpSpPr>
              <p:cNvPr id="4" name="Group 24"/>
              <p:cNvGrpSpPr>
                <a:grpSpLocks/>
              </p:cNvGrpSpPr>
              <p:nvPr/>
            </p:nvGrpSpPr>
            <p:grpSpPr bwMode="auto">
              <a:xfrm>
                <a:off x="822970" y="2885637"/>
                <a:ext cx="923925" cy="1189038"/>
                <a:chOff x="2190806" y="2233802"/>
                <a:chExt cx="922484" cy="1189245"/>
              </a:xfrm>
            </p:grpSpPr>
            <p:grpSp>
              <p:nvGrpSpPr>
                <p:cNvPr id="5" name="Group 64"/>
                <p:cNvGrpSpPr>
                  <a:grpSpLocks/>
                </p:cNvGrpSpPr>
                <p:nvPr/>
              </p:nvGrpSpPr>
              <p:grpSpPr bwMode="auto">
                <a:xfrm>
                  <a:off x="2515866" y="2538317"/>
                  <a:ext cx="292624" cy="281907"/>
                  <a:chOff x="1400" y="1988"/>
                  <a:chExt cx="268" cy="265"/>
                </a:xfrm>
              </p:grpSpPr>
              <p:pic>
                <p:nvPicPr>
                  <p:cNvPr id="166" name="Picture 65"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988"/>
                    <a:ext cx="268" cy="265"/>
                  </a:xfrm>
                  <a:prstGeom prst="rect">
                    <a:avLst/>
                  </a:prstGeom>
                  <a:noFill/>
                  <a:ln>
                    <a:noFill/>
                  </a:ln>
                  <a:extLst/>
                </p:spPr>
              </p:pic>
              <p:sp>
                <p:nvSpPr>
                  <p:cNvPr id="54339" name="Text Box 66"/>
                  <p:cNvSpPr txBox="1">
                    <a:spLocks noChangeArrowheads="1"/>
                  </p:cNvSpPr>
                  <p:nvPr/>
                </p:nvSpPr>
                <p:spPr bwMode="gray">
                  <a:xfrm>
                    <a:off x="1450" y="2033"/>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45</a:t>
                    </a:r>
                  </a:p>
                </p:txBody>
              </p:sp>
            </p:grpSp>
            <p:grpSp>
              <p:nvGrpSpPr>
                <p:cNvPr id="6" name="Group 52"/>
                <p:cNvGrpSpPr>
                  <a:grpSpLocks/>
                </p:cNvGrpSpPr>
                <p:nvPr/>
              </p:nvGrpSpPr>
              <p:grpSpPr bwMode="auto">
                <a:xfrm>
                  <a:off x="2198366" y="2233802"/>
                  <a:ext cx="292624" cy="281907"/>
                  <a:chOff x="1400" y="1476"/>
                  <a:chExt cx="268" cy="265"/>
                </a:xfrm>
              </p:grpSpPr>
              <p:pic>
                <p:nvPicPr>
                  <p:cNvPr id="164" name="Picture 53"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476"/>
                    <a:ext cx="268" cy="265"/>
                  </a:xfrm>
                  <a:prstGeom prst="rect">
                    <a:avLst/>
                  </a:prstGeom>
                  <a:noFill/>
                  <a:ln>
                    <a:noFill/>
                  </a:ln>
                  <a:extLst/>
                </p:spPr>
              </p:pic>
              <p:sp>
                <p:nvSpPr>
                  <p:cNvPr id="54337" name="Text Box 54"/>
                  <p:cNvSpPr txBox="1">
                    <a:spLocks noChangeArrowheads="1"/>
                  </p:cNvSpPr>
                  <p:nvPr/>
                </p:nvSpPr>
                <p:spPr bwMode="gray">
                  <a:xfrm>
                    <a:off x="1450" y="1521"/>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31</a:t>
                    </a:r>
                  </a:p>
                </p:txBody>
              </p:sp>
            </p:grpSp>
            <p:grpSp>
              <p:nvGrpSpPr>
                <p:cNvPr id="7" name="Group 49"/>
                <p:cNvGrpSpPr>
                  <a:grpSpLocks/>
                </p:cNvGrpSpPr>
                <p:nvPr/>
              </p:nvGrpSpPr>
              <p:grpSpPr bwMode="auto">
                <a:xfrm>
                  <a:off x="2521006" y="2233802"/>
                  <a:ext cx="292624" cy="281907"/>
                  <a:chOff x="1115" y="1476"/>
                  <a:chExt cx="268" cy="265"/>
                </a:xfrm>
              </p:grpSpPr>
              <p:pic>
                <p:nvPicPr>
                  <p:cNvPr id="162" name="Picture 50" descr="hpv_Green"/>
                  <p:cNvPicPr>
                    <a:picLocks noChangeAspect="1" noChangeArrowheads="1"/>
                  </p:cNvPicPr>
                  <p:nvPr/>
                </p:nvPicPr>
                <p:blipFill>
                  <a:blip r:embed="rId9" cstate="print">
                    <a:clrChange>
                      <a:clrFrom>
                        <a:srgbClr val="FFFEFF"/>
                      </a:clrFrom>
                      <a:clrTo>
                        <a:srgbClr val="FFFEFF">
                          <a:alpha val="0"/>
                        </a:srgbClr>
                      </a:clrTo>
                    </a:clrChange>
                    <a:duotone>
                      <a:prstClr val="black"/>
                      <a:srgbClr val="8A8198">
                        <a:tint val="45000"/>
                        <a:satMod val="400000"/>
                      </a:srgbClr>
                    </a:duotone>
                    <a:extLst/>
                  </a:blip>
                  <a:srcRect l="11003" t="4294" r="13692" b="2454"/>
                  <a:stretch>
                    <a:fillRect/>
                  </a:stretch>
                </p:blipFill>
                <p:spPr bwMode="gray">
                  <a:xfrm>
                    <a:off x="1115" y="1476"/>
                    <a:ext cx="268" cy="265"/>
                  </a:xfrm>
                  <a:prstGeom prst="rect">
                    <a:avLst/>
                  </a:prstGeom>
                  <a:noFill/>
                  <a:ln>
                    <a:noFill/>
                  </a:ln>
                  <a:extLst/>
                </p:spPr>
              </p:pic>
              <p:sp>
                <p:nvSpPr>
                  <p:cNvPr id="54335" name="Text Box 51"/>
                  <p:cNvSpPr txBox="1">
                    <a:spLocks noChangeArrowheads="1"/>
                  </p:cNvSpPr>
                  <p:nvPr/>
                </p:nvSpPr>
                <p:spPr bwMode="gray">
                  <a:xfrm>
                    <a:off x="1165" y="1521"/>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33</a:t>
                    </a:r>
                  </a:p>
                </p:txBody>
              </p:sp>
            </p:grpSp>
            <p:grpSp>
              <p:nvGrpSpPr>
                <p:cNvPr id="8" name="Group 65"/>
                <p:cNvGrpSpPr>
                  <a:grpSpLocks/>
                </p:cNvGrpSpPr>
                <p:nvPr/>
              </p:nvGrpSpPr>
              <p:grpSpPr bwMode="auto">
                <a:xfrm>
                  <a:off x="2203506" y="2519410"/>
                  <a:ext cx="292624" cy="281907"/>
                  <a:chOff x="1115" y="1732"/>
                  <a:chExt cx="268" cy="265"/>
                </a:xfrm>
              </p:grpSpPr>
              <p:pic>
                <p:nvPicPr>
                  <p:cNvPr id="160" name="Picture 159"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732"/>
                    <a:ext cx="268" cy="265"/>
                  </a:xfrm>
                  <a:prstGeom prst="rect">
                    <a:avLst/>
                  </a:prstGeom>
                  <a:noFill/>
                  <a:ln>
                    <a:noFill/>
                  </a:ln>
                  <a:extLst/>
                </p:spPr>
              </p:pic>
              <p:sp>
                <p:nvSpPr>
                  <p:cNvPr id="54333" name="Text Box 57"/>
                  <p:cNvSpPr txBox="1">
                    <a:spLocks noChangeArrowheads="1"/>
                  </p:cNvSpPr>
                  <p:nvPr/>
                </p:nvSpPr>
                <p:spPr bwMode="gray">
                  <a:xfrm>
                    <a:off x="1165" y="1777"/>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39</a:t>
                    </a:r>
                  </a:p>
                </p:txBody>
              </p:sp>
            </p:grpSp>
            <p:grpSp>
              <p:nvGrpSpPr>
                <p:cNvPr id="9" name="Group 68"/>
                <p:cNvGrpSpPr>
                  <a:grpSpLocks/>
                </p:cNvGrpSpPr>
                <p:nvPr/>
              </p:nvGrpSpPr>
              <p:grpSpPr bwMode="auto">
                <a:xfrm>
                  <a:off x="2820666" y="2240010"/>
                  <a:ext cx="292624" cy="281907"/>
                  <a:chOff x="1400" y="1732"/>
                  <a:chExt cx="268" cy="265"/>
                </a:xfrm>
              </p:grpSpPr>
              <p:pic>
                <p:nvPicPr>
                  <p:cNvPr id="158" name="Picture 157"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732"/>
                    <a:ext cx="268" cy="265"/>
                  </a:xfrm>
                  <a:prstGeom prst="rect">
                    <a:avLst/>
                  </a:prstGeom>
                  <a:noFill/>
                  <a:ln>
                    <a:noFill/>
                  </a:ln>
                  <a:extLst/>
                </p:spPr>
              </p:pic>
              <p:sp>
                <p:nvSpPr>
                  <p:cNvPr id="54331" name="Text Box 60"/>
                  <p:cNvSpPr txBox="1">
                    <a:spLocks noChangeArrowheads="1"/>
                  </p:cNvSpPr>
                  <p:nvPr/>
                </p:nvSpPr>
                <p:spPr bwMode="gray">
                  <a:xfrm>
                    <a:off x="1450" y="1777"/>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35</a:t>
                    </a:r>
                  </a:p>
                </p:txBody>
              </p:sp>
            </p:grpSp>
            <p:grpSp>
              <p:nvGrpSpPr>
                <p:cNvPr id="10" name="Group 71"/>
                <p:cNvGrpSpPr>
                  <a:grpSpLocks/>
                </p:cNvGrpSpPr>
                <p:nvPr/>
              </p:nvGrpSpPr>
              <p:grpSpPr bwMode="auto">
                <a:xfrm>
                  <a:off x="2813106" y="2538317"/>
                  <a:ext cx="292624" cy="281907"/>
                  <a:chOff x="1115" y="1988"/>
                  <a:chExt cx="268" cy="265"/>
                </a:xfrm>
              </p:grpSpPr>
              <p:pic>
                <p:nvPicPr>
                  <p:cNvPr id="156" name="Picture 155"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988"/>
                    <a:ext cx="268" cy="265"/>
                  </a:xfrm>
                  <a:prstGeom prst="rect">
                    <a:avLst/>
                  </a:prstGeom>
                  <a:noFill/>
                  <a:ln>
                    <a:noFill/>
                  </a:ln>
                  <a:extLst/>
                </p:spPr>
              </p:pic>
              <p:sp>
                <p:nvSpPr>
                  <p:cNvPr id="54329" name="Text Box 63"/>
                  <p:cNvSpPr txBox="1">
                    <a:spLocks noChangeArrowheads="1"/>
                  </p:cNvSpPr>
                  <p:nvPr/>
                </p:nvSpPr>
                <p:spPr bwMode="gray">
                  <a:xfrm>
                    <a:off x="1165" y="2033"/>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51</a:t>
                    </a:r>
                  </a:p>
                </p:txBody>
              </p:sp>
            </p:grpSp>
            <p:grpSp>
              <p:nvGrpSpPr>
                <p:cNvPr id="11" name="Group 67"/>
                <p:cNvGrpSpPr>
                  <a:grpSpLocks/>
                </p:cNvGrpSpPr>
                <p:nvPr/>
              </p:nvGrpSpPr>
              <p:grpSpPr bwMode="auto">
                <a:xfrm>
                  <a:off x="2198366" y="2823925"/>
                  <a:ext cx="292624" cy="281907"/>
                  <a:chOff x="1115" y="1476"/>
                  <a:chExt cx="268" cy="265"/>
                </a:xfrm>
              </p:grpSpPr>
              <p:pic>
                <p:nvPicPr>
                  <p:cNvPr id="154" name="Picture 68"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476"/>
                    <a:ext cx="268" cy="265"/>
                  </a:xfrm>
                  <a:prstGeom prst="rect">
                    <a:avLst/>
                  </a:prstGeom>
                  <a:noFill/>
                  <a:ln>
                    <a:noFill/>
                  </a:ln>
                  <a:extLst/>
                </p:spPr>
              </p:pic>
              <p:sp>
                <p:nvSpPr>
                  <p:cNvPr id="54327" name="Text Box 69"/>
                  <p:cNvSpPr txBox="1">
                    <a:spLocks noChangeArrowheads="1"/>
                  </p:cNvSpPr>
                  <p:nvPr/>
                </p:nvSpPr>
                <p:spPr bwMode="gray">
                  <a:xfrm>
                    <a:off x="1165" y="1521"/>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52</a:t>
                    </a:r>
                  </a:p>
                </p:txBody>
              </p:sp>
            </p:grpSp>
            <p:grpSp>
              <p:nvGrpSpPr>
                <p:cNvPr id="12" name="Group 70"/>
                <p:cNvGrpSpPr>
                  <a:grpSpLocks/>
                </p:cNvGrpSpPr>
                <p:nvPr/>
              </p:nvGrpSpPr>
              <p:grpSpPr bwMode="auto">
                <a:xfrm>
                  <a:off x="2521006" y="2823925"/>
                  <a:ext cx="292624" cy="281907"/>
                  <a:chOff x="1400" y="1476"/>
                  <a:chExt cx="268" cy="265"/>
                </a:xfrm>
              </p:grpSpPr>
              <p:pic>
                <p:nvPicPr>
                  <p:cNvPr id="152" name="Picture 71"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476"/>
                    <a:ext cx="268" cy="265"/>
                  </a:xfrm>
                  <a:prstGeom prst="rect">
                    <a:avLst/>
                  </a:prstGeom>
                  <a:noFill/>
                  <a:ln>
                    <a:noFill/>
                  </a:ln>
                  <a:extLst/>
                </p:spPr>
              </p:pic>
              <p:sp>
                <p:nvSpPr>
                  <p:cNvPr id="54325" name="Text Box 72"/>
                  <p:cNvSpPr txBox="1">
                    <a:spLocks noChangeArrowheads="1"/>
                  </p:cNvSpPr>
                  <p:nvPr/>
                </p:nvSpPr>
                <p:spPr bwMode="gray">
                  <a:xfrm>
                    <a:off x="1450" y="1521"/>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56</a:t>
                    </a:r>
                  </a:p>
                </p:txBody>
              </p:sp>
            </p:grpSp>
            <p:grpSp>
              <p:nvGrpSpPr>
                <p:cNvPr id="13" name="Group 73"/>
                <p:cNvGrpSpPr>
                  <a:grpSpLocks/>
                </p:cNvGrpSpPr>
                <p:nvPr/>
              </p:nvGrpSpPr>
              <p:grpSpPr bwMode="auto">
                <a:xfrm>
                  <a:off x="2820666" y="2830132"/>
                  <a:ext cx="292624" cy="281907"/>
                  <a:chOff x="1115" y="1732"/>
                  <a:chExt cx="268" cy="265"/>
                </a:xfrm>
              </p:grpSpPr>
              <p:pic>
                <p:nvPicPr>
                  <p:cNvPr id="150" name="Picture 74"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732"/>
                    <a:ext cx="268" cy="265"/>
                  </a:xfrm>
                  <a:prstGeom prst="rect">
                    <a:avLst/>
                  </a:prstGeom>
                  <a:noFill/>
                  <a:ln>
                    <a:noFill/>
                  </a:ln>
                  <a:extLst/>
                </p:spPr>
              </p:pic>
              <p:sp>
                <p:nvSpPr>
                  <p:cNvPr id="54323" name="Text Box 75"/>
                  <p:cNvSpPr txBox="1">
                    <a:spLocks noChangeArrowheads="1"/>
                  </p:cNvSpPr>
                  <p:nvPr/>
                </p:nvSpPr>
                <p:spPr bwMode="gray">
                  <a:xfrm>
                    <a:off x="1165" y="1777"/>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58</a:t>
                    </a:r>
                  </a:p>
                </p:txBody>
              </p:sp>
            </p:grpSp>
            <p:grpSp>
              <p:nvGrpSpPr>
                <p:cNvPr id="14" name="Group 76"/>
                <p:cNvGrpSpPr>
                  <a:grpSpLocks/>
                </p:cNvGrpSpPr>
                <p:nvPr/>
              </p:nvGrpSpPr>
              <p:grpSpPr bwMode="auto">
                <a:xfrm>
                  <a:off x="2190806" y="3134932"/>
                  <a:ext cx="292624" cy="281907"/>
                  <a:chOff x="1400" y="1732"/>
                  <a:chExt cx="268" cy="265"/>
                </a:xfrm>
              </p:grpSpPr>
              <p:pic>
                <p:nvPicPr>
                  <p:cNvPr id="148" name="Picture 77"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732"/>
                    <a:ext cx="268" cy="265"/>
                  </a:xfrm>
                  <a:prstGeom prst="rect">
                    <a:avLst/>
                  </a:prstGeom>
                  <a:noFill/>
                  <a:ln>
                    <a:noFill/>
                  </a:ln>
                  <a:extLst/>
                </p:spPr>
              </p:pic>
              <p:sp>
                <p:nvSpPr>
                  <p:cNvPr id="54321" name="Text Box 78"/>
                  <p:cNvSpPr txBox="1">
                    <a:spLocks noChangeArrowheads="1"/>
                  </p:cNvSpPr>
                  <p:nvPr/>
                </p:nvSpPr>
                <p:spPr bwMode="gray">
                  <a:xfrm>
                    <a:off x="1450" y="1777"/>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59</a:t>
                    </a:r>
                  </a:p>
                </p:txBody>
              </p:sp>
            </p:grpSp>
            <p:grpSp>
              <p:nvGrpSpPr>
                <p:cNvPr id="15" name="Group 79"/>
                <p:cNvGrpSpPr>
                  <a:grpSpLocks/>
                </p:cNvGrpSpPr>
                <p:nvPr/>
              </p:nvGrpSpPr>
              <p:grpSpPr bwMode="auto">
                <a:xfrm>
                  <a:off x="2477766" y="3141140"/>
                  <a:ext cx="292624" cy="281907"/>
                  <a:chOff x="1115" y="1988"/>
                  <a:chExt cx="268" cy="265"/>
                </a:xfrm>
              </p:grpSpPr>
              <p:pic>
                <p:nvPicPr>
                  <p:cNvPr id="146" name="Picture 80"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115" y="1988"/>
                    <a:ext cx="268" cy="265"/>
                  </a:xfrm>
                  <a:prstGeom prst="rect">
                    <a:avLst/>
                  </a:prstGeom>
                  <a:noFill/>
                  <a:ln>
                    <a:noFill/>
                  </a:ln>
                  <a:extLst/>
                </p:spPr>
              </p:pic>
              <p:sp>
                <p:nvSpPr>
                  <p:cNvPr id="54319" name="Text Box 81"/>
                  <p:cNvSpPr txBox="1">
                    <a:spLocks noChangeArrowheads="1"/>
                  </p:cNvSpPr>
                  <p:nvPr/>
                </p:nvSpPr>
                <p:spPr bwMode="gray">
                  <a:xfrm>
                    <a:off x="1165" y="2033"/>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66</a:t>
                    </a:r>
                  </a:p>
                </p:txBody>
              </p:sp>
            </p:grpSp>
            <p:grpSp>
              <p:nvGrpSpPr>
                <p:cNvPr id="16" name="Group 82"/>
                <p:cNvGrpSpPr>
                  <a:grpSpLocks/>
                </p:cNvGrpSpPr>
                <p:nvPr/>
              </p:nvGrpSpPr>
              <p:grpSpPr bwMode="auto">
                <a:xfrm>
                  <a:off x="2800406" y="3141140"/>
                  <a:ext cx="292624" cy="281907"/>
                  <a:chOff x="1400" y="1988"/>
                  <a:chExt cx="268" cy="265"/>
                </a:xfrm>
              </p:grpSpPr>
              <p:pic>
                <p:nvPicPr>
                  <p:cNvPr id="144" name="Picture 83" descr="hpv_Green"/>
                  <p:cNvPicPr>
                    <a:picLocks noChangeAspect="1" noChangeArrowheads="1"/>
                  </p:cNvPicPr>
                  <p:nvPr/>
                </p:nvPicPr>
                <p:blipFill>
                  <a:blip r:embed="rId9" cstate="print">
                    <a:duotone>
                      <a:prstClr val="black"/>
                      <a:srgbClr val="8A8198">
                        <a:tint val="45000"/>
                        <a:satMod val="400000"/>
                      </a:srgbClr>
                    </a:duotone>
                    <a:clrChange>
                      <a:clrFrom>
                        <a:srgbClr val="FFFEFF"/>
                      </a:clrFrom>
                      <a:clrTo>
                        <a:srgbClr val="FFFEFF">
                          <a:alpha val="0"/>
                        </a:srgbClr>
                      </a:clrTo>
                    </a:clrChange>
                    <a:extLst/>
                  </a:blip>
                  <a:srcRect l="11003" t="4294" r="13692" b="2454"/>
                  <a:stretch>
                    <a:fillRect/>
                  </a:stretch>
                </p:blipFill>
                <p:spPr bwMode="gray">
                  <a:xfrm>
                    <a:off x="1400" y="1988"/>
                    <a:ext cx="268" cy="265"/>
                  </a:xfrm>
                  <a:prstGeom prst="rect">
                    <a:avLst/>
                  </a:prstGeom>
                  <a:noFill/>
                  <a:ln>
                    <a:noFill/>
                  </a:ln>
                  <a:extLst/>
                </p:spPr>
              </p:pic>
              <p:sp>
                <p:nvSpPr>
                  <p:cNvPr id="54317" name="Text Box 84"/>
                  <p:cNvSpPr txBox="1">
                    <a:spLocks noChangeArrowheads="1"/>
                  </p:cNvSpPr>
                  <p:nvPr/>
                </p:nvSpPr>
                <p:spPr bwMode="gray">
                  <a:xfrm>
                    <a:off x="1450" y="2033"/>
                    <a:ext cx="156" cy="174"/>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FFFFFF"/>
                        </a:solidFill>
                        <a:ea typeface="ＭＳ Ｐゴシック" pitchFamily="34" charset="-128"/>
                      </a:rPr>
                      <a:t>68</a:t>
                    </a:r>
                  </a:p>
                </p:txBody>
              </p:sp>
            </p:grpSp>
          </p:grpSp>
          <p:grpSp>
            <p:nvGrpSpPr>
              <p:cNvPr id="17" name="Group 3"/>
              <p:cNvGrpSpPr>
                <a:grpSpLocks/>
              </p:cNvGrpSpPr>
              <p:nvPr/>
            </p:nvGrpSpPr>
            <p:grpSpPr bwMode="auto">
              <a:xfrm>
                <a:off x="972195" y="4076262"/>
                <a:ext cx="633413" cy="287338"/>
                <a:chOff x="1648702" y="3555356"/>
                <a:chExt cx="633047" cy="287336"/>
              </a:xfrm>
            </p:grpSpPr>
            <p:grpSp>
              <p:nvGrpSpPr>
                <p:cNvPr id="18" name="Group 61"/>
                <p:cNvGrpSpPr>
                  <a:grpSpLocks/>
                </p:cNvGrpSpPr>
                <p:nvPr/>
              </p:nvGrpSpPr>
              <p:grpSpPr bwMode="auto">
                <a:xfrm>
                  <a:off x="1648702" y="3555356"/>
                  <a:ext cx="310662" cy="276225"/>
                  <a:chOff x="2302000" y="3424425"/>
                  <a:chExt cx="310186" cy="276225"/>
                </a:xfrm>
              </p:grpSpPr>
              <p:pic>
                <p:nvPicPr>
                  <p:cNvPr id="130" name="Picture 86" descr="hpv_Blue"/>
                  <p:cNvPicPr>
                    <a:picLocks noChangeAspect="1" noChangeArrowheads="1"/>
                  </p:cNvPicPr>
                  <p:nvPr/>
                </p:nvPicPr>
                <p:blipFill>
                  <a:blip r:embed="rId10" cstate="print">
                    <a:clrChange>
                      <a:clrFrom>
                        <a:srgbClr val="FEFEFE"/>
                      </a:clrFrom>
                      <a:clrTo>
                        <a:srgbClr val="FEFEFE">
                          <a:alpha val="0"/>
                        </a:srgbClr>
                      </a:clrTo>
                    </a:clrChange>
                    <a:duotone>
                      <a:prstClr val="black"/>
                      <a:srgbClr val="BD576F">
                        <a:tint val="45000"/>
                        <a:satMod val="400000"/>
                      </a:srgbClr>
                    </a:duotone>
                    <a:extLst/>
                  </a:blip>
                  <a:srcRect l="10130" t="4546" r="14285" b="975"/>
                  <a:stretch>
                    <a:fillRect/>
                  </a:stretch>
                </p:blipFill>
                <p:spPr bwMode="gray">
                  <a:xfrm>
                    <a:off x="2302000" y="3424425"/>
                    <a:ext cx="310186" cy="276225"/>
                  </a:xfrm>
                  <a:prstGeom prst="rect">
                    <a:avLst/>
                  </a:prstGeom>
                  <a:noFill/>
                  <a:ln>
                    <a:noFill/>
                  </a:ln>
                  <a:extLst/>
                </p:spPr>
              </p:pic>
              <p:sp>
                <p:nvSpPr>
                  <p:cNvPr id="54303" name="Text Box 87"/>
                  <p:cNvSpPr txBox="1">
                    <a:spLocks noChangeArrowheads="1"/>
                  </p:cNvSpPr>
                  <p:nvPr/>
                </p:nvSpPr>
                <p:spPr bwMode="gray">
                  <a:xfrm>
                    <a:off x="2372745" y="3475761"/>
                    <a:ext cx="169658" cy="184666"/>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16</a:t>
                    </a:r>
                  </a:p>
                </p:txBody>
              </p:sp>
            </p:grpSp>
            <p:grpSp>
              <p:nvGrpSpPr>
                <p:cNvPr id="19" name="Group 66"/>
                <p:cNvGrpSpPr>
                  <a:grpSpLocks/>
                </p:cNvGrpSpPr>
                <p:nvPr/>
              </p:nvGrpSpPr>
              <p:grpSpPr bwMode="auto">
                <a:xfrm>
                  <a:off x="1966691" y="3564880"/>
                  <a:ext cx="315058" cy="277812"/>
                  <a:chOff x="2619500" y="3433950"/>
                  <a:chExt cx="316012" cy="277284"/>
                </a:xfrm>
              </p:grpSpPr>
              <p:pic>
                <p:nvPicPr>
                  <p:cNvPr id="54300" name="Picture 50" descr="hpv_Green"/>
                  <p:cNvPicPr>
                    <a:picLocks noChangeAspect="1" noChangeArrowheads="1"/>
                  </p:cNvPicPr>
                  <p:nvPr/>
                </p:nvPicPr>
                <p:blipFill>
                  <a:blip r:embed="rId11" cstate="print">
                    <a:clrChange>
                      <a:clrFrom>
                        <a:srgbClr val="FCFEFD"/>
                      </a:clrFrom>
                      <a:clrTo>
                        <a:srgbClr val="FCFEFD">
                          <a:alpha val="0"/>
                        </a:srgbClr>
                      </a:clrTo>
                    </a:clrChange>
                  </a:blip>
                  <a:srcRect/>
                  <a:stretch>
                    <a:fillRect/>
                  </a:stretch>
                </p:blipFill>
                <p:spPr bwMode="gray">
                  <a:xfrm>
                    <a:off x="2619500" y="3433950"/>
                    <a:ext cx="316012" cy="277284"/>
                  </a:xfrm>
                  <a:prstGeom prst="rect">
                    <a:avLst/>
                  </a:prstGeom>
                  <a:noFill/>
                  <a:ln w="9525">
                    <a:noFill/>
                    <a:miter lim="800000"/>
                    <a:headEnd/>
                    <a:tailEnd/>
                  </a:ln>
                </p:spPr>
              </p:pic>
              <p:sp>
                <p:nvSpPr>
                  <p:cNvPr id="54301" name="Text Box 90"/>
                  <p:cNvSpPr txBox="1">
                    <a:spLocks noChangeArrowheads="1"/>
                  </p:cNvSpPr>
                  <p:nvPr/>
                </p:nvSpPr>
                <p:spPr bwMode="gray">
                  <a:xfrm>
                    <a:off x="2691446" y="3483874"/>
                    <a:ext cx="170433" cy="184315"/>
                  </a:xfrm>
                  <a:prstGeom prst="rect">
                    <a:avLst/>
                  </a:prstGeom>
                  <a:noFill/>
                  <a:ln w="9525">
                    <a:noFill/>
                    <a:miter lim="800000"/>
                    <a:headEnd/>
                    <a:tailEnd/>
                  </a:ln>
                </p:spPr>
                <p:txBody>
                  <a:bodyPr wrap="none" lIns="0" tIns="0" rIns="0" bIns="0" anchor="ctr">
                    <a:spAutoFit/>
                  </a:bodyPr>
                  <a:lstStyle/>
                  <a:p>
                    <a:pPr algn="ctr">
                      <a:spcBef>
                        <a:spcPct val="50000"/>
                      </a:spcBef>
                    </a:pPr>
                    <a:r>
                      <a:rPr lang="en-GB" sz="1200" b="1">
                        <a:solidFill>
                          <a:srgbClr val="000000"/>
                        </a:solidFill>
                        <a:ea typeface="ＭＳ Ｐゴシック" pitchFamily="34" charset="-128"/>
                      </a:rPr>
                      <a:t>18</a:t>
                    </a:r>
                  </a:p>
                </p:txBody>
              </p:sp>
            </p:grpSp>
          </p:grpSp>
        </p:grpSp>
        <p:grpSp>
          <p:nvGrpSpPr>
            <p:cNvPr id="20" name="Group 167"/>
            <p:cNvGrpSpPr>
              <a:grpSpLocks/>
            </p:cNvGrpSpPr>
            <p:nvPr/>
          </p:nvGrpSpPr>
          <p:grpSpPr bwMode="auto">
            <a:xfrm>
              <a:off x="5138997" y="3149174"/>
              <a:ext cx="1582138" cy="1204889"/>
              <a:chOff x="5160263" y="3149174"/>
              <a:chExt cx="1582138" cy="1204889"/>
            </a:xfrm>
          </p:grpSpPr>
          <p:sp>
            <p:nvSpPr>
              <p:cNvPr id="120" name="Line 5"/>
              <p:cNvSpPr>
                <a:spLocks noChangeShapeType="1"/>
              </p:cNvSpPr>
              <p:nvPr>
                <p:custDataLst>
                  <p:tags r:id="rId5"/>
                </p:custDataLst>
              </p:nvPr>
            </p:nvSpPr>
            <p:spPr bwMode="auto">
              <a:xfrm rot="8795879" flipH="1" flipV="1">
                <a:off x="5161657" y="3149900"/>
                <a:ext cx="1581334" cy="285745"/>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cs typeface="Arial" charset="0"/>
                </a:endParaRPr>
              </a:p>
            </p:txBody>
          </p:sp>
          <p:sp>
            <p:nvSpPr>
              <p:cNvPr id="121" name="Line 5"/>
              <p:cNvSpPr>
                <a:spLocks noChangeShapeType="1"/>
              </p:cNvSpPr>
              <p:nvPr>
                <p:custDataLst>
                  <p:tags r:id="rId6"/>
                </p:custDataLst>
              </p:nvPr>
            </p:nvSpPr>
            <p:spPr bwMode="auto">
              <a:xfrm rot="2004121" flipV="1">
                <a:off x="5160070" y="4070632"/>
                <a:ext cx="1582921" cy="284158"/>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cs typeface="Arial" charset="0"/>
                </a:endParaRPr>
              </a:p>
            </p:txBody>
          </p:sp>
        </p:grpSp>
        <p:sp>
          <p:nvSpPr>
            <p:cNvPr id="54279" name="Text Box 23"/>
            <p:cNvSpPr txBox="1">
              <a:spLocks noChangeArrowheads="1"/>
            </p:cNvSpPr>
            <p:nvPr>
              <p:custDataLst>
                <p:tags r:id="rId1"/>
              </p:custDataLst>
            </p:nvPr>
          </p:nvSpPr>
          <p:spPr bwMode="auto">
            <a:xfrm>
              <a:off x="3705558" y="2199006"/>
              <a:ext cx="2013372" cy="276999"/>
            </a:xfrm>
            <a:prstGeom prst="rect">
              <a:avLst/>
            </a:prstGeom>
            <a:noFill/>
            <a:ln w="9525">
              <a:noFill/>
              <a:miter lim="800000"/>
              <a:headEnd/>
              <a:tailEnd/>
            </a:ln>
          </p:spPr>
          <p:txBody>
            <a:bodyPr wrap="none" lIns="0" tIns="0" rIns="0" bIns="0">
              <a:spAutoFit/>
            </a:bodyPr>
            <a:lstStyle/>
            <a:p>
              <a:pPr algn="ctr"/>
              <a:r>
                <a:rPr lang="en-US" b="1">
                  <a:solidFill>
                    <a:srgbClr val="000000"/>
                  </a:solidFill>
                  <a:ea typeface="ＭＳ Ｐゴシック" pitchFamily="34" charset="-128"/>
                </a:rPr>
                <a:t>Routine screening</a:t>
              </a:r>
            </a:p>
          </p:txBody>
        </p:sp>
        <p:sp>
          <p:nvSpPr>
            <p:cNvPr id="106" name="Line 5"/>
            <p:cNvSpPr>
              <a:spLocks noChangeShapeType="1"/>
            </p:cNvSpPr>
            <p:nvPr>
              <p:custDataLst>
                <p:tags r:id="rId2"/>
              </p:custDataLst>
            </p:nvPr>
          </p:nvSpPr>
          <p:spPr bwMode="auto">
            <a:xfrm rot="8795879" flipH="1" flipV="1">
              <a:off x="1798316" y="2729221"/>
              <a:ext cx="1975080" cy="165097"/>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cs typeface="Arial" charset="0"/>
              </a:endParaRPr>
            </a:p>
          </p:txBody>
        </p:sp>
        <p:sp>
          <p:nvSpPr>
            <p:cNvPr id="54281" name="Text Box 24"/>
            <p:cNvSpPr txBox="1">
              <a:spLocks noChangeArrowheads="1"/>
            </p:cNvSpPr>
            <p:nvPr/>
          </p:nvSpPr>
          <p:spPr bwMode="auto">
            <a:xfrm>
              <a:off x="2462071" y="2592426"/>
              <a:ext cx="765378" cy="338554"/>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ea typeface="ＭＳ Ｐゴシック" pitchFamily="34" charset="-128"/>
                </a:rPr>
                <a:t>HPV−</a:t>
              </a:r>
            </a:p>
          </p:txBody>
        </p:sp>
        <p:sp>
          <p:nvSpPr>
            <p:cNvPr id="109" name="Line 5"/>
            <p:cNvSpPr>
              <a:spLocks noChangeShapeType="1"/>
            </p:cNvSpPr>
            <p:nvPr>
              <p:custDataLst>
                <p:tags r:id="rId3"/>
              </p:custDataLst>
            </p:nvPr>
          </p:nvSpPr>
          <p:spPr bwMode="auto">
            <a:xfrm rot="2004121" flipV="1">
              <a:off x="1804666" y="4605610"/>
              <a:ext cx="1973492" cy="161922"/>
            </a:xfrm>
            <a:prstGeom prst="line">
              <a:avLst/>
            </a:prstGeom>
            <a:noFill/>
            <a:ln w="28575">
              <a:solidFill>
                <a:schemeClr val="bg2">
                  <a:lumMod val="75000"/>
                </a:schemeClr>
              </a:solidFill>
              <a:round/>
              <a:headEnd/>
              <a:tailEnd type="triangle" w="lg" len="lg"/>
            </a:ln>
            <a:extLst/>
          </p:spPr>
          <p:txBody>
            <a:bodyPr/>
            <a:lstStyle/>
            <a:p>
              <a:pPr fontAlgn="auto">
                <a:spcBef>
                  <a:spcPts val="0"/>
                </a:spcBef>
                <a:spcAft>
                  <a:spcPts val="0"/>
                </a:spcAft>
                <a:defRPr/>
              </a:pPr>
              <a:endParaRPr lang="en-US">
                <a:solidFill>
                  <a:srgbClr val="000000"/>
                </a:solidFill>
                <a:latin typeface="Imago"/>
                <a:cs typeface="Arial" charset="0"/>
              </a:endParaRPr>
            </a:p>
          </p:txBody>
        </p:sp>
        <p:sp>
          <p:nvSpPr>
            <p:cNvPr id="54283" name="AutoShape 40"/>
            <p:cNvSpPr>
              <a:spLocks noChangeArrowheads="1"/>
            </p:cNvSpPr>
            <p:nvPr/>
          </p:nvSpPr>
          <p:spPr bwMode="gray">
            <a:xfrm>
              <a:off x="3694740" y="4921508"/>
              <a:ext cx="1816099" cy="434975"/>
            </a:xfrm>
            <a:prstGeom prst="roundRect">
              <a:avLst>
                <a:gd name="adj" fmla="val 16667"/>
              </a:avLst>
            </a:prstGeom>
            <a:solidFill>
              <a:srgbClr val="ADD6FF">
                <a:alpha val="83136"/>
              </a:srgbClr>
            </a:solidFill>
            <a:ln w="4826">
              <a:solidFill>
                <a:schemeClr val="tx1"/>
              </a:solidFill>
              <a:round/>
              <a:headEnd/>
              <a:tailEnd/>
            </a:ln>
          </p:spPr>
          <p:txBody>
            <a:bodyPr wrap="none" anchor="ctr"/>
            <a:lstStyle/>
            <a:p>
              <a:pPr algn="ctr"/>
              <a:r>
                <a:rPr lang="en-US" b="1">
                  <a:solidFill>
                    <a:srgbClr val="0D0D0D"/>
                  </a:solidFill>
                  <a:ea typeface="ＭＳ Ｐゴシック" pitchFamily="34" charset="-128"/>
                  <a:cs typeface="Calibri" pitchFamily="34" charset="0"/>
                </a:rPr>
                <a:t>COLPOSCOPY</a:t>
              </a:r>
              <a:endParaRPr lang="en-GB" b="1">
                <a:solidFill>
                  <a:srgbClr val="0D0D0D"/>
                </a:solidFill>
                <a:ea typeface="ＭＳ Ｐゴシック" pitchFamily="34" charset="-128"/>
                <a:cs typeface="Calibri" pitchFamily="34" charset="0"/>
              </a:endParaRPr>
            </a:p>
          </p:txBody>
        </p:sp>
        <p:sp>
          <p:nvSpPr>
            <p:cNvPr id="54284" name="Text Box 24"/>
            <p:cNvSpPr txBox="1">
              <a:spLocks noChangeArrowheads="1"/>
            </p:cNvSpPr>
            <p:nvPr/>
          </p:nvSpPr>
          <p:spPr bwMode="auto">
            <a:xfrm>
              <a:off x="2272008" y="4563743"/>
              <a:ext cx="1145505" cy="338554"/>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ea typeface="ＭＳ Ｐゴシック" pitchFamily="34" charset="-128"/>
                </a:rPr>
                <a:t>HPV16/18+</a:t>
              </a:r>
            </a:p>
          </p:txBody>
        </p:sp>
        <p:sp>
          <p:nvSpPr>
            <p:cNvPr id="54285" name="Text Box 23"/>
            <p:cNvSpPr txBox="1">
              <a:spLocks noChangeArrowheads="1"/>
            </p:cNvSpPr>
            <p:nvPr>
              <p:custDataLst>
                <p:tags r:id="rId4"/>
              </p:custDataLst>
            </p:nvPr>
          </p:nvSpPr>
          <p:spPr bwMode="auto">
            <a:xfrm>
              <a:off x="6718032" y="2710329"/>
              <a:ext cx="1423467" cy="553998"/>
            </a:xfrm>
            <a:prstGeom prst="rect">
              <a:avLst/>
            </a:prstGeom>
            <a:noFill/>
            <a:ln w="9525">
              <a:noFill/>
              <a:miter lim="800000"/>
              <a:headEnd/>
              <a:tailEnd/>
            </a:ln>
          </p:spPr>
          <p:txBody>
            <a:bodyPr wrap="none" lIns="0" tIns="0" rIns="0" bIns="0">
              <a:spAutoFit/>
            </a:bodyPr>
            <a:lstStyle/>
            <a:p>
              <a:pPr algn="ctr"/>
              <a:r>
                <a:rPr lang="en-US" b="1">
                  <a:solidFill>
                    <a:srgbClr val="000000"/>
                  </a:solidFill>
                  <a:ea typeface="ＭＳ Ｐゴシック" pitchFamily="34" charset="-128"/>
                </a:rPr>
                <a:t>Follow-up in </a:t>
              </a:r>
            </a:p>
            <a:p>
              <a:pPr algn="ctr"/>
              <a:r>
                <a:rPr lang="en-US" b="1">
                  <a:solidFill>
                    <a:srgbClr val="000000"/>
                  </a:solidFill>
                  <a:ea typeface="ＭＳ Ｐゴシック" pitchFamily="34" charset="-128"/>
                </a:rPr>
                <a:t>12 months</a:t>
              </a:r>
            </a:p>
          </p:txBody>
        </p:sp>
        <p:sp>
          <p:nvSpPr>
            <p:cNvPr id="54286" name="Text Box 25"/>
            <p:cNvSpPr txBox="1">
              <a:spLocks noChangeArrowheads="1"/>
            </p:cNvSpPr>
            <p:nvPr/>
          </p:nvSpPr>
          <p:spPr bwMode="auto">
            <a:xfrm>
              <a:off x="5492265" y="4085786"/>
              <a:ext cx="988412" cy="338554"/>
            </a:xfrm>
            <a:prstGeom prst="rect">
              <a:avLst/>
            </a:prstGeom>
            <a:solidFill>
              <a:schemeClr val="bg1"/>
            </a:solidFill>
            <a:ln w="9525">
              <a:noFill/>
              <a:miter lim="800000"/>
              <a:headEnd/>
              <a:tailEnd/>
            </a:ln>
          </p:spPr>
          <p:txBody>
            <a:bodyPr wrap="none" lIns="45720" rIns="45720" anchor="ctr">
              <a:spAutoFit/>
            </a:bodyPr>
            <a:lstStyle/>
            <a:p>
              <a:r>
                <a:rPr lang="en-US" sz="1600" b="1">
                  <a:solidFill>
                    <a:srgbClr val="000000"/>
                  </a:solidFill>
                  <a:ea typeface="ＭＳ Ｐゴシック" pitchFamily="34" charset="-128"/>
                  <a:sym typeface="Symbol" pitchFamily="18" charset="2"/>
                </a:rPr>
                <a:t>≥</a:t>
              </a:r>
              <a:r>
                <a:rPr lang="en-GB" sz="1600" b="1">
                  <a:solidFill>
                    <a:srgbClr val="000000"/>
                  </a:solidFill>
                  <a:ea typeface="ＭＳ Ｐゴシック" pitchFamily="34" charset="-128"/>
                </a:rPr>
                <a:t>ASC-US</a:t>
              </a:r>
            </a:p>
          </p:txBody>
        </p:sp>
        <p:sp>
          <p:nvSpPr>
            <p:cNvPr id="54287" name="AutoShape 40"/>
            <p:cNvSpPr>
              <a:spLocks noChangeArrowheads="1"/>
            </p:cNvSpPr>
            <p:nvPr/>
          </p:nvSpPr>
          <p:spPr bwMode="gray">
            <a:xfrm>
              <a:off x="6710823" y="4320472"/>
              <a:ext cx="1817688" cy="431800"/>
            </a:xfrm>
            <a:prstGeom prst="roundRect">
              <a:avLst>
                <a:gd name="adj" fmla="val 16667"/>
              </a:avLst>
            </a:prstGeom>
            <a:solidFill>
              <a:srgbClr val="ADD6FF">
                <a:alpha val="83136"/>
              </a:srgbClr>
            </a:solidFill>
            <a:ln w="4826">
              <a:solidFill>
                <a:schemeClr val="tx1"/>
              </a:solidFill>
              <a:round/>
              <a:headEnd/>
              <a:tailEnd/>
            </a:ln>
          </p:spPr>
          <p:txBody>
            <a:bodyPr wrap="none" anchor="ctr"/>
            <a:lstStyle/>
            <a:p>
              <a:pPr algn="ctr"/>
              <a:r>
                <a:rPr lang="en-US" b="1">
                  <a:solidFill>
                    <a:srgbClr val="0D0D0D"/>
                  </a:solidFill>
                  <a:ea typeface="ＭＳ Ｐゴシック" pitchFamily="34" charset="-128"/>
                  <a:cs typeface="Calibri" pitchFamily="34" charset="0"/>
                </a:rPr>
                <a:t>COLPOSCOPY</a:t>
              </a:r>
              <a:endParaRPr lang="en-GB" b="1">
                <a:solidFill>
                  <a:srgbClr val="0D0D0D"/>
                </a:solidFill>
                <a:ea typeface="ＭＳ Ｐゴシック" pitchFamily="34" charset="-128"/>
                <a:cs typeface="Calibri" pitchFamily="34" charset="0"/>
              </a:endParaRPr>
            </a:p>
          </p:txBody>
        </p:sp>
        <p:sp>
          <p:nvSpPr>
            <p:cNvPr id="116" name="Oval 71"/>
            <p:cNvSpPr>
              <a:spLocks noChangeArrowheads="1"/>
            </p:cNvSpPr>
            <p:nvPr/>
          </p:nvSpPr>
          <p:spPr bwMode="auto">
            <a:xfrm>
              <a:off x="4189369" y="3429295"/>
              <a:ext cx="1292375" cy="646101"/>
            </a:xfrm>
            <a:prstGeom prst="ellipse">
              <a:avLst/>
            </a:prstGeom>
            <a:solidFill>
              <a:schemeClr val="accent4"/>
            </a:solidFill>
            <a:ln>
              <a:solidFill>
                <a:srgbClr val="191919"/>
              </a:solidFill>
            </a:ln>
            <a:extLst/>
          </p:spPr>
          <p:txBody>
            <a:bodyPr wrap="none" anchor="ctr"/>
            <a:lstStyle/>
            <a:p>
              <a:pPr algn="ctr">
                <a:lnSpc>
                  <a:spcPct val="95000"/>
                </a:lnSpc>
                <a:spcBef>
                  <a:spcPts val="600"/>
                </a:spcBef>
                <a:spcAft>
                  <a:spcPts val="600"/>
                </a:spcAft>
                <a:defRPr/>
              </a:pPr>
              <a:r>
                <a:rPr lang="en-US" b="1" dirty="0">
                  <a:solidFill>
                    <a:srgbClr val="191919"/>
                  </a:solidFill>
                  <a:latin typeface="Arial"/>
                  <a:ea typeface="ＭＳ Ｐゴシック" charset="-128"/>
                  <a:cs typeface="Calibri"/>
                </a:rPr>
                <a:t>Cytology</a:t>
              </a:r>
            </a:p>
          </p:txBody>
        </p:sp>
        <p:sp>
          <p:nvSpPr>
            <p:cNvPr id="117" name="Line 50"/>
            <p:cNvSpPr>
              <a:spLocks noChangeShapeType="1"/>
            </p:cNvSpPr>
            <p:nvPr/>
          </p:nvSpPr>
          <p:spPr bwMode="auto">
            <a:xfrm>
              <a:off x="1922155" y="3735677"/>
              <a:ext cx="2267214" cy="31749"/>
            </a:xfrm>
            <a:prstGeom prst="line">
              <a:avLst/>
            </a:prstGeom>
            <a:noFill/>
            <a:ln w="28575">
              <a:solidFill>
                <a:schemeClr val="bg2">
                  <a:lumMod val="75000"/>
                </a:schemeClr>
              </a:solidFill>
              <a:round/>
              <a:headEnd/>
              <a:tailEnd type="triangle" w="med" len="med"/>
            </a:ln>
            <a:extLst/>
          </p:spPr>
          <p:txBody>
            <a:bodyPr/>
            <a:lstStyle/>
            <a:p>
              <a:pPr>
                <a:defRPr/>
              </a:pPr>
              <a:endParaRPr lang="en-US">
                <a:solidFill>
                  <a:srgbClr val="000000"/>
                </a:solidFill>
              </a:endParaRPr>
            </a:p>
          </p:txBody>
        </p:sp>
        <p:sp>
          <p:nvSpPr>
            <p:cNvPr id="54290" name="Text Box 24"/>
            <p:cNvSpPr txBox="1">
              <a:spLocks noChangeArrowheads="1"/>
            </p:cNvSpPr>
            <p:nvPr/>
          </p:nvSpPr>
          <p:spPr bwMode="auto">
            <a:xfrm>
              <a:off x="2158837" y="3582341"/>
              <a:ext cx="1693733" cy="338554"/>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ea typeface="ＭＳ Ｐゴシック" pitchFamily="34" charset="-128"/>
                </a:rPr>
                <a:t>12 other hrHPV+</a:t>
              </a:r>
            </a:p>
          </p:txBody>
        </p:sp>
        <p:sp>
          <p:nvSpPr>
            <p:cNvPr id="54291" name="Text Box 23"/>
            <p:cNvSpPr txBox="1">
              <a:spLocks noChangeArrowheads="1"/>
            </p:cNvSpPr>
            <p:nvPr/>
          </p:nvSpPr>
          <p:spPr bwMode="auto">
            <a:xfrm>
              <a:off x="5664598" y="3090008"/>
              <a:ext cx="594072" cy="338554"/>
            </a:xfrm>
            <a:prstGeom prst="rect">
              <a:avLst/>
            </a:prstGeom>
            <a:solidFill>
              <a:schemeClr val="bg1"/>
            </a:solidFill>
            <a:ln w="9525">
              <a:noFill/>
              <a:miter lim="800000"/>
              <a:headEnd/>
              <a:tailEnd/>
            </a:ln>
          </p:spPr>
          <p:txBody>
            <a:bodyPr wrap="none" lIns="45720" rIns="45720" anchor="ctr">
              <a:spAutoFit/>
            </a:bodyPr>
            <a:lstStyle/>
            <a:p>
              <a:pPr algn="ctr"/>
              <a:r>
                <a:rPr lang="en-GB" sz="1600" b="1">
                  <a:solidFill>
                    <a:srgbClr val="000000"/>
                  </a:solidFill>
                  <a:ea typeface="ＭＳ Ｐゴシック" pitchFamily="34" charset="-128"/>
                </a:rPr>
                <a:t>NILM</a:t>
              </a:r>
            </a:p>
          </p:txBody>
        </p:sp>
      </p:grpSp>
      <p:sp>
        <p:nvSpPr>
          <p:cNvPr id="54276" name="Rectangle 68"/>
          <p:cNvSpPr>
            <a:spLocks noChangeArrowheads="1"/>
          </p:cNvSpPr>
          <p:nvPr/>
        </p:nvSpPr>
        <p:spPr bwMode="auto">
          <a:xfrm>
            <a:off x="320675" y="6354763"/>
            <a:ext cx="2554288" cy="277812"/>
          </a:xfrm>
          <a:prstGeom prst="rect">
            <a:avLst/>
          </a:prstGeom>
          <a:noFill/>
          <a:ln w="9525">
            <a:noFill/>
            <a:miter lim="800000"/>
            <a:headEnd/>
            <a:tailEnd/>
          </a:ln>
        </p:spPr>
        <p:txBody>
          <a:bodyPr>
            <a:spAutoFit/>
          </a:bodyPr>
          <a:lstStyle/>
          <a:p>
            <a:r>
              <a:rPr lang="en-US" sz="1200">
                <a:solidFill>
                  <a:srgbClr val="000000"/>
                </a:solidFill>
              </a:rPr>
              <a:t>hrHPV=high risk HPV</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81000" y="1473200"/>
            <a:ext cx="8377238" cy="4602163"/>
          </a:xfrm>
        </p:spPr>
        <p:txBody>
          <a:bodyPr/>
          <a:lstStyle/>
          <a:p>
            <a:r>
              <a:rPr lang="en-GB" dirty="0"/>
              <a:t>ASC-US Triage Strategy (ages 25+)</a:t>
            </a:r>
          </a:p>
          <a:p>
            <a:r>
              <a:rPr lang="en-GB" dirty="0" err="1"/>
              <a:t>Cotesting</a:t>
            </a:r>
            <a:r>
              <a:rPr lang="en-GB" dirty="0"/>
              <a:t> Strategy (ages 25+)</a:t>
            </a:r>
          </a:p>
          <a:p>
            <a:pPr lvl="1"/>
            <a:r>
              <a:rPr lang="en-GB" dirty="0"/>
              <a:t>Cytology with Reflex HPV Strategy (ages 25-29)</a:t>
            </a:r>
          </a:p>
          <a:p>
            <a:pPr lvl="1"/>
            <a:r>
              <a:rPr lang="en-GB" dirty="0" err="1"/>
              <a:t>Cotesting</a:t>
            </a:r>
            <a:r>
              <a:rPr lang="en-GB" dirty="0"/>
              <a:t> Strategy (ages 30+)</a:t>
            </a:r>
          </a:p>
          <a:p>
            <a:r>
              <a:rPr lang="en-US" dirty="0"/>
              <a:t>HPV with Genotyping and Reflex Cytology Strategy (ages 25+)</a:t>
            </a:r>
            <a:endParaRPr lang="en-GB" dirty="0"/>
          </a:p>
          <a:p>
            <a:endParaRPr lang="en-GB" dirty="0"/>
          </a:p>
          <a:p>
            <a:pPr lvl="1"/>
            <a:endParaRPr lang="en-US" dirty="0"/>
          </a:p>
        </p:txBody>
      </p:sp>
      <p:sp>
        <p:nvSpPr>
          <p:cNvPr id="55299" name="Title 1"/>
          <p:cNvSpPr>
            <a:spLocks noGrp="1"/>
          </p:cNvSpPr>
          <p:nvPr>
            <p:ph type="title"/>
          </p:nvPr>
        </p:nvSpPr>
        <p:spPr>
          <a:xfrm>
            <a:off x="381000" y="187325"/>
            <a:ext cx="8377238" cy="989013"/>
          </a:xfrm>
        </p:spPr>
        <p:txBody>
          <a:bodyPr/>
          <a:lstStyle/>
          <a:p>
            <a:r>
              <a:rPr lang="en-US" dirty="0">
                <a:solidFill>
                  <a:srgbClr val="FF0000"/>
                </a:solidFill>
              </a:rPr>
              <a:t>Comparisons for Women 25+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b="1" dirty="0">
                <a:solidFill>
                  <a:srgbClr val="FF0000"/>
                </a:solidFill>
              </a:rPr>
              <a:t>Comparison to ASC-US Triage</a:t>
            </a:r>
          </a:p>
        </p:txBody>
      </p:sp>
      <p:sp>
        <p:nvSpPr>
          <p:cNvPr id="56323" name="Rectangle 1"/>
          <p:cNvSpPr>
            <a:spLocks noChangeArrowheads="1"/>
          </p:cNvSpPr>
          <p:nvPr/>
        </p:nvSpPr>
        <p:spPr bwMode="auto">
          <a:xfrm>
            <a:off x="1833563" y="3298825"/>
            <a:ext cx="184150" cy="36830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56324" name="TextBox 5"/>
          <p:cNvSpPr txBox="1">
            <a:spLocks noChangeArrowheads="1"/>
          </p:cNvSpPr>
          <p:nvPr/>
        </p:nvSpPr>
        <p:spPr bwMode="auto">
          <a:xfrm>
            <a:off x="279400" y="5715000"/>
            <a:ext cx="7874000" cy="1082675"/>
          </a:xfrm>
          <a:prstGeom prst="rect">
            <a:avLst/>
          </a:prstGeom>
          <a:noFill/>
          <a:ln w="9525">
            <a:noFill/>
            <a:miter lim="800000"/>
            <a:headEnd/>
            <a:tailEnd/>
          </a:ln>
        </p:spPr>
        <p:txBody>
          <a:bodyPr>
            <a:spAutoFit/>
          </a:bodyPr>
          <a:lstStyle/>
          <a:p>
            <a:pPr>
              <a:buFont typeface="Arial" pitchFamily="34" charset="0"/>
              <a:buNone/>
            </a:pPr>
            <a:r>
              <a:rPr lang="en-US" sz="1200">
                <a:solidFill>
                  <a:srgbClr val="000000"/>
                </a:solidFill>
              </a:rPr>
              <a:t>Data from Medical Devices Advisory Committee Microbiology Panel Meeting: Sponsor Executive Summary</a:t>
            </a:r>
          </a:p>
          <a:p>
            <a:pPr>
              <a:buFont typeface="Arial" pitchFamily="34" charset="0"/>
              <a:buNone/>
            </a:pPr>
            <a:r>
              <a:rPr lang="en-US" sz="1200">
                <a:solidFill>
                  <a:srgbClr val="000000"/>
                </a:solidFill>
              </a:rPr>
              <a:t>Adjusted results</a:t>
            </a:r>
          </a:p>
          <a:p>
            <a:r>
              <a:rPr lang="en-US" sz="1200" baseline="30000">
                <a:solidFill>
                  <a:srgbClr val="000000"/>
                </a:solidFill>
              </a:rPr>
              <a:t>1</a:t>
            </a:r>
            <a:r>
              <a:rPr lang="en-US" sz="1200">
                <a:solidFill>
                  <a:srgbClr val="000000"/>
                </a:solidFill>
              </a:rPr>
              <a:t>Relative to Cytology with Reflex HPV Strategy</a:t>
            </a:r>
          </a:p>
          <a:p>
            <a:r>
              <a:rPr lang="en-US" sz="1200">
                <a:solidFill>
                  <a:srgbClr val="000000"/>
                </a:solidFill>
              </a:rPr>
              <a:t>*Statistically significant differences compared to Cytology with Reflex HPV Strategy</a:t>
            </a:r>
          </a:p>
          <a:p>
            <a:pPr>
              <a:lnSpc>
                <a:spcPct val="95000"/>
              </a:lnSpc>
              <a:spcBef>
                <a:spcPts val="600"/>
              </a:spcBef>
              <a:spcAft>
                <a:spcPts val="600"/>
              </a:spcAft>
              <a:buFont typeface="Arial" pitchFamily="34" charset="0"/>
              <a:buNone/>
            </a:pPr>
            <a:r>
              <a:rPr lang="en-US" sz="1200">
                <a:solidFill>
                  <a:srgbClr val="000000"/>
                </a:solidFill>
              </a:rPr>
              <a:t>†Cotesting: Cytology with ASC-US triage in women 25-29, Cotesting  with cytology and HPV in women 30+</a:t>
            </a:r>
          </a:p>
        </p:txBody>
      </p:sp>
      <p:graphicFrame>
        <p:nvGraphicFramePr>
          <p:cNvPr id="7" name="Table 6"/>
          <p:cNvGraphicFramePr>
            <a:graphicFrameLocks noGrp="1"/>
          </p:cNvGraphicFramePr>
          <p:nvPr/>
        </p:nvGraphicFramePr>
        <p:xfrm>
          <a:off x="396875" y="1828800"/>
          <a:ext cx="8277715" cy="3319935"/>
        </p:xfrm>
        <a:graphic>
          <a:graphicData uri="http://schemas.openxmlformats.org/drawingml/2006/table">
            <a:tbl>
              <a:tblPr/>
              <a:tblGrid>
                <a:gridCol w="3632863">
                  <a:extLst>
                    <a:ext uri="{9D8B030D-6E8A-4147-A177-3AD203B41FA5}">
                      <a16:colId xmlns="" xmlns:a16="http://schemas.microsoft.com/office/drawing/2014/main" val="20000"/>
                    </a:ext>
                  </a:extLst>
                </a:gridCol>
                <a:gridCol w="2371060">
                  <a:extLst>
                    <a:ext uri="{9D8B030D-6E8A-4147-A177-3AD203B41FA5}">
                      <a16:colId xmlns="" xmlns:a16="http://schemas.microsoft.com/office/drawing/2014/main" val="20001"/>
                    </a:ext>
                  </a:extLst>
                </a:gridCol>
                <a:gridCol w="2273792">
                  <a:extLst>
                    <a:ext uri="{9D8B030D-6E8A-4147-A177-3AD203B41FA5}">
                      <a16:colId xmlns="" xmlns:a16="http://schemas.microsoft.com/office/drawing/2014/main" val="20002"/>
                    </a:ext>
                  </a:extLst>
                </a:gridCol>
              </a:tblGrid>
              <a:tr h="458787">
                <a:tc rowSpan="2">
                  <a:txBody>
                    <a:bodyPr/>
                    <a:lstStyle/>
                    <a:p>
                      <a:pPr marL="0" marR="0" algn="l">
                        <a:lnSpc>
                          <a:spcPct val="115000"/>
                        </a:lnSpc>
                        <a:spcBef>
                          <a:spcPts val="200"/>
                        </a:spcBef>
                        <a:spcAft>
                          <a:spcPts val="200"/>
                        </a:spcAft>
                      </a:pPr>
                      <a:r>
                        <a:rPr lang="en-US" sz="1600" b="1" dirty="0">
                          <a:solidFill>
                            <a:schemeClr val="bg1"/>
                          </a:solidFill>
                          <a:effectLst/>
                          <a:latin typeface="Arial" pitchFamily="34" charset="0"/>
                          <a:ea typeface="Times New Roman"/>
                          <a:cs typeface="Arial" pitchFamily="34" charset="0"/>
                        </a:rPr>
                        <a:t>Strategy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gridSpan="2">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600" b="1" baseline="0" dirty="0">
                          <a:solidFill>
                            <a:schemeClr val="bg1"/>
                          </a:solidFill>
                          <a:effectLst/>
                          <a:latin typeface="Arial" panose="020B0604020202020204" pitchFamily="34" charset="0"/>
                          <a:ea typeface="Times New Roman"/>
                          <a:cs typeface="Arial" panose="020B0604020202020204" pitchFamily="34" charset="0"/>
                          <a:sym typeface="Symbol"/>
                        </a:rPr>
                        <a:t>CIN3</a:t>
                      </a:r>
                      <a:endParaRPr lang="en-US" sz="1600" b="1" baseline="0" dirty="0">
                        <a:solidFill>
                          <a:schemeClr val="bg1"/>
                        </a:solidFill>
                        <a:effectLst/>
                        <a:latin typeface="Arial" panose="020B0604020202020204" pitchFamily="34" charset="0"/>
                        <a:ea typeface="Times New Roman"/>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hMerge="1">
                  <a:txBody>
                    <a:bodyPr/>
                    <a:lstStyle/>
                    <a:p>
                      <a:pPr marL="0" marR="0" algn="ctr">
                        <a:lnSpc>
                          <a:spcPct val="100000"/>
                        </a:lnSpc>
                        <a:spcBef>
                          <a:spcPts val="200"/>
                        </a:spcBef>
                        <a:spcAft>
                          <a:spcPts val="200"/>
                        </a:spcAft>
                      </a:pPr>
                      <a:endParaRPr lang="en-US" sz="1600" b="1" baseline="0" dirty="0">
                        <a:effectLst/>
                        <a:latin typeface="Arial" panose="020B0604020202020204" pitchFamily="34" charset="0"/>
                        <a:ea typeface="Times New Roman"/>
                        <a:cs typeface="Arial" panose="020B0604020202020204" pitchFamily="34" charset="0"/>
                      </a:endParaRPr>
                    </a:p>
                  </a:txBody>
                  <a:tcPr marL="23452" marR="23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82316">
                <a:tc vMerge="1">
                  <a:txBody>
                    <a:bodyPr/>
                    <a:lstStyle/>
                    <a:p>
                      <a:endParaRPr lang="en-US"/>
                    </a:p>
                  </a:txBody>
                  <a:tcPr/>
                </a:tc>
                <a:tc>
                  <a:txBody>
                    <a:bodyPr/>
                    <a:lstStyle/>
                    <a:p>
                      <a:pPr marL="0" marR="0" algn="ctr">
                        <a:lnSpc>
                          <a:spcPct val="100000"/>
                        </a:lnSpc>
                        <a:spcBef>
                          <a:spcPts val="200"/>
                        </a:spcBef>
                        <a:spcAft>
                          <a:spcPts val="200"/>
                        </a:spcAft>
                      </a:pPr>
                      <a:r>
                        <a:rPr lang="en-US" sz="1600" b="1" dirty="0">
                          <a:solidFill>
                            <a:schemeClr val="bg1"/>
                          </a:solidFill>
                          <a:effectLst/>
                          <a:latin typeface="Arial"/>
                          <a:ea typeface="Times New Roman"/>
                          <a:cs typeface="Times New Roman"/>
                        </a:rPr>
                        <a:t>Relative Sensitivity</a:t>
                      </a:r>
                      <a:r>
                        <a:rPr lang="en-US" sz="1600" b="1" baseline="30000" dirty="0">
                          <a:solidFill>
                            <a:schemeClr val="bg1"/>
                          </a:solidFill>
                          <a:effectLst/>
                          <a:latin typeface="Arial"/>
                          <a:ea typeface="Times New Roman"/>
                          <a:cs typeface="Times New Roman"/>
                        </a:rPr>
                        <a:t>1</a:t>
                      </a:r>
                    </a:p>
                    <a:p>
                      <a:pPr marL="0" marR="0" algn="ctr">
                        <a:lnSpc>
                          <a:spcPct val="100000"/>
                        </a:lnSpc>
                        <a:spcBef>
                          <a:spcPts val="200"/>
                        </a:spcBef>
                        <a:spcAft>
                          <a:spcPts val="200"/>
                        </a:spcAft>
                      </a:pPr>
                      <a:r>
                        <a:rPr lang="en-US" sz="1600" b="1" dirty="0">
                          <a:solidFill>
                            <a:schemeClr val="bg1"/>
                          </a:solidFill>
                          <a:effectLst/>
                          <a:latin typeface="Arial"/>
                          <a:ea typeface="Times New Roman"/>
                          <a:cs typeface="Times New Roman"/>
                        </a:rPr>
                        <a:t>%</a:t>
                      </a:r>
                      <a:endParaRPr lang="en-US" sz="1600" b="1" baseline="30000" dirty="0">
                        <a:solidFill>
                          <a:schemeClr val="bg1"/>
                        </a:solidFill>
                        <a:effectLst/>
                        <a:latin typeface="Times New Roman"/>
                        <a:ea typeface="Times New Roman"/>
                        <a:cs typeface="Times New Roman"/>
                      </a:endParaRP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a:txBody>
                    <a:bodyPr/>
                    <a:lstStyle/>
                    <a:p>
                      <a:pPr marL="0" marR="0" algn="ctr">
                        <a:lnSpc>
                          <a:spcPct val="100000"/>
                        </a:lnSpc>
                        <a:spcBef>
                          <a:spcPts val="200"/>
                        </a:spcBef>
                        <a:spcAft>
                          <a:spcPts val="200"/>
                        </a:spcAft>
                      </a:pPr>
                      <a:r>
                        <a:rPr lang="en-US" sz="1600" b="1" dirty="0">
                          <a:solidFill>
                            <a:schemeClr val="bg1"/>
                          </a:solidFill>
                          <a:effectLst/>
                          <a:latin typeface="Arial"/>
                          <a:ea typeface="Times New Roman"/>
                          <a:cs typeface="Times New Roman"/>
                        </a:rPr>
                        <a:t>Relative Specificity</a:t>
                      </a:r>
                      <a:r>
                        <a:rPr lang="en-US" sz="1600" b="1" baseline="30000" dirty="0">
                          <a:solidFill>
                            <a:schemeClr val="bg1"/>
                          </a:solidFill>
                          <a:effectLst/>
                          <a:latin typeface="Arial"/>
                          <a:ea typeface="Times New Roman"/>
                          <a:cs typeface="Times New Roman"/>
                        </a:rPr>
                        <a:t>1</a:t>
                      </a:r>
                    </a:p>
                    <a:p>
                      <a:pPr marL="0" marR="0" algn="ctr">
                        <a:lnSpc>
                          <a:spcPct val="100000"/>
                        </a:lnSpc>
                        <a:spcBef>
                          <a:spcPts val="200"/>
                        </a:spcBef>
                        <a:spcAft>
                          <a:spcPts val="200"/>
                        </a:spcAft>
                      </a:pPr>
                      <a:r>
                        <a:rPr lang="en-US" sz="1600" b="1" baseline="0" dirty="0">
                          <a:solidFill>
                            <a:schemeClr val="bg1"/>
                          </a:solidFill>
                          <a:effectLst/>
                          <a:latin typeface="Arial"/>
                          <a:ea typeface="Times New Roman"/>
                          <a:cs typeface="Times New Roman"/>
                        </a:rPr>
                        <a:t>%</a:t>
                      </a:r>
                      <a:endParaRPr lang="en-US" sz="1600" b="1" baseline="0" dirty="0">
                        <a:solidFill>
                          <a:schemeClr val="bg1"/>
                        </a:solidFill>
                        <a:effectLst/>
                        <a:latin typeface="Times New Roman"/>
                        <a:ea typeface="Times New Roman"/>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extLst>
                  <a:ext uri="{0D108BD9-81ED-4DB2-BD59-A6C34878D82A}">
                    <a16:rowId xmlns="" xmlns:a16="http://schemas.microsoft.com/office/drawing/2014/main" val="10001"/>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lang="en-GB" sz="1600" b="1" dirty="0"/>
                        <a:t>ASC-US Triage</a:t>
                      </a:r>
                      <a:endParaRPr kumimoji="0" lang="en-US" sz="1600" b="1" i="0" u="none" strike="noStrike" cap="none" normalizeH="0" baseline="0" dirty="0">
                        <a:ln>
                          <a:noFill/>
                        </a:ln>
                        <a:solidFill>
                          <a:schemeClr val="tx1"/>
                        </a:solidFill>
                        <a:effectLst/>
                        <a:latin typeface="+mj-lt"/>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200"/>
                        </a:spcBef>
                        <a:spcAft>
                          <a:spcPts val="200"/>
                        </a:spcAft>
                      </a:pPr>
                      <a:r>
                        <a:rPr lang="en-US" sz="1600" b="1" dirty="0">
                          <a:solidFill>
                            <a:schemeClr val="tx1"/>
                          </a:solidFill>
                          <a:effectLst/>
                          <a:latin typeface="+mj-lt"/>
                          <a:ea typeface="Times New Roman"/>
                          <a:cs typeface="Times New Roman"/>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200"/>
                        </a:spcBef>
                        <a:spcAft>
                          <a:spcPts val="200"/>
                        </a:spcAft>
                      </a:pPr>
                      <a:r>
                        <a:rPr lang="en-US" sz="1600" b="1" dirty="0">
                          <a:solidFill>
                            <a:schemeClr val="tx1"/>
                          </a:solidFill>
                          <a:effectLst/>
                          <a:latin typeface="+mj-lt"/>
                          <a:ea typeface="Times New Roman"/>
                          <a:cs typeface="Times New Roman"/>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err="1">
                          <a:ln>
                            <a:noFill/>
                          </a:ln>
                          <a:solidFill>
                            <a:schemeClr val="tx1"/>
                          </a:solidFill>
                          <a:effectLst/>
                          <a:latin typeface="+mn-lt"/>
                          <a:ea typeface="+mn-ea"/>
                          <a:cs typeface="Times New Roman" pitchFamily="18" charset="0"/>
                        </a:rPr>
                        <a:t>Cotesting</a:t>
                      </a:r>
                      <a:r>
                        <a:rPr lang="en-US" sz="1600" baseline="30000" dirty="0">
                          <a:solidFill>
                            <a:srgbClr val="000000"/>
                          </a:solidFill>
                        </a:rPr>
                        <a:t>†</a:t>
                      </a:r>
                      <a:r>
                        <a:rPr kumimoji="0" lang="en-US" sz="1600" b="1" i="0" u="none" strike="noStrike" kern="1200" cap="none" normalizeH="0" baseline="0" dirty="0">
                          <a:ln>
                            <a:noFill/>
                          </a:ln>
                          <a:solidFill>
                            <a:schemeClr val="tx1"/>
                          </a:solidFill>
                          <a:effectLst/>
                          <a:latin typeface="+mn-lt"/>
                          <a:ea typeface="+mn-ea"/>
                          <a:cs typeface="Times New Roman" pitchFamily="18" charset="0"/>
                        </a:rPr>
                        <a:t> with 16/18 Genotyping</a:t>
                      </a:r>
                      <a:endParaRPr kumimoji="0" lang="en-US" sz="1600" b="1" i="0" u="none" strike="noStrike" kern="1200" cap="none" normalizeH="0" baseline="30000" dirty="0">
                        <a:ln>
                          <a:noFill/>
                        </a:ln>
                        <a:solidFill>
                          <a:schemeClr val="tx1"/>
                        </a:solidFill>
                        <a:effectLst/>
                        <a:latin typeface="+mn-lt"/>
                        <a:ea typeface="+mn-ea"/>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1.28*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0.99*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lang="en-US" sz="1600" b="1" dirty="0"/>
                        <a:t>HPV with Genotyping and Reflex Cytology</a:t>
                      </a:r>
                      <a:endParaRPr kumimoji="0" lang="en-US" sz="1600" b="1" i="0" u="none" strike="noStrike" cap="none" normalizeH="0" baseline="0" dirty="0">
                        <a:ln>
                          <a:noFill/>
                        </a:ln>
                        <a:solidFill>
                          <a:schemeClr val="tx1"/>
                        </a:solidFill>
                        <a:effectLst/>
                        <a:latin typeface="+mj-lt"/>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200"/>
                        </a:spcBef>
                        <a:spcAft>
                          <a:spcPts val="200"/>
                        </a:spcAft>
                      </a:pPr>
                      <a:r>
                        <a:rPr lang="en-US" sz="1600" b="1" dirty="0">
                          <a:solidFill>
                            <a:srgbClr val="000000"/>
                          </a:solidFill>
                          <a:effectLst/>
                          <a:latin typeface="+mj-lt"/>
                          <a:ea typeface="Times New Roman"/>
                          <a:cs typeface="Times New Roman"/>
                        </a:rPr>
                        <a:t>1.40*</a:t>
                      </a:r>
                      <a:endParaRPr lang="en-US" sz="1600" b="1" dirty="0">
                        <a:effectLst/>
                        <a:latin typeface="+mj-lt"/>
                        <a:ea typeface="Times New Roman"/>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200"/>
                        </a:spcBef>
                        <a:spcAft>
                          <a:spcPts val="200"/>
                        </a:spcAft>
                      </a:pPr>
                      <a:r>
                        <a:rPr lang="en-US" sz="1600" b="1" dirty="0">
                          <a:solidFill>
                            <a:srgbClr val="000000"/>
                          </a:solidFill>
                          <a:effectLst/>
                          <a:latin typeface="+mj-lt"/>
                          <a:ea typeface="Times New Roman"/>
                          <a:cs typeface="Times New Roman"/>
                        </a:rPr>
                        <a:t>0.99*</a:t>
                      </a:r>
                      <a:endParaRPr lang="en-US" sz="1600" b="1" dirty="0">
                        <a:effectLst/>
                        <a:latin typeface="+mj-lt"/>
                        <a:ea typeface="Times New Roman"/>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uk.jpg"/>
          <p:cNvPicPr>
            <a:picLocks noChangeAspect="1"/>
          </p:cNvPicPr>
          <p:nvPr/>
        </p:nvPicPr>
        <p:blipFill>
          <a:blip r:embed="rId2" cstate="print"/>
          <a:srcRect l="-4047" r="-4047"/>
          <a:stretch>
            <a:fillRect/>
          </a:stretch>
        </p:blipFill>
        <p:spPr bwMode="auto">
          <a:xfrm>
            <a:off x="4139952" y="2209589"/>
            <a:ext cx="4832350" cy="2870200"/>
          </a:xfrm>
          <a:prstGeom prst="rect">
            <a:avLst/>
          </a:prstGeom>
          <a:noFill/>
          <a:ln w="9525">
            <a:noFill/>
            <a:miter lim="800000"/>
            <a:headEnd/>
            <a:tailEnd/>
          </a:ln>
        </p:spPr>
      </p:pic>
      <p:sp>
        <p:nvSpPr>
          <p:cNvPr id="5122" name="2 İçerik Yer Tutucusu"/>
          <p:cNvSpPr>
            <a:spLocks noGrp="1"/>
          </p:cNvSpPr>
          <p:nvPr>
            <p:ph idx="1"/>
          </p:nvPr>
        </p:nvSpPr>
        <p:spPr>
          <a:xfrm>
            <a:off x="0" y="1268760"/>
            <a:ext cx="4248150" cy="4824413"/>
          </a:xfrm>
        </p:spPr>
        <p:txBody>
          <a:bodyPr>
            <a:normAutofit fontScale="85000" lnSpcReduction="10000"/>
          </a:bodyPr>
          <a:lstStyle/>
          <a:p>
            <a:pPr>
              <a:defRPr/>
            </a:pPr>
            <a:endParaRPr lang="tr-TR" dirty="0">
              <a:ea typeface="ヒラギノ角ゴ Pro W3"/>
              <a:cs typeface="ヒラギノ角ゴ Pro W3"/>
            </a:endParaRPr>
          </a:p>
          <a:p>
            <a:pPr>
              <a:defRPr/>
            </a:pPr>
            <a:r>
              <a:rPr lang="tr-TR" dirty="0">
                <a:ea typeface="ヒラギノ角ゴ Pro W3"/>
                <a:cs typeface="ヒラギノ角ゴ Pro W3"/>
              </a:rPr>
              <a:t>50 yıldır kullanımda</a:t>
            </a:r>
          </a:p>
          <a:p>
            <a:pPr>
              <a:defRPr/>
            </a:pPr>
            <a:r>
              <a:rPr lang="tr-TR" dirty="0">
                <a:ea typeface="ヒラギノ角ゴ Pro W3"/>
                <a:cs typeface="ヒラギノ角ゴ Pro W3"/>
              </a:rPr>
              <a:t>Mortalite ve insidansda  %50 düşme</a:t>
            </a:r>
          </a:p>
          <a:p>
            <a:pPr>
              <a:defRPr/>
            </a:pPr>
            <a:r>
              <a:rPr lang="tr-TR" dirty="0">
                <a:ea typeface="ヒラギノ角ゴ Pro W3"/>
                <a:cs typeface="ヒラギノ角ゴ Pro W3"/>
              </a:rPr>
              <a:t>Özellikle gelişmiş ülkelerde başarılı programlar</a:t>
            </a:r>
          </a:p>
          <a:p>
            <a:pPr>
              <a:defRPr/>
            </a:pPr>
            <a:r>
              <a:rPr lang="tr-TR" dirty="0">
                <a:ea typeface="ヒラギノ角ゴ Pro W3"/>
                <a:cs typeface="ヒラギノ角ゴ Pro W3"/>
              </a:rPr>
              <a:t>Sadece 8 Avrupa ülkesinde yerleşik sistem </a:t>
            </a:r>
          </a:p>
          <a:p>
            <a:pPr>
              <a:defRPr/>
            </a:pPr>
            <a:r>
              <a:rPr lang="tr-TR" dirty="0">
                <a:ea typeface="ヒラギノ角ゴ Pro W3"/>
                <a:cs typeface="ヒラギノ角ゴ Pro W3"/>
              </a:rPr>
              <a:t>Ve…</a:t>
            </a:r>
            <a:r>
              <a:rPr lang="tr-TR" dirty="0" err="1">
                <a:ea typeface="ヒラギノ角ゴ Pro W3"/>
                <a:cs typeface="ヒラギノ角ゴ Pro W3"/>
              </a:rPr>
              <a:t>serviks</a:t>
            </a:r>
            <a:r>
              <a:rPr lang="tr-TR" dirty="0">
                <a:ea typeface="ヒラギノ角ゴ Pro W3"/>
                <a:cs typeface="ヒラギノ角ゴ Pro W3"/>
              </a:rPr>
              <a:t> kanserlerinden ölüm en iyi ülkelerde bile devam ediyor</a:t>
            </a:r>
          </a:p>
          <a:p>
            <a:pPr>
              <a:buFont typeface="Arial" pitchFamily="34" charset="0"/>
              <a:buNone/>
              <a:defRPr/>
            </a:pPr>
            <a:endParaRPr lang="tr-TR" dirty="0">
              <a:ea typeface="ヒラギノ角ゴ Pro W3"/>
              <a:cs typeface="ヒラギノ角ゴ Pro W3"/>
            </a:endParaRPr>
          </a:p>
        </p:txBody>
      </p:sp>
      <p:sp>
        <p:nvSpPr>
          <p:cNvPr id="5125" name="7 Metin kutusu"/>
          <p:cNvSpPr txBox="1">
            <a:spLocks noChangeArrowheads="1"/>
          </p:cNvSpPr>
          <p:nvPr/>
        </p:nvSpPr>
        <p:spPr bwMode="auto">
          <a:xfrm>
            <a:off x="6991993" y="5079789"/>
            <a:ext cx="1976437" cy="338137"/>
          </a:xfrm>
          <a:prstGeom prst="rect">
            <a:avLst/>
          </a:prstGeom>
          <a:noFill/>
          <a:ln w="9525">
            <a:noFill/>
            <a:miter lim="800000"/>
            <a:headEnd/>
            <a:tailEnd/>
          </a:ln>
        </p:spPr>
        <p:txBody>
          <a:bodyPr wrap="none">
            <a:spAutoFit/>
          </a:bodyPr>
          <a:lstStyle/>
          <a:p>
            <a:pPr>
              <a:defRPr/>
            </a:pPr>
            <a:r>
              <a:rPr lang="tr-TR" sz="1600" dirty="0" err="1">
                <a:solidFill>
                  <a:schemeClr val="accent2">
                    <a:lumMod val="75000"/>
                  </a:schemeClr>
                </a:solidFill>
              </a:rPr>
              <a:t>England</a:t>
            </a:r>
            <a:r>
              <a:rPr lang="en-US" sz="1600" dirty="0">
                <a:solidFill>
                  <a:schemeClr val="accent2">
                    <a:lumMod val="75000"/>
                  </a:schemeClr>
                </a:solidFill>
              </a:rPr>
              <a:t>- 1971-1995</a:t>
            </a:r>
            <a:endParaRPr lang="tr-TR" sz="1600" dirty="0">
              <a:solidFill>
                <a:schemeClr val="accent2">
                  <a:lumMod val="75000"/>
                </a:schemeClr>
              </a:solidFill>
            </a:endParaRPr>
          </a:p>
        </p:txBody>
      </p:sp>
      <p:sp>
        <p:nvSpPr>
          <p:cNvPr id="7" name="Rectangle 1"/>
          <p:cNvSpPr txBox="1">
            <a:spLocks noChangeArrowheads="1"/>
          </p:cNvSpPr>
          <p:nvPr/>
        </p:nvSpPr>
        <p:spPr>
          <a:xfrm>
            <a:off x="251520" y="188913"/>
            <a:ext cx="8460680" cy="719137"/>
          </a:xfrm>
          <a:prstGeom prst="rect">
            <a:avLst/>
          </a:prstGeom>
        </p:spPr>
        <p:txBody>
          <a:bodyPr lIns="0" rIns="0" bIns="0" anchor="b">
            <a:noAutofit/>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3200" b="1" dirty="0">
                <a:solidFill>
                  <a:srgbClr val="FF0000"/>
                </a:solidFill>
                <a:latin typeface="+mj-lt"/>
                <a:ea typeface="ＭＳ Ｐゴシック" pitchFamily="34" charset="-128"/>
                <a:cs typeface="ヒラギノ角ゴ Pro W3"/>
              </a:rPr>
              <a:t>Sitolojik Taramanın Serviks Kanseri Sıklığına Etkisi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solidFill>
                  <a:srgbClr val="FF0000"/>
                </a:solidFill>
              </a:rPr>
              <a:t>Comparison to ASC-US Triage</a:t>
            </a:r>
          </a:p>
        </p:txBody>
      </p:sp>
      <p:sp>
        <p:nvSpPr>
          <p:cNvPr id="57347" name="Rectangle 1"/>
          <p:cNvSpPr>
            <a:spLocks noChangeArrowheads="1"/>
          </p:cNvSpPr>
          <p:nvPr/>
        </p:nvSpPr>
        <p:spPr bwMode="auto">
          <a:xfrm>
            <a:off x="1833563" y="3298825"/>
            <a:ext cx="184150" cy="36830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57348" name="TextBox 5"/>
          <p:cNvSpPr txBox="1">
            <a:spLocks noChangeArrowheads="1"/>
          </p:cNvSpPr>
          <p:nvPr/>
        </p:nvSpPr>
        <p:spPr bwMode="auto">
          <a:xfrm>
            <a:off x="279400" y="5867400"/>
            <a:ext cx="7418388" cy="898525"/>
          </a:xfrm>
          <a:prstGeom prst="rect">
            <a:avLst/>
          </a:prstGeom>
          <a:noFill/>
          <a:ln w="9525">
            <a:noFill/>
            <a:miter lim="800000"/>
            <a:headEnd/>
            <a:tailEnd/>
          </a:ln>
        </p:spPr>
        <p:txBody>
          <a:bodyPr wrap="none">
            <a:spAutoFit/>
          </a:bodyPr>
          <a:lstStyle/>
          <a:p>
            <a:pPr>
              <a:buFont typeface="Arial" pitchFamily="34" charset="0"/>
              <a:buNone/>
            </a:pPr>
            <a:r>
              <a:rPr lang="en-US" sz="1200">
                <a:solidFill>
                  <a:srgbClr val="000000"/>
                </a:solidFill>
              </a:rPr>
              <a:t>Data from Medical Devices Advisory Committee Microbiology Panel Meeting: Sponsor Executive Summary</a:t>
            </a:r>
          </a:p>
          <a:p>
            <a:pPr>
              <a:buFont typeface="Arial" pitchFamily="34" charset="0"/>
              <a:buNone/>
            </a:pPr>
            <a:r>
              <a:rPr lang="en-US" sz="1200">
                <a:solidFill>
                  <a:srgbClr val="000000"/>
                </a:solidFill>
              </a:rPr>
              <a:t>Adjusted results</a:t>
            </a:r>
          </a:p>
          <a:p>
            <a:r>
              <a:rPr lang="en-US" sz="1200" baseline="30000">
                <a:solidFill>
                  <a:srgbClr val="000000"/>
                </a:solidFill>
              </a:rPr>
              <a:t>*</a:t>
            </a:r>
            <a:r>
              <a:rPr lang="en-US" sz="1200">
                <a:solidFill>
                  <a:srgbClr val="000000"/>
                </a:solidFill>
              </a:rPr>
              <a:t>Statistically significant difference verses Cytology with Reflex HPV Strategy</a:t>
            </a:r>
          </a:p>
          <a:p>
            <a:pPr>
              <a:lnSpc>
                <a:spcPct val="95000"/>
              </a:lnSpc>
              <a:spcBef>
                <a:spcPts val="600"/>
              </a:spcBef>
              <a:spcAft>
                <a:spcPts val="600"/>
              </a:spcAft>
              <a:buFont typeface="Arial" pitchFamily="34" charset="0"/>
              <a:buNone/>
            </a:pPr>
            <a:r>
              <a:rPr lang="en-US" sz="1200">
                <a:solidFill>
                  <a:srgbClr val="000000"/>
                </a:solidFill>
              </a:rPr>
              <a:t>†Cotesting: Cytology with ASC-US triage in women 25-29, Cotesting with cytology and HPV in women 30+</a:t>
            </a:r>
          </a:p>
        </p:txBody>
      </p:sp>
      <p:graphicFrame>
        <p:nvGraphicFramePr>
          <p:cNvPr id="7" name="Table 6"/>
          <p:cNvGraphicFramePr>
            <a:graphicFrameLocks noGrp="1"/>
          </p:cNvGraphicFramePr>
          <p:nvPr/>
        </p:nvGraphicFramePr>
        <p:xfrm>
          <a:off x="396875" y="1828800"/>
          <a:ext cx="8277715" cy="3319935"/>
        </p:xfrm>
        <a:graphic>
          <a:graphicData uri="http://schemas.openxmlformats.org/drawingml/2006/table">
            <a:tbl>
              <a:tblPr/>
              <a:tblGrid>
                <a:gridCol w="3632863">
                  <a:extLst>
                    <a:ext uri="{9D8B030D-6E8A-4147-A177-3AD203B41FA5}">
                      <a16:colId xmlns="" xmlns:a16="http://schemas.microsoft.com/office/drawing/2014/main" val="20000"/>
                    </a:ext>
                  </a:extLst>
                </a:gridCol>
                <a:gridCol w="2371060">
                  <a:extLst>
                    <a:ext uri="{9D8B030D-6E8A-4147-A177-3AD203B41FA5}">
                      <a16:colId xmlns="" xmlns:a16="http://schemas.microsoft.com/office/drawing/2014/main" val="20001"/>
                    </a:ext>
                  </a:extLst>
                </a:gridCol>
                <a:gridCol w="2273792">
                  <a:extLst>
                    <a:ext uri="{9D8B030D-6E8A-4147-A177-3AD203B41FA5}">
                      <a16:colId xmlns="" xmlns:a16="http://schemas.microsoft.com/office/drawing/2014/main" val="20002"/>
                    </a:ext>
                  </a:extLst>
                </a:gridCol>
              </a:tblGrid>
              <a:tr h="458787">
                <a:tc rowSpan="2">
                  <a:txBody>
                    <a:bodyPr/>
                    <a:lstStyle/>
                    <a:p>
                      <a:pPr marL="0" marR="0" algn="l">
                        <a:lnSpc>
                          <a:spcPct val="115000"/>
                        </a:lnSpc>
                        <a:spcBef>
                          <a:spcPts val="200"/>
                        </a:spcBef>
                        <a:spcAft>
                          <a:spcPts val="200"/>
                        </a:spcAft>
                      </a:pPr>
                      <a:r>
                        <a:rPr lang="en-US" sz="1600" b="1" dirty="0">
                          <a:solidFill>
                            <a:schemeClr val="bg1"/>
                          </a:solidFill>
                          <a:effectLst/>
                          <a:latin typeface="Arial" pitchFamily="34" charset="0"/>
                          <a:ea typeface="Times New Roman"/>
                          <a:cs typeface="Arial" pitchFamily="34" charset="0"/>
                        </a:rPr>
                        <a:t>Strategy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gridSpan="2">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600" b="1" baseline="0" dirty="0">
                          <a:solidFill>
                            <a:schemeClr val="bg1"/>
                          </a:solidFill>
                          <a:effectLst/>
                          <a:latin typeface="Arial" panose="020B0604020202020204" pitchFamily="34" charset="0"/>
                          <a:ea typeface="Times New Roman"/>
                          <a:cs typeface="Arial" panose="020B0604020202020204" pitchFamily="34" charset="0"/>
                          <a:sym typeface="Symbol"/>
                        </a:rPr>
                        <a:t>CIN3</a:t>
                      </a:r>
                      <a:endParaRPr lang="en-US" sz="1600" b="1" baseline="0" dirty="0">
                        <a:solidFill>
                          <a:schemeClr val="bg1"/>
                        </a:solidFill>
                        <a:effectLst/>
                        <a:latin typeface="Arial" panose="020B0604020202020204" pitchFamily="34" charset="0"/>
                        <a:ea typeface="Times New Roman"/>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hMerge="1">
                  <a:txBody>
                    <a:bodyPr/>
                    <a:lstStyle/>
                    <a:p>
                      <a:pPr marL="0" marR="0" algn="ctr">
                        <a:lnSpc>
                          <a:spcPct val="100000"/>
                        </a:lnSpc>
                        <a:spcBef>
                          <a:spcPts val="200"/>
                        </a:spcBef>
                        <a:spcAft>
                          <a:spcPts val="200"/>
                        </a:spcAft>
                      </a:pPr>
                      <a:endParaRPr lang="en-US" sz="1600" b="1" baseline="0" dirty="0">
                        <a:effectLst/>
                        <a:latin typeface="Arial" panose="020B0604020202020204" pitchFamily="34" charset="0"/>
                        <a:ea typeface="Times New Roman"/>
                        <a:cs typeface="Arial" panose="020B0604020202020204" pitchFamily="34" charset="0"/>
                      </a:endParaRPr>
                    </a:p>
                  </a:txBody>
                  <a:tcPr marL="23452" marR="234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82316">
                <a:tc vMerge="1">
                  <a:txBody>
                    <a:bodyPr/>
                    <a:lstStyle/>
                    <a:p>
                      <a:endParaRPr lang="en-US"/>
                    </a:p>
                  </a:txBody>
                  <a:tcPr/>
                </a:tc>
                <a:tc>
                  <a:txBody>
                    <a:bodyPr/>
                    <a:lstStyle/>
                    <a:p>
                      <a:pPr marL="0" marR="0" algn="ctr">
                        <a:lnSpc>
                          <a:spcPct val="100000"/>
                        </a:lnSpc>
                        <a:spcBef>
                          <a:spcPts val="200"/>
                        </a:spcBef>
                        <a:spcAft>
                          <a:spcPts val="200"/>
                        </a:spcAft>
                      </a:pPr>
                      <a:r>
                        <a:rPr lang="en-US" sz="1600" b="1" dirty="0">
                          <a:solidFill>
                            <a:schemeClr val="bg1"/>
                          </a:solidFill>
                          <a:effectLst/>
                          <a:latin typeface="Arial"/>
                          <a:ea typeface="Times New Roman"/>
                          <a:cs typeface="Times New Roman"/>
                        </a:rPr>
                        <a:t>PPV</a:t>
                      </a:r>
                    </a:p>
                    <a:p>
                      <a:pPr marL="0" marR="0" algn="ctr">
                        <a:lnSpc>
                          <a:spcPct val="100000"/>
                        </a:lnSpc>
                        <a:spcBef>
                          <a:spcPts val="200"/>
                        </a:spcBef>
                        <a:spcAft>
                          <a:spcPts val="200"/>
                        </a:spcAft>
                      </a:pPr>
                      <a:r>
                        <a:rPr lang="en-US" sz="1600" b="1" dirty="0">
                          <a:solidFill>
                            <a:schemeClr val="bg1"/>
                          </a:solidFill>
                          <a:effectLst/>
                          <a:latin typeface="+mn-lt"/>
                          <a:ea typeface="Times New Roman"/>
                          <a:cs typeface="Times New Roman"/>
                        </a:rPr>
                        <a:t>%</a:t>
                      </a:r>
                      <a:endParaRPr lang="en-US" sz="1600" b="1" baseline="30000" dirty="0">
                        <a:solidFill>
                          <a:schemeClr val="bg1"/>
                        </a:solidFill>
                        <a:effectLst/>
                        <a:latin typeface="Times New Roman"/>
                        <a:ea typeface="Times New Roman"/>
                        <a:cs typeface="Times New Roman"/>
                      </a:endParaRP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tc>
                  <a:txBody>
                    <a:bodyPr/>
                    <a:lstStyle/>
                    <a:p>
                      <a:pPr marL="0" marR="0" algn="ctr">
                        <a:lnSpc>
                          <a:spcPct val="100000"/>
                        </a:lnSpc>
                        <a:spcBef>
                          <a:spcPts val="200"/>
                        </a:spcBef>
                        <a:spcAft>
                          <a:spcPts val="200"/>
                        </a:spcAft>
                      </a:pPr>
                      <a:r>
                        <a:rPr lang="en-US" sz="1600" b="1" dirty="0">
                          <a:solidFill>
                            <a:schemeClr val="bg1"/>
                          </a:solidFill>
                          <a:effectLst/>
                          <a:latin typeface="Arial"/>
                          <a:ea typeface="Times New Roman"/>
                          <a:cs typeface="Times New Roman"/>
                        </a:rPr>
                        <a:t>NPV</a:t>
                      </a:r>
                    </a:p>
                    <a:p>
                      <a:pPr marL="0" marR="0" indent="0" algn="ctr" defTabSz="914400" rtl="0" eaLnBrk="1" fontAlgn="auto" latinLnBrk="0" hangingPunct="1">
                        <a:lnSpc>
                          <a:spcPct val="100000"/>
                        </a:lnSpc>
                        <a:spcBef>
                          <a:spcPts val="200"/>
                        </a:spcBef>
                        <a:spcAft>
                          <a:spcPts val="200"/>
                        </a:spcAft>
                        <a:buClrTx/>
                        <a:buSzTx/>
                        <a:buFontTx/>
                        <a:buNone/>
                        <a:tabLst/>
                        <a:defRPr/>
                      </a:pPr>
                      <a:r>
                        <a:rPr lang="en-US" sz="1600" b="1" dirty="0">
                          <a:solidFill>
                            <a:schemeClr val="bg1"/>
                          </a:solidFill>
                          <a:effectLst/>
                          <a:latin typeface="+mn-lt"/>
                          <a:ea typeface="Times New Roman"/>
                          <a:cs typeface="Times New Roman"/>
                        </a:rPr>
                        <a:t>%</a:t>
                      </a:r>
                      <a:endParaRPr lang="en-US" sz="1600" b="1" baseline="30000" dirty="0">
                        <a:solidFill>
                          <a:schemeClr val="bg1"/>
                        </a:solidFill>
                        <a:effectLst/>
                        <a:latin typeface="Times New Roman"/>
                        <a:ea typeface="Times New Roman"/>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3A7E"/>
                    </a:solidFill>
                  </a:tcPr>
                </a:tc>
                <a:extLst>
                  <a:ext uri="{0D108BD9-81ED-4DB2-BD59-A6C34878D82A}">
                    <a16:rowId xmlns="" xmlns:a16="http://schemas.microsoft.com/office/drawing/2014/main" val="10001"/>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lang="en-GB" sz="1600" b="1" dirty="0"/>
                        <a:t>ASC-US Triage</a:t>
                      </a:r>
                      <a:endParaRPr kumimoji="0" lang="en-US" sz="1600" b="1" i="0" u="none" strike="noStrike" cap="none" normalizeH="0" baseline="0" dirty="0">
                        <a:ln>
                          <a:noFill/>
                        </a:ln>
                        <a:solidFill>
                          <a:schemeClr val="tx1"/>
                        </a:solidFill>
                        <a:effectLst/>
                        <a:latin typeface="+mj-lt"/>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a:ln>
                            <a:noFill/>
                          </a:ln>
                          <a:solidFill>
                            <a:srgbClr val="000000"/>
                          </a:solidFill>
                          <a:effectLst/>
                          <a:latin typeface="+mn-lt"/>
                          <a:ea typeface="SimSun" pitchFamily="2" charset="-122"/>
                          <a:cs typeface="Arial" pitchFamily="34" charset="0"/>
                        </a:rPr>
                        <a:t>11.58</a:t>
                      </a:r>
                      <a:endParaRPr kumimoji="0" lang="en-US" sz="1600" b="0" i="0" u="none" strike="noStrike" kern="1200" cap="none" normalizeH="0" baseline="0" dirty="0">
                        <a:ln>
                          <a:noFill/>
                        </a:ln>
                        <a:solidFill>
                          <a:schemeClr val="tx1"/>
                        </a:solidFill>
                        <a:effectLst/>
                        <a:latin typeface="+mn-lt"/>
                        <a:ea typeface="+mn-ea"/>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a:ln>
                            <a:noFill/>
                          </a:ln>
                          <a:solidFill>
                            <a:srgbClr val="000000"/>
                          </a:solidFill>
                          <a:effectLst/>
                          <a:latin typeface="+mn-lt"/>
                          <a:ea typeface="SimSun" pitchFamily="2" charset="-122"/>
                          <a:cs typeface="Arial" pitchFamily="34" charset="0"/>
                        </a:rPr>
                        <a:t>99.41</a:t>
                      </a:r>
                      <a:endParaRPr kumimoji="0" lang="en-US" sz="1600" b="1" i="0" u="none" strike="noStrike" kern="1200" cap="none" normalizeH="0" baseline="0" dirty="0">
                        <a:ln>
                          <a:noFill/>
                        </a:ln>
                        <a:solidFill>
                          <a:schemeClr val="tx1"/>
                        </a:solidFill>
                        <a:effectLst/>
                        <a:latin typeface="+mn-lt"/>
                        <a:ea typeface="+mn-ea"/>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err="1">
                          <a:ln>
                            <a:noFill/>
                          </a:ln>
                          <a:solidFill>
                            <a:schemeClr val="tx1"/>
                          </a:solidFill>
                          <a:effectLst/>
                          <a:latin typeface="+mn-lt"/>
                          <a:ea typeface="+mn-ea"/>
                          <a:cs typeface="Times New Roman" pitchFamily="18" charset="0"/>
                        </a:rPr>
                        <a:t>Cotesting</a:t>
                      </a:r>
                      <a:r>
                        <a:rPr lang="en-US" sz="1600" baseline="30000" dirty="0">
                          <a:solidFill>
                            <a:srgbClr val="000000"/>
                          </a:solidFill>
                        </a:rPr>
                        <a:t>†</a:t>
                      </a:r>
                      <a:r>
                        <a:rPr kumimoji="0" lang="en-US" sz="1600" b="1" i="0" u="none" strike="noStrike" kern="1200" cap="none" normalizeH="0" baseline="0" dirty="0">
                          <a:ln>
                            <a:noFill/>
                          </a:ln>
                          <a:solidFill>
                            <a:schemeClr val="tx1"/>
                          </a:solidFill>
                          <a:effectLst/>
                          <a:latin typeface="+mn-lt"/>
                          <a:ea typeface="+mn-ea"/>
                          <a:cs typeface="Times New Roman" pitchFamily="18" charset="0"/>
                        </a:rPr>
                        <a:t> with 16/18 Genotyping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11.04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99.52*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92944">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lang="en-US" sz="1600" b="1" dirty="0"/>
                        <a:t>HPV with Genotyping and Reflex Cytology</a:t>
                      </a:r>
                      <a:endParaRPr kumimoji="0" lang="en-US" sz="1600" b="1" i="0" u="none" strike="noStrike" cap="none" normalizeH="0" baseline="0" dirty="0">
                        <a:ln>
                          <a:noFill/>
                        </a:ln>
                        <a:solidFill>
                          <a:schemeClr val="tx1"/>
                        </a:solidFill>
                        <a:effectLst/>
                        <a:latin typeface="+mj-lt"/>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a:ln>
                            <a:noFill/>
                          </a:ln>
                          <a:solidFill>
                            <a:srgbClr val="000000"/>
                          </a:solidFill>
                          <a:effectLst/>
                          <a:latin typeface="+mn-lt"/>
                          <a:ea typeface="SimSun" pitchFamily="2" charset="-122"/>
                          <a:cs typeface="Arial" pitchFamily="34" charset="0"/>
                        </a:rPr>
                        <a:t>12.25</a:t>
                      </a:r>
                      <a:endParaRPr kumimoji="0" lang="en-US" sz="1600" b="1" i="0" u="none" strike="noStrike" kern="1200" cap="none" normalizeH="0" baseline="0" dirty="0">
                        <a:ln>
                          <a:noFill/>
                        </a:ln>
                        <a:solidFill>
                          <a:schemeClr val="tx1"/>
                        </a:solidFill>
                        <a:effectLst/>
                        <a:latin typeface="+mn-lt"/>
                        <a:ea typeface="+mn-ea"/>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600" b="1" i="0" u="none" strike="noStrike" kern="1200" cap="none" normalizeH="0" baseline="0" dirty="0">
                          <a:ln>
                            <a:noFill/>
                          </a:ln>
                          <a:solidFill>
                            <a:srgbClr val="000000"/>
                          </a:solidFill>
                          <a:effectLst/>
                          <a:latin typeface="+mn-lt"/>
                          <a:ea typeface="SimSun" pitchFamily="2" charset="-122"/>
                          <a:cs typeface="Arial" pitchFamily="34" charset="0"/>
                        </a:rPr>
                        <a:t>99.58*</a:t>
                      </a:r>
                      <a:endParaRPr kumimoji="0" lang="en-US" sz="1600" b="1" i="0" u="none" strike="noStrike" kern="1200" cap="none" normalizeH="0" baseline="0" dirty="0">
                        <a:ln>
                          <a:noFill/>
                        </a:ln>
                        <a:solidFill>
                          <a:schemeClr val="tx1"/>
                        </a:solidFill>
                        <a:effectLst/>
                        <a:latin typeface="+mn-lt"/>
                        <a:ea typeface="+mn-ea"/>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3413" y="5049838"/>
            <a:ext cx="8067675" cy="7143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137160" anchor="ctr"/>
          <a:lstStyle/>
          <a:p>
            <a:pPr algn="ctr">
              <a:defRPr/>
            </a:pPr>
            <a:r>
              <a:rPr lang="en-US" i="1" dirty="0">
                <a:solidFill>
                  <a:srgbClr val="00925B"/>
                </a:solidFill>
                <a:latin typeface="Minion" pitchFamily="18" charset="0"/>
              </a:rPr>
              <a:t>Superior sensitivity for ≥CIN3 allows for the identification of more </a:t>
            </a:r>
          </a:p>
          <a:p>
            <a:pPr algn="ctr">
              <a:defRPr/>
            </a:pPr>
            <a:r>
              <a:rPr lang="en-US" i="1" dirty="0">
                <a:solidFill>
                  <a:srgbClr val="00925B"/>
                </a:solidFill>
                <a:latin typeface="Minion" pitchFamily="18" charset="0"/>
              </a:rPr>
              <a:t>women with high-grade cervical dysplasia than cytology.</a:t>
            </a:r>
          </a:p>
        </p:txBody>
      </p:sp>
      <p:sp>
        <p:nvSpPr>
          <p:cNvPr id="58371" name="TextBox 47"/>
          <p:cNvSpPr txBox="1">
            <a:spLocks noChangeArrowheads="1"/>
          </p:cNvSpPr>
          <p:nvPr/>
        </p:nvSpPr>
        <p:spPr bwMode="auto">
          <a:xfrm>
            <a:off x="587375" y="6400800"/>
            <a:ext cx="5651500" cy="307975"/>
          </a:xfrm>
          <a:prstGeom prst="rect">
            <a:avLst/>
          </a:prstGeom>
          <a:noFill/>
          <a:ln w="9525">
            <a:noFill/>
            <a:miter lim="800000"/>
            <a:headEnd/>
            <a:tailEnd/>
          </a:ln>
        </p:spPr>
        <p:txBody>
          <a:bodyPr>
            <a:spAutoFit/>
          </a:bodyPr>
          <a:lstStyle/>
          <a:p>
            <a:r>
              <a:rPr lang="fr-FR" sz="1400">
                <a:solidFill>
                  <a:srgbClr val="000000"/>
                </a:solidFill>
                <a:latin typeface="Imago Book"/>
                <a:ea typeface="ＭＳ Ｐゴシック" pitchFamily="34" charset="-128"/>
              </a:rPr>
              <a:t>Castle, PE, Lancet Oncol. Doi: 10.1016/S1470-2045(11)70188-7</a:t>
            </a:r>
          </a:p>
        </p:txBody>
      </p:sp>
      <p:sp>
        <p:nvSpPr>
          <p:cNvPr id="58372" name="Title 1"/>
          <p:cNvSpPr txBox="1">
            <a:spLocks/>
          </p:cNvSpPr>
          <p:nvPr/>
        </p:nvSpPr>
        <p:spPr bwMode="auto">
          <a:xfrm>
            <a:off x="387350" y="457200"/>
            <a:ext cx="7794625" cy="667544"/>
          </a:xfrm>
          <a:prstGeom prst="rect">
            <a:avLst/>
          </a:prstGeom>
          <a:noFill/>
          <a:ln w="12700">
            <a:noFill/>
            <a:miter lim="800000"/>
            <a:headEnd/>
            <a:tailEnd/>
          </a:ln>
        </p:spPr>
        <p:txBody>
          <a:bodyPr lIns="0" tIns="0" rIns="0" bIns="0"/>
          <a:lstStyle/>
          <a:p>
            <a:pPr eaLnBrk="0" hangingPunct="0"/>
            <a:r>
              <a:rPr lang="tr-TR" sz="3200" b="1" dirty="0">
                <a:solidFill>
                  <a:srgbClr val="FF0000"/>
                </a:solidFill>
                <a:latin typeface="Calibri" pitchFamily="34" charset="0"/>
                <a:ea typeface="ＭＳ Ｐゴシック" pitchFamily="34" charset="-128"/>
              </a:rPr>
              <a:t>ATHENA- F</a:t>
            </a:r>
            <a:r>
              <a:rPr lang="en-US" sz="3200" b="1" dirty="0" err="1">
                <a:solidFill>
                  <a:srgbClr val="FF0000"/>
                </a:solidFill>
                <a:latin typeface="Calibri" pitchFamily="34" charset="0"/>
                <a:ea typeface="ＭＳ Ｐゴシック" pitchFamily="34" charset="-128"/>
              </a:rPr>
              <a:t>ind</a:t>
            </a:r>
            <a:r>
              <a:rPr lang="en-US" sz="3200" b="1" dirty="0">
                <a:solidFill>
                  <a:srgbClr val="FF0000"/>
                </a:solidFill>
                <a:latin typeface="Calibri" pitchFamily="34" charset="0"/>
                <a:ea typeface="ＭＳ Ｐゴシック" pitchFamily="34" charset="-128"/>
              </a:rPr>
              <a:t> disease missed by cytology</a:t>
            </a:r>
          </a:p>
        </p:txBody>
      </p:sp>
      <p:grpSp>
        <p:nvGrpSpPr>
          <p:cNvPr id="2" name="Group 4"/>
          <p:cNvGrpSpPr>
            <a:grpSpLocks/>
          </p:cNvGrpSpPr>
          <p:nvPr/>
        </p:nvGrpSpPr>
        <p:grpSpPr bwMode="auto">
          <a:xfrm>
            <a:off x="993775" y="2000250"/>
            <a:ext cx="7073900" cy="2943225"/>
            <a:chOff x="1075766" y="1756409"/>
            <a:chExt cx="7570683" cy="2891216"/>
          </a:xfrm>
        </p:grpSpPr>
        <p:grpSp>
          <p:nvGrpSpPr>
            <p:cNvPr id="3" name="Group 1"/>
            <p:cNvGrpSpPr>
              <a:grpSpLocks/>
            </p:cNvGrpSpPr>
            <p:nvPr/>
          </p:nvGrpSpPr>
          <p:grpSpPr bwMode="auto">
            <a:xfrm>
              <a:off x="1075766" y="1756409"/>
              <a:ext cx="7570683" cy="2891216"/>
              <a:chOff x="1856502" y="2619375"/>
              <a:chExt cx="5858194" cy="1413984"/>
            </a:xfrm>
          </p:grpSpPr>
          <p:grpSp>
            <p:nvGrpSpPr>
              <p:cNvPr id="4" name="Group 30"/>
              <p:cNvGrpSpPr>
                <a:grpSpLocks/>
              </p:cNvGrpSpPr>
              <p:nvPr/>
            </p:nvGrpSpPr>
            <p:grpSpPr bwMode="auto">
              <a:xfrm>
                <a:off x="2505659" y="3761863"/>
                <a:ext cx="5209037" cy="271496"/>
                <a:chOff x="714637" y="3866638"/>
                <a:chExt cx="5165464" cy="271496"/>
              </a:xfrm>
            </p:grpSpPr>
            <p:cxnSp>
              <p:nvCxnSpPr>
                <p:cNvPr id="58387" name="Straight Connector 2"/>
                <p:cNvCxnSpPr>
                  <a:cxnSpLocks noChangeShapeType="1"/>
                </p:cNvCxnSpPr>
                <p:nvPr/>
              </p:nvCxnSpPr>
              <p:spPr bwMode="auto">
                <a:xfrm>
                  <a:off x="795338" y="4002104"/>
                  <a:ext cx="4951412" cy="2629"/>
                </a:xfrm>
                <a:prstGeom prst="line">
                  <a:avLst/>
                </a:prstGeom>
                <a:noFill/>
                <a:ln w="6350" algn="ctr">
                  <a:solidFill>
                    <a:schemeClr val="tx1"/>
                  </a:solidFill>
                  <a:round/>
                  <a:headEnd/>
                  <a:tailEnd/>
                </a:ln>
              </p:spPr>
            </p:cxnSp>
            <p:sp>
              <p:nvSpPr>
                <p:cNvPr id="58388" name="TextBox 3"/>
                <p:cNvSpPr txBox="1">
                  <a:spLocks noChangeArrowheads="1"/>
                </p:cNvSpPr>
                <p:nvPr/>
              </p:nvSpPr>
              <p:spPr bwMode="auto">
                <a:xfrm>
                  <a:off x="714637" y="4043673"/>
                  <a:ext cx="186267"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0</a:t>
                  </a:r>
                </a:p>
              </p:txBody>
            </p:sp>
            <p:cxnSp>
              <p:nvCxnSpPr>
                <p:cNvPr id="58389" name="Straight Connector 13"/>
                <p:cNvCxnSpPr>
                  <a:cxnSpLocks noChangeShapeType="1"/>
                </p:cNvCxnSpPr>
                <p:nvPr/>
              </p:nvCxnSpPr>
              <p:spPr bwMode="auto">
                <a:xfrm flipV="1">
                  <a:off x="795338" y="3866638"/>
                  <a:ext cx="0" cy="135466"/>
                </a:xfrm>
                <a:prstGeom prst="line">
                  <a:avLst/>
                </a:prstGeom>
                <a:noFill/>
                <a:ln w="6350" algn="ctr">
                  <a:solidFill>
                    <a:schemeClr val="tx1"/>
                  </a:solidFill>
                  <a:round/>
                  <a:headEnd/>
                  <a:tailEnd/>
                </a:ln>
              </p:spPr>
            </p:cxnSp>
            <p:cxnSp>
              <p:nvCxnSpPr>
                <p:cNvPr id="58390" name="Straight Connector 16"/>
                <p:cNvCxnSpPr>
                  <a:cxnSpLocks noChangeShapeType="1"/>
                </p:cNvCxnSpPr>
                <p:nvPr/>
              </p:nvCxnSpPr>
              <p:spPr bwMode="auto">
                <a:xfrm flipV="1">
                  <a:off x="1663701" y="3866858"/>
                  <a:ext cx="0" cy="135466"/>
                </a:xfrm>
                <a:prstGeom prst="line">
                  <a:avLst/>
                </a:prstGeom>
                <a:noFill/>
                <a:ln w="6350" algn="ctr">
                  <a:solidFill>
                    <a:schemeClr val="tx1"/>
                  </a:solidFill>
                  <a:round/>
                  <a:headEnd/>
                  <a:tailEnd/>
                </a:ln>
              </p:spPr>
            </p:cxnSp>
            <p:cxnSp>
              <p:nvCxnSpPr>
                <p:cNvPr id="58391" name="Straight Connector 17"/>
                <p:cNvCxnSpPr>
                  <a:cxnSpLocks noChangeShapeType="1"/>
                </p:cNvCxnSpPr>
                <p:nvPr/>
              </p:nvCxnSpPr>
              <p:spPr bwMode="auto">
                <a:xfrm flipV="1">
                  <a:off x="2559051" y="3866858"/>
                  <a:ext cx="0" cy="135466"/>
                </a:xfrm>
                <a:prstGeom prst="line">
                  <a:avLst/>
                </a:prstGeom>
                <a:noFill/>
                <a:ln w="6350" algn="ctr">
                  <a:solidFill>
                    <a:schemeClr val="tx1"/>
                  </a:solidFill>
                  <a:round/>
                  <a:headEnd/>
                  <a:tailEnd/>
                </a:ln>
              </p:spPr>
            </p:cxnSp>
            <p:cxnSp>
              <p:nvCxnSpPr>
                <p:cNvPr id="58392" name="Straight Connector 18"/>
                <p:cNvCxnSpPr>
                  <a:cxnSpLocks noChangeShapeType="1"/>
                </p:cNvCxnSpPr>
                <p:nvPr/>
              </p:nvCxnSpPr>
              <p:spPr bwMode="auto">
                <a:xfrm flipV="1">
                  <a:off x="3454401" y="3866858"/>
                  <a:ext cx="0" cy="135466"/>
                </a:xfrm>
                <a:prstGeom prst="line">
                  <a:avLst/>
                </a:prstGeom>
                <a:noFill/>
                <a:ln w="6350" algn="ctr">
                  <a:solidFill>
                    <a:schemeClr val="tx1"/>
                  </a:solidFill>
                  <a:round/>
                  <a:headEnd/>
                  <a:tailEnd/>
                </a:ln>
              </p:spPr>
            </p:cxnSp>
            <p:cxnSp>
              <p:nvCxnSpPr>
                <p:cNvPr id="58393" name="Straight Connector 19"/>
                <p:cNvCxnSpPr>
                  <a:cxnSpLocks noChangeShapeType="1"/>
                </p:cNvCxnSpPr>
                <p:nvPr/>
              </p:nvCxnSpPr>
              <p:spPr bwMode="auto">
                <a:xfrm flipV="1">
                  <a:off x="4368801" y="3866858"/>
                  <a:ext cx="0" cy="135466"/>
                </a:xfrm>
                <a:prstGeom prst="line">
                  <a:avLst/>
                </a:prstGeom>
                <a:noFill/>
                <a:ln w="6350" algn="ctr">
                  <a:solidFill>
                    <a:schemeClr val="tx1"/>
                  </a:solidFill>
                  <a:round/>
                  <a:headEnd/>
                  <a:tailEnd/>
                </a:ln>
              </p:spPr>
            </p:cxnSp>
            <p:cxnSp>
              <p:nvCxnSpPr>
                <p:cNvPr id="58394" name="Straight Connector 20"/>
                <p:cNvCxnSpPr>
                  <a:cxnSpLocks noChangeShapeType="1"/>
                </p:cNvCxnSpPr>
                <p:nvPr/>
              </p:nvCxnSpPr>
              <p:spPr bwMode="auto">
                <a:xfrm flipV="1">
                  <a:off x="5251451" y="3866858"/>
                  <a:ext cx="0" cy="135466"/>
                </a:xfrm>
                <a:prstGeom prst="line">
                  <a:avLst/>
                </a:prstGeom>
                <a:noFill/>
                <a:ln w="6350" algn="ctr">
                  <a:solidFill>
                    <a:schemeClr val="tx1"/>
                  </a:solidFill>
                  <a:round/>
                  <a:headEnd/>
                  <a:tailEnd/>
                </a:ln>
              </p:spPr>
            </p:cxnSp>
            <p:cxnSp>
              <p:nvCxnSpPr>
                <p:cNvPr id="58395" name="Straight Connector 21"/>
                <p:cNvCxnSpPr>
                  <a:cxnSpLocks noChangeShapeType="1"/>
                </p:cNvCxnSpPr>
                <p:nvPr/>
              </p:nvCxnSpPr>
              <p:spPr bwMode="auto">
                <a:xfrm flipV="1">
                  <a:off x="5746751" y="3866858"/>
                  <a:ext cx="0" cy="135466"/>
                </a:xfrm>
                <a:prstGeom prst="line">
                  <a:avLst/>
                </a:prstGeom>
                <a:noFill/>
                <a:ln w="6350" algn="ctr">
                  <a:solidFill>
                    <a:schemeClr val="tx1"/>
                  </a:solidFill>
                  <a:round/>
                  <a:headEnd/>
                  <a:tailEnd/>
                </a:ln>
              </p:spPr>
            </p:cxnSp>
            <p:sp>
              <p:nvSpPr>
                <p:cNvPr id="58396" name="TextBox 24"/>
                <p:cNvSpPr txBox="1">
                  <a:spLocks noChangeArrowheads="1"/>
                </p:cNvSpPr>
                <p:nvPr/>
              </p:nvSpPr>
              <p:spPr bwMode="auto">
                <a:xfrm>
                  <a:off x="1566333" y="4043673"/>
                  <a:ext cx="186267"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50</a:t>
                  </a:r>
                </a:p>
              </p:txBody>
            </p:sp>
            <p:sp>
              <p:nvSpPr>
                <p:cNvPr id="58397" name="TextBox 25"/>
                <p:cNvSpPr txBox="1">
                  <a:spLocks noChangeArrowheads="1"/>
                </p:cNvSpPr>
                <p:nvPr/>
              </p:nvSpPr>
              <p:spPr bwMode="auto">
                <a:xfrm>
                  <a:off x="2429933" y="4043674"/>
                  <a:ext cx="256117"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100</a:t>
                  </a:r>
                </a:p>
              </p:txBody>
            </p:sp>
            <p:sp>
              <p:nvSpPr>
                <p:cNvPr id="58398" name="TextBox 26"/>
                <p:cNvSpPr txBox="1">
                  <a:spLocks noChangeArrowheads="1"/>
                </p:cNvSpPr>
                <p:nvPr/>
              </p:nvSpPr>
              <p:spPr bwMode="auto">
                <a:xfrm>
                  <a:off x="3314701" y="4050249"/>
                  <a:ext cx="298450"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150</a:t>
                  </a:r>
                </a:p>
              </p:txBody>
            </p:sp>
            <p:sp>
              <p:nvSpPr>
                <p:cNvPr id="58399" name="TextBox 27"/>
                <p:cNvSpPr txBox="1">
                  <a:spLocks noChangeArrowheads="1"/>
                </p:cNvSpPr>
                <p:nvPr/>
              </p:nvSpPr>
              <p:spPr bwMode="auto">
                <a:xfrm>
                  <a:off x="4243651" y="4050250"/>
                  <a:ext cx="268817"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200</a:t>
                  </a:r>
                </a:p>
              </p:txBody>
            </p:sp>
            <p:sp>
              <p:nvSpPr>
                <p:cNvPr id="58400" name="TextBox 28"/>
                <p:cNvSpPr txBox="1">
                  <a:spLocks noChangeArrowheads="1"/>
                </p:cNvSpPr>
                <p:nvPr/>
              </p:nvSpPr>
              <p:spPr bwMode="auto">
                <a:xfrm>
                  <a:off x="5111751" y="4056825"/>
                  <a:ext cx="279400"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250</a:t>
                  </a:r>
                </a:p>
              </p:txBody>
            </p:sp>
            <p:sp>
              <p:nvSpPr>
                <p:cNvPr id="58401" name="TextBox 29"/>
                <p:cNvSpPr txBox="1">
                  <a:spLocks noChangeArrowheads="1"/>
                </p:cNvSpPr>
                <p:nvPr/>
              </p:nvSpPr>
              <p:spPr bwMode="auto">
                <a:xfrm>
                  <a:off x="5632451" y="4056821"/>
                  <a:ext cx="247650" cy="81309"/>
                </a:xfrm>
                <a:prstGeom prst="rect">
                  <a:avLst/>
                </a:prstGeom>
                <a:noFill/>
                <a:ln w="9525">
                  <a:noFill/>
                  <a:miter lim="800000"/>
                  <a:headEnd/>
                  <a:tailEnd/>
                </a:ln>
              </p:spPr>
              <p:txBody>
                <a:bodyPr lIns="0" tIns="0" rIns="0" bIns="0">
                  <a:spAutoFit/>
                </a:bodyPr>
                <a:lstStyle/>
                <a:p>
                  <a:pPr algn="ctr"/>
                  <a:r>
                    <a:rPr lang="en-US" sz="1100">
                      <a:solidFill>
                        <a:srgbClr val="000000"/>
                      </a:solidFill>
                      <a:latin typeface="Imago Book"/>
                      <a:ea typeface="ＭＳ Ｐゴシック" pitchFamily="34" charset="-128"/>
                    </a:rPr>
                    <a:t>274</a:t>
                  </a:r>
                </a:p>
              </p:txBody>
            </p:sp>
          </p:grpSp>
          <p:sp>
            <p:nvSpPr>
              <p:cNvPr id="58378" name="TextBox 31"/>
              <p:cNvSpPr txBox="1">
                <a:spLocks noChangeArrowheads="1"/>
              </p:cNvSpPr>
              <p:nvPr/>
            </p:nvSpPr>
            <p:spPr bwMode="auto">
              <a:xfrm>
                <a:off x="1856502" y="2713089"/>
                <a:ext cx="711193" cy="354804"/>
              </a:xfrm>
              <a:prstGeom prst="rect">
                <a:avLst/>
              </a:prstGeom>
              <a:noFill/>
              <a:ln w="9525">
                <a:noFill/>
                <a:miter lim="800000"/>
                <a:headEnd/>
                <a:tailEnd/>
              </a:ln>
            </p:spPr>
            <p:txBody>
              <a:bodyPr lIns="0" tIns="0" rIns="0" bIns="0">
                <a:spAutoFit/>
              </a:bodyPr>
              <a:lstStyle/>
              <a:p>
                <a:pPr algn="ctr"/>
                <a:r>
                  <a:rPr lang="en-US" altLang="en-US" sz="1600" b="1">
                    <a:solidFill>
                      <a:srgbClr val="000000"/>
                    </a:solidFill>
                    <a:latin typeface="Imago Book"/>
                    <a:ea typeface="ＭＳ Ｐゴシック" pitchFamily="34" charset="-128"/>
                  </a:rPr>
                  <a:t> cobas</a:t>
                </a:r>
                <a:r>
                  <a:rPr lang="en-US" altLang="en-US" sz="1600" b="1" baseline="30000">
                    <a:solidFill>
                      <a:srgbClr val="000000"/>
                    </a:solidFill>
                    <a:latin typeface="Imago Book"/>
                    <a:ea typeface="ＭＳ Ｐゴシック" pitchFamily="34" charset="-128"/>
                  </a:rPr>
                  <a:t>®</a:t>
                </a:r>
                <a:r>
                  <a:rPr lang="en-US" altLang="en-US" sz="1600" b="1">
                    <a:solidFill>
                      <a:srgbClr val="000000"/>
                    </a:solidFill>
                    <a:latin typeface="Imago Book"/>
                    <a:ea typeface="ＭＳ Ｐゴシック" pitchFamily="34" charset="-128"/>
                  </a:rPr>
                  <a:t> </a:t>
                </a:r>
                <a:br>
                  <a:rPr lang="en-US" altLang="en-US" sz="1600" b="1">
                    <a:solidFill>
                      <a:srgbClr val="000000"/>
                    </a:solidFill>
                    <a:latin typeface="Imago Book"/>
                    <a:ea typeface="ＭＳ Ｐゴシック" pitchFamily="34" charset="-128"/>
                  </a:rPr>
                </a:br>
                <a:r>
                  <a:rPr lang="en-US" altLang="en-US" sz="1600" b="1">
                    <a:solidFill>
                      <a:srgbClr val="000000"/>
                    </a:solidFill>
                    <a:latin typeface="Imago Book"/>
                    <a:ea typeface="ＭＳ Ｐゴシック" pitchFamily="34" charset="-128"/>
                  </a:rPr>
                  <a:t>HPV Test</a:t>
                </a:r>
                <a:endParaRPr lang="en-US" sz="1600">
                  <a:solidFill>
                    <a:srgbClr val="000000"/>
                  </a:solidFill>
                  <a:latin typeface="Imago Book"/>
                  <a:ea typeface="ＭＳ Ｐゴシック" pitchFamily="34" charset="-128"/>
                </a:endParaRPr>
              </a:p>
            </p:txBody>
          </p:sp>
          <p:sp>
            <p:nvSpPr>
              <p:cNvPr id="58379" name="TextBox 32"/>
              <p:cNvSpPr txBox="1">
                <a:spLocks noChangeArrowheads="1"/>
              </p:cNvSpPr>
              <p:nvPr/>
            </p:nvSpPr>
            <p:spPr bwMode="auto">
              <a:xfrm>
                <a:off x="1986332" y="3408872"/>
                <a:ext cx="457193" cy="120417"/>
              </a:xfrm>
              <a:prstGeom prst="rect">
                <a:avLst/>
              </a:prstGeom>
              <a:noFill/>
              <a:ln w="9525">
                <a:noFill/>
                <a:miter lim="800000"/>
                <a:headEnd/>
                <a:tailEnd/>
              </a:ln>
            </p:spPr>
            <p:txBody>
              <a:bodyPr lIns="0" tIns="0" rIns="0" bIns="0">
                <a:spAutoFit/>
              </a:bodyPr>
              <a:lstStyle/>
              <a:p>
                <a:pPr algn="ctr"/>
                <a:r>
                  <a:rPr lang="en-US" altLang="en-US" sz="1600" b="1">
                    <a:solidFill>
                      <a:srgbClr val="000000"/>
                    </a:solidFill>
                    <a:latin typeface="Imago Book"/>
                    <a:ea typeface="ＭＳ Ｐゴシック" pitchFamily="34" charset="-128"/>
                  </a:rPr>
                  <a:t>LBC</a:t>
                </a:r>
                <a:endParaRPr lang="en-US" sz="1600">
                  <a:solidFill>
                    <a:srgbClr val="000000"/>
                  </a:solidFill>
                  <a:latin typeface="Imago Book"/>
                  <a:ea typeface="ＭＳ Ｐゴシック" pitchFamily="34" charset="-128"/>
                </a:endParaRPr>
              </a:p>
            </p:txBody>
          </p:sp>
          <p:grpSp>
            <p:nvGrpSpPr>
              <p:cNvPr id="5" name="Group 50"/>
              <p:cNvGrpSpPr>
                <a:grpSpLocks/>
              </p:cNvGrpSpPr>
              <p:nvPr/>
            </p:nvGrpSpPr>
            <p:grpSpPr bwMode="auto">
              <a:xfrm>
                <a:off x="2586354" y="2619375"/>
                <a:ext cx="5003473" cy="1085850"/>
                <a:chOff x="1887854" y="2724150"/>
                <a:chExt cx="5417404" cy="1085850"/>
              </a:xfrm>
            </p:grpSpPr>
            <p:sp>
              <p:nvSpPr>
                <p:cNvPr id="36" name="Rectangle 35"/>
                <p:cNvSpPr/>
                <p:nvPr/>
              </p:nvSpPr>
              <p:spPr bwMode="auto">
                <a:xfrm>
                  <a:off x="1887630" y="3365553"/>
                  <a:ext cx="5376321" cy="444634"/>
                </a:xfrm>
                <a:prstGeom prst="rect">
                  <a:avLst/>
                </a:prstGeom>
                <a:gradFill flip="none" rotWithShape="1">
                  <a:gsLst>
                    <a:gs pos="0">
                      <a:schemeClr val="tx1"/>
                    </a:gs>
                    <a:gs pos="98000">
                      <a:schemeClr val="bg1"/>
                    </a:gs>
                  </a:gsLst>
                  <a:lin ang="10800000" scaled="1"/>
                  <a:tileRect/>
                </a:gradFill>
                <a:ln>
                  <a:solidFill>
                    <a:schemeClr val="tx1"/>
                  </a:solidFill>
                </a:ln>
                <a:effectLst/>
                <a:extLst/>
              </p:spPr>
              <p:txBody>
                <a:bodyPr/>
                <a:lstStyle/>
                <a:p>
                  <a:pPr>
                    <a:defRPr/>
                  </a:pPr>
                  <a:endParaRPr lang="en-US">
                    <a:solidFill>
                      <a:srgbClr val="000000"/>
                    </a:solidFill>
                    <a:ea typeface="ＭＳ Ｐゴシック" pitchFamily="34" charset="-128"/>
                  </a:endParaRPr>
                </a:p>
              </p:txBody>
            </p:sp>
            <p:sp>
              <p:nvSpPr>
                <p:cNvPr id="58384" name="Rectangle 41"/>
                <p:cNvSpPr>
                  <a:spLocks noChangeArrowheads="1"/>
                </p:cNvSpPr>
                <p:nvPr/>
              </p:nvSpPr>
              <p:spPr bwMode="auto">
                <a:xfrm>
                  <a:off x="4670300" y="3365500"/>
                  <a:ext cx="2619500" cy="444500"/>
                </a:xfrm>
                <a:prstGeom prst="rect">
                  <a:avLst/>
                </a:prstGeom>
                <a:gradFill rotWithShape="1">
                  <a:gsLst>
                    <a:gs pos="0">
                      <a:srgbClr val="9F9E8E"/>
                    </a:gs>
                    <a:gs pos="28000">
                      <a:srgbClr val="9F9E8E"/>
                    </a:gs>
                    <a:gs pos="100000">
                      <a:srgbClr val="DAD9D1"/>
                    </a:gs>
                  </a:gsLst>
                  <a:lin ang="10800000" scaled="1"/>
                </a:gradFill>
                <a:ln w="9525">
                  <a:solidFill>
                    <a:schemeClr val="tx1"/>
                  </a:solidFill>
                  <a:miter lim="800000"/>
                  <a:headEnd/>
                  <a:tailEnd/>
                </a:ln>
              </p:spPr>
              <p:txBody>
                <a:bodyPr/>
                <a:lstStyle/>
                <a:p>
                  <a:endParaRPr lang="en-US">
                    <a:solidFill>
                      <a:srgbClr val="000000"/>
                    </a:solidFill>
                    <a:ea typeface="ＭＳ Ｐゴシック" pitchFamily="34" charset="-128"/>
                  </a:endParaRPr>
                </a:p>
              </p:txBody>
            </p:sp>
            <p:sp>
              <p:nvSpPr>
                <p:cNvPr id="58385" name="Rectangle 42"/>
                <p:cNvSpPr>
                  <a:spLocks noChangeArrowheads="1"/>
                </p:cNvSpPr>
                <p:nvPr/>
              </p:nvSpPr>
              <p:spPr bwMode="auto">
                <a:xfrm>
                  <a:off x="1887854" y="2724150"/>
                  <a:ext cx="5417404" cy="444500"/>
                </a:xfrm>
                <a:prstGeom prst="rect">
                  <a:avLst/>
                </a:prstGeom>
                <a:gradFill rotWithShape="1">
                  <a:gsLst>
                    <a:gs pos="0">
                      <a:srgbClr val="6B9CB1"/>
                    </a:gs>
                    <a:gs pos="100000">
                      <a:schemeClr val="bg1"/>
                    </a:gs>
                  </a:gsLst>
                  <a:lin ang="10800000" scaled="1"/>
                </a:gradFill>
                <a:ln w="9525">
                  <a:solidFill>
                    <a:schemeClr val="tx1"/>
                  </a:solidFill>
                  <a:miter lim="800000"/>
                  <a:headEnd/>
                  <a:tailEnd/>
                </a:ln>
              </p:spPr>
              <p:txBody>
                <a:bodyPr/>
                <a:lstStyle/>
                <a:p>
                  <a:endParaRPr lang="en-US">
                    <a:solidFill>
                      <a:srgbClr val="000000"/>
                    </a:solidFill>
                    <a:ea typeface="ＭＳ Ｐゴシック" pitchFamily="34" charset="-128"/>
                  </a:endParaRPr>
                </a:p>
              </p:txBody>
            </p:sp>
            <p:sp>
              <p:nvSpPr>
                <p:cNvPr id="58386" name="Rectangle 43"/>
                <p:cNvSpPr>
                  <a:spLocks noChangeArrowheads="1"/>
                </p:cNvSpPr>
                <p:nvPr/>
              </p:nvSpPr>
              <p:spPr bwMode="auto">
                <a:xfrm>
                  <a:off x="6812918" y="2724150"/>
                  <a:ext cx="492340" cy="444500"/>
                </a:xfrm>
                <a:prstGeom prst="rect">
                  <a:avLst/>
                </a:prstGeom>
                <a:gradFill rotWithShape="1">
                  <a:gsLst>
                    <a:gs pos="0">
                      <a:srgbClr val="DCE8ED"/>
                    </a:gs>
                    <a:gs pos="100000">
                      <a:srgbClr val="8EB4C5">
                        <a:alpha val="53000"/>
                      </a:srgbClr>
                    </a:gs>
                  </a:gsLst>
                  <a:lin ang="0" scaled="1"/>
                </a:gradFill>
                <a:ln w="9525">
                  <a:solidFill>
                    <a:schemeClr val="tx1"/>
                  </a:solidFill>
                  <a:miter lim="800000"/>
                  <a:headEnd/>
                  <a:tailEnd/>
                </a:ln>
              </p:spPr>
              <p:txBody>
                <a:bodyPr/>
                <a:lstStyle/>
                <a:p>
                  <a:endParaRPr lang="en-US">
                    <a:solidFill>
                      <a:srgbClr val="000000"/>
                    </a:solidFill>
                    <a:ea typeface="ＭＳ Ｐゴシック" pitchFamily="34" charset="-128"/>
                  </a:endParaRPr>
                </a:p>
              </p:txBody>
            </p:sp>
          </p:grpSp>
          <p:sp>
            <p:nvSpPr>
              <p:cNvPr id="58381" name="TextBox 44"/>
              <p:cNvSpPr txBox="1">
                <a:spLocks noChangeArrowheads="1"/>
              </p:cNvSpPr>
              <p:nvPr/>
            </p:nvSpPr>
            <p:spPr bwMode="auto">
              <a:xfrm>
                <a:off x="6849504" y="2792452"/>
                <a:ext cx="311143" cy="105366"/>
              </a:xfrm>
              <a:prstGeom prst="rect">
                <a:avLst/>
              </a:prstGeom>
              <a:noFill/>
              <a:ln w="9525">
                <a:noFill/>
                <a:miter lim="800000"/>
                <a:headEnd/>
                <a:tailEnd/>
              </a:ln>
            </p:spPr>
            <p:txBody>
              <a:bodyPr lIns="0" tIns="0" rIns="0" bIns="0">
                <a:spAutoFit/>
              </a:bodyPr>
              <a:lstStyle/>
              <a:p>
                <a:r>
                  <a:rPr lang="en-US" altLang="en-US" sz="1400" b="1">
                    <a:solidFill>
                      <a:srgbClr val="FFFFFF"/>
                    </a:solidFill>
                    <a:latin typeface="Imago Book"/>
                    <a:ea typeface="ＭＳ Ｐゴシック" pitchFamily="34" charset="-128"/>
                  </a:rPr>
                  <a:t>252</a:t>
                </a:r>
                <a:endParaRPr lang="en-US" sz="1400" b="1">
                  <a:solidFill>
                    <a:srgbClr val="FFFFFF"/>
                  </a:solidFill>
                  <a:latin typeface="Imago Book"/>
                  <a:ea typeface="ＭＳ Ｐゴシック" pitchFamily="34" charset="-128"/>
                </a:endParaRPr>
              </a:p>
            </p:txBody>
          </p:sp>
          <p:sp>
            <p:nvSpPr>
              <p:cNvPr id="58382" name="TextBox 45"/>
              <p:cNvSpPr txBox="1">
                <a:spLocks noChangeArrowheads="1"/>
              </p:cNvSpPr>
              <p:nvPr/>
            </p:nvSpPr>
            <p:spPr bwMode="auto">
              <a:xfrm>
                <a:off x="4863039" y="3429506"/>
                <a:ext cx="311143" cy="105366"/>
              </a:xfrm>
              <a:prstGeom prst="rect">
                <a:avLst/>
              </a:prstGeom>
              <a:noFill/>
              <a:ln w="9525">
                <a:noFill/>
                <a:miter lim="800000"/>
                <a:headEnd/>
                <a:tailEnd/>
              </a:ln>
            </p:spPr>
            <p:txBody>
              <a:bodyPr lIns="0" tIns="0" rIns="0" bIns="0">
                <a:spAutoFit/>
              </a:bodyPr>
              <a:lstStyle/>
              <a:p>
                <a:r>
                  <a:rPr lang="en-US" altLang="en-US" sz="1400" b="1">
                    <a:solidFill>
                      <a:srgbClr val="FFFFFF"/>
                    </a:solidFill>
                    <a:latin typeface="Imago Book"/>
                    <a:ea typeface="ＭＳ Ｐゴシック" pitchFamily="34" charset="-128"/>
                  </a:rPr>
                  <a:t>146</a:t>
                </a:r>
                <a:endParaRPr lang="en-US" sz="1400" b="1">
                  <a:solidFill>
                    <a:srgbClr val="FFFFFF"/>
                  </a:solidFill>
                  <a:latin typeface="Imago Book"/>
                  <a:ea typeface="ＭＳ Ｐゴシック" pitchFamily="34" charset="-128"/>
                </a:endParaRPr>
              </a:p>
            </p:txBody>
          </p:sp>
        </p:grpSp>
        <p:sp>
          <p:nvSpPr>
            <p:cNvPr id="58375" name="TextBox 46"/>
            <p:cNvSpPr txBox="1">
              <a:spLocks noChangeArrowheads="1"/>
            </p:cNvSpPr>
            <p:nvPr/>
          </p:nvSpPr>
          <p:spPr bwMode="auto">
            <a:xfrm>
              <a:off x="2086209" y="1944668"/>
              <a:ext cx="5643180" cy="680136"/>
            </a:xfrm>
            <a:prstGeom prst="rect">
              <a:avLst/>
            </a:prstGeom>
            <a:noFill/>
            <a:ln w="9525">
              <a:noFill/>
              <a:miter lim="800000"/>
              <a:headEnd/>
              <a:tailEnd/>
            </a:ln>
          </p:spPr>
          <p:txBody>
            <a:bodyPr lIns="0" bIns="0">
              <a:spAutoFit/>
            </a:bodyPr>
            <a:lstStyle/>
            <a:p>
              <a:pPr algn="ctr"/>
              <a:r>
                <a:rPr lang="en-US" sz="1400" b="1">
                  <a:solidFill>
                    <a:srgbClr val="000000"/>
                  </a:solidFill>
                  <a:latin typeface="Imago Book"/>
                  <a:ea typeface="ＭＳ Ｐゴシック" pitchFamily="34" charset="-128"/>
                </a:rPr>
                <a:t>In the ATHENA study more ≥CIN3 cases were detected by cobas</a:t>
              </a:r>
              <a:r>
                <a:rPr lang="en-US" sz="1400" b="1" baseline="30000">
                  <a:solidFill>
                    <a:srgbClr val="000000"/>
                  </a:solidFill>
                  <a:latin typeface="Imago Book"/>
                  <a:ea typeface="ＭＳ Ｐゴシック" pitchFamily="34" charset="-128"/>
                </a:rPr>
                <a:t>®</a:t>
              </a:r>
              <a:r>
                <a:rPr lang="en-US" sz="1400" b="1">
                  <a:solidFill>
                    <a:srgbClr val="000000"/>
                  </a:solidFill>
                  <a:latin typeface="Imago Book"/>
                  <a:ea typeface="ＭＳ Ｐゴシック" pitchFamily="34" charset="-128"/>
                </a:rPr>
                <a:t> HPV Test in overall population than liquid-based cytology</a:t>
              </a:r>
              <a:endParaRPr lang="en-US" sz="1400" b="1" baseline="30000">
                <a:solidFill>
                  <a:srgbClr val="000000"/>
                </a:solidFill>
                <a:latin typeface="Imago Book"/>
                <a:ea typeface="ＭＳ Ｐゴシック" pitchFamily="34" charset="-128"/>
              </a:endParaRPr>
            </a:p>
          </p:txBody>
        </p:sp>
        <p:sp>
          <p:nvSpPr>
            <p:cNvPr id="58376" name="TextBox 39"/>
            <p:cNvSpPr txBox="1">
              <a:spLocks noChangeArrowheads="1"/>
            </p:cNvSpPr>
            <p:nvPr/>
          </p:nvSpPr>
          <p:spPr bwMode="auto">
            <a:xfrm>
              <a:off x="5340047" y="3362785"/>
              <a:ext cx="3126584" cy="261610"/>
            </a:xfrm>
            <a:prstGeom prst="rect">
              <a:avLst/>
            </a:prstGeom>
            <a:noFill/>
            <a:ln w="9525">
              <a:noFill/>
              <a:miter lim="800000"/>
              <a:headEnd/>
              <a:tailEnd/>
            </a:ln>
          </p:spPr>
          <p:txBody>
            <a:bodyPr lIns="0" bIns="0">
              <a:spAutoFit/>
            </a:bodyPr>
            <a:lstStyle/>
            <a:p>
              <a:pPr algn="ctr"/>
              <a:r>
                <a:rPr lang="en-US" sz="1400" b="1">
                  <a:solidFill>
                    <a:srgbClr val="000000"/>
                  </a:solidFill>
                  <a:latin typeface="Imago Book"/>
                  <a:ea typeface="ＭＳ Ｐゴシック" pitchFamily="34" charset="-128"/>
                </a:rPr>
                <a:t>False Negative Cytology</a:t>
              </a:r>
              <a:endParaRPr lang="en-US" sz="1400" b="1" baseline="30000">
                <a:solidFill>
                  <a:srgbClr val="000000"/>
                </a:solidFill>
                <a:latin typeface="Imago Book"/>
                <a:ea typeface="ＭＳ Ｐゴシック" pitchFamily="34" charset="-128"/>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nvGraphicFramePr>
        <p:xfrm>
          <a:off x="381000" y="1479550"/>
          <a:ext cx="8382001" cy="4189730"/>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4"/>
          <p:cNvSpPr>
            <a:spLocks noChangeArrowheads="1"/>
          </p:cNvSpPr>
          <p:nvPr/>
        </p:nvSpPr>
        <p:spPr bwMode="gray">
          <a:xfrm>
            <a:off x="381000" y="5669280"/>
            <a:ext cx="8382000" cy="766870"/>
          </a:xfrm>
          <a:prstGeom prst="roundRect">
            <a:avLst>
              <a:gd name="adj" fmla="val 16667"/>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a:extLst/>
        </p:spPr>
        <p:txBody>
          <a:bodyPr lIns="36000" tIns="36000" rIns="36000" bIns="36000" anchor="ctr"/>
          <a:lstStyle/>
          <a:p>
            <a:pPr algn="ctr">
              <a:defRPr/>
            </a:pPr>
            <a:r>
              <a:rPr lang="en-GB" b="1" dirty="0">
                <a:solidFill>
                  <a:srgbClr val="000000"/>
                </a:solidFill>
                <a:latin typeface="Arial" charset="0"/>
                <a:cs typeface="Arial" charset="0"/>
              </a:rPr>
              <a:t>The risk of ≥CIN3 for women who tested HPV16+ at baseline was approximately 25%</a:t>
            </a:r>
          </a:p>
        </p:txBody>
      </p:sp>
      <p:sp>
        <p:nvSpPr>
          <p:cNvPr id="59398" name="Title 1"/>
          <p:cNvSpPr>
            <a:spLocks noGrp="1"/>
          </p:cNvSpPr>
          <p:nvPr>
            <p:ph type="title"/>
          </p:nvPr>
        </p:nvSpPr>
        <p:spPr/>
        <p:txBody>
          <a:bodyPr/>
          <a:lstStyle/>
          <a:p>
            <a:r>
              <a:rPr lang="en-US" b="1" dirty="0">
                <a:solidFill>
                  <a:srgbClr val="FF0000"/>
                </a:solidFill>
              </a:rPr>
              <a:t>3-Year Cumulative Risks for ≥CIN3</a:t>
            </a:r>
            <a:br>
              <a:rPr lang="en-US" b="1" dirty="0">
                <a:solidFill>
                  <a:srgbClr val="FF0000"/>
                </a:solidFill>
              </a:rPr>
            </a:br>
            <a:r>
              <a:rPr lang="en-US" sz="2400" b="1" dirty="0">
                <a:solidFill>
                  <a:srgbClr val="FF0000"/>
                </a:solidFill>
              </a:rPr>
              <a:t>Primary Screening Population (≥25 Years)</a:t>
            </a:r>
          </a:p>
        </p:txBody>
      </p:sp>
      <p:sp>
        <p:nvSpPr>
          <p:cNvPr id="59399" name="Rectangle 21"/>
          <p:cNvSpPr>
            <a:spLocks noChangeArrowheads="1"/>
          </p:cNvSpPr>
          <p:nvPr/>
        </p:nvSpPr>
        <p:spPr bwMode="auto">
          <a:xfrm rot="-5400000">
            <a:off x="-80962" y="3382963"/>
            <a:ext cx="1552575" cy="339725"/>
          </a:xfrm>
          <a:prstGeom prst="rect">
            <a:avLst/>
          </a:prstGeom>
          <a:noFill/>
          <a:ln w="9525">
            <a:noFill/>
            <a:miter lim="800000"/>
            <a:headEnd/>
            <a:tailEnd/>
          </a:ln>
        </p:spPr>
        <p:txBody>
          <a:bodyPr wrap="none">
            <a:spAutoFit/>
          </a:bodyPr>
          <a:lstStyle/>
          <a:p>
            <a:pPr algn="ctr"/>
            <a:r>
              <a:rPr lang="en-US" sz="1600" b="1">
                <a:solidFill>
                  <a:srgbClr val="000000"/>
                </a:solidFill>
              </a:rPr>
              <a:t>CIR ≥CIN3 (%)</a:t>
            </a:r>
            <a:endParaRPr lang="en-US" sz="1600">
              <a:solidFill>
                <a:srgbClr val="000000"/>
              </a:solidFill>
              <a:latin typeface="Calibri" pitchFamily="34" charset="0"/>
            </a:endParaRPr>
          </a:p>
        </p:txBody>
      </p:sp>
      <p:sp>
        <p:nvSpPr>
          <p:cNvPr id="59400" name="TextBox 1"/>
          <p:cNvSpPr txBox="1">
            <a:spLocks noChangeArrowheads="1"/>
          </p:cNvSpPr>
          <p:nvPr/>
        </p:nvSpPr>
        <p:spPr bwMode="auto">
          <a:xfrm>
            <a:off x="7477125" y="2287588"/>
            <a:ext cx="619125"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HPV 16+</a:t>
            </a:r>
          </a:p>
        </p:txBody>
      </p:sp>
      <p:sp>
        <p:nvSpPr>
          <p:cNvPr id="59401" name="TextBox 2"/>
          <p:cNvSpPr txBox="1">
            <a:spLocks noChangeArrowheads="1"/>
          </p:cNvSpPr>
          <p:nvPr/>
        </p:nvSpPr>
        <p:spPr bwMode="auto">
          <a:xfrm>
            <a:off x="7477125" y="3833813"/>
            <a:ext cx="619125"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HPV 18+</a:t>
            </a:r>
          </a:p>
        </p:txBody>
      </p:sp>
      <p:sp>
        <p:nvSpPr>
          <p:cNvPr id="59402" name="TextBox 3"/>
          <p:cNvSpPr txBox="1">
            <a:spLocks noChangeArrowheads="1"/>
          </p:cNvSpPr>
          <p:nvPr/>
        </p:nvSpPr>
        <p:spPr bwMode="auto">
          <a:xfrm>
            <a:off x="7477125" y="4462463"/>
            <a:ext cx="1298575" cy="184150"/>
          </a:xfrm>
          <a:prstGeom prst="rect">
            <a:avLst/>
          </a:prstGeom>
          <a:noFill/>
          <a:ln w="9525">
            <a:noFill/>
            <a:miter lim="800000"/>
            <a:headEnd/>
            <a:tailEnd/>
          </a:ln>
        </p:spPr>
        <p:txBody>
          <a:bodyPr lIns="0" tIns="0" rIns="0" bIns="0" anchor="ctr">
            <a:spAutoFit/>
          </a:bodyPr>
          <a:lstStyle/>
          <a:p>
            <a:r>
              <a:rPr lang="en-GB" sz="1200" b="1">
                <a:solidFill>
                  <a:srgbClr val="000000"/>
                </a:solidFill>
              </a:rPr>
              <a:t>Other 12 hrHPV+</a:t>
            </a:r>
          </a:p>
        </p:txBody>
      </p:sp>
      <p:sp>
        <p:nvSpPr>
          <p:cNvPr id="59403" name="TextBox 4"/>
          <p:cNvSpPr txBox="1">
            <a:spLocks noChangeArrowheads="1"/>
          </p:cNvSpPr>
          <p:nvPr/>
        </p:nvSpPr>
        <p:spPr bwMode="auto">
          <a:xfrm>
            <a:off x="7477125" y="4970463"/>
            <a:ext cx="358775"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HPV-</a:t>
            </a:r>
          </a:p>
        </p:txBody>
      </p:sp>
      <p:sp>
        <p:nvSpPr>
          <p:cNvPr id="59404" name="TextBox 2"/>
          <p:cNvSpPr txBox="1">
            <a:spLocks noChangeArrowheads="1"/>
          </p:cNvSpPr>
          <p:nvPr/>
        </p:nvSpPr>
        <p:spPr bwMode="auto">
          <a:xfrm>
            <a:off x="7477125" y="4013200"/>
            <a:ext cx="404813"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HPV+</a:t>
            </a:r>
          </a:p>
        </p:txBody>
      </p:sp>
      <p:sp>
        <p:nvSpPr>
          <p:cNvPr id="59405" name="Rectangle 2"/>
          <p:cNvSpPr>
            <a:spLocks noChangeArrowheads="1"/>
          </p:cNvSpPr>
          <p:nvPr/>
        </p:nvSpPr>
        <p:spPr bwMode="auto">
          <a:xfrm>
            <a:off x="284163" y="6505575"/>
            <a:ext cx="1975221" cy="276999"/>
          </a:xfrm>
          <a:prstGeom prst="rect">
            <a:avLst/>
          </a:prstGeom>
          <a:noFill/>
          <a:ln w="9525">
            <a:noFill/>
            <a:miter lim="800000"/>
            <a:headEnd/>
            <a:tailEnd/>
          </a:ln>
        </p:spPr>
        <p:txBody>
          <a:bodyPr wrap="none">
            <a:spAutoFit/>
          </a:bodyPr>
          <a:lstStyle/>
          <a:p>
            <a:r>
              <a:rPr lang="tr-TR" altLang="en-US" sz="1200" dirty="0"/>
              <a:t>Gynecologic  Oncology 2015</a:t>
            </a:r>
            <a:endParaRPr lang="en-US" sz="1200" dirty="0">
              <a:solidFill>
                <a:srgbClr val="000000"/>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b="1" dirty="0">
                <a:solidFill>
                  <a:srgbClr val="FF0000"/>
                </a:solidFill>
              </a:rPr>
              <a:t>Reliability of a Negative Test</a:t>
            </a:r>
            <a:br>
              <a:rPr lang="en-US" b="1" dirty="0">
                <a:solidFill>
                  <a:srgbClr val="FF0000"/>
                </a:solidFill>
              </a:rPr>
            </a:br>
            <a:r>
              <a:rPr lang="en-US" sz="2400" b="1" dirty="0">
                <a:solidFill>
                  <a:srgbClr val="FF0000"/>
                </a:solidFill>
              </a:rPr>
              <a:t>Primary Screening Population (≥25 Years)</a:t>
            </a:r>
            <a:endParaRPr lang="en-US" b="1" dirty="0">
              <a:solidFill>
                <a:srgbClr val="FF0000"/>
              </a:solidFill>
            </a:endParaRPr>
          </a:p>
        </p:txBody>
      </p:sp>
      <p:graphicFrame>
        <p:nvGraphicFramePr>
          <p:cNvPr id="1026" name="Chart 3"/>
          <p:cNvGraphicFramePr>
            <a:graphicFrameLocks/>
          </p:cNvGraphicFramePr>
          <p:nvPr/>
        </p:nvGraphicFramePr>
        <p:xfrm>
          <a:off x="911225" y="1425575"/>
          <a:ext cx="7369175" cy="4221163"/>
        </p:xfrm>
        <a:graphic>
          <a:graphicData uri="http://schemas.openxmlformats.org/presentationml/2006/ole">
            <mc:AlternateContent xmlns:mc="http://schemas.openxmlformats.org/markup-compatibility/2006">
              <mc:Choice xmlns:v="urn:schemas-microsoft-com:vml" Requires="v">
                <p:oleObj spid="_x0000_s1039" r:id="rId4" imgW="7370703" imgH="4218798" progId="">
                  <p:embed/>
                </p:oleObj>
              </mc:Choice>
              <mc:Fallback>
                <p:oleObj r:id="rId4" imgW="7370703" imgH="4218798"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425575"/>
                        <a:ext cx="7369175" cy="422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98956" y="2736589"/>
            <a:ext cx="430887" cy="1459695"/>
          </a:xfrm>
          <a:prstGeom prst="rect">
            <a:avLst/>
          </a:prstGeom>
          <a:noFill/>
        </p:spPr>
        <p:txBody>
          <a:bodyPr vert="vert270" wrap="none">
            <a:spAutoFit/>
          </a:bodyPr>
          <a:lstStyle/>
          <a:p>
            <a:pPr algn="ctr">
              <a:defRPr/>
            </a:pPr>
            <a:r>
              <a:rPr lang="en-US" sz="1600" b="1" dirty="0">
                <a:solidFill>
                  <a:srgbClr val="000000"/>
                </a:solidFill>
                <a:cs typeface="Arial" charset="0"/>
              </a:rPr>
              <a:t>CIR ≥CIN3 (%)</a:t>
            </a:r>
          </a:p>
        </p:txBody>
      </p:sp>
      <p:sp>
        <p:nvSpPr>
          <p:cNvPr id="6" name="AutoShape 4"/>
          <p:cNvSpPr>
            <a:spLocks noChangeArrowheads="1"/>
          </p:cNvSpPr>
          <p:nvPr/>
        </p:nvSpPr>
        <p:spPr bwMode="gray">
          <a:xfrm>
            <a:off x="76200" y="5638800"/>
            <a:ext cx="8991600" cy="766870"/>
          </a:xfrm>
          <a:prstGeom prst="roundRect">
            <a:avLst>
              <a:gd name="adj" fmla="val 16667"/>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a:extLst/>
        </p:spPr>
        <p:txBody>
          <a:bodyPr lIns="36000" tIns="36000" rIns="36000" bIns="36000" anchor="ctr"/>
          <a:lstStyle/>
          <a:p>
            <a:pPr algn="ctr">
              <a:defRPr/>
            </a:pPr>
            <a:r>
              <a:rPr lang="en-US" b="1" dirty="0">
                <a:solidFill>
                  <a:srgbClr val="000000"/>
                </a:solidFill>
                <a:latin typeface="Arial" charset="0"/>
                <a:cs typeface="Arial" charset="0"/>
              </a:rPr>
              <a:t>The lower risk of disease of an </a:t>
            </a:r>
            <a:r>
              <a:rPr lang="en-US" b="1" dirty="0" err="1">
                <a:solidFill>
                  <a:srgbClr val="000000"/>
                </a:solidFill>
                <a:latin typeface="Arial" charset="0"/>
                <a:cs typeface="Arial" charset="0"/>
              </a:rPr>
              <a:t>hrHPV</a:t>
            </a:r>
            <a:r>
              <a:rPr lang="en-US" b="1" dirty="0">
                <a:solidFill>
                  <a:srgbClr val="000000"/>
                </a:solidFill>
                <a:latin typeface="Arial" charset="0"/>
                <a:cs typeface="Arial" charset="0"/>
              </a:rPr>
              <a:t> DNA negative result at Baseline confirms </a:t>
            </a:r>
            <a:br>
              <a:rPr lang="en-US" b="1" dirty="0">
                <a:solidFill>
                  <a:srgbClr val="000000"/>
                </a:solidFill>
                <a:latin typeface="Arial" charset="0"/>
                <a:cs typeface="Arial" charset="0"/>
              </a:rPr>
            </a:br>
            <a:r>
              <a:rPr lang="en-US" b="1" dirty="0">
                <a:solidFill>
                  <a:srgbClr val="000000"/>
                </a:solidFill>
                <a:latin typeface="Arial" charset="0"/>
                <a:cs typeface="Arial" charset="0"/>
              </a:rPr>
              <a:t>the safety of a negative </a:t>
            </a:r>
            <a:r>
              <a:rPr lang="en-US" b="1" dirty="0" err="1">
                <a:solidFill>
                  <a:srgbClr val="000000"/>
                </a:solidFill>
                <a:latin typeface="Arial" charset="0"/>
                <a:cs typeface="Arial" charset="0"/>
              </a:rPr>
              <a:t>hrHPV</a:t>
            </a:r>
            <a:r>
              <a:rPr lang="en-US" b="1" dirty="0">
                <a:solidFill>
                  <a:srgbClr val="000000"/>
                </a:solidFill>
                <a:latin typeface="Arial" charset="0"/>
                <a:cs typeface="Arial" charset="0"/>
              </a:rPr>
              <a:t> DNA result over 3 years</a:t>
            </a:r>
            <a:endParaRPr lang="en-GB" b="1" dirty="0">
              <a:solidFill>
                <a:srgbClr val="000000"/>
              </a:solidFill>
              <a:latin typeface="Arial" charset="0"/>
              <a:cs typeface="Arial" charset="0"/>
            </a:endParaRPr>
          </a:p>
        </p:txBody>
      </p:sp>
      <p:sp>
        <p:nvSpPr>
          <p:cNvPr id="1032" name="TextBox 1"/>
          <p:cNvSpPr txBox="1">
            <a:spLocks noChangeArrowheads="1"/>
          </p:cNvSpPr>
          <p:nvPr/>
        </p:nvSpPr>
        <p:spPr bwMode="auto">
          <a:xfrm>
            <a:off x="7477125" y="2287588"/>
            <a:ext cx="965200"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Pap Negative</a:t>
            </a:r>
          </a:p>
        </p:txBody>
      </p:sp>
      <p:sp>
        <p:nvSpPr>
          <p:cNvPr id="1033" name="TextBox 1"/>
          <p:cNvSpPr txBox="1">
            <a:spLocks noChangeArrowheads="1"/>
          </p:cNvSpPr>
          <p:nvPr/>
        </p:nvSpPr>
        <p:spPr bwMode="auto">
          <a:xfrm>
            <a:off x="7477125" y="3832225"/>
            <a:ext cx="1368425" cy="184150"/>
          </a:xfrm>
          <a:prstGeom prst="rect">
            <a:avLst/>
          </a:prstGeom>
          <a:noFill/>
          <a:ln w="9525">
            <a:noFill/>
            <a:miter lim="800000"/>
            <a:headEnd/>
            <a:tailEnd/>
          </a:ln>
        </p:spPr>
        <p:txBody>
          <a:bodyPr wrap="none" lIns="0" tIns="0" rIns="0" bIns="0" anchor="ctr">
            <a:spAutoFit/>
          </a:bodyPr>
          <a:lstStyle/>
          <a:p>
            <a:r>
              <a:rPr lang="en-GB" sz="1200" b="1">
                <a:solidFill>
                  <a:srgbClr val="000000"/>
                </a:solidFill>
              </a:rPr>
              <a:t>HPV DNA Negative</a:t>
            </a:r>
          </a:p>
        </p:txBody>
      </p:sp>
      <p:sp>
        <p:nvSpPr>
          <p:cNvPr id="1034" name="Rectangle 9"/>
          <p:cNvSpPr>
            <a:spLocks noChangeArrowheads="1"/>
          </p:cNvSpPr>
          <p:nvPr/>
        </p:nvSpPr>
        <p:spPr bwMode="auto">
          <a:xfrm>
            <a:off x="284163" y="6505575"/>
            <a:ext cx="1949573" cy="276999"/>
          </a:xfrm>
          <a:prstGeom prst="rect">
            <a:avLst/>
          </a:prstGeom>
          <a:noFill/>
          <a:ln w="9525">
            <a:noFill/>
            <a:miter lim="800000"/>
            <a:headEnd/>
            <a:tailEnd/>
          </a:ln>
        </p:spPr>
        <p:txBody>
          <a:bodyPr wrap="none">
            <a:spAutoFit/>
          </a:bodyPr>
          <a:lstStyle/>
          <a:p>
            <a:r>
              <a:rPr lang="tr-TR" altLang="en-US" sz="1200" dirty="0"/>
              <a:t>Gynecologic  Oncology 2015</a:t>
            </a:r>
            <a:endParaRPr lang="en-US" sz="1200" dirty="0">
              <a:solidFill>
                <a:srgbClr val="0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 name="Group 3"/>
          <p:cNvGraphicFramePr>
            <a:graphicFrameLocks/>
          </p:cNvGraphicFramePr>
          <p:nvPr/>
        </p:nvGraphicFramePr>
        <p:xfrm>
          <a:off x="2089150" y="1722438"/>
          <a:ext cx="5063274" cy="3072758"/>
        </p:xfrm>
        <a:graphic>
          <a:graphicData uri="http://schemas.openxmlformats.org/drawingml/2006/table">
            <a:tbl>
              <a:tblPr/>
              <a:tblGrid>
                <a:gridCol w="1687758">
                  <a:extLst>
                    <a:ext uri="{9D8B030D-6E8A-4147-A177-3AD203B41FA5}">
                      <a16:colId xmlns="" xmlns:a16="http://schemas.microsoft.com/office/drawing/2014/main" val="20000"/>
                    </a:ext>
                  </a:extLst>
                </a:gridCol>
                <a:gridCol w="1687758">
                  <a:extLst>
                    <a:ext uri="{9D8B030D-6E8A-4147-A177-3AD203B41FA5}">
                      <a16:colId xmlns="" xmlns:a16="http://schemas.microsoft.com/office/drawing/2014/main" val="20001"/>
                    </a:ext>
                  </a:extLst>
                </a:gridCol>
                <a:gridCol w="1687758">
                  <a:extLst>
                    <a:ext uri="{9D8B030D-6E8A-4147-A177-3AD203B41FA5}">
                      <a16:colId xmlns="" xmlns:a16="http://schemas.microsoft.com/office/drawing/2014/main" val="20002"/>
                    </a:ext>
                  </a:extLst>
                </a:gridCol>
              </a:tblGrid>
              <a:tr h="368611">
                <a:tc rowSpan="2">
                  <a:txBody>
                    <a:bodyPr/>
                    <a:lstStyle/>
                    <a:p>
                      <a:pPr marL="0" marR="0" lvl="0" indent="0" algn="ctr" defTabSz="914400" rtl="0" eaLnBrk="1" fontAlgn="base" latinLnBrk="0" hangingPunct="1">
                        <a:lnSpc>
                          <a:spcPct val="100000"/>
                        </a:lnSpc>
                        <a:spcBef>
                          <a:spcPct val="55000"/>
                        </a:spcBef>
                        <a:spcAft>
                          <a:spcPct val="0"/>
                        </a:spcAft>
                        <a:buClr>
                          <a:srgbClr val="00925B"/>
                        </a:buClr>
                        <a:buSzTx/>
                        <a:buFontTx/>
                        <a:buNone/>
                        <a:tabLst/>
                      </a:pPr>
                      <a:endParaRPr kumimoji="0" lang="en-GB" sz="1400" b="1" i="0" u="none" strike="noStrike" cap="none" normalizeH="0" baseline="0" dirty="0">
                        <a:ln>
                          <a:noFill/>
                        </a:ln>
                        <a:solidFill>
                          <a:schemeClr val="tx1"/>
                        </a:solidFill>
                        <a:effectLst/>
                        <a:latin typeface="Arial" pitchFamily="34" charset="0"/>
                        <a:cs typeface="Arial" pitchFamily="34" charset="0"/>
                      </a:endParaRP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err="1">
                          <a:ln>
                            <a:noFill/>
                          </a:ln>
                          <a:solidFill>
                            <a:schemeClr val="bg1"/>
                          </a:solidFill>
                          <a:effectLst/>
                          <a:latin typeface="+mn-lt"/>
                          <a:ea typeface="MS PGothic" pitchFamily="34" charset="-128"/>
                          <a:cs typeface="Arial" pitchFamily="34" charset="0"/>
                        </a:rPr>
                        <a:t>cobas</a:t>
                      </a:r>
                      <a:r>
                        <a:rPr kumimoji="0" lang="en-US" altLang="ja-JP" sz="1600" b="1" i="0" u="none" strike="noStrike" cap="none" normalizeH="0" baseline="30000" dirty="0">
                          <a:ln>
                            <a:noFill/>
                          </a:ln>
                          <a:solidFill>
                            <a:schemeClr val="bg1"/>
                          </a:solidFill>
                          <a:effectLst/>
                          <a:latin typeface="+mn-lt"/>
                          <a:ea typeface="MS PGothic" pitchFamily="34" charset="-128"/>
                          <a:cs typeface="Arial" pitchFamily="34" charset="0"/>
                        </a:rPr>
                        <a:t>®</a:t>
                      </a: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 HPV Test (hrHPV)</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hMerge="1">
                  <a:txBody>
                    <a:bodyPr/>
                    <a:lstStyle/>
                    <a:p>
                      <a:endParaRPr lang="en-GB"/>
                    </a:p>
                  </a:txBody>
                  <a:tcPr/>
                </a:tc>
                <a:extLst>
                  <a:ext uri="{0D108BD9-81ED-4DB2-BD59-A6C34878D82A}">
                    <a16:rowId xmlns="" xmlns:a16="http://schemas.microsoft.com/office/drawing/2014/main" val="10000"/>
                  </a:ext>
                </a:extLst>
              </a:tr>
              <a:tr h="368167">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Point estimate</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95% CI</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extLst>
                  <a:ext uri="{0D108BD9-81ED-4DB2-BD59-A6C34878D82A}">
                    <a16:rowId xmlns="" xmlns:a16="http://schemas.microsoft.com/office/drawing/2014/main" val="10001"/>
                  </a:ext>
                </a:extLst>
              </a:tr>
              <a:tr h="583995">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Sensitivity</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kern="1200" cap="none" normalizeH="0" baseline="0" dirty="0">
                          <a:ln>
                            <a:noFill/>
                          </a:ln>
                          <a:solidFill>
                            <a:schemeClr val="tx1"/>
                          </a:solidFill>
                          <a:effectLst/>
                          <a:latin typeface="+mn-lt"/>
                          <a:ea typeface="MS PGothic" pitchFamily="34" charset="-128"/>
                          <a:cs typeface="Arial" pitchFamily="34" charset="0"/>
                        </a:rPr>
                        <a:t>90.0%</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 </a:t>
                      </a:r>
                      <a:b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b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(72/80)</a:t>
                      </a:r>
                    </a:p>
                  </a:txBody>
                  <a:tcPr marL="84406" marR="84406" marT="72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81.5</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sym typeface="Symbol"/>
                        </a:rPr>
                        <a:t></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94.8</a:t>
                      </a:r>
                    </a:p>
                  </a:txBody>
                  <a:tcPr marL="83077" marR="83077" marT="72000" marB="468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extLst>
                  <a:ext uri="{0D108BD9-81ED-4DB2-BD59-A6C34878D82A}">
                    <a16:rowId xmlns="" xmlns:a16="http://schemas.microsoft.com/office/drawing/2014/main" val="10002"/>
                  </a:ext>
                </a:extLst>
              </a:tr>
              <a:tr h="583995">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Specificity</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70.5% </a:t>
                      </a:r>
                      <a:b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b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(1,056/1,498)</a:t>
                      </a:r>
                    </a:p>
                  </a:txBody>
                  <a:tcPr marL="84406" marR="84406" marT="72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68.1</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sym typeface="Symbol"/>
                        </a:rPr>
                        <a:t></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72.7</a:t>
                      </a:r>
                    </a:p>
                  </a:txBody>
                  <a:tcPr marL="83077" marR="83077" marT="72000" marB="468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extLst>
                  <a:ext uri="{0D108BD9-81ED-4DB2-BD59-A6C34878D82A}">
                    <a16:rowId xmlns="" xmlns:a16="http://schemas.microsoft.com/office/drawing/2014/main" val="10003"/>
                  </a:ext>
                </a:extLst>
              </a:tr>
              <a:tr h="583995">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PPV</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14.0% </a:t>
                      </a:r>
                      <a:b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b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(72/514)</a:t>
                      </a:r>
                    </a:p>
                  </a:txBody>
                  <a:tcPr marL="84406" marR="84406" marT="72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12.8</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sym typeface="Symbol"/>
                        </a:rPr>
                        <a:t></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15.3</a:t>
                      </a:r>
                    </a:p>
                  </a:txBody>
                  <a:tcPr marL="83077" marR="83077" marT="72000" marB="468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extLst>
                  <a:ext uri="{0D108BD9-81ED-4DB2-BD59-A6C34878D82A}">
                    <a16:rowId xmlns="" xmlns:a16="http://schemas.microsoft.com/office/drawing/2014/main" val="10004"/>
                  </a:ext>
                </a:extLst>
              </a:tr>
              <a:tr h="583995">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600" b="1" i="0" u="none" strike="noStrike" cap="none" normalizeH="0" baseline="0" dirty="0">
                          <a:ln>
                            <a:noFill/>
                          </a:ln>
                          <a:solidFill>
                            <a:schemeClr val="bg1"/>
                          </a:solidFill>
                          <a:effectLst/>
                          <a:latin typeface="+mn-lt"/>
                          <a:ea typeface="MS PGothic" pitchFamily="34" charset="-128"/>
                          <a:cs typeface="Arial" pitchFamily="34" charset="0"/>
                        </a:rPr>
                        <a:t>NPV</a:t>
                      </a:r>
                    </a:p>
                  </a:txBody>
                  <a:tcPr marL="84406" marR="84406"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25B"/>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99.2% </a:t>
                      </a:r>
                      <a:b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b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(1,056/1,064)</a:t>
                      </a:r>
                    </a:p>
                  </a:txBody>
                  <a:tcPr marL="84406" marR="84406" marT="720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tc>
                  <a:txBody>
                    <a:bodyPr/>
                    <a:lstStyle/>
                    <a:p>
                      <a:pPr marL="0" marR="0" lvl="0" indent="0" algn="ctr" defTabSz="914400" rtl="0" eaLnBrk="1" fontAlgn="base" latinLnBrk="0" hangingPunct="1">
                        <a:lnSpc>
                          <a:spcPct val="100000"/>
                        </a:lnSpc>
                        <a:spcBef>
                          <a:spcPct val="0"/>
                        </a:spcBef>
                        <a:spcAft>
                          <a:spcPct val="0"/>
                        </a:spcAft>
                        <a:buClr>
                          <a:srgbClr val="00925B"/>
                        </a:buClr>
                        <a:buSzTx/>
                        <a:buFontTx/>
                        <a:buNone/>
                        <a:tabLst/>
                      </a:pP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98.6</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sym typeface="Symbol"/>
                        </a:rPr>
                        <a:t></a:t>
                      </a:r>
                      <a:r>
                        <a:rPr kumimoji="0" lang="en-US" altLang="ja-JP" sz="1400" b="0" i="0" u="none" strike="noStrike" cap="none" normalizeH="0" baseline="0" dirty="0">
                          <a:ln>
                            <a:noFill/>
                          </a:ln>
                          <a:solidFill>
                            <a:schemeClr val="tx1"/>
                          </a:solidFill>
                          <a:effectLst/>
                          <a:latin typeface="+mn-lt"/>
                          <a:ea typeface="MS PGothic" pitchFamily="34" charset="-128"/>
                          <a:cs typeface="Arial" pitchFamily="34" charset="0"/>
                        </a:rPr>
                        <a:t>99.6</a:t>
                      </a:r>
                    </a:p>
                  </a:txBody>
                  <a:tcPr marL="83077" marR="83077" marT="72000" marB="4680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AD9D1"/>
                    </a:solidFill>
                  </a:tcPr>
                </a:tc>
                <a:extLst>
                  <a:ext uri="{0D108BD9-81ED-4DB2-BD59-A6C34878D82A}">
                    <a16:rowId xmlns="" xmlns:a16="http://schemas.microsoft.com/office/drawing/2014/main" val="10005"/>
                  </a:ext>
                </a:extLst>
              </a:tr>
            </a:tbl>
          </a:graphicData>
        </a:graphic>
      </p:graphicFrame>
      <p:sp>
        <p:nvSpPr>
          <p:cNvPr id="192" name="Rectangle 191"/>
          <p:cNvSpPr/>
          <p:nvPr/>
        </p:nvSpPr>
        <p:spPr>
          <a:xfrm>
            <a:off x="892175" y="5168900"/>
            <a:ext cx="7458075" cy="42545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137160" anchor="ctr"/>
          <a:lstStyle/>
          <a:p>
            <a:pPr algn="ctr">
              <a:defRPr/>
            </a:pPr>
            <a:r>
              <a:rPr lang="en-US" i="1" dirty="0">
                <a:solidFill>
                  <a:srgbClr val="00925B"/>
                </a:solidFill>
                <a:latin typeface="Minion" pitchFamily="18" charset="0"/>
              </a:rPr>
              <a:t>Optimal balance of sensitivity and specificity for ASC-US triage.</a:t>
            </a:r>
            <a:endParaRPr lang="en-US" dirty="0">
              <a:solidFill>
                <a:srgbClr val="00925B"/>
              </a:solidFill>
            </a:endParaRPr>
          </a:p>
        </p:txBody>
      </p:sp>
      <p:sp>
        <p:nvSpPr>
          <p:cNvPr id="60447" name="TextBox 7"/>
          <p:cNvSpPr txBox="1">
            <a:spLocks noChangeArrowheads="1"/>
          </p:cNvSpPr>
          <p:nvPr/>
        </p:nvSpPr>
        <p:spPr bwMode="auto">
          <a:xfrm>
            <a:off x="395288" y="760413"/>
            <a:ext cx="5328840" cy="477054"/>
          </a:xfrm>
          <a:prstGeom prst="rect">
            <a:avLst/>
          </a:prstGeom>
          <a:noFill/>
          <a:ln w="9525">
            <a:noFill/>
            <a:miter lim="800000"/>
            <a:headEnd/>
            <a:tailEnd/>
          </a:ln>
        </p:spPr>
        <p:txBody>
          <a:bodyPr wrap="square" lIns="0" bIns="0">
            <a:spAutoFit/>
          </a:bodyPr>
          <a:lstStyle/>
          <a:p>
            <a:pPr algn="ctr"/>
            <a:r>
              <a:rPr lang="en-US" sz="2800" b="1" dirty="0">
                <a:solidFill>
                  <a:srgbClr val="FF0000"/>
                </a:solidFill>
                <a:ea typeface="ＭＳ Ｐゴシック" pitchFamily="34" charset="-128"/>
              </a:rPr>
              <a:t>ASC-US Triage (detection of ≥CIN2)</a:t>
            </a:r>
          </a:p>
        </p:txBody>
      </p:sp>
      <p:sp>
        <p:nvSpPr>
          <p:cNvPr id="60448" name="TextBox 8"/>
          <p:cNvSpPr txBox="1">
            <a:spLocks noChangeArrowheads="1"/>
          </p:cNvSpPr>
          <p:nvPr/>
        </p:nvSpPr>
        <p:spPr bwMode="auto">
          <a:xfrm>
            <a:off x="598488" y="6477000"/>
            <a:ext cx="5268912" cy="307975"/>
          </a:xfrm>
          <a:prstGeom prst="rect">
            <a:avLst/>
          </a:prstGeom>
          <a:noFill/>
          <a:ln w="9525">
            <a:noFill/>
            <a:miter lim="800000"/>
            <a:headEnd/>
            <a:tailEnd/>
          </a:ln>
        </p:spPr>
        <p:txBody>
          <a:bodyPr>
            <a:spAutoFit/>
          </a:bodyPr>
          <a:lstStyle/>
          <a:p>
            <a:r>
              <a:rPr lang="fr-FR" sz="1400">
                <a:solidFill>
                  <a:srgbClr val="000000"/>
                </a:solidFill>
                <a:latin typeface="Imago Book"/>
                <a:ea typeface="ＭＳ Ｐゴシック" pitchFamily="34" charset="-128"/>
              </a:rPr>
              <a:t>Stoler et al.  Am J Clin Pathol 2011;135:468-475</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81038" y="6248400"/>
            <a:ext cx="5384800" cy="307975"/>
          </a:xfrm>
          <a:prstGeom prst="rect">
            <a:avLst/>
          </a:prstGeom>
          <a:noFill/>
        </p:spPr>
        <p:txBody>
          <a:bodyPr>
            <a:spAutoFit/>
          </a:bodyPr>
          <a:lstStyle/>
          <a:p>
            <a:pPr>
              <a:defRPr/>
            </a:pPr>
            <a:r>
              <a:rPr lang="en-US" sz="1400" dirty="0" err="1">
                <a:solidFill>
                  <a:srgbClr val="000000"/>
                </a:solidFill>
                <a:latin typeface="Imago Book"/>
                <a:ea typeface="ＭＳ Ｐゴシック" pitchFamily="34" charset="-128"/>
                <a:cs typeface="+mn-cs"/>
              </a:rPr>
              <a:t>Massad</a:t>
            </a:r>
            <a:r>
              <a:rPr lang="en-US" sz="1400" dirty="0">
                <a:solidFill>
                  <a:srgbClr val="000000"/>
                </a:solidFill>
                <a:latin typeface="Imago Book"/>
                <a:ea typeface="ＭＳ Ｐゴシック" pitchFamily="34" charset="-128"/>
                <a:cs typeface="+mn-cs"/>
              </a:rPr>
              <a:t> LS et al. J Low </a:t>
            </a:r>
            <a:r>
              <a:rPr lang="en-US" sz="1400" dirty="0" err="1">
                <a:solidFill>
                  <a:srgbClr val="000000"/>
                </a:solidFill>
                <a:latin typeface="Imago Book"/>
                <a:ea typeface="ＭＳ Ｐゴシック" pitchFamily="34" charset="-128"/>
                <a:cs typeface="+mn-cs"/>
              </a:rPr>
              <a:t>Genit</a:t>
            </a:r>
            <a:r>
              <a:rPr lang="en-US" sz="1400" dirty="0">
                <a:solidFill>
                  <a:srgbClr val="000000"/>
                </a:solidFill>
                <a:latin typeface="Imago Book"/>
                <a:ea typeface="ＭＳ Ｐゴシック" pitchFamily="34" charset="-128"/>
                <a:cs typeface="+mn-cs"/>
              </a:rPr>
              <a:t> Tract Dis 2013;17:S1</a:t>
            </a:r>
          </a:p>
        </p:txBody>
      </p:sp>
      <p:sp>
        <p:nvSpPr>
          <p:cNvPr id="6" name="Rectangle 5"/>
          <p:cNvSpPr/>
          <p:nvPr/>
        </p:nvSpPr>
        <p:spPr bwMode="auto">
          <a:xfrm>
            <a:off x="373063" y="1700213"/>
            <a:ext cx="6581775" cy="3048000"/>
          </a:xfrm>
          <a:prstGeom prst="rect">
            <a:avLst/>
          </a:prstGeom>
          <a:solidFill>
            <a:srgbClr val="EAE9E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sz="2000">
              <a:solidFill>
                <a:srgbClr val="000000"/>
              </a:solidFill>
              <a:latin typeface="Imago" pitchFamily="2" charset="0"/>
              <a:ea typeface="ＭＳ Ｐゴシック" pitchFamily="34" charset="-128"/>
              <a:cs typeface="+mn-cs"/>
            </a:endParaRPr>
          </a:p>
        </p:txBody>
      </p:sp>
      <p:sp>
        <p:nvSpPr>
          <p:cNvPr id="8" name="Right Arrow 7"/>
          <p:cNvSpPr/>
          <p:nvPr/>
        </p:nvSpPr>
        <p:spPr bwMode="auto">
          <a:xfrm rot="1071076">
            <a:off x="3573463" y="1914525"/>
            <a:ext cx="428625" cy="236538"/>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11" name="Rounded Rectangle 10"/>
          <p:cNvSpPr/>
          <p:nvPr/>
        </p:nvSpPr>
        <p:spPr>
          <a:xfrm>
            <a:off x="1069975" y="1828800"/>
            <a:ext cx="1771650" cy="56673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3" name="TextBox 12"/>
          <p:cNvSpPr txBox="1"/>
          <p:nvPr/>
        </p:nvSpPr>
        <p:spPr>
          <a:xfrm>
            <a:off x="1152525" y="1862138"/>
            <a:ext cx="1582738" cy="49212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Repeat Cytology </a:t>
            </a:r>
          </a:p>
          <a:p>
            <a:pPr algn="ctr">
              <a:defRPr/>
            </a:pPr>
            <a:r>
              <a:rPr lang="en-US" sz="1200" dirty="0">
                <a:solidFill>
                  <a:srgbClr val="000000"/>
                </a:solidFill>
                <a:latin typeface="Imago"/>
                <a:ea typeface="ＭＳ Ｐゴシック" pitchFamily="34" charset="-128"/>
                <a:cs typeface="+mn-cs"/>
              </a:rPr>
              <a:t>@ 1 Year Acceptable</a:t>
            </a:r>
          </a:p>
        </p:txBody>
      </p:sp>
      <p:sp>
        <p:nvSpPr>
          <p:cNvPr id="14" name="Rounded Rectangle 13"/>
          <p:cNvSpPr/>
          <p:nvPr/>
        </p:nvSpPr>
        <p:spPr>
          <a:xfrm>
            <a:off x="4111625" y="1828800"/>
            <a:ext cx="1770063" cy="558800"/>
          </a:xfrm>
          <a:prstGeom prst="roundRect">
            <a:avLst/>
          </a:prstGeom>
          <a:solidFill>
            <a:srgbClr val="DAD9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7" name="TextBox 16"/>
          <p:cNvSpPr txBox="1"/>
          <p:nvPr/>
        </p:nvSpPr>
        <p:spPr>
          <a:xfrm>
            <a:off x="4192588" y="1854200"/>
            <a:ext cx="1582737" cy="70802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HPV DNA Testing</a:t>
            </a:r>
          </a:p>
          <a:p>
            <a:pPr algn="ctr">
              <a:defRPr/>
            </a:pPr>
            <a:r>
              <a:rPr lang="en-US" sz="1200" dirty="0">
                <a:solidFill>
                  <a:srgbClr val="000000"/>
                </a:solidFill>
                <a:latin typeface="Imago"/>
                <a:ea typeface="ＭＳ Ｐゴシック" pitchFamily="34" charset="-128"/>
                <a:cs typeface="+mn-cs"/>
              </a:rPr>
              <a:t>Preferred</a:t>
            </a:r>
          </a:p>
        </p:txBody>
      </p:sp>
      <p:sp>
        <p:nvSpPr>
          <p:cNvPr id="18" name="Rounded Rectangle 17"/>
          <p:cNvSpPr/>
          <p:nvPr/>
        </p:nvSpPr>
        <p:spPr>
          <a:xfrm>
            <a:off x="2574925" y="3381375"/>
            <a:ext cx="1770063" cy="360363"/>
          </a:xfrm>
          <a:prstGeom prst="roundRect">
            <a:avLst/>
          </a:prstGeom>
          <a:solidFill>
            <a:srgbClr val="DAD9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9" name="TextBox 18"/>
          <p:cNvSpPr txBox="1"/>
          <p:nvPr/>
        </p:nvSpPr>
        <p:spPr>
          <a:xfrm>
            <a:off x="2673350" y="3403600"/>
            <a:ext cx="1582738" cy="30797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Colposcopy</a:t>
            </a:r>
          </a:p>
        </p:txBody>
      </p:sp>
      <p:sp>
        <p:nvSpPr>
          <p:cNvPr id="23" name="Rounded Rectangle 22"/>
          <p:cNvSpPr/>
          <p:nvPr/>
        </p:nvSpPr>
        <p:spPr>
          <a:xfrm>
            <a:off x="2574925" y="4059238"/>
            <a:ext cx="1770063" cy="554037"/>
          </a:xfrm>
          <a:prstGeom prst="roundRect">
            <a:avLst/>
          </a:prstGeom>
          <a:solidFill>
            <a:srgbClr val="6B9CB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24" name="TextBox 23"/>
          <p:cNvSpPr txBox="1"/>
          <p:nvPr/>
        </p:nvSpPr>
        <p:spPr>
          <a:xfrm>
            <a:off x="2673350" y="4079875"/>
            <a:ext cx="1582738" cy="73977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Manage per ASCCP Guideline</a:t>
            </a:r>
          </a:p>
        </p:txBody>
      </p:sp>
      <p:sp>
        <p:nvSpPr>
          <p:cNvPr id="29" name="Right Arrow 28"/>
          <p:cNvSpPr/>
          <p:nvPr/>
        </p:nvSpPr>
        <p:spPr bwMode="auto">
          <a:xfrm rot="20528924" flipH="1">
            <a:off x="2947988" y="1922463"/>
            <a:ext cx="428625" cy="23653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 name="TextBox 2"/>
          <p:cNvSpPr txBox="1"/>
          <p:nvPr/>
        </p:nvSpPr>
        <p:spPr>
          <a:xfrm>
            <a:off x="1011238" y="2735263"/>
            <a:ext cx="788987" cy="276225"/>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Negative</a:t>
            </a:r>
          </a:p>
        </p:txBody>
      </p:sp>
      <p:sp>
        <p:nvSpPr>
          <p:cNvPr id="20" name="TextBox 19"/>
          <p:cNvSpPr txBox="1"/>
          <p:nvPr/>
        </p:nvSpPr>
        <p:spPr>
          <a:xfrm>
            <a:off x="604838" y="3294063"/>
            <a:ext cx="1592262" cy="460375"/>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Routine Screening </a:t>
            </a:r>
          </a:p>
          <a:p>
            <a:pPr algn="ctr">
              <a:defRPr/>
            </a:pPr>
            <a:r>
              <a:rPr lang="en-US" sz="1200" dirty="0">
                <a:solidFill>
                  <a:srgbClr val="000000"/>
                </a:solidFill>
                <a:latin typeface="Imago Book"/>
                <a:ea typeface="ＭＳ Ｐゴシック" pitchFamily="34" charset="-128"/>
                <a:cs typeface="+mn-cs"/>
              </a:rPr>
              <a:t>(Cytology in 3 years)</a:t>
            </a:r>
          </a:p>
        </p:txBody>
      </p:sp>
      <p:sp>
        <p:nvSpPr>
          <p:cNvPr id="21" name="TextBox 20"/>
          <p:cNvSpPr txBox="1"/>
          <p:nvPr/>
        </p:nvSpPr>
        <p:spPr>
          <a:xfrm>
            <a:off x="1992313" y="2743200"/>
            <a:ext cx="1065212" cy="276225"/>
          </a:xfrm>
          <a:prstGeom prst="rect">
            <a:avLst/>
          </a:prstGeom>
          <a:noFill/>
        </p:spPr>
        <p:txBody>
          <a:bodyPr>
            <a:spAutoFit/>
          </a:bodyPr>
          <a:lstStyle/>
          <a:p>
            <a:pPr algn="ctr">
              <a:defRPr/>
            </a:pPr>
            <a:r>
              <a:rPr lang="en-US" sz="1200" dirty="0">
                <a:solidFill>
                  <a:srgbClr val="000000"/>
                </a:solidFill>
                <a:latin typeface="Imago Book"/>
                <a:ea typeface="ＭＳ Ｐゴシック" pitchFamily="34" charset="-128"/>
              </a:rPr>
              <a:t>≥ ASC</a:t>
            </a:r>
            <a:endParaRPr lang="en-US" sz="1200" dirty="0">
              <a:solidFill>
                <a:srgbClr val="000000"/>
              </a:solidFill>
              <a:latin typeface="Imago Book"/>
              <a:ea typeface="ＭＳ Ｐゴシック" pitchFamily="34" charset="-128"/>
              <a:cs typeface="+mn-cs"/>
            </a:endParaRPr>
          </a:p>
        </p:txBody>
      </p:sp>
      <p:sp>
        <p:nvSpPr>
          <p:cNvPr id="31" name="Right Arrow 30"/>
          <p:cNvSpPr/>
          <p:nvPr/>
        </p:nvSpPr>
        <p:spPr bwMode="auto">
          <a:xfrm rot="18997440" flipH="1">
            <a:off x="1468438" y="2446338"/>
            <a:ext cx="222250" cy="236537"/>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2" name="Right Arrow 31"/>
          <p:cNvSpPr/>
          <p:nvPr/>
        </p:nvSpPr>
        <p:spPr bwMode="auto">
          <a:xfrm rot="2602560">
            <a:off x="2239963" y="2451100"/>
            <a:ext cx="233362"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3" name="Right Arrow 32"/>
          <p:cNvSpPr/>
          <p:nvPr/>
        </p:nvSpPr>
        <p:spPr bwMode="auto">
          <a:xfrm rot="5400000">
            <a:off x="1277938" y="3108325"/>
            <a:ext cx="236538" cy="21748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4" name="Right Arrow 33"/>
          <p:cNvSpPr/>
          <p:nvPr/>
        </p:nvSpPr>
        <p:spPr bwMode="auto">
          <a:xfrm rot="2602560">
            <a:off x="2505075" y="3087688"/>
            <a:ext cx="238125" cy="236537"/>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6" name="TextBox 35"/>
          <p:cNvSpPr txBox="1"/>
          <p:nvPr/>
        </p:nvSpPr>
        <p:spPr>
          <a:xfrm flipH="1">
            <a:off x="4918075" y="2735263"/>
            <a:ext cx="1147763" cy="276225"/>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rPr>
              <a:t>HPV Negative</a:t>
            </a:r>
            <a:endParaRPr lang="en-US" sz="1200" dirty="0">
              <a:solidFill>
                <a:srgbClr val="000000"/>
              </a:solidFill>
              <a:latin typeface="Imago Book"/>
              <a:ea typeface="ＭＳ Ｐゴシック" pitchFamily="34" charset="-128"/>
              <a:cs typeface="+mn-cs"/>
            </a:endParaRPr>
          </a:p>
        </p:txBody>
      </p:sp>
      <p:sp>
        <p:nvSpPr>
          <p:cNvPr id="37" name="TextBox 36"/>
          <p:cNvSpPr txBox="1"/>
          <p:nvPr/>
        </p:nvSpPr>
        <p:spPr>
          <a:xfrm flipH="1">
            <a:off x="4764088" y="3302000"/>
            <a:ext cx="1463675" cy="461963"/>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Repeat Co-testing </a:t>
            </a:r>
          </a:p>
          <a:p>
            <a:pPr algn="ctr">
              <a:defRPr/>
            </a:pPr>
            <a:r>
              <a:rPr lang="en-US" sz="1200" dirty="0">
                <a:solidFill>
                  <a:srgbClr val="000000"/>
                </a:solidFill>
                <a:latin typeface="Imago Book"/>
                <a:ea typeface="ＭＳ Ｐゴシック" pitchFamily="34" charset="-128"/>
                <a:cs typeface="+mn-cs"/>
              </a:rPr>
              <a:t>@ 1 year</a:t>
            </a:r>
          </a:p>
        </p:txBody>
      </p:sp>
      <p:sp>
        <p:nvSpPr>
          <p:cNvPr id="38" name="TextBox 37"/>
          <p:cNvSpPr txBox="1"/>
          <p:nvPr/>
        </p:nvSpPr>
        <p:spPr>
          <a:xfrm flipH="1">
            <a:off x="3863975" y="2735263"/>
            <a:ext cx="1131888" cy="276225"/>
          </a:xfrm>
          <a:prstGeom prst="rect">
            <a:avLst/>
          </a:prstGeom>
          <a:noFill/>
        </p:spPr>
        <p:txBody>
          <a:bodyPr>
            <a:spAutoFit/>
          </a:bodyPr>
          <a:lstStyle/>
          <a:p>
            <a:pPr algn="ctr">
              <a:defRPr/>
            </a:pPr>
            <a:r>
              <a:rPr lang="en-US" sz="1200" dirty="0">
                <a:solidFill>
                  <a:srgbClr val="000000"/>
                </a:solidFill>
                <a:latin typeface="Imago Book"/>
                <a:ea typeface="ＭＳ Ｐゴシック" pitchFamily="34" charset="-128"/>
              </a:rPr>
              <a:t>HPV Positive</a:t>
            </a:r>
            <a:endParaRPr lang="en-US" sz="1200" dirty="0">
              <a:solidFill>
                <a:srgbClr val="000000"/>
              </a:solidFill>
              <a:latin typeface="Imago Book"/>
              <a:ea typeface="ＭＳ Ｐゴシック" pitchFamily="34" charset="-128"/>
              <a:cs typeface="+mn-cs"/>
            </a:endParaRPr>
          </a:p>
        </p:txBody>
      </p:sp>
      <p:sp>
        <p:nvSpPr>
          <p:cNvPr id="39" name="Right Arrow 38"/>
          <p:cNvSpPr/>
          <p:nvPr/>
        </p:nvSpPr>
        <p:spPr bwMode="auto">
          <a:xfrm rot="2602560">
            <a:off x="5208588" y="2449513"/>
            <a:ext cx="209550" cy="236537"/>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0" name="Right Arrow 39"/>
          <p:cNvSpPr/>
          <p:nvPr/>
        </p:nvSpPr>
        <p:spPr bwMode="auto">
          <a:xfrm rot="18997440" flipH="1">
            <a:off x="4440238" y="2452688"/>
            <a:ext cx="214312"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2" name="Right Arrow 41"/>
          <p:cNvSpPr/>
          <p:nvPr/>
        </p:nvSpPr>
        <p:spPr bwMode="auto">
          <a:xfrm rot="18997440" flipH="1">
            <a:off x="4170363" y="3089275"/>
            <a:ext cx="219075"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4" name="Right Arrow 43"/>
          <p:cNvSpPr/>
          <p:nvPr/>
        </p:nvSpPr>
        <p:spPr bwMode="auto">
          <a:xfrm rot="5400000">
            <a:off x="5361782" y="3112294"/>
            <a:ext cx="228600" cy="21748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5" name="Right Arrow 44"/>
          <p:cNvSpPr/>
          <p:nvPr/>
        </p:nvSpPr>
        <p:spPr bwMode="auto">
          <a:xfrm rot="5400000">
            <a:off x="3340100" y="3802063"/>
            <a:ext cx="238125" cy="219075"/>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8" name="TextBox 47"/>
          <p:cNvSpPr txBox="1"/>
          <p:nvPr/>
        </p:nvSpPr>
        <p:spPr>
          <a:xfrm>
            <a:off x="7026275" y="2082800"/>
            <a:ext cx="1844675" cy="1076325"/>
          </a:xfrm>
          <a:prstGeom prst="rect">
            <a:avLst/>
          </a:prstGeom>
          <a:noFill/>
        </p:spPr>
        <p:txBody>
          <a:bodyPr>
            <a:spAutoFit/>
          </a:bodyPr>
          <a:lstStyle/>
          <a:p>
            <a:pPr algn="ctr">
              <a:defRPr/>
            </a:pPr>
            <a:r>
              <a:rPr lang="en-US" sz="1600" dirty="0">
                <a:solidFill>
                  <a:srgbClr val="000000"/>
                </a:solidFill>
                <a:latin typeface="Imago" pitchFamily="2" charset="0"/>
                <a:ea typeface="ＭＳ Ｐゴシック" pitchFamily="34" charset="-128"/>
                <a:cs typeface="+mn-cs"/>
              </a:rPr>
              <a:t>In women with </a:t>
            </a:r>
          </a:p>
          <a:p>
            <a:pPr algn="ctr">
              <a:defRPr/>
            </a:pPr>
            <a:r>
              <a:rPr lang="en-US" sz="1600" dirty="0">
                <a:solidFill>
                  <a:srgbClr val="000000"/>
                </a:solidFill>
                <a:latin typeface="Imago" pitchFamily="2" charset="0"/>
                <a:ea typeface="ＭＳ Ｐゴシック" pitchFamily="34" charset="-128"/>
                <a:cs typeface="+mn-cs"/>
              </a:rPr>
              <a:t>ASC-US cytology, triage with HPV testing is preferred.</a:t>
            </a:r>
          </a:p>
        </p:txBody>
      </p:sp>
      <p:sp>
        <p:nvSpPr>
          <p:cNvPr id="64" name="Rectangle 63"/>
          <p:cNvSpPr/>
          <p:nvPr/>
        </p:nvSpPr>
        <p:spPr>
          <a:xfrm>
            <a:off x="512763" y="5002213"/>
            <a:ext cx="7807325" cy="6254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137160" anchor="ctr"/>
          <a:lstStyle/>
          <a:p>
            <a:pPr algn="ctr">
              <a:defRPr/>
            </a:pPr>
            <a:r>
              <a:rPr lang="en-US" i="1" dirty="0">
                <a:solidFill>
                  <a:srgbClr val="FF0000"/>
                </a:solidFill>
                <a:latin typeface="Minion" panose="02040503050201020203" pitchFamily="18" charset="0"/>
              </a:rPr>
              <a:t>The </a:t>
            </a:r>
            <a:r>
              <a:rPr lang="en-US" b="1" i="1" dirty="0">
                <a:solidFill>
                  <a:srgbClr val="FF0000"/>
                </a:solidFill>
                <a:latin typeface="Minion" pitchFamily="18" charset="0"/>
              </a:rPr>
              <a:t>cobas</a:t>
            </a:r>
            <a:r>
              <a:rPr lang="en-US" i="1" dirty="0">
                <a:solidFill>
                  <a:srgbClr val="FF0000"/>
                </a:solidFill>
                <a:latin typeface="Minion" pitchFamily="18" charset="0"/>
              </a:rPr>
              <a:t>® HPV Test provides 93.5% sensitivity for the detection of ≥CIN3 </a:t>
            </a:r>
          </a:p>
          <a:p>
            <a:pPr algn="ctr">
              <a:defRPr/>
            </a:pPr>
            <a:r>
              <a:rPr lang="en-US" i="1" dirty="0">
                <a:solidFill>
                  <a:srgbClr val="FF0000"/>
                </a:solidFill>
                <a:latin typeface="Minion" pitchFamily="18" charset="0"/>
              </a:rPr>
              <a:t>lesions in women with ASC-US cytology </a:t>
            </a:r>
          </a:p>
        </p:txBody>
      </p:sp>
      <p:sp>
        <p:nvSpPr>
          <p:cNvPr id="66" name="TextBox 65"/>
          <p:cNvSpPr txBox="1"/>
          <p:nvPr/>
        </p:nvSpPr>
        <p:spPr>
          <a:xfrm>
            <a:off x="1741488" y="527050"/>
            <a:ext cx="4846736" cy="415498"/>
          </a:xfrm>
          <a:prstGeom prst="rect">
            <a:avLst/>
          </a:prstGeom>
          <a:noFill/>
        </p:spPr>
        <p:txBody>
          <a:bodyPr wrap="square" lIns="0" bIns="0">
            <a:spAutoFit/>
          </a:bodyPr>
          <a:lstStyle/>
          <a:p>
            <a:pPr>
              <a:defRPr/>
            </a:pPr>
            <a:r>
              <a:rPr lang="en-US" sz="2400" b="1" dirty="0">
                <a:solidFill>
                  <a:srgbClr val="FF0000"/>
                </a:solidFill>
                <a:latin typeface="Imago" pitchFamily="2" charset="0"/>
                <a:ea typeface="ＭＳ Ｐゴシック" pitchFamily="34" charset="-128"/>
                <a:cs typeface="+mn-cs"/>
              </a:rPr>
              <a:t>US Guideline:  ASC-US Triage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2138" y="4926013"/>
            <a:ext cx="8483600" cy="762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137160" anchor="ctr"/>
          <a:lstStyle/>
          <a:p>
            <a:pPr algn="ctr">
              <a:defRPr/>
            </a:pPr>
            <a:r>
              <a:rPr lang="en-US" sz="2000" i="1" dirty="0">
                <a:solidFill>
                  <a:srgbClr val="FF0000"/>
                </a:solidFill>
                <a:latin typeface="Minion" pitchFamily="18" charset="0"/>
              </a:rPr>
              <a:t>The </a:t>
            </a:r>
            <a:r>
              <a:rPr lang="en-US" sz="2000" b="1" i="1" dirty="0" err="1">
                <a:solidFill>
                  <a:srgbClr val="FF0000"/>
                </a:solidFill>
                <a:latin typeface="Minion" pitchFamily="18" charset="0"/>
              </a:rPr>
              <a:t>cobas</a:t>
            </a:r>
            <a:r>
              <a:rPr lang="en-US" sz="2000" i="1" baseline="30000" dirty="0">
                <a:solidFill>
                  <a:srgbClr val="FF0000"/>
                </a:solidFill>
                <a:latin typeface="Minion" pitchFamily="18" charset="0"/>
              </a:rPr>
              <a:t>®</a:t>
            </a:r>
            <a:r>
              <a:rPr lang="en-US" sz="2000" i="1" dirty="0">
                <a:solidFill>
                  <a:srgbClr val="FF0000"/>
                </a:solidFill>
                <a:latin typeface="Minion" pitchFamily="18" charset="0"/>
              </a:rPr>
              <a:t> HPV Test allows for simultaneous genotyping of HPV 16 and 18 </a:t>
            </a:r>
          </a:p>
          <a:p>
            <a:pPr algn="ctr">
              <a:defRPr/>
            </a:pPr>
            <a:r>
              <a:rPr lang="en-US" sz="2000" i="1" dirty="0">
                <a:solidFill>
                  <a:srgbClr val="FF0000"/>
                </a:solidFill>
                <a:latin typeface="Minion" pitchFamily="18" charset="0"/>
              </a:rPr>
              <a:t>for more efficient management of HPV positive women with normal cytology. </a:t>
            </a:r>
            <a:endParaRPr lang="en-US" sz="2000" dirty="0">
              <a:solidFill>
                <a:srgbClr val="FF0000"/>
              </a:solidFill>
            </a:endParaRPr>
          </a:p>
        </p:txBody>
      </p:sp>
      <p:sp>
        <p:nvSpPr>
          <p:cNvPr id="43" name="TextBox 42"/>
          <p:cNvSpPr txBox="1"/>
          <p:nvPr/>
        </p:nvSpPr>
        <p:spPr>
          <a:xfrm>
            <a:off x="676275" y="6400800"/>
            <a:ext cx="5205413" cy="307975"/>
          </a:xfrm>
          <a:prstGeom prst="rect">
            <a:avLst/>
          </a:prstGeom>
          <a:noFill/>
        </p:spPr>
        <p:txBody>
          <a:bodyPr>
            <a:spAutoFit/>
          </a:bodyPr>
          <a:lstStyle/>
          <a:p>
            <a:pPr>
              <a:defRPr/>
            </a:pPr>
            <a:r>
              <a:rPr lang="en-US" sz="1400" dirty="0" err="1">
                <a:solidFill>
                  <a:srgbClr val="000000"/>
                </a:solidFill>
                <a:latin typeface="Imago Book"/>
                <a:ea typeface="ＭＳ Ｐゴシック" pitchFamily="34" charset="-128"/>
                <a:cs typeface="+mn-cs"/>
              </a:rPr>
              <a:t>Massad</a:t>
            </a:r>
            <a:r>
              <a:rPr lang="en-US" sz="1400" dirty="0">
                <a:solidFill>
                  <a:srgbClr val="000000"/>
                </a:solidFill>
                <a:latin typeface="Imago Book"/>
                <a:ea typeface="ＭＳ Ｐゴシック" pitchFamily="34" charset="-128"/>
                <a:cs typeface="+mn-cs"/>
              </a:rPr>
              <a:t> LS et al. J Low </a:t>
            </a:r>
            <a:r>
              <a:rPr lang="en-US" sz="1400" dirty="0" err="1">
                <a:solidFill>
                  <a:srgbClr val="000000"/>
                </a:solidFill>
                <a:latin typeface="Imago Book"/>
                <a:ea typeface="ＭＳ Ｐゴシック" pitchFamily="34" charset="-128"/>
                <a:cs typeface="+mn-cs"/>
              </a:rPr>
              <a:t>Genit</a:t>
            </a:r>
            <a:r>
              <a:rPr lang="en-US" sz="1400" dirty="0">
                <a:solidFill>
                  <a:srgbClr val="000000"/>
                </a:solidFill>
                <a:latin typeface="Imago Book"/>
                <a:ea typeface="ＭＳ Ｐゴシック" pitchFamily="34" charset="-128"/>
                <a:cs typeface="+mn-cs"/>
              </a:rPr>
              <a:t> Tract Dis 2013;17:S1</a:t>
            </a:r>
          </a:p>
        </p:txBody>
      </p:sp>
      <p:sp>
        <p:nvSpPr>
          <p:cNvPr id="6" name="Rectangle 5"/>
          <p:cNvSpPr/>
          <p:nvPr/>
        </p:nvSpPr>
        <p:spPr bwMode="auto">
          <a:xfrm>
            <a:off x="373063" y="1638300"/>
            <a:ext cx="6581775" cy="3048000"/>
          </a:xfrm>
          <a:prstGeom prst="rect">
            <a:avLst/>
          </a:prstGeom>
          <a:solidFill>
            <a:srgbClr val="EAE9E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defRPr/>
            </a:pPr>
            <a:endParaRPr lang="en-US" sz="2000">
              <a:solidFill>
                <a:srgbClr val="000000"/>
              </a:solidFill>
              <a:latin typeface="Imago" pitchFamily="2" charset="0"/>
              <a:ea typeface="ＭＳ Ｐゴシック" pitchFamily="34" charset="-128"/>
              <a:cs typeface="+mn-cs"/>
            </a:endParaRPr>
          </a:p>
        </p:txBody>
      </p:sp>
      <p:sp>
        <p:nvSpPr>
          <p:cNvPr id="8" name="Right Arrow 7"/>
          <p:cNvSpPr/>
          <p:nvPr/>
        </p:nvSpPr>
        <p:spPr bwMode="auto">
          <a:xfrm rot="1071076">
            <a:off x="3573463" y="1835150"/>
            <a:ext cx="428625" cy="236538"/>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11" name="Rounded Rectangle 10"/>
          <p:cNvSpPr/>
          <p:nvPr/>
        </p:nvSpPr>
        <p:spPr>
          <a:xfrm>
            <a:off x="1069975" y="1749425"/>
            <a:ext cx="1771650" cy="56673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3" name="TextBox 12"/>
          <p:cNvSpPr txBox="1"/>
          <p:nvPr/>
        </p:nvSpPr>
        <p:spPr>
          <a:xfrm>
            <a:off x="1152525" y="1782763"/>
            <a:ext cx="1582738" cy="70802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Repeat </a:t>
            </a:r>
            <a:r>
              <a:rPr lang="en-US" sz="1400" b="1" dirty="0" err="1">
                <a:solidFill>
                  <a:srgbClr val="000000"/>
                </a:solidFill>
                <a:latin typeface="Imago"/>
                <a:ea typeface="ＭＳ Ｐゴシック" pitchFamily="34" charset="-128"/>
                <a:cs typeface="+mn-cs"/>
              </a:rPr>
              <a:t>Cotesting</a:t>
            </a:r>
            <a:r>
              <a:rPr lang="en-US" sz="1400" b="1" dirty="0">
                <a:solidFill>
                  <a:srgbClr val="000000"/>
                </a:solidFill>
                <a:latin typeface="Imago"/>
                <a:ea typeface="ＭＳ Ｐゴシック" pitchFamily="34" charset="-128"/>
                <a:cs typeface="+mn-cs"/>
              </a:rPr>
              <a:t> </a:t>
            </a:r>
          </a:p>
          <a:p>
            <a:pPr algn="ctr">
              <a:defRPr/>
            </a:pPr>
            <a:r>
              <a:rPr lang="en-US" sz="1200" dirty="0">
                <a:solidFill>
                  <a:srgbClr val="000000"/>
                </a:solidFill>
                <a:latin typeface="Imago"/>
                <a:ea typeface="ＭＳ Ｐゴシック" pitchFamily="34" charset="-128"/>
                <a:cs typeface="+mn-cs"/>
              </a:rPr>
              <a:t>@ 1 Year Acceptable</a:t>
            </a:r>
          </a:p>
        </p:txBody>
      </p:sp>
      <p:sp>
        <p:nvSpPr>
          <p:cNvPr id="14" name="Rounded Rectangle 13"/>
          <p:cNvSpPr/>
          <p:nvPr/>
        </p:nvSpPr>
        <p:spPr>
          <a:xfrm>
            <a:off x="4111625" y="1749425"/>
            <a:ext cx="1770063" cy="558800"/>
          </a:xfrm>
          <a:prstGeom prst="roundRect">
            <a:avLst/>
          </a:prstGeom>
          <a:solidFill>
            <a:srgbClr val="DAD9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7" name="TextBox 16"/>
          <p:cNvSpPr txBox="1"/>
          <p:nvPr/>
        </p:nvSpPr>
        <p:spPr>
          <a:xfrm>
            <a:off x="4192588" y="1774825"/>
            <a:ext cx="1582737" cy="49212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HPV DNA Typing</a:t>
            </a:r>
          </a:p>
          <a:p>
            <a:pPr algn="ctr">
              <a:defRPr/>
            </a:pPr>
            <a:r>
              <a:rPr lang="en-US" sz="1200" dirty="0">
                <a:solidFill>
                  <a:srgbClr val="000000"/>
                </a:solidFill>
                <a:latin typeface="Imago"/>
                <a:ea typeface="ＭＳ Ｐゴシック" pitchFamily="34" charset="-128"/>
                <a:cs typeface="+mn-cs"/>
              </a:rPr>
              <a:t>Acceptable</a:t>
            </a:r>
          </a:p>
        </p:txBody>
      </p:sp>
      <p:sp>
        <p:nvSpPr>
          <p:cNvPr id="18" name="Rounded Rectangle 17"/>
          <p:cNvSpPr/>
          <p:nvPr/>
        </p:nvSpPr>
        <p:spPr>
          <a:xfrm>
            <a:off x="2574925" y="3303588"/>
            <a:ext cx="1770063" cy="358775"/>
          </a:xfrm>
          <a:prstGeom prst="roundRect">
            <a:avLst/>
          </a:prstGeom>
          <a:solidFill>
            <a:srgbClr val="DAD9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19" name="TextBox 18"/>
          <p:cNvSpPr txBox="1"/>
          <p:nvPr/>
        </p:nvSpPr>
        <p:spPr>
          <a:xfrm>
            <a:off x="2673350" y="3324225"/>
            <a:ext cx="1582738" cy="30797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Colposcopy</a:t>
            </a:r>
          </a:p>
        </p:txBody>
      </p:sp>
      <p:sp>
        <p:nvSpPr>
          <p:cNvPr id="23" name="Rounded Rectangle 22"/>
          <p:cNvSpPr/>
          <p:nvPr/>
        </p:nvSpPr>
        <p:spPr>
          <a:xfrm>
            <a:off x="2574925" y="3979863"/>
            <a:ext cx="1770063" cy="555625"/>
          </a:xfrm>
          <a:prstGeom prst="roundRect">
            <a:avLst/>
          </a:prstGeom>
          <a:solidFill>
            <a:srgbClr val="6B9CB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24" name="TextBox 23"/>
          <p:cNvSpPr txBox="1"/>
          <p:nvPr/>
        </p:nvSpPr>
        <p:spPr>
          <a:xfrm>
            <a:off x="2673350" y="4002088"/>
            <a:ext cx="1582738" cy="738187"/>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Manage per ASCCP Guideline</a:t>
            </a:r>
          </a:p>
        </p:txBody>
      </p:sp>
      <p:sp>
        <p:nvSpPr>
          <p:cNvPr id="25" name="Rounded Rectangle 24"/>
          <p:cNvSpPr/>
          <p:nvPr/>
        </p:nvSpPr>
        <p:spPr>
          <a:xfrm>
            <a:off x="4598988" y="3997325"/>
            <a:ext cx="1770062" cy="554038"/>
          </a:xfrm>
          <a:prstGeom prst="roundRect">
            <a:avLst/>
          </a:prstGeom>
          <a:solidFill>
            <a:srgbClr val="6B9CB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ndParaRPr>
          </a:p>
        </p:txBody>
      </p:sp>
      <p:sp>
        <p:nvSpPr>
          <p:cNvPr id="26" name="TextBox 25"/>
          <p:cNvSpPr txBox="1"/>
          <p:nvPr/>
        </p:nvSpPr>
        <p:spPr>
          <a:xfrm>
            <a:off x="4697413" y="4017963"/>
            <a:ext cx="1582737" cy="739775"/>
          </a:xfrm>
          <a:prstGeom prst="rect">
            <a:avLst/>
          </a:prstGeom>
          <a:noFill/>
        </p:spPr>
        <p:txBody>
          <a:bodyPr>
            <a:spAutoFit/>
          </a:bodyPr>
          <a:lstStyle/>
          <a:p>
            <a:pPr algn="ctr">
              <a:defRPr/>
            </a:pPr>
            <a:r>
              <a:rPr lang="en-US" sz="1400" b="1" dirty="0">
                <a:solidFill>
                  <a:srgbClr val="000000"/>
                </a:solidFill>
                <a:latin typeface="Imago"/>
                <a:ea typeface="ＭＳ Ｐゴシック" pitchFamily="34" charset="-128"/>
                <a:cs typeface="+mn-cs"/>
              </a:rPr>
              <a:t>Manage per ASCCP Guideline</a:t>
            </a:r>
          </a:p>
        </p:txBody>
      </p:sp>
      <p:sp>
        <p:nvSpPr>
          <p:cNvPr id="29" name="Right Arrow 28"/>
          <p:cNvSpPr/>
          <p:nvPr/>
        </p:nvSpPr>
        <p:spPr bwMode="auto">
          <a:xfrm rot="20528924" flipH="1">
            <a:off x="2947988" y="1843088"/>
            <a:ext cx="428625" cy="23653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 name="TextBox 2"/>
          <p:cNvSpPr txBox="1"/>
          <p:nvPr/>
        </p:nvSpPr>
        <p:spPr>
          <a:xfrm>
            <a:off x="669925" y="2562225"/>
            <a:ext cx="1471613" cy="461963"/>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Cytology Negative </a:t>
            </a:r>
            <a:br>
              <a:rPr lang="en-US" sz="1200" dirty="0">
                <a:solidFill>
                  <a:srgbClr val="000000"/>
                </a:solidFill>
                <a:latin typeface="Imago Book"/>
                <a:ea typeface="ＭＳ Ｐゴシック" pitchFamily="34" charset="-128"/>
                <a:cs typeface="+mn-cs"/>
              </a:rPr>
            </a:br>
            <a:r>
              <a:rPr lang="en-US" sz="1200" dirty="0">
                <a:solidFill>
                  <a:srgbClr val="000000"/>
                </a:solidFill>
                <a:latin typeface="Imago Book"/>
                <a:ea typeface="ＭＳ Ｐゴシック" pitchFamily="34" charset="-128"/>
                <a:cs typeface="+mn-cs"/>
              </a:rPr>
              <a:t>and HPV Negative</a:t>
            </a:r>
          </a:p>
        </p:txBody>
      </p:sp>
      <p:sp>
        <p:nvSpPr>
          <p:cNvPr id="20" name="TextBox 19"/>
          <p:cNvSpPr txBox="1"/>
          <p:nvPr/>
        </p:nvSpPr>
        <p:spPr>
          <a:xfrm>
            <a:off x="669925" y="3214688"/>
            <a:ext cx="1463675" cy="460375"/>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Repeat Co-testing </a:t>
            </a:r>
          </a:p>
          <a:p>
            <a:pPr algn="ctr">
              <a:defRPr/>
            </a:pPr>
            <a:r>
              <a:rPr lang="en-US" sz="1200" dirty="0">
                <a:solidFill>
                  <a:srgbClr val="000000"/>
                </a:solidFill>
                <a:latin typeface="Imago Book"/>
                <a:ea typeface="ＭＳ Ｐゴシック" pitchFamily="34" charset="-128"/>
                <a:cs typeface="+mn-cs"/>
              </a:rPr>
              <a:t>@ 3 years</a:t>
            </a:r>
          </a:p>
        </p:txBody>
      </p:sp>
      <p:sp>
        <p:nvSpPr>
          <p:cNvPr id="21" name="TextBox 20"/>
          <p:cNvSpPr txBox="1"/>
          <p:nvPr/>
        </p:nvSpPr>
        <p:spPr>
          <a:xfrm>
            <a:off x="1992313" y="2562225"/>
            <a:ext cx="1065212" cy="646113"/>
          </a:xfrm>
          <a:prstGeom prst="rect">
            <a:avLst/>
          </a:prstGeom>
          <a:noFill/>
        </p:spPr>
        <p:txBody>
          <a:bodyPr>
            <a:spAutoFit/>
          </a:bodyPr>
          <a:lstStyle/>
          <a:p>
            <a:pPr algn="ctr">
              <a:defRPr/>
            </a:pPr>
            <a:r>
              <a:rPr lang="en-US" sz="1200" dirty="0">
                <a:solidFill>
                  <a:srgbClr val="000000"/>
                </a:solidFill>
                <a:latin typeface="Imago Book"/>
                <a:ea typeface="ＭＳ Ｐゴシック" pitchFamily="34" charset="-128"/>
              </a:rPr>
              <a:t>≥ ASC or HPV Positive</a:t>
            </a:r>
            <a:endParaRPr lang="en-US" sz="1200" dirty="0">
              <a:solidFill>
                <a:srgbClr val="000000"/>
              </a:solidFill>
              <a:latin typeface="Imago Book"/>
              <a:ea typeface="ＭＳ Ｐゴシック" pitchFamily="34" charset="-128"/>
              <a:cs typeface="+mn-cs"/>
            </a:endParaRPr>
          </a:p>
        </p:txBody>
      </p:sp>
      <p:sp>
        <p:nvSpPr>
          <p:cNvPr id="31" name="Right Arrow 30"/>
          <p:cNvSpPr/>
          <p:nvPr/>
        </p:nvSpPr>
        <p:spPr bwMode="auto">
          <a:xfrm rot="18997440" flipH="1">
            <a:off x="1468438" y="2366963"/>
            <a:ext cx="222250" cy="236537"/>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2" name="Right Arrow 31"/>
          <p:cNvSpPr/>
          <p:nvPr/>
        </p:nvSpPr>
        <p:spPr bwMode="auto">
          <a:xfrm rot="2602560">
            <a:off x="2239963" y="2371725"/>
            <a:ext cx="233362"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3" name="Right Arrow 32"/>
          <p:cNvSpPr/>
          <p:nvPr/>
        </p:nvSpPr>
        <p:spPr bwMode="auto">
          <a:xfrm rot="5400000">
            <a:off x="1277938" y="3028950"/>
            <a:ext cx="236538" cy="21748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4" name="Right Arrow 33"/>
          <p:cNvSpPr/>
          <p:nvPr/>
        </p:nvSpPr>
        <p:spPr bwMode="auto">
          <a:xfrm rot="2602560">
            <a:off x="2505075" y="3008313"/>
            <a:ext cx="238125" cy="236537"/>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36" name="TextBox 35"/>
          <p:cNvSpPr txBox="1"/>
          <p:nvPr/>
        </p:nvSpPr>
        <p:spPr>
          <a:xfrm flipH="1">
            <a:off x="4986338" y="2570163"/>
            <a:ext cx="1011237" cy="461962"/>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rPr>
              <a:t>HPV 16 and</a:t>
            </a:r>
            <a:br>
              <a:rPr lang="en-US" sz="1200" dirty="0">
                <a:solidFill>
                  <a:srgbClr val="000000"/>
                </a:solidFill>
                <a:latin typeface="Imago Book"/>
                <a:ea typeface="ＭＳ Ｐゴシック" pitchFamily="34" charset="-128"/>
              </a:rPr>
            </a:br>
            <a:r>
              <a:rPr lang="en-US" sz="1200" dirty="0">
                <a:solidFill>
                  <a:srgbClr val="000000"/>
                </a:solidFill>
                <a:latin typeface="Imago Book"/>
                <a:ea typeface="ＭＳ Ｐゴシック" pitchFamily="34" charset="-128"/>
              </a:rPr>
              <a:t>18 Negative</a:t>
            </a:r>
            <a:endParaRPr lang="en-US" sz="1200" dirty="0">
              <a:solidFill>
                <a:srgbClr val="000000"/>
              </a:solidFill>
              <a:latin typeface="Imago Book"/>
              <a:ea typeface="ＭＳ Ｐゴシック" pitchFamily="34" charset="-128"/>
              <a:cs typeface="+mn-cs"/>
            </a:endParaRPr>
          </a:p>
        </p:txBody>
      </p:sp>
      <p:sp>
        <p:nvSpPr>
          <p:cNvPr id="37" name="TextBox 36"/>
          <p:cNvSpPr txBox="1"/>
          <p:nvPr/>
        </p:nvSpPr>
        <p:spPr>
          <a:xfrm flipH="1">
            <a:off x="4764088" y="3222625"/>
            <a:ext cx="1463675" cy="461963"/>
          </a:xfrm>
          <a:prstGeom prst="rect">
            <a:avLst/>
          </a:prstGeom>
          <a:noFill/>
        </p:spPr>
        <p:txBody>
          <a:bodyPr wrap="none">
            <a:spAutoFit/>
          </a:bodyPr>
          <a:lstStyle/>
          <a:p>
            <a:pPr algn="ctr">
              <a:defRPr/>
            </a:pPr>
            <a:r>
              <a:rPr lang="en-US" sz="1200" dirty="0">
                <a:solidFill>
                  <a:srgbClr val="000000"/>
                </a:solidFill>
                <a:latin typeface="Imago Book"/>
                <a:ea typeface="ＭＳ Ｐゴシック" pitchFamily="34" charset="-128"/>
                <a:cs typeface="+mn-cs"/>
              </a:rPr>
              <a:t>Repeat Co-testing </a:t>
            </a:r>
          </a:p>
          <a:p>
            <a:pPr algn="ctr">
              <a:defRPr/>
            </a:pPr>
            <a:r>
              <a:rPr lang="en-US" sz="1200" dirty="0">
                <a:solidFill>
                  <a:srgbClr val="000000"/>
                </a:solidFill>
                <a:latin typeface="Imago Book"/>
                <a:ea typeface="ＭＳ Ｐゴシック" pitchFamily="34" charset="-128"/>
                <a:cs typeface="+mn-cs"/>
              </a:rPr>
              <a:t>@ 1 year</a:t>
            </a:r>
          </a:p>
        </p:txBody>
      </p:sp>
      <p:sp>
        <p:nvSpPr>
          <p:cNvPr id="38" name="TextBox 37"/>
          <p:cNvSpPr txBox="1"/>
          <p:nvPr/>
        </p:nvSpPr>
        <p:spPr>
          <a:xfrm flipH="1">
            <a:off x="3863975" y="2570163"/>
            <a:ext cx="935038" cy="457200"/>
          </a:xfrm>
          <a:prstGeom prst="rect">
            <a:avLst/>
          </a:prstGeom>
          <a:noFill/>
        </p:spPr>
        <p:txBody>
          <a:bodyPr>
            <a:spAutoFit/>
          </a:bodyPr>
          <a:lstStyle/>
          <a:p>
            <a:pPr algn="ctr">
              <a:defRPr/>
            </a:pPr>
            <a:r>
              <a:rPr lang="en-US" sz="1200" dirty="0">
                <a:solidFill>
                  <a:srgbClr val="000000"/>
                </a:solidFill>
                <a:latin typeface="Imago Book"/>
                <a:ea typeface="ＭＳ Ｐゴシック" pitchFamily="34" charset="-128"/>
              </a:rPr>
              <a:t>HPV 16 or</a:t>
            </a:r>
            <a:br>
              <a:rPr lang="en-US" sz="1200" dirty="0">
                <a:solidFill>
                  <a:srgbClr val="000000"/>
                </a:solidFill>
                <a:latin typeface="Imago Book"/>
                <a:ea typeface="ＭＳ Ｐゴシック" pitchFamily="34" charset="-128"/>
              </a:rPr>
            </a:br>
            <a:r>
              <a:rPr lang="en-US" sz="1200" dirty="0">
                <a:solidFill>
                  <a:srgbClr val="000000"/>
                </a:solidFill>
                <a:latin typeface="Imago Book"/>
                <a:ea typeface="ＭＳ Ｐゴシック" pitchFamily="34" charset="-128"/>
              </a:rPr>
              <a:t>18 Positive</a:t>
            </a:r>
            <a:endParaRPr lang="en-US" sz="1200" dirty="0">
              <a:solidFill>
                <a:srgbClr val="000000"/>
              </a:solidFill>
              <a:latin typeface="Imago Book"/>
              <a:ea typeface="ＭＳ Ｐゴシック" pitchFamily="34" charset="-128"/>
              <a:cs typeface="+mn-cs"/>
            </a:endParaRPr>
          </a:p>
        </p:txBody>
      </p:sp>
      <p:sp>
        <p:nvSpPr>
          <p:cNvPr id="39" name="Right Arrow 38"/>
          <p:cNvSpPr/>
          <p:nvPr/>
        </p:nvSpPr>
        <p:spPr bwMode="auto">
          <a:xfrm rot="2602560">
            <a:off x="5208588" y="2371725"/>
            <a:ext cx="209550"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0" name="Right Arrow 39"/>
          <p:cNvSpPr/>
          <p:nvPr/>
        </p:nvSpPr>
        <p:spPr bwMode="auto">
          <a:xfrm rot="18997440" flipH="1">
            <a:off x="4440238" y="2373313"/>
            <a:ext cx="214312"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2" name="Right Arrow 41"/>
          <p:cNvSpPr/>
          <p:nvPr/>
        </p:nvSpPr>
        <p:spPr bwMode="auto">
          <a:xfrm rot="18997440" flipH="1">
            <a:off x="4170363" y="3009900"/>
            <a:ext cx="219075" cy="234950"/>
          </a:xfrm>
          <a:prstGeom prst="rightArrow">
            <a:avLst>
              <a:gd name="adj1" fmla="val 53202"/>
              <a:gd name="adj2" fmla="val 50000"/>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4" name="Right Arrow 43"/>
          <p:cNvSpPr/>
          <p:nvPr/>
        </p:nvSpPr>
        <p:spPr bwMode="auto">
          <a:xfrm rot="5400000">
            <a:off x="5361782" y="3032919"/>
            <a:ext cx="228600" cy="217487"/>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5" name="Right Arrow 44"/>
          <p:cNvSpPr/>
          <p:nvPr/>
        </p:nvSpPr>
        <p:spPr bwMode="auto">
          <a:xfrm rot="5400000">
            <a:off x="3340100" y="3722688"/>
            <a:ext cx="238125" cy="219075"/>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6" name="Right Arrow 45"/>
          <p:cNvSpPr/>
          <p:nvPr/>
        </p:nvSpPr>
        <p:spPr bwMode="auto">
          <a:xfrm rot="5400000">
            <a:off x="5373688" y="3714750"/>
            <a:ext cx="220662" cy="217488"/>
          </a:xfrm>
          <a:prstGeom prst="rightArrow">
            <a:avLst/>
          </a:prstGeom>
          <a:solidFill>
            <a:srgbClr val="00925B">
              <a:alpha val="50000"/>
            </a:srgbClr>
          </a:solidFill>
          <a:ln w="25400" cap="flat" cmpd="sng" algn="ctr">
            <a:noFill/>
            <a:prstDash val="solid"/>
          </a:ln>
          <a:effectLst/>
        </p:spPr>
        <p:txBody>
          <a:bodyPr anchor="ctr"/>
          <a:lstStyle/>
          <a:p>
            <a:pPr algn="ctr" fontAlgn="auto">
              <a:spcBef>
                <a:spcPts val="0"/>
              </a:spcBef>
              <a:spcAft>
                <a:spcPts val="0"/>
              </a:spcAft>
              <a:defRPr/>
            </a:pPr>
            <a:endParaRPr lang="en-US" sz="1400" kern="0">
              <a:solidFill>
                <a:srgbClr val="FFFFFF"/>
              </a:solidFill>
              <a:latin typeface="Imago"/>
              <a:ea typeface="ＭＳ Ｐゴシック" pitchFamily="34" charset="-128"/>
            </a:endParaRPr>
          </a:p>
        </p:txBody>
      </p:sp>
      <p:sp>
        <p:nvSpPr>
          <p:cNvPr id="48" name="TextBox 47"/>
          <p:cNvSpPr txBox="1"/>
          <p:nvPr/>
        </p:nvSpPr>
        <p:spPr>
          <a:xfrm>
            <a:off x="7026275" y="1992313"/>
            <a:ext cx="1925638" cy="2800350"/>
          </a:xfrm>
          <a:prstGeom prst="rect">
            <a:avLst/>
          </a:prstGeom>
          <a:noFill/>
        </p:spPr>
        <p:txBody>
          <a:bodyPr>
            <a:spAutoFit/>
          </a:bodyPr>
          <a:lstStyle/>
          <a:p>
            <a:pPr algn="ctr">
              <a:defRPr/>
            </a:pPr>
            <a:r>
              <a:rPr lang="en-US" sz="1600" dirty="0">
                <a:solidFill>
                  <a:srgbClr val="000000"/>
                </a:solidFill>
                <a:latin typeface="Imago" pitchFamily="2" charset="0"/>
                <a:ea typeface="ＭＳ Ｐゴシック" pitchFamily="34" charset="-128"/>
                <a:cs typeface="+mn-cs"/>
              </a:rPr>
              <a:t>In women ages 30+ with normal cytology, HPV DNA testing with 16/18 genotyping allows for closer follow-up of women at highest risk, while allowing women at lower risk to avoid immediate follow-up.</a:t>
            </a:r>
          </a:p>
        </p:txBody>
      </p:sp>
      <p:sp>
        <p:nvSpPr>
          <p:cNvPr id="65" name="TextBox 64"/>
          <p:cNvSpPr txBox="1"/>
          <p:nvPr/>
        </p:nvSpPr>
        <p:spPr>
          <a:xfrm>
            <a:off x="2749550" y="635000"/>
            <a:ext cx="4205288" cy="415498"/>
          </a:xfrm>
          <a:prstGeom prst="rect">
            <a:avLst/>
          </a:prstGeom>
          <a:noFill/>
        </p:spPr>
        <p:txBody>
          <a:bodyPr lIns="0" bIns="0">
            <a:spAutoFit/>
          </a:bodyPr>
          <a:lstStyle/>
          <a:p>
            <a:pPr>
              <a:defRPr/>
            </a:pPr>
            <a:r>
              <a:rPr lang="en-US" sz="2400" b="1" dirty="0">
                <a:solidFill>
                  <a:srgbClr val="FF0000"/>
                </a:solidFill>
                <a:latin typeface="Imago" pitchFamily="2" charset="0"/>
                <a:ea typeface="ＭＳ Ｐゴシック" pitchFamily="34" charset="-128"/>
                <a:cs typeface="+mn-cs"/>
              </a:rPr>
              <a:t>US Guideline:  Co-Testing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611560" y="1268760"/>
            <a:ext cx="7772400" cy="1500187"/>
          </a:xfrm>
        </p:spPr>
        <p:txBody>
          <a:bodyPr>
            <a:normAutofit/>
          </a:bodyPr>
          <a:lstStyle/>
          <a:p>
            <a:pPr algn="ctr"/>
            <a:r>
              <a:rPr lang="tr-TR" sz="2800" b="1" dirty="0" err="1">
                <a:solidFill>
                  <a:srgbClr val="FF0000"/>
                </a:solidFill>
              </a:rPr>
              <a:t>Sitolojik</a:t>
            </a:r>
            <a:r>
              <a:rPr lang="tr-TR" sz="2800" b="1" dirty="0">
                <a:solidFill>
                  <a:srgbClr val="FF0000"/>
                </a:solidFill>
              </a:rPr>
              <a:t> Anormalliklerin Yönetiminde HPV</a:t>
            </a:r>
          </a:p>
        </p:txBody>
      </p:sp>
      <p:pic>
        <p:nvPicPr>
          <p:cNvPr id="6" name="Resim 5"/>
          <p:cNvPicPr>
            <a:picLocks noChangeAspect="1"/>
          </p:cNvPicPr>
          <p:nvPr/>
        </p:nvPicPr>
        <p:blipFill>
          <a:blip r:embed="rId2" cstate="print"/>
          <a:stretch>
            <a:fillRect/>
          </a:stretch>
        </p:blipFill>
        <p:spPr>
          <a:xfrm>
            <a:off x="1547664" y="3429000"/>
            <a:ext cx="6323013" cy="1614033"/>
          </a:xfrm>
          <a:prstGeom prst="rect">
            <a:avLst/>
          </a:prstGeom>
        </p:spPr>
      </p:pic>
    </p:spTree>
    <p:extLst>
      <p:ext uri="{BB962C8B-B14F-4D97-AF65-F5344CB8AC3E}">
        <p14:creationId xmlns:p14="http://schemas.microsoft.com/office/powerpoint/2010/main" val="3190340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Resim 1"/>
          <p:cNvPicPr>
            <a:picLocks noChangeAspect="1"/>
          </p:cNvPicPr>
          <p:nvPr/>
        </p:nvPicPr>
        <p:blipFill>
          <a:blip r:embed="rId2" cstate="print"/>
          <a:srcRect/>
          <a:stretch>
            <a:fillRect/>
          </a:stretch>
        </p:blipFill>
        <p:spPr bwMode="auto">
          <a:xfrm>
            <a:off x="1344613" y="1366838"/>
            <a:ext cx="6342062" cy="5248275"/>
          </a:xfrm>
          <a:prstGeom prst="rect">
            <a:avLst/>
          </a:prstGeom>
          <a:noFill/>
          <a:ln w="9525">
            <a:noFill/>
            <a:miter lim="800000"/>
            <a:headEnd/>
            <a:tailEnd/>
          </a:ln>
        </p:spPr>
      </p:pic>
      <p:sp>
        <p:nvSpPr>
          <p:cNvPr id="66563" name="Unvan 2"/>
          <p:cNvSpPr>
            <a:spLocks noGrp="1"/>
          </p:cNvSpPr>
          <p:nvPr>
            <p:ph type="title"/>
          </p:nvPr>
        </p:nvSpPr>
        <p:spPr/>
        <p:txBody>
          <a:bodyPr/>
          <a:lstStyle/>
          <a:p>
            <a:r>
              <a:rPr lang="tr-TR" b="1" dirty="0">
                <a:solidFill>
                  <a:srgbClr val="FF0000"/>
                </a:solidFill>
              </a:rPr>
              <a:t>Yetersiz Sitoloji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defRPr/>
            </a:pPr>
            <a:r>
              <a:rPr lang="tr-TR" sz="4000" b="1" dirty="0">
                <a:solidFill>
                  <a:srgbClr val="FF0000"/>
                </a:solidFill>
              </a:rPr>
              <a:t>Sitoloji Negatif fakat EC/TZ </a:t>
            </a:r>
            <a:r>
              <a:rPr lang="tr-TR" sz="4000" b="1" dirty="0" err="1">
                <a:solidFill>
                  <a:srgbClr val="FF0000"/>
                </a:solidFill>
              </a:rPr>
              <a:t>Komponenti</a:t>
            </a:r>
            <a:r>
              <a:rPr lang="tr-TR" sz="4000" b="1" dirty="0">
                <a:solidFill>
                  <a:srgbClr val="FF0000"/>
                </a:solidFill>
              </a:rPr>
              <a:t> Yetersiz </a:t>
            </a:r>
          </a:p>
        </p:txBody>
      </p:sp>
      <p:pic>
        <p:nvPicPr>
          <p:cNvPr id="67587" name="İçerik Yer Tutucusu 3"/>
          <p:cNvPicPr>
            <a:picLocks noGrp="1" noChangeAspect="1"/>
          </p:cNvPicPr>
          <p:nvPr>
            <p:ph idx="1"/>
          </p:nvPr>
        </p:nvPicPr>
        <p:blipFill>
          <a:blip r:embed="rId2" cstate="print"/>
          <a:srcRect/>
          <a:stretch>
            <a:fillRect/>
          </a:stretch>
        </p:blipFill>
        <p:spPr>
          <a:xfrm>
            <a:off x="1874838" y="1825625"/>
            <a:ext cx="5394325" cy="43513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eaLnBrk="1" hangingPunct="1"/>
            <a:r>
              <a:rPr lang="tr-TR" sz="4000" b="1" dirty="0">
                <a:solidFill>
                  <a:srgbClr val="FF0000"/>
                </a:solidFill>
              </a:rPr>
              <a:t>Sitoloji Tabanlı Taramanın Sorunları</a:t>
            </a:r>
          </a:p>
        </p:txBody>
      </p:sp>
      <p:sp>
        <p:nvSpPr>
          <p:cNvPr id="15363" name="2 İçerik Yer Tutucusu"/>
          <p:cNvSpPr>
            <a:spLocks noGrp="1"/>
          </p:cNvSpPr>
          <p:nvPr>
            <p:ph idx="1"/>
          </p:nvPr>
        </p:nvSpPr>
        <p:spPr/>
        <p:txBody>
          <a:bodyPr rtlCol="0">
            <a:normAutofit fontScale="77500" lnSpcReduction="20000"/>
          </a:bodyPr>
          <a:lstStyle/>
          <a:p>
            <a:pPr eaLnBrk="1" fontAlgn="auto" hangingPunct="1">
              <a:spcAft>
                <a:spcPts val="0"/>
              </a:spcAft>
              <a:defRPr/>
            </a:pPr>
            <a:r>
              <a:rPr lang="tr-TR" dirty="0"/>
              <a:t>Çok zor ve kompleks bir halk sağlığı hizmetidir.</a:t>
            </a:r>
          </a:p>
          <a:p>
            <a:pPr eaLnBrk="1" fontAlgn="auto" hangingPunct="1">
              <a:spcAft>
                <a:spcPts val="0"/>
              </a:spcAft>
              <a:defRPr/>
            </a:pPr>
            <a:endParaRPr lang="tr-TR" dirty="0"/>
          </a:p>
          <a:p>
            <a:pPr eaLnBrk="1" fontAlgn="auto" hangingPunct="1">
              <a:spcAft>
                <a:spcPts val="0"/>
              </a:spcAft>
              <a:defRPr/>
            </a:pPr>
            <a:r>
              <a:rPr lang="tr-TR" dirty="0"/>
              <a:t>Bilimsel Yetersizlikler </a:t>
            </a:r>
          </a:p>
          <a:p>
            <a:pPr eaLnBrk="1" fontAlgn="auto" hangingPunct="1">
              <a:spcAft>
                <a:spcPts val="0"/>
              </a:spcAft>
              <a:defRPr/>
            </a:pPr>
            <a:endParaRPr lang="tr-TR" dirty="0"/>
          </a:p>
          <a:p>
            <a:pPr lvl="1" eaLnBrk="1" fontAlgn="auto" hangingPunct="1">
              <a:spcAft>
                <a:spcPts val="0"/>
              </a:spcAft>
              <a:defRPr/>
            </a:pPr>
            <a:r>
              <a:rPr lang="en-US" dirty="0"/>
              <a:t>CIN2+ le</a:t>
            </a:r>
            <a:r>
              <a:rPr lang="tr-TR" dirty="0" err="1"/>
              <a:t>zy</a:t>
            </a:r>
            <a:r>
              <a:rPr lang="en-US" dirty="0"/>
              <a:t>on</a:t>
            </a:r>
            <a:r>
              <a:rPr lang="tr-TR" dirty="0" err="1"/>
              <a:t>lar</a:t>
            </a:r>
            <a:r>
              <a:rPr lang="tr-TR" dirty="0"/>
              <a:t> için</a:t>
            </a:r>
            <a:r>
              <a:rPr lang="en-US" dirty="0"/>
              <a:t> </a:t>
            </a:r>
            <a:r>
              <a:rPr lang="tr-TR" dirty="0"/>
              <a:t>tek bir</a:t>
            </a:r>
            <a:r>
              <a:rPr lang="en-US" dirty="0"/>
              <a:t> pap-test</a:t>
            </a:r>
            <a:r>
              <a:rPr lang="tr-TR" dirty="0"/>
              <a:t>in se</a:t>
            </a:r>
            <a:r>
              <a:rPr lang="en-US" dirty="0" err="1"/>
              <a:t>nsitivit</a:t>
            </a:r>
            <a:r>
              <a:rPr lang="tr-TR" dirty="0"/>
              <a:t>esi çok düşüktür.</a:t>
            </a:r>
          </a:p>
          <a:p>
            <a:pPr lvl="1" eaLnBrk="1" fontAlgn="auto" hangingPunct="1">
              <a:spcAft>
                <a:spcPts val="0"/>
              </a:spcAft>
              <a:buFont typeface="Georgia" pitchFamily="18" charset="0"/>
              <a:buNone/>
              <a:defRPr/>
            </a:pPr>
            <a:endParaRPr lang="tr-TR" dirty="0"/>
          </a:p>
          <a:p>
            <a:pPr lvl="1" eaLnBrk="1" fontAlgn="auto" hangingPunct="1">
              <a:spcAft>
                <a:spcPts val="0"/>
              </a:spcAft>
              <a:defRPr/>
            </a:pPr>
            <a:r>
              <a:rPr lang="en-US" u="sng" dirty="0">
                <a:solidFill>
                  <a:srgbClr val="FF0000"/>
                </a:solidFill>
              </a:rPr>
              <a:t>Pap-test</a:t>
            </a:r>
            <a:r>
              <a:rPr lang="tr-TR" u="sng" dirty="0">
                <a:solidFill>
                  <a:srgbClr val="FF0000"/>
                </a:solidFill>
              </a:rPr>
              <a:t>in yanlış negatiflik oranı çok yüksektir.</a:t>
            </a:r>
          </a:p>
          <a:p>
            <a:pPr lvl="1" eaLnBrk="1" fontAlgn="auto" hangingPunct="1">
              <a:spcAft>
                <a:spcPts val="0"/>
              </a:spcAft>
              <a:buFont typeface="Georgia" pitchFamily="18" charset="0"/>
              <a:buNone/>
              <a:defRPr/>
            </a:pPr>
            <a:r>
              <a:rPr lang="tr-TR" dirty="0"/>
              <a:t> </a:t>
            </a:r>
          </a:p>
          <a:p>
            <a:pPr lvl="1" eaLnBrk="1" fontAlgn="auto" hangingPunct="1">
              <a:spcAft>
                <a:spcPts val="0"/>
              </a:spcAft>
              <a:defRPr/>
            </a:pPr>
            <a:r>
              <a:rPr lang="tr-TR" u="sng" dirty="0">
                <a:solidFill>
                  <a:srgbClr val="FF0000"/>
                </a:solidFill>
              </a:rPr>
              <a:t>P</a:t>
            </a:r>
            <a:r>
              <a:rPr lang="en-US" u="sng" dirty="0" err="1">
                <a:solidFill>
                  <a:srgbClr val="FF0000"/>
                </a:solidFill>
              </a:rPr>
              <a:t>ap</a:t>
            </a:r>
            <a:r>
              <a:rPr lang="en-US" u="sng" dirty="0">
                <a:solidFill>
                  <a:srgbClr val="FF0000"/>
                </a:solidFill>
              </a:rPr>
              <a:t>-test</a:t>
            </a:r>
            <a:r>
              <a:rPr lang="tr-TR" u="sng" dirty="0">
                <a:solidFill>
                  <a:srgbClr val="FF0000"/>
                </a:solidFill>
              </a:rPr>
              <a:t>in </a:t>
            </a:r>
            <a:r>
              <a:rPr lang="tr-TR" u="sng" dirty="0" err="1">
                <a:solidFill>
                  <a:srgbClr val="FF0000"/>
                </a:solidFill>
              </a:rPr>
              <a:t>tekrarlanabilirliği</a:t>
            </a:r>
            <a:r>
              <a:rPr lang="tr-TR" u="sng" dirty="0">
                <a:solidFill>
                  <a:srgbClr val="FF0000"/>
                </a:solidFill>
              </a:rPr>
              <a:t> düşüktür.</a:t>
            </a:r>
          </a:p>
          <a:p>
            <a:pPr lvl="1" eaLnBrk="1" fontAlgn="auto" hangingPunct="1">
              <a:spcAft>
                <a:spcPts val="0"/>
              </a:spcAft>
              <a:buFont typeface="Georgia" pitchFamily="18" charset="0"/>
              <a:buNone/>
              <a:defRPr/>
            </a:pPr>
            <a:endParaRPr lang="tr-TR" dirty="0"/>
          </a:p>
          <a:p>
            <a:pPr lvl="1" eaLnBrk="1" fontAlgn="auto" hangingPunct="1">
              <a:spcAft>
                <a:spcPts val="0"/>
              </a:spcAft>
              <a:defRPr/>
            </a:pPr>
            <a:r>
              <a:rPr lang="en-US" dirty="0"/>
              <a:t>Pap-test </a:t>
            </a:r>
            <a:r>
              <a:rPr lang="tr-TR" dirty="0" err="1"/>
              <a:t>servikal</a:t>
            </a:r>
            <a:r>
              <a:rPr lang="tr-TR" dirty="0"/>
              <a:t> </a:t>
            </a:r>
            <a:r>
              <a:rPr lang="en-US" dirty="0"/>
              <a:t>adeno</a:t>
            </a:r>
            <a:r>
              <a:rPr lang="tr-TR" dirty="0"/>
              <a:t>k</a:t>
            </a:r>
            <a:r>
              <a:rPr lang="en-US" dirty="0" err="1"/>
              <a:t>ar</a:t>
            </a:r>
            <a:r>
              <a:rPr lang="tr-TR" dirty="0"/>
              <a:t>s</a:t>
            </a:r>
            <a:r>
              <a:rPr lang="en-US" dirty="0" err="1"/>
              <a:t>inom</a:t>
            </a:r>
            <a:r>
              <a:rPr lang="tr-TR" dirty="0"/>
              <a:t> tanısı koymada yetersizdir.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Unvan 1"/>
          <p:cNvSpPr>
            <a:spLocks noGrp="1"/>
          </p:cNvSpPr>
          <p:nvPr>
            <p:ph type="title"/>
          </p:nvPr>
        </p:nvSpPr>
        <p:spPr/>
        <p:txBody>
          <a:bodyPr/>
          <a:lstStyle/>
          <a:p>
            <a:r>
              <a:rPr lang="tr-TR" dirty="0">
                <a:solidFill>
                  <a:srgbClr val="FF0000"/>
                </a:solidFill>
              </a:rPr>
              <a:t>&gt;30 y , Sitoloji Normal Fakat HPV +</a:t>
            </a:r>
          </a:p>
        </p:txBody>
      </p:sp>
      <p:pic>
        <p:nvPicPr>
          <p:cNvPr id="68611" name="İçerik Yer Tutucusu 3"/>
          <p:cNvPicPr>
            <a:picLocks noGrp="1" noChangeAspect="1"/>
          </p:cNvPicPr>
          <p:nvPr>
            <p:ph idx="1"/>
          </p:nvPr>
        </p:nvPicPr>
        <p:blipFill>
          <a:blip r:embed="rId2" cstate="print"/>
          <a:srcRect/>
          <a:stretch>
            <a:fillRect/>
          </a:stretch>
        </p:blipFill>
        <p:spPr>
          <a:xfrm>
            <a:off x="1660525" y="1825625"/>
            <a:ext cx="5822950" cy="4351338"/>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Unvan 1"/>
          <p:cNvSpPr>
            <a:spLocks noGrp="1"/>
          </p:cNvSpPr>
          <p:nvPr>
            <p:ph type="title"/>
          </p:nvPr>
        </p:nvSpPr>
        <p:spPr/>
        <p:txBody>
          <a:bodyPr/>
          <a:lstStyle/>
          <a:p>
            <a:r>
              <a:rPr lang="tr-TR" sz="5400" b="1">
                <a:solidFill>
                  <a:srgbClr val="FF0000"/>
                </a:solidFill>
              </a:rPr>
              <a:t>ASCUS Yönetimi </a:t>
            </a:r>
          </a:p>
        </p:txBody>
      </p:sp>
      <p:pic>
        <p:nvPicPr>
          <p:cNvPr id="69635" name="İçerik Yer Tutucusu 3"/>
          <p:cNvPicPr>
            <a:picLocks noGrp="1" noChangeAspect="1"/>
          </p:cNvPicPr>
          <p:nvPr>
            <p:ph idx="1"/>
          </p:nvPr>
        </p:nvPicPr>
        <p:blipFill>
          <a:blip r:embed="rId2" cstate="print"/>
          <a:srcRect/>
          <a:stretch>
            <a:fillRect/>
          </a:stretch>
        </p:blipFill>
        <p:spPr>
          <a:xfrm>
            <a:off x="2322513" y="1825625"/>
            <a:ext cx="4498975" cy="4351338"/>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Unvan 1"/>
          <p:cNvSpPr>
            <a:spLocks noGrp="1"/>
          </p:cNvSpPr>
          <p:nvPr>
            <p:ph type="title"/>
          </p:nvPr>
        </p:nvSpPr>
        <p:spPr/>
        <p:txBody>
          <a:bodyPr>
            <a:normAutofit/>
          </a:bodyPr>
          <a:lstStyle/>
          <a:p>
            <a:r>
              <a:rPr lang="tr-TR" sz="4800" dirty="0">
                <a:solidFill>
                  <a:srgbClr val="FF0000"/>
                </a:solidFill>
              </a:rPr>
              <a:t>21-24 y LSIL Yönetimi </a:t>
            </a:r>
          </a:p>
        </p:txBody>
      </p:sp>
      <p:pic>
        <p:nvPicPr>
          <p:cNvPr id="70659" name="İçerik Yer Tutucusu 3"/>
          <p:cNvPicPr>
            <a:picLocks noGrp="1" noChangeAspect="1"/>
          </p:cNvPicPr>
          <p:nvPr>
            <p:ph idx="1"/>
          </p:nvPr>
        </p:nvPicPr>
        <p:blipFill>
          <a:blip r:embed="rId2" cstate="print"/>
          <a:srcRect/>
          <a:stretch>
            <a:fillRect/>
          </a:stretch>
        </p:blipFill>
        <p:spPr>
          <a:xfrm>
            <a:off x="1900238" y="1825625"/>
            <a:ext cx="5343525" cy="4351338"/>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Unvan 1"/>
          <p:cNvSpPr>
            <a:spLocks noGrp="1"/>
          </p:cNvSpPr>
          <p:nvPr>
            <p:ph type="title"/>
          </p:nvPr>
        </p:nvSpPr>
        <p:spPr/>
        <p:txBody>
          <a:bodyPr>
            <a:normAutofit/>
          </a:bodyPr>
          <a:lstStyle/>
          <a:p>
            <a:r>
              <a:rPr lang="tr-TR" sz="5400" b="1" dirty="0">
                <a:solidFill>
                  <a:srgbClr val="FF0000"/>
                </a:solidFill>
              </a:rPr>
              <a:t>LSIL Yönetimi </a:t>
            </a:r>
          </a:p>
        </p:txBody>
      </p:sp>
      <p:pic>
        <p:nvPicPr>
          <p:cNvPr id="71683" name="İçerik Yer Tutucusu 3"/>
          <p:cNvPicPr>
            <a:picLocks noGrp="1" noChangeAspect="1"/>
          </p:cNvPicPr>
          <p:nvPr>
            <p:ph idx="1"/>
          </p:nvPr>
        </p:nvPicPr>
        <p:blipFill>
          <a:blip r:embed="rId2" cstate="print"/>
          <a:srcRect/>
          <a:stretch>
            <a:fillRect/>
          </a:stretch>
        </p:blipFill>
        <p:spPr>
          <a:xfrm>
            <a:off x="2174875" y="1825625"/>
            <a:ext cx="4794250" cy="4351338"/>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b="1" dirty="0">
                <a:solidFill>
                  <a:srgbClr val="FF0000"/>
                </a:solidFill>
              </a:rPr>
              <a:t>CIN1 Takip</a:t>
            </a:r>
            <a:endParaRPr lang="tr-TR" b="1" dirty="0">
              <a:solidFill>
                <a:srgbClr val="FF0000"/>
              </a:solidFill>
            </a:endParaRPr>
          </a:p>
        </p:txBody>
      </p:sp>
      <p:pic>
        <p:nvPicPr>
          <p:cNvPr id="6" name="İçerik Yer Tutucusu 5"/>
          <p:cNvPicPr>
            <a:picLocks noGrp="1" noChangeAspect="1"/>
          </p:cNvPicPr>
          <p:nvPr>
            <p:ph sz="half" idx="1"/>
          </p:nvPr>
        </p:nvPicPr>
        <p:blipFill>
          <a:blip r:embed="rId2" cstate="print"/>
          <a:stretch>
            <a:fillRect/>
          </a:stretch>
        </p:blipFill>
        <p:spPr>
          <a:xfrm>
            <a:off x="-123979" y="2636912"/>
            <a:ext cx="4619779" cy="2178480"/>
          </a:xfrm>
          <a:prstGeom prst="rect">
            <a:avLst/>
          </a:prstGeom>
        </p:spPr>
      </p:pic>
      <p:pic>
        <p:nvPicPr>
          <p:cNvPr id="7" name="İçerik Yer Tutucusu 6"/>
          <p:cNvPicPr>
            <a:picLocks noGrp="1" noChangeAspect="1"/>
          </p:cNvPicPr>
          <p:nvPr>
            <p:ph sz="half" idx="2"/>
          </p:nvPr>
        </p:nvPicPr>
        <p:blipFill>
          <a:blip r:embed="rId3" cstate="print"/>
          <a:stretch>
            <a:fillRect/>
          </a:stretch>
        </p:blipFill>
        <p:spPr>
          <a:xfrm>
            <a:off x="4716015" y="2659962"/>
            <a:ext cx="4553563" cy="2155430"/>
          </a:xfrm>
          <a:prstGeom prst="rect">
            <a:avLst/>
          </a:prstGeom>
        </p:spPr>
      </p:pic>
    </p:spTree>
    <p:extLst>
      <p:ext uri="{BB962C8B-B14F-4D97-AF65-F5344CB8AC3E}">
        <p14:creationId xmlns:p14="http://schemas.microsoft.com/office/powerpoint/2010/main" val="2193523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dirty="0">
                <a:solidFill>
                  <a:srgbClr val="FF0000"/>
                </a:solidFill>
              </a:rPr>
              <a:t>CIN 2/3 Takip </a:t>
            </a:r>
          </a:p>
        </p:txBody>
      </p:sp>
      <p:pic>
        <p:nvPicPr>
          <p:cNvPr id="5" name="İçerik Yer Tutucusu 4"/>
          <p:cNvPicPr>
            <a:picLocks noGrp="1" noChangeAspect="1"/>
          </p:cNvPicPr>
          <p:nvPr>
            <p:ph sz="half" idx="1"/>
          </p:nvPr>
        </p:nvPicPr>
        <p:blipFill>
          <a:blip r:embed="rId2" cstate="print"/>
          <a:stretch>
            <a:fillRect/>
          </a:stretch>
        </p:blipFill>
        <p:spPr>
          <a:xfrm>
            <a:off x="-180528" y="2534551"/>
            <a:ext cx="4913578" cy="2081821"/>
          </a:xfrm>
          <a:prstGeom prst="rect">
            <a:avLst/>
          </a:prstGeom>
        </p:spPr>
      </p:pic>
      <p:pic>
        <p:nvPicPr>
          <p:cNvPr id="6" name="İçerik Yer Tutucusu 5"/>
          <p:cNvPicPr>
            <a:picLocks noGrp="1" noChangeAspect="1"/>
          </p:cNvPicPr>
          <p:nvPr>
            <p:ph sz="half" idx="2"/>
          </p:nvPr>
        </p:nvPicPr>
        <p:blipFill>
          <a:blip r:embed="rId3" cstate="print"/>
          <a:stretch>
            <a:fillRect/>
          </a:stretch>
        </p:blipFill>
        <p:spPr>
          <a:xfrm>
            <a:off x="4974439" y="2565816"/>
            <a:ext cx="4169561" cy="2019290"/>
          </a:xfrm>
          <a:prstGeom prst="rect">
            <a:avLst/>
          </a:prstGeom>
        </p:spPr>
      </p:pic>
    </p:spTree>
    <p:extLst>
      <p:ext uri="{BB962C8B-B14F-4D97-AF65-F5344CB8AC3E}">
        <p14:creationId xmlns:p14="http://schemas.microsoft.com/office/powerpoint/2010/main" val="34129778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879475" y="44450"/>
            <a:ext cx="8229600" cy="1143000"/>
          </a:xfrm>
        </p:spPr>
        <p:txBody>
          <a:bodyPr>
            <a:normAutofit/>
          </a:bodyPr>
          <a:lstStyle/>
          <a:p>
            <a:r>
              <a:rPr lang="tr-TR" sz="4800" b="1" dirty="0">
                <a:solidFill>
                  <a:srgbClr val="FF0000"/>
                </a:solidFill>
              </a:rPr>
              <a:t>HPV Taramalarında Tartışmalar </a:t>
            </a:r>
          </a:p>
        </p:txBody>
      </p:sp>
      <p:sp>
        <p:nvSpPr>
          <p:cNvPr id="3" name="2 İçerik Yer Tutucusu"/>
          <p:cNvSpPr>
            <a:spLocks noGrp="1"/>
          </p:cNvSpPr>
          <p:nvPr>
            <p:ph idx="1"/>
          </p:nvPr>
        </p:nvSpPr>
        <p:spPr>
          <a:xfrm>
            <a:off x="684213" y="1557338"/>
            <a:ext cx="7920037" cy="5111750"/>
          </a:xfrm>
        </p:spPr>
        <p:txBody>
          <a:bodyPr>
            <a:normAutofit/>
          </a:bodyPr>
          <a:lstStyle/>
          <a:p>
            <a:pPr marL="365760" indent="-256032" eaLnBrk="1" fontAlgn="auto" hangingPunct="1">
              <a:lnSpc>
                <a:spcPct val="90000"/>
              </a:lnSpc>
              <a:spcAft>
                <a:spcPts val="0"/>
              </a:spcAft>
              <a:buClr>
                <a:schemeClr val="accent3"/>
              </a:buClr>
              <a:buFont typeface="Georgia"/>
              <a:buChar char="•"/>
              <a:defRPr/>
            </a:pPr>
            <a:r>
              <a:rPr lang="tr-TR" dirty="0"/>
              <a:t>Aşırı HPV pozitif, sitoloji normal olguların </a:t>
            </a:r>
            <a:r>
              <a:rPr lang="tr-TR" dirty="0" err="1"/>
              <a:t>tesbiti</a:t>
            </a:r>
            <a:r>
              <a:rPr lang="tr-TR" dirty="0"/>
              <a:t> </a:t>
            </a:r>
          </a:p>
          <a:p>
            <a:pPr marL="365760" indent="-256032" eaLnBrk="1" fontAlgn="auto" hangingPunct="1">
              <a:lnSpc>
                <a:spcPct val="90000"/>
              </a:lnSpc>
              <a:spcAft>
                <a:spcPts val="0"/>
              </a:spcAft>
              <a:buClr>
                <a:schemeClr val="accent3"/>
              </a:buClr>
              <a:buFont typeface="Georgia"/>
              <a:buChar char="•"/>
              <a:defRPr/>
            </a:pPr>
            <a:r>
              <a:rPr lang="tr-TR" dirty="0" err="1"/>
              <a:t>Spontan</a:t>
            </a:r>
            <a:r>
              <a:rPr lang="tr-TR" dirty="0"/>
              <a:t> gerileyecek lezyonların aşırı </a:t>
            </a:r>
            <a:r>
              <a:rPr lang="tr-TR" dirty="0" err="1"/>
              <a:t>tesbiti</a:t>
            </a:r>
            <a:r>
              <a:rPr lang="tr-TR" dirty="0"/>
              <a:t> </a:t>
            </a:r>
          </a:p>
          <a:p>
            <a:pPr marL="1371600" lvl="2" indent="-457200">
              <a:buFont typeface="+mj-lt"/>
              <a:buAutoNum type="arabicPeriod"/>
              <a:defRPr/>
            </a:pPr>
            <a:r>
              <a:rPr lang="tr-TR" sz="2800" dirty="0"/>
              <a:t>Tarama yaşı</a:t>
            </a:r>
          </a:p>
          <a:p>
            <a:pPr marL="1371600" lvl="2" indent="-457200">
              <a:buFont typeface="+mj-lt"/>
              <a:buAutoNum type="arabicPeriod"/>
              <a:defRPr/>
            </a:pPr>
            <a:r>
              <a:rPr lang="tr-TR" sz="2800" dirty="0"/>
              <a:t>İkinci tur verileri</a:t>
            </a:r>
          </a:p>
          <a:p>
            <a:pPr marL="1371600" lvl="3" indent="0">
              <a:buFont typeface="Arial" pitchFamily="34" charset="0"/>
              <a:buNone/>
              <a:defRPr/>
            </a:pPr>
            <a:r>
              <a:rPr lang="tr-TR" sz="2800" dirty="0"/>
              <a:t>POBASCAM, </a:t>
            </a:r>
            <a:r>
              <a:rPr lang="tr-TR" sz="2800" dirty="0" err="1"/>
              <a:t>Swedescreen</a:t>
            </a:r>
            <a:r>
              <a:rPr lang="tr-TR" sz="2800" dirty="0"/>
              <a:t>, ARTISTIC,NTCC</a:t>
            </a:r>
          </a:p>
          <a:p>
            <a:pPr marL="1371600" lvl="2" indent="-457200">
              <a:buFont typeface="+mj-lt"/>
              <a:buAutoNum type="arabicPeriod"/>
              <a:defRPr/>
            </a:pPr>
            <a:r>
              <a:rPr lang="tr-TR" sz="2800" dirty="0"/>
              <a:t>Gereksiz </a:t>
            </a:r>
            <a:r>
              <a:rPr lang="tr-TR" sz="2800" dirty="0" err="1"/>
              <a:t>kolposkopilerin</a:t>
            </a:r>
            <a:r>
              <a:rPr lang="tr-TR" sz="2800" dirty="0"/>
              <a:t> önüne geçmek için risk değerlendirmesi</a:t>
            </a:r>
          </a:p>
          <a:p>
            <a:pPr marL="914400" lvl="2" indent="0">
              <a:buFont typeface="Arial" pitchFamily="34" charset="0"/>
              <a:buNone/>
              <a:defRPr/>
            </a:pPr>
            <a:r>
              <a:rPr lang="tr-TR" sz="2800" dirty="0"/>
              <a:t>       Refleks sitoloji/ HPV </a:t>
            </a:r>
            <a:r>
              <a:rPr lang="tr-TR" sz="2800" dirty="0" err="1"/>
              <a:t>genotiplendirme</a:t>
            </a:r>
            <a:r>
              <a:rPr lang="tr-TR" sz="2800" dirty="0"/>
              <a:t> /       Moleküler testler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İçerik Yer Tutucusu"/>
          <p:cNvSpPr>
            <a:spLocks noGrp="1"/>
          </p:cNvSpPr>
          <p:nvPr>
            <p:ph idx="1"/>
          </p:nvPr>
        </p:nvSpPr>
        <p:spPr>
          <a:xfrm>
            <a:off x="323850" y="1628775"/>
            <a:ext cx="8291513" cy="647700"/>
          </a:xfrm>
        </p:spPr>
        <p:txBody>
          <a:bodyPr/>
          <a:lstStyle/>
          <a:p>
            <a:r>
              <a:rPr lang="tr-TR"/>
              <a:t>Taramaya Başlama yaşı &gt;30 olmalı </a:t>
            </a:r>
            <a:endParaRPr lang="en-US"/>
          </a:p>
        </p:txBody>
      </p:sp>
      <p:pic>
        <p:nvPicPr>
          <p:cNvPr id="75779" name="Picture 2" descr="C:\Users\mujdegul.karaca\Desktop\sunular\tjod hpv sunumu\cuzick 06 hpv sens.bmp"/>
          <p:cNvPicPr>
            <a:picLocks noChangeAspect="1" noChangeArrowheads="1"/>
          </p:cNvPicPr>
          <p:nvPr/>
        </p:nvPicPr>
        <p:blipFill>
          <a:blip r:embed="rId2" cstate="print"/>
          <a:srcRect/>
          <a:stretch>
            <a:fillRect/>
          </a:stretch>
        </p:blipFill>
        <p:spPr bwMode="auto">
          <a:xfrm>
            <a:off x="468313" y="2354263"/>
            <a:ext cx="8366125" cy="3190875"/>
          </a:xfrm>
          <a:prstGeom prst="rect">
            <a:avLst/>
          </a:prstGeom>
          <a:noFill/>
          <a:ln w="9525">
            <a:noFill/>
            <a:miter lim="800000"/>
            <a:headEnd/>
            <a:tailEnd/>
          </a:ln>
        </p:spPr>
      </p:pic>
      <p:sp>
        <p:nvSpPr>
          <p:cNvPr id="75780" name="1 Başlık"/>
          <p:cNvSpPr>
            <a:spLocks noGrp="1"/>
          </p:cNvSpPr>
          <p:nvPr>
            <p:ph type="title"/>
          </p:nvPr>
        </p:nvSpPr>
        <p:spPr>
          <a:xfrm>
            <a:off x="971550" y="44450"/>
            <a:ext cx="7921625" cy="1008063"/>
          </a:xfrm>
        </p:spPr>
        <p:txBody>
          <a:bodyPr/>
          <a:lstStyle/>
          <a:p>
            <a:pPr marL="342900" indent="-342900"/>
            <a:r>
              <a:rPr lang="tr-TR" b="1" dirty="0">
                <a:solidFill>
                  <a:srgbClr val="FF0000"/>
                </a:solidFill>
              </a:rPr>
              <a:t>Yaş </a:t>
            </a:r>
          </a:p>
        </p:txBody>
      </p:sp>
      <p:sp>
        <p:nvSpPr>
          <p:cNvPr id="7" name="5 Metin kutusu"/>
          <p:cNvSpPr txBox="1">
            <a:spLocks noChangeArrowheads="1"/>
          </p:cNvSpPr>
          <p:nvPr/>
        </p:nvSpPr>
        <p:spPr bwMode="auto">
          <a:xfrm>
            <a:off x="5383213" y="6021388"/>
            <a:ext cx="3490912" cy="369887"/>
          </a:xfrm>
          <a:prstGeom prst="rect">
            <a:avLst/>
          </a:prstGeom>
          <a:noFill/>
          <a:ln w="9525">
            <a:noFill/>
            <a:miter lim="800000"/>
            <a:headEnd/>
            <a:tailEnd/>
          </a:ln>
        </p:spPr>
        <p:txBody>
          <a:bodyPr wrap="none">
            <a:spAutoFit/>
          </a:bodyPr>
          <a:lstStyle/>
          <a:p>
            <a:pPr algn="r">
              <a:defRPr/>
            </a:pPr>
            <a:r>
              <a:rPr lang="tr-TR" dirty="0" err="1">
                <a:solidFill>
                  <a:schemeClr val="accent2">
                    <a:lumMod val="75000"/>
                  </a:schemeClr>
                </a:solidFill>
              </a:rPr>
              <a:t>Cuzick</a:t>
            </a:r>
            <a:r>
              <a:rPr lang="tr-TR" dirty="0">
                <a:solidFill>
                  <a:schemeClr val="accent2">
                    <a:lumMod val="75000"/>
                  </a:schemeClr>
                </a:solidFill>
              </a:rPr>
              <a:t> J et al. 2006 </a:t>
            </a:r>
            <a:r>
              <a:rPr lang="tr-TR" dirty="0" err="1">
                <a:solidFill>
                  <a:schemeClr val="accent2">
                    <a:lumMod val="75000"/>
                  </a:schemeClr>
                </a:solidFill>
              </a:rPr>
              <a:t>Int</a:t>
            </a:r>
            <a:r>
              <a:rPr lang="tr-TR" dirty="0">
                <a:solidFill>
                  <a:schemeClr val="accent2">
                    <a:lumMod val="75000"/>
                  </a:schemeClr>
                </a:solidFill>
              </a:rPr>
              <a:t> J </a:t>
            </a:r>
            <a:r>
              <a:rPr lang="tr-TR" dirty="0" err="1">
                <a:solidFill>
                  <a:schemeClr val="accent2">
                    <a:lumMod val="75000"/>
                  </a:schemeClr>
                </a:solidFill>
              </a:rPr>
              <a:t>Cancer</a:t>
            </a:r>
            <a:endParaRPr lang="tr-T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381000" y="1473200"/>
            <a:ext cx="8377238" cy="4602163"/>
          </a:xfrm>
        </p:spPr>
        <p:txBody>
          <a:bodyPr/>
          <a:lstStyle/>
          <a:p>
            <a:r>
              <a:rPr lang="en-US" sz="2500" dirty="0"/>
              <a:t>Current U.S. screening guidelines do not recommend </a:t>
            </a:r>
            <a:r>
              <a:rPr lang="en-US" sz="2500" dirty="0" err="1"/>
              <a:t>cotesting</a:t>
            </a:r>
            <a:r>
              <a:rPr lang="en-US" sz="2500" dirty="0"/>
              <a:t> for women 25-29 years of age</a:t>
            </a:r>
            <a:r>
              <a:rPr lang="en-US" sz="2500" baseline="30000" dirty="0"/>
              <a:t>1</a:t>
            </a:r>
            <a:endParaRPr lang="tr-TR" sz="2500" baseline="30000" dirty="0"/>
          </a:p>
          <a:p>
            <a:endParaRPr lang="en-US" sz="2500" baseline="30000" dirty="0"/>
          </a:p>
          <a:p>
            <a:r>
              <a:rPr lang="en-US" sz="2500" dirty="0"/>
              <a:t>However, there is a high burden of CIN3 in women 25-29 years and cytology performs poorly in this age group</a:t>
            </a:r>
            <a:r>
              <a:rPr lang="en-US" sz="2500" baseline="30000" dirty="0"/>
              <a:t>2</a:t>
            </a:r>
            <a:endParaRPr lang="tr-TR" sz="2500" baseline="30000" dirty="0"/>
          </a:p>
          <a:p>
            <a:endParaRPr lang="en-US" sz="2500" baseline="30000" dirty="0"/>
          </a:p>
          <a:p>
            <a:r>
              <a:rPr lang="en-US" sz="2500" dirty="0"/>
              <a:t>In 2013 Kaiser Permanente, N. California reviewed </a:t>
            </a:r>
            <a:br>
              <a:rPr lang="en-US" sz="2500" dirty="0"/>
            </a:br>
            <a:r>
              <a:rPr lang="en-US" sz="2500" dirty="0"/>
              <a:t>their registry data and decided to begin </a:t>
            </a:r>
            <a:r>
              <a:rPr lang="en-US" sz="2500" dirty="0" err="1"/>
              <a:t>cotesting</a:t>
            </a:r>
            <a:r>
              <a:rPr lang="en-US" sz="2500" dirty="0"/>
              <a:t> </a:t>
            </a:r>
            <a:br>
              <a:rPr lang="en-US" sz="2500" dirty="0"/>
            </a:br>
            <a:r>
              <a:rPr lang="en-US" sz="2500" dirty="0"/>
              <a:t>at age 25 years</a:t>
            </a:r>
            <a:r>
              <a:rPr lang="en-US" sz="2500" baseline="30000" dirty="0"/>
              <a:t>3</a:t>
            </a:r>
          </a:p>
        </p:txBody>
      </p:sp>
      <p:sp>
        <p:nvSpPr>
          <p:cNvPr id="83971" name="Rectangle 2"/>
          <p:cNvSpPr>
            <a:spLocks noGrp="1" noChangeArrowheads="1"/>
          </p:cNvSpPr>
          <p:nvPr>
            <p:ph type="title"/>
          </p:nvPr>
        </p:nvSpPr>
        <p:spPr>
          <a:xfrm>
            <a:off x="381000" y="187325"/>
            <a:ext cx="8377238" cy="989013"/>
          </a:xfrm>
        </p:spPr>
        <p:txBody>
          <a:bodyPr>
            <a:normAutofit fontScale="90000"/>
          </a:bodyPr>
          <a:lstStyle/>
          <a:p>
            <a:r>
              <a:rPr lang="en-GB" b="1" dirty="0">
                <a:solidFill>
                  <a:srgbClr val="FF0000"/>
                </a:solidFill>
              </a:rPr>
              <a:t>At What Age Should We Initiate </a:t>
            </a:r>
            <a:br>
              <a:rPr lang="en-GB" b="1" dirty="0">
                <a:solidFill>
                  <a:srgbClr val="FF0000"/>
                </a:solidFill>
              </a:rPr>
            </a:br>
            <a:r>
              <a:rPr lang="en-GB" b="1" dirty="0">
                <a:solidFill>
                  <a:srgbClr val="FF0000"/>
                </a:solidFill>
              </a:rPr>
              <a:t>Primary HPV Screening</a:t>
            </a:r>
            <a:endParaRPr lang="en-US" altLang="en-US" b="1" dirty="0">
              <a:solidFill>
                <a:srgbClr val="FF0000"/>
              </a:solidFill>
            </a:endParaRPr>
          </a:p>
        </p:txBody>
      </p:sp>
      <p:sp>
        <p:nvSpPr>
          <p:cNvPr id="83972" name="TextBox 5"/>
          <p:cNvSpPr txBox="1">
            <a:spLocks noChangeArrowheads="1"/>
          </p:cNvSpPr>
          <p:nvPr/>
        </p:nvSpPr>
        <p:spPr bwMode="auto">
          <a:xfrm>
            <a:off x="373063" y="5791200"/>
            <a:ext cx="8382000" cy="1016000"/>
          </a:xfrm>
          <a:prstGeom prst="rect">
            <a:avLst/>
          </a:prstGeom>
          <a:noFill/>
          <a:ln w="9525">
            <a:noFill/>
            <a:miter lim="800000"/>
            <a:headEnd/>
            <a:tailEnd/>
          </a:ln>
        </p:spPr>
        <p:txBody>
          <a:bodyPr>
            <a:spAutoFit/>
          </a:bodyPr>
          <a:lstStyle/>
          <a:p>
            <a:pPr marL="228600" indent="-228600">
              <a:buFontTx/>
              <a:buAutoNum type="arabicPeriod"/>
            </a:pPr>
            <a:r>
              <a:rPr lang="en-US" sz="1200"/>
              <a:t>Screening for Cervical Cancer, Topic Page. March 2012. U.S. Preventive Services Task Force downloaded from: </a:t>
            </a:r>
            <a:r>
              <a:rPr lang="en-US" sz="1200">
                <a:solidFill>
                  <a:srgbClr val="0066FF"/>
                </a:solidFill>
                <a:hlinkClick r:id="rId4"/>
              </a:rPr>
              <a:t>http://www.uspreventiveservicestaskforce.org/uspstf/uspscerv.htm</a:t>
            </a:r>
            <a:r>
              <a:rPr lang="en-US" sz="1200">
                <a:solidFill>
                  <a:srgbClr val="0066FF"/>
                </a:solidFill>
              </a:rPr>
              <a:t> </a:t>
            </a:r>
            <a:r>
              <a:rPr lang="en-US" sz="1200">
                <a:solidFill>
                  <a:srgbClr val="0C3A7E"/>
                </a:solidFill>
              </a:rPr>
              <a:t>; </a:t>
            </a:r>
            <a:r>
              <a:rPr lang="en-US" sz="1200"/>
              <a:t>Schiffman and Solomon, NEJM, 2013; 369: 2324-2331</a:t>
            </a:r>
          </a:p>
          <a:p>
            <a:pPr marL="228600" indent="-228600">
              <a:buFontTx/>
              <a:buAutoNum type="arabicPeriod"/>
            </a:pPr>
            <a:r>
              <a:rPr lang="en-US" sz="1200"/>
              <a:t>Martin-Hirsch et al. BJOG. 2007 Apr;114(4):408-15</a:t>
            </a:r>
          </a:p>
          <a:p>
            <a:pPr marL="228600" indent="-228600">
              <a:buFontTx/>
              <a:buAutoNum type="arabicPeriod"/>
            </a:pPr>
            <a:r>
              <a:rPr lang="en-US" sz="1200"/>
              <a:t>Katki et al. Lancet Oncol. 2011 Jul;12(7):663-72. </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16"/>
          <p:cNvGraphicFramePr>
            <a:graphicFrameLocks/>
          </p:cNvGraphicFramePr>
          <p:nvPr/>
        </p:nvGraphicFramePr>
        <p:xfrm>
          <a:off x="1009650" y="1604963"/>
          <a:ext cx="7289800" cy="5130800"/>
        </p:xfrm>
        <a:graphic>
          <a:graphicData uri="http://schemas.openxmlformats.org/presentationml/2006/ole">
            <mc:AlternateContent xmlns:mc="http://schemas.openxmlformats.org/markup-compatibility/2006">
              <mc:Choice xmlns:v="urn:schemas-microsoft-com:vml" Requires="v">
                <p:oleObj spid="_x0000_s2078" r:id="rId4" imgW="7285351" imgH="5133277" progId="">
                  <p:embed/>
                </p:oleObj>
              </mc:Choice>
              <mc:Fallback>
                <p:oleObj r:id="rId4" imgW="7285351" imgH="5133277" progId="">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0" y="1604963"/>
                        <a:ext cx="7289800"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itle 1"/>
          <p:cNvSpPr>
            <a:spLocks noGrp="1"/>
          </p:cNvSpPr>
          <p:nvPr>
            <p:ph type="title"/>
          </p:nvPr>
        </p:nvSpPr>
        <p:spPr/>
        <p:txBody>
          <a:bodyPr>
            <a:normAutofit fontScale="90000"/>
          </a:bodyPr>
          <a:lstStyle/>
          <a:p>
            <a:r>
              <a:rPr lang="en-US" sz="4800" b="1" dirty="0">
                <a:solidFill>
                  <a:srgbClr val="FF0000"/>
                </a:solidFill>
              </a:rPr>
              <a:t>HPV by Age Group </a:t>
            </a:r>
            <a:br>
              <a:rPr lang="en-US" sz="4800" b="1" dirty="0">
                <a:solidFill>
                  <a:srgbClr val="FF0000"/>
                </a:solidFill>
              </a:rPr>
            </a:br>
            <a:r>
              <a:rPr lang="en-US" sz="2800" b="1" dirty="0">
                <a:solidFill>
                  <a:srgbClr val="FF0000"/>
                </a:solidFill>
              </a:rPr>
              <a:t>ATHENA</a:t>
            </a:r>
          </a:p>
        </p:txBody>
      </p:sp>
      <p:graphicFrame>
        <p:nvGraphicFramePr>
          <p:cNvPr id="2051" name="Chart 3"/>
          <p:cNvGraphicFramePr>
            <a:graphicFrameLocks/>
          </p:cNvGraphicFramePr>
          <p:nvPr/>
        </p:nvGraphicFramePr>
        <p:xfrm>
          <a:off x="520700" y="1390650"/>
          <a:ext cx="7550150" cy="4445000"/>
        </p:xfrm>
        <a:graphic>
          <a:graphicData uri="http://schemas.openxmlformats.org/presentationml/2006/ole">
            <mc:AlternateContent xmlns:mc="http://schemas.openxmlformats.org/markup-compatibility/2006">
              <mc:Choice xmlns:v="urn:schemas-microsoft-com:vml" Requires="v">
                <p:oleObj spid="_x0000_s2079" r:id="rId6" imgW="7553599" imgH="4444369" progId="">
                  <p:embed/>
                </p:oleObj>
              </mc:Choice>
              <mc:Fallback>
                <p:oleObj r:id="rId6" imgW="7553599" imgH="4444369" progId="">
                  <p:embed/>
                  <p:pic>
                    <p:nvPicPr>
                      <p:cNvPr id="0" name="Picture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1390650"/>
                        <a:ext cx="7550150"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Box 11"/>
          <p:cNvSpPr txBox="1">
            <a:spLocks noChangeArrowheads="1"/>
          </p:cNvSpPr>
          <p:nvPr/>
        </p:nvSpPr>
        <p:spPr bwMode="auto">
          <a:xfrm>
            <a:off x="3521075" y="3292475"/>
            <a:ext cx="609600" cy="392113"/>
          </a:xfrm>
          <a:prstGeom prst="rect">
            <a:avLst/>
          </a:prstGeom>
          <a:noFill/>
          <a:ln w="9525">
            <a:noFill/>
            <a:miter lim="800000"/>
            <a:headEnd/>
            <a:tailEnd/>
          </a:ln>
        </p:spPr>
        <p:txBody>
          <a:bodyPr wrap="none"/>
          <a:lstStyle/>
          <a:p>
            <a:pPr algn="ctr"/>
            <a:r>
              <a:rPr lang="en-US" sz="1600" b="1">
                <a:solidFill>
                  <a:srgbClr val="000000"/>
                </a:solidFill>
                <a:latin typeface="Calibri" pitchFamily="34" charset="0"/>
              </a:rPr>
              <a:t>21.1%</a:t>
            </a:r>
          </a:p>
        </p:txBody>
      </p:sp>
      <p:sp>
        <p:nvSpPr>
          <p:cNvPr id="2054" name="TextBox 8"/>
          <p:cNvSpPr txBox="1">
            <a:spLocks noChangeArrowheads="1"/>
          </p:cNvSpPr>
          <p:nvPr/>
        </p:nvSpPr>
        <p:spPr bwMode="auto">
          <a:xfrm>
            <a:off x="4441825" y="5786438"/>
            <a:ext cx="1244600" cy="338137"/>
          </a:xfrm>
          <a:prstGeom prst="rect">
            <a:avLst/>
          </a:prstGeom>
          <a:noFill/>
          <a:ln w="9525">
            <a:noFill/>
            <a:miter lim="800000"/>
            <a:headEnd/>
            <a:tailEnd/>
          </a:ln>
        </p:spPr>
        <p:txBody>
          <a:bodyPr wrap="none">
            <a:spAutoFit/>
          </a:bodyPr>
          <a:lstStyle/>
          <a:p>
            <a:pPr algn="ctr"/>
            <a:r>
              <a:rPr lang="en-US" sz="1600" b="1">
                <a:solidFill>
                  <a:srgbClr val="000000"/>
                </a:solidFill>
              </a:rPr>
              <a:t>Age Group</a:t>
            </a:r>
          </a:p>
        </p:txBody>
      </p:sp>
      <p:sp>
        <p:nvSpPr>
          <p:cNvPr id="2055" name="TextBox 13"/>
          <p:cNvSpPr txBox="1">
            <a:spLocks noChangeArrowheads="1"/>
          </p:cNvSpPr>
          <p:nvPr/>
        </p:nvSpPr>
        <p:spPr bwMode="auto">
          <a:xfrm rot="-5400000">
            <a:off x="-683418" y="3656806"/>
            <a:ext cx="3575050" cy="338137"/>
          </a:xfrm>
          <a:prstGeom prst="rect">
            <a:avLst/>
          </a:prstGeom>
          <a:noFill/>
          <a:ln w="9525">
            <a:noFill/>
            <a:miter lim="800000"/>
            <a:headEnd/>
            <a:tailEnd/>
          </a:ln>
        </p:spPr>
        <p:txBody>
          <a:bodyPr wrap="none">
            <a:spAutoFit/>
          </a:bodyPr>
          <a:lstStyle/>
          <a:p>
            <a:r>
              <a:rPr lang="en-US" sz="1600" b="1">
                <a:solidFill>
                  <a:srgbClr val="000000"/>
                </a:solidFill>
              </a:rPr>
              <a:t>% Having HPV by cobas</a:t>
            </a:r>
            <a:r>
              <a:rPr lang="en-US" altLang="en-US" sz="1600" b="1" baseline="30000">
                <a:solidFill>
                  <a:srgbClr val="000000"/>
                </a:solidFill>
                <a:ea typeface="ＭＳ Ｐゴシック" pitchFamily="34" charset="-128"/>
              </a:rPr>
              <a:t>®</a:t>
            </a:r>
            <a:r>
              <a:rPr lang="en-US" sz="1600" b="1">
                <a:solidFill>
                  <a:srgbClr val="000000"/>
                </a:solidFill>
              </a:rPr>
              <a:t> HPV Test</a:t>
            </a:r>
          </a:p>
        </p:txBody>
      </p:sp>
      <p:sp>
        <p:nvSpPr>
          <p:cNvPr id="2056" name="TextBox 14"/>
          <p:cNvSpPr txBox="1">
            <a:spLocks noChangeArrowheads="1"/>
          </p:cNvSpPr>
          <p:nvPr/>
        </p:nvSpPr>
        <p:spPr bwMode="auto">
          <a:xfrm>
            <a:off x="317500" y="6181725"/>
            <a:ext cx="5702300" cy="461963"/>
          </a:xfrm>
          <a:prstGeom prst="rect">
            <a:avLst/>
          </a:prstGeom>
          <a:noFill/>
          <a:ln w="9525">
            <a:noFill/>
            <a:miter lim="800000"/>
            <a:headEnd/>
            <a:tailEnd/>
          </a:ln>
        </p:spPr>
        <p:txBody>
          <a:bodyPr>
            <a:spAutoFit/>
          </a:bodyPr>
          <a:lstStyle/>
          <a:p>
            <a:r>
              <a:rPr lang="en-GB" altLang="ko-KR" sz="1200">
                <a:solidFill>
                  <a:srgbClr val="FFFFFF"/>
                </a:solidFill>
                <a:ea typeface="Gulim"/>
                <a:cs typeface="Gulim"/>
              </a:rPr>
              <a:t>.</a:t>
            </a:r>
            <a:endParaRPr lang="en-GB" altLang="ko-KR" sz="1200">
              <a:ea typeface="Gulim"/>
              <a:cs typeface="Gulim"/>
            </a:endParaRPr>
          </a:p>
          <a:p>
            <a:r>
              <a:rPr lang="en-US" altLang="en-US" sz="1200"/>
              <a:t>Wright et al. </a:t>
            </a:r>
            <a:r>
              <a:rPr lang="en-US" altLang="en-US" sz="1200" i="1"/>
              <a:t>Am J Obstet Gynecol</a:t>
            </a:r>
            <a:r>
              <a:rPr lang="en-US" altLang="en-US" sz="1200"/>
              <a:t>. 2012 Jan;206(1):46.e1-46.e11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solidFill>
                  <a:srgbClr val="FF0000"/>
                </a:solidFill>
              </a:rPr>
              <a:t>Pap Smear Taramasındaki Hatalar</a:t>
            </a:r>
          </a:p>
        </p:txBody>
      </p:sp>
      <p:sp>
        <p:nvSpPr>
          <p:cNvPr id="3" name="Content Placeholder 2"/>
          <p:cNvSpPr>
            <a:spLocks noGrp="1"/>
          </p:cNvSpPr>
          <p:nvPr>
            <p:ph idx="1"/>
          </p:nvPr>
        </p:nvSpPr>
        <p:spPr>
          <a:xfrm>
            <a:off x="0" y="1556792"/>
            <a:ext cx="8229600" cy="4525963"/>
          </a:xfrm>
        </p:spPr>
        <p:txBody>
          <a:bodyPr>
            <a:normAutofit fontScale="47500" lnSpcReduction="20000"/>
          </a:bodyPr>
          <a:lstStyle/>
          <a:p>
            <a:r>
              <a:rPr lang="tr-TR" sz="5900" b="1" dirty="0"/>
              <a:t>Örnekleme hataları </a:t>
            </a:r>
          </a:p>
          <a:p>
            <a:pPr>
              <a:buNone/>
            </a:pPr>
            <a:r>
              <a:rPr lang="tr-TR" sz="5900" dirty="0"/>
              <a:t>	Hücreler örneklenemez </a:t>
            </a:r>
          </a:p>
          <a:p>
            <a:pPr>
              <a:buNone/>
            </a:pPr>
            <a:r>
              <a:rPr lang="tr-TR" sz="5900" dirty="0"/>
              <a:t>	Transfer edilemez </a:t>
            </a:r>
          </a:p>
          <a:p>
            <a:pPr>
              <a:buNone/>
            </a:pPr>
            <a:r>
              <a:rPr lang="tr-TR" sz="5900" dirty="0"/>
              <a:t>	Korunamaz </a:t>
            </a:r>
          </a:p>
          <a:p>
            <a:endParaRPr lang="tr-TR" sz="5900" b="1" dirty="0"/>
          </a:p>
          <a:p>
            <a:r>
              <a:rPr lang="tr-TR" sz="5900" b="1" dirty="0"/>
              <a:t>Tarama / Yorumlama Hataları </a:t>
            </a:r>
          </a:p>
          <a:p>
            <a:pPr lvl="1">
              <a:buNone/>
            </a:pPr>
            <a:r>
              <a:rPr lang="tr-TR" sz="5100" dirty="0"/>
              <a:t>Sitolog tarafından yanlış yorumlama </a:t>
            </a:r>
          </a:p>
          <a:p>
            <a:pPr lvl="1">
              <a:buNone/>
            </a:pPr>
            <a:r>
              <a:rPr lang="tr-TR" sz="5100" dirty="0"/>
              <a:t>Yanlış yönetme</a:t>
            </a:r>
          </a:p>
          <a:p>
            <a:pPr lvl="1">
              <a:buNone/>
            </a:pPr>
            <a:endParaRPr lang="tr-TR" sz="5100" dirty="0"/>
          </a:p>
          <a:p>
            <a:pPr lvl="1">
              <a:buNone/>
            </a:pPr>
            <a:endParaRPr lang="tr-TR" sz="5100" dirty="0"/>
          </a:p>
          <a:p>
            <a:pPr lvl="1">
              <a:buNone/>
            </a:pPr>
            <a:endParaRPr lang="tr-TR" dirty="0"/>
          </a:p>
          <a:p>
            <a:pPr>
              <a:buNone/>
            </a:pPr>
            <a:r>
              <a:rPr lang="tr-TR" dirty="0"/>
              <a:t>		</a:t>
            </a:r>
          </a:p>
        </p:txBody>
      </p:sp>
      <p:pic>
        <p:nvPicPr>
          <p:cNvPr id="4" name="İçerik Yer Tutucusu 2"/>
          <p:cNvPicPr>
            <a:picLocks noChangeAspect="1"/>
          </p:cNvPicPr>
          <p:nvPr/>
        </p:nvPicPr>
        <p:blipFill>
          <a:blip r:embed="rId2" cstate="print"/>
          <a:stretch>
            <a:fillRect/>
          </a:stretch>
        </p:blipFill>
        <p:spPr>
          <a:xfrm>
            <a:off x="5205723" y="1417638"/>
            <a:ext cx="3667817" cy="388357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b="1" dirty="0">
                <a:solidFill>
                  <a:srgbClr val="FF0000"/>
                </a:solidFill>
              </a:rPr>
              <a:t>HPV 16/18 by Age Group </a:t>
            </a:r>
            <a:br>
              <a:rPr lang="en-US" b="1" dirty="0">
                <a:solidFill>
                  <a:srgbClr val="FF0000"/>
                </a:solidFill>
              </a:rPr>
            </a:br>
            <a:r>
              <a:rPr lang="en-US" sz="2400" b="1" dirty="0">
                <a:solidFill>
                  <a:srgbClr val="FF0000"/>
                </a:solidFill>
              </a:rPr>
              <a:t>ATHENA</a:t>
            </a:r>
          </a:p>
        </p:txBody>
      </p:sp>
      <p:graphicFrame>
        <p:nvGraphicFramePr>
          <p:cNvPr id="3074" name="Chart 3"/>
          <p:cNvGraphicFramePr>
            <a:graphicFrameLocks/>
          </p:cNvGraphicFramePr>
          <p:nvPr/>
        </p:nvGraphicFramePr>
        <p:xfrm>
          <a:off x="520700" y="1390650"/>
          <a:ext cx="7550150" cy="4445000"/>
        </p:xfrm>
        <a:graphic>
          <a:graphicData uri="http://schemas.openxmlformats.org/presentationml/2006/ole">
            <mc:AlternateContent xmlns:mc="http://schemas.openxmlformats.org/markup-compatibility/2006">
              <mc:Choice xmlns:v="urn:schemas-microsoft-com:vml" Requires="v">
                <p:oleObj spid="_x0000_s3102" r:id="rId4" imgW="7553599" imgH="4444369" progId="">
                  <p:embed/>
                </p:oleObj>
              </mc:Choice>
              <mc:Fallback>
                <p:oleObj r:id="rId4" imgW="7553599" imgH="4444369" progId="">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390650"/>
                        <a:ext cx="7550150"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Box 8"/>
          <p:cNvSpPr txBox="1">
            <a:spLocks noChangeArrowheads="1"/>
          </p:cNvSpPr>
          <p:nvPr/>
        </p:nvSpPr>
        <p:spPr bwMode="auto">
          <a:xfrm>
            <a:off x="4441825" y="5786438"/>
            <a:ext cx="1244600" cy="338137"/>
          </a:xfrm>
          <a:prstGeom prst="rect">
            <a:avLst/>
          </a:prstGeom>
          <a:noFill/>
          <a:ln w="9525">
            <a:noFill/>
            <a:miter lim="800000"/>
            <a:headEnd/>
            <a:tailEnd/>
          </a:ln>
        </p:spPr>
        <p:txBody>
          <a:bodyPr wrap="none">
            <a:spAutoFit/>
          </a:bodyPr>
          <a:lstStyle/>
          <a:p>
            <a:pPr algn="ctr"/>
            <a:r>
              <a:rPr lang="en-US" sz="1600" b="1">
                <a:solidFill>
                  <a:srgbClr val="000000"/>
                </a:solidFill>
              </a:rPr>
              <a:t>Age Group</a:t>
            </a:r>
          </a:p>
        </p:txBody>
      </p:sp>
      <p:grpSp>
        <p:nvGrpSpPr>
          <p:cNvPr id="2" name="Group 4"/>
          <p:cNvGrpSpPr>
            <a:grpSpLocks/>
          </p:cNvGrpSpPr>
          <p:nvPr/>
        </p:nvGrpSpPr>
        <p:grpSpPr bwMode="auto">
          <a:xfrm>
            <a:off x="3876675" y="1844675"/>
            <a:ext cx="2566988" cy="304800"/>
            <a:chOff x="3876115" y="1844406"/>
            <a:chExt cx="2568330" cy="304800"/>
          </a:xfrm>
        </p:grpSpPr>
        <p:sp>
          <p:nvSpPr>
            <p:cNvPr id="3081" name="TextBox 15"/>
            <p:cNvSpPr txBox="1">
              <a:spLocks noChangeArrowheads="1"/>
            </p:cNvSpPr>
            <p:nvPr/>
          </p:nvSpPr>
          <p:spPr bwMode="gray">
            <a:xfrm>
              <a:off x="5472572" y="1844406"/>
              <a:ext cx="971873" cy="304800"/>
            </a:xfrm>
            <a:prstGeom prst="rect">
              <a:avLst/>
            </a:prstGeom>
            <a:noFill/>
            <a:ln w="9525">
              <a:noFill/>
              <a:miter lim="800000"/>
              <a:headEnd/>
              <a:tailEnd/>
            </a:ln>
          </p:spPr>
          <p:txBody>
            <a:bodyPr wrap="none"/>
            <a:lstStyle/>
            <a:p>
              <a:pPr>
                <a:spcAft>
                  <a:spcPts val="1200"/>
                </a:spcAft>
              </a:pPr>
              <a:r>
                <a:rPr lang="en-US" sz="1600" b="1">
                  <a:solidFill>
                    <a:srgbClr val="000000"/>
                  </a:solidFill>
                  <a:latin typeface="Calibri" pitchFamily="34" charset="0"/>
                </a:rPr>
                <a:t>HPV 18</a:t>
              </a:r>
            </a:p>
          </p:txBody>
        </p:sp>
        <p:grpSp>
          <p:nvGrpSpPr>
            <p:cNvPr id="3" name="Group 2"/>
            <p:cNvGrpSpPr>
              <a:grpSpLocks/>
            </p:cNvGrpSpPr>
            <p:nvPr/>
          </p:nvGrpSpPr>
          <p:grpSpPr bwMode="auto">
            <a:xfrm>
              <a:off x="3876115" y="1853771"/>
              <a:ext cx="1531659" cy="295435"/>
              <a:chOff x="6327916" y="1969900"/>
              <a:chExt cx="1531659" cy="295435"/>
            </a:xfrm>
          </p:grpSpPr>
          <p:sp>
            <p:nvSpPr>
              <p:cNvPr id="13" name="Rectangle 12"/>
              <p:cNvSpPr/>
              <p:nvPr/>
            </p:nvSpPr>
            <p:spPr bwMode="gray">
              <a:xfrm>
                <a:off x="6327916" y="2022448"/>
                <a:ext cx="200130" cy="190500"/>
              </a:xfrm>
              <a:prstGeom prst="rect">
                <a:avLst/>
              </a:prstGeom>
              <a:solidFill>
                <a:srgbClr val="0066FF"/>
              </a:solidFill>
              <a:ln>
                <a:solidFill>
                  <a:srgbClr val="0066FF"/>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prstClr val="white"/>
                  </a:solidFill>
                </a:endParaRPr>
              </a:p>
            </p:txBody>
          </p:sp>
          <p:sp>
            <p:nvSpPr>
              <p:cNvPr id="3084" name="TextBox 18"/>
              <p:cNvSpPr txBox="1">
                <a:spLocks noChangeArrowheads="1"/>
              </p:cNvSpPr>
              <p:nvPr/>
            </p:nvSpPr>
            <p:spPr bwMode="gray">
              <a:xfrm>
                <a:off x="6569385" y="1969900"/>
                <a:ext cx="971873" cy="295435"/>
              </a:xfrm>
              <a:prstGeom prst="rect">
                <a:avLst/>
              </a:prstGeom>
              <a:noFill/>
              <a:ln w="9525">
                <a:noFill/>
                <a:miter lim="800000"/>
                <a:headEnd/>
                <a:tailEnd/>
              </a:ln>
            </p:spPr>
            <p:txBody>
              <a:bodyPr wrap="none"/>
              <a:lstStyle/>
              <a:p>
                <a:pPr>
                  <a:spcAft>
                    <a:spcPts val="1200"/>
                  </a:spcAft>
                </a:pPr>
                <a:r>
                  <a:rPr lang="en-US" sz="1600" b="1">
                    <a:solidFill>
                      <a:srgbClr val="000000"/>
                    </a:solidFill>
                    <a:latin typeface="Calibri" pitchFamily="34" charset="0"/>
                  </a:rPr>
                  <a:t>HPV 16</a:t>
                </a:r>
              </a:p>
            </p:txBody>
          </p:sp>
          <p:sp>
            <p:nvSpPr>
              <p:cNvPr id="20" name="Rectangle 19"/>
              <p:cNvSpPr/>
              <p:nvPr/>
            </p:nvSpPr>
            <p:spPr bwMode="gray">
              <a:xfrm>
                <a:off x="7658936" y="2022448"/>
                <a:ext cx="200130" cy="190500"/>
              </a:xfrm>
              <a:prstGeom prst="rect">
                <a:avLst/>
              </a:prstGeom>
              <a:solidFill>
                <a:srgbClr val="85C2FF"/>
              </a:solidFill>
              <a:ln>
                <a:solidFill>
                  <a:srgbClr val="85C2FF"/>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100">
                  <a:solidFill>
                    <a:prstClr val="white"/>
                  </a:solidFill>
                </a:endParaRPr>
              </a:p>
            </p:txBody>
          </p:sp>
        </p:grpSp>
      </p:grpSp>
      <p:sp>
        <p:nvSpPr>
          <p:cNvPr id="3079" name="TextBox 20"/>
          <p:cNvSpPr txBox="1">
            <a:spLocks noChangeArrowheads="1"/>
          </p:cNvSpPr>
          <p:nvPr/>
        </p:nvSpPr>
        <p:spPr bwMode="auto">
          <a:xfrm rot="-5400000">
            <a:off x="-683418" y="3656806"/>
            <a:ext cx="3575050" cy="338137"/>
          </a:xfrm>
          <a:prstGeom prst="rect">
            <a:avLst/>
          </a:prstGeom>
          <a:noFill/>
          <a:ln w="9525">
            <a:noFill/>
            <a:miter lim="800000"/>
            <a:headEnd/>
            <a:tailEnd/>
          </a:ln>
        </p:spPr>
        <p:txBody>
          <a:bodyPr wrap="none">
            <a:spAutoFit/>
          </a:bodyPr>
          <a:lstStyle/>
          <a:p>
            <a:r>
              <a:rPr lang="en-US" sz="1600" b="1">
                <a:solidFill>
                  <a:srgbClr val="000000"/>
                </a:solidFill>
              </a:rPr>
              <a:t>% Having HPV by cobas</a:t>
            </a:r>
            <a:r>
              <a:rPr lang="en-US" altLang="en-US" sz="1600" b="1" baseline="30000">
                <a:solidFill>
                  <a:srgbClr val="000000"/>
                </a:solidFill>
                <a:ea typeface="ＭＳ Ｐゴシック" pitchFamily="34" charset="-128"/>
              </a:rPr>
              <a:t>®</a:t>
            </a:r>
            <a:r>
              <a:rPr lang="en-US" sz="1600" b="1">
                <a:solidFill>
                  <a:srgbClr val="000000"/>
                </a:solidFill>
              </a:rPr>
              <a:t> HPV Test</a:t>
            </a:r>
          </a:p>
        </p:txBody>
      </p:sp>
      <p:sp>
        <p:nvSpPr>
          <p:cNvPr id="3080" name="TextBox 23"/>
          <p:cNvSpPr txBox="1">
            <a:spLocks noChangeArrowheads="1"/>
          </p:cNvSpPr>
          <p:nvPr/>
        </p:nvSpPr>
        <p:spPr bwMode="auto">
          <a:xfrm>
            <a:off x="317500" y="6181725"/>
            <a:ext cx="4749800" cy="461963"/>
          </a:xfrm>
          <a:prstGeom prst="rect">
            <a:avLst/>
          </a:prstGeom>
          <a:noFill/>
          <a:ln w="9525">
            <a:noFill/>
            <a:miter lim="800000"/>
            <a:headEnd/>
            <a:tailEnd/>
          </a:ln>
        </p:spPr>
        <p:txBody>
          <a:bodyPr wrap="none">
            <a:spAutoFit/>
          </a:bodyPr>
          <a:lstStyle/>
          <a:p>
            <a:endParaRPr lang="en-GB" altLang="ko-KR" sz="1200">
              <a:ea typeface="Gulim"/>
              <a:cs typeface="Gulim"/>
            </a:endParaRPr>
          </a:p>
          <a:p>
            <a:r>
              <a:rPr lang="en-US" altLang="en-US" sz="1200"/>
              <a:t>Wright et al. </a:t>
            </a:r>
            <a:r>
              <a:rPr lang="en-US" altLang="en-US" sz="1200" i="1"/>
              <a:t>Am J Obstet Gynecol</a:t>
            </a:r>
            <a:r>
              <a:rPr lang="en-US" altLang="en-US" sz="1200"/>
              <a:t>. 2012 Jan;206(1):46.e1-46.e11</a:t>
            </a:r>
          </a:p>
        </p:txBody>
      </p:sp>
      <p:graphicFrame>
        <p:nvGraphicFramePr>
          <p:cNvPr id="3075" name="Chart 22"/>
          <p:cNvGraphicFramePr>
            <a:graphicFrameLocks/>
          </p:cNvGraphicFramePr>
          <p:nvPr/>
        </p:nvGraphicFramePr>
        <p:xfrm>
          <a:off x="1284288" y="1604963"/>
          <a:ext cx="7324725" cy="4445000"/>
        </p:xfrm>
        <a:graphic>
          <a:graphicData uri="http://schemas.openxmlformats.org/presentationml/2006/ole">
            <mc:AlternateContent xmlns:mc="http://schemas.openxmlformats.org/markup-compatibility/2006">
              <mc:Choice xmlns:v="urn:schemas-microsoft-com:vml" Requires="v">
                <p:oleObj spid="_x0000_s3103" r:id="rId6" imgW="7321931" imgH="4444369" progId="">
                  <p:embed/>
                </p:oleObj>
              </mc:Choice>
              <mc:Fallback>
                <p:oleObj r:id="rId6" imgW="7321931" imgH="4444369" progId="">
                  <p:embed/>
                  <p:pic>
                    <p:nvPicPr>
                      <p:cNvPr id="0" name="Picture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288" y="1604963"/>
                        <a:ext cx="7324725"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hart 26"/>
          <p:cNvGraphicFramePr>
            <a:graphicFrameLocks/>
          </p:cNvGraphicFramePr>
          <p:nvPr/>
        </p:nvGraphicFramePr>
        <p:xfrm>
          <a:off x="992188" y="1595438"/>
          <a:ext cx="7307262" cy="5094287"/>
        </p:xfrm>
        <a:graphic>
          <a:graphicData uri="http://schemas.openxmlformats.org/presentationml/2006/ole">
            <mc:AlternateContent xmlns:mc="http://schemas.openxmlformats.org/markup-compatibility/2006">
              <mc:Choice xmlns:v="urn:schemas-microsoft-com:vml" Requires="v">
                <p:oleObj spid="_x0000_s4111" r:id="rId4" imgW="7303641" imgH="5090601" progId="">
                  <p:embed/>
                </p:oleObj>
              </mc:Choice>
              <mc:Fallback>
                <p:oleObj r:id="rId4" imgW="7303641" imgH="5090601"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8" y="1595438"/>
                        <a:ext cx="7307262" cy="5094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Title 1"/>
          <p:cNvSpPr>
            <a:spLocks noGrp="1"/>
          </p:cNvSpPr>
          <p:nvPr>
            <p:ph type="title"/>
          </p:nvPr>
        </p:nvSpPr>
        <p:spPr/>
        <p:txBody>
          <a:bodyPr/>
          <a:lstStyle/>
          <a:p>
            <a:r>
              <a:rPr lang="en-US" b="1" dirty="0">
                <a:solidFill>
                  <a:srgbClr val="FF0000"/>
                </a:solidFill>
              </a:rPr>
              <a:t>HPV 16/18 vs ≥ASC-US</a:t>
            </a:r>
            <a:br>
              <a:rPr lang="en-US" b="1" dirty="0">
                <a:solidFill>
                  <a:srgbClr val="FF0000"/>
                </a:solidFill>
              </a:rPr>
            </a:br>
            <a:r>
              <a:rPr lang="en-US" sz="2400" b="1" dirty="0">
                <a:solidFill>
                  <a:srgbClr val="FF0000"/>
                </a:solidFill>
              </a:rPr>
              <a:t>ATHENA</a:t>
            </a:r>
          </a:p>
        </p:txBody>
      </p:sp>
      <p:sp>
        <p:nvSpPr>
          <p:cNvPr id="11" name="Rounded Rectangle 10"/>
          <p:cNvSpPr/>
          <p:nvPr/>
        </p:nvSpPr>
        <p:spPr>
          <a:xfrm>
            <a:off x="3175000" y="2057400"/>
            <a:ext cx="1241425" cy="384968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 name="Group 16"/>
          <p:cNvGrpSpPr>
            <a:grpSpLocks/>
          </p:cNvGrpSpPr>
          <p:nvPr/>
        </p:nvGrpSpPr>
        <p:grpSpPr bwMode="auto">
          <a:xfrm>
            <a:off x="2838450" y="1555750"/>
            <a:ext cx="4451350" cy="304800"/>
            <a:chOff x="3876115" y="1844406"/>
            <a:chExt cx="4450676" cy="304800"/>
          </a:xfrm>
        </p:grpSpPr>
        <p:sp>
          <p:nvSpPr>
            <p:cNvPr id="4105" name="TextBox 17"/>
            <p:cNvSpPr txBox="1">
              <a:spLocks noChangeArrowheads="1"/>
            </p:cNvSpPr>
            <p:nvPr/>
          </p:nvSpPr>
          <p:spPr bwMode="gray">
            <a:xfrm>
              <a:off x="5472572" y="1844406"/>
              <a:ext cx="971873" cy="304800"/>
            </a:xfrm>
            <a:prstGeom prst="rect">
              <a:avLst/>
            </a:prstGeom>
            <a:noFill/>
            <a:ln w="9525">
              <a:noFill/>
              <a:miter lim="800000"/>
              <a:headEnd/>
              <a:tailEnd/>
            </a:ln>
          </p:spPr>
          <p:txBody>
            <a:bodyPr wrap="none"/>
            <a:lstStyle/>
            <a:p>
              <a:pPr>
                <a:spcAft>
                  <a:spcPts val="1200"/>
                </a:spcAft>
              </a:pPr>
              <a:r>
                <a:rPr lang="en-US" sz="1600" b="1">
                  <a:solidFill>
                    <a:srgbClr val="000000"/>
                  </a:solidFill>
                  <a:latin typeface="Calibri" pitchFamily="34" charset="0"/>
                </a:rPr>
                <a:t>HPV 18</a:t>
              </a:r>
            </a:p>
          </p:txBody>
        </p:sp>
        <p:grpSp>
          <p:nvGrpSpPr>
            <p:cNvPr id="3" name="Group 18"/>
            <p:cNvGrpSpPr>
              <a:grpSpLocks/>
            </p:cNvGrpSpPr>
            <p:nvPr/>
          </p:nvGrpSpPr>
          <p:grpSpPr bwMode="auto">
            <a:xfrm>
              <a:off x="3876115" y="1853771"/>
              <a:ext cx="2843829" cy="295435"/>
              <a:chOff x="6327916" y="1969900"/>
              <a:chExt cx="2843829" cy="295435"/>
            </a:xfrm>
          </p:grpSpPr>
          <p:sp>
            <p:nvSpPr>
              <p:cNvPr id="20" name="Rectangle 19"/>
              <p:cNvSpPr/>
              <p:nvPr/>
            </p:nvSpPr>
            <p:spPr bwMode="gray">
              <a:xfrm>
                <a:off x="6327916" y="2022448"/>
                <a:ext cx="199995" cy="190500"/>
              </a:xfrm>
              <a:prstGeom prst="rect">
                <a:avLst/>
              </a:prstGeom>
              <a:solidFill>
                <a:srgbClr val="0066FF"/>
              </a:solidFill>
              <a:ln>
                <a:solidFill>
                  <a:srgbClr val="0066FF"/>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prstClr val="white"/>
                  </a:solidFill>
                </a:endParaRPr>
              </a:p>
            </p:txBody>
          </p:sp>
          <p:sp>
            <p:nvSpPr>
              <p:cNvPr id="4109" name="TextBox 20"/>
              <p:cNvSpPr txBox="1">
                <a:spLocks noChangeArrowheads="1"/>
              </p:cNvSpPr>
              <p:nvPr/>
            </p:nvSpPr>
            <p:spPr bwMode="gray">
              <a:xfrm>
                <a:off x="6569385" y="1969900"/>
                <a:ext cx="971873" cy="295435"/>
              </a:xfrm>
              <a:prstGeom prst="rect">
                <a:avLst/>
              </a:prstGeom>
              <a:noFill/>
              <a:ln w="9525">
                <a:noFill/>
                <a:miter lim="800000"/>
                <a:headEnd/>
                <a:tailEnd/>
              </a:ln>
            </p:spPr>
            <p:txBody>
              <a:bodyPr wrap="none"/>
              <a:lstStyle/>
              <a:p>
                <a:pPr>
                  <a:spcAft>
                    <a:spcPts val="1200"/>
                  </a:spcAft>
                </a:pPr>
                <a:r>
                  <a:rPr lang="en-US" sz="1600" b="1">
                    <a:solidFill>
                      <a:srgbClr val="000000"/>
                    </a:solidFill>
                    <a:latin typeface="Calibri" pitchFamily="34" charset="0"/>
                  </a:rPr>
                  <a:t>HPV 16</a:t>
                </a:r>
              </a:p>
            </p:txBody>
          </p:sp>
          <p:sp>
            <p:nvSpPr>
              <p:cNvPr id="22" name="Rectangle 21"/>
              <p:cNvSpPr/>
              <p:nvPr/>
            </p:nvSpPr>
            <p:spPr bwMode="gray">
              <a:xfrm>
                <a:off x="7659627" y="2022448"/>
                <a:ext cx="199995" cy="190500"/>
              </a:xfrm>
              <a:prstGeom prst="rect">
                <a:avLst/>
              </a:prstGeom>
              <a:solidFill>
                <a:srgbClr val="85C2FF"/>
              </a:solidFill>
              <a:ln>
                <a:solidFill>
                  <a:srgbClr val="85C2FF"/>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100">
                  <a:solidFill>
                    <a:prstClr val="white"/>
                  </a:solidFill>
                </a:endParaRPr>
              </a:p>
            </p:txBody>
          </p:sp>
          <p:sp>
            <p:nvSpPr>
              <p:cNvPr id="24" name="Rectangle 23"/>
              <p:cNvSpPr/>
              <p:nvPr/>
            </p:nvSpPr>
            <p:spPr bwMode="gray">
              <a:xfrm>
                <a:off x="8972290" y="2022448"/>
                <a:ext cx="199995" cy="190500"/>
              </a:xfrm>
              <a:prstGeom prst="rect">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100">
                  <a:solidFill>
                    <a:prstClr val="white"/>
                  </a:solidFill>
                </a:endParaRPr>
              </a:p>
            </p:txBody>
          </p:sp>
        </p:grpSp>
        <p:sp>
          <p:nvSpPr>
            <p:cNvPr id="4107" name="TextBox 22"/>
            <p:cNvSpPr txBox="1">
              <a:spLocks noChangeArrowheads="1"/>
            </p:cNvSpPr>
            <p:nvPr/>
          </p:nvSpPr>
          <p:spPr bwMode="gray">
            <a:xfrm>
              <a:off x="6784742" y="1844406"/>
              <a:ext cx="1542049" cy="304800"/>
            </a:xfrm>
            <a:prstGeom prst="rect">
              <a:avLst/>
            </a:prstGeom>
            <a:noFill/>
            <a:ln w="9525">
              <a:noFill/>
              <a:miter lim="800000"/>
              <a:headEnd/>
              <a:tailEnd/>
            </a:ln>
          </p:spPr>
          <p:txBody>
            <a:bodyPr wrap="none"/>
            <a:lstStyle/>
            <a:p>
              <a:pPr>
                <a:spcAft>
                  <a:spcPts val="1200"/>
                </a:spcAft>
              </a:pPr>
              <a:r>
                <a:rPr lang="en-US" sz="1600" b="1">
                  <a:solidFill>
                    <a:srgbClr val="000000"/>
                  </a:solidFill>
                  <a:latin typeface="Calibri" pitchFamily="34" charset="0"/>
                </a:rPr>
                <a:t>Abnormal Pap</a:t>
              </a:r>
            </a:p>
          </p:txBody>
        </p:sp>
      </p:grpSp>
      <p:sp>
        <p:nvSpPr>
          <p:cNvPr id="4102" name="TextBox 25"/>
          <p:cNvSpPr txBox="1">
            <a:spLocks noChangeArrowheads="1"/>
          </p:cNvSpPr>
          <p:nvPr/>
        </p:nvSpPr>
        <p:spPr bwMode="auto">
          <a:xfrm>
            <a:off x="317500" y="6181725"/>
            <a:ext cx="4797425" cy="461963"/>
          </a:xfrm>
          <a:prstGeom prst="rect">
            <a:avLst/>
          </a:prstGeom>
          <a:noFill/>
          <a:ln w="9525">
            <a:noFill/>
            <a:miter lim="800000"/>
            <a:headEnd/>
            <a:tailEnd/>
          </a:ln>
        </p:spPr>
        <p:txBody>
          <a:bodyPr wrap="none">
            <a:spAutoFit/>
          </a:bodyPr>
          <a:lstStyle/>
          <a:p>
            <a:endParaRPr lang="en-US" sz="1200">
              <a:solidFill>
                <a:srgbClr val="000000"/>
              </a:solidFill>
            </a:endParaRPr>
          </a:p>
          <a:p>
            <a:r>
              <a:rPr lang="en-US" altLang="en-US" sz="1200"/>
              <a:t>Wright et al. </a:t>
            </a:r>
            <a:r>
              <a:rPr lang="en-US" altLang="en-US" sz="1200" i="1"/>
              <a:t>Am J Obstet Gynecol</a:t>
            </a:r>
            <a:r>
              <a:rPr lang="en-US" altLang="en-US" sz="1200"/>
              <a:t>. 2012 Jan;206(1):46.e1-46.e11</a:t>
            </a:r>
          </a:p>
        </p:txBody>
      </p:sp>
      <p:sp>
        <p:nvSpPr>
          <p:cNvPr id="4103" name="TextBox 27"/>
          <p:cNvSpPr txBox="1">
            <a:spLocks noChangeArrowheads="1"/>
          </p:cNvSpPr>
          <p:nvPr/>
        </p:nvSpPr>
        <p:spPr bwMode="auto">
          <a:xfrm>
            <a:off x="4441825" y="5786438"/>
            <a:ext cx="1244600" cy="338137"/>
          </a:xfrm>
          <a:prstGeom prst="rect">
            <a:avLst/>
          </a:prstGeom>
          <a:noFill/>
          <a:ln w="9525">
            <a:noFill/>
            <a:miter lim="800000"/>
            <a:headEnd/>
            <a:tailEnd/>
          </a:ln>
        </p:spPr>
        <p:txBody>
          <a:bodyPr wrap="none">
            <a:spAutoFit/>
          </a:bodyPr>
          <a:lstStyle/>
          <a:p>
            <a:pPr algn="ctr"/>
            <a:r>
              <a:rPr lang="en-US" sz="1600" b="1">
                <a:solidFill>
                  <a:srgbClr val="000000"/>
                </a:solidFill>
              </a:rPr>
              <a:t>Age Group</a:t>
            </a:r>
          </a:p>
        </p:txBody>
      </p:sp>
      <p:sp>
        <p:nvSpPr>
          <p:cNvPr id="4104" name="TextBox 28"/>
          <p:cNvSpPr txBox="1">
            <a:spLocks noChangeArrowheads="1"/>
          </p:cNvSpPr>
          <p:nvPr/>
        </p:nvSpPr>
        <p:spPr bwMode="auto">
          <a:xfrm rot="-5400000">
            <a:off x="365919" y="3563144"/>
            <a:ext cx="1520825" cy="338137"/>
          </a:xfrm>
          <a:prstGeom prst="rect">
            <a:avLst/>
          </a:prstGeom>
          <a:noFill/>
          <a:ln w="9525">
            <a:noFill/>
            <a:miter lim="800000"/>
            <a:headEnd/>
            <a:tailEnd/>
          </a:ln>
        </p:spPr>
        <p:txBody>
          <a:bodyPr>
            <a:spAutoFit/>
          </a:bodyPr>
          <a:lstStyle/>
          <a:p>
            <a:r>
              <a:rPr lang="en-US" sz="1600" b="1">
                <a:solidFill>
                  <a:srgbClr val="000000"/>
                </a:solidFill>
              </a:rPr>
              <a:t>% Positive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37"/>
          <p:cNvGraphicFramePr>
            <a:graphicFrameLocks/>
          </p:cNvGraphicFramePr>
          <p:nvPr/>
        </p:nvGraphicFramePr>
        <p:xfrm>
          <a:off x="1795463" y="1582738"/>
          <a:ext cx="6061075" cy="4087812"/>
        </p:xfrm>
        <a:graphic>
          <a:graphicData uri="http://schemas.openxmlformats.org/presentationml/2006/ole">
            <mc:AlternateContent xmlns:mc="http://schemas.openxmlformats.org/markup-compatibility/2006">
              <mc:Choice xmlns:v="urn:schemas-microsoft-com:vml" Requires="v">
                <p:oleObj spid="_x0000_s5135" r:id="rId4" imgW="6059949" imgH="4084674" progId="">
                  <p:embed/>
                </p:oleObj>
              </mc:Choice>
              <mc:Fallback>
                <p:oleObj r:id="rId4" imgW="6059949" imgH="4084674"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1582738"/>
                        <a:ext cx="6061075" cy="408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Box 38"/>
          <p:cNvSpPr txBox="1">
            <a:spLocks noChangeArrowheads="1"/>
          </p:cNvSpPr>
          <p:nvPr/>
        </p:nvSpPr>
        <p:spPr bwMode="auto">
          <a:xfrm>
            <a:off x="1944688" y="5865813"/>
            <a:ext cx="5916612" cy="306387"/>
          </a:xfrm>
          <a:prstGeom prst="rect">
            <a:avLst/>
          </a:prstGeom>
          <a:noFill/>
          <a:ln w="9525">
            <a:noFill/>
            <a:miter lim="800000"/>
            <a:headEnd/>
            <a:tailEnd/>
          </a:ln>
        </p:spPr>
        <p:txBody>
          <a:bodyPr anchor="ctr">
            <a:spAutoFit/>
          </a:bodyPr>
          <a:lstStyle/>
          <a:p>
            <a:pPr algn="ctr" eaLnBrk="0" hangingPunct="0"/>
            <a:r>
              <a:rPr lang="en-US" sz="1600" b="1">
                <a:solidFill>
                  <a:srgbClr val="000000"/>
                </a:solidFill>
              </a:rPr>
              <a:t>Age Group</a:t>
            </a:r>
          </a:p>
        </p:txBody>
      </p:sp>
      <p:sp>
        <p:nvSpPr>
          <p:cNvPr id="5124" name="TextBox 40"/>
          <p:cNvSpPr txBox="1">
            <a:spLocks noChangeArrowheads="1"/>
          </p:cNvSpPr>
          <p:nvPr/>
        </p:nvSpPr>
        <p:spPr bwMode="auto">
          <a:xfrm>
            <a:off x="1458913" y="2406650"/>
            <a:ext cx="569912" cy="306388"/>
          </a:xfrm>
          <a:prstGeom prst="rect">
            <a:avLst/>
          </a:prstGeom>
          <a:noFill/>
          <a:ln w="9525">
            <a:noFill/>
            <a:miter lim="800000"/>
            <a:headEnd/>
            <a:tailEnd/>
          </a:ln>
        </p:spPr>
        <p:txBody>
          <a:bodyPr wrap="none" anchor="ctr">
            <a:spAutoFit/>
          </a:bodyPr>
          <a:lstStyle/>
          <a:p>
            <a:pPr algn="r" eaLnBrk="0" hangingPunct="0"/>
            <a:r>
              <a:rPr lang="en-US" sz="1600" b="1">
                <a:solidFill>
                  <a:srgbClr val="000000"/>
                </a:solidFill>
              </a:rPr>
              <a:t>40%</a:t>
            </a:r>
          </a:p>
        </p:txBody>
      </p:sp>
      <p:sp>
        <p:nvSpPr>
          <p:cNvPr id="5125" name="TextBox 41"/>
          <p:cNvSpPr txBox="1">
            <a:spLocks noChangeArrowheads="1"/>
          </p:cNvSpPr>
          <p:nvPr/>
        </p:nvSpPr>
        <p:spPr bwMode="auto">
          <a:xfrm>
            <a:off x="1420813" y="3122613"/>
            <a:ext cx="569912" cy="306387"/>
          </a:xfrm>
          <a:prstGeom prst="rect">
            <a:avLst/>
          </a:prstGeom>
          <a:noFill/>
          <a:ln w="9525">
            <a:noFill/>
            <a:miter lim="800000"/>
            <a:headEnd/>
            <a:tailEnd/>
          </a:ln>
        </p:spPr>
        <p:txBody>
          <a:bodyPr wrap="none" anchor="ctr">
            <a:spAutoFit/>
          </a:bodyPr>
          <a:lstStyle/>
          <a:p>
            <a:pPr algn="r" eaLnBrk="0" hangingPunct="0"/>
            <a:r>
              <a:rPr lang="en-US" sz="1600" b="1">
                <a:solidFill>
                  <a:srgbClr val="000000"/>
                </a:solidFill>
              </a:rPr>
              <a:t>30%</a:t>
            </a:r>
          </a:p>
        </p:txBody>
      </p:sp>
      <p:sp>
        <p:nvSpPr>
          <p:cNvPr id="5126" name="TextBox 42"/>
          <p:cNvSpPr txBox="1">
            <a:spLocks noChangeArrowheads="1"/>
          </p:cNvSpPr>
          <p:nvPr/>
        </p:nvSpPr>
        <p:spPr bwMode="auto">
          <a:xfrm>
            <a:off x="1384300" y="3875088"/>
            <a:ext cx="569913" cy="307975"/>
          </a:xfrm>
          <a:prstGeom prst="rect">
            <a:avLst/>
          </a:prstGeom>
          <a:noFill/>
          <a:ln w="9525">
            <a:noFill/>
            <a:miter lim="800000"/>
            <a:headEnd/>
            <a:tailEnd/>
          </a:ln>
        </p:spPr>
        <p:txBody>
          <a:bodyPr wrap="none" anchor="ctr">
            <a:spAutoFit/>
          </a:bodyPr>
          <a:lstStyle/>
          <a:p>
            <a:pPr algn="r" eaLnBrk="0" hangingPunct="0"/>
            <a:r>
              <a:rPr lang="en-US" sz="1600" b="1">
                <a:solidFill>
                  <a:srgbClr val="000000"/>
                </a:solidFill>
              </a:rPr>
              <a:t>20%</a:t>
            </a:r>
          </a:p>
        </p:txBody>
      </p:sp>
      <p:sp>
        <p:nvSpPr>
          <p:cNvPr id="5127" name="TextBox 43"/>
          <p:cNvSpPr txBox="1">
            <a:spLocks noChangeArrowheads="1"/>
          </p:cNvSpPr>
          <p:nvPr/>
        </p:nvSpPr>
        <p:spPr bwMode="auto">
          <a:xfrm>
            <a:off x="1381125" y="4614863"/>
            <a:ext cx="569913" cy="306387"/>
          </a:xfrm>
          <a:prstGeom prst="rect">
            <a:avLst/>
          </a:prstGeom>
          <a:noFill/>
          <a:ln w="9525">
            <a:noFill/>
            <a:miter lim="800000"/>
            <a:headEnd/>
            <a:tailEnd/>
          </a:ln>
        </p:spPr>
        <p:txBody>
          <a:bodyPr wrap="none" anchor="ctr">
            <a:spAutoFit/>
          </a:bodyPr>
          <a:lstStyle/>
          <a:p>
            <a:pPr algn="r" eaLnBrk="0" hangingPunct="0"/>
            <a:r>
              <a:rPr lang="en-US" sz="1600" b="1">
                <a:solidFill>
                  <a:srgbClr val="000000"/>
                </a:solidFill>
              </a:rPr>
              <a:t>10%</a:t>
            </a:r>
          </a:p>
        </p:txBody>
      </p:sp>
      <p:sp>
        <p:nvSpPr>
          <p:cNvPr id="5128" name="TextBox 44"/>
          <p:cNvSpPr txBox="1">
            <a:spLocks noChangeArrowheads="1"/>
          </p:cNvSpPr>
          <p:nvPr/>
        </p:nvSpPr>
        <p:spPr bwMode="auto">
          <a:xfrm>
            <a:off x="1420813" y="5346700"/>
            <a:ext cx="461962" cy="307975"/>
          </a:xfrm>
          <a:prstGeom prst="rect">
            <a:avLst/>
          </a:prstGeom>
          <a:noFill/>
          <a:ln w="9525">
            <a:noFill/>
            <a:miter lim="800000"/>
            <a:headEnd/>
            <a:tailEnd/>
          </a:ln>
        </p:spPr>
        <p:txBody>
          <a:bodyPr wrap="none" anchor="ctr">
            <a:spAutoFit/>
          </a:bodyPr>
          <a:lstStyle/>
          <a:p>
            <a:pPr algn="r" eaLnBrk="0" hangingPunct="0"/>
            <a:r>
              <a:rPr lang="en-US" sz="1600" b="1">
                <a:solidFill>
                  <a:srgbClr val="000000"/>
                </a:solidFill>
              </a:rPr>
              <a:t>0%</a:t>
            </a:r>
          </a:p>
        </p:txBody>
      </p:sp>
      <p:sp>
        <p:nvSpPr>
          <p:cNvPr id="5129" name="TextBox 45"/>
          <p:cNvSpPr txBox="1">
            <a:spLocks noChangeArrowheads="1"/>
          </p:cNvSpPr>
          <p:nvPr/>
        </p:nvSpPr>
        <p:spPr bwMode="auto">
          <a:xfrm>
            <a:off x="3436938" y="5583238"/>
            <a:ext cx="677862" cy="307975"/>
          </a:xfrm>
          <a:prstGeom prst="rect">
            <a:avLst/>
          </a:prstGeom>
          <a:noFill/>
          <a:ln w="9525">
            <a:noFill/>
            <a:miter lim="800000"/>
            <a:headEnd/>
            <a:tailEnd/>
          </a:ln>
        </p:spPr>
        <p:txBody>
          <a:bodyPr wrap="none">
            <a:spAutoFit/>
          </a:bodyPr>
          <a:lstStyle/>
          <a:p>
            <a:pPr algn="ctr" eaLnBrk="0" hangingPunct="0"/>
            <a:r>
              <a:rPr lang="en-US" sz="1600" b="1">
                <a:solidFill>
                  <a:srgbClr val="000000"/>
                </a:solidFill>
              </a:rPr>
              <a:t>25-29</a:t>
            </a:r>
          </a:p>
        </p:txBody>
      </p:sp>
      <p:sp>
        <p:nvSpPr>
          <p:cNvPr id="5130" name="TextBox 46"/>
          <p:cNvSpPr txBox="1">
            <a:spLocks noChangeArrowheads="1"/>
          </p:cNvSpPr>
          <p:nvPr/>
        </p:nvSpPr>
        <p:spPr bwMode="auto">
          <a:xfrm>
            <a:off x="5722938" y="5583238"/>
            <a:ext cx="677862" cy="307975"/>
          </a:xfrm>
          <a:prstGeom prst="rect">
            <a:avLst/>
          </a:prstGeom>
          <a:noFill/>
          <a:ln w="9525">
            <a:noFill/>
            <a:miter lim="800000"/>
            <a:headEnd/>
            <a:tailEnd/>
          </a:ln>
        </p:spPr>
        <p:txBody>
          <a:bodyPr wrap="none">
            <a:spAutoFit/>
          </a:bodyPr>
          <a:lstStyle/>
          <a:p>
            <a:pPr algn="ctr" eaLnBrk="0" hangingPunct="0"/>
            <a:r>
              <a:rPr lang="en-US" sz="1600" b="1">
                <a:solidFill>
                  <a:srgbClr val="000000"/>
                </a:solidFill>
              </a:rPr>
              <a:t>40-49</a:t>
            </a:r>
          </a:p>
        </p:txBody>
      </p:sp>
      <p:sp>
        <p:nvSpPr>
          <p:cNvPr id="5131" name="TextBox 47"/>
          <p:cNvSpPr txBox="1">
            <a:spLocks noChangeArrowheads="1"/>
          </p:cNvSpPr>
          <p:nvPr/>
        </p:nvSpPr>
        <p:spPr bwMode="auto">
          <a:xfrm>
            <a:off x="4579938" y="5583238"/>
            <a:ext cx="677862" cy="307975"/>
          </a:xfrm>
          <a:prstGeom prst="rect">
            <a:avLst/>
          </a:prstGeom>
          <a:noFill/>
          <a:ln w="9525">
            <a:noFill/>
            <a:miter lim="800000"/>
            <a:headEnd/>
            <a:tailEnd/>
          </a:ln>
        </p:spPr>
        <p:txBody>
          <a:bodyPr wrap="none">
            <a:spAutoFit/>
          </a:bodyPr>
          <a:lstStyle/>
          <a:p>
            <a:pPr algn="ctr" eaLnBrk="0" hangingPunct="0"/>
            <a:r>
              <a:rPr lang="en-US" sz="1600" b="1">
                <a:solidFill>
                  <a:srgbClr val="000000"/>
                </a:solidFill>
              </a:rPr>
              <a:t>30-39</a:t>
            </a:r>
          </a:p>
        </p:txBody>
      </p:sp>
      <p:sp>
        <p:nvSpPr>
          <p:cNvPr id="5132" name="TextBox 48"/>
          <p:cNvSpPr txBox="1">
            <a:spLocks noChangeArrowheads="1"/>
          </p:cNvSpPr>
          <p:nvPr/>
        </p:nvSpPr>
        <p:spPr bwMode="auto">
          <a:xfrm>
            <a:off x="6854825" y="5583238"/>
            <a:ext cx="508000" cy="307975"/>
          </a:xfrm>
          <a:prstGeom prst="rect">
            <a:avLst/>
          </a:prstGeom>
          <a:noFill/>
          <a:ln w="9525">
            <a:noFill/>
            <a:miter lim="800000"/>
            <a:headEnd/>
            <a:tailEnd/>
          </a:ln>
        </p:spPr>
        <p:txBody>
          <a:bodyPr wrap="none">
            <a:spAutoFit/>
          </a:bodyPr>
          <a:lstStyle/>
          <a:p>
            <a:pPr algn="ctr" eaLnBrk="0" hangingPunct="0"/>
            <a:r>
              <a:rPr lang="en-US" sz="1600" b="1" u="sng">
                <a:solidFill>
                  <a:srgbClr val="000000"/>
                </a:solidFill>
              </a:rPr>
              <a:t>&gt;</a:t>
            </a:r>
            <a:r>
              <a:rPr lang="en-US" sz="1600" b="1">
                <a:solidFill>
                  <a:srgbClr val="000000"/>
                </a:solidFill>
              </a:rPr>
              <a:t>50</a:t>
            </a:r>
          </a:p>
        </p:txBody>
      </p:sp>
      <p:cxnSp>
        <p:nvCxnSpPr>
          <p:cNvPr id="32" name="Straight Connector 31"/>
          <p:cNvCxnSpPr/>
          <p:nvPr/>
        </p:nvCxnSpPr>
        <p:spPr>
          <a:xfrm>
            <a:off x="2057400" y="2605088"/>
            <a:ext cx="0" cy="3062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989138" y="2611438"/>
            <a:ext cx="87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981200" y="3360738"/>
            <a:ext cx="87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981200" y="4106863"/>
            <a:ext cx="87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981200" y="4852988"/>
            <a:ext cx="87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028825" y="5583238"/>
            <a:ext cx="60118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39" name="Title 1"/>
          <p:cNvSpPr>
            <a:spLocks noGrp="1"/>
          </p:cNvSpPr>
          <p:nvPr>
            <p:ph type="title"/>
          </p:nvPr>
        </p:nvSpPr>
        <p:spPr/>
        <p:txBody>
          <a:bodyPr/>
          <a:lstStyle/>
          <a:p>
            <a:r>
              <a:rPr lang="en-US" b="1" dirty="0">
                <a:solidFill>
                  <a:srgbClr val="FF0000"/>
                </a:solidFill>
              </a:rPr>
              <a:t>≥CIN3 by Age Group </a:t>
            </a:r>
            <a:br>
              <a:rPr lang="en-US" b="1" dirty="0">
                <a:solidFill>
                  <a:srgbClr val="FF0000"/>
                </a:solidFill>
              </a:rPr>
            </a:br>
            <a:r>
              <a:rPr lang="en-US" sz="2400" b="1" dirty="0">
                <a:solidFill>
                  <a:srgbClr val="FF0000"/>
                </a:solidFill>
              </a:rPr>
              <a:t>ATHENA</a:t>
            </a:r>
            <a:endParaRPr lang="en-US" b="1" dirty="0">
              <a:solidFill>
                <a:srgbClr val="FF0000"/>
              </a:solidFill>
            </a:endParaRPr>
          </a:p>
        </p:txBody>
      </p:sp>
      <p:sp>
        <p:nvSpPr>
          <p:cNvPr id="5140" name="TextBox 25"/>
          <p:cNvSpPr txBox="1">
            <a:spLocks noChangeArrowheads="1"/>
          </p:cNvSpPr>
          <p:nvPr/>
        </p:nvSpPr>
        <p:spPr bwMode="auto">
          <a:xfrm rot="-5400000">
            <a:off x="-326231" y="3656807"/>
            <a:ext cx="2860675" cy="338137"/>
          </a:xfrm>
          <a:prstGeom prst="rect">
            <a:avLst/>
          </a:prstGeom>
          <a:noFill/>
          <a:ln w="9525">
            <a:noFill/>
            <a:miter lim="800000"/>
            <a:headEnd/>
            <a:tailEnd/>
          </a:ln>
        </p:spPr>
        <p:txBody>
          <a:bodyPr wrap="none">
            <a:spAutoFit/>
          </a:bodyPr>
          <a:lstStyle/>
          <a:p>
            <a:pPr algn="ctr"/>
            <a:r>
              <a:rPr lang="en-US" sz="1600" b="1">
                <a:solidFill>
                  <a:srgbClr val="000000"/>
                </a:solidFill>
              </a:rPr>
              <a:t>Percentage of ≥CIN3 cases </a:t>
            </a:r>
          </a:p>
        </p:txBody>
      </p:sp>
      <p:sp>
        <p:nvSpPr>
          <p:cNvPr id="5141" name="TextBox 49"/>
          <p:cNvSpPr txBox="1">
            <a:spLocks noChangeArrowheads="1"/>
          </p:cNvSpPr>
          <p:nvPr/>
        </p:nvSpPr>
        <p:spPr bwMode="auto">
          <a:xfrm>
            <a:off x="2193925" y="5583238"/>
            <a:ext cx="709613" cy="339725"/>
          </a:xfrm>
          <a:prstGeom prst="rect">
            <a:avLst/>
          </a:prstGeom>
          <a:noFill/>
          <a:ln w="9525">
            <a:noFill/>
            <a:miter lim="800000"/>
            <a:headEnd/>
            <a:tailEnd/>
          </a:ln>
        </p:spPr>
        <p:txBody>
          <a:bodyPr wrap="none">
            <a:spAutoFit/>
          </a:bodyPr>
          <a:lstStyle/>
          <a:p>
            <a:pPr algn="ctr" eaLnBrk="0" hangingPunct="0"/>
            <a:r>
              <a:rPr lang="en-US" sz="1600" b="1">
                <a:solidFill>
                  <a:srgbClr val="000000"/>
                </a:solidFill>
              </a:rPr>
              <a:t>21-24</a:t>
            </a:r>
          </a:p>
        </p:txBody>
      </p:sp>
      <p:sp>
        <p:nvSpPr>
          <p:cNvPr id="5142" name="TextBox 1"/>
          <p:cNvSpPr txBox="1">
            <a:spLocks noChangeArrowheads="1"/>
          </p:cNvSpPr>
          <p:nvPr/>
        </p:nvSpPr>
        <p:spPr bwMode="auto">
          <a:xfrm>
            <a:off x="3429000" y="2813050"/>
            <a:ext cx="609600" cy="387350"/>
          </a:xfrm>
          <a:prstGeom prst="rect">
            <a:avLst/>
          </a:prstGeom>
          <a:noFill/>
          <a:ln w="9525">
            <a:noFill/>
            <a:miter lim="800000"/>
            <a:headEnd/>
            <a:tailEnd/>
          </a:ln>
        </p:spPr>
        <p:txBody>
          <a:bodyPr wrap="none"/>
          <a:lstStyle/>
          <a:p>
            <a:pPr algn="ctr"/>
            <a:r>
              <a:rPr lang="en-US" sz="1600" b="1">
                <a:latin typeface="Calibri" pitchFamily="34" charset="0"/>
              </a:rPr>
              <a:t>28%</a:t>
            </a:r>
          </a:p>
        </p:txBody>
      </p:sp>
      <p:sp>
        <p:nvSpPr>
          <p:cNvPr id="5143" name="TextBox 2"/>
          <p:cNvSpPr txBox="1">
            <a:spLocks noChangeArrowheads="1"/>
          </p:cNvSpPr>
          <p:nvPr/>
        </p:nvSpPr>
        <p:spPr bwMode="auto">
          <a:xfrm>
            <a:off x="5715000" y="3727450"/>
            <a:ext cx="609600" cy="387350"/>
          </a:xfrm>
          <a:prstGeom prst="rect">
            <a:avLst/>
          </a:prstGeom>
          <a:noFill/>
          <a:ln w="9525">
            <a:noFill/>
            <a:miter lim="800000"/>
            <a:headEnd/>
            <a:tailEnd/>
          </a:ln>
        </p:spPr>
        <p:txBody>
          <a:bodyPr wrap="none"/>
          <a:lstStyle/>
          <a:p>
            <a:pPr algn="ctr"/>
            <a:r>
              <a:rPr lang="en-US" sz="1600" b="1">
                <a:latin typeface="Calibri" pitchFamily="34" charset="0"/>
              </a:rPr>
              <a:t>17%</a:t>
            </a:r>
          </a:p>
        </p:txBody>
      </p:sp>
      <p:sp>
        <p:nvSpPr>
          <p:cNvPr id="5144" name="TextBox 3"/>
          <p:cNvSpPr txBox="1">
            <a:spLocks noChangeArrowheads="1"/>
          </p:cNvSpPr>
          <p:nvPr/>
        </p:nvSpPr>
        <p:spPr bwMode="auto">
          <a:xfrm>
            <a:off x="2273300" y="4337050"/>
            <a:ext cx="608013" cy="387350"/>
          </a:xfrm>
          <a:prstGeom prst="rect">
            <a:avLst/>
          </a:prstGeom>
          <a:noFill/>
          <a:ln w="9525">
            <a:noFill/>
            <a:miter lim="800000"/>
            <a:headEnd/>
            <a:tailEnd/>
          </a:ln>
        </p:spPr>
        <p:txBody>
          <a:bodyPr wrap="none"/>
          <a:lstStyle/>
          <a:p>
            <a:pPr algn="ctr"/>
            <a:r>
              <a:rPr lang="en-US" sz="1600" b="1">
                <a:latin typeface="Calibri" pitchFamily="34" charset="0"/>
              </a:rPr>
              <a:t>10%</a:t>
            </a:r>
          </a:p>
        </p:txBody>
      </p:sp>
      <p:sp>
        <p:nvSpPr>
          <p:cNvPr id="5145" name="TextBox 4"/>
          <p:cNvSpPr txBox="1">
            <a:spLocks noChangeArrowheads="1"/>
          </p:cNvSpPr>
          <p:nvPr/>
        </p:nvSpPr>
        <p:spPr bwMode="auto">
          <a:xfrm>
            <a:off x="4572000" y="2051050"/>
            <a:ext cx="609600" cy="387350"/>
          </a:xfrm>
          <a:prstGeom prst="rect">
            <a:avLst/>
          </a:prstGeom>
          <a:noFill/>
          <a:ln w="9525">
            <a:noFill/>
            <a:miter lim="800000"/>
            <a:headEnd/>
            <a:tailEnd/>
          </a:ln>
        </p:spPr>
        <p:txBody>
          <a:bodyPr wrap="none"/>
          <a:lstStyle/>
          <a:p>
            <a:pPr algn="ctr"/>
            <a:r>
              <a:rPr lang="en-US" sz="1600" b="1">
                <a:latin typeface="Calibri" pitchFamily="34" charset="0"/>
              </a:rPr>
              <a:t>37%</a:t>
            </a:r>
          </a:p>
        </p:txBody>
      </p:sp>
      <p:sp>
        <p:nvSpPr>
          <p:cNvPr id="5146" name="TextBox 5"/>
          <p:cNvSpPr txBox="1">
            <a:spLocks noChangeArrowheads="1"/>
          </p:cNvSpPr>
          <p:nvPr/>
        </p:nvSpPr>
        <p:spPr bwMode="auto">
          <a:xfrm>
            <a:off x="6934200" y="4516438"/>
            <a:ext cx="609600" cy="387350"/>
          </a:xfrm>
          <a:prstGeom prst="rect">
            <a:avLst/>
          </a:prstGeom>
          <a:noFill/>
          <a:ln w="9525">
            <a:noFill/>
            <a:miter lim="800000"/>
            <a:headEnd/>
            <a:tailEnd/>
          </a:ln>
        </p:spPr>
        <p:txBody>
          <a:bodyPr wrap="none"/>
          <a:lstStyle/>
          <a:p>
            <a:pPr algn="ctr"/>
            <a:r>
              <a:rPr lang="en-US" sz="1600" b="1">
                <a:latin typeface="Calibri" pitchFamily="34" charset="0"/>
              </a:rPr>
              <a:t>8%</a:t>
            </a:r>
          </a:p>
        </p:txBody>
      </p:sp>
      <p:sp>
        <p:nvSpPr>
          <p:cNvPr id="5147" name="TextBox 27"/>
          <p:cNvSpPr txBox="1">
            <a:spLocks noChangeArrowheads="1"/>
          </p:cNvSpPr>
          <p:nvPr/>
        </p:nvSpPr>
        <p:spPr bwMode="auto">
          <a:xfrm>
            <a:off x="1233488" y="6400800"/>
            <a:ext cx="5165725" cy="307975"/>
          </a:xfrm>
          <a:prstGeom prst="rect">
            <a:avLst/>
          </a:prstGeom>
          <a:noFill/>
          <a:ln w="9525">
            <a:noFill/>
            <a:miter lim="800000"/>
            <a:headEnd/>
            <a:tailEnd/>
          </a:ln>
        </p:spPr>
        <p:txBody>
          <a:bodyPr>
            <a:spAutoFit/>
          </a:bodyPr>
          <a:lstStyle/>
          <a:p>
            <a:r>
              <a:rPr lang="en-US" sz="1400">
                <a:solidFill>
                  <a:srgbClr val="000000"/>
                </a:solidFill>
                <a:latin typeface="Imago Book"/>
                <a:ea typeface="ＭＳ Ｐゴシック" pitchFamily="34" charset="-128"/>
              </a:rPr>
              <a:t>Wright et al.  Am J Clin Pathol 2011;136:578-586</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3"/>
          <p:cNvGraphicFramePr>
            <a:graphicFrameLocks/>
          </p:cNvGraphicFramePr>
          <p:nvPr>
            <p:extLst>
              <p:ext uri="{D42A27DB-BD31-4B8C-83A1-F6EECF244321}">
                <p14:modId xmlns:p14="http://schemas.microsoft.com/office/powerpoint/2010/main" val="2959503865"/>
              </p:ext>
            </p:extLst>
          </p:nvPr>
        </p:nvGraphicFramePr>
        <p:xfrm>
          <a:off x="1368424" y="2202584"/>
          <a:ext cx="6907213" cy="4375150"/>
        </p:xfrm>
        <a:graphic>
          <a:graphicData uri="http://schemas.openxmlformats.org/presentationml/2006/ole">
            <mc:AlternateContent xmlns:mc="http://schemas.openxmlformats.org/markup-compatibility/2006">
              <mc:Choice xmlns:v="urn:schemas-microsoft-com:vml" Requires="v">
                <p:oleObj spid="_x0000_s7185" r:id="rId5" imgW="6907367" imgH="4377307" progId="">
                  <p:embed/>
                </p:oleObj>
              </mc:Choice>
              <mc:Fallback>
                <p:oleObj r:id="rId5" imgW="6907367" imgH="4377307" progId="">
                  <p:embed/>
                  <p:pic>
                    <p:nvPicPr>
                      <p:cNvPr id="0"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424" y="2202584"/>
                        <a:ext cx="6907213" cy="437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TextBox 19"/>
          <p:cNvSpPr txBox="1">
            <a:spLocks noChangeArrowheads="1"/>
          </p:cNvSpPr>
          <p:nvPr/>
        </p:nvSpPr>
        <p:spPr bwMode="gray">
          <a:xfrm>
            <a:off x="2408238" y="2565400"/>
            <a:ext cx="584200" cy="338138"/>
          </a:xfrm>
          <a:prstGeom prst="rect">
            <a:avLst/>
          </a:prstGeom>
          <a:noFill/>
          <a:ln w="9525">
            <a:noFill/>
            <a:miter lim="800000"/>
            <a:headEnd/>
            <a:tailEnd/>
          </a:ln>
        </p:spPr>
        <p:txBody>
          <a:bodyPr wrap="none">
            <a:spAutoFit/>
          </a:bodyPr>
          <a:lstStyle/>
          <a:p>
            <a:pPr algn="ctr"/>
            <a:r>
              <a:rPr lang="en-US" sz="1600" b="1">
                <a:solidFill>
                  <a:srgbClr val="FFFFFF"/>
                </a:solidFill>
              </a:rPr>
              <a:t>42.7</a:t>
            </a:r>
          </a:p>
        </p:txBody>
      </p:sp>
      <p:sp>
        <p:nvSpPr>
          <p:cNvPr id="7172" name="TextBox 68"/>
          <p:cNvSpPr txBox="1">
            <a:spLocks noChangeArrowheads="1"/>
          </p:cNvSpPr>
          <p:nvPr/>
        </p:nvSpPr>
        <p:spPr bwMode="gray">
          <a:xfrm>
            <a:off x="3819525" y="2744788"/>
            <a:ext cx="584200" cy="339725"/>
          </a:xfrm>
          <a:prstGeom prst="rect">
            <a:avLst/>
          </a:prstGeom>
          <a:noFill/>
          <a:ln w="9525">
            <a:noFill/>
            <a:miter lim="800000"/>
            <a:headEnd/>
            <a:tailEnd/>
          </a:ln>
        </p:spPr>
        <p:txBody>
          <a:bodyPr wrap="none">
            <a:spAutoFit/>
          </a:bodyPr>
          <a:lstStyle/>
          <a:p>
            <a:pPr algn="ctr"/>
            <a:r>
              <a:rPr lang="en-US" sz="1600" b="1">
                <a:solidFill>
                  <a:srgbClr val="FFFFFF"/>
                </a:solidFill>
              </a:rPr>
              <a:t>53.3</a:t>
            </a:r>
          </a:p>
        </p:txBody>
      </p:sp>
      <p:sp>
        <p:nvSpPr>
          <p:cNvPr id="7173" name="TextBox 69"/>
          <p:cNvSpPr txBox="1">
            <a:spLocks noChangeArrowheads="1"/>
          </p:cNvSpPr>
          <p:nvPr/>
        </p:nvSpPr>
        <p:spPr bwMode="gray">
          <a:xfrm>
            <a:off x="5226050" y="2897188"/>
            <a:ext cx="582613" cy="338137"/>
          </a:xfrm>
          <a:prstGeom prst="rect">
            <a:avLst/>
          </a:prstGeom>
          <a:noFill/>
          <a:ln w="9525">
            <a:noFill/>
            <a:miter lim="800000"/>
            <a:headEnd/>
            <a:tailEnd/>
          </a:ln>
        </p:spPr>
        <p:txBody>
          <a:bodyPr wrap="none">
            <a:spAutoFit/>
          </a:bodyPr>
          <a:lstStyle/>
          <a:p>
            <a:pPr algn="ctr"/>
            <a:r>
              <a:rPr lang="en-US" sz="1600" b="1">
                <a:solidFill>
                  <a:srgbClr val="FFFFFF"/>
                </a:solidFill>
              </a:rPr>
              <a:t>61.7</a:t>
            </a:r>
          </a:p>
        </p:txBody>
      </p:sp>
      <p:sp>
        <p:nvSpPr>
          <p:cNvPr id="7174" name="TextBox 70"/>
          <p:cNvSpPr txBox="1">
            <a:spLocks noChangeArrowheads="1"/>
          </p:cNvSpPr>
          <p:nvPr/>
        </p:nvSpPr>
        <p:spPr bwMode="gray">
          <a:xfrm>
            <a:off x="6637338" y="3055938"/>
            <a:ext cx="584200" cy="338137"/>
          </a:xfrm>
          <a:prstGeom prst="rect">
            <a:avLst/>
          </a:prstGeom>
          <a:noFill/>
          <a:ln w="9525">
            <a:noFill/>
            <a:miter lim="800000"/>
            <a:headEnd/>
            <a:tailEnd/>
          </a:ln>
        </p:spPr>
        <p:txBody>
          <a:bodyPr wrap="none">
            <a:spAutoFit/>
          </a:bodyPr>
          <a:lstStyle/>
          <a:p>
            <a:pPr algn="ctr"/>
            <a:r>
              <a:rPr lang="en-US" sz="1600" b="1">
                <a:solidFill>
                  <a:srgbClr val="FFFFFF"/>
                </a:solidFill>
              </a:rPr>
              <a:t>72.2</a:t>
            </a:r>
          </a:p>
        </p:txBody>
      </p:sp>
      <p:sp>
        <p:nvSpPr>
          <p:cNvPr id="7175" name="Rectangle 64"/>
          <p:cNvSpPr>
            <a:spLocks noGrp="1" noChangeArrowheads="1"/>
          </p:cNvSpPr>
          <p:nvPr>
            <p:ph type="title"/>
          </p:nvPr>
        </p:nvSpPr>
        <p:spPr/>
        <p:txBody>
          <a:bodyPr>
            <a:normAutofit fontScale="90000"/>
          </a:bodyPr>
          <a:lstStyle/>
          <a:p>
            <a:r>
              <a:rPr lang="en-GB" sz="2800" b="1" dirty="0">
                <a:solidFill>
                  <a:srgbClr val="FF0000"/>
                </a:solidFill>
              </a:rPr>
              <a:t>Proportion of Women with </a:t>
            </a:r>
            <a:r>
              <a:rPr lang="en-US" sz="2800" b="1" dirty="0">
                <a:solidFill>
                  <a:srgbClr val="FF0000"/>
                </a:solidFill>
              </a:rPr>
              <a:t>≥</a:t>
            </a:r>
            <a:r>
              <a:rPr lang="en-GB" sz="2800" b="1" dirty="0">
                <a:solidFill>
                  <a:srgbClr val="FF0000"/>
                </a:solidFill>
              </a:rPr>
              <a:t>CIN3 </a:t>
            </a:r>
            <a:br>
              <a:rPr lang="en-GB" sz="2800" b="1" dirty="0">
                <a:solidFill>
                  <a:srgbClr val="FF0000"/>
                </a:solidFill>
              </a:rPr>
            </a:br>
            <a:r>
              <a:rPr lang="en-GB" sz="2800" b="1" dirty="0">
                <a:solidFill>
                  <a:srgbClr val="FF0000"/>
                </a:solidFill>
              </a:rPr>
              <a:t>Who Have Negative Cytology (NILM)</a:t>
            </a:r>
            <a:r>
              <a:rPr lang="en-GB" sz="2700" b="1" dirty="0">
                <a:solidFill>
                  <a:srgbClr val="FF0000"/>
                </a:solidFill>
              </a:rPr>
              <a:t/>
            </a:r>
            <a:br>
              <a:rPr lang="en-GB" sz="2700" b="1" dirty="0">
                <a:solidFill>
                  <a:srgbClr val="FF0000"/>
                </a:solidFill>
              </a:rPr>
            </a:br>
            <a:r>
              <a:rPr lang="en-GB" sz="2400" b="1" dirty="0">
                <a:solidFill>
                  <a:srgbClr val="FF0000"/>
                </a:solidFill>
              </a:rPr>
              <a:t>ATHENA</a:t>
            </a:r>
          </a:p>
        </p:txBody>
      </p:sp>
      <p:sp>
        <p:nvSpPr>
          <p:cNvPr id="7176" name="Text Placeholder 5"/>
          <p:cNvSpPr>
            <a:spLocks noGrp="1"/>
          </p:cNvSpPr>
          <p:nvPr>
            <p:ph type="body" sz="quarter" idx="4294967295"/>
          </p:nvPr>
        </p:nvSpPr>
        <p:spPr>
          <a:xfrm>
            <a:off x="220663" y="6264275"/>
            <a:ext cx="8923337" cy="431800"/>
          </a:xfrm>
        </p:spPr>
        <p:txBody>
          <a:bodyPr/>
          <a:lstStyle/>
          <a:p>
            <a:pPr marL="0" indent="0">
              <a:lnSpc>
                <a:spcPct val="85000"/>
              </a:lnSpc>
              <a:spcBef>
                <a:spcPct val="0"/>
              </a:spcBef>
              <a:buFont typeface="Arial" pitchFamily="34" charset="0"/>
              <a:buNone/>
            </a:pPr>
            <a:r>
              <a:rPr lang="en-GB" altLang="ko-KR" sz="1200" dirty="0"/>
              <a:t/>
            </a:r>
            <a:br>
              <a:rPr lang="en-GB" altLang="ko-KR" sz="1200" dirty="0"/>
            </a:br>
            <a:r>
              <a:rPr lang="en-GB" altLang="ko-KR" sz="1200" dirty="0"/>
              <a:t>Percentages shown are for </a:t>
            </a:r>
            <a:r>
              <a:rPr lang="en-GB" altLang="ko-KR" sz="1200" dirty="0" err="1"/>
              <a:t>hrHPV</a:t>
            </a:r>
            <a:r>
              <a:rPr lang="en-GB" altLang="ko-KR" sz="1200" dirty="0"/>
              <a:t>+ women with </a:t>
            </a:r>
            <a:r>
              <a:rPr lang="en-GB" altLang="ko-KR" sz="1200" dirty="0">
                <a:latin typeface="Arial" pitchFamily="34" charset="0"/>
              </a:rPr>
              <a:t>≥</a:t>
            </a:r>
            <a:r>
              <a:rPr lang="en-GB" altLang="ko-KR" sz="1200" dirty="0"/>
              <a:t>CIN3, N=252</a:t>
            </a:r>
            <a:endParaRPr lang="tr-TR" altLang="ko-KR" sz="1200" dirty="0"/>
          </a:p>
          <a:p>
            <a:pPr marL="0" indent="0">
              <a:lnSpc>
                <a:spcPct val="85000"/>
              </a:lnSpc>
              <a:spcBef>
                <a:spcPct val="0"/>
              </a:spcBef>
              <a:buFont typeface="Arial" pitchFamily="34" charset="0"/>
              <a:buNone/>
            </a:pPr>
            <a:endParaRPr lang="en-GB" altLang="ko-KR" sz="1200" dirty="0"/>
          </a:p>
        </p:txBody>
      </p:sp>
      <p:sp>
        <p:nvSpPr>
          <p:cNvPr id="7177" name="Rectangle 51"/>
          <p:cNvSpPr>
            <a:spLocks noChangeArrowheads="1"/>
          </p:cNvSpPr>
          <p:nvPr/>
        </p:nvSpPr>
        <p:spPr bwMode="auto">
          <a:xfrm rot="-5400000">
            <a:off x="-29369" y="3588545"/>
            <a:ext cx="2314575" cy="246062"/>
          </a:xfrm>
          <a:prstGeom prst="rect">
            <a:avLst/>
          </a:prstGeom>
          <a:noFill/>
          <a:ln w="9525">
            <a:noFill/>
            <a:miter lim="800000"/>
            <a:headEnd/>
            <a:tailEnd/>
          </a:ln>
        </p:spPr>
        <p:txBody>
          <a:bodyPr wrap="none" lIns="0" tIns="0" rIns="0" bIns="0">
            <a:spAutoFit/>
          </a:bodyPr>
          <a:lstStyle/>
          <a:p>
            <a:pPr algn="ctr"/>
            <a:r>
              <a:rPr lang="en-GB" sz="1600" b="1">
                <a:solidFill>
                  <a:srgbClr val="000000"/>
                </a:solidFill>
                <a:ea typeface="ＭＳ Ｐゴシック" pitchFamily="34" charset="-128"/>
              </a:rPr>
              <a:t>Proportion of </a:t>
            </a:r>
            <a:r>
              <a:rPr lang="en-GB" sz="1600" b="1">
                <a:solidFill>
                  <a:srgbClr val="000000"/>
                </a:solidFill>
                <a:ea typeface="ＭＳ Ｐゴシック" pitchFamily="34" charset="-128"/>
                <a:sym typeface="Symbol" pitchFamily="18" charset="2"/>
              </a:rPr>
              <a:t>≥</a:t>
            </a:r>
            <a:r>
              <a:rPr lang="en-GB" sz="1600" b="1">
                <a:solidFill>
                  <a:srgbClr val="000000"/>
                </a:solidFill>
                <a:ea typeface="ＭＳ Ｐゴシック" pitchFamily="34" charset="-128"/>
              </a:rPr>
              <a:t>CIN3 (%)</a:t>
            </a:r>
          </a:p>
        </p:txBody>
      </p:sp>
      <p:sp>
        <p:nvSpPr>
          <p:cNvPr id="7178" name="TextBox 59"/>
          <p:cNvSpPr txBox="1">
            <a:spLocks noChangeArrowheads="1"/>
          </p:cNvSpPr>
          <p:nvPr/>
        </p:nvSpPr>
        <p:spPr bwMode="auto">
          <a:xfrm>
            <a:off x="4537075" y="5726113"/>
            <a:ext cx="569913" cy="339725"/>
          </a:xfrm>
          <a:prstGeom prst="rect">
            <a:avLst/>
          </a:prstGeom>
          <a:noFill/>
          <a:ln w="9525">
            <a:noFill/>
            <a:miter lim="800000"/>
            <a:headEnd/>
            <a:tailEnd/>
          </a:ln>
        </p:spPr>
        <p:txBody>
          <a:bodyPr wrap="none">
            <a:spAutoFit/>
          </a:bodyPr>
          <a:lstStyle/>
          <a:p>
            <a:pPr algn="ctr"/>
            <a:r>
              <a:rPr lang="en-US" sz="1600" b="1">
                <a:solidFill>
                  <a:srgbClr val="000000"/>
                </a:solidFill>
              </a:rPr>
              <a:t>Age</a:t>
            </a:r>
          </a:p>
        </p:txBody>
      </p:sp>
      <p:grpSp>
        <p:nvGrpSpPr>
          <p:cNvPr id="2" name="Group 102"/>
          <p:cNvGrpSpPr>
            <a:grpSpLocks/>
          </p:cNvGrpSpPr>
          <p:nvPr/>
        </p:nvGrpSpPr>
        <p:grpSpPr bwMode="auto">
          <a:xfrm>
            <a:off x="6929438" y="2147961"/>
            <a:ext cx="2225675" cy="246062"/>
            <a:chOff x="4213" y="1389"/>
            <a:chExt cx="1402" cy="155"/>
          </a:xfrm>
        </p:grpSpPr>
        <p:grpSp>
          <p:nvGrpSpPr>
            <p:cNvPr id="3" name="Group 101"/>
            <p:cNvGrpSpPr>
              <a:grpSpLocks/>
            </p:cNvGrpSpPr>
            <p:nvPr/>
          </p:nvGrpSpPr>
          <p:grpSpPr bwMode="auto">
            <a:xfrm>
              <a:off x="4213" y="1389"/>
              <a:ext cx="700" cy="155"/>
              <a:chOff x="4213" y="1389"/>
              <a:chExt cx="700" cy="155"/>
            </a:xfrm>
          </p:grpSpPr>
          <p:sp>
            <p:nvSpPr>
              <p:cNvPr id="7185" name="Rectangle 63"/>
              <p:cNvSpPr>
                <a:spLocks noChangeArrowheads="1"/>
              </p:cNvSpPr>
              <p:nvPr/>
            </p:nvSpPr>
            <p:spPr bwMode="gray">
              <a:xfrm>
                <a:off x="4213" y="1424"/>
                <a:ext cx="86" cy="86"/>
              </a:xfrm>
              <a:prstGeom prst="rect">
                <a:avLst/>
              </a:prstGeom>
              <a:solidFill>
                <a:srgbClr val="0C3A7E"/>
              </a:solidFill>
              <a:ln w="12700" algn="ctr">
                <a:noFill/>
                <a:miter lim="800000"/>
                <a:headEnd/>
                <a:tailEnd/>
              </a:ln>
            </p:spPr>
            <p:txBody>
              <a:bodyPr/>
              <a:lstStyle/>
              <a:p>
                <a:endParaRPr lang="en-GB" sz="1600">
                  <a:solidFill>
                    <a:srgbClr val="000000"/>
                  </a:solidFill>
                  <a:ea typeface="ＭＳ Ｐゴシック" pitchFamily="34" charset="-128"/>
                </a:endParaRPr>
              </a:p>
            </p:txBody>
          </p:sp>
          <p:sp>
            <p:nvSpPr>
              <p:cNvPr id="7186" name="Rectangle 64"/>
              <p:cNvSpPr>
                <a:spLocks noChangeArrowheads="1"/>
              </p:cNvSpPr>
              <p:nvPr/>
            </p:nvSpPr>
            <p:spPr bwMode="gray">
              <a:xfrm>
                <a:off x="4349" y="1389"/>
                <a:ext cx="564" cy="155"/>
              </a:xfrm>
              <a:prstGeom prst="rect">
                <a:avLst/>
              </a:prstGeom>
              <a:noFill/>
              <a:ln w="9525">
                <a:noFill/>
                <a:miter lim="800000"/>
                <a:headEnd/>
                <a:tailEnd/>
              </a:ln>
            </p:spPr>
            <p:txBody>
              <a:bodyPr wrap="none" lIns="0" tIns="0" rIns="0" bIns="0">
                <a:spAutoFit/>
              </a:bodyPr>
              <a:lstStyle/>
              <a:p>
                <a:r>
                  <a:rPr lang="en-US" sz="1600" b="1" dirty="0">
                    <a:solidFill>
                      <a:srgbClr val="000000"/>
                    </a:solidFill>
                  </a:rPr>
                  <a:t>≥</a:t>
                </a:r>
                <a:r>
                  <a:rPr lang="en-GB" sz="1600" b="1" dirty="0">
                    <a:solidFill>
                      <a:srgbClr val="000000"/>
                    </a:solidFill>
                    <a:ea typeface="ＭＳ Ｐゴシック" pitchFamily="34" charset="-128"/>
                  </a:rPr>
                  <a:t>ASC-US</a:t>
                </a:r>
              </a:p>
            </p:txBody>
          </p:sp>
        </p:grpSp>
        <p:grpSp>
          <p:nvGrpSpPr>
            <p:cNvPr id="4" name="Group 100"/>
            <p:cNvGrpSpPr>
              <a:grpSpLocks/>
            </p:cNvGrpSpPr>
            <p:nvPr/>
          </p:nvGrpSpPr>
          <p:grpSpPr bwMode="auto">
            <a:xfrm>
              <a:off x="5163" y="1389"/>
              <a:ext cx="452" cy="155"/>
              <a:chOff x="5163" y="1389"/>
              <a:chExt cx="452" cy="155"/>
            </a:xfrm>
          </p:grpSpPr>
          <p:sp>
            <p:nvSpPr>
              <p:cNvPr id="7183" name="Rectangle 66"/>
              <p:cNvSpPr>
                <a:spLocks noChangeArrowheads="1"/>
              </p:cNvSpPr>
              <p:nvPr/>
            </p:nvSpPr>
            <p:spPr bwMode="gray">
              <a:xfrm>
                <a:off x="5163" y="1424"/>
                <a:ext cx="86" cy="86"/>
              </a:xfrm>
              <a:prstGeom prst="rect">
                <a:avLst/>
              </a:prstGeom>
              <a:solidFill>
                <a:srgbClr val="A6A6A6"/>
              </a:solidFill>
              <a:ln w="12700" algn="ctr">
                <a:noFill/>
                <a:miter lim="800000"/>
                <a:headEnd/>
                <a:tailEnd/>
              </a:ln>
            </p:spPr>
            <p:txBody>
              <a:bodyPr/>
              <a:lstStyle/>
              <a:p>
                <a:endParaRPr lang="en-GB" sz="1600">
                  <a:solidFill>
                    <a:srgbClr val="000000"/>
                  </a:solidFill>
                  <a:ea typeface="ＭＳ Ｐゴシック" pitchFamily="34" charset="-128"/>
                </a:endParaRPr>
              </a:p>
            </p:txBody>
          </p:sp>
          <p:sp>
            <p:nvSpPr>
              <p:cNvPr id="7184" name="Rectangle 67"/>
              <p:cNvSpPr>
                <a:spLocks noChangeArrowheads="1"/>
              </p:cNvSpPr>
              <p:nvPr/>
            </p:nvSpPr>
            <p:spPr bwMode="gray">
              <a:xfrm>
                <a:off x="5299" y="1389"/>
                <a:ext cx="316" cy="155"/>
              </a:xfrm>
              <a:prstGeom prst="rect">
                <a:avLst/>
              </a:prstGeom>
              <a:noFill/>
              <a:ln w="9525">
                <a:noFill/>
                <a:miter lim="800000"/>
                <a:headEnd/>
                <a:tailEnd/>
              </a:ln>
            </p:spPr>
            <p:txBody>
              <a:bodyPr wrap="none" lIns="0" tIns="0" rIns="0" bIns="0">
                <a:spAutoFit/>
              </a:bodyPr>
              <a:lstStyle/>
              <a:p>
                <a:r>
                  <a:rPr lang="en-GB" sz="1600" b="1">
                    <a:solidFill>
                      <a:srgbClr val="000000"/>
                    </a:solidFill>
                    <a:ea typeface="ＭＳ Ｐゴシック" pitchFamily="34" charset="-128"/>
                  </a:rPr>
                  <a:t>NILM</a:t>
                </a:r>
              </a:p>
            </p:txBody>
          </p:sp>
        </p:grpSp>
      </p:grpSp>
      <p:sp>
        <p:nvSpPr>
          <p:cNvPr id="7180" name="TextBox 18"/>
          <p:cNvSpPr txBox="1">
            <a:spLocks noChangeArrowheads="1"/>
          </p:cNvSpPr>
          <p:nvPr/>
        </p:nvSpPr>
        <p:spPr bwMode="auto">
          <a:xfrm>
            <a:off x="271484" y="6430963"/>
            <a:ext cx="4797425" cy="461963"/>
          </a:xfrm>
          <a:prstGeom prst="rect">
            <a:avLst/>
          </a:prstGeom>
          <a:noFill/>
          <a:ln w="9525">
            <a:noFill/>
            <a:miter lim="800000"/>
            <a:headEnd/>
            <a:tailEnd/>
          </a:ln>
        </p:spPr>
        <p:txBody>
          <a:bodyPr wrap="none">
            <a:spAutoFit/>
          </a:bodyPr>
          <a:lstStyle/>
          <a:p>
            <a:endParaRPr lang="en-US" sz="1200" dirty="0">
              <a:solidFill>
                <a:srgbClr val="000000"/>
              </a:solidFill>
            </a:endParaRPr>
          </a:p>
          <a:p>
            <a:r>
              <a:rPr lang="en-US" altLang="en-US" sz="1200" dirty="0"/>
              <a:t>Wright et al. </a:t>
            </a:r>
            <a:r>
              <a:rPr lang="en-US" altLang="en-US" sz="1200" i="1" dirty="0"/>
              <a:t>Am J </a:t>
            </a:r>
            <a:r>
              <a:rPr lang="en-US" altLang="en-US" sz="1200" i="1" dirty="0" err="1"/>
              <a:t>Obstet</a:t>
            </a:r>
            <a:r>
              <a:rPr lang="en-US" altLang="en-US" sz="1200" i="1" dirty="0"/>
              <a:t> Gynecol</a:t>
            </a:r>
            <a:r>
              <a:rPr lang="en-US" altLang="en-US" sz="1200" dirty="0"/>
              <a:t>. 2012 Jan;206(1):46.e1-46.e11</a:t>
            </a:r>
          </a:p>
        </p:txBody>
      </p:sp>
      <p:sp>
        <p:nvSpPr>
          <p:cNvPr id="5" name="Dikdörtgen 4"/>
          <p:cNvSpPr/>
          <p:nvPr/>
        </p:nvSpPr>
        <p:spPr>
          <a:xfrm>
            <a:off x="1653907" y="1547118"/>
            <a:ext cx="4572000" cy="830997"/>
          </a:xfrm>
          <a:prstGeom prst="rect">
            <a:avLst/>
          </a:prstGeom>
        </p:spPr>
        <p:txBody>
          <a:bodyPr>
            <a:spAutoFit/>
          </a:bodyPr>
          <a:lstStyle/>
          <a:p>
            <a:pPr algn="ctr"/>
            <a:r>
              <a:rPr lang="en-GB" sz="1600" b="1" dirty="0">
                <a:latin typeface="Arial" pitchFamily="34" charset="0"/>
                <a:cs typeface="Arial" pitchFamily="34" charset="0"/>
              </a:rPr>
              <a:t>In ATHENA, 57.3% of women 25-29 years of age with CIN3 or greater had a negative cytology.</a:t>
            </a:r>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1341438"/>
            <a:ext cx="8229600" cy="863600"/>
          </a:xfrm>
        </p:spPr>
        <p:txBody>
          <a:bodyPr>
            <a:normAutofit fontScale="90000"/>
          </a:bodyPr>
          <a:lstStyle/>
          <a:p>
            <a:pPr>
              <a:defRPr/>
            </a:pPr>
            <a:r>
              <a:rPr lang="tr-TR" sz="2800" dirty="0">
                <a:solidFill>
                  <a:srgbClr val="008080"/>
                </a:solidFill>
              </a:rPr>
              <a:t>POBASCAM, </a:t>
            </a:r>
            <a:r>
              <a:rPr lang="tr-TR" sz="2800" dirty="0" err="1">
                <a:solidFill>
                  <a:srgbClr val="008080"/>
                </a:solidFill>
              </a:rPr>
              <a:t>Swedescreen</a:t>
            </a:r>
            <a:r>
              <a:rPr lang="tr-TR" sz="2800" dirty="0">
                <a:solidFill>
                  <a:srgbClr val="008080"/>
                </a:solidFill>
              </a:rPr>
              <a:t>, ARTISTIC,NTCC</a:t>
            </a:r>
            <a:br>
              <a:rPr lang="tr-TR" sz="2800" dirty="0">
                <a:solidFill>
                  <a:srgbClr val="008080"/>
                </a:solidFill>
              </a:rPr>
            </a:br>
            <a:r>
              <a:rPr lang="tr-TR" sz="2800" dirty="0">
                <a:solidFill>
                  <a:srgbClr val="008080"/>
                </a:solidFill>
              </a:rPr>
              <a:t>RCT 94.370 </a:t>
            </a:r>
            <a:r>
              <a:rPr lang="tr-TR" sz="2800" dirty="0" err="1">
                <a:solidFill>
                  <a:srgbClr val="008080"/>
                </a:solidFill>
              </a:rPr>
              <a:t>Women</a:t>
            </a:r>
            <a:r>
              <a:rPr lang="tr-TR" sz="2800" dirty="0">
                <a:solidFill>
                  <a:srgbClr val="008080"/>
                </a:solidFill>
              </a:rPr>
              <a:t> HPV </a:t>
            </a:r>
            <a:r>
              <a:rPr lang="tr-TR" sz="2800" dirty="0" err="1">
                <a:solidFill>
                  <a:srgbClr val="008080"/>
                </a:solidFill>
              </a:rPr>
              <a:t>or</a:t>
            </a:r>
            <a:r>
              <a:rPr lang="tr-TR" sz="2800" dirty="0">
                <a:solidFill>
                  <a:srgbClr val="008080"/>
                </a:solidFill>
              </a:rPr>
              <a:t> </a:t>
            </a:r>
            <a:r>
              <a:rPr lang="tr-TR" sz="2800" dirty="0" err="1">
                <a:solidFill>
                  <a:srgbClr val="008080"/>
                </a:solidFill>
              </a:rPr>
              <a:t>Cytology</a:t>
            </a:r>
            <a:endParaRPr lang="tr-TR" sz="2800" dirty="0">
              <a:solidFill>
                <a:srgbClr val="008080"/>
              </a:solidFill>
            </a:endParaRPr>
          </a:p>
        </p:txBody>
      </p:sp>
      <p:graphicFrame>
        <p:nvGraphicFramePr>
          <p:cNvPr id="4" name="Tablo 3"/>
          <p:cNvGraphicFramePr>
            <a:graphicFrameLocks noGrp="1"/>
          </p:cNvGraphicFramePr>
          <p:nvPr/>
        </p:nvGraphicFramePr>
        <p:xfrm>
          <a:off x="539750" y="2287588"/>
          <a:ext cx="7848876" cy="2148840"/>
        </p:xfrm>
        <a:graphic>
          <a:graphicData uri="http://schemas.openxmlformats.org/drawingml/2006/table">
            <a:tbl>
              <a:tblPr firstRow="1" bandRow="1">
                <a:tableStyleId>{7DF18680-E054-41AD-8BC1-D1AEF772440D}</a:tableStyleId>
              </a:tblPr>
              <a:tblGrid>
                <a:gridCol w="1512171">
                  <a:extLst>
                    <a:ext uri="{9D8B030D-6E8A-4147-A177-3AD203B41FA5}">
                      <a16:colId xmlns="" xmlns:a16="http://schemas.microsoft.com/office/drawing/2014/main" val="20000"/>
                    </a:ext>
                  </a:extLst>
                </a:gridCol>
                <a:gridCol w="730365">
                  <a:extLst>
                    <a:ext uri="{9D8B030D-6E8A-4147-A177-3AD203B41FA5}">
                      <a16:colId xmlns="" xmlns:a16="http://schemas.microsoft.com/office/drawing/2014/main" val="20001"/>
                    </a:ext>
                  </a:extLst>
                </a:gridCol>
                <a:gridCol w="1213851">
                  <a:extLst>
                    <a:ext uri="{9D8B030D-6E8A-4147-A177-3AD203B41FA5}">
                      <a16:colId xmlns="" xmlns:a16="http://schemas.microsoft.com/office/drawing/2014/main" val="20002"/>
                    </a:ext>
                  </a:extLst>
                </a:gridCol>
                <a:gridCol w="1028685">
                  <a:extLst>
                    <a:ext uri="{9D8B030D-6E8A-4147-A177-3AD203B41FA5}">
                      <a16:colId xmlns="" xmlns:a16="http://schemas.microsoft.com/office/drawing/2014/main" val="20003"/>
                    </a:ext>
                  </a:extLst>
                </a:gridCol>
                <a:gridCol w="1121268">
                  <a:extLst>
                    <a:ext uri="{9D8B030D-6E8A-4147-A177-3AD203B41FA5}">
                      <a16:colId xmlns="" xmlns:a16="http://schemas.microsoft.com/office/drawing/2014/main" val="20004"/>
                    </a:ext>
                  </a:extLst>
                </a:gridCol>
                <a:gridCol w="1306431">
                  <a:extLst>
                    <a:ext uri="{9D8B030D-6E8A-4147-A177-3AD203B41FA5}">
                      <a16:colId xmlns="" xmlns:a16="http://schemas.microsoft.com/office/drawing/2014/main" val="20005"/>
                    </a:ext>
                  </a:extLst>
                </a:gridCol>
                <a:gridCol w="936105">
                  <a:extLst>
                    <a:ext uri="{9D8B030D-6E8A-4147-A177-3AD203B41FA5}">
                      <a16:colId xmlns="" xmlns:a16="http://schemas.microsoft.com/office/drawing/2014/main" val="20006"/>
                    </a:ext>
                  </a:extLst>
                </a:gridCol>
              </a:tblGrid>
              <a:tr h="370840">
                <a:tc>
                  <a:txBody>
                    <a:bodyPr/>
                    <a:lstStyle/>
                    <a:p>
                      <a:r>
                        <a:rPr lang="tr-TR" dirty="0" err="1"/>
                        <a:t>Screening</a:t>
                      </a:r>
                      <a:endParaRPr lang="tr-TR" dirty="0"/>
                    </a:p>
                  </a:txBody>
                  <a:tcPr/>
                </a:tc>
                <a:tc gridSpan="3">
                  <a:txBody>
                    <a:bodyPr/>
                    <a:lstStyle/>
                    <a:p>
                      <a:pPr algn="ctr"/>
                      <a:r>
                        <a:rPr lang="tr-TR" dirty="0"/>
                        <a:t>HPV  ile tarananlar</a:t>
                      </a:r>
                    </a:p>
                  </a:txBody>
                  <a:tcPr/>
                </a:tc>
                <a:tc hMerge="1">
                  <a:txBody>
                    <a:bodyPr/>
                    <a:lstStyle/>
                    <a:p>
                      <a:endParaRPr lang="tr-TR" dirty="0"/>
                    </a:p>
                  </a:txBody>
                  <a:tcPr/>
                </a:tc>
                <a:tc hMerge="1">
                  <a:txBody>
                    <a:bodyPr/>
                    <a:lstStyle/>
                    <a:p>
                      <a:endParaRPr lang="tr-TR" dirty="0"/>
                    </a:p>
                  </a:txBody>
                  <a:tcPr/>
                </a:tc>
                <a:tc gridSpan="3">
                  <a:txBody>
                    <a:bodyPr/>
                    <a:lstStyle/>
                    <a:p>
                      <a:pPr algn="ctr"/>
                      <a:r>
                        <a:rPr lang="tr-TR" dirty="0" err="1"/>
                        <a:t>Smear</a:t>
                      </a:r>
                      <a:r>
                        <a:rPr lang="tr-TR" dirty="0"/>
                        <a:t> </a:t>
                      </a:r>
                      <a:r>
                        <a:rPr lang="tr-TR" dirty="0" err="1"/>
                        <a:t>ileTarananlar</a:t>
                      </a:r>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a:txBody>
                    <a:bodyPr/>
                    <a:lstStyle/>
                    <a:p>
                      <a:endParaRPr lang="tr-TR" dirty="0"/>
                    </a:p>
                  </a:txBody>
                  <a:tcPr/>
                </a:tc>
                <a:tc>
                  <a:txBody>
                    <a:bodyPr/>
                    <a:lstStyle/>
                    <a:p>
                      <a:pPr algn="ctr"/>
                      <a:r>
                        <a:rPr lang="tr-TR" dirty="0"/>
                        <a:t>CIN2</a:t>
                      </a:r>
                    </a:p>
                  </a:txBody>
                  <a:tcPr/>
                </a:tc>
                <a:tc>
                  <a:txBody>
                    <a:bodyPr/>
                    <a:lstStyle/>
                    <a:p>
                      <a:pPr algn="ctr"/>
                      <a:r>
                        <a:rPr lang="tr-TR" dirty="0"/>
                        <a:t>CIN3/AIS</a:t>
                      </a:r>
                    </a:p>
                  </a:txBody>
                  <a:tcPr/>
                </a:tc>
                <a:tc>
                  <a:txBody>
                    <a:bodyPr/>
                    <a:lstStyle/>
                    <a:p>
                      <a:pPr algn="ctr"/>
                      <a:r>
                        <a:rPr lang="tr-TR" dirty="0"/>
                        <a:t>Kanser</a:t>
                      </a:r>
                    </a:p>
                  </a:txBody>
                  <a:tcPr/>
                </a:tc>
                <a:tc>
                  <a:txBody>
                    <a:bodyPr/>
                    <a:lstStyle/>
                    <a:p>
                      <a:pPr algn="ctr"/>
                      <a:r>
                        <a:rPr lang="tr-TR" dirty="0"/>
                        <a:t>CIN2</a:t>
                      </a:r>
                    </a:p>
                  </a:txBody>
                  <a:tcPr/>
                </a:tc>
                <a:tc>
                  <a:txBody>
                    <a:bodyPr/>
                    <a:lstStyle/>
                    <a:p>
                      <a:pPr algn="ctr"/>
                      <a:r>
                        <a:rPr lang="tr-TR" dirty="0"/>
                        <a:t>CIN3/AIS</a:t>
                      </a:r>
                    </a:p>
                  </a:txBody>
                  <a:tcPr/>
                </a:tc>
                <a:tc>
                  <a:txBody>
                    <a:bodyPr/>
                    <a:lstStyle/>
                    <a:p>
                      <a:pPr algn="ctr"/>
                      <a:r>
                        <a:rPr lang="tr-TR" dirty="0"/>
                        <a:t>Kanser</a:t>
                      </a:r>
                    </a:p>
                  </a:txBody>
                  <a:tcPr/>
                </a:tc>
                <a:extLst>
                  <a:ext uri="{0D108BD9-81ED-4DB2-BD59-A6C34878D82A}">
                    <a16:rowId xmlns="" xmlns:a16="http://schemas.microsoft.com/office/drawing/2014/main" val="10001"/>
                  </a:ext>
                </a:extLst>
              </a:tr>
              <a:tr h="370840">
                <a:tc>
                  <a:txBody>
                    <a:bodyPr/>
                    <a:lstStyle/>
                    <a:p>
                      <a:r>
                        <a:rPr lang="tr-TR" dirty="0"/>
                        <a:t>1. Tur</a:t>
                      </a:r>
                    </a:p>
                  </a:txBody>
                  <a:tcPr/>
                </a:tc>
                <a:tc>
                  <a:txBody>
                    <a:bodyPr/>
                    <a:lstStyle/>
                    <a:p>
                      <a:pPr algn="ctr"/>
                      <a:r>
                        <a:rPr lang="tr-TR" sz="2400" dirty="0">
                          <a:solidFill>
                            <a:srgbClr val="FF0000"/>
                          </a:solidFill>
                        </a:rPr>
                        <a:t>108</a:t>
                      </a:r>
                    </a:p>
                  </a:txBody>
                  <a:tcPr/>
                </a:tc>
                <a:tc>
                  <a:txBody>
                    <a:bodyPr/>
                    <a:lstStyle/>
                    <a:p>
                      <a:pPr algn="ctr"/>
                      <a:r>
                        <a:rPr lang="tr-TR" sz="2400" dirty="0"/>
                        <a:t>98</a:t>
                      </a:r>
                      <a:endParaRPr lang="tr-TR" sz="2400" b="1" dirty="0"/>
                    </a:p>
                  </a:txBody>
                  <a:tcPr/>
                </a:tc>
                <a:tc>
                  <a:txBody>
                    <a:bodyPr/>
                    <a:lstStyle/>
                    <a:p>
                      <a:pPr algn="ctr"/>
                      <a:r>
                        <a:rPr lang="tr-TR" dirty="0"/>
                        <a:t>6</a:t>
                      </a:r>
                    </a:p>
                  </a:txBody>
                  <a:tcPr/>
                </a:tc>
                <a:tc>
                  <a:txBody>
                    <a:bodyPr/>
                    <a:lstStyle/>
                    <a:p>
                      <a:pPr algn="ctr"/>
                      <a:r>
                        <a:rPr lang="tr-TR" sz="2400" dirty="0">
                          <a:solidFill>
                            <a:srgbClr val="FF0000"/>
                          </a:solidFill>
                        </a:rPr>
                        <a:t>54</a:t>
                      </a:r>
                    </a:p>
                  </a:txBody>
                  <a:tcPr/>
                </a:tc>
                <a:tc>
                  <a:txBody>
                    <a:bodyPr/>
                    <a:lstStyle/>
                    <a:p>
                      <a:pPr algn="ctr"/>
                      <a:r>
                        <a:rPr lang="tr-TR" sz="2400" dirty="0"/>
                        <a:t>47</a:t>
                      </a:r>
                      <a:endParaRPr lang="tr-TR" sz="2400" b="1" dirty="0"/>
                    </a:p>
                  </a:txBody>
                  <a:tcPr/>
                </a:tc>
                <a:tc>
                  <a:txBody>
                    <a:bodyPr/>
                    <a:lstStyle/>
                    <a:p>
                      <a:pPr algn="ctr"/>
                      <a:r>
                        <a:rPr lang="tr-TR" dirty="0"/>
                        <a:t>8</a:t>
                      </a:r>
                    </a:p>
                  </a:txBody>
                  <a:tcPr/>
                </a:tc>
                <a:extLst>
                  <a:ext uri="{0D108BD9-81ED-4DB2-BD59-A6C34878D82A}">
                    <a16:rowId xmlns="" xmlns:a16="http://schemas.microsoft.com/office/drawing/2014/main" val="10002"/>
                  </a:ext>
                </a:extLst>
              </a:tr>
              <a:tr h="370840">
                <a:tc>
                  <a:txBody>
                    <a:bodyPr/>
                    <a:lstStyle/>
                    <a:p>
                      <a:r>
                        <a:rPr lang="tr-TR" dirty="0"/>
                        <a:t>2. Tur</a:t>
                      </a:r>
                    </a:p>
                  </a:txBody>
                  <a:tcPr/>
                </a:tc>
                <a:tc>
                  <a:txBody>
                    <a:bodyPr/>
                    <a:lstStyle/>
                    <a:p>
                      <a:pPr algn="ctr"/>
                      <a:r>
                        <a:rPr lang="tr-TR" dirty="0"/>
                        <a:t>8</a:t>
                      </a:r>
                    </a:p>
                  </a:txBody>
                  <a:tcPr/>
                </a:tc>
                <a:tc>
                  <a:txBody>
                    <a:bodyPr/>
                    <a:lstStyle/>
                    <a:p>
                      <a:pPr algn="ctr"/>
                      <a:r>
                        <a:rPr lang="tr-TR" dirty="0"/>
                        <a:t>8</a:t>
                      </a:r>
                    </a:p>
                  </a:txBody>
                  <a:tcPr/>
                </a:tc>
                <a:tc>
                  <a:txBody>
                    <a:bodyPr/>
                    <a:lstStyle/>
                    <a:p>
                      <a:pPr algn="ctr"/>
                      <a:r>
                        <a:rPr lang="tr-TR" dirty="0"/>
                        <a:t>0</a:t>
                      </a:r>
                    </a:p>
                  </a:txBody>
                  <a:tcPr/>
                </a:tc>
                <a:tc>
                  <a:txBody>
                    <a:bodyPr/>
                    <a:lstStyle/>
                    <a:p>
                      <a:pPr algn="ctr"/>
                      <a:r>
                        <a:rPr lang="tr-TR" dirty="0"/>
                        <a:t>15</a:t>
                      </a:r>
                    </a:p>
                  </a:txBody>
                  <a:tcPr/>
                </a:tc>
                <a:tc>
                  <a:txBody>
                    <a:bodyPr/>
                    <a:lstStyle/>
                    <a:p>
                      <a:pPr algn="ctr"/>
                      <a:r>
                        <a:rPr lang="tr-TR" dirty="0"/>
                        <a:t>17</a:t>
                      </a:r>
                    </a:p>
                  </a:txBody>
                  <a:tcPr/>
                </a:tc>
                <a:tc>
                  <a:txBody>
                    <a:bodyPr/>
                    <a:lstStyle/>
                    <a:p>
                      <a:pPr algn="ctr"/>
                      <a:r>
                        <a:rPr lang="tr-TR" dirty="0"/>
                        <a:t>9</a:t>
                      </a:r>
                    </a:p>
                  </a:txBody>
                  <a:tcPr/>
                </a:tc>
                <a:extLst>
                  <a:ext uri="{0D108BD9-81ED-4DB2-BD59-A6C34878D82A}">
                    <a16:rowId xmlns="" xmlns:a16="http://schemas.microsoft.com/office/drawing/2014/main" val="10003"/>
                  </a:ext>
                </a:extLst>
              </a:tr>
              <a:tr h="370840">
                <a:tc>
                  <a:txBody>
                    <a:bodyPr/>
                    <a:lstStyle/>
                    <a:p>
                      <a:r>
                        <a:rPr lang="tr-TR" dirty="0"/>
                        <a:t>Toplam</a:t>
                      </a:r>
                    </a:p>
                  </a:txBody>
                  <a:tcPr/>
                </a:tc>
                <a:tc>
                  <a:txBody>
                    <a:bodyPr/>
                    <a:lstStyle/>
                    <a:p>
                      <a:pPr algn="ctr"/>
                      <a:r>
                        <a:rPr lang="tr-TR" sz="2400" dirty="0">
                          <a:solidFill>
                            <a:srgbClr val="FF0000"/>
                          </a:solidFill>
                        </a:rPr>
                        <a:t>116</a:t>
                      </a:r>
                    </a:p>
                  </a:txBody>
                  <a:tcPr/>
                </a:tc>
                <a:tc>
                  <a:txBody>
                    <a:bodyPr/>
                    <a:lstStyle/>
                    <a:p>
                      <a:pPr algn="ctr"/>
                      <a:r>
                        <a:rPr lang="tr-TR" sz="3200" b="1" dirty="0"/>
                        <a:t>106</a:t>
                      </a:r>
                    </a:p>
                  </a:txBody>
                  <a:tcPr/>
                </a:tc>
                <a:tc>
                  <a:txBody>
                    <a:bodyPr/>
                    <a:lstStyle/>
                    <a:p>
                      <a:pPr algn="ctr"/>
                      <a:r>
                        <a:rPr lang="tr-TR" sz="3200" b="1" dirty="0"/>
                        <a:t>6</a:t>
                      </a:r>
                    </a:p>
                  </a:txBody>
                  <a:tcPr/>
                </a:tc>
                <a:tc>
                  <a:txBody>
                    <a:bodyPr/>
                    <a:lstStyle/>
                    <a:p>
                      <a:pPr algn="ctr"/>
                      <a:r>
                        <a:rPr lang="tr-TR" sz="2400" dirty="0">
                          <a:solidFill>
                            <a:srgbClr val="FF0000"/>
                          </a:solidFill>
                        </a:rPr>
                        <a:t>69</a:t>
                      </a:r>
                    </a:p>
                  </a:txBody>
                  <a:tcPr/>
                </a:tc>
                <a:tc>
                  <a:txBody>
                    <a:bodyPr/>
                    <a:lstStyle/>
                    <a:p>
                      <a:pPr algn="ctr"/>
                      <a:r>
                        <a:rPr lang="tr-TR" sz="3200" b="1" dirty="0"/>
                        <a:t>64</a:t>
                      </a:r>
                    </a:p>
                  </a:txBody>
                  <a:tcPr/>
                </a:tc>
                <a:tc>
                  <a:txBody>
                    <a:bodyPr/>
                    <a:lstStyle/>
                    <a:p>
                      <a:pPr algn="ctr"/>
                      <a:r>
                        <a:rPr lang="tr-TR" sz="3200" b="1" dirty="0"/>
                        <a:t>15</a:t>
                      </a:r>
                    </a:p>
                  </a:txBody>
                  <a:tcPr/>
                </a:tc>
                <a:extLst>
                  <a:ext uri="{0D108BD9-81ED-4DB2-BD59-A6C34878D82A}">
                    <a16:rowId xmlns="" xmlns:a16="http://schemas.microsoft.com/office/drawing/2014/main" val="10004"/>
                  </a:ext>
                </a:extLst>
              </a:tr>
            </a:tbl>
          </a:graphicData>
        </a:graphic>
      </p:graphicFrame>
      <p:sp>
        <p:nvSpPr>
          <p:cNvPr id="5" name="Rectangle 5"/>
          <p:cNvSpPr>
            <a:spLocks noChangeArrowheads="1"/>
          </p:cNvSpPr>
          <p:nvPr/>
        </p:nvSpPr>
        <p:spPr bwMode="auto">
          <a:xfrm>
            <a:off x="5148263" y="6308725"/>
            <a:ext cx="3671887" cy="331788"/>
          </a:xfrm>
          <a:prstGeom prst="rect">
            <a:avLst/>
          </a:prstGeom>
          <a:noFill/>
          <a:ln w="9525">
            <a:noFill/>
            <a:miter lim="800000"/>
            <a:headEnd/>
            <a:tailEnd/>
          </a:ln>
        </p:spPr>
        <p:txBody>
          <a:bodyPr>
            <a:spAutoFit/>
          </a:bodyPr>
          <a:lstStyle/>
          <a:p>
            <a:pPr hangingPunct="0">
              <a:lnSpc>
                <a:spcPct val="97000"/>
              </a:lnSpc>
              <a:buClr>
                <a:srgbClr val="000000"/>
              </a:buClr>
              <a:buSzPct val="45000"/>
              <a:buFont typeface="StarSymbol"/>
              <a:buNone/>
              <a:defRPr/>
            </a:pPr>
            <a:r>
              <a:rPr lang="tr-TR" sz="1600" dirty="0" err="1">
                <a:solidFill>
                  <a:schemeClr val="accent2">
                    <a:lumMod val="75000"/>
                  </a:schemeClr>
                </a:solidFill>
              </a:rPr>
              <a:t>Ronco</a:t>
            </a:r>
            <a:r>
              <a:rPr lang="tr-TR" sz="1600" dirty="0">
                <a:solidFill>
                  <a:schemeClr val="accent2">
                    <a:lumMod val="75000"/>
                  </a:schemeClr>
                </a:solidFill>
              </a:rPr>
              <a:t> et al, </a:t>
            </a:r>
            <a:r>
              <a:rPr lang="tr-TR" sz="1600" dirty="0" err="1">
                <a:solidFill>
                  <a:schemeClr val="accent2">
                    <a:lumMod val="75000"/>
                  </a:schemeClr>
                </a:solidFill>
              </a:rPr>
              <a:t>Lancet</a:t>
            </a:r>
            <a:r>
              <a:rPr lang="tr-TR" sz="1600" dirty="0">
                <a:solidFill>
                  <a:schemeClr val="accent2">
                    <a:lumMod val="75000"/>
                  </a:schemeClr>
                </a:solidFill>
              </a:rPr>
              <a:t> </a:t>
            </a:r>
            <a:r>
              <a:rPr lang="tr-TR" sz="1600" dirty="0" err="1">
                <a:solidFill>
                  <a:schemeClr val="accent2">
                    <a:lumMod val="75000"/>
                  </a:schemeClr>
                </a:solidFill>
              </a:rPr>
              <a:t>Oncol</a:t>
            </a:r>
            <a:r>
              <a:rPr lang="tr-TR" sz="1600" dirty="0">
                <a:solidFill>
                  <a:schemeClr val="accent2">
                    <a:lumMod val="75000"/>
                  </a:schemeClr>
                </a:solidFill>
              </a:rPr>
              <a:t>, 2010 </a:t>
            </a:r>
            <a:endParaRPr lang="en-GB" sz="1600" dirty="0">
              <a:solidFill>
                <a:schemeClr val="accent2">
                  <a:lumMod val="75000"/>
                </a:schemeClr>
              </a:solidFill>
            </a:endParaRPr>
          </a:p>
        </p:txBody>
      </p:sp>
      <p:pic>
        <p:nvPicPr>
          <p:cNvPr id="76850" name="Picture 2"/>
          <p:cNvPicPr>
            <a:picLocks noChangeAspect="1" noChangeArrowheads="1"/>
          </p:cNvPicPr>
          <p:nvPr/>
        </p:nvPicPr>
        <p:blipFill>
          <a:blip r:embed="rId2" cstate="print"/>
          <a:srcRect/>
          <a:stretch>
            <a:fillRect/>
          </a:stretch>
        </p:blipFill>
        <p:spPr bwMode="auto">
          <a:xfrm>
            <a:off x="539750" y="4530725"/>
            <a:ext cx="3887788" cy="2298700"/>
          </a:xfrm>
          <a:prstGeom prst="rect">
            <a:avLst/>
          </a:prstGeom>
          <a:noFill/>
          <a:ln w="9525">
            <a:noFill/>
            <a:miter lim="800000"/>
            <a:headEnd/>
            <a:tailEnd/>
          </a:ln>
        </p:spPr>
      </p:pic>
      <p:sp>
        <p:nvSpPr>
          <p:cNvPr id="76851" name="Dikdörtgen 2"/>
          <p:cNvSpPr>
            <a:spLocks noChangeArrowheads="1"/>
          </p:cNvSpPr>
          <p:nvPr/>
        </p:nvSpPr>
        <p:spPr bwMode="auto">
          <a:xfrm>
            <a:off x="1042988" y="201613"/>
            <a:ext cx="7561262" cy="706437"/>
          </a:xfrm>
          <a:prstGeom prst="rect">
            <a:avLst/>
          </a:prstGeom>
          <a:noFill/>
          <a:ln w="9525">
            <a:noFill/>
            <a:miter lim="800000"/>
            <a:headEnd/>
            <a:tailEnd/>
          </a:ln>
        </p:spPr>
        <p:txBody>
          <a:bodyPr>
            <a:spAutoFit/>
          </a:bodyPr>
          <a:lstStyle/>
          <a:p>
            <a:pPr lvl="2" eaLnBrk="0" hangingPunct="0"/>
            <a:r>
              <a:rPr lang="tr-TR" sz="4000" b="1" dirty="0">
                <a:solidFill>
                  <a:srgbClr val="FF0000"/>
                </a:solidFill>
                <a:latin typeface="Calibri" pitchFamily="34" charset="0"/>
              </a:rPr>
              <a:t>İkinci Tur Tarama Verileri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971550" y="44450"/>
            <a:ext cx="7704138" cy="1152525"/>
          </a:xfrm>
        </p:spPr>
        <p:txBody>
          <a:bodyPr/>
          <a:lstStyle/>
          <a:p>
            <a:pPr marL="342900" indent="-342900"/>
            <a:r>
              <a:rPr lang="tr-TR" sz="4000" b="1" dirty="0">
                <a:solidFill>
                  <a:srgbClr val="FF0000"/>
                </a:solidFill>
                <a:cs typeface="Arial" pitchFamily="34" charset="0"/>
              </a:rPr>
              <a:t>3-</a:t>
            </a:r>
            <a:r>
              <a:rPr lang="en-US" sz="4000" b="1" dirty="0">
                <a:solidFill>
                  <a:srgbClr val="FF0000"/>
                </a:solidFill>
                <a:cs typeface="Arial" pitchFamily="34" charset="0"/>
              </a:rPr>
              <a:t>Risk</a:t>
            </a:r>
            <a:r>
              <a:rPr lang="tr-TR" sz="4000" b="1" dirty="0">
                <a:solidFill>
                  <a:srgbClr val="FF0000"/>
                </a:solidFill>
                <a:cs typeface="Arial" pitchFamily="34" charset="0"/>
              </a:rPr>
              <a:t> Değerlendirmesi</a:t>
            </a:r>
          </a:p>
        </p:txBody>
      </p:sp>
      <p:sp>
        <p:nvSpPr>
          <p:cNvPr id="3" name="2 İçerik Yer Tutucusu"/>
          <p:cNvSpPr>
            <a:spLocks noGrp="1"/>
          </p:cNvSpPr>
          <p:nvPr>
            <p:ph idx="1"/>
          </p:nvPr>
        </p:nvSpPr>
        <p:spPr>
          <a:xfrm>
            <a:off x="32159" y="923631"/>
            <a:ext cx="8301608" cy="3600400"/>
          </a:xfrm>
        </p:spPr>
        <p:txBody>
          <a:bodyPr>
            <a:normAutofit/>
          </a:bodyPr>
          <a:lstStyle/>
          <a:p>
            <a:pPr lvl="4">
              <a:defRPr/>
            </a:pPr>
            <a:r>
              <a:rPr lang="tr-TR" sz="2400" dirty="0"/>
              <a:t>Refleks sitoloji</a:t>
            </a:r>
          </a:p>
          <a:p>
            <a:pPr lvl="5">
              <a:defRPr/>
            </a:pPr>
            <a:r>
              <a:rPr lang="tr-TR" sz="2400" dirty="0"/>
              <a:t>Düşük risk</a:t>
            </a:r>
          </a:p>
          <a:p>
            <a:pPr lvl="5">
              <a:defRPr/>
            </a:pPr>
            <a:r>
              <a:rPr lang="tr-TR" sz="2400" dirty="0"/>
              <a:t>Orta risk (6% CIN3+ </a:t>
            </a:r>
            <a:r>
              <a:rPr lang="tr-TR" sz="2400" dirty="0" err="1"/>
              <a:t>over</a:t>
            </a:r>
            <a:r>
              <a:rPr lang="tr-TR" sz="2400" dirty="0"/>
              <a:t> 5 </a:t>
            </a:r>
            <a:r>
              <a:rPr lang="tr-TR" sz="2400" dirty="0" err="1"/>
              <a:t>years</a:t>
            </a:r>
            <a:r>
              <a:rPr lang="tr-TR" sz="2400" dirty="0"/>
              <a:t>)</a:t>
            </a:r>
          </a:p>
          <a:p>
            <a:pPr lvl="5">
              <a:defRPr/>
            </a:pPr>
            <a:r>
              <a:rPr lang="tr-TR" sz="2400" dirty="0"/>
              <a:t>Yüksek risk (17% CIN3+ </a:t>
            </a:r>
            <a:r>
              <a:rPr lang="tr-TR" sz="2400" dirty="0" err="1"/>
              <a:t>over</a:t>
            </a:r>
            <a:r>
              <a:rPr lang="tr-TR" sz="2400" dirty="0"/>
              <a:t> 5 </a:t>
            </a:r>
            <a:r>
              <a:rPr lang="tr-TR" sz="2400" dirty="0" err="1"/>
              <a:t>years</a:t>
            </a:r>
            <a:r>
              <a:rPr lang="tr-TR" sz="2400" dirty="0"/>
              <a:t>)</a:t>
            </a:r>
          </a:p>
          <a:p>
            <a:pPr lvl="4">
              <a:defRPr/>
            </a:pPr>
            <a:r>
              <a:rPr lang="tr-TR" sz="2400" dirty="0"/>
              <a:t>HPV </a:t>
            </a:r>
            <a:r>
              <a:rPr lang="tr-TR" sz="2400" dirty="0" err="1"/>
              <a:t>genotipi</a:t>
            </a:r>
            <a:endParaRPr lang="tr-TR" sz="2400" dirty="0"/>
          </a:p>
          <a:p>
            <a:pPr lvl="5">
              <a:defRPr/>
            </a:pPr>
            <a:r>
              <a:rPr lang="tr-TR" sz="2400" dirty="0"/>
              <a:t>HPV 16/18 ve diğer</a:t>
            </a:r>
          </a:p>
          <a:p>
            <a:pPr lvl="4">
              <a:defRPr/>
            </a:pPr>
            <a:r>
              <a:rPr lang="tr-TR" sz="2400" dirty="0"/>
              <a:t>Moleküler testler (p16, Ki67, </a:t>
            </a:r>
            <a:r>
              <a:rPr lang="tr-TR" sz="2400" dirty="0" err="1"/>
              <a:t>mRNA</a:t>
            </a:r>
            <a:r>
              <a:rPr lang="tr-TR" sz="2400" dirty="0"/>
              <a:t> )</a:t>
            </a:r>
          </a:p>
        </p:txBody>
      </p:sp>
      <p:sp>
        <p:nvSpPr>
          <p:cNvPr id="5" name="TextBox 2"/>
          <p:cNvSpPr txBox="1">
            <a:spLocks noChangeArrowheads="1"/>
          </p:cNvSpPr>
          <p:nvPr/>
        </p:nvSpPr>
        <p:spPr bwMode="auto">
          <a:xfrm>
            <a:off x="5292725" y="5013325"/>
            <a:ext cx="3694113" cy="1076325"/>
          </a:xfrm>
          <a:prstGeom prst="rect">
            <a:avLst/>
          </a:prstGeom>
          <a:noFill/>
          <a:ln w="9525">
            <a:noFill/>
            <a:miter lim="800000"/>
            <a:headEnd/>
            <a:tailEnd/>
          </a:ln>
        </p:spPr>
        <p:txBody>
          <a:bodyPr>
            <a:spAutoFit/>
          </a:bodyPr>
          <a:lstStyle/>
          <a:p>
            <a:pPr algn="r" eaLnBrk="0" hangingPunct="0">
              <a:defRPr/>
            </a:pPr>
            <a:r>
              <a:rPr lang="tr-TR" sz="1600" dirty="0" err="1">
                <a:solidFill>
                  <a:schemeClr val="accent2">
                    <a:lumMod val="75000"/>
                  </a:schemeClr>
                </a:solidFill>
              </a:rPr>
              <a:t>Rijkaart</a:t>
            </a:r>
            <a:r>
              <a:rPr lang="tr-TR" sz="1600" dirty="0">
                <a:solidFill>
                  <a:schemeClr val="accent2">
                    <a:lumMod val="75000"/>
                  </a:schemeClr>
                </a:solidFill>
              </a:rPr>
              <a:t> DC/ </a:t>
            </a:r>
            <a:r>
              <a:rPr lang="tr-TR" sz="1600" dirty="0" err="1">
                <a:solidFill>
                  <a:schemeClr val="accent2">
                    <a:lumMod val="75000"/>
                  </a:schemeClr>
                </a:solidFill>
              </a:rPr>
              <a:t>Int</a:t>
            </a:r>
            <a:r>
              <a:rPr lang="tr-TR" sz="1600" dirty="0">
                <a:solidFill>
                  <a:schemeClr val="accent2">
                    <a:lumMod val="75000"/>
                  </a:schemeClr>
                </a:solidFill>
              </a:rPr>
              <a:t> J </a:t>
            </a:r>
            <a:r>
              <a:rPr lang="tr-TR" sz="1600" dirty="0" err="1">
                <a:solidFill>
                  <a:schemeClr val="accent2">
                    <a:lumMod val="75000"/>
                  </a:schemeClr>
                </a:solidFill>
              </a:rPr>
              <a:t>Cancer</a:t>
            </a:r>
            <a:r>
              <a:rPr lang="tr-TR" sz="1600" dirty="0">
                <a:solidFill>
                  <a:schemeClr val="accent2">
                    <a:lumMod val="75000"/>
                  </a:schemeClr>
                </a:solidFill>
              </a:rPr>
              <a:t> (2012)</a:t>
            </a:r>
          </a:p>
          <a:p>
            <a:pPr algn="r" eaLnBrk="0" hangingPunct="0">
              <a:defRPr/>
            </a:pPr>
            <a:r>
              <a:rPr lang="tr-TR" sz="1600" dirty="0" err="1">
                <a:solidFill>
                  <a:schemeClr val="accent2">
                    <a:lumMod val="75000"/>
                  </a:schemeClr>
                </a:solidFill>
              </a:rPr>
              <a:t>Katki</a:t>
            </a:r>
            <a:r>
              <a:rPr lang="tr-TR" sz="1600" dirty="0">
                <a:solidFill>
                  <a:schemeClr val="accent2">
                    <a:lumMod val="75000"/>
                  </a:schemeClr>
                </a:solidFill>
              </a:rPr>
              <a:t> HA, </a:t>
            </a:r>
            <a:r>
              <a:rPr lang="tr-TR" sz="1600" dirty="0" err="1">
                <a:solidFill>
                  <a:schemeClr val="accent2">
                    <a:lumMod val="75000"/>
                  </a:schemeClr>
                </a:solidFill>
              </a:rPr>
              <a:t>Lancet</a:t>
            </a:r>
            <a:r>
              <a:rPr lang="tr-TR" sz="1600" dirty="0">
                <a:solidFill>
                  <a:schemeClr val="accent2">
                    <a:lumMod val="75000"/>
                  </a:schemeClr>
                </a:solidFill>
              </a:rPr>
              <a:t> </a:t>
            </a:r>
            <a:r>
              <a:rPr lang="tr-TR" sz="1600" dirty="0" err="1">
                <a:solidFill>
                  <a:schemeClr val="accent2">
                    <a:lumMod val="75000"/>
                  </a:schemeClr>
                </a:solidFill>
              </a:rPr>
              <a:t>Oncology</a:t>
            </a:r>
            <a:r>
              <a:rPr lang="tr-TR" sz="1600" dirty="0">
                <a:solidFill>
                  <a:schemeClr val="accent2">
                    <a:lumMod val="75000"/>
                  </a:schemeClr>
                </a:solidFill>
              </a:rPr>
              <a:t> 2011</a:t>
            </a:r>
          </a:p>
          <a:p>
            <a:pPr algn="r">
              <a:defRPr/>
            </a:pPr>
            <a:r>
              <a:rPr lang="da-DK" sz="1600" dirty="0">
                <a:solidFill>
                  <a:schemeClr val="accent2">
                    <a:lumMod val="75000"/>
                  </a:schemeClr>
                </a:solidFill>
              </a:rPr>
              <a:t>M. Arbyn et al. / Vaccine </a:t>
            </a:r>
            <a:r>
              <a:rPr lang="da-DK" sz="1600" i="1" dirty="0">
                <a:solidFill>
                  <a:schemeClr val="accent2">
                    <a:lumMod val="75000"/>
                  </a:schemeClr>
                </a:solidFill>
              </a:rPr>
              <a:t>30S (2012) F88–F99</a:t>
            </a:r>
            <a:r>
              <a:rPr lang="da-DK" sz="1600" dirty="0">
                <a:solidFill>
                  <a:schemeClr val="accent2">
                    <a:lumMod val="75000"/>
                  </a:schemeClr>
                </a:solidFill>
              </a:rPr>
              <a:t> </a:t>
            </a:r>
          </a:p>
        </p:txBody>
      </p:sp>
      <p:pic>
        <p:nvPicPr>
          <p:cNvPr id="77829" name="Picture 2"/>
          <p:cNvPicPr>
            <a:picLocks noChangeAspect="1" noChangeArrowheads="1"/>
          </p:cNvPicPr>
          <p:nvPr/>
        </p:nvPicPr>
        <p:blipFill>
          <a:blip r:embed="rId3" cstate="print"/>
          <a:srcRect/>
          <a:stretch>
            <a:fillRect/>
          </a:stretch>
        </p:blipFill>
        <p:spPr bwMode="auto">
          <a:xfrm>
            <a:off x="179512" y="3921785"/>
            <a:ext cx="5256584" cy="274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827584" y="548680"/>
            <a:ext cx="7488832" cy="5684528"/>
          </a:xfrm>
          <a:prstGeom prst="rect">
            <a:avLst/>
          </a:prstGeom>
        </p:spPr>
      </p:pic>
    </p:spTree>
    <p:extLst>
      <p:ext uri="{BB962C8B-B14F-4D97-AF65-F5344CB8AC3E}">
        <p14:creationId xmlns:p14="http://schemas.microsoft.com/office/powerpoint/2010/main" val="1746485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Başlık 1"/>
          <p:cNvSpPr>
            <a:spLocks noGrp="1"/>
          </p:cNvSpPr>
          <p:nvPr>
            <p:ph type="title"/>
          </p:nvPr>
        </p:nvSpPr>
        <p:spPr>
          <a:xfrm>
            <a:off x="971550" y="44450"/>
            <a:ext cx="8137525" cy="1066800"/>
          </a:xfrm>
        </p:spPr>
        <p:txBody>
          <a:bodyPr>
            <a:normAutofit/>
          </a:bodyPr>
          <a:lstStyle/>
          <a:p>
            <a:r>
              <a:rPr lang="tr-TR" b="1" dirty="0">
                <a:solidFill>
                  <a:srgbClr val="FF0000"/>
                </a:solidFill>
              </a:rPr>
              <a:t>Co-Test / Sadece HPV ?</a:t>
            </a:r>
          </a:p>
        </p:txBody>
      </p:sp>
      <p:sp>
        <p:nvSpPr>
          <p:cNvPr id="5" name="TextBox 2"/>
          <p:cNvSpPr txBox="1">
            <a:spLocks noChangeArrowheads="1"/>
          </p:cNvSpPr>
          <p:nvPr/>
        </p:nvSpPr>
        <p:spPr bwMode="auto">
          <a:xfrm>
            <a:off x="4211638" y="5661025"/>
            <a:ext cx="4679950" cy="338138"/>
          </a:xfrm>
          <a:prstGeom prst="rect">
            <a:avLst/>
          </a:prstGeom>
          <a:noFill/>
          <a:ln w="9525">
            <a:noFill/>
            <a:miter lim="800000"/>
            <a:headEnd/>
            <a:tailEnd/>
          </a:ln>
        </p:spPr>
        <p:txBody>
          <a:bodyPr>
            <a:spAutoFit/>
          </a:bodyPr>
          <a:lstStyle/>
          <a:p>
            <a:pPr algn="r">
              <a:defRPr/>
            </a:pPr>
            <a:r>
              <a:rPr lang="da-DK" sz="1600" dirty="0">
                <a:solidFill>
                  <a:schemeClr val="accent2">
                    <a:lumMod val="75000"/>
                  </a:schemeClr>
                </a:solidFill>
              </a:rPr>
              <a:t>M. Arbyn et al. / Vaccine </a:t>
            </a:r>
            <a:r>
              <a:rPr lang="da-DK" sz="1600" i="1" dirty="0">
                <a:solidFill>
                  <a:schemeClr val="accent2">
                    <a:lumMod val="75000"/>
                  </a:schemeClr>
                </a:solidFill>
              </a:rPr>
              <a:t>30S (2012) F88–F99</a:t>
            </a:r>
            <a:r>
              <a:rPr lang="da-DK" sz="1600" dirty="0">
                <a:solidFill>
                  <a:schemeClr val="accent2">
                    <a:lumMod val="75000"/>
                  </a:schemeClr>
                </a:solidFill>
              </a:rPr>
              <a:t> </a:t>
            </a:r>
          </a:p>
        </p:txBody>
      </p:sp>
      <p:graphicFrame>
        <p:nvGraphicFramePr>
          <p:cNvPr id="6" name="5 Tablo"/>
          <p:cNvGraphicFramePr>
            <a:graphicFrameLocks noGrp="1"/>
          </p:cNvGraphicFramePr>
          <p:nvPr/>
        </p:nvGraphicFramePr>
        <p:xfrm>
          <a:off x="468313" y="2997200"/>
          <a:ext cx="8208911" cy="2376264"/>
        </p:xfrm>
        <a:graphic>
          <a:graphicData uri="http://schemas.openxmlformats.org/drawingml/2006/table">
            <a:tbl>
              <a:tblPr firstRow="1" bandRow="1">
                <a:tableStyleId>{74C1A8A3-306A-4EB7-A6B1-4F7E0EB9C5D6}</a:tableStyleId>
              </a:tblPr>
              <a:tblGrid>
                <a:gridCol w="3298224">
                  <a:extLst>
                    <a:ext uri="{9D8B030D-6E8A-4147-A177-3AD203B41FA5}">
                      <a16:colId xmlns="" xmlns:a16="http://schemas.microsoft.com/office/drawing/2014/main" val="20000"/>
                    </a:ext>
                  </a:extLst>
                </a:gridCol>
                <a:gridCol w="1245996">
                  <a:extLst>
                    <a:ext uri="{9D8B030D-6E8A-4147-A177-3AD203B41FA5}">
                      <a16:colId xmlns="" xmlns:a16="http://schemas.microsoft.com/office/drawing/2014/main" val="20001"/>
                    </a:ext>
                  </a:extLst>
                </a:gridCol>
                <a:gridCol w="1392583">
                  <a:extLst>
                    <a:ext uri="{9D8B030D-6E8A-4147-A177-3AD203B41FA5}">
                      <a16:colId xmlns="" xmlns:a16="http://schemas.microsoft.com/office/drawing/2014/main" val="20002"/>
                    </a:ext>
                  </a:extLst>
                </a:gridCol>
                <a:gridCol w="1319289">
                  <a:extLst>
                    <a:ext uri="{9D8B030D-6E8A-4147-A177-3AD203B41FA5}">
                      <a16:colId xmlns="" xmlns:a16="http://schemas.microsoft.com/office/drawing/2014/main" val="20003"/>
                    </a:ext>
                  </a:extLst>
                </a:gridCol>
                <a:gridCol w="952819">
                  <a:extLst>
                    <a:ext uri="{9D8B030D-6E8A-4147-A177-3AD203B41FA5}">
                      <a16:colId xmlns="" xmlns:a16="http://schemas.microsoft.com/office/drawing/2014/main" val="20004"/>
                    </a:ext>
                  </a:extLst>
                </a:gridCol>
              </a:tblGrid>
              <a:tr h="709645">
                <a:tc>
                  <a:txBody>
                    <a:bodyPr/>
                    <a:lstStyle/>
                    <a:p>
                      <a:r>
                        <a:rPr lang="tr-TR" dirty="0">
                          <a:solidFill>
                            <a:schemeClr val="tx1"/>
                          </a:solidFill>
                        </a:rPr>
                        <a:t>Karşılaştırma</a:t>
                      </a:r>
                    </a:p>
                  </a:txBody>
                  <a:tcPr anchor="ctr"/>
                </a:tc>
                <a:tc>
                  <a:txBody>
                    <a:bodyPr/>
                    <a:lstStyle/>
                    <a:p>
                      <a:r>
                        <a:rPr lang="tr-TR" dirty="0">
                          <a:solidFill>
                            <a:schemeClr val="tx1"/>
                          </a:solidFill>
                        </a:rPr>
                        <a:t>Hedef</a:t>
                      </a:r>
                    </a:p>
                  </a:txBody>
                  <a:tcPr anchor="ctr"/>
                </a:tc>
                <a:tc>
                  <a:txBody>
                    <a:bodyPr/>
                    <a:lstStyle/>
                    <a:p>
                      <a:r>
                        <a:rPr lang="tr-TR" dirty="0">
                          <a:solidFill>
                            <a:schemeClr val="tx1"/>
                          </a:solidFill>
                        </a:rPr>
                        <a:t>Göreceli </a:t>
                      </a:r>
                      <a:r>
                        <a:rPr lang="tr-TR" dirty="0" err="1">
                          <a:solidFill>
                            <a:schemeClr val="tx1"/>
                          </a:solidFill>
                        </a:rPr>
                        <a:t>Sensitivite</a:t>
                      </a:r>
                      <a:endParaRPr lang="tr-TR" dirty="0">
                        <a:solidFill>
                          <a:schemeClr val="tx1"/>
                        </a:solidFill>
                      </a:endParaRPr>
                    </a:p>
                  </a:txBody>
                  <a:tcPr anchor="ctr"/>
                </a:tc>
                <a:tc>
                  <a:txBody>
                    <a:bodyPr/>
                    <a:lstStyle/>
                    <a:p>
                      <a:r>
                        <a:rPr lang="tr-TR" dirty="0">
                          <a:solidFill>
                            <a:schemeClr val="tx1"/>
                          </a:solidFill>
                        </a:rPr>
                        <a:t>Göreceli </a:t>
                      </a:r>
                      <a:r>
                        <a:rPr lang="tr-TR" dirty="0" err="1">
                          <a:solidFill>
                            <a:schemeClr val="tx1"/>
                          </a:solidFill>
                        </a:rPr>
                        <a:t>Spesifite</a:t>
                      </a:r>
                      <a:endParaRPr lang="tr-TR" dirty="0">
                        <a:solidFill>
                          <a:schemeClr val="tx1"/>
                        </a:solidFill>
                      </a:endParaRPr>
                    </a:p>
                  </a:txBody>
                  <a:tcPr anchor="ctr"/>
                </a:tc>
                <a:tc>
                  <a:txBody>
                    <a:bodyPr/>
                    <a:lstStyle/>
                    <a:p>
                      <a:r>
                        <a:rPr lang="tr-TR" dirty="0">
                          <a:solidFill>
                            <a:schemeClr val="tx1"/>
                          </a:solidFill>
                        </a:rPr>
                        <a:t>Çalışma Sayısı</a:t>
                      </a:r>
                    </a:p>
                  </a:txBody>
                  <a:tcPr anchor="ctr"/>
                </a:tc>
                <a:extLst>
                  <a:ext uri="{0D108BD9-81ED-4DB2-BD59-A6C34878D82A}">
                    <a16:rowId xmlns="" xmlns:a16="http://schemas.microsoft.com/office/drawing/2014/main" val="10000"/>
                  </a:ext>
                </a:extLst>
              </a:tr>
              <a:tr h="724617">
                <a:tc>
                  <a:txBody>
                    <a:bodyPr/>
                    <a:lstStyle/>
                    <a:p>
                      <a:r>
                        <a:rPr lang="tr-TR" dirty="0" err="1"/>
                        <a:t>Sito</a:t>
                      </a:r>
                      <a:r>
                        <a:rPr lang="tr-TR" dirty="0"/>
                        <a:t> ve</a:t>
                      </a:r>
                      <a:r>
                        <a:rPr lang="tr-TR" baseline="0" dirty="0"/>
                        <a:t> </a:t>
                      </a:r>
                      <a:r>
                        <a:rPr lang="tr-TR" dirty="0"/>
                        <a:t>HPV   vs.  Sadece HPV</a:t>
                      </a:r>
                      <a:endParaRPr lang="tr-TR" b="1" dirty="0">
                        <a:solidFill>
                          <a:schemeClr val="tx1"/>
                        </a:solidFill>
                      </a:endParaRPr>
                    </a:p>
                  </a:txBody>
                  <a:tcPr anchor="ctr"/>
                </a:tc>
                <a:tc>
                  <a:txBody>
                    <a:bodyPr/>
                    <a:lstStyle/>
                    <a:p>
                      <a:pPr algn="ctr"/>
                      <a:r>
                        <a:rPr lang="tr-TR" dirty="0"/>
                        <a:t>CIN2+</a:t>
                      </a:r>
                      <a:endParaRPr lang="tr-TR" b="1" dirty="0">
                        <a:solidFill>
                          <a:schemeClr val="tx1"/>
                        </a:solidFill>
                      </a:endParaRPr>
                    </a:p>
                  </a:txBody>
                  <a:tcPr anchor="ctr"/>
                </a:tc>
                <a:tc>
                  <a:txBody>
                    <a:bodyPr/>
                    <a:lstStyle/>
                    <a:p>
                      <a:pPr algn="ctr"/>
                      <a:r>
                        <a:rPr lang="tr-TR" dirty="0"/>
                        <a:t>1,05</a:t>
                      </a:r>
                      <a:endParaRPr lang="tr-TR" b="1" dirty="0">
                        <a:solidFill>
                          <a:schemeClr val="tx1"/>
                        </a:solidFill>
                      </a:endParaRPr>
                    </a:p>
                  </a:txBody>
                  <a:tcPr anchor="ctr"/>
                </a:tc>
                <a:tc>
                  <a:txBody>
                    <a:bodyPr/>
                    <a:lstStyle/>
                    <a:p>
                      <a:pPr algn="ctr"/>
                      <a:r>
                        <a:rPr lang="tr-TR" dirty="0"/>
                        <a:t>0,95</a:t>
                      </a:r>
                      <a:endParaRPr lang="tr-TR" b="1" dirty="0">
                        <a:solidFill>
                          <a:schemeClr val="tx1"/>
                        </a:solidFill>
                      </a:endParaRPr>
                    </a:p>
                  </a:txBody>
                  <a:tcPr anchor="ctr"/>
                </a:tc>
                <a:tc>
                  <a:txBody>
                    <a:bodyPr/>
                    <a:lstStyle/>
                    <a:p>
                      <a:pPr algn="ctr"/>
                      <a:r>
                        <a:rPr lang="tr-TR" dirty="0"/>
                        <a:t>10</a:t>
                      </a:r>
                      <a:endParaRPr lang="tr-TR" b="1" dirty="0">
                        <a:solidFill>
                          <a:schemeClr val="tx1"/>
                        </a:solidFill>
                      </a:endParaRPr>
                    </a:p>
                  </a:txBody>
                  <a:tcPr anchor="ctr"/>
                </a:tc>
                <a:extLst>
                  <a:ext uri="{0D108BD9-81ED-4DB2-BD59-A6C34878D82A}">
                    <a16:rowId xmlns="" xmlns:a16="http://schemas.microsoft.com/office/drawing/2014/main" val="10001"/>
                  </a:ext>
                </a:extLst>
              </a:tr>
              <a:tr h="942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t>Sito</a:t>
                      </a:r>
                      <a:r>
                        <a:rPr lang="tr-TR" dirty="0"/>
                        <a:t> ve HPV </a:t>
                      </a:r>
                      <a:r>
                        <a:rPr lang="tr-TR" baseline="0" dirty="0"/>
                        <a:t>  vs.  </a:t>
                      </a:r>
                      <a:r>
                        <a:rPr lang="tr-TR" dirty="0"/>
                        <a:t>Sadece HPV</a:t>
                      </a:r>
                    </a:p>
                    <a:p>
                      <a:endParaRPr lang="tr-TR" b="1" dirty="0">
                        <a:solidFill>
                          <a:schemeClr val="tx1"/>
                        </a:solidFill>
                      </a:endParaRPr>
                    </a:p>
                  </a:txBody>
                  <a:tcPr anchor="ctr"/>
                </a:tc>
                <a:tc>
                  <a:txBody>
                    <a:bodyPr/>
                    <a:lstStyle/>
                    <a:p>
                      <a:pPr algn="ctr"/>
                      <a:r>
                        <a:rPr lang="tr-TR" dirty="0"/>
                        <a:t>CIN3+</a:t>
                      </a:r>
                      <a:endParaRPr lang="tr-TR" b="1" dirty="0">
                        <a:solidFill>
                          <a:schemeClr val="tx1"/>
                        </a:solidFill>
                      </a:endParaRPr>
                    </a:p>
                  </a:txBody>
                  <a:tcPr anchor="ctr"/>
                </a:tc>
                <a:tc>
                  <a:txBody>
                    <a:bodyPr/>
                    <a:lstStyle/>
                    <a:p>
                      <a:pPr algn="ctr"/>
                      <a:r>
                        <a:rPr lang="tr-TR" dirty="0"/>
                        <a:t>1,02</a:t>
                      </a:r>
                      <a:endParaRPr lang="tr-TR" b="1" dirty="0">
                        <a:solidFill>
                          <a:schemeClr val="tx1"/>
                        </a:solidFill>
                      </a:endParaRPr>
                    </a:p>
                  </a:txBody>
                  <a:tcPr anchor="ctr"/>
                </a:tc>
                <a:tc>
                  <a:txBody>
                    <a:bodyPr/>
                    <a:lstStyle/>
                    <a:p>
                      <a:pPr algn="ctr"/>
                      <a:r>
                        <a:rPr lang="tr-TR" dirty="0"/>
                        <a:t>0,93</a:t>
                      </a:r>
                      <a:endParaRPr lang="tr-TR" b="1" dirty="0">
                        <a:solidFill>
                          <a:schemeClr val="tx1"/>
                        </a:solidFill>
                      </a:endParaRPr>
                    </a:p>
                  </a:txBody>
                  <a:tcPr anchor="ctr"/>
                </a:tc>
                <a:tc>
                  <a:txBody>
                    <a:bodyPr/>
                    <a:lstStyle/>
                    <a:p>
                      <a:pPr algn="ctr"/>
                      <a:r>
                        <a:rPr lang="tr-TR" dirty="0"/>
                        <a:t>6</a:t>
                      </a:r>
                      <a:endParaRPr lang="tr-TR" b="1" dirty="0">
                        <a:solidFill>
                          <a:schemeClr val="tx1"/>
                        </a:solidFill>
                      </a:endParaRPr>
                    </a:p>
                  </a:txBody>
                  <a:tcPr anchor="ctr"/>
                </a:tc>
                <a:extLst>
                  <a:ext uri="{0D108BD9-81ED-4DB2-BD59-A6C34878D82A}">
                    <a16:rowId xmlns="" xmlns:a16="http://schemas.microsoft.com/office/drawing/2014/main" val="10002"/>
                  </a:ext>
                </a:extLst>
              </a:tr>
            </a:tbl>
          </a:graphicData>
        </a:graphic>
      </p:graphicFrame>
      <p:sp>
        <p:nvSpPr>
          <p:cNvPr id="78871" name="Metin kutusu 2"/>
          <p:cNvSpPr txBox="1">
            <a:spLocks noChangeArrowheads="1"/>
          </p:cNvSpPr>
          <p:nvPr/>
        </p:nvSpPr>
        <p:spPr bwMode="auto">
          <a:xfrm>
            <a:off x="468313" y="1484313"/>
            <a:ext cx="8531225" cy="1200150"/>
          </a:xfrm>
          <a:prstGeom prst="rect">
            <a:avLst/>
          </a:prstGeom>
          <a:noFill/>
          <a:ln w="9525">
            <a:noFill/>
            <a:miter lim="800000"/>
            <a:headEnd/>
            <a:tailEnd/>
          </a:ln>
        </p:spPr>
        <p:txBody>
          <a:bodyPr>
            <a:spAutoFit/>
          </a:bodyPr>
          <a:lstStyle/>
          <a:p>
            <a:pPr eaLnBrk="0" hangingPunct="0"/>
            <a:r>
              <a:rPr lang="tr-TR" sz="2400">
                <a:solidFill>
                  <a:srgbClr val="008080"/>
                </a:solidFill>
              </a:rPr>
              <a:t>2012 Rehberleri Co-Test </a:t>
            </a:r>
          </a:p>
          <a:p>
            <a:pPr marL="800100" lvl="1" indent="-342900" eaLnBrk="0" hangingPunct="0">
              <a:buFont typeface="Arial" pitchFamily="34" charset="0"/>
              <a:buChar char="•"/>
            </a:pPr>
            <a:r>
              <a:rPr lang="tr-TR" sz="2400">
                <a:solidFill>
                  <a:srgbClr val="008080"/>
                </a:solidFill>
              </a:rPr>
              <a:t>Bu rehberler 2011 ve öncesi yayımlardan üretilmişti</a:t>
            </a:r>
          </a:p>
          <a:p>
            <a:pPr eaLnBrk="0" hangingPunct="0"/>
            <a:r>
              <a:rPr lang="tr-TR" sz="2400">
                <a:solidFill>
                  <a:srgbClr val="008080"/>
                </a:solidFill>
              </a:rPr>
              <a:t>Ama….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tr-TR" sz="3600" b="1" dirty="0" err="1">
                <a:solidFill>
                  <a:srgbClr val="FF0000"/>
                </a:solidFill>
              </a:rPr>
              <a:t>Primer</a:t>
            </a:r>
            <a:r>
              <a:rPr lang="tr-TR" sz="3600" b="1" dirty="0">
                <a:solidFill>
                  <a:srgbClr val="FF0000"/>
                </a:solidFill>
              </a:rPr>
              <a:t> HPV Taraması </a:t>
            </a:r>
            <a:r>
              <a:rPr lang="tr-TR" sz="3600" b="1" dirty="0" err="1">
                <a:solidFill>
                  <a:srgbClr val="FF0000"/>
                </a:solidFill>
              </a:rPr>
              <a:t>Kolposkopiyi</a:t>
            </a:r>
            <a:r>
              <a:rPr lang="tr-TR" sz="3600" b="1" dirty="0">
                <a:solidFill>
                  <a:srgbClr val="FF0000"/>
                </a:solidFill>
              </a:rPr>
              <a:t> Arttırır</a:t>
            </a:r>
          </a:p>
        </p:txBody>
      </p:sp>
      <p:pic>
        <p:nvPicPr>
          <p:cNvPr id="87043" name="Picture 2"/>
          <p:cNvPicPr>
            <a:picLocks noGrp="1" noChangeAspect="1" noChangeArrowheads="1"/>
          </p:cNvPicPr>
          <p:nvPr>
            <p:ph idx="1"/>
          </p:nvPr>
        </p:nvPicPr>
        <p:blipFill>
          <a:blip r:embed="rId2" cstate="print"/>
          <a:srcRect/>
          <a:stretch>
            <a:fillRect/>
          </a:stretch>
        </p:blipFill>
        <p:spPr>
          <a:xfrm>
            <a:off x="457200" y="2178050"/>
            <a:ext cx="8229600" cy="3370263"/>
          </a:xfrm>
          <a:noFill/>
        </p:spPr>
      </p:pic>
    </p:spTree>
    <p:extLst>
      <p:ext uri="{BB962C8B-B14F-4D97-AF65-F5344CB8AC3E}">
        <p14:creationId xmlns:p14="http://schemas.microsoft.com/office/powerpoint/2010/main" val="26207701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İçerik Yer Tutucusu"/>
          <p:cNvSpPr>
            <a:spLocks noGrp="1"/>
          </p:cNvSpPr>
          <p:nvPr>
            <p:ph idx="1"/>
          </p:nvPr>
        </p:nvSpPr>
        <p:spPr>
          <a:xfrm>
            <a:off x="457200" y="1844675"/>
            <a:ext cx="8229600" cy="1143000"/>
          </a:xfrm>
          <a:solidFill>
            <a:srgbClr val="FFFF00"/>
          </a:solidFill>
        </p:spPr>
        <p:txBody>
          <a:bodyPr/>
          <a:lstStyle/>
          <a:p>
            <a:r>
              <a:rPr lang="tr-TR" altLang="tr-TR" sz="2800" b="1">
                <a:solidFill>
                  <a:srgbClr val="002060"/>
                </a:solidFill>
              </a:rPr>
              <a:t>Cumulative Cervical Cancer Incidences for negative initial tests:</a:t>
            </a:r>
            <a:r>
              <a:rPr lang="en-US" altLang="tr-TR" sz="2800" b="1">
                <a:solidFill>
                  <a:srgbClr val="002060"/>
                </a:solidFill>
              </a:rPr>
              <a:t> </a:t>
            </a:r>
            <a:endParaRPr lang="tr-TR" altLang="tr-TR" sz="2400">
              <a:solidFill>
                <a:srgbClr val="002060"/>
              </a:solidFill>
            </a:endParaRPr>
          </a:p>
        </p:txBody>
      </p:sp>
      <p:grpSp>
        <p:nvGrpSpPr>
          <p:cNvPr id="2" name="3 Grup"/>
          <p:cNvGrpSpPr>
            <a:grpSpLocks/>
          </p:cNvGrpSpPr>
          <p:nvPr/>
        </p:nvGrpSpPr>
        <p:grpSpPr bwMode="auto">
          <a:xfrm>
            <a:off x="-107950" y="-1588"/>
            <a:ext cx="9359900" cy="1862138"/>
            <a:chOff x="142876" y="142852"/>
            <a:chExt cx="8572529" cy="2002870"/>
          </a:xfrm>
        </p:grpSpPr>
        <p:grpSp>
          <p:nvGrpSpPr>
            <p:cNvPr id="3" name="5 Grup"/>
            <p:cNvGrpSpPr>
              <a:grpSpLocks/>
            </p:cNvGrpSpPr>
            <p:nvPr/>
          </p:nvGrpSpPr>
          <p:grpSpPr bwMode="auto">
            <a:xfrm>
              <a:off x="285721" y="142852"/>
              <a:ext cx="8429684" cy="1952618"/>
              <a:chOff x="285721" y="833440"/>
              <a:chExt cx="8429684" cy="1952618"/>
            </a:xfrm>
          </p:grpSpPr>
          <p:pic>
            <p:nvPicPr>
              <p:cNvPr id="79881" name="Picture 2"/>
              <p:cNvPicPr>
                <a:picLocks noChangeAspect="1" noChangeArrowheads="1"/>
              </p:cNvPicPr>
              <p:nvPr/>
            </p:nvPicPr>
            <p:blipFill>
              <a:blip r:embed="rId2" cstate="print"/>
              <a:srcRect t="33871"/>
              <a:stretch>
                <a:fillRect/>
              </a:stretch>
            </p:blipFill>
            <p:spPr bwMode="auto">
              <a:xfrm>
                <a:off x="285721" y="833440"/>
                <a:ext cx="8429684" cy="1952618"/>
              </a:xfrm>
              <a:prstGeom prst="rect">
                <a:avLst/>
              </a:prstGeom>
              <a:noFill/>
              <a:ln w="9525">
                <a:noFill/>
                <a:miter lim="800000"/>
                <a:headEnd/>
                <a:tailEnd/>
              </a:ln>
            </p:spPr>
          </p:pic>
          <p:pic>
            <p:nvPicPr>
              <p:cNvPr id="79882" name="Picture 2"/>
              <p:cNvPicPr>
                <a:picLocks noChangeAspect="1" noChangeArrowheads="1"/>
              </p:cNvPicPr>
              <p:nvPr/>
            </p:nvPicPr>
            <p:blipFill>
              <a:blip r:embed="rId2" cstate="print"/>
              <a:srcRect b="90323"/>
              <a:stretch>
                <a:fillRect/>
              </a:stretch>
            </p:blipFill>
            <p:spPr bwMode="auto">
              <a:xfrm>
                <a:off x="285721" y="857232"/>
                <a:ext cx="8429684" cy="285752"/>
              </a:xfrm>
              <a:prstGeom prst="rect">
                <a:avLst/>
              </a:prstGeom>
              <a:noFill/>
              <a:ln w="9525">
                <a:noFill/>
                <a:miter lim="800000"/>
                <a:headEnd/>
                <a:tailEnd/>
              </a:ln>
            </p:spPr>
          </p:pic>
        </p:grpSp>
        <p:sp>
          <p:nvSpPr>
            <p:cNvPr id="6" name="5 Dikdörtgen"/>
            <p:cNvSpPr/>
            <p:nvPr/>
          </p:nvSpPr>
          <p:spPr>
            <a:xfrm>
              <a:off x="142876" y="1119161"/>
              <a:ext cx="1318851" cy="1026561"/>
            </a:xfrm>
            <a:prstGeom prst="rect">
              <a:avLst/>
            </a:prstGeom>
            <a:noFill/>
          </p:spPr>
          <p:txBody>
            <a:bodyPr>
              <a:spAutoFit/>
            </a:bodyPr>
            <a:lstStyle/>
            <a:p>
              <a:pPr algn="ctr" eaLnBrk="0" hangingPunct="0">
                <a:defRPr/>
              </a:pPr>
              <a:r>
                <a:rPr lang="tr-TR"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Lancet</a:t>
              </a:r>
              <a:endPar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eaLnBrk="0" hangingPunct="0">
                <a:defRPr/>
              </a:pP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2014</a:t>
              </a:r>
            </a:p>
          </p:txBody>
        </p:sp>
      </p:grpSp>
      <p:sp>
        <p:nvSpPr>
          <p:cNvPr id="79876" name="8 Metin kutusu"/>
          <p:cNvSpPr txBox="1">
            <a:spLocks noChangeArrowheads="1"/>
          </p:cNvSpPr>
          <p:nvPr/>
        </p:nvSpPr>
        <p:spPr bwMode="auto">
          <a:xfrm>
            <a:off x="476250" y="2743200"/>
            <a:ext cx="8239125" cy="1262063"/>
          </a:xfrm>
          <a:prstGeom prst="rect">
            <a:avLst/>
          </a:prstGeom>
          <a:solidFill>
            <a:srgbClr val="002060"/>
          </a:solidFill>
          <a:ln w="9525">
            <a:noFill/>
            <a:miter lim="800000"/>
            <a:headEnd/>
            <a:tailEnd/>
          </a:ln>
        </p:spPr>
        <p:txBody>
          <a:bodyPr>
            <a:spAutoFit/>
          </a:bodyPr>
          <a:lstStyle/>
          <a:p>
            <a:pPr eaLnBrk="0" hangingPunct="0"/>
            <a:r>
              <a:rPr lang="tr-TR" altLang="tr-TR" sz="2000">
                <a:solidFill>
                  <a:srgbClr val="FFFF00"/>
                </a:solidFill>
              </a:rPr>
              <a:t>				</a:t>
            </a:r>
            <a:r>
              <a:rPr lang="en-US" altLang="tr-TR" sz="2000" u="sng">
                <a:solidFill>
                  <a:srgbClr val="FFFF00"/>
                </a:solidFill>
              </a:rPr>
              <a:t>3</a:t>
            </a:r>
            <a:r>
              <a:rPr lang="tr-TR" altLang="tr-TR" sz="2000" u="sng">
                <a:solidFill>
                  <a:srgbClr val="FFFF00"/>
                </a:solidFill>
              </a:rPr>
              <a:t>,</a:t>
            </a:r>
            <a:r>
              <a:rPr lang="en-US" altLang="tr-TR" sz="2000" u="sng">
                <a:solidFill>
                  <a:srgbClr val="FFFF00"/>
                </a:solidFill>
              </a:rPr>
              <a:t>5 </a:t>
            </a:r>
            <a:r>
              <a:rPr lang="tr-TR" altLang="tr-TR" sz="2000" u="sng">
                <a:solidFill>
                  <a:srgbClr val="FFFF00"/>
                </a:solidFill>
              </a:rPr>
              <a:t>years	5,5 years	</a:t>
            </a:r>
            <a:endParaRPr lang="tr-TR" altLang="tr-TR" sz="2000" b="1" u="sng">
              <a:solidFill>
                <a:srgbClr val="FFFF00"/>
              </a:solidFill>
            </a:endParaRPr>
          </a:p>
          <a:p>
            <a:pPr lvl="1" eaLnBrk="0" hangingPunct="0"/>
            <a:r>
              <a:rPr lang="tr-TR" altLang="tr-TR" sz="2000">
                <a:solidFill>
                  <a:srgbClr val="FFFF00"/>
                </a:solidFill>
              </a:rPr>
              <a:t>Negative cytology;		</a:t>
            </a:r>
            <a:r>
              <a:rPr lang="en-US" altLang="tr-TR" sz="2000">
                <a:solidFill>
                  <a:srgbClr val="FFFF00"/>
                </a:solidFill>
              </a:rPr>
              <a:t>15</a:t>
            </a:r>
            <a:r>
              <a:rPr lang="tr-TR" altLang="tr-TR" sz="2000">
                <a:solidFill>
                  <a:srgbClr val="FFFF00"/>
                </a:solidFill>
              </a:rPr>
              <a:t>.</a:t>
            </a:r>
            <a:r>
              <a:rPr lang="en-US" altLang="tr-TR" sz="2000">
                <a:solidFill>
                  <a:srgbClr val="FFFF00"/>
                </a:solidFill>
              </a:rPr>
              <a:t>4 </a:t>
            </a:r>
            <a:r>
              <a:rPr lang="tr-TR" altLang="tr-TR" sz="2000">
                <a:solidFill>
                  <a:srgbClr val="FFFF00"/>
                </a:solidFill>
              </a:rPr>
              <a:t>/</a:t>
            </a:r>
            <a:r>
              <a:rPr lang="en-US" altLang="tr-TR" sz="2000">
                <a:solidFill>
                  <a:srgbClr val="FFFF00"/>
                </a:solidFill>
              </a:rPr>
              <a:t> 10⁵ </a:t>
            </a:r>
            <a:r>
              <a:rPr lang="tr-TR" altLang="tr-TR" sz="2000">
                <a:solidFill>
                  <a:srgbClr val="FFFF00"/>
                </a:solidFill>
              </a:rPr>
              <a:t>	</a:t>
            </a:r>
            <a:r>
              <a:rPr lang="en-US" altLang="tr-TR" sz="2000">
                <a:solidFill>
                  <a:srgbClr val="FFFF00"/>
                </a:solidFill>
              </a:rPr>
              <a:t>36</a:t>
            </a:r>
            <a:r>
              <a:rPr lang="tr-TR" altLang="tr-TR" sz="2000">
                <a:solidFill>
                  <a:srgbClr val="FFFF00"/>
                </a:solidFill>
              </a:rPr>
              <a:t>.</a:t>
            </a:r>
            <a:r>
              <a:rPr lang="en-US" altLang="tr-TR" sz="2000">
                <a:solidFill>
                  <a:srgbClr val="FFFF00"/>
                </a:solidFill>
              </a:rPr>
              <a:t>0 </a:t>
            </a:r>
            <a:r>
              <a:rPr lang="tr-TR" altLang="tr-TR" sz="2000">
                <a:solidFill>
                  <a:srgbClr val="FFFF00"/>
                </a:solidFill>
              </a:rPr>
              <a:t>/</a:t>
            </a:r>
            <a:r>
              <a:rPr lang="en-US" altLang="tr-TR" sz="2000">
                <a:solidFill>
                  <a:srgbClr val="FFFF00"/>
                </a:solidFill>
              </a:rPr>
              <a:t> 10⁵</a:t>
            </a:r>
          </a:p>
          <a:p>
            <a:pPr lvl="1" eaLnBrk="0" hangingPunct="0"/>
            <a:r>
              <a:rPr lang="tr-TR" altLang="tr-TR" sz="2000">
                <a:solidFill>
                  <a:srgbClr val="FFFF00"/>
                </a:solidFill>
              </a:rPr>
              <a:t>Negative HPV test; 		</a:t>
            </a:r>
            <a:r>
              <a:rPr lang="en-US" altLang="tr-TR" sz="2000">
                <a:solidFill>
                  <a:srgbClr val="FFFF00"/>
                </a:solidFill>
              </a:rPr>
              <a:t>4</a:t>
            </a:r>
            <a:r>
              <a:rPr lang="tr-TR" altLang="tr-TR" sz="2000">
                <a:solidFill>
                  <a:srgbClr val="FFFF00"/>
                </a:solidFill>
              </a:rPr>
              <a:t>.</a:t>
            </a:r>
            <a:r>
              <a:rPr lang="en-US" altLang="tr-TR" sz="2000">
                <a:solidFill>
                  <a:srgbClr val="FFFF00"/>
                </a:solidFill>
              </a:rPr>
              <a:t>6 </a:t>
            </a:r>
            <a:r>
              <a:rPr lang="tr-TR" altLang="tr-TR" sz="2000">
                <a:solidFill>
                  <a:srgbClr val="FFFF00"/>
                </a:solidFill>
              </a:rPr>
              <a:t>/</a:t>
            </a:r>
            <a:r>
              <a:rPr lang="en-US" altLang="tr-TR" sz="2000">
                <a:solidFill>
                  <a:srgbClr val="FFFF00"/>
                </a:solidFill>
              </a:rPr>
              <a:t> 10⁵ </a:t>
            </a:r>
            <a:r>
              <a:rPr lang="tr-TR" altLang="tr-TR" sz="2000">
                <a:solidFill>
                  <a:srgbClr val="FFFF00"/>
                </a:solidFill>
              </a:rPr>
              <a:t>	</a:t>
            </a:r>
            <a:r>
              <a:rPr lang="en-US" altLang="tr-TR" sz="2000">
                <a:solidFill>
                  <a:srgbClr val="FFFF00"/>
                </a:solidFill>
              </a:rPr>
              <a:t>8</a:t>
            </a:r>
            <a:r>
              <a:rPr lang="tr-TR" altLang="tr-TR" sz="2000">
                <a:solidFill>
                  <a:srgbClr val="FFFF00"/>
                </a:solidFill>
              </a:rPr>
              <a:t>.</a:t>
            </a:r>
            <a:r>
              <a:rPr lang="en-US" altLang="tr-TR" sz="2000">
                <a:solidFill>
                  <a:srgbClr val="FFFF00"/>
                </a:solidFill>
              </a:rPr>
              <a:t>7 </a:t>
            </a:r>
            <a:r>
              <a:rPr lang="tr-TR" altLang="tr-TR" sz="2000">
                <a:solidFill>
                  <a:srgbClr val="FFFF00"/>
                </a:solidFill>
              </a:rPr>
              <a:t>/</a:t>
            </a:r>
            <a:r>
              <a:rPr lang="en-US" altLang="tr-TR" sz="2000">
                <a:solidFill>
                  <a:srgbClr val="FFFF00"/>
                </a:solidFill>
              </a:rPr>
              <a:t> 10⁵</a:t>
            </a:r>
            <a:endParaRPr lang="tr-TR" altLang="tr-TR" sz="2000">
              <a:solidFill>
                <a:srgbClr val="FFFF00"/>
              </a:solidFill>
            </a:endParaRPr>
          </a:p>
          <a:p>
            <a:pPr eaLnBrk="0" hangingPunct="0"/>
            <a:endParaRPr lang="tr-TR" altLang="tr-TR" sz="1600">
              <a:solidFill>
                <a:srgbClr val="FFFF00"/>
              </a:solidFill>
            </a:endParaRPr>
          </a:p>
        </p:txBody>
      </p:sp>
      <p:pic>
        <p:nvPicPr>
          <p:cNvPr id="79877" name="Picture 5"/>
          <p:cNvPicPr>
            <a:picLocks noChangeAspect="1" noChangeArrowheads="1"/>
          </p:cNvPicPr>
          <p:nvPr/>
        </p:nvPicPr>
        <p:blipFill>
          <a:blip r:embed="rId3" cstate="print"/>
          <a:srcRect/>
          <a:stretch>
            <a:fillRect/>
          </a:stretch>
        </p:blipFill>
        <p:spPr bwMode="auto">
          <a:xfrm>
            <a:off x="1835150" y="4149725"/>
            <a:ext cx="5743575" cy="2425700"/>
          </a:xfrm>
          <a:prstGeom prst="rect">
            <a:avLst/>
          </a:prstGeom>
          <a:noFill/>
          <a:ln w="9525">
            <a:noFill/>
            <a:miter lim="800000"/>
            <a:headEnd/>
            <a:tailEnd/>
          </a:ln>
        </p:spPr>
      </p:pic>
      <p:sp>
        <p:nvSpPr>
          <p:cNvPr id="10" name="9 Aşağı Ok"/>
          <p:cNvSpPr/>
          <p:nvPr/>
        </p:nvSpPr>
        <p:spPr>
          <a:xfrm>
            <a:off x="5795963" y="5516563"/>
            <a:ext cx="215900" cy="576262"/>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tr-T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791369"/>
            <a:ext cx="8229600" cy="1143000"/>
          </a:xfrm>
        </p:spPr>
        <p:txBody>
          <a:bodyPr rtlCol="0">
            <a:noAutofit/>
          </a:bodyPr>
          <a:lstStyle/>
          <a:p>
            <a:pPr eaLnBrk="1" fontAlgn="auto" hangingPunct="1">
              <a:spcAft>
                <a:spcPts val="0"/>
              </a:spcAft>
              <a:defRPr/>
            </a:pPr>
            <a:r>
              <a:rPr lang="en-US" sz="2400" dirty="0">
                <a:solidFill>
                  <a:srgbClr val="FF0000"/>
                </a:solidFill>
              </a:rPr>
              <a:t>CIN2+ </a:t>
            </a:r>
            <a:r>
              <a:rPr lang="en-US" sz="2400" dirty="0" err="1">
                <a:solidFill>
                  <a:srgbClr val="FF0000"/>
                </a:solidFill>
              </a:rPr>
              <a:t>lezyonlar</a:t>
            </a:r>
            <a:r>
              <a:rPr lang="en-US" sz="2400" dirty="0">
                <a:solidFill>
                  <a:srgbClr val="FF0000"/>
                </a:solidFill>
              </a:rPr>
              <a:t> </a:t>
            </a:r>
            <a:r>
              <a:rPr lang="en-US" sz="2400" dirty="0" err="1">
                <a:solidFill>
                  <a:srgbClr val="FF0000"/>
                </a:solidFill>
              </a:rPr>
              <a:t>için</a:t>
            </a:r>
            <a:r>
              <a:rPr lang="en-US" sz="2400" dirty="0">
                <a:solidFill>
                  <a:srgbClr val="FF0000"/>
                </a:solidFill>
              </a:rPr>
              <a:t> </a:t>
            </a:r>
            <a:r>
              <a:rPr lang="en-US" sz="2400" dirty="0" err="1">
                <a:solidFill>
                  <a:srgbClr val="FF0000"/>
                </a:solidFill>
              </a:rPr>
              <a:t>tek</a:t>
            </a:r>
            <a:r>
              <a:rPr lang="en-US" sz="2400" dirty="0">
                <a:solidFill>
                  <a:srgbClr val="FF0000"/>
                </a:solidFill>
              </a:rPr>
              <a:t> </a:t>
            </a:r>
            <a:r>
              <a:rPr lang="en-US" sz="2400" dirty="0" err="1">
                <a:solidFill>
                  <a:srgbClr val="FF0000"/>
                </a:solidFill>
              </a:rPr>
              <a:t>bir</a:t>
            </a:r>
            <a:r>
              <a:rPr lang="en-US" sz="2400" dirty="0">
                <a:solidFill>
                  <a:srgbClr val="FF0000"/>
                </a:solidFill>
              </a:rPr>
              <a:t> pap-</a:t>
            </a:r>
            <a:r>
              <a:rPr lang="en-US" sz="2400" dirty="0" err="1">
                <a:solidFill>
                  <a:srgbClr val="FF0000"/>
                </a:solidFill>
              </a:rPr>
              <a:t>testin</a:t>
            </a:r>
            <a:r>
              <a:rPr lang="en-US" sz="2400" dirty="0">
                <a:solidFill>
                  <a:srgbClr val="FF0000"/>
                </a:solidFill>
              </a:rPr>
              <a:t> </a:t>
            </a:r>
            <a:r>
              <a:rPr lang="en-US" sz="2400" dirty="0" err="1">
                <a:solidFill>
                  <a:srgbClr val="FF0000"/>
                </a:solidFill>
              </a:rPr>
              <a:t>sensitivitesi</a:t>
            </a:r>
            <a:r>
              <a:rPr lang="en-US" sz="2400" dirty="0">
                <a:solidFill>
                  <a:srgbClr val="FF0000"/>
                </a:solidFill>
              </a:rPr>
              <a:t> </a:t>
            </a:r>
            <a:r>
              <a:rPr lang="en-US" sz="2400" dirty="0" err="1">
                <a:solidFill>
                  <a:srgbClr val="FF0000"/>
                </a:solidFill>
              </a:rPr>
              <a:t>çok</a:t>
            </a:r>
            <a:r>
              <a:rPr lang="en-US" sz="2400" dirty="0">
                <a:solidFill>
                  <a:srgbClr val="FF0000"/>
                </a:solidFill>
              </a:rPr>
              <a:t> </a:t>
            </a:r>
            <a:r>
              <a:rPr lang="en-US" sz="2400" dirty="0" err="1">
                <a:solidFill>
                  <a:srgbClr val="FF0000"/>
                </a:solidFill>
              </a:rPr>
              <a:t>düşüktür</a:t>
            </a:r>
            <a:r>
              <a:rPr lang="en-US" sz="2400" dirty="0">
                <a:solidFill>
                  <a:srgbClr val="FF0000"/>
                </a:solidFill>
              </a:rPr>
              <a:t>.</a:t>
            </a:r>
            <a:r>
              <a:rPr lang="tr-TR" sz="2400" dirty="0">
                <a:solidFill>
                  <a:srgbClr val="FF0000"/>
                </a:solidFill>
              </a:rPr>
              <a:t/>
            </a:r>
            <a:br>
              <a:rPr lang="tr-TR" sz="2400" dirty="0">
                <a:solidFill>
                  <a:srgbClr val="FF0000"/>
                </a:solidFill>
              </a:rPr>
            </a:br>
            <a:endParaRPr lang="tr-TR" sz="2400" dirty="0">
              <a:solidFill>
                <a:srgbClr val="FF0000"/>
              </a:solidFill>
            </a:endParaRPr>
          </a:p>
        </p:txBody>
      </p:sp>
      <p:sp>
        <p:nvSpPr>
          <p:cNvPr id="3" name="2 İçerik Yer Tutucusu"/>
          <p:cNvSpPr>
            <a:spLocks noGrp="1"/>
          </p:cNvSpPr>
          <p:nvPr>
            <p:ph sz="half" idx="1"/>
          </p:nvPr>
        </p:nvSpPr>
        <p:spPr>
          <a:xfrm>
            <a:off x="0" y="1600200"/>
            <a:ext cx="4495800" cy="4525963"/>
          </a:xfrm>
        </p:spPr>
        <p:txBody>
          <a:bodyPr rtlCol="0">
            <a:normAutofit fontScale="92500" lnSpcReduction="20000"/>
          </a:bodyPr>
          <a:lstStyle/>
          <a:p>
            <a:pPr marL="365760" indent="-256032" eaLnBrk="1" fontAlgn="auto" hangingPunct="1">
              <a:spcAft>
                <a:spcPts val="0"/>
              </a:spcAft>
              <a:buClr>
                <a:schemeClr val="accent3"/>
              </a:buClr>
              <a:buFont typeface="Georgia"/>
              <a:buChar char="•"/>
              <a:defRPr/>
            </a:pPr>
            <a:r>
              <a:rPr lang="tr-TR" dirty="0"/>
              <a:t>Tek bir</a:t>
            </a:r>
            <a:r>
              <a:rPr lang="en-US" dirty="0"/>
              <a:t> pap-test</a:t>
            </a:r>
            <a:r>
              <a:rPr lang="tr-TR" dirty="0"/>
              <a:t>in </a:t>
            </a:r>
            <a:r>
              <a:rPr lang="tr-TR" dirty="0" err="1"/>
              <a:t>se</a:t>
            </a:r>
            <a:r>
              <a:rPr lang="en-US" dirty="0" err="1"/>
              <a:t>nsitivit</a:t>
            </a:r>
            <a:r>
              <a:rPr lang="tr-TR" dirty="0"/>
              <a:t>esi %</a:t>
            </a:r>
            <a:r>
              <a:rPr lang="tr-TR" dirty="0">
                <a:latin typeface="Arial" pitchFamily="34" charset="0"/>
                <a:cs typeface="Arial" pitchFamily="34" charset="0"/>
              </a:rPr>
              <a:t>50-60</a:t>
            </a:r>
            <a:r>
              <a:rPr lang="tr-TR" dirty="0"/>
              <a:t>’tır.</a:t>
            </a:r>
          </a:p>
          <a:p>
            <a:pPr marL="365760" indent="-256032" algn="r" eaLnBrk="1" fontAlgn="auto" hangingPunct="1">
              <a:spcAft>
                <a:spcPts val="0"/>
              </a:spcAft>
              <a:buClr>
                <a:schemeClr val="accent3"/>
              </a:buClr>
              <a:buFont typeface="Georgia"/>
              <a:buNone/>
              <a:defRPr/>
            </a:pPr>
            <a:r>
              <a:rPr lang="tr-TR" sz="2400" dirty="0">
                <a:solidFill>
                  <a:prstClr val="black"/>
                </a:solidFill>
              </a:rPr>
              <a:t> </a:t>
            </a:r>
            <a:r>
              <a:rPr lang="tr-TR" sz="1600" dirty="0" err="1">
                <a:solidFill>
                  <a:schemeClr val="accent2">
                    <a:lumMod val="75000"/>
                  </a:schemeClr>
                </a:solidFill>
              </a:rPr>
              <a:t>Nanda</a:t>
            </a:r>
            <a:r>
              <a:rPr lang="tr-TR" sz="1600" dirty="0">
                <a:solidFill>
                  <a:schemeClr val="accent2">
                    <a:lumMod val="75000"/>
                  </a:schemeClr>
                </a:solidFill>
              </a:rPr>
              <a:t> K, et al, </a:t>
            </a:r>
            <a:r>
              <a:rPr lang="tr-TR" sz="1600" dirty="0" err="1">
                <a:solidFill>
                  <a:schemeClr val="accent2">
                    <a:lumMod val="75000"/>
                  </a:schemeClr>
                </a:solidFill>
              </a:rPr>
              <a:t>systematic</a:t>
            </a:r>
            <a:r>
              <a:rPr lang="tr-TR" sz="1600" dirty="0">
                <a:solidFill>
                  <a:schemeClr val="accent2">
                    <a:lumMod val="75000"/>
                  </a:schemeClr>
                </a:solidFill>
              </a:rPr>
              <a:t> </a:t>
            </a:r>
            <a:r>
              <a:rPr lang="tr-TR" sz="1600" dirty="0" err="1">
                <a:solidFill>
                  <a:schemeClr val="accent2">
                    <a:lumMod val="75000"/>
                  </a:schemeClr>
                </a:solidFill>
              </a:rPr>
              <a:t>review</a:t>
            </a:r>
            <a:r>
              <a:rPr lang="tr-TR" sz="1600" dirty="0">
                <a:solidFill>
                  <a:schemeClr val="accent2">
                    <a:lumMod val="75000"/>
                  </a:schemeClr>
                </a:solidFill>
              </a:rPr>
              <a:t>, </a:t>
            </a:r>
            <a:r>
              <a:rPr lang="tr-TR" sz="1600" dirty="0" err="1">
                <a:solidFill>
                  <a:schemeClr val="accent2">
                    <a:lumMod val="75000"/>
                  </a:schemeClr>
                </a:solidFill>
              </a:rPr>
              <a:t>Ann</a:t>
            </a:r>
            <a:r>
              <a:rPr lang="tr-TR" sz="1600" dirty="0">
                <a:solidFill>
                  <a:schemeClr val="accent2">
                    <a:lumMod val="75000"/>
                  </a:schemeClr>
                </a:solidFill>
              </a:rPr>
              <a:t> </a:t>
            </a:r>
            <a:r>
              <a:rPr lang="tr-TR" sz="1600" dirty="0" err="1">
                <a:solidFill>
                  <a:schemeClr val="accent2">
                    <a:lumMod val="75000"/>
                  </a:schemeClr>
                </a:solidFill>
              </a:rPr>
              <a:t>Intern</a:t>
            </a:r>
            <a:r>
              <a:rPr lang="tr-TR" sz="1600" dirty="0">
                <a:solidFill>
                  <a:schemeClr val="accent2">
                    <a:lumMod val="75000"/>
                  </a:schemeClr>
                </a:solidFill>
              </a:rPr>
              <a:t> </a:t>
            </a:r>
            <a:r>
              <a:rPr lang="tr-TR" sz="1600" dirty="0" err="1">
                <a:solidFill>
                  <a:schemeClr val="accent2">
                    <a:lumMod val="75000"/>
                  </a:schemeClr>
                </a:solidFill>
              </a:rPr>
              <a:t>Med</a:t>
            </a:r>
            <a:r>
              <a:rPr lang="tr-TR" sz="1600" dirty="0">
                <a:solidFill>
                  <a:schemeClr val="accent2">
                    <a:lumMod val="75000"/>
                  </a:schemeClr>
                </a:solidFill>
              </a:rPr>
              <a:t>.  2000;132(10):810-819 </a:t>
            </a:r>
            <a:endParaRPr lang="tr-TR" dirty="0">
              <a:solidFill>
                <a:schemeClr val="accent2">
                  <a:lumMod val="75000"/>
                </a:schemeClr>
              </a:solidFill>
            </a:endParaRPr>
          </a:p>
          <a:p>
            <a:pPr marL="365760" indent="-256032" eaLnBrk="1" fontAlgn="auto" hangingPunct="1">
              <a:spcAft>
                <a:spcPts val="0"/>
              </a:spcAft>
              <a:buClr>
                <a:schemeClr val="accent3"/>
              </a:buClr>
              <a:buFont typeface="Georgia"/>
              <a:buChar char="•"/>
              <a:defRPr/>
            </a:pPr>
            <a:endParaRPr lang="tr-TR" dirty="0"/>
          </a:p>
          <a:p>
            <a:pPr marL="365760" indent="-256032" eaLnBrk="1" fontAlgn="auto" hangingPunct="1">
              <a:spcAft>
                <a:spcPts val="0"/>
              </a:spcAft>
              <a:buClr>
                <a:schemeClr val="accent3"/>
              </a:buClr>
              <a:buFont typeface="Georgia"/>
              <a:buChar char="•"/>
              <a:defRPr/>
            </a:pPr>
            <a:r>
              <a:rPr lang="tr-TR" dirty="0"/>
              <a:t>Sık tekrar edilmesi gerekir.</a:t>
            </a:r>
          </a:p>
          <a:p>
            <a:pPr marL="365760" indent="-256032" eaLnBrk="1" fontAlgn="auto" hangingPunct="1">
              <a:spcAft>
                <a:spcPts val="0"/>
              </a:spcAft>
              <a:buClr>
                <a:schemeClr val="accent3"/>
              </a:buClr>
              <a:buFont typeface="Georgia"/>
              <a:buChar char="•"/>
              <a:defRPr/>
            </a:pPr>
            <a:endParaRPr lang="tr-TR" dirty="0"/>
          </a:p>
          <a:p>
            <a:pPr marL="365760" indent="-256032" eaLnBrk="1" fontAlgn="auto" hangingPunct="1">
              <a:spcAft>
                <a:spcPts val="0"/>
              </a:spcAft>
              <a:buClr>
                <a:schemeClr val="accent3"/>
              </a:buClr>
              <a:buFont typeface="Georgia"/>
              <a:buChar char="•"/>
              <a:defRPr/>
            </a:pPr>
            <a:r>
              <a:rPr lang="tr-TR" dirty="0">
                <a:latin typeface="Arial" pitchFamily="34" charset="0"/>
                <a:cs typeface="Arial" pitchFamily="34" charset="0"/>
              </a:rPr>
              <a:t>3</a:t>
            </a:r>
            <a:r>
              <a:rPr lang="tr-TR" dirty="0"/>
              <a:t> kez negatif sonuç alınmaksızın tarama aralığı </a:t>
            </a:r>
            <a:r>
              <a:rPr lang="tr-TR" dirty="0">
                <a:latin typeface="Arial" pitchFamily="34" charset="0"/>
                <a:cs typeface="Arial" pitchFamily="34" charset="0"/>
              </a:rPr>
              <a:t>3</a:t>
            </a:r>
            <a:r>
              <a:rPr lang="tr-TR" dirty="0"/>
              <a:t> yıla çıkarılırsa </a:t>
            </a:r>
            <a:r>
              <a:rPr lang="tr-TR" dirty="0" err="1"/>
              <a:t>servikal</a:t>
            </a:r>
            <a:r>
              <a:rPr lang="tr-TR" dirty="0"/>
              <a:t> kanser risk, </a:t>
            </a:r>
            <a:r>
              <a:rPr lang="tr-TR" dirty="0">
                <a:latin typeface="Arial" pitchFamily="34" charset="0"/>
                <a:cs typeface="Arial" pitchFamily="34" charset="0"/>
              </a:rPr>
              <a:t>3</a:t>
            </a:r>
            <a:r>
              <a:rPr lang="tr-TR" dirty="0"/>
              <a:t> kat artar.</a:t>
            </a:r>
          </a:p>
          <a:p>
            <a:pPr marL="365760" indent="-256032" algn="r" eaLnBrk="1" fontAlgn="auto" hangingPunct="1">
              <a:spcAft>
                <a:spcPts val="0"/>
              </a:spcAft>
              <a:buClr>
                <a:schemeClr val="accent3"/>
              </a:buClr>
              <a:buFont typeface="Georgia"/>
              <a:buNone/>
              <a:defRPr/>
            </a:pPr>
            <a:r>
              <a:rPr lang="en-US" sz="1600" dirty="0">
                <a:solidFill>
                  <a:schemeClr val="accent2">
                    <a:lumMod val="75000"/>
                  </a:schemeClr>
                </a:solidFill>
              </a:rPr>
              <a:t>Kitchener HC, Castle PE, Cox JT. Chapter 7: Achievements and limitations of </a:t>
            </a:r>
          </a:p>
          <a:p>
            <a:pPr marL="365760" indent="-256032" algn="r" eaLnBrk="1" fontAlgn="auto" hangingPunct="1">
              <a:spcAft>
                <a:spcPts val="0"/>
              </a:spcAft>
              <a:buClr>
                <a:schemeClr val="accent3"/>
              </a:buClr>
              <a:buFont typeface="Georgia"/>
              <a:buNone/>
              <a:defRPr/>
            </a:pPr>
            <a:r>
              <a:rPr lang="en-US" sz="1600" dirty="0">
                <a:solidFill>
                  <a:schemeClr val="accent2">
                    <a:lumMod val="75000"/>
                  </a:schemeClr>
                </a:solidFill>
              </a:rPr>
              <a:t>cervical cytology screening. Vaccine 2006;24:S63-70</a:t>
            </a:r>
          </a:p>
          <a:p>
            <a:pPr marL="365760" indent="-256032" algn="r" eaLnBrk="1" fontAlgn="auto" hangingPunct="1">
              <a:spcAft>
                <a:spcPts val="0"/>
              </a:spcAft>
              <a:buClr>
                <a:schemeClr val="accent3"/>
              </a:buClr>
              <a:buFont typeface="Georgia"/>
              <a:buNone/>
              <a:defRPr/>
            </a:pPr>
            <a:endParaRPr lang="tr-TR" dirty="0"/>
          </a:p>
        </p:txBody>
      </p:sp>
      <p:pic>
        <p:nvPicPr>
          <p:cNvPr id="6" name="İçerik Yer Tutucusu 5"/>
          <p:cNvPicPr>
            <a:picLocks noGrp="1" noChangeAspect="1"/>
          </p:cNvPicPr>
          <p:nvPr>
            <p:ph sz="half" idx="2"/>
          </p:nvPr>
        </p:nvPicPr>
        <p:blipFill>
          <a:blip r:embed="rId2" cstate="print"/>
          <a:stretch>
            <a:fillRect/>
          </a:stretch>
        </p:blipFill>
        <p:spPr>
          <a:xfrm>
            <a:off x="4647171" y="2060848"/>
            <a:ext cx="4323469" cy="2808312"/>
          </a:xfrm>
          <a:prstGeom prst="rect">
            <a:avLst/>
          </a:prstGeom>
        </p:spPr>
      </p:pic>
      <p:sp>
        <p:nvSpPr>
          <p:cNvPr id="4" name="1 Başlık"/>
          <p:cNvSpPr txBox="1">
            <a:spLocks/>
          </p:cNvSpPr>
          <p:nvPr/>
        </p:nvSpPr>
        <p:spPr>
          <a:xfrm>
            <a:off x="381000" y="-99243"/>
            <a:ext cx="7956550" cy="1066800"/>
          </a:xfrm>
          <a:prstGeom prst="rect">
            <a:avLst/>
          </a:prstGeom>
        </p:spPr>
        <p:txBody>
          <a:bodyPr anchor="ctr">
            <a:normAutofit fontScale="97500"/>
          </a:bodyPr>
          <a:lstStyle/>
          <a:p>
            <a:pPr fontAlgn="auto">
              <a:spcBef>
                <a:spcPts val="0"/>
              </a:spcBef>
              <a:spcAft>
                <a:spcPts val="0"/>
              </a:spcAft>
              <a:defRPr/>
            </a:pPr>
            <a:r>
              <a:rPr lang="tr-TR" sz="4100" b="1" dirty="0">
                <a:solidFill>
                  <a:srgbClr val="FF0000"/>
                </a:solidFill>
                <a:latin typeface="+mj-lt"/>
              </a:rPr>
              <a:t>Sitoloji Tabanlı Taramanın Sorunları</a:t>
            </a:r>
            <a:endParaRPr lang="tr-TR" sz="4100" dirty="0">
              <a:solidFill>
                <a:srgbClr val="FF0000"/>
              </a:solidFill>
              <a:latin typeface="+mj-lt"/>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Başlık 1"/>
          <p:cNvSpPr>
            <a:spLocks noGrp="1"/>
          </p:cNvSpPr>
          <p:nvPr>
            <p:ph type="title"/>
          </p:nvPr>
        </p:nvSpPr>
        <p:spPr>
          <a:xfrm>
            <a:off x="900113" y="-26988"/>
            <a:ext cx="7704137" cy="1143001"/>
          </a:xfrm>
        </p:spPr>
        <p:txBody>
          <a:bodyPr>
            <a:normAutofit/>
          </a:bodyPr>
          <a:lstStyle/>
          <a:p>
            <a:r>
              <a:rPr lang="tr-TR" altLang="tr-TR" b="1" dirty="0">
                <a:solidFill>
                  <a:srgbClr val="FF0000"/>
                </a:solidFill>
              </a:rPr>
              <a:t>NCI, ASCCP, ACS, SGO,EU, ACOG</a:t>
            </a:r>
          </a:p>
        </p:txBody>
      </p:sp>
      <p:pic>
        <p:nvPicPr>
          <p:cNvPr id="80899" name="İçerik Yer Tutucusu 3"/>
          <p:cNvPicPr>
            <a:picLocks noGrp="1" noChangeAspect="1"/>
          </p:cNvPicPr>
          <p:nvPr>
            <p:ph idx="1"/>
          </p:nvPr>
        </p:nvPicPr>
        <p:blipFill>
          <a:blip r:embed="rId2" cstate="print"/>
          <a:srcRect/>
          <a:stretch>
            <a:fillRect/>
          </a:stretch>
        </p:blipFill>
        <p:spPr>
          <a:xfrm>
            <a:off x="711200" y="3475831"/>
            <a:ext cx="8081962" cy="2519362"/>
          </a:xfrm>
        </p:spPr>
      </p:pic>
      <p:sp>
        <p:nvSpPr>
          <p:cNvPr id="80900" name="Metin kutusu 4"/>
          <p:cNvSpPr txBox="1">
            <a:spLocks noChangeArrowheads="1"/>
          </p:cNvSpPr>
          <p:nvPr/>
        </p:nvSpPr>
        <p:spPr bwMode="auto">
          <a:xfrm>
            <a:off x="466725" y="6092825"/>
            <a:ext cx="8713788" cy="646113"/>
          </a:xfrm>
          <a:prstGeom prst="rect">
            <a:avLst/>
          </a:prstGeom>
          <a:noFill/>
          <a:ln w="9525">
            <a:noFill/>
            <a:miter lim="800000"/>
            <a:headEnd/>
            <a:tailEnd/>
          </a:ln>
        </p:spPr>
        <p:txBody>
          <a:bodyPr>
            <a:spAutoFit/>
          </a:bodyPr>
          <a:lstStyle/>
          <a:p>
            <a:pPr eaLnBrk="0" hangingPunct="0"/>
            <a:r>
              <a:rPr lang="tr-TR" altLang="tr-TR"/>
              <a:t>https://www.sgo.org/newsroom/news-releases/medical-societies-recommend-consideration-of-primary-hpv-testing-for-cervical-cancer-screening/</a:t>
            </a:r>
          </a:p>
        </p:txBody>
      </p:sp>
      <p:pic>
        <p:nvPicPr>
          <p:cNvPr id="80901" name="Picture 2"/>
          <p:cNvPicPr>
            <a:picLocks noChangeAspect="1" noChangeArrowheads="1"/>
          </p:cNvPicPr>
          <p:nvPr/>
        </p:nvPicPr>
        <p:blipFill>
          <a:blip r:embed="rId3" cstate="print"/>
          <a:srcRect/>
          <a:stretch>
            <a:fillRect/>
          </a:stretch>
        </p:blipFill>
        <p:spPr bwMode="auto">
          <a:xfrm>
            <a:off x="1754188" y="2493963"/>
            <a:ext cx="6265862" cy="884237"/>
          </a:xfrm>
          <a:prstGeom prst="rect">
            <a:avLst/>
          </a:prstGeom>
          <a:noFill/>
          <a:ln w="9525">
            <a:noFill/>
            <a:miter lim="800000"/>
            <a:headEnd/>
            <a:tailEnd/>
          </a:ln>
        </p:spPr>
      </p:pic>
      <p:pic>
        <p:nvPicPr>
          <p:cNvPr id="80902" name="Resim 5"/>
          <p:cNvPicPr>
            <a:picLocks noChangeAspect="1"/>
          </p:cNvPicPr>
          <p:nvPr/>
        </p:nvPicPr>
        <p:blipFill>
          <a:blip r:embed="rId4" cstate="print"/>
          <a:srcRect/>
          <a:stretch>
            <a:fillRect/>
          </a:stretch>
        </p:blipFill>
        <p:spPr bwMode="auto">
          <a:xfrm>
            <a:off x="1151731" y="1161257"/>
            <a:ext cx="7200900" cy="1152525"/>
          </a:xfrm>
          <a:prstGeom prst="rect">
            <a:avLst/>
          </a:prstGeom>
          <a:noFill/>
          <a:ln w="9525">
            <a:noFill/>
            <a:miter lim="800000"/>
            <a:headEnd/>
            <a:tailEnd/>
          </a:ln>
        </p:spPr>
      </p:pic>
      <p:sp>
        <p:nvSpPr>
          <p:cNvPr id="80903" name="Metin kutusu 1"/>
          <p:cNvSpPr txBox="1">
            <a:spLocks noChangeArrowheads="1"/>
          </p:cNvSpPr>
          <p:nvPr/>
        </p:nvSpPr>
        <p:spPr bwMode="auto">
          <a:xfrm>
            <a:off x="1187670" y="1116013"/>
            <a:ext cx="1520825" cy="431800"/>
          </a:xfrm>
          <a:prstGeom prst="rect">
            <a:avLst/>
          </a:prstGeom>
          <a:noFill/>
          <a:ln w="50800">
            <a:solidFill>
              <a:srgbClr val="FF0000"/>
            </a:solidFill>
            <a:miter lim="800000"/>
            <a:headEnd/>
            <a:tailEnd/>
          </a:ln>
        </p:spPr>
        <p:txBody>
          <a:bodyPr>
            <a:spAutoFit/>
          </a:bodyPr>
          <a:lstStyle/>
          <a:p>
            <a:pPr eaLnBrk="0" hangingPunct="0"/>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71550" y="44450"/>
            <a:ext cx="7715250" cy="1143000"/>
          </a:xfrm>
        </p:spPr>
        <p:txBody>
          <a:bodyPr/>
          <a:lstStyle/>
          <a:p>
            <a:r>
              <a:rPr lang="tr-TR" b="1" dirty="0">
                <a:solidFill>
                  <a:srgbClr val="FF0000"/>
                </a:solidFill>
              </a:rPr>
              <a:t>Yeni Algoritma</a:t>
            </a:r>
            <a:endParaRPr lang="en-US" b="1" dirty="0">
              <a:solidFill>
                <a:srgbClr val="FF0000"/>
              </a:solidFill>
            </a:endParaRPr>
          </a:p>
        </p:txBody>
      </p:sp>
      <p:sp>
        <p:nvSpPr>
          <p:cNvPr id="8192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457200" y="1568450"/>
            <a:ext cx="8229600" cy="4521200"/>
          </a:xfrm>
          <a:prstGeom prst="rect">
            <a:avLst/>
          </a:prstGeom>
          <a:ln w="57150"/>
        </p:spPr>
        <p:style>
          <a:lnRef idx="2">
            <a:schemeClr val="accent5"/>
          </a:lnRef>
          <a:fillRef idx="1">
            <a:schemeClr val="lt1"/>
          </a:fillRef>
          <a:effectRef idx="0">
            <a:schemeClr val="accent5"/>
          </a:effectRef>
          <a:fontRef idx="minor">
            <a:schemeClr val="dk1"/>
          </a:fontRef>
        </p:style>
      </p:pic>
      <p:pic>
        <p:nvPicPr>
          <p:cNvPr id="81925" name="Resim 5"/>
          <p:cNvPicPr>
            <a:picLocks noChangeAspect="1"/>
          </p:cNvPicPr>
          <p:nvPr/>
        </p:nvPicPr>
        <p:blipFill>
          <a:blip r:embed="rId3" cstate="print"/>
          <a:srcRect/>
          <a:stretch>
            <a:fillRect/>
          </a:stretch>
        </p:blipFill>
        <p:spPr bwMode="auto">
          <a:xfrm>
            <a:off x="971550" y="5513388"/>
            <a:ext cx="72009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900113" y="44450"/>
            <a:ext cx="8135937" cy="1066800"/>
          </a:xfrm>
        </p:spPr>
        <p:txBody>
          <a:bodyPr/>
          <a:lstStyle/>
          <a:p>
            <a:r>
              <a:rPr lang="tr-TR" b="1" dirty="0">
                <a:solidFill>
                  <a:srgbClr val="FF0000"/>
                </a:solidFill>
              </a:rPr>
              <a:t>HPV Taramalarının Ek Faydaları</a:t>
            </a:r>
          </a:p>
        </p:txBody>
      </p:sp>
      <p:sp>
        <p:nvSpPr>
          <p:cNvPr id="82947" name="2 İçerik Yer Tutucusu"/>
          <p:cNvSpPr>
            <a:spLocks noGrp="1"/>
          </p:cNvSpPr>
          <p:nvPr>
            <p:ph idx="1"/>
          </p:nvPr>
        </p:nvSpPr>
        <p:spPr>
          <a:xfrm>
            <a:off x="971550" y="1628775"/>
            <a:ext cx="7715250" cy="5616649"/>
          </a:xfrm>
        </p:spPr>
        <p:txBody>
          <a:bodyPr>
            <a:noAutofit/>
          </a:bodyPr>
          <a:lstStyle/>
          <a:p>
            <a:r>
              <a:rPr lang="tr-TR" sz="2000" dirty="0"/>
              <a:t>Objektif, merkezi, otomatize, laboratuarlar arası tutarlı, kalite kontrolü kolay</a:t>
            </a:r>
          </a:p>
          <a:p>
            <a:r>
              <a:rPr lang="tr-TR" sz="2000" dirty="0"/>
              <a:t>Daha uzun tarama aralığı</a:t>
            </a:r>
          </a:p>
          <a:p>
            <a:pPr lvl="1"/>
            <a:r>
              <a:rPr lang="tr-TR" sz="1800" dirty="0"/>
              <a:t>Taramaya katılımda bireylerin uyum artışı</a:t>
            </a:r>
          </a:p>
          <a:p>
            <a:pPr lvl="1"/>
            <a:r>
              <a:rPr lang="tr-TR" sz="1800" dirty="0"/>
              <a:t>HPV aşılarının etkisi</a:t>
            </a:r>
          </a:p>
          <a:p>
            <a:pPr lvl="1"/>
            <a:r>
              <a:rPr lang="tr-TR" sz="1800" dirty="0"/>
              <a:t>Gelecek tarama stratejileri</a:t>
            </a:r>
          </a:p>
          <a:p>
            <a:r>
              <a:rPr lang="tr-TR" sz="2000" dirty="0"/>
              <a:t>Kendi kendine HPV-Self HPV</a:t>
            </a:r>
          </a:p>
          <a:p>
            <a:r>
              <a:rPr lang="tr-TR" sz="2000" dirty="0"/>
              <a:t>Diğer kanserlere HPV’nin etkisi</a:t>
            </a:r>
          </a:p>
          <a:p>
            <a:pPr lvl="1"/>
            <a:r>
              <a:rPr lang="tr-TR" sz="1800" dirty="0"/>
              <a:t>Baş-boyun yüzde 30</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6988"/>
            <a:ext cx="8229600" cy="1143001"/>
          </a:xfrm>
        </p:spPr>
        <p:txBody>
          <a:bodyPr>
            <a:normAutofit fontScale="90000"/>
          </a:bodyPr>
          <a:lstStyle/>
          <a:p>
            <a:r>
              <a:rPr lang="tr-TR" b="1" dirty="0">
                <a:solidFill>
                  <a:srgbClr val="FF0000"/>
                </a:solidFill>
              </a:rPr>
              <a:t>Hangi HPV Testi ??</a:t>
            </a:r>
            <a:br>
              <a:rPr lang="tr-TR" b="1" dirty="0">
                <a:solidFill>
                  <a:srgbClr val="FF0000"/>
                </a:solidFill>
              </a:rPr>
            </a:br>
            <a:r>
              <a:rPr lang="tr-TR" sz="2800" b="1" dirty="0">
                <a:solidFill>
                  <a:srgbClr val="FF0000"/>
                </a:solidFill>
              </a:rPr>
              <a:t>125 HPV Testi Mevcut</a:t>
            </a:r>
            <a:endParaRPr lang="en-US" sz="2800" b="1" dirty="0">
              <a:solidFill>
                <a:srgbClr val="FF0000"/>
              </a:solidFill>
            </a:endParaRPr>
          </a:p>
        </p:txBody>
      </p:sp>
      <p:pic>
        <p:nvPicPr>
          <p:cNvPr id="84995" name="Content Placeholder 5"/>
          <p:cNvPicPr>
            <a:picLocks noGrp="1" noChangeAspect="1"/>
          </p:cNvPicPr>
          <p:nvPr>
            <p:ph idx="1"/>
          </p:nvPr>
        </p:nvPicPr>
        <p:blipFill>
          <a:blip r:embed="rId2" cstate="print"/>
          <a:srcRect/>
          <a:stretch>
            <a:fillRect/>
          </a:stretch>
        </p:blipFill>
        <p:spPr>
          <a:xfrm>
            <a:off x="336550" y="1390650"/>
            <a:ext cx="8556625" cy="4630738"/>
          </a:xfrm>
        </p:spPr>
      </p:pic>
      <p:sp>
        <p:nvSpPr>
          <p:cNvPr id="84996" name="TextBox 7"/>
          <p:cNvSpPr txBox="1">
            <a:spLocks noChangeArrowheads="1"/>
          </p:cNvSpPr>
          <p:nvPr/>
        </p:nvSpPr>
        <p:spPr bwMode="auto">
          <a:xfrm>
            <a:off x="252413" y="5805488"/>
            <a:ext cx="9144000" cy="922337"/>
          </a:xfrm>
          <a:prstGeom prst="rect">
            <a:avLst/>
          </a:prstGeom>
          <a:noFill/>
          <a:ln w="9525">
            <a:noFill/>
            <a:miter lim="800000"/>
            <a:headEnd/>
            <a:tailEnd/>
          </a:ln>
        </p:spPr>
        <p:txBody>
          <a:bodyPr>
            <a:spAutoFit/>
          </a:bodyPr>
          <a:lstStyle/>
          <a:p>
            <a:pPr eaLnBrk="0" hangingPunct="0"/>
            <a:r>
              <a:rPr lang="en-US" dirty="0"/>
              <a:t>HC2, GP5+/6+ PCR-EIA, Abbott RT </a:t>
            </a:r>
            <a:r>
              <a:rPr lang="en-US" dirty="0" err="1"/>
              <a:t>hrHPV</a:t>
            </a:r>
            <a:r>
              <a:rPr lang="en-US" dirty="0"/>
              <a:t> test, </a:t>
            </a:r>
            <a:r>
              <a:rPr lang="en-US" dirty="0" err="1"/>
              <a:t>cobas</a:t>
            </a:r>
            <a:r>
              <a:rPr lang="en-US" dirty="0"/>
              <a:t> 4800 HPV test, </a:t>
            </a:r>
            <a:r>
              <a:rPr lang="en-US" dirty="0" err="1"/>
              <a:t>PapilloCheck</a:t>
            </a:r>
            <a:r>
              <a:rPr lang="en-US" dirty="0"/>
              <a:t> HPV-Screening test, BD </a:t>
            </a:r>
            <a:r>
              <a:rPr lang="en-US" dirty="0" err="1"/>
              <a:t>Onclarity</a:t>
            </a:r>
            <a:r>
              <a:rPr lang="en-US" dirty="0"/>
              <a:t> HPV assay and the HPV-Risk assay </a:t>
            </a:r>
          </a:p>
          <a:p>
            <a:pPr eaLnBrk="0" hangingPunct="0"/>
            <a:endParaRPr lang="en-US" dirty="0"/>
          </a:p>
        </p:txBody>
      </p:sp>
      <p:sp>
        <p:nvSpPr>
          <p:cNvPr id="84997" name="TextBox 4"/>
          <p:cNvSpPr txBox="1">
            <a:spLocks noChangeArrowheads="1"/>
          </p:cNvSpPr>
          <p:nvPr/>
        </p:nvSpPr>
        <p:spPr bwMode="auto">
          <a:xfrm>
            <a:off x="107950" y="6372225"/>
            <a:ext cx="8928100" cy="585788"/>
          </a:xfrm>
          <a:prstGeom prst="rect">
            <a:avLst/>
          </a:prstGeom>
          <a:noFill/>
          <a:ln w="9525">
            <a:noFill/>
            <a:miter lim="800000"/>
            <a:headEnd/>
            <a:tailEnd/>
          </a:ln>
        </p:spPr>
        <p:txBody>
          <a:bodyPr>
            <a:spAutoFit/>
          </a:bodyPr>
          <a:lstStyle/>
          <a:p>
            <a:pPr algn="r" eaLnBrk="0" hangingPunct="0"/>
            <a:r>
              <a:rPr lang="en-US" sz="1600" dirty="0"/>
              <a:t>M. </a:t>
            </a:r>
            <a:r>
              <a:rPr lang="en-US" sz="1600" dirty="0" err="1"/>
              <a:t>Arbyn</a:t>
            </a:r>
            <a:r>
              <a:rPr lang="en-US" sz="1600" dirty="0"/>
              <a:t>, P. J. F. </a:t>
            </a:r>
            <a:r>
              <a:rPr lang="en-US" sz="1600" dirty="0" err="1"/>
              <a:t>Snijders</a:t>
            </a:r>
            <a:r>
              <a:rPr lang="en-US" sz="1600" dirty="0"/>
              <a:t>, C. J. L. M. Meijer, J. </a:t>
            </a:r>
            <a:r>
              <a:rPr lang="en-US" sz="1600" dirty="0" err="1"/>
              <a:t>Berkhof</a:t>
            </a:r>
            <a:r>
              <a:rPr lang="en-US" sz="1600" dirty="0"/>
              <a:t>, K. </a:t>
            </a:r>
            <a:r>
              <a:rPr lang="en-US" sz="1600" dirty="0" err="1"/>
              <a:t>Cuschieri</a:t>
            </a:r>
            <a:r>
              <a:rPr lang="en-US" sz="1600" dirty="0"/>
              <a:t>, B. J. </a:t>
            </a:r>
            <a:r>
              <a:rPr lang="en-US" sz="1600" dirty="0" err="1"/>
              <a:t>Kocjan</a:t>
            </a:r>
            <a:r>
              <a:rPr lang="en-US" sz="1600" dirty="0"/>
              <a:t> and M. </a:t>
            </a:r>
            <a:r>
              <a:rPr lang="en-US" sz="1600" dirty="0" err="1"/>
              <a:t>Poljak</a:t>
            </a:r>
            <a:endParaRPr lang="en-US" sz="1600" dirty="0"/>
          </a:p>
          <a:p>
            <a:pPr algn="r" eaLnBrk="0" hangingPunct="0"/>
            <a:r>
              <a:rPr lang="en-US" sz="1600" dirty="0" err="1"/>
              <a:t>Clin</a:t>
            </a:r>
            <a:r>
              <a:rPr lang="en-US" sz="1600" dirty="0"/>
              <a:t> </a:t>
            </a:r>
            <a:r>
              <a:rPr lang="en-US" sz="1600" dirty="0" err="1"/>
              <a:t>Microbiol</a:t>
            </a:r>
            <a:r>
              <a:rPr lang="en-US" sz="1600" dirty="0"/>
              <a:t> Infect 2015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50530" name="Picture 2"/>
          <p:cNvPicPr>
            <a:picLocks noChangeAspect="1" noChangeArrowheads="1"/>
          </p:cNvPicPr>
          <p:nvPr/>
        </p:nvPicPr>
        <p:blipFill>
          <a:blip r:embed="rId2" cstate="print"/>
          <a:srcRect/>
          <a:stretch>
            <a:fillRect/>
          </a:stretch>
        </p:blipFill>
        <p:spPr bwMode="auto">
          <a:xfrm>
            <a:off x="323528" y="242404"/>
            <a:ext cx="8230924" cy="6282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7" descr="HPV_Infection_Transformation_Chart.jpg"/>
          <p:cNvPicPr>
            <a:picLocks noChangeAspect="1"/>
          </p:cNvPicPr>
          <p:nvPr/>
        </p:nvPicPr>
        <p:blipFill>
          <a:blip r:embed="rId3" cstate="print"/>
          <a:srcRect/>
          <a:stretch>
            <a:fillRect/>
          </a:stretch>
        </p:blipFill>
        <p:spPr bwMode="auto">
          <a:xfrm>
            <a:off x="1879600" y="1474788"/>
            <a:ext cx="6016625" cy="2795587"/>
          </a:xfrm>
          <a:prstGeom prst="rect">
            <a:avLst/>
          </a:prstGeom>
          <a:noFill/>
          <a:ln w="9525">
            <a:noFill/>
            <a:miter lim="800000"/>
            <a:headEnd/>
            <a:tailEnd/>
          </a:ln>
        </p:spPr>
      </p:pic>
      <p:cxnSp>
        <p:nvCxnSpPr>
          <p:cNvPr id="44" name="Straight Arrow Connector 43"/>
          <p:cNvCxnSpPr/>
          <p:nvPr/>
        </p:nvCxnSpPr>
        <p:spPr>
          <a:xfrm flipV="1">
            <a:off x="5630863" y="4173538"/>
            <a:ext cx="0" cy="7683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8"/>
          <p:cNvGrpSpPr>
            <a:grpSpLocks/>
          </p:cNvGrpSpPr>
          <p:nvPr/>
        </p:nvGrpSpPr>
        <p:grpSpPr bwMode="auto">
          <a:xfrm>
            <a:off x="5719763" y="4275138"/>
            <a:ext cx="2044700" cy="1158875"/>
            <a:chOff x="8814376" y="3710007"/>
            <a:chExt cx="2032144" cy="1159205"/>
          </a:xfrm>
        </p:grpSpPr>
        <p:sp>
          <p:nvSpPr>
            <p:cNvPr id="88077" name="Rectangle 29"/>
            <p:cNvSpPr>
              <a:spLocks noChangeArrowheads="1"/>
            </p:cNvSpPr>
            <p:nvPr/>
          </p:nvSpPr>
          <p:spPr bwMode="auto">
            <a:xfrm>
              <a:off x="8928233" y="4377248"/>
              <a:ext cx="1806630" cy="491964"/>
            </a:xfrm>
            <a:prstGeom prst="rect">
              <a:avLst/>
            </a:prstGeom>
            <a:solidFill>
              <a:srgbClr val="BD576F"/>
            </a:solidFill>
            <a:ln w="12700" algn="ctr">
              <a:noFill/>
              <a:round/>
              <a:headEnd/>
              <a:tailEnd/>
            </a:ln>
          </p:spPr>
          <p:txBody>
            <a:bodyPr anchor="ctr"/>
            <a:lstStyle/>
            <a:p>
              <a:pPr algn="ctr" eaLnBrk="0" hangingPunct="0"/>
              <a:r>
                <a:rPr lang="en-US" sz="900" b="1">
                  <a:solidFill>
                    <a:schemeClr val="bg1"/>
                  </a:solidFill>
                  <a:latin typeface="Imago"/>
                </a:rPr>
                <a:t>mRNA expression elevates only after disease has progressed</a:t>
              </a:r>
            </a:p>
          </p:txBody>
        </p:sp>
        <p:grpSp>
          <p:nvGrpSpPr>
            <p:cNvPr id="3" name="Group 30"/>
            <p:cNvGrpSpPr>
              <a:grpSpLocks/>
            </p:cNvGrpSpPr>
            <p:nvPr/>
          </p:nvGrpSpPr>
          <p:grpSpPr bwMode="auto">
            <a:xfrm>
              <a:off x="8814376" y="3710007"/>
              <a:ext cx="2032144" cy="673100"/>
              <a:chOff x="8814376" y="4110344"/>
              <a:chExt cx="2032144" cy="319399"/>
            </a:xfrm>
          </p:grpSpPr>
          <p:sp>
            <p:nvSpPr>
              <p:cNvPr id="88079" name="Up Arrow 31"/>
              <p:cNvSpPr>
                <a:spLocks noChangeArrowheads="1"/>
              </p:cNvSpPr>
              <p:nvPr/>
            </p:nvSpPr>
            <p:spPr bwMode="auto">
              <a:xfrm>
                <a:off x="8814376" y="4110344"/>
                <a:ext cx="446095" cy="319399"/>
              </a:xfrm>
              <a:prstGeom prst="upArrow">
                <a:avLst>
                  <a:gd name="adj1" fmla="val 50000"/>
                  <a:gd name="adj2" fmla="val 50000"/>
                </a:avLst>
              </a:prstGeom>
              <a:solidFill>
                <a:srgbClr val="BD576F"/>
              </a:solidFill>
              <a:ln w="9525">
                <a:noFill/>
                <a:miter lim="800000"/>
                <a:headEnd/>
                <a:tailEnd/>
              </a:ln>
            </p:spPr>
            <p:txBody>
              <a:bodyPr/>
              <a:lstStyle/>
              <a:p>
                <a:pPr eaLnBrk="0" hangingPunct="0"/>
                <a:endParaRPr lang="en-US" sz="2000">
                  <a:latin typeface="Imago"/>
                </a:endParaRPr>
              </a:p>
            </p:txBody>
          </p:sp>
          <p:sp>
            <p:nvSpPr>
              <p:cNvPr id="88080" name="Up Arrow 32"/>
              <p:cNvSpPr>
                <a:spLocks noChangeArrowheads="1"/>
              </p:cNvSpPr>
              <p:nvPr/>
            </p:nvSpPr>
            <p:spPr bwMode="auto">
              <a:xfrm>
                <a:off x="10400425" y="4110468"/>
                <a:ext cx="446095" cy="315502"/>
              </a:xfrm>
              <a:prstGeom prst="upArrow">
                <a:avLst>
                  <a:gd name="adj1" fmla="val 50000"/>
                  <a:gd name="adj2" fmla="val 50000"/>
                </a:avLst>
              </a:prstGeom>
              <a:solidFill>
                <a:srgbClr val="BD576F"/>
              </a:solidFill>
              <a:ln w="9525">
                <a:noFill/>
                <a:miter lim="800000"/>
                <a:headEnd/>
                <a:tailEnd/>
              </a:ln>
            </p:spPr>
            <p:txBody>
              <a:bodyPr/>
              <a:lstStyle/>
              <a:p>
                <a:pPr eaLnBrk="0" hangingPunct="0"/>
                <a:endParaRPr lang="en-US" sz="2000">
                  <a:latin typeface="Imago"/>
                </a:endParaRPr>
              </a:p>
            </p:txBody>
          </p:sp>
        </p:grpSp>
      </p:grpSp>
      <p:sp>
        <p:nvSpPr>
          <p:cNvPr id="28" name="Rectangle 27"/>
          <p:cNvSpPr/>
          <p:nvPr/>
        </p:nvSpPr>
        <p:spPr>
          <a:xfrm>
            <a:off x="485775" y="5638800"/>
            <a:ext cx="8377238" cy="692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137160" anchor="ctr"/>
          <a:lstStyle/>
          <a:p>
            <a:pPr algn="ctr">
              <a:defRPr/>
            </a:pPr>
            <a:r>
              <a:rPr lang="en-US" i="1" dirty="0">
                <a:solidFill>
                  <a:srgbClr val="FF0000"/>
                </a:solidFill>
                <a:latin typeface="Minion" pitchFamily="18" charset="0"/>
              </a:rPr>
              <a:t>Identification of high-risk HPV DNA allows for the earliest possible identification </a:t>
            </a:r>
            <a:br>
              <a:rPr lang="en-US" i="1" dirty="0">
                <a:solidFill>
                  <a:srgbClr val="FF0000"/>
                </a:solidFill>
                <a:latin typeface="Minion" pitchFamily="18" charset="0"/>
              </a:rPr>
            </a:br>
            <a:r>
              <a:rPr lang="en-US" i="1" dirty="0">
                <a:solidFill>
                  <a:srgbClr val="FF0000"/>
                </a:solidFill>
                <a:latin typeface="Minion" pitchFamily="18" charset="0"/>
              </a:rPr>
              <a:t>of women who are at increased risk of cervical cancer and its precursors.</a:t>
            </a:r>
          </a:p>
        </p:txBody>
      </p:sp>
      <p:sp>
        <p:nvSpPr>
          <p:cNvPr id="88070" name="TextBox 13"/>
          <p:cNvSpPr txBox="1">
            <a:spLocks noChangeArrowheads="1"/>
          </p:cNvSpPr>
          <p:nvPr/>
        </p:nvSpPr>
        <p:spPr bwMode="auto">
          <a:xfrm>
            <a:off x="485775" y="6477000"/>
            <a:ext cx="5000625" cy="307975"/>
          </a:xfrm>
          <a:prstGeom prst="rect">
            <a:avLst/>
          </a:prstGeom>
          <a:noFill/>
          <a:ln w="9525">
            <a:noFill/>
            <a:miter lim="800000"/>
            <a:headEnd/>
            <a:tailEnd/>
          </a:ln>
        </p:spPr>
        <p:txBody>
          <a:bodyPr>
            <a:spAutoFit/>
          </a:bodyPr>
          <a:lstStyle/>
          <a:p>
            <a:r>
              <a:rPr lang="en-US" sz="1400"/>
              <a:t>Nat Rev Cancer</a:t>
            </a:r>
            <a:r>
              <a:rPr lang="en-US" sz="1400" baseline="30000"/>
              <a:t>©</a:t>
            </a:r>
            <a:r>
              <a:rPr lang="en-US" sz="1400"/>
              <a:t> Nature Publishing Group</a:t>
            </a:r>
          </a:p>
        </p:txBody>
      </p:sp>
      <p:grpSp>
        <p:nvGrpSpPr>
          <p:cNvPr id="4" name="Group 38"/>
          <p:cNvGrpSpPr>
            <a:grpSpLocks/>
          </p:cNvGrpSpPr>
          <p:nvPr/>
        </p:nvGrpSpPr>
        <p:grpSpPr bwMode="auto">
          <a:xfrm>
            <a:off x="3762375" y="4221163"/>
            <a:ext cx="4386263" cy="696912"/>
            <a:chOff x="4674938" y="3827058"/>
            <a:chExt cx="3151949" cy="757642"/>
          </a:xfrm>
        </p:grpSpPr>
        <p:sp>
          <p:nvSpPr>
            <p:cNvPr id="88074" name="Up Arrow 39"/>
            <p:cNvSpPr>
              <a:spLocks noChangeArrowheads="1"/>
            </p:cNvSpPr>
            <p:nvPr/>
          </p:nvSpPr>
          <p:spPr bwMode="auto">
            <a:xfrm>
              <a:off x="4674938" y="3834711"/>
              <a:ext cx="359686" cy="402433"/>
            </a:xfrm>
            <a:prstGeom prst="upArrow">
              <a:avLst>
                <a:gd name="adj1" fmla="val 50000"/>
                <a:gd name="adj2" fmla="val 50001"/>
              </a:avLst>
            </a:prstGeom>
            <a:solidFill>
              <a:srgbClr val="00925B"/>
            </a:solidFill>
            <a:ln w="9525">
              <a:noFill/>
              <a:miter lim="800000"/>
              <a:headEnd/>
              <a:tailEnd/>
            </a:ln>
          </p:spPr>
          <p:txBody>
            <a:bodyPr/>
            <a:lstStyle/>
            <a:p>
              <a:pPr eaLnBrk="0" hangingPunct="0"/>
              <a:endParaRPr lang="en-US" sz="2000">
                <a:latin typeface="Imago"/>
              </a:endParaRPr>
            </a:p>
          </p:txBody>
        </p:sp>
        <p:sp>
          <p:nvSpPr>
            <p:cNvPr id="88075" name="Up Arrow 40"/>
            <p:cNvSpPr>
              <a:spLocks noChangeArrowheads="1"/>
            </p:cNvSpPr>
            <p:nvPr/>
          </p:nvSpPr>
          <p:spPr bwMode="auto">
            <a:xfrm>
              <a:off x="7447956" y="3827058"/>
              <a:ext cx="378931" cy="436162"/>
            </a:xfrm>
            <a:prstGeom prst="upArrow">
              <a:avLst>
                <a:gd name="adj1" fmla="val 50000"/>
                <a:gd name="adj2" fmla="val 50001"/>
              </a:avLst>
            </a:prstGeom>
            <a:solidFill>
              <a:srgbClr val="00925B"/>
            </a:solidFill>
            <a:ln w="9525">
              <a:noFill/>
              <a:miter lim="800000"/>
              <a:headEnd/>
              <a:tailEnd/>
            </a:ln>
          </p:spPr>
          <p:txBody>
            <a:bodyPr/>
            <a:lstStyle/>
            <a:p>
              <a:pPr eaLnBrk="0" hangingPunct="0"/>
              <a:endParaRPr lang="en-US" sz="2000">
                <a:latin typeface="Imago"/>
              </a:endParaRPr>
            </a:p>
          </p:txBody>
        </p:sp>
        <p:sp>
          <p:nvSpPr>
            <p:cNvPr id="88076" name="Rectangle 41"/>
            <p:cNvSpPr>
              <a:spLocks noChangeArrowheads="1"/>
            </p:cNvSpPr>
            <p:nvPr/>
          </p:nvSpPr>
          <p:spPr bwMode="auto">
            <a:xfrm>
              <a:off x="4768639" y="4219577"/>
              <a:ext cx="2967038" cy="365123"/>
            </a:xfrm>
            <a:prstGeom prst="rect">
              <a:avLst/>
            </a:prstGeom>
            <a:solidFill>
              <a:srgbClr val="00925B"/>
            </a:solidFill>
            <a:ln w="12700" algn="ctr">
              <a:noFill/>
              <a:round/>
              <a:headEnd/>
              <a:tailEnd/>
            </a:ln>
          </p:spPr>
          <p:txBody>
            <a:bodyPr anchor="ctr"/>
            <a:lstStyle/>
            <a:p>
              <a:pPr algn="ctr" eaLnBrk="0" hangingPunct="0"/>
              <a:r>
                <a:rPr lang="en-US" sz="900" b="1">
                  <a:solidFill>
                    <a:schemeClr val="bg1"/>
                  </a:solidFill>
                  <a:latin typeface="Imago"/>
                </a:rPr>
                <a:t>Viral DNA consistently present throughout disease progression</a:t>
              </a:r>
            </a:p>
          </p:txBody>
        </p:sp>
      </p:grpSp>
      <p:sp>
        <p:nvSpPr>
          <p:cNvPr id="88072" name="TextBox 44"/>
          <p:cNvSpPr txBox="1">
            <a:spLocks noChangeArrowheads="1"/>
          </p:cNvSpPr>
          <p:nvPr/>
        </p:nvSpPr>
        <p:spPr bwMode="auto">
          <a:xfrm>
            <a:off x="4500563" y="5019675"/>
            <a:ext cx="1219200" cy="400050"/>
          </a:xfrm>
          <a:prstGeom prst="rect">
            <a:avLst/>
          </a:prstGeom>
          <a:solidFill>
            <a:schemeClr val="bg1"/>
          </a:solidFill>
          <a:ln w="22225">
            <a:solidFill>
              <a:srgbClr val="FF0000"/>
            </a:solidFill>
            <a:miter lim="800000"/>
            <a:headEnd/>
            <a:tailEnd/>
          </a:ln>
        </p:spPr>
        <p:txBody>
          <a:bodyPr>
            <a:spAutoFit/>
          </a:bodyPr>
          <a:lstStyle/>
          <a:p>
            <a:pPr algn="ctr"/>
            <a:r>
              <a:rPr lang="en-US" sz="1000" b="1">
                <a:solidFill>
                  <a:srgbClr val="0070C0"/>
                </a:solidFill>
              </a:rPr>
              <a:t>cobas HPV Test clinical cut-off</a:t>
            </a:r>
          </a:p>
        </p:txBody>
      </p:sp>
      <p:sp>
        <p:nvSpPr>
          <p:cNvPr id="88073" name="Title 3"/>
          <p:cNvSpPr>
            <a:spLocks noGrp="1"/>
          </p:cNvSpPr>
          <p:nvPr>
            <p:ph type="title"/>
          </p:nvPr>
        </p:nvSpPr>
        <p:spPr>
          <a:xfrm>
            <a:off x="377825" y="788988"/>
            <a:ext cx="8442325" cy="327025"/>
          </a:xfrm>
        </p:spPr>
        <p:txBody>
          <a:bodyPr>
            <a:noAutofit/>
          </a:bodyPr>
          <a:lstStyle/>
          <a:p>
            <a:r>
              <a:rPr lang="en-US" sz="3200" b="1" dirty="0">
                <a:solidFill>
                  <a:srgbClr val="FF0000"/>
                </a:solidFill>
              </a:rPr>
              <a:t>Disease Progression</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971600" y="304800"/>
            <a:ext cx="7704856" cy="1590675"/>
          </a:xfrm>
          <a:prstGeom prst="rect">
            <a:avLst/>
          </a:prstGeom>
          <a:noFill/>
          <a:ln w="9525">
            <a:noFill/>
            <a:miter lim="800000"/>
            <a:headEnd/>
            <a:tailEnd/>
          </a:ln>
        </p:spPr>
      </p:pic>
      <p:sp>
        <p:nvSpPr>
          <p:cNvPr id="91139" name="Rectangle 4"/>
          <p:cNvSpPr>
            <a:spLocks noChangeArrowheads="1"/>
          </p:cNvSpPr>
          <p:nvPr/>
        </p:nvSpPr>
        <p:spPr bwMode="auto">
          <a:xfrm>
            <a:off x="279400" y="6340475"/>
            <a:ext cx="5065713" cy="307975"/>
          </a:xfrm>
          <a:prstGeom prst="rect">
            <a:avLst/>
          </a:prstGeom>
          <a:noFill/>
          <a:ln w="9525">
            <a:noFill/>
            <a:miter lim="800000"/>
            <a:headEnd/>
            <a:tailEnd/>
          </a:ln>
        </p:spPr>
        <p:txBody>
          <a:bodyPr>
            <a:spAutoFit/>
          </a:bodyPr>
          <a:lstStyle/>
          <a:p>
            <a:r>
              <a:rPr lang="en-US" sz="1400"/>
              <a:t>jgo.ascopubs.org JGO – Journal of Global Oncology</a:t>
            </a:r>
            <a:r>
              <a:rPr lang="tr-TR" sz="1400"/>
              <a:t>. 2017</a:t>
            </a:r>
          </a:p>
        </p:txBody>
      </p:sp>
      <p:pic>
        <p:nvPicPr>
          <p:cNvPr id="91140" name="Picture 2"/>
          <p:cNvPicPr>
            <a:picLocks noChangeAspect="1" noChangeArrowheads="1"/>
          </p:cNvPicPr>
          <p:nvPr/>
        </p:nvPicPr>
        <p:blipFill>
          <a:blip r:embed="rId3" cstate="print"/>
          <a:srcRect/>
          <a:stretch>
            <a:fillRect/>
          </a:stretch>
        </p:blipFill>
        <p:spPr bwMode="auto">
          <a:xfrm>
            <a:off x="750888" y="2106613"/>
            <a:ext cx="8229600" cy="3228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Autofit/>
          </a:bodyPr>
          <a:lstStyle/>
          <a:p>
            <a:r>
              <a:rPr lang="tr-TR" sz="3600" b="1" dirty="0" err="1">
                <a:solidFill>
                  <a:srgbClr val="FF0000"/>
                </a:solidFill>
              </a:rPr>
              <a:t>Kaiser</a:t>
            </a:r>
            <a:r>
              <a:rPr lang="tr-TR" sz="3600" b="1" dirty="0">
                <a:solidFill>
                  <a:srgbClr val="FF0000"/>
                </a:solidFill>
              </a:rPr>
              <a:t> </a:t>
            </a:r>
            <a:r>
              <a:rPr lang="tr-TR" sz="3600" b="1" dirty="0" err="1">
                <a:solidFill>
                  <a:srgbClr val="FF0000"/>
                </a:solidFill>
              </a:rPr>
              <a:t>Permanente</a:t>
            </a:r>
            <a:r>
              <a:rPr lang="tr-TR" sz="3600" b="1" dirty="0">
                <a:solidFill>
                  <a:srgbClr val="FF0000"/>
                </a:solidFill>
              </a:rPr>
              <a:t> California</a:t>
            </a:r>
            <a:br>
              <a:rPr lang="tr-TR" sz="3600" b="1" dirty="0">
                <a:solidFill>
                  <a:srgbClr val="FF0000"/>
                </a:solidFill>
              </a:rPr>
            </a:br>
            <a:r>
              <a:rPr lang="tr-TR" sz="3600" b="1" dirty="0">
                <a:solidFill>
                  <a:srgbClr val="FF0000"/>
                </a:solidFill>
              </a:rPr>
              <a:t>5 Yılda CIN2/CIN3 ve Kanser Gelişme Riski</a:t>
            </a:r>
          </a:p>
        </p:txBody>
      </p:sp>
      <p:pic>
        <p:nvPicPr>
          <p:cNvPr id="10" name="İçerik Yer Tutucusu 9"/>
          <p:cNvPicPr>
            <a:picLocks noGrp="1" noChangeAspect="1"/>
          </p:cNvPicPr>
          <p:nvPr>
            <p:ph idx="1"/>
          </p:nvPr>
        </p:nvPicPr>
        <p:blipFill>
          <a:blip r:embed="rId2" cstate="print"/>
          <a:stretch>
            <a:fillRect/>
          </a:stretch>
        </p:blipFill>
        <p:spPr>
          <a:xfrm>
            <a:off x="312944" y="1556792"/>
            <a:ext cx="8518111" cy="4752528"/>
          </a:xfrm>
          <a:prstGeom prst="rect">
            <a:avLst/>
          </a:prstGeom>
        </p:spPr>
      </p:pic>
      <p:sp>
        <p:nvSpPr>
          <p:cNvPr id="11" name="Metin kutusu 10"/>
          <p:cNvSpPr txBox="1"/>
          <p:nvPr/>
        </p:nvSpPr>
        <p:spPr>
          <a:xfrm>
            <a:off x="7236296" y="6448474"/>
            <a:ext cx="1167307" cy="369332"/>
          </a:xfrm>
          <a:prstGeom prst="rect">
            <a:avLst/>
          </a:prstGeom>
          <a:noFill/>
        </p:spPr>
        <p:txBody>
          <a:bodyPr wrap="none" rtlCol="0">
            <a:spAutoFit/>
          </a:bodyPr>
          <a:lstStyle/>
          <a:p>
            <a:r>
              <a:rPr lang="tr-TR" b="1" dirty="0"/>
              <a:t>JNCI, 2014</a:t>
            </a:r>
          </a:p>
        </p:txBody>
      </p:sp>
    </p:spTree>
    <p:extLst>
      <p:ext uri="{BB962C8B-B14F-4D97-AF65-F5344CB8AC3E}">
        <p14:creationId xmlns:p14="http://schemas.microsoft.com/office/powerpoint/2010/main" val="2363757532"/>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381000" y="1473200"/>
            <a:ext cx="8377238" cy="4602163"/>
          </a:xfrm>
        </p:spPr>
        <p:txBody>
          <a:bodyPr>
            <a:normAutofit lnSpcReduction="10000"/>
          </a:bodyPr>
          <a:lstStyle/>
          <a:p>
            <a:r>
              <a:rPr lang="tr-TR" sz="2000" dirty="0" err="1"/>
              <a:t>Sitolojik</a:t>
            </a:r>
            <a:r>
              <a:rPr lang="tr-TR" sz="2000" dirty="0"/>
              <a:t> tarama başarılı fakat </a:t>
            </a:r>
            <a:r>
              <a:rPr lang="tr-TR" sz="2000" dirty="0" err="1"/>
              <a:t>limitasyonları</a:t>
            </a:r>
            <a:r>
              <a:rPr lang="tr-TR" sz="2000" dirty="0"/>
              <a:t> var </a:t>
            </a:r>
          </a:p>
          <a:p>
            <a:endParaRPr lang="tr-TR" sz="2000" dirty="0"/>
          </a:p>
          <a:p>
            <a:r>
              <a:rPr lang="tr-TR" sz="2000" dirty="0"/>
              <a:t>HPV temelli </a:t>
            </a:r>
            <a:r>
              <a:rPr lang="tr-TR" sz="2000" dirty="0" err="1"/>
              <a:t>primer</a:t>
            </a:r>
            <a:r>
              <a:rPr lang="tr-TR" sz="2000" dirty="0"/>
              <a:t> </a:t>
            </a:r>
            <a:r>
              <a:rPr lang="tr-TR" sz="2000" dirty="0" err="1"/>
              <a:t>serviks</a:t>
            </a:r>
            <a:r>
              <a:rPr lang="tr-TR" sz="2000" dirty="0"/>
              <a:t> kanseri taraması ASCUS-</a:t>
            </a:r>
            <a:r>
              <a:rPr lang="tr-TR" sz="2000" dirty="0" err="1"/>
              <a:t>triage</a:t>
            </a:r>
            <a:r>
              <a:rPr lang="tr-TR" sz="2000" dirty="0"/>
              <a:t> yaklaşımına göre</a:t>
            </a:r>
          </a:p>
          <a:p>
            <a:pPr marL="0" indent="0">
              <a:buNone/>
            </a:pPr>
            <a:r>
              <a:rPr lang="tr-TR" sz="2000" dirty="0"/>
              <a:t>        Daha </a:t>
            </a:r>
            <a:r>
              <a:rPr lang="tr-TR" sz="2000" dirty="0" err="1"/>
              <a:t>sensitif</a:t>
            </a:r>
            <a:r>
              <a:rPr lang="tr-TR" sz="2000" dirty="0"/>
              <a:t> </a:t>
            </a:r>
          </a:p>
          <a:p>
            <a:pPr marL="0" indent="0">
              <a:buNone/>
            </a:pPr>
            <a:r>
              <a:rPr lang="tr-TR" sz="2000" dirty="0"/>
              <a:t>        Benzer PPV</a:t>
            </a:r>
          </a:p>
          <a:p>
            <a:pPr marL="0" indent="0">
              <a:buNone/>
            </a:pPr>
            <a:r>
              <a:rPr lang="tr-TR" sz="2000" dirty="0"/>
              <a:t>        Daha iyi NPV </a:t>
            </a:r>
          </a:p>
          <a:p>
            <a:pPr marL="0" indent="0">
              <a:buNone/>
            </a:pPr>
            <a:endParaRPr lang="tr-TR" sz="2000" dirty="0"/>
          </a:p>
          <a:p>
            <a:r>
              <a:rPr lang="tr-TR" sz="2000" dirty="0"/>
              <a:t>Pozitif </a:t>
            </a:r>
            <a:r>
              <a:rPr lang="tr-TR" sz="2000" dirty="0" err="1"/>
              <a:t>Cobas</a:t>
            </a:r>
            <a:r>
              <a:rPr lang="tr-TR" sz="2000" dirty="0"/>
              <a:t> test riskli hastaların belirlenmesinde daha etkili </a:t>
            </a:r>
          </a:p>
          <a:p>
            <a:endParaRPr lang="tr-TR" sz="2000" dirty="0"/>
          </a:p>
          <a:p>
            <a:r>
              <a:rPr lang="tr-TR" sz="2000" dirty="0"/>
              <a:t>Negatif </a:t>
            </a:r>
            <a:r>
              <a:rPr lang="tr-TR" sz="2000" dirty="0" err="1"/>
              <a:t>Cobs</a:t>
            </a:r>
            <a:r>
              <a:rPr lang="tr-TR" sz="2000" dirty="0"/>
              <a:t> testi 3 yıl içinde CIN3 üzeri lezyonların gelişmeyeceğini daha iyi garanti eder</a:t>
            </a:r>
          </a:p>
          <a:p>
            <a:endParaRPr lang="tr-TR" sz="2000" dirty="0"/>
          </a:p>
          <a:p>
            <a:r>
              <a:rPr lang="tr-TR" sz="2000" dirty="0" err="1"/>
              <a:t>Primer</a:t>
            </a:r>
            <a:r>
              <a:rPr lang="tr-TR" sz="2000" dirty="0"/>
              <a:t> HPV taraması yakın gelecekte rutine girebilir.</a:t>
            </a:r>
          </a:p>
          <a:p>
            <a:endParaRPr lang="tr-TR" sz="2000" dirty="0"/>
          </a:p>
          <a:p>
            <a:endParaRPr lang="tr-TR" sz="2000" dirty="0"/>
          </a:p>
        </p:txBody>
      </p:sp>
      <p:sp>
        <p:nvSpPr>
          <p:cNvPr id="93187" name="Title 1"/>
          <p:cNvSpPr>
            <a:spLocks noGrp="1"/>
          </p:cNvSpPr>
          <p:nvPr>
            <p:ph type="title"/>
          </p:nvPr>
        </p:nvSpPr>
        <p:spPr>
          <a:xfrm>
            <a:off x="381000" y="187325"/>
            <a:ext cx="8377238" cy="989013"/>
          </a:xfrm>
        </p:spPr>
        <p:txBody>
          <a:bodyPr>
            <a:normAutofit/>
          </a:bodyPr>
          <a:lstStyle/>
          <a:p>
            <a:r>
              <a:rPr lang="en-US" sz="4800" b="1" dirty="0">
                <a:solidFill>
                  <a:srgbClr val="FF0000"/>
                </a:solidFill>
              </a:rPr>
              <a:t>Conclusions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1557338"/>
            <a:ext cx="8856663" cy="503237"/>
          </a:xfrm>
        </p:spPr>
        <p:txBody>
          <a:bodyPr rtlCol="0">
            <a:normAutofit fontScale="90000"/>
          </a:bodyPr>
          <a:lstStyle/>
          <a:p>
            <a:pPr eaLnBrk="1" fontAlgn="auto" hangingPunct="1">
              <a:spcAft>
                <a:spcPts val="0"/>
              </a:spcAft>
              <a:defRPr/>
            </a:pPr>
            <a:r>
              <a:rPr lang="en-US" sz="3600" dirty="0">
                <a:solidFill>
                  <a:srgbClr val="FF0000"/>
                </a:solidFill>
              </a:rPr>
              <a:t>Pap-</a:t>
            </a:r>
            <a:r>
              <a:rPr lang="en-US" sz="3600" dirty="0" err="1">
                <a:solidFill>
                  <a:srgbClr val="FF0000"/>
                </a:solidFill>
              </a:rPr>
              <a:t>testin</a:t>
            </a:r>
            <a:r>
              <a:rPr lang="en-US" sz="3600" dirty="0">
                <a:solidFill>
                  <a:srgbClr val="FF0000"/>
                </a:solidFill>
              </a:rPr>
              <a:t> </a:t>
            </a:r>
            <a:r>
              <a:rPr lang="en-US" sz="3600" dirty="0" err="1">
                <a:solidFill>
                  <a:srgbClr val="FF0000"/>
                </a:solidFill>
              </a:rPr>
              <a:t>yanlış</a:t>
            </a:r>
            <a:r>
              <a:rPr lang="en-US" sz="3600" dirty="0">
                <a:solidFill>
                  <a:srgbClr val="FF0000"/>
                </a:solidFill>
              </a:rPr>
              <a:t> </a:t>
            </a:r>
            <a:r>
              <a:rPr lang="en-US" sz="3600" dirty="0" err="1">
                <a:solidFill>
                  <a:srgbClr val="FF0000"/>
                </a:solidFill>
              </a:rPr>
              <a:t>negatiflik</a:t>
            </a:r>
            <a:r>
              <a:rPr lang="en-US" sz="3600" dirty="0">
                <a:solidFill>
                  <a:srgbClr val="FF0000"/>
                </a:solidFill>
              </a:rPr>
              <a:t> </a:t>
            </a:r>
            <a:r>
              <a:rPr lang="en-US" sz="3600" dirty="0" err="1">
                <a:solidFill>
                  <a:srgbClr val="FF0000"/>
                </a:solidFill>
              </a:rPr>
              <a:t>oranı</a:t>
            </a:r>
            <a:r>
              <a:rPr lang="en-US" sz="3600" dirty="0">
                <a:solidFill>
                  <a:srgbClr val="FF0000"/>
                </a:solidFill>
              </a:rPr>
              <a:t> </a:t>
            </a:r>
            <a:r>
              <a:rPr lang="en-US" sz="3600" dirty="0" err="1">
                <a:solidFill>
                  <a:srgbClr val="FF0000"/>
                </a:solidFill>
              </a:rPr>
              <a:t>çok</a:t>
            </a:r>
            <a:r>
              <a:rPr lang="en-US" sz="3600" dirty="0">
                <a:solidFill>
                  <a:srgbClr val="FF0000"/>
                </a:solidFill>
              </a:rPr>
              <a:t> </a:t>
            </a:r>
            <a:r>
              <a:rPr lang="en-US" sz="3600" dirty="0" err="1">
                <a:solidFill>
                  <a:srgbClr val="FF0000"/>
                </a:solidFill>
              </a:rPr>
              <a:t>yüksektir</a:t>
            </a:r>
            <a:r>
              <a:rPr lang="en-US" dirty="0">
                <a:solidFill>
                  <a:srgbClr val="FF0000"/>
                </a:solidFill>
              </a:rPr>
              <a:t>.</a:t>
            </a:r>
          </a:p>
        </p:txBody>
      </p:sp>
      <p:sp>
        <p:nvSpPr>
          <p:cNvPr id="3" name="2 İçerik Yer Tutucusu"/>
          <p:cNvSpPr>
            <a:spLocks noGrp="1"/>
          </p:cNvSpPr>
          <p:nvPr>
            <p:ph idx="1"/>
          </p:nvPr>
        </p:nvSpPr>
        <p:spPr>
          <a:xfrm>
            <a:off x="879475" y="6165850"/>
            <a:ext cx="8229600" cy="647700"/>
          </a:xfrm>
        </p:spPr>
        <p:txBody>
          <a:bodyPr rtlCol="0">
            <a:normAutofit fontScale="77500" lnSpcReduction="20000"/>
          </a:bodyPr>
          <a:lstStyle/>
          <a:p>
            <a:pPr marL="365760" indent="-256032" algn="r" eaLnBrk="1" fontAlgn="auto" hangingPunct="1">
              <a:spcAft>
                <a:spcPts val="0"/>
              </a:spcAft>
              <a:buClr>
                <a:schemeClr val="accent3"/>
              </a:buClr>
              <a:buFont typeface="Georgia"/>
              <a:buNone/>
              <a:defRPr/>
            </a:pPr>
            <a:r>
              <a:rPr lang="tr-TR" sz="1600" dirty="0">
                <a:solidFill>
                  <a:schemeClr val="accent2">
                    <a:lumMod val="75000"/>
                  </a:schemeClr>
                </a:solidFill>
                <a:latin typeface="Arial" pitchFamily="34" charset="0"/>
                <a:cs typeface="Arial" pitchFamily="34" charset="0"/>
              </a:rPr>
              <a:t>1 </a:t>
            </a:r>
            <a:r>
              <a:rPr lang="tr-TR" sz="1600" dirty="0" err="1">
                <a:solidFill>
                  <a:schemeClr val="accent2">
                    <a:lumMod val="75000"/>
                  </a:schemeClr>
                </a:solidFill>
                <a:latin typeface="Arial" pitchFamily="34" charset="0"/>
                <a:cs typeface="Arial" pitchFamily="34" charset="0"/>
              </a:rPr>
              <a:t>Amadori</a:t>
            </a:r>
            <a:r>
              <a:rPr lang="tr-TR" sz="1600" dirty="0">
                <a:solidFill>
                  <a:schemeClr val="accent2">
                    <a:lumMod val="75000"/>
                  </a:schemeClr>
                </a:solidFill>
                <a:latin typeface="Arial" pitchFamily="34" charset="0"/>
                <a:cs typeface="Arial" pitchFamily="34" charset="0"/>
              </a:rPr>
              <a:t> A, et al. </a:t>
            </a:r>
            <a:r>
              <a:rPr lang="tr-TR" sz="1600" dirty="0" err="1">
                <a:solidFill>
                  <a:schemeClr val="accent2">
                    <a:lumMod val="75000"/>
                  </a:schemeClr>
                </a:solidFill>
                <a:latin typeface="Arial" pitchFamily="34" charset="0"/>
                <a:cs typeface="Arial" pitchFamily="34" charset="0"/>
              </a:rPr>
              <a:t>Int</a:t>
            </a:r>
            <a:r>
              <a:rPr lang="tr-TR" sz="1600" dirty="0">
                <a:solidFill>
                  <a:schemeClr val="accent2">
                    <a:lumMod val="75000"/>
                  </a:schemeClr>
                </a:solidFill>
                <a:latin typeface="Arial" pitchFamily="34" charset="0"/>
                <a:cs typeface="Arial" pitchFamily="34" charset="0"/>
              </a:rPr>
              <a:t> J </a:t>
            </a:r>
            <a:r>
              <a:rPr lang="tr-TR" sz="1600" dirty="0" err="1">
                <a:solidFill>
                  <a:schemeClr val="accent2">
                    <a:lumMod val="75000"/>
                  </a:schemeClr>
                </a:solidFill>
                <a:latin typeface="Arial" pitchFamily="34" charset="0"/>
                <a:cs typeface="Arial" pitchFamily="34" charset="0"/>
              </a:rPr>
              <a:t>Gyn</a:t>
            </a:r>
            <a:r>
              <a:rPr lang="tr-TR" sz="1600" dirty="0">
                <a:solidFill>
                  <a:schemeClr val="accent2">
                    <a:lumMod val="75000"/>
                  </a:schemeClr>
                </a:solidFill>
                <a:latin typeface="Arial" pitchFamily="34" charset="0"/>
                <a:cs typeface="Arial" pitchFamily="34" charset="0"/>
              </a:rPr>
              <a:t> Can 1998, 8; 251-256</a:t>
            </a:r>
          </a:p>
          <a:p>
            <a:pPr marL="365760" indent="-256032" algn="r" eaLnBrk="1" fontAlgn="auto" hangingPunct="1">
              <a:spcAft>
                <a:spcPts val="0"/>
              </a:spcAft>
              <a:buClr>
                <a:schemeClr val="accent3"/>
              </a:buClr>
              <a:buFont typeface="Georgia"/>
              <a:buNone/>
              <a:defRPr/>
            </a:pPr>
            <a:r>
              <a:rPr lang="tr-TR" sz="1600" dirty="0">
                <a:solidFill>
                  <a:schemeClr val="accent2">
                    <a:lumMod val="75000"/>
                  </a:schemeClr>
                </a:solidFill>
                <a:latin typeface="Arial" pitchFamily="34" charset="0"/>
                <a:cs typeface="Arial" pitchFamily="34" charset="0"/>
              </a:rPr>
              <a:t>2 Leyden WA, et  al. J </a:t>
            </a:r>
            <a:r>
              <a:rPr lang="tr-TR" sz="1600" dirty="0" err="1">
                <a:solidFill>
                  <a:schemeClr val="accent2">
                    <a:lumMod val="75000"/>
                  </a:schemeClr>
                </a:solidFill>
                <a:latin typeface="Arial" pitchFamily="34" charset="0"/>
                <a:cs typeface="Arial" pitchFamily="34" charset="0"/>
              </a:rPr>
              <a:t>Nat</a:t>
            </a:r>
            <a:r>
              <a:rPr lang="tr-TR" sz="1600" dirty="0">
                <a:solidFill>
                  <a:schemeClr val="accent2">
                    <a:lumMod val="75000"/>
                  </a:schemeClr>
                </a:solidFill>
                <a:latin typeface="Arial" pitchFamily="34" charset="0"/>
                <a:cs typeface="Arial" pitchFamily="34" charset="0"/>
              </a:rPr>
              <a:t> Can </a:t>
            </a:r>
            <a:r>
              <a:rPr lang="tr-TR" sz="1600" dirty="0" err="1">
                <a:solidFill>
                  <a:schemeClr val="accent2">
                    <a:lumMod val="75000"/>
                  </a:schemeClr>
                </a:solidFill>
                <a:latin typeface="Arial" pitchFamily="34" charset="0"/>
                <a:cs typeface="Arial" pitchFamily="34" charset="0"/>
              </a:rPr>
              <a:t>Ins</a:t>
            </a:r>
            <a:r>
              <a:rPr lang="tr-TR" sz="1600" dirty="0">
                <a:solidFill>
                  <a:schemeClr val="accent2">
                    <a:lumMod val="75000"/>
                  </a:schemeClr>
                </a:solidFill>
                <a:latin typeface="Arial" pitchFamily="34" charset="0"/>
                <a:cs typeface="Arial" pitchFamily="34" charset="0"/>
              </a:rPr>
              <a:t> 2005, 97; 675-683</a:t>
            </a:r>
          </a:p>
          <a:p>
            <a:pPr marL="365760" indent="-256032" algn="r" eaLnBrk="1" fontAlgn="auto" hangingPunct="1">
              <a:spcAft>
                <a:spcPts val="0"/>
              </a:spcAft>
              <a:buClr>
                <a:schemeClr val="accent3"/>
              </a:buClr>
              <a:buFont typeface="Georgia"/>
              <a:buNone/>
              <a:defRPr/>
            </a:pPr>
            <a:r>
              <a:rPr lang="tr-TR" sz="1600" dirty="0">
                <a:solidFill>
                  <a:schemeClr val="accent2">
                    <a:lumMod val="75000"/>
                  </a:schemeClr>
                </a:solidFill>
                <a:latin typeface="Arial" pitchFamily="34" charset="0"/>
                <a:cs typeface="Arial" pitchFamily="34" charset="0"/>
              </a:rPr>
              <a:t>3 </a:t>
            </a:r>
            <a:r>
              <a:rPr lang="tr-TR" sz="1600" dirty="0" err="1">
                <a:solidFill>
                  <a:schemeClr val="accent2">
                    <a:lumMod val="75000"/>
                  </a:schemeClr>
                </a:solidFill>
                <a:latin typeface="Arial" pitchFamily="34" charset="0"/>
                <a:cs typeface="Arial" pitchFamily="34" charset="0"/>
              </a:rPr>
              <a:t>Andrae</a:t>
            </a:r>
            <a:r>
              <a:rPr lang="tr-TR" sz="1600" dirty="0">
                <a:solidFill>
                  <a:schemeClr val="accent2">
                    <a:lumMod val="75000"/>
                  </a:schemeClr>
                </a:solidFill>
                <a:latin typeface="Arial" pitchFamily="34" charset="0"/>
                <a:cs typeface="Arial" pitchFamily="34" charset="0"/>
              </a:rPr>
              <a:t> B, et al. JNCI 2008, 100; 622-629</a:t>
            </a:r>
          </a:p>
          <a:p>
            <a:pPr marL="365760" indent="-256032" algn="r" eaLnBrk="1" fontAlgn="auto" hangingPunct="1">
              <a:spcAft>
                <a:spcPts val="0"/>
              </a:spcAft>
              <a:buClr>
                <a:schemeClr val="accent3"/>
              </a:buClr>
              <a:buFont typeface="Georgia"/>
              <a:buNone/>
              <a:defRPr/>
            </a:pPr>
            <a:endParaRPr lang="tr-TR" dirty="0"/>
          </a:p>
        </p:txBody>
      </p:sp>
      <p:sp>
        <p:nvSpPr>
          <p:cNvPr id="4" name="1 Başlık"/>
          <p:cNvSpPr txBox="1">
            <a:spLocks/>
          </p:cNvSpPr>
          <p:nvPr/>
        </p:nvSpPr>
        <p:spPr>
          <a:xfrm>
            <a:off x="1042988" y="260350"/>
            <a:ext cx="7921625" cy="719138"/>
          </a:xfrm>
          <a:prstGeom prst="rect">
            <a:avLst/>
          </a:prstGeom>
        </p:spPr>
        <p:txBody>
          <a:bodyPr anchor="ctr"/>
          <a:lstStyle/>
          <a:p>
            <a:pPr fontAlgn="auto">
              <a:spcBef>
                <a:spcPts val="0"/>
              </a:spcBef>
              <a:spcAft>
                <a:spcPts val="0"/>
              </a:spcAft>
              <a:defRPr/>
            </a:pPr>
            <a:r>
              <a:rPr lang="tr-TR" sz="4000" b="1" dirty="0">
                <a:solidFill>
                  <a:srgbClr val="FF0000"/>
                </a:solidFill>
                <a:latin typeface="+mj-lt"/>
              </a:rPr>
              <a:t>Sitoloji Tabanlı Taramanın Sorunları</a:t>
            </a:r>
            <a:endParaRPr lang="tr-TR" sz="4000" dirty="0">
              <a:solidFill>
                <a:srgbClr val="FF0000"/>
              </a:solidFill>
              <a:latin typeface="+mj-lt"/>
              <a:cs typeface="+mn-cs"/>
            </a:endParaRPr>
          </a:p>
        </p:txBody>
      </p:sp>
      <p:graphicFrame>
        <p:nvGraphicFramePr>
          <p:cNvPr id="5" name="4 Tablo"/>
          <p:cNvGraphicFramePr>
            <a:graphicFrameLocks noGrp="1"/>
          </p:cNvGraphicFramePr>
          <p:nvPr/>
        </p:nvGraphicFramePr>
        <p:xfrm>
          <a:off x="395288" y="2898775"/>
          <a:ext cx="8208963" cy="3197226"/>
        </p:xfrm>
        <a:graphic>
          <a:graphicData uri="http://schemas.openxmlformats.org/drawingml/2006/table">
            <a:tbl>
              <a:tblPr firstRow="1" bandRow="1">
                <a:tableStyleId>{7DF18680-E054-41AD-8BC1-D1AEF772440D}</a:tableStyleId>
              </a:tblPr>
              <a:tblGrid>
                <a:gridCol w="2880499">
                  <a:extLst>
                    <a:ext uri="{9D8B030D-6E8A-4147-A177-3AD203B41FA5}">
                      <a16:colId xmlns="" xmlns:a16="http://schemas.microsoft.com/office/drawing/2014/main" val="20000"/>
                    </a:ext>
                  </a:extLst>
                </a:gridCol>
                <a:gridCol w="1728150">
                  <a:extLst>
                    <a:ext uri="{9D8B030D-6E8A-4147-A177-3AD203B41FA5}">
                      <a16:colId xmlns="" xmlns:a16="http://schemas.microsoft.com/office/drawing/2014/main" val="20001"/>
                    </a:ext>
                  </a:extLst>
                </a:gridCol>
                <a:gridCol w="1800157">
                  <a:extLst>
                    <a:ext uri="{9D8B030D-6E8A-4147-A177-3AD203B41FA5}">
                      <a16:colId xmlns="" xmlns:a16="http://schemas.microsoft.com/office/drawing/2014/main" val="20002"/>
                    </a:ext>
                  </a:extLst>
                </a:gridCol>
                <a:gridCol w="1800157">
                  <a:extLst>
                    <a:ext uri="{9D8B030D-6E8A-4147-A177-3AD203B41FA5}">
                      <a16:colId xmlns="" xmlns:a16="http://schemas.microsoft.com/office/drawing/2014/main" val="20003"/>
                    </a:ext>
                  </a:extLst>
                </a:gridCol>
              </a:tblGrid>
              <a:tr h="639949">
                <a:tc>
                  <a:txBody>
                    <a:bodyPr/>
                    <a:lstStyle/>
                    <a:p>
                      <a:pPr algn="ctr"/>
                      <a:r>
                        <a:rPr lang="tr-TR" sz="1800" dirty="0"/>
                        <a:t>Tarama</a:t>
                      </a:r>
                      <a:r>
                        <a:rPr lang="tr-TR" sz="1800" baseline="0" dirty="0"/>
                        <a:t> Öyküsü</a:t>
                      </a:r>
                      <a:r>
                        <a:rPr lang="tr-TR" sz="1800" dirty="0"/>
                        <a:t> (%)</a:t>
                      </a:r>
                    </a:p>
                  </a:txBody>
                  <a:tcPr marL="91445" marR="91445" marT="45713" marB="45713" anchor="ctr"/>
                </a:tc>
                <a:tc>
                  <a:txBody>
                    <a:bodyPr/>
                    <a:lstStyle/>
                    <a:p>
                      <a:pPr algn="ctr"/>
                      <a:r>
                        <a:rPr lang="tr-TR" sz="1800" dirty="0"/>
                        <a:t>İtalyan</a:t>
                      </a:r>
                      <a:r>
                        <a:rPr lang="tr-TR" sz="1800" baseline="0" dirty="0"/>
                        <a:t> Verisi₁</a:t>
                      </a:r>
                      <a:endParaRPr lang="tr-TR" sz="1800" dirty="0"/>
                    </a:p>
                  </a:txBody>
                  <a:tcPr marL="91445" marR="91445" marT="45713" marB="45713" anchor="ctr"/>
                </a:tc>
                <a:tc>
                  <a:txBody>
                    <a:bodyPr/>
                    <a:lstStyle/>
                    <a:p>
                      <a:pPr algn="ctr"/>
                      <a:r>
                        <a:rPr lang="tr-TR" sz="1800" dirty="0" err="1"/>
                        <a:t>Kaiser</a:t>
                      </a:r>
                      <a:r>
                        <a:rPr lang="tr-TR" sz="1800" baseline="0" dirty="0"/>
                        <a:t> Verisi₂</a:t>
                      </a:r>
                      <a:endParaRPr lang="tr-TR" sz="1800" dirty="0"/>
                    </a:p>
                  </a:txBody>
                  <a:tcPr marL="91445" marR="91445" marT="45713" marB="45713" anchor="ctr"/>
                </a:tc>
                <a:tc>
                  <a:txBody>
                    <a:bodyPr/>
                    <a:lstStyle/>
                    <a:p>
                      <a:pPr algn="ctr"/>
                      <a:r>
                        <a:rPr lang="tr-TR" sz="1800" dirty="0"/>
                        <a:t>İsviçre Verisi₃</a:t>
                      </a:r>
                    </a:p>
                  </a:txBody>
                  <a:tcPr marL="91445" marR="91445" marT="45713" marB="45713" anchor="ctr"/>
                </a:tc>
                <a:extLst>
                  <a:ext uri="{0D108BD9-81ED-4DB2-BD59-A6C34878D82A}">
                    <a16:rowId xmlns="" xmlns:a16="http://schemas.microsoft.com/office/drawing/2014/main" val="10000"/>
                  </a:ext>
                </a:extLst>
              </a:tr>
              <a:tr h="544317">
                <a:tc>
                  <a:txBody>
                    <a:bodyPr/>
                    <a:lstStyle/>
                    <a:p>
                      <a:r>
                        <a:rPr lang="tr-TR" sz="2400" dirty="0"/>
                        <a:t>Taranmadı</a:t>
                      </a:r>
                    </a:p>
                  </a:txBody>
                  <a:tcPr marL="91445" marR="91445" marT="45713" marB="45713"/>
                </a:tc>
                <a:tc>
                  <a:txBody>
                    <a:bodyPr/>
                    <a:lstStyle/>
                    <a:p>
                      <a:pPr algn="ctr"/>
                      <a:r>
                        <a:rPr lang="tr-TR" sz="2400" dirty="0">
                          <a:latin typeface="Arial" pitchFamily="34" charset="0"/>
                          <a:cs typeface="Arial" pitchFamily="34" charset="0"/>
                        </a:rPr>
                        <a:t>%62</a:t>
                      </a:r>
                    </a:p>
                  </a:txBody>
                  <a:tcPr marL="91445" marR="91445" marT="45713" marB="45713" anchor="ctr"/>
                </a:tc>
                <a:tc>
                  <a:txBody>
                    <a:bodyPr/>
                    <a:lstStyle/>
                    <a:p>
                      <a:pPr algn="ctr"/>
                      <a:r>
                        <a:rPr lang="tr-TR" sz="2400" dirty="0">
                          <a:latin typeface="Arial" pitchFamily="34" charset="0"/>
                          <a:cs typeface="Arial" pitchFamily="34" charset="0"/>
                        </a:rPr>
                        <a:t>%56</a:t>
                      </a:r>
                    </a:p>
                  </a:txBody>
                  <a:tcPr marL="91445" marR="91445" marT="45713" marB="45713" anchor="ctr"/>
                </a:tc>
                <a:tc>
                  <a:txBody>
                    <a:bodyPr/>
                    <a:lstStyle/>
                    <a:p>
                      <a:pPr algn="ctr"/>
                      <a:r>
                        <a:rPr lang="tr-TR" sz="2400" dirty="0">
                          <a:latin typeface="Arial" pitchFamily="34" charset="0"/>
                          <a:cs typeface="Arial" pitchFamily="34" charset="0"/>
                        </a:rPr>
                        <a:t>%64</a:t>
                      </a:r>
                    </a:p>
                  </a:txBody>
                  <a:tcPr marL="91445" marR="91445" marT="45713" marB="45713" anchor="ctr"/>
                </a:tc>
                <a:extLst>
                  <a:ext uri="{0D108BD9-81ED-4DB2-BD59-A6C34878D82A}">
                    <a16:rowId xmlns="" xmlns:a16="http://schemas.microsoft.com/office/drawing/2014/main" val="10001"/>
                  </a:ext>
                </a:extLst>
              </a:tr>
              <a:tr h="742825">
                <a:tc>
                  <a:txBody>
                    <a:bodyPr/>
                    <a:lstStyle/>
                    <a:p>
                      <a:r>
                        <a:rPr lang="tr-TR" sz="2400" baseline="0" dirty="0"/>
                        <a:t>Normal Sitoloji</a:t>
                      </a:r>
                      <a:endParaRPr lang="tr-TR" sz="2400" dirty="0"/>
                    </a:p>
                  </a:txBody>
                  <a:tcPr marL="91445" marR="91445" marT="45713" marB="45713"/>
                </a:tc>
                <a:tc>
                  <a:txBody>
                    <a:bodyPr/>
                    <a:lstStyle/>
                    <a:p>
                      <a:pPr algn="ctr"/>
                      <a:r>
                        <a:rPr lang="tr-TR" sz="2400" dirty="0">
                          <a:latin typeface="Arial" pitchFamily="34" charset="0"/>
                          <a:cs typeface="Arial" pitchFamily="34" charset="0"/>
                        </a:rPr>
                        <a:t>%14</a:t>
                      </a:r>
                    </a:p>
                  </a:txBody>
                  <a:tcPr marL="91445" marR="91445" marT="45713" marB="45713" anchor="ctr"/>
                </a:tc>
                <a:tc>
                  <a:txBody>
                    <a:bodyPr/>
                    <a:lstStyle/>
                    <a:p>
                      <a:pPr algn="ctr"/>
                      <a:r>
                        <a:rPr lang="tr-TR" sz="2400" dirty="0">
                          <a:latin typeface="Arial" pitchFamily="34" charset="0"/>
                          <a:cs typeface="Arial" pitchFamily="34" charset="0"/>
                        </a:rPr>
                        <a:t>%32</a:t>
                      </a:r>
                    </a:p>
                  </a:txBody>
                  <a:tcPr marL="91445" marR="91445" marT="45713" marB="45713" anchor="ctr"/>
                </a:tc>
                <a:tc>
                  <a:txBody>
                    <a:bodyPr/>
                    <a:lstStyle/>
                    <a:p>
                      <a:pPr algn="ctr"/>
                      <a:r>
                        <a:rPr lang="tr-TR" sz="2400" dirty="0">
                          <a:latin typeface="Arial" pitchFamily="34" charset="0"/>
                          <a:cs typeface="Arial" pitchFamily="34" charset="0"/>
                        </a:rPr>
                        <a:t>%24</a:t>
                      </a:r>
                    </a:p>
                  </a:txBody>
                  <a:tcPr marL="91445" marR="91445" marT="45713" marB="45713" anchor="ctr"/>
                </a:tc>
                <a:extLst>
                  <a:ext uri="{0D108BD9-81ED-4DB2-BD59-A6C34878D82A}">
                    <a16:rowId xmlns="" xmlns:a16="http://schemas.microsoft.com/office/drawing/2014/main" val="10002"/>
                  </a:ext>
                </a:extLst>
              </a:tr>
              <a:tr h="701025">
                <a:tc>
                  <a:txBody>
                    <a:bodyPr/>
                    <a:lstStyle/>
                    <a:p>
                      <a:r>
                        <a:rPr lang="tr-TR" sz="2000" dirty="0"/>
                        <a:t>Anormal sitoloji &amp; Yetersiz takip</a:t>
                      </a:r>
                    </a:p>
                  </a:txBody>
                  <a:tcPr marL="91445" marR="91445" marT="45713" marB="45713"/>
                </a:tc>
                <a:tc>
                  <a:txBody>
                    <a:bodyPr/>
                    <a:lstStyle/>
                    <a:p>
                      <a:pPr algn="ctr"/>
                      <a:r>
                        <a:rPr lang="tr-TR" sz="2400" dirty="0">
                          <a:latin typeface="Arial" pitchFamily="34" charset="0"/>
                          <a:cs typeface="Arial" pitchFamily="34" charset="0"/>
                        </a:rPr>
                        <a:t>%24</a:t>
                      </a:r>
                    </a:p>
                  </a:txBody>
                  <a:tcPr marL="91445" marR="91445" marT="45713" marB="45713" anchor="ctr"/>
                </a:tc>
                <a:tc>
                  <a:txBody>
                    <a:bodyPr/>
                    <a:lstStyle/>
                    <a:p>
                      <a:pPr algn="ctr"/>
                      <a:r>
                        <a:rPr lang="tr-TR" sz="2400" dirty="0">
                          <a:latin typeface="Arial" pitchFamily="34" charset="0"/>
                          <a:cs typeface="Arial" pitchFamily="34" charset="0"/>
                        </a:rPr>
                        <a:t>%13</a:t>
                      </a:r>
                    </a:p>
                  </a:txBody>
                  <a:tcPr marL="91445" marR="91445" marT="45713" marB="45713" anchor="ctr"/>
                </a:tc>
                <a:tc>
                  <a:txBody>
                    <a:bodyPr/>
                    <a:lstStyle/>
                    <a:p>
                      <a:pPr algn="ctr"/>
                      <a:r>
                        <a:rPr lang="tr-TR" sz="2400" dirty="0">
                          <a:latin typeface="Arial" pitchFamily="34" charset="0"/>
                          <a:cs typeface="Arial" pitchFamily="34" charset="0"/>
                        </a:rPr>
                        <a:t>%7</a:t>
                      </a:r>
                    </a:p>
                  </a:txBody>
                  <a:tcPr marL="91445" marR="91445" marT="45713" marB="45713" anchor="ctr"/>
                </a:tc>
                <a:extLst>
                  <a:ext uri="{0D108BD9-81ED-4DB2-BD59-A6C34878D82A}">
                    <a16:rowId xmlns="" xmlns:a16="http://schemas.microsoft.com/office/drawing/2014/main" val="10003"/>
                  </a:ext>
                </a:extLst>
              </a:tr>
              <a:tr h="569109">
                <a:tc>
                  <a:txBody>
                    <a:bodyPr/>
                    <a:lstStyle/>
                    <a:p>
                      <a:endParaRPr lang="tr-TR" sz="2000" dirty="0"/>
                    </a:p>
                  </a:txBody>
                  <a:tcPr marL="91445" marR="91445" marT="45713" marB="45713"/>
                </a:tc>
                <a:tc>
                  <a:txBody>
                    <a:bodyPr/>
                    <a:lstStyle/>
                    <a:p>
                      <a:pPr algn="ctr"/>
                      <a:r>
                        <a:rPr lang="tr-TR" sz="2400" dirty="0">
                          <a:latin typeface="Arial" pitchFamily="34" charset="0"/>
                          <a:cs typeface="Arial" pitchFamily="34" charset="0"/>
                        </a:rPr>
                        <a:t>n=262</a:t>
                      </a:r>
                    </a:p>
                  </a:txBody>
                  <a:tcPr marL="91445" marR="91445" marT="45713" marB="45713" anchor="ctr"/>
                </a:tc>
                <a:tc>
                  <a:txBody>
                    <a:bodyPr/>
                    <a:lstStyle/>
                    <a:p>
                      <a:pPr algn="ctr"/>
                      <a:r>
                        <a:rPr lang="tr-TR" sz="2400" dirty="0">
                          <a:latin typeface="Arial" pitchFamily="34" charset="0"/>
                          <a:cs typeface="Arial" pitchFamily="34" charset="0"/>
                        </a:rPr>
                        <a:t>n=833</a:t>
                      </a:r>
                    </a:p>
                  </a:txBody>
                  <a:tcPr marL="91445" marR="91445" marT="45713" marB="45713" anchor="ctr"/>
                </a:tc>
                <a:tc>
                  <a:txBody>
                    <a:bodyPr/>
                    <a:lstStyle/>
                    <a:p>
                      <a:pPr algn="ctr"/>
                      <a:r>
                        <a:rPr lang="tr-TR" sz="2400" dirty="0">
                          <a:latin typeface="Arial" pitchFamily="34" charset="0"/>
                          <a:cs typeface="Arial" pitchFamily="34" charset="0"/>
                        </a:rPr>
                        <a:t>n=1180</a:t>
                      </a:r>
                    </a:p>
                  </a:txBody>
                  <a:tcPr marL="91445" marR="91445" marT="45713" marB="45713" anchor="ctr"/>
                </a:tc>
                <a:extLst>
                  <a:ext uri="{0D108BD9-81ED-4DB2-BD59-A6C34878D82A}">
                    <a16:rowId xmlns="" xmlns:a16="http://schemas.microsoft.com/office/drawing/2014/main" val="10004"/>
                  </a:ext>
                </a:extLst>
              </a:tr>
            </a:tbl>
          </a:graphicData>
        </a:graphic>
      </p:graphicFrame>
      <p:sp>
        <p:nvSpPr>
          <p:cNvPr id="6" name="5 Dikdörtgen"/>
          <p:cNvSpPr/>
          <p:nvPr/>
        </p:nvSpPr>
        <p:spPr>
          <a:xfrm>
            <a:off x="323850" y="4149725"/>
            <a:ext cx="8280400" cy="647700"/>
          </a:xfrm>
          <a:prstGeom prst="rect">
            <a:avLst/>
          </a:prstGeom>
          <a:solidFill>
            <a:schemeClr val="accent2">
              <a:lumMod val="40000"/>
              <a:lumOff val="60000"/>
              <a:alpha val="12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326" name="6 Metin kutusu"/>
          <p:cNvSpPr txBox="1">
            <a:spLocks noChangeArrowheads="1"/>
          </p:cNvSpPr>
          <p:nvPr/>
        </p:nvSpPr>
        <p:spPr bwMode="auto">
          <a:xfrm>
            <a:off x="468313" y="2349500"/>
            <a:ext cx="5929312" cy="461963"/>
          </a:xfrm>
          <a:prstGeom prst="rect">
            <a:avLst/>
          </a:prstGeom>
          <a:noFill/>
          <a:ln w="9525">
            <a:noFill/>
            <a:miter lim="800000"/>
            <a:headEnd/>
            <a:tailEnd/>
          </a:ln>
        </p:spPr>
        <p:txBody>
          <a:bodyPr wrap="none">
            <a:spAutoFit/>
          </a:bodyPr>
          <a:lstStyle/>
          <a:p>
            <a:pPr>
              <a:defRPr/>
            </a:pPr>
            <a:r>
              <a:rPr lang="tr-TR" sz="2400" dirty="0">
                <a:latin typeface="+mn-lt"/>
              </a:rPr>
              <a:t>2275 </a:t>
            </a:r>
            <a:r>
              <a:rPr lang="tr-TR" sz="2400" dirty="0" err="1">
                <a:latin typeface="+mn-lt"/>
              </a:rPr>
              <a:t>servikal</a:t>
            </a:r>
            <a:r>
              <a:rPr lang="tr-TR" sz="2400" dirty="0">
                <a:latin typeface="+mn-lt"/>
              </a:rPr>
              <a:t> kanser vakasının tarama öyküsü: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825" y="1557338"/>
            <a:ext cx="8569325" cy="1066800"/>
          </a:xfrm>
        </p:spPr>
        <p:txBody>
          <a:bodyPr rtlCol="0">
            <a:noAutofit/>
          </a:bodyPr>
          <a:lstStyle/>
          <a:p>
            <a:pPr eaLnBrk="1" fontAlgn="auto" hangingPunct="1">
              <a:spcAft>
                <a:spcPts val="0"/>
              </a:spcAft>
              <a:defRPr/>
            </a:pPr>
            <a:r>
              <a:rPr lang="en-US" sz="3600" dirty="0">
                <a:solidFill>
                  <a:srgbClr val="FF0000"/>
                </a:solidFill>
              </a:rPr>
              <a:t>Pap-</a:t>
            </a:r>
            <a:r>
              <a:rPr lang="en-US" sz="3600" dirty="0" err="1">
                <a:solidFill>
                  <a:srgbClr val="FF0000"/>
                </a:solidFill>
              </a:rPr>
              <a:t>testin</a:t>
            </a:r>
            <a:r>
              <a:rPr lang="en-US" sz="3600" dirty="0">
                <a:solidFill>
                  <a:srgbClr val="FF0000"/>
                </a:solidFill>
              </a:rPr>
              <a:t> </a:t>
            </a:r>
            <a:r>
              <a:rPr lang="en-US" sz="3600" dirty="0" err="1">
                <a:solidFill>
                  <a:srgbClr val="FF0000"/>
                </a:solidFill>
              </a:rPr>
              <a:t>tekrarlanabilirliği</a:t>
            </a:r>
            <a:r>
              <a:rPr lang="en-US" sz="3600" dirty="0">
                <a:solidFill>
                  <a:srgbClr val="FF0000"/>
                </a:solidFill>
              </a:rPr>
              <a:t> </a:t>
            </a:r>
            <a:r>
              <a:rPr lang="en-US" sz="3600" dirty="0" err="1">
                <a:solidFill>
                  <a:srgbClr val="FF0000"/>
                </a:solidFill>
              </a:rPr>
              <a:t>düşüktür</a:t>
            </a:r>
            <a:r>
              <a:rPr lang="en-US" sz="3600" dirty="0">
                <a:solidFill>
                  <a:srgbClr val="FF0000"/>
                </a:solidFill>
              </a:rPr>
              <a:t>.</a:t>
            </a:r>
            <a:r>
              <a:rPr lang="tr-TR" sz="3600" dirty="0">
                <a:solidFill>
                  <a:srgbClr val="FF0000"/>
                </a:solidFill>
              </a:rPr>
              <a:t/>
            </a:r>
            <a:br>
              <a:rPr lang="tr-TR" sz="3600" dirty="0">
                <a:solidFill>
                  <a:srgbClr val="FF0000"/>
                </a:solidFill>
              </a:rPr>
            </a:br>
            <a:endParaRPr lang="tr-TR" sz="3600" dirty="0">
              <a:solidFill>
                <a:srgbClr val="FF0000"/>
              </a:solidFill>
            </a:endParaRPr>
          </a:p>
        </p:txBody>
      </p:sp>
      <p:sp>
        <p:nvSpPr>
          <p:cNvPr id="3" name="2 İçerik Yer Tutucusu"/>
          <p:cNvSpPr>
            <a:spLocks noGrp="1"/>
          </p:cNvSpPr>
          <p:nvPr>
            <p:ph idx="1"/>
          </p:nvPr>
        </p:nvSpPr>
        <p:spPr>
          <a:xfrm>
            <a:off x="179512" y="2349500"/>
            <a:ext cx="8964488" cy="4319588"/>
          </a:xfrm>
        </p:spPr>
        <p:txBody>
          <a:bodyPr rtlCol="0">
            <a:normAutofit/>
          </a:bodyPr>
          <a:lstStyle/>
          <a:p>
            <a:pPr marL="365760" indent="-256032" eaLnBrk="1" fontAlgn="auto" hangingPunct="1">
              <a:spcAft>
                <a:spcPts val="0"/>
              </a:spcAft>
              <a:buClr>
                <a:schemeClr val="accent3"/>
              </a:buClr>
              <a:buFont typeface="Georgia"/>
              <a:buChar char="•"/>
              <a:defRPr/>
            </a:pPr>
            <a:r>
              <a:rPr lang="tr-TR" dirty="0" err="1">
                <a:solidFill>
                  <a:srgbClr val="FF0000"/>
                </a:solidFill>
              </a:rPr>
              <a:t>İnter</a:t>
            </a:r>
            <a:r>
              <a:rPr lang="tr-TR" dirty="0">
                <a:solidFill>
                  <a:srgbClr val="FF0000"/>
                </a:solidFill>
              </a:rPr>
              <a:t>-</a:t>
            </a:r>
            <a:r>
              <a:rPr lang="tr-TR" dirty="0" err="1">
                <a:solidFill>
                  <a:srgbClr val="FF0000"/>
                </a:solidFill>
              </a:rPr>
              <a:t>observer</a:t>
            </a:r>
            <a:r>
              <a:rPr lang="tr-TR" dirty="0">
                <a:solidFill>
                  <a:srgbClr val="FF0000"/>
                </a:solidFill>
              </a:rPr>
              <a:t> ve </a:t>
            </a:r>
            <a:r>
              <a:rPr lang="tr-TR" dirty="0" err="1">
                <a:solidFill>
                  <a:srgbClr val="FF0000"/>
                </a:solidFill>
              </a:rPr>
              <a:t>inter</a:t>
            </a:r>
            <a:r>
              <a:rPr lang="tr-TR" dirty="0">
                <a:solidFill>
                  <a:srgbClr val="FF0000"/>
                </a:solidFill>
              </a:rPr>
              <a:t>-laboratuar </a:t>
            </a:r>
            <a:r>
              <a:rPr lang="tr-TR" dirty="0" err="1">
                <a:solidFill>
                  <a:srgbClr val="FF0000"/>
                </a:solidFill>
              </a:rPr>
              <a:t>variabilitesi</a:t>
            </a:r>
            <a:r>
              <a:rPr lang="tr-TR" dirty="0">
                <a:solidFill>
                  <a:srgbClr val="FF0000"/>
                </a:solidFill>
              </a:rPr>
              <a:t> yüksektir.</a:t>
            </a:r>
          </a:p>
          <a:p>
            <a:pPr marL="365760" indent="-256032" eaLnBrk="1" fontAlgn="auto" hangingPunct="1">
              <a:spcAft>
                <a:spcPts val="0"/>
              </a:spcAft>
              <a:buClr>
                <a:schemeClr val="accent3"/>
              </a:buClr>
              <a:buFont typeface="Georgia"/>
              <a:buChar char="•"/>
              <a:defRPr/>
            </a:pPr>
            <a:r>
              <a:rPr lang="tr-TR" dirty="0"/>
              <a:t>Bu </a:t>
            </a:r>
            <a:r>
              <a:rPr lang="tr-TR" dirty="0" err="1"/>
              <a:t>variabilite</a:t>
            </a:r>
            <a:r>
              <a:rPr lang="tr-TR" dirty="0"/>
              <a:t> klinik tutarlılığı azaltır.</a:t>
            </a:r>
          </a:p>
          <a:p>
            <a:pPr marL="365760" indent="-256032" eaLnBrk="1" fontAlgn="auto" hangingPunct="1">
              <a:spcAft>
                <a:spcPts val="0"/>
              </a:spcAft>
              <a:buClr>
                <a:schemeClr val="accent3"/>
              </a:buClr>
              <a:buFont typeface="Georgia"/>
              <a:buChar char="•"/>
              <a:defRPr/>
            </a:pPr>
            <a:r>
              <a:rPr lang="tr-TR" dirty="0"/>
              <a:t>Eğitim farkı arttıkça </a:t>
            </a:r>
            <a:r>
              <a:rPr lang="tr-TR" dirty="0" err="1"/>
              <a:t>variabilite</a:t>
            </a:r>
            <a:r>
              <a:rPr lang="tr-TR" dirty="0"/>
              <a:t> daha da belirginleşir.</a:t>
            </a:r>
          </a:p>
          <a:p>
            <a:pPr marL="365760" indent="-256032" eaLnBrk="1" fontAlgn="auto" hangingPunct="1">
              <a:spcAft>
                <a:spcPts val="0"/>
              </a:spcAft>
              <a:buClr>
                <a:schemeClr val="accent3"/>
              </a:buClr>
              <a:buFont typeface="Georgia"/>
              <a:buChar char="•"/>
              <a:defRPr/>
            </a:pPr>
            <a:r>
              <a:rPr lang="tr-TR" dirty="0"/>
              <a:t>Bu durum özellikle taramanın yeni başlatılacağı yerler için önemli.</a:t>
            </a:r>
          </a:p>
          <a:p>
            <a:pPr marL="365760" indent="-256032" algn="r" eaLnBrk="1" fontAlgn="auto" hangingPunct="1">
              <a:spcAft>
                <a:spcPts val="0"/>
              </a:spcAft>
              <a:buClr>
                <a:schemeClr val="accent3"/>
              </a:buClr>
              <a:buFont typeface="Georgia"/>
              <a:buNone/>
              <a:defRPr/>
            </a:pPr>
            <a:r>
              <a:rPr lang="fr-FR" sz="1600" dirty="0">
                <a:solidFill>
                  <a:schemeClr val="accent2">
                    <a:lumMod val="75000"/>
                  </a:schemeClr>
                </a:solidFill>
              </a:rPr>
              <a:t>Castle PE et al. ATHENA </a:t>
            </a:r>
            <a:r>
              <a:rPr lang="fr-FR" sz="1600" dirty="0" err="1">
                <a:solidFill>
                  <a:schemeClr val="accent2">
                    <a:lumMod val="75000"/>
                  </a:schemeClr>
                </a:solidFill>
              </a:rPr>
              <a:t>study</a:t>
            </a:r>
            <a:r>
              <a:rPr lang="fr-FR" sz="1600" dirty="0">
                <a:solidFill>
                  <a:schemeClr val="accent2">
                    <a:lumMod val="75000"/>
                  </a:schemeClr>
                </a:solidFill>
              </a:rPr>
              <a:t>. 2011 Lancet </a:t>
            </a:r>
            <a:r>
              <a:rPr lang="fr-FR" sz="1600" dirty="0" err="1">
                <a:solidFill>
                  <a:schemeClr val="accent2">
                    <a:lumMod val="75000"/>
                  </a:schemeClr>
                </a:solidFill>
              </a:rPr>
              <a:t>Oncol</a:t>
            </a:r>
            <a:r>
              <a:rPr lang="fr-FR" sz="1600" dirty="0">
                <a:solidFill>
                  <a:schemeClr val="accent2">
                    <a:lumMod val="75000"/>
                  </a:schemeClr>
                </a:solidFill>
              </a:rPr>
              <a:t> 12:880-90</a:t>
            </a:r>
          </a:p>
        </p:txBody>
      </p:sp>
      <p:sp>
        <p:nvSpPr>
          <p:cNvPr id="4" name="1 Başlık"/>
          <p:cNvSpPr txBox="1">
            <a:spLocks/>
          </p:cNvSpPr>
          <p:nvPr/>
        </p:nvSpPr>
        <p:spPr>
          <a:xfrm>
            <a:off x="1042988" y="58738"/>
            <a:ext cx="8027987" cy="1066800"/>
          </a:xfrm>
          <a:prstGeom prst="rect">
            <a:avLst/>
          </a:prstGeom>
        </p:spPr>
        <p:txBody>
          <a:bodyPr anchor="ctr"/>
          <a:lstStyle/>
          <a:p>
            <a:pPr fontAlgn="auto">
              <a:spcBef>
                <a:spcPts val="0"/>
              </a:spcBef>
              <a:spcAft>
                <a:spcPts val="0"/>
              </a:spcAft>
              <a:defRPr/>
            </a:pPr>
            <a:r>
              <a:rPr lang="tr-TR" sz="4000" b="1" dirty="0">
                <a:solidFill>
                  <a:srgbClr val="FF0000"/>
                </a:solidFill>
                <a:latin typeface="+mj-lt"/>
              </a:rPr>
              <a:t>Sitoloji Tabanlı Taramanın Sorunları</a:t>
            </a:r>
            <a:endParaRPr lang="tr-TR" sz="4000" dirty="0">
              <a:solidFill>
                <a:srgbClr val="FF0000"/>
              </a:solidFill>
              <a:latin typeface="+mj-lt"/>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4v01p2MvkyFmOIwwE7t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4v01p2MvkyFmOIwwE7t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4v01p2MvkyFmOIwwE7t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COUNTDOWNSOUND" val="C:\Program Files\Turning Technologies\Harmony 10 Secs.wav"/>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4v01p2MvkyFmOIwwE7t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4v01p2MvkyFmOIwwE7t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 name="COUNTDOWNSOUND" val="C:\Users\Nucleus\Desktop\EUROGIN SHOW FILES\10 sec clock.wav"/>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Am86b56oUKnczdYtbDrt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732</TotalTime>
  <Words>5906</Words>
  <Application>Microsoft Office PowerPoint</Application>
  <PresentationFormat>On-screen Show (4:3)</PresentationFormat>
  <Paragraphs>820</Paragraphs>
  <Slides>78</Slides>
  <Notes>29</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0</vt:i4>
      </vt:variant>
      <vt:variant>
        <vt:lpstr>Slide Titles</vt:lpstr>
      </vt:variant>
      <vt:variant>
        <vt:i4>78</vt:i4>
      </vt:variant>
    </vt:vector>
  </HeadingPairs>
  <TitlesOfParts>
    <vt:vector size="95" baseType="lpstr">
      <vt:lpstr>Gulim</vt:lpstr>
      <vt:lpstr>맑은 고딕</vt:lpstr>
      <vt:lpstr>MS PGothic</vt:lpstr>
      <vt:lpstr>MS PGothic</vt:lpstr>
      <vt:lpstr>SimSun</vt:lpstr>
      <vt:lpstr>Arial</vt:lpstr>
      <vt:lpstr>Calibri</vt:lpstr>
      <vt:lpstr>Georgia</vt:lpstr>
      <vt:lpstr>Imago</vt:lpstr>
      <vt:lpstr>Imago Book</vt:lpstr>
      <vt:lpstr>Minion</vt:lpstr>
      <vt:lpstr>New York</vt:lpstr>
      <vt:lpstr>StarSymbol</vt:lpstr>
      <vt:lpstr>Symbol</vt:lpstr>
      <vt:lpstr>Times New Roman</vt:lpstr>
      <vt:lpstr>ヒラギノ角ゴ Pro W3</vt:lpstr>
      <vt:lpstr>Office Theme</vt:lpstr>
      <vt:lpstr>Servikal Preinvaziv Lezyonlar ve Serviks Kanserinin Primer Taramasında HPV’nin Rolü</vt:lpstr>
      <vt:lpstr>Sunum planı</vt:lpstr>
      <vt:lpstr>Servikal Kanser</vt:lpstr>
      <vt:lpstr>PowerPoint Presentation</vt:lpstr>
      <vt:lpstr>Sitoloji Tabanlı Taramanın Sorunları</vt:lpstr>
      <vt:lpstr>Pap Smear Taramasındaki Hatalar</vt:lpstr>
      <vt:lpstr>CIN2+ lezyonlar için tek bir pap-testin sensitivitesi çok düşüktür. </vt:lpstr>
      <vt:lpstr>Pap-testin yanlış negatiflik oranı çok yüksektir.</vt:lpstr>
      <vt:lpstr>Pap-testin tekrarlanabilirliği düşüktür. </vt:lpstr>
      <vt:lpstr>Sitoloji Tabanlı Taramanın Sorunları</vt:lpstr>
      <vt:lpstr>Pap-test servikal adenokarsinom tanısı koymada yetersizdir. </vt:lpstr>
      <vt:lpstr>Pap-test servikal adenokarsinom tanısı koymada yetersizdir.</vt:lpstr>
      <vt:lpstr>Serviks Kanseri Taramasının Dönüşümü </vt:lpstr>
      <vt:lpstr>HPV Serviks Kanseri İlişkisi</vt:lpstr>
      <vt:lpstr>HPV Serviks Kanseri Riski</vt:lpstr>
      <vt:lpstr>PowerPoint Presentation</vt:lpstr>
      <vt:lpstr>HPV Testi</vt:lpstr>
      <vt:lpstr>RCTs of HPV testing in screening </vt:lpstr>
      <vt:lpstr>PowerPoint Presentation</vt:lpstr>
      <vt:lpstr>HPV Testlerinin Sensitivitesi</vt:lpstr>
      <vt:lpstr>Primer HPV Taraması İlk Tur Sonuçları</vt:lpstr>
      <vt:lpstr>PowerPoint Presentation</vt:lpstr>
      <vt:lpstr>PowerPoint Presentation</vt:lpstr>
      <vt:lpstr>PowerPoint Presentation</vt:lpstr>
      <vt:lpstr>PowerPoint Presentation</vt:lpstr>
      <vt:lpstr>Negatif HPV Testi Sonrası CIN3 ve Servikal Kanserden Ölüm Oranları</vt:lpstr>
      <vt:lpstr> The ATHENA Study</vt:lpstr>
      <vt:lpstr>The ATHENA  Study</vt:lpstr>
      <vt:lpstr>ATHENA Trial Design</vt:lpstr>
      <vt:lpstr>Cytology Results and Prevalence of hrHPV in ATHENA</vt:lpstr>
      <vt:lpstr>HPV Prevalence in ATHENA</vt:lpstr>
      <vt:lpstr>ATHENA Patient Flow Cross-sectional Phase for Primary HPV Effectiveness</vt:lpstr>
      <vt:lpstr>ATHENA Patient Flow 3 Year Follow-up Phase for Safety Evaluation</vt:lpstr>
      <vt:lpstr> Performance Comparison of Three Screening Strategies</vt:lpstr>
      <vt:lpstr>ASC-US Triage Strategy</vt:lpstr>
      <vt:lpstr>Cotesting Strategy</vt:lpstr>
      <vt:lpstr>HPV with Genotyping and Reflex Cytology Strategy</vt:lpstr>
      <vt:lpstr>Comparisons for Women 25+</vt:lpstr>
      <vt:lpstr>Comparison to ASC-US Triage</vt:lpstr>
      <vt:lpstr>Comparison to ASC-US Triage</vt:lpstr>
      <vt:lpstr>PowerPoint Presentation</vt:lpstr>
      <vt:lpstr>3-Year Cumulative Risks for ≥CIN3 Primary Screening Population (≥25 Years)</vt:lpstr>
      <vt:lpstr>Reliability of a Negative Test Primary Screening Population (≥25 Years)</vt:lpstr>
      <vt:lpstr>PowerPoint Presentation</vt:lpstr>
      <vt:lpstr>PowerPoint Presentation</vt:lpstr>
      <vt:lpstr>PowerPoint Presentation</vt:lpstr>
      <vt:lpstr>PowerPoint Presentation</vt:lpstr>
      <vt:lpstr>Yetersiz Sitoloji</vt:lpstr>
      <vt:lpstr>Sitoloji Negatif fakat EC/TZ Komponenti Yetersiz </vt:lpstr>
      <vt:lpstr>&gt;30 y , Sitoloji Normal Fakat HPV +</vt:lpstr>
      <vt:lpstr>ASCUS Yönetimi </vt:lpstr>
      <vt:lpstr>21-24 y LSIL Yönetimi </vt:lpstr>
      <vt:lpstr>LSIL Yönetimi </vt:lpstr>
      <vt:lpstr>CIN1 Takip</vt:lpstr>
      <vt:lpstr>CIN 2/3 Takip </vt:lpstr>
      <vt:lpstr>HPV Taramalarında Tartışmalar </vt:lpstr>
      <vt:lpstr>Yaş </vt:lpstr>
      <vt:lpstr>At What Age Should We Initiate  Primary HPV Screening</vt:lpstr>
      <vt:lpstr>HPV by Age Group  ATHENA</vt:lpstr>
      <vt:lpstr>HPV 16/18 by Age Group  ATHENA</vt:lpstr>
      <vt:lpstr>HPV 16/18 vs ≥ASC-US ATHENA</vt:lpstr>
      <vt:lpstr>≥CIN3 by Age Group  ATHENA</vt:lpstr>
      <vt:lpstr>Proportion of Women with ≥CIN3  Who Have Negative Cytology (NILM) ATHENA</vt:lpstr>
      <vt:lpstr>POBASCAM, Swedescreen, ARTISTIC,NTCC RCT 94.370 Women HPV or Cytology</vt:lpstr>
      <vt:lpstr>3-Risk Değerlendirmesi</vt:lpstr>
      <vt:lpstr>PowerPoint Presentation</vt:lpstr>
      <vt:lpstr>Co-Test / Sadece HPV ?</vt:lpstr>
      <vt:lpstr>Primer HPV Taraması Kolposkopiyi Arttırır</vt:lpstr>
      <vt:lpstr>PowerPoint Presentation</vt:lpstr>
      <vt:lpstr>NCI, ASCCP, ACS, SGO,EU, ACOG</vt:lpstr>
      <vt:lpstr>Yeni Algoritma</vt:lpstr>
      <vt:lpstr>HPV Taramalarının Ek Faydaları</vt:lpstr>
      <vt:lpstr>Hangi HPV Testi ?? 125 HPV Testi Mevcut</vt:lpstr>
      <vt:lpstr>PowerPoint Presentation</vt:lpstr>
      <vt:lpstr>Disease Progression</vt:lpstr>
      <vt:lpstr>PowerPoint Presentation</vt:lpstr>
      <vt:lpstr>Kaiser Permanente California 5 Yılda CIN2/CIN3 ve Kanser Gelişme Riski</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Serviks Kanseri Taramasında HPV</dc:title>
  <dc:creator>DELL</dc:creator>
  <cp:lastModifiedBy>DNP</cp:lastModifiedBy>
  <cp:revision>26</cp:revision>
  <dcterms:created xsi:type="dcterms:W3CDTF">2017-05-14T19:34:55Z</dcterms:created>
  <dcterms:modified xsi:type="dcterms:W3CDTF">2017-05-17T16:28:45Z</dcterms:modified>
</cp:coreProperties>
</file>