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5961" autoAdjust="0"/>
  </p:normalViewPr>
  <p:slideViewPr>
    <p:cSldViewPr snapToGrid="0">
      <p:cViewPr varScale="1">
        <p:scale>
          <a:sx n="34" d="100"/>
          <a:sy n="34" d="100"/>
        </p:scale>
        <p:origin x="211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DAF044-B1EE-42FC-B75A-716289928348}" type="datetimeFigureOut">
              <a:rPr lang="tr-TR" smtClean="0"/>
              <a:t>17.05.2017</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397C73-3B50-4F46-8852-851C097FCDBB}" type="slidenum">
              <a:rPr lang="tr-TR" smtClean="0"/>
              <a:t>‹#›</a:t>
            </a:fld>
            <a:endParaRPr lang="tr-TR"/>
          </a:p>
        </p:txBody>
      </p:sp>
    </p:spTree>
    <p:extLst>
      <p:ext uri="{BB962C8B-B14F-4D97-AF65-F5344CB8AC3E}">
        <p14:creationId xmlns:p14="http://schemas.microsoft.com/office/powerpoint/2010/main" val="2981731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Preeclampsia affects approximately 6-8% of pregnancies (1).  It is one of the most fatal events, seen during pregnancy, presents </a:t>
            </a:r>
            <a:r>
              <a:rPr lang="en-US" sz="1200" b="1" kern="1200" dirty="0" smtClean="0">
                <a:solidFill>
                  <a:schemeClr val="tx1"/>
                </a:solidFill>
                <a:effectLst/>
                <a:latin typeface="+mn-lt"/>
                <a:ea typeface="+mn-ea"/>
                <a:cs typeface="+mn-cs"/>
              </a:rPr>
              <a:t>with hypertension </a:t>
            </a:r>
            <a:r>
              <a:rPr lang="en-US" sz="1200" kern="1200" dirty="0" smtClean="0">
                <a:solidFill>
                  <a:schemeClr val="tx1"/>
                </a:solidFill>
                <a:effectLst/>
                <a:latin typeface="+mn-lt"/>
                <a:ea typeface="+mn-ea"/>
                <a:cs typeface="+mn-cs"/>
              </a:rPr>
              <a:t>(systolic blood pressure ≥ 140 and diastolic blood pressure ≥ 90) </a:t>
            </a:r>
            <a:r>
              <a:rPr lang="en-US" sz="1200" b="1" kern="1200" dirty="0" smtClean="0">
                <a:solidFill>
                  <a:schemeClr val="tx1"/>
                </a:solidFill>
                <a:effectLst/>
                <a:latin typeface="+mn-lt"/>
                <a:ea typeface="+mn-ea"/>
                <a:cs typeface="+mn-cs"/>
              </a:rPr>
              <a:t>and proteinuria </a:t>
            </a:r>
            <a:r>
              <a:rPr lang="en-US" sz="1200" kern="1200" dirty="0" smtClean="0">
                <a:solidFill>
                  <a:schemeClr val="tx1"/>
                </a:solidFill>
                <a:effectLst/>
                <a:latin typeface="+mn-lt"/>
                <a:ea typeface="+mn-ea"/>
                <a:cs typeface="+mn-cs"/>
              </a:rPr>
              <a:t>(≥300 mg/24 hours or 1+persistent by dipstick) that may arise from early weeks of pregnancy (but generally after 20th gestational weeks) and it has a high morbidity and mortality rate (2). </a:t>
            </a:r>
            <a:r>
              <a:rPr lang="tr-TR" sz="1200" kern="120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pathogenesis is not clear and therefore early prediction is mostly not possible (3).  Pathologic trophoblastic invasion of maternal vessels causes impairments in placental perfusion and so damages the maternal endothelial cells and destroys their functions by the mediators that flow into maternal circulation.</a:t>
            </a:r>
            <a:r>
              <a:rPr lang="tr-TR"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Therefore any of the effective determinants may have great importance in prediction and treatment of the preeclampsia</a:t>
            </a:r>
            <a:r>
              <a:rPr lang="tr-TR"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balance between the coagulation and anti-coagulation system is essential in formation and continuation of pregnancy. Many biochemical determinants like d- dimer (DD), soluble </a:t>
            </a:r>
            <a:r>
              <a:rPr lang="en-US" sz="1200" kern="1200" dirty="0" err="1" smtClean="0">
                <a:solidFill>
                  <a:schemeClr val="tx1"/>
                </a:solidFill>
                <a:effectLst/>
                <a:latin typeface="+mn-lt"/>
                <a:ea typeface="+mn-ea"/>
                <a:cs typeface="+mn-cs"/>
              </a:rPr>
              <a:t>fms</a:t>
            </a:r>
            <a:r>
              <a:rPr lang="en-US" sz="1200" kern="1200" dirty="0" smtClean="0">
                <a:solidFill>
                  <a:schemeClr val="tx1"/>
                </a:solidFill>
                <a:effectLst/>
                <a:latin typeface="+mn-lt"/>
                <a:ea typeface="+mn-ea"/>
                <a:cs typeface="+mn-cs"/>
              </a:rPr>
              <a:t>-like tyrosine kinase-1 (sFlt-1) and platelet distribution width (PDW) have been studied (5-7).  Elsewhere newer studies focused on neutrophil/ lymphocyte ratio (NLR) and thrombocyte/lymphocyte ratio (TLR) and the researchers showed that the ratio between blood cell subtypes might be promising in diagnose as well determine the prognosis of the diseases which were related with chronic low level of inflammation (8-10).</a:t>
            </a:r>
            <a:r>
              <a:rPr lang="tr-TR"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Pregnancy associated plasma protein-A (PAPP-A), is one of the mostly studied first trimester biochemical marker especially in pregnancies complicated with intrauterine growth retardation and preeclampsia (11</a:t>
            </a:r>
            <a:r>
              <a:rPr lang="tr-TR" sz="1200" kern="1200" dirty="0" smtClean="0">
                <a:solidFill>
                  <a:schemeClr val="tx1"/>
                </a:solidFill>
                <a:effectLst/>
                <a:latin typeface="+mn-lt"/>
                <a:ea typeface="+mn-ea"/>
                <a:cs typeface="+mn-cs"/>
              </a:rPr>
              <a:t>)</a:t>
            </a:r>
            <a:endParaRPr lang="tr-TR" dirty="0"/>
          </a:p>
        </p:txBody>
      </p:sp>
      <p:sp>
        <p:nvSpPr>
          <p:cNvPr id="4" name="Slide Number Placeholder 3"/>
          <p:cNvSpPr>
            <a:spLocks noGrp="1"/>
          </p:cNvSpPr>
          <p:nvPr>
            <p:ph type="sldNum" sz="quarter" idx="10"/>
          </p:nvPr>
        </p:nvSpPr>
        <p:spPr/>
        <p:txBody>
          <a:bodyPr/>
          <a:lstStyle/>
          <a:p>
            <a:fld id="{F6397C73-3B50-4F46-8852-851C097FCDBB}" type="slidenum">
              <a:rPr lang="tr-TR" smtClean="0"/>
              <a:t>2</a:t>
            </a:fld>
            <a:endParaRPr lang="tr-TR"/>
          </a:p>
        </p:txBody>
      </p:sp>
    </p:spTree>
    <p:extLst>
      <p:ext uri="{BB962C8B-B14F-4D97-AF65-F5344CB8AC3E}">
        <p14:creationId xmlns:p14="http://schemas.microsoft.com/office/powerpoint/2010/main" val="681275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was a retrospective case control study of  </a:t>
            </a:r>
            <a:r>
              <a:rPr lang="en-US" sz="1200" kern="1200" dirty="0" err="1" smtClean="0">
                <a:solidFill>
                  <a:schemeClr val="tx1"/>
                </a:solidFill>
                <a:effectLst/>
                <a:latin typeface="+mn-lt"/>
                <a:ea typeface="+mn-ea"/>
                <a:cs typeface="+mn-cs"/>
              </a:rPr>
              <a:t>preeclamptic</a:t>
            </a:r>
            <a:r>
              <a:rPr lang="en-US" sz="1200" kern="1200" dirty="0" smtClean="0">
                <a:solidFill>
                  <a:schemeClr val="tx1"/>
                </a:solidFill>
                <a:effectLst/>
                <a:latin typeface="+mn-lt"/>
                <a:ea typeface="+mn-ea"/>
                <a:cs typeface="+mn-cs"/>
              </a:rPr>
              <a:t> nulliparous women</a:t>
            </a:r>
            <a:r>
              <a:rPr lang="tr-TR"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study group was composed from patients between 18-40 year-old with a single pregnancy that diagnosed with preeclampsia at &lt;34</a:t>
            </a:r>
            <a:r>
              <a:rPr lang="en-US" sz="1200" kern="1200" baseline="30000" dirty="0" smtClean="0">
                <a:solidFill>
                  <a:schemeClr val="tx1"/>
                </a:solidFill>
                <a:effectLst/>
                <a:latin typeface="+mn-lt"/>
                <a:ea typeface="+mn-ea"/>
                <a:cs typeface="+mn-cs"/>
              </a:rPr>
              <a:t>th </a:t>
            </a:r>
            <a:r>
              <a:rPr lang="en-US" sz="1200" kern="1200" dirty="0" smtClean="0">
                <a:solidFill>
                  <a:schemeClr val="tx1"/>
                </a:solidFill>
                <a:effectLst/>
                <a:latin typeface="+mn-lt"/>
                <a:ea typeface="+mn-ea"/>
                <a:cs typeface="+mn-cs"/>
              </a:rPr>
              <a:t>gestational weeks and had delivery at ≥37</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weeks of gestation</a:t>
            </a:r>
            <a:r>
              <a:rPr lang="tr-TR" sz="1200" kern="1200" dirty="0" smtClean="0">
                <a:solidFill>
                  <a:schemeClr val="tx1"/>
                </a:solidFill>
                <a:effectLst/>
                <a:latin typeface="+mn-lt"/>
                <a:ea typeface="+mn-ea"/>
                <a:cs typeface="+mn-cs"/>
              </a:rPr>
              <a:t>.</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Our control group was composed from 18-40 year old single pregnant women without any complication during pregnancy and gave birth at ≥37</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weeks of gestation in the same time period. </a:t>
            </a:r>
            <a:endParaRPr lang="tr-TR" dirty="0"/>
          </a:p>
        </p:txBody>
      </p:sp>
      <p:sp>
        <p:nvSpPr>
          <p:cNvPr id="4" name="Slide Number Placeholder 3"/>
          <p:cNvSpPr>
            <a:spLocks noGrp="1"/>
          </p:cNvSpPr>
          <p:nvPr>
            <p:ph type="sldNum" sz="quarter" idx="10"/>
          </p:nvPr>
        </p:nvSpPr>
        <p:spPr/>
        <p:txBody>
          <a:bodyPr/>
          <a:lstStyle/>
          <a:p>
            <a:fld id="{F6397C73-3B50-4F46-8852-851C097FCDBB}" type="slidenum">
              <a:rPr lang="tr-TR" smtClean="0"/>
              <a:t>3</a:t>
            </a:fld>
            <a:endParaRPr lang="tr-TR"/>
          </a:p>
        </p:txBody>
      </p:sp>
    </p:spTree>
    <p:extLst>
      <p:ext uri="{BB962C8B-B14F-4D97-AF65-F5344CB8AC3E}">
        <p14:creationId xmlns:p14="http://schemas.microsoft.com/office/powerpoint/2010/main" val="3032054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Preeclampsia for a pregnancy is defined as having a systolic blood pressure ≥140 and diastolic blood pressure ≥90 as well proteinuria (300 mg/24 hours or 1+persitant by dipstick) after 20</a:t>
            </a:r>
            <a:r>
              <a:rPr lang="en-US" sz="1200" kern="1200" baseline="30000" dirty="0" smtClean="0">
                <a:solidFill>
                  <a:schemeClr val="tx1"/>
                </a:solidFill>
                <a:effectLst/>
                <a:latin typeface="+mn-lt"/>
                <a:ea typeface="+mn-ea"/>
                <a:cs typeface="+mn-cs"/>
              </a:rPr>
              <a:t>th </a:t>
            </a:r>
            <a:r>
              <a:rPr lang="en-US" sz="1200" kern="1200" dirty="0" smtClean="0">
                <a:solidFill>
                  <a:schemeClr val="tx1"/>
                </a:solidFill>
                <a:effectLst/>
                <a:latin typeface="+mn-lt"/>
                <a:ea typeface="+mn-ea"/>
                <a:cs typeface="+mn-cs"/>
              </a:rPr>
              <a:t>gestational weeks. Blood pressure was measured at least 2 times with a 6 hours interval, and it was confirmed that patient had at least 30 minutes rest before measurement. Gestational age was calculated due to first day of last menstruation period and/or crown-rump length measurement of first trimester ultrasound. Blood samples for complete blood count, PAPP-A and free beta-HCG were collected between 11</a:t>
            </a:r>
            <a:r>
              <a:rPr lang="en-US" sz="1200" kern="1200" baseline="30000" dirty="0" smtClean="0">
                <a:solidFill>
                  <a:schemeClr val="tx1"/>
                </a:solidFill>
                <a:effectLst/>
                <a:latin typeface="+mn-lt"/>
                <a:ea typeface="+mn-ea"/>
                <a:cs typeface="+mn-cs"/>
              </a:rPr>
              <a:t>+0 </a:t>
            </a:r>
            <a:r>
              <a:rPr lang="en-US" sz="1200" kern="1200" dirty="0" smtClean="0">
                <a:solidFill>
                  <a:schemeClr val="tx1"/>
                </a:solidFill>
                <a:effectLst/>
                <a:latin typeface="+mn-lt"/>
                <a:ea typeface="+mn-ea"/>
                <a:cs typeface="+mn-cs"/>
              </a:rPr>
              <a:t>to 13</a:t>
            </a:r>
            <a:r>
              <a:rPr lang="en-US" sz="1200" kern="1200" baseline="30000" dirty="0" smtClean="0">
                <a:solidFill>
                  <a:schemeClr val="tx1"/>
                </a:solidFill>
                <a:effectLst/>
                <a:latin typeface="+mn-lt"/>
                <a:ea typeface="+mn-ea"/>
                <a:cs typeface="+mn-cs"/>
              </a:rPr>
              <a:t>+6</a:t>
            </a:r>
            <a:r>
              <a:rPr lang="en-US" sz="1200" kern="1200" dirty="0" smtClean="0">
                <a:solidFill>
                  <a:schemeClr val="tx1"/>
                </a:solidFill>
                <a:effectLst/>
                <a:latin typeface="+mn-lt"/>
                <a:ea typeface="+mn-ea"/>
                <a:cs typeface="+mn-cs"/>
              </a:rPr>
              <a:t> gestational weeks.</a:t>
            </a:r>
            <a:endParaRPr lang="tr-T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two groups were compared with each other due to their demographic features and obstetric and biochemical results.</a:t>
            </a:r>
            <a:endParaRPr lang="tr-TR" sz="1200" kern="1200" dirty="0" smtClean="0">
              <a:solidFill>
                <a:schemeClr val="tx1"/>
              </a:solidFill>
              <a:effectLst/>
              <a:latin typeface="+mn-lt"/>
              <a:ea typeface="+mn-ea"/>
              <a:cs typeface="+mn-cs"/>
            </a:endParaRPr>
          </a:p>
          <a:p>
            <a:endParaRPr lang="tr-TR" dirty="0"/>
          </a:p>
        </p:txBody>
      </p:sp>
      <p:sp>
        <p:nvSpPr>
          <p:cNvPr id="4" name="Slide Number Placeholder 3"/>
          <p:cNvSpPr>
            <a:spLocks noGrp="1"/>
          </p:cNvSpPr>
          <p:nvPr>
            <p:ph type="sldNum" sz="quarter" idx="10"/>
          </p:nvPr>
        </p:nvSpPr>
        <p:spPr/>
        <p:txBody>
          <a:bodyPr/>
          <a:lstStyle/>
          <a:p>
            <a:fld id="{F6397C73-3B50-4F46-8852-851C097FCDBB}" type="slidenum">
              <a:rPr lang="tr-TR" smtClean="0"/>
              <a:t>4</a:t>
            </a:fld>
            <a:endParaRPr lang="tr-TR"/>
          </a:p>
        </p:txBody>
      </p:sp>
    </p:spTree>
    <p:extLst>
      <p:ext uri="{BB962C8B-B14F-4D97-AF65-F5344CB8AC3E}">
        <p14:creationId xmlns:p14="http://schemas.microsoft.com/office/powerpoint/2010/main" val="3471080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kern="1200" dirty="0" smtClean="0">
                <a:solidFill>
                  <a:schemeClr val="tx1"/>
                </a:solidFill>
                <a:effectLst/>
                <a:latin typeface="+mn-lt"/>
                <a:ea typeface="+mn-ea"/>
                <a:cs typeface="+mn-cs"/>
              </a:rPr>
              <a:t>In total 454 patients' data was analyzed. The mean age was similar for two groups and it was 28.7±3.4 for group 1 and 27.5±3.5 for group 2 patients. The mean gestational weeks at delivery and birth-weight were significantly lower in group 1, comparing to group 2 (37.6±1.1 vs. 40.5±1.5 weeks, p&lt;0.01 and 2845±334 vs. 3320±331 g, p&lt;0.01). Nevertheless there was no statistically difference for gravidity, smoking status and BMI before the pregnancy between two groups</a:t>
            </a:r>
            <a:endParaRPr lang="tr-TR" sz="2800" dirty="0"/>
          </a:p>
        </p:txBody>
      </p:sp>
      <p:sp>
        <p:nvSpPr>
          <p:cNvPr id="4" name="Slide Number Placeholder 3"/>
          <p:cNvSpPr>
            <a:spLocks noGrp="1"/>
          </p:cNvSpPr>
          <p:nvPr>
            <p:ph type="sldNum" sz="quarter" idx="10"/>
          </p:nvPr>
        </p:nvSpPr>
        <p:spPr/>
        <p:txBody>
          <a:bodyPr/>
          <a:lstStyle/>
          <a:p>
            <a:fld id="{F6397C73-3B50-4F46-8852-851C097FCDBB}" type="slidenum">
              <a:rPr lang="tr-TR" smtClean="0"/>
              <a:t>6</a:t>
            </a:fld>
            <a:endParaRPr lang="tr-TR"/>
          </a:p>
        </p:txBody>
      </p:sp>
    </p:spTree>
    <p:extLst>
      <p:ext uri="{BB962C8B-B14F-4D97-AF65-F5344CB8AC3E}">
        <p14:creationId xmlns:p14="http://schemas.microsoft.com/office/powerpoint/2010/main" val="2392934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NRL and PDW were found significantly higher in preeclampsia group comparing to control group (3.96±1.23 vs. 3.22±1.24, p&lt;0.05 and 12.5±2.1 vs. 11.6±1.87, p&lt;0.01). Against those, lymphocyte count was significantly lower in preeclampsia group (1.8±0.49 vs. 2.3±0.79 x10</a:t>
            </a:r>
            <a:r>
              <a:rPr lang="en-US" sz="1200" kern="1200" baseline="30000" dirty="0" smtClean="0">
                <a:solidFill>
                  <a:schemeClr val="tx1"/>
                </a:solidFill>
                <a:effectLst/>
                <a:latin typeface="+mn-lt"/>
                <a:ea typeface="+mn-ea"/>
                <a:cs typeface="+mn-cs"/>
              </a:rPr>
              <a:t>3</a:t>
            </a:r>
            <a:r>
              <a:rPr lang="en-US" sz="1200" kern="1200" dirty="0" smtClean="0">
                <a:solidFill>
                  <a:schemeClr val="tx1"/>
                </a:solidFill>
                <a:effectLst/>
                <a:latin typeface="+mn-lt"/>
                <a:ea typeface="+mn-ea"/>
                <a:cs typeface="+mn-cs"/>
              </a:rPr>
              <a:t>/mm</a:t>
            </a:r>
            <a:r>
              <a:rPr lang="en-US" sz="1200" kern="1200" baseline="30000" dirty="0" smtClean="0">
                <a:solidFill>
                  <a:schemeClr val="tx1"/>
                </a:solidFill>
                <a:effectLst/>
                <a:latin typeface="+mn-lt"/>
                <a:ea typeface="+mn-ea"/>
                <a:cs typeface="+mn-cs"/>
              </a:rPr>
              <a:t>3</a:t>
            </a:r>
            <a:r>
              <a:rPr lang="en-US" sz="1200" kern="1200" dirty="0" smtClean="0">
                <a:solidFill>
                  <a:schemeClr val="tx1"/>
                </a:solidFill>
                <a:effectLst/>
                <a:latin typeface="+mn-lt"/>
                <a:ea typeface="+mn-ea"/>
                <a:cs typeface="+mn-cs"/>
              </a:rPr>
              <a:t>, p&lt;0.01). Furthermore, PAPP-A was found lower in the same group (0.78±0.3 vs. 1.19±0.84 </a:t>
            </a:r>
            <a:r>
              <a:rPr lang="en-US" sz="1200" kern="1200" dirty="0" err="1" smtClean="0">
                <a:solidFill>
                  <a:schemeClr val="tx1"/>
                </a:solidFill>
                <a:effectLst/>
                <a:latin typeface="+mn-lt"/>
                <a:ea typeface="+mn-ea"/>
                <a:cs typeface="+mn-cs"/>
              </a:rPr>
              <a:t>MoM</a:t>
            </a:r>
            <a:r>
              <a:rPr lang="en-US" sz="1200" kern="1200" dirty="0" smtClean="0">
                <a:solidFill>
                  <a:schemeClr val="tx1"/>
                </a:solidFill>
                <a:effectLst/>
                <a:latin typeface="+mn-lt"/>
                <a:ea typeface="+mn-ea"/>
                <a:cs typeface="+mn-cs"/>
              </a:rPr>
              <a:t>, p&lt;0.01). Other CBC parameters as well free b-HCG were found similar in both groups.</a:t>
            </a:r>
            <a:endParaRPr lang="tr-TR"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tr-TR" sz="1200" kern="1200" dirty="0" smtClean="0">
              <a:solidFill>
                <a:schemeClr val="tx1"/>
              </a:solidFill>
              <a:effectLst/>
              <a:latin typeface="+mn-lt"/>
              <a:ea typeface="+mn-ea"/>
              <a:cs typeface="+mn-cs"/>
            </a:endParaRPr>
          </a:p>
          <a:p>
            <a:endParaRPr lang="tr-TR" dirty="0"/>
          </a:p>
        </p:txBody>
      </p:sp>
      <p:sp>
        <p:nvSpPr>
          <p:cNvPr id="4" name="Slide Number Placeholder 3"/>
          <p:cNvSpPr>
            <a:spLocks noGrp="1"/>
          </p:cNvSpPr>
          <p:nvPr>
            <p:ph type="sldNum" sz="quarter" idx="10"/>
          </p:nvPr>
        </p:nvSpPr>
        <p:spPr/>
        <p:txBody>
          <a:bodyPr/>
          <a:lstStyle/>
          <a:p>
            <a:fld id="{F6397C73-3B50-4F46-8852-851C097FCDBB}" type="slidenum">
              <a:rPr lang="tr-TR" smtClean="0"/>
              <a:t>7</a:t>
            </a:fld>
            <a:endParaRPr lang="tr-TR"/>
          </a:p>
        </p:txBody>
      </p:sp>
    </p:spTree>
    <p:extLst>
      <p:ext uri="{BB962C8B-B14F-4D97-AF65-F5344CB8AC3E}">
        <p14:creationId xmlns:p14="http://schemas.microsoft.com/office/powerpoint/2010/main" val="2869295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22584-867A-4785-84FE-20F6040B8205}" type="datetimeFigureOut">
              <a:rPr lang="tr-TR" smtClean="0"/>
              <a:t>17.05.2017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21E926-04C7-4FC1-861C-CCC293307477}" type="slidenum">
              <a:rPr lang="tr-TR" smtClean="0"/>
              <a:t>‹#›</a:t>
            </a:fld>
            <a:endParaRPr lang="tr-TR"/>
          </a:p>
        </p:txBody>
      </p:sp>
    </p:spTree>
    <p:extLst>
      <p:ext uri="{BB962C8B-B14F-4D97-AF65-F5344CB8AC3E}">
        <p14:creationId xmlns:p14="http://schemas.microsoft.com/office/powerpoint/2010/main" val="3414734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22584-867A-4785-84FE-20F6040B8205}" type="datetimeFigureOut">
              <a:rPr lang="tr-TR" smtClean="0"/>
              <a:t>17.05.2017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21E926-04C7-4FC1-861C-CCC293307477}" type="slidenum">
              <a:rPr lang="tr-TR" smtClean="0"/>
              <a:t>‹#›</a:t>
            </a:fld>
            <a:endParaRPr lang="tr-TR"/>
          </a:p>
        </p:txBody>
      </p:sp>
    </p:spTree>
    <p:extLst>
      <p:ext uri="{BB962C8B-B14F-4D97-AF65-F5344CB8AC3E}">
        <p14:creationId xmlns:p14="http://schemas.microsoft.com/office/powerpoint/2010/main" val="1833935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22584-867A-4785-84FE-20F6040B8205}" type="datetimeFigureOut">
              <a:rPr lang="tr-TR" smtClean="0"/>
              <a:t>17.05.2017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21E926-04C7-4FC1-861C-CCC293307477}"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81196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22584-867A-4785-84FE-20F6040B8205}" type="datetimeFigureOut">
              <a:rPr lang="tr-TR" smtClean="0"/>
              <a:t>17.05.2017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21E926-04C7-4FC1-861C-CCC293307477}" type="slidenum">
              <a:rPr lang="tr-TR" smtClean="0"/>
              <a:t>‹#›</a:t>
            </a:fld>
            <a:endParaRPr lang="tr-TR"/>
          </a:p>
        </p:txBody>
      </p:sp>
    </p:spTree>
    <p:extLst>
      <p:ext uri="{BB962C8B-B14F-4D97-AF65-F5344CB8AC3E}">
        <p14:creationId xmlns:p14="http://schemas.microsoft.com/office/powerpoint/2010/main" val="2574892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22584-867A-4785-84FE-20F6040B8205}" type="datetimeFigureOut">
              <a:rPr lang="tr-TR" smtClean="0"/>
              <a:t>17.05.2017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21E926-04C7-4FC1-861C-CCC293307477}"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14973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22584-867A-4785-84FE-20F6040B8205}" type="datetimeFigureOut">
              <a:rPr lang="tr-TR" smtClean="0"/>
              <a:t>17.05.2017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21E926-04C7-4FC1-861C-CCC293307477}" type="slidenum">
              <a:rPr lang="tr-TR" smtClean="0"/>
              <a:t>‹#›</a:t>
            </a:fld>
            <a:endParaRPr lang="tr-TR"/>
          </a:p>
        </p:txBody>
      </p:sp>
    </p:spTree>
    <p:extLst>
      <p:ext uri="{BB962C8B-B14F-4D97-AF65-F5344CB8AC3E}">
        <p14:creationId xmlns:p14="http://schemas.microsoft.com/office/powerpoint/2010/main" val="2297354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22584-867A-4785-84FE-20F6040B8205}" type="datetimeFigureOut">
              <a:rPr lang="tr-TR" smtClean="0"/>
              <a:t>17.05.2017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21E926-04C7-4FC1-861C-CCC293307477}" type="slidenum">
              <a:rPr lang="tr-TR" smtClean="0"/>
              <a:t>‹#›</a:t>
            </a:fld>
            <a:endParaRPr lang="tr-TR"/>
          </a:p>
        </p:txBody>
      </p:sp>
    </p:spTree>
    <p:extLst>
      <p:ext uri="{BB962C8B-B14F-4D97-AF65-F5344CB8AC3E}">
        <p14:creationId xmlns:p14="http://schemas.microsoft.com/office/powerpoint/2010/main" val="3302404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22584-867A-4785-84FE-20F6040B8205}" type="datetimeFigureOut">
              <a:rPr lang="tr-TR" smtClean="0"/>
              <a:t>17.05.2017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21E926-04C7-4FC1-861C-CCC293307477}" type="slidenum">
              <a:rPr lang="tr-TR" smtClean="0"/>
              <a:t>‹#›</a:t>
            </a:fld>
            <a:endParaRPr lang="tr-TR"/>
          </a:p>
        </p:txBody>
      </p:sp>
    </p:spTree>
    <p:extLst>
      <p:ext uri="{BB962C8B-B14F-4D97-AF65-F5344CB8AC3E}">
        <p14:creationId xmlns:p14="http://schemas.microsoft.com/office/powerpoint/2010/main" val="3561808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22584-867A-4785-84FE-20F6040B8205}" type="datetimeFigureOut">
              <a:rPr lang="tr-TR" smtClean="0"/>
              <a:t>17.05.2017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21E926-04C7-4FC1-861C-CCC293307477}" type="slidenum">
              <a:rPr lang="tr-TR" smtClean="0"/>
              <a:t>‹#›</a:t>
            </a:fld>
            <a:endParaRPr lang="tr-TR"/>
          </a:p>
        </p:txBody>
      </p:sp>
    </p:spTree>
    <p:extLst>
      <p:ext uri="{BB962C8B-B14F-4D97-AF65-F5344CB8AC3E}">
        <p14:creationId xmlns:p14="http://schemas.microsoft.com/office/powerpoint/2010/main" val="1156579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22584-867A-4785-84FE-20F6040B8205}" type="datetimeFigureOut">
              <a:rPr lang="tr-TR" smtClean="0"/>
              <a:t>17.05.2017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721E926-04C7-4FC1-861C-CCC293307477}" type="slidenum">
              <a:rPr lang="tr-TR" smtClean="0"/>
              <a:t>‹#›</a:t>
            </a:fld>
            <a:endParaRPr lang="tr-TR"/>
          </a:p>
        </p:txBody>
      </p:sp>
    </p:spTree>
    <p:extLst>
      <p:ext uri="{BB962C8B-B14F-4D97-AF65-F5344CB8AC3E}">
        <p14:creationId xmlns:p14="http://schemas.microsoft.com/office/powerpoint/2010/main" val="394810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E22584-867A-4785-84FE-20F6040B8205}" type="datetimeFigureOut">
              <a:rPr lang="tr-TR" smtClean="0"/>
              <a:t>17.05.2017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721E926-04C7-4FC1-861C-CCC293307477}" type="slidenum">
              <a:rPr lang="tr-TR" smtClean="0"/>
              <a:t>‹#›</a:t>
            </a:fld>
            <a:endParaRPr lang="tr-TR"/>
          </a:p>
        </p:txBody>
      </p:sp>
    </p:spTree>
    <p:extLst>
      <p:ext uri="{BB962C8B-B14F-4D97-AF65-F5344CB8AC3E}">
        <p14:creationId xmlns:p14="http://schemas.microsoft.com/office/powerpoint/2010/main" val="1248156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22584-867A-4785-84FE-20F6040B8205}" type="datetimeFigureOut">
              <a:rPr lang="tr-TR" smtClean="0"/>
              <a:t>17.05.2017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721E926-04C7-4FC1-861C-CCC293307477}" type="slidenum">
              <a:rPr lang="tr-TR" smtClean="0"/>
              <a:t>‹#›</a:t>
            </a:fld>
            <a:endParaRPr lang="tr-TR"/>
          </a:p>
        </p:txBody>
      </p:sp>
    </p:spTree>
    <p:extLst>
      <p:ext uri="{BB962C8B-B14F-4D97-AF65-F5344CB8AC3E}">
        <p14:creationId xmlns:p14="http://schemas.microsoft.com/office/powerpoint/2010/main" val="577455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22584-867A-4785-84FE-20F6040B8205}" type="datetimeFigureOut">
              <a:rPr lang="tr-TR" smtClean="0"/>
              <a:t>17.05.2017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721E926-04C7-4FC1-861C-CCC293307477}" type="slidenum">
              <a:rPr lang="tr-TR" smtClean="0"/>
              <a:t>‹#›</a:t>
            </a:fld>
            <a:endParaRPr lang="tr-TR"/>
          </a:p>
        </p:txBody>
      </p:sp>
    </p:spTree>
    <p:extLst>
      <p:ext uri="{BB962C8B-B14F-4D97-AF65-F5344CB8AC3E}">
        <p14:creationId xmlns:p14="http://schemas.microsoft.com/office/powerpoint/2010/main" val="298496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22584-867A-4785-84FE-20F6040B8205}" type="datetimeFigureOut">
              <a:rPr lang="tr-TR" smtClean="0"/>
              <a:t>17.05.2017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721E926-04C7-4FC1-861C-CCC293307477}" type="slidenum">
              <a:rPr lang="tr-TR" smtClean="0"/>
              <a:t>‹#›</a:t>
            </a:fld>
            <a:endParaRPr lang="tr-TR"/>
          </a:p>
        </p:txBody>
      </p:sp>
    </p:spTree>
    <p:extLst>
      <p:ext uri="{BB962C8B-B14F-4D97-AF65-F5344CB8AC3E}">
        <p14:creationId xmlns:p14="http://schemas.microsoft.com/office/powerpoint/2010/main" val="1400286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22584-867A-4785-84FE-20F6040B8205}" type="datetimeFigureOut">
              <a:rPr lang="tr-TR" smtClean="0"/>
              <a:t>17.05.2017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721E926-04C7-4FC1-861C-CCC293307477}" type="slidenum">
              <a:rPr lang="tr-TR" smtClean="0"/>
              <a:t>‹#›</a:t>
            </a:fld>
            <a:endParaRPr lang="tr-TR"/>
          </a:p>
        </p:txBody>
      </p:sp>
    </p:spTree>
    <p:extLst>
      <p:ext uri="{BB962C8B-B14F-4D97-AF65-F5344CB8AC3E}">
        <p14:creationId xmlns:p14="http://schemas.microsoft.com/office/powerpoint/2010/main" val="2767702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22584-867A-4785-84FE-20F6040B8205}" type="datetimeFigureOut">
              <a:rPr lang="tr-TR" smtClean="0"/>
              <a:t>17.05.2017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721E926-04C7-4FC1-861C-CCC293307477}" type="slidenum">
              <a:rPr lang="tr-TR" smtClean="0"/>
              <a:t>‹#›</a:t>
            </a:fld>
            <a:endParaRPr lang="tr-TR"/>
          </a:p>
        </p:txBody>
      </p:sp>
    </p:spTree>
    <p:extLst>
      <p:ext uri="{BB962C8B-B14F-4D97-AF65-F5344CB8AC3E}">
        <p14:creationId xmlns:p14="http://schemas.microsoft.com/office/powerpoint/2010/main" val="3136649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E22584-867A-4785-84FE-20F6040B8205}" type="datetimeFigureOut">
              <a:rPr lang="tr-TR" smtClean="0"/>
              <a:t>17.05.2017</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721E926-04C7-4FC1-861C-CCC293307477}" type="slidenum">
              <a:rPr lang="tr-TR" smtClean="0"/>
              <a:t>‹#›</a:t>
            </a:fld>
            <a:endParaRPr lang="tr-TR"/>
          </a:p>
        </p:txBody>
      </p:sp>
    </p:spTree>
    <p:extLst>
      <p:ext uri="{BB962C8B-B14F-4D97-AF65-F5344CB8AC3E}">
        <p14:creationId xmlns:p14="http://schemas.microsoft.com/office/powerpoint/2010/main" val="3878259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3" y="270457"/>
            <a:ext cx="8981821" cy="3000776"/>
          </a:xfrm>
        </p:spPr>
        <p:txBody>
          <a:bodyPr>
            <a:noAutofit/>
          </a:bodyPr>
          <a:lstStyle/>
          <a:p>
            <a:r>
              <a:rPr lang="en-US" sz="4400" b="1" dirty="0">
                <a:latin typeface="Arial" panose="020B0604020202020204" pitchFamily="34" charset="0"/>
                <a:cs typeface="Arial" panose="020B0604020202020204" pitchFamily="34" charset="0"/>
              </a:rPr>
              <a:t>Investigation of early </a:t>
            </a:r>
            <a:r>
              <a:rPr lang="tr-TR" sz="4400" b="1" dirty="0" smtClean="0">
                <a:latin typeface="Arial" panose="020B0604020202020204" pitchFamily="34" charset="0"/>
                <a:cs typeface="Arial" panose="020B0604020202020204" pitchFamily="34" charset="0"/>
              </a:rPr>
              <a:t>p</a:t>
            </a:r>
            <a:r>
              <a:rPr lang="en-US" sz="4400" b="1" dirty="0" err="1" smtClean="0">
                <a:latin typeface="Arial" panose="020B0604020202020204" pitchFamily="34" charset="0"/>
                <a:cs typeface="Arial" panose="020B0604020202020204" pitchFamily="34" charset="0"/>
              </a:rPr>
              <a:t>rognostic</a:t>
            </a:r>
            <a:r>
              <a:rPr lang="tr-TR" sz="4400" b="1" dirty="0" smtClean="0">
                <a:latin typeface="Arial" panose="020B0604020202020204" pitchFamily="34" charset="0"/>
                <a:cs typeface="Arial" panose="020B0604020202020204" pitchFamily="34" charset="0"/>
              </a:rPr>
              <a:t/>
            </a:r>
            <a:br>
              <a:rPr lang="tr-TR" sz="4400" b="1" dirty="0" smtClean="0">
                <a:latin typeface="Arial" panose="020B0604020202020204" pitchFamily="34" charset="0"/>
                <a:cs typeface="Arial" panose="020B0604020202020204" pitchFamily="34" charset="0"/>
              </a:rPr>
            </a:br>
            <a:r>
              <a:rPr lang="en-US" sz="4400" b="1" dirty="0" smtClean="0">
                <a:latin typeface="Arial" panose="020B0604020202020204" pitchFamily="34" charset="0"/>
                <a:cs typeface="Arial" panose="020B0604020202020204" pitchFamily="34" charset="0"/>
              </a:rPr>
              <a:t>factors </a:t>
            </a:r>
            <a:r>
              <a:rPr lang="en-US" sz="4400" b="1" dirty="0">
                <a:latin typeface="Arial" panose="020B0604020202020204" pitchFamily="34" charset="0"/>
                <a:cs typeface="Arial" panose="020B0604020202020204" pitchFamily="34" charset="0"/>
              </a:rPr>
              <a:t>in the development of early onset preeclampsia </a:t>
            </a:r>
            <a:r>
              <a:rPr lang="tr-TR" sz="4400" b="1" dirty="0">
                <a:latin typeface="Arial" panose="020B0604020202020204" pitchFamily="34" charset="0"/>
                <a:cs typeface="Arial" panose="020B0604020202020204" pitchFamily="34" charset="0"/>
              </a:rPr>
              <a:t/>
            </a:r>
            <a:br>
              <a:rPr lang="tr-TR" sz="4400" b="1" dirty="0">
                <a:latin typeface="Arial" panose="020B0604020202020204" pitchFamily="34" charset="0"/>
                <a:cs typeface="Arial" panose="020B0604020202020204" pitchFamily="34" charset="0"/>
              </a:rPr>
            </a:br>
            <a:endParaRPr lang="tr-TR" sz="4400" dirty="0"/>
          </a:p>
        </p:txBody>
      </p:sp>
      <p:sp>
        <p:nvSpPr>
          <p:cNvPr id="5" name="Content Placeholder 4"/>
          <p:cNvSpPr>
            <a:spLocks noGrp="1"/>
          </p:cNvSpPr>
          <p:nvPr>
            <p:ph idx="1"/>
          </p:nvPr>
        </p:nvSpPr>
        <p:spPr/>
        <p:txBody>
          <a:bodyPr>
            <a:normAutofit/>
          </a:bodyPr>
          <a:lstStyle/>
          <a:p>
            <a:pPr marL="0" indent="0">
              <a:buNone/>
            </a:pPr>
            <a:endParaRPr lang="tr-TR" sz="4400" b="1" dirty="0">
              <a:latin typeface="Arial" panose="020B0604020202020204" pitchFamily="34" charset="0"/>
              <a:cs typeface="Arial" panose="020B0604020202020204" pitchFamily="34" charset="0"/>
            </a:endParaRPr>
          </a:p>
          <a:p>
            <a:pPr marL="0" indent="0">
              <a:buNone/>
            </a:pPr>
            <a:endParaRPr lang="tr-TR" sz="4400" b="1" dirty="0" smtClean="0">
              <a:latin typeface="Arial" panose="020B0604020202020204" pitchFamily="34" charset="0"/>
              <a:cs typeface="Arial" panose="020B0604020202020204" pitchFamily="34" charset="0"/>
            </a:endParaRPr>
          </a:p>
          <a:p>
            <a:pPr marL="0" indent="0">
              <a:buNone/>
            </a:pPr>
            <a:r>
              <a:rPr lang="tr-TR" sz="4400" b="1" dirty="0" smtClean="0">
                <a:latin typeface="Arial" panose="020B0604020202020204" pitchFamily="34" charset="0"/>
                <a:cs typeface="Arial" panose="020B0604020202020204" pitchFamily="34" charset="0"/>
              </a:rPr>
              <a:t>Nilay Karaca MD</a:t>
            </a:r>
            <a:endParaRPr lang="tr-TR"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5809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Introduction</a:t>
            </a:r>
            <a:endParaRPr lang="tr-TR"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sz="3600" dirty="0">
                <a:latin typeface="Arial" panose="020B0604020202020204" pitchFamily="34" charset="0"/>
                <a:cs typeface="Arial" panose="020B0604020202020204" pitchFamily="34" charset="0"/>
              </a:rPr>
              <a:t>To investigate whether complete blood count parameters of early pregnancy or biochemical markers of first trimester trisomy screening were related to prediction of early onset  preeclampsia or not.</a:t>
            </a:r>
            <a:endParaRPr lang="tr-TR" sz="3600" dirty="0">
              <a:latin typeface="Arial" panose="020B0604020202020204" pitchFamily="34" charset="0"/>
              <a:cs typeface="Arial" panose="020B0604020202020204" pitchFamily="34" charset="0"/>
            </a:endParaRPr>
          </a:p>
          <a:p>
            <a:pPr marL="0" indent="0">
              <a:buNone/>
            </a:pPr>
            <a:endParaRPr lang="tr-TR" dirty="0"/>
          </a:p>
        </p:txBody>
      </p:sp>
    </p:spTree>
    <p:extLst>
      <p:ext uri="{BB962C8B-B14F-4D97-AF65-F5344CB8AC3E}">
        <p14:creationId xmlns:p14="http://schemas.microsoft.com/office/powerpoint/2010/main" val="1819883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210800" cy="1325563"/>
          </a:xfrm>
        </p:spPr>
        <p:txBody>
          <a:bodyPr/>
          <a:lstStyle/>
          <a:p>
            <a:r>
              <a:rPr lang="en-US" b="1" dirty="0" smtClean="0">
                <a:latin typeface="Arial" panose="020B0604020202020204" pitchFamily="34" charset="0"/>
                <a:cs typeface="Arial" panose="020B0604020202020204" pitchFamily="34" charset="0"/>
              </a:rPr>
              <a:t>Material- Methods-</a:t>
            </a:r>
            <a:r>
              <a:rPr lang="tr-TR" b="1" dirty="0" smtClean="0">
                <a:latin typeface="Arial" panose="020B0604020202020204" pitchFamily="34" charset="0"/>
                <a:cs typeface="Arial" panose="020B0604020202020204" pitchFamily="34" charset="0"/>
              </a:rPr>
              <a:t>1</a:t>
            </a:r>
            <a:endParaRPr lang="tr-TR"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42913" y="1262130"/>
            <a:ext cx="10910887" cy="4914833"/>
          </a:xfrm>
        </p:spPr>
        <p:txBody>
          <a:bodyPr>
            <a:noAutofit/>
          </a:bodyPr>
          <a:lstStyle/>
          <a:p>
            <a:r>
              <a:rPr lang="en-US" sz="2400" dirty="0">
                <a:latin typeface="Arial" panose="020B0604020202020204" pitchFamily="34" charset="0"/>
                <a:cs typeface="Arial" panose="020B0604020202020204" pitchFamily="34" charset="0"/>
              </a:rPr>
              <a:t>The group 1 ( n=214) was composed from patients between 18-40 year-old with a single pregnancy that diagnosed with preeclampsia at &lt;34</a:t>
            </a:r>
            <a:r>
              <a:rPr lang="en-US" sz="2400" baseline="30000" dirty="0">
                <a:latin typeface="Arial" panose="020B0604020202020204" pitchFamily="34" charset="0"/>
                <a:cs typeface="Arial" panose="020B0604020202020204" pitchFamily="34" charset="0"/>
              </a:rPr>
              <a:t>th </a:t>
            </a:r>
            <a:r>
              <a:rPr lang="en-US" sz="2400" dirty="0">
                <a:latin typeface="Arial" panose="020B0604020202020204" pitchFamily="34" charset="0"/>
                <a:cs typeface="Arial" panose="020B0604020202020204" pitchFamily="34" charset="0"/>
              </a:rPr>
              <a:t>gestational weeks and had delivery at ≥37</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 weeks of gestation. </a:t>
            </a:r>
            <a:endParaRPr lang="tr-TR" sz="2400" dirty="0" smtClean="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group 2 ( n=240) was control. </a:t>
            </a:r>
            <a:endParaRPr lang="tr-TR" sz="2400" dirty="0" smtClean="0">
              <a:latin typeface="Arial" panose="020B0604020202020204" pitchFamily="34" charset="0"/>
              <a:cs typeface="Arial" panose="020B0604020202020204" pitchFamily="34" charset="0"/>
            </a:endParaRPr>
          </a:p>
          <a:p>
            <a:r>
              <a:rPr lang="tr-TR" sz="2400" dirty="0" smtClean="0">
                <a:latin typeface="Arial" panose="020B0604020202020204" pitchFamily="34" charset="0"/>
                <a:cs typeface="Arial" panose="020B0604020202020204" pitchFamily="34" charset="0"/>
              </a:rPr>
              <a:t>E</a:t>
            </a:r>
            <a:r>
              <a:rPr lang="en-US" sz="2400" dirty="0" err="1" smtClean="0">
                <a:latin typeface="Arial" panose="020B0604020202020204" pitchFamily="34" charset="0"/>
                <a:cs typeface="Arial" panose="020B0604020202020204" pitchFamily="34" charset="0"/>
              </a:rPr>
              <a:t>xclud</a:t>
            </a:r>
            <a:r>
              <a:rPr lang="tr-TR" sz="2400" dirty="0" smtClean="0">
                <a:latin typeface="Arial" panose="020B0604020202020204" pitchFamily="34" charset="0"/>
                <a:cs typeface="Arial" panose="020B0604020202020204" pitchFamily="34" charset="0"/>
              </a:rPr>
              <a:t>ing criteria: </a:t>
            </a:r>
          </a:p>
          <a:p>
            <a:pPr marL="0" indent="0">
              <a:buNone/>
            </a:pP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  G</a:t>
            </a:r>
            <a:r>
              <a:rPr lang="en-US" sz="2400" dirty="0" err="1" smtClean="0">
                <a:latin typeface="Arial" panose="020B0604020202020204" pitchFamily="34" charset="0"/>
                <a:cs typeface="Arial" panose="020B0604020202020204" pitchFamily="34" charset="0"/>
              </a:rPr>
              <a:t>etting</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pregnant by assisted reproductive </a:t>
            </a:r>
            <a:r>
              <a:rPr lang="en-US" sz="2400" dirty="0" smtClean="0">
                <a:latin typeface="Arial" panose="020B0604020202020204" pitchFamily="34" charset="0"/>
                <a:cs typeface="Arial" panose="020B0604020202020204" pitchFamily="34" charset="0"/>
              </a:rPr>
              <a:t>technologies</a:t>
            </a:r>
            <a:endParaRPr lang="tr-TR" sz="2400" dirty="0" smtClean="0">
              <a:latin typeface="Arial" panose="020B0604020202020204" pitchFamily="34" charset="0"/>
              <a:cs typeface="Arial" panose="020B0604020202020204" pitchFamily="34" charset="0"/>
            </a:endParaRPr>
          </a:p>
          <a:p>
            <a:pPr marL="0" indent="0">
              <a:buNone/>
            </a:pP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H</a:t>
            </a:r>
            <a:r>
              <a:rPr lang="en-US" sz="2400" dirty="0" smtClean="0">
                <a:latin typeface="Arial" panose="020B0604020202020204" pitchFamily="34" charset="0"/>
                <a:cs typeface="Arial" panose="020B0604020202020204" pitchFamily="34" charset="0"/>
              </a:rPr>
              <a:t>a</a:t>
            </a:r>
            <a:r>
              <a:rPr lang="tr-TR" sz="2400" dirty="0" smtClean="0">
                <a:latin typeface="Arial" panose="020B0604020202020204" pitchFamily="34" charset="0"/>
                <a:cs typeface="Arial" panose="020B0604020202020204" pitchFamily="34" charset="0"/>
              </a:rPr>
              <a:t>ving</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 body mass index (BMI) &gt;30kg/m</a:t>
            </a:r>
            <a:r>
              <a:rPr lang="en-US" sz="2400" baseline="30000" dirty="0">
                <a:latin typeface="Arial" panose="020B0604020202020204" pitchFamily="34" charset="0"/>
                <a:cs typeface="Arial" panose="020B0604020202020204" pitchFamily="34" charset="0"/>
              </a:rPr>
              <a:t>2</a:t>
            </a:r>
            <a:r>
              <a:rPr lang="en-US" sz="2400" dirty="0" smtClean="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marL="0" indent="0">
              <a:buNone/>
            </a:pP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H</a:t>
            </a:r>
            <a:r>
              <a:rPr lang="en-US" sz="2400" dirty="0" err="1" smtClean="0">
                <a:latin typeface="Arial" panose="020B0604020202020204" pitchFamily="34" charset="0"/>
                <a:cs typeface="Arial" panose="020B0604020202020204" pitchFamily="34" charset="0"/>
              </a:rPr>
              <a:t>istory</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of delivery complicated by chromosomal </a:t>
            </a:r>
            <a:r>
              <a:rPr lang="en-US" sz="2400" dirty="0" smtClean="0">
                <a:latin typeface="Arial" panose="020B0604020202020204" pitchFamily="34" charset="0"/>
                <a:cs typeface="Arial" panose="020B0604020202020204" pitchFamily="34" charset="0"/>
              </a:rPr>
              <a:t>anomalies</a:t>
            </a:r>
            <a:endParaRPr lang="tr-TR" sz="2400" dirty="0" smtClean="0">
              <a:latin typeface="Arial" panose="020B0604020202020204" pitchFamily="34" charset="0"/>
              <a:cs typeface="Arial" panose="020B0604020202020204" pitchFamily="34" charset="0"/>
            </a:endParaRPr>
          </a:p>
          <a:p>
            <a:pPr marL="0" indent="0">
              <a:buNone/>
            </a:pP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  C</a:t>
            </a:r>
            <a:r>
              <a:rPr lang="en-US" sz="2400" dirty="0" err="1" smtClean="0">
                <a:latin typeface="Arial" panose="020B0604020202020204" pitchFamily="34" charset="0"/>
                <a:cs typeface="Arial" panose="020B0604020202020204" pitchFamily="34" charset="0"/>
              </a:rPr>
              <a:t>urrent</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or previous medical </a:t>
            </a:r>
            <a:r>
              <a:rPr lang="en-US" sz="2400" dirty="0" smtClean="0">
                <a:latin typeface="Arial" panose="020B0604020202020204" pitchFamily="34" charset="0"/>
                <a:cs typeface="Arial" panose="020B0604020202020204" pitchFamily="34" charset="0"/>
              </a:rPr>
              <a:t>problems</a:t>
            </a:r>
            <a:endParaRPr lang="tr-TR" sz="2400" dirty="0" smtClean="0">
              <a:latin typeface="Arial" panose="020B0604020202020204" pitchFamily="34" charset="0"/>
              <a:cs typeface="Arial" panose="020B0604020202020204" pitchFamily="34" charset="0"/>
            </a:endParaRPr>
          </a:p>
          <a:p>
            <a:pPr marL="0" indent="0">
              <a:buNone/>
            </a:pP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M</a:t>
            </a:r>
            <a:r>
              <a:rPr lang="en-US" sz="2400" dirty="0" err="1" smtClean="0">
                <a:latin typeface="Arial" panose="020B0604020202020204" pitchFamily="34" charset="0"/>
                <a:cs typeface="Arial" panose="020B0604020202020204" pitchFamily="34" charset="0"/>
              </a:rPr>
              <a:t>ultiple</a:t>
            </a:r>
            <a:r>
              <a:rPr lang="en-US" sz="2400" dirty="0" smtClean="0">
                <a:latin typeface="Arial" panose="020B0604020202020204" pitchFamily="34" charset="0"/>
                <a:cs typeface="Arial" panose="020B0604020202020204" pitchFamily="34" charset="0"/>
              </a:rPr>
              <a:t> pregnancies</a:t>
            </a:r>
            <a:endParaRPr lang="tr-TR" sz="2400" dirty="0" smtClean="0">
              <a:latin typeface="Arial" panose="020B0604020202020204" pitchFamily="34" charset="0"/>
              <a:cs typeface="Arial" panose="020B0604020202020204" pitchFamily="34" charset="0"/>
            </a:endParaRPr>
          </a:p>
          <a:p>
            <a:pPr marL="0" indent="0">
              <a:buNone/>
            </a:pP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P</a:t>
            </a:r>
            <a:r>
              <a:rPr lang="en-US" sz="2400" dirty="0" err="1" smtClean="0">
                <a:latin typeface="Arial" panose="020B0604020202020204" pitchFamily="34" charset="0"/>
                <a:cs typeface="Arial" panose="020B0604020202020204" pitchFamily="34" charset="0"/>
              </a:rPr>
              <a:t>atients</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who had vaginal bleeding at antenatal </a:t>
            </a:r>
            <a:r>
              <a:rPr lang="en-US" sz="2400" dirty="0" smtClean="0">
                <a:latin typeface="Arial" panose="020B0604020202020204" pitchFamily="34" charset="0"/>
                <a:cs typeface="Arial" panose="020B0604020202020204" pitchFamily="34" charset="0"/>
              </a:rPr>
              <a:t>period</a:t>
            </a:r>
            <a:endParaRPr lang="tr-TR" sz="2400" dirty="0" smtClean="0">
              <a:latin typeface="Arial" panose="020B0604020202020204" pitchFamily="34" charset="0"/>
              <a:cs typeface="Arial" panose="020B0604020202020204" pitchFamily="34" charset="0"/>
            </a:endParaRPr>
          </a:p>
          <a:p>
            <a:pPr marL="0" indent="0">
              <a:buNone/>
            </a:pPr>
            <a:r>
              <a:rPr lang="tr-TR" sz="2400" dirty="0">
                <a:latin typeface="Arial" panose="020B0604020202020204" pitchFamily="34" charset="0"/>
                <a:cs typeface="Arial" panose="020B0604020202020204" pitchFamily="34" charset="0"/>
              </a:rPr>
              <a:t> </a:t>
            </a:r>
            <a:r>
              <a:rPr lang="tr-TR" sz="2400" dirty="0" smtClean="0">
                <a:latin typeface="Arial" panose="020B0604020202020204" pitchFamily="34" charset="0"/>
                <a:cs typeface="Arial" panose="020B0604020202020204" pitchFamily="34" charset="0"/>
              </a:rPr>
              <a:t>  H</a:t>
            </a:r>
            <a:r>
              <a:rPr lang="en-US" sz="2400" dirty="0" err="1" smtClean="0">
                <a:latin typeface="Arial" panose="020B0604020202020204" pitchFamily="34" charset="0"/>
                <a:cs typeface="Arial" panose="020B0604020202020204" pitchFamily="34" charset="0"/>
              </a:rPr>
              <a:t>istory</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of preterm delivery </a:t>
            </a:r>
            <a:r>
              <a:rPr lang="tr-TR" sz="2400" dirty="0" smtClean="0">
                <a:latin typeface="Arial" panose="020B0604020202020204" pitchFamily="34" charset="0"/>
                <a:cs typeface="Arial" panose="020B0604020202020204" pitchFamily="34" charset="0"/>
              </a:rPr>
              <a:t> </a:t>
            </a: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1456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Material- </a:t>
            </a:r>
            <a:r>
              <a:rPr lang="en-US" b="1" dirty="0" smtClean="0">
                <a:latin typeface="Arial" panose="020B0604020202020204" pitchFamily="34" charset="0"/>
                <a:cs typeface="Arial" panose="020B0604020202020204" pitchFamily="34" charset="0"/>
              </a:rPr>
              <a:t>Methods-</a:t>
            </a:r>
            <a:r>
              <a:rPr lang="tr-TR" b="1" dirty="0" smtClean="0">
                <a:latin typeface="Arial" panose="020B0604020202020204" pitchFamily="34" charset="0"/>
                <a:cs typeface="Arial" panose="020B0604020202020204" pitchFamily="34" charset="0"/>
              </a:rPr>
              <a:t>2</a:t>
            </a:r>
            <a:endParaRPr lang="tr-TR" dirty="0"/>
          </a:p>
        </p:txBody>
      </p:sp>
      <p:sp>
        <p:nvSpPr>
          <p:cNvPr id="3" name="Content Placeholder 2"/>
          <p:cNvSpPr>
            <a:spLocks noGrp="1"/>
          </p:cNvSpPr>
          <p:nvPr>
            <p:ph idx="1"/>
          </p:nvPr>
        </p:nvSpPr>
        <p:spPr>
          <a:xfrm>
            <a:off x="677334" y="1313645"/>
            <a:ext cx="8596668" cy="4727717"/>
          </a:xfrm>
        </p:spPr>
        <p:txBody>
          <a:bodyPr>
            <a:normAutofit/>
          </a:bodyPr>
          <a:lstStyle/>
          <a:p>
            <a:r>
              <a:rPr lang="en-US" sz="2800" dirty="0">
                <a:latin typeface="Arial" panose="020B0604020202020204" pitchFamily="34" charset="0"/>
                <a:cs typeface="Arial" panose="020B0604020202020204" pitchFamily="34" charset="0"/>
              </a:rPr>
              <a:t>Preeclampsia for a pregnancy is defined as having a systolic blood pressure ≥140 and diastolic blood pressure ≥90 as well proteinuria  after 20</a:t>
            </a:r>
            <a:r>
              <a:rPr lang="en-US" sz="2800" baseline="30000" dirty="0">
                <a:latin typeface="Arial" panose="020B0604020202020204" pitchFamily="34" charset="0"/>
                <a:cs typeface="Arial" panose="020B0604020202020204" pitchFamily="34" charset="0"/>
              </a:rPr>
              <a:t>th </a:t>
            </a:r>
            <a:r>
              <a:rPr lang="en-US" sz="2800" dirty="0">
                <a:latin typeface="Arial" panose="020B0604020202020204" pitchFamily="34" charset="0"/>
                <a:cs typeface="Arial" panose="020B0604020202020204" pitchFamily="34" charset="0"/>
              </a:rPr>
              <a:t>gestational </a:t>
            </a:r>
            <a:r>
              <a:rPr lang="en-US" sz="2800" dirty="0" smtClean="0">
                <a:latin typeface="Arial" panose="020B0604020202020204" pitchFamily="34" charset="0"/>
                <a:cs typeface="Arial" panose="020B0604020202020204" pitchFamily="34" charset="0"/>
              </a:rPr>
              <a:t>weeks</a:t>
            </a:r>
            <a:endParaRPr lang="tr-TR" sz="2800" dirty="0" smtClean="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Blood samples for complete blood count, PAPP-A and free beta-HCG were collected </a:t>
            </a:r>
            <a:r>
              <a:rPr lang="en-US" sz="2800" dirty="0" smtClean="0">
                <a:latin typeface="Arial" panose="020B0604020202020204" pitchFamily="34" charset="0"/>
                <a:cs typeface="Arial" panose="020B0604020202020204" pitchFamily="34" charset="0"/>
              </a:rPr>
              <a:t>between</a:t>
            </a:r>
            <a:r>
              <a:rPr lang="tr-TR"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11</a:t>
            </a:r>
            <a:r>
              <a:rPr lang="en-US" sz="2800" baseline="30000" dirty="0">
                <a:latin typeface="Arial" panose="020B0604020202020204" pitchFamily="34" charset="0"/>
                <a:cs typeface="Arial" panose="020B0604020202020204" pitchFamily="34" charset="0"/>
              </a:rPr>
              <a:t>+0 </a:t>
            </a:r>
            <a:r>
              <a:rPr lang="en-US" sz="2800" dirty="0">
                <a:latin typeface="Arial" panose="020B0604020202020204" pitchFamily="34" charset="0"/>
                <a:cs typeface="Arial" panose="020B0604020202020204" pitchFamily="34" charset="0"/>
              </a:rPr>
              <a:t>to 13</a:t>
            </a:r>
            <a:r>
              <a:rPr lang="en-US" sz="2800" baseline="30000" dirty="0">
                <a:latin typeface="Arial" panose="020B0604020202020204" pitchFamily="34" charset="0"/>
                <a:cs typeface="Arial" panose="020B0604020202020204" pitchFamily="34" charset="0"/>
              </a:rPr>
              <a:t>+6</a:t>
            </a:r>
            <a:r>
              <a:rPr lang="en-US" sz="2800" dirty="0">
                <a:latin typeface="Arial" panose="020B0604020202020204" pitchFamily="34" charset="0"/>
                <a:cs typeface="Arial" panose="020B0604020202020204" pitchFamily="34" charset="0"/>
              </a:rPr>
              <a:t> gestational weeks</a:t>
            </a:r>
            <a:r>
              <a:rPr lang="en-US" sz="2800" dirty="0" smtClean="0">
                <a:latin typeface="Arial" panose="020B0604020202020204" pitchFamily="34" charset="0"/>
                <a:cs typeface="Arial" panose="020B0604020202020204" pitchFamily="34" charset="0"/>
              </a:rPr>
              <a:t>.</a:t>
            </a:r>
            <a:endParaRPr lang="tr-TR"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two groups were compared with each other due to their demographic features and obstetric and biochemical results.</a:t>
            </a:r>
            <a:endParaRPr lang="tr-TR" sz="2800" dirty="0">
              <a:latin typeface="Arial" panose="020B0604020202020204" pitchFamily="34" charset="0"/>
              <a:cs typeface="Arial" panose="020B0604020202020204" pitchFamily="34" charset="0"/>
            </a:endParaRPr>
          </a:p>
          <a:p>
            <a:pPr marL="0" indent="0">
              <a:buNone/>
            </a:pP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3249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  </a:t>
            </a:r>
            <a:r>
              <a:rPr lang="en-US" sz="4400" dirty="0" smtClean="0">
                <a:latin typeface="Arial" panose="020B0604020202020204" pitchFamily="34" charset="0"/>
                <a:cs typeface="Arial" panose="020B0604020202020204" pitchFamily="34" charset="0"/>
              </a:rPr>
              <a:t>Results</a:t>
            </a:r>
            <a:endParaRPr lang="tr-TR"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352283"/>
            <a:ext cx="8596668" cy="5331852"/>
          </a:xfrm>
        </p:spPr>
        <p:txBody>
          <a:bodyPr>
            <a:normAutofit/>
          </a:bodyPr>
          <a:lstStyle/>
          <a:p>
            <a:r>
              <a:rPr lang="en-US" sz="3200" dirty="0">
                <a:latin typeface="Arial" panose="020B0604020202020204" pitchFamily="34" charset="0"/>
                <a:cs typeface="Arial" panose="020B0604020202020204" pitchFamily="34" charset="0"/>
              </a:rPr>
              <a:t>The mean gestational weeks at delivery and birth-weight were significantly lower in group 1, comparing to group 2 . </a:t>
            </a:r>
            <a:endParaRPr lang="tr-TR"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NL</a:t>
            </a:r>
            <a:r>
              <a:rPr lang="tr-TR" sz="3200" dirty="0" smtClean="0">
                <a:latin typeface="Arial" panose="020B0604020202020204" pitchFamily="34" charset="0"/>
                <a:cs typeface="Arial" panose="020B0604020202020204" pitchFamily="34" charset="0"/>
              </a:rPr>
              <a:t>R</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and PDW were found significantly higher in preeclampsia group comparing to control </a:t>
            </a:r>
            <a:r>
              <a:rPr lang="en-US" sz="3200" dirty="0" smtClean="0">
                <a:latin typeface="Arial" panose="020B0604020202020204" pitchFamily="34" charset="0"/>
                <a:cs typeface="Arial" panose="020B0604020202020204" pitchFamily="34" charset="0"/>
              </a:rPr>
              <a:t>group.   </a:t>
            </a:r>
            <a:endParaRPr lang="tr-TR"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Lymphocyte </a:t>
            </a:r>
            <a:r>
              <a:rPr lang="en-US" sz="3200" dirty="0">
                <a:latin typeface="Arial" panose="020B0604020202020204" pitchFamily="34" charset="0"/>
                <a:cs typeface="Arial" panose="020B0604020202020204" pitchFamily="34" charset="0"/>
              </a:rPr>
              <a:t>count was significantly lower in preeclampsia </a:t>
            </a:r>
            <a:r>
              <a:rPr lang="en-US" sz="3200" dirty="0" smtClean="0">
                <a:latin typeface="Arial" panose="020B0604020202020204" pitchFamily="34" charset="0"/>
                <a:cs typeface="Arial" panose="020B0604020202020204" pitchFamily="34" charset="0"/>
              </a:rPr>
              <a:t>group.</a:t>
            </a:r>
            <a:endParaRPr lang="tr-TR" sz="3200" dirty="0" smtClean="0">
              <a:latin typeface="Arial" panose="020B0604020202020204" pitchFamily="34" charset="0"/>
              <a:cs typeface="Arial" panose="020B0604020202020204" pitchFamily="34" charset="0"/>
            </a:endParaRPr>
          </a:p>
          <a:p>
            <a:r>
              <a:rPr lang="en-US" sz="3200" dirty="0" smtClean="0">
                <a:latin typeface="Arial" panose="020B0604020202020204" pitchFamily="34" charset="0"/>
                <a:cs typeface="Arial" panose="020B0604020202020204" pitchFamily="34" charset="0"/>
              </a:rPr>
              <a:t>PAPP-A </a:t>
            </a:r>
            <a:r>
              <a:rPr lang="en-US" sz="3200" dirty="0">
                <a:latin typeface="Arial" panose="020B0604020202020204" pitchFamily="34" charset="0"/>
                <a:cs typeface="Arial" panose="020B0604020202020204" pitchFamily="34" charset="0"/>
              </a:rPr>
              <a:t>was found lower in the same group . </a:t>
            </a:r>
            <a:endParaRPr lang="tr-TR" sz="3200" dirty="0">
              <a:latin typeface="Arial" panose="020B0604020202020204" pitchFamily="34" charset="0"/>
              <a:cs typeface="Arial" panose="020B0604020202020204" pitchFamily="34" charset="0"/>
            </a:endParaRPr>
          </a:p>
          <a:p>
            <a:pPr marL="0" indent="0">
              <a:buNone/>
            </a:pP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2676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00013"/>
            <a:ext cx="10515600" cy="828675"/>
          </a:xfrm>
        </p:spPr>
        <p:txBody>
          <a:bodyPr>
            <a:normAutofit/>
          </a:bodyPr>
          <a:lstStyle/>
          <a:p>
            <a:r>
              <a:rPr lang="en-US" sz="3600" dirty="0">
                <a:latin typeface="Arial" panose="020B0604020202020204" pitchFamily="34" charset="0"/>
                <a:cs typeface="Arial" panose="020B0604020202020204" pitchFamily="34" charset="0"/>
              </a:rPr>
              <a:t>Demographic and obstetric features of two groups </a:t>
            </a:r>
            <a:endParaRPr lang="tr-TR" sz="3600"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48062011"/>
              </p:ext>
            </p:extLst>
          </p:nvPr>
        </p:nvGraphicFramePr>
        <p:xfrm>
          <a:off x="838200" y="1007145"/>
          <a:ext cx="10515599" cy="5850855"/>
        </p:xfrm>
        <a:graphic>
          <a:graphicData uri="http://schemas.openxmlformats.org/drawingml/2006/table">
            <a:tbl>
              <a:tblPr>
                <a:tableStyleId>{5C22544A-7EE6-4342-B048-85BDC9FD1C3A}</a:tableStyleId>
              </a:tblPr>
              <a:tblGrid>
                <a:gridCol w="2472795"/>
                <a:gridCol w="2772564"/>
                <a:gridCol w="2623272"/>
                <a:gridCol w="2646968"/>
              </a:tblGrid>
              <a:tr h="649706">
                <a:tc>
                  <a:txBody>
                    <a:bodyPr/>
                    <a:lstStyle/>
                    <a:p>
                      <a:pPr algn="just">
                        <a:spcBef>
                          <a:spcPts val="1200"/>
                        </a:spcBef>
                        <a:spcAft>
                          <a:spcPts val="0"/>
                        </a:spcAft>
                      </a:pPr>
                      <a:r>
                        <a:rPr lang="en-US" sz="2800" kern="50" dirty="0">
                          <a:effectLst/>
                          <a:latin typeface="Arial" panose="020B0604020202020204" pitchFamily="34" charset="0"/>
                          <a:cs typeface="Arial" panose="020B0604020202020204" pitchFamily="34" charset="0"/>
                        </a:rPr>
                        <a:t> </a:t>
                      </a:r>
                      <a:endParaRPr lang="tr-TR" sz="2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Group 1 (n=214)</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dirty="0" smtClean="0">
                          <a:effectLst/>
                          <a:latin typeface="Arial" panose="020B0604020202020204" pitchFamily="34" charset="0"/>
                          <a:cs typeface="Arial" panose="020B0604020202020204" pitchFamily="34" charset="0"/>
                        </a:rPr>
                        <a:t>Group</a:t>
                      </a:r>
                      <a:r>
                        <a:rPr lang="tr-TR" sz="2800" kern="50" dirty="0" smtClean="0">
                          <a:effectLst/>
                          <a:latin typeface="Arial" panose="020B0604020202020204" pitchFamily="34" charset="0"/>
                          <a:cs typeface="Arial" panose="020B0604020202020204" pitchFamily="34" charset="0"/>
                        </a:rPr>
                        <a:t>2</a:t>
                      </a:r>
                      <a:r>
                        <a:rPr lang="en-US" sz="2800" kern="50" dirty="0" smtClean="0">
                          <a:effectLst/>
                          <a:latin typeface="Arial" panose="020B0604020202020204" pitchFamily="34" charset="0"/>
                          <a:cs typeface="Arial" panose="020B0604020202020204" pitchFamily="34" charset="0"/>
                        </a:rPr>
                        <a:t>(n=240</a:t>
                      </a:r>
                      <a:r>
                        <a:rPr lang="en-US" sz="2800" kern="50" dirty="0">
                          <a:effectLst/>
                          <a:latin typeface="Arial" panose="020B0604020202020204" pitchFamily="34" charset="0"/>
                          <a:cs typeface="Arial" panose="020B0604020202020204" pitchFamily="34" charset="0"/>
                        </a:rPr>
                        <a:t>)</a:t>
                      </a:r>
                      <a:endParaRPr lang="tr-TR" sz="2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p-value</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807957">
                <a:tc>
                  <a:txBody>
                    <a:bodyPr/>
                    <a:lstStyle/>
                    <a:p>
                      <a:pPr algn="just">
                        <a:spcBef>
                          <a:spcPts val="1200"/>
                        </a:spcBef>
                        <a:spcAft>
                          <a:spcPts val="0"/>
                        </a:spcAft>
                      </a:pPr>
                      <a:r>
                        <a:rPr lang="tr-TR" sz="2800" kern="50" dirty="0" smtClean="0">
                          <a:effectLst/>
                          <a:latin typeface="Arial" panose="020B0604020202020204" pitchFamily="34" charset="0"/>
                          <a:cs typeface="Arial" panose="020B0604020202020204" pitchFamily="34" charset="0"/>
                        </a:rPr>
                        <a:t>M</a:t>
                      </a:r>
                      <a:r>
                        <a:rPr lang="en-US" sz="2800" kern="50" dirty="0" err="1" smtClean="0">
                          <a:effectLst/>
                          <a:latin typeface="Arial" panose="020B0604020202020204" pitchFamily="34" charset="0"/>
                          <a:cs typeface="Arial" panose="020B0604020202020204" pitchFamily="34" charset="0"/>
                        </a:rPr>
                        <a:t>aternal</a:t>
                      </a:r>
                      <a:r>
                        <a:rPr lang="tr-TR" sz="2800" kern="50" baseline="0" dirty="0" smtClean="0">
                          <a:effectLst/>
                          <a:latin typeface="Arial" panose="020B0604020202020204" pitchFamily="34" charset="0"/>
                          <a:cs typeface="Arial" panose="020B0604020202020204" pitchFamily="34" charset="0"/>
                        </a:rPr>
                        <a:t> </a:t>
                      </a:r>
                      <a:r>
                        <a:rPr lang="en-US" sz="2800" kern="50" dirty="0" smtClean="0">
                          <a:effectLst/>
                          <a:latin typeface="Arial" panose="020B0604020202020204" pitchFamily="34" charset="0"/>
                          <a:cs typeface="Arial" panose="020B0604020202020204" pitchFamily="34" charset="0"/>
                        </a:rPr>
                        <a:t>age </a:t>
                      </a:r>
                      <a:r>
                        <a:rPr lang="en-US" sz="2800" kern="50" dirty="0">
                          <a:effectLst/>
                          <a:latin typeface="Arial" panose="020B0604020202020204" pitchFamily="34" charset="0"/>
                          <a:cs typeface="Arial" panose="020B0604020202020204" pitchFamily="34" charset="0"/>
                        </a:rPr>
                        <a:t>(years)</a:t>
                      </a:r>
                      <a:endParaRPr lang="tr-TR" sz="2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28.7±3.4</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27.5±3.5</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0.98</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507229">
                <a:tc>
                  <a:txBody>
                    <a:bodyPr/>
                    <a:lstStyle/>
                    <a:p>
                      <a:pPr algn="just">
                        <a:spcBef>
                          <a:spcPts val="1200"/>
                        </a:spcBef>
                        <a:spcAft>
                          <a:spcPts val="0"/>
                        </a:spcAft>
                      </a:pPr>
                      <a:r>
                        <a:rPr lang="tr-TR" sz="2800" kern="50" dirty="0" smtClean="0">
                          <a:effectLst/>
                          <a:latin typeface="Arial" panose="020B0604020202020204" pitchFamily="34" charset="0"/>
                          <a:cs typeface="Arial" panose="020B0604020202020204" pitchFamily="34" charset="0"/>
                        </a:rPr>
                        <a:t>G</a:t>
                      </a:r>
                      <a:r>
                        <a:rPr lang="en-US" sz="2800" kern="50" dirty="0" err="1" smtClean="0">
                          <a:effectLst/>
                          <a:latin typeface="Arial" panose="020B0604020202020204" pitchFamily="34" charset="0"/>
                          <a:cs typeface="Arial" panose="020B0604020202020204" pitchFamily="34" charset="0"/>
                        </a:rPr>
                        <a:t>ravidity</a:t>
                      </a:r>
                      <a:endParaRPr lang="tr-TR" sz="2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2(1-3)</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1(0-2)</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0.13</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807957">
                <a:tc>
                  <a:txBody>
                    <a:bodyPr/>
                    <a:lstStyle/>
                    <a:p>
                      <a:pPr algn="just">
                        <a:spcBef>
                          <a:spcPts val="1200"/>
                        </a:spcBef>
                        <a:spcAft>
                          <a:spcPts val="0"/>
                        </a:spcAft>
                      </a:pPr>
                      <a:r>
                        <a:rPr lang="tr-TR" sz="2800" kern="50" dirty="0" smtClean="0">
                          <a:effectLst/>
                          <a:latin typeface="Arial" panose="020B0604020202020204" pitchFamily="34" charset="0"/>
                          <a:cs typeface="Arial" panose="020B0604020202020204" pitchFamily="34" charset="0"/>
                        </a:rPr>
                        <a:t>S</a:t>
                      </a:r>
                      <a:r>
                        <a:rPr lang="en-US" sz="2800" kern="50" dirty="0" err="1" smtClean="0">
                          <a:effectLst/>
                          <a:latin typeface="Arial" panose="020B0604020202020204" pitchFamily="34" charset="0"/>
                          <a:cs typeface="Arial" panose="020B0604020202020204" pitchFamily="34" charset="0"/>
                        </a:rPr>
                        <a:t>moking</a:t>
                      </a:r>
                      <a:r>
                        <a:rPr lang="en-US" sz="2800" kern="50" dirty="0" smtClean="0">
                          <a:effectLst/>
                          <a:latin typeface="Arial" panose="020B0604020202020204" pitchFamily="34" charset="0"/>
                          <a:cs typeface="Arial" panose="020B0604020202020204" pitchFamily="34" charset="0"/>
                        </a:rPr>
                        <a:t> </a:t>
                      </a:r>
                      <a:r>
                        <a:rPr lang="en-US" sz="2800" kern="50" dirty="0">
                          <a:effectLst/>
                          <a:latin typeface="Arial" panose="020B0604020202020204" pitchFamily="34" charset="0"/>
                          <a:cs typeface="Arial" panose="020B0604020202020204" pitchFamily="34" charset="0"/>
                        </a:rPr>
                        <a:t>status</a:t>
                      </a:r>
                      <a:endParaRPr lang="tr-TR" sz="2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dirty="0">
                          <a:effectLst/>
                          <a:latin typeface="Arial" panose="020B0604020202020204" pitchFamily="34" charset="0"/>
                          <a:cs typeface="Arial" panose="020B0604020202020204" pitchFamily="34" charset="0"/>
                        </a:rPr>
                        <a:t>7 (3.2%)</a:t>
                      </a:r>
                      <a:endParaRPr lang="tr-TR" sz="2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8 (3.4%)</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0.90</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1615914">
                <a:tc>
                  <a:txBody>
                    <a:bodyPr/>
                    <a:lstStyle/>
                    <a:p>
                      <a:pPr algn="just">
                        <a:spcBef>
                          <a:spcPts val="1200"/>
                        </a:spcBef>
                        <a:spcAft>
                          <a:spcPts val="0"/>
                        </a:spcAft>
                      </a:pPr>
                      <a:r>
                        <a:rPr lang="tr-TR" sz="2800" kern="50" dirty="0" smtClean="0">
                          <a:effectLst/>
                          <a:latin typeface="Arial" panose="020B0604020202020204" pitchFamily="34" charset="0"/>
                          <a:cs typeface="Arial" panose="020B0604020202020204" pitchFamily="34" charset="0"/>
                        </a:rPr>
                        <a:t>G</a:t>
                      </a:r>
                      <a:r>
                        <a:rPr lang="en-US" sz="2800" kern="50" dirty="0" err="1" smtClean="0">
                          <a:effectLst/>
                          <a:latin typeface="Arial" panose="020B0604020202020204" pitchFamily="34" charset="0"/>
                          <a:cs typeface="Arial" panose="020B0604020202020204" pitchFamily="34" charset="0"/>
                        </a:rPr>
                        <a:t>estational</a:t>
                      </a:r>
                      <a:r>
                        <a:rPr lang="en-US" sz="2800" kern="50" dirty="0" smtClean="0">
                          <a:effectLst/>
                          <a:latin typeface="Arial" panose="020B0604020202020204" pitchFamily="34" charset="0"/>
                          <a:cs typeface="Arial" panose="020B0604020202020204" pitchFamily="34" charset="0"/>
                        </a:rPr>
                        <a:t> weeks</a:t>
                      </a:r>
                      <a:r>
                        <a:rPr lang="tr-TR" sz="2800" kern="50" baseline="0" dirty="0" smtClean="0">
                          <a:effectLst/>
                          <a:latin typeface="Arial" panose="020B0604020202020204" pitchFamily="34" charset="0"/>
                          <a:cs typeface="Arial" panose="020B0604020202020204" pitchFamily="34" charset="0"/>
                        </a:rPr>
                        <a:t> </a:t>
                      </a:r>
                      <a:r>
                        <a:rPr lang="en-US" sz="2800" kern="50" dirty="0" smtClean="0">
                          <a:effectLst/>
                          <a:latin typeface="Arial" panose="020B0604020202020204" pitchFamily="34" charset="0"/>
                          <a:cs typeface="Arial" panose="020B0604020202020204" pitchFamily="34" charset="0"/>
                        </a:rPr>
                        <a:t>at </a:t>
                      </a:r>
                      <a:r>
                        <a:rPr lang="en-US" sz="2800" kern="50" dirty="0">
                          <a:effectLst/>
                          <a:latin typeface="Arial" panose="020B0604020202020204" pitchFamily="34" charset="0"/>
                          <a:cs typeface="Arial" panose="020B0604020202020204" pitchFamily="34" charset="0"/>
                        </a:rPr>
                        <a:t>delivery (weeks)</a:t>
                      </a:r>
                      <a:endParaRPr lang="tr-TR" sz="2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dirty="0">
                          <a:effectLst/>
                          <a:latin typeface="Arial" panose="020B0604020202020204" pitchFamily="34" charset="0"/>
                          <a:cs typeface="Arial" panose="020B0604020202020204" pitchFamily="34" charset="0"/>
                        </a:rPr>
                        <a:t>37.6±1.1</a:t>
                      </a:r>
                      <a:endParaRPr lang="tr-TR" sz="2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40.5±1.5</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b="1" kern="50" dirty="0">
                          <a:effectLst/>
                          <a:latin typeface="Arial" panose="020B0604020202020204" pitchFamily="34" charset="0"/>
                          <a:cs typeface="Arial" panose="020B0604020202020204" pitchFamily="34" charset="0"/>
                        </a:rPr>
                        <a:t>&lt;0.01</a:t>
                      </a:r>
                      <a:endParaRPr lang="tr-TR" sz="2800" b="1"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403979">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BMI (kg/m</a:t>
                      </a:r>
                      <a:r>
                        <a:rPr lang="en-US" sz="2800" kern="50" baseline="30000">
                          <a:effectLst/>
                          <a:latin typeface="Arial" panose="020B0604020202020204" pitchFamily="34" charset="0"/>
                          <a:cs typeface="Arial" panose="020B0604020202020204" pitchFamily="34" charset="0"/>
                        </a:rPr>
                        <a:t>2</a:t>
                      </a:r>
                      <a:r>
                        <a:rPr lang="en-US" sz="2800" kern="50">
                          <a:effectLst/>
                          <a:latin typeface="Arial" panose="020B0604020202020204" pitchFamily="34" charset="0"/>
                          <a:cs typeface="Arial" panose="020B0604020202020204" pitchFamily="34" charset="0"/>
                        </a:rPr>
                        <a:t>)</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22.9±3.2</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22.7±3.5</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0.09</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807957">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Birth weight (g)</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2845±334</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kern="50">
                          <a:effectLst/>
                          <a:latin typeface="Arial" panose="020B0604020202020204" pitchFamily="34" charset="0"/>
                          <a:cs typeface="Arial" panose="020B0604020202020204" pitchFamily="34" charset="0"/>
                        </a:rPr>
                        <a:t>3320±331</a:t>
                      </a:r>
                      <a:endParaRPr lang="tr-TR" sz="2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Bef>
                          <a:spcPts val="1200"/>
                        </a:spcBef>
                        <a:spcAft>
                          <a:spcPts val="0"/>
                        </a:spcAft>
                      </a:pPr>
                      <a:r>
                        <a:rPr lang="en-US" sz="2800" b="1" kern="50" dirty="0">
                          <a:effectLst/>
                          <a:latin typeface="Arial" panose="020B0604020202020204" pitchFamily="34" charset="0"/>
                          <a:cs typeface="Arial" panose="020B0604020202020204" pitchFamily="34" charset="0"/>
                        </a:rPr>
                        <a:t>&lt;0.01</a:t>
                      </a:r>
                      <a:endParaRPr lang="tr-TR" sz="2800" b="1"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2456768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19200"/>
          </a:xfrm>
        </p:spPr>
        <p:txBody>
          <a:bodyPr>
            <a:noAutofit/>
          </a:bodyPr>
          <a:lstStyle/>
          <a:p>
            <a:r>
              <a:rPr lang="en-US" sz="3200" dirty="0">
                <a:latin typeface="Arial" panose="020B0604020202020204" pitchFamily="34" charset="0"/>
                <a:cs typeface="Arial" panose="020B0604020202020204" pitchFamily="34" charset="0"/>
              </a:rPr>
              <a:t>Comparing two groups for hematological and biochemical markers</a:t>
            </a:r>
            <a:endParaRPr lang="tr-TR" sz="32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4418379"/>
              </p:ext>
            </p:extLst>
          </p:nvPr>
        </p:nvGraphicFramePr>
        <p:xfrm>
          <a:off x="425002" y="1119115"/>
          <a:ext cx="10522040" cy="5759918"/>
        </p:xfrm>
        <a:graphic>
          <a:graphicData uri="http://schemas.openxmlformats.org/drawingml/2006/table">
            <a:tbl>
              <a:tblPr>
                <a:tableStyleId>{5C22544A-7EE6-4342-B048-85BDC9FD1C3A}</a:tableStyleId>
              </a:tblPr>
              <a:tblGrid>
                <a:gridCol w="2623988"/>
                <a:gridCol w="2625175"/>
                <a:gridCol w="2625175"/>
                <a:gridCol w="2647702"/>
              </a:tblGrid>
              <a:tr h="433940">
                <a:tc>
                  <a:txBody>
                    <a:bodyPr/>
                    <a:lstStyle/>
                    <a:p>
                      <a:pPr algn="just">
                        <a:spcAft>
                          <a:spcPts val="0"/>
                        </a:spcAft>
                      </a:pPr>
                      <a:r>
                        <a:rPr lang="en-US" sz="1800" kern="50" dirty="0">
                          <a:effectLst/>
                          <a:latin typeface="Arial" panose="020B0604020202020204" pitchFamily="34" charset="0"/>
                          <a:cs typeface="Arial" panose="020B0604020202020204" pitchFamily="34" charset="0"/>
                        </a:rPr>
                        <a:t> </a:t>
                      </a:r>
                      <a:endParaRPr lang="tr-TR" sz="1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Group 1 (n=214)</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Group 2 (n=240)</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p-value</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538124">
                <a:tc>
                  <a:txBody>
                    <a:bodyPr/>
                    <a:lstStyle/>
                    <a:p>
                      <a:pPr algn="just">
                        <a:spcAft>
                          <a:spcPts val="0"/>
                        </a:spcAft>
                      </a:pPr>
                      <a:r>
                        <a:rPr lang="tr-TR" sz="1800" kern="50" dirty="0" smtClean="0">
                          <a:effectLst/>
                          <a:latin typeface="Arial" panose="020B0604020202020204" pitchFamily="34" charset="0"/>
                          <a:cs typeface="Arial" panose="020B0604020202020204" pitchFamily="34" charset="0"/>
                        </a:rPr>
                        <a:t>L</a:t>
                      </a:r>
                      <a:r>
                        <a:rPr lang="en-US" sz="1800" kern="50" dirty="0" err="1" smtClean="0">
                          <a:effectLst/>
                          <a:latin typeface="Arial" panose="020B0604020202020204" pitchFamily="34" charset="0"/>
                          <a:cs typeface="Arial" panose="020B0604020202020204" pitchFamily="34" charset="0"/>
                        </a:rPr>
                        <a:t>eukocyte</a:t>
                      </a:r>
                      <a:r>
                        <a:rPr lang="en-US" sz="1800" kern="50" dirty="0" smtClean="0">
                          <a:effectLst/>
                          <a:latin typeface="Arial" panose="020B0604020202020204" pitchFamily="34" charset="0"/>
                          <a:cs typeface="Arial" panose="020B0604020202020204" pitchFamily="34" charset="0"/>
                        </a:rPr>
                        <a:t> </a:t>
                      </a:r>
                      <a:r>
                        <a:rPr lang="en-US" sz="1800" kern="50" dirty="0">
                          <a:effectLst/>
                          <a:latin typeface="Arial" panose="020B0604020202020204" pitchFamily="34" charset="0"/>
                          <a:cs typeface="Arial" panose="020B0604020202020204" pitchFamily="34" charset="0"/>
                        </a:rPr>
                        <a:t>counts (x10</a:t>
                      </a:r>
                      <a:r>
                        <a:rPr lang="en-US" sz="1800" kern="50" baseline="30000" dirty="0">
                          <a:effectLst/>
                          <a:latin typeface="Arial" panose="020B0604020202020204" pitchFamily="34" charset="0"/>
                          <a:cs typeface="Arial" panose="020B0604020202020204" pitchFamily="34" charset="0"/>
                        </a:rPr>
                        <a:t>3</a:t>
                      </a:r>
                      <a:r>
                        <a:rPr lang="en-US" sz="1800" kern="50" dirty="0">
                          <a:effectLst/>
                          <a:latin typeface="Arial" panose="020B0604020202020204" pitchFamily="34" charset="0"/>
                          <a:cs typeface="Arial" panose="020B0604020202020204" pitchFamily="34" charset="0"/>
                        </a:rPr>
                        <a:t>/mm</a:t>
                      </a:r>
                      <a:r>
                        <a:rPr lang="en-US" sz="1800" kern="50" baseline="30000" dirty="0">
                          <a:effectLst/>
                          <a:latin typeface="Arial" panose="020B0604020202020204" pitchFamily="34" charset="0"/>
                          <a:cs typeface="Arial" panose="020B0604020202020204" pitchFamily="34" charset="0"/>
                        </a:rPr>
                        <a:t>3)</a:t>
                      </a:r>
                      <a:endParaRPr lang="tr-TR" sz="1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8.7± 1.5</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8.5± 1.4</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0.57</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714140">
                <a:tc>
                  <a:txBody>
                    <a:bodyPr/>
                    <a:lstStyle/>
                    <a:p>
                      <a:pPr algn="just">
                        <a:spcAft>
                          <a:spcPts val="0"/>
                        </a:spcAft>
                      </a:pPr>
                      <a:r>
                        <a:rPr lang="tr-TR" sz="1800" kern="50" dirty="0" smtClean="0">
                          <a:effectLst/>
                          <a:latin typeface="Arial" panose="020B0604020202020204" pitchFamily="34" charset="0"/>
                          <a:cs typeface="Arial" panose="020B0604020202020204" pitchFamily="34" charset="0"/>
                        </a:rPr>
                        <a:t>L</a:t>
                      </a:r>
                      <a:r>
                        <a:rPr lang="en-US" sz="1800" kern="50" dirty="0" err="1" smtClean="0">
                          <a:effectLst/>
                          <a:latin typeface="Arial" panose="020B0604020202020204" pitchFamily="34" charset="0"/>
                          <a:cs typeface="Arial" panose="020B0604020202020204" pitchFamily="34" charset="0"/>
                        </a:rPr>
                        <a:t>eutrophil</a:t>
                      </a:r>
                      <a:r>
                        <a:rPr lang="en-US" sz="1800" kern="50" dirty="0" smtClean="0">
                          <a:effectLst/>
                          <a:latin typeface="Arial" panose="020B0604020202020204" pitchFamily="34" charset="0"/>
                          <a:cs typeface="Arial" panose="020B0604020202020204" pitchFamily="34" charset="0"/>
                        </a:rPr>
                        <a:t> </a:t>
                      </a:r>
                      <a:r>
                        <a:rPr lang="en-US" sz="1800" kern="50" dirty="0">
                          <a:effectLst/>
                          <a:latin typeface="Arial" panose="020B0604020202020204" pitchFamily="34" charset="0"/>
                          <a:cs typeface="Arial" panose="020B0604020202020204" pitchFamily="34" charset="0"/>
                        </a:rPr>
                        <a:t>counts (</a:t>
                      </a:r>
                      <a:r>
                        <a:rPr lang="en-US" sz="1800" kern="50" dirty="0" smtClean="0">
                          <a:effectLst/>
                          <a:latin typeface="Arial" panose="020B0604020202020204" pitchFamily="34" charset="0"/>
                          <a:cs typeface="Arial" panose="020B0604020202020204" pitchFamily="34" charset="0"/>
                        </a:rPr>
                        <a:t>x10</a:t>
                      </a:r>
                      <a:r>
                        <a:rPr lang="en-US" sz="1800" kern="50" baseline="30000" dirty="0" smtClean="0">
                          <a:effectLst/>
                          <a:latin typeface="Arial" panose="020B0604020202020204" pitchFamily="34" charset="0"/>
                          <a:cs typeface="Arial" panose="020B0604020202020204" pitchFamily="34" charset="0"/>
                        </a:rPr>
                        <a:t>3</a:t>
                      </a:r>
                      <a:r>
                        <a:rPr lang="en-US" sz="1800" kern="50" dirty="0" smtClean="0">
                          <a:effectLst/>
                          <a:latin typeface="Arial" panose="020B0604020202020204" pitchFamily="34" charset="0"/>
                          <a:cs typeface="Arial" panose="020B0604020202020204" pitchFamily="34" charset="0"/>
                        </a:rPr>
                        <a:t>/mm</a:t>
                      </a:r>
                      <a:r>
                        <a:rPr lang="en-US" sz="1800" kern="50" baseline="30000" dirty="0" smtClean="0">
                          <a:effectLst/>
                          <a:latin typeface="Arial" panose="020B0604020202020204" pitchFamily="34" charset="0"/>
                          <a:cs typeface="Arial" panose="020B0604020202020204" pitchFamily="34" charset="0"/>
                        </a:rPr>
                        <a:t>3</a:t>
                      </a:r>
                      <a:r>
                        <a:rPr lang="en-US" sz="1800" kern="50" dirty="0" smtClean="0">
                          <a:effectLst/>
                          <a:latin typeface="Arial" panose="020B0604020202020204" pitchFamily="34" charset="0"/>
                          <a:cs typeface="Arial" panose="020B0604020202020204" pitchFamily="34" charset="0"/>
                        </a:rPr>
                        <a:t>)</a:t>
                      </a:r>
                      <a:endParaRPr lang="tr-TR" sz="1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6.8±2.1 </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6.6±1.4 </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0.54</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714140">
                <a:tc>
                  <a:txBody>
                    <a:bodyPr/>
                    <a:lstStyle/>
                    <a:p>
                      <a:pPr algn="just">
                        <a:spcAft>
                          <a:spcPts val="0"/>
                        </a:spcAft>
                      </a:pPr>
                      <a:r>
                        <a:rPr lang="tr-TR" sz="1800" kern="50" dirty="0" smtClean="0">
                          <a:effectLst/>
                          <a:latin typeface="Arial" panose="020B0604020202020204" pitchFamily="34" charset="0"/>
                          <a:cs typeface="Arial" panose="020B0604020202020204" pitchFamily="34" charset="0"/>
                        </a:rPr>
                        <a:t>L</a:t>
                      </a:r>
                      <a:r>
                        <a:rPr lang="en-US" sz="1800" kern="50" dirty="0" err="1" smtClean="0">
                          <a:effectLst/>
                          <a:latin typeface="Arial" panose="020B0604020202020204" pitchFamily="34" charset="0"/>
                          <a:cs typeface="Arial" panose="020B0604020202020204" pitchFamily="34" charset="0"/>
                        </a:rPr>
                        <a:t>ymphocyte</a:t>
                      </a:r>
                      <a:r>
                        <a:rPr lang="en-US" sz="1800" kern="50" dirty="0" smtClean="0">
                          <a:effectLst/>
                          <a:latin typeface="Arial" panose="020B0604020202020204" pitchFamily="34" charset="0"/>
                          <a:cs typeface="Arial" panose="020B0604020202020204" pitchFamily="34" charset="0"/>
                        </a:rPr>
                        <a:t> </a:t>
                      </a:r>
                      <a:r>
                        <a:rPr lang="en-US" sz="1800" kern="50" dirty="0">
                          <a:effectLst/>
                          <a:latin typeface="Arial" panose="020B0604020202020204" pitchFamily="34" charset="0"/>
                          <a:cs typeface="Arial" panose="020B0604020202020204" pitchFamily="34" charset="0"/>
                        </a:rPr>
                        <a:t>counts (x10</a:t>
                      </a:r>
                      <a:r>
                        <a:rPr lang="en-US" sz="1800" kern="50" baseline="30000" dirty="0">
                          <a:effectLst/>
                          <a:latin typeface="Arial" panose="020B0604020202020204" pitchFamily="34" charset="0"/>
                          <a:cs typeface="Arial" panose="020B0604020202020204" pitchFamily="34" charset="0"/>
                        </a:rPr>
                        <a:t>3</a:t>
                      </a:r>
                      <a:r>
                        <a:rPr lang="en-US" sz="1800" kern="50" dirty="0">
                          <a:effectLst/>
                          <a:latin typeface="Arial" panose="020B0604020202020204" pitchFamily="34" charset="0"/>
                          <a:cs typeface="Arial" panose="020B0604020202020204" pitchFamily="34" charset="0"/>
                        </a:rPr>
                        <a:t>/mm</a:t>
                      </a:r>
                      <a:r>
                        <a:rPr lang="en-US" sz="1800" kern="50" baseline="30000" dirty="0">
                          <a:effectLst/>
                          <a:latin typeface="Arial" panose="020B0604020202020204" pitchFamily="34" charset="0"/>
                          <a:cs typeface="Arial" panose="020B0604020202020204" pitchFamily="34" charset="0"/>
                        </a:rPr>
                        <a:t>3</a:t>
                      </a:r>
                      <a:r>
                        <a:rPr lang="en-US" sz="1800" kern="50" dirty="0">
                          <a:effectLst/>
                          <a:latin typeface="Arial" panose="020B0604020202020204" pitchFamily="34" charset="0"/>
                          <a:cs typeface="Arial" panose="020B0604020202020204" pitchFamily="34" charset="0"/>
                        </a:rPr>
                        <a:t> )</a:t>
                      </a:r>
                      <a:endParaRPr lang="tr-TR" sz="1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1.8±0.49 </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dirty="0">
                          <a:effectLst/>
                          <a:latin typeface="Arial" panose="020B0604020202020204" pitchFamily="34" charset="0"/>
                          <a:cs typeface="Arial" panose="020B0604020202020204" pitchFamily="34" charset="0"/>
                        </a:rPr>
                        <a:t>2.3± 0.79</a:t>
                      </a:r>
                      <a:endParaRPr lang="tr-TR" sz="1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b="1" kern="50" dirty="0">
                          <a:effectLst/>
                          <a:latin typeface="Arial" panose="020B0604020202020204" pitchFamily="34" charset="0"/>
                          <a:cs typeface="Arial" panose="020B0604020202020204" pitchFamily="34" charset="0"/>
                        </a:rPr>
                        <a:t>&lt;0.01</a:t>
                      </a:r>
                      <a:endParaRPr lang="tr-TR" sz="1800" b="1"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538124">
                <a:tc>
                  <a:txBody>
                    <a:bodyPr/>
                    <a:lstStyle/>
                    <a:p>
                      <a:pPr algn="just">
                        <a:spcAft>
                          <a:spcPts val="0"/>
                        </a:spcAft>
                      </a:pPr>
                      <a:r>
                        <a:rPr lang="tr-TR" sz="1800" kern="50" dirty="0" smtClean="0">
                          <a:effectLst/>
                          <a:latin typeface="Arial" panose="020B0604020202020204" pitchFamily="34" charset="0"/>
                          <a:cs typeface="Arial" panose="020B0604020202020204" pitchFamily="34" charset="0"/>
                        </a:rPr>
                        <a:t>P</a:t>
                      </a:r>
                      <a:r>
                        <a:rPr lang="en-US" sz="1800" kern="50" dirty="0" err="1" smtClean="0">
                          <a:effectLst/>
                          <a:latin typeface="Arial" panose="020B0604020202020204" pitchFamily="34" charset="0"/>
                          <a:cs typeface="Arial" panose="020B0604020202020204" pitchFamily="34" charset="0"/>
                        </a:rPr>
                        <a:t>latelet</a:t>
                      </a:r>
                      <a:r>
                        <a:rPr lang="en-US" sz="1800" kern="50" dirty="0" smtClean="0">
                          <a:effectLst/>
                          <a:latin typeface="Arial" panose="020B0604020202020204" pitchFamily="34" charset="0"/>
                          <a:cs typeface="Arial" panose="020B0604020202020204" pitchFamily="34" charset="0"/>
                        </a:rPr>
                        <a:t> </a:t>
                      </a:r>
                      <a:r>
                        <a:rPr lang="en-US" sz="1800" kern="50" dirty="0">
                          <a:effectLst/>
                          <a:latin typeface="Arial" panose="020B0604020202020204" pitchFamily="34" charset="0"/>
                          <a:cs typeface="Arial" panose="020B0604020202020204" pitchFamily="34" charset="0"/>
                        </a:rPr>
                        <a:t>counts (x10</a:t>
                      </a:r>
                      <a:r>
                        <a:rPr lang="en-US" sz="1800" kern="50" baseline="30000" dirty="0">
                          <a:effectLst/>
                          <a:latin typeface="Arial" panose="020B0604020202020204" pitchFamily="34" charset="0"/>
                          <a:cs typeface="Arial" panose="020B0604020202020204" pitchFamily="34" charset="0"/>
                        </a:rPr>
                        <a:t>3</a:t>
                      </a:r>
                      <a:r>
                        <a:rPr lang="en-US" sz="1800" kern="50" dirty="0">
                          <a:effectLst/>
                          <a:latin typeface="Arial" panose="020B0604020202020204" pitchFamily="34" charset="0"/>
                          <a:cs typeface="Arial" panose="020B0604020202020204" pitchFamily="34" charset="0"/>
                        </a:rPr>
                        <a:t>/mm</a:t>
                      </a:r>
                      <a:r>
                        <a:rPr lang="en-US" sz="1800" kern="50" baseline="30000" dirty="0">
                          <a:effectLst/>
                          <a:latin typeface="Arial" panose="020B0604020202020204" pitchFamily="34" charset="0"/>
                          <a:cs typeface="Arial" panose="020B0604020202020204" pitchFamily="34" charset="0"/>
                        </a:rPr>
                        <a:t>3</a:t>
                      </a:r>
                      <a:r>
                        <a:rPr lang="en-US" sz="1800" kern="50" dirty="0">
                          <a:effectLst/>
                          <a:latin typeface="Arial" panose="020B0604020202020204" pitchFamily="34" charset="0"/>
                          <a:cs typeface="Arial" panose="020B0604020202020204" pitchFamily="34" charset="0"/>
                        </a:rPr>
                        <a:t> )</a:t>
                      </a:r>
                      <a:endParaRPr lang="tr-TR" sz="1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235± 53</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238±41 </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0.13</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413079">
                <a:tc>
                  <a:txBody>
                    <a:bodyPr/>
                    <a:lstStyle/>
                    <a:p>
                      <a:pPr algn="just">
                        <a:spcAft>
                          <a:spcPts val="0"/>
                        </a:spcAft>
                      </a:pPr>
                      <a:r>
                        <a:rPr lang="en-US" sz="1800" kern="50" dirty="0">
                          <a:effectLst/>
                          <a:latin typeface="Arial" panose="020B0604020202020204" pitchFamily="34" charset="0"/>
                          <a:cs typeface="Arial" panose="020B0604020202020204" pitchFamily="34" charset="0"/>
                        </a:rPr>
                        <a:t>NLR</a:t>
                      </a:r>
                      <a:endParaRPr lang="tr-TR" sz="1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3.96± 1.23</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3.22± 1.24</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0.05</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399310">
                <a:tc>
                  <a:txBody>
                    <a:bodyPr/>
                    <a:lstStyle/>
                    <a:p>
                      <a:pPr algn="just">
                        <a:spcAft>
                          <a:spcPts val="0"/>
                        </a:spcAft>
                      </a:pPr>
                      <a:r>
                        <a:rPr lang="en-US" sz="1800" kern="50">
                          <a:effectLst/>
                          <a:latin typeface="Arial" panose="020B0604020202020204" pitchFamily="34" charset="0"/>
                          <a:cs typeface="Arial" panose="020B0604020202020204" pitchFamily="34" charset="0"/>
                        </a:rPr>
                        <a:t>PLR</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119± 51</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120± 43</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0.87</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399310">
                <a:tc>
                  <a:txBody>
                    <a:bodyPr/>
                    <a:lstStyle/>
                    <a:p>
                      <a:pPr algn="just">
                        <a:spcAft>
                          <a:spcPts val="0"/>
                        </a:spcAft>
                      </a:pPr>
                      <a:r>
                        <a:rPr lang="en-US" sz="1800" kern="50">
                          <a:effectLst/>
                          <a:latin typeface="Arial" panose="020B0604020202020204" pitchFamily="34" charset="0"/>
                          <a:cs typeface="Arial" panose="020B0604020202020204" pitchFamily="34" charset="0"/>
                        </a:rPr>
                        <a:t>MPV</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10.3±0.85 </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10.4±1.1 </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0.24</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440617">
                <a:tc>
                  <a:txBody>
                    <a:bodyPr/>
                    <a:lstStyle/>
                    <a:p>
                      <a:pPr algn="just">
                        <a:spcAft>
                          <a:spcPts val="0"/>
                        </a:spcAft>
                      </a:pPr>
                      <a:r>
                        <a:rPr lang="en-US" sz="1800" kern="50">
                          <a:effectLst/>
                          <a:latin typeface="Arial" panose="020B0604020202020204" pitchFamily="34" charset="0"/>
                          <a:cs typeface="Arial" panose="020B0604020202020204" pitchFamily="34" charset="0"/>
                        </a:rPr>
                        <a:t>PCT</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0.251±0.04 </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dirty="0">
                          <a:effectLst/>
                          <a:latin typeface="Arial" panose="020B0604020202020204" pitchFamily="34" charset="0"/>
                          <a:cs typeface="Arial" panose="020B0604020202020204" pitchFamily="34" charset="0"/>
                        </a:rPr>
                        <a:t>0.248±0.05 </a:t>
                      </a:r>
                      <a:endParaRPr lang="tr-TR" sz="1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0.77</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399310">
                <a:tc>
                  <a:txBody>
                    <a:bodyPr/>
                    <a:lstStyle/>
                    <a:p>
                      <a:pPr algn="just">
                        <a:spcAft>
                          <a:spcPts val="0"/>
                        </a:spcAft>
                      </a:pPr>
                      <a:r>
                        <a:rPr lang="en-US" sz="1800" kern="50">
                          <a:effectLst/>
                          <a:latin typeface="Arial" panose="020B0604020202020204" pitchFamily="34" charset="0"/>
                          <a:cs typeface="Arial" panose="020B0604020202020204" pitchFamily="34" charset="0"/>
                        </a:rPr>
                        <a:t>PDW</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12.5±2.1 </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11.6± 1.87</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b="1" kern="50" dirty="0">
                          <a:effectLst/>
                          <a:latin typeface="Arial" panose="020B0604020202020204" pitchFamily="34" charset="0"/>
                          <a:cs typeface="Arial" panose="020B0604020202020204" pitchFamily="34" charset="0"/>
                        </a:rPr>
                        <a:t>&lt;0.01</a:t>
                      </a:r>
                      <a:endParaRPr lang="tr-TR" sz="1800" b="1"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391721">
                <a:tc>
                  <a:txBody>
                    <a:bodyPr/>
                    <a:lstStyle/>
                    <a:p>
                      <a:pPr algn="just">
                        <a:spcAft>
                          <a:spcPts val="0"/>
                        </a:spcAft>
                      </a:pPr>
                      <a:r>
                        <a:rPr lang="en-US" sz="1800" kern="50">
                          <a:effectLst/>
                          <a:latin typeface="Arial" panose="020B0604020202020204" pitchFamily="34" charset="0"/>
                          <a:cs typeface="Arial" panose="020B0604020202020204" pitchFamily="34" charset="0"/>
                        </a:rPr>
                        <a:t>PAPP-A (MoM)</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dirty="0">
                          <a:effectLst/>
                          <a:latin typeface="Arial" panose="020B0604020202020204" pitchFamily="34" charset="0"/>
                          <a:cs typeface="Arial" panose="020B0604020202020204" pitchFamily="34" charset="0"/>
                        </a:rPr>
                        <a:t>0.78±0.3 </a:t>
                      </a:r>
                      <a:endParaRPr lang="tr-TR" sz="1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1.19±0.84 </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b="1" kern="50" dirty="0">
                          <a:effectLst/>
                          <a:latin typeface="Arial" panose="020B0604020202020204" pitchFamily="34" charset="0"/>
                          <a:cs typeface="Arial" panose="020B0604020202020204" pitchFamily="34" charset="0"/>
                        </a:rPr>
                        <a:t>&lt;0.01</a:t>
                      </a:r>
                      <a:endParaRPr lang="tr-TR" sz="1800" b="1"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r h="357071">
                <a:tc>
                  <a:txBody>
                    <a:bodyPr/>
                    <a:lstStyle/>
                    <a:p>
                      <a:pPr algn="just">
                        <a:spcAft>
                          <a:spcPts val="0"/>
                        </a:spcAft>
                      </a:pPr>
                      <a:r>
                        <a:rPr lang="en-US" sz="1800" kern="50">
                          <a:effectLst/>
                          <a:latin typeface="Arial" panose="020B0604020202020204" pitchFamily="34" charset="0"/>
                          <a:cs typeface="Arial" panose="020B0604020202020204" pitchFamily="34" charset="0"/>
                        </a:rPr>
                        <a:t>free-b-HCG (MoM)</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0.99±0.51</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a:effectLst/>
                          <a:latin typeface="Arial" panose="020B0604020202020204" pitchFamily="34" charset="0"/>
                          <a:cs typeface="Arial" panose="020B0604020202020204" pitchFamily="34" charset="0"/>
                        </a:rPr>
                        <a:t>1.05±0.47</a:t>
                      </a:r>
                      <a:endParaRPr lang="tr-TR" sz="1800" kern="5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c>
                  <a:txBody>
                    <a:bodyPr/>
                    <a:lstStyle/>
                    <a:p>
                      <a:pPr algn="just">
                        <a:spcAft>
                          <a:spcPts val="0"/>
                        </a:spcAft>
                      </a:pPr>
                      <a:r>
                        <a:rPr lang="en-US" sz="1800" kern="50" dirty="0">
                          <a:effectLst/>
                          <a:latin typeface="Arial" panose="020B0604020202020204" pitchFamily="34" charset="0"/>
                          <a:cs typeface="Arial" panose="020B0604020202020204" pitchFamily="34" charset="0"/>
                        </a:rPr>
                        <a:t>0.36</a:t>
                      </a:r>
                      <a:endParaRPr lang="tr-TR" sz="1800" kern="50" dirty="0">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756145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Conclusion</a:t>
            </a:r>
            <a:endParaRPr lang="tr-TR" sz="4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tr-TR" sz="3200" dirty="0" smtClean="0"/>
          </a:p>
          <a:p>
            <a:pPr marL="0" indent="0">
              <a:buNone/>
            </a:pPr>
            <a:r>
              <a:rPr lang="en-US" sz="3200" dirty="0" smtClean="0">
                <a:latin typeface="Arial" panose="020B0604020202020204" pitchFamily="34" charset="0"/>
                <a:cs typeface="Arial" panose="020B0604020202020204" pitchFamily="34" charset="0"/>
              </a:rPr>
              <a:t>We </a:t>
            </a:r>
            <a:r>
              <a:rPr lang="en-US" sz="3200" dirty="0">
                <a:latin typeface="Arial" panose="020B0604020202020204" pitchFamily="34" charset="0"/>
                <a:cs typeface="Arial" panose="020B0604020202020204" pitchFamily="34" charset="0"/>
              </a:rPr>
              <a:t>found a strong relation between the high level of NLR and PDW as well low level of lymphocyte count and PAPP-A, with early onset preeclampsia development during the current pregnancy.  </a:t>
            </a:r>
            <a:endParaRPr lang="tr-TR" sz="3200" dirty="0">
              <a:latin typeface="Arial" panose="020B0604020202020204" pitchFamily="34" charset="0"/>
              <a:cs typeface="Arial" panose="020B0604020202020204" pitchFamily="34" charset="0"/>
            </a:endParaRPr>
          </a:p>
          <a:p>
            <a:pPr marL="0" indent="0">
              <a:buNone/>
            </a:pPr>
            <a:endParaRPr lang="tr-TR" dirty="0"/>
          </a:p>
        </p:txBody>
      </p:sp>
    </p:spTree>
    <p:extLst>
      <p:ext uri="{BB962C8B-B14F-4D97-AF65-F5344CB8AC3E}">
        <p14:creationId xmlns:p14="http://schemas.microsoft.com/office/powerpoint/2010/main" val="4030195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r>
              <a:rPr lang="tr-TR" sz="4400" dirty="0" smtClean="0">
                <a:latin typeface="Arial" panose="020B0604020202020204" pitchFamily="34" charset="0"/>
                <a:cs typeface="Arial" panose="020B0604020202020204" pitchFamily="34" charset="0"/>
              </a:rPr>
              <a:t>Thank you for your attention</a:t>
            </a:r>
            <a:endParaRPr lang="tr-TR"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1424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74</TotalTime>
  <Words>1147</Words>
  <Application>Microsoft Office PowerPoint</Application>
  <PresentationFormat>Widescreen</PresentationFormat>
  <Paragraphs>123</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SimSun</vt:lpstr>
      <vt:lpstr>Arial</vt:lpstr>
      <vt:lpstr>Calibri</vt:lpstr>
      <vt:lpstr>Trebuchet MS</vt:lpstr>
      <vt:lpstr>Wingdings 3</vt:lpstr>
      <vt:lpstr>Facet</vt:lpstr>
      <vt:lpstr>Investigation of early prognostic factors in the development of early onset preeclampsia  </vt:lpstr>
      <vt:lpstr>Introduction</vt:lpstr>
      <vt:lpstr>Material- Methods-1</vt:lpstr>
      <vt:lpstr>Material- Methods-2</vt:lpstr>
      <vt:lpstr>  Results</vt:lpstr>
      <vt:lpstr>Demographic and obstetric features of two groups </vt:lpstr>
      <vt:lpstr>Comparing two groups for hematological and biochemical markers</vt:lpstr>
      <vt:lpstr>Conclusion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DNP</dc:creator>
  <cp:lastModifiedBy>DNP</cp:lastModifiedBy>
  <cp:revision>31</cp:revision>
  <dcterms:created xsi:type="dcterms:W3CDTF">2017-05-17T17:48:47Z</dcterms:created>
  <dcterms:modified xsi:type="dcterms:W3CDTF">2017-05-17T19:07:12Z</dcterms:modified>
</cp:coreProperties>
</file>