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lvl1pPr algn="ctr" defTabSz="584200">
      <a:defRPr sz="3800">
        <a:solidFill>
          <a:srgbClr val="FFFFFF"/>
        </a:solidFill>
        <a:latin typeface="+mn-lt"/>
        <a:ea typeface="+mn-ea"/>
        <a:cs typeface="+mn-cs"/>
        <a:sym typeface="Helvetica"/>
      </a:defRPr>
    </a:lvl1pPr>
    <a:lvl2pPr algn="ctr" defTabSz="584200">
      <a:defRPr sz="3800">
        <a:solidFill>
          <a:srgbClr val="FFFFFF"/>
        </a:solidFill>
        <a:latin typeface="+mn-lt"/>
        <a:ea typeface="+mn-ea"/>
        <a:cs typeface="+mn-cs"/>
        <a:sym typeface="Helvetica"/>
      </a:defRPr>
    </a:lvl2pPr>
    <a:lvl3pPr algn="ctr" defTabSz="584200">
      <a:defRPr sz="3800">
        <a:solidFill>
          <a:srgbClr val="FFFFFF"/>
        </a:solidFill>
        <a:latin typeface="+mn-lt"/>
        <a:ea typeface="+mn-ea"/>
        <a:cs typeface="+mn-cs"/>
        <a:sym typeface="Helvetica"/>
      </a:defRPr>
    </a:lvl3pPr>
    <a:lvl4pPr algn="ctr" defTabSz="584200">
      <a:defRPr sz="3800">
        <a:solidFill>
          <a:srgbClr val="FFFFFF"/>
        </a:solidFill>
        <a:latin typeface="+mn-lt"/>
        <a:ea typeface="+mn-ea"/>
        <a:cs typeface="+mn-cs"/>
        <a:sym typeface="Helvetica"/>
      </a:defRPr>
    </a:lvl4pPr>
    <a:lvl5pPr algn="ctr" defTabSz="584200">
      <a:defRPr sz="3800">
        <a:solidFill>
          <a:srgbClr val="FFFFFF"/>
        </a:solidFill>
        <a:latin typeface="+mn-lt"/>
        <a:ea typeface="+mn-ea"/>
        <a:cs typeface="+mn-cs"/>
        <a:sym typeface="Helvetica"/>
      </a:defRPr>
    </a:lvl5pPr>
    <a:lvl6pPr algn="ctr" defTabSz="584200">
      <a:defRPr sz="3800">
        <a:solidFill>
          <a:srgbClr val="FFFFFF"/>
        </a:solidFill>
        <a:latin typeface="+mn-lt"/>
        <a:ea typeface="+mn-ea"/>
        <a:cs typeface="+mn-cs"/>
        <a:sym typeface="Helvetica"/>
      </a:defRPr>
    </a:lvl6pPr>
    <a:lvl7pPr algn="ctr" defTabSz="584200">
      <a:defRPr sz="3800">
        <a:solidFill>
          <a:srgbClr val="FFFFFF"/>
        </a:solidFill>
        <a:latin typeface="+mn-lt"/>
        <a:ea typeface="+mn-ea"/>
        <a:cs typeface="+mn-cs"/>
        <a:sym typeface="Helvetica"/>
      </a:defRPr>
    </a:lvl7pPr>
    <a:lvl8pPr algn="ctr" defTabSz="584200">
      <a:defRPr sz="3800">
        <a:solidFill>
          <a:srgbClr val="FFFFFF"/>
        </a:solidFill>
        <a:latin typeface="+mn-lt"/>
        <a:ea typeface="+mn-ea"/>
        <a:cs typeface="+mn-cs"/>
        <a:sym typeface="Helvetica"/>
      </a:defRPr>
    </a:lvl8pPr>
    <a:lvl9pPr algn="ctr" defTabSz="584200">
      <a:defRPr sz="3800">
        <a:solidFill>
          <a:srgbClr val="FFFFFF"/>
        </a:solidFill>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inor">
          <a:srgbClr val="FFFFFF"/>
        </a:fontRef>
        <a:srgbClr val="FFFFFF"/>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CAD2E9"/>
          </a:solidFill>
        </a:fill>
      </a:tcStyle>
    </a:wholeTbl>
    <a:band2H>
      <a:tcTxStyle b="def" i="def"/>
      <a:tcStyle>
        <a:tcBdr/>
        <a:fill>
          <a:solidFill>
            <a:srgbClr val="E6EAF4"/>
          </a:solidFill>
        </a:fill>
      </a:tcStyle>
    </a:band2H>
    <a:firstCol>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0065C1"/>
          </a:solidFill>
        </a:fill>
      </a:tcStyle>
    </a:firstCol>
    <a:la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381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0065C1"/>
          </a:solidFill>
        </a:fill>
      </a:tcStyle>
    </a:lastRow>
    <a:fir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381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0065C1"/>
          </a:solidFill>
        </a:fill>
      </a:tcStyle>
    </a:firstRow>
  </a:tblStyle>
  <a:tblStyle styleId="{C7B018BB-80A7-4F77-B60F-C8B233D01FF8}" styleName="">
    <a:tblBg/>
    <a:wholeTbl>
      <a:tcTxStyle b="on" i="on">
        <a:fontRef idx="minor">
          <a:srgbClr val="FFFFFF"/>
        </a:fontRef>
        <a:srgbClr val="FFFFFF"/>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CADADB"/>
          </a:solidFill>
        </a:fill>
      </a:tcStyle>
    </a:wholeTbl>
    <a:band2H>
      <a:tcTxStyle b="def" i="def"/>
      <a:tcStyle>
        <a:tcBdr/>
        <a:fill>
          <a:solidFill>
            <a:srgbClr val="E6EDEE"/>
          </a:solidFill>
        </a:fill>
      </a:tcStyle>
    </a:band2H>
    <a:firstCol>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008C91"/>
          </a:solidFill>
        </a:fill>
      </a:tcStyle>
    </a:firstCol>
    <a:la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381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008C91"/>
          </a:solidFill>
        </a:fill>
      </a:tcStyle>
    </a:lastRow>
    <a:fir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381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008C91"/>
          </a:solidFill>
        </a:fill>
      </a:tcStyle>
    </a:firstRow>
  </a:tblStyle>
  <a:tblStyle styleId="{EEE7283C-3CF3-47DC-8721-378D4A62B228}" styleName="">
    <a:tblBg/>
    <a:wholeTbl>
      <a:tcTxStyle b="on" i="on">
        <a:fontRef idx="minor">
          <a:srgbClr val="FFFFFF"/>
        </a:fontRef>
        <a:srgbClr val="FFFFFF"/>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E7D7CB"/>
          </a:solidFill>
        </a:fill>
      </a:tcStyle>
    </a:wholeTbl>
    <a:band2H>
      <a:tcTxStyle b="def" i="def"/>
      <a:tcStyle>
        <a:tcBdr/>
        <a:fill>
          <a:solidFill>
            <a:srgbClr val="F3ECE7"/>
          </a:solidFill>
        </a:fill>
      </a:tcStyle>
    </a:band2H>
    <a:firstCol>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BC8027"/>
          </a:solidFill>
        </a:fill>
      </a:tcStyle>
    </a:firstCol>
    <a:la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381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BC8027"/>
          </a:solidFill>
        </a:fill>
      </a:tcStyle>
    </a:lastRow>
    <a:fir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381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BC8027"/>
          </a:solidFill>
        </a:fill>
      </a:tcStyle>
    </a:firstRow>
  </a:tblStyle>
  <a:tblStyle styleId="{CF821DB8-F4EB-4A41-A1BA-3FCAFE7338EE}" styleName="">
    <a:tblBg/>
    <a:wholeTb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FF0000"/>
          </a:solidFill>
        </a:fill>
      </a:tcStyle>
    </a:band2H>
    <a:firstCol>
      <a:tcTxStyle b="on" i="on">
        <a:fontRef idx="minor">
          <a:srgbClr val="FF0000"/>
        </a:fontRef>
        <a:srgbClr val="FF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65C1"/>
          </a:solidFill>
        </a:fill>
      </a:tcStyle>
    </a:firstCol>
    <a:lastRow>
      <a:tcTxStyle b="on" i="on">
        <a:fontRef idx="min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bevel/>
            </a:ln>
          </a:top>
          <a:bottom>
            <a:ln w="25400" cap="flat">
              <a:solidFill>
                <a:srgbClr val="FFFFFF"/>
              </a:solidFill>
              <a:prstDash val="solid"/>
              <a:bevel/>
            </a:ln>
          </a:bottom>
          <a:insideH>
            <a:ln w="12700" cap="flat">
              <a:noFill/>
              <a:miter lim="400000"/>
            </a:ln>
          </a:insideH>
          <a:insideV>
            <a:ln w="12700" cap="flat">
              <a:noFill/>
              <a:miter lim="400000"/>
            </a:ln>
          </a:insideV>
        </a:tcBdr>
        <a:fill>
          <a:solidFill>
            <a:srgbClr val="FF0000"/>
          </a:solidFill>
        </a:fill>
      </a:tcStyle>
    </a:lastRow>
    <a:firstRow>
      <a:tcTxStyle b="on" i="on">
        <a:fontRef idx="minor">
          <a:srgbClr val="FF0000"/>
        </a:fontRef>
        <a:srgbClr val="FF0000"/>
      </a:tcTxStyle>
      <a:tcStyle>
        <a:tcBdr>
          <a:left>
            <a:ln w="12700" cap="flat">
              <a:noFill/>
              <a:miter lim="400000"/>
            </a:ln>
          </a:left>
          <a:right>
            <a:ln w="12700" cap="flat">
              <a:noFill/>
              <a:miter lim="400000"/>
            </a:ln>
          </a:right>
          <a:top>
            <a:ln w="25400" cap="flat">
              <a:solidFill>
                <a:srgbClr val="FFFFFF"/>
              </a:solidFill>
              <a:prstDash val="solid"/>
              <a:bevel/>
            </a:ln>
          </a:top>
          <a:bottom>
            <a:ln w="25400" cap="flat">
              <a:solidFill>
                <a:srgbClr val="FFFFFF"/>
              </a:solidFill>
              <a:prstDash val="solid"/>
              <a:bevel/>
            </a:ln>
          </a:bottom>
          <a:insideH>
            <a:ln w="12700" cap="flat">
              <a:noFill/>
              <a:miter lim="400000"/>
            </a:ln>
          </a:insideH>
          <a:insideV>
            <a:ln w="12700" cap="flat">
              <a:noFill/>
              <a:miter lim="400000"/>
            </a:ln>
          </a:insideV>
        </a:tcBdr>
        <a:fill>
          <a:solidFill>
            <a:srgbClr val="0065C1"/>
          </a:solidFill>
        </a:fill>
      </a:tcStyle>
    </a:firstRow>
  </a:tblStyle>
  <a:tblStyle styleId="{33BA23B1-9221-436E-865A-0063620EA4FD}" styleName="">
    <a:tblBg/>
    <a:wholeTbl>
      <a:tcTxStyle b="on" i="on">
        <a:fontRef idx="minor">
          <a:srgbClr val="FFFFFF"/>
        </a:fontRef>
        <a:srgbClr val="FFFFFF"/>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FFFFFF"/>
          </a:solidFill>
        </a:fill>
      </a:tcStyle>
    </a:wholeTbl>
    <a:band2H>
      <a:tcTxStyle b="def" i="def"/>
      <a:tcStyle>
        <a:tcBdr/>
        <a:fill>
          <a:solidFill>
            <a:srgbClr val="FFFFFF"/>
          </a:solidFill>
        </a:fill>
      </a:tcStyle>
    </a:band2H>
    <a:firstCol>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FFFFFF"/>
          </a:solidFill>
        </a:fill>
      </a:tcStyle>
    </a:firstCol>
    <a:la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381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FFFFFF"/>
          </a:solidFill>
        </a:fill>
      </a:tcStyle>
    </a:lastRow>
    <a:fir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381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FFFFFF"/>
          </a:solidFill>
        </a:fill>
      </a:tcStyle>
    </a:firstRow>
  </a:tblStyle>
  <a:tblStyle styleId="{2708684C-4D16-4618-839F-0558EEFCDFE6}" styleName="">
    <a:tblBg/>
    <a:wholeTbl>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FF0000">
              <a:alpha val="20000"/>
            </a:srgbClr>
          </a:solidFill>
        </a:fill>
      </a:tcStyle>
    </a:wholeTbl>
    <a:band2H>
      <a:tcTxStyle b="def" i="def"/>
      <a:tcStyle>
        <a:tcBdr/>
        <a:fill>
          <a:solidFill>
            <a:srgbClr val="FFFFFF"/>
          </a:solidFill>
        </a:fill>
      </a:tcStyle>
    </a:band2H>
    <a:firstCol>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solidFill>
            <a:srgbClr val="FF0000">
              <a:alpha val="20000"/>
            </a:srgbClr>
          </a:solidFill>
        </a:fill>
      </a:tcStyle>
    </a:firstCol>
    <a:la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50800" cap="flat">
              <a:solidFill>
                <a:srgbClr val="FF0000"/>
              </a:solidFill>
              <a:prstDash val="solid"/>
              <a:bevel/>
            </a:ln>
          </a:top>
          <a:bottom>
            <a:ln w="127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noFill/>
        </a:fill>
      </a:tcStyle>
    </a:lastRow>
    <a:firstRow>
      <a:tcTxStyle b="on" i="on">
        <a:fontRef idx="minor">
          <a:srgbClr val="FF0000"/>
        </a:fontRef>
        <a:srgbClr val="FF0000"/>
      </a:tcTxStyle>
      <a:tcStyle>
        <a:tcBdr>
          <a:left>
            <a:ln w="12700" cap="flat">
              <a:solidFill>
                <a:srgbClr val="FF0000"/>
              </a:solidFill>
              <a:prstDash val="solid"/>
              <a:bevel/>
            </a:ln>
          </a:left>
          <a:right>
            <a:ln w="12700" cap="flat">
              <a:solidFill>
                <a:srgbClr val="FF0000"/>
              </a:solidFill>
              <a:prstDash val="solid"/>
              <a:bevel/>
            </a:ln>
          </a:right>
          <a:top>
            <a:ln w="12700" cap="flat">
              <a:solidFill>
                <a:srgbClr val="FF0000"/>
              </a:solidFill>
              <a:prstDash val="solid"/>
              <a:bevel/>
            </a:ln>
          </a:top>
          <a:bottom>
            <a:ln w="25400" cap="flat">
              <a:solidFill>
                <a:srgbClr val="FF0000"/>
              </a:solidFill>
              <a:prstDash val="solid"/>
              <a:bevel/>
            </a:ln>
          </a:bottom>
          <a:insideH>
            <a:ln w="12700" cap="flat">
              <a:solidFill>
                <a:srgbClr val="FF0000"/>
              </a:solidFill>
              <a:prstDash val="solid"/>
              <a:bevel/>
            </a:ln>
          </a:insideH>
          <a:insideV>
            <a:ln w="12700" cap="flat">
              <a:solidFill>
                <a:srgbClr val="FF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ph type="sldImg"/>
          </p:nvPr>
        </p:nvSpPr>
        <p:spPr>
          <a:xfrm>
            <a:off x="1143000" y="685800"/>
            <a:ext cx="4572000" cy="3429000"/>
          </a:xfrm>
          <a:prstGeom prst="rect">
            <a:avLst/>
          </a:prstGeom>
        </p:spPr>
        <p:txBody>
          <a:bodyPr/>
          <a:lstStyle/>
          <a:p>
            <a:pPr lvl="0"/>
          </a:p>
        </p:txBody>
      </p:sp>
      <p:sp>
        <p:nvSpPr>
          <p:cNvPr id="36" name="Shape 3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 name="Shape 7"/>
          <p:cNvSpPr/>
          <p:nvPr>
            <p:ph type="title"/>
          </p:nvPr>
        </p:nvSpPr>
        <p:spPr>
          <a:xfrm>
            <a:off x="1270000" y="0"/>
            <a:ext cx="10464800" cy="4940300"/>
          </a:xfrm>
          <a:prstGeom prst="rect">
            <a:avLst/>
          </a:prstGeom>
        </p:spPr>
        <p:txBody>
          <a:bodyPr lIns="0" tIns="0" rIns="0" bIns="0" anchor="b"/>
          <a:lstStyle>
            <a:lvl1pPr algn="ctr" defTabSz="584200">
              <a:lnSpc>
                <a:spcPct val="100000"/>
              </a:lnSpc>
              <a:defRPr cap="none" spc="0"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
        <p:nvSpPr>
          <p:cNvPr id="8" name="Shape 8"/>
          <p:cNvSpPr/>
          <p:nvPr>
            <p:ph type="body" idx="1"/>
          </p:nvPr>
        </p:nvSpPr>
        <p:spPr>
          <a:xfrm>
            <a:off x="1270000" y="5029200"/>
            <a:ext cx="10464800" cy="4724400"/>
          </a:xfrm>
          <a:prstGeom prst="rect">
            <a:avLst/>
          </a:prstGeom>
        </p:spPr>
        <p:txBody>
          <a:bodyPr lIns="0" tIns="0" rIns="0" bIns="0"/>
          <a:lstStyle>
            <a:lvl1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1pPr>
            <a:lvl2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2pPr>
            <a:lvl3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3pPr>
            <a:lvl4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4pPr>
            <a:lvl5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defRPr cap="none" spc="0" sz="1800">
                <a:solidFill>
                  <a:srgbClr val="000000"/>
                </a:solidFill>
              </a:defRPr>
            </a:pPr>
            <a:r>
              <a:rPr cap="all" spc="140" sz="7000">
                <a:solidFill>
                  <a:srgbClr val="0D0D0D"/>
                </a:solidFill>
              </a:rPr>
              <a:t>Title Text</a:t>
            </a:r>
          </a:p>
        </p:txBody>
      </p:sp>
      <p:sp>
        <p:nvSpPr>
          <p:cNvPr id="33" name="Shape 33"/>
          <p:cNvSpPr/>
          <p:nvPr>
            <p:ph type="body" idx="1"/>
          </p:nvPr>
        </p:nvSpPr>
        <p:spPr>
          <a:prstGeom prst="rect">
            <a:avLst/>
          </a:prstGeom>
        </p:spPr>
        <p:txBody>
          <a:body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4" name="Shape 3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 name="Shape 10"/>
          <p:cNvSpPr/>
          <p:nvPr>
            <p:ph type="title"/>
          </p:nvPr>
        </p:nvSpPr>
        <p:spPr>
          <a:xfrm>
            <a:off x="1270000" y="1841500"/>
            <a:ext cx="10464800" cy="6299200"/>
          </a:xfrm>
          <a:prstGeom prst="rect">
            <a:avLst/>
          </a:prstGeom>
        </p:spPr>
        <p:txBody>
          <a:bodyPr lIns="0" tIns="0" rIns="0" bIns="0" anchor="b"/>
          <a:lstStyle>
            <a:lvl1pPr algn="ctr" defTabSz="584200">
              <a:lnSpc>
                <a:spcPct val="100000"/>
              </a:lnSpc>
              <a:defRPr cap="none" spc="0"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
        <p:nvSpPr>
          <p:cNvPr id="11" name="Shape 11"/>
          <p:cNvSpPr/>
          <p:nvPr>
            <p:ph type="body" idx="1"/>
          </p:nvPr>
        </p:nvSpPr>
        <p:spPr>
          <a:xfrm>
            <a:off x="1270000" y="8191500"/>
            <a:ext cx="10464800" cy="1562100"/>
          </a:xfrm>
          <a:prstGeom prst="rect">
            <a:avLst/>
          </a:prstGeom>
        </p:spPr>
        <p:txBody>
          <a:bodyPr lIns="0" tIns="0" rIns="0" bIns="0"/>
          <a:lstStyle>
            <a:lvl1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1pPr>
            <a:lvl2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2pPr>
            <a:lvl3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3pPr>
            <a:lvl4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4pPr>
            <a:lvl5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1270000" y="3225800"/>
            <a:ext cx="10464800" cy="3302000"/>
          </a:xfrm>
          <a:prstGeom prst="rect">
            <a:avLst/>
          </a:prstGeom>
        </p:spPr>
        <p:txBody>
          <a:bodyPr lIns="0" tIns="0" rIns="0" bIns="0"/>
          <a:lstStyle>
            <a:lvl1pPr algn="ctr" defTabSz="584200">
              <a:lnSpc>
                <a:spcPct val="100000"/>
              </a:lnSpc>
              <a:defRPr cap="none" spc="0"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 name="Shape 15"/>
          <p:cNvSpPr/>
          <p:nvPr>
            <p:ph type="title"/>
          </p:nvPr>
        </p:nvSpPr>
        <p:spPr>
          <a:xfrm>
            <a:off x="952500" y="0"/>
            <a:ext cx="5334000" cy="4762500"/>
          </a:xfrm>
          <a:prstGeom prst="rect">
            <a:avLst/>
          </a:prstGeom>
        </p:spPr>
        <p:txBody>
          <a:bodyPr lIns="0" tIns="0" rIns="0" bIns="0" anchor="b"/>
          <a:lstStyle>
            <a:lvl1pPr algn="ctr" defTabSz="584200">
              <a:lnSpc>
                <a:spcPct val="100000"/>
              </a:lnSpc>
              <a:defRPr cap="none" spc="0" sz="6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6000">
                <a:solidFill>
                  <a:srgbClr val="FFFFFF"/>
                </a:solidFill>
              </a:rPr>
              <a:t>Title Text</a:t>
            </a:r>
          </a:p>
        </p:txBody>
      </p:sp>
      <p:sp>
        <p:nvSpPr>
          <p:cNvPr id="16" name="Shape 16"/>
          <p:cNvSpPr/>
          <p:nvPr>
            <p:ph type="body" idx="1"/>
          </p:nvPr>
        </p:nvSpPr>
        <p:spPr>
          <a:xfrm>
            <a:off x="952500" y="5003800"/>
            <a:ext cx="5334000" cy="4749800"/>
          </a:xfrm>
          <a:prstGeom prst="rect">
            <a:avLst/>
          </a:prstGeom>
        </p:spPr>
        <p:txBody>
          <a:bodyPr lIns="0" tIns="0" rIns="0" bIns="0"/>
          <a:lstStyle>
            <a:lvl1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1pPr>
            <a:lvl2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2pPr>
            <a:lvl3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3pPr>
            <a:lvl4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4pPr>
            <a:lvl5pPr marL="0" indent="0" algn="ctr" defTabSz="584200">
              <a:lnSpc>
                <a:spcPct val="100000"/>
              </a:lnSpc>
              <a:spcBef>
                <a:spcPts val="0"/>
              </a:spcBef>
              <a:buClrTx/>
              <a:buSzTx/>
              <a:buFontTx/>
              <a:buNone/>
              <a:defRPr sz="32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Shape 18"/>
          <p:cNvSpPr/>
          <p:nvPr>
            <p:ph type="title"/>
          </p:nvPr>
        </p:nvSpPr>
        <p:spPr>
          <a:xfrm>
            <a:off x="952500" y="0"/>
            <a:ext cx="11099800" cy="2933700"/>
          </a:xfrm>
          <a:prstGeom prst="rect">
            <a:avLst/>
          </a:prstGeom>
        </p:spPr>
        <p:txBody>
          <a:bodyPr lIns="0" tIns="0" rIns="0" bIns="0"/>
          <a:lstStyle>
            <a:lvl1pPr algn="ctr" defTabSz="584200">
              <a:lnSpc>
                <a:spcPct val="100000"/>
              </a:lnSpc>
              <a:defRPr cap="none" spc="0"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title"/>
          </p:nvPr>
        </p:nvSpPr>
        <p:spPr>
          <a:xfrm>
            <a:off x="952500" y="386281"/>
            <a:ext cx="11099800" cy="2161139"/>
          </a:xfrm>
          <a:prstGeom prst="rect">
            <a:avLst/>
          </a:prstGeom>
        </p:spPr>
        <p:txBody>
          <a:bodyPr lIns="0" tIns="0" rIns="0" bIns="0"/>
          <a:lstStyle>
            <a:lvl1pPr algn="ctr" defTabSz="584200">
              <a:lnSpc>
                <a:spcPct val="100000"/>
              </a:lnSpc>
              <a:defRPr cap="none" spc="0"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
        <p:nvSpPr>
          <p:cNvPr id="21" name="Shape 21"/>
          <p:cNvSpPr/>
          <p:nvPr>
            <p:ph type="body" idx="1"/>
          </p:nvPr>
        </p:nvSpPr>
        <p:spPr>
          <a:xfrm>
            <a:off x="952500" y="2547417"/>
            <a:ext cx="11099800" cy="6373266"/>
          </a:xfrm>
          <a:prstGeom prst="rect">
            <a:avLst/>
          </a:prstGeom>
        </p:spPr>
        <p:txBody>
          <a:bodyPr lIns="0" tIns="0" rIns="0" bIns="0" anchor="ctr"/>
          <a:lstStyle>
            <a:lvl1pPr marL="4572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1pPr>
            <a:lvl2pPr marL="9144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2pPr>
            <a:lvl3pPr marL="13716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3pPr>
            <a:lvl4pPr marL="18288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4pPr>
            <a:lvl5pPr marL="22860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952500" y="386281"/>
            <a:ext cx="11099800" cy="2161139"/>
          </a:xfrm>
          <a:prstGeom prst="rect">
            <a:avLst/>
          </a:prstGeom>
        </p:spPr>
        <p:txBody>
          <a:bodyPr lIns="0" tIns="0" rIns="0" bIns="0"/>
          <a:lstStyle>
            <a:lvl1pPr algn="ctr" defTabSz="584200">
              <a:lnSpc>
                <a:spcPct val="100000"/>
              </a:lnSpc>
              <a:defRPr cap="none" spc="0" sz="8000">
                <a:solidFill>
                  <a:srgbClr val="FFFFFF"/>
                </a:solidFill>
                <a:latin typeface="Helvetica Light"/>
                <a:ea typeface="Helvetica Light"/>
                <a:cs typeface="Helvetica Light"/>
                <a:sym typeface="Helvetica Light"/>
              </a:defRPr>
            </a:lvl1pPr>
          </a:lstStyle>
          <a:p>
            <a:pPr lvl="0">
              <a:defRPr sz="1800">
                <a:solidFill>
                  <a:srgbClr val="000000"/>
                </a:solidFill>
              </a:defRPr>
            </a:pPr>
            <a:r>
              <a:rPr sz="8000">
                <a:solidFill>
                  <a:srgbClr val="FFFFFF"/>
                </a:solidFill>
              </a:rPr>
              <a:t>Title Text</a:t>
            </a:r>
          </a:p>
        </p:txBody>
      </p:sp>
      <p:sp>
        <p:nvSpPr>
          <p:cNvPr id="24" name="Shape 24"/>
          <p:cNvSpPr/>
          <p:nvPr>
            <p:ph type="body" idx="1"/>
          </p:nvPr>
        </p:nvSpPr>
        <p:spPr>
          <a:xfrm>
            <a:off x="952500" y="2547417"/>
            <a:ext cx="5334000" cy="6373266"/>
          </a:xfrm>
          <a:prstGeom prst="rect">
            <a:avLst/>
          </a:prstGeom>
        </p:spPr>
        <p:txBody>
          <a:bodyPr lIns="0" tIns="0" rIns="0" bIns="0" anchor="ctr"/>
          <a:lstStyle>
            <a:lvl1pPr marL="381000" indent="-381000" defTabSz="584200">
              <a:lnSpc>
                <a:spcPct val="100000"/>
              </a:lnSpc>
              <a:spcBef>
                <a:spcPts val="3800"/>
              </a:spcBef>
              <a:buClrTx/>
              <a:buSzPct val="75000"/>
              <a:buFontTx/>
              <a:buChar char="•"/>
              <a:defRPr sz="2800">
                <a:solidFill>
                  <a:srgbClr val="FFFFFF"/>
                </a:solidFill>
                <a:latin typeface="Helvetica Light"/>
                <a:ea typeface="Helvetica Light"/>
                <a:cs typeface="Helvetica Light"/>
                <a:sym typeface="Helvetica Light"/>
              </a:defRPr>
            </a:lvl1pPr>
            <a:lvl2pPr marL="762000" indent="-381000" defTabSz="584200">
              <a:lnSpc>
                <a:spcPct val="100000"/>
              </a:lnSpc>
              <a:spcBef>
                <a:spcPts val="3800"/>
              </a:spcBef>
              <a:buClrTx/>
              <a:buSzPct val="75000"/>
              <a:buFontTx/>
              <a:buChar char="•"/>
              <a:defRPr sz="2800">
                <a:solidFill>
                  <a:srgbClr val="FFFFFF"/>
                </a:solidFill>
                <a:latin typeface="Helvetica Light"/>
                <a:ea typeface="Helvetica Light"/>
                <a:cs typeface="Helvetica Light"/>
                <a:sym typeface="Helvetica Light"/>
              </a:defRPr>
            </a:lvl2pPr>
            <a:lvl3pPr marL="1143000" indent="-381000" defTabSz="584200">
              <a:lnSpc>
                <a:spcPct val="100000"/>
              </a:lnSpc>
              <a:spcBef>
                <a:spcPts val="3800"/>
              </a:spcBef>
              <a:buClrTx/>
              <a:buSzPct val="75000"/>
              <a:buFontTx/>
              <a:buChar char="•"/>
              <a:defRPr sz="2800">
                <a:solidFill>
                  <a:srgbClr val="FFFFFF"/>
                </a:solidFill>
                <a:latin typeface="Helvetica Light"/>
                <a:ea typeface="Helvetica Light"/>
                <a:cs typeface="Helvetica Light"/>
                <a:sym typeface="Helvetica Light"/>
              </a:defRPr>
            </a:lvl3pPr>
            <a:lvl4pPr marL="1524000" indent="-381000" defTabSz="584200">
              <a:lnSpc>
                <a:spcPct val="100000"/>
              </a:lnSpc>
              <a:spcBef>
                <a:spcPts val="3800"/>
              </a:spcBef>
              <a:buClrTx/>
              <a:buSzPct val="75000"/>
              <a:buFontTx/>
              <a:buChar char="•"/>
              <a:defRPr sz="2800">
                <a:solidFill>
                  <a:srgbClr val="FFFFFF"/>
                </a:solidFill>
                <a:latin typeface="Helvetica Light"/>
                <a:ea typeface="Helvetica Light"/>
                <a:cs typeface="Helvetica Light"/>
                <a:sym typeface="Helvetica Light"/>
              </a:defRPr>
            </a:lvl4pPr>
            <a:lvl5pPr marL="1905000" indent="-381000" defTabSz="584200">
              <a:lnSpc>
                <a:spcPct val="100000"/>
              </a:lnSpc>
              <a:spcBef>
                <a:spcPts val="3800"/>
              </a:spcBef>
              <a:buClrTx/>
              <a:buSzPct val="75000"/>
              <a:buFontTx/>
              <a:buChar char="•"/>
              <a:defRPr sz="2800">
                <a:solidFill>
                  <a:srgbClr val="FFFFFF"/>
                </a:solidFill>
                <a:latin typeface="Helvetica Light"/>
                <a:ea typeface="Helvetica Light"/>
                <a:cs typeface="Helvetica Light"/>
                <a:sym typeface="Helvetica Light"/>
              </a:defRPr>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body" idx="1"/>
          </p:nvPr>
        </p:nvSpPr>
        <p:spPr>
          <a:xfrm>
            <a:off x="952500" y="1270000"/>
            <a:ext cx="11099800" cy="7213600"/>
          </a:xfrm>
          <a:prstGeom prst="rect">
            <a:avLst/>
          </a:prstGeom>
        </p:spPr>
        <p:txBody>
          <a:bodyPr lIns="0" tIns="0" rIns="0" bIns="0" anchor="ctr"/>
          <a:lstStyle>
            <a:lvl1pPr marL="4572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1pPr>
            <a:lvl2pPr marL="9144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2pPr>
            <a:lvl3pPr marL="13716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3pPr>
            <a:lvl4pPr marL="18288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4pPr>
            <a:lvl5pPr marL="2286000" indent="-457200" defTabSz="584200">
              <a:lnSpc>
                <a:spcPct val="100000"/>
              </a:lnSpc>
              <a:spcBef>
                <a:spcPts val="4200"/>
              </a:spcBef>
              <a:buClrTx/>
              <a:buSzPct val="75000"/>
              <a:buFontTx/>
              <a:buChar char="•"/>
              <a:defRPr sz="3800">
                <a:solidFill>
                  <a:srgbClr val="FFFFFF"/>
                </a:solidFill>
                <a:latin typeface="Helvetica Light"/>
                <a:ea typeface="Helvetica Light"/>
                <a:cs typeface="Helvetica Light"/>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flipV="1">
            <a:off x="812798" y="2100612"/>
            <a:ext cx="2" cy="975362"/>
          </a:xfrm>
          <a:prstGeom prst="line">
            <a:avLst/>
          </a:prstGeom>
          <a:ln w="12700">
            <a:solidFill>
              <a:srgbClr val="1CADE4"/>
            </a:solidFill>
          </a:ln>
        </p:spPr>
        <p:txBody>
          <a:bodyPr lIns="0" tIns="0" rIns="0" bIns="0"/>
          <a:lstStyle/>
          <a:p>
            <a:pPr lvl="0" algn="l" defTabSz="457200">
              <a:defRPr sz="1200">
                <a:solidFill>
                  <a:srgbClr val="000000"/>
                </a:solidFill>
              </a:defRPr>
            </a:pPr>
          </a:p>
        </p:txBody>
      </p:sp>
      <p:sp>
        <p:nvSpPr>
          <p:cNvPr id="3" name="Shape 3"/>
          <p:cNvSpPr/>
          <p:nvPr>
            <p:ph type="title"/>
          </p:nvPr>
        </p:nvSpPr>
        <p:spPr>
          <a:xfrm>
            <a:off x="1092402" y="1628850"/>
            <a:ext cx="10368079" cy="2028750"/>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normAutofit fontScale="100000" lnSpcReduction="0"/>
          </a:bodyPr>
          <a:lstStyle/>
          <a:p>
            <a:pPr lvl="0">
              <a:defRPr cap="none" spc="0" sz="1800">
                <a:solidFill>
                  <a:srgbClr val="000000"/>
                </a:solidFill>
              </a:defRPr>
            </a:pPr>
            <a:r>
              <a:rPr cap="all" spc="140" sz="7000">
                <a:solidFill>
                  <a:srgbClr val="0D0D0D"/>
                </a:solidFill>
              </a:rPr>
              <a:t>Title Text</a:t>
            </a:r>
          </a:p>
        </p:txBody>
      </p:sp>
      <p:sp>
        <p:nvSpPr>
          <p:cNvPr id="4" name="Shape 4"/>
          <p:cNvSpPr/>
          <p:nvPr>
            <p:ph type="body" idx="1"/>
          </p:nvPr>
        </p:nvSpPr>
        <p:spPr>
          <a:xfrm>
            <a:off x="1092402" y="3657600"/>
            <a:ext cx="10368081" cy="6096000"/>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ormAutofit fontScale="100000" lnSpcReduction="0"/>
          </a:body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 name="Shape 5"/>
          <p:cNvSpPr/>
          <p:nvPr>
            <p:ph type="sldNum" sz="quarter" idx="2"/>
          </p:nvPr>
        </p:nvSpPr>
        <p:spPr>
          <a:xfrm>
            <a:off x="11559822" y="8123570"/>
            <a:ext cx="1038580" cy="288035"/>
          </a:xfrm>
          <a:prstGeom prst="rect">
            <a:avLst/>
          </a:prstGeom>
          <a:ln w="12700">
            <a:miter lim="400000"/>
          </a:ln>
        </p:spPr>
        <p:txBody>
          <a:bodyPr lIns="48766" tIns="48766" rIns="48766" bIns="48766" anchor="ctr">
            <a:spAutoFit/>
          </a:bodyPr>
          <a:lstStyle>
            <a:lvl1pPr algn="l" defTabSz="457200">
              <a:defRPr sz="1400">
                <a:solidFill>
                  <a:srgbClr val="0D0D0D"/>
                </a:solidFill>
                <a:latin typeface="Tw Cen MT Condensed"/>
                <a:ea typeface="Tw Cen MT Condensed"/>
                <a:cs typeface="Tw Cen MT Condensed"/>
                <a:sym typeface="Tw Cen MT Condensed"/>
              </a:defRPr>
            </a:lvl1pPr>
          </a:lstStyle>
          <a:p>
            <a:pPr lvl="0"/>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advClick="1"/>
  <p:txStyles>
    <p:titleStyle>
      <a:lvl1pPr>
        <a:lnSpc>
          <a:spcPct val="80000"/>
        </a:lnSpc>
        <a:defRPr cap="all" spc="140" sz="7000">
          <a:solidFill>
            <a:srgbClr val="0D0D0D"/>
          </a:solidFill>
          <a:latin typeface="Tw Cen MT Condensed"/>
          <a:ea typeface="Tw Cen MT Condensed"/>
          <a:cs typeface="Tw Cen MT Condensed"/>
          <a:sym typeface="Tw Cen MT Condensed"/>
        </a:defRPr>
      </a:lvl1pPr>
      <a:lvl2pPr>
        <a:lnSpc>
          <a:spcPct val="80000"/>
        </a:lnSpc>
        <a:defRPr cap="all" spc="140" sz="7000">
          <a:solidFill>
            <a:srgbClr val="0D0D0D"/>
          </a:solidFill>
          <a:latin typeface="Tw Cen MT Condensed"/>
          <a:ea typeface="Tw Cen MT Condensed"/>
          <a:cs typeface="Tw Cen MT Condensed"/>
          <a:sym typeface="Tw Cen MT Condensed"/>
        </a:defRPr>
      </a:lvl2pPr>
      <a:lvl3pPr>
        <a:lnSpc>
          <a:spcPct val="80000"/>
        </a:lnSpc>
        <a:defRPr cap="all" spc="140" sz="7000">
          <a:solidFill>
            <a:srgbClr val="0D0D0D"/>
          </a:solidFill>
          <a:latin typeface="Tw Cen MT Condensed"/>
          <a:ea typeface="Tw Cen MT Condensed"/>
          <a:cs typeface="Tw Cen MT Condensed"/>
          <a:sym typeface="Tw Cen MT Condensed"/>
        </a:defRPr>
      </a:lvl3pPr>
      <a:lvl4pPr>
        <a:lnSpc>
          <a:spcPct val="80000"/>
        </a:lnSpc>
        <a:defRPr cap="all" spc="140" sz="7000">
          <a:solidFill>
            <a:srgbClr val="0D0D0D"/>
          </a:solidFill>
          <a:latin typeface="Tw Cen MT Condensed"/>
          <a:ea typeface="Tw Cen MT Condensed"/>
          <a:cs typeface="Tw Cen MT Condensed"/>
          <a:sym typeface="Tw Cen MT Condensed"/>
        </a:defRPr>
      </a:lvl4pPr>
      <a:lvl5pPr>
        <a:lnSpc>
          <a:spcPct val="80000"/>
        </a:lnSpc>
        <a:defRPr cap="all" spc="140" sz="7000">
          <a:solidFill>
            <a:srgbClr val="0D0D0D"/>
          </a:solidFill>
          <a:latin typeface="Tw Cen MT Condensed"/>
          <a:ea typeface="Tw Cen MT Condensed"/>
          <a:cs typeface="Tw Cen MT Condensed"/>
          <a:sym typeface="Tw Cen MT Condensed"/>
        </a:defRPr>
      </a:lvl5pPr>
      <a:lvl6pPr>
        <a:lnSpc>
          <a:spcPct val="80000"/>
        </a:lnSpc>
        <a:defRPr cap="all" spc="140" sz="7000">
          <a:solidFill>
            <a:srgbClr val="0D0D0D"/>
          </a:solidFill>
          <a:latin typeface="Tw Cen MT Condensed"/>
          <a:ea typeface="Tw Cen MT Condensed"/>
          <a:cs typeface="Tw Cen MT Condensed"/>
          <a:sym typeface="Tw Cen MT Condensed"/>
        </a:defRPr>
      </a:lvl6pPr>
      <a:lvl7pPr>
        <a:lnSpc>
          <a:spcPct val="80000"/>
        </a:lnSpc>
        <a:defRPr cap="all" spc="140" sz="7000">
          <a:solidFill>
            <a:srgbClr val="0D0D0D"/>
          </a:solidFill>
          <a:latin typeface="Tw Cen MT Condensed"/>
          <a:ea typeface="Tw Cen MT Condensed"/>
          <a:cs typeface="Tw Cen MT Condensed"/>
          <a:sym typeface="Tw Cen MT Condensed"/>
        </a:defRPr>
      </a:lvl7pPr>
      <a:lvl8pPr>
        <a:lnSpc>
          <a:spcPct val="80000"/>
        </a:lnSpc>
        <a:defRPr cap="all" spc="140" sz="7000">
          <a:solidFill>
            <a:srgbClr val="0D0D0D"/>
          </a:solidFill>
          <a:latin typeface="Tw Cen MT Condensed"/>
          <a:ea typeface="Tw Cen MT Condensed"/>
          <a:cs typeface="Tw Cen MT Condensed"/>
          <a:sym typeface="Tw Cen MT Condensed"/>
        </a:defRPr>
      </a:lvl8pPr>
      <a:lvl9pPr>
        <a:lnSpc>
          <a:spcPct val="80000"/>
        </a:lnSpc>
        <a:defRPr cap="all" spc="140" sz="7000">
          <a:solidFill>
            <a:srgbClr val="0D0D0D"/>
          </a:solidFill>
          <a:latin typeface="Tw Cen MT Condensed"/>
          <a:ea typeface="Tw Cen MT Condensed"/>
          <a:cs typeface="Tw Cen MT Condensed"/>
          <a:sym typeface="Tw Cen MT Condensed"/>
        </a:defRPr>
      </a:lvl9pPr>
    </p:titleStyle>
    <p:bodyStyle>
      <a:lvl1pPr marL="124690" indent="-124690">
        <a:lnSpc>
          <a:spcPct val="90000"/>
        </a:lnSpc>
        <a:spcBef>
          <a:spcPts val="1200"/>
        </a:spcBef>
        <a:buClr>
          <a:srgbClr val="1CADE4"/>
        </a:buClr>
        <a:buSzPct val="100000"/>
        <a:buFont typeface="Tw Cen MT"/>
        <a:buChar char=" "/>
        <a:defRPr sz="3000">
          <a:latin typeface="Tw Cen MT"/>
          <a:ea typeface="Tw Cen MT"/>
          <a:cs typeface="Tw Cen MT"/>
          <a:sym typeface="Tw Cen MT"/>
        </a:defRPr>
      </a:lvl1pPr>
      <a:lvl2pPr marL="356615" indent="-228600">
        <a:lnSpc>
          <a:spcPct val="90000"/>
        </a:lnSpc>
        <a:spcBef>
          <a:spcPts val="1200"/>
        </a:spcBef>
        <a:buClr>
          <a:srgbClr val="1CADE4"/>
        </a:buClr>
        <a:buSzPct val="100000"/>
        <a:buFont typeface="Tw Cen MT"/>
        <a:buChar char="­"/>
        <a:defRPr sz="3000">
          <a:latin typeface="Tw Cen MT"/>
          <a:ea typeface="Tw Cen MT"/>
          <a:cs typeface="Tw Cen MT"/>
          <a:sym typeface="Tw Cen MT"/>
        </a:defRPr>
      </a:lvl2pPr>
      <a:lvl3pPr marL="604809" indent="-293913">
        <a:lnSpc>
          <a:spcPct val="90000"/>
        </a:lnSpc>
        <a:spcBef>
          <a:spcPts val="1200"/>
        </a:spcBef>
        <a:buClr>
          <a:srgbClr val="1CADE4"/>
        </a:buClr>
        <a:buSzPct val="100000"/>
        <a:buFont typeface="Tw Cen MT"/>
        <a:buChar char="­"/>
        <a:defRPr sz="3000">
          <a:latin typeface="Tw Cen MT"/>
          <a:ea typeface="Tw Cen MT"/>
          <a:cs typeface="Tw Cen MT"/>
          <a:sym typeface="Tw Cen MT"/>
        </a:defRPr>
      </a:lvl3pPr>
      <a:lvl4pPr marL="751113" indent="-293913">
        <a:lnSpc>
          <a:spcPct val="90000"/>
        </a:lnSpc>
        <a:spcBef>
          <a:spcPts val="1200"/>
        </a:spcBef>
        <a:buClr>
          <a:srgbClr val="1CADE4"/>
        </a:buClr>
        <a:buSzPct val="100000"/>
        <a:buFont typeface="Tw Cen MT"/>
        <a:buChar char="­"/>
        <a:defRPr sz="3000">
          <a:latin typeface="Tw Cen MT"/>
          <a:ea typeface="Tw Cen MT"/>
          <a:cs typeface="Tw Cen MT"/>
          <a:sym typeface="Tw Cen MT"/>
        </a:defRPr>
      </a:lvl4pPr>
      <a:lvl5pPr marL="933993" indent="-293913">
        <a:lnSpc>
          <a:spcPct val="90000"/>
        </a:lnSpc>
        <a:spcBef>
          <a:spcPts val="1200"/>
        </a:spcBef>
        <a:buClr>
          <a:srgbClr val="1CADE4"/>
        </a:buClr>
        <a:buSzPct val="100000"/>
        <a:buFont typeface="Tw Cen MT"/>
        <a:buChar char="­"/>
        <a:defRPr sz="3000">
          <a:latin typeface="Tw Cen MT"/>
          <a:ea typeface="Tw Cen MT"/>
          <a:cs typeface="Tw Cen MT"/>
          <a:sym typeface="Tw Cen MT"/>
        </a:defRPr>
      </a:lvl5pPr>
      <a:lvl6pPr marL="1071153" indent="-293913">
        <a:lnSpc>
          <a:spcPct val="90000"/>
        </a:lnSpc>
        <a:spcBef>
          <a:spcPts val="1200"/>
        </a:spcBef>
        <a:buClr>
          <a:srgbClr val="1CADE4"/>
        </a:buClr>
        <a:buSzPct val="100000"/>
        <a:buFont typeface="Tw Cen MT"/>
        <a:buChar char="­"/>
        <a:defRPr sz="3000">
          <a:latin typeface="Tw Cen MT"/>
          <a:ea typeface="Tw Cen MT"/>
          <a:cs typeface="Tw Cen MT"/>
          <a:sym typeface="Tw Cen MT"/>
        </a:defRPr>
      </a:lvl6pPr>
      <a:lvl7pPr marL="1217457" indent="-293913">
        <a:lnSpc>
          <a:spcPct val="90000"/>
        </a:lnSpc>
        <a:spcBef>
          <a:spcPts val="1200"/>
        </a:spcBef>
        <a:buClr>
          <a:srgbClr val="1CADE4"/>
        </a:buClr>
        <a:buSzPct val="100000"/>
        <a:buFont typeface="Tw Cen MT"/>
        <a:buChar char="­"/>
        <a:defRPr sz="3000">
          <a:latin typeface="Tw Cen MT"/>
          <a:ea typeface="Tw Cen MT"/>
          <a:cs typeface="Tw Cen MT"/>
          <a:sym typeface="Tw Cen MT"/>
        </a:defRPr>
      </a:lvl7pPr>
      <a:lvl8pPr marL="1372906" indent="-293913">
        <a:lnSpc>
          <a:spcPct val="90000"/>
        </a:lnSpc>
        <a:spcBef>
          <a:spcPts val="1200"/>
        </a:spcBef>
        <a:buClr>
          <a:srgbClr val="1CADE4"/>
        </a:buClr>
        <a:buSzPct val="100000"/>
        <a:buFont typeface="Tw Cen MT"/>
        <a:buChar char="­"/>
        <a:defRPr sz="3000">
          <a:latin typeface="Tw Cen MT"/>
          <a:ea typeface="Tw Cen MT"/>
          <a:cs typeface="Tw Cen MT"/>
          <a:sym typeface="Tw Cen MT"/>
        </a:defRPr>
      </a:lvl8pPr>
      <a:lvl9pPr marL="1519209" indent="-293914">
        <a:lnSpc>
          <a:spcPct val="90000"/>
        </a:lnSpc>
        <a:spcBef>
          <a:spcPts val="1200"/>
        </a:spcBef>
        <a:buClr>
          <a:srgbClr val="1CADE4"/>
        </a:buClr>
        <a:buSzPct val="100000"/>
        <a:buFont typeface="Tw Cen MT"/>
        <a:buChar char="­"/>
        <a:defRPr sz="3000">
          <a:latin typeface="Tw Cen MT"/>
          <a:ea typeface="Tw Cen MT"/>
          <a:cs typeface="Tw Cen MT"/>
          <a:sym typeface="Tw Cen MT"/>
        </a:defRPr>
      </a:lvl9pPr>
    </p:bodyStyle>
    <p:otherStyle>
      <a:lvl1pPr defTabSz="457200">
        <a:defRPr sz="1400">
          <a:solidFill>
            <a:schemeClr val="tx1"/>
          </a:solidFill>
          <a:latin typeface="+mn-lt"/>
          <a:ea typeface="+mn-ea"/>
          <a:cs typeface="+mn-cs"/>
          <a:sym typeface="Tw Cen MT Condensed"/>
        </a:defRPr>
      </a:lvl1pPr>
      <a:lvl2pPr defTabSz="457200">
        <a:defRPr sz="1400">
          <a:solidFill>
            <a:schemeClr val="tx1"/>
          </a:solidFill>
          <a:latin typeface="+mn-lt"/>
          <a:ea typeface="+mn-ea"/>
          <a:cs typeface="+mn-cs"/>
          <a:sym typeface="Tw Cen MT Condensed"/>
        </a:defRPr>
      </a:lvl2pPr>
      <a:lvl3pPr defTabSz="457200">
        <a:defRPr sz="1400">
          <a:solidFill>
            <a:schemeClr val="tx1"/>
          </a:solidFill>
          <a:latin typeface="+mn-lt"/>
          <a:ea typeface="+mn-ea"/>
          <a:cs typeface="+mn-cs"/>
          <a:sym typeface="Tw Cen MT Condensed"/>
        </a:defRPr>
      </a:lvl3pPr>
      <a:lvl4pPr defTabSz="457200">
        <a:defRPr sz="1400">
          <a:solidFill>
            <a:schemeClr val="tx1"/>
          </a:solidFill>
          <a:latin typeface="+mn-lt"/>
          <a:ea typeface="+mn-ea"/>
          <a:cs typeface="+mn-cs"/>
          <a:sym typeface="Tw Cen MT Condensed"/>
        </a:defRPr>
      </a:lvl4pPr>
      <a:lvl5pPr defTabSz="457200">
        <a:defRPr sz="1400">
          <a:solidFill>
            <a:schemeClr val="tx1"/>
          </a:solidFill>
          <a:latin typeface="+mn-lt"/>
          <a:ea typeface="+mn-ea"/>
          <a:cs typeface="+mn-cs"/>
          <a:sym typeface="Tw Cen MT Condensed"/>
        </a:defRPr>
      </a:lvl5pPr>
      <a:lvl6pPr defTabSz="457200">
        <a:defRPr sz="1400">
          <a:solidFill>
            <a:schemeClr val="tx1"/>
          </a:solidFill>
          <a:latin typeface="+mn-lt"/>
          <a:ea typeface="+mn-ea"/>
          <a:cs typeface="+mn-cs"/>
          <a:sym typeface="Tw Cen MT Condensed"/>
        </a:defRPr>
      </a:lvl6pPr>
      <a:lvl7pPr defTabSz="457200">
        <a:defRPr sz="1400">
          <a:solidFill>
            <a:schemeClr val="tx1"/>
          </a:solidFill>
          <a:latin typeface="+mn-lt"/>
          <a:ea typeface="+mn-ea"/>
          <a:cs typeface="+mn-cs"/>
          <a:sym typeface="Tw Cen MT Condensed"/>
        </a:defRPr>
      </a:lvl7pPr>
      <a:lvl8pPr defTabSz="457200">
        <a:defRPr sz="1400">
          <a:solidFill>
            <a:schemeClr val="tx1"/>
          </a:solidFill>
          <a:latin typeface="+mn-lt"/>
          <a:ea typeface="+mn-ea"/>
          <a:cs typeface="+mn-cs"/>
          <a:sym typeface="Tw Cen MT Condensed"/>
        </a:defRPr>
      </a:lvl8pPr>
      <a:lvl9pPr defTabSz="457200">
        <a:defRPr sz="1400">
          <a:solidFill>
            <a:schemeClr val="tx1"/>
          </a:solidFill>
          <a:latin typeface="+mn-lt"/>
          <a:ea typeface="+mn-ea"/>
          <a:cs typeface="+mn-cs"/>
          <a:sym typeface="Tw Cen MT Condensed"/>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en.wikipedia.org/wiki/Carbohydrates" TargetMode="External"/><Relationship Id="rId3" Type="http://schemas.openxmlformats.org/officeDocument/2006/relationships/hyperlink" Target="https://en.wikipedia.org/wiki/Small_intestine" TargetMode="External"/><Relationship Id="rId4" Type="http://schemas.openxmlformats.org/officeDocument/2006/relationships/hyperlink" Target="https://en.wikipedia.org/wiki/Saccharide" TargetMode="External"/><Relationship Id="rId5" Type="http://schemas.openxmlformats.org/officeDocument/2006/relationships/hyperlink" Target="https://en.wikipedia.org/wiki/Fructose" TargetMode="External"/><Relationship Id="rId6" Type="http://schemas.openxmlformats.org/officeDocument/2006/relationships/hyperlink" Target="https://en.wikipedia.org/wiki/Fructan" TargetMode="External"/><Relationship Id="rId7" Type="http://schemas.openxmlformats.org/officeDocument/2006/relationships/hyperlink" Target="https://en.wikipedia.org/wiki/Galactooligosaccharides" TargetMode="External"/><Relationship Id="rId8" Type="http://schemas.openxmlformats.org/officeDocument/2006/relationships/hyperlink" Target="https://en.wikipedia.org/wiki/Stachyose" TargetMode="External"/><Relationship Id="rId9" Type="http://schemas.openxmlformats.org/officeDocument/2006/relationships/hyperlink" Target="https://en.wikipedia.org/wiki/Raffinose" TargetMode="External"/><Relationship Id="rId10" Type="http://schemas.openxmlformats.org/officeDocument/2006/relationships/hyperlink" Target="https://en.wikipedia.org/wiki/Disaccharides" TargetMode="External"/><Relationship Id="rId11" Type="http://schemas.openxmlformats.org/officeDocument/2006/relationships/hyperlink" Target="https://en.wikipedia.org/wiki/Lactose" TargetMode="External"/><Relationship Id="rId12" Type="http://schemas.openxmlformats.org/officeDocument/2006/relationships/hyperlink" Target="https://en.wikipedia.org/wiki/Monosaccharide" TargetMode="External"/><Relationship Id="rId13" Type="http://schemas.openxmlformats.org/officeDocument/2006/relationships/hyperlink" Target="https://en.wikipedia.org/wiki/Sugar_alcohols" TargetMode="External"/><Relationship Id="rId14" Type="http://schemas.openxmlformats.org/officeDocument/2006/relationships/hyperlink" Target="https://en.wikipedia.org/wiki/Polyols" TargetMode="External"/><Relationship Id="rId15" Type="http://schemas.openxmlformats.org/officeDocument/2006/relationships/hyperlink" Target="https://en.wikipedia.org/wiki/Sorbitol" TargetMode="External"/><Relationship Id="rId16" Type="http://schemas.openxmlformats.org/officeDocument/2006/relationships/hyperlink" Target="https://en.wikipedia.org/wiki/Mannitol" TargetMode="External"/><Relationship Id="rId17" Type="http://schemas.openxmlformats.org/officeDocument/2006/relationships/hyperlink" Target="https://en.wikipedia.org/wiki/Xylitol" TargetMode="External"/><Relationship Id="rId18" Type="http://schemas.openxmlformats.org/officeDocument/2006/relationships/hyperlink" Target="https://en.wikipedia.org/wiki/Maltitol" TargetMode="External"/><Relationship Id="rId19" Type="http://schemas.openxmlformats.org/officeDocument/2006/relationships/hyperlink" Target="https://en.wikipedia.org/wiki/Choy_sum" TargetMode="External"/><Relationship Id="rId20" Type="http://schemas.openxmlformats.org/officeDocument/2006/relationships/hyperlink" Target="https://en.wikipedia.org/wiki/Zucchini" TargetMode="External"/><Relationship Id="rId21" Type="http://schemas.openxmlformats.org/officeDocument/2006/relationships/hyperlink" Target="https://en.wikipedia.org/wiki/Tofu" TargetMode="External"/><Relationship Id="rId22" Type="http://schemas.openxmlformats.org/officeDocument/2006/relationships/hyperlink" Target="https://en.wikipedia.org/wiki/Tempeh" TargetMode="External"/><Relationship Id="rId23" Type="http://schemas.openxmlformats.org/officeDocument/2006/relationships/hyperlink" Target="https://en.wikipedia.org/wiki/Gluten-free" TargetMode="External"/><Relationship Id="rId24" Type="http://schemas.openxmlformats.org/officeDocument/2006/relationships/hyperlink" Target="https://en.wikipedia.org/wiki/Sourdough" TargetMode="External"/><Relationship Id="rId25" Type="http://schemas.openxmlformats.org/officeDocument/2006/relationships/hyperlink" Target="https://en.wikipedia.org/wiki/Spelt" TargetMode="External"/><Relationship Id="rId26" Type="http://schemas.openxmlformats.org/officeDocument/2006/relationships/hyperlink" Target="https://en.wikipedia.org/wiki/Crisped_rice" TargetMode="External"/><Relationship Id="rId27" Type="http://schemas.openxmlformats.org/officeDocument/2006/relationships/hyperlink" Target="https://en.wikipedia.org/wiki/Quinoa"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en.wikipedia.org/wiki/Gliadin" TargetMode="External"/><Relationship Id="rId3" Type="http://schemas.openxmlformats.org/officeDocument/2006/relationships/hyperlink" Target="https://en.wikipedia.org/wiki/Wheat" TargetMode="External"/><Relationship Id="rId4" Type="http://schemas.openxmlformats.org/officeDocument/2006/relationships/hyperlink" Target="https://en.wikipedia.org/wiki/Rye" TargetMode="External"/><Relationship Id="rId5" Type="http://schemas.openxmlformats.org/officeDocument/2006/relationships/hyperlink" Target="https://en.wikipedia.org/wiki/Barley" TargetMode="External"/><Relationship Id="rId6" Type="http://schemas.openxmlformats.org/officeDocument/2006/relationships/hyperlink" Target="https://en.wikipedia.org/wiki/Abdominal_pain" TargetMode="External"/><Relationship Id="rId7" Type="http://schemas.openxmlformats.org/officeDocument/2006/relationships/hyperlink" Target="https://en.wikipedia.org/wiki/Bloating" TargetMode="External"/><Relationship Id="rId8" Type="http://schemas.openxmlformats.org/officeDocument/2006/relationships/hyperlink" Target="https://en.wikipedia.org/wiki/Diarrhea" TargetMode="External"/><Relationship Id="rId9" Type="http://schemas.openxmlformats.org/officeDocument/2006/relationships/hyperlink" Target="https://en.wikipedia.org/wiki/Constipation" TargetMode="External"/><Relationship Id="rId10" Type="http://schemas.openxmlformats.org/officeDocument/2006/relationships/hyperlink" Target="https://en.wikipedia.org/wiki/Non-celiac_gluten_sensitivity#cite_note-CatassiBai2013-4" TargetMode="External"/><Relationship Id="rId11" Type="http://schemas.openxmlformats.org/officeDocument/2006/relationships/hyperlink" Target="https://en.wikipedia.org/wiki/Non-celiac_gluten_sensitivity#cite_note-VoltaCaio2015-20" TargetMode="External"/><Relationship Id="rId12" Type="http://schemas.openxmlformats.org/officeDocument/2006/relationships/hyperlink" Target="https://en.wikipedia.org/wiki/Nausea" TargetMode="External"/><Relationship Id="rId13" Type="http://schemas.openxmlformats.org/officeDocument/2006/relationships/hyperlink" Target="https://en.wikipedia.org/wiki/Aerophagia" TargetMode="External"/><Relationship Id="rId14" Type="http://schemas.openxmlformats.org/officeDocument/2006/relationships/hyperlink" Target="https://en.wikipedia.org/wiki/Gastroesophageal_reflux_disease" TargetMode="External"/><Relationship Id="rId15" Type="http://schemas.openxmlformats.org/officeDocument/2006/relationships/hyperlink" Target="https://en.wikipedia.org/wiki/Aphthous_stomatitis" TargetMode="External"/><Relationship Id="rId16" Type="http://schemas.openxmlformats.org/officeDocument/2006/relationships/hyperlink" Target="https://en.wikipedia.org/wiki/Non-celiac_gluten_sensitivity#cite_note-FasanoSapone2015-3" TargetMode="External"/><Relationship Id="rId17" Type="http://schemas.openxmlformats.org/officeDocument/2006/relationships/hyperlink" Target="https://en.wikipedia.org/wiki/Anaphylaxis"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p:nvPr>
        </p:nvSpPr>
        <p:spPr>
          <a:xfrm>
            <a:off x="1270000" y="1638300"/>
            <a:ext cx="10464800" cy="3302000"/>
          </a:xfrm>
          <a:prstGeom prst="rect">
            <a:avLst/>
          </a:prstGeom>
        </p:spPr>
        <p:txBody>
          <a:bodyPr/>
          <a:lstStyle/>
          <a:p>
            <a:pPr lvl="0">
              <a:defRPr sz="1800">
                <a:solidFill>
                  <a:srgbClr val="000000"/>
                </a:solidFill>
              </a:defRPr>
            </a:pPr>
            <a:r>
              <a:rPr sz="8000">
                <a:solidFill>
                  <a:srgbClr val="FFFFFF"/>
                </a:solidFill>
              </a:rPr>
              <a:t>Nutrisyon Microbiome ve uremetoksikolojisi</a:t>
            </a:r>
          </a:p>
        </p:txBody>
      </p:sp>
      <p:sp>
        <p:nvSpPr>
          <p:cNvPr id="39" name="Shape 39"/>
          <p:cNvSpPr/>
          <p:nvPr>
            <p:ph type="body" idx="1"/>
          </p:nvPr>
        </p:nvSpPr>
        <p:spPr>
          <a:xfrm>
            <a:off x="1270000" y="5029200"/>
            <a:ext cx="10464800" cy="1130300"/>
          </a:xfrm>
          <a:prstGeom prst="rect">
            <a:avLst/>
          </a:prstGeom>
        </p:spPr>
        <p:txBody>
          <a:bodyPr/>
          <a:lstStyle/>
          <a:p>
            <a:pPr lvl="0">
              <a:defRPr sz="1800">
                <a:solidFill>
                  <a:srgbClr val="000000"/>
                </a:solidFill>
              </a:defRPr>
            </a:pPr>
            <a:r>
              <a:rPr sz="3200">
                <a:solidFill>
                  <a:srgbClr val="FFFFFF"/>
                </a:solidFill>
              </a:rPr>
              <a:t>Prof Dr Onur KARABACAK</a:t>
            </a:r>
            <a:endParaRPr sz="3200">
              <a:solidFill>
                <a:srgbClr val="FFFFFF"/>
              </a:solidFill>
            </a:endParaRPr>
          </a:p>
          <a:p>
            <a:pPr lvl="0">
              <a:defRPr sz="1800">
                <a:solidFill>
                  <a:srgbClr val="000000"/>
                </a:solidFill>
              </a:defRPr>
            </a:pPr>
            <a:r>
              <a:rPr sz="3200">
                <a:solidFill>
                  <a:srgbClr val="FFFFFF"/>
                </a:solidFill>
              </a:rPr>
              <a:t>Gazi Universitesi Kadin Dogum ABD</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image5.tif"/>
          <p:cNvPicPr/>
          <p:nvPr/>
        </p:nvPicPr>
        <p:blipFill>
          <a:blip r:embed="rId2">
            <a:extLst/>
          </a:blip>
          <a:stretch>
            <a:fillRect/>
          </a:stretch>
        </p:blipFill>
        <p:spPr>
          <a:xfrm>
            <a:off x="0" y="1706266"/>
            <a:ext cx="13004800" cy="6341068"/>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image6.tif"/>
          <p:cNvPicPr/>
          <p:nvPr/>
        </p:nvPicPr>
        <p:blipFill>
          <a:blip r:embed="rId2">
            <a:extLst/>
          </a:blip>
          <a:stretch>
            <a:fillRect/>
          </a:stretch>
        </p:blipFill>
        <p:spPr>
          <a:xfrm>
            <a:off x="0" y="1512781"/>
            <a:ext cx="13004800" cy="6728037"/>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 name="Shape 67"/>
          <p:cNvSpPr/>
          <p:nvPr>
            <p:ph type="title"/>
          </p:nvPr>
        </p:nvSpPr>
        <p:spPr>
          <a:xfrm>
            <a:off x="952500" y="386280"/>
            <a:ext cx="11099800" cy="2161140"/>
          </a:xfrm>
          <a:prstGeom prst="rect">
            <a:avLst/>
          </a:prstGeom>
        </p:spPr>
        <p:txBody>
          <a:bodyPr/>
          <a:lstStyle/>
          <a:p>
            <a:pPr lvl="0"/>
          </a:p>
        </p:txBody>
      </p:sp>
      <p:sp>
        <p:nvSpPr>
          <p:cNvPr id="68" name="Shape 68"/>
          <p:cNvSpPr/>
          <p:nvPr>
            <p:ph type="body" idx="1"/>
          </p:nvPr>
        </p:nvSpPr>
        <p:spPr>
          <a:xfrm>
            <a:off x="952500" y="2547417"/>
            <a:ext cx="11099800" cy="6373265"/>
          </a:xfrm>
          <a:prstGeom prst="rect">
            <a:avLst/>
          </a:prstGeom>
        </p:spPr>
        <p:txBody>
          <a:bodyPr/>
          <a:lstStyle>
            <a:lvl1pPr marL="0" indent="0" defTabSz="457200">
              <a:lnSpc>
                <a:spcPts val="4200"/>
              </a:lnSpc>
              <a:spcBef>
                <a:spcPts val="1100"/>
              </a:spcBef>
              <a:buSzTx/>
              <a:buNone/>
              <a:defRPr sz="2500">
                <a:latin typeface="+mn-lt"/>
                <a:ea typeface="+mn-ea"/>
                <a:cs typeface="+mn-cs"/>
                <a:sym typeface="Helvetica"/>
              </a:defRPr>
            </a:lvl1pPr>
          </a:lstStyle>
          <a:p>
            <a:pPr lvl="0">
              <a:defRPr sz="1800">
                <a:solidFill>
                  <a:srgbClr val="000000"/>
                </a:solidFill>
              </a:defRPr>
            </a:pPr>
            <a:r>
              <a:rPr sz="2500">
                <a:solidFill>
                  <a:srgbClr val="FFFFFF"/>
                </a:solidFill>
              </a:rPr>
              <a:t>vegetarian-style eating patterns have been associated with improved health outcomes—lower levels of obesity, a reduced risk of cardiovascular disease, and lower total mortality  Lower blood pressure levels </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 name="image7.tif"/>
          <p:cNvPicPr/>
          <p:nvPr/>
        </p:nvPicPr>
        <p:blipFill>
          <a:blip r:embed="rId2">
            <a:extLst/>
          </a:blip>
          <a:stretch>
            <a:fillRect/>
          </a:stretch>
        </p:blipFill>
        <p:spPr>
          <a:xfrm>
            <a:off x="112045" y="2555307"/>
            <a:ext cx="12780710" cy="6454905"/>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 name="image1.png"/>
          <p:cNvPicPr/>
          <p:nvPr/>
        </p:nvPicPr>
        <p:blipFill>
          <a:blip r:embed="rId2">
            <a:extLst/>
          </a:blip>
          <a:stretch>
            <a:fillRect/>
          </a:stretch>
        </p:blipFill>
        <p:spPr>
          <a:xfrm>
            <a:off x="71178" y="39764"/>
            <a:ext cx="3810002" cy="2806701"/>
          </a:xfrm>
          <a:prstGeom prst="rect">
            <a:avLst/>
          </a:prstGeom>
          <a:ln w="12700">
            <a:miter lim="400000"/>
          </a:ln>
        </p:spPr>
      </p:pic>
      <p:sp>
        <p:nvSpPr>
          <p:cNvPr id="73" name="Shape 73"/>
          <p:cNvSpPr/>
          <p:nvPr/>
        </p:nvSpPr>
        <p:spPr>
          <a:xfrm>
            <a:off x="2108923" y="3365499"/>
            <a:ext cx="8786954" cy="302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DEC093"/>
                </a:solidFill>
                <a:latin typeface="Helvetica Light"/>
                <a:ea typeface="Helvetica Light"/>
                <a:cs typeface="Helvetica Light"/>
                <a:sym typeface="Helvetica Light"/>
              </a:rPr>
              <a:t>Siez bulgur triticum monococcum 2n-14</a:t>
            </a:r>
            <a:endParaRPr>
              <a:solidFill>
                <a:srgbClr val="DEC093"/>
              </a:solidFill>
              <a:latin typeface="Helvetica Light"/>
              <a:ea typeface="Helvetica Light"/>
              <a:cs typeface="Helvetica Light"/>
              <a:sym typeface="Helvetica Light"/>
            </a:endParaRPr>
          </a:p>
          <a:p>
            <a:pPr lvl="0">
              <a:defRPr sz="1800">
                <a:solidFill>
                  <a:srgbClr val="000000"/>
                </a:solidFill>
              </a:defRPr>
            </a:pPr>
            <a:r>
              <a:rPr sz="3800">
                <a:solidFill>
                  <a:srgbClr val="DEC093"/>
                </a:solidFill>
                <a:latin typeface="Helvetica Light"/>
                <a:ea typeface="Helvetica Light"/>
                <a:cs typeface="Helvetica Light"/>
                <a:sym typeface="Helvetica Light"/>
              </a:rPr>
              <a:t>Low glycemic index </a:t>
            </a:r>
            <a:endParaRPr>
              <a:solidFill>
                <a:srgbClr val="DEC093"/>
              </a:solidFill>
              <a:latin typeface="Helvetica Light"/>
              <a:ea typeface="Helvetica Light"/>
              <a:cs typeface="Helvetica Light"/>
              <a:sym typeface="Helvetica Light"/>
            </a:endParaRPr>
          </a:p>
          <a:p>
            <a:pPr lvl="0">
              <a:defRPr sz="1800">
                <a:solidFill>
                  <a:srgbClr val="000000"/>
                </a:solidFill>
              </a:defRPr>
            </a:pPr>
            <a:r>
              <a:rPr sz="3800">
                <a:solidFill>
                  <a:srgbClr val="DEC093"/>
                </a:solidFill>
                <a:latin typeface="Helvetica Light"/>
                <a:ea typeface="Helvetica Light"/>
                <a:cs typeface="Helvetica Light"/>
                <a:sym typeface="Helvetica Light"/>
              </a:rPr>
              <a:t>resistant to infection and bugs</a:t>
            </a:r>
            <a:endParaRPr>
              <a:solidFill>
                <a:srgbClr val="DEC093"/>
              </a:solidFill>
              <a:latin typeface="Helvetica Light"/>
              <a:ea typeface="Helvetica Light"/>
              <a:cs typeface="Helvetica Light"/>
              <a:sym typeface="Helvetica Light"/>
            </a:endParaRPr>
          </a:p>
          <a:p>
            <a:pPr lvl="0">
              <a:defRPr sz="1800">
                <a:solidFill>
                  <a:srgbClr val="000000"/>
                </a:solidFill>
              </a:defRPr>
            </a:pPr>
            <a:r>
              <a:rPr sz="3800">
                <a:solidFill>
                  <a:srgbClr val="DEC093"/>
                </a:solidFill>
                <a:latin typeface="Helvetica Light"/>
                <a:ea typeface="Helvetica Light"/>
                <a:cs typeface="Helvetica Light"/>
                <a:sym typeface="Helvetica Light"/>
              </a:rPr>
              <a:t>hard shell wheat </a:t>
            </a:r>
            <a:endParaRPr>
              <a:solidFill>
                <a:srgbClr val="DEC093"/>
              </a:solidFill>
              <a:latin typeface="Helvetica Light"/>
              <a:ea typeface="Helvetica Light"/>
              <a:cs typeface="Helvetica Light"/>
              <a:sym typeface="Helvetica Light"/>
            </a:endParaRPr>
          </a:p>
          <a:p>
            <a:pPr lvl="0">
              <a:defRPr sz="1800">
                <a:solidFill>
                  <a:srgbClr val="000000"/>
                </a:solidFill>
              </a:defRPr>
            </a:pPr>
            <a:r>
              <a:rPr sz="3800">
                <a:solidFill>
                  <a:srgbClr val="DEC093"/>
                </a:solidFill>
                <a:latin typeface="Helvetica Light"/>
                <a:ea typeface="Helvetica Light"/>
                <a:cs typeface="Helvetica Light"/>
                <a:sym typeface="Helvetica Light"/>
              </a:rPr>
              <a:t>Seydiler Kastamonu</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image8.tif"/>
          <p:cNvPicPr/>
          <p:nvPr/>
        </p:nvPicPr>
        <p:blipFill>
          <a:blip r:embed="rId2">
            <a:extLst/>
          </a:blip>
          <a:stretch>
            <a:fillRect/>
          </a:stretch>
        </p:blipFill>
        <p:spPr>
          <a:xfrm>
            <a:off x="0" y="1656861"/>
            <a:ext cx="13004800" cy="6439878"/>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 name="image9.tif"/>
          <p:cNvPicPr/>
          <p:nvPr/>
        </p:nvPicPr>
        <p:blipFill>
          <a:blip r:embed="rId2">
            <a:extLst/>
          </a:blip>
          <a:stretch>
            <a:fillRect/>
          </a:stretch>
        </p:blipFill>
        <p:spPr>
          <a:xfrm>
            <a:off x="0" y="812800"/>
            <a:ext cx="13004800" cy="8128000"/>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9" name="image10.tif"/>
          <p:cNvPicPr/>
          <p:nvPr/>
        </p:nvPicPr>
        <p:blipFill>
          <a:blip r:embed="rId2">
            <a:extLst/>
          </a:blip>
          <a:stretch>
            <a:fillRect/>
          </a:stretch>
        </p:blipFill>
        <p:spPr>
          <a:xfrm>
            <a:off x="0" y="1505944"/>
            <a:ext cx="13004800" cy="6741712"/>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1" name="image11.tif"/>
          <p:cNvPicPr/>
          <p:nvPr/>
        </p:nvPicPr>
        <p:blipFill>
          <a:blip r:embed="rId2">
            <a:extLst/>
          </a:blip>
          <a:stretch>
            <a:fillRect/>
          </a:stretch>
        </p:blipFill>
        <p:spPr>
          <a:xfrm>
            <a:off x="0" y="1546802"/>
            <a:ext cx="13004800" cy="6659996"/>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Birlestirici Materyeller</a:t>
            </a:r>
          </a:p>
        </p:txBody>
      </p:sp>
      <p:sp>
        <p:nvSpPr>
          <p:cNvPr id="84" name="Shape 84"/>
          <p:cNvSpPr/>
          <p:nvPr>
            <p:ph type="body" idx="1"/>
          </p:nvPr>
        </p:nvSpPr>
        <p:spPr>
          <a:xfrm>
            <a:off x="952500" y="2590800"/>
            <a:ext cx="11099800" cy="6286500"/>
          </a:xfrm>
          <a:prstGeom prst="rect">
            <a:avLst/>
          </a:prstGeom>
        </p:spPr>
        <p:txBody>
          <a:bodyPr/>
          <a:lstStyle/>
          <a:p>
            <a:pPr lvl="0" marL="2037644" indent="-2037644">
              <a:buClr>
                <a:srgbClr val="FFFFFF"/>
              </a:buClr>
              <a:defRPr sz="1800">
                <a:solidFill>
                  <a:srgbClr val="000000"/>
                </a:solidFill>
              </a:defRPr>
            </a:pPr>
            <a:r>
              <a:rPr sz="3800">
                <a:solidFill>
                  <a:srgbClr val="FFFFFF"/>
                </a:solidFill>
              </a:rPr>
              <a:t>Agir Metal  kursun ve kadmium reproToxic</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Plastics  7 reproToxic</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Agac - Tespih agaci Neem oil reproToxic Animal</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Toprak Asbest fibers spermiotoxic</a:t>
            </a:r>
          </a:p>
        </p:txBody>
      </p:sp>
      <p:sp>
        <p:nvSpPr>
          <p:cNvPr id="85" name="Shape 85"/>
          <p:cNvSpPr/>
          <p:nvPr/>
        </p:nvSpPr>
        <p:spPr>
          <a:xfrm>
            <a:off x="119276" y="8394700"/>
            <a:ext cx="12766244"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200">
                <a:solidFill>
                  <a:srgbClr val="FFFFFF"/>
                </a:solidFill>
                <a:latin typeface="Helvetica Light"/>
                <a:ea typeface="Helvetica Light"/>
                <a:cs typeface="Helvetica Light"/>
                <a:sym typeface="Helvetica Light"/>
              </a:rPr>
              <a:t>Andrologia. 2012 Apr;44(2):92-101. doi: 10.1111/j.1439-0272.2010.01109.x. Epub 2011 Sep 20.</a:t>
            </a:r>
            <a:endParaRPr sz="1200">
              <a:latin typeface="Helvetica Light"/>
              <a:ea typeface="Helvetica Light"/>
              <a:cs typeface="Helvetica Light"/>
              <a:sym typeface="Helvetica Light"/>
            </a:endParaRPr>
          </a:p>
          <a:p>
            <a:pPr lvl="0">
              <a:defRPr sz="1800">
                <a:solidFill>
                  <a:srgbClr val="000000"/>
                </a:solidFill>
              </a:defRPr>
            </a:pPr>
            <a:r>
              <a:rPr sz="1200">
                <a:solidFill>
                  <a:srgbClr val="FFFFFF"/>
                </a:solidFill>
                <a:latin typeface="Helvetica Light"/>
                <a:ea typeface="Helvetica Light"/>
                <a:cs typeface="Helvetica Light"/>
                <a:sym typeface="Helvetica Light"/>
              </a:rPr>
              <a:t>Biochemical and reproductive effects of gestational/lactational exposure to lead and cadmium with respect to testicular steroidogenesis, antioxidant system, endogenous sex steroid and cauda-epididymal functions.</a:t>
            </a:r>
            <a:endParaRPr sz="1200">
              <a:latin typeface="Helvetica Light"/>
              <a:ea typeface="Helvetica Light"/>
              <a:cs typeface="Helvetica Light"/>
              <a:sym typeface="Helvetica Light"/>
            </a:endParaRPr>
          </a:p>
          <a:p>
            <a:pPr lvl="0">
              <a:defRPr sz="1800">
                <a:solidFill>
                  <a:srgbClr val="000000"/>
                </a:solidFill>
              </a:defRPr>
            </a:pPr>
            <a:endParaRPr sz="1200">
              <a:latin typeface="Helvetica Light"/>
              <a:ea typeface="Helvetica Light"/>
              <a:cs typeface="Helvetica Light"/>
              <a:sym typeface="Helvetica Light"/>
            </a:endParaRPr>
          </a:p>
          <a:p>
            <a:pPr lvl="0">
              <a:defRPr sz="1800">
                <a:solidFill>
                  <a:srgbClr val="000000"/>
                </a:solidFill>
              </a:defRPr>
            </a:pPr>
            <a:r>
              <a:rPr sz="1200">
                <a:solidFill>
                  <a:srgbClr val="FFFFFF"/>
                </a:solidFill>
                <a:latin typeface="Helvetica Light"/>
                <a:ea typeface="Helvetica Light"/>
                <a:cs typeface="Helvetica Light"/>
                <a:sym typeface="Helvetica Light"/>
              </a:rPr>
              <a:t>Pillai P1, Pandya C, Bhatt N, Gupta SS.</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title"/>
          </p:nvPr>
        </p:nvSpPr>
        <p:spPr>
          <a:xfrm>
            <a:off x="-2019300" y="132280"/>
            <a:ext cx="11099800" cy="2161140"/>
          </a:xfrm>
          <a:prstGeom prst="rect">
            <a:avLst/>
          </a:prstGeom>
        </p:spPr>
        <p:txBody>
          <a:bodyPr/>
          <a:lstStyle/>
          <a:p>
            <a:pPr lvl="0">
              <a:defRPr sz="1800">
                <a:solidFill>
                  <a:srgbClr val="000000"/>
                </a:solidFill>
              </a:defRPr>
            </a:pPr>
            <a:r>
              <a:rPr sz="8000">
                <a:solidFill>
                  <a:srgbClr val="FFFFFF"/>
                </a:solidFill>
              </a:rPr>
              <a:t>Super gida lar</a:t>
            </a:r>
          </a:p>
        </p:txBody>
      </p:sp>
      <p:sp>
        <p:nvSpPr>
          <p:cNvPr id="42" name="Shape 42"/>
          <p:cNvSpPr/>
          <p:nvPr>
            <p:ph type="body" idx="1"/>
          </p:nvPr>
        </p:nvSpPr>
        <p:spPr>
          <a:xfrm>
            <a:off x="952499" y="2547417"/>
            <a:ext cx="3202833" cy="6373265"/>
          </a:xfrm>
          <a:prstGeom prst="rect">
            <a:avLst/>
          </a:prstGeom>
        </p:spPr>
        <p:txBody>
          <a:bodyPr/>
          <a:lstStyle/>
          <a:p>
            <a:pPr lvl="0" marL="368045" indent="-368045" defTabSz="368045">
              <a:spcBef>
                <a:spcPts val="2600"/>
              </a:spcBef>
              <a:buClr>
                <a:srgbClr val="FFFFFF"/>
              </a:buClr>
              <a:defRPr sz="1800">
                <a:solidFill>
                  <a:srgbClr val="000000"/>
                </a:solidFill>
              </a:defRPr>
            </a:pPr>
            <a:r>
              <a:rPr sz="2300">
                <a:solidFill>
                  <a:srgbClr val="FFFFFF"/>
                </a:solidFill>
              </a:rPr>
              <a:t>Su</a:t>
            </a:r>
            <a:endParaRPr sz="2300"/>
          </a:p>
          <a:p>
            <a:pPr lvl="0" marL="368045" indent="-368045" defTabSz="368045">
              <a:spcBef>
                <a:spcPts val="2600"/>
              </a:spcBef>
              <a:buClr>
                <a:srgbClr val="FFFFFF"/>
              </a:buClr>
              <a:defRPr sz="1800">
                <a:solidFill>
                  <a:srgbClr val="000000"/>
                </a:solidFill>
              </a:defRPr>
            </a:pPr>
            <a:r>
              <a:rPr sz="2300">
                <a:solidFill>
                  <a:srgbClr val="FFFFFF"/>
                </a:solidFill>
              </a:rPr>
              <a:t>Kefir ve diger lactoferment</a:t>
            </a:r>
            <a:endParaRPr sz="2300"/>
          </a:p>
          <a:p>
            <a:pPr lvl="0" marL="368045" indent="-368045" defTabSz="368045">
              <a:spcBef>
                <a:spcPts val="2600"/>
              </a:spcBef>
              <a:buClr>
                <a:srgbClr val="FFFFFF"/>
              </a:buClr>
              <a:defRPr sz="1800">
                <a:solidFill>
                  <a:srgbClr val="000000"/>
                </a:solidFill>
              </a:defRPr>
            </a:pPr>
            <a:r>
              <a:rPr sz="2300">
                <a:solidFill>
                  <a:srgbClr val="FFFFFF"/>
                </a:solidFill>
              </a:rPr>
              <a:t>crucifereous</a:t>
            </a:r>
            <a:endParaRPr sz="2300"/>
          </a:p>
          <a:p>
            <a:pPr lvl="0" marL="368045" indent="-368045" defTabSz="368045">
              <a:spcBef>
                <a:spcPts val="2600"/>
              </a:spcBef>
              <a:buClr>
                <a:srgbClr val="FFFFFF"/>
              </a:buClr>
              <a:defRPr sz="1800">
                <a:solidFill>
                  <a:srgbClr val="000000"/>
                </a:solidFill>
              </a:defRPr>
            </a:pPr>
            <a:r>
              <a:rPr sz="2300">
                <a:solidFill>
                  <a:srgbClr val="FFFFFF"/>
                </a:solidFill>
              </a:rPr>
              <a:t>berries</a:t>
            </a:r>
            <a:endParaRPr sz="2300"/>
          </a:p>
          <a:p>
            <a:pPr lvl="0" marL="368045" indent="-368045" defTabSz="368045">
              <a:spcBef>
                <a:spcPts val="2600"/>
              </a:spcBef>
              <a:buClr>
                <a:srgbClr val="FFFFFF"/>
              </a:buClr>
              <a:defRPr sz="1800">
                <a:solidFill>
                  <a:srgbClr val="000000"/>
                </a:solidFill>
              </a:defRPr>
            </a:pPr>
            <a:r>
              <a:rPr sz="2300">
                <a:solidFill>
                  <a:srgbClr val="FFFFFF"/>
                </a:solidFill>
              </a:rPr>
              <a:t>Chia keten tohum</a:t>
            </a:r>
            <a:endParaRPr sz="2300"/>
          </a:p>
          <a:p>
            <a:pPr lvl="0" marL="368045" indent="-368045" defTabSz="368045">
              <a:spcBef>
                <a:spcPts val="2600"/>
              </a:spcBef>
              <a:buClr>
                <a:srgbClr val="FFFFFF"/>
              </a:buClr>
              <a:defRPr sz="1800">
                <a:solidFill>
                  <a:srgbClr val="000000"/>
                </a:solidFill>
              </a:defRPr>
            </a:pPr>
            <a:r>
              <a:rPr sz="2300">
                <a:solidFill>
                  <a:srgbClr val="FFFFFF"/>
                </a:solidFill>
              </a:rPr>
              <a:t>Brokli</a:t>
            </a:r>
            <a:endParaRPr sz="2300"/>
          </a:p>
          <a:p>
            <a:pPr lvl="0" marL="368045" indent="-368045" defTabSz="368045">
              <a:spcBef>
                <a:spcPts val="2600"/>
              </a:spcBef>
              <a:buClr>
                <a:srgbClr val="FFFFFF"/>
              </a:buClr>
              <a:defRPr sz="1800">
                <a:solidFill>
                  <a:srgbClr val="000000"/>
                </a:solidFill>
              </a:defRPr>
            </a:pPr>
            <a:r>
              <a:rPr sz="2300">
                <a:solidFill>
                  <a:srgbClr val="FFFFFF"/>
                </a:solidFill>
              </a:rPr>
              <a:t>Samon</a:t>
            </a:r>
            <a:endParaRPr sz="2300"/>
          </a:p>
          <a:p>
            <a:pPr lvl="0" marL="368045" indent="-368045" defTabSz="368045">
              <a:spcBef>
                <a:spcPts val="2600"/>
              </a:spcBef>
              <a:buClr>
                <a:srgbClr val="FFFFFF"/>
              </a:buClr>
              <a:defRPr sz="1800">
                <a:solidFill>
                  <a:srgbClr val="000000"/>
                </a:solidFill>
              </a:defRPr>
            </a:pPr>
            <a:r>
              <a:rPr sz="2300">
                <a:solidFill>
                  <a:srgbClr val="FFFFFF"/>
                </a:solidFill>
              </a:rPr>
              <a:t>Yumurta</a:t>
            </a:r>
          </a:p>
        </p:txBody>
      </p:sp>
      <p:sp>
        <p:nvSpPr>
          <p:cNvPr id="43" name="Shape 43"/>
          <p:cNvSpPr/>
          <p:nvPr/>
        </p:nvSpPr>
        <p:spPr>
          <a:xfrm>
            <a:off x="4356417" y="3098799"/>
            <a:ext cx="4291966" cy="513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762000" indent="-762000" algn="l">
              <a:spcBef>
                <a:spcPts val="4200"/>
              </a:spcBef>
              <a:buClr>
                <a:srgbClr val="FFFFFF"/>
              </a:buClr>
              <a:buSzPct val="75000"/>
              <a:buChar char="•"/>
              <a:defRPr sz="1800">
                <a:solidFill>
                  <a:srgbClr val="000000"/>
                </a:solidFill>
              </a:defRPr>
            </a:pPr>
            <a:r>
              <a:rPr sz="3000">
                <a:solidFill>
                  <a:srgbClr val="FFFFFF"/>
                </a:solidFill>
                <a:latin typeface="Helvetica Light"/>
                <a:ea typeface="Helvetica Light"/>
                <a:cs typeface="Helvetica Light"/>
                <a:sym typeface="Helvetica Light"/>
              </a:rPr>
              <a:t>Alg ler</a:t>
            </a:r>
            <a:endParaRPr sz="3000">
              <a:latin typeface="Helvetica Light"/>
              <a:ea typeface="Helvetica Light"/>
              <a:cs typeface="Helvetica Light"/>
              <a:sym typeface="Helvetica Light"/>
            </a:endParaRPr>
          </a:p>
          <a:p>
            <a:pPr lvl="0" marL="641683" indent="-641683" algn="l">
              <a:buClr>
                <a:srgbClr val="FFFFFF"/>
              </a:buClr>
              <a:buSzPct val="75000"/>
              <a:buChar char="•"/>
              <a:defRPr sz="1800">
                <a:solidFill>
                  <a:srgbClr val="000000"/>
                </a:solidFill>
              </a:defRPr>
            </a:pPr>
            <a:r>
              <a:rPr sz="3000">
                <a:solidFill>
                  <a:srgbClr val="FFFFFF"/>
                </a:solidFill>
                <a:latin typeface="Helvetica Light"/>
                <a:ea typeface="Helvetica Light"/>
                <a:cs typeface="Helvetica Light"/>
                <a:sym typeface="Helvetica Light"/>
              </a:rPr>
              <a:t>Avacado</a:t>
            </a:r>
            <a:endParaRPr sz="3000">
              <a:latin typeface="Helvetica Light"/>
              <a:ea typeface="Helvetica Light"/>
              <a:cs typeface="Helvetica Light"/>
              <a:sym typeface="Helvetica Light"/>
            </a:endParaRPr>
          </a:p>
          <a:p>
            <a:pPr lvl="0" marL="641683" indent="-641683" algn="l">
              <a:buClr>
                <a:srgbClr val="FFFFFF"/>
              </a:buClr>
              <a:buSzPct val="75000"/>
              <a:buChar char="•"/>
              <a:defRPr sz="1800">
                <a:solidFill>
                  <a:srgbClr val="000000"/>
                </a:solidFill>
              </a:defRPr>
            </a:pPr>
            <a:r>
              <a:rPr sz="3000">
                <a:solidFill>
                  <a:srgbClr val="FFFFFF"/>
                </a:solidFill>
                <a:latin typeface="Helvetica Light"/>
                <a:ea typeface="Helvetica Light"/>
                <a:cs typeface="Helvetica Light"/>
                <a:sym typeface="Helvetica Light"/>
              </a:rPr>
              <a:t>nane</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hindistan cevizi</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Sarmisak</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turmeric </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fermente peynir suyu</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Cocoa</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Badem</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Yesillikle beslenmis et</a:t>
            </a:r>
            <a:endParaRPr sz="3000">
              <a:latin typeface="Helvetica Light"/>
              <a:ea typeface="Helvetica Light"/>
              <a:cs typeface="Helvetica Light"/>
              <a:sym typeface="Helvetica Light"/>
            </a:endParaRPr>
          </a:p>
          <a:p>
            <a:pPr lvl="0" marL="635000" indent="-635000" algn="l">
              <a:buClr>
                <a:srgbClr val="FFFFFF"/>
              </a:buClr>
              <a:buSzPct val="100000"/>
              <a:buChar char="•"/>
              <a:defRPr sz="1800">
                <a:solidFill>
                  <a:srgbClr val="000000"/>
                </a:solidFill>
              </a:defRPr>
            </a:pPr>
            <a:r>
              <a:rPr sz="3000">
                <a:solidFill>
                  <a:srgbClr val="FFFFFF"/>
                </a:solidFill>
                <a:latin typeface="Helvetica Light"/>
                <a:ea typeface="Helvetica Light"/>
                <a:cs typeface="Helvetica Light"/>
                <a:sym typeface="Helvetica Light"/>
              </a:rPr>
              <a:t>Bakteri zengin peynir</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Glyphosate DDT</a:t>
            </a:r>
          </a:p>
        </p:txBody>
      </p:sp>
      <p:sp>
        <p:nvSpPr>
          <p:cNvPr id="88" name="Shape 88"/>
          <p:cNvSpPr/>
          <p:nvPr>
            <p:ph type="body" idx="1"/>
          </p:nvPr>
        </p:nvSpPr>
        <p:spPr>
          <a:xfrm>
            <a:off x="952500" y="2590800"/>
            <a:ext cx="11099800" cy="6286500"/>
          </a:xfrm>
          <a:prstGeom prst="rect">
            <a:avLst/>
          </a:prstGeom>
        </p:spPr>
        <p:txBody>
          <a:bodyPr/>
          <a:lstStyle/>
          <a:p>
            <a:pPr lvl="0" marL="2037644" indent="-2037644">
              <a:buClr>
                <a:srgbClr val="FFFFFF"/>
              </a:buClr>
              <a:defRPr sz="1800">
                <a:solidFill>
                  <a:srgbClr val="000000"/>
                </a:solidFill>
              </a:defRPr>
            </a:pPr>
            <a:r>
              <a:rPr sz="3800">
                <a:solidFill>
                  <a:srgbClr val="FFFFFF"/>
                </a:solidFill>
              </a:rPr>
              <a:t>Herbicides Pesticides - Montesanto Round UP</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Hardal Gazi ve Oncology</a:t>
            </a:r>
          </a:p>
        </p:txBody>
      </p:sp>
      <p:pic>
        <p:nvPicPr>
          <p:cNvPr id="89" name="image12.tif"/>
          <p:cNvPicPr/>
          <p:nvPr/>
        </p:nvPicPr>
        <p:blipFill>
          <a:blip r:embed="rId2">
            <a:extLst/>
          </a:blip>
          <a:stretch>
            <a:fillRect/>
          </a:stretch>
        </p:blipFill>
        <p:spPr>
          <a:xfrm>
            <a:off x="254000" y="7376717"/>
            <a:ext cx="12268746" cy="2480464"/>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Su</a:t>
            </a:r>
          </a:p>
        </p:txBody>
      </p:sp>
      <p:sp>
        <p:nvSpPr>
          <p:cNvPr id="92" name="Shape 92"/>
          <p:cNvSpPr/>
          <p:nvPr>
            <p:ph type="body" idx="1"/>
          </p:nvPr>
        </p:nvSpPr>
        <p:spPr>
          <a:xfrm>
            <a:off x="952500" y="2590800"/>
            <a:ext cx="11099800" cy="6286500"/>
          </a:xfrm>
          <a:prstGeom prst="rect">
            <a:avLst/>
          </a:prstGeom>
        </p:spPr>
        <p:txBody>
          <a:bodyPr/>
          <a:lstStyle/>
          <a:p>
            <a:pPr lvl="0" marL="2037644" indent="-2037644">
              <a:buClr>
                <a:srgbClr val="FFFFFF"/>
              </a:buClr>
              <a:defRPr sz="1800">
                <a:solidFill>
                  <a:srgbClr val="000000"/>
                </a:solidFill>
              </a:defRPr>
            </a:pPr>
            <a:r>
              <a:rPr sz="3800">
                <a:solidFill>
                  <a:srgbClr val="FFFFFF"/>
                </a:solidFill>
              </a:rPr>
              <a:t>Bilinir en kaliteli su yagmur suyu</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Tasinir su cam ve celik icinde ehemniyetli</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PET poly etyhlene tetrahidroklor Emin kisa sure</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Chlorine and water No repo failure but increased bladder and rectal cancer</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Water purification by filtration at reverse osmosis</a:t>
            </a:r>
          </a:p>
        </p:txBody>
      </p:sp>
      <p:sp>
        <p:nvSpPr>
          <p:cNvPr id="93" name="Shape 93"/>
          <p:cNvSpPr/>
          <p:nvPr/>
        </p:nvSpPr>
        <p:spPr>
          <a:xfrm>
            <a:off x="1265701" y="8801099"/>
            <a:ext cx="1047339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700">
                <a:solidFill>
                  <a:srgbClr val="76D6FF"/>
                </a:solidFill>
                <a:latin typeface="Helvetica Light"/>
                <a:ea typeface="Helvetica Light"/>
                <a:cs typeface="Helvetica Light"/>
                <a:sym typeface="Helvetica Light"/>
              </a:rPr>
              <a:t> R.D. Morris, A. Audet, I.F. Angelillo, T. C. Chalmers, and F. Mosteller. Chlorination, Chlorination byproducts,</a:t>
            </a:r>
            <a:endParaRPr sz="1700">
              <a:solidFill>
                <a:srgbClr val="76D6FF"/>
              </a:solidFill>
              <a:latin typeface="Helvetica Light"/>
              <a:ea typeface="Helvetica Light"/>
              <a:cs typeface="Helvetica Light"/>
              <a:sym typeface="Helvetica Light"/>
            </a:endParaRPr>
          </a:p>
          <a:p>
            <a:pPr lvl="0">
              <a:defRPr sz="1800">
                <a:solidFill>
                  <a:srgbClr val="000000"/>
                </a:solidFill>
              </a:defRPr>
            </a:pPr>
            <a:r>
              <a:rPr sz="1700">
                <a:solidFill>
                  <a:srgbClr val="76D6FF"/>
                </a:solidFill>
                <a:latin typeface="Helvetica Light"/>
                <a:ea typeface="Helvetica Light"/>
                <a:cs typeface="Helvetica Light"/>
                <a:sym typeface="Helvetica Light"/>
              </a:rPr>
              <a:t>and cancer: A meta-analysis. American Journal of Public Health, 82(7):955-977. 1992.</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title"/>
          </p:nvPr>
        </p:nvSpPr>
        <p:spPr>
          <a:xfrm>
            <a:off x="952500" y="406400"/>
            <a:ext cx="11099800" cy="2120900"/>
          </a:xfrm>
          <a:prstGeom prst="rect">
            <a:avLst/>
          </a:prstGeom>
        </p:spPr>
        <p:txBody>
          <a:bodyPr/>
          <a:lstStyle>
            <a:lvl1pPr defTabSz="560830">
              <a:defRPr sz="7600"/>
            </a:lvl1pPr>
          </a:lstStyle>
          <a:p>
            <a:pPr lvl="0">
              <a:defRPr sz="1800">
                <a:solidFill>
                  <a:srgbClr val="000000"/>
                </a:solidFill>
              </a:defRPr>
            </a:pPr>
            <a:r>
              <a:rPr sz="7600">
                <a:solidFill>
                  <a:srgbClr val="FFFFFF"/>
                </a:solidFill>
              </a:rPr>
              <a:t>Plastics and ReproToxics</a:t>
            </a:r>
          </a:p>
        </p:txBody>
      </p:sp>
      <p:sp>
        <p:nvSpPr>
          <p:cNvPr id="96" name="Shape 96"/>
          <p:cNvSpPr/>
          <p:nvPr>
            <p:ph type="body" idx="1"/>
          </p:nvPr>
        </p:nvSpPr>
        <p:spPr>
          <a:xfrm>
            <a:off x="952500" y="2590800"/>
            <a:ext cx="11099800" cy="6286500"/>
          </a:xfrm>
          <a:prstGeom prst="rect">
            <a:avLst/>
          </a:prstGeom>
        </p:spPr>
        <p:txBody>
          <a:bodyPr/>
          <a:lstStyle/>
          <a:p>
            <a:pPr lvl="0"/>
          </a:p>
        </p:txBody>
      </p:sp>
      <p:pic>
        <p:nvPicPr>
          <p:cNvPr id="97" name="image2.png"/>
          <p:cNvPicPr/>
          <p:nvPr/>
        </p:nvPicPr>
        <p:blipFill>
          <a:blip r:embed="rId2">
            <a:extLst/>
          </a:blip>
          <a:stretch>
            <a:fillRect/>
          </a:stretch>
        </p:blipFill>
        <p:spPr>
          <a:xfrm>
            <a:off x="616302" y="2060767"/>
            <a:ext cx="11772195" cy="7612686"/>
          </a:xfrm>
          <a:prstGeom prst="rect">
            <a:avLst/>
          </a:prstGeom>
          <a:ln w="12700">
            <a:miter lim="400000"/>
          </a:ln>
        </p:spPr>
      </p:pic>
      <p:sp>
        <p:nvSpPr>
          <p:cNvPr id="98" name="Shape 98"/>
          <p:cNvSpPr/>
          <p:nvPr/>
        </p:nvSpPr>
        <p:spPr>
          <a:xfrm>
            <a:off x="669249" y="8031012"/>
            <a:ext cx="11666301"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solidFill>
                  <a:srgbClr val="7A81FF"/>
                </a:solidFill>
                <a:latin typeface="Helvetica Light"/>
                <a:ea typeface="Helvetica Light"/>
                <a:cs typeface="Helvetica Light"/>
                <a:sym typeface="Helvetica Light"/>
              </a:defRPr>
            </a:lvl1pPr>
          </a:lstStyle>
          <a:p>
            <a:pPr lvl="0">
              <a:defRPr sz="1800">
                <a:solidFill>
                  <a:srgbClr val="000000"/>
                </a:solidFill>
              </a:defRPr>
            </a:pPr>
            <a:r>
              <a:rPr sz="2200">
                <a:solidFill>
                  <a:srgbClr val="7A81FF"/>
                </a:solidFill>
              </a:rPr>
              <a:t>Polyurethanes (PUR), polyacrylonitriles (PAN) and polyvinyl chlorides (PVC) were considered as the most hazardous polymer types according to their monomer composition, whereas polypropylene (PP), ethylene-vinyl acetate (EVA), polyvinyl acetate (PVAc) and polyethylenes (PE) were evaluated to be the least hazardous</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Energy</a:t>
            </a:r>
          </a:p>
        </p:txBody>
      </p:sp>
      <p:sp>
        <p:nvSpPr>
          <p:cNvPr id="101" name="Shape 101"/>
          <p:cNvSpPr/>
          <p:nvPr>
            <p:ph type="body" idx="1"/>
          </p:nvPr>
        </p:nvSpPr>
        <p:spPr>
          <a:xfrm>
            <a:off x="787400" y="1943100"/>
            <a:ext cx="11099800" cy="6286500"/>
          </a:xfrm>
          <a:prstGeom prst="rect">
            <a:avLst/>
          </a:prstGeom>
        </p:spPr>
        <p:txBody>
          <a:bodyPr/>
          <a:lstStyle/>
          <a:p>
            <a:pPr lvl="0" marL="2037644" indent="-2037644">
              <a:buClr>
                <a:srgbClr val="FFFFFF"/>
              </a:buClr>
              <a:defRPr sz="1800">
                <a:solidFill>
                  <a:srgbClr val="000000"/>
                </a:solidFill>
              </a:defRPr>
            </a:pPr>
            <a:r>
              <a:rPr sz="3800">
                <a:solidFill>
                  <a:srgbClr val="FFFFFF"/>
                </a:solidFill>
              </a:rPr>
              <a:t>Refined Sugar is most addictive pure material of Energy needs to be controlled.</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Fructose is much betterObesity and Type 2 diabetes in epidemics</a:t>
            </a:r>
          </a:p>
        </p:txBody>
      </p:sp>
      <p:sp>
        <p:nvSpPr>
          <p:cNvPr id="102" name="Shape 102"/>
          <p:cNvSpPr/>
          <p:nvPr/>
        </p:nvSpPr>
        <p:spPr>
          <a:xfrm>
            <a:off x="460175" y="8638727"/>
            <a:ext cx="1208444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atin typeface="Helvetica Light"/>
                <a:ea typeface="Helvetica Light"/>
                <a:cs typeface="Helvetica Light"/>
                <a:sym typeface="Helvetica Light"/>
              </a:defRPr>
            </a:lvl1pPr>
          </a:lstStyle>
          <a:p>
            <a:pPr lvl="0">
              <a:defRPr sz="1800">
                <a:solidFill>
                  <a:srgbClr val="000000"/>
                </a:solidFill>
              </a:defRPr>
            </a:pPr>
            <a:r>
              <a:rPr sz="1700">
                <a:solidFill>
                  <a:srgbClr val="FFFFFF"/>
                </a:solidFill>
              </a:rPr>
              <a:t>experimental group was presented with a 25% glucose solution. Experimental animals displayed a precipitous drop in body temperature and behavioral changes associated with withdrawal during week 3, when sugar was removed.</a:t>
            </a:r>
          </a:p>
        </p:txBody>
      </p:sp>
      <p:sp>
        <p:nvSpPr>
          <p:cNvPr id="103" name="Shape 103"/>
          <p:cNvSpPr/>
          <p:nvPr/>
        </p:nvSpPr>
        <p:spPr>
          <a:xfrm>
            <a:off x="3314277" y="7841059"/>
            <a:ext cx="697453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300">
                <a:solidFill>
                  <a:srgbClr val="FFFFFF"/>
                </a:solidFill>
                <a:latin typeface="Helvetica Light"/>
                <a:ea typeface="Helvetica Light"/>
                <a:cs typeface="Helvetica Light"/>
                <a:sym typeface="Helvetica Light"/>
              </a:rPr>
              <a:t>Implications of an animal model of sugar addiction, withdrawal and relapse for human health</a:t>
            </a:r>
            <a:endParaRPr sz="1300">
              <a:latin typeface="Helvetica Light"/>
              <a:ea typeface="Helvetica Light"/>
              <a:cs typeface="Helvetica Light"/>
              <a:sym typeface="Helvetica Light"/>
            </a:endParaRPr>
          </a:p>
          <a:p>
            <a:pPr lvl="0">
              <a:defRPr sz="1800">
                <a:solidFill>
                  <a:srgbClr val="000000"/>
                </a:solidFill>
              </a:defRPr>
            </a:pPr>
            <a:r>
              <a:rPr sz="1300">
                <a:solidFill>
                  <a:srgbClr val="FFFFFF"/>
                </a:solidFill>
                <a:latin typeface="Helvetica Light"/>
                <a:ea typeface="Helvetica Light"/>
                <a:cs typeface="Helvetica Light"/>
                <a:sym typeface="Helvetica Light"/>
              </a:rPr>
              <a:t>C. H. Wideman, G. R. Nadzam &amp; H. M. Murphy</a:t>
            </a:r>
            <a:endParaRPr sz="1300">
              <a:latin typeface="Helvetica Light"/>
              <a:ea typeface="Helvetica Light"/>
              <a:cs typeface="Helvetica Light"/>
              <a:sym typeface="Helvetica Light"/>
            </a:endParaRPr>
          </a:p>
          <a:p>
            <a:pPr lvl="0">
              <a:defRPr sz="1800">
                <a:solidFill>
                  <a:srgbClr val="000000"/>
                </a:solidFill>
              </a:defRPr>
            </a:pPr>
            <a:r>
              <a:rPr sz="1300">
                <a:solidFill>
                  <a:srgbClr val="FFFFFF"/>
                </a:solidFill>
                <a:latin typeface="Helvetica Light"/>
                <a:ea typeface="Helvetica Light"/>
                <a:cs typeface="Helvetica Light"/>
                <a:sym typeface="Helvetica Light"/>
              </a:rPr>
              <a:t>Pages 269-276 | Published online: 05 Sep 2013</a:t>
            </a:r>
          </a:p>
        </p:txBody>
      </p:sp>
      <p:sp>
        <p:nvSpPr>
          <p:cNvPr id="104" name="Shape 104"/>
          <p:cNvSpPr/>
          <p:nvPr/>
        </p:nvSpPr>
        <p:spPr>
          <a:xfrm>
            <a:off x="187881" y="2139949"/>
            <a:ext cx="6253634"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700">
                <a:solidFill>
                  <a:srgbClr val="FFFFFF"/>
                </a:solidFill>
                <a:latin typeface="Helvetica Light"/>
                <a:ea typeface="Helvetica Light"/>
                <a:cs typeface="Helvetica Light"/>
                <a:sym typeface="Helvetica Light"/>
              </a:rPr>
              <a:t>Nutritional Neuroscience </a:t>
            </a:r>
            <a:endParaRPr sz="1700">
              <a:latin typeface="Helvetica Light"/>
              <a:ea typeface="Helvetica Light"/>
              <a:cs typeface="Helvetica Light"/>
              <a:sym typeface="Helvetica Light"/>
            </a:endParaRPr>
          </a:p>
          <a:p>
            <a:pPr lvl="0">
              <a:defRPr sz="1800">
                <a:solidFill>
                  <a:srgbClr val="000000"/>
                </a:solidFill>
              </a:defRPr>
            </a:pPr>
            <a:r>
              <a:rPr sz="1700">
                <a:solidFill>
                  <a:srgbClr val="FFFFFF"/>
                </a:solidFill>
                <a:latin typeface="Helvetica Light"/>
                <a:ea typeface="Helvetica Light"/>
                <a:cs typeface="Helvetica Light"/>
                <a:sym typeface="Helvetica Light"/>
              </a:rPr>
              <a:t>An International Journal on Nutrition, Diet and Nervous System </a:t>
            </a:r>
            <a:endParaRPr sz="1700">
              <a:latin typeface="Helvetica Light"/>
              <a:ea typeface="Helvetica Light"/>
              <a:cs typeface="Helvetica Light"/>
              <a:sym typeface="Helvetica Light"/>
            </a:endParaRPr>
          </a:p>
          <a:p>
            <a:pPr lvl="0">
              <a:defRPr sz="1800">
                <a:solidFill>
                  <a:srgbClr val="000000"/>
                </a:solidFill>
              </a:defRPr>
            </a:pPr>
            <a:r>
              <a:rPr sz="1700">
                <a:solidFill>
                  <a:srgbClr val="FFFFFF"/>
                </a:solidFill>
                <a:latin typeface="Helvetica Light"/>
                <a:ea typeface="Helvetica Light"/>
                <a:cs typeface="Helvetica Light"/>
                <a:sym typeface="Helvetica Light"/>
              </a:rPr>
              <a:t>Volume 8, 2005 - Issue 5-6</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Obesity and Antibiotics</a:t>
            </a:r>
          </a:p>
        </p:txBody>
      </p:sp>
      <p:sp>
        <p:nvSpPr>
          <p:cNvPr id="107" name="Shape 107"/>
          <p:cNvSpPr/>
          <p:nvPr>
            <p:ph type="body" idx="1"/>
          </p:nvPr>
        </p:nvSpPr>
        <p:spPr>
          <a:xfrm>
            <a:off x="952500" y="2590800"/>
            <a:ext cx="11099800" cy="6286500"/>
          </a:xfrm>
          <a:prstGeom prst="rect">
            <a:avLst/>
          </a:prstGeom>
        </p:spPr>
        <p:txBody>
          <a:bodyPr/>
          <a:lstStyle/>
          <a:p>
            <a:pPr lvl="0" marL="509411" indent="-509411">
              <a:buClr>
                <a:srgbClr val="FFFFFF"/>
              </a:buClr>
              <a:defRPr sz="1800">
                <a:solidFill>
                  <a:srgbClr val="000000"/>
                </a:solidFill>
              </a:defRPr>
            </a:pPr>
            <a:r>
              <a:rPr sz="1900">
                <a:solidFill>
                  <a:srgbClr val="FFFFFF"/>
                </a:solidFill>
              </a:rPr>
              <a:t>obesity. Administration of three or more courses of antibiotics before children reach an age of 2 years is associated with an increased risk of early childhood obesity.</a:t>
            </a:r>
            <a:endParaRPr sz="1900"/>
          </a:p>
          <a:p>
            <a:pPr lvl="0" marL="509411" indent="-509411">
              <a:buClr>
                <a:srgbClr val="FFFFFF"/>
              </a:buClr>
              <a:defRPr sz="1800">
                <a:solidFill>
                  <a:srgbClr val="000000"/>
                </a:solidFill>
              </a:defRPr>
            </a:pPr>
            <a:r>
              <a:rPr sz="1900">
                <a:solidFill>
                  <a:srgbClr val="FFFFFF"/>
                </a:solidFill>
              </a:rPr>
              <a:t>“The more antibiotics you get, the stronger the effect,” says Schwartz. “And this effect seems to get larger as you get older.”</a:t>
            </a:r>
            <a:endParaRPr sz="1900"/>
          </a:p>
          <a:p>
            <a:pPr lvl="0" marL="509411" indent="-509411">
              <a:buClr>
                <a:srgbClr val="FFFFFF"/>
              </a:buClr>
              <a:defRPr sz="1800">
                <a:solidFill>
                  <a:srgbClr val="000000"/>
                </a:solidFill>
              </a:defRPr>
            </a:pPr>
            <a:r>
              <a:rPr sz="1900">
                <a:solidFill>
                  <a:srgbClr val="FFFFFF"/>
                </a:solidFill>
              </a:rPr>
              <a:t>Some evidence suggests that babies born via Cesarean section, and therefore not exposed to the mother’s vaginal microbes, tend to be heavier and more susceptible to certain immune conditions such as allergies and asthma.</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xfrm>
            <a:off x="952500" y="406400"/>
            <a:ext cx="11099800" cy="2120900"/>
          </a:xfrm>
          <a:prstGeom prst="rect">
            <a:avLst/>
          </a:prstGeom>
        </p:spPr>
        <p:txBody>
          <a:bodyPr/>
          <a:lstStyle>
            <a:lvl1pPr defTabSz="484886">
              <a:defRPr sz="6600"/>
            </a:lvl1pPr>
          </a:lstStyle>
          <a:p>
            <a:pPr lvl="0">
              <a:defRPr sz="1800">
                <a:solidFill>
                  <a:srgbClr val="000000"/>
                </a:solidFill>
              </a:defRPr>
            </a:pPr>
            <a:r>
              <a:rPr sz="6600">
                <a:solidFill>
                  <a:srgbClr val="FFFFFF"/>
                </a:solidFill>
              </a:rPr>
              <a:t>Obesity antibiotics and microbiome</a:t>
            </a:r>
          </a:p>
        </p:txBody>
      </p:sp>
      <p:sp>
        <p:nvSpPr>
          <p:cNvPr id="110" name="Shape 110"/>
          <p:cNvSpPr/>
          <p:nvPr>
            <p:ph type="body" idx="1"/>
          </p:nvPr>
        </p:nvSpPr>
        <p:spPr>
          <a:xfrm>
            <a:off x="952500" y="2590800"/>
            <a:ext cx="11099800" cy="6286500"/>
          </a:xfrm>
          <a:prstGeom prst="rect">
            <a:avLst/>
          </a:prstGeom>
        </p:spPr>
        <p:txBody>
          <a:bodyPr/>
          <a:lstStyle>
            <a:lvl1pPr marL="2037644" indent="-2037644">
              <a:buClr>
                <a:srgbClr val="FFFFFF"/>
              </a:buClr>
            </a:lvl1pPr>
          </a:lstStyle>
          <a:p>
            <a:pPr lvl="0">
              <a:defRPr sz="1800">
                <a:solidFill>
                  <a:srgbClr val="000000"/>
                </a:solidFill>
              </a:defRPr>
            </a:pPr>
            <a:r>
              <a:rPr sz="3800">
                <a:solidFill>
                  <a:srgbClr val="FFFFFF"/>
                </a:solidFill>
              </a:rPr>
              <a:t>High sugar intake and antibiotics contribute to obesity through effecting your micro biome</a:t>
            </a:r>
          </a:p>
        </p:txBody>
      </p:sp>
      <p:sp>
        <p:nvSpPr>
          <p:cNvPr id="111" name="Shape 111"/>
          <p:cNvSpPr/>
          <p:nvPr/>
        </p:nvSpPr>
        <p:spPr>
          <a:xfrm>
            <a:off x="2557538" y="7658099"/>
            <a:ext cx="788972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700">
                <a:solidFill>
                  <a:srgbClr val="FFFFFF"/>
                </a:solidFill>
                <a:latin typeface="Helvetica Light"/>
                <a:ea typeface="Helvetica Light"/>
                <a:cs typeface="Helvetica Light"/>
                <a:sym typeface="Helvetica Light"/>
              </a:rPr>
              <a:t>Antibiotics, obesity and the link to microbes - what are we doing to our children?</a:t>
            </a:r>
            <a:endParaRPr sz="1700">
              <a:latin typeface="Helvetica Light"/>
              <a:ea typeface="Helvetica Light"/>
              <a:cs typeface="Helvetica Light"/>
              <a:sym typeface="Helvetica Light"/>
            </a:endParaRPr>
          </a:p>
          <a:p>
            <a:pPr lvl="0">
              <a:defRPr sz="1800">
                <a:solidFill>
                  <a:srgbClr val="000000"/>
                </a:solidFill>
              </a:defRPr>
            </a:pPr>
            <a:r>
              <a:rPr sz="1700">
                <a:solidFill>
                  <a:srgbClr val="FFFFFF"/>
                </a:solidFill>
                <a:latin typeface="Helvetica Light"/>
                <a:ea typeface="Helvetica Light"/>
                <a:cs typeface="Helvetica Light"/>
                <a:sym typeface="Helvetica Light"/>
              </a:rPr>
              <a:t>Olli Turta and Samuli Rautava</a:t>
            </a:r>
            <a:endParaRPr sz="1700">
              <a:latin typeface="Helvetica Light"/>
              <a:ea typeface="Helvetica Light"/>
              <a:cs typeface="Helvetica Light"/>
              <a:sym typeface="Helvetica Light"/>
            </a:endParaRPr>
          </a:p>
          <a:p>
            <a:pPr lvl="0">
              <a:defRPr sz="1800">
                <a:solidFill>
                  <a:srgbClr val="000000"/>
                </a:solidFill>
              </a:defRPr>
            </a:pPr>
            <a:r>
              <a:rPr sz="1700">
                <a:solidFill>
                  <a:srgbClr val="FFFFFF"/>
                </a:solidFill>
                <a:latin typeface="Helvetica Light"/>
                <a:ea typeface="Helvetica Light"/>
                <a:cs typeface="Helvetica Light"/>
                <a:sym typeface="Helvetica Light"/>
              </a:rPr>
              <a:t>BMC Medicine 2016 14:57</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xfrm>
            <a:off x="952500" y="406400"/>
            <a:ext cx="11099800" cy="2120900"/>
          </a:xfrm>
          <a:prstGeom prst="rect">
            <a:avLst/>
          </a:prstGeom>
        </p:spPr>
        <p:txBody>
          <a:bodyPr/>
          <a:lstStyle>
            <a:lvl1pPr defTabSz="484886">
              <a:defRPr sz="6600"/>
            </a:lvl1pPr>
          </a:lstStyle>
          <a:p>
            <a:pPr lvl="0">
              <a:defRPr sz="1800">
                <a:solidFill>
                  <a:srgbClr val="000000"/>
                </a:solidFill>
              </a:defRPr>
            </a:pPr>
            <a:r>
              <a:rPr sz="6600">
                <a:solidFill>
                  <a:srgbClr val="FFFFFF"/>
                </a:solidFill>
              </a:rPr>
              <a:t>How we can contribute to  micro biome</a:t>
            </a:r>
          </a:p>
        </p:txBody>
      </p:sp>
      <p:sp>
        <p:nvSpPr>
          <p:cNvPr id="114" name="Shape 114"/>
          <p:cNvSpPr/>
          <p:nvPr>
            <p:ph type="body" idx="1"/>
          </p:nvPr>
        </p:nvSpPr>
        <p:spPr>
          <a:xfrm>
            <a:off x="952500" y="2590800"/>
            <a:ext cx="11099800" cy="6286500"/>
          </a:xfrm>
          <a:prstGeom prst="rect">
            <a:avLst/>
          </a:prstGeom>
        </p:spPr>
        <p:txBody>
          <a:bodyPr/>
          <a:lstStyle/>
          <a:p>
            <a:pPr lvl="0" marL="2037644" indent="-2037644">
              <a:buClr>
                <a:srgbClr val="FFFFFF"/>
              </a:buClr>
              <a:defRPr sz="1800">
                <a:solidFill>
                  <a:srgbClr val="000000"/>
                </a:solidFill>
              </a:defRPr>
            </a:pPr>
            <a:r>
              <a:rPr sz="3800">
                <a:solidFill>
                  <a:srgbClr val="FFFFFF"/>
                </a:solidFill>
              </a:rPr>
              <a:t>Rather than sugar your micro biome needs acids </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Lactobasilus. Bifidobacter bifidus</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Kefir Kombucha kwass kimchii and beyond</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Sauerkraut / tursu </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Obesity infertility</a:t>
            </a:r>
          </a:p>
        </p:txBody>
      </p:sp>
      <p:sp>
        <p:nvSpPr>
          <p:cNvPr id="117" name="Shape 117"/>
          <p:cNvSpPr/>
          <p:nvPr>
            <p:ph type="body" idx="1"/>
          </p:nvPr>
        </p:nvSpPr>
        <p:spPr>
          <a:xfrm>
            <a:off x="952500" y="2590800"/>
            <a:ext cx="11099800" cy="6286500"/>
          </a:xfrm>
          <a:prstGeom prst="rect">
            <a:avLst/>
          </a:prstGeom>
        </p:spPr>
        <p:txBody>
          <a:bodyPr/>
          <a:lstStyle/>
          <a:p>
            <a:pPr lvl="0" marL="2037644" indent="-2037644">
              <a:buClr>
                <a:srgbClr val="FFFFFF"/>
              </a:buClr>
              <a:defRPr sz="1800">
                <a:solidFill>
                  <a:srgbClr val="000000"/>
                </a:solidFill>
              </a:defRPr>
            </a:pPr>
            <a:r>
              <a:rPr sz="3800">
                <a:solidFill>
                  <a:srgbClr val="FFFFFF"/>
                </a:solidFill>
              </a:rPr>
              <a:t>Obesity decreases libido  / Brain</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lower sperm quality and oocyte quality in IVF</a:t>
            </a:r>
            <a:endParaRPr sz="3800">
              <a:solidFill>
                <a:srgbClr val="FFFFFF"/>
              </a:solidFill>
            </a:endParaRPr>
          </a:p>
          <a:p>
            <a:pPr lvl="0" marL="2037644" indent="-2037644">
              <a:buClr>
                <a:srgbClr val="FFFFFF"/>
              </a:buClr>
              <a:defRPr sz="1800">
                <a:solidFill>
                  <a:srgbClr val="000000"/>
                </a:solidFill>
              </a:defRPr>
            </a:pPr>
            <a:r>
              <a:rPr sz="3800">
                <a:solidFill>
                  <a:srgbClr val="FFFFFF"/>
                </a:solidFill>
              </a:rPr>
              <a:t>Obese low in androgenes that effect also in women</a:t>
            </a:r>
          </a:p>
        </p:txBody>
      </p:sp>
      <p:sp>
        <p:nvSpPr>
          <p:cNvPr id="118" name="Shape 118"/>
          <p:cNvSpPr/>
          <p:nvPr/>
        </p:nvSpPr>
        <p:spPr>
          <a:xfrm>
            <a:off x="627544" y="8381999"/>
            <a:ext cx="6364910" cy="1219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a:solidFill>
                  <a:srgbClr val="FFFFFF"/>
                </a:solidFill>
                <a:latin typeface="Helvetica Light"/>
                <a:ea typeface="Helvetica Light"/>
                <a:cs typeface="Helvetica Light"/>
                <a:sym typeface="Helvetica Light"/>
              </a:rPr>
              <a:t>Curr Opin Endocrinol Diabetes Obes. 2007 Dec;14(6):482-7.</a:t>
            </a:r>
            <a:endParaRPr>
              <a:latin typeface="Helvetica Light"/>
              <a:ea typeface="Helvetica Light"/>
              <a:cs typeface="Helvetica Light"/>
              <a:sym typeface="Helvetica Light"/>
            </a:endParaRPr>
          </a:p>
          <a:p>
            <a:pPr lvl="0">
              <a:defRPr sz="1800">
                <a:solidFill>
                  <a:srgbClr val="000000"/>
                </a:solidFill>
              </a:defRPr>
            </a:pPr>
            <a:r>
              <a:rPr>
                <a:solidFill>
                  <a:srgbClr val="FFFFFF"/>
                </a:solidFill>
                <a:latin typeface="Helvetica Light"/>
                <a:ea typeface="Helvetica Light"/>
                <a:cs typeface="Helvetica Light"/>
                <a:sym typeface="Helvetica Light"/>
              </a:rPr>
              <a:t>Obesity and infertility.</a:t>
            </a:r>
            <a:endParaRPr>
              <a:latin typeface="Helvetica Light"/>
              <a:ea typeface="Helvetica Light"/>
              <a:cs typeface="Helvetica Light"/>
              <a:sym typeface="Helvetica Light"/>
            </a:endParaRPr>
          </a:p>
          <a:p>
            <a:pPr lvl="0">
              <a:defRPr sz="1800">
                <a:solidFill>
                  <a:srgbClr val="000000"/>
                </a:solidFill>
              </a:defRPr>
            </a:pPr>
            <a:endParaRPr>
              <a:latin typeface="Helvetica Light"/>
              <a:ea typeface="Helvetica Light"/>
              <a:cs typeface="Helvetica Light"/>
              <a:sym typeface="Helvetica Light"/>
            </a:endParaRPr>
          </a:p>
          <a:p>
            <a:pPr lvl="0">
              <a:defRPr sz="1800">
                <a:solidFill>
                  <a:srgbClr val="000000"/>
                </a:solidFill>
              </a:defRPr>
            </a:pPr>
            <a:r>
              <a:rPr>
                <a:solidFill>
                  <a:srgbClr val="FFFFFF"/>
                </a:solidFill>
                <a:latin typeface="Helvetica Light"/>
                <a:ea typeface="Helvetica Light"/>
                <a:cs typeface="Helvetica Light"/>
                <a:sym typeface="Helvetica Light"/>
              </a:rPr>
              <a:t>Pasquali R1, Patton L, Gambineri A.</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title"/>
          </p:nvPr>
        </p:nvSpPr>
        <p:spPr>
          <a:xfrm>
            <a:off x="8781081" y="1968500"/>
            <a:ext cx="3240438" cy="2120900"/>
          </a:xfrm>
          <a:prstGeom prst="rect">
            <a:avLst/>
          </a:prstGeom>
        </p:spPr>
        <p:txBody>
          <a:bodyPr/>
          <a:lstStyle>
            <a:lvl1pPr defTabSz="292100">
              <a:defRPr sz="4000"/>
            </a:lvl1pPr>
          </a:lstStyle>
          <a:p>
            <a:pPr lvl="0">
              <a:defRPr sz="1800">
                <a:solidFill>
                  <a:srgbClr val="000000"/>
                </a:solidFill>
              </a:defRPr>
            </a:pPr>
            <a:r>
              <a:rPr sz="4000">
                <a:solidFill>
                  <a:srgbClr val="FFFFFF"/>
                </a:solidFill>
              </a:rPr>
              <a:t>Agregated Nutrient Density Index</a:t>
            </a:r>
          </a:p>
        </p:txBody>
      </p:sp>
      <p:pic>
        <p:nvPicPr>
          <p:cNvPr id="121" name="image13.tif"/>
          <p:cNvPicPr/>
          <p:nvPr/>
        </p:nvPicPr>
        <p:blipFill>
          <a:blip r:embed="rId2">
            <a:extLst/>
          </a:blip>
          <a:stretch>
            <a:fillRect/>
          </a:stretch>
        </p:blipFill>
        <p:spPr>
          <a:xfrm>
            <a:off x="49393" y="0"/>
            <a:ext cx="7521212" cy="9753600"/>
          </a:xfrm>
          <a:prstGeom prst="rect">
            <a:avLst/>
          </a:prstGeom>
          <a:ln w="12700">
            <a:miter lim="400000"/>
          </a:ln>
        </p:spPr>
      </p:pic>
      <p:sp>
        <p:nvSpPr>
          <p:cNvPr id="122" name="Shape 122"/>
          <p:cNvSpPr/>
          <p:nvPr/>
        </p:nvSpPr>
        <p:spPr>
          <a:xfrm>
            <a:off x="8059115" y="6642100"/>
            <a:ext cx="4684370" cy="127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latin typeface="Helvetica Light"/>
                <a:ea typeface="Helvetica Light"/>
                <a:cs typeface="Helvetica Light"/>
                <a:sym typeface="Helvetica Light"/>
              </a:rPr>
              <a:t>Tell me what you eat </a:t>
            </a:r>
            <a:endParaRPr>
              <a:latin typeface="Helvetica Light"/>
              <a:ea typeface="Helvetica Light"/>
              <a:cs typeface="Helvetica Light"/>
              <a:sym typeface="Helvetica Light"/>
            </a:endParaRPr>
          </a:p>
          <a:p>
            <a:pPr lvl="0">
              <a:defRPr sz="1800">
                <a:solidFill>
                  <a:srgbClr val="000000"/>
                </a:solidFill>
              </a:defRPr>
            </a:pPr>
            <a:r>
              <a:rPr sz="3800">
                <a:solidFill>
                  <a:srgbClr val="FFFFFF"/>
                </a:solidFill>
                <a:latin typeface="Helvetica Light"/>
                <a:ea typeface="Helvetica Light"/>
                <a:cs typeface="Helvetica Light"/>
                <a:sym typeface="Helvetica Light"/>
              </a:rPr>
              <a:t>I tell you who you are</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title"/>
          </p:nvPr>
        </p:nvSpPr>
        <p:spPr>
          <a:xfrm>
            <a:off x="1092402" y="1843429"/>
            <a:ext cx="10368079" cy="1599592"/>
          </a:xfrm>
          <a:prstGeom prst="rect">
            <a:avLst/>
          </a:prstGeom>
        </p:spPr>
        <p:txBody>
          <a:bodyPr/>
          <a:lstStyle>
            <a:lvl1pPr defTabSz="777240">
              <a:defRPr spc="100" sz="5900"/>
            </a:lvl1pPr>
          </a:lstStyle>
          <a:p>
            <a:pPr lvl="0">
              <a:defRPr cap="none" spc="0" sz="1800">
                <a:solidFill>
                  <a:srgbClr val="000000"/>
                </a:solidFill>
              </a:defRPr>
            </a:pPr>
            <a:r>
              <a:rPr cap="all" spc="100" sz="5900">
                <a:solidFill>
                  <a:srgbClr val="0D0D0D"/>
                </a:solidFill>
              </a:rPr>
              <a:t>Non celIAC Gluten SENSETIVITY</a:t>
            </a:r>
          </a:p>
        </p:txBody>
      </p:sp>
      <p:sp>
        <p:nvSpPr>
          <p:cNvPr id="125" name="Shape 125"/>
          <p:cNvSpPr/>
          <p:nvPr>
            <p:ph type="body" idx="1"/>
          </p:nvPr>
        </p:nvSpPr>
        <p:spPr>
          <a:xfrm>
            <a:off x="742731" y="3570030"/>
            <a:ext cx="11519338" cy="4829717"/>
          </a:xfrm>
          <a:prstGeom prst="rect">
            <a:avLst/>
          </a:prstGeom>
        </p:spPr>
        <p:txBody>
          <a:bodyPr/>
          <a:lstStyle/>
          <a:p>
            <a:pPr lvl="0" marL="96818" indent="-96818">
              <a:lnSpc>
                <a:spcPct val="72000"/>
              </a:lnSpc>
              <a:defRPr sz="1800"/>
            </a:pPr>
            <a:r>
              <a:t>"</a:t>
            </a:r>
            <a:r>
              <a:rPr b="1"/>
              <a:t>F</a:t>
            </a:r>
            <a:r>
              <a:t>ermentable, </a:t>
            </a:r>
            <a:r>
              <a:rPr b="1"/>
              <a:t>O</a:t>
            </a:r>
            <a:r>
              <a:t>ligo-, </a:t>
            </a:r>
            <a:r>
              <a:rPr b="1"/>
              <a:t>D</a:t>
            </a:r>
            <a:r>
              <a:t>i-, </a:t>
            </a:r>
            <a:r>
              <a:rPr b="1"/>
              <a:t>M</a:t>
            </a:r>
            <a:r>
              <a:t>ono-saccharides </a:t>
            </a:r>
            <a:r>
              <a:rPr b="1"/>
              <a:t>A</a:t>
            </a:r>
            <a:r>
              <a:t>nd </a:t>
            </a:r>
            <a:r>
              <a:rPr b="1"/>
              <a:t>P</a:t>
            </a:r>
            <a:r>
              <a:t>olyols“</a:t>
            </a:r>
            <a:r>
              <a:rPr b="1"/>
              <a:t>FODMAP </a:t>
            </a:r>
            <a:r>
              <a:t> short chain </a:t>
            </a:r>
            <a:r>
              <a:rPr u="sng">
                <a:solidFill>
                  <a:srgbClr val="0000FF"/>
                </a:solidFill>
                <a:uFill>
                  <a:solidFill>
                    <a:srgbClr val="0000FF"/>
                  </a:solidFill>
                </a:uFill>
                <a:hlinkClick r:id="rId2" invalidUrl="" action="" tgtFrame="" tooltip="" history="1" highlightClick="0" endSnd="0"/>
              </a:rPr>
              <a:t>carbohydrates</a:t>
            </a:r>
            <a:r>
              <a:t> that are poorly absorbed in the </a:t>
            </a:r>
            <a:r>
              <a:rPr u="sng">
                <a:solidFill>
                  <a:srgbClr val="0000FF"/>
                </a:solidFill>
                <a:uFill>
                  <a:solidFill>
                    <a:srgbClr val="0000FF"/>
                  </a:solidFill>
                </a:uFill>
                <a:hlinkClick r:id="rId3" invalidUrl="" action="" tgtFrame="" tooltip="" history="1" highlightClick="0" endSnd="0"/>
              </a:rPr>
              <a:t>small intestine</a:t>
            </a:r>
            <a:r>
              <a:t>. They include short chain oligo-</a:t>
            </a:r>
            <a:r>
              <a:rPr u="sng">
                <a:solidFill>
                  <a:srgbClr val="0000FF"/>
                </a:solidFill>
                <a:uFill>
                  <a:solidFill>
                    <a:srgbClr val="0000FF"/>
                  </a:solidFill>
                </a:uFill>
                <a:hlinkClick r:id="rId4" invalidUrl="" action="" tgtFrame="" tooltip="" history="1" highlightClick="0" endSnd="0"/>
              </a:rPr>
              <a:t>saccharide</a:t>
            </a:r>
            <a:r>
              <a:t> polymers of </a:t>
            </a:r>
            <a:r>
              <a:rPr u="sng">
                <a:solidFill>
                  <a:srgbClr val="0000FF"/>
                </a:solidFill>
                <a:uFill>
                  <a:solidFill>
                    <a:srgbClr val="0000FF"/>
                  </a:solidFill>
                </a:uFill>
                <a:hlinkClick r:id="rId5" invalidUrl="" action="" tgtFrame="" tooltip="" history="1" highlightClick="0" endSnd="0"/>
              </a:rPr>
              <a:t>fructose</a:t>
            </a:r>
            <a:r>
              <a:t> (</a:t>
            </a:r>
            <a:r>
              <a:rPr u="sng">
                <a:solidFill>
                  <a:srgbClr val="0000FF"/>
                </a:solidFill>
                <a:uFill>
                  <a:solidFill>
                    <a:srgbClr val="0000FF"/>
                  </a:solidFill>
                </a:uFill>
                <a:hlinkClick r:id="rId6" invalidUrl="" action="" tgtFrame="" tooltip="" history="1" highlightClick="0" endSnd="0"/>
              </a:rPr>
              <a:t>fructans</a:t>
            </a:r>
            <a:r>
              <a:t>) and </a:t>
            </a:r>
            <a:r>
              <a:rPr u="sng">
                <a:solidFill>
                  <a:srgbClr val="0000FF"/>
                </a:solidFill>
                <a:uFill>
                  <a:solidFill>
                    <a:srgbClr val="0000FF"/>
                  </a:solidFill>
                </a:uFill>
                <a:hlinkClick r:id="rId7" invalidUrl="" action="" tgtFrame="" tooltip="" history="1" highlightClick="0" endSnd="0"/>
              </a:rPr>
              <a:t>galactooligosaccharides</a:t>
            </a:r>
            <a:r>
              <a:t> (GOS, </a:t>
            </a:r>
            <a:r>
              <a:rPr u="sng">
                <a:solidFill>
                  <a:srgbClr val="0000FF"/>
                </a:solidFill>
                <a:uFill>
                  <a:solidFill>
                    <a:srgbClr val="0000FF"/>
                  </a:solidFill>
                </a:uFill>
                <a:hlinkClick r:id="rId8" invalidUrl="" action="" tgtFrame="" tooltip="" history="1" highlightClick="0" endSnd="0"/>
              </a:rPr>
              <a:t>stachyose</a:t>
            </a:r>
            <a:r>
              <a:t>, </a:t>
            </a:r>
            <a:r>
              <a:rPr u="sng">
                <a:solidFill>
                  <a:srgbClr val="0000FF"/>
                </a:solidFill>
                <a:uFill>
                  <a:solidFill>
                    <a:srgbClr val="0000FF"/>
                  </a:solidFill>
                </a:uFill>
                <a:hlinkClick r:id="rId9" invalidUrl="" action="" tgtFrame="" tooltip="" history="1" highlightClick="0" endSnd="0"/>
              </a:rPr>
              <a:t>raffinose</a:t>
            </a:r>
            <a:r>
              <a:t>), </a:t>
            </a:r>
            <a:r>
              <a:rPr u="sng">
                <a:solidFill>
                  <a:srgbClr val="0000FF"/>
                </a:solidFill>
                <a:uFill>
                  <a:solidFill>
                    <a:srgbClr val="0000FF"/>
                  </a:solidFill>
                </a:uFill>
                <a:hlinkClick r:id="rId10" invalidUrl="" action="" tgtFrame="" tooltip="" history="1" highlightClick="0" endSnd="0"/>
              </a:rPr>
              <a:t>disaccharides</a:t>
            </a:r>
            <a:r>
              <a:t> (</a:t>
            </a:r>
            <a:r>
              <a:rPr u="sng">
                <a:solidFill>
                  <a:srgbClr val="0000FF"/>
                </a:solidFill>
                <a:uFill>
                  <a:solidFill>
                    <a:srgbClr val="0000FF"/>
                  </a:solidFill>
                </a:uFill>
                <a:hlinkClick r:id="rId11" invalidUrl="" action="" tgtFrame="" tooltip="" history="1" highlightClick="0" endSnd="0"/>
              </a:rPr>
              <a:t>lactose</a:t>
            </a:r>
            <a:r>
              <a:t>), </a:t>
            </a:r>
            <a:r>
              <a:rPr u="sng">
                <a:solidFill>
                  <a:srgbClr val="0000FF"/>
                </a:solidFill>
                <a:uFill>
                  <a:solidFill>
                    <a:srgbClr val="0000FF"/>
                  </a:solidFill>
                </a:uFill>
                <a:hlinkClick r:id="rId12" invalidUrl="" action="" tgtFrame="" tooltip="" history="1" highlightClick="0" endSnd="0"/>
              </a:rPr>
              <a:t>monosaccharides</a:t>
            </a:r>
            <a:r>
              <a:t> (</a:t>
            </a:r>
            <a:r>
              <a:rPr u="sng">
                <a:solidFill>
                  <a:srgbClr val="0000FF"/>
                </a:solidFill>
                <a:uFill>
                  <a:solidFill>
                    <a:srgbClr val="0000FF"/>
                  </a:solidFill>
                </a:uFill>
                <a:hlinkClick r:id="rId5" invalidUrl="" action="" tgtFrame="" tooltip="" history="1" highlightClick="0" endSnd="0"/>
              </a:rPr>
              <a:t>fructose</a:t>
            </a:r>
            <a:r>
              <a:t>), and </a:t>
            </a:r>
            <a:r>
              <a:rPr u="sng">
                <a:solidFill>
                  <a:srgbClr val="0000FF"/>
                </a:solidFill>
                <a:uFill>
                  <a:solidFill>
                    <a:srgbClr val="0000FF"/>
                  </a:solidFill>
                </a:uFill>
                <a:hlinkClick r:id="rId13" invalidUrl="" action="" tgtFrame="" tooltip="" history="1" highlightClick="0" endSnd="0"/>
              </a:rPr>
              <a:t>sugar alcohols</a:t>
            </a:r>
            <a:r>
              <a:t> (</a:t>
            </a:r>
            <a:r>
              <a:rPr u="sng">
                <a:solidFill>
                  <a:srgbClr val="0000FF"/>
                </a:solidFill>
                <a:uFill>
                  <a:solidFill>
                    <a:srgbClr val="0000FF"/>
                  </a:solidFill>
                </a:uFill>
                <a:hlinkClick r:id="rId14" invalidUrl="" action="" tgtFrame="" tooltip="" history="1" highlightClick="0" endSnd="0"/>
              </a:rPr>
              <a:t>polyols</a:t>
            </a:r>
            <a:r>
              <a:t>), such as </a:t>
            </a:r>
            <a:r>
              <a:rPr u="sng">
                <a:solidFill>
                  <a:srgbClr val="0000FF"/>
                </a:solidFill>
                <a:uFill>
                  <a:solidFill>
                    <a:srgbClr val="0000FF"/>
                  </a:solidFill>
                </a:uFill>
                <a:hlinkClick r:id="rId15" invalidUrl="" action="" tgtFrame="" tooltip="" history="1" highlightClick="0" endSnd="0"/>
              </a:rPr>
              <a:t>sorbitol</a:t>
            </a:r>
            <a:r>
              <a:t>, </a:t>
            </a:r>
            <a:r>
              <a:rPr u="sng">
                <a:solidFill>
                  <a:srgbClr val="0000FF"/>
                </a:solidFill>
                <a:uFill>
                  <a:solidFill>
                    <a:srgbClr val="0000FF"/>
                  </a:solidFill>
                </a:uFill>
                <a:hlinkClick r:id="rId16" invalidUrl="" action="" tgtFrame="" tooltip="" history="1" highlightClick="0" endSnd="0"/>
              </a:rPr>
              <a:t>mannitol</a:t>
            </a:r>
            <a:r>
              <a:t>, </a:t>
            </a:r>
            <a:r>
              <a:rPr u="sng">
                <a:solidFill>
                  <a:srgbClr val="0000FF"/>
                </a:solidFill>
                <a:uFill>
                  <a:solidFill>
                    <a:srgbClr val="0000FF"/>
                  </a:solidFill>
                </a:uFill>
                <a:hlinkClick r:id="rId17" invalidUrl="" action="" tgtFrame="" tooltip="" history="1" highlightClick="0" endSnd="0"/>
              </a:rPr>
              <a:t>xylitol</a:t>
            </a:r>
            <a:r>
              <a:t> and </a:t>
            </a:r>
            <a:r>
              <a:rPr u="sng">
                <a:solidFill>
                  <a:srgbClr val="0000FF"/>
                </a:solidFill>
                <a:uFill>
                  <a:solidFill>
                    <a:srgbClr val="0000FF"/>
                  </a:solidFill>
                </a:uFill>
                <a:hlinkClick r:id="rId18" invalidUrl="" action="" tgtFrame="" tooltip="" history="1" highlightClick="0" endSnd="0"/>
              </a:rPr>
              <a:t>maltitol</a:t>
            </a:r>
            <a:r>
              <a:t>.</a:t>
            </a:r>
          </a:p>
          <a:p>
            <a:pPr lvl="0" marL="96818" indent="-96818">
              <a:lnSpc>
                <a:spcPct val="72000"/>
              </a:lnSpc>
              <a:defRPr sz="1800"/>
            </a:pPr>
            <a:r>
              <a:t>Low-FODMAP diet</a:t>
            </a:r>
          </a:p>
          <a:p>
            <a:pPr lvl="0" marL="96818" indent="-96818">
              <a:lnSpc>
                <a:spcPct val="72000"/>
              </a:lnSpc>
              <a:defRPr sz="1800"/>
            </a:pPr>
            <a:r>
              <a:t>Vegetables: alfalfa, bean sprouts, green beans, bok choy, capsicum (bell pepper), carrot, chives, fresh herbs, </a:t>
            </a:r>
            <a:r>
              <a:rPr u="sng">
                <a:solidFill>
                  <a:srgbClr val="0000FF"/>
                </a:solidFill>
                <a:uFill>
                  <a:solidFill>
                    <a:srgbClr val="0000FF"/>
                  </a:solidFill>
                </a:uFill>
                <a:hlinkClick r:id="rId19" invalidUrl="" action="" tgtFrame="" tooltip="" history="1" highlightClick="0" endSnd="0"/>
              </a:rPr>
              <a:t>choy sum</a:t>
            </a:r>
            <a:r>
              <a:t>, cucumber, lettuce, tomato, </a:t>
            </a:r>
            <a:r>
              <a:rPr u="sng">
                <a:solidFill>
                  <a:srgbClr val="0000FF"/>
                </a:solidFill>
                <a:uFill>
                  <a:solidFill>
                    <a:srgbClr val="0000FF"/>
                  </a:solidFill>
                </a:uFill>
                <a:hlinkClick r:id="rId20" invalidUrl="" action="" tgtFrame="" tooltip="" history="1" highlightClick="0" endSnd="0"/>
              </a:rPr>
              <a:t>zucchini</a:t>
            </a:r>
          </a:p>
          <a:p>
            <a:pPr lvl="0" marL="96818" indent="-96818">
              <a:lnSpc>
                <a:spcPct val="72000"/>
              </a:lnSpc>
              <a:defRPr sz="1800"/>
            </a:pPr>
            <a:r>
              <a:t>Fruits: banana, orange, grapes, melon</a:t>
            </a:r>
          </a:p>
          <a:p>
            <a:pPr lvl="0" marL="96818" indent="-96818">
              <a:lnSpc>
                <a:spcPct val="72000"/>
              </a:lnSpc>
              <a:defRPr sz="1800"/>
            </a:pPr>
            <a:r>
              <a:t>Protein: meats, fish, chicken, </a:t>
            </a:r>
            <a:r>
              <a:rPr u="sng">
                <a:solidFill>
                  <a:srgbClr val="0000FF"/>
                </a:solidFill>
                <a:uFill>
                  <a:solidFill>
                    <a:srgbClr val="0000FF"/>
                  </a:solidFill>
                </a:uFill>
                <a:hlinkClick r:id="rId21" invalidUrl="" action="" tgtFrame="" tooltip="" history="1" highlightClick="0" endSnd="0"/>
              </a:rPr>
              <a:t>tofu</a:t>
            </a:r>
            <a:r>
              <a:t>, </a:t>
            </a:r>
            <a:r>
              <a:rPr u="sng">
                <a:solidFill>
                  <a:srgbClr val="0000FF"/>
                </a:solidFill>
                <a:uFill>
                  <a:solidFill>
                    <a:srgbClr val="0000FF"/>
                  </a:solidFill>
                </a:uFill>
                <a:hlinkClick r:id="rId22" invalidUrl="" action="" tgtFrame="" tooltip="" history="1" highlightClick="0" endSnd="0"/>
              </a:rPr>
              <a:t>tempeh</a:t>
            </a:r>
          </a:p>
          <a:p>
            <a:pPr lvl="0" marL="96818" indent="-96818">
              <a:lnSpc>
                <a:spcPct val="72000"/>
              </a:lnSpc>
              <a:defRPr sz="1800"/>
            </a:pPr>
            <a:r>
              <a:t>Dairy: lactose-free milk, lactose-free yoghurts, hard cheese</a:t>
            </a:r>
          </a:p>
          <a:p>
            <a:pPr lvl="0" marL="96818" indent="-96818">
              <a:lnSpc>
                <a:spcPct val="72000"/>
              </a:lnSpc>
              <a:defRPr sz="1800"/>
            </a:pPr>
            <a:r>
              <a:t>Breads and cereals: </a:t>
            </a:r>
            <a:r>
              <a:rPr u="sng">
                <a:solidFill>
                  <a:srgbClr val="0000FF"/>
                </a:solidFill>
                <a:uFill>
                  <a:solidFill>
                    <a:srgbClr val="0000FF"/>
                  </a:solidFill>
                </a:uFill>
                <a:hlinkClick r:id="rId23" invalidUrl="" action="" tgtFrame="" tooltip="" history="1" highlightClick="0" endSnd="0"/>
              </a:rPr>
              <a:t>gluten-free</a:t>
            </a:r>
            <a:r>
              <a:t> bread and </a:t>
            </a:r>
            <a:r>
              <a:rPr u="sng">
                <a:solidFill>
                  <a:srgbClr val="0000FF"/>
                </a:solidFill>
                <a:uFill>
                  <a:solidFill>
                    <a:srgbClr val="0000FF"/>
                  </a:solidFill>
                </a:uFill>
                <a:hlinkClick r:id="rId24" invalidUrl="" action="" tgtFrame="" tooltip="" history="1" highlightClick="0" endSnd="0"/>
              </a:rPr>
              <a:t>sourdough</a:t>
            </a:r>
            <a:r>
              <a:t> </a:t>
            </a:r>
            <a:r>
              <a:rPr u="sng">
                <a:solidFill>
                  <a:srgbClr val="0000FF"/>
                </a:solidFill>
                <a:uFill>
                  <a:solidFill>
                    <a:srgbClr val="0000FF"/>
                  </a:solidFill>
                </a:uFill>
                <a:hlinkClick r:id="rId25" invalidUrl="" action="" tgtFrame="" tooltip="" history="1" highlightClick="0" endSnd="0"/>
              </a:rPr>
              <a:t>spelt</a:t>
            </a:r>
            <a:r>
              <a:t> bread, </a:t>
            </a:r>
            <a:r>
              <a:rPr u="sng">
                <a:solidFill>
                  <a:srgbClr val="0000FF"/>
                </a:solidFill>
                <a:uFill>
                  <a:solidFill>
                    <a:srgbClr val="0000FF"/>
                  </a:solidFill>
                </a:uFill>
                <a:hlinkClick r:id="rId26" invalidUrl="" action="" tgtFrame="" tooltip="" history="1" highlightClick="0" endSnd="0"/>
              </a:rPr>
              <a:t>crisped rice</a:t>
            </a:r>
            <a:r>
              <a:t>, oats, gluten-free pasta, rice, </a:t>
            </a:r>
            <a:r>
              <a:rPr u="sng">
                <a:solidFill>
                  <a:srgbClr val="0000FF"/>
                </a:solidFill>
                <a:uFill>
                  <a:solidFill>
                    <a:srgbClr val="0000FF"/>
                  </a:solidFill>
                </a:uFill>
                <a:hlinkClick r:id="rId27" invalidUrl="" action="" tgtFrame="" tooltip="" history="1" highlightClick="0" endSnd="0"/>
              </a:rPr>
              <a:t>quinoa</a:t>
            </a:r>
          </a:p>
          <a:p>
            <a:pPr lvl="0" marL="96818" indent="-96818">
              <a:lnSpc>
                <a:spcPct val="72000"/>
              </a:lnSpc>
              <a:defRPr sz="1800"/>
            </a:pPr>
            <a:r>
              <a:t>Biscuits (cookies) and snacks: gluten-free biscuits, rice cakes, corn thins</a:t>
            </a:r>
          </a:p>
          <a:p>
            <a:pPr lvl="0" marL="96818" indent="-96818">
              <a:lnSpc>
                <a:spcPct val="72000"/>
              </a:lnSpc>
              <a:defRPr sz="1800"/>
            </a:pPr>
            <a:r>
              <a:t>Nuts and seeds: almonds (no more than 10 nuts per serving), pumpkin seeds</a:t>
            </a:r>
          </a:p>
          <a:p>
            <a:pPr lvl="0" marL="96818" indent="-96818">
              <a:lnSpc>
                <a:spcPct val="72000"/>
              </a:lnSpc>
              <a:defRPr sz="1800"/>
            </a:pPr>
            <a:r>
              <a:t>Beverage options: water, coffee, tea</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title"/>
          </p:nvPr>
        </p:nvSpPr>
        <p:spPr>
          <a:xfrm>
            <a:off x="952500" y="386280"/>
            <a:ext cx="11099800" cy="2161140"/>
          </a:xfrm>
          <a:prstGeom prst="rect">
            <a:avLst/>
          </a:prstGeom>
        </p:spPr>
        <p:txBody>
          <a:bodyPr/>
          <a:lstStyle/>
          <a:p>
            <a:pPr lvl="0">
              <a:defRPr sz="1800">
                <a:solidFill>
                  <a:srgbClr val="000000"/>
                </a:solidFill>
              </a:defRPr>
            </a:pPr>
            <a:r>
              <a:rPr sz="8000">
                <a:solidFill>
                  <a:srgbClr val="FFFFFF"/>
                </a:solidFill>
              </a:rPr>
              <a:t>Probiotik yararlar</a:t>
            </a:r>
          </a:p>
        </p:txBody>
      </p:sp>
      <p:sp>
        <p:nvSpPr>
          <p:cNvPr id="46" name="Shape 46"/>
          <p:cNvSpPr/>
          <p:nvPr>
            <p:ph type="body" idx="1"/>
          </p:nvPr>
        </p:nvSpPr>
        <p:spPr>
          <a:xfrm>
            <a:off x="952500" y="2547417"/>
            <a:ext cx="11099800" cy="6373265"/>
          </a:xfrm>
          <a:prstGeom prst="rect">
            <a:avLst/>
          </a:prstGeom>
        </p:spPr>
        <p:txBody>
          <a:bodyPr/>
          <a:lstStyle/>
          <a:p>
            <a:pPr lvl="0" marL="965200" indent="-965200">
              <a:buClr>
                <a:srgbClr val="FFFFFF"/>
              </a:buClr>
              <a:defRPr sz="1800">
                <a:solidFill>
                  <a:srgbClr val="000000"/>
                </a:solidFill>
              </a:defRPr>
            </a:pPr>
            <a:r>
              <a:rPr sz="3800">
                <a:solidFill>
                  <a:srgbClr val="FFFFFF"/>
                </a:solidFill>
              </a:rPr>
              <a:t>Digestion artar</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Inflamasyon azalir</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Kilo verilir</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Immunoloji iyilesi  BMJ 2001</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p:nvPr>
        </p:nvSpPr>
        <p:spPr>
          <a:xfrm>
            <a:off x="1092402" y="1843429"/>
            <a:ext cx="10368079" cy="1599592"/>
          </a:xfrm>
          <a:prstGeom prst="rect">
            <a:avLst/>
          </a:prstGeom>
        </p:spPr>
        <p:txBody>
          <a:bodyPr/>
          <a:lstStyle>
            <a:lvl1pPr defTabSz="777240">
              <a:defRPr spc="100" sz="5900"/>
            </a:lvl1pPr>
          </a:lstStyle>
          <a:p>
            <a:pPr lvl="0">
              <a:defRPr cap="none" spc="0" sz="1800">
                <a:solidFill>
                  <a:srgbClr val="000000"/>
                </a:solidFill>
              </a:defRPr>
            </a:pPr>
            <a:r>
              <a:rPr cap="all" spc="100" sz="5900">
                <a:solidFill>
                  <a:srgbClr val="0D0D0D"/>
                </a:solidFill>
              </a:rPr>
              <a:t>Non celIAC Gluten SENSETIVITY –ncgs 1970</a:t>
            </a:r>
          </a:p>
        </p:txBody>
      </p:sp>
      <p:sp>
        <p:nvSpPr>
          <p:cNvPr id="128" name="Shape 128"/>
          <p:cNvSpPr/>
          <p:nvPr>
            <p:ph type="body" idx="1"/>
          </p:nvPr>
        </p:nvSpPr>
        <p:spPr>
          <a:xfrm>
            <a:off x="857642" y="3227843"/>
            <a:ext cx="11519341" cy="4829716"/>
          </a:xfrm>
          <a:prstGeom prst="rect">
            <a:avLst/>
          </a:prstGeom>
        </p:spPr>
        <p:txBody>
          <a:bodyPr/>
          <a:lstStyle/>
          <a:p>
            <a:pPr lvl="0" marL="207816" indent="-207816">
              <a:defRPr sz="1800"/>
            </a:pPr>
            <a:r>
              <a:rPr sz="3000"/>
              <a:t> There is evidence that not only </a:t>
            </a:r>
            <a:r>
              <a:rPr sz="3000">
                <a:hlinkClick r:id="rId2" invalidUrl="" action="" tgtFrame="" tooltip="" history="1" highlightClick="0" endSnd="0"/>
              </a:rPr>
              <a:t>gliadin</a:t>
            </a:r>
            <a:r>
              <a:rPr sz="3000"/>
              <a:t> (main cytotoxic antigen of gluten), but also other proteins present in gluten and gluten-containing cereals (</a:t>
            </a:r>
            <a:r>
              <a:rPr sz="3000">
                <a:hlinkClick r:id="rId3" invalidUrl="" action="" tgtFrame="" tooltip="" history="1" highlightClick="0" endSnd="0"/>
              </a:rPr>
              <a:t>wheat</a:t>
            </a:r>
            <a:r>
              <a:rPr sz="3000"/>
              <a:t>, </a:t>
            </a:r>
            <a:r>
              <a:rPr sz="3000">
                <a:hlinkClick r:id="rId4" invalidUrl="" action="" tgtFrame="" tooltip="" history="1" highlightClick="0" endSnd="0"/>
              </a:rPr>
              <a:t>rye</a:t>
            </a:r>
            <a:r>
              <a:rPr sz="3000"/>
              <a:t>, </a:t>
            </a:r>
            <a:r>
              <a:rPr sz="3000">
                <a:hlinkClick r:id="rId5" invalidUrl="" action="" tgtFrame="" tooltip="" history="1" highlightClick="0" endSnd="0"/>
              </a:rPr>
              <a:t>barley</a:t>
            </a:r>
            <a:r>
              <a:rPr sz="3000"/>
              <a:t>, and their derivatives) may have a role in the development of symptoms</a:t>
            </a:r>
            <a:endParaRPr sz="3000"/>
          </a:p>
          <a:p>
            <a:pPr lvl="0" marL="207816" indent="-207816">
              <a:defRPr sz="1800"/>
            </a:pPr>
            <a:r>
              <a:rPr sz="3000"/>
              <a:t> </a:t>
            </a:r>
            <a:r>
              <a:rPr sz="3000">
                <a:hlinkClick r:id="rId6" invalidUrl="" action="" tgtFrame="" tooltip="" history="1" highlightClick="0" endSnd="0"/>
              </a:rPr>
              <a:t>abdominal pain</a:t>
            </a:r>
            <a:r>
              <a:rPr sz="3000"/>
              <a:t>, </a:t>
            </a:r>
            <a:r>
              <a:rPr sz="3000">
                <a:hlinkClick r:id="rId7" invalidUrl="" action="" tgtFrame="" tooltip="" history="1" highlightClick="0" endSnd="0"/>
              </a:rPr>
              <a:t>bloating</a:t>
            </a:r>
            <a:r>
              <a:rPr sz="3000"/>
              <a:t>, bowel habit abnormalities (either </a:t>
            </a:r>
            <a:r>
              <a:rPr sz="3000">
                <a:hlinkClick r:id="rId8" invalidUrl="" action="" tgtFrame="" tooltip="" history="1" highlightClick="0" endSnd="0"/>
              </a:rPr>
              <a:t>diarrhea</a:t>
            </a:r>
            <a:r>
              <a:rPr sz="3000"/>
              <a:t> or </a:t>
            </a:r>
            <a:r>
              <a:rPr sz="3000">
                <a:hlinkClick r:id="rId9" invalidUrl="" action="" tgtFrame="" tooltip="" history="1" highlightClick="0" endSnd="0"/>
              </a:rPr>
              <a:t>constipation</a:t>
            </a:r>
            <a:r>
              <a:rPr sz="3000"/>
              <a:t>),</a:t>
            </a:r>
            <a:r>
              <a:rPr baseline="30533" sz="3000">
                <a:hlinkClick r:id="rId10" invalidUrl="" action="" tgtFrame="" tooltip="" history="1" highlightClick="0" endSnd="0"/>
              </a:rPr>
              <a:t>[4]</a:t>
            </a:r>
            <a:r>
              <a:rPr baseline="30533" sz="3000">
                <a:hlinkClick r:id="rId11" invalidUrl="" action="" tgtFrame="" tooltip="" history="1" highlightClick="0" endSnd="0"/>
              </a:rPr>
              <a:t>[20]</a:t>
            </a:r>
            <a:r>
              <a:rPr sz="3000"/>
              <a:t> </a:t>
            </a:r>
            <a:r>
              <a:rPr sz="3000">
                <a:hlinkClick r:id="rId12" invalidUrl="" action="" tgtFrame="" tooltip="" history="1" highlightClick="0" endSnd="0"/>
              </a:rPr>
              <a:t>nausea</a:t>
            </a:r>
            <a:r>
              <a:rPr sz="3000"/>
              <a:t>, </a:t>
            </a:r>
            <a:r>
              <a:rPr sz="3000">
                <a:hlinkClick r:id="rId13" invalidUrl="" action="" tgtFrame="" tooltip="" history="1" highlightClick="0" endSnd="0"/>
              </a:rPr>
              <a:t>aerophagia</a:t>
            </a:r>
            <a:r>
              <a:rPr sz="3000"/>
              <a:t>, </a:t>
            </a:r>
            <a:r>
              <a:rPr sz="3000">
                <a:hlinkClick r:id="rId14" invalidUrl="" action="" tgtFrame="" tooltip="" history="1" highlightClick="0" endSnd="0"/>
              </a:rPr>
              <a:t>gastroesophageal reflux disease</a:t>
            </a:r>
            <a:r>
              <a:rPr sz="3000"/>
              <a:t>, and </a:t>
            </a:r>
            <a:r>
              <a:rPr sz="3000">
                <a:hlinkClick r:id="rId15" invalidUrl="" action="" tgtFrame="" tooltip="" history="1" highlightClick="0" endSnd="0"/>
              </a:rPr>
              <a:t>aphthous stomatitis</a:t>
            </a:r>
            <a:r>
              <a:rPr sz="3000"/>
              <a:t>.</a:t>
            </a:r>
            <a:r>
              <a:rPr baseline="30533" sz="3000">
                <a:hlinkClick r:id="rId16" invalidUrl="" action="" tgtFrame="" tooltip="" history="1" highlightClick="0" endSnd="0"/>
              </a:rPr>
              <a:t>[3]</a:t>
            </a:r>
            <a:r>
              <a:rPr baseline="30533" sz="3000">
                <a:hlinkClick r:id="rId10" invalidUrl="" action="" tgtFrame="" tooltip="" history="1" highlightClick="0" endSnd="0"/>
              </a:rPr>
              <a:t>[</a:t>
            </a:r>
            <a:r>
              <a:rPr baseline="30533" sz="3000">
                <a:hlinkClick r:id="rId10" invalidUrl="" action="" tgtFrame="" tooltip="" history="1" highlightClick="0" endSnd="0"/>
              </a:rPr>
              <a:t>4]</a:t>
            </a:r>
            <a:r>
              <a:rPr baseline="30533" sz="3000"/>
              <a:t>0</a:t>
            </a:r>
            <a:endParaRPr baseline="29555"/>
          </a:p>
          <a:p>
            <a:pPr lvl="0" marL="207816" indent="-207816">
              <a:defRPr sz="1800"/>
            </a:pPr>
            <a:r>
              <a:rPr sz="3000"/>
              <a:t>Wheat allergy has a fast onset (from minutes to hours) after the consumption of food containing wheat and can be </a:t>
            </a:r>
            <a:r>
              <a:rPr sz="3000">
                <a:hlinkClick r:id="rId17" invalidUrl="" action="" tgtFrame="" tooltip="" history="1" highlightClick="0" endSnd="0"/>
              </a:rPr>
              <a:t>anaphylaxic</a:t>
            </a:r>
          </a:p>
          <a:p>
            <a:pPr lvl="0" marL="207816" indent="-207816">
              <a:defRPr sz="1800"/>
            </a:pPr>
            <a:r>
              <a:rPr sz="3000"/>
              <a:t>prevalence rates between 0.5–13% in the general population</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Ne ogrendik</a:t>
            </a:r>
          </a:p>
        </p:txBody>
      </p:sp>
      <p:sp>
        <p:nvSpPr>
          <p:cNvPr id="131" name="Shape 131"/>
          <p:cNvSpPr/>
          <p:nvPr>
            <p:ph type="body" idx="1"/>
          </p:nvPr>
        </p:nvSpPr>
        <p:spPr>
          <a:xfrm>
            <a:off x="952500" y="2590800"/>
            <a:ext cx="11099800" cy="6286500"/>
          </a:xfrm>
          <a:prstGeom prst="rect">
            <a:avLst/>
          </a:prstGeom>
        </p:spPr>
        <p:txBody>
          <a:bodyPr/>
          <a:lstStyle/>
          <a:p>
            <a:pPr lvl="0" marL="1976515" indent="-1976515" defTabSz="566674">
              <a:spcBef>
                <a:spcPts val="4000"/>
              </a:spcBef>
              <a:buClr>
                <a:srgbClr val="FFFFFF"/>
              </a:buClr>
              <a:defRPr sz="1800">
                <a:solidFill>
                  <a:srgbClr val="000000"/>
                </a:solidFill>
              </a:defRPr>
            </a:pPr>
            <a:r>
              <a:rPr sz="3686">
                <a:solidFill>
                  <a:srgbClr val="FFFFFF"/>
                </a:solidFill>
              </a:rPr>
              <a:t>Kaliteli su ic</a:t>
            </a:r>
            <a:endParaRPr sz="3686">
              <a:solidFill>
                <a:srgbClr val="FFFFFF"/>
              </a:solidFill>
            </a:endParaRPr>
          </a:p>
          <a:p>
            <a:pPr lvl="0" marL="1976515" indent="-1976515" defTabSz="566674">
              <a:spcBef>
                <a:spcPts val="4000"/>
              </a:spcBef>
              <a:buClr>
                <a:srgbClr val="FFFFFF"/>
              </a:buClr>
              <a:defRPr sz="1800">
                <a:solidFill>
                  <a:srgbClr val="000000"/>
                </a:solidFill>
              </a:defRPr>
            </a:pPr>
            <a:r>
              <a:rPr sz="3686">
                <a:solidFill>
                  <a:srgbClr val="FFFFFF"/>
                </a:solidFill>
              </a:rPr>
              <a:t>Enerji / ANDI oranli beslen</a:t>
            </a:r>
            <a:endParaRPr sz="3686">
              <a:solidFill>
                <a:srgbClr val="FFFFFF"/>
              </a:solidFill>
            </a:endParaRPr>
          </a:p>
          <a:p>
            <a:pPr lvl="0" marL="1976515" indent="-1976515" defTabSz="566674">
              <a:spcBef>
                <a:spcPts val="4000"/>
              </a:spcBef>
              <a:buClr>
                <a:srgbClr val="FFFFFF"/>
              </a:buClr>
              <a:defRPr sz="1800">
                <a:solidFill>
                  <a:srgbClr val="000000"/>
                </a:solidFill>
              </a:defRPr>
            </a:pPr>
            <a:r>
              <a:rPr sz="3686">
                <a:solidFill>
                  <a:srgbClr val="FFFFFF"/>
                </a:solidFill>
              </a:rPr>
              <a:t>Az antibiotik kullanki sonra obes olma</a:t>
            </a:r>
            <a:endParaRPr sz="3686">
              <a:solidFill>
                <a:srgbClr val="FFFFFF"/>
              </a:solidFill>
            </a:endParaRPr>
          </a:p>
          <a:p>
            <a:pPr lvl="0" marL="1976515" indent="-1976515" defTabSz="566674">
              <a:spcBef>
                <a:spcPts val="4000"/>
              </a:spcBef>
              <a:buClr>
                <a:srgbClr val="FFFFFF"/>
              </a:buClr>
              <a:defRPr sz="1800">
                <a:solidFill>
                  <a:srgbClr val="000000"/>
                </a:solidFill>
              </a:defRPr>
            </a:pPr>
            <a:r>
              <a:rPr sz="3686">
                <a:solidFill>
                  <a:srgbClr val="FFFFFF"/>
                </a:solidFill>
              </a:rPr>
              <a:t>Obes olmaki sperm yumurtan iyi olsun Sex yap</a:t>
            </a:r>
            <a:endParaRPr sz="3686">
              <a:solidFill>
                <a:srgbClr val="FFFFFF"/>
              </a:solidFill>
            </a:endParaRPr>
          </a:p>
          <a:p>
            <a:pPr lvl="0" marL="1976515" indent="-1976515" defTabSz="566674">
              <a:spcBef>
                <a:spcPts val="4000"/>
              </a:spcBef>
              <a:buClr>
                <a:srgbClr val="FFFFFF"/>
              </a:buClr>
              <a:defRPr sz="1800">
                <a:solidFill>
                  <a:srgbClr val="000000"/>
                </a:solidFill>
              </a:defRPr>
            </a:pPr>
            <a:r>
              <a:rPr sz="3686">
                <a:solidFill>
                  <a:srgbClr val="FFFFFF"/>
                </a:solidFill>
              </a:rPr>
              <a:t>Micro biom a iyi bak / Bakterilerinde sana baksin</a:t>
            </a:r>
            <a:endParaRPr sz="3686">
              <a:solidFill>
                <a:srgbClr val="FFFFFF"/>
              </a:solidFill>
            </a:endParaRPr>
          </a:p>
          <a:p>
            <a:pPr lvl="0" marL="1976515" indent="-1976515" defTabSz="566674">
              <a:spcBef>
                <a:spcPts val="4000"/>
              </a:spcBef>
              <a:buClr>
                <a:srgbClr val="FFFFFF"/>
              </a:buClr>
              <a:defRPr sz="1800">
                <a:solidFill>
                  <a:srgbClr val="000000"/>
                </a:solidFill>
              </a:defRPr>
            </a:pPr>
            <a:r>
              <a:rPr sz="3686">
                <a:solidFill>
                  <a:srgbClr val="FFFFFF"/>
                </a:solidFill>
              </a:rPr>
              <a:t>Cevresel toksinlere dikkat etki kaliteli yasayasin</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title"/>
          </p:nvPr>
        </p:nvSpPr>
        <p:spPr>
          <a:xfrm>
            <a:off x="952500" y="386280"/>
            <a:ext cx="11099800" cy="2161140"/>
          </a:xfrm>
          <a:prstGeom prst="rect">
            <a:avLst/>
          </a:prstGeom>
        </p:spPr>
        <p:txBody>
          <a:bodyPr/>
          <a:lstStyle/>
          <a:p>
            <a:pPr lvl="0">
              <a:defRPr sz="1800">
                <a:solidFill>
                  <a:srgbClr val="000000"/>
                </a:solidFill>
              </a:defRPr>
            </a:pPr>
            <a:r>
              <a:rPr sz="8000">
                <a:solidFill>
                  <a:srgbClr val="FFFFFF"/>
                </a:solidFill>
              </a:rPr>
              <a:t>peynir alti suyu</a:t>
            </a:r>
          </a:p>
        </p:txBody>
      </p:sp>
      <p:sp>
        <p:nvSpPr>
          <p:cNvPr id="49" name="Shape 49"/>
          <p:cNvSpPr/>
          <p:nvPr>
            <p:ph type="body" idx="1"/>
          </p:nvPr>
        </p:nvSpPr>
        <p:spPr>
          <a:xfrm>
            <a:off x="952500" y="2547417"/>
            <a:ext cx="11099800" cy="6373265"/>
          </a:xfrm>
          <a:prstGeom prst="rect">
            <a:avLst/>
          </a:prstGeom>
        </p:spPr>
        <p:txBody>
          <a:bodyPr/>
          <a:lstStyle/>
          <a:p>
            <a:pPr lvl="0" marL="965200" indent="-965200">
              <a:buClr>
                <a:srgbClr val="FFFFFF"/>
              </a:buClr>
              <a:defRPr sz="1800">
                <a:solidFill>
                  <a:srgbClr val="000000"/>
                </a:solidFill>
              </a:defRPr>
            </a:pPr>
            <a:r>
              <a:rPr sz="3800">
                <a:solidFill>
                  <a:srgbClr val="FFFFFF"/>
                </a:solidFill>
              </a:rPr>
              <a:t>peristalsis arttirir</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intestinal florayi destekler</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Su tutmayi dusurur</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Bobreklerden suzulmesi arttirir</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Yuksek oranda elektrolit icerir</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 name="120614_FamilyAlaskaOutdoorsSummer_TG_02157_1230x1845.jpeg"/>
          <p:cNvPicPr/>
          <p:nvPr/>
        </p:nvPicPr>
        <p:blipFill>
          <a:blip r:embed="rId2">
            <a:extLst/>
          </a:blip>
          <a:srcRect l="0" t="19206" r="0" b="2222"/>
          <a:stretch>
            <a:fillRect/>
          </a:stretch>
        </p:blipFill>
        <p:spPr>
          <a:xfrm>
            <a:off x="6718300" y="2590799"/>
            <a:ext cx="5334000" cy="6286502"/>
          </a:xfrm>
          <a:prstGeom prst="rect">
            <a:avLst/>
          </a:prstGeom>
          <a:ln w="12700">
            <a:miter lim="400000"/>
          </a:ln>
        </p:spPr>
      </p:pic>
      <p:sp>
        <p:nvSpPr>
          <p:cNvPr id="52" name="Shape 52"/>
          <p:cNvSpPr/>
          <p:nvPr>
            <p:ph type="title"/>
          </p:nvPr>
        </p:nvSpPr>
        <p:spPr>
          <a:xfrm>
            <a:off x="952500" y="406400"/>
            <a:ext cx="11099800" cy="2120900"/>
          </a:xfrm>
          <a:prstGeom prst="rect">
            <a:avLst/>
          </a:prstGeom>
        </p:spPr>
        <p:txBody>
          <a:bodyPr/>
          <a:lstStyle/>
          <a:p>
            <a:pPr lvl="0" defTabSz="484886">
              <a:defRPr sz="1800">
                <a:solidFill>
                  <a:srgbClr val="000000"/>
                </a:solidFill>
              </a:defRPr>
            </a:pPr>
            <a:r>
              <a:rPr sz="6600">
                <a:solidFill>
                  <a:srgbClr val="FFFFFF"/>
                </a:solidFill>
              </a:rPr>
              <a:t>nutrisyon beslenme</a:t>
            </a:r>
            <a:endParaRPr sz="6600"/>
          </a:p>
          <a:p>
            <a:pPr lvl="0" defTabSz="484886">
              <a:defRPr sz="1800">
                <a:solidFill>
                  <a:srgbClr val="000000"/>
                </a:solidFill>
              </a:defRPr>
            </a:pPr>
            <a:r>
              <a:rPr sz="6600">
                <a:solidFill>
                  <a:srgbClr val="FFFFFF"/>
                </a:solidFill>
              </a:rPr>
              <a:t> anti inflamasyon</a:t>
            </a:r>
          </a:p>
        </p:txBody>
      </p:sp>
      <p:sp>
        <p:nvSpPr>
          <p:cNvPr id="53" name="Shape 53"/>
          <p:cNvSpPr/>
          <p:nvPr>
            <p:ph type="body" idx="1"/>
          </p:nvPr>
        </p:nvSpPr>
        <p:spPr>
          <a:xfrm>
            <a:off x="952500" y="2590800"/>
            <a:ext cx="5334000" cy="6286500"/>
          </a:xfrm>
          <a:prstGeom prst="rect">
            <a:avLst/>
          </a:prstGeom>
        </p:spPr>
        <p:txBody>
          <a:bodyPr/>
          <a:lstStyle/>
          <a:p>
            <a:pPr lvl="0">
              <a:buClr>
                <a:srgbClr val="FFFFFF"/>
              </a:buClr>
              <a:defRPr sz="1800">
                <a:solidFill>
                  <a:srgbClr val="000000"/>
                </a:solidFill>
              </a:defRPr>
            </a:pPr>
          </a:p>
          <a:p>
            <a:pPr lvl="0" marL="921924" indent="-921924">
              <a:buClr>
                <a:srgbClr val="FFFFFF"/>
              </a:buClr>
              <a:defRPr sz="1800">
                <a:solidFill>
                  <a:srgbClr val="000000"/>
                </a:solidFill>
              </a:defRPr>
            </a:pPr>
            <a:r>
              <a:rPr sz="2800">
                <a:solidFill>
                  <a:srgbClr val="FFFFFF"/>
                </a:solidFill>
              </a:rPr>
              <a:t>Su</a:t>
            </a:r>
            <a:endParaRPr sz="2800">
              <a:solidFill>
                <a:srgbClr val="FFFFFF"/>
              </a:solidFill>
            </a:endParaRPr>
          </a:p>
          <a:p>
            <a:pPr lvl="0" marL="921924" indent="-921924">
              <a:buClr>
                <a:srgbClr val="FFFFFF"/>
              </a:buClr>
              <a:defRPr sz="1800">
                <a:solidFill>
                  <a:srgbClr val="000000"/>
                </a:solidFill>
              </a:defRPr>
            </a:pPr>
            <a:r>
              <a:rPr sz="2800">
                <a:solidFill>
                  <a:srgbClr val="FFFFFF"/>
                </a:solidFill>
              </a:rPr>
              <a:t>Enerji nin kazanilmasi</a:t>
            </a:r>
            <a:endParaRPr sz="2800">
              <a:solidFill>
                <a:srgbClr val="FFFFFF"/>
              </a:solidFill>
            </a:endParaRPr>
          </a:p>
          <a:p>
            <a:pPr lvl="0" marL="921924" indent="-921924">
              <a:buClr>
                <a:srgbClr val="FFFFFF"/>
              </a:buClr>
              <a:defRPr sz="1800">
                <a:solidFill>
                  <a:srgbClr val="000000"/>
                </a:solidFill>
              </a:defRPr>
            </a:pPr>
            <a:r>
              <a:rPr sz="2800">
                <a:solidFill>
                  <a:srgbClr val="FFFFFF"/>
                </a:solidFill>
              </a:rPr>
              <a:t>Eser aa, vitamin, elementlerin temini</a:t>
            </a:r>
            <a:endParaRPr sz="2800">
              <a:solidFill>
                <a:srgbClr val="FFFFFF"/>
              </a:solidFill>
            </a:endParaRPr>
          </a:p>
          <a:p>
            <a:pPr lvl="0" marL="921924" indent="-921924">
              <a:buClr>
                <a:srgbClr val="FF9300"/>
              </a:buClr>
              <a:defRPr sz="1800">
                <a:solidFill>
                  <a:srgbClr val="000000"/>
                </a:solidFill>
              </a:defRPr>
            </a:pPr>
            <a:r>
              <a:rPr sz="2800">
                <a:solidFill>
                  <a:srgbClr val="FF9300"/>
                </a:solidFill>
              </a:rPr>
              <a:t>Yeni iyilik ve doygunluk halinin devami -Microbiome</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 name="image1.tif"/>
          <p:cNvPicPr/>
          <p:nvPr/>
        </p:nvPicPr>
        <p:blipFill>
          <a:blip r:embed="rId2">
            <a:extLst/>
          </a:blip>
          <a:stretch>
            <a:fillRect/>
          </a:stretch>
        </p:blipFill>
        <p:spPr>
          <a:xfrm>
            <a:off x="328878" y="-2"/>
            <a:ext cx="12347045" cy="9753602"/>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 name="image2.tif"/>
          <p:cNvPicPr/>
          <p:nvPr/>
        </p:nvPicPr>
        <p:blipFill>
          <a:blip r:embed="rId2">
            <a:extLst/>
          </a:blip>
          <a:stretch>
            <a:fillRect/>
          </a:stretch>
        </p:blipFill>
        <p:spPr>
          <a:xfrm>
            <a:off x="603162" y="0"/>
            <a:ext cx="11798474" cy="9753600"/>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 name="image3.tif"/>
          <p:cNvPicPr/>
          <p:nvPr/>
        </p:nvPicPr>
        <p:blipFill>
          <a:blip r:embed="rId2">
            <a:extLst/>
          </a:blip>
          <a:stretch>
            <a:fillRect/>
          </a:stretch>
        </p:blipFill>
        <p:spPr>
          <a:xfrm>
            <a:off x="0" y="2335102"/>
            <a:ext cx="13004802" cy="7455762"/>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 name="image4.tif"/>
          <p:cNvPicPr/>
          <p:nvPr/>
        </p:nvPicPr>
        <p:blipFill>
          <a:blip r:embed="rId2">
            <a:extLst/>
          </a:blip>
          <a:stretch>
            <a:fillRect/>
          </a:stretch>
        </p:blipFill>
        <p:spPr>
          <a:xfrm>
            <a:off x="0" y="1563737"/>
            <a:ext cx="13004800" cy="6626126"/>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