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02" r:id="rId3"/>
    <p:sldId id="340" r:id="rId4"/>
    <p:sldId id="303" r:id="rId5"/>
    <p:sldId id="341" r:id="rId6"/>
    <p:sldId id="342" r:id="rId7"/>
    <p:sldId id="377" r:id="rId8"/>
    <p:sldId id="305" r:id="rId9"/>
    <p:sldId id="304" r:id="rId10"/>
    <p:sldId id="307" r:id="rId11"/>
    <p:sldId id="308" r:id="rId12"/>
    <p:sldId id="309" r:id="rId13"/>
    <p:sldId id="325" r:id="rId14"/>
    <p:sldId id="327" r:id="rId15"/>
    <p:sldId id="326" r:id="rId16"/>
    <p:sldId id="310" r:id="rId17"/>
    <p:sldId id="376" r:id="rId18"/>
    <p:sldId id="312" r:id="rId19"/>
    <p:sldId id="378" r:id="rId20"/>
    <p:sldId id="351" r:id="rId21"/>
    <p:sldId id="313" r:id="rId22"/>
    <p:sldId id="374" r:id="rId23"/>
    <p:sldId id="379" r:id="rId24"/>
    <p:sldId id="380" r:id="rId25"/>
  </p:sldIdLst>
  <p:sldSz cx="9144000" cy="6858000" type="screen4x3"/>
  <p:notesSz cx="6858000" cy="9144000"/>
  <p:defaultTextStyle>
    <a:defPPr>
      <a:defRPr lang="tr-TR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496" autoAdjust="0"/>
    <p:restoredTop sz="94660"/>
  </p:normalViewPr>
  <p:slideViewPr>
    <p:cSldViewPr>
      <p:cViewPr varScale="1">
        <p:scale>
          <a:sx n="70" d="100"/>
          <a:sy n="70" d="100"/>
        </p:scale>
        <p:origin x="74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B641B5FA-7469-4D3E-9BBA-884355BF1993}" type="datetimeFigureOut">
              <a:rPr lang="tr-TR"/>
              <a:pPr>
                <a:defRPr/>
              </a:pPr>
              <a:t>21.05.2017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noProof="0" smtClean="0"/>
              <a:t>Asıl metin stillerini düzenlemek için tıklatın</a:t>
            </a:r>
          </a:p>
          <a:p>
            <a:pPr lvl="1"/>
            <a:r>
              <a:rPr lang="tr-TR" noProof="0" smtClean="0"/>
              <a:t>İkinci düzey</a:t>
            </a:r>
          </a:p>
          <a:p>
            <a:pPr lvl="2"/>
            <a:r>
              <a:rPr lang="tr-TR" noProof="0" smtClean="0"/>
              <a:t>Üçüncü düzey</a:t>
            </a:r>
          </a:p>
          <a:p>
            <a:pPr lvl="3"/>
            <a:r>
              <a:rPr lang="tr-TR" noProof="0" smtClean="0"/>
              <a:t>Dördüncü düzey</a:t>
            </a:r>
          </a:p>
          <a:p>
            <a:pPr lvl="4"/>
            <a:r>
              <a:rPr lang="tr-TR" noProof="0" smtClean="0"/>
              <a:t>Beşinci düzey</a:t>
            </a:r>
            <a:endParaRPr lang="tr-TR" noProof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27E09F4-177C-4432-A151-1DD1B83C8D68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84683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r-TR" altLang="tr-TR" i="1" smtClean="0"/>
              <a:t>ATFP: arcus tendineus fasciae pelvis</a:t>
            </a:r>
          </a:p>
          <a:p>
            <a:r>
              <a:rPr lang="tr-TR" altLang="tr-TR" i="1" smtClean="0"/>
              <a:t>IL: İngüinal ligament</a:t>
            </a:r>
          </a:p>
          <a:p>
            <a:r>
              <a:rPr lang="tr-TR" altLang="tr-TR" i="1" smtClean="0"/>
              <a:t>USL: Utero sakral ligament</a:t>
            </a:r>
          </a:p>
          <a:p>
            <a:r>
              <a:rPr lang="tr-TR" altLang="tr-TR" i="1" smtClean="0"/>
              <a:t>SP: Suspensary ligament of Ovary</a:t>
            </a:r>
          </a:p>
          <a:p>
            <a:r>
              <a:rPr lang="tr-TR" altLang="tr-TR" i="1" smtClean="0"/>
              <a:t>CL: Coooper Ligament</a:t>
            </a:r>
          </a:p>
          <a:p>
            <a:endParaRPr lang="tr-TR" altLang="tr-TR" smtClean="0"/>
          </a:p>
        </p:txBody>
      </p:sp>
      <p:sp>
        <p:nvSpPr>
          <p:cNvPr id="22532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96C7D4-AA1B-44B1-B442-F70A82D32705}" type="slidenum">
              <a:rPr lang="tr-TR" altLang="tr-TR" smtClean="0"/>
              <a:pPr>
                <a:spcBef>
                  <a:spcPct val="0"/>
                </a:spcBef>
              </a:pPr>
              <a:t>19</a:t>
            </a:fld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471324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DB9E9-8BE5-44BA-B687-192767A7EF2B}" type="datetimeFigureOut">
              <a:rPr lang="tr-TR"/>
              <a:pPr>
                <a:defRPr/>
              </a:pPr>
              <a:t>21.05.2017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713CA-60B4-4161-89A3-BA0B8D4D862C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1812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267B0-2FF3-408E-8F36-43EF6EA2D148}" type="datetimeFigureOut">
              <a:rPr lang="tr-TR"/>
              <a:pPr>
                <a:defRPr/>
              </a:pPr>
              <a:t>21.05.2017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E3DBA-8AE8-41E1-A223-0B03944F941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9793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F32AB-B51E-472F-88CF-E105A8126CD0}" type="datetimeFigureOut">
              <a:rPr lang="tr-TR"/>
              <a:pPr>
                <a:defRPr/>
              </a:pPr>
              <a:t>21.05.2017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2C7D5-D09E-4D46-8975-F5A2EC88CFF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2775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EAF65-3ABD-4F7A-A0CA-04D7EE41B792}" type="datetimeFigureOut">
              <a:rPr lang="tr-TR"/>
              <a:pPr>
                <a:defRPr/>
              </a:pPr>
              <a:t>21.05.2017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E1DE5-A170-43A0-AE9F-10DD428DCEA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1441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DF71F-8A4E-4C4E-8681-4CDE8DCBE33D}" type="datetimeFigureOut">
              <a:rPr lang="tr-TR"/>
              <a:pPr>
                <a:defRPr/>
              </a:pPr>
              <a:t>21.05.2017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4625B-DE41-4ED5-82A2-A67349E56F3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91304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DE3F7-D20A-4951-A119-3FAD62B815B7}" type="datetimeFigureOut">
              <a:rPr lang="tr-TR"/>
              <a:pPr>
                <a:defRPr/>
              </a:pPr>
              <a:t>21.05.2017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109C8-9957-4105-90B6-076CC1A96C7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2637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17662-CEAB-48BA-BADF-6260B73C0A1B}" type="datetimeFigureOut">
              <a:rPr lang="tr-TR"/>
              <a:pPr>
                <a:defRPr/>
              </a:pPr>
              <a:t>21.05.2017</a:t>
            </a:fld>
            <a:endParaRPr lang="tr-TR"/>
          </a:p>
        </p:txBody>
      </p:sp>
      <p:sp>
        <p:nvSpPr>
          <p:cNvPr id="8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04272-68DF-4566-80E5-D33AD2145AA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8038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C776D-509D-44E6-AB5A-E244647A9C89}" type="datetimeFigureOut">
              <a:rPr lang="tr-TR"/>
              <a:pPr>
                <a:defRPr/>
              </a:pPr>
              <a:t>21.05.2017</a:t>
            </a:fld>
            <a:endParaRPr lang="tr-TR"/>
          </a:p>
        </p:txBody>
      </p:sp>
      <p:sp>
        <p:nvSpPr>
          <p:cNvPr id="4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1E053-C4E8-4916-81F0-70DB590D12A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363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3B52B-B4A5-4E5E-9C08-C19D03A91F1C}" type="datetimeFigureOut">
              <a:rPr lang="tr-TR"/>
              <a:pPr>
                <a:defRPr/>
              </a:pPr>
              <a:t>21.05.2017</a:t>
            </a:fld>
            <a:endParaRPr lang="tr-TR"/>
          </a:p>
        </p:txBody>
      </p:sp>
      <p:sp>
        <p:nvSpPr>
          <p:cNvPr id="3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6E46D-D5AA-4BBC-B283-117309EBA04E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7598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E78EB-625E-40ED-AA66-C43A3CA11E6E}" type="datetimeFigureOut">
              <a:rPr lang="tr-TR"/>
              <a:pPr>
                <a:defRPr/>
              </a:pPr>
              <a:t>21.05.2017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E1686-F5BD-4CEC-8F0E-DF707241918E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2303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298D8-902D-4755-A9D6-2C25816D1BA9}" type="datetimeFigureOut">
              <a:rPr lang="tr-TR"/>
              <a:pPr>
                <a:defRPr/>
              </a:pPr>
              <a:t>21.05.2017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96F89-BA30-493A-95A7-AB2AAB45ED1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2455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1027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1C8A4A-1682-48CA-8840-C1AF158A94AE}" type="datetimeFigureOut">
              <a:rPr lang="tr-TR"/>
              <a:pPr>
                <a:defRPr/>
              </a:pPr>
              <a:t>21.05.2017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211539C-6476-4CEC-A195-9275D67B862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DNP\Desktop\tjod%202017\LS%20uterosakral%20vajen%20kaf%20susp.mp4" TargetMode="External"/><Relationship Id="rId1" Type="http://schemas.microsoft.com/office/2007/relationships/media" Target="file:///C:\Users\DNP\Desktop\tjod%202017\LS%20uterosakral%20vajen%20kaf%20susp.mp4" TargetMode="Externa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DNP\Desktop\tjod%202017\SAKROKOLPOPEKS&#304;.mp4" TargetMode="External"/><Relationship Id="rId1" Type="http://schemas.microsoft.com/office/2007/relationships/media" Target="file:///C:\Users\DNP\Desktop\tjod%202017\SAKROKOLPOPEKS&#304;.mp4" TargetMode="Externa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11188" y="2228850"/>
            <a:ext cx="7772400" cy="16319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b="1" i="1" dirty="0" err="1" smtClean="0">
                <a:solidFill>
                  <a:schemeClr val="tx2"/>
                </a:solidFill>
              </a:rPr>
              <a:t>Vajen</a:t>
            </a:r>
            <a:r>
              <a:rPr lang="tr-TR" b="1" i="1" dirty="0" smtClean="0">
                <a:solidFill>
                  <a:schemeClr val="tx2"/>
                </a:solidFill>
              </a:rPr>
              <a:t> Kaf </a:t>
            </a:r>
            <a:r>
              <a:rPr lang="tr-TR" b="1" i="1" dirty="0" err="1" smtClean="0">
                <a:solidFill>
                  <a:schemeClr val="tx2"/>
                </a:solidFill>
              </a:rPr>
              <a:t>Prolapsusuna</a:t>
            </a:r>
            <a:r>
              <a:rPr lang="tr-TR" b="1" i="1" dirty="0" smtClean="0">
                <a:solidFill>
                  <a:schemeClr val="tx2"/>
                </a:solidFill>
              </a:rPr>
              <a:t/>
            </a:r>
            <a:br>
              <a:rPr lang="tr-TR" b="1" i="1" dirty="0" smtClean="0">
                <a:solidFill>
                  <a:schemeClr val="tx2"/>
                </a:solidFill>
              </a:rPr>
            </a:br>
            <a:r>
              <a:rPr lang="tr-TR" b="1" i="1" dirty="0" err="1" smtClean="0">
                <a:solidFill>
                  <a:schemeClr val="tx2"/>
                </a:solidFill>
              </a:rPr>
              <a:t>Laparoskopik</a:t>
            </a:r>
            <a:r>
              <a:rPr lang="tr-TR" b="1" i="1" dirty="0" smtClean="0">
                <a:solidFill>
                  <a:schemeClr val="tx2"/>
                </a:solidFill>
              </a:rPr>
              <a:t> Yaklaşım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 smtClean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827088" y="4389438"/>
            <a:ext cx="6400800" cy="1512887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tr-TR" sz="2000" b="1" i="1" dirty="0" smtClean="0">
                <a:solidFill>
                  <a:schemeClr val="tx1"/>
                </a:solidFill>
              </a:rPr>
              <a:t>Prof. Dr. </a:t>
            </a:r>
            <a:r>
              <a:rPr lang="en-US" sz="2000" b="1" i="1" dirty="0" smtClean="0">
                <a:solidFill>
                  <a:schemeClr val="tx1"/>
                </a:solidFill>
              </a:rPr>
              <a:t>Mesut </a:t>
            </a:r>
            <a:r>
              <a:rPr lang="tr-TR" sz="2000" b="1" i="1" dirty="0" smtClean="0">
                <a:solidFill>
                  <a:schemeClr val="tx1"/>
                </a:solidFill>
              </a:rPr>
              <a:t>O</a:t>
            </a:r>
            <a:r>
              <a:rPr lang="en-US" sz="2000" b="1" i="1" dirty="0" smtClean="0">
                <a:solidFill>
                  <a:schemeClr val="tx1"/>
                </a:solidFill>
              </a:rPr>
              <a:t>KTEM, 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tr-TR" sz="2000" b="1" i="1" dirty="0" smtClean="0">
                <a:solidFill>
                  <a:schemeClr val="tx1"/>
                </a:solidFill>
              </a:rPr>
              <a:t>Gazi Üniversitesi Tıp Fakültesi</a:t>
            </a:r>
            <a:endParaRPr lang="en-US" sz="2000" b="1" i="1" dirty="0" smtClean="0">
              <a:solidFill>
                <a:schemeClr val="tx1"/>
              </a:solidFill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tr-TR" sz="2000" b="1" i="1" dirty="0" smtClean="0">
                <a:solidFill>
                  <a:schemeClr val="tx1"/>
                </a:solidFill>
              </a:rPr>
              <a:t>Kadın Hastalıkları ve Doğum Anabilim Dalı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tr-TR" sz="2000" dirty="0"/>
          </a:p>
        </p:txBody>
      </p:sp>
      <p:sp>
        <p:nvSpPr>
          <p:cNvPr id="3076" name="4 Dikdörtgen"/>
          <p:cNvSpPr>
            <a:spLocks noChangeArrowheads="1"/>
          </p:cNvSpPr>
          <p:nvPr/>
        </p:nvSpPr>
        <p:spPr bwMode="auto">
          <a:xfrm>
            <a:off x="3419475" y="6092825"/>
            <a:ext cx="3036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/>
              <a:t>TJOD &amp; EBCOG 2017-ANTALYA</a:t>
            </a:r>
          </a:p>
        </p:txBody>
      </p:sp>
      <p:pic>
        <p:nvPicPr>
          <p:cNvPr id="3077" name="5 Res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713788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b="1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Api</a:t>
            </a:r>
            <a:r>
              <a:rPr lang="tr-TR" sz="40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k</a:t>
            </a:r>
            <a:r>
              <a:rPr lang="en-US" sz="40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al </a:t>
            </a:r>
            <a:r>
              <a:rPr lang="en-US" sz="4000" b="1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Prolaps</a:t>
            </a:r>
            <a:r>
              <a:rPr lang="tr-TR" sz="40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us</a:t>
            </a:r>
            <a:r>
              <a:rPr lang="en-US" sz="40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/>
            </a:r>
            <a:br>
              <a:rPr lang="en-US" sz="4000" b="1" dirty="0" smtClean="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en-US" sz="4000" b="1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V</a:t>
            </a:r>
            <a:r>
              <a:rPr lang="en-US" sz="4000" b="1" dirty="0" err="1" smtClean="0">
                <a:solidFill>
                  <a:schemeClr val="tx2"/>
                </a:solidFill>
              </a:rPr>
              <a:t>a</a:t>
            </a:r>
            <a:r>
              <a:rPr lang="tr-TR" sz="4000" b="1" dirty="0" err="1" smtClean="0">
                <a:solidFill>
                  <a:schemeClr val="tx2"/>
                </a:solidFill>
              </a:rPr>
              <a:t>jen</a:t>
            </a:r>
            <a:r>
              <a:rPr lang="tr-TR" sz="4000" b="1" dirty="0" smtClean="0">
                <a:solidFill>
                  <a:schemeClr val="tx2"/>
                </a:solidFill>
              </a:rPr>
              <a:t> Kaf </a:t>
            </a:r>
            <a:r>
              <a:rPr lang="en-US" sz="4000" b="1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P</a:t>
            </a:r>
            <a:r>
              <a:rPr lang="en-US" sz="4000" b="1" dirty="0" err="1" smtClean="0">
                <a:solidFill>
                  <a:schemeClr val="tx2"/>
                </a:solidFill>
              </a:rPr>
              <a:t>rolap</a:t>
            </a:r>
            <a:r>
              <a:rPr lang="tr-TR" sz="4000" b="1" dirty="0" err="1" smtClean="0">
                <a:solidFill>
                  <a:schemeClr val="tx2"/>
                </a:solidFill>
              </a:rPr>
              <a:t>susu</a:t>
            </a:r>
            <a:endParaRPr lang="en-US" sz="4000" dirty="0" smtClean="0">
              <a:solidFill>
                <a:schemeClr val="tx2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b="1" dirty="0" err="1" smtClean="0"/>
              <a:t>Va</a:t>
            </a:r>
            <a:r>
              <a:rPr lang="tr-TR" b="1" dirty="0" err="1" smtClean="0"/>
              <a:t>jen</a:t>
            </a:r>
            <a:r>
              <a:rPr lang="tr-TR" b="1" dirty="0" smtClean="0"/>
              <a:t> Kaf </a:t>
            </a:r>
            <a:r>
              <a:rPr lang="tr-TR" b="1" dirty="0" err="1" smtClean="0"/>
              <a:t>Prolapsusu</a:t>
            </a:r>
            <a:endParaRPr lang="tr-TR" b="1" dirty="0" smtClean="0"/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tr-TR" b="1" dirty="0" smtClean="0"/>
              <a:t> </a:t>
            </a:r>
            <a:r>
              <a:rPr lang="tr-TR" b="1" dirty="0" err="1" smtClean="0"/>
              <a:t>Histerektomi</a:t>
            </a:r>
            <a:r>
              <a:rPr lang="tr-TR" b="1" dirty="0" smtClean="0"/>
              <a:t> sonrası % 0,2-43 </a:t>
            </a:r>
          </a:p>
          <a:p>
            <a:pPr marL="457200" lvl="1" indent="0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tr-TR" b="1" dirty="0" err="1" smtClean="0"/>
              <a:t>Vajen</a:t>
            </a:r>
            <a:r>
              <a:rPr lang="tr-TR" b="1" dirty="0" smtClean="0"/>
              <a:t> </a:t>
            </a:r>
            <a:r>
              <a:rPr lang="tr-TR" b="1" dirty="0" err="1" smtClean="0"/>
              <a:t>kaf</a:t>
            </a:r>
            <a:r>
              <a:rPr lang="tr-TR" b="1" dirty="0" smtClean="0"/>
              <a:t> </a:t>
            </a:r>
            <a:r>
              <a:rPr lang="tr-TR" b="1" dirty="0" err="1" smtClean="0"/>
              <a:t>prolapsusunun</a:t>
            </a:r>
            <a:r>
              <a:rPr lang="tr-TR" b="1" dirty="0" smtClean="0"/>
              <a:t> yönetimi</a:t>
            </a:r>
            <a:r>
              <a:rPr lang="en-US" b="1" dirty="0" smtClean="0">
                <a:latin typeface="Arial" panose="020B0604020202020204" pitchFamily="34" charset="0"/>
              </a:rPr>
              <a:t>;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b="1" dirty="0" err="1" smtClean="0"/>
              <a:t>va</a:t>
            </a:r>
            <a:r>
              <a:rPr lang="tr-TR" b="1" dirty="0" smtClean="0"/>
              <a:t>j</a:t>
            </a:r>
            <a:r>
              <a:rPr lang="en-US" b="1" dirty="0" err="1" smtClean="0"/>
              <a:t>inal</a:t>
            </a:r>
            <a:r>
              <a:rPr lang="en-US" b="1" dirty="0" smtClean="0"/>
              <a:t> </a:t>
            </a:r>
            <a:r>
              <a:rPr lang="en-US" b="1" dirty="0" err="1" smtClean="0"/>
              <a:t>pessaries</a:t>
            </a:r>
            <a:endParaRPr lang="en-US" b="1" dirty="0" smtClean="0"/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b="1" dirty="0" err="1" smtClean="0"/>
              <a:t>va</a:t>
            </a:r>
            <a:r>
              <a:rPr lang="tr-TR" b="1" dirty="0" smtClean="0"/>
              <a:t>j</a:t>
            </a:r>
            <a:r>
              <a:rPr lang="en-US" b="1" dirty="0" err="1" smtClean="0"/>
              <a:t>inal</a:t>
            </a:r>
            <a:r>
              <a:rPr lang="en-US" b="1" dirty="0" smtClean="0"/>
              <a:t> </a:t>
            </a:r>
            <a:r>
              <a:rPr lang="tr-TR" b="1" dirty="0" smtClean="0"/>
              <a:t>cerrahi</a:t>
            </a:r>
            <a:r>
              <a:rPr lang="en-US" b="1" dirty="0" smtClean="0"/>
              <a:t> ( </a:t>
            </a:r>
            <a:r>
              <a:rPr lang="en-US" b="1" dirty="0" err="1" smtClean="0"/>
              <a:t>sacrospinous</a:t>
            </a:r>
            <a:r>
              <a:rPr lang="en-US" b="1" dirty="0" smtClean="0"/>
              <a:t> fixation, </a:t>
            </a:r>
            <a:r>
              <a:rPr lang="en-US" b="1" dirty="0" err="1" smtClean="0"/>
              <a:t>colpocleisis</a:t>
            </a:r>
            <a:r>
              <a:rPr lang="en-US" b="1" dirty="0" smtClean="0"/>
              <a:t>) 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b="1" dirty="0" smtClean="0"/>
              <a:t>abdominal </a:t>
            </a:r>
            <a:r>
              <a:rPr lang="tr-TR" b="1" dirty="0" smtClean="0"/>
              <a:t>yaklaşımlar</a:t>
            </a:r>
            <a:r>
              <a:rPr lang="en-US" b="1" dirty="0" smtClean="0"/>
              <a:t> </a:t>
            </a:r>
            <a:r>
              <a:rPr lang="tr-TR" b="1" dirty="0"/>
              <a:t>(</a:t>
            </a:r>
            <a:r>
              <a:rPr lang="en-US" b="1" dirty="0" err="1" smtClean="0"/>
              <a:t>sacrocolpopexy</a:t>
            </a:r>
            <a:r>
              <a:rPr lang="tr-TR" b="1" dirty="0" smtClean="0"/>
              <a:t>)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tr-TR" b="1" dirty="0" smtClean="0"/>
              <a:t>L/S yaklaşım</a:t>
            </a:r>
            <a:endParaRPr lang="en-US" b="1" dirty="0" smtClean="0"/>
          </a:p>
        </p:txBody>
      </p:sp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868863"/>
            <a:ext cx="3455988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eaLnBrk="1" hangingPunct="1"/>
            <a:r>
              <a:rPr lang="tr-TR" altLang="tr-TR" sz="3400" b="1" smtClean="0">
                <a:solidFill>
                  <a:schemeClr val="tx2"/>
                </a:solidFill>
              </a:rPr>
              <a:t>A</a:t>
            </a:r>
            <a:r>
              <a:rPr lang="en-US" altLang="tr-TR" sz="3400" b="1" smtClean="0">
                <a:solidFill>
                  <a:schemeClr val="tx2"/>
                </a:solidFill>
              </a:rPr>
              <a:t>bdominal </a:t>
            </a:r>
            <a:r>
              <a:rPr lang="tr-TR" altLang="tr-TR" sz="3400" b="1" smtClean="0">
                <a:solidFill>
                  <a:schemeClr val="tx2"/>
                </a:solidFill>
              </a:rPr>
              <a:t>S</a:t>
            </a:r>
            <a:r>
              <a:rPr lang="en-US" altLang="tr-TR" sz="3400" b="1" smtClean="0">
                <a:solidFill>
                  <a:schemeClr val="tx2"/>
                </a:solidFill>
              </a:rPr>
              <a:t>acr</a:t>
            </a:r>
            <a:r>
              <a:rPr lang="tr-TR" altLang="tr-TR" sz="3400" b="1" smtClean="0">
                <a:solidFill>
                  <a:schemeClr val="tx2"/>
                </a:solidFill>
              </a:rPr>
              <a:t>oc</a:t>
            </a:r>
            <a:r>
              <a:rPr lang="en-US" altLang="tr-TR" sz="3400" b="1" smtClean="0">
                <a:solidFill>
                  <a:schemeClr val="tx2"/>
                </a:solidFill>
              </a:rPr>
              <a:t>olpopexy</a:t>
            </a:r>
            <a:endParaRPr lang="tr-TR" altLang="tr-TR" sz="3400" b="1" smtClean="0">
              <a:solidFill>
                <a:schemeClr val="tx2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tr-TR" sz="2000" b="1" dirty="0" smtClean="0"/>
              <a:t>İlk kez </a:t>
            </a:r>
            <a:r>
              <a:rPr lang="en-US" sz="2000" b="1" dirty="0" smtClean="0"/>
              <a:t> 1957 </a:t>
            </a:r>
            <a:r>
              <a:rPr lang="tr-TR" sz="2000" b="1" dirty="0" smtClean="0"/>
              <a:t>tanımlanmış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tr-TR" sz="2000" b="1" dirty="0" smtClean="0"/>
              <a:t>Başarı oranları % 78-100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tr-TR" sz="2000" b="1" dirty="0" smtClean="0"/>
              <a:t>Bununla beraber;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tr-TR" sz="1800" b="1" dirty="0" smtClean="0"/>
              <a:t>Geniş bir </a:t>
            </a:r>
            <a:r>
              <a:rPr lang="tr-TR" sz="1800" b="1" dirty="0" err="1" smtClean="0"/>
              <a:t>abdominal</a:t>
            </a:r>
            <a:r>
              <a:rPr lang="tr-TR" sz="1800" b="1" dirty="0" smtClean="0"/>
              <a:t> </a:t>
            </a:r>
            <a:r>
              <a:rPr lang="tr-TR" sz="1800" b="1" dirty="0" err="1" smtClean="0"/>
              <a:t>insizyona</a:t>
            </a:r>
            <a:r>
              <a:rPr lang="tr-TR" sz="1800" b="1" dirty="0" smtClean="0"/>
              <a:t> ihtiyaç duyulmakta 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tr-TR" sz="1800" b="1" dirty="0" smtClean="0"/>
              <a:t>Hastanede kalış ve iyileşme süreleri uzamakta  </a:t>
            </a:r>
          </a:p>
          <a:p>
            <a:pPr marL="457200" lvl="1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tr-TR" sz="2000" b="1" dirty="0" err="1" smtClean="0"/>
              <a:t>Sakrospinöz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fiksasyonla</a:t>
            </a:r>
            <a:r>
              <a:rPr lang="tr-TR" sz="2000" b="1" dirty="0" smtClean="0"/>
              <a:t> karşılaştırıldığında; 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tr-TR" sz="1800" b="1" dirty="0" err="1" smtClean="0"/>
              <a:t>Nüks</a:t>
            </a:r>
            <a:r>
              <a:rPr lang="tr-TR" sz="1800" b="1" dirty="0" smtClean="0"/>
              <a:t> oranı düşük 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tr-TR" sz="1800" b="1" dirty="0" smtClean="0"/>
              <a:t>Post-op  </a:t>
            </a:r>
            <a:r>
              <a:rPr lang="tr-TR" sz="1800" b="1" dirty="0" err="1" smtClean="0"/>
              <a:t>disparoni</a:t>
            </a:r>
            <a:r>
              <a:rPr lang="tr-TR" sz="1800" b="1" dirty="0" smtClean="0"/>
              <a:t> oranı az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tr-TR" sz="1800" b="1" dirty="0" smtClean="0"/>
              <a:t>Yeniden operasyon gereksinimi daha az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tr-TR" sz="2000" b="1" dirty="0" smtClean="0"/>
              <a:t>Dezavantajları ise;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tr-TR" sz="1800" b="1" dirty="0" smtClean="0"/>
              <a:t>Operasyon süresi daha uzun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sz="1800" b="1" dirty="0" smtClean="0"/>
              <a:t> </a:t>
            </a:r>
            <a:r>
              <a:rPr lang="tr-TR" sz="1800" b="1" dirty="0" smtClean="0"/>
              <a:t>Daha uzun iyileşme süreci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tr-TR" sz="1800" b="1" dirty="0" smtClean="0"/>
              <a:t>Daha pahalı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tr-TR" sz="2000" b="1" dirty="0" smtClean="0"/>
              <a:t>% 13 ‘</a:t>
            </a:r>
            <a:r>
              <a:rPr lang="tr-TR" sz="2000" b="1" dirty="0" err="1" smtClean="0"/>
              <a:t>lere</a:t>
            </a:r>
            <a:r>
              <a:rPr lang="tr-TR" sz="2000" b="1" dirty="0" smtClean="0"/>
              <a:t> varan </a:t>
            </a:r>
            <a:r>
              <a:rPr lang="en-US" sz="2000" b="1" dirty="0" smtClean="0"/>
              <a:t>Mesh </a:t>
            </a:r>
            <a:r>
              <a:rPr lang="en-US" sz="2000" b="1" dirty="0" err="1" smtClean="0"/>
              <a:t>ero</a:t>
            </a:r>
            <a:r>
              <a:rPr lang="tr-TR" sz="2000" b="1" dirty="0" err="1" smtClean="0"/>
              <a:t>zy</a:t>
            </a:r>
            <a:r>
              <a:rPr lang="en-US" sz="2000" b="1" dirty="0" smtClean="0"/>
              <a:t>on </a:t>
            </a:r>
            <a:r>
              <a:rPr lang="tr-TR" sz="2000" b="1" dirty="0" smtClean="0"/>
              <a:t>oranları verilmekte 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sz="1800" b="1" dirty="0" smtClean="0"/>
              <a:t>type-1 </a:t>
            </a:r>
            <a:r>
              <a:rPr lang="en-US" sz="1800" b="1" dirty="0" err="1" smtClean="0"/>
              <a:t>macroporous</a:t>
            </a:r>
            <a:r>
              <a:rPr lang="en-US" sz="1800" b="1" dirty="0" smtClean="0"/>
              <a:t>,</a:t>
            </a:r>
            <a:r>
              <a:rPr lang="tr-TR" sz="1800" b="1" dirty="0" smtClean="0"/>
              <a:t> </a:t>
            </a:r>
            <a:r>
              <a:rPr lang="en-US" sz="1800" b="1" dirty="0" smtClean="0"/>
              <a:t>monofilament </a:t>
            </a:r>
            <a:r>
              <a:rPr lang="en-US" sz="1800" b="1" dirty="0" err="1" smtClean="0"/>
              <a:t>polyproylene</a:t>
            </a:r>
            <a:r>
              <a:rPr lang="en-US" sz="1800" b="1" dirty="0" smtClean="0"/>
              <a:t> mesh </a:t>
            </a:r>
            <a:r>
              <a:rPr lang="tr-TR" sz="1800" b="1" dirty="0" smtClean="0"/>
              <a:t>ile daha düşük oranlar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sz="1800" b="1" dirty="0" err="1" smtClean="0"/>
              <a:t>Goretex</a:t>
            </a:r>
            <a:r>
              <a:rPr lang="tr-TR" sz="1800" b="1" dirty="0" smtClean="0"/>
              <a:t> ile en yüksek</a:t>
            </a:r>
            <a:endParaRPr lang="en-US" sz="1800" b="1" dirty="0" smtClean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tr-TR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600" b="1" smtClean="0">
                <a:solidFill>
                  <a:schemeClr val="tx2"/>
                </a:solidFill>
              </a:rPr>
              <a:t>Laparoscopik Sacrocolpopexy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tr-TR" sz="2000" b="1" dirty="0" smtClean="0"/>
              <a:t>İlk kez 1990 </a:t>
            </a:r>
            <a:r>
              <a:rPr lang="tr-TR" sz="2000" b="1" dirty="0" err="1" smtClean="0"/>
              <a:t>ların</a:t>
            </a:r>
            <a:r>
              <a:rPr lang="tr-TR" sz="2000" b="1" dirty="0" smtClean="0"/>
              <a:t> ortalarında tanımlanmış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tr-TR" sz="2000" b="1" dirty="0" smtClean="0"/>
              <a:t>Avantajları;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tr-TR" sz="2000" b="1" dirty="0" smtClean="0"/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tr-TR" sz="2000" b="1" dirty="0" smtClean="0"/>
              <a:t>Geniş bir </a:t>
            </a:r>
            <a:r>
              <a:rPr lang="tr-TR" sz="2000" b="1" dirty="0" err="1" smtClean="0"/>
              <a:t>abdominal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insizyon</a:t>
            </a:r>
            <a:r>
              <a:rPr lang="tr-TR" sz="2000" b="1" dirty="0" smtClean="0"/>
              <a:t> ihtiyacı yok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tr-TR" sz="2000" b="1" dirty="0" smtClean="0"/>
              <a:t>Karın içine kompres koymak veya bağırsak </a:t>
            </a:r>
            <a:r>
              <a:rPr lang="tr-TR" sz="2000" b="1" dirty="0" err="1" smtClean="0"/>
              <a:t>manüplasyonu</a:t>
            </a:r>
            <a:r>
              <a:rPr lang="tr-TR" sz="2000" b="1" dirty="0" smtClean="0"/>
              <a:t> gerekmiyor 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tr-TR" sz="2000" b="1" dirty="0" smtClean="0"/>
              <a:t>Post-op ağrı, </a:t>
            </a:r>
            <a:r>
              <a:rPr lang="tr-TR" sz="2000" b="1" dirty="0" err="1" smtClean="0"/>
              <a:t>immobilite</a:t>
            </a:r>
            <a:r>
              <a:rPr lang="tr-TR" sz="2000" b="1" dirty="0" smtClean="0"/>
              <a:t> ve </a:t>
            </a:r>
            <a:r>
              <a:rPr lang="tr-TR" sz="2000" b="1" dirty="0" err="1" smtClean="0"/>
              <a:t>ileus</a:t>
            </a:r>
            <a:r>
              <a:rPr lang="tr-TR" sz="2000" b="1" dirty="0" smtClean="0"/>
              <a:t> riski azalmış 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tr-TR" sz="2000" b="1" dirty="0" err="1" smtClean="0"/>
              <a:t>Vizüel</a:t>
            </a:r>
            <a:r>
              <a:rPr lang="tr-TR" sz="2000" b="1" dirty="0" smtClean="0"/>
              <a:t> görüşün artması ile derin </a:t>
            </a:r>
            <a:r>
              <a:rPr lang="tr-TR" sz="2000" b="1" dirty="0" err="1" smtClean="0"/>
              <a:t>pelvik</a:t>
            </a:r>
            <a:r>
              <a:rPr lang="tr-TR" sz="2000" b="1" dirty="0" smtClean="0"/>
              <a:t> bölgede çalışmak, cerrahın daha alt </a:t>
            </a:r>
            <a:r>
              <a:rPr lang="tr-TR" sz="2000" b="1" dirty="0" err="1" smtClean="0"/>
              <a:t>posterior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vajen</a:t>
            </a:r>
            <a:r>
              <a:rPr lang="tr-TR" sz="2000" b="1" dirty="0" smtClean="0"/>
              <a:t> duvarına meshi yerleştirme olanağı sunması, böylece başarının artması</a:t>
            </a:r>
          </a:p>
          <a:p>
            <a:pPr marL="457200" lvl="1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en-US" sz="20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tr-TR" sz="2000" b="1" dirty="0" smtClean="0"/>
              <a:t>Başarı oranları % 90-96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tr-TR" sz="2000" b="1" dirty="0" smtClean="0"/>
              <a:t>M</a:t>
            </a:r>
            <a:r>
              <a:rPr lang="en-US" sz="2000" b="1" dirty="0" err="1" smtClean="0"/>
              <a:t>esh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ero</a:t>
            </a:r>
            <a:r>
              <a:rPr lang="tr-TR" sz="2000" b="1" dirty="0" err="1" smtClean="0"/>
              <a:t>zyon</a:t>
            </a:r>
            <a:r>
              <a:rPr lang="tr-TR" sz="2000" b="1" dirty="0" smtClean="0"/>
              <a:t> oranı % 1-8</a:t>
            </a:r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600" b="1" smtClean="0">
                <a:solidFill>
                  <a:schemeClr val="tx2"/>
                </a:solidFill>
              </a:rPr>
              <a:t>Laparoscopik Sacrocolpopexy</a:t>
            </a:r>
          </a:p>
        </p:txBody>
      </p:sp>
      <p:sp>
        <p:nvSpPr>
          <p:cNvPr id="1536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tr-TR" sz="2400" b="1" smtClean="0"/>
              <a:t>Sarlos et al. 101 laparoscopi</a:t>
            </a:r>
            <a:r>
              <a:rPr lang="tr-TR" altLang="tr-TR" sz="2400" b="1" smtClean="0"/>
              <a:t>k</a:t>
            </a:r>
            <a:r>
              <a:rPr lang="en-US" altLang="tr-TR" sz="2400" b="1" smtClean="0"/>
              <a:t> sacrocolpopexy</a:t>
            </a:r>
            <a:r>
              <a:rPr lang="tr-TR" altLang="tr-TR" sz="2400" b="1" smtClean="0"/>
              <a:t> hastasını ortalama 12 ay takip etmiş; </a:t>
            </a:r>
            <a:r>
              <a:rPr lang="en-US" altLang="tr-TR" sz="2400" b="1" smtClean="0"/>
              <a:t> </a:t>
            </a:r>
            <a:endParaRPr lang="tr-TR" altLang="tr-TR" sz="2400" b="1" smtClean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tr-TR" sz="2400" b="1" smtClean="0"/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tr-TR" altLang="tr-TR" sz="2400" b="1" smtClean="0"/>
              <a:t>Objektif kür % 92 </a:t>
            </a:r>
            <a:endParaRPr lang="en-US" altLang="tr-TR" sz="2400" b="1" smtClean="0"/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tr-TR" altLang="tr-TR" sz="2400" b="1" smtClean="0"/>
              <a:t>Vajen ön duvarında nüks % 5,9 </a:t>
            </a:r>
            <a:endParaRPr lang="en-US" altLang="tr-TR" sz="2400" b="1" smtClean="0"/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tr-TR" altLang="tr-TR" sz="2400" b="1" smtClean="0"/>
              <a:t>Vajen arka duvarında % 2 nüks</a:t>
            </a:r>
            <a:endParaRPr lang="en-US" altLang="tr-TR" sz="2400" b="1" smtClean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tr-TR" altLang="tr-TR" sz="2400" b="1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tr-TR" altLang="tr-TR" sz="2400" b="1" smtClean="0"/>
              <a:t>Abdominal vs Laparoskopik </a:t>
            </a:r>
            <a:r>
              <a:rPr lang="en-US" altLang="tr-TR" sz="2400" b="1" smtClean="0"/>
              <a:t>sacrocolpopexy </a:t>
            </a:r>
            <a:r>
              <a:rPr lang="tr-TR" altLang="tr-TR" sz="2400" b="1" smtClean="0"/>
              <a:t> karşılaştırması yapılan RCT ihtiyaç hala vardır</a:t>
            </a:r>
            <a:endParaRPr lang="en-US" altLang="tr-TR" sz="24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856932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924175"/>
            <a:ext cx="4970463" cy="376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17411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altLang="tr-TR" sz="2400" b="1" smtClean="0"/>
              <a:t>Retrospektif kohort bir çalışmada ;</a:t>
            </a:r>
          </a:p>
          <a:p>
            <a:pPr eaLnBrk="1" hangingPunct="1">
              <a:lnSpc>
                <a:spcPct val="80000"/>
              </a:lnSpc>
            </a:pPr>
            <a:r>
              <a:rPr lang="en-US" altLang="tr-TR" sz="2400" b="1" smtClean="0"/>
              <a:t> 60 laparoscopi</a:t>
            </a:r>
            <a:r>
              <a:rPr lang="tr-TR" altLang="tr-TR" sz="2400" b="1" smtClean="0"/>
              <a:t>k</a:t>
            </a:r>
            <a:r>
              <a:rPr lang="en-US" altLang="tr-TR" sz="2400" b="1" smtClean="0"/>
              <a:t> sacrocolpopexies </a:t>
            </a:r>
            <a:r>
              <a:rPr lang="tr-TR" altLang="tr-TR" sz="2400" b="1" smtClean="0"/>
              <a:t>vs.</a:t>
            </a:r>
            <a:r>
              <a:rPr lang="en-US" altLang="tr-TR" sz="2400" b="1" smtClean="0"/>
              <a:t> 51 va</a:t>
            </a:r>
            <a:r>
              <a:rPr lang="tr-TR" altLang="tr-TR" sz="2400" b="1" smtClean="0"/>
              <a:t>j</a:t>
            </a:r>
            <a:r>
              <a:rPr lang="en-US" altLang="tr-TR" sz="2400" b="1" smtClean="0"/>
              <a:t>inal sacrospinous ligament suspension</a:t>
            </a:r>
            <a:r>
              <a:rPr lang="tr-TR" altLang="tr-TR" sz="2400" b="1" smtClean="0"/>
              <a:t>  ile karşılaştırılmış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tr-TR" altLang="tr-TR" sz="2400" b="1" smtClean="0"/>
              <a:t>Sonuç olarak;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tr-TR" sz="2400" b="1" smtClean="0"/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tr-TR" altLang="tr-TR" sz="2400" b="1" smtClean="0"/>
              <a:t>Sacrocolpopexy grubunda % 25, sacrospinous grubunda % 8 re-operasyon ( p=ns) 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tr-TR" altLang="tr-TR" sz="2400" b="1" smtClean="0"/>
              <a:t>Sacrocolpopexy grubunda % 25, sacrospinous grubun da ise % 27 sistosel gözlenmiş (p=ns) 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tr-TR" altLang="tr-TR" sz="2400" b="1" smtClean="0"/>
              <a:t>Sacrocolpopexy grubunda % 6 ve sacrospinous grubunda ise % 8 semptomatik hasta izlenmiş (p=ns)</a:t>
            </a:r>
            <a:endParaRPr lang="en-US" altLang="tr-TR" sz="2400" b="1" smtClean="0"/>
          </a:p>
          <a:p>
            <a:pPr eaLnBrk="1" hangingPunct="1">
              <a:lnSpc>
                <a:spcPct val="80000"/>
              </a:lnSpc>
            </a:pPr>
            <a:endParaRPr lang="tr-TR" altLang="tr-TR" sz="24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tr-TR" sz="2400" b="1" dirty="0" err="1" smtClean="0"/>
              <a:t>Peritonizasyon</a:t>
            </a:r>
            <a:r>
              <a:rPr lang="tr-TR" sz="2400" b="1" dirty="0" smtClean="0"/>
              <a:t> veya meşin gömülmesi , TARTIŞMALI?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tr-TR" sz="2400" b="1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q"/>
              <a:defRPr/>
            </a:pPr>
            <a:r>
              <a:rPr lang="en-US" sz="2400" b="1" dirty="0" smtClean="0"/>
              <a:t>non-absorbable mesh in</a:t>
            </a:r>
            <a:r>
              <a:rPr lang="tr-TR" sz="2400" b="1" dirty="0" smtClean="0"/>
              <a:t> gömülmesi gereksiz ( gözlemsel çalışma)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q"/>
              <a:defRPr/>
            </a:pPr>
            <a:r>
              <a:rPr lang="tr-TR" sz="2400" b="1" dirty="0" smtClean="0"/>
              <a:t>Genelde meşin gömülmesi ile teorik olarak </a:t>
            </a:r>
            <a:r>
              <a:rPr lang="tr-TR" sz="2400" b="1" dirty="0" err="1" smtClean="0"/>
              <a:t>üreter</a:t>
            </a:r>
            <a:r>
              <a:rPr lang="tr-TR" sz="2400" b="1" dirty="0" smtClean="0"/>
              <a:t> yaralanması ve </a:t>
            </a:r>
            <a:r>
              <a:rPr lang="tr-TR" sz="2400" b="1" dirty="0" err="1" smtClean="0"/>
              <a:t>retroperitoneal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hematom</a:t>
            </a:r>
            <a:r>
              <a:rPr lang="tr-TR" sz="2400" b="1" dirty="0" smtClean="0"/>
              <a:t> gelişiminin azaltılacağı düşünülmekte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q"/>
              <a:defRPr/>
            </a:pPr>
            <a:r>
              <a:rPr lang="tr-TR" sz="2400" b="1" dirty="0" err="1" smtClean="0"/>
              <a:t>Peritonize</a:t>
            </a:r>
            <a:r>
              <a:rPr lang="tr-TR" sz="2400" b="1" dirty="0" smtClean="0"/>
              <a:t> edilmeyen </a:t>
            </a:r>
            <a:r>
              <a:rPr lang="tr-TR" sz="2400" b="1" dirty="0" err="1" smtClean="0"/>
              <a:t>meşler</a:t>
            </a:r>
            <a:r>
              <a:rPr lang="tr-TR" sz="2400" b="1" dirty="0" smtClean="0"/>
              <a:t> bağırsak adezyonuna yol açar mı ? </a:t>
            </a:r>
          </a:p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tr-TR" sz="2400" b="1" dirty="0" smtClean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tr-TR" sz="2400" b="1" dirty="0" smtClean="0"/>
              <a:t>RCT ihtiyacı hala var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8280400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600" b="1" smtClean="0">
                <a:solidFill>
                  <a:schemeClr val="tx2"/>
                </a:solidFill>
              </a:rPr>
              <a:t>Uterosacral Ligament </a:t>
            </a:r>
            <a:br>
              <a:rPr lang="tr-TR" altLang="tr-TR" sz="3600" b="1" smtClean="0">
                <a:solidFill>
                  <a:schemeClr val="tx2"/>
                </a:solidFill>
              </a:rPr>
            </a:br>
            <a:r>
              <a:rPr lang="tr-TR" altLang="tr-TR" sz="3600" b="1" smtClean="0">
                <a:solidFill>
                  <a:schemeClr val="tx2"/>
                </a:solidFill>
              </a:rPr>
              <a:t>Vajinal Kaf Suspensiyonu</a:t>
            </a:r>
            <a:endParaRPr lang="tr-TR" altLang="tr-TR" sz="3600" smtClean="0">
              <a:solidFill>
                <a:schemeClr val="tx2"/>
              </a:solidFill>
            </a:endParaRPr>
          </a:p>
        </p:txBody>
      </p:sp>
      <p:sp>
        <p:nvSpPr>
          <p:cNvPr id="2048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tr-TR" altLang="tr-TR" sz="2600" b="1" smtClean="0">
              <a:latin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tr-TR" sz="2800" b="1" smtClean="0"/>
              <a:t>1927</a:t>
            </a:r>
            <a:r>
              <a:rPr lang="tr-TR" altLang="tr-TR" sz="2800" b="1" smtClean="0"/>
              <a:t> de ,</a:t>
            </a:r>
            <a:r>
              <a:rPr lang="en-US" altLang="tr-TR" sz="2800" b="1" smtClean="0"/>
              <a:t> Miller</a:t>
            </a:r>
            <a:r>
              <a:rPr lang="tr-TR" altLang="tr-TR" sz="2800" b="1" smtClean="0"/>
              <a:t> ilk kez tariflemiş</a:t>
            </a:r>
            <a:endParaRPr lang="en-US" altLang="tr-TR" sz="2800" b="1" smtClean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tr-TR" sz="2800" b="1" smtClean="0"/>
              <a:t>1957</a:t>
            </a:r>
            <a:r>
              <a:rPr lang="tr-TR" altLang="tr-TR" sz="2800" b="1" smtClean="0"/>
              <a:t> yılında </a:t>
            </a:r>
            <a:r>
              <a:rPr lang="en-US" altLang="tr-TR" sz="2800" b="1" smtClean="0"/>
              <a:t>, McCall </a:t>
            </a:r>
            <a:r>
              <a:rPr lang="tr-TR" altLang="tr-TR" sz="2800" b="1" smtClean="0"/>
              <a:t> cul-de-sac obliterasyonu ile birlikte tanımlamış</a:t>
            </a:r>
            <a:endParaRPr lang="en-US" altLang="tr-TR" sz="2800" b="1" smtClean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tr-TR" altLang="tr-TR" sz="2800" b="1" smtClean="0"/>
              <a:t>Vajen apeksinin </a:t>
            </a:r>
            <a:r>
              <a:rPr lang="en-US" altLang="tr-TR" sz="2800" b="1" smtClean="0"/>
              <a:t>uterosacral ligament</a:t>
            </a:r>
            <a:r>
              <a:rPr lang="tr-TR" altLang="tr-TR" sz="2800" b="1" smtClean="0"/>
              <a:t>lere asılması</a:t>
            </a:r>
            <a:endParaRPr lang="en-US" altLang="tr-TR" sz="28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84313"/>
            <a:ext cx="7045325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Metin kutusu 1"/>
          <p:cNvSpPr txBox="1">
            <a:spLocks noChangeArrowheads="1"/>
          </p:cNvSpPr>
          <p:nvPr/>
        </p:nvSpPr>
        <p:spPr bwMode="auto">
          <a:xfrm>
            <a:off x="468313" y="550863"/>
            <a:ext cx="83883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tr-TR" sz="1800">
                <a:solidFill>
                  <a:srgbClr val="FF0000"/>
                </a:solidFill>
                <a:latin typeface="Arial" panose="020B0604020202020204" pitchFamily="34" charset="0"/>
              </a:rPr>
              <a:t>A Cadaveric Model for Determing Soft Tissue Fixation Strength for</a:t>
            </a:r>
            <a:endParaRPr lang="tr-TR" altLang="tr-TR" sz="180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tr-TR" sz="1800">
                <a:solidFill>
                  <a:srgbClr val="FF0000"/>
                </a:solidFill>
                <a:latin typeface="Arial" panose="020B0604020202020204" pitchFamily="34" charset="0"/>
              </a:rPr>
              <a:t>Pelvic Reconstructive Surgery</a:t>
            </a:r>
            <a:r>
              <a:rPr lang="tr-TR" altLang="tr-TR" sz="1800">
                <a:solidFill>
                  <a:srgbClr val="FF0000"/>
                </a:solidFill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21508" name="Metin kutusu 2"/>
          <p:cNvSpPr txBox="1">
            <a:spLocks noChangeArrowheads="1"/>
          </p:cNvSpPr>
          <p:nvPr/>
        </p:nvSpPr>
        <p:spPr bwMode="auto">
          <a:xfrm>
            <a:off x="684213" y="5661025"/>
            <a:ext cx="7261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tr-TR" sz="1800">
                <a:solidFill>
                  <a:srgbClr val="FF0000"/>
                </a:solidFill>
                <a:latin typeface="Arial" panose="020B0604020202020204" pitchFamily="34" charset="0"/>
              </a:rPr>
              <a:t>Jean-Michel MA</a:t>
            </a:r>
            <a:r>
              <a:rPr lang="tr-TR" altLang="tr-TR" sz="1800">
                <a:solidFill>
                  <a:srgbClr val="FF0000"/>
                </a:solidFill>
                <a:latin typeface="Arial" panose="020B0604020202020204" pitchFamily="34" charset="0"/>
              </a:rPr>
              <a:t> et al. A</a:t>
            </a:r>
            <a:r>
              <a:rPr lang="en-US" altLang="tr-TR" sz="1800">
                <a:solidFill>
                  <a:srgbClr val="FF0000"/>
                </a:solidFill>
                <a:latin typeface="Arial" panose="020B0604020202020204" pitchFamily="34" charset="0"/>
              </a:rPr>
              <a:t>bstracts / Journal of Minimally Invasive Gynecology 15 (2008) S1eS159</a:t>
            </a:r>
            <a:endParaRPr lang="tr-TR" altLang="tr-TR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2555875" y="2492375"/>
            <a:ext cx="720725" cy="360363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6" name="Dikdörtgen 5"/>
          <p:cNvSpPr/>
          <p:nvPr/>
        </p:nvSpPr>
        <p:spPr>
          <a:xfrm>
            <a:off x="2552700" y="3644900"/>
            <a:ext cx="719138" cy="360363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21511" name="Metin kutusu 4"/>
          <p:cNvSpPr txBox="1">
            <a:spLocks noChangeArrowheads="1"/>
          </p:cNvSpPr>
          <p:nvPr/>
        </p:nvSpPr>
        <p:spPr bwMode="auto">
          <a:xfrm>
            <a:off x="3563938" y="3644900"/>
            <a:ext cx="941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>
                <a:latin typeface="Arial" panose="020B0604020202020204" pitchFamily="34" charset="0"/>
              </a:rPr>
              <a:t>3.34 kg</a:t>
            </a:r>
          </a:p>
        </p:txBody>
      </p:sp>
      <p:sp>
        <p:nvSpPr>
          <p:cNvPr id="21512" name="Metin kutusu 6"/>
          <p:cNvSpPr txBox="1">
            <a:spLocks noChangeArrowheads="1"/>
          </p:cNvSpPr>
          <p:nvPr/>
        </p:nvSpPr>
        <p:spPr bwMode="auto">
          <a:xfrm>
            <a:off x="3559175" y="2492375"/>
            <a:ext cx="941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>
                <a:latin typeface="Arial" panose="020B0604020202020204" pitchFamily="34" charset="0"/>
              </a:rPr>
              <a:t>2.97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6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4099" name="5 İçerik Yer Tutucusu"/>
          <p:cNvSpPr>
            <a:spLocks noGrp="1"/>
          </p:cNvSpPr>
          <p:nvPr>
            <p:ph idx="1"/>
          </p:nvPr>
        </p:nvSpPr>
        <p:spPr>
          <a:xfrm>
            <a:off x="457200" y="692150"/>
            <a:ext cx="8229600" cy="5473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n-US" altLang="tr-TR" smtClean="0"/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tr-TR" altLang="tr-TR" b="1" smtClean="0"/>
              <a:t>80 yaşına ulaşan bir kadının genital prolapsus nedeniyle cerrahi bir işlem geçirme riski yaklaşık % 11 civarındadır</a:t>
            </a:r>
            <a:endParaRPr lang="en-US" altLang="tr-TR" sz="2800" smtClean="0"/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13100"/>
            <a:ext cx="828040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tr-TR" altLang="tr-TR" sz="3600" b="1" smtClean="0">
                <a:solidFill>
                  <a:schemeClr val="tx2"/>
                </a:solidFill>
              </a:rPr>
              <a:t>L/S Uterosacral Ligament </a:t>
            </a:r>
            <a:br>
              <a:rPr lang="tr-TR" altLang="tr-TR" sz="3600" b="1" smtClean="0">
                <a:solidFill>
                  <a:schemeClr val="tx2"/>
                </a:solidFill>
              </a:rPr>
            </a:br>
            <a:r>
              <a:rPr lang="tr-TR" altLang="tr-TR" sz="3600" b="1" smtClean="0">
                <a:solidFill>
                  <a:schemeClr val="tx2"/>
                </a:solidFill>
              </a:rPr>
              <a:t>Vajen Kaf Suspensiyonu</a:t>
            </a:r>
          </a:p>
        </p:txBody>
      </p:sp>
      <p:sp>
        <p:nvSpPr>
          <p:cNvPr id="235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tr-TR" sz="2400" b="1" smtClean="0"/>
              <a:t>Laparoscop</a:t>
            </a:r>
            <a:r>
              <a:rPr lang="tr-TR" altLang="tr-TR" sz="2400" b="1" smtClean="0"/>
              <a:t>ik yaklaşım alternatif bir teknik olarak karşımıza çıkmakta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tr-TR" altLang="tr-TR" sz="2400" b="1" smtClean="0"/>
              <a:t>Sütürün her bir </a:t>
            </a:r>
            <a:r>
              <a:rPr lang="en-US" altLang="tr-TR" sz="2400" b="1" smtClean="0"/>
              <a:t>uterosacral ligament </a:t>
            </a:r>
            <a:r>
              <a:rPr lang="tr-TR" altLang="tr-TR" sz="2400" b="1" smtClean="0"/>
              <a:t> ve vajen apeksine konulması</a:t>
            </a:r>
            <a:endParaRPr lang="en-US" altLang="tr-TR" sz="2400" b="1" smtClean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tr-TR" altLang="tr-TR" sz="2400" b="1" smtClean="0"/>
              <a:t>Bu teknikte </a:t>
            </a:r>
            <a:r>
              <a:rPr lang="en-US" altLang="tr-TR" sz="2400" b="1" smtClean="0"/>
              <a:t>;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tr-TR" altLang="tr-TR" sz="2400" b="1" smtClean="0"/>
              <a:t>Vajen kafının ve uterosacral ligamentin bulunması 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tr-TR" altLang="tr-TR" sz="2400" b="1" smtClean="0"/>
              <a:t>Kafın üzerindeki peritonun açılıp puboservical fasyanın bulunması, rectovajinal fasyanın da posteriordan bulunması 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tr-TR" altLang="tr-TR" sz="2400" b="1" smtClean="0"/>
              <a:t>Vajinal apeksin rekonstriksiyonundan sonra uterosacral ligamente asılması</a:t>
            </a:r>
            <a:endParaRPr lang="tr-TR" altLang="tr-TR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4579" name="2 İçerik Yer Tutucusu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4751387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tr-TR" altLang="tr-TR" sz="1600" smtClean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tr-TR" sz="1600" smtClean="0"/>
              <a:t> </a:t>
            </a:r>
            <a:r>
              <a:rPr lang="tr-TR" altLang="tr-TR" sz="2000" b="1" smtClean="0"/>
              <a:t>Son yıllardaki çalışmlar genelde vaka serileri veya küçük kohort çalışmaları şeklinde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tr-TR" altLang="tr-TR" sz="1800" b="1" smtClean="0">
                <a:latin typeface="Arial" panose="020B0604020202020204" pitchFamily="34" charset="0"/>
              </a:rPr>
              <a:t>Gözlemsel çalışmalar;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tr-TR" altLang="tr-TR" sz="1800" b="1" smtClean="0">
                <a:latin typeface="Arial" panose="020B0604020202020204" pitchFamily="34" charset="0"/>
              </a:rPr>
              <a:t>Objektif kür oranlarını % 75-100 ( 8-12 ay takip süreleri) 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tr-TR" altLang="tr-TR" sz="1800" b="1" smtClean="0">
                <a:latin typeface="Arial" panose="020B0604020202020204" pitchFamily="34" charset="0"/>
              </a:rPr>
              <a:t>En önemli ve sık komplikasyon üreter yaralanması veya sütür nedeniyle üreteric kink oluşumu ( % 2-9,5 ) 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tr-TR" altLang="tr-TR" sz="1800" b="1" smtClean="0">
                <a:latin typeface="Arial" panose="020B0604020202020204" pitchFamily="34" charset="0"/>
              </a:rPr>
              <a:t>Bir çalışmada yaş uyumlu  </a:t>
            </a:r>
            <a:r>
              <a:rPr lang="en-US" altLang="tr-TR" sz="1800" b="1" smtClean="0">
                <a:latin typeface="Arial" panose="020B0604020202020204" pitchFamily="34" charset="0"/>
              </a:rPr>
              <a:t>25 </a:t>
            </a:r>
            <a:r>
              <a:rPr lang="en-US" altLang="tr-TR" sz="1800" b="1" smtClean="0">
                <a:solidFill>
                  <a:schemeClr val="tx2"/>
                </a:solidFill>
                <a:latin typeface="Arial" panose="020B0604020202020204" pitchFamily="34" charset="0"/>
              </a:rPr>
              <a:t>laparoscopic </a:t>
            </a:r>
            <a:r>
              <a:rPr lang="en-US" altLang="tr-TR" sz="1800" b="1" smtClean="0">
                <a:latin typeface="Arial" panose="020B0604020202020204" pitchFamily="34" charset="0"/>
              </a:rPr>
              <a:t>uterosacral ligament</a:t>
            </a:r>
            <a:r>
              <a:rPr lang="tr-TR" altLang="tr-TR" sz="1800" b="1" smtClean="0">
                <a:latin typeface="Arial" panose="020B0604020202020204" pitchFamily="34" charset="0"/>
              </a:rPr>
              <a:t> suspensions ile 25 </a:t>
            </a:r>
            <a:r>
              <a:rPr lang="tr-TR" altLang="tr-TR" sz="1800" b="1" smtClean="0">
                <a:solidFill>
                  <a:schemeClr val="tx2"/>
                </a:solidFill>
                <a:latin typeface="Arial" panose="020B0604020202020204" pitchFamily="34" charset="0"/>
              </a:rPr>
              <a:t>vaginal</a:t>
            </a:r>
            <a:r>
              <a:rPr lang="tr-TR" altLang="tr-TR" sz="1800" b="1" smtClean="0">
                <a:latin typeface="Arial" panose="020B0604020202020204" pitchFamily="34" charset="0"/>
              </a:rPr>
              <a:t> uterosacral ligament suspensions karşılaştırılmış;</a:t>
            </a:r>
            <a:r>
              <a:rPr lang="en-US" altLang="tr-TR" sz="1800" b="1" smtClean="0">
                <a:latin typeface="Arial" panose="020B0604020202020204" pitchFamily="34" charset="0"/>
              </a:rPr>
              <a:t> </a:t>
            </a:r>
            <a:endParaRPr lang="tr-TR" altLang="tr-TR" sz="1800" b="1" smtClean="0">
              <a:latin typeface="Arial" panose="020B0604020202020204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tr-TR" altLang="tr-TR" sz="1800" b="1" smtClean="0">
                <a:latin typeface="Arial" panose="020B0604020202020204" pitchFamily="34" charset="0"/>
              </a:rPr>
              <a:t>Kan kaybı ve hastanede yatış süreleri laparoskopik grupta daha az bulunmuş </a:t>
            </a:r>
            <a:r>
              <a:rPr lang="en-US" altLang="tr-TR" sz="1800" b="1" smtClean="0">
                <a:latin typeface="Arial" panose="020B0604020202020204" pitchFamily="34" charset="0"/>
              </a:rPr>
              <a:t>(72ml vs. 227ml, </a:t>
            </a:r>
            <a:r>
              <a:rPr lang="en-US" altLang="tr-TR" sz="1800" b="1" i="1" smtClean="0">
                <a:latin typeface="Arial" panose="020B0604020202020204" pitchFamily="34" charset="0"/>
              </a:rPr>
              <a:t>P &lt; 0.0001 and 1.05 vs. 1.65 days, P &lt; 0.002).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tr-TR" altLang="tr-TR" sz="1800" b="1" smtClean="0">
                <a:latin typeface="Arial" panose="020B0604020202020204" pitchFamily="34" charset="0"/>
              </a:rPr>
              <a:t>Vajinal grupta 3 nüks varken laparoscopik grupta nüks bulunmamış ( 17,34, ve 58. haftalarda )</a:t>
            </a:r>
            <a:endParaRPr lang="en-US" altLang="tr-TR" sz="1800" b="1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ig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424815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Fig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60350"/>
            <a:ext cx="433705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Fig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59200"/>
            <a:ext cx="4176713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Fig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716338"/>
            <a:ext cx="4181475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 smtClean="0"/>
          </a:p>
        </p:txBody>
      </p:sp>
      <p:pic>
        <p:nvPicPr>
          <p:cNvPr id="3" name="LS uterosakral vajen kaf sus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90638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SAKROKOLPOPEKSİ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9063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2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512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tr-TR" sz="2800" b="1" smtClean="0"/>
              <a:t>Women’s Health Initiative (WHI) </a:t>
            </a:r>
            <a:r>
              <a:rPr lang="tr-TR" altLang="tr-TR" sz="2800" b="1" smtClean="0"/>
              <a:t>çalışmaları ABD’ de 50-79 yaş arası kadınlarda muayene ile teşhis edilen herhangi bir derecede prolapsus prevalansını </a:t>
            </a:r>
            <a:r>
              <a:rPr lang="en-US" altLang="tr-TR" sz="2800" b="1" smtClean="0"/>
              <a:t>% 41.1</a:t>
            </a:r>
            <a:r>
              <a:rPr lang="tr-TR" altLang="tr-TR" sz="2800" b="1" smtClean="0"/>
              <a:t> olarak bildirmiştir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tr-TR" altLang="tr-TR" sz="2800" b="1" smtClean="0"/>
              <a:t>Sistosel prevalansı   % 24,6-34,3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tr-TR" altLang="tr-TR" sz="2800" b="1" smtClean="0"/>
              <a:t>Rektosel prevalansı % 12,9-18,6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tr-TR" altLang="tr-TR" sz="2800" b="1" smtClean="0"/>
              <a:t>Uterin prolapsus  prevalansı  % 3,8-14,2</a:t>
            </a:r>
            <a:endParaRPr lang="en-US" altLang="tr-TR" sz="28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6147" name="2 İçerik Yer Tutucusu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tr-TR" altLang="tr-TR" smtClean="0"/>
              <a:t>	</a:t>
            </a:r>
            <a:r>
              <a:rPr lang="tr-TR" altLang="tr-TR" b="1" smtClean="0"/>
              <a:t>Prolapsus cerrahisinin ana hedefleri;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tr-TR" b="1" smtClean="0"/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tr-TR" altLang="tr-TR" b="1" smtClean="0"/>
              <a:t> Semptomatik pelvik taban defektlerini düzeltmek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tr-TR" altLang="tr-TR" b="1" smtClean="0"/>
              <a:t>Vajinal anatomiyi yeniden sağlamak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tr-TR" altLang="tr-TR" b="1" smtClean="0"/>
              <a:t>Mesane, bağırsak ve seksüel fonksiyonları desteklemek, restore etmek ve devamını sağlamaktır. </a:t>
            </a:r>
            <a:endParaRPr lang="en-US" altLang="tr-TR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b="1" smtClean="0">
                <a:solidFill>
                  <a:schemeClr val="tx2"/>
                </a:solidFill>
              </a:rPr>
              <a:t>Klasifikasyon</a:t>
            </a:r>
            <a:endParaRPr lang="en-US" altLang="tr-TR" b="1" smtClean="0">
              <a:solidFill>
                <a:schemeClr val="tx2"/>
              </a:solidFill>
            </a:endParaRPr>
          </a:p>
        </p:txBody>
      </p:sp>
      <p:sp>
        <p:nvSpPr>
          <p:cNvPr id="7171" name="Rectangle 3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tr-TR" sz="2000" b="1" smtClean="0">
                <a:solidFill>
                  <a:srgbClr val="FF0000"/>
                </a:solidFill>
              </a:rPr>
              <a:t>Apical Prolapse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altLang="tr-TR" sz="2000" b="1" smtClean="0"/>
              <a:t>Sacrospinous fixation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altLang="tr-TR" sz="2000" b="1" smtClean="0"/>
              <a:t>Vaginal mesh repair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altLang="tr-TR" sz="2000" b="1" smtClean="0">
                <a:solidFill>
                  <a:srgbClr val="FF0000"/>
                </a:solidFill>
              </a:rPr>
              <a:t>Sacrocolpopexy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altLang="tr-TR" sz="2000" b="1" smtClean="0">
                <a:solidFill>
                  <a:srgbClr val="FF0000"/>
                </a:solidFill>
              </a:rPr>
              <a:t>Uterosacral ligament suspension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tr-TR" sz="2000" b="1" smtClean="0"/>
              <a:t>Uterovaginal Prolapse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altLang="tr-TR" sz="2000" b="1" smtClean="0"/>
              <a:t>Vag Hyst with anterior repair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altLang="tr-TR" sz="2000" b="1" smtClean="0"/>
              <a:t>Uterosacral ligament suspension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tr-TR" altLang="tr-TR" sz="2000" b="1" smtClean="0"/>
              <a:t>Sacro</a:t>
            </a:r>
            <a:r>
              <a:rPr lang="en-US" altLang="tr-TR" sz="2000" b="1" smtClean="0"/>
              <a:t>hysteropexy</a:t>
            </a:r>
            <a:endParaRPr lang="tr-TR" altLang="tr-TR" sz="2000" b="1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altLang="tr-TR" sz="2000" b="1" i="1" smtClean="0"/>
              <a:t>Round Ligament Suspension</a:t>
            </a:r>
            <a:endParaRPr lang="tr-TR" altLang="tr-TR" sz="2000" b="1" i="1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altLang="tr-TR" sz="2000" b="1" smtClean="0"/>
              <a:t>Manchester</a:t>
            </a:r>
            <a:r>
              <a:rPr lang="tr-TR" altLang="tr-TR" sz="2000" b="1" smtClean="0"/>
              <a:t>- </a:t>
            </a:r>
            <a:r>
              <a:rPr lang="en-US" altLang="tr-TR" sz="2000" b="1" smtClean="0"/>
              <a:t>Fothergill</a:t>
            </a:r>
            <a:r>
              <a:rPr lang="tr-TR" altLang="tr-TR" sz="2000" b="1" smtClean="0"/>
              <a:t/>
            </a:r>
            <a:br>
              <a:rPr lang="tr-TR" altLang="tr-TR" sz="2000" b="1" smtClean="0"/>
            </a:br>
            <a:r>
              <a:rPr lang="en-US" altLang="tr-TR" sz="2000" b="1" smtClean="0"/>
              <a:t>procedure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altLang="tr-TR" sz="2000" b="1" smtClean="0"/>
              <a:t>Total Colpocleisis (Colpectomy)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tr-TR" altLang="tr-TR" sz="2000" b="1" smtClean="0"/>
              <a:t>P</a:t>
            </a:r>
            <a:r>
              <a:rPr lang="en-US" altLang="tr-TR" sz="2000" b="1" smtClean="0"/>
              <a:t>artial colpocleisis (ie, LeFort)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n-US" altLang="tr-TR" sz="2000" b="1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n-US" altLang="tr-TR" sz="2000" b="1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n-US" altLang="tr-TR" sz="2000" b="1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tr-TR" sz="2000" b="1" smtClean="0"/>
          </a:p>
        </p:txBody>
      </p:sp>
      <p:sp>
        <p:nvSpPr>
          <p:cNvPr id="7172" name="Rectangle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tr-TR" sz="2000" b="1" smtClean="0"/>
              <a:t>Anterior Compartment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altLang="tr-TR" sz="2000" b="1" smtClean="0"/>
              <a:t>Anterior repair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altLang="tr-TR" sz="2000" b="1" smtClean="0"/>
              <a:t>Anterior repair with mesh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tr-TR" sz="2000" b="1" smtClean="0"/>
              <a:t>Posterior Compartment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altLang="tr-TR" sz="2000" b="1" smtClean="0"/>
              <a:t>Posterior repair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altLang="tr-TR" sz="2000" b="1" smtClean="0"/>
              <a:t>Site-specific repair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altLang="tr-TR" sz="2000" b="1" smtClean="0"/>
              <a:t>Primary graft implant</a:t>
            </a:r>
            <a:endParaRPr lang="tr-TR" altLang="tr-TR" sz="2000" b="1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n-US" altLang="tr-TR" sz="2100" b="1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n-US" altLang="tr-TR" sz="2100" b="1" smtClean="0"/>
          </a:p>
          <a:p>
            <a:pPr eaLnBrk="1" hangingPunct="1">
              <a:lnSpc>
                <a:spcPct val="80000"/>
              </a:lnSpc>
            </a:pPr>
            <a:endParaRPr lang="en-US" altLang="tr-TR" sz="21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tr-TR" b="1" smtClean="0">
                <a:solidFill>
                  <a:schemeClr val="tx2"/>
                </a:solidFill>
              </a:rPr>
              <a:t>Anatomi</a:t>
            </a:r>
            <a:r>
              <a:rPr lang="tr-TR" altLang="tr-TR" b="1" smtClean="0">
                <a:solidFill>
                  <a:schemeClr val="tx2"/>
                </a:solidFill>
              </a:rPr>
              <a:t>k</a:t>
            </a:r>
            <a:r>
              <a:rPr lang="en-US" altLang="tr-TR" b="1" smtClean="0">
                <a:solidFill>
                  <a:schemeClr val="tx2"/>
                </a:solidFill>
              </a:rPr>
              <a:t> </a:t>
            </a:r>
            <a:r>
              <a:rPr lang="tr-TR" altLang="tr-TR" b="1" smtClean="0">
                <a:solidFill>
                  <a:schemeClr val="tx2"/>
                </a:solidFill>
              </a:rPr>
              <a:t>Alanlar</a:t>
            </a:r>
            <a:endParaRPr lang="en-US" altLang="tr-TR" b="1" smtClean="0">
              <a:solidFill>
                <a:schemeClr val="tx2"/>
              </a:solidFill>
            </a:endParaRPr>
          </a:p>
        </p:txBody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tr-TR" altLang="tr-TR" sz="2000" smtClean="0"/>
              <a:t>	</a:t>
            </a:r>
            <a:r>
              <a:rPr lang="tr-TR" altLang="tr-TR" sz="2800" b="1" smtClean="0"/>
              <a:t>Patafizyolojik bakışla 3 önemli anatomik zon vardır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tr-TR" sz="2800" b="1" smtClean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tr-TR" sz="2000" b="1" smtClean="0"/>
              <a:t>1 Anterior zone (extending from the meatus to the bladder neck)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tr-TR" sz="1600" b="1" smtClean="0"/>
              <a:t>a External urethral ligament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tr-TR" sz="1600" b="1" smtClean="0"/>
              <a:t>b Suburethral vagina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tr-TR" sz="1600" b="1" smtClean="0"/>
              <a:t>c Pubourethral ligament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tr-TR" sz="2000" b="1" smtClean="0"/>
              <a:t>2 Middle zone (extending from the bladder neck to the cervical ring or hysterectomy scar)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tr-TR" sz="1600" b="1" smtClean="0"/>
              <a:t>a Arcus tendineus fasciae pelvis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tr-TR" sz="1600" b="1" smtClean="0"/>
              <a:t>b Pubocervical fascia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tr-TR" sz="1600" b="1" smtClean="0"/>
              <a:t>c Cervical ring attachment of pubocervical fascia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tr-TR" sz="2000" b="1" smtClean="0"/>
              <a:t>3 Posterior zone (extending from the cervix or hysterectomy scar down to the anus)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tr-TR" sz="1600" b="1" smtClean="0"/>
              <a:t>a Cardinal ligaments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tr-TR" sz="1600" b="1" smtClean="0"/>
              <a:t>b Uterosacral ligaments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tr-TR" sz="1600" b="1" smtClean="0"/>
              <a:t>c Perineal body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83637" cy="157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762125"/>
            <a:ext cx="6840538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1024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r-TR" altLang="tr-TR" sz="2800" smtClean="0"/>
          </a:p>
          <a:p>
            <a:pPr eaLnBrk="1" hangingPunct="1"/>
            <a:r>
              <a:rPr lang="tr-TR" altLang="tr-TR" sz="2800" b="1" smtClean="0"/>
              <a:t>Son zamanlarda pelvik organ prolapsuslarını düzeltilmesi için laparoskopik prosedürlerin kullanılmasında önemli gelişmeler olmuştur. </a:t>
            </a:r>
          </a:p>
          <a:p>
            <a:pPr eaLnBrk="1" hangingPunct="1"/>
            <a:r>
              <a:rPr lang="tr-TR" altLang="tr-TR" sz="2800" b="1" smtClean="0"/>
              <a:t>Minimal invaziv girişimlerdeki avantajlar laparoskopik cerrahi tekniklerin üro-jinekoloji ve rekonstrüktif pelvik cerrahide kullanımını artırmıştır. </a:t>
            </a:r>
            <a:endParaRPr lang="en-US" altLang="tr-TR" sz="28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sz="2800" b="1" dirty="0" smtClean="0">
                <a:latin typeface="Arial" panose="020B0604020202020204" pitchFamily="34" charset="0"/>
              </a:rPr>
              <a:t>A</a:t>
            </a:r>
            <a:r>
              <a:rPr lang="tr-TR" sz="2800" b="1" dirty="0" err="1" smtClean="0">
                <a:latin typeface="Arial" panose="020B0604020202020204" pitchFamily="34" charset="0"/>
              </a:rPr>
              <a:t>vantajları</a:t>
            </a:r>
            <a:endParaRPr lang="tr-TR" sz="2800" b="1" dirty="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tr-TR" sz="2800" b="1" dirty="0" err="1" smtClean="0"/>
              <a:t>Pelvik</a:t>
            </a:r>
            <a:r>
              <a:rPr lang="tr-TR" sz="2800" b="1" dirty="0" smtClean="0"/>
              <a:t> anatominin daha iyi </a:t>
            </a:r>
            <a:r>
              <a:rPr lang="tr-TR" sz="2800" b="1" dirty="0" err="1" smtClean="0"/>
              <a:t>vizüalize</a:t>
            </a:r>
            <a:r>
              <a:rPr lang="tr-TR" sz="2800" b="1" dirty="0" smtClean="0"/>
              <a:t> edilmesi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tr-TR" sz="2800" b="1" dirty="0" smtClean="0"/>
              <a:t>Hastanede kalış süresinin kısalması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tr-TR" sz="2800" b="1" dirty="0" smtClean="0"/>
              <a:t>Özellikle </a:t>
            </a:r>
            <a:r>
              <a:rPr lang="tr-TR" sz="2800" b="1" dirty="0" err="1" smtClean="0"/>
              <a:t>postoperatif</a:t>
            </a:r>
            <a:r>
              <a:rPr lang="tr-TR" sz="2800" b="1" dirty="0" smtClean="0"/>
              <a:t> ağrının az olması ve günlük aktivitelere daha hızlı dönülmesi</a:t>
            </a:r>
          </a:p>
          <a:p>
            <a:pPr marL="0" indent="0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tr-TR" sz="2800" b="1" dirty="0" smtClean="0"/>
              <a:t>Bununla beraber;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tr-TR" sz="2800" b="1" dirty="0" smtClean="0"/>
              <a:t>Cerrahların yetişmesi için daha uzun eğitim sürelerine ihtiyaç duyulması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tr-TR" sz="2800" b="1" dirty="0" smtClean="0"/>
              <a:t>Yüksek düzeyde cerrahi </a:t>
            </a:r>
            <a:r>
              <a:rPr lang="tr-TR" sz="2800" b="1" dirty="0" err="1" smtClean="0"/>
              <a:t>sütür</a:t>
            </a:r>
            <a:r>
              <a:rPr lang="tr-TR" sz="2800" b="1" dirty="0" smtClean="0"/>
              <a:t> atma tekniklerine ihtiyaç duyulması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2315</TotalTime>
  <Words>793</Words>
  <Application>Microsoft Office PowerPoint</Application>
  <PresentationFormat>On-screen Show (4:3)</PresentationFormat>
  <Paragraphs>154</Paragraphs>
  <Slides>24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Wingdings</vt:lpstr>
      <vt:lpstr>Ofis Teması</vt:lpstr>
      <vt:lpstr>Vajen Kaf Prolapsusuna Laparoskopik Yaklaşım </vt:lpstr>
      <vt:lpstr>PowerPoint Presentation</vt:lpstr>
      <vt:lpstr>PowerPoint Presentation</vt:lpstr>
      <vt:lpstr>PowerPoint Presentation</vt:lpstr>
      <vt:lpstr>Klasifikasyon</vt:lpstr>
      <vt:lpstr>Anatomik Alanlar</vt:lpstr>
      <vt:lpstr>PowerPoint Presentation</vt:lpstr>
      <vt:lpstr>PowerPoint Presentation</vt:lpstr>
      <vt:lpstr>PowerPoint Presentation</vt:lpstr>
      <vt:lpstr>Apikal Prolapsus Vajen Kaf Prolapsusu</vt:lpstr>
      <vt:lpstr>Abdominal Sacrocolpopexy</vt:lpstr>
      <vt:lpstr>Laparoscopik Sacrocolpopexy</vt:lpstr>
      <vt:lpstr>Laparoscopik Sacrocolpopexy</vt:lpstr>
      <vt:lpstr>PowerPoint Presentation</vt:lpstr>
      <vt:lpstr>PowerPoint Presentation</vt:lpstr>
      <vt:lpstr>PowerPoint Presentation</vt:lpstr>
      <vt:lpstr>PowerPoint Presentation</vt:lpstr>
      <vt:lpstr>Uterosacral Ligament  Vajinal Kaf Suspensiyonu</vt:lpstr>
      <vt:lpstr>PowerPoint Presentation</vt:lpstr>
      <vt:lpstr>L/S Uterosacral Ligament  Vajen Kaf Suspensiyonu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mesut</dc:creator>
  <cp:lastModifiedBy>DNP</cp:lastModifiedBy>
  <cp:revision>106</cp:revision>
  <dcterms:modified xsi:type="dcterms:W3CDTF">2017-05-21T07:00:09Z</dcterms:modified>
</cp:coreProperties>
</file>