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61" r:id="rId3"/>
    <p:sldId id="262" r:id="rId4"/>
    <p:sldId id="263" r:id="rId5"/>
    <p:sldId id="264" r:id="rId6"/>
    <p:sldId id="258" r:id="rId7"/>
    <p:sldId id="257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92" r:id="rId33"/>
    <p:sldId id="287" r:id="rId34"/>
    <p:sldId id="288" r:id="rId35"/>
    <p:sldId id="289" r:id="rId36"/>
    <p:sldId id="290" r:id="rId37"/>
    <p:sldId id="291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3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7F8FE-BBA9-9B4A-9F2F-BAE44EAE43C6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A033F-E599-F247-9823-E53A07566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>
                <a:latin typeface="Calibri" charset="0"/>
                <a:ea typeface="MS PGothic" charset="0"/>
              </a:rPr>
              <a:t>Kalsiyum suplementasyonu preeklampsi riskini yarı yarıya azaltır ve ciddi gebelik komplikasyonlarını azaltır ( RR 0,45; %95 CI 0,31-0,65)</a:t>
            </a:r>
          </a:p>
          <a:p>
            <a:pPr eaLnBrk="1" hangingPunct="1">
              <a:spcBef>
                <a:spcPct val="0"/>
              </a:spcBef>
            </a:pPr>
            <a:r>
              <a:rPr lang="tr-TR" sz="1600" b="1" u="sng">
                <a:solidFill>
                  <a:srgbClr val="FF0000"/>
                </a:solidFill>
                <a:latin typeface="Calibri" charset="0"/>
                <a:ea typeface="MS PGothic" charset="0"/>
              </a:rPr>
              <a:t>En belirgin katkı:</a:t>
            </a:r>
          </a:p>
          <a:p>
            <a:pPr eaLnBrk="1" hangingPunct="1">
              <a:spcBef>
                <a:spcPct val="0"/>
              </a:spcBef>
            </a:pPr>
            <a:r>
              <a:rPr lang="tr-TR">
                <a:latin typeface="Calibri" charset="0"/>
                <a:ea typeface="MS PGothic" charset="0"/>
              </a:rPr>
              <a:t>Yüksek risk grubunda (RR 0,22; %95 CI 0,12-0,42) Nutrisyonel kalsiyumu düşük olan grupta (RR 0,36; %95 CI 0,20-0,65</a:t>
            </a:r>
            <a:r>
              <a:rPr lang="tr-TR" sz="1600">
                <a:latin typeface="Calibri" charset="0"/>
                <a:ea typeface="MS PGothic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tr-TR" sz="1400">
                <a:latin typeface="Calibri" charset="0"/>
                <a:ea typeface="MS PGothic" charset="0"/>
              </a:rPr>
              <a:t>Diyette uygun miktarda kalsiyum alan kadınların analizi sonucunda anlamlı etki saptanamamıştır.</a:t>
            </a:r>
            <a:endParaRPr lang="tr-TR" sz="440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4CFEC06-2495-A94D-8D17-06E40B12147A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>
                <a:latin typeface="Calibri" charset="0"/>
                <a:ea typeface="MS PGothic" charset="0"/>
              </a:rPr>
              <a:t>Kalsiyum suplementasyonu preeklampsi riskini yarı yarıya azaltır ve ciddi gebelik komplikasyonlarını azaltır ( RR 0,45; %95 CI 0,31-0,65)</a:t>
            </a:r>
          </a:p>
          <a:p>
            <a:pPr eaLnBrk="1" hangingPunct="1">
              <a:spcBef>
                <a:spcPct val="0"/>
              </a:spcBef>
            </a:pPr>
            <a:r>
              <a:rPr lang="tr-TR" sz="1600" b="1" u="sng">
                <a:solidFill>
                  <a:srgbClr val="FF0000"/>
                </a:solidFill>
                <a:latin typeface="Calibri" charset="0"/>
                <a:ea typeface="MS PGothic" charset="0"/>
              </a:rPr>
              <a:t>En belirgin katkı:</a:t>
            </a:r>
          </a:p>
          <a:p>
            <a:pPr eaLnBrk="1" hangingPunct="1">
              <a:spcBef>
                <a:spcPct val="0"/>
              </a:spcBef>
            </a:pPr>
            <a:r>
              <a:rPr lang="tr-TR">
                <a:latin typeface="Calibri" charset="0"/>
                <a:ea typeface="MS PGothic" charset="0"/>
              </a:rPr>
              <a:t>Yüksek risk grubunda (RR 0,22; %95 CI 0,12-0,42) Nutrisyonel kalsiyumu düşük olan grupta (RR 0,36; %95 CI 0,20-0,65</a:t>
            </a:r>
            <a:r>
              <a:rPr lang="tr-TR" sz="1600">
                <a:latin typeface="Calibri" charset="0"/>
                <a:ea typeface="MS PGothic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tr-TR" sz="1400">
                <a:latin typeface="Calibri" charset="0"/>
                <a:ea typeface="MS PGothic" charset="0"/>
              </a:rPr>
              <a:t>Diyette uygun miktarda kalsiyum alan kadınların analizi sonucunda anlamlı etki saptanamamıştır.</a:t>
            </a:r>
            <a:endParaRPr lang="tr-TR" sz="440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39E9E3C-5819-4B40-B7F9-E193199D696E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dirty="0">
                <a:latin typeface="Calibri" charset="0"/>
                <a:ea typeface="MS PGothic" charset="0"/>
              </a:rPr>
              <a:t>Kalsiyum </a:t>
            </a:r>
            <a:r>
              <a:rPr lang="tr-TR" dirty="0" err="1">
                <a:latin typeface="Calibri" charset="0"/>
                <a:ea typeface="MS PGothic" charset="0"/>
              </a:rPr>
              <a:t>suplementasyonu</a:t>
            </a:r>
            <a:r>
              <a:rPr lang="tr-TR" dirty="0">
                <a:latin typeface="Calibri" charset="0"/>
                <a:ea typeface="MS PGothic" charset="0"/>
              </a:rPr>
              <a:t> </a:t>
            </a:r>
            <a:r>
              <a:rPr lang="tr-TR" dirty="0" err="1">
                <a:latin typeface="Calibri" charset="0"/>
                <a:ea typeface="MS PGothic" charset="0"/>
              </a:rPr>
              <a:t>preeklampsi</a:t>
            </a:r>
            <a:r>
              <a:rPr lang="tr-TR" dirty="0">
                <a:latin typeface="Calibri" charset="0"/>
                <a:ea typeface="MS PGothic" charset="0"/>
              </a:rPr>
              <a:t> riskini yarı yarıya azaltır ve ciddi gebelik komplikasyonlarını azaltır ( RR 0,45; %95 CI 0,31-0,65)</a:t>
            </a:r>
          </a:p>
          <a:p>
            <a:pPr eaLnBrk="1" hangingPunct="1">
              <a:spcBef>
                <a:spcPct val="0"/>
              </a:spcBef>
            </a:pPr>
            <a:r>
              <a:rPr lang="tr-TR" sz="1600" b="1" u="sng" dirty="0">
                <a:solidFill>
                  <a:srgbClr val="FF0000"/>
                </a:solidFill>
                <a:latin typeface="Calibri" charset="0"/>
                <a:ea typeface="MS PGothic" charset="0"/>
              </a:rPr>
              <a:t>En belirgin katkı:</a:t>
            </a:r>
          </a:p>
          <a:p>
            <a:pPr eaLnBrk="1" hangingPunct="1">
              <a:spcBef>
                <a:spcPct val="0"/>
              </a:spcBef>
            </a:pPr>
            <a:r>
              <a:rPr lang="tr-TR" dirty="0">
                <a:latin typeface="Calibri" charset="0"/>
                <a:ea typeface="MS PGothic" charset="0"/>
              </a:rPr>
              <a:t>Yüksek risk grubunda (RR 0,22; %95 CI 0,12-0,42) </a:t>
            </a:r>
            <a:r>
              <a:rPr lang="tr-TR" dirty="0" err="1">
                <a:latin typeface="Calibri" charset="0"/>
                <a:ea typeface="MS PGothic" charset="0"/>
              </a:rPr>
              <a:t>Nutrisyonel</a:t>
            </a:r>
            <a:r>
              <a:rPr lang="tr-TR" dirty="0">
                <a:latin typeface="Calibri" charset="0"/>
                <a:ea typeface="MS PGothic" charset="0"/>
              </a:rPr>
              <a:t> kalsiyumu düşük olan grupta (RR 0,36; %95 CI 0,20-0,65</a:t>
            </a:r>
            <a:r>
              <a:rPr lang="tr-TR" sz="1600" dirty="0">
                <a:latin typeface="Calibri" charset="0"/>
                <a:ea typeface="MS PGothic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tr-TR" sz="1400" dirty="0">
                <a:latin typeface="Calibri" charset="0"/>
                <a:ea typeface="MS PGothic" charset="0"/>
              </a:rPr>
              <a:t>Diyette uygun miktarda kalsiyum alan kadınların analizi sonucunda anlamlı etki saptanamamıştır.</a:t>
            </a:r>
            <a:endParaRPr lang="tr-TR" sz="440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B90A35C-813C-9D4F-AECC-EB7D1F8FD337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7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3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8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8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8C5F-2A65-9D44-8E7F-37E949664E00}" type="datetimeFigureOut">
              <a:rPr lang="en-US" smtClean="0"/>
              <a:t>18.05.2017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4179-2261-1941-91E0-5B85FDA0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0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0405"/>
            <a:ext cx="7772400" cy="81995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800000"/>
                </a:solidFill>
              </a:rPr>
              <a:t>Gebelikte</a:t>
            </a:r>
            <a:r>
              <a:rPr lang="en-US" sz="4000" dirty="0" smtClean="0">
                <a:solidFill>
                  <a:srgbClr val="800000"/>
                </a:solidFill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</a:rPr>
              <a:t>kalsiyum</a:t>
            </a:r>
            <a:r>
              <a:rPr lang="en-US" sz="4000" dirty="0" smtClean="0">
                <a:solidFill>
                  <a:srgbClr val="800000"/>
                </a:solidFill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</a:rPr>
              <a:t>ve</a:t>
            </a:r>
            <a:r>
              <a:rPr lang="en-US" sz="4000" dirty="0" smtClean="0">
                <a:solidFill>
                  <a:srgbClr val="800000"/>
                </a:solidFill>
              </a:rPr>
              <a:t> D </a:t>
            </a:r>
            <a:r>
              <a:rPr lang="en-US" sz="4000" dirty="0" err="1" smtClean="0">
                <a:solidFill>
                  <a:srgbClr val="800000"/>
                </a:solidFill>
              </a:rPr>
              <a:t>vitamini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77362"/>
            <a:ext cx="6400800" cy="2202126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Dr. </a:t>
            </a:r>
            <a:r>
              <a:rPr lang="en-US" sz="4000" dirty="0" err="1" smtClean="0">
                <a:solidFill>
                  <a:schemeClr val="tx1"/>
                </a:solidFill>
              </a:rPr>
              <a:t>Mekin</a:t>
            </a:r>
            <a:r>
              <a:rPr lang="en-US" sz="4000" dirty="0" smtClean="0">
                <a:solidFill>
                  <a:schemeClr val="tx1"/>
                </a:solidFill>
              </a:rPr>
              <a:t> Sezik</a:t>
            </a: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Süleyman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Demirel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Üniversitesi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Tıp </a:t>
            </a:r>
            <a:r>
              <a:rPr lang="en-US" dirty="0" err="1" smtClean="0">
                <a:solidFill>
                  <a:schemeClr val="tx1"/>
                </a:solidFill>
              </a:rPr>
              <a:t>Fakültesi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Kadın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Hastalıkları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Doğum</a:t>
            </a:r>
            <a:r>
              <a:rPr lang="en-US" dirty="0" smtClean="0">
                <a:solidFill>
                  <a:schemeClr val="tx1"/>
                </a:solidFill>
              </a:rPr>
              <a:t> AD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Mayıs-2017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Ekran Resmi 2017-05-18 00.48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8"/>
            <a:ext cx="9144000" cy="21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3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7346"/>
            <a:ext cx="8229600" cy="91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preterm </a:t>
            </a:r>
            <a:r>
              <a:rPr lang="en-US" sz="4000" dirty="0" err="1" smtClean="0"/>
              <a:t>doğum</a:t>
            </a:r>
            <a:endParaRPr lang="en-US" sz="4000" dirty="0"/>
          </a:p>
        </p:txBody>
      </p:sp>
      <p:pic>
        <p:nvPicPr>
          <p:cNvPr id="6" name="Picture 5" descr="Ekran Resmi 2017-04-17 11.15.3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317"/>
            <a:ext cx="9144000" cy="4120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34145" y="3755772"/>
            <a:ext cx="594512" cy="4593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2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7346"/>
            <a:ext cx="8229600" cy="91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preeklampsi</a:t>
            </a:r>
            <a:endParaRPr lang="en-US" sz="4000" dirty="0"/>
          </a:p>
        </p:txBody>
      </p:sp>
      <p:pic>
        <p:nvPicPr>
          <p:cNvPr id="3" name="Picture 2" descr="Ekran Resmi 2017-04-21 09.2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8" y="2120036"/>
            <a:ext cx="8576513" cy="3983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34145" y="3863852"/>
            <a:ext cx="594512" cy="4593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7346"/>
            <a:ext cx="8229600" cy="91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düşük</a:t>
            </a:r>
            <a:r>
              <a:rPr lang="en-US" sz="4000" dirty="0" smtClean="0"/>
              <a:t> </a:t>
            </a:r>
            <a:r>
              <a:rPr lang="en-US" sz="4000" dirty="0" err="1" smtClean="0"/>
              <a:t>doğum</a:t>
            </a:r>
            <a:r>
              <a:rPr lang="en-US" sz="4000" dirty="0" smtClean="0"/>
              <a:t> </a:t>
            </a:r>
            <a:r>
              <a:rPr lang="en-US" sz="4000" dirty="0" err="1" smtClean="0"/>
              <a:t>ağırlığı</a:t>
            </a:r>
            <a:endParaRPr lang="en-US" sz="4000" dirty="0"/>
          </a:p>
        </p:txBody>
      </p:sp>
      <p:pic>
        <p:nvPicPr>
          <p:cNvPr id="4" name="Picture 3" descr="Ekran Resmi 2017-04-21 09.2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0" y="1908109"/>
            <a:ext cx="8273290" cy="39906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34145" y="3755772"/>
            <a:ext cx="594512" cy="4593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1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286"/>
            <a:ext cx="8229600" cy="91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GDM</a:t>
            </a:r>
            <a:endParaRPr lang="en-US" sz="4000" dirty="0"/>
          </a:p>
        </p:txBody>
      </p:sp>
      <p:pic>
        <p:nvPicPr>
          <p:cNvPr id="3" name="Picture 2" descr="Ekran Resmi 2017-04-21 09.33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450"/>
          <a:stretch/>
        </p:blipFill>
        <p:spPr>
          <a:xfrm>
            <a:off x="337791" y="1769806"/>
            <a:ext cx="8674471" cy="43231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0331" y="3809812"/>
            <a:ext cx="1661931" cy="39179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2975"/>
            <a:ext cx="8229600" cy="91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sezaryen</a:t>
            </a:r>
            <a:endParaRPr lang="en-US" sz="4000" dirty="0"/>
          </a:p>
        </p:txBody>
      </p:sp>
      <p:pic>
        <p:nvPicPr>
          <p:cNvPr id="5" name="Picture 4" descr="Ekran Resmi 2017-04-21 09.34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4" y="2250143"/>
            <a:ext cx="8451606" cy="37617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34145" y="3904382"/>
            <a:ext cx="1418722" cy="3107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2975"/>
            <a:ext cx="8229600" cy="91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ölü</a:t>
            </a:r>
            <a:r>
              <a:rPr lang="en-US" sz="4000" dirty="0" smtClean="0"/>
              <a:t> </a:t>
            </a:r>
            <a:r>
              <a:rPr lang="en-US" sz="4000" dirty="0" err="1" smtClean="0"/>
              <a:t>doğum</a:t>
            </a:r>
            <a:endParaRPr lang="en-US" sz="4000" dirty="0"/>
          </a:p>
        </p:txBody>
      </p:sp>
      <p:pic>
        <p:nvPicPr>
          <p:cNvPr id="4" name="Picture 3" descr="Ekran Resmi 2017-04-21 09.38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8" y="2195551"/>
            <a:ext cx="8442322" cy="3802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2540" y="3998951"/>
            <a:ext cx="1337651" cy="49987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4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2975"/>
            <a:ext cx="8229600" cy="91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yenidoğan</a:t>
            </a:r>
            <a:r>
              <a:rPr lang="en-US" sz="4000" dirty="0" smtClean="0"/>
              <a:t> </a:t>
            </a:r>
            <a:r>
              <a:rPr lang="en-US" sz="4000" dirty="0" err="1" smtClean="0"/>
              <a:t>ölümü</a:t>
            </a:r>
            <a:endParaRPr lang="en-US" sz="4000" dirty="0"/>
          </a:p>
        </p:txBody>
      </p:sp>
      <p:pic>
        <p:nvPicPr>
          <p:cNvPr id="3" name="Picture 2" descr="Ekran Resmi 2017-04-21 09.40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/>
          <a:stretch/>
        </p:blipFill>
        <p:spPr>
          <a:xfrm>
            <a:off x="457201" y="2240002"/>
            <a:ext cx="8615709" cy="39475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34144" y="3904382"/>
            <a:ext cx="1743001" cy="4593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9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306"/>
            <a:ext cx="8229600" cy="91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doğum</a:t>
            </a:r>
            <a:r>
              <a:rPr lang="en-US" sz="4000" dirty="0" smtClean="0"/>
              <a:t> </a:t>
            </a:r>
            <a:r>
              <a:rPr lang="en-US" sz="4000" dirty="0" err="1" smtClean="0"/>
              <a:t>ağırlığı</a:t>
            </a:r>
            <a:endParaRPr lang="en-US" sz="4000" dirty="0"/>
          </a:p>
        </p:txBody>
      </p:sp>
      <p:pic>
        <p:nvPicPr>
          <p:cNvPr id="4" name="Picture 3" descr="Ekran Resmi 2017-04-21 09.43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/>
        </p:blipFill>
        <p:spPr>
          <a:xfrm>
            <a:off x="362618" y="1847075"/>
            <a:ext cx="8459298" cy="4313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8796" y="4363722"/>
            <a:ext cx="1837582" cy="4593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40"/>
            <a:ext cx="8229600" cy="9104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yenidoğan</a:t>
            </a:r>
            <a:r>
              <a:rPr lang="en-US" sz="4000" dirty="0" smtClean="0"/>
              <a:t> </a:t>
            </a:r>
            <a:r>
              <a:rPr lang="en-US" sz="4000" dirty="0" err="1" smtClean="0"/>
              <a:t>baş</a:t>
            </a:r>
            <a:r>
              <a:rPr lang="en-US" sz="4000" dirty="0" smtClean="0"/>
              <a:t> </a:t>
            </a:r>
            <a:r>
              <a:rPr lang="en-US" sz="4000" dirty="0" err="1" smtClean="0"/>
              <a:t>çevresi</a:t>
            </a:r>
            <a:endParaRPr lang="en-US" sz="4000" dirty="0"/>
          </a:p>
        </p:txBody>
      </p:sp>
      <p:pic>
        <p:nvPicPr>
          <p:cNvPr id="3" name="Picture 2" descr="Ekran Resmi 2017-04-21 09.44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2623"/>
          <a:stretch/>
        </p:blipFill>
        <p:spPr>
          <a:xfrm>
            <a:off x="457200" y="2177912"/>
            <a:ext cx="8446968" cy="37529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5749" y="4228622"/>
            <a:ext cx="1553839" cy="4593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5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7951"/>
            <a:ext cx="8229600" cy="540398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Gebelikte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başına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oral D </a:t>
            </a:r>
            <a:r>
              <a:rPr lang="en-US" dirty="0" err="1"/>
              <a:t>vitamini</a:t>
            </a:r>
            <a:r>
              <a:rPr lang="en-US" dirty="0"/>
              <a:t> </a:t>
            </a:r>
            <a:r>
              <a:rPr lang="en-US" dirty="0" err="1" smtClean="0"/>
              <a:t>desteği</a:t>
            </a:r>
            <a:r>
              <a:rPr lang="en-US" dirty="0" smtClean="0"/>
              <a:t> preterm </a:t>
            </a:r>
            <a:r>
              <a:rPr lang="en-US" dirty="0" err="1" smtClean="0"/>
              <a:t>doğum</a:t>
            </a:r>
            <a:r>
              <a:rPr lang="en-US" dirty="0" smtClean="0"/>
              <a:t> (%15</a:t>
            </a:r>
            <a:r>
              <a:rPr lang="en-US" dirty="0" smtClean="0">
                <a:sym typeface="Wingdings"/>
              </a:rPr>
              <a:t>%9), </a:t>
            </a:r>
            <a:r>
              <a:rPr lang="en-US" dirty="0" err="1" smtClean="0">
                <a:sym typeface="Wingdings"/>
              </a:rPr>
              <a:t>preeklampsi</a:t>
            </a:r>
            <a:r>
              <a:rPr lang="en-US" dirty="0" smtClean="0">
                <a:sym typeface="Wingdings"/>
              </a:rPr>
              <a:t> (</a:t>
            </a:r>
            <a:r>
              <a:rPr lang="en-US" dirty="0"/>
              <a:t>15</a:t>
            </a:r>
            <a:r>
              <a:rPr lang="en-US" dirty="0">
                <a:sym typeface="Wingdings"/>
              </a:rPr>
              <a:t>%</a:t>
            </a:r>
            <a:r>
              <a:rPr lang="en-US" dirty="0" smtClean="0">
                <a:sym typeface="Wingdings"/>
              </a:rPr>
              <a:t>9) </a:t>
            </a:r>
            <a:r>
              <a:rPr lang="en-US" dirty="0" err="1" smtClean="0">
                <a:sym typeface="Wingdings"/>
              </a:rPr>
              <a:t>ve</a:t>
            </a:r>
            <a:r>
              <a:rPr lang="en-US" dirty="0" smtClean="0">
                <a:sym typeface="Wingdings"/>
              </a:rPr>
              <a:t> DDA </a:t>
            </a:r>
            <a:r>
              <a:rPr lang="en-US" dirty="0" err="1" smtClean="0">
                <a:sym typeface="Wingdings"/>
              </a:rPr>
              <a:t>risklerini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azaltabilir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zayıf-ılımlı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kanıt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 algn="ctr">
              <a:buNone/>
            </a:pPr>
            <a:endParaRPr lang="en-US" dirty="0">
              <a:sym typeface="Wingdings"/>
            </a:endParaRP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D </a:t>
            </a:r>
            <a:r>
              <a:rPr lang="en-US" dirty="0" err="1" smtClean="0">
                <a:sym typeface="Wingdings"/>
              </a:rPr>
              <a:t>vitamini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verilen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gebeliklerde</a:t>
            </a:r>
            <a:r>
              <a:rPr lang="en-US" dirty="0" smtClean="0">
                <a:sym typeface="Wingdings"/>
              </a:rPr>
              <a:t> fetal </a:t>
            </a:r>
            <a:r>
              <a:rPr lang="en-US" dirty="0" err="1" smtClean="0">
                <a:sym typeface="Wingdings"/>
              </a:rPr>
              <a:t>baş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çevresinde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artış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 algn="ctr">
              <a:buNone/>
            </a:pPr>
            <a:endParaRPr lang="en-US" dirty="0">
              <a:sym typeface="Wingdings"/>
            </a:endParaRPr>
          </a:p>
          <a:p>
            <a:pPr marL="0" indent="0" algn="ctr">
              <a:buNone/>
            </a:pPr>
            <a:r>
              <a:rPr lang="en-US" dirty="0" err="1" smtClean="0">
                <a:sym typeface="Wingdings"/>
              </a:rPr>
              <a:t>Bunlar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dışındaki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ölü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doğum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sezaryen</a:t>
            </a:r>
            <a:r>
              <a:rPr lang="en-US" dirty="0" smtClean="0">
                <a:sym typeface="Wingdings"/>
              </a:rPr>
              <a:t>, GDM </a:t>
            </a:r>
            <a:r>
              <a:rPr lang="en-US" dirty="0" err="1" smtClean="0">
                <a:sym typeface="Wingdings"/>
              </a:rPr>
              <a:t>vd</a:t>
            </a:r>
            <a:r>
              <a:rPr lang="en-US" dirty="0" smtClean="0">
                <a:sym typeface="Wingdings"/>
              </a:rPr>
              <a:t>) </a:t>
            </a:r>
            <a:r>
              <a:rPr lang="en-US" dirty="0" err="1" smtClean="0">
                <a:sym typeface="Wingdings"/>
              </a:rPr>
              <a:t>sonuçlara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olumlu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etki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gözükmüyor</a:t>
            </a:r>
            <a:r>
              <a:rPr lang="en-US" dirty="0" smtClean="0">
                <a:sym typeface="Wingdings"/>
              </a:rPr>
              <a:t>.</a:t>
            </a:r>
          </a:p>
          <a:p>
            <a:pPr marL="0" indent="0" algn="ctr">
              <a:buNone/>
            </a:pPr>
            <a:endParaRPr lang="en-US" dirty="0" smtClean="0">
              <a:sym typeface="Wingdings"/>
            </a:endParaRPr>
          </a:p>
          <a:p>
            <a:pPr marL="0" indent="0" algn="ctr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8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8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Gebelerde</a:t>
            </a:r>
            <a:r>
              <a:rPr lang="en-US" sz="3600" dirty="0" smtClean="0"/>
              <a:t> D </a:t>
            </a:r>
            <a:r>
              <a:rPr lang="en-US" sz="3600" dirty="0" err="1" smtClean="0"/>
              <a:t>vitamini</a:t>
            </a:r>
            <a:r>
              <a:rPr lang="en-US" sz="3600" dirty="0" smtClean="0"/>
              <a:t> </a:t>
            </a:r>
            <a:r>
              <a:rPr lang="en-US" sz="3600" dirty="0" err="1" smtClean="0"/>
              <a:t>eksikliği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(&lt; 30nmol/L)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11452"/>
              </p:ext>
            </p:extLst>
          </p:nvPr>
        </p:nvGraphicFramePr>
        <p:xfrm>
          <a:off x="570089" y="2079979"/>
          <a:ext cx="8229600" cy="405383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14800"/>
                <a:gridCol w="4114800"/>
              </a:tblGrid>
              <a:tr h="4527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Çalışmanın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yapıldığı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ülke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Yüzde</a:t>
                      </a:r>
                      <a:endParaRPr lang="en-US" sz="2800" dirty="0"/>
                    </a:p>
                  </a:txBody>
                  <a:tcPr/>
                </a:tc>
              </a:tr>
              <a:tr h="4527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Hindistan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</a:t>
                      </a:r>
                      <a:endParaRPr lang="en-US" sz="2800" dirty="0"/>
                    </a:p>
                  </a:txBody>
                  <a:tcPr/>
                </a:tc>
              </a:tr>
              <a:tr h="4527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Türkiye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</a:tr>
              <a:tr h="4527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Hollanda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  <a:endParaRPr lang="en-US" sz="2800" dirty="0"/>
                    </a:p>
                  </a:txBody>
                  <a:tcPr/>
                </a:tc>
              </a:tr>
              <a:tr h="4527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Avustralya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</a:tr>
              <a:tr h="4527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İngiltere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</a:tr>
              <a:tr h="4527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Tanzanya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78118" y="3539615"/>
            <a:ext cx="5539771" cy="51337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8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 </a:t>
            </a:r>
            <a:r>
              <a:rPr lang="en-US" dirty="0" err="1" smtClean="0"/>
              <a:t>vitamini</a:t>
            </a:r>
            <a:r>
              <a:rPr lang="en-US" dirty="0" smtClean="0"/>
              <a:t> + </a:t>
            </a:r>
            <a:r>
              <a:rPr lang="en-US" dirty="0" err="1" smtClean="0"/>
              <a:t>Kalsiyum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arada</a:t>
            </a:r>
            <a:r>
              <a:rPr lang="en-US" dirty="0" smtClean="0"/>
              <a:t>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23" y="1934970"/>
            <a:ext cx="7279572" cy="36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2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7346"/>
            <a:ext cx="8229600" cy="91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+ </a:t>
            </a:r>
            <a:r>
              <a:rPr lang="en-US" sz="4000" dirty="0" err="1" smtClean="0"/>
              <a:t>Ca</a:t>
            </a:r>
            <a:r>
              <a:rPr lang="en-US" sz="4000" dirty="0" smtClean="0"/>
              <a:t>)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 smtClean="0"/>
              <a:t>preeklampsi</a:t>
            </a:r>
            <a:endParaRPr lang="en-US" sz="4000" dirty="0"/>
          </a:p>
        </p:txBody>
      </p:sp>
      <p:pic>
        <p:nvPicPr>
          <p:cNvPr id="4" name="Picture 3" descr="Ekran Resmi 2017-04-26 10.1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5" y="1841054"/>
            <a:ext cx="8636000" cy="4076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5675" y="3904382"/>
            <a:ext cx="1743001" cy="4593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6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652"/>
            <a:ext cx="8229600" cy="9104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(D </a:t>
            </a:r>
            <a:r>
              <a:rPr lang="en-US" sz="4000" dirty="0" err="1" smtClean="0"/>
              <a:t>vitamini</a:t>
            </a:r>
            <a:r>
              <a:rPr lang="en-US" sz="4000" dirty="0" smtClean="0"/>
              <a:t> + </a:t>
            </a:r>
            <a:r>
              <a:rPr lang="en-US" sz="4000" dirty="0" err="1" smtClean="0"/>
              <a:t>Ca</a:t>
            </a:r>
            <a:r>
              <a:rPr lang="en-US" sz="4000" dirty="0" smtClean="0"/>
              <a:t>) </a:t>
            </a:r>
            <a:r>
              <a:rPr lang="en-US" sz="4000" dirty="0" err="1" smtClean="0"/>
              <a:t>ve</a:t>
            </a:r>
            <a:r>
              <a:rPr lang="en-US" sz="4000" dirty="0" smtClean="0"/>
              <a:t> PTD</a:t>
            </a:r>
            <a:endParaRPr lang="en-US" sz="4000" dirty="0"/>
          </a:p>
        </p:txBody>
      </p:sp>
      <p:pic>
        <p:nvPicPr>
          <p:cNvPr id="3" name="Picture 2" descr="Ekran Resmi 2017-04-26 10.20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8" y="2009653"/>
            <a:ext cx="8444773" cy="38942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34144" y="3904382"/>
            <a:ext cx="1743001" cy="4593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8546"/>
            <a:ext cx="8229600" cy="1001324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Tüm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gebelere</a:t>
            </a:r>
            <a:r>
              <a:rPr lang="en-US" sz="4000" dirty="0" smtClean="0">
                <a:solidFill>
                  <a:srgbClr val="FF0000"/>
                </a:solidFill>
              </a:rPr>
              <a:t> D </a:t>
            </a:r>
            <a:r>
              <a:rPr lang="en-US" sz="4000" dirty="0" err="1" smtClean="0">
                <a:solidFill>
                  <a:srgbClr val="FF0000"/>
                </a:solidFill>
              </a:rPr>
              <a:t>vitamini</a:t>
            </a:r>
            <a:r>
              <a:rPr lang="en-US" sz="4000" dirty="0" smtClean="0">
                <a:solidFill>
                  <a:srgbClr val="FF0000"/>
                </a:solidFill>
              </a:rPr>
              <a:t> + </a:t>
            </a:r>
            <a:r>
              <a:rPr lang="en-US" sz="4000" dirty="0" err="1" smtClean="0">
                <a:solidFill>
                  <a:srgbClr val="FF0000"/>
                </a:solidFill>
              </a:rPr>
              <a:t>Ca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9870"/>
            <a:ext cx="8229600" cy="42090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 </a:t>
            </a:r>
            <a:r>
              <a:rPr lang="en-US" dirty="0" err="1" smtClean="0"/>
              <a:t>vitamini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kalsiyum</a:t>
            </a:r>
            <a:r>
              <a:rPr lang="en-US" dirty="0" smtClean="0"/>
              <a:t> </a:t>
            </a:r>
            <a:r>
              <a:rPr lang="en-US" dirty="0" err="1" smtClean="0"/>
              <a:t>destekleri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arada</a:t>
            </a:r>
            <a:r>
              <a:rPr lang="en-US" dirty="0" smtClean="0"/>
              <a:t> </a:t>
            </a:r>
            <a:r>
              <a:rPr lang="en-US" dirty="0" err="1" smtClean="0"/>
              <a:t>verildiğinde</a:t>
            </a:r>
            <a:r>
              <a:rPr lang="en-US" dirty="0" smtClean="0"/>
              <a:t> </a:t>
            </a:r>
            <a:r>
              <a:rPr lang="en-US" dirty="0" err="1" smtClean="0"/>
              <a:t>preeklampsi</a:t>
            </a:r>
            <a:r>
              <a:rPr lang="en-US" dirty="0" smtClean="0"/>
              <a:t> </a:t>
            </a:r>
            <a:r>
              <a:rPr lang="en-US" dirty="0" err="1" smtClean="0"/>
              <a:t>sıklığı</a:t>
            </a:r>
            <a:r>
              <a:rPr lang="en-US" dirty="0" smtClean="0"/>
              <a:t> </a:t>
            </a:r>
            <a:r>
              <a:rPr lang="en-US" dirty="0" err="1" smtClean="0"/>
              <a:t>azalmakla</a:t>
            </a:r>
            <a:r>
              <a:rPr lang="en-US" dirty="0" smtClean="0"/>
              <a:t> </a:t>
            </a:r>
            <a:r>
              <a:rPr lang="en-US" dirty="0" err="1" smtClean="0"/>
              <a:t>beraber</a:t>
            </a:r>
            <a:r>
              <a:rPr lang="en-US" dirty="0" smtClean="0"/>
              <a:t> preterm </a:t>
            </a:r>
            <a:r>
              <a:rPr lang="en-US" dirty="0" err="1" smtClean="0"/>
              <a:t>doğumlar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olumsuz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Mekanizma</a:t>
            </a:r>
            <a:r>
              <a:rPr lang="en-US" dirty="0" smtClean="0"/>
              <a:t> ?</a:t>
            </a:r>
          </a:p>
          <a:p>
            <a:pPr marL="0" indent="0" algn="ctr">
              <a:buNone/>
            </a:pPr>
            <a:r>
              <a:rPr lang="en-US" dirty="0" err="1" smtClean="0"/>
              <a:t>Bayas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8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19" y="1013248"/>
            <a:ext cx="8229600" cy="92470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Kalsiyum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preeklampsi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19" y="2289209"/>
            <a:ext cx="5042036" cy="330392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reeklampsi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gebeliklerde</a:t>
            </a:r>
            <a:r>
              <a:rPr lang="en-US" dirty="0" smtClean="0"/>
              <a:t> </a:t>
            </a:r>
            <a:r>
              <a:rPr lang="en-US" dirty="0" err="1" smtClean="0"/>
              <a:t>yeterli</a:t>
            </a:r>
            <a:r>
              <a:rPr lang="en-US" dirty="0" smtClean="0"/>
              <a:t> </a:t>
            </a:r>
            <a:r>
              <a:rPr lang="en-US" dirty="0" err="1" smtClean="0"/>
              <a:t>kalsiyum</a:t>
            </a:r>
            <a:r>
              <a:rPr lang="en-US" dirty="0" smtClean="0"/>
              <a:t> </a:t>
            </a:r>
            <a:r>
              <a:rPr lang="en-US" dirty="0" err="1" smtClean="0"/>
              <a:t>alımı</a:t>
            </a:r>
            <a:r>
              <a:rPr lang="en-US" dirty="0" smtClean="0"/>
              <a:t> </a:t>
            </a:r>
            <a:r>
              <a:rPr lang="en-US" dirty="0" err="1" smtClean="0"/>
              <a:t>önem</a:t>
            </a:r>
            <a:r>
              <a:rPr lang="en-US" dirty="0" smtClean="0"/>
              <a:t> </a:t>
            </a:r>
            <a:r>
              <a:rPr lang="en-US" dirty="0" err="1" smtClean="0"/>
              <a:t>taşıyabilir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gebelere</a:t>
            </a:r>
            <a:r>
              <a:rPr lang="en-US" dirty="0" smtClean="0"/>
              <a:t> (</a:t>
            </a:r>
            <a:r>
              <a:rPr lang="en-US" dirty="0" err="1" smtClean="0"/>
              <a:t>seçici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) </a:t>
            </a:r>
            <a:r>
              <a:rPr lang="en-US" dirty="0" err="1" smtClean="0"/>
              <a:t>kalsiyum</a:t>
            </a:r>
            <a:r>
              <a:rPr lang="en-US" dirty="0" smtClean="0"/>
              <a:t> </a:t>
            </a:r>
            <a:r>
              <a:rPr lang="en-US" dirty="0" err="1" smtClean="0"/>
              <a:t>desteği</a:t>
            </a:r>
            <a:r>
              <a:rPr lang="en-US" dirty="0" smtClean="0"/>
              <a:t> preterm </a:t>
            </a:r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riskini</a:t>
            </a:r>
            <a:r>
              <a:rPr lang="en-US" dirty="0" smtClean="0"/>
              <a:t> </a:t>
            </a:r>
            <a:r>
              <a:rPr lang="en-US" dirty="0" err="1" smtClean="0"/>
              <a:t>artırabilir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755" y="2580405"/>
            <a:ext cx="2930465" cy="25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7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8"/>
          <p:cNvSpPr>
            <a:spLocks noChangeArrowheads="1"/>
          </p:cNvSpPr>
          <p:nvPr/>
        </p:nvSpPr>
        <p:spPr bwMode="auto">
          <a:xfrm>
            <a:off x="85725" y="500063"/>
            <a:ext cx="9144000" cy="520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tr-T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MS PGothic" charset="0"/>
                <a:cs typeface="MS PGothic" charset="0"/>
              </a:rPr>
              <a:t>Preeklampsi</a:t>
            </a:r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MS PGothic" charset="0"/>
                <a:cs typeface="MS PGothic" charset="0"/>
              </a:rPr>
              <a:t> önlenmesinde kalsiyum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30723" name="Metin kutusu 1"/>
          <p:cNvSpPr txBox="1">
            <a:spLocks noChangeArrowheads="1"/>
          </p:cNvSpPr>
          <p:nvPr/>
        </p:nvSpPr>
        <p:spPr bwMode="auto">
          <a:xfrm>
            <a:off x="3041651" y="1283256"/>
            <a:ext cx="4891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dirty="0" smtClean="0"/>
              <a:t>Kalsiyum lehine                     Kontrol lehine</a:t>
            </a:r>
            <a:endParaRPr lang="tr-TR" sz="1800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9" y="1652588"/>
            <a:ext cx="7277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Metin kutusu 4"/>
          <p:cNvSpPr txBox="1">
            <a:spLocks noChangeArrowheads="1"/>
          </p:cNvSpPr>
          <p:nvPr/>
        </p:nvSpPr>
        <p:spPr bwMode="auto">
          <a:xfrm>
            <a:off x="681039" y="5103815"/>
            <a:ext cx="258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tr-TR" sz="1800" dirty="0" smtClean="0"/>
              <a:t>Kombine</a:t>
            </a:r>
            <a:endParaRPr lang="tr-TR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8801" y="5103815"/>
            <a:ext cx="5308600" cy="369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873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3963" r="3940" b="9358"/>
          <a:stretch>
            <a:fillRect/>
          </a:stretch>
        </p:blipFill>
        <p:spPr bwMode="auto">
          <a:xfrm>
            <a:off x="542926" y="414338"/>
            <a:ext cx="8026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Metin kutusu 2"/>
          <p:cNvSpPr txBox="1">
            <a:spLocks noChangeArrowheads="1"/>
          </p:cNvSpPr>
          <p:nvPr/>
        </p:nvSpPr>
        <p:spPr bwMode="auto">
          <a:xfrm>
            <a:off x="542926" y="5730875"/>
            <a:ext cx="802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400"/>
              <a:t>Imdad A,</a:t>
            </a:r>
            <a:r>
              <a:rPr lang="tr-TR" sz="1400"/>
              <a:t> et al</a:t>
            </a:r>
            <a:r>
              <a:rPr lang="en-US" sz="1400"/>
              <a:t>. Role of calcium supplementation during pregnancy in reducing risk of developing gestational hypertensive disorders: a meta-analysis of studies from developing countries. BMC Public Health. 2011;11 Suppl 3:S18.</a:t>
            </a:r>
            <a:endParaRPr lang="tr-TR" sz="140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46088" y="712790"/>
            <a:ext cx="1509712" cy="466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tr-TR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52438" y="3073400"/>
            <a:ext cx="1562100" cy="3825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tr-TR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479925" y="2236790"/>
            <a:ext cx="1435100" cy="3825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tr-TR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479925" y="3852865"/>
            <a:ext cx="1435100" cy="3825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tr-TR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752" name="Metin kutusu 7"/>
          <p:cNvSpPr txBox="1">
            <a:spLocks noChangeArrowheads="1"/>
          </p:cNvSpPr>
          <p:nvPr/>
        </p:nvSpPr>
        <p:spPr bwMode="auto">
          <a:xfrm>
            <a:off x="4364038" y="4784725"/>
            <a:ext cx="3471862" cy="3698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2806450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0"/>
          <p:cNvSpPr txBox="1">
            <a:spLocks noChangeArrowheads="1"/>
          </p:cNvSpPr>
          <p:nvPr/>
        </p:nvSpPr>
        <p:spPr bwMode="auto">
          <a:xfrm>
            <a:off x="3084513" y="390527"/>
            <a:ext cx="5678487" cy="74612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sz="3400" dirty="0" err="1" smtClean="0">
                <a:solidFill>
                  <a:schemeClr val="bg1"/>
                </a:solidFill>
                <a:latin typeface="Comic Sans MS" charset="0"/>
              </a:rPr>
              <a:t>Preeklampsi</a:t>
            </a:r>
            <a:r>
              <a:rPr lang="en-US" sz="3400" dirty="0" smtClean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omic Sans MS" charset="0"/>
              </a:rPr>
              <a:t>önlenmesi</a:t>
            </a:r>
            <a:endParaRPr lang="en-US" sz="3400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6" name="Rectangle 228"/>
          <p:cNvSpPr>
            <a:spLocks noChangeArrowheads="1"/>
          </p:cNvSpPr>
          <p:nvPr/>
        </p:nvSpPr>
        <p:spPr bwMode="auto">
          <a:xfrm>
            <a:off x="0" y="1531938"/>
            <a:ext cx="9144000" cy="493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88" tIns="44450" rIns="90488" bIns="4445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MS PGothic" charset="0"/>
                <a:cs typeface="MS PGothic" charset="0"/>
              </a:rPr>
              <a:t>Preeklampsi</a:t>
            </a:r>
            <a:r>
              <a:rPr lang="en-GB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MS PGothic" charset="0"/>
                <a:cs typeface="MS PGothic" charset="0"/>
              </a:rPr>
              <a:t> </a:t>
            </a:r>
            <a:r>
              <a:rPr lang="en-GB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MS PGothic" charset="0"/>
                <a:cs typeface="MS PGothic" charset="0"/>
              </a:rPr>
              <a:t>önlenmesinde</a:t>
            </a:r>
            <a:r>
              <a:rPr lang="en-GB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MS PGothic" charset="0"/>
                <a:cs typeface="MS PGothic" charset="0"/>
              </a:rPr>
              <a:t> </a:t>
            </a:r>
            <a:r>
              <a:rPr lang="en-GB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MS PGothic" charset="0"/>
                <a:cs typeface="MS PGothic" charset="0"/>
              </a:rPr>
              <a:t>kalsiyum</a:t>
            </a:r>
            <a:endParaRPr lang="en-GB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78543" y="2141540"/>
            <a:ext cx="7638382" cy="3660775"/>
            <a:chOff x="777831" y="2140853"/>
            <a:chExt cx="7639788" cy="3662200"/>
          </a:xfrm>
        </p:grpSpPr>
        <p:sp>
          <p:nvSpPr>
            <p:cNvPr id="4" name="TextBox 3"/>
            <p:cNvSpPr txBox="1"/>
            <p:nvPr/>
          </p:nvSpPr>
          <p:spPr>
            <a:xfrm>
              <a:off x="2101870" y="2140853"/>
              <a:ext cx="5008523" cy="5234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sz="2800" b="1" dirty="0" err="1" smtClean="0">
                  <a:solidFill>
                    <a:srgbClr val="000090"/>
                  </a:solidFill>
                  <a:latin typeface="Comic Sans MS" charset="0"/>
                </a:rPr>
                <a:t>Randomize</a:t>
              </a:r>
              <a:r>
                <a:rPr lang="tr-TR" sz="2800" b="1" dirty="0" smtClean="0">
                  <a:solidFill>
                    <a:srgbClr val="000090"/>
                  </a:solidFill>
                  <a:latin typeface="Comic Sans MS" charset="0"/>
                </a:rPr>
                <a:t> kontrollü çalışma</a:t>
              </a:r>
              <a:endParaRPr lang="en-US" sz="2800" b="1" dirty="0">
                <a:solidFill>
                  <a:srgbClr val="000090"/>
                </a:solidFill>
                <a:latin typeface="Comic Sans MS" charset="0"/>
              </a:endParaRPr>
            </a:p>
          </p:txBody>
        </p: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H="1">
              <a:off x="3381142" y="2663343"/>
              <a:ext cx="763729" cy="34779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/>
            <p:cNvCxnSpPr>
              <a:cxnSpLocks noChangeShapeType="1"/>
              <a:stCxn id="4" idx="2"/>
            </p:cNvCxnSpPr>
            <p:nvPr/>
          </p:nvCxnSpPr>
          <p:spPr bwMode="auto">
            <a:xfrm>
              <a:off x="4606131" y="2664277"/>
              <a:ext cx="789919" cy="34686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1" name="TextBox 10"/>
            <p:cNvSpPr txBox="1"/>
            <p:nvPr/>
          </p:nvSpPr>
          <p:spPr>
            <a:xfrm>
              <a:off x="777831" y="3047668"/>
              <a:ext cx="3209184" cy="10807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dirty="0" err="1" smtClean="0">
                  <a:solidFill>
                    <a:srgbClr val="000090"/>
                  </a:solidFill>
                  <a:latin typeface="Comic Sans MS"/>
                  <a:cs typeface="Comic Sans MS"/>
                </a:rPr>
                <a:t>Beslenmede</a:t>
              </a:r>
              <a:r>
                <a:rPr lang="en-US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 </a:t>
              </a:r>
              <a:r>
                <a:rPr lang="en-US" dirty="0" err="1" smtClean="0">
                  <a:solidFill>
                    <a:srgbClr val="000090"/>
                  </a:solidFill>
                  <a:latin typeface="Comic Sans MS"/>
                  <a:cs typeface="Comic Sans MS"/>
                </a:rPr>
                <a:t>yeterli</a:t>
              </a:r>
              <a:r>
                <a:rPr lang="en-US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 </a:t>
              </a:r>
              <a:r>
                <a:rPr lang="en-US" dirty="0" err="1" smtClean="0">
                  <a:solidFill>
                    <a:srgbClr val="000090"/>
                  </a:solidFill>
                  <a:latin typeface="Comic Sans MS"/>
                  <a:cs typeface="Comic Sans MS"/>
                </a:rPr>
                <a:t>kalsiyum</a:t>
              </a:r>
              <a:endParaRPr lang="en-US" dirty="0">
                <a:solidFill>
                  <a:srgbClr val="000090"/>
                </a:solidFill>
                <a:latin typeface="Comic Sans MS"/>
                <a:cs typeface="Comic Sans MS"/>
              </a:endParaRPr>
            </a:p>
            <a:p>
              <a:pPr algn="ctr">
                <a:lnSpc>
                  <a:spcPct val="120000"/>
                </a:lnSpc>
                <a:defRPr/>
              </a:pPr>
              <a:endParaRPr lang="en-US" dirty="0" smtClean="0">
                <a:solidFill>
                  <a:srgbClr val="000090"/>
                </a:solidFill>
                <a:latin typeface="Comic Sans MS"/>
                <a:cs typeface="Comic Sans MS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(</a:t>
              </a:r>
              <a:r>
                <a:rPr lang="en-US" dirty="0">
                  <a:solidFill>
                    <a:srgbClr val="000090"/>
                  </a:solidFill>
                  <a:latin typeface="Comic Sans MS"/>
                  <a:cs typeface="Comic Sans MS"/>
                </a:rPr>
                <a:t>n=9671)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23100" y="3047668"/>
              <a:ext cx="2359411" cy="10807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dirty="0" err="1" smtClean="0">
                  <a:solidFill>
                    <a:srgbClr val="000090"/>
                  </a:solidFill>
                  <a:latin typeface="Comic Sans MS" charset="0"/>
                </a:rPr>
                <a:t>Düşük</a:t>
              </a:r>
              <a:r>
                <a:rPr lang="en-US" dirty="0" smtClean="0">
                  <a:solidFill>
                    <a:srgbClr val="000090"/>
                  </a:solidFill>
                  <a:latin typeface="Comic Sans MS" charset="0"/>
                </a:rPr>
                <a:t> </a:t>
              </a:r>
              <a:r>
                <a:rPr lang="en-US" dirty="0" err="1" smtClean="0">
                  <a:solidFill>
                    <a:srgbClr val="000090"/>
                  </a:solidFill>
                  <a:latin typeface="Comic Sans MS" charset="0"/>
                </a:rPr>
                <a:t>kalsiyum</a:t>
              </a:r>
              <a:r>
                <a:rPr lang="en-US" dirty="0" smtClean="0">
                  <a:solidFill>
                    <a:srgbClr val="000090"/>
                  </a:solidFill>
                  <a:latin typeface="Comic Sans MS" charset="0"/>
                </a:rPr>
                <a:t> </a:t>
              </a:r>
              <a:r>
                <a:rPr lang="en-US" dirty="0" err="1" smtClean="0">
                  <a:solidFill>
                    <a:srgbClr val="000090"/>
                  </a:solidFill>
                  <a:latin typeface="Comic Sans MS" charset="0"/>
                </a:rPr>
                <a:t>alımı</a:t>
              </a:r>
              <a:endParaRPr lang="en-US" dirty="0" smtClean="0">
                <a:solidFill>
                  <a:srgbClr val="000090"/>
                </a:solidFill>
                <a:latin typeface="Comic Sans MS" charset="0"/>
              </a:endParaRPr>
            </a:p>
            <a:p>
              <a:pPr algn="ctr" eaLnBrk="1" hangingPunct="1">
                <a:lnSpc>
                  <a:spcPct val="120000"/>
                </a:lnSpc>
                <a:defRPr/>
              </a:pPr>
              <a:endParaRPr lang="en-US" dirty="0" smtClean="0">
                <a:solidFill>
                  <a:srgbClr val="000090"/>
                </a:solidFill>
                <a:latin typeface="Comic Sans MS" charset="0"/>
              </a:endParaRP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dirty="0" smtClean="0">
                  <a:solidFill>
                    <a:srgbClr val="000090"/>
                  </a:solidFill>
                  <a:latin typeface="Comic Sans MS" charset="0"/>
                </a:rPr>
                <a:t>(</a:t>
              </a:r>
              <a:r>
                <a:rPr lang="en-US" dirty="0">
                  <a:solidFill>
                    <a:srgbClr val="000090"/>
                  </a:solidFill>
                  <a:latin typeface="Comic Sans MS" charset="0"/>
                </a:rPr>
                <a:t>n=10,154)</a:t>
              </a:r>
            </a:p>
          </p:txBody>
        </p:sp>
        <p:sp>
          <p:nvSpPr>
            <p:cNvPr id="19" name="TextBox 28"/>
            <p:cNvSpPr txBox="1">
              <a:spLocks noChangeArrowheads="1"/>
            </p:cNvSpPr>
            <p:nvPr/>
          </p:nvSpPr>
          <p:spPr bwMode="auto">
            <a:xfrm>
              <a:off x="870843" y="4972467"/>
              <a:ext cx="3021568" cy="83058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Comic Sans MS" charset="0"/>
                  <a:cs typeface="Comic Sans MS" charset="0"/>
                </a:rPr>
                <a:t>RR 0.88 (0.77-1.02)</a:t>
              </a:r>
            </a:p>
          </p:txBody>
        </p: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flipH="1">
              <a:off x="2301947" y="4296272"/>
              <a:ext cx="0" cy="49549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2" name="TextBox 28"/>
            <p:cNvSpPr txBox="1">
              <a:spLocks noChangeArrowheads="1"/>
            </p:cNvSpPr>
            <p:nvPr/>
          </p:nvSpPr>
          <p:spPr bwMode="auto">
            <a:xfrm>
              <a:off x="5396051" y="4972467"/>
              <a:ext cx="3021568" cy="83058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rgbClr val="FF0000"/>
                  </a:solidFill>
                  <a:latin typeface="Comic Sans MS" charset="0"/>
                  <a:cs typeface="Comic Sans MS" charset="0"/>
                </a:rPr>
                <a:t>RR 0.73 (0.61-0.87)</a:t>
              </a:r>
            </a:p>
          </p:txBody>
        </p: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flipH="1">
              <a:off x="6797617" y="4296272"/>
              <a:ext cx="0" cy="4970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lg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20374" y="5892130"/>
            <a:ext cx="8171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Comic Sans MS" charset="0"/>
              </a:rPr>
              <a:t>Yüksek</a:t>
            </a:r>
            <a:r>
              <a:rPr lang="en-US" b="1" dirty="0" smtClean="0">
                <a:solidFill>
                  <a:srgbClr val="FF0000"/>
                </a:solidFill>
                <a:latin typeface="Comic Sans MS" charset="0"/>
              </a:rPr>
              <a:t> risk </a:t>
            </a:r>
            <a:r>
              <a:rPr lang="en-US" b="1" dirty="0">
                <a:solidFill>
                  <a:srgbClr val="FF0000"/>
                </a:solidFill>
                <a:latin typeface="Comic Sans MS" charset="0"/>
              </a:rPr>
              <a:t>+ </a:t>
            </a:r>
            <a:r>
              <a:rPr lang="en-US" b="1" dirty="0" err="1" smtClean="0">
                <a:solidFill>
                  <a:srgbClr val="FF0000"/>
                </a:solidFill>
                <a:latin typeface="Comic Sans MS" charset="0"/>
              </a:rPr>
              <a:t>Düşük</a:t>
            </a:r>
            <a:r>
              <a:rPr lang="en-US" b="1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charset="0"/>
              </a:rPr>
              <a:t>kalsiyum</a:t>
            </a:r>
            <a:r>
              <a:rPr lang="en-US" b="1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charset="0"/>
              </a:rPr>
              <a:t>- RR 0.22 (0.12-0.42)</a:t>
            </a:r>
          </a:p>
        </p:txBody>
      </p:sp>
    </p:spTree>
    <p:extLst>
      <p:ext uri="{BB962C8B-B14F-4D97-AF65-F5344CB8AC3E}">
        <p14:creationId xmlns:p14="http://schemas.microsoft.com/office/powerpoint/2010/main" val="1147804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ran Resmi 2016-11-08 10.2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35"/>
            <a:ext cx="9144000" cy="661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7926" y="2776429"/>
            <a:ext cx="5625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Düşük</a:t>
            </a:r>
            <a:r>
              <a:rPr lang="en-US" sz="3200" dirty="0" smtClean="0"/>
              <a:t> </a:t>
            </a:r>
            <a:r>
              <a:rPr lang="en-US" sz="3200" dirty="0" err="1" smtClean="0"/>
              <a:t>alım</a:t>
            </a:r>
            <a:r>
              <a:rPr lang="en-US" sz="3200" dirty="0" smtClean="0"/>
              <a:t> </a:t>
            </a:r>
            <a:r>
              <a:rPr lang="en-US" sz="3200" dirty="0" err="1" smtClean="0"/>
              <a:t>bölgelerinde</a:t>
            </a:r>
            <a:r>
              <a:rPr lang="en-US" sz="3200" dirty="0" smtClean="0"/>
              <a:t> 1500-2000 mg/</a:t>
            </a:r>
            <a:r>
              <a:rPr lang="en-US" sz="3200" dirty="0" err="1" smtClean="0"/>
              <a:t>gün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önerilmekte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415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kran Resmi 2016-11-08 23.37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47" r="-22047"/>
          <a:stretch>
            <a:fillRect/>
          </a:stretch>
        </p:blipFill>
        <p:spPr>
          <a:xfrm>
            <a:off x="309537" y="433510"/>
            <a:ext cx="8638809" cy="2785966"/>
          </a:xfrm>
        </p:spPr>
      </p:pic>
      <p:pic>
        <p:nvPicPr>
          <p:cNvPr id="6" name="Picture 5" descr="Ekran Resmi 2016-11-08 23.38.4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 b="24721"/>
          <a:stretch/>
        </p:blipFill>
        <p:spPr>
          <a:xfrm>
            <a:off x="406703" y="5141957"/>
            <a:ext cx="8191500" cy="915630"/>
          </a:xfrm>
          <a:prstGeom prst="rect">
            <a:avLst/>
          </a:prstGeom>
        </p:spPr>
      </p:pic>
      <p:pic>
        <p:nvPicPr>
          <p:cNvPr id="8" name="Picture 7" descr="Ekran Resmi 2016-11-08 23.40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1" y="3541757"/>
            <a:ext cx="8331200" cy="160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12487" y="5700539"/>
            <a:ext cx="694014" cy="35704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500"/>
            <a:ext cx="8229600" cy="890749"/>
          </a:xfrm>
        </p:spPr>
        <p:txBody>
          <a:bodyPr/>
          <a:lstStyle/>
          <a:p>
            <a:r>
              <a:rPr lang="en-US" dirty="0" err="1" smtClean="0"/>
              <a:t>Güneş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D </a:t>
            </a:r>
            <a:r>
              <a:rPr lang="en-US" dirty="0" err="1" smtClean="0"/>
              <a:t>vitamini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779" y="1854202"/>
            <a:ext cx="5065889" cy="356446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Güneşli</a:t>
            </a:r>
            <a:r>
              <a:rPr lang="en-US" dirty="0" smtClean="0"/>
              <a:t> </a:t>
            </a:r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err="1" smtClean="0"/>
              <a:t>koruyucu</a:t>
            </a:r>
            <a:r>
              <a:rPr lang="en-US" dirty="0" smtClean="0"/>
              <a:t> </a:t>
            </a:r>
            <a:r>
              <a:rPr lang="en-US" dirty="0" err="1" smtClean="0"/>
              <a:t>olmayabilir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Kış</a:t>
            </a:r>
            <a:r>
              <a:rPr lang="en-US" dirty="0" smtClean="0"/>
              <a:t> </a:t>
            </a:r>
            <a:r>
              <a:rPr lang="en-US" dirty="0" err="1" smtClean="0"/>
              <a:t>ayları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Enlem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545" y="2216858"/>
            <a:ext cx="3046589" cy="30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1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584"/>
            <a:ext cx="8229600" cy="945054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Gıdalarda</a:t>
            </a:r>
            <a:r>
              <a:rPr lang="en-US" sz="3600" dirty="0" smtClean="0"/>
              <a:t> </a:t>
            </a:r>
            <a:r>
              <a:rPr lang="en-US" sz="3600" dirty="0" err="1" smtClean="0"/>
              <a:t>kalsiyum</a:t>
            </a:r>
            <a:r>
              <a:rPr lang="en-US" sz="3600" dirty="0" smtClean="0"/>
              <a:t> </a:t>
            </a:r>
            <a:r>
              <a:rPr lang="en-US" sz="3600" dirty="0" err="1" smtClean="0"/>
              <a:t>miktarları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996513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696221"/>
                <a:gridCol w="35333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Örnek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bardak</a:t>
                      </a:r>
                      <a:r>
                        <a:rPr lang="en-US" dirty="0" smtClean="0"/>
                        <a:t> (240 ml) </a:t>
                      </a:r>
                      <a:r>
                        <a:rPr lang="en-US" dirty="0" err="1" smtClean="0"/>
                        <a:t>süt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250-300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kase</a:t>
                      </a:r>
                      <a:r>
                        <a:rPr lang="en-US" dirty="0" smtClean="0"/>
                        <a:t> (200 g) </a:t>
                      </a:r>
                      <a:r>
                        <a:rPr lang="en-US" dirty="0" err="1" smtClean="0"/>
                        <a:t>yoğurt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250-300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dilim</a:t>
                      </a:r>
                      <a:r>
                        <a:rPr lang="en-US" dirty="0" smtClean="0"/>
                        <a:t> (30 g) </a:t>
                      </a:r>
                      <a:r>
                        <a:rPr lang="en-US" dirty="0" err="1" smtClean="0"/>
                        <a:t>kaşar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peyniri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200-250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dilim</a:t>
                      </a:r>
                      <a:r>
                        <a:rPr lang="en-US" dirty="0" smtClean="0"/>
                        <a:t> (30 g) </a:t>
                      </a:r>
                      <a:r>
                        <a:rPr lang="en-US" dirty="0" err="1" smtClean="0"/>
                        <a:t>beyaz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peynir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tabak</a:t>
                      </a:r>
                      <a:r>
                        <a:rPr lang="en-US" dirty="0" smtClean="0"/>
                        <a:t> (4 </a:t>
                      </a:r>
                      <a:r>
                        <a:rPr lang="en-US" dirty="0" err="1" smtClean="0"/>
                        <a:t>yemek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kaşığı</a:t>
                      </a:r>
                      <a:r>
                        <a:rPr lang="en-US" dirty="0" smtClean="0"/>
                        <a:t>) </a:t>
                      </a:r>
                      <a:r>
                        <a:rPr lang="en-US" dirty="0" err="1" smtClean="0"/>
                        <a:t>barbunya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kase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tarhana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çorbası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150-250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87699"/>
            <a:ext cx="2617084" cy="167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510" y="4292021"/>
            <a:ext cx="2019997" cy="1866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176" y="4425752"/>
            <a:ext cx="3075625" cy="17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9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İçerik Yer Tutucusu 2"/>
          <p:cNvSpPr>
            <a:spLocks noGrp="1"/>
          </p:cNvSpPr>
          <p:nvPr>
            <p:ph idx="1"/>
          </p:nvPr>
        </p:nvSpPr>
        <p:spPr>
          <a:xfrm>
            <a:off x="457201" y="1151923"/>
            <a:ext cx="8331200" cy="44600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120000"/>
              </a:lnSpc>
              <a:buFont typeface="Arial" charset="0"/>
              <a:buNone/>
            </a:pPr>
            <a:r>
              <a:rPr lang="tr-TR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rPr>
              <a:t>Sonuç </a:t>
            </a:r>
            <a:r>
              <a:rPr lang="tr-TR" sz="36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rPr>
              <a:t>– </a:t>
            </a:r>
            <a:r>
              <a:rPr lang="tr-TR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charset="0"/>
                <a:cs typeface="MS PGothic" charset="0"/>
              </a:rPr>
              <a:t>Kalsiyum</a:t>
            </a:r>
            <a:endParaRPr lang="tr-TR" sz="3600" b="1" spc="3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MS PGothic" charset="0"/>
              <a:cs typeface="MS PGothic" charset="0"/>
            </a:endParaRPr>
          </a:p>
          <a:p>
            <a:pPr marL="0" indent="0" algn="ctr" eaLnBrk="1" hangingPunct="1">
              <a:lnSpc>
                <a:spcPct val="120000"/>
              </a:lnSpc>
              <a:buFont typeface="Arial" charset="0"/>
              <a:buNone/>
            </a:pPr>
            <a:r>
              <a:rPr lang="tr-TR" dirty="0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Yetersiz (&lt; 1000-1300 mg/gün) kalsiyum alan gebelerde, </a:t>
            </a:r>
            <a:r>
              <a:rPr lang="tr-TR" dirty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k</a:t>
            </a:r>
            <a:r>
              <a:rPr lang="tr-TR" dirty="0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alsiyum desteği (500-1000 mg) </a:t>
            </a:r>
            <a:r>
              <a:rPr lang="tr-TR" dirty="0" err="1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preeklampsi</a:t>
            </a:r>
            <a:r>
              <a:rPr lang="tr-TR" dirty="0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 riskini azaltabilir. </a:t>
            </a:r>
          </a:p>
          <a:p>
            <a:pPr marL="0" indent="0" algn="ctr" eaLnBrk="1" hangingPunct="1">
              <a:lnSpc>
                <a:spcPct val="120000"/>
              </a:lnSpc>
              <a:buFont typeface="Arial" charset="0"/>
              <a:buNone/>
            </a:pPr>
            <a:r>
              <a:rPr lang="tr-TR" dirty="0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Bu etki, diğer (</a:t>
            </a:r>
            <a:r>
              <a:rPr lang="tr-TR" dirty="0" err="1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preeklampsi</a:t>
            </a:r>
            <a:r>
              <a:rPr lang="tr-TR" dirty="0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 öyküsü, hipertansiyon, diyabet, çoğul gebelik, anormal </a:t>
            </a:r>
            <a:r>
              <a:rPr lang="tr-TR" dirty="0" err="1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uterin</a:t>
            </a:r>
            <a:r>
              <a:rPr lang="tr-TR" dirty="0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 arter </a:t>
            </a:r>
            <a:r>
              <a:rPr lang="tr-TR" dirty="0" err="1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Doppler</a:t>
            </a:r>
            <a:r>
              <a:rPr lang="tr-TR" dirty="0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, </a:t>
            </a:r>
            <a:r>
              <a:rPr lang="tr-TR" dirty="0" err="1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vd</a:t>
            </a:r>
            <a:r>
              <a:rPr lang="tr-TR" dirty="0" smtClean="0">
                <a:solidFill>
                  <a:srgbClr val="000090"/>
                </a:solidFill>
                <a:latin typeface="Helvetica" charset="0"/>
                <a:ea typeface="MS PGothic" charset="0"/>
                <a:cs typeface="MS PGothic" charset="0"/>
              </a:rPr>
              <a:t>) risk faktörleri varlığında daha belirgin gözükmektedir. </a:t>
            </a:r>
            <a:endParaRPr lang="tr-TR" dirty="0">
              <a:solidFill>
                <a:srgbClr val="000090"/>
              </a:solidFill>
              <a:latin typeface="Helvetic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9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944" y="1673774"/>
            <a:ext cx="8229600" cy="179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 </a:t>
            </a:r>
            <a:r>
              <a:rPr lang="en-US" sz="3600" dirty="0" err="1" smtClean="0"/>
              <a:t>vitaminine</a:t>
            </a:r>
            <a:r>
              <a:rPr lang="en-US" sz="3600" dirty="0" smtClean="0"/>
              <a:t> </a:t>
            </a:r>
            <a:r>
              <a:rPr lang="en-US" sz="3600" dirty="0" err="1" smtClean="0"/>
              <a:t>geri</a:t>
            </a:r>
            <a:r>
              <a:rPr lang="en-US" sz="3600" dirty="0" smtClean="0"/>
              <a:t> </a:t>
            </a:r>
            <a:r>
              <a:rPr lang="en-US" sz="3600" dirty="0" err="1" smtClean="0"/>
              <a:t>dönelim</a:t>
            </a:r>
            <a:r>
              <a:rPr lang="en-US" sz="3600" dirty="0" smtClean="0"/>
              <a:t>...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505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8049"/>
            <a:ext cx="8229600" cy="904259"/>
          </a:xfrm>
        </p:spPr>
        <p:txBody>
          <a:bodyPr/>
          <a:lstStyle/>
          <a:p>
            <a:r>
              <a:rPr lang="en-US" dirty="0" err="1" smtClean="0"/>
              <a:t>Halk</a:t>
            </a:r>
            <a:r>
              <a:rPr lang="en-US" dirty="0" smtClean="0"/>
              <a:t> </a:t>
            </a:r>
            <a:r>
              <a:rPr lang="en-US" dirty="0" err="1" smtClean="0"/>
              <a:t>sağlığı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545899"/>
            <a:ext cx="4582640" cy="2371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ebelik</a:t>
            </a:r>
            <a:r>
              <a:rPr lang="en-US" dirty="0" smtClean="0"/>
              <a:t> </a:t>
            </a:r>
            <a:r>
              <a:rPr lang="en-US" dirty="0" err="1" smtClean="0"/>
              <a:t>dönemi</a:t>
            </a:r>
            <a:r>
              <a:rPr lang="en-US" dirty="0" smtClean="0"/>
              <a:t> D </a:t>
            </a:r>
            <a:r>
              <a:rPr lang="en-US" dirty="0" err="1" smtClean="0"/>
              <a:t>vitamini</a:t>
            </a:r>
            <a:r>
              <a:rPr lang="en-US" dirty="0" smtClean="0"/>
              <a:t> </a:t>
            </a:r>
            <a:r>
              <a:rPr lang="en-US" dirty="0" err="1" smtClean="0"/>
              <a:t>eksikliğini</a:t>
            </a:r>
            <a:r>
              <a:rPr lang="en-US" dirty="0" smtClean="0"/>
              <a:t> </a:t>
            </a:r>
            <a:r>
              <a:rPr lang="en-US" dirty="0" err="1" smtClean="0"/>
              <a:t>gidermede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“</a:t>
            </a:r>
            <a:r>
              <a:rPr lang="en-US" dirty="0" err="1" smtClean="0"/>
              <a:t>fırsat</a:t>
            </a:r>
            <a:r>
              <a:rPr lang="en-US" dirty="0" smtClean="0"/>
              <a:t> </a:t>
            </a:r>
            <a:r>
              <a:rPr lang="en-US" dirty="0" err="1" smtClean="0"/>
              <a:t>penceresi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062" y="1864377"/>
            <a:ext cx="3131062" cy="3663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9841" y="5527721"/>
            <a:ext cx="3254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http://</a:t>
            </a:r>
            <a:r>
              <a:rPr lang="en-US" sz="1200" dirty="0" err="1"/>
              <a:t>advancingyourhealth.org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698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509"/>
            <a:ext cx="8229600" cy="90425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Maternal serum D </a:t>
            </a:r>
            <a:r>
              <a:rPr lang="en-US" sz="4000" dirty="0" err="1" smtClean="0">
                <a:solidFill>
                  <a:srgbClr val="FF0000"/>
                </a:solidFill>
              </a:rPr>
              <a:t>vitamini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 descr="Ekran Resmi 2017-04-26 12.0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8" y="1675588"/>
            <a:ext cx="8457102" cy="4592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1469" y="4593393"/>
            <a:ext cx="1553839" cy="35125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9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719"/>
            <a:ext cx="8229600" cy="85021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Ciddi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etki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Ekran Resmi 2017-04-26 12.06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8" y="2022554"/>
            <a:ext cx="8606912" cy="3975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1932" y="2049574"/>
            <a:ext cx="1824071" cy="4593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0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7156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Sonuç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olarak</a:t>
            </a:r>
            <a:r>
              <a:rPr lang="en-US" dirty="0" smtClean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7290"/>
            <a:ext cx="8229600" cy="2993191"/>
          </a:xfrm>
        </p:spPr>
        <p:txBody>
          <a:bodyPr/>
          <a:lstStyle/>
          <a:p>
            <a:r>
              <a:rPr lang="en-US" dirty="0" err="1" smtClean="0"/>
              <a:t>Halk</a:t>
            </a:r>
            <a:r>
              <a:rPr lang="en-US" dirty="0" smtClean="0"/>
              <a:t> </a:t>
            </a:r>
            <a:r>
              <a:rPr lang="en-US" dirty="0" err="1" smtClean="0"/>
              <a:t>sağlığı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gebelikte</a:t>
            </a:r>
            <a:r>
              <a:rPr lang="en-US" dirty="0" smtClean="0"/>
              <a:t> D </a:t>
            </a:r>
            <a:r>
              <a:rPr lang="en-US" dirty="0" err="1" smtClean="0"/>
              <a:t>vitamini</a:t>
            </a:r>
            <a:r>
              <a:rPr lang="en-US" dirty="0" smtClean="0"/>
              <a:t> </a:t>
            </a:r>
            <a:r>
              <a:rPr lang="en-US" dirty="0" err="1" smtClean="0"/>
              <a:t>desteği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fırsat</a:t>
            </a:r>
            <a:r>
              <a:rPr lang="en-US" dirty="0" smtClean="0"/>
              <a:t> </a:t>
            </a:r>
            <a:r>
              <a:rPr lang="en-US" dirty="0" err="1" smtClean="0"/>
              <a:t>penceresi</a:t>
            </a:r>
            <a:endParaRPr lang="en-US" dirty="0" smtClean="0"/>
          </a:p>
          <a:p>
            <a:r>
              <a:rPr lang="en-US" dirty="0" smtClean="0"/>
              <a:t>D </a:t>
            </a:r>
            <a:r>
              <a:rPr lang="en-US" dirty="0" err="1" smtClean="0"/>
              <a:t>vitamini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PTD </a:t>
            </a:r>
            <a:r>
              <a:rPr lang="en-US" dirty="0" err="1" smtClean="0"/>
              <a:t>ve</a:t>
            </a:r>
            <a:r>
              <a:rPr lang="en-US" dirty="0" smtClean="0"/>
              <a:t> DDA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komplikasyonlar</a:t>
            </a:r>
            <a:r>
              <a:rPr lang="en-US" dirty="0" smtClean="0"/>
              <a:t> </a:t>
            </a:r>
            <a:r>
              <a:rPr lang="en-US" dirty="0" err="1" smtClean="0"/>
              <a:t>azalabilir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(</a:t>
            </a:r>
            <a:r>
              <a:rPr lang="en-US" dirty="0" err="1" smtClean="0"/>
              <a:t>kanıt</a:t>
            </a:r>
            <a:r>
              <a:rPr lang="en-US" dirty="0" smtClean="0"/>
              <a:t> </a:t>
            </a:r>
            <a:r>
              <a:rPr lang="en-US" dirty="0" err="1" smtClean="0"/>
              <a:t>düzeyi</a:t>
            </a:r>
            <a:r>
              <a:rPr lang="en-US" dirty="0" smtClean="0"/>
              <a:t>: </a:t>
            </a:r>
            <a:r>
              <a:rPr lang="en-US" dirty="0" err="1" smtClean="0"/>
              <a:t>düşük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8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316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Sonuç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olarak</a:t>
            </a:r>
            <a:r>
              <a:rPr lang="en-US" dirty="0" smtClean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8350"/>
            <a:ext cx="8229600" cy="2979681"/>
          </a:xfrm>
        </p:spPr>
        <p:txBody>
          <a:bodyPr/>
          <a:lstStyle/>
          <a:p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D </a:t>
            </a:r>
            <a:r>
              <a:rPr lang="en-US" dirty="0" err="1" smtClean="0"/>
              <a:t>vitamini</a:t>
            </a:r>
            <a:r>
              <a:rPr lang="en-US" dirty="0" smtClean="0"/>
              <a:t> + </a:t>
            </a:r>
            <a:r>
              <a:rPr lang="en-US" dirty="0" err="1" smtClean="0"/>
              <a:t>kalsiyum</a:t>
            </a:r>
            <a:r>
              <a:rPr lang="en-US" dirty="0" smtClean="0"/>
              <a:t> </a:t>
            </a:r>
            <a:r>
              <a:rPr lang="en-US" dirty="0" err="1" smtClean="0"/>
              <a:t>kombine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önerilmemeli</a:t>
            </a:r>
            <a:endParaRPr lang="en-US" dirty="0" smtClean="0"/>
          </a:p>
          <a:p>
            <a:r>
              <a:rPr lang="en-US" dirty="0" smtClean="0"/>
              <a:t>PE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riskli</a:t>
            </a:r>
            <a:r>
              <a:rPr lang="en-US" dirty="0" smtClean="0"/>
              <a:t> </a:t>
            </a:r>
            <a:r>
              <a:rPr lang="en-US" dirty="0" err="1" smtClean="0"/>
              <a:t>gebeliklerde</a:t>
            </a:r>
            <a:r>
              <a:rPr lang="en-US" dirty="0" smtClean="0"/>
              <a:t> (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doz</a:t>
            </a:r>
            <a:r>
              <a:rPr lang="en-US" dirty="0" smtClean="0"/>
              <a:t> aspirin </a:t>
            </a:r>
            <a:r>
              <a:rPr lang="en-US" dirty="0" err="1" smtClean="0"/>
              <a:t>tedavisine</a:t>
            </a:r>
            <a:r>
              <a:rPr lang="en-US" dirty="0" smtClean="0"/>
              <a:t>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) </a:t>
            </a:r>
            <a:r>
              <a:rPr lang="en-US" dirty="0" err="1" smtClean="0"/>
              <a:t>kalsiyum</a:t>
            </a:r>
            <a:r>
              <a:rPr lang="en-US" dirty="0" smtClean="0"/>
              <a:t> </a:t>
            </a:r>
            <a:r>
              <a:rPr lang="en-US" dirty="0" err="1" smtClean="0"/>
              <a:t>alımının</a:t>
            </a:r>
            <a:r>
              <a:rPr lang="en-US" dirty="0" smtClean="0"/>
              <a:t> </a:t>
            </a:r>
            <a:r>
              <a:rPr lang="en-US" dirty="0" err="1" smtClean="0"/>
              <a:t>artırılması</a:t>
            </a:r>
            <a:r>
              <a:rPr lang="en-US" dirty="0" smtClean="0"/>
              <a:t> </a:t>
            </a:r>
            <a:r>
              <a:rPr lang="en-US" dirty="0" err="1" smtClean="0"/>
              <a:t>önerilmeli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6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915" y="4829644"/>
            <a:ext cx="8271558" cy="1675165"/>
          </a:xfrm>
          <a:solidFill>
            <a:schemeClr val="dk1">
              <a:alpha val="3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tr-TR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Hayat "</a:t>
            </a:r>
            <a:r>
              <a:rPr lang="tr-TR" sz="28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gemi"mi</a:t>
            </a:r>
            <a:r>
              <a:rPr lang="tr-TR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bilmiyorum; "gemicilik" olduğu </a:t>
            </a:r>
            <a:r>
              <a:rPr lang="tr-TR" sz="28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gerçektir</a:t>
            </a:r>
            <a:r>
              <a:rPr lang="tr-TR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Yaşandıkça ve akılda tutuldukça daha iyi seyrüsefer </a:t>
            </a:r>
            <a:r>
              <a:rPr lang="tr-TR" sz="28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ederiz</a:t>
            </a:r>
            <a:r>
              <a:rPr lang="tr-TR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28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tr-TR" sz="2800" b="1" i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İlber</a:t>
            </a:r>
            <a:r>
              <a:rPr lang="tr-TR" sz="28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Ortaylı)</a:t>
            </a:r>
            <a:endParaRPr lang="en-US" sz="28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0737" y="38240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9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360"/>
            <a:ext cx="8229600" cy="931279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Isparta</a:t>
            </a:r>
            <a:r>
              <a:rPr lang="en-US" sz="4000" dirty="0" smtClean="0"/>
              <a:t> </a:t>
            </a:r>
            <a:r>
              <a:rPr lang="en-US" sz="4000" dirty="0" err="1" smtClean="0"/>
              <a:t>örneği</a:t>
            </a:r>
            <a:r>
              <a:rPr lang="en-US" sz="4000" dirty="0" smtClean="0"/>
              <a:t>...</a:t>
            </a:r>
            <a:endParaRPr lang="en-US" sz="4000" dirty="0"/>
          </a:p>
        </p:txBody>
      </p:sp>
      <p:pic>
        <p:nvPicPr>
          <p:cNvPr id="4" name="Picture 3" descr="Ekran Resmi 2017-04-17 10.48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7" y="1583928"/>
            <a:ext cx="8113273" cy="4225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5957" y="5857860"/>
            <a:ext cx="495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http://</a:t>
            </a:r>
            <a:r>
              <a:rPr lang="en-US" dirty="0" err="1" smtClean="0"/>
              <a:t>www.gnssolar.com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3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7-04-17 10.55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6892" b="5502"/>
          <a:stretch/>
        </p:blipFill>
        <p:spPr>
          <a:xfrm>
            <a:off x="746365" y="2803370"/>
            <a:ext cx="7669600" cy="2312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326" y="1053778"/>
            <a:ext cx="6728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 err="1" smtClean="0"/>
              <a:t>Isparta’da</a:t>
            </a:r>
            <a:r>
              <a:rPr lang="en-US" sz="2800" dirty="0" smtClean="0"/>
              <a:t> </a:t>
            </a:r>
            <a:r>
              <a:rPr lang="en-US" sz="2800" dirty="0" err="1" smtClean="0"/>
              <a:t>hastane</a:t>
            </a:r>
            <a:r>
              <a:rPr lang="en-US" sz="2800" dirty="0" smtClean="0"/>
              <a:t> </a:t>
            </a:r>
            <a:r>
              <a:rPr lang="en-US" sz="2800" dirty="0" err="1" smtClean="0"/>
              <a:t>verisi</a:t>
            </a:r>
            <a:endParaRPr lang="en-US" sz="2800" dirty="0" smtClean="0"/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/>
              <a:t>8900 </a:t>
            </a:r>
            <a:r>
              <a:rPr lang="en-US" sz="2800" dirty="0" err="1" smtClean="0"/>
              <a:t>kadın</a:t>
            </a:r>
            <a:endParaRPr lang="en-US" sz="2800" dirty="0" smtClean="0"/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/>
              <a:t>&lt; 20 </a:t>
            </a:r>
            <a:r>
              <a:rPr lang="en-US" sz="2800" dirty="0" err="1" smtClean="0"/>
              <a:t>ng</a:t>
            </a:r>
            <a:r>
              <a:rPr lang="en-US" sz="2800" dirty="0" smtClean="0"/>
              <a:t>/mL:  %75</a:t>
            </a:r>
          </a:p>
          <a:p>
            <a:endParaRPr lang="en-US" sz="2400" dirty="0"/>
          </a:p>
        </p:txBody>
      </p:sp>
      <p:pic>
        <p:nvPicPr>
          <p:cNvPr id="7" name="Picture 6" descr="Ekran Resmi 2017-04-17 10.58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1"/>
          <a:stretch/>
        </p:blipFill>
        <p:spPr>
          <a:xfrm>
            <a:off x="746365" y="5571059"/>
            <a:ext cx="7378600" cy="6493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20981" y="4611301"/>
            <a:ext cx="905279" cy="58092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5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61769"/>
            <a:ext cx="7620000" cy="406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923599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Cevap</a:t>
            </a:r>
            <a:r>
              <a:rPr lang="en-US" sz="2800" dirty="0" smtClean="0"/>
              <a:t> </a:t>
            </a:r>
            <a:r>
              <a:rPr lang="en-US" sz="2800" dirty="0" err="1" smtClean="0"/>
              <a:t>bekleyen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çok</a:t>
            </a:r>
            <a:r>
              <a:rPr lang="en-US" sz="2800" dirty="0" smtClean="0"/>
              <a:t> </a:t>
            </a:r>
            <a:r>
              <a:rPr lang="en-US" sz="2800" dirty="0" err="1" smtClean="0"/>
              <a:t>soru</a:t>
            </a:r>
            <a:r>
              <a:rPr lang="en-US" sz="2800" dirty="0" smtClean="0"/>
              <a:t> </a:t>
            </a:r>
            <a:r>
              <a:rPr lang="en-US" sz="2800" dirty="0" err="1" smtClean="0"/>
              <a:t>var</a:t>
            </a:r>
            <a:r>
              <a:rPr lang="en-US" sz="2800" dirty="0" smtClean="0"/>
              <a:t>, </a:t>
            </a:r>
            <a:r>
              <a:rPr lang="en-US" sz="2800" dirty="0" err="1" smtClean="0"/>
              <a:t>ancak</a:t>
            </a:r>
            <a:r>
              <a:rPr lang="en-US" sz="2800" dirty="0" smtClean="0"/>
              <a:t>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957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508"/>
            <a:ext cx="8229600" cy="845411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Asıl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evap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bekleyen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soru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6133"/>
            <a:ext cx="8229600" cy="22518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Gebelikte</a:t>
            </a:r>
            <a:r>
              <a:rPr lang="en-US" dirty="0" smtClean="0"/>
              <a:t>,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başına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kalsiyum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beraber</a:t>
            </a:r>
            <a:r>
              <a:rPr lang="en-US" dirty="0" smtClean="0"/>
              <a:t> oral D </a:t>
            </a:r>
            <a:r>
              <a:rPr lang="en-US" dirty="0" err="1" smtClean="0"/>
              <a:t>vitamini</a:t>
            </a:r>
            <a:r>
              <a:rPr lang="en-US" dirty="0" smtClean="0"/>
              <a:t> </a:t>
            </a:r>
            <a:r>
              <a:rPr lang="en-US" dirty="0" err="1" smtClean="0"/>
              <a:t>takviyesi</a:t>
            </a:r>
            <a:r>
              <a:rPr lang="en-US" dirty="0" smtClean="0"/>
              <a:t> </a:t>
            </a:r>
            <a:r>
              <a:rPr lang="en-US" dirty="0" err="1" smtClean="0"/>
              <a:t>anne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bebek</a:t>
            </a:r>
            <a:r>
              <a:rPr lang="en-US" dirty="0" smtClean="0"/>
              <a:t> </a:t>
            </a:r>
            <a:r>
              <a:rPr lang="en-US" dirty="0" err="1" smtClean="0"/>
              <a:t>sonuçlarını</a:t>
            </a:r>
            <a:r>
              <a:rPr lang="en-US" dirty="0" smtClean="0"/>
              <a:t> </a:t>
            </a:r>
            <a:r>
              <a:rPr lang="en-US" dirty="0" err="1" smtClean="0"/>
              <a:t>iyileştirir</a:t>
            </a:r>
            <a:r>
              <a:rPr lang="en-US" dirty="0" smtClean="0"/>
              <a:t> mi?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ran Resmi 2017-04-17 10.2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550334"/>
            <a:ext cx="8325557" cy="4601921"/>
          </a:xfrm>
          <a:prstGeom prst="rect">
            <a:avLst/>
          </a:prstGeom>
        </p:spPr>
      </p:pic>
      <p:pic>
        <p:nvPicPr>
          <p:cNvPr id="5" name="Picture 4" descr="Ekran Resmi 2017-04-17 10.23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2" y="5531556"/>
            <a:ext cx="8466668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883356"/>
            <a:ext cx="7488297" cy="44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858</Words>
  <Application>Microsoft Macintosh PowerPoint</Application>
  <PresentationFormat>On-screen Show (4:3)</PresentationFormat>
  <Paragraphs>132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Gebelikte kalsiyum ve D vitamini</vt:lpstr>
      <vt:lpstr>Gebelerde D vitamini eksikliği  (&lt; 30nmol/L)</vt:lpstr>
      <vt:lpstr>Güneş ve D vitamini</vt:lpstr>
      <vt:lpstr>Isparta örneği...</vt:lpstr>
      <vt:lpstr>PowerPoint Presentation</vt:lpstr>
      <vt:lpstr>PowerPoint Presentation</vt:lpstr>
      <vt:lpstr>Asıl cevap bekleyen soru:</vt:lpstr>
      <vt:lpstr>PowerPoint Presentation</vt:lpstr>
      <vt:lpstr>PowerPoint Presentation</vt:lpstr>
      <vt:lpstr>D vitamini ve preterm doğum</vt:lpstr>
      <vt:lpstr>D vitamini ve preeklampsi</vt:lpstr>
      <vt:lpstr>D vitamini ve düşük doğum ağırlığı</vt:lpstr>
      <vt:lpstr>D vitamini ve GDM</vt:lpstr>
      <vt:lpstr>D vitamini ve sezaryen</vt:lpstr>
      <vt:lpstr>D vitamini ve ölü doğum</vt:lpstr>
      <vt:lpstr>D vitamini ve yenidoğan ölümü</vt:lpstr>
      <vt:lpstr>D vitamini ve doğum ağırlığı</vt:lpstr>
      <vt:lpstr>D vitamini ve yenidoğan baş çevresi</vt:lpstr>
      <vt:lpstr>PowerPoint Presentation</vt:lpstr>
      <vt:lpstr>D vitamini + Kalsiyum bir arada...</vt:lpstr>
      <vt:lpstr>(D vitamini + Ca) ve preeklampsi</vt:lpstr>
      <vt:lpstr>(D vitamini + Ca) ve PTD</vt:lpstr>
      <vt:lpstr>Tüm gebelere D vitamini + Ca</vt:lpstr>
      <vt:lpstr>Kalsiyum ve preeklampsi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Gıdalarda kalsiyum miktarları</vt:lpstr>
      <vt:lpstr>PowerPoint Presentation</vt:lpstr>
      <vt:lpstr>PowerPoint Presentation</vt:lpstr>
      <vt:lpstr>Halk sağlığı açısından...</vt:lpstr>
      <vt:lpstr>Maternal serum D vitamini </vt:lpstr>
      <vt:lpstr>Ciddi yan etki</vt:lpstr>
      <vt:lpstr>Sonuç olarak...</vt:lpstr>
      <vt:lpstr>Sonuç olarak...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Gebelikte kalsiyum ve D vitamini</dc:title>
  <dc:creator>comment</dc:creator>
  <cp:lastModifiedBy>comment</cp:lastModifiedBy>
  <cp:revision>43</cp:revision>
  <dcterms:created xsi:type="dcterms:W3CDTF">2017-04-17T07:11:40Z</dcterms:created>
  <dcterms:modified xsi:type="dcterms:W3CDTF">2017-05-17T21:51:23Z</dcterms:modified>
</cp:coreProperties>
</file>