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4027" r:id="rId1"/>
  </p:sldMasterIdLst>
  <p:notesMasterIdLst>
    <p:notesMasterId r:id="rId30"/>
  </p:notesMasterIdLst>
  <p:sldIdLst>
    <p:sldId id="257" r:id="rId2"/>
    <p:sldId id="258" r:id="rId3"/>
    <p:sldId id="259" r:id="rId4"/>
    <p:sldId id="260" r:id="rId5"/>
    <p:sldId id="284" r:id="rId6"/>
    <p:sldId id="293" r:id="rId7"/>
    <p:sldId id="289" r:id="rId8"/>
    <p:sldId id="295" r:id="rId9"/>
    <p:sldId id="296" r:id="rId10"/>
    <p:sldId id="266" r:id="rId11"/>
    <p:sldId id="291" r:id="rId12"/>
    <p:sldId id="267" r:id="rId13"/>
    <p:sldId id="294" r:id="rId14"/>
    <p:sldId id="268" r:id="rId15"/>
    <p:sldId id="270" r:id="rId16"/>
    <p:sldId id="271" r:id="rId17"/>
    <p:sldId id="272" r:id="rId18"/>
    <p:sldId id="273" r:id="rId19"/>
    <p:sldId id="297" r:id="rId20"/>
    <p:sldId id="274" r:id="rId21"/>
    <p:sldId id="275" r:id="rId22"/>
    <p:sldId id="285" r:id="rId23"/>
    <p:sldId id="288" r:id="rId24"/>
    <p:sldId id="278" r:id="rId25"/>
    <p:sldId id="298" r:id="rId26"/>
    <p:sldId id="286" r:id="rId27"/>
    <p:sldId id="287" r:id="rId28"/>
    <p:sldId id="281" r:id="rId29"/>
  </p:sldIdLst>
  <p:sldSz cx="12192000" cy="6858000"/>
  <p:notesSz cx="6807200" cy="9939338"/>
  <p:defaultTextStyle>
    <a:lvl1pPr algn="ctr">
      <a:defRPr>
        <a:latin typeface="+mn-lt"/>
        <a:ea typeface="+mn-ea"/>
        <a:cs typeface="+mn-cs"/>
        <a:sym typeface="Helvetica"/>
      </a:defRPr>
    </a:lvl1pPr>
    <a:lvl2pPr algn="ctr">
      <a:defRPr>
        <a:latin typeface="+mn-lt"/>
        <a:ea typeface="+mn-ea"/>
        <a:cs typeface="+mn-cs"/>
        <a:sym typeface="Helvetica"/>
      </a:defRPr>
    </a:lvl2pPr>
    <a:lvl3pPr algn="ctr">
      <a:defRPr>
        <a:latin typeface="+mn-lt"/>
        <a:ea typeface="+mn-ea"/>
        <a:cs typeface="+mn-cs"/>
        <a:sym typeface="Helvetica"/>
      </a:defRPr>
    </a:lvl3pPr>
    <a:lvl4pPr algn="ctr">
      <a:defRPr>
        <a:latin typeface="+mn-lt"/>
        <a:ea typeface="+mn-ea"/>
        <a:cs typeface="+mn-cs"/>
        <a:sym typeface="Helvetica"/>
      </a:defRPr>
    </a:lvl4pPr>
    <a:lvl5pPr algn="ctr">
      <a:defRPr>
        <a:latin typeface="+mn-lt"/>
        <a:ea typeface="+mn-ea"/>
        <a:cs typeface="+mn-cs"/>
        <a:sym typeface="Helvetica"/>
      </a:defRPr>
    </a:lvl5pPr>
    <a:lvl6pPr algn="ctr">
      <a:defRPr>
        <a:latin typeface="+mn-lt"/>
        <a:ea typeface="+mn-ea"/>
        <a:cs typeface="+mn-cs"/>
        <a:sym typeface="Helvetica"/>
      </a:defRPr>
    </a:lvl6pPr>
    <a:lvl7pPr algn="ctr">
      <a:defRPr>
        <a:latin typeface="+mn-lt"/>
        <a:ea typeface="+mn-ea"/>
        <a:cs typeface="+mn-cs"/>
        <a:sym typeface="Helvetica"/>
      </a:defRPr>
    </a:lvl7pPr>
    <a:lvl8pPr algn="ctr">
      <a:defRPr>
        <a:latin typeface="+mn-lt"/>
        <a:ea typeface="+mn-ea"/>
        <a:cs typeface="+mn-cs"/>
        <a:sym typeface="Helvetica"/>
      </a:defRPr>
    </a:lvl8pPr>
    <a:lvl9pPr algn="ctr">
      <a:defRPr>
        <a:latin typeface="+mn-lt"/>
        <a:ea typeface="+mn-ea"/>
        <a:cs typeface="+mn-cs"/>
        <a:sym typeface="Helvetica"/>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solidFill>
        </a:fill>
      </a:tcStyle>
    </a:band2H>
    <a:firstCol>
      <a:tcTxStyle b="on" i="on">
        <a:fontRef idx="minor">
          <a:srgbClr val="000000"/>
        </a:fontRef>
        <a:srgbClr val="000000"/>
      </a:tcTxStyle>
      <a:tcStyle>
        <a:tcBdr>
          <a:left>
            <a:ln w="11430" cap="flat">
              <a:solidFill>
                <a:srgbClr val="45A5ED"/>
              </a:solidFill>
              <a:prstDash val="solid"/>
              <a:bevel/>
            </a:ln>
          </a:left>
          <a:right>
            <a:ln w="11430" cap="flat">
              <a:solidFill>
                <a:srgbClr val="45A5ED"/>
              </a:solidFill>
              <a:prstDash val="solid"/>
              <a:bevel/>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n" i="on">
        <a:fontRef idx="minor">
          <a:srgbClr val="000000"/>
        </a:fontRef>
        <a:srgbClr val="000000"/>
      </a:tcTxStyle>
      <a:tcStyle>
        <a:tcBdr>
          <a:left>
            <a:ln w="12700" cap="flat">
              <a:noFill/>
              <a:miter lim="400000"/>
            </a:ln>
          </a:left>
          <a:right>
            <a:ln w="12700" cap="flat">
              <a:noFill/>
              <a:miter lim="400000"/>
            </a:ln>
          </a:right>
          <a:top>
            <a:ln w="50800" cap="flat">
              <a:solidFill>
                <a:srgbClr val="45A5ED"/>
              </a:solidFill>
              <a:prstDash val="solid"/>
              <a:bevel/>
            </a:ln>
          </a:top>
          <a:bottom>
            <a:ln w="11430" cap="flat">
              <a:solidFill>
                <a:srgbClr val="45A5ED"/>
              </a:solidFill>
              <a:prstDash val="solid"/>
              <a:bevel/>
            </a:ln>
          </a:bottom>
          <a:insideH>
            <a:ln w="12700" cap="flat">
              <a:noFill/>
              <a:miter lim="400000"/>
            </a:ln>
          </a:insideH>
          <a:insideV>
            <a:ln w="12700" cap="flat">
              <a:noFill/>
              <a:miter lim="400000"/>
            </a:ln>
          </a:insideV>
        </a:tcBdr>
        <a:fill>
          <a:noFill/>
        </a:fill>
      </a:tcStyle>
    </a:lastRow>
    <a:firstRow>
      <a:tcTxStyle b="on" i="on">
        <a:fontRef idx="minor">
          <a:srgbClr val="FFFFFF"/>
        </a:fontRef>
        <a:srgbClr val="FFFFFF"/>
      </a:tcTxStyle>
      <a:tcStyle>
        <a:tcBdr>
          <a:left>
            <a:ln w="12700" cap="flat">
              <a:noFill/>
              <a:miter lim="400000"/>
            </a:ln>
          </a:left>
          <a:right>
            <a:ln w="12700" cap="flat">
              <a:noFill/>
              <a:miter lim="400000"/>
            </a:ln>
          </a:right>
          <a:top>
            <a:ln w="11430" cap="flat">
              <a:solidFill>
                <a:srgbClr val="45A5ED"/>
              </a:solidFill>
              <a:prstDash val="solid"/>
              <a:bevel/>
            </a:ln>
          </a:top>
          <a:bottom>
            <a:ln w="11430" cap="flat">
              <a:solidFill>
                <a:srgbClr val="45A5ED"/>
              </a:solidFill>
              <a:prstDash val="solid"/>
              <a:bevel/>
            </a:ln>
          </a:bottom>
          <a:insideH>
            <a:ln w="12700" cap="flat">
              <a:noFill/>
              <a:miter lim="400000"/>
            </a:ln>
          </a:insideH>
          <a:insideV>
            <a:ln w="12700" cap="flat">
              <a:noFill/>
              <a:miter lim="400000"/>
            </a:ln>
          </a:insideV>
        </a:tcBdr>
        <a:fill>
          <a:solidFill>
            <a:srgbClr val="45A5ED"/>
          </a:solidFill>
        </a:fill>
      </a:tcStyle>
    </a:firstRow>
  </a:tblStyle>
  <a:tblStyle styleId="{C7B018BB-80A7-4F77-B60F-C8B233D01FF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DB"/>
          </a:solidFill>
        </a:fill>
      </a:tcStyle>
    </a:wholeTbl>
    <a:band2H>
      <a:tcTxStyle/>
      <a:tcStyle>
        <a:tcBdr/>
        <a:fill>
          <a:solidFill>
            <a:srgbClr val="EEE7EE"/>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2278F"/>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2278F"/>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2278F"/>
          </a:solidFill>
        </a:fill>
      </a:tcStyle>
    </a:firstRow>
  </a:tblStyle>
  <a:tblStyle styleId="{EEE7283C-3CF3-47DC-8721-378D4A62B22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5D1F1"/>
          </a:solidFill>
        </a:fill>
      </a:tcStyle>
    </a:wholeTbl>
    <a:band2H>
      <a:tcTxStyle/>
      <a:tcStyle>
        <a:tcBdr/>
        <a:fill>
          <a:solidFill>
            <a:srgbClr val="EBE9F8"/>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55DD9"/>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55DD9"/>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55DD9"/>
          </a:solidFill>
        </a:fill>
      </a:tcStyle>
    </a:firstRow>
  </a:tblStyle>
  <a:tblStyle styleId="{CF821DB8-F4EB-4A41-A1BA-3FCAFE7338EE}"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0D8F1"/>
          </a:solidFill>
        </a:fill>
      </a:tcStyle>
    </a:wholeTbl>
    <a:band2H>
      <a:tcTxStyle/>
      <a:tcStyle>
        <a:tcBdr/>
        <a:fill>
          <a:solidFill>
            <a:srgbClr val="E9ECF8"/>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982DB"/>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982DB"/>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982DB"/>
          </a:solidFill>
        </a:fill>
      </a:tcStyle>
    </a:firstRow>
  </a:tblStyle>
  <a:tblStyle styleId="{33BA23B1-9221-436E-865A-0063620EA4FD}" styleName="">
    <a:tblBg/>
    <a:wholeTbl>
      <a:tcTxStyle b="on" i="on">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2278F"/>
          </a:solidFill>
        </a:fill>
      </a:tcStyle>
    </a:firstCol>
    <a:lastRow>
      <a:tcTxStyle b="on" i="on">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92278F"/>
          </a:solidFill>
        </a:fill>
      </a:tcStyle>
    </a:firstRow>
  </a:tblStyle>
  <a:tblStyle styleId="{2708684C-4D16-4618-839F-0558EEFCDFE6}"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3851" autoAdjust="0"/>
  </p:normalViewPr>
  <p:slideViewPr>
    <p:cSldViewPr snapToGrid="0">
      <p:cViewPr varScale="1">
        <p:scale>
          <a:sx n="73" d="100"/>
          <a:sy n="73" d="100"/>
        </p:scale>
        <p:origin x="-600" y="-10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image" Target="../media/image12.png"/></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image" Target="../media/image12.png"/></Relationships>
</file>

<file path=ppt/charts/chart1.xml><?xml version="1.0" encoding="utf-8"?>
<c:chartSpace xmlns:c="http://schemas.openxmlformats.org/drawingml/2006/chart" xmlns:a="http://schemas.openxmlformats.org/drawingml/2006/main" xmlns:r="http://schemas.openxmlformats.org/officeDocument/2006/relationships">
  <c:lang val="en-GB"/>
  <c:chart>
    <c:title>
      <c:tx>
        <c:rich>
          <a:bodyPr/>
          <a:lstStyle/>
          <a:p>
            <a:pPr>
              <a:defRPr lang="en-US" sz="1600" b="1" i="1" cap="none" spc="0">
                <a:ln w="9525">
                  <a:solidFill>
                    <a:schemeClr val="bg1"/>
                  </a:solidFill>
                  <a:prstDash val="solid"/>
                </a:ln>
                <a:solidFill>
                  <a:schemeClr val="tx1"/>
                </a:solidFill>
                <a:effectLst>
                  <a:outerShdw blurRad="12700" dist="38100" dir="2700000" algn="tl" rotWithShape="0">
                    <a:schemeClr val="bg1">
                      <a:lumMod val="50000"/>
                    </a:schemeClr>
                  </a:outerShdw>
                </a:effectLst>
              </a:defRPr>
            </a:pPr>
            <a:r>
              <a:rPr lang="en-US" sz="2000" b="1" i="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Prevalence of the Conditions Associated with Recurrent Miscarriage</a:t>
            </a:r>
          </a:p>
        </c:rich>
      </c:tx>
    </c:title>
    <c:view3D>
      <c:rotX val="50"/>
      <c:hPercent val="25"/>
      <c:depthPercent val="100"/>
      <c:perspective val="30"/>
    </c:view3D>
    <c:plotArea>
      <c:layout/>
      <c:pie3DChart>
        <c:ser>
          <c:idx val="0"/>
          <c:order val="0"/>
          <c:tx>
            <c:strRef>
              <c:f>Sheet1!$A$2</c:f>
              <c:strCache>
                <c:ptCount val="1"/>
                <c:pt idx="0">
                  <c:v>Prevalence of the Conditions Associated with Recurrent Miscarriage</c:v>
                </c:pt>
              </c:strCache>
            </c:strRef>
          </c:tx>
          <c:spPr>
            <a:solidFill>
              <a:srgbClr val="FF0000"/>
            </a:solidFill>
            <a:ln w="12700" cap="flat">
              <a:noFill/>
              <a:miter lim="400000"/>
            </a:ln>
            <a:effectLst/>
          </c:spPr>
          <c:dPt>
            <c:idx val="1"/>
            <c:spPr>
              <a:solidFill>
                <a:srgbClr val="92D050"/>
              </a:solidFill>
              <a:ln w="12700" cap="flat">
                <a:noFill/>
                <a:miter lim="400000"/>
              </a:ln>
              <a:effectLst/>
            </c:spPr>
            <c:extLst xmlns:c16r2="http://schemas.microsoft.com/office/drawing/2015/06/chart">
              <c:ext xmlns:c16="http://schemas.microsoft.com/office/drawing/2014/chart" uri="{C3380CC4-5D6E-409C-BE32-E72D297353CC}">
                <c16:uniqueId val="{00000002-2AA3-4D8A-9E85-5D27AD7DCE31}"/>
              </c:ext>
            </c:extLst>
          </c:dPt>
          <c:dPt>
            <c:idx val="2"/>
            <c:spPr>
              <a:solidFill>
                <a:srgbClr val="E21EAA"/>
              </a:solidFill>
              <a:ln w="12700" cap="flat">
                <a:noFill/>
                <a:miter lim="400000"/>
              </a:ln>
              <a:effectLst/>
            </c:spPr>
            <c:extLst xmlns:c16r2="http://schemas.microsoft.com/office/drawing/2015/06/chart">
              <c:ext xmlns:c16="http://schemas.microsoft.com/office/drawing/2014/chart" uri="{C3380CC4-5D6E-409C-BE32-E72D297353CC}">
                <c16:uniqueId val="{00000004-2AA3-4D8A-9E85-5D27AD7DCE31}"/>
              </c:ext>
            </c:extLst>
          </c:dPt>
          <c:dPt>
            <c:idx val="3"/>
            <c:spPr>
              <a:solidFill>
                <a:srgbClr val="5E258E"/>
              </a:solidFill>
              <a:ln w="12700" cap="flat">
                <a:noFill/>
                <a:miter lim="400000"/>
              </a:ln>
              <a:effectLst/>
            </c:spPr>
            <c:extLst xmlns:c16r2="http://schemas.microsoft.com/office/drawing/2015/06/chart">
              <c:ext xmlns:c16="http://schemas.microsoft.com/office/drawing/2014/chart" uri="{C3380CC4-5D6E-409C-BE32-E72D297353CC}">
                <c16:uniqueId val="{00000006-2AA3-4D8A-9E85-5D27AD7DCE31}"/>
              </c:ext>
            </c:extLst>
          </c:dPt>
          <c:dPt>
            <c:idx val="4"/>
            <c:spPr>
              <a:solidFill>
                <a:srgbClr val="FFFF99"/>
              </a:solidFill>
              <a:ln w="12700" cap="flat">
                <a:noFill/>
                <a:miter lim="400000"/>
              </a:ln>
              <a:effectLst/>
            </c:spPr>
            <c:extLst xmlns:c16r2="http://schemas.microsoft.com/office/drawing/2015/06/chart">
              <c:ext xmlns:c16="http://schemas.microsoft.com/office/drawing/2014/chart" uri="{C3380CC4-5D6E-409C-BE32-E72D297353CC}">
                <c16:uniqueId val="{00000008-2AA3-4D8A-9E85-5D27AD7DCE31}"/>
              </c:ext>
            </c:extLst>
          </c:dPt>
          <c:dPt>
            <c:idx val="5"/>
            <c:spPr>
              <a:gradFill flip="none" rotWithShape="1">
                <a:gsLst>
                  <a:gs pos="0">
                    <a:srgbClr val="CA94C7"/>
                  </a:gs>
                  <a:gs pos="50000">
                    <a:srgbClr val="DCBFDB"/>
                  </a:gs>
                  <a:gs pos="100000">
                    <a:srgbClr val="EDE0ED"/>
                  </a:gs>
                </a:gsLst>
                <a:lin ang="16200000" scaled="0"/>
              </a:gradFill>
              <a:ln w="12700" cap="flat">
                <a:noFill/>
                <a:miter lim="400000"/>
              </a:ln>
              <a:effectLst/>
            </c:spPr>
            <c:extLst xmlns:c16r2="http://schemas.microsoft.com/office/drawing/2015/06/chart">
              <c:ext xmlns:c16="http://schemas.microsoft.com/office/drawing/2014/chart" uri="{C3380CC4-5D6E-409C-BE32-E72D297353CC}">
                <c16:uniqueId val="{0000000A-2AA3-4D8A-9E85-5D27AD7DCE31}"/>
              </c:ext>
            </c:extLst>
          </c:dPt>
          <c:dPt>
            <c:idx val="6"/>
            <c:spPr>
              <a:solidFill>
                <a:srgbClr val="AF79DC"/>
              </a:solidFill>
              <a:ln w="12700" cap="flat">
                <a:noFill/>
                <a:miter lim="400000"/>
              </a:ln>
              <a:effectLst/>
            </c:spPr>
            <c:extLst xmlns:c16r2="http://schemas.microsoft.com/office/drawing/2015/06/chart">
              <c:ext xmlns:c16="http://schemas.microsoft.com/office/drawing/2014/chart" uri="{C3380CC4-5D6E-409C-BE32-E72D297353CC}">
                <c16:uniqueId val="{0000000C-2AA3-4D8A-9E85-5D27AD7DCE31}"/>
              </c:ext>
            </c:extLst>
          </c:dPt>
          <c:dPt>
            <c:idx val="7"/>
            <c:spPr>
              <a:solidFill>
                <a:srgbClr val="FF9900"/>
              </a:solidFill>
              <a:ln w="12700" cap="flat">
                <a:noFill/>
                <a:miter lim="400000"/>
              </a:ln>
              <a:effectLst/>
            </c:spPr>
            <c:extLst xmlns:c16r2="http://schemas.microsoft.com/office/drawing/2015/06/chart">
              <c:ext xmlns:c16="http://schemas.microsoft.com/office/drawing/2014/chart" uri="{C3380CC4-5D6E-409C-BE32-E72D297353CC}">
                <c16:uniqueId val="{0000000E-2AA3-4D8A-9E85-5D27AD7DCE31}"/>
              </c:ext>
            </c:extLst>
          </c:dPt>
          <c:dPt>
            <c:idx val="8"/>
            <c:spPr>
              <a:solidFill>
                <a:srgbClr val="7A9BE2"/>
              </a:solidFill>
              <a:ln w="12700" cap="flat">
                <a:noFill/>
                <a:miter lim="400000"/>
              </a:ln>
              <a:effectLst/>
            </c:spPr>
            <c:extLst xmlns:c16r2="http://schemas.microsoft.com/office/drawing/2015/06/chart">
              <c:ext xmlns:c16="http://schemas.microsoft.com/office/drawing/2014/chart" uri="{C3380CC4-5D6E-409C-BE32-E72D297353CC}">
                <c16:uniqueId val="{00000010-2AA3-4D8A-9E85-5D27AD7DCE31}"/>
              </c:ext>
            </c:extLst>
          </c:dPt>
          <c:dPt>
            <c:idx val="9"/>
            <c:spPr>
              <a:solidFill>
                <a:srgbClr val="A6A6A6"/>
              </a:solidFill>
              <a:ln w="12700" cap="flat">
                <a:noFill/>
                <a:miter lim="400000"/>
              </a:ln>
              <a:effectLst/>
            </c:spPr>
            <c:extLst xmlns:c16r2="http://schemas.microsoft.com/office/drawing/2015/06/chart">
              <c:ext xmlns:c16="http://schemas.microsoft.com/office/drawing/2014/chart" uri="{C3380CC4-5D6E-409C-BE32-E72D297353CC}">
                <c16:uniqueId val="{00000012-2AA3-4D8A-9E85-5D27AD7DCE31}"/>
              </c:ext>
            </c:extLst>
          </c:dPt>
          <c:cat>
            <c:strRef>
              <c:f>Sheet1!$B$1:$K$1</c:f>
              <c:strCache>
                <c:ptCount val="10"/>
                <c:pt idx="0">
                  <c:v>Idiopathic (39%)</c:v>
                </c:pt>
                <c:pt idx="1">
                  <c:v>PCOS (3%)</c:v>
                </c:pt>
                <c:pt idx="2">
                  <c:v>LPD (2%)</c:v>
                </c:pt>
                <c:pt idx="3">
                  <c:v>Other Endocrine Disorders (2%)</c:v>
                </c:pt>
                <c:pt idx="4">
                  <c:v>Anatomical Abnormalities (2%)</c:v>
                </c:pt>
                <c:pt idx="5">
                  <c:v>Genetic Defects (2%)</c:v>
                </c:pt>
                <c:pt idx="6">
                  <c:v>Autoimmune (1%)</c:v>
                </c:pt>
                <c:pt idx="7">
                  <c:v>Acquired Thrombophilia (5%)</c:v>
                </c:pt>
                <c:pt idx="8">
                  <c:v>Inherited Thrombophilia (36%)</c:v>
                </c:pt>
                <c:pt idx="9">
                  <c:v>Multiple Pathology (8%)</c:v>
                </c:pt>
              </c:strCache>
            </c:strRef>
          </c:cat>
          <c:val>
            <c:numRef>
              <c:f>Sheet1!$B$2:$K$2</c:f>
              <c:numCache>
                <c:formatCode>General</c:formatCode>
                <c:ptCount val="10"/>
                <c:pt idx="0">
                  <c:v>39</c:v>
                </c:pt>
                <c:pt idx="1">
                  <c:v>3</c:v>
                </c:pt>
                <c:pt idx="2">
                  <c:v>2</c:v>
                </c:pt>
                <c:pt idx="3">
                  <c:v>2</c:v>
                </c:pt>
                <c:pt idx="4">
                  <c:v>2</c:v>
                </c:pt>
                <c:pt idx="5">
                  <c:v>2</c:v>
                </c:pt>
                <c:pt idx="6">
                  <c:v>1</c:v>
                </c:pt>
                <c:pt idx="7">
                  <c:v>5</c:v>
                </c:pt>
                <c:pt idx="8">
                  <c:v>36</c:v>
                </c:pt>
                <c:pt idx="9">
                  <c:v>8</c:v>
                </c:pt>
              </c:numCache>
            </c:numRef>
          </c:val>
          <c:extLst xmlns:c16r2="http://schemas.microsoft.com/office/drawing/2015/06/chart">
            <c:ext xmlns:c16="http://schemas.microsoft.com/office/drawing/2014/chart" uri="{C3380CC4-5D6E-409C-BE32-E72D297353CC}">
              <c16:uniqueId val="{00000013-2AA3-4D8A-9E85-5D27AD7DCE31}"/>
            </c:ext>
          </c:extLst>
        </c:ser>
      </c:pie3DChart>
      <c:spPr>
        <a:noFill/>
        <a:ln w="12700" cap="flat">
          <a:noFill/>
          <a:miter lim="400000"/>
        </a:ln>
        <a:effectLst/>
      </c:spPr>
    </c:plotArea>
    <c:legend>
      <c:legendPos val="r"/>
      <c:txPr>
        <a:bodyPr/>
        <a:lstStyle/>
        <a:p>
          <a:pPr>
            <a:defRPr lang="en-US" sz="1600"/>
          </a:pPr>
          <a:endParaRPr lang="en-US"/>
        </a:p>
      </c:txPr>
    </c:legend>
    <c:plotVisOnly val="1"/>
    <c:dispBlanksAs val="zero"/>
    <c:showDLblsOverMax val="1"/>
  </c:chart>
  <c:spPr>
    <a:noFill/>
    <a:ln>
      <a:noFill/>
    </a:ln>
    <a:effectLst/>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GB"/>
  <c:chart>
    <c:title>
      <c:tx>
        <c:rich>
          <a:bodyPr rot="0"/>
          <a:lstStyle/>
          <a:p>
            <a:pPr lvl="0">
              <a:defRPr lang="en-US" sz="2800" b="1" i="0" u="none" strike="noStrike">
                <a:solidFill>
                  <a:srgbClr val="808080"/>
                </a:solidFill>
                <a:effectLst/>
                <a:latin typeface="Century Gothic"/>
              </a:defRPr>
            </a:pPr>
            <a:r>
              <a:rPr lang="en-GB" sz="2800" b="1" i="0" u="none" strike="noStrike">
                <a:solidFill>
                  <a:srgbClr val="808080"/>
                </a:solidFill>
                <a:effectLst/>
                <a:latin typeface="Century Gothic"/>
              </a:rPr>
              <a:t>Pregnancy Outcome</a:t>
            </a:r>
          </a:p>
        </c:rich>
      </c:tx>
      <c:layout>
        <c:manualLayout>
          <c:xMode val="edge"/>
          <c:yMode val="edge"/>
          <c:x val="0.3433660000000005"/>
          <c:y val="5.000000000000007E-3"/>
          <c:w val="0.31326900000000002"/>
          <c:h val="0.10019500000000017"/>
        </c:manualLayout>
      </c:layout>
      <c:overlay val="1"/>
      <c:spPr>
        <a:noFill/>
        <a:effectLst/>
      </c:spPr>
    </c:title>
    <c:plotArea>
      <c:layout>
        <c:manualLayout>
          <c:layoutTarget val="inner"/>
          <c:xMode val="edge"/>
          <c:yMode val="edge"/>
          <c:x val="3.4470899999999999E-2"/>
          <c:y val="0.10019500000000017"/>
          <c:w val="0.96552899999999997"/>
          <c:h val="0.74526499999999996"/>
        </c:manualLayout>
      </c:layout>
      <c:barChart>
        <c:barDir val="col"/>
        <c:grouping val="clustered"/>
        <c:ser>
          <c:idx val="0"/>
          <c:order val="0"/>
          <c:tx>
            <c:strRef>
              <c:f>Sheet1!$B$1</c:f>
              <c:strCache>
                <c:ptCount val="1"/>
                <c:pt idx="0">
                  <c:v>Live Births</c:v>
                </c:pt>
              </c:strCache>
            </c:strRef>
          </c:tx>
          <c:spPr>
            <a:solidFill>
              <a:srgbClr val="1CADE4"/>
            </a:solidFill>
            <a:ln w="12700" cap="flat">
              <a:noFill/>
              <a:miter lim="400000"/>
            </a:ln>
            <a:effectLst/>
          </c:spPr>
          <c:dLbls>
            <c:numFmt formatCode="0" sourceLinked="0"/>
            <c:spPr>
              <a:noFill/>
              <a:ln>
                <a:noFill/>
              </a:ln>
              <a:effectLst/>
            </c:spPr>
            <c:txPr>
              <a:bodyPr/>
              <a:lstStyle/>
              <a:p>
                <a:pPr lvl="0">
                  <a:defRPr lang="en-US" sz="1100" b="1" i="0" u="none" strike="noStrike">
                    <a:solidFill>
                      <a:srgbClr val="404040"/>
                    </a:solidFill>
                    <a:effectLst/>
                    <a:latin typeface="Century Gothic"/>
                  </a:defRPr>
                </a:pPr>
                <a:endParaRPr lang="en-US"/>
              </a:p>
            </c:txPr>
            <c:dLblPos val="outEnd"/>
            <c:showVal val="1"/>
            <c:extLst xmlns:c16r2="http://schemas.microsoft.com/office/drawing/2015/06/chart">
              <c:ext xmlns:c15="http://schemas.microsoft.com/office/drawing/2012/chart" uri="{CE6537A1-D6FC-4f65-9D91-7224C49458BB}">
                <c15:layout/>
                <c15:showLeaderLines val="0"/>
              </c:ext>
            </c:extLst>
          </c:dLbls>
          <c:cat>
            <c:strRef>
              <c:f>Sheet1!$A$2:$A$6</c:f>
              <c:strCache>
                <c:ptCount val="5"/>
                <c:pt idx="0">
                  <c:v>Idiopathic</c:v>
                </c:pt>
                <c:pt idx="1">
                  <c:v>PCOS</c:v>
                </c:pt>
                <c:pt idx="2">
                  <c:v>LPD</c:v>
                </c:pt>
                <c:pt idx="3">
                  <c:v>Other Endocrine</c:v>
                </c:pt>
                <c:pt idx="4">
                  <c:v>Anatomical </c:v>
                </c:pt>
              </c:strCache>
            </c:strRef>
          </c:cat>
          <c:val>
            <c:numRef>
              <c:f>Sheet1!$B$2:$B$6</c:f>
              <c:numCache>
                <c:formatCode>General</c:formatCode>
                <c:ptCount val="5"/>
                <c:pt idx="0">
                  <c:v>59</c:v>
                </c:pt>
                <c:pt idx="1">
                  <c:v>71</c:v>
                </c:pt>
                <c:pt idx="2">
                  <c:v>75</c:v>
                </c:pt>
                <c:pt idx="3">
                  <c:v>100</c:v>
                </c:pt>
                <c:pt idx="4">
                  <c:v>60</c:v>
                </c:pt>
              </c:numCache>
            </c:numRef>
          </c:val>
          <c:extLst xmlns:c16r2="http://schemas.microsoft.com/office/drawing/2015/06/chart">
            <c:ext xmlns:c16="http://schemas.microsoft.com/office/drawing/2014/chart" uri="{C3380CC4-5D6E-409C-BE32-E72D297353CC}">
              <c16:uniqueId val="{00000000-5AA9-4734-9D57-B33628AE3179}"/>
            </c:ext>
          </c:extLst>
        </c:ser>
        <c:ser>
          <c:idx val="1"/>
          <c:order val="1"/>
          <c:tx>
            <c:strRef>
              <c:f>Sheet1!$C$1</c:f>
              <c:strCache>
                <c:ptCount val="1"/>
                <c:pt idx="0">
                  <c:v>Miscarriages</c:v>
                </c:pt>
              </c:strCache>
            </c:strRef>
          </c:tx>
          <c:spPr>
            <a:solidFill>
              <a:srgbClr val="2683C6"/>
            </a:solidFill>
            <a:ln w="12700" cap="flat">
              <a:noFill/>
              <a:miter lim="400000"/>
            </a:ln>
            <a:effectLst/>
          </c:spPr>
          <c:dLbls>
            <c:numFmt formatCode="0" sourceLinked="0"/>
            <c:spPr>
              <a:noFill/>
              <a:ln>
                <a:noFill/>
              </a:ln>
              <a:effectLst/>
            </c:spPr>
            <c:txPr>
              <a:bodyPr/>
              <a:lstStyle/>
              <a:p>
                <a:pPr lvl="0">
                  <a:defRPr lang="en-US" sz="1100" b="1" i="0" u="none" strike="noStrike">
                    <a:solidFill>
                      <a:srgbClr val="404040"/>
                    </a:solidFill>
                    <a:effectLst/>
                    <a:latin typeface="Century Gothic"/>
                  </a:defRPr>
                </a:pPr>
                <a:endParaRPr lang="en-US"/>
              </a:p>
            </c:txPr>
            <c:dLblPos val="outEnd"/>
            <c:showVal val="1"/>
            <c:extLst xmlns:c16r2="http://schemas.microsoft.com/office/drawing/2015/06/chart">
              <c:ext xmlns:c15="http://schemas.microsoft.com/office/drawing/2012/chart" uri="{CE6537A1-D6FC-4f65-9D91-7224C49458BB}">
                <c15:layout/>
                <c15:showLeaderLines val="0"/>
              </c:ext>
            </c:extLst>
          </c:dLbls>
          <c:cat>
            <c:strRef>
              <c:f>Sheet1!$A$2:$A$6</c:f>
              <c:strCache>
                <c:ptCount val="5"/>
                <c:pt idx="0">
                  <c:v>Idiopathic</c:v>
                </c:pt>
                <c:pt idx="1">
                  <c:v>PCOS</c:v>
                </c:pt>
                <c:pt idx="2">
                  <c:v>LPD</c:v>
                </c:pt>
                <c:pt idx="3">
                  <c:v>Other Endocrine</c:v>
                </c:pt>
                <c:pt idx="4">
                  <c:v>Anatomical </c:v>
                </c:pt>
              </c:strCache>
            </c:strRef>
          </c:cat>
          <c:val>
            <c:numRef>
              <c:f>Sheet1!$C$2:$C$6</c:f>
              <c:numCache>
                <c:formatCode>General</c:formatCode>
                <c:ptCount val="5"/>
                <c:pt idx="0">
                  <c:v>14</c:v>
                </c:pt>
                <c:pt idx="1">
                  <c:v>14</c:v>
                </c:pt>
                <c:pt idx="2">
                  <c:v>25</c:v>
                </c:pt>
                <c:pt idx="3">
                  <c:v>0</c:v>
                </c:pt>
                <c:pt idx="4">
                  <c:v>0</c:v>
                </c:pt>
              </c:numCache>
            </c:numRef>
          </c:val>
          <c:extLst xmlns:c16r2="http://schemas.microsoft.com/office/drawing/2015/06/chart">
            <c:ext xmlns:c16="http://schemas.microsoft.com/office/drawing/2014/chart" uri="{C3380CC4-5D6E-409C-BE32-E72D297353CC}">
              <c16:uniqueId val="{00000001-5AA9-4734-9D57-B33628AE3179}"/>
            </c:ext>
          </c:extLst>
        </c:ser>
        <c:ser>
          <c:idx val="2"/>
          <c:order val="2"/>
          <c:tx>
            <c:strRef>
              <c:f>Sheet1!$D$1</c:f>
              <c:strCache>
                <c:ptCount val="1"/>
                <c:pt idx="0">
                  <c:v>No Birth to Date</c:v>
                </c:pt>
              </c:strCache>
            </c:strRef>
          </c:tx>
          <c:spPr>
            <a:solidFill>
              <a:srgbClr val="27CED7"/>
            </a:solidFill>
            <a:ln w="12700" cap="flat">
              <a:noFill/>
              <a:miter lim="400000"/>
            </a:ln>
            <a:effectLst/>
          </c:spPr>
          <c:dLbls>
            <c:numFmt formatCode="0" sourceLinked="0"/>
            <c:spPr>
              <a:noFill/>
              <a:ln>
                <a:noFill/>
              </a:ln>
              <a:effectLst/>
            </c:spPr>
            <c:txPr>
              <a:bodyPr/>
              <a:lstStyle/>
              <a:p>
                <a:pPr lvl="0">
                  <a:defRPr lang="en-US" sz="1100" b="1" i="0" u="none" strike="noStrike">
                    <a:solidFill>
                      <a:srgbClr val="404040"/>
                    </a:solidFill>
                    <a:effectLst/>
                    <a:latin typeface="Century Gothic"/>
                  </a:defRPr>
                </a:pPr>
                <a:endParaRPr lang="en-US"/>
              </a:p>
            </c:txPr>
            <c:dLblPos val="outEnd"/>
            <c:showVal val="1"/>
            <c:extLst xmlns:c16r2="http://schemas.microsoft.com/office/drawing/2015/06/chart">
              <c:ext xmlns:c15="http://schemas.microsoft.com/office/drawing/2012/chart" uri="{CE6537A1-D6FC-4f65-9D91-7224C49458BB}">
                <c15:layout/>
                <c15:showLeaderLines val="0"/>
              </c:ext>
            </c:extLst>
          </c:dLbls>
          <c:cat>
            <c:strRef>
              <c:f>Sheet1!$A$2:$A$6</c:f>
              <c:strCache>
                <c:ptCount val="5"/>
                <c:pt idx="0">
                  <c:v>Idiopathic</c:v>
                </c:pt>
                <c:pt idx="1">
                  <c:v>PCOS</c:v>
                </c:pt>
                <c:pt idx="2">
                  <c:v>LPD</c:v>
                </c:pt>
                <c:pt idx="3">
                  <c:v>Other Endocrine</c:v>
                </c:pt>
                <c:pt idx="4">
                  <c:v>Anatomical </c:v>
                </c:pt>
              </c:strCache>
            </c:strRef>
          </c:cat>
          <c:val>
            <c:numRef>
              <c:f>Sheet1!$D$2:$D$6</c:f>
              <c:numCache>
                <c:formatCode>General</c:formatCode>
                <c:ptCount val="5"/>
                <c:pt idx="0">
                  <c:v>26</c:v>
                </c:pt>
                <c:pt idx="1">
                  <c:v>14</c:v>
                </c:pt>
                <c:pt idx="2">
                  <c:v>0</c:v>
                </c:pt>
                <c:pt idx="3">
                  <c:v>0</c:v>
                </c:pt>
                <c:pt idx="4">
                  <c:v>40</c:v>
                </c:pt>
              </c:numCache>
            </c:numRef>
          </c:val>
          <c:extLst xmlns:c16r2="http://schemas.microsoft.com/office/drawing/2015/06/chart">
            <c:ext xmlns:c16="http://schemas.microsoft.com/office/drawing/2014/chart" uri="{C3380CC4-5D6E-409C-BE32-E72D297353CC}">
              <c16:uniqueId val="{00000002-5AA9-4734-9D57-B33628AE3179}"/>
            </c:ext>
          </c:extLst>
        </c:ser>
        <c:gapWidth val="267"/>
        <c:overlap val="-43"/>
        <c:axId val="64797696"/>
        <c:axId val="64807680"/>
      </c:barChart>
      <c:catAx>
        <c:axId val="64797696"/>
        <c:scaling>
          <c:orientation val="minMax"/>
        </c:scaling>
        <c:axPos val="b"/>
        <c:majorGridlines>
          <c:spPr>
            <a:ln w="12700" cap="flat">
              <a:solidFill>
                <a:srgbClr val="D9D9D9"/>
              </a:solidFill>
              <a:prstDash val="solid"/>
              <a:round/>
            </a:ln>
          </c:spPr>
        </c:majorGridlines>
        <c:numFmt formatCode="General" sourceLinked="1"/>
        <c:majorTickMark val="none"/>
        <c:tickLblPos val="low"/>
        <c:spPr>
          <a:ln w="12700" cap="flat">
            <a:solidFill>
              <a:srgbClr val="000000"/>
            </a:solidFill>
            <a:prstDash val="solid"/>
            <a:miter lim="400000"/>
          </a:ln>
        </c:spPr>
        <c:txPr>
          <a:bodyPr rot="0"/>
          <a:lstStyle/>
          <a:p>
            <a:pPr lvl="0">
              <a:defRPr lang="en-US" sz="1100" b="0" i="0" u="none" strike="noStrike">
                <a:solidFill>
                  <a:srgbClr val="595959"/>
                </a:solidFill>
                <a:effectLst/>
                <a:latin typeface="Century Gothic"/>
              </a:defRPr>
            </a:pPr>
            <a:endParaRPr lang="en-US"/>
          </a:p>
        </c:txPr>
        <c:crossAx val="64807680"/>
        <c:crosses val="autoZero"/>
        <c:auto val="1"/>
        <c:lblAlgn val="ctr"/>
        <c:lblOffset val="100"/>
        <c:noMultiLvlLbl val="1"/>
      </c:catAx>
      <c:valAx>
        <c:axId val="64807680"/>
        <c:scaling>
          <c:orientation val="minMax"/>
        </c:scaling>
        <c:axPos val="l"/>
        <c:majorGridlines>
          <c:spPr>
            <a:ln w="12700" cap="flat">
              <a:solidFill>
                <a:srgbClr val="D9D9D9"/>
              </a:solidFill>
              <a:prstDash val="solid"/>
              <a:round/>
            </a:ln>
          </c:spPr>
        </c:majorGridlines>
        <c:title>
          <c:tx>
            <c:rich>
              <a:bodyPr rot="-5400000"/>
              <a:lstStyle/>
              <a:p>
                <a:pPr lvl="0">
                  <a:defRPr lang="en-US" sz="1100" b="1" i="0" u="none" strike="noStrike">
                    <a:solidFill>
                      <a:srgbClr val="595959"/>
                    </a:solidFill>
                    <a:effectLst/>
                    <a:latin typeface="Century Gothic"/>
                  </a:defRPr>
                </a:pPr>
                <a:r>
                  <a:rPr lang="en-GB" sz="1100" b="1" i="0" u="none" strike="noStrike">
                    <a:solidFill>
                      <a:srgbClr val="595959"/>
                    </a:solidFill>
                    <a:effectLst/>
                    <a:latin typeface="Century Gothic"/>
                  </a:rPr>
                  <a:t>Percentage of Patients</a:t>
                </a:r>
              </a:p>
            </c:rich>
          </c:tx>
          <c:overlay val="1"/>
        </c:title>
        <c:numFmt formatCode="0" sourceLinked="0"/>
        <c:majorTickMark val="none"/>
        <c:tickLblPos val="none"/>
        <c:spPr>
          <a:ln w="12700" cap="flat">
            <a:noFill/>
            <a:prstDash val="solid"/>
            <a:miter lim="400000"/>
          </a:ln>
        </c:spPr>
        <c:txPr>
          <a:bodyPr rot="0"/>
          <a:lstStyle/>
          <a:p>
            <a:pPr lvl="0">
              <a:defRPr lang="en-US" sz="1100" b="0" i="0" u="none" strike="noStrike">
                <a:solidFill>
                  <a:srgbClr val="595959"/>
                </a:solidFill>
                <a:effectLst/>
                <a:latin typeface="Century Gothic"/>
              </a:defRPr>
            </a:pPr>
            <a:endParaRPr lang="en-US"/>
          </a:p>
        </c:txPr>
        <c:crossAx val="64797696"/>
        <c:crosses val="autoZero"/>
        <c:crossBetween val="between"/>
        <c:majorUnit val="25"/>
        <c:minorUnit val="12.5"/>
      </c:valAx>
      <c:spPr>
        <a:blipFill rotWithShape="1">
          <a:blip xmlns:r="http://schemas.openxmlformats.org/officeDocument/2006/relationships" r:embed="rId1"/>
          <a:srcRect/>
          <a:tile tx="0" ty="0" sx="100000" sy="100000" flip="none" algn="tl"/>
        </a:blipFill>
        <a:ln w="12700" cap="flat">
          <a:noFill/>
          <a:miter lim="400000"/>
        </a:ln>
        <a:effectLst/>
      </c:spPr>
    </c:plotArea>
    <c:legend>
      <c:legendPos val="b"/>
      <c:layout>
        <c:manualLayout>
          <c:xMode val="edge"/>
          <c:yMode val="edge"/>
          <c:x val="0.286605"/>
          <c:y val="0.97314400000000101"/>
          <c:w val="0.47980400000000051"/>
          <c:h val="3.93564E-2"/>
        </c:manualLayout>
      </c:layout>
      <c:overlay val="1"/>
      <c:spPr>
        <a:noFill/>
        <a:ln w="12700" cap="flat">
          <a:noFill/>
          <a:miter lim="400000"/>
        </a:ln>
        <a:effectLst/>
      </c:spPr>
      <c:txPr>
        <a:bodyPr/>
        <a:lstStyle/>
        <a:p>
          <a:pPr lvl="0">
            <a:defRPr lang="en-US" sz="1100" b="0" i="0" u="none" strike="noStrike">
              <a:solidFill>
                <a:srgbClr val="595959"/>
              </a:solidFill>
              <a:effectLst/>
              <a:latin typeface="Century Gothic"/>
            </a:defRPr>
          </a:pPr>
          <a:endParaRPr lang="en-US"/>
        </a:p>
      </c:txPr>
    </c:legend>
    <c:plotVisOnly val="1"/>
    <c:dispBlanksAs val="gap"/>
    <c:showDLblsOverMax val="1"/>
  </c:chart>
  <c:spPr>
    <a:solidFill>
      <a:srgbClr val="FFFFFF"/>
    </a:solidFill>
    <a:ln w="9525" cap="flat">
      <a:solidFill>
        <a:srgbClr val="D9D9D9"/>
      </a:solidFill>
      <a:prstDash val="solid"/>
      <a:round/>
    </a:ln>
    <a:effectLst/>
  </c:sp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GB"/>
  <c:chart>
    <c:title>
      <c:tx>
        <c:rich>
          <a:bodyPr rot="0"/>
          <a:lstStyle/>
          <a:p>
            <a:pPr lvl="0">
              <a:defRPr lang="en-US" sz="2100" b="1" i="0" u="none" strike="noStrike">
                <a:solidFill>
                  <a:srgbClr val="808080"/>
                </a:solidFill>
                <a:effectLst/>
                <a:latin typeface="Century Gothic"/>
              </a:defRPr>
            </a:pPr>
            <a:r>
              <a:rPr lang="en-GB" sz="2100" b="1" i="0" u="none" strike="noStrike">
                <a:solidFill>
                  <a:srgbClr val="808080"/>
                </a:solidFill>
                <a:effectLst/>
                <a:latin typeface="Century Gothic"/>
              </a:rPr>
              <a:t>Pregnancy Outcome</a:t>
            </a:r>
          </a:p>
        </c:rich>
      </c:tx>
      <c:layout>
        <c:manualLayout>
          <c:xMode val="edge"/>
          <c:yMode val="edge"/>
          <c:x val="0.38346000000000058"/>
          <c:y val="5.000000000000007E-3"/>
          <c:w val="0.23308100000000001"/>
          <c:h val="8.5433000000000009E-2"/>
        </c:manualLayout>
      </c:layout>
      <c:overlay val="1"/>
      <c:spPr>
        <a:noFill/>
        <a:effectLst/>
      </c:spPr>
    </c:title>
    <c:plotArea>
      <c:layout>
        <c:manualLayout>
          <c:layoutTarget val="inner"/>
          <c:xMode val="edge"/>
          <c:yMode val="edge"/>
          <c:x val="3.4196499999999977E-2"/>
          <c:y val="8.5433000000000009E-2"/>
          <c:w val="0.96580400000000088"/>
          <c:h val="0.81398700000000002"/>
        </c:manualLayout>
      </c:layout>
      <c:barChart>
        <c:barDir val="col"/>
        <c:grouping val="clustered"/>
        <c:ser>
          <c:idx val="0"/>
          <c:order val="0"/>
          <c:tx>
            <c:strRef>
              <c:f>Sheet1!$B$1</c:f>
              <c:strCache>
                <c:ptCount val="1"/>
                <c:pt idx="0">
                  <c:v>Live Births</c:v>
                </c:pt>
              </c:strCache>
            </c:strRef>
          </c:tx>
          <c:spPr>
            <a:solidFill>
              <a:srgbClr val="1CADE4"/>
            </a:solidFill>
            <a:ln w="12700" cap="flat">
              <a:noFill/>
              <a:miter lim="400000"/>
            </a:ln>
            <a:effectLst/>
          </c:spPr>
          <c:dLbls>
            <c:numFmt formatCode="0" sourceLinked="0"/>
            <c:spPr>
              <a:noFill/>
              <a:ln>
                <a:noFill/>
              </a:ln>
              <a:effectLst/>
            </c:spPr>
            <c:txPr>
              <a:bodyPr/>
              <a:lstStyle/>
              <a:p>
                <a:pPr lvl="0">
                  <a:defRPr lang="en-US" sz="1100" b="1" i="0" u="none" strike="noStrike">
                    <a:solidFill>
                      <a:srgbClr val="404040"/>
                    </a:solidFill>
                    <a:effectLst/>
                    <a:latin typeface="Century Gothic"/>
                  </a:defRPr>
                </a:pPr>
                <a:endParaRPr lang="en-US"/>
              </a:p>
            </c:txPr>
            <c:dLblPos val="outEnd"/>
            <c:showVal val="1"/>
            <c:extLst xmlns:c16r2="http://schemas.microsoft.com/office/drawing/2015/06/chart">
              <c:ext xmlns:c15="http://schemas.microsoft.com/office/drawing/2012/chart" uri="{CE6537A1-D6FC-4f65-9D91-7224C49458BB}">
                <c15:layout/>
                <c15:showLeaderLines val="0"/>
              </c:ext>
            </c:extLst>
          </c:dLbls>
          <c:cat>
            <c:strRef>
              <c:f>Sheet1!$A$2:$A$6</c:f>
              <c:strCache>
                <c:ptCount val="5"/>
                <c:pt idx="0">
                  <c:v>Genetic </c:v>
                </c:pt>
                <c:pt idx="1">
                  <c:v>Autoimmune</c:v>
                </c:pt>
                <c:pt idx="2">
                  <c:v>Acquired Thrombophilia</c:v>
                </c:pt>
                <c:pt idx="3">
                  <c:v>Inherited Thrombophilia</c:v>
                </c:pt>
                <c:pt idx="4">
                  <c:v>Multiple Pathology</c:v>
                </c:pt>
              </c:strCache>
            </c:strRef>
          </c:cat>
          <c:val>
            <c:numRef>
              <c:f>Sheet1!$B$2:$B$6</c:f>
              <c:numCache>
                <c:formatCode>General</c:formatCode>
                <c:ptCount val="5"/>
                <c:pt idx="0">
                  <c:v>75</c:v>
                </c:pt>
                <c:pt idx="1">
                  <c:v>100</c:v>
                </c:pt>
                <c:pt idx="2">
                  <c:v>61</c:v>
                </c:pt>
                <c:pt idx="3">
                  <c:v>65</c:v>
                </c:pt>
                <c:pt idx="4">
                  <c:v>56</c:v>
                </c:pt>
              </c:numCache>
            </c:numRef>
          </c:val>
          <c:extLst xmlns:c16r2="http://schemas.microsoft.com/office/drawing/2015/06/chart">
            <c:ext xmlns:c16="http://schemas.microsoft.com/office/drawing/2014/chart" uri="{C3380CC4-5D6E-409C-BE32-E72D297353CC}">
              <c16:uniqueId val="{00000000-1F1C-46FF-BBCB-4E491C13739B}"/>
            </c:ext>
          </c:extLst>
        </c:ser>
        <c:ser>
          <c:idx val="1"/>
          <c:order val="1"/>
          <c:tx>
            <c:strRef>
              <c:f>Sheet1!$C$1</c:f>
              <c:strCache>
                <c:ptCount val="1"/>
                <c:pt idx="0">
                  <c:v>Miscarriages</c:v>
                </c:pt>
              </c:strCache>
            </c:strRef>
          </c:tx>
          <c:spPr>
            <a:solidFill>
              <a:srgbClr val="2683C6"/>
            </a:solidFill>
            <a:ln w="12700" cap="flat">
              <a:noFill/>
              <a:miter lim="400000"/>
            </a:ln>
            <a:effectLst/>
          </c:spPr>
          <c:dLbls>
            <c:numFmt formatCode="0" sourceLinked="0"/>
            <c:spPr>
              <a:noFill/>
              <a:ln>
                <a:noFill/>
              </a:ln>
              <a:effectLst/>
            </c:spPr>
            <c:txPr>
              <a:bodyPr/>
              <a:lstStyle/>
              <a:p>
                <a:pPr lvl="0">
                  <a:defRPr lang="en-US" sz="1100" b="1" i="0" u="none" strike="noStrike">
                    <a:solidFill>
                      <a:srgbClr val="404040"/>
                    </a:solidFill>
                    <a:effectLst/>
                    <a:latin typeface="Century Gothic"/>
                  </a:defRPr>
                </a:pPr>
                <a:endParaRPr lang="en-US"/>
              </a:p>
            </c:txPr>
            <c:dLblPos val="outEnd"/>
            <c:showVal val="1"/>
            <c:extLst xmlns:c16r2="http://schemas.microsoft.com/office/drawing/2015/06/chart">
              <c:ext xmlns:c15="http://schemas.microsoft.com/office/drawing/2012/chart" uri="{CE6537A1-D6FC-4f65-9D91-7224C49458BB}">
                <c15:layout/>
                <c15:showLeaderLines val="0"/>
              </c:ext>
            </c:extLst>
          </c:dLbls>
          <c:cat>
            <c:strRef>
              <c:f>Sheet1!$A$2:$A$6</c:f>
              <c:strCache>
                <c:ptCount val="5"/>
                <c:pt idx="0">
                  <c:v>Genetic </c:v>
                </c:pt>
                <c:pt idx="1">
                  <c:v>Autoimmune</c:v>
                </c:pt>
                <c:pt idx="2">
                  <c:v>Acquired Thrombophilia</c:v>
                </c:pt>
                <c:pt idx="3">
                  <c:v>Inherited Thrombophilia</c:v>
                </c:pt>
                <c:pt idx="4">
                  <c:v>Multiple Pathology</c:v>
                </c:pt>
              </c:strCache>
            </c:strRef>
          </c:cat>
          <c:val>
            <c:numRef>
              <c:f>Sheet1!$C$2:$C$6</c:f>
              <c:numCache>
                <c:formatCode>General</c:formatCode>
                <c:ptCount val="5"/>
                <c:pt idx="0">
                  <c:v>0</c:v>
                </c:pt>
                <c:pt idx="1">
                  <c:v>0</c:v>
                </c:pt>
                <c:pt idx="2">
                  <c:v>9</c:v>
                </c:pt>
                <c:pt idx="3">
                  <c:v>27</c:v>
                </c:pt>
                <c:pt idx="4">
                  <c:v>16</c:v>
                </c:pt>
              </c:numCache>
            </c:numRef>
          </c:val>
          <c:extLst xmlns:c16r2="http://schemas.microsoft.com/office/drawing/2015/06/chart">
            <c:ext xmlns:c16="http://schemas.microsoft.com/office/drawing/2014/chart" uri="{C3380CC4-5D6E-409C-BE32-E72D297353CC}">
              <c16:uniqueId val="{00000001-1F1C-46FF-BBCB-4E491C13739B}"/>
            </c:ext>
          </c:extLst>
        </c:ser>
        <c:ser>
          <c:idx val="2"/>
          <c:order val="2"/>
          <c:tx>
            <c:strRef>
              <c:f>Sheet1!$D$1</c:f>
              <c:strCache>
                <c:ptCount val="1"/>
                <c:pt idx="0">
                  <c:v>No Birth to Date</c:v>
                </c:pt>
              </c:strCache>
            </c:strRef>
          </c:tx>
          <c:spPr>
            <a:solidFill>
              <a:srgbClr val="27CED7"/>
            </a:solidFill>
            <a:ln w="12700" cap="flat">
              <a:noFill/>
              <a:miter lim="400000"/>
            </a:ln>
            <a:effectLst/>
          </c:spPr>
          <c:dLbls>
            <c:numFmt formatCode="0" sourceLinked="0"/>
            <c:spPr>
              <a:noFill/>
              <a:ln>
                <a:noFill/>
              </a:ln>
              <a:effectLst/>
            </c:spPr>
            <c:txPr>
              <a:bodyPr/>
              <a:lstStyle/>
              <a:p>
                <a:pPr lvl="0">
                  <a:defRPr lang="en-US" sz="1100" b="1" i="0" u="none" strike="noStrike">
                    <a:solidFill>
                      <a:srgbClr val="404040"/>
                    </a:solidFill>
                    <a:effectLst/>
                    <a:latin typeface="Century Gothic"/>
                  </a:defRPr>
                </a:pPr>
                <a:endParaRPr lang="en-US"/>
              </a:p>
            </c:txPr>
            <c:dLblPos val="outEnd"/>
            <c:showVal val="1"/>
            <c:extLst xmlns:c16r2="http://schemas.microsoft.com/office/drawing/2015/06/chart">
              <c:ext xmlns:c15="http://schemas.microsoft.com/office/drawing/2012/chart" uri="{CE6537A1-D6FC-4f65-9D91-7224C49458BB}">
                <c15:layout/>
                <c15:showLeaderLines val="0"/>
              </c:ext>
            </c:extLst>
          </c:dLbls>
          <c:cat>
            <c:strRef>
              <c:f>Sheet1!$A$2:$A$6</c:f>
              <c:strCache>
                <c:ptCount val="5"/>
                <c:pt idx="0">
                  <c:v>Genetic </c:v>
                </c:pt>
                <c:pt idx="1">
                  <c:v>Autoimmune</c:v>
                </c:pt>
                <c:pt idx="2">
                  <c:v>Acquired Thrombophilia</c:v>
                </c:pt>
                <c:pt idx="3">
                  <c:v>Inherited Thrombophilia</c:v>
                </c:pt>
                <c:pt idx="4">
                  <c:v>Multiple Pathology</c:v>
                </c:pt>
              </c:strCache>
            </c:strRef>
          </c:cat>
          <c:val>
            <c:numRef>
              <c:f>Sheet1!$D$2:$D$6</c:f>
              <c:numCache>
                <c:formatCode>General</c:formatCode>
                <c:ptCount val="5"/>
                <c:pt idx="0">
                  <c:v>25</c:v>
                </c:pt>
                <c:pt idx="1">
                  <c:v>0</c:v>
                </c:pt>
                <c:pt idx="2">
                  <c:v>18</c:v>
                </c:pt>
                <c:pt idx="3">
                  <c:v>25</c:v>
                </c:pt>
                <c:pt idx="4">
                  <c:v>28</c:v>
                </c:pt>
              </c:numCache>
            </c:numRef>
          </c:val>
          <c:extLst xmlns:c16r2="http://schemas.microsoft.com/office/drawing/2015/06/chart">
            <c:ext xmlns:c16="http://schemas.microsoft.com/office/drawing/2014/chart" uri="{C3380CC4-5D6E-409C-BE32-E72D297353CC}">
              <c16:uniqueId val="{00000002-1F1C-46FF-BBCB-4E491C13739B}"/>
            </c:ext>
          </c:extLst>
        </c:ser>
        <c:gapWidth val="267"/>
        <c:overlap val="-43"/>
        <c:axId val="87097344"/>
        <c:axId val="87098880"/>
      </c:barChart>
      <c:catAx>
        <c:axId val="87097344"/>
        <c:scaling>
          <c:orientation val="minMax"/>
        </c:scaling>
        <c:axPos val="b"/>
        <c:majorGridlines>
          <c:spPr>
            <a:ln w="12700" cap="flat">
              <a:solidFill>
                <a:srgbClr val="D9D9D9"/>
              </a:solidFill>
              <a:prstDash val="solid"/>
              <a:round/>
            </a:ln>
          </c:spPr>
        </c:majorGridlines>
        <c:numFmt formatCode="General" sourceLinked="1"/>
        <c:majorTickMark val="none"/>
        <c:tickLblPos val="low"/>
        <c:spPr>
          <a:ln w="12700" cap="flat">
            <a:solidFill>
              <a:srgbClr val="000000"/>
            </a:solidFill>
            <a:prstDash val="solid"/>
            <a:miter lim="400000"/>
          </a:ln>
        </c:spPr>
        <c:txPr>
          <a:bodyPr rot="0"/>
          <a:lstStyle/>
          <a:p>
            <a:pPr lvl="0">
              <a:defRPr lang="en-US" sz="1100" b="0" i="0" u="none" strike="noStrike">
                <a:solidFill>
                  <a:srgbClr val="595959"/>
                </a:solidFill>
                <a:effectLst/>
                <a:latin typeface="Century Gothic"/>
              </a:defRPr>
            </a:pPr>
            <a:endParaRPr lang="en-US"/>
          </a:p>
        </c:txPr>
        <c:crossAx val="87098880"/>
        <c:crosses val="autoZero"/>
        <c:auto val="1"/>
        <c:lblAlgn val="ctr"/>
        <c:lblOffset val="100"/>
        <c:noMultiLvlLbl val="1"/>
      </c:catAx>
      <c:valAx>
        <c:axId val="87098880"/>
        <c:scaling>
          <c:orientation val="minMax"/>
        </c:scaling>
        <c:axPos val="l"/>
        <c:majorGridlines>
          <c:spPr>
            <a:ln w="12700" cap="flat">
              <a:solidFill>
                <a:srgbClr val="D9D9D9"/>
              </a:solidFill>
              <a:prstDash val="solid"/>
              <a:round/>
            </a:ln>
          </c:spPr>
        </c:majorGridlines>
        <c:title>
          <c:tx>
            <c:rich>
              <a:bodyPr rot="-5400000"/>
              <a:lstStyle/>
              <a:p>
                <a:pPr lvl="0">
                  <a:defRPr lang="en-US" sz="1100" b="1" i="0" u="none" strike="noStrike">
                    <a:solidFill>
                      <a:srgbClr val="595959"/>
                    </a:solidFill>
                    <a:effectLst/>
                    <a:latin typeface="Century Gothic"/>
                  </a:defRPr>
                </a:pPr>
                <a:r>
                  <a:rPr lang="en-GB" sz="1100" b="1" i="0" u="none" strike="noStrike">
                    <a:solidFill>
                      <a:srgbClr val="595959"/>
                    </a:solidFill>
                    <a:effectLst/>
                    <a:latin typeface="Century Gothic"/>
                  </a:rPr>
                  <a:t>Percentage of Patients</a:t>
                </a:r>
              </a:p>
            </c:rich>
          </c:tx>
          <c:overlay val="1"/>
        </c:title>
        <c:numFmt formatCode="0" sourceLinked="0"/>
        <c:majorTickMark val="none"/>
        <c:tickLblPos val="none"/>
        <c:spPr>
          <a:ln w="12700" cap="flat">
            <a:noFill/>
            <a:prstDash val="solid"/>
            <a:miter lim="400000"/>
          </a:ln>
        </c:spPr>
        <c:txPr>
          <a:bodyPr rot="0"/>
          <a:lstStyle/>
          <a:p>
            <a:pPr lvl="0">
              <a:defRPr lang="en-US" sz="1100" b="0" i="0" u="none" strike="noStrike">
                <a:solidFill>
                  <a:srgbClr val="595959"/>
                </a:solidFill>
                <a:effectLst/>
                <a:latin typeface="Century Gothic"/>
              </a:defRPr>
            </a:pPr>
            <a:endParaRPr lang="en-US"/>
          </a:p>
        </c:txPr>
        <c:crossAx val="87097344"/>
        <c:crosses val="autoZero"/>
        <c:crossBetween val="between"/>
        <c:majorUnit val="25"/>
        <c:minorUnit val="12.5"/>
      </c:valAx>
      <c:spPr>
        <a:blipFill rotWithShape="1">
          <a:blip xmlns:r="http://schemas.openxmlformats.org/officeDocument/2006/relationships" r:embed="rId1"/>
          <a:srcRect/>
          <a:tile tx="0" ty="0" sx="100000" sy="100000" flip="none" algn="tl"/>
        </a:blipFill>
        <a:ln w="12700" cap="flat">
          <a:noFill/>
          <a:miter lim="400000"/>
        </a:ln>
        <a:effectLst/>
      </c:spPr>
    </c:plotArea>
    <c:legend>
      <c:legendPos val="b"/>
      <c:layout>
        <c:manualLayout>
          <c:xMode val="edge"/>
          <c:yMode val="edge"/>
          <c:x val="0.28598700000000032"/>
          <c:y val="0.97257700000000002"/>
          <c:w val="0.47598400000000057"/>
          <c:h val="3.9922899999999997E-2"/>
        </c:manualLayout>
      </c:layout>
      <c:overlay val="1"/>
      <c:spPr>
        <a:noFill/>
        <a:ln w="12700" cap="flat">
          <a:noFill/>
          <a:miter lim="400000"/>
        </a:ln>
        <a:effectLst/>
      </c:spPr>
      <c:txPr>
        <a:bodyPr/>
        <a:lstStyle/>
        <a:p>
          <a:pPr lvl="0">
            <a:defRPr lang="en-US" sz="1100" b="0" i="0" u="none" strike="noStrike">
              <a:solidFill>
                <a:srgbClr val="595959"/>
              </a:solidFill>
              <a:effectLst/>
              <a:latin typeface="Century Gothic"/>
            </a:defRPr>
          </a:pPr>
          <a:endParaRPr lang="en-US"/>
        </a:p>
      </c:txPr>
    </c:legend>
    <c:plotVisOnly val="1"/>
    <c:dispBlanksAs val="gap"/>
    <c:showDLblsOverMax val="1"/>
  </c:chart>
  <c:spPr>
    <a:solidFill>
      <a:srgbClr val="FFFFFF"/>
    </a:solidFill>
    <a:ln w="9525" cap="flat">
      <a:solidFill>
        <a:srgbClr val="D9D9D9"/>
      </a:solidFill>
      <a:prstDash val="solid"/>
      <a:round/>
    </a:ln>
    <a:effectLst/>
  </c:spPr>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5" name="Shape 225"/>
          <p:cNvSpPr>
            <a:spLocks noGrp="1" noRot="1" noChangeAspect="1"/>
          </p:cNvSpPr>
          <p:nvPr>
            <p:ph type="sldImg"/>
          </p:nvPr>
        </p:nvSpPr>
        <p:spPr>
          <a:xfrm>
            <a:off x="92075" y="746125"/>
            <a:ext cx="6623050" cy="3725863"/>
          </a:xfrm>
          <a:prstGeom prst="rect">
            <a:avLst/>
          </a:prstGeom>
        </p:spPr>
        <p:txBody>
          <a:bodyPr/>
          <a:lstStyle/>
          <a:p>
            <a:pPr lvl="0"/>
            <a:endParaRPr/>
          </a:p>
        </p:txBody>
      </p:sp>
      <p:sp>
        <p:nvSpPr>
          <p:cNvPr id="226" name="Shape 226"/>
          <p:cNvSpPr>
            <a:spLocks noGrp="1"/>
          </p:cNvSpPr>
          <p:nvPr>
            <p:ph type="body" sz="quarter" idx="1"/>
          </p:nvPr>
        </p:nvSpPr>
        <p:spPr>
          <a:xfrm>
            <a:off x="907627" y="4721186"/>
            <a:ext cx="4991947" cy="4472702"/>
          </a:xfrm>
          <a:prstGeom prst="rect">
            <a:avLst/>
          </a:prstGeom>
        </p:spPr>
        <p:txBody>
          <a:bodyPr/>
          <a:lstStyle/>
          <a:p>
            <a:pPr lvl="0"/>
            <a:endParaRPr/>
          </a:p>
        </p:txBody>
      </p:sp>
    </p:spTree>
    <p:extLst>
      <p:ext uri="{BB962C8B-B14F-4D97-AF65-F5344CB8AC3E}">
        <p14:creationId xmlns:p14="http://schemas.microsoft.com/office/powerpoint/2010/main" xmlns="" val="2965948169"/>
      </p:ext>
    </p:extLst>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pPr/>
              <a:t>5/15/2017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fld id="{86CB4B4D-7CA3-9044-876B-883B54F8677D}" type="slidenum">
              <a:rPr lang="en-GB" smtClean="0"/>
              <a:pPr lvl="0"/>
              <a:t>‹#›</a:t>
            </a:fld>
            <a:endParaRPr lang="en-GB"/>
          </a:p>
        </p:txBody>
      </p:sp>
    </p:spTree>
    <p:extLst>
      <p:ext uri="{BB962C8B-B14F-4D97-AF65-F5344CB8AC3E}">
        <p14:creationId xmlns:p14="http://schemas.microsoft.com/office/powerpoint/2010/main" xmlns="" val="4195649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5/15/2017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fld id="{86CB4B4D-7CA3-9044-876B-883B54F8677D}" type="slidenum">
              <a:rPr lang="en-GB" smtClean="0"/>
              <a:pPr lvl="0"/>
              <a:t>‹#›</a:t>
            </a:fld>
            <a:endParaRPr lang="en-GB"/>
          </a:p>
        </p:txBody>
      </p:sp>
    </p:spTree>
    <p:extLst>
      <p:ext uri="{BB962C8B-B14F-4D97-AF65-F5344CB8AC3E}">
        <p14:creationId xmlns:p14="http://schemas.microsoft.com/office/powerpoint/2010/main" xmlns="" val="3967036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5/15/2017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fld id="{86CB4B4D-7CA3-9044-876B-883B54F8677D}" type="slidenum">
              <a:rPr lang="en-GB" smtClean="0"/>
              <a:pPr lvl="0"/>
              <a:t>‹#›</a:t>
            </a:fld>
            <a:endParaRPr lang="en-GB"/>
          </a:p>
        </p:txBody>
      </p:sp>
    </p:spTree>
    <p:extLst>
      <p:ext uri="{BB962C8B-B14F-4D97-AF65-F5344CB8AC3E}">
        <p14:creationId xmlns:p14="http://schemas.microsoft.com/office/powerpoint/2010/main" xmlns="" val="1981213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5/15/2017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fld id="{86CB4B4D-7CA3-9044-876B-883B54F8677D}" type="slidenum">
              <a:rPr lang="en-GB" smtClean="0"/>
              <a:pPr lvl="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xmlns="" val="2799886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5/15/2017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fld id="{86CB4B4D-7CA3-9044-876B-883B54F8677D}" type="slidenum">
              <a:rPr lang="en-GB" smtClean="0"/>
              <a:pPr lvl="0"/>
              <a:t>‹#›</a:t>
            </a:fld>
            <a:endParaRPr lang="en-GB"/>
          </a:p>
        </p:txBody>
      </p:sp>
    </p:spTree>
    <p:extLst>
      <p:ext uri="{BB962C8B-B14F-4D97-AF65-F5344CB8AC3E}">
        <p14:creationId xmlns:p14="http://schemas.microsoft.com/office/powerpoint/2010/main" xmlns="" val="3779627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298CD5-6C1E-4009-B41F-6DF62E31D3BE}" type="datetimeFigureOut">
              <a:rPr lang="en-US" smtClean="0"/>
              <a:pPr/>
              <a:t>5/15/2017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fld id="{86CB4B4D-7CA3-9044-876B-883B54F8677D}" type="slidenum">
              <a:rPr lang="en-GB" smtClean="0"/>
              <a:pPr lvl="0"/>
              <a:t>‹#›</a:t>
            </a:fld>
            <a:endParaRPr lang="en-GB"/>
          </a:p>
        </p:txBody>
      </p:sp>
    </p:spTree>
    <p:extLst>
      <p:ext uri="{BB962C8B-B14F-4D97-AF65-F5344CB8AC3E}">
        <p14:creationId xmlns:p14="http://schemas.microsoft.com/office/powerpoint/2010/main" xmlns="" val="2821785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298CD5-6C1E-4009-B41F-6DF62E31D3BE}" type="datetimeFigureOut">
              <a:rPr lang="en-US" smtClean="0"/>
              <a:pPr/>
              <a:t>5/15/2017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fld id="{86CB4B4D-7CA3-9044-876B-883B54F8677D}" type="slidenum">
              <a:rPr lang="en-GB" smtClean="0"/>
              <a:pPr lvl="0"/>
              <a:t>‹#›</a:t>
            </a:fld>
            <a:endParaRPr lang="en-GB"/>
          </a:p>
        </p:txBody>
      </p:sp>
    </p:spTree>
    <p:extLst>
      <p:ext uri="{BB962C8B-B14F-4D97-AF65-F5344CB8AC3E}">
        <p14:creationId xmlns:p14="http://schemas.microsoft.com/office/powerpoint/2010/main" xmlns="" val="71988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pPr/>
              <a:t>5/15/2017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fld id="{86CB4B4D-7CA3-9044-876B-883B54F8677D}" type="slidenum">
              <a:rPr lang="en-GB" smtClean="0"/>
              <a:pPr lvl="0"/>
              <a:t>‹#›</a:t>
            </a:fld>
            <a:endParaRPr lang="en-GB"/>
          </a:p>
        </p:txBody>
      </p:sp>
    </p:spTree>
    <p:extLst>
      <p:ext uri="{BB962C8B-B14F-4D97-AF65-F5344CB8AC3E}">
        <p14:creationId xmlns:p14="http://schemas.microsoft.com/office/powerpoint/2010/main" xmlns="" val="3934214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pPr/>
              <a:t>5/15/2017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fld id="{86CB4B4D-7CA3-9044-876B-883B54F8677D}" type="slidenum">
              <a:rPr lang="en-GB" smtClean="0"/>
              <a:pPr lvl="0"/>
              <a:t>‹#›</a:t>
            </a:fld>
            <a:endParaRPr lang="en-GB"/>
          </a:p>
        </p:txBody>
      </p:sp>
    </p:spTree>
    <p:extLst>
      <p:ext uri="{BB962C8B-B14F-4D97-AF65-F5344CB8AC3E}">
        <p14:creationId xmlns:p14="http://schemas.microsoft.com/office/powerpoint/2010/main" xmlns="" val="42330946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1_Content with Caption">
    <p:spTree>
      <p:nvGrpSpPr>
        <p:cNvPr id="1" name=""/>
        <p:cNvGrpSpPr/>
        <p:nvPr/>
      </p:nvGrpSpPr>
      <p:grpSpPr>
        <a:xfrm>
          <a:off x="0" y="0"/>
          <a:ext cx="0" cy="0"/>
          <a:chOff x="0" y="0"/>
          <a:chExt cx="0" cy="0"/>
        </a:xfrm>
      </p:grpSpPr>
      <p:sp>
        <p:nvSpPr>
          <p:cNvPr id="208" name="Shape 208"/>
          <p:cNvSpPr>
            <a:spLocks noGrp="1"/>
          </p:cNvSpPr>
          <p:nvPr>
            <p:ph type="body" idx="1"/>
          </p:nvPr>
        </p:nvSpPr>
        <p:spPr>
          <a:xfrm>
            <a:off x="838200" y="2133600"/>
            <a:ext cx="9652000" cy="4724400"/>
          </a:xfrm>
          <a:prstGeom prst="rect">
            <a:avLst/>
          </a:prstGeom>
        </p:spPr>
        <p:txBody>
          <a:bodyPr/>
          <a:lstStyle>
            <a:lvl1pPr>
              <a:defRPr sz="3200"/>
            </a:lvl1pPr>
            <a:lvl2pPr marL="553864" indent="-261256">
              <a:defRPr sz="3200"/>
            </a:lvl2pPr>
            <a:lvl3pPr marL="835150" indent="-304799">
              <a:defRPr sz="3200"/>
            </a:lvl3pPr>
            <a:lvl4pPr marL="1143000" indent="-365759">
              <a:defRPr sz="3200"/>
            </a:lvl4pPr>
            <a:lvl5pPr marL="1417319" indent="-365759">
              <a:defRPr sz="3200"/>
            </a:lvl5pPr>
          </a:lstStyle>
          <a:p>
            <a:pPr lvl="0">
              <a:defRPr sz="1800">
                <a:solidFill>
                  <a:srgbClr val="000000"/>
                </a:solidFill>
              </a:defRPr>
            </a:pPr>
            <a:r>
              <a:rPr sz="3200">
                <a:solidFill>
                  <a:srgbClr val="632E62"/>
                </a:solidFill>
              </a:rPr>
              <a:t>Body Level One</a:t>
            </a:r>
          </a:p>
          <a:p>
            <a:pPr lvl="1">
              <a:defRPr sz="1800">
                <a:solidFill>
                  <a:srgbClr val="000000"/>
                </a:solidFill>
              </a:defRPr>
            </a:pPr>
            <a:r>
              <a:rPr sz="3200">
                <a:solidFill>
                  <a:srgbClr val="632E62"/>
                </a:solidFill>
              </a:rPr>
              <a:t>Body Level Two</a:t>
            </a:r>
          </a:p>
          <a:p>
            <a:pPr lvl="2">
              <a:defRPr sz="1800">
                <a:solidFill>
                  <a:srgbClr val="000000"/>
                </a:solidFill>
              </a:defRPr>
            </a:pPr>
            <a:r>
              <a:rPr sz="3200">
                <a:solidFill>
                  <a:srgbClr val="632E62"/>
                </a:solidFill>
              </a:rPr>
              <a:t>Body Level Three</a:t>
            </a:r>
          </a:p>
          <a:p>
            <a:pPr lvl="3">
              <a:defRPr sz="1800">
                <a:solidFill>
                  <a:srgbClr val="000000"/>
                </a:solidFill>
              </a:defRPr>
            </a:pPr>
            <a:r>
              <a:rPr sz="3200">
                <a:solidFill>
                  <a:srgbClr val="632E62"/>
                </a:solidFill>
              </a:rPr>
              <a:t>Body Level Four</a:t>
            </a:r>
          </a:p>
          <a:p>
            <a:pPr lvl="4">
              <a:defRPr sz="1800">
                <a:solidFill>
                  <a:srgbClr val="000000"/>
                </a:solidFill>
              </a:defRPr>
            </a:pPr>
            <a:r>
              <a:rPr sz="3200">
                <a:solidFill>
                  <a:srgbClr val="632E62"/>
                </a:solidFill>
              </a:rPr>
              <a:t>Body Level Five</a:t>
            </a:r>
          </a:p>
        </p:txBody>
      </p:sp>
      <p:sp>
        <p:nvSpPr>
          <p:cNvPr id="209" name="Shape 209"/>
          <p:cNvSpPr>
            <a:spLocks noGrp="1"/>
          </p:cNvSpPr>
          <p:nvPr>
            <p:ph type="title"/>
          </p:nvPr>
        </p:nvSpPr>
        <p:spPr>
          <a:xfrm>
            <a:off x="838200" y="0"/>
            <a:ext cx="7863841" cy="1402081"/>
          </a:xfrm>
          <a:prstGeom prst="rect">
            <a:avLst/>
          </a:prstGeom>
        </p:spPr>
        <p:txBody>
          <a:bodyPr/>
          <a:lstStyle>
            <a:lvl1pPr>
              <a:defRPr sz="2400"/>
            </a:lvl1pPr>
          </a:lstStyle>
          <a:p>
            <a:pPr lvl="0">
              <a:defRPr sz="1800" cap="none">
                <a:ln w="9525">
                  <a:noFill/>
                </a:ln>
                <a:solidFill>
                  <a:srgbClr val="000000"/>
                </a:solidFill>
              </a:defRPr>
            </a:pPr>
            <a:r>
              <a:rPr sz="2400" cap="all">
                <a:ln w="500">
                  <a:solidFill>
                    <a:srgbClr val="321432"/>
                  </a:solidFill>
                </a:ln>
                <a:solidFill>
                  <a:srgbClr val="632E62"/>
                </a:solidFill>
              </a:rPr>
              <a:t>Title Text</a:t>
            </a:r>
          </a:p>
        </p:txBody>
      </p:sp>
      <p:sp>
        <p:nvSpPr>
          <p:cNvPr id="210" name="Shape 210"/>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extLst>
      <p:ext uri="{BB962C8B-B14F-4D97-AF65-F5344CB8AC3E}">
        <p14:creationId xmlns:p14="http://schemas.microsoft.com/office/powerpoint/2010/main" xmlns="" val="378754781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Blank 0">
    <p:spTree>
      <p:nvGrpSpPr>
        <p:cNvPr id="1" name=""/>
        <p:cNvGrpSpPr/>
        <p:nvPr/>
      </p:nvGrpSpPr>
      <p:grpSpPr>
        <a:xfrm>
          <a:off x="0" y="0"/>
          <a:ext cx="0" cy="0"/>
          <a:chOff x="0" y="0"/>
          <a:chExt cx="0" cy="0"/>
        </a:xfrm>
      </p:grpSpPr>
      <p:sp>
        <p:nvSpPr>
          <p:cNvPr id="206" name="Shape 206"/>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extLst>
      <p:ext uri="{BB962C8B-B14F-4D97-AF65-F5344CB8AC3E}">
        <p14:creationId xmlns:p14="http://schemas.microsoft.com/office/powerpoint/2010/main" xmlns="" val="155226635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A5D3794B-289A-4A80-97D7-111025398D45}" type="datetimeFigureOut">
              <a:rPr lang="en-US" smtClean="0"/>
              <a:pPr/>
              <a:t>5/15/2017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fld id="{86CB4B4D-7CA3-9044-876B-883B54F8677D}" type="slidenum">
              <a:rPr lang="en-GB" smtClean="0"/>
              <a:pPr lvl="0"/>
              <a:t>‹#›</a:t>
            </a:fld>
            <a:endParaRPr lang="en-GB"/>
          </a:p>
        </p:txBody>
      </p:sp>
    </p:spTree>
    <p:extLst>
      <p:ext uri="{BB962C8B-B14F-4D97-AF65-F5344CB8AC3E}">
        <p14:creationId xmlns:p14="http://schemas.microsoft.com/office/powerpoint/2010/main" xmlns="" val="812392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pPr/>
              <a:t>5/15/2017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fld id="{86CB4B4D-7CA3-9044-876B-883B54F8677D}" type="slidenum">
              <a:rPr lang="en-GB" smtClean="0"/>
              <a:pPr lvl="0"/>
              <a:t>‹#›</a:t>
            </a:fld>
            <a:endParaRPr lang="en-GB"/>
          </a:p>
        </p:txBody>
      </p:sp>
    </p:spTree>
    <p:extLst>
      <p:ext uri="{BB962C8B-B14F-4D97-AF65-F5344CB8AC3E}">
        <p14:creationId xmlns:p14="http://schemas.microsoft.com/office/powerpoint/2010/main" xmlns="" val="2551116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pPr/>
              <a:t>5/15/2017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fld id="{86CB4B4D-7CA3-9044-876B-883B54F8677D}" type="slidenum">
              <a:rPr lang="en-GB" smtClean="0"/>
              <a:pPr lvl="0"/>
              <a:t>‹#›</a:t>
            </a:fld>
            <a:endParaRPr lang="en-GB"/>
          </a:p>
        </p:txBody>
      </p:sp>
    </p:spTree>
    <p:extLst>
      <p:ext uri="{BB962C8B-B14F-4D97-AF65-F5344CB8AC3E}">
        <p14:creationId xmlns:p14="http://schemas.microsoft.com/office/powerpoint/2010/main" xmlns="" val="2244539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pPr/>
              <a:t>5/15/2017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lvl="0"/>
            <a:fld id="{86CB4B4D-7CA3-9044-876B-883B54F8677D}" type="slidenum">
              <a:rPr lang="en-GB" smtClean="0"/>
              <a:pPr lvl="0"/>
              <a:t>‹#›</a:t>
            </a:fld>
            <a:endParaRPr lang="en-GB"/>
          </a:p>
        </p:txBody>
      </p:sp>
    </p:spTree>
    <p:extLst>
      <p:ext uri="{BB962C8B-B14F-4D97-AF65-F5344CB8AC3E}">
        <p14:creationId xmlns:p14="http://schemas.microsoft.com/office/powerpoint/2010/main" xmlns="" val="139112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7EF4D4C-5367-4C26-9E2B-D8088D7FCA81}" type="datetimeFigureOut">
              <a:rPr lang="en-US" smtClean="0"/>
              <a:pPr/>
              <a:t>5/15/2017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pPr lvl="0"/>
            <a:fld id="{86CB4B4D-7CA3-9044-876B-883B54F8677D}" type="slidenum">
              <a:rPr lang="en-GB" smtClean="0"/>
              <a:pPr lvl="0"/>
              <a:t>‹#›</a:t>
            </a:fld>
            <a:endParaRPr lang="en-GB"/>
          </a:p>
        </p:txBody>
      </p:sp>
    </p:spTree>
    <p:extLst>
      <p:ext uri="{BB962C8B-B14F-4D97-AF65-F5344CB8AC3E}">
        <p14:creationId xmlns:p14="http://schemas.microsoft.com/office/powerpoint/2010/main" xmlns="" val="793075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6E91E96-98B0-4413-9547-46F3504108EF}" type="datetimeFigureOut">
              <a:rPr lang="en-US" smtClean="0"/>
              <a:pPr/>
              <a:t>5/15/2017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pPr lvl="0"/>
            <a:fld id="{86CB4B4D-7CA3-9044-876B-883B54F8677D}" type="slidenum">
              <a:rPr lang="en-GB" smtClean="0"/>
              <a:pPr lvl="0"/>
              <a:t>‹#›</a:t>
            </a:fld>
            <a:endParaRPr lang="en-GB"/>
          </a:p>
        </p:txBody>
      </p:sp>
    </p:spTree>
    <p:extLst>
      <p:ext uri="{BB962C8B-B14F-4D97-AF65-F5344CB8AC3E}">
        <p14:creationId xmlns:p14="http://schemas.microsoft.com/office/powerpoint/2010/main" xmlns="" val="1834849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5C68B11-C5A8-448C-8CE9-B1A273C79CFC}" type="datetimeFigureOut">
              <a:rPr lang="en-US" smtClean="0"/>
              <a:pPr/>
              <a:t>5/15/2017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pPr lvl="0"/>
            <a:fld id="{86CB4B4D-7CA3-9044-876B-883B54F8677D}" type="slidenum">
              <a:rPr lang="en-GB" smtClean="0"/>
              <a:pPr lvl="0"/>
              <a:t>‹#›</a:t>
            </a:fld>
            <a:endParaRPr lang="en-GB"/>
          </a:p>
        </p:txBody>
      </p:sp>
    </p:spTree>
    <p:extLst>
      <p:ext uri="{BB962C8B-B14F-4D97-AF65-F5344CB8AC3E}">
        <p14:creationId xmlns:p14="http://schemas.microsoft.com/office/powerpoint/2010/main" xmlns="" val="856255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pPr/>
              <a:t>5/15/2017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fld id="{86CB4B4D-7CA3-9044-876B-883B54F8677D}" type="slidenum">
              <a:rPr lang="en-GB" smtClean="0"/>
              <a:pPr lvl="0"/>
              <a:t>‹#›</a:t>
            </a:fld>
            <a:endParaRPr lang="en-GB"/>
          </a:p>
        </p:txBody>
      </p:sp>
    </p:spTree>
    <p:extLst>
      <p:ext uri="{BB962C8B-B14F-4D97-AF65-F5344CB8AC3E}">
        <p14:creationId xmlns:p14="http://schemas.microsoft.com/office/powerpoint/2010/main" xmlns="" val="3526545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cstate="print">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cstate="print">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cstate="print">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cstate="print">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0298CD5-6C1E-4009-B41F-6DF62E31D3BE}" type="datetimeFigureOut">
              <a:rPr lang="en-US" smtClean="0"/>
              <a:pPr/>
              <a:t>5/15/2017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lvl="0"/>
            <a:fld id="{86CB4B4D-7CA3-9044-876B-883B54F8677D}" type="slidenum">
              <a:rPr lang="en-GB" smtClean="0"/>
              <a:pPr lvl="0"/>
              <a:t>‹#›</a:t>
            </a:fld>
            <a:endParaRPr lang="en-GB"/>
          </a:p>
        </p:txBody>
      </p:sp>
    </p:spTree>
    <p:extLst>
      <p:ext uri="{BB962C8B-B14F-4D97-AF65-F5344CB8AC3E}">
        <p14:creationId xmlns:p14="http://schemas.microsoft.com/office/powerpoint/2010/main" xmlns="" val="1135126107"/>
      </p:ext>
    </p:extLst>
  </p:cSld>
  <p:clrMap bg1="dk1" tx1="lt1" bg2="dk2" tx2="lt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 id="2147484039" r:id="rId12"/>
    <p:sldLayoutId id="2147484040" r:id="rId13"/>
    <p:sldLayoutId id="2147484041" r:id="rId14"/>
    <p:sldLayoutId id="2147484042" r:id="rId15"/>
    <p:sldLayoutId id="2147484043" r:id="rId16"/>
    <p:sldLayoutId id="2147484044" r:id="rId17"/>
    <p:sldLayoutId id="2147484045" r:id="rId18"/>
    <p:sldLayoutId id="2147484046" r:id="rId19"/>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hemeOverride" Target="../theme/themeOverr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3" name="Shape 233"/>
          <p:cNvSpPr>
            <a:spLocks noGrp="1"/>
          </p:cNvSpPr>
          <p:nvPr>
            <p:ph type="subTitle" idx="1"/>
          </p:nvPr>
        </p:nvSpPr>
        <p:spPr>
          <a:xfrm>
            <a:off x="1154955" y="3700463"/>
            <a:ext cx="8825658" cy="1938337"/>
          </a:xfrm>
          <a:prstGeom prst="rect">
            <a:avLst/>
          </a:prstGeom>
        </p:spPr>
        <p:txBody>
          <a:bodyPr>
            <a:normAutofit fontScale="62500" lnSpcReduction="20000"/>
          </a:bodyPr>
          <a:lstStyle/>
          <a:p>
            <a:endParaRPr lang="en-GB" sz="2400" dirty="0"/>
          </a:p>
          <a:p>
            <a:r>
              <a:rPr lang="en-GB" sz="2400" dirty="0" smtClean="0"/>
              <a:t>MARK  </a:t>
            </a:r>
            <a:r>
              <a:rPr lang="en-GB" sz="2400" dirty="0"/>
              <a:t>Formosa</a:t>
            </a:r>
          </a:p>
          <a:p>
            <a:r>
              <a:rPr lang="en-GB" sz="2400" dirty="0"/>
              <a:t> </a:t>
            </a:r>
          </a:p>
          <a:p>
            <a:r>
              <a:rPr lang="en-GB" sz="2400" dirty="0"/>
              <a:t>Recurrent </a:t>
            </a:r>
            <a:r>
              <a:rPr lang="en-GB" sz="2400" dirty="0" smtClean="0"/>
              <a:t>PREGNANCY LOSS Clinic</a:t>
            </a:r>
            <a:endParaRPr lang="en-GB" sz="2400" dirty="0"/>
          </a:p>
          <a:p>
            <a:r>
              <a:rPr lang="en-GB" sz="2400" dirty="0"/>
              <a:t>Mater Dei </a:t>
            </a:r>
            <a:r>
              <a:rPr lang="en-GB" sz="2400" dirty="0" smtClean="0"/>
              <a:t>Hospital</a:t>
            </a:r>
          </a:p>
          <a:p>
            <a:r>
              <a:rPr lang="en-GB" sz="2400" dirty="0" smtClean="0"/>
              <a:t>MALTA</a:t>
            </a:r>
            <a:endParaRPr lang="en-GB" sz="2400" dirty="0"/>
          </a:p>
          <a:p>
            <a:endParaRPr lang="en-GB" sz="2400" dirty="0"/>
          </a:p>
        </p:txBody>
      </p:sp>
      <p:sp>
        <p:nvSpPr>
          <p:cNvPr id="232" name="Shape 232"/>
          <p:cNvSpPr>
            <a:spLocks noGrp="1"/>
          </p:cNvSpPr>
          <p:nvPr>
            <p:ph type="sldNum" sz="quarter" idx="12"/>
          </p:nvPr>
        </p:nvSpPr>
        <p:spPr>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632E62"/>
                </a:solidFill>
              </a:rPr>
              <a:pPr lvl="0">
                <a:defRPr sz="1800">
                  <a:solidFill>
                    <a:srgbClr val="000000"/>
                  </a:solidFill>
                </a:defRPr>
              </a:pPr>
              <a:t>1</a:t>
            </a:fld>
            <a:endParaRPr sz="1200">
              <a:solidFill>
                <a:srgbClr val="632E62"/>
              </a:solidFill>
            </a:endParaRPr>
          </a:p>
        </p:txBody>
      </p:sp>
      <p:sp>
        <p:nvSpPr>
          <p:cNvPr id="2" name="Title 1"/>
          <p:cNvSpPr>
            <a:spLocks noGrp="1"/>
          </p:cNvSpPr>
          <p:nvPr>
            <p:ph type="ctrTitle"/>
          </p:nvPr>
        </p:nvSpPr>
        <p:spPr>
          <a:xfrm>
            <a:off x="1154955" y="1447800"/>
            <a:ext cx="8825658" cy="2252663"/>
          </a:xfrm>
        </p:spPr>
        <p:txBody>
          <a:bodyPr/>
          <a:lstStyle/>
          <a:p>
            <a:r>
              <a:rPr lang="en-GB" sz="3600" b="1" dirty="0"/>
              <a:t>Recurrent </a:t>
            </a:r>
            <a:r>
              <a:rPr lang="en-GB" sz="3600" b="1" dirty="0" smtClean="0"/>
              <a:t>Pregnancy Loss</a:t>
            </a:r>
            <a:br>
              <a:rPr lang="en-GB" sz="3600" b="1" dirty="0" smtClean="0"/>
            </a:br>
            <a:r>
              <a:rPr lang="en-GB" sz="3600" b="1" dirty="0" smtClean="0"/>
              <a:t>The </a:t>
            </a:r>
            <a:r>
              <a:rPr lang="en-GB" sz="3600" b="1" dirty="0"/>
              <a:t>case for </a:t>
            </a:r>
            <a:r>
              <a:rPr lang="en-GB" sz="3600" b="1" dirty="0" smtClean="0"/>
              <a:t>a Dedicated Specialist Clinic</a:t>
            </a:r>
            <a:r>
              <a:rPr lang="en-GB" sz="3600" b="1" dirty="0"/>
              <a:t>.</a:t>
            </a:r>
            <a:br>
              <a:rPr lang="en-GB" sz="3600" b="1" dirty="0"/>
            </a:br>
            <a:endParaRPr lang="en-GB" sz="36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Shape 270"/>
          <p:cNvSpPr>
            <a:spLocks noGrp="1"/>
          </p:cNvSpPr>
          <p:nvPr>
            <p:ph type="body" idx="1"/>
          </p:nvPr>
        </p:nvSpPr>
        <p:spPr>
          <a:xfrm>
            <a:off x="952500" y="1534886"/>
            <a:ext cx="9652000" cy="5158014"/>
          </a:xfrm>
          <a:prstGeom prst="rect">
            <a:avLst/>
          </a:prstGeom>
        </p:spPr>
        <p:txBody>
          <a:bodyPr>
            <a:normAutofit/>
          </a:bodyPr>
          <a:lstStyle/>
          <a:p>
            <a:pPr marL="487680" lvl="0" indent="-487680">
              <a:defRPr sz="1800">
                <a:solidFill>
                  <a:srgbClr val="000000"/>
                </a:solidFill>
              </a:defRPr>
            </a:pPr>
            <a:r>
              <a:rPr lang="en-GB" sz="3100" dirty="0">
                <a:solidFill>
                  <a:schemeClr val="tx1">
                    <a:lumMod val="95000"/>
                  </a:schemeClr>
                </a:solidFill>
              </a:rPr>
              <a:t>In secondary RPL the birth of  male child is a negative prognostic indicator.</a:t>
            </a:r>
          </a:p>
          <a:p>
            <a:pPr marL="0" lvl="0" indent="0">
              <a:buNone/>
              <a:defRPr sz="1800">
                <a:solidFill>
                  <a:srgbClr val="000000"/>
                </a:solidFill>
              </a:defRPr>
            </a:pPr>
            <a:endParaRPr lang="en-GB" sz="3100" dirty="0">
              <a:solidFill>
                <a:schemeClr val="tx1">
                  <a:lumMod val="95000"/>
                </a:schemeClr>
              </a:solidFill>
            </a:endParaRPr>
          </a:p>
          <a:p>
            <a:pPr marL="458266" lvl="0" indent="-458266" defTabSz="886967">
              <a:spcBef>
                <a:spcPts val="500"/>
              </a:spcBef>
              <a:defRPr sz="1800">
                <a:solidFill>
                  <a:srgbClr val="000000"/>
                </a:solidFill>
              </a:defRPr>
            </a:pPr>
            <a:r>
              <a:rPr lang="en-GB" sz="3100" dirty="0">
                <a:solidFill>
                  <a:schemeClr val="tx1">
                    <a:lumMod val="95000"/>
                  </a:schemeClr>
                </a:solidFill>
              </a:rPr>
              <a:t>Family studies have shown that RPL fits into a multifactorial pattern of inheritance.</a:t>
            </a:r>
          </a:p>
          <a:p>
            <a:pPr marL="0" lvl="0" indent="0" defTabSz="886967">
              <a:spcBef>
                <a:spcPts val="500"/>
              </a:spcBef>
              <a:buNone/>
              <a:defRPr sz="1800">
                <a:solidFill>
                  <a:srgbClr val="000000"/>
                </a:solidFill>
              </a:defRPr>
            </a:pPr>
            <a:endParaRPr lang="en-GB" sz="3100" dirty="0">
              <a:solidFill>
                <a:schemeClr val="tx1">
                  <a:lumMod val="95000"/>
                </a:schemeClr>
              </a:solidFill>
            </a:endParaRPr>
          </a:p>
          <a:p>
            <a:pPr marL="458266" lvl="0" indent="-458266" defTabSz="886967">
              <a:spcBef>
                <a:spcPts val="500"/>
              </a:spcBef>
              <a:defRPr sz="1800">
                <a:solidFill>
                  <a:srgbClr val="000000"/>
                </a:solidFill>
              </a:defRPr>
            </a:pPr>
            <a:r>
              <a:rPr lang="en-GB" sz="3100" dirty="0">
                <a:solidFill>
                  <a:schemeClr val="tx1">
                    <a:lumMod val="95000"/>
                  </a:schemeClr>
                </a:solidFill>
              </a:rPr>
              <a:t>Many risk factors combine to give rise to a recurrent high risk of pregnancy loss.</a:t>
            </a:r>
          </a:p>
          <a:p>
            <a:pPr marL="0" lvl="0" indent="0" defTabSz="886967">
              <a:spcBef>
                <a:spcPts val="500"/>
              </a:spcBef>
              <a:buNone/>
              <a:defRPr sz="1800">
                <a:solidFill>
                  <a:srgbClr val="000000"/>
                </a:solidFill>
              </a:defRPr>
            </a:pPr>
            <a:endParaRPr lang="en-GB" sz="3100" dirty="0">
              <a:solidFill>
                <a:schemeClr val="tx1">
                  <a:lumMod val="95000"/>
                </a:schemeClr>
              </a:solidFill>
            </a:endParaRPr>
          </a:p>
          <a:p>
            <a:pPr marL="458266" lvl="0" indent="-458266" defTabSz="886967">
              <a:spcBef>
                <a:spcPts val="500"/>
              </a:spcBef>
              <a:buNone/>
              <a:defRPr sz="1800">
                <a:solidFill>
                  <a:srgbClr val="000000"/>
                </a:solidFill>
              </a:defRPr>
            </a:pPr>
            <a:endParaRPr lang="en-GB" sz="3100" dirty="0">
              <a:solidFill>
                <a:schemeClr val="tx1">
                  <a:lumMod val="95000"/>
                </a:schemeClr>
              </a:solidFill>
            </a:endParaRPr>
          </a:p>
        </p:txBody>
      </p:sp>
      <p:sp>
        <p:nvSpPr>
          <p:cNvPr id="271" name="Shape 271"/>
          <p:cNvSpPr>
            <a:spLocks noGrp="1"/>
          </p:cNvSpPr>
          <p:nvPr>
            <p:ph type="title"/>
          </p:nvPr>
        </p:nvSpPr>
        <p:spPr>
          <a:xfrm>
            <a:off x="838200" y="500743"/>
            <a:ext cx="7863841" cy="901338"/>
          </a:xfrm>
          <a:prstGeom prst="rect">
            <a:avLst/>
          </a:prstGeom>
        </p:spPr>
        <p:txBody>
          <a:bodyPr/>
          <a:lstStyle>
            <a:lvl1pPr>
              <a:defRPr sz="3000">
                <a:ln w="625"/>
              </a:defRPr>
            </a:lvl1pPr>
          </a:lstStyle>
          <a:p>
            <a:pPr marL="342900" lvl="0" indent="-342900">
              <a:lnSpc>
                <a:spcPct val="80000"/>
              </a:lnSpc>
              <a:buClr>
                <a:schemeClr val="bg2">
                  <a:lumMod val="40000"/>
                  <a:lumOff val="60000"/>
                </a:schemeClr>
              </a:buClr>
              <a:buSzPct val="80000"/>
              <a:defRPr sz="1800" cap="none">
                <a:ln w="9525">
                  <a:noFill/>
                </a:ln>
                <a:solidFill>
                  <a:srgbClr val="000000"/>
                </a:solidFill>
              </a:defRPr>
            </a:pPr>
            <a:r>
              <a:rPr lang="en-GB" sz="3600" b="1" dirty="0" smtClean="0">
                <a:solidFill>
                  <a:schemeClr val="tx1"/>
                </a:solidFill>
                <a:sym typeface="Arial"/>
              </a:rPr>
              <a:t>GENETIC CONSIDERATIONS</a:t>
            </a:r>
          </a:p>
        </p:txBody>
      </p:sp>
      <p:sp>
        <p:nvSpPr>
          <p:cNvPr id="272" name="Shape 272"/>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lIns="0" tIns="0" rIns="0" bIns="0">
            <a:normAutofit/>
          </a:bodyPr>
          <a:lstStyle>
            <a:lvl1pPr defTabSz="868680">
              <a:defRPr sz="1140"/>
            </a:lvl1pPr>
          </a:lstStyle>
          <a:p>
            <a:pPr lvl="0">
              <a:defRPr sz="1800">
                <a:solidFill>
                  <a:srgbClr val="000000"/>
                </a:solidFill>
              </a:defRPr>
            </a:pPr>
            <a:fld id="{86CB4B4D-7CA3-9044-876B-883B54F8677D}" type="slidenum">
              <a:rPr sz="1140">
                <a:solidFill>
                  <a:srgbClr val="632E62"/>
                </a:solidFill>
              </a:rPr>
              <a:pPr lvl="0">
                <a:defRPr sz="1800">
                  <a:solidFill>
                    <a:srgbClr val="000000"/>
                  </a:solidFill>
                </a:defRPr>
              </a:pPr>
              <a:t>10</a:t>
            </a:fld>
            <a:endParaRPr sz="1140">
              <a:solidFill>
                <a:srgbClr val="632E62"/>
              </a:solidFill>
            </a:endParaRP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2900" indent="-342900">
              <a:lnSpc>
                <a:spcPct val="80000"/>
              </a:lnSpc>
              <a:buClr>
                <a:schemeClr val="bg2">
                  <a:lumMod val="40000"/>
                  <a:lumOff val="60000"/>
                </a:schemeClr>
              </a:buClr>
              <a:buSzPct val="80000"/>
            </a:pPr>
            <a:r>
              <a:rPr lang="en-GB" sz="3600" b="1" dirty="0" smtClean="0">
                <a:solidFill>
                  <a:schemeClr val="tx1"/>
                </a:solidFill>
              </a:rPr>
              <a:t>GENETICS OF RPL</a:t>
            </a:r>
            <a:endParaRPr lang="en-GB" sz="3600" b="1" dirty="0">
              <a:solidFill>
                <a:schemeClr val="tx1"/>
              </a:solidFill>
            </a:endParaRPr>
          </a:p>
        </p:txBody>
      </p:sp>
      <p:sp>
        <p:nvSpPr>
          <p:cNvPr id="3" name="Content Placeholder 2"/>
          <p:cNvSpPr>
            <a:spLocks noGrp="1"/>
          </p:cNvSpPr>
          <p:nvPr>
            <p:ph idx="1"/>
          </p:nvPr>
        </p:nvSpPr>
        <p:spPr/>
        <p:txBody>
          <a:bodyPr>
            <a:normAutofit fontScale="70000" lnSpcReduction="20000"/>
          </a:bodyPr>
          <a:lstStyle/>
          <a:p>
            <a:r>
              <a:rPr lang="en-GB" sz="3200" dirty="0" smtClean="0"/>
              <a:t>2-4% of RPL is due to a balanced structural chromosomal re-</a:t>
            </a:r>
            <a:r>
              <a:rPr lang="en-GB" sz="3200" dirty="0" err="1" smtClean="0"/>
              <a:t>arragement</a:t>
            </a:r>
            <a:r>
              <a:rPr lang="en-GB" sz="3200" dirty="0" smtClean="0"/>
              <a:t>.</a:t>
            </a:r>
          </a:p>
          <a:p>
            <a:pPr>
              <a:buNone/>
            </a:pPr>
            <a:endParaRPr lang="en-GB" sz="3200" dirty="0" smtClean="0"/>
          </a:p>
          <a:p>
            <a:r>
              <a:rPr lang="en-GB" sz="3200" dirty="0" smtClean="0"/>
              <a:t>Translocations; reciprocal or </a:t>
            </a:r>
            <a:r>
              <a:rPr lang="en-GB" sz="3200" dirty="0" err="1" smtClean="0"/>
              <a:t>Robertsonian</a:t>
            </a:r>
            <a:endParaRPr lang="en-GB" sz="3200" dirty="0" smtClean="0"/>
          </a:p>
          <a:p>
            <a:endParaRPr lang="en-GB" sz="3200" dirty="0" smtClean="0"/>
          </a:p>
          <a:p>
            <a:r>
              <a:rPr lang="en-GB" sz="3200" dirty="0" smtClean="0"/>
              <a:t>Inversions, insertions and </a:t>
            </a:r>
            <a:r>
              <a:rPr lang="en-GB" sz="3200" dirty="0" err="1" smtClean="0"/>
              <a:t>mosaicism</a:t>
            </a:r>
            <a:endParaRPr lang="en-GB" sz="3200" dirty="0" smtClean="0"/>
          </a:p>
          <a:p>
            <a:endParaRPr lang="en-GB" sz="3200" dirty="0" smtClean="0"/>
          </a:p>
          <a:p>
            <a:r>
              <a:rPr lang="en-GB" sz="3200" dirty="0" smtClean="0"/>
              <a:t>Rarely single-gene defects.</a:t>
            </a:r>
          </a:p>
          <a:p>
            <a:endParaRPr lang="en-GB" sz="3200" dirty="0" smtClean="0"/>
          </a:p>
          <a:p>
            <a:r>
              <a:rPr lang="en-GB" sz="3200" dirty="0" smtClean="0"/>
              <a:t>CMA on POC is the only test which can give a definite cause behind a miscarriage.</a:t>
            </a:r>
          </a:p>
          <a:p>
            <a:endParaRPr lang="en-GB" sz="3200" dirty="0" smtClean="0"/>
          </a:p>
          <a:p>
            <a:pPr>
              <a:buNone/>
            </a:pPr>
            <a:endParaRPr lang="en-GB"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Shape 274"/>
          <p:cNvSpPr/>
          <p:nvPr/>
        </p:nvSpPr>
        <p:spPr>
          <a:xfrm>
            <a:off x="-1117791" y="208878"/>
            <a:ext cx="45719" cy="45719"/>
          </a:xfrm>
          <a:prstGeom prst="rect">
            <a:avLst/>
          </a:prstGeom>
          <a:solidFill>
            <a:srgbClr val="43AB6B"/>
          </a:solidFill>
          <a:ln w="12700">
            <a:miter lim="400000"/>
          </a:ln>
        </p:spPr>
        <p:txBody>
          <a:bodyPr lIns="0" tIns="0" rIns="0" bIns="0" anchor="ctr"/>
          <a:lstStyle/>
          <a:p>
            <a:pPr lvl="0">
              <a:defRPr>
                <a:solidFill>
                  <a:srgbClr val="FFFFFF"/>
                </a:solidFill>
                <a:latin typeface="Century Gothic"/>
                <a:ea typeface="Century Gothic"/>
                <a:cs typeface="Century Gothic"/>
                <a:sym typeface="Century Gothic"/>
              </a:defRPr>
            </a:pPr>
            <a:endParaRPr/>
          </a:p>
        </p:txBody>
      </p:sp>
      <p:grpSp>
        <p:nvGrpSpPr>
          <p:cNvPr id="4" name="Group 3"/>
          <p:cNvGrpSpPr/>
          <p:nvPr/>
        </p:nvGrpSpPr>
        <p:grpSpPr>
          <a:xfrm>
            <a:off x="1783989" y="1174080"/>
            <a:ext cx="9050647" cy="5619131"/>
            <a:chOff x="1783989" y="1174080"/>
            <a:chExt cx="9050647" cy="5619131"/>
          </a:xfrm>
        </p:grpSpPr>
        <p:sp>
          <p:nvSpPr>
            <p:cNvPr id="275" name="Shape 275"/>
            <p:cNvSpPr/>
            <p:nvPr/>
          </p:nvSpPr>
          <p:spPr>
            <a:xfrm>
              <a:off x="4849452" y="2444044"/>
              <a:ext cx="2978076" cy="2835205"/>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ED7EF"/>
            </a:solidFill>
            <a:ln w="25400">
              <a:solidFill>
                <a:srgbClr val="BED7EF"/>
              </a:solidFill>
              <a:round/>
            </a:ln>
          </p:spPr>
          <p:txBody>
            <a:bodyPr lIns="0" tIns="0" rIns="0" bIns="0"/>
            <a:lstStyle/>
            <a:p>
              <a:pPr lvl="0" algn="l">
                <a:defRPr>
                  <a:latin typeface="Century Gothic"/>
                  <a:ea typeface="Century Gothic"/>
                  <a:cs typeface="Century Gothic"/>
                  <a:sym typeface="Century Gothic"/>
                </a:defRPr>
              </a:pPr>
              <a:endParaRPr/>
            </a:p>
          </p:txBody>
        </p:sp>
        <p:sp>
          <p:nvSpPr>
            <p:cNvPr id="277" name="Shape 277"/>
            <p:cNvSpPr/>
            <p:nvPr/>
          </p:nvSpPr>
          <p:spPr>
            <a:xfrm rot="2812451">
              <a:off x="5656534" y="5048947"/>
              <a:ext cx="3416078" cy="72450"/>
            </a:xfrm>
            <a:prstGeom prst="rect">
              <a:avLst/>
            </a:prstGeom>
            <a:solidFill>
              <a:srgbClr val="BED7EF"/>
            </a:solidFill>
            <a:ln w="25400">
              <a:solidFill>
                <a:srgbClr val="BED7EF"/>
              </a:solidFill>
              <a:miter/>
            </a:ln>
          </p:spPr>
          <p:txBody>
            <a:bodyPr lIns="0" tIns="0" rIns="0" bIns="0"/>
            <a:lstStyle/>
            <a:p>
              <a:pPr lvl="0" algn="l">
                <a:defRPr>
                  <a:latin typeface="Century Gothic"/>
                  <a:ea typeface="Century Gothic"/>
                  <a:cs typeface="Century Gothic"/>
                  <a:sym typeface="Century Gothic"/>
                </a:defRPr>
              </a:pPr>
              <a:endParaRPr/>
            </a:p>
          </p:txBody>
        </p:sp>
        <p:sp>
          <p:nvSpPr>
            <p:cNvPr id="278" name="Shape 278"/>
            <p:cNvSpPr/>
            <p:nvPr/>
          </p:nvSpPr>
          <p:spPr>
            <a:xfrm>
              <a:off x="7622853" y="3737893"/>
              <a:ext cx="3133727" cy="92077"/>
            </a:xfrm>
            <a:prstGeom prst="rect">
              <a:avLst/>
            </a:prstGeom>
            <a:solidFill>
              <a:srgbClr val="BED7EF"/>
            </a:solidFill>
            <a:ln w="25400">
              <a:solidFill>
                <a:srgbClr val="BED7EF"/>
              </a:solidFill>
              <a:miter/>
            </a:ln>
          </p:spPr>
          <p:txBody>
            <a:bodyPr lIns="0" tIns="0" rIns="0" bIns="0"/>
            <a:lstStyle/>
            <a:p>
              <a:pPr lvl="0" algn="l">
                <a:defRPr>
                  <a:latin typeface="Century Gothic"/>
                  <a:ea typeface="Century Gothic"/>
                  <a:cs typeface="Century Gothic"/>
                  <a:sym typeface="Century Gothic"/>
                </a:defRPr>
              </a:pPr>
              <a:endParaRPr/>
            </a:p>
          </p:txBody>
        </p:sp>
        <p:sp>
          <p:nvSpPr>
            <p:cNvPr id="279" name="Shape 279"/>
            <p:cNvSpPr/>
            <p:nvPr/>
          </p:nvSpPr>
          <p:spPr>
            <a:xfrm>
              <a:off x="1807841" y="3750593"/>
              <a:ext cx="3133726" cy="90489"/>
            </a:xfrm>
            <a:prstGeom prst="rect">
              <a:avLst/>
            </a:prstGeom>
            <a:solidFill>
              <a:srgbClr val="BED7EF"/>
            </a:solidFill>
            <a:ln w="25400">
              <a:solidFill>
                <a:srgbClr val="BED7EF"/>
              </a:solidFill>
              <a:miter/>
            </a:ln>
          </p:spPr>
          <p:txBody>
            <a:bodyPr lIns="0" tIns="0" rIns="0" bIns="0"/>
            <a:lstStyle/>
            <a:p>
              <a:pPr lvl="0" algn="l">
                <a:defRPr>
                  <a:latin typeface="Century Gothic"/>
                  <a:ea typeface="Century Gothic"/>
                  <a:cs typeface="Century Gothic"/>
                  <a:sym typeface="Century Gothic"/>
                </a:defRPr>
              </a:pPr>
              <a:endParaRPr/>
            </a:p>
          </p:txBody>
        </p:sp>
        <p:sp>
          <p:nvSpPr>
            <p:cNvPr id="280" name="Shape 280"/>
            <p:cNvSpPr/>
            <p:nvPr/>
          </p:nvSpPr>
          <p:spPr>
            <a:xfrm rot="19012451">
              <a:off x="3919215" y="5017418"/>
              <a:ext cx="3133727" cy="92077"/>
            </a:xfrm>
            <a:prstGeom prst="rect">
              <a:avLst/>
            </a:prstGeom>
            <a:solidFill>
              <a:srgbClr val="BED7EF"/>
            </a:solidFill>
            <a:ln w="25400">
              <a:solidFill>
                <a:srgbClr val="BED7EF"/>
              </a:solidFill>
              <a:miter/>
            </a:ln>
          </p:spPr>
          <p:txBody>
            <a:bodyPr lIns="0" tIns="0" rIns="0" bIns="0"/>
            <a:lstStyle/>
            <a:p>
              <a:pPr lvl="0" algn="l">
                <a:defRPr>
                  <a:latin typeface="Century Gothic"/>
                  <a:ea typeface="Century Gothic"/>
                  <a:cs typeface="Century Gothic"/>
                  <a:sym typeface="Century Gothic"/>
                </a:defRPr>
              </a:pPr>
              <a:endParaRPr/>
            </a:p>
          </p:txBody>
        </p:sp>
        <p:sp>
          <p:nvSpPr>
            <p:cNvPr id="281" name="Shape 281"/>
            <p:cNvSpPr/>
            <p:nvPr/>
          </p:nvSpPr>
          <p:spPr>
            <a:xfrm>
              <a:off x="1796690" y="6071518"/>
              <a:ext cx="2568576" cy="108000"/>
            </a:xfrm>
            <a:prstGeom prst="rect">
              <a:avLst/>
            </a:prstGeom>
            <a:solidFill>
              <a:srgbClr val="BED7EF"/>
            </a:solidFill>
            <a:ln w="25400">
              <a:solidFill>
                <a:srgbClr val="BED7EF"/>
              </a:solidFill>
              <a:miter/>
            </a:ln>
          </p:spPr>
          <p:txBody>
            <a:bodyPr lIns="0" tIns="0" rIns="0" bIns="0"/>
            <a:lstStyle/>
            <a:p>
              <a:pPr lvl="0" algn="l">
                <a:defRPr>
                  <a:latin typeface="Century Gothic"/>
                  <a:ea typeface="Century Gothic"/>
                  <a:cs typeface="Century Gothic"/>
                  <a:sym typeface="Century Gothic"/>
                </a:defRPr>
              </a:pPr>
              <a:endParaRPr/>
            </a:p>
          </p:txBody>
        </p:sp>
        <p:sp>
          <p:nvSpPr>
            <p:cNvPr id="282" name="Shape 282"/>
            <p:cNvSpPr/>
            <p:nvPr/>
          </p:nvSpPr>
          <p:spPr>
            <a:xfrm flipV="1">
              <a:off x="8514134" y="6260661"/>
              <a:ext cx="2320502" cy="108000"/>
            </a:xfrm>
            <a:prstGeom prst="rect">
              <a:avLst/>
            </a:prstGeom>
            <a:solidFill>
              <a:srgbClr val="BED7EF"/>
            </a:solidFill>
            <a:ln w="25400">
              <a:solidFill>
                <a:srgbClr val="BED7EF"/>
              </a:solidFill>
              <a:miter/>
            </a:ln>
          </p:spPr>
          <p:txBody>
            <a:bodyPr lIns="0" tIns="0" rIns="0" bIns="0"/>
            <a:lstStyle/>
            <a:p>
              <a:pPr lvl="0" algn="l">
                <a:defRPr>
                  <a:latin typeface="Century Gothic"/>
                  <a:ea typeface="Century Gothic"/>
                  <a:cs typeface="Century Gothic"/>
                  <a:sym typeface="Century Gothic"/>
                </a:defRPr>
              </a:pPr>
              <a:endParaRPr/>
            </a:p>
          </p:txBody>
        </p:sp>
        <p:sp>
          <p:nvSpPr>
            <p:cNvPr id="283" name="Shape 283"/>
            <p:cNvSpPr/>
            <p:nvPr/>
          </p:nvSpPr>
          <p:spPr>
            <a:xfrm rot="18787549" flipV="1">
              <a:off x="5654352" y="2694905"/>
              <a:ext cx="3133727" cy="92077"/>
            </a:xfrm>
            <a:prstGeom prst="rect">
              <a:avLst/>
            </a:prstGeom>
            <a:solidFill>
              <a:srgbClr val="BED7EF"/>
            </a:solidFill>
            <a:ln w="25400">
              <a:solidFill>
                <a:srgbClr val="BED7EF"/>
              </a:solidFill>
              <a:miter/>
            </a:ln>
          </p:spPr>
          <p:txBody>
            <a:bodyPr lIns="0" tIns="0" rIns="0" bIns="0"/>
            <a:lstStyle/>
            <a:p>
              <a:pPr lvl="0" algn="l">
                <a:defRPr>
                  <a:latin typeface="Century Gothic"/>
                  <a:ea typeface="Century Gothic"/>
                  <a:cs typeface="Century Gothic"/>
                  <a:sym typeface="Century Gothic"/>
                </a:defRPr>
              </a:pPr>
              <a:endParaRPr/>
            </a:p>
          </p:txBody>
        </p:sp>
        <p:sp>
          <p:nvSpPr>
            <p:cNvPr id="284" name="Shape 284"/>
            <p:cNvSpPr/>
            <p:nvPr/>
          </p:nvSpPr>
          <p:spPr>
            <a:xfrm rot="2587549" flipV="1">
              <a:off x="3879527" y="2769517"/>
              <a:ext cx="3133727" cy="90489"/>
            </a:xfrm>
            <a:prstGeom prst="rect">
              <a:avLst/>
            </a:prstGeom>
            <a:solidFill>
              <a:srgbClr val="BED7EF"/>
            </a:solidFill>
            <a:ln w="25400">
              <a:solidFill>
                <a:srgbClr val="BED7EF"/>
              </a:solidFill>
              <a:miter/>
            </a:ln>
          </p:spPr>
          <p:txBody>
            <a:bodyPr lIns="0" tIns="0" rIns="0" bIns="0"/>
            <a:lstStyle/>
            <a:p>
              <a:pPr lvl="0" algn="l">
                <a:defRPr>
                  <a:latin typeface="Century Gothic"/>
                  <a:ea typeface="Century Gothic"/>
                  <a:cs typeface="Century Gothic"/>
                  <a:sym typeface="Century Gothic"/>
                </a:defRPr>
              </a:pPr>
              <a:endParaRPr/>
            </a:p>
          </p:txBody>
        </p:sp>
        <p:sp>
          <p:nvSpPr>
            <p:cNvPr id="285" name="Shape 285"/>
            <p:cNvSpPr/>
            <p:nvPr/>
          </p:nvSpPr>
          <p:spPr>
            <a:xfrm flipV="1">
              <a:off x="1807841" y="1710626"/>
              <a:ext cx="2568576" cy="127027"/>
            </a:xfrm>
            <a:prstGeom prst="rect">
              <a:avLst/>
            </a:prstGeom>
            <a:solidFill>
              <a:srgbClr val="BED7EF"/>
            </a:solidFill>
            <a:ln w="25400">
              <a:solidFill>
                <a:srgbClr val="BED7EF"/>
              </a:solidFill>
              <a:miter/>
            </a:ln>
          </p:spPr>
          <p:txBody>
            <a:bodyPr lIns="0" tIns="0" rIns="0" bIns="0"/>
            <a:lstStyle/>
            <a:p>
              <a:pPr lvl="0" algn="l">
                <a:defRPr>
                  <a:latin typeface="Century Gothic"/>
                  <a:ea typeface="Century Gothic"/>
                  <a:cs typeface="Century Gothic"/>
                  <a:sym typeface="Century Gothic"/>
                </a:defRPr>
              </a:pPr>
              <a:endParaRPr/>
            </a:p>
          </p:txBody>
        </p:sp>
        <p:sp>
          <p:nvSpPr>
            <p:cNvPr id="286" name="Shape 286"/>
            <p:cNvSpPr/>
            <p:nvPr/>
          </p:nvSpPr>
          <p:spPr>
            <a:xfrm flipV="1">
              <a:off x="8291189" y="1561429"/>
              <a:ext cx="2465390" cy="122240"/>
            </a:xfrm>
            <a:prstGeom prst="rect">
              <a:avLst/>
            </a:prstGeom>
            <a:solidFill>
              <a:srgbClr val="BED7EF"/>
            </a:solidFill>
            <a:ln w="25400">
              <a:solidFill>
                <a:srgbClr val="BED7EF"/>
              </a:solidFill>
              <a:miter/>
            </a:ln>
          </p:spPr>
          <p:txBody>
            <a:bodyPr lIns="0" tIns="0" rIns="0" bIns="0"/>
            <a:lstStyle/>
            <a:p>
              <a:pPr lvl="0" algn="l">
                <a:defRPr>
                  <a:latin typeface="Century Gothic"/>
                  <a:ea typeface="Century Gothic"/>
                  <a:cs typeface="Century Gothic"/>
                  <a:sym typeface="Century Gothic"/>
                </a:defRPr>
              </a:pPr>
              <a:endParaRPr/>
            </a:p>
          </p:txBody>
        </p:sp>
        <p:sp>
          <p:nvSpPr>
            <p:cNvPr id="287" name="Shape 287"/>
            <p:cNvSpPr/>
            <p:nvPr/>
          </p:nvSpPr>
          <p:spPr>
            <a:xfrm>
              <a:off x="4941565" y="3204492"/>
              <a:ext cx="2752727" cy="774381"/>
            </a:xfrm>
            <a:prstGeom prst="rect">
              <a:avLst/>
            </a:prstGeom>
            <a:ln w="12700">
              <a:miter lim="400000"/>
            </a:ln>
            <a:extLst>
              <a:ext uri="{C572A759-6A51-4108-AA02-DFA0A04FC94B}">
                <ma14:wrappingTextBoxFlag xmlns="" xmlns:ma14="http://schemas.microsoft.com/office/mac/drawingml/2011/main" val="1"/>
              </a:ext>
            </a:extLst>
          </p:spPr>
          <p:txBody>
            <a:bodyPr lIns="36576" tIns="36576" rIns="36576" bIns="36576">
              <a:spAutoFit/>
            </a:bodyPr>
            <a:lstStyle/>
            <a:p>
              <a:pPr lvl="0"/>
              <a:r>
                <a:rPr sz="2400" b="1" dirty="0">
                  <a:latin typeface="Arial"/>
                  <a:ea typeface="Arial"/>
                  <a:cs typeface="Arial"/>
                  <a:sym typeface="Arial"/>
                </a:rPr>
                <a:t>RECURRENT</a:t>
              </a:r>
            </a:p>
            <a:p>
              <a:pPr lvl="0"/>
              <a:r>
                <a:rPr sz="2400" b="1" dirty="0">
                  <a:latin typeface="Arial"/>
                  <a:ea typeface="Arial"/>
                  <a:cs typeface="Arial"/>
                  <a:sym typeface="Arial"/>
                </a:rPr>
                <a:t>MISCARRIAGE</a:t>
              </a:r>
            </a:p>
          </p:txBody>
        </p:sp>
        <p:sp>
          <p:nvSpPr>
            <p:cNvPr id="288" name="Shape 288"/>
            <p:cNvSpPr/>
            <p:nvPr/>
          </p:nvSpPr>
          <p:spPr>
            <a:xfrm>
              <a:off x="1783989" y="1308897"/>
              <a:ext cx="1612459" cy="443198"/>
            </a:xfrm>
            <a:prstGeom prst="rect">
              <a:avLst/>
            </a:prstGeom>
            <a:ln w="12700">
              <a:miter lim="400000"/>
            </a:ln>
            <a:extLst>
              <a:ext uri="{C572A759-6A51-4108-AA02-DFA0A04FC94B}">
                <ma14:wrappingTextBoxFlag xmlns="" xmlns:ma14="http://schemas.microsoft.com/office/mac/drawingml/2011/main" val="1"/>
              </a:ext>
            </a:extLst>
          </p:spPr>
          <p:txBody>
            <a:bodyPr wrap="square" lIns="36576" tIns="36576" rIns="36576" bIns="36576">
              <a:spAutoFit/>
            </a:bodyPr>
            <a:lstStyle/>
            <a:p>
              <a:pPr lvl="0" algn="l"/>
              <a:r>
                <a:rPr sz="2400" b="1" dirty="0">
                  <a:solidFill>
                    <a:schemeClr val="tx1">
                      <a:lumMod val="95000"/>
                    </a:schemeClr>
                  </a:solidFill>
                  <a:latin typeface="Arial"/>
                  <a:ea typeface="Arial"/>
                  <a:cs typeface="Arial"/>
                  <a:sym typeface="Arial"/>
                </a:rPr>
                <a:t>Idiopathic</a:t>
              </a:r>
              <a:r>
                <a:rPr sz="2400" b="1" dirty="0">
                  <a:solidFill>
                    <a:schemeClr val="tx1">
                      <a:lumMod val="95000"/>
                    </a:schemeClr>
                  </a:solidFill>
                  <a:latin typeface="Arial"/>
                  <a:ea typeface="Arial"/>
                  <a:cs typeface="Arial"/>
                  <a:sym typeface="Times New Roman"/>
                </a:rPr>
                <a:t> </a:t>
              </a:r>
            </a:p>
          </p:txBody>
        </p:sp>
        <p:sp>
          <p:nvSpPr>
            <p:cNvPr id="289" name="Shape 289"/>
            <p:cNvSpPr/>
            <p:nvPr/>
          </p:nvSpPr>
          <p:spPr>
            <a:xfrm>
              <a:off x="1795140" y="3255944"/>
              <a:ext cx="3321053" cy="443198"/>
            </a:xfrm>
            <a:prstGeom prst="rect">
              <a:avLst/>
            </a:prstGeom>
            <a:ln w="12700">
              <a:miter lim="400000"/>
            </a:ln>
            <a:extLst>
              <a:ext uri="{C572A759-6A51-4108-AA02-DFA0A04FC94B}">
                <ma14:wrappingTextBoxFlag xmlns="" xmlns:ma14="http://schemas.microsoft.com/office/mac/drawingml/2011/main" val="1"/>
              </a:ext>
            </a:extLst>
          </p:spPr>
          <p:txBody>
            <a:bodyPr lIns="36576" tIns="36576" rIns="36576" bIns="36576">
              <a:spAutoFit/>
            </a:bodyPr>
            <a:lstStyle>
              <a:lvl1pPr algn="l">
                <a:defRPr sz="2400" b="1">
                  <a:latin typeface="Arial"/>
                  <a:ea typeface="Arial"/>
                  <a:cs typeface="Arial"/>
                  <a:sym typeface="Arial"/>
                </a:defRPr>
              </a:lvl1pPr>
            </a:lstStyle>
            <a:p>
              <a:pPr lvl="0">
                <a:defRPr sz="1800" b="0"/>
              </a:pPr>
              <a:r>
                <a:rPr sz="2400" b="1" dirty="0">
                  <a:solidFill>
                    <a:schemeClr val="tx1">
                      <a:lumMod val="95000"/>
                    </a:schemeClr>
                  </a:solidFill>
                </a:rPr>
                <a:t>Endocrine disorders </a:t>
              </a:r>
            </a:p>
          </p:txBody>
        </p:sp>
        <p:sp>
          <p:nvSpPr>
            <p:cNvPr id="290" name="Shape 290"/>
            <p:cNvSpPr/>
            <p:nvPr/>
          </p:nvSpPr>
          <p:spPr>
            <a:xfrm>
              <a:off x="1807841" y="3869654"/>
              <a:ext cx="3114676" cy="627864"/>
            </a:xfrm>
            <a:prstGeom prst="rect">
              <a:avLst/>
            </a:prstGeom>
            <a:ln w="12700">
              <a:miter lim="400000"/>
            </a:ln>
            <a:extLst>
              <a:ext uri="{C572A759-6A51-4108-AA02-DFA0A04FC94B}">
                <ma14:wrappingTextBoxFlag xmlns="" xmlns:ma14="http://schemas.microsoft.com/office/mac/drawingml/2011/main" val="1"/>
              </a:ext>
            </a:extLst>
          </p:spPr>
          <p:txBody>
            <a:bodyPr lIns="36576" tIns="36576" rIns="36576" bIns="36576">
              <a:spAutoFit/>
            </a:bodyPr>
            <a:lstStyle/>
            <a:p>
              <a:pPr lvl="0" algn="l"/>
              <a:r>
                <a:rPr dirty="0">
                  <a:solidFill>
                    <a:schemeClr val="tx1">
                      <a:lumMod val="95000"/>
                    </a:schemeClr>
                  </a:solidFill>
                  <a:latin typeface="Arial"/>
                  <a:ea typeface="Arial"/>
                  <a:cs typeface="Arial"/>
                  <a:sym typeface="Arial"/>
                </a:rPr>
                <a:t>(PCO</a:t>
              </a:r>
              <a:r>
                <a:rPr lang="en-GB" dirty="0">
                  <a:solidFill>
                    <a:schemeClr val="tx1">
                      <a:lumMod val="95000"/>
                    </a:schemeClr>
                  </a:solidFill>
                  <a:latin typeface="Arial"/>
                  <a:ea typeface="Arial"/>
                  <a:cs typeface="Arial"/>
                  <a:sym typeface="Arial"/>
                </a:rPr>
                <a:t>s</a:t>
              </a:r>
              <a:r>
                <a:rPr dirty="0">
                  <a:solidFill>
                    <a:schemeClr val="tx1">
                      <a:lumMod val="95000"/>
                    </a:schemeClr>
                  </a:solidFill>
                  <a:latin typeface="Arial"/>
                  <a:ea typeface="Arial"/>
                  <a:cs typeface="Arial"/>
                  <a:sym typeface="Arial"/>
                </a:rPr>
                <a:t>, LPD,</a:t>
              </a:r>
            </a:p>
            <a:p>
              <a:pPr lvl="0" algn="l"/>
              <a:r>
                <a:rPr dirty="0">
                  <a:solidFill>
                    <a:schemeClr val="tx1">
                      <a:lumMod val="95000"/>
                    </a:schemeClr>
                  </a:solidFill>
                  <a:latin typeface="Arial"/>
                  <a:ea typeface="Arial"/>
                  <a:cs typeface="Arial"/>
                  <a:sym typeface="Arial"/>
                </a:rPr>
                <a:t> Thyroid disorders, Diabetes) </a:t>
              </a:r>
            </a:p>
          </p:txBody>
        </p:sp>
        <p:sp>
          <p:nvSpPr>
            <p:cNvPr id="291" name="Shape 291"/>
            <p:cNvSpPr/>
            <p:nvPr/>
          </p:nvSpPr>
          <p:spPr>
            <a:xfrm>
              <a:off x="7887964" y="3333079"/>
              <a:ext cx="2868615" cy="443198"/>
            </a:xfrm>
            <a:prstGeom prst="rect">
              <a:avLst/>
            </a:prstGeom>
            <a:ln w="12700">
              <a:miter lim="400000"/>
            </a:ln>
            <a:extLst>
              <a:ext uri="{C572A759-6A51-4108-AA02-DFA0A04FC94B}">
                <ma14:wrappingTextBoxFlag xmlns="" xmlns:ma14="http://schemas.microsoft.com/office/mac/drawingml/2011/main" val="1"/>
              </a:ext>
            </a:extLst>
          </p:spPr>
          <p:txBody>
            <a:bodyPr lIns="36576" tIns="36576" rIns="36576" bIns="36576">
              <a:spAutoFit/>
            </a:bodyPr>
            <a:lstStyle/>
            <a:p>
              <a:pPr lvl="0" algn="r"/>
              <a:r>
                <a:rPr sz="2400" b="1" dirty="0">
                  <a:solidFill>
                    <a:schemeClr val="tx1">
                      <a:lumMod val="95000"/>
                    </a:schemeClr>
                  </a:solidFill>
                  <a:latin typeface="Arial"/>
                  <a:ea typeface="Arial"/>
                  <a:cs typeface="Arial"/>
                  <a:sym typeface="Arial"/>
                </a:rPr>
                <a:t>Thrombophilia</a:t>
              </a:r>
              <a:r>
                <a:rPr sz="1200" b="1" dirty="0">
                  <a:latin typeface="Times New Roman"/>
                  <a:ea typeface="Times New Roman"/>
                  <a:cs typeface="Times New Roman"/>
                  <a:sym typeface="Times New Roman"/>
                </a:rPr>
                <a:t> </a:t>
              </a:r>
            </a:p>
          </p:txBody>
        </p:sp>
        <p:sp>
          <p:nvSpPr>
            <p:cNvPr id="292" name="Shape 292"/>
            <p:cNvSpPr/>
            <p:nvPr/>
          </p:nvSpPr>
          <p:spPr>
            <a:xfrm>
              <a:off x="7694289" y="3914104"/>
              <a:ext cx="3074990" cy="350865"/>
            </a:xfrm>
            <a:prstGeom prst="rect">
              <a:avLst/>
            </a:prstGeom>
            <a:ln w="12700">
              <a:miter lim="400000"/>
            </a:ln>
            <a:extLst>
              <a:ext uri="{C572A759-6A51-4108-AA02-DFA0A04FC94B}">
                <ma14:wrappingTextBoxFlag xmlns="" xmlns:ma14="http://schemas.microsoft.com/office/mac/drawingml/2011/main" val="1"/>
              </a:ext>
            </a:extLst>
          </p:spPr>
          <p:txBody>
            <a:bodyPr lIns="36576" tIns="36576" rIns="36576" bIns="36576">
              <a:spAutoFit/>
            </a:bodyPr>
            <a:lstStyle>
              <a:lvl1pPr algn="r">
                <a:defRPr>
                  <a:latin typeface="Arial"/>
                  <a:ea typeface="Arial"/>
                  <a:cs typeface="Arial"/>
                  <a:sym typeface="Arial"/>
                </a:defRPr>
              </a:lvl1pPr>
            </a:lstStyle>
            <a:p>
              <a:pPr lvl="0"/>
              <a:r>
                <a:rPr dirty="0">
                  <a:solidFill>
                    <a:schemeClr val="tx1">
                      <a:lumMod val="95000"/>
                    </a:schemeClr>
                  </a:solidFill>
                </a:rPr>
                <a:t>(Acquired and Inherited) </a:t>
              </a:r>
            </a:p>
          </p:txBody>
        </p:sp>
        <p:sp>
          <p:nvSpPr>
            <p:cNvPr id="293" name="Shape 293"/>
            <p:cNvSpPr/>
            <p:nvPr/>
          </p:nvSpPr>
          <p:spPr>
            <a:xfrm>
              <a:off x="8558633" y="1186779"/>
              <a:ext cx="2210646" cy="443198"/>
            </a:xfrm>
            <a:prstGeom prst="rect">
              <a:avLst/>
            </a:prstGeom>
            <a:ln w="12700">
              <a:miter lim="400000"/>
            </a:ln>
            <a:extLst>
              <a:ext uri="{C572A759-6A51-4108-AA02-DFA0A04FC94B}">
                <ma14:wrappingTextBoxFlag xmlns="" xmlns:ma14="http://schemas.microsoft.com/office/mac/drawingml/2011/main" val="1"/>
              </a:ext>
            </a:extLst>
          </p:spPr>
          <p:txBody>
            <a:bodyPr wrap="square" lIns="36576" tIns="36576" rIns="36576" bIns="36576">
              <a:spAutoFit/>
            </a:bodyPr>
            <a:lstStyle/>
            <a:p>
              <a:pPr lvl="0" algn="r"/>
              <a:r>
                <a:rPr sz="2400" b="1" dirty="0">
                  <a:solidFill>
                    <a:schemeClr val="tx1">
                      <a:lumMod val="95000"/>
                    </a:schemeClr>
                  </a:solidFill>
                  <a:latin typeface="Arial"/>
                  <a:ea typeface="Arial"/>
                  <a:cs typeface="Arial"/>
                  <a:sym typeface="Arial"/>
                </a:rPr>
                <a:t>Autoimmune</a:t>
              </a:r>
              <a:r>
                <a:rPr sz="1200" b="1" dirty="0">
                  <a:latin typeface="Times New Roman"/>
                  <a:ea typeface="Times New Roman"/>
                  <a:cs typeface="Times New Roman"/>
                  <a:sym typeface="Times New Roman"/>
                </a:rPr>
                <a:t> </a:t>
              </a:r>
            </a:p>
          </p:txBody>
        </p:sp>
        <p:sp>
          <p:nvSpPr>
            <p:cNvPr id="294" name="Shape 294"/>
            <p:cNvSpPr/>
            <p:nvPr/>
          </p:nvSpPr>
          <p:spPr>
            <a:xfrm>
              <a:off x="8436077" y="5388893"/>
              <a:ext cx="2333203" cy="812530"/>
            </a:xfrm>
            <a:prstGeom prst="rect">
              <a:avLst/>
            </a:prstGeom>
            <a:ln w="12700">
              <a:miter lim="400000"/>
            </a:ln>
            <a:extLst>
              <a:ext uri="{C572A759-6A51-4108-AA02-DFA0A04FC94B}">
                <ma14:wrappingTextBoxFlag xmlns="" xmlns:ma14="http://schemas.microsoft.com/office/mac/drawingml/2011/main" val="1"/>
              </a:ext>
            </a:extLst>
          </p:spPr>
          <p:txBody>
            <a:bodyPr wrap="square" lIns="36576" tIns="36576" rIns="36576" bIns="36576">
              <a:spAutoFit/>
            </a:bodyPr>
            <a:lstStyle/>
            <a:p>
              <a:pPr algn="r"/>
              <a:r>
                <a:rPr sz="2400" b="1" dirty="0">
                  <a:solidFill>
                    <a:schemeClr val="tx1">
                      <a:lumMod val="95000"/>
                    </a:schemeClr>
                  </a:solidFill>
                  <a:latin typeface="Arial"/>
                  <a:ea typeface="Arial"/>
                  <a:cs typeface="Arial"/>
                  <a:sym typeface="Arial"/>
                </a:rPr>
                <a:t>Anatomical </a:t>
              </a:r>
            </a:p>
            <a:p>
              <a:pPr algn="r"/>
              <a:r>
                <a:rPr sz="2400" b="1" dirty="0">
                  <a:solidFill>
                    <a:schemeClr val="tx1">
                      <a:lumMod val="95000"/>
                    </a:schemeClr>
                  </a:solidFill>
                  <a:latin typeface="Arial"/>
                  <a:ea typeface="Arial"/>
                  <a:cs typeface="Arial"/>
                  <a:sym typeface="Arial"/>
                </a:rPr>
                <a:t>Abnormalities</a:t>
              </a:r>
              <a:r>
                <a:rPr sz="2400" b="1" dirty="0">
                  <a:solidFill>
                    <a:schemeClr val="tx1">
                      <a:lumMod val="95000"/>
                    </a:schemeClr>
                  </a:solidFill>
                  <a:latin typeface="Arial"/>
                  <a:ea typeface="Arial"/>
                  <a:cs typeface="Arial"/>
                  <a:sym typeface="Times New Roman"/>
                </a:rPr>
                <a:t> </a:t>
              </a:r>
            </a:p>
          </p:txBody>
        </p:sp>
        <p:sp>
          <p:nvSpPr>
            <p:cNvPr id="295" name="Shape 295"/>
            <p:cNvSpPr/>
            <p:nvPr/>
          </p:nvSpPr>
          <p:spPr>
            <a:xfrm>
              <a:off x="1795140" y="5597567"/>
              <a:ext cx="2682877" cy="443198"/>
            </a:xfrm>
            <a:prstGeom prst="rect">
              <a:avLst/>
            </a:prstGeom>
            <a:ln w="12700">
              <a:miter lim="400000"/>
            </a:ln>
            <a:extLst>
              <a:ext uri="{C572A759-6A51-4108-AA02-DFA0A04FC94B}">
                <ma14:wrappingTextBoxFlag xmlns="" xmlns:ma14="http://schemas.microsoft.com/office/mac/drawingml/2011/main" val="1"/>
              </a:ext>
            </a:extLst>
          </p:spPr>
          <p:txBody>
            <a:bodyPr lIns="36576" tIns="36576" rIns="36576" bIns="36576">
              <a:spAutoFit/>
            </a:bodyPr>
            <a:lstStyle/>
            <a:p>
              <a:pPr lvl="0" algn="just">
                <a:spcBef>
                  <a:spcPts val="800"/>
                </a:spcBef>
              </a:pPr>
              <a:r>
                <a:rPr sz="2400" b="1" dirty="0">
                  <a:solidFill>
                    <a:schemeClr val="tx1">
                      <a:lumMod val="95000"/>
                    </a:schemeClr>
                  </a:solidFill>
                  <a:latin typeface="Arial"/>
                  <a:ea typeface="Arial"/>
                  <a:cs typeface="Arial"/>
                  <a:sym typeface="Arial"/>
                </a:rPr>
                <a:t>Geneti</a:t>
              </a:r>
              <a:r>
                <a:rPr lang="en-US" sz="2400" b="1" dirty="0">
                  <a:solidFill>
                    <a:schemeClr val="tx1">
                      <a:lumMod val="95000"/>
                    </a:schemeClr>
                  </a:solidFill>
                  <a:latin typeface="Arial"/>
                  <a:ea typeface="Arial"/>
                  <a:cs typeface="Arial"/>
                  <a:sym typeface="Arial"/>
                </a:rPr>
                <a:t>c</a:t>
              </a:r>
              <a:r>
                <a:rPr lang="en-GB" sz="2400" b="1" dirty="0">
                  <a:solidFill>
                    <a:schemeClr val="tx1">
                      <a:lumMod val="95000"/>
                    </a:schemeClr>
                  </a:solidFill>
                  <a:latin typeface="Arial"/>
                  <a:ea typeface="Arial"/>
                  <a:cs typeface="Arial"/>
                  <a:sym typeface="Arial"/>
                </a:rPr>
                <a:t> </a:t>
              </a:r>
              <a:r>
                <a:rPr sz="2400" b="1" dirty="0">
                  <a:solidFill>
                    <a:schemeClr val="tx1">
                      <a:lumMod val="95000"/>
                    </a:schemeClr>
                  </a:solidFill>
                  <a:latin typeface="Arial"/>
                  <a:ea typeface="Arial"/>
                  <a:cs typeface="Arial"/>
                  <a:sym typeface="Arial"/>
                </a:rPr>
                <a:t>Defects</a:t>
              </a:r>
            </a:p>
          </p:txBody>
        </p:sp>
      </p:grpSp>
      <p:sp>
        <p:nvSpPr>
          <p:cNvPr id="2" name="Title 1"/>
          <p:cNvSpPr>
            <a:spLocks noGrp="1"/>
          </p:cNvSpPr>
          <p:nvPr>
            <p:ph type="title"/>
          </p:nvPr>
        </p:nvSpPr>
        <p:spPr>
          <a:xfrm>
            <a:off x="646111" y="452718"/>
            <a:ext cx="9404723" cy="620444"/>
          </a:xfrm>
        </p:spPr>
        <p:txBody>
          <a:bodyPr/>
          <a:lstStyle/>
          <a:p>
            <a:pPr marL="342900" indent="-342900">
              <a:lnSpc>
                <a:spcPct val="80000"/>
              </a:lnSpc>
              <a:buClr>
                <a:schemeClr val="bg2">
                  <a:lumMod val="40000"/>
                  <a:lumOff val="60000"/>
                </a:schemeClr>
              </a:buClr>
              <a:buSzPct val="80000"/>
            </a:pPr>
            <a:r>
              <a:rPr lang="en-US" sz="3600" b="1" dirty="0">
                <a:solidFill>
                  <a:schemeClr val="tx1"/>
                </a:solidFill>
              </a:rPr>
              <a:t>THE PLAYERS</a:t>
            </a:r>
            <a:endParaRPr lang="en-GB" sz="3600" b="1"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2900" indent="-342900">
              <a:lnSpc>
                <a:spcPct val="80000"/>
              </a:lnSpc>
              <a:buClr>
                <a:schemeClr val="bg2">
                  <a:lumMod val="40000"/>
                  <a:lumOff val="60000"/>
                </a:schemeClr>
              </a:buClr>
              <a:buSzPct val="80000"/>
            </a:pPr>
            <a:r>
              <a:rPr lang="en-GB" sz="3600" b="1" dirty="0" smtClean="0">
                <a:solidFill>
                  <a:schemeClr val="tx1"/>
                </a:solidFill>
              </a:rPr>
              <a:t>THE CLINIC</a:t>
            </a:r>
            <a:endParaRPr lang="en-GB" sz="3600" b="1" dirty="0">
              <a:solidFill>
                <a:schemeClr val="tx1"/>
              </a:solidFill>
            </a:endParaRPr>
          </a:p>
        </p:txBody>
      </p:sp>
      <p:sp>
        <p:nvSpPr>
          <p:cNvPr id="3" name="Content Placeholder 2"/>
          <p:cNvSpPr>
            <a:spLocks noGrp="1"/>
          </p:cNvSpPr>
          <p:nvPr>
            <p:ph idx="1"/>
          </p:nvPr>
        </p:nvSpPr>
        <p:spPr/>
        <p:txBody>
          <a:bodyPr>
            <a:normAutofit fontScale="92500" lnSpcReduction="10000"/>
          </a:bodyPr>
          <a:lstStyle/>
          <a:p>
            <a:pPr>
              <a:buNone/>
            </a:pPr>
            <a:endParaRPr lang="en-GB" dirty="0" smtClean="0"/>
          </a:p>
          <a:p>
            <a:r>
              <a:rPr lang="en-GB" sz="3200" dirty="0" smtClean="0"/>
              <a:t>A  TEAM OF DEDICATED STAFF</a:t>
            </a:r>
          </a:p>
          <a:p>
            <a:endParaRPr lang="en-GB" sz="3200" dirty="0" smtClean="0"/>
          </a:p>
          <a:p>
            <a:r>
              <a:rPr lang="en-GB" sz="3200" dirty="0" smtClean="0"/>
              <a:t>Consultant/Specialist/Trainee</a:t>
            </a:r>
          </a:p>
          <a:p>
            <a:endParaRPr lang="en-GB" sz="3200" dirty="0" smtClean="0"/>
          </a:p>
          <a:p>
            <a:r>
              <a:rPr lang="en-GB" sz="3200" dirty="0" smtClean="0"/>
              <a:t>Midwife/nurse practitioner</a:t>
            </a:r>
          </a:p>
          <a:p>
            <a:pPr>
              <a:buNone/>
            </a:pPr>
            <a:endParaRPr lang="en-GB" sz="3200" dirty="0" smtClean="0"/>
          </a:p>
          <a:p>
            <a:r>
              <a:rPr lang="en-GB" sz="3200" dirty="0" smtClean="0"/>
              <a:t>Psychologist</a:t>
            </a:r>
            <a:endParaRPr lang="en-GB" sz="3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Shape 299"/>
          <p:cNvSpPr>
            <a:spLocks noGrp="1"/>
          </p:cNvSpPr>
          <p:nvPr>
            <p:ph type="title"/>
          </p:nvPr>
        </p:nvSpPr>
        <p:spPr>
          <a:xfrm>
            <a:off x="646111" y="452718"/>
            <a:ext cx="9404723" cy="1062852"/>
          </a:xfrm>
          <a:prstGeom prst="rect">
            <a:avLst/>
          </a:prstGeom>
        </p:spPr>
        <p:txBody>
          <a:bodyPr/>
          <a:lstStyle/>
          <a:p>
            <a:pPr marL="342900" lvl="0" indent="-342900">
              <a:lnSpc>
                <a:spcPct val="80000"/>
              </a:lnSpc>
              <a:buClr>
                <a:schemeClr val="bg2">
                  <a:lumMod val="40000"/>
                  <a:lumOff val="60000"/>
                </a:schemeClr>
              </a:buClr>
              <a:buSzPct val="80000"/>
              <a:defRPr sz="1800" cap="none">
                <a:ln w="9525">
                  <a:noFill/>
                </a:ln>
                <a:solidFill>
                  <a:srgbClr val="000000"/>
                </a:solidFill>
              </a:defRPr>
            </a:pPr>
            <a:r>
              <a:rPr lang="en-GB" sz="3600" dirty="0">
                <a:solidFill>
                  <a:schemeClr val="tx1"/>
                </a:solidFill>
                <a:sym typeface="Arial"/>
              </a:rPr>
              <a:t>A RETROSPECTIVE OBSERVATIONAL STUDY</a:t>
            </a:r>
          </a:p>
        </p:txBody>
      </p:sp>
      <p:sp>
        <p:nvSpPr>
          <p:cNvPr id="298" name="Shape 298"/>
          <p:cNvSpPr>
            <a:spLocks noGrp="1"/>
          </p:cNvSpPr>
          <p:nvPr>
            <p:ph type="body" orient="vert" idx="1"/>
          </p:nvPr>
        </p:nvSpPr>
        <p:spPr>
          <a:xfrm rot="16200000">
            <a:off x="3610303" y="-1448621"/>
            <a:ext cx="4616245" cy="10544628"/>
          </a:xfrm>
          <a:prstGeom prst="rect">
            <a:avLst/>
          </a:prstGeom>
        </p:spPr>
        <p:txBody>
          <a:bodyPr>
            <a:noAutofit/>
          </a:bodyPr>
          <a:lstStyle/>
          <a:p>
            <a:pPr marL="458266" indent="-458266" defTabSz="886967">
              <a:spcBef>
                <a:spcPts val="500"/>
              </a:spcBef>
              <a:defRPr sz="1800">
                <a:solidFill>
                  <a:srgbClr val="000000"/>
                </a:solidFill>
              </a:defRPr>
            </a:pPr>
            <a:r>
              <a:rPr lang="en-GB" sz="3100" dirty="0">
                <a:solidFill>
                  <a:schemeClr val="tx1">
                    <a:lumMod val="95000"/>
                  </a:schemeClr>
                </a:solidFill>
                <a:sym typeface="Arial"/>
              </a:rPr>
              <a:t>A retrospective observational analysis of 232 patients who attended the Recurrent Miscarriage Clinic over the past 5 years.</a:t>
            </a:r>
          </a:p>
          <a:p>
            <a:pPr marL="458266" indent="-458266" defTabSz="886967">
              <a:spcBef>
                <a:spcPts val="500"/>
              </a:spcBef>
              <a:defRPr sz="1800">
                <a:solidFill>
                  <a:srgbClr val="000000"/>
                </a:solidFill>
              </a:defRPr>
            </a:pPr>
            <a:endParaRPr lang="en-GB" sz="3100" dirty="0">
              <a:solidFill>
                <a:schemeClr val="tx1">
                  <a:lumMod val="95000"/>
                </a:schemeClr>
              </a:solidFill>
              <a:sym typeface="Arial"/>
            </a:endParaRPr>
          </a:p>
          <a:p>
            <a:pPr marL="458266" indent="-458266" defTabSz="886967">
              <a:spcBef>
                <a:spcPts val="500"/>
              </a:spcBef>
              <a:defRPr sz="1800">
                <a:solidFill>
                  <a:srgbClr val="000000"/>
                </a:solidFill>
              </a:defRPr>
            </a:pPr>
            <a:r>
              <a:rPr lang="en-GB" sz="3100" dirty="0">
                <a:solidFill>
                  <a:schemeClr val="tx1">
                    <a:lumMod val="95000"/>
                  </a:schemeClr>
                </a:solidFill>
                <a:sym typeface="Arial"/>
              </a:rPr>
              <a:t>The causes of recurrent miscarriage and the effect of treatment were studied to determine the prevalence of the conditions associated with recurrent miscarriage in the Maltese population and to analyse the </a:t>
            </a:r>
            <a:r>
              <a:rPr lang="en-GB" sz="3100" dirty="0" smtClean="0">
                <a:solidFill>
                  <a:schemeClr val="tx1">
                    <a:lumMod val="95000"/>
                  </a:schemeClr>
                </a:solidFill>
                <a:sym typeface="Arial"/>
              </a:rPr>
              <a:t>results </a:t>
            </a:r>
            <a:r>
              <a:rPr lang="en-GB" sz="3100" dirty="0">
                <a:solidFill>
                  <a:schemeClr val="tx1">
                    <a:lumMod val="95000"/>
                  </a:schemeClr>
                </a:solidFill>
                <a:sym typeface="Arial"/>
              </a:rPr>
              <a:t>of the treatment protocols applied. </a:t>
            </a:r>
          </a:p>
        </p:txBody>
      </p:sp>
      <p:sp>
        <p:nvSpPr>
          <p:cNvPr id="297" name="Shape 297"/>
          <p:cNvSpPr>
            <a:spLocks noGrp="1"/>
          </p:cNvSpPr>
          <p:nvPr>
            <p:ph type="sldNum" sz="quarter" idx="12"/>
          </p:nvPr>
        </p:nvSpPr>
        <p:spPr>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632E62"/>
                </a:solidFill>
              </a:rPr>
              <a:pPr lvl="0">
                <a:defRPr sz="1800">
                  <a:solidFill>
                    <a:srgbClr val="000000"/>
                  </a:solidFill>
                </a:defRPr>
              </a:pPr>
              <a:t>14</a:t>
            </a:fld>
            <a:endParaRPr sz="1200">
              <a:solidFill>
                <a:srgbClr val="632E62"/>
              </a:solidFill>
            </a:endParaRPr>
          </a:p>
        </p:txBody>
      </p:sp>
      <p:sp>
        <p:nvSpPr>
          <p:cNvPr id="300" name="Shape 300"/>
          <p:cNvSpPr/>
          <p:nvPr/>
        </p:nvSpPr>
        <p:spPr>
          <a:xfrm>
            <a:off x="1102331" y="2335276"/>
            <a:ext cx="9421158" cy="36933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342900" lvl="0" indent="-342900" algn="l">
              <a:buClr>
                <a:srgbClr val="0E558C"/>
              </a:buClr>
              <a:buSzPct val="100000"/>
              <a:buFont typeface="Arial"/>
              <a:buChar char="•"/>
            </a:pPr>
            <a:endParaRPr sz="2400" dirty="0">
              <a:solidFill>
                <a:srgbClr val="0E558C"/>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Shape 308"/>
          <p:cNvSpPr>
            <a:spLocks noGrp="1"/>
          </p:cNvSpPr>
          <p:nvPr>
            <p:ph type="title"/>
          </p:nvPr>
        </p:nvSpPr>
        <p:spPr>
          <a:xfrm>
            <a:off x="646111" y="452718"/>
            <a:ext cx="9404723" cy="1134034"/>
          </a:xfrm>
          <a:prstGeom prst="rect">
            <a:avLst/>
          </a:prstGeom>
        </p:spPr>
        <p:txBody>
          <a:bodyPr/>
          <a:lstStyle/>
          <a:p>
            <a:pPr marL="342900" lvl="0" indent="-342900">
              <a:lnSpc>
                <a:spcPct val="80000"/>
              </a:lnSpc>
              <a:buClr>
                <a:schemeClr val="bg2">
                  <a:lumMod val="40000"/>
                  <a:lumOff val="60000"/>
                </a:schemeClr>
              </a:buClr>
              <a:buSzPct val="80000"/>
              <a:defRPr sz="1800" cap="none">
                <a:ln w="9525">
                  <a:noFill/>
                </a:ln>
                <a:solidFill>
                  <a:srgbClr val="000000"/>
                </a:solidFill>
              </a:defRPr>
            </a:pPr>
            <a:r>
              <a:rPr lang="en-GB" sz="3600" dirty="0">
                <a:solidFill>
                  <a:schemeClr val="tx1"/>
                </a:solidFill>
              </a:rPr>
              <a:t>METHODOLOGY</a:t>
            </a:r>
          </a:p>
        </p:txBody>
      </p:sp>
      <p:sp>
        <p:nvSpPr>
          <p:cNvPr id="307" name="Shape 307"/>
          <p:cNvSpPr>
            <a:spLocks noGrp="1"/>
          </p:cNvSpPr>
          <p:nvPr>
            <p:ph type="body" orient="vert" idx="1"/>
          </p:nvPr>
        </p:nvSpPr>
        <p:spPr>
          <a:xfrm rot="16200000">
            <a:off x="3291587" y="-1291878"/>
            <a:ext cx="5020524" cy="10777785"/>
          </a:xfrm>
          <a:prstGeom prst="rect">
            <a:avLst/>
          </a:prstGeom>
        </p:spPr>
        <p:txBody>
          <a:bodyPr>
            <a:noAutofit/>
          </a:bodyPr>
          <a:lstStyle/>
          <a:p>
            <a:pPr marL="396240" lvl="0" indent="-396240">
              <a:defRPr sz="1800">
                <a:solidFill>
                  <a:srgbClr val="000000"/>
                </a:solidFill>
              </a:defRPr>
            </a:pPr>
            <a:r>
              <a:rPr lang="en-GB" sz="2400" dirty="0">
                <a:solidFill>
                  <a:schemeClr val="tx1">
                    <a:lumMod val="95000"/>
                  </a:schemeClr>
                </a:solidFill>
              </a:rPr>
              <a:t>A detailed obstetric-gynaecological and medical history was recorded in each case. </a:t>
            </a:r>
          </a:p>
          <a:p>
            <a:pPr marL="0" lvl="0" indent="0">
              <a:buNone/>
              <a:defRPr sz="1800">
                <a:solidFill>
                  <a:srgbClr val="000000"/>
                </a:solidFill>
              </a:defRPr>
            </a:pPr>
            <a:endParaRPr lang="en-GB" sz="2400" dirty="0">
              <a:solidFill>
                <a:schemeClr val="tx1">
                  <a:lumMod val="95000"/>
                </a:schemeClr>
              </a:solidFill>
            </a:endParaRPr>
          </a:p>
          <a:p>
            <a:pPr marL="396240" lvl="0" indent="-396240">
              <a:defRPr sz="1800">
                <a:solidFill>
                  <a:srgbClr val="000000"/>
                </a:solidFill>
              </a:defRPr>
            </a:pPr>
            <a:r>
              <a:rPr lang="en-GB" sz="2400" dirty="0">
                <a:solidFill>
                  <a:schemeClr val="tx1">
                    <a:lumMod val="95000"/>
                  </a:schemeClr>
                </a:solidFill>
              </a:rPr>
              <a:t>A standard investigation protocol was applied in each case that was referred.  There was no selection re the appropriate investigations  for that particular case.</a:t>
            </a:r>
          </a:p>
          <a:p>
            <a:pPr marL="0" lvl="0" indent="0">
              <a:buNone/>
              <a:defRPr sz="1800">
                <a:solidFill>
                  <a:srgbClr val="000000"/>
                </a:solidFill>
              </a:defRPr>
            </a:pPr>
            <a:endParaRPr lang="en-GB" sz="2400" dirty="0">
              <a:solidFill>
                <a:schemeClr val="tx1">
                  <a:lumMod val="95000"/>
                </a:schemeClr>
              </a:solidFill>
            </a:endParaRPr>
          </a:p>
          <a:p>
            <a:pPr marL="396240" lvl="0" indent="-396240">
              <a:defRPr sz="1800">
                <a:solidFill>
                  <a:srgbClr val="000000"/>
                </a:solidFill>
              </a:defRPr>
            </a:pPr>
            <a:r>
              <a:rPr lang="en-GB" sz="2400" dirty="0">
                <a:solidFill>
                  <a:schemeClr val="tx1">
                    <a:lumMod val="95000"/>
                  </a:schemeClr>
                </a:solidFill>
              </a:rPr>
              <a:t>Treatment protocols were designed according to the </a:t>
            </a:r>
            <a:r>
              <a:rPr lang="en-GB" sz="2400" dirty="0" smtClean="0">
                <a:solidFill>
                  <a:schemeClr val="tx1">
                    <a:lumMod val="95000"/>
                  </a:schemeClr>
                </a:solidFill>
              </a:rPr>
              <a:t>aetiology.  </a:t>
            </a:r>
            <a:r>
              <a:rPr lang="en-GB" sz="2400" dirty="0">
                <a:solidFill>
                  <a:schemeClr val="tx1">
                    <a:lumMod val="95000"/>
                  </a:schemeClr>
                </a:solidFill>
              </a:rPr>
              <a:t>These were standardised for all patients.</a:t>
            </a:r>
          </a:p>
          <a:p>
            <a:pPr marL="0" lvl="0" indent="0">
              <a:buNone/>
              <a:defRPr sz="1800">
                <a:solidFill>
                  <a:srgbClr val="000000"/>
                </a:solidFill>
              </a:defRPr>
            </a:pPr>
            <a:endParaRPr lang="en-GB" sz="2400" dirty="0">
              <a:solidFill>
                <a:schemeClr val="tx1">
                  <a:lumMod val="95000"/>
                </a:schemeClr>
              </a:solidFill>
            </a:endParaRPr>
          </a:p>
          <a:p>
            <a:pPr marL="396240" lvl="0" indent="-396240">
              <a:defRPr sz="1800">
                <a:solidFill>
                  <a:srgbClr val="000000"/>
                </a:solidFill>
              </a:defRPr>
            </a:pPr>
            <a:r>
              <a:rPr lang="en-GB" sz="2400" dirty="0">
                <a:solidFill>
                  <a:schemeClr val="tx1">
                    <a:lumMod val="95000"/>
                  </a:schemeClr>
                </a:solidFill>
              </a:rPr>
              <a:t>Subsequent pregnancy outcome was recorded.</a:t>
            </a:r>
          </a:p>
        </p:txBody>
      </p:sp>
      <p:sp>
        <p:nvSpPr>
          <p:cNvPr id="306" name="Shape 306"/>
          <p:cNvSpPr>
            <a:spLocks noGrp="1"/>
          </p:cNvSpPr>
          <p:nvPr>
            <p:ph type="sldNum" sz="quarter" idx="12"/>
          </p:nvPr>
        </p:nvSpPr>
        <p:spPr>
          <a:prstGeom prst="rect">
            <a:avLst/>
          </a:prstGeom>
          <a:extLst>
            <a:ext uri="{C572A759-6A51-4108-AA02-DFA0A04FC94B}">
              <ma14:wrappingTextBoxFlag xmlns="" xmlns:ma14="http://schemas.microsoft.com/office/mac/drawingml/2011/main" val="1"/>
            </a:ext>
          </a:extLst>
        </p:spPr>
        <p:txBody>
          <a:bodyPr lIns="0" tIns="0" rIns="0" bIns="0">
            <a:normAutofit/>
          </a:bodyPr>
          <a:lstStyle>
            <a:lvl1pPr defTabSz="868680">
              <a:defRPr sz="1140"/>
            </a:lvl1pPr>
          </a:lstStyle>
          <a:p>
            <a:pPr lvl="0">
              <a:defRPr sz="1800">
                <a:solidFill>
                  <a:srgbClr val="000000"/>
                </a:solidFill>
              </a:defRPr>
            </a:pPr>
            <a:fld id="{86CB4B4D-7CA3-9044-876B-883B54F8677D}" type="slidenum">
              <a:rPr sz="1140">
                <a:solidFill>
                  <a:srgbClr val="632E62"/>
                </a:solidFill>
              </a:rPr>
              <a:pPr lvl="0">
                <a:defRPr sz="1800">
                  <a:solidFill>
                    <a:srgbClr val="000000"/>
                  </a:solidFill>
                </a:defRPr>
              </a:pPr>
              <a:t>15</a:t>
            </a:fld>
            <a:endParaRPr sz="1140">
              <a:solidFill>
                <a:srgbClr val="632E6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12" name="Shape 312"/>
          <p:cNvSpPr>
            <a:spLocks noGrp="1"/>
          </p:cNvSpPr>
          <p:nvPr>
            <p:ph type="title"/>
          </p:nvPr>
        </p:nvSpPr>
        <p:spPr>
          <a:xfrm>
            <a:off x="646111" y="452718"/>
            <a:ext cx="9404723" cy="995082"/>
          </a:xfrm>
          <a:prstGeom prst="rect">
            <a:avLst/>
          </a:prstGeom>
        </p:spPr>
        <p:txBody>
          <a:bodyPr/>
          <a:lstStyle/>
          <a:p>
            <a:pPr marL="342900" lvl="0" indent="-342900">
              <a:lnSpc>
                <a:spcPct val="80000"/>
              </a:lnSpc>
              <a:buClr>
                <a:schemeClr val="bg2">
                  <a:lumMod val="40000"/>
                  <a:lumOff val="60000"/>
                </a:schemeClr>
              </a:buClr>
              <a:buSzPct val="80000"/>
              <a:defRPr sz="1800" cap="none">
                <a:ln w="9525">
                  <a:noFill/>
                </a:ln>
                <a:solidFill>
                  <a:srgbClr val="000000"/>
                </a:solidFill>
              </a:defRPr>
            </a:pPr>
            <a:r>
              <a:rPr lang="en-GB" sz="3600" dirty="0">
                <a:solidFill>
                  <a:schemeClr val="tx1"/>
                </a:solidFill>
              </a:rPr>
              <a:t>THE INVESTIGATION PROTOCOL</a:t>
            </a:r>
          </a:p>
        </p:txBody>
      </p:sp>
      <p:sp>
        <p:nvSpPr>
          <p:cNvPr id="311" name="Shape 311"/>
          <p:cNvSpPr>
            <a:spLocks noGrp="1"/>
          </p:cNvSpPr>
          <p:nvPr>
            <p:ph type="body" orient="vert" idx="1"/>
          </p:nvPr>
        </p:nvSpPr>
        <p:spPr>
          <a:xfrm>
            <a:off x="646111" y="1447800"/>
            <a:ext cx="10544628" cy="5029200"/>
          </a:xfrm>
          <a:prstGeom prst="rect">
            <a:avLst/>
          </a:prstGeom>
        </p:spPr>
        <p:txBody>
          <a:bodyPr vert="horz">
            <a:normAutofit fontScale="92500" lnSpcReduction="10000"/>
          </a:bodyPr>
          <a:lstStyle/>
          <a:p>
            <a:pPr marL="0" lvl="0" indent="0">
              <a:buNone/>
              <a:defRPr sz="1800">
                <a:solidFill>
                  <a:srgbClr val="000000"/>
                </a:solidFill>
              </a:defRPr>
            </a:pPr>
            <a:r>
              <a:rPr lang="en-GB" sz="2400" u="sng" dirty="0" smtClean="0">
                <a:solidFill>
                  <a:schemeClr val="tx1">
                    <a:lumMod val="95000"/>
                  </a:schemeClr>
                </a:solidFill>
              </a:rPr>
              <a:t>IMMUNOLOGICAL PROFILE</a:t>
            </a:r>
            <a:r>
              <a:rPr lang="en-GB" sz="2400" dirty="0" smtClean="0">
                <a:solidFill>
                  <a:schemeClr val="tx1">
                    <a:lumMod val="95000"/>
                  </a:schemeClr>
                </a:solidFill>
              </a:rPr>
              <a:t>:</a:t>
            </a:r>
            <a:endParaRPr lang="en-GB" sz="2400" dirty="0">
              <a:solidFill>
                <a:schemeClr val="tx1">
                  <a:lumMod val="95000"/>
                </a:schemeClr>
              </a:solidFill>
            </a:endParaRPr>
          </a:p>
          <a:p>
            <a:pPr marL="0" lvl="0" indent="0">
              <a:buNone/>
              <a:defRPr sz="1800">
                <a:solidFill>
                  <a:srgbClr val="000000"/>
                </a:solidFill>
              </a:defRPr>
            </a:pPr>
            <a:endParaRPr lang="en-GB" sz="2400" dirty="0">
              <a:solidFill>
                <a:schemeClr val="tx1">
                  <a:lumMod val="95000"/>
                </a:schemeClr>
              </a:solidFill>
            </a:endParaRPr>
          </a:p>
          <a:p>
            <a:pPr>
              <a:lnSpc>
                <a:spcPct val="110000"/>
              </a:lnSpc>
              <a:spcBef>
                <a:spcPts val="0"/>
              </a:spcBef>
              <a:spcAft>
                <a:spcPts val="600"/>
              </a:spcAft>
              <a:defRPr sz="1800">
                <a:solidFill>
                  <a:srgbClr val="000000"/>
                </a:solidFill>
              </a:defRPr>
            </a:pPr>
            <a:endParaRPr lang="en-GB" sz="2400" dirty="0">
              <a:solidFill>
                <a:schemeClr val="tx1">
                  <a:lumMod val="95000"/>
                </a:schemeClr>
              </a:solidFill>
            </a:endParaRPr>
          </a:p>
          <a:p>
            <a:pPr>
              <a:lnSpc>
                <a:spcPct val="110000"/>
              </a:lnSpc>
              <a:spcBef>
                <a:spcPts val="0"/>
              </a:spcBef>
              <a:spcAft>
                <a:spcPts val="600"/>
              </a:spcAft>
              <a:defRPr sz="1800">
                <a:solidFill>
                  <a:srgbClr val="000000"/>
                </a:solidFill>
              </a:defRPr>
            </a:pPr>
            <a:r>
              <a:rPr lang="en-GB" sz="2400" dirty="0" err="1">
                <a:solidFill>
                  <a:schemeClr val="tx1">
                    <a:lumMod val="95000"/>
                  </a:schemeClr>
                </a:solidFill>
              </a:rPr>
              <a:t>Anticardiolipin</a:t>
            </a:r>
            <a:r>
              <a:rPr lang="en-GB" sz="2400" dirty="0">
                <a:solidFill>
                  <a:schemeClr val="tx1">
                    <a:lumMod val="95000"/>
                  </a:schemeClr>
                </a:solidFill>
              </a:rPr>
              <a:t> </a:t>
            </a:r>
            <a:r>
              <a:rPr lang="en-GB" sz="2400" dirty="0" err="1">
                <a:solidFill>
                  <a:schemeClr val="tx1">
                    <a:lumMod val="95000"/>
                  </a:schemeClr>
                </a:solidFill>
              </a:rPr>
              <a:t>antbody</a:t>
            </a:r>
            <a:endParaRPr lang="en-GB" sz="2400" dirty="0">
              <a:solidFill>
                <a:schemeClr val="tx1">
                  <a:lumMod val="95000"/>
                </a:schemeClr>
              </a:solidFill>
            </a:endParaRPr>
          </a:p>
          <a:p>
            <a:pPr>
              <a:lnSpc>
                <a:spcPct val="110000"/>
              </a:lnSpc>
              <a:spcBef>
                <a:spcPts val="0"/>
              </a:spcBef>
              <a:spcAft>
                <a:spcPts val="600"/>
              </a:spcAft>
              <a:defRPr sz="1800">
                <a:solidFill>
                  <a:srgbClr val="000000"/>
                </a:solidFill>
              </a:defRPr>
            </a:pPr>
            <a:endParaRPr lang="en-GB" sz="2400" dirty="0">
              <a:solidFill>
                <a:schemeClr val="tx1">
                  <a:lumMod val="95000"/>
                </a:schemeClr>
              </a:solidFill>
            </a:endParaRPr>
          </a:p>
          <a:p>
            <a:pPr>
              <a:lnSpc>
                <a:spcPct val="110000"/>
              </a:lnSpc>
              <a:spcBef>
                <a:spcPts val="0"/>
              </a:spcBef>
              <a:spcAft>
                <a:spcPts val="600"/>
              </a:spcAft>
              <a:defRPr sz="1800">
                <a:solidFill>
                  <a:srgbClr val="000000"/>
                </a:solidFill>
              </a:defRPr>
            </a:pPr>
            <a:r>
              <a:rPr lang="en-GB" sz="2400" dirty="0">
                <a:solidFill>
                  <a:schemeClr val="tx1">
                    <a:lumMod val="95000"/>
                  </a:schemeClr>
                </a:solidFill>
              </a:rPr>
              <a:t>Beta-2-glycoprotein 1 antibody</a:t>
            </a:r>
          </a:p>
          <a:p>
            <a:pPr>
              <a:lnSpc>
                <a:spcPct val="110000"/>
              </a:lnSpc>
              <a:spcBef>
                <a:spcPts val="0"/>
              </a:spcBef>
              <a:spcAft>
                <a:spcPts val="600"/>
              </a:spcAft>
              <a:defRPr sz="1800">
                <a:solidFill>
                  <a:srgbClr val="000000"/>
                </a:solidFill>
              </a:defRPr>
            </a:pPr>
            <a:endParaRPr lang="en-GB" sz="2400" dirty="0">
              <a:solidFill>
                <a:schemeClr val="tx1">
                  <a:lumMod val="95000"/>
                </a:schemeClr>
              </a:solidFill>
            </a:endParaRPr>
          </a:p>
          <a:p>
            <a:pPr>
              <a:lnSpc>
                <a:spcPct val="110000"/>
              </a:lnSpc>
              <a:spcBef>
                <a:spcPts val="0"/>
              </a:spcBef>
              <a:spcAft>
                <a:spcPts val="600"/>
              </a:spcAft>
              <a:defRPr sz="1800">
                <a:solidFill>
                  <a:srgbClr val="000000"/>
                </a:solidFill>
              </a:defRPr>
            </a:pPr>
            <a:r>
              <a:rPr lang="en-GB" sz="2400" dirty="0" smtClean="0">
                <a:solidFill>
                  <a:schemeClr val="tx1">
                    <a:lumMod val="95000"/>
                  </a:schemeClr>
                </a:solidFill>
              </a:rPr>
              <a:t>Anti-TPO antibodies</a:t>
            </a:r>
            <a:endParaRPr lang="en-GB" sz="2400" dirty="0">
              <a:solidFill>
                <a:schemeClr val="tx1">
                  <a:lumMod val="95000"/>
                </a:schemeClr>
              </a:solidFill>
            </a:endParaRPr>
          </a:p>
          <a:p>
            <a:pPr>
              <a:lnSpc>
                <a:spcPct val="110000"/>
              </a:lnSpc>
              <a:spcBef>
                <a:spcPts val="0"/>
              </a:spcBef>
              <a:spcAft>
                <a:spcPts val="600"/>
              </a:spcAft>
              <a:defRPr sz="1800">
                <a:solidFill>
                  <a:srgbClr val="000000"/>
                </a:solidFill>
              </a:defRPr>
            </a:pPr>
            <a:endParaRPr lang="en-GB" sz="2400" dirty="0">
              <a:solidFill>
                <a:schemeClr val="tx1">
                  <a:lumMod val="95000"/>
                </a:schemeClr>
              </a:solidFill>
            </a:endParaRPr>
          </a:p>
          <a:p>
            <a:pPr>
              <a:lnSpc>
                <a:spcPct val="110000"/>
              </a:lnSpc>
              <a:spcBef>
                <a:spcPts val="0"/>
              </a:spcBef>
              <a:spcAft>
                <a:spcPts val="600"/>
              </a:spcAft>
              <a:defRPr sz="1800">
                <a:solidFill>
                  <a:srgbClr val="000000"/>
                </a:solidFill>
              </a:defRPr>
            </a:pPr>
            <a:r>
              <a:rPr lang="en-GB" sz="2400" dirty="0">
                <a:solidFill>
                  <a:schemeClr val="tx1">
                    <a:lumMod val="95000"/>
                  </a:schemeClr>
                </a:solidFill>
              </a:rPr>
              <a:t>Anti-nuclear </a:t>
            </a:r>
            <a:r>
              <a:rPr lang="en-GB" sz="2400" dirty="0" smtClean="0">
                <a:solidFill>
                  <a:schemeClr val="tx1">
                    <a:lumMod val="95000"/>
                  </a:schemeClr>
                </a:solidFill>
              </a:rPr>
              <a:t>factor</a:t>
            </a:r>
          </a:p>
          <a:p>
            <a:pPr>
              <a:lnSpc>
                <a:spcPct val="110000"/>
              </a:lnSpc>
              <a:spcBef>
                <a:spcPts val="0"/>
              </a:spcBef>
              <a:spcAft>
                <a:spcPts val="600"/>
              </a:spcAft>
              <a:buNone/>
              <a:defRPr sz="1800">
                <a:solidFill>
                  <a:srgbClr val="000000"/>
                </a:solidFill>
              </a:defRPr>
            </a:pPr>
            <a:endParaRPr lang="en-GB" sz="2400" dirty="0" smtClean="0">
              <a:solidFill>
                <a:schemeClr val="tx1">
                  <a:lumMod val="95000"/>
                </a:schemeClr>
              </a:solidFill>
            </a:endParaRPr>
          </a:p>
          <a:p>
            <a:pPr>
              <a:lnSpc>
                <a:spcPct val="110000"/>
              </a:lnSpc>
              <a:spcBef>
                <a:spcPts val="0"/>
              </a:spcBef>
              <a:spcAft>
                <a:spcPts val="600"/>
              </a:spcAft>
              <a:defRPr sz="1800">
                <a:solidFill>
                  <a:srgbClr val="000000"/>
                </a:solidFill>
              </a:defRPr>
            </a:pPr>
            <a:r>
              <a:rPr lang="en-GB" sz="2400" dirty="0" smtClean="0">
                <a:solidFill>
                  <a:schemeClr val="tx1">
                    <a:lumMod val="95000"/>
                  </a:schemeClr>
                </a:solidFill>
              </a:rPr>
              <a:t>Ds-DNA</a:t>
            </a:r>
            <a:endParaRPr lang="en-GB" sz="2400" dirty="0">
              <a:solidFill>
                <a:schemeClr val="tx1">
                  <a:lumMod val="95000"/>
                </a:schemeClr>
              </a:solidFill>
            </a:endParaRPr>
          </a:p>
          <a:p>
            <a:pPr marL="0" lvl="0" indent="0">
              <a:buNone/>
              <a:defRPr sz="1800">
                <a:solidFill>
                  <a:srgbClr val="000000"/>
                </a:solidFill>
              </a:defRPr>
            </a:pPr>
            <a:endParaRPr lang="en-GB" sz="2400" dirty="0">
              <a:solidFill>
                <a:schemeClr val="tx1">
                  <a:lumMod val="95000"/>
                </a:schemeClr>
              </a:solidFill>
            </a:endParaRPr>
          </a:p>
        </p:txBody>
      </p:sp>
      <p:sp>
        <p:nvSpPr>
          <p:cNvPr id="310" name="Shape 310"/>
          <p:cNvSpPr>
            <a:spLocks noGrp="1"/>
          </p:cNvSpPr>
          <p:nvPr>
            <p:ph type="sldNum" sz="quarter" idx="12"/>
          </p:nvPr>
        </p:nvSpPr>
        <p:spPr>
          <a:prstGeom prst="rect">
            <a:avLst/>
          </a:prstGeom>
          <a:extLst>
            <a:ext uri="{C572A759-6A51-4108-AA02-DFA0A04FC94B}">
              <ma14:wrappingTextBoxFlag xmlns="" xmlns:ma14="http://schemas.microsoft.com/office/mac/drawingml/2011/main" val="1"/>
            </a:ext>
          </a:extLst>
        </p:spPr>
        <p:txBody>
          <a:bodyPr lIns="0" tIns="0" rIns="0" bIns="0">
            <a:normAutofit/>
          </a:bodyPr>
          <a:lstStyle>
            <a:lvl1pPr defTabSz="868680">
              <a:defRPr sz="1140"/>
            </a:lvl1pPr>
          </a:lstStyle>
          <a:p>
            <a:pPr lvl="0">
              <a:defRPr sz="1800">
                <a:solidFill>
                  <a:srgbClr val="000000"/>
                </a:solidFill>
              </a:defRPr>
            </a:pPr>
            <a:fld id="{86CB4B4D-7CA3-9044-876B-883B54F8677D}" type="slidenum">
              <a:rPr sz="1140">
                <a:solidFill>
                  <a:srgbClr val="632E62"/>
                </a:solidFill>
              </a:rPr>
              <a:pPr lvl="0">
                <a:defRPr sz="1800">
                  <a:solidFill>
                    <a:srgbClr val="000000"/>
                  </a:solidFill>
                </a:defRPr>
              </a:pPr>
              <a:t>16</a:t>
            </a:fld>
            <a:endParaRPr sz="1140">
              <a:solidFill>
                <a:srgbClr val="632E62"/>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Shape 316"/>
          <p:cNvSpPr>
            <a:spLocks noGrp="1"/>
          </p:cNvSpPr>
          <p:nvPr>
            <p:ph type="title"/>
          </p:nvPr>
        </p:nvSpPr>
        <p:spPr>
          <a:prstGeom prst="rect">
            <a:avLst/>
          </a:prstGeom>
        </p:spPr>
        <p:txBody>
          <a:bodyPr/>
          <a:lstStyle/>
          <a:p>
            <a:pPr marL="342900" lvl="0" indent="-342900">
              <a:lnSpc>
                <a:spcPct val="80000"/>
              </a:lnSpc>
              <a:buClr>
                <a:schemeClr val="bg2">
                  <a:lumMod val="40000"/>
                  <a:lumOff val="60000"/>
                </a:schemeClr>
              </a:buClr>
              <a:buSzPct val="80000"/>
              <a:defRPr sz="1800" cap="none">
                <a:ln w="9525">
                  <a:noFill/>
                </a:ln>
                <a:solidFill>
                  <a:srgbClr val="000000"/>
                </a:solidFill>
              </a:defRPr>
            </a:pPr>
            <a:r>
              <a:rPr lang="en-GB" sz="3600" b="1" dirty="0">
                <a:solidFill>
                  <a:schemeClr val="tx1"/>
                </a:solidFill>
              </a:rPr>
              <a:t>THE INVESTIGATION PROTOCOL</a:t>
            </a:r>
          </a:p>
        </p:txBody>
      </p:sp>
      <p:sp>
        <p:nvSpPr>
          <p:cNvPr id="2" name="Content Placeholder 1"/>
          <p:cNvSpPr>
            <a:spLocks noGrp="1"/>
          </p:cNvSpPr>
          <p:nvPr>
            <p:ph idx="1"/>
          </p:nvPr>
        </p:nvSpPr>
        <p:spPr>
          <a:xfrm>
            <a:off x="646112" y="1559860"/>
            <a:ext cx="10544628" cy="5042646"/>
          </a:xfrm>
        </p:spPr>
        <p:txBody>
          <a:bodyPr>
            <a:normAutofit/>
          </a:bodyPr>
          <a:lstStyle/>
          <a:p>
            <a:pPr marL="0" indent="0">
              <a:spcBef>
                <a:spcPts val="0"/>
              </a:spcBef>
              <a:spcAft>
                <a:spcPts val="600"/>
              </a:spcAft>
              <a:buNone/>
              <a:defRPr sz="1800">
                <a:solidFill>
                  <a:srgbClr val="000000"/>
                </a:solidFill>
              </a:defRPr>
            </a:pPr>
            <a:r>
              <a:rPr lang="en-GB" sz="2400" u="sng" dirty="0">
                <a:solidFill>
                  <a:schemeClr val="tx1">
                    <a:lumMod val="95000"/>
                  </a:schemeClr>
                </a:solidFill>
                <a:sym typeface="Century Gothic"/>
              </a:rPr>
              <a:t>GENETIC THROMBOPHILIA PROTOCOL</a:t>
            </a:r>
          </a:p>
          <a:p>
            <a:pPr marL="396240" indent="-396240">
              <a:spcBef>
                <a:spcPts val="0"/>
              </a:spcBef>
              <a:spcAft>
                <a:spcPts val="600"/>
              </a:spcAft>
              <a:defRPr sz="1800">
                <a:solidFill>
                  <a:srgbClr val="000000"/>
                </a:solidFill>
              </a:defRPr>
            </a:pPr>
            <a:endParaRPr lang="en-GB" dirty="0">
              <a:solidFill>
                <a:srgbClr val="FFFFFF"/>
              </a:solidFill>
              <a:latin typeface="Century Gothic"/>
              <a:ea typeface="Century Gothic"/>
              <a:cs typeface="Century Gothic"/>
              <a:sym typeface="Century Gothic"/>
            </a:endParaRPr>
          </a:p>
          <a:p>
            <a:pPr marL="396240" lvl="0" indent="-396240">
              <a:spcBef>
                <a:spcPts val="0"/>
              </a:spcBef>
              <a:spcAft>
                <a:spcPts val="600"/>
              </a:spcAft>
              <a:defRPr sz="1800">
                <a:solidFill>
                  <a:srgbClr val="000000"/>
                </a:solidFill>
              </a:defRPr>
            </a:pPr>
            <a:r>
              <a:rPr lang="en-GB" dirty="0" smtClean="0">
                <a:solidFill>
                  <a:srgbClr val="FFFFFF"/>
                </a:solidFill>
                <a:latin typeface="Century Gothic"/>
                <a:ea typeface="Century Gothic"/>
                <a:cs typeface="Century Gothic"/>
                <a:sym typeface="Century Gothic"/>
              </a:rPr>
              <a:t>PROTEIN S </a:t>
            </a:r>
            <a:r>
              <a:rPr lang="en-GB" dirty="0">
                <a:solidFill>
                  <a:srgbClr val="FFFFFF"/>
                </a:solidFill>
                <a:latin typeface="Century Gothic"/>
                <a:ea typeface="Century Gothic"/>
                <a:cs typeface="Century Gothic"/>
                <a:sym typeface="Century Gothic"/>
              </a:rPr>
              <a:t>&amp; PROTEIN C DEFICIENCY</a:t>
            </a:r>
          </a:p>
          <a:p>
            <a:pPr marL="0" lvl="0" indent="0">
              <a:spcBef>
                <a:spcPts val="0"/>
              </a:spcBef>
              <a:spcAft>
                <a:spcPts val="600"/>
              </a:spcAft>
              <a:buNone/>
              <a:defRPr sz="1800">
                <a:solidFill>
                  <a:srgbClr val="000000"/>
                </a:solidFill>
              </a:defRPr>
            </a:pPr>
            <a:endParaRPr lang="en-GB" dirty="0">
              <a:solidFill>
                <a:srgbClr val="FFFFFF"/>
              </a:solidFill>
              <a:latin typeface="Century Gothic"/>
              <a:ea typeface="Century Gothic"/>
              <a:cs typeface="Century Gothic"/>
              <a:sym typeface="Century Gothic"/>
            </a:endParaRPr>
          </a:p>
          <a:p>
            <a:pPr marL="396240" lvl="0" indent="-396240">
              <a:spcBef>
                <a:spcPts val="0"/>
              </a:spcBef>
              <a:spcAft>
                <a:spcPts val="600"/>
              </a:spcAft>
              <a:defRPr sz="1800">
                <a:solidFill>
                  <a:srgbClr val="000000"/>
                </a:solidFill>
              </a:defRPr>
            </a:pPr>
            <a:r>
              <a:rPr lang="en-GB" dirty="0">
                <a:solidFill>
                  <a:srgbClr val="FFFFFF"/>
                </a:solidFill>
                <a:latin typeface="Century Gothic"/>
                <a:ea typeface="Century Gothic"/>
                <a:cs typeface="Century Gothic"/>
                <a:sym typeface="Century Gothic"/>
              </a:rPr>
              <a:t>ANTITHROMBIN DEFICIENCY</a:t>
            </a:r>
          </a:p>
          <a:p>
            <a:pPr marL="396240" lvl="0" indent="-396240">
              <a:spcBef>
                <a:spcPts val="0"/>
              </a:spcBef>
              <a:spcAft>
                <a:spcPts val="600"/>
              </a:spcAft>
              <a:defRPr sz="1800">
                <a:solidFill>
                  <a:srgbClr val="000000"/>
                </a:solidFill>
              </a:defRPr>
            </a:pPr>
            <a:endParaRPr lang="en-GB" dirty="0">
              <a:solidFill>
                <a:srgbClr val="FFFFFF"/>
              </a:solidFill>
              <a:latin typeface="Century Gothic"/>
              <a:ea typeface="Century Gothic"/>
              <a:cs typeface="Century Gothic"/>
              <a:sym typeface="Century Gothic"/>
            </a:endParaRPr>
          </a:p>
          <a:p>
            <a:pPr marL="396240" lvl="0" indent="-396240">
              <a:spcBef>
                <a:spcPts val="0"/>
              </a:spcBef>
              <a:spcAft>
                <a:spcPts val="600"/>
              </a:spcAft>
              <a:defRPr sz="1800">
                <a:solidFill>
                  <a:srgbClr val="000000"/>
                </a:solidFill>
              </a:defRPr>
            </a:pPr>
            <a:r>
              <a:rPr lang="en-GB" dirty="0">
                <a:solidFill>
                  <a:srgbClr val="FFFFFF"/>
                </a:solidFill>
                <a:latin typeface="Century Gothic"/>
                <a:ea typeface="Century Gothic"/>
                <a:cs typeface="Century Gothic"/>
                <a:sym typeface="Century Gothic"/>
              </a:rPr>
              <a:t>FACTOR II (PROTHROMBIN) MUTATION</a:t>
            </a:r>
          </a:p>
          <a:p>
            <a:pPr marL="0" lvl="0" indent="0">
              <a:spcBef>
                <a:spcPts val="0"/>
              </a:spcBef>
              <a:spcAft>
                <a:spcPts val="600"/>
              </a:spcAft>
              <a:buNone/>
              <a:defRPr sz="1800">
                <a:solidFill>
                  <a:srgbClr val="000000"/>
                </a:solidFill>
              </a:defRPr>
            </a:pPr>
            <a:endParaRPr lang="en-GB" dirty="0">
              <a:solidFill>
                <a:srgbClr val="FFFFFF"/>
              </a:solidFill>
              <a:latin typeface="Century Gothic"/>
              <a:ea typeface="Century Gothic"/>
              <a:cs typeface="Century Gothic"/>
              <a:sym typeface="Century Gothic"/>
            </a:endParaRPr>
          </a:p>
          <a:p>
            <a:pPr marL="396240" lvl="0" indent="-396240">
              <a:spcBef>
                <a:spcPts val="0"/>
              </a:spcBef>
              <a:spcAft>
                <a:spcPts val="600"/>
              </a:spcAft>
              <a:defRPr sz="1800">
                <a:solidFill>
                  <a:srgbClr val="000000"/>
                </a:solidFill>
              </a:defRPr>
            </a:pPr>
            <a:r>
              <a:rPr lang="en-GB" dirty="0">
                <a:solidFill>
                  <a:srgbClr val="FFFFFF"/>
                </a:solidFill>
                <a:latin typeface="Century Gothic"/>
                <a:ea typeface="Century Gothic"/>
                <a:cs typeface="Century Gothic"/>
                <a:sym typeface="Century Gothic"/>
              </a:rPr>
              <a:t>FACTOR V (LEIDEN) MUTATION</a:t>
            </a:r>
          </a:p>
          <a:p>
            <a:pPr lvl="0">
              <a:spcBef>
                <a:spcPts val="0"/>
              </a:spcBef>
              <a:spcAft>
                <a:spcPts val="600"/>
              </a:spcAft>
              <a:defRPr sz="1800">
                <a:solidFill>
                  <a:srgbClr val="000000"/>
                </a:solidFill>
              </a:defRPr>
            </a:pPr>
            <a:endParaRPr lang="en-GB" dirty="0">
              <a:solidFill>
                <a:srgbClr val="FFFFFF"/>
              </a:solidFill>
              <a:latin typeface="Century Gothic"/>
              <a:ea typeface="Century Gothic"/>
              <a:cs typeface="Century Gothic"/>
              <a:sym typeface="Century Gothic"/>
            </a:endParaRPr>
          </a:p>
          <a:p>
            <a:pPr marL="396240" lvl="0" indent="-396240">
              <a:spcBef>
                <a:spcPts val="0"/>
              </a:spcBef>
              <a:spcAft>
                <a:spcPts val="600"/>
              </a:spcAft>
              <a:defRPr sz="1800">
                <a:solidFill>
                  <a:srgbClr val="000000"/>
                </a:solidFill>
              </a:defRPr>
            </a:pPr>
            <a:r>
              <a:rPr lang="en-GB" dirty="0">
                <a:solidFill>
                  <a:srgbClr val="FFFFFF"/>
                </a:solidFill>
                <a:latin typeface="Century Gothic"/>
                <a:ea typeface="Century Gothic"/>
                <a:cs typeface="Century Gothic"/>
                <a:sym typeface="Century Gothic"/>
              </a:rPr>
              <a:t>FASTING HOMOCYSTEINE</a:t>
            </a:r>
          </a:p>
        </p:txBody>
      </p:sp>
      <p:sp>
        <p:nvSpPr>
          <p:cNvPr id="314" name="Shape 314"/>
          <p:cNvSpPr>
            <a:spLocks noGrp="1"/>
          </p:cNvSpPr>
          <p:nvPr>
            <p:ph type="sldNum" sz="quarter" idx="12"/>
          </p:nvPr>
        </p:nvSpPr>
        <p:spPr>
          <a:prstGeom prst="rect">
            <a:avLst/>
          </a:prstGeom>
          <a:extLst>
            <a:ext uri="{C572A759-6A51-4108-AA02-DFA0A04FC94B}">
              <ma14:wrappingTextBoxFlag xmlns="" xmlns:ma14="http://schemas.microsoft.com/office/mac/drawingml/2011/main" val="1"/>
            </a:ext>
          </a:extLst>
        </p:spPr>
        <p:txBody>
          <a:bodyPr lIns="0" tIns="0" rIns="0" bIns="0">
            <a:normAutofit/>
          </a:bodyPr>
          <a:lstStyle>
            <a:lvl1pPr defTabSz="868680">
              <a:defRPr sz="1140"/>
            </a:lvl1pPr>
          </a:lstStyle>
          <a:p>
            <a:pPr lvl="0">
              <a:defRPr sz="1800">
                <a:solidFill>
                  <a:srgbClr val="000000"/>
                </a:solidFill>
              </a:defRPr>
            </a:pPr>
            <a:fld id="{86CB4B4D-7CA3-9044-876B-883B54F8677D}" type="slidenum">
              <a:rPr sz="1140">
                <a:solidFill>
                  <a:srgbClr val="632E62"/>
                </a:solidFill>
              </a:rPr>
              <a:pPr lvl="0">
                <a:defRPr sz="1800">
                  <a:solidFill>
                    <a:srgbClr val="000000"/>
                  </a:solidFill>
                </a:defRPr>
              </a:pPr>
              <a:t>17</a:t>
            </a:fld>
            <a:endParaRPr sz="1140">
              <a:solidFill>
                <a:srgbClr val="632E6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Shape 320"/>
          <p:cNvSpPr>
            <a:spLocks noGrp="1"/>
          </p:cNvSpPr>
          <p:nvPr>
            <p:ph type="title"/>
          </p:nvPr>
        </p:nvSpPr>
        <p:spPr>
          <a:prstGeom prst="rect">
            <a:avLst/>
          </a:prstGeom>
        </p:spPr>
        <p:txBody>
          <a:bodyPr/>
          <a:lstStyle/>
          <a:p>
            <a:pPr marL="342900" lvl="0" indent="-342900">
              <a:lnSpc>
                <a:spcPct val="80000"/>
              </a:lnSpc>
              <a:buClr>
                <a:schemeClr val="bg2">
                  <a:lumMod val="40000"/>
                  <a:lumOff val="60000"/>
                </a:schemeClr>
              </a:buClr>
              <a:buSzPct val="80000"/>
              <a:defRPr sz="1800" cap="none">
                <a:ln w="9525">
                  <a:noFill/>
                </a:ln>
                <a:solidFill>
                  <a:srgbClr val="000000"/>
                </a:solidFill>
              </a:defRPr>
            </a:pPr>
            <a:r>
              <a:rPr lang="en-GB" sz="3600" b="1" dirty="0">
                <a:solidFill>
                  <a:schemeClr val="tx1"/>
                </a:solidFill>
              </a:rPr>
              <a:t>THE INVESTIGATION PROTOCOL</a:t>
            </a:r>
          </a:p>
        </p:txBody>
      </p:sp>
      <p:sp>
        <p:nvSpPr>
          <p:cNvPr id="2" name="Content Placeholder 1"/>
          <p:cNvSpPr>
            <a:spLocks noGrp="1"/>
          </p:cNvSpPr>
          <p:nvPr>
            <p:ph idx="1"/>
          </p:nvPr>
        </p:nvSpPr>
        <p:spPr>
          <a:xfrm>
            <a:off x="646111" y="1627094"/>
            <a:ext cx="10544627" cy="4621305"/>
          </a:xfrm>
        </p:spPr>
        <p:txBody>
          <a:bodyPr>
            <a:normAutofit lnSpcReduction="10000"/>
          </a:bodyPr>
          <a:lstStyle/>
          <a:p>
            <a:pPr marL="0" lvl="0" indent="0">
              <a:lnSpc>
                <a:spcPct val="110000"/>
              </a:lnSpc>
              <a:spcBef>
                <a:spcPts val="0"/>
              </a:spcBef>
              <a:spcAft>
                <a:spcPts val="600"/>
              </a:spcAft>
              <a:buNone/>
              <a:defRPr sz="1800">
                <a:solidFill>
                  <a:srgbClr val="000000"/>
                </a:solidFill>
              </a:defRPr>
            </a:pPr>
            <a:r>
              <a:rPr lang="en-GB" sz="2400" i="1" u="sng" dirty="0">
                <a:solidFill>
                  <a:schemeClr val="tx1">
                    <a:lumMod val="95000"/>
                  </a:schemeClr>
                </a:solidFill>
              </a:rPr>
              <a:t>ENDOCRINE PROFILE :</a:t>
            </a:r>
          </a:p>
          <a:p>
            <a:pPr marL="0" lvl="0" indent="0">
              <a:lnSpc>
                <a:spcPct val="110000"/>
              </a:lnSpc>
              <a:spcBef>
                <a:spcPts val="0"/>
              </a:spcBef>
              <a:spcAft>
                <a:spcPts val="600"/>
              </a:spcAft>
              <a:buNone/>
              <a:defRPr sz="1800">
                <a:solidFill>
                  <a:srgbClr val="000000"/>
                </a:solidFill>
              </a:defRPr>
            </a:pPr>
            <a:endParaRPr lang="en-GB" sz="2400" b="1" dirty="0">
              <a:solidFill>
                <a:srgbClr val="632E62"/>
              </a:solidFill>
            </a:endParaRPr>
          </a:p>
          <a:p>
            <a:pPr marL="396240" lvl="0" indent="-396240">
              <a:lnSpc>
                <a:spcPct val="110000"/>
              </a:lnSpc>
              <a:spcBef>
                <a:spcPts val="0"/>
              </a:spcBef>
              <a:spcAft>
                <a:spcPts val="600"/>
              </a:spcAft>
              <a:defRPr sz="1800">
                <a:solidFill>
                  <a:srgbClr val="000000"/>
                </a:solidFill>
              </a:defRPr>
            </a:pPr>
            <a:r>
              <a:rPr lang="en-GB" sz="2400" dirty="0">
                <a:solidFill>
                  <a:schemeClr val="tx1">
                    <a:lumMod val="95000"/>
                  </a:schemeClr>
                </a:solidFill>
              </a:rPr>
              <a:t>DAY 2 HORMONE ASSAY : FSH, LH, PRL, E2, TESTOSTERONE AND free androgen index</a:t>
            </a:r>
          </a:p>
          <a:p>
            <a:pPr lvl="0">
              <a:lnSpc>
                <a:spcPct val="110000"/>
              </a:lnSpc>
              <a:spcBef>
                <a:spcPts val="0"/>
              </a:spcBef>
              <a:spcAft>
                <a:spcPts val="600"/>
              </a:spcAft>
              <a:defRPr sz="1800">
                <a:solidFill>
                  <a:srgbClr val="000000"/>
                </a:solidFill>
              </a:defRPr>
            </a:pPr>
            <a:endParaRPr lang="en-GB" sz="2400" dirty="0">
              <a:solidFill>
                <a:schemeClr val="tx1">
                  <a:lumMod val="95000"/>
                </a:schemeClr>
              </a:solidFill>
            </a:endParaRPr>
          </a:p>
          <a:p>
            <a:pPr marL="396240" lvl="0" indent="-396240">
              <a:lnSpc>
                <a:spcPct val="110000"/>
              </a:lnSpc>
              <a:spcBef>
                <a:spcPts val="0"/>
              </a:spcBef>
              <a:spcAft>
                <a:spcPts val="600"/>
              </a:spcAft>
              <a:defRPr sz="1800">
                <a:solidFill>
                  <a:srgbClr val="000000"/>
                </a:solidFill>
              </a:defRPr>
            </a:pPr>
            <a:r>
              <a:rPr lang="en-GB" sz="2400" dirty="0">
                <a:solidFill>
                  <a:schemeClr val="tx1">
                    <a:lumMod val="95000"/>
                  </a:schemeClr>
                </a:solidFill>
              </a:rPr>
              <a:t>Mid-luteal serum progesterone </a:t>
            </a:r>
            <a:r>
              <a:rPr lang="en-GB" sz="2400" dirty="0" smtClean="0">
                <a:solidFill>
                  <a:schemeClr val="tx1">
                    <a:lumMod val="95000"/>
                  </a:schemeClr>
                </a:solidFill>
              </a:rPr>
              <a:t>levels</a:t>
            </a:r>
          </a:p>
          <a:p>
            <a:pPr marL="396240" lvl="0" indent="-396240">
              <a:lnSpc>
                <a:spcPct val="110000"/>
              </a:lnSpc>
              <a:spcBef>
                <a:spcPts val="0"/>
              </a:spcBef>
              <a:spcAft>
                <a:spcPts val="600"/>
              </a:spcAft>
              <a:defRPr sz="1800">
                <a:solidFill>
                  <a:srgbClr val="000000"/>
                </a:solidFill>
              </a:defRPr>
            </a:pPr>
            <a:endParaRPr lang="en-GB" sz="2400" dirty="0" smtClean="0">
              <a:solidFill>
                <a:schemeClr val="tx1">
                  <a:lumMod val="95000"/>
                </a:schemeClr>
              </a:solidFill>
            </a:endParaRPr>
          </a:p>
          <a:p>
            <a:pPr marL="396240" lvl="0" indent="-396240">
              <a:lnSpc>
                <a:spcPct val="110000"/>
              </a:lnSpc>
              <a:spcBef>
                <a:spcPts val="0"/>
              </a:spcBef>
              <a:spcAft>
                <a:spcPts val="600"/>
              </a:spcAft>
              <a:defRPr sz="1800">
                <a:solidFill>
                  <a:srgbClr val="000000"/>
                </a:solidFill>
              </a:defRPr>
            </a:pPr>
            <a:r>
              <a:rPr lang="en-GB" sz="2400" dirty="0" smtClean="0">
                <a:solidFill>
                  <a:schemeClr val="tx1">
                    <a:lumMod val="95000"/>
                  </a:schemeClr>
                </a:solidFill>
              </a:rPr>
              <a:t>Thyroid Function Test</a:t>
            </a:r>
            <a:endParaRPr lang="en-GB" sz="2400" dirty="0">
              <a:solidFill>
                <a:schemeClr val="tx1">
                  <a:lumMod val="95000"/>
                </a:schemeClr>
              </a:solidFill>
            </a:endParaRPr>
          </a:p>
          <a:p>
            <a:pPr lvl="0">
              <a:lnSpc>
                <a:spcPct val="110000"/>
              </a:lnSpc>
              <a:spcBef>
                <a:spcPts val="0"/>
              </a:spcBef>
              <a:spcAft>
                <a:spcPts val="600"/>
              </a:spcAft>
              <a:defRPr sz="1800">
                <a:solidFill>
                  <a:srgbClr val="000000"/>
                </a:solidFill>
              </a:defRPr>
            </a:pPr>
            <a:endParaRPr lang="en-GB" sz="2400" dirty="0">
              <a:solidFill>
                <a:schemeClr val="tx1">
                  <a:lumMod val="95000"/>
                </a:schemeClr>
              </a:solidFill>
            </a:endParaRPr>
          </a:p>
          <a:p>
            <a:pPr marL="396240" lvl="0" indent="-396240">
              <a:lnSpc>
                <a:spcPct val="110000"/>
              </a:lnSpc>
              <a:spcBef>
                <a:spcPts val="0"/>
              </a:spcBef>
              <a:spcAft>
                <a:spcPts val="600"/>
              </a:spcAft>
              <a:defRPr sz="1800">
                <a:solidFill>
                  <a:srgbClr val="000000"/>
                </a:solidFill>
              </a:defRPr>
            </a:pPr>
            <a:r>
              <a:rPr lang="en-GB" sz="2400" dirty="0">
                <a:solidFill>
                  <a:schemeClr val="tx1">
                    <a:lumMod val="95000"/>
                  </a:schemeClr>
                </a:solidFill>
              </a:rPr>
              <a:t>OGTT</a:t>
            </a:r>
          </a:p>
          <a:p>
            <a:pPr lvl="0">
              <a:lnSpc>
                <a:spcPct val="110000"/>
              </a:lnSpc>
              <a:spcBef>
                <a:spcPts val="0"/>
              </a:spcBef>
              <a:spcAft>
                <a:spcPts val="600"/>
              </a:spcAft>
              <a:defRPr sz="1800">
                <a:solidFill>
                  <a:srgbClr val="000000"/>
                </a:solidFill>
              </a:defRPr>
            </a:pPr>
            <a:endParaRPr lang="en-GB" sz="2400" dirty="0">
              <a:solidFill>
                <a:schemeClr val="tx1">
                  <a:lumMod val="95000"/>
                </a:schemeClr>
              </a:solidFill>
            </a:endParaRPr>
          </a:p>
          <a:p>
            <a:pPr marL="0" lvl="0" indent="0">
              <a:lnSpc>
                <a:spcPct val="110000"/>
              </a:lnSpc>
              <a:spcBef>
                <a:spcPts val="0"/>
              </a:spcBef>
              <a:spcAft>
                <a:spcPts val="600"/>
              </a:spcAft>
              <a:buNone/>
              <a:defRPr sz="1800">
                <a:solidFill>
                  <a:srgbClr val="000000"/>
                </a:solidFill>
              </a:defRPr>
            </a:pPr>
            <a:endParaRPr lang="en-GB" sz="2400" i="1" u="sng" dirty="0">
              <a:solidFill>
                <a:schemeClr val="tx1">
                  <a:lumMod val="95000"/>
                </a:schemeClr>
              </a:solidFill>
            </a:endParaRPr>
          </a:p>
          <a:p>
            <a:endParaRPr lang="en-GB" dirty="0"/>
          </a:p>
        </p:txBody>
      </p:sp>
      <p:sp>
        <p:nvSpPr>
          <p:cNvPr id="318" name="Shape 318"/>
          <p:cNvSpPr>
            <a:spLocks noGrp="1"/>
          </p:cNvSpPr>
          <p:nvPr>
            <p:ph type="sldNum" sz="quarter" idx="12"/>
          </p:nvPr>
        </p:nvSpPr>
        <p:spPr>
          <a:prstGeom prst="rect">
            <a:avLst/>
          </a:prstGeom>
          <a:extLst>
            <a:ext uri="{C572A759-6A51-4108-AA02-DFA0A04FC94B}">
              <ma14:wrappingTextBoxFlag xmlns="" xmlns:ma14="http://schemas.microsoft.com/office/mac/drawingml/2011/main" val="1"/>
            </a:ext>
          </a:extLst>
        </p:spPr>
        <p:txBody>
          <a:bodyPr lIns="0" tIns="0" rIns="0" bIns="0">
            <a:normAutofit/>
          </a:bodyPr>
          <a:lstStyle>
            <a:lvl1pPr defTabSz="868680">
              <a:defRPr sz="1140"/>
            </a:lvl1pPr>
          </a:lstStyle>
          <a:p>
            <a:pPr lvl="0">
              <a:defRPr sz="1800">
                <a:solidFill>
                  <a:srgbClr val="000000"/>
                </a:solidFill>
              </a:defRPr>
            </a:pPr>
            <a:fld id="{86CB4B4D-7CA3-9044-876B-883B54F8677D}" type="slidenum">
              <a:rPr sz="1140">
                <a:solidFill>
                  <a:srgbClr val="632E62"/>
                </a:solidFill>
              </a:rPr>
              <a:pPr lvl="0">
                <a:defRPr sz="1800">
                  <a:solidFill>
                    <a:srgbClr val="000000"/>
                  </a:solidFill>
                </a:defRPr>
              </a:pPr>
              <a:t>18</a:t>
            </a:fld>
            <a:endParaRPr sz="1140">
              <a:solidFill>
                <a:srgbClr val="632E6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2900" indent="-342900">
              <a:lnSpc>
                <a:spcPct val="80000"/>
              </a:lnSpc>
              <a:buClr>
                <a:schemeClr val="bg2">
                  <a:lumMod val="40000"/>
                  <a:lumOff val="60000"/>
                </a:schemeClr>
              </a:buClr>
              <a:buSzPct val="80000"/>
            </a:pPr>
            <a:r>
              <a:rPr lang="en-GB" sz="3600" b="1" dirty="0" smtClean="0">
                <a:solidFill>
                  <a:schemeClr val="tx1"/>
                </a:solidFill>
              </a:rPr>
              <a:t>INVESTIGATION PROTOCOL</a:t>
            </a:r>
          </a:p>
        </p:txBody>
      </p:sp>
      <p:sp>
        <p:nvSpPr>
          <p:cNvPr id="3" name="Content Placeholder 2"/>
          <p:cNvSpPr>
            <a:spLocks noGrp="1"/>
          </p:cNvSpPr>
          <p:nvPr>
            <p:ph idx="1"/>
          </p:nvPr>
        </p:nvSpPr>
        <p:spPr/>
        <p:txBody>
          <a:bodyPr>
            <a:normAutofit lnSpcReduction="10000"/>
          </a:bodyPr>
          <a:lstStyle/>
          <a:p>
            <a:r>
              <a:rPr lang="en-GB" sz="3000" dirty="0" smtClean="0"/>
              <a:t>Parental </a:t>
            </a:r>
            <a:r>
              <a:rPr lang="en-GB" sz="3000" dirty="0" err="1" smtClean="0"/>
              <a:t>Karyotyping</a:t>
            </a:r>
            <a:endParaRPr lang="en-GB" sz="3000" dirty="0" smtClean="0"/>
          </a:p>
          <a:p>
            <a:endParaRPr lang="en-GB" dirty="0" smtClean="0"/>
          </a:p>
          <a:p>
            <a:r>
              <a:rPr lang="en-GB" sz="3000" dirty="0" smtClean="0"/>
              <a:t>Chromosomal </a:t>
            </a:r>
            <a:r>
              <a:rPr lang="en-GB" sz="3000" dirty="0" err="1" smtClean="0"/>
              <a:t>MicroAssay</a:t>
            </a:r>
            <a:r>
              <a:rPr lang="en-GB" sz="3000" dirty="0" smtClean="0"/>
              <a:t> on POC</a:t>
            </a:r>
          </a:p>
          <a:p>
            <a:pPr>
              <a:buNone/>
            </a:pPr>
            <a:endParaRPr lang="en-GB" sz="3000" dirty="0" smtClean="0"/>
          </a:p>
          <a:p>
            <a:r>
              <a:rPr lang="en-GB" sz="3000" dirty="0" smtClean="0"/>
              <a:t>Genetic Counselling</a:t>
            </a:r>
          </a:p>
          <a:p>
            <a:pPr>
              <a:buNone/>
            </a:pPr>
            <a:endParaRPr lang="en-GB" sz="3000" dirty="0" smtClean="0"/>
          </a:p>
          <a:p>
            <a:r>
              <a:rPr lang="en-GB" sz="3000" dirty="0" smtClean="0"/>
              <a:t>Possible Options PGS/PGD or </a:t>
            </a:r>
            <a:r>
              <a:rPr lang="en-GB" sz="3000" dirty="0" err="1" smtClean="0"/>
              <a:t>Oocyte</a:t>
            </a:r>
            <a:r>
              <a:rPr lang="en-GB" sz="3000" dirty="0" smtClean="0"/>
              <a:t> donation</a:t>
            </a:r>
          </a:p>
          <a:p>
            <a:endParaRPr lang="en-GB"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p:cNvSpPr>
          <p:nvPr>
            <p:ph type="title"/>
          </p:nvPr>
        </p:nvSpPr>
        <p:spPr>
          <a:xfrm>
            <a:off x="448973" y="699247"/>
            <a:ext cx="9404723" cy="1064434"/>
          </a:xfrm>
          <a:prstGeom prst="rect">
            <a:avLst/>
          </a:prstGeom>
        </p:spPr>
        <p:txBody>
          <a:bodyPr/>
          <a:lstStyle>
            <a:lvl1pPr>
              <a:defRPr sz="3000">
                <a:ln w="394"/>
              </a:defRPr>
            </a:lvl1pPr>
          </a:lstStyle>
          <a:p>
            <a:pPr lvl="0">
              <a:defRPr sz="1800" cap="none">
                <a:ln w="9525">
                  <a:noFill/>
                </a:ln>
                <a:solidFill>
                  <a:srgbClr val="000000"/>
                </a:solidFill>
              </a:defRPr>
            </a:pPr>
            <a:r>
              <a:rPr lang="en-GB" sz="4000" dirty="0">
                <a:ln w="394">
                  <a:solidFill>
                    <a:srgbClr val="321432"/>
                  </a:solidFill>
                </a:ln>
                <a:solidFill>
                  <a:schemeClr val="tx1">
                    <a:lumMod val="95000"/>
                  </a:schemeClr>
                </a:solidFill>
              </a:rPr>
              <a:t>THE CHALLENGES</a:t>
            </a:r>
          </a:p>
        </p:txBody>
      </p:sp>
      <p:sp>
        <p:nvSpPr>
          <p:cNvPr id="237" name="Shape 237"/>
          <p:cNvSpPr>
            <a:spLocks noGrp="1"/>
          </p:cNvSpPr>
          <p:nvPr>
            <p:ph type="body" orient="vert" idx="1"/>
          </p:nvPr>
        </p:nvSpPr>
        <p:spPr>
          <a:xfrm rot="16200000">
            <a:off x="3598102" y="-1452869"/>
            <a:ext cx="4835170" cy="11133426"/>
          </a:xfrm>
          <a:prstGeom prst="rect">
            <a:avLst/>
          </a:prstGeom>
        </p:spPr>
        <p:txBody>
          <a:bodyPr>
            <a:normAutofit fontScale="92500" lnSpcReduction="20000"/>
          </a:bodyPr>
          <a:lstStyle/>
          <a:p>
            <a:pPr lvl="0">
              <a:defRPr sz="1800">
                <a:solidFill>
                  <a:srgbClr val="000000"/>
                </a:solidFill>
              </a:defRPr>
            </a:pPr>
            <a:r>
              <a:rPr lang="en-GB" sz="2600" dirty="0">
                <a:solidFill>
                  <a:schemeClr val="tx1">
                    <a:lumMod val="95000"/>
                  </a:schemeClr>
                </a:solidFill>
              </a:rPr>
              <a:t>The definition of the </a:t>
            </a:r>
            <a:r>
              <a:rPr lang="en-GB" sz="2600" dirty="0" smtClean="0">
                <a:solidFill>
                  <a:schemeClr val="tx1">
                    <a:lumMod val="95000"/>
                  </a:schemeClr>
                </a:solidFill>
              </a:rPr>
              <a:t>condition;  500gms or 20 weeks WHO 1977</a:t>
            </a:r>
            <a:endParaRPr lang="en-GB" sz="2600" dirty="0">
              <a:solidFill>
                <a:schemeClr val="tx1">
                  <a:lumMod val="95000"/>
                </a:schemeClr>
              </a:solidFill>
            </a:endParaRPr>
          </a:p>
          <a:p>
            <a:pPr lvl="0">
              <a:defRPr sz="1800">
                <a:solidFill>
                  <a:srgbClr val="000000"/>
                </a:solidFill>
              </a:defRPr>
            </a:pPr>
            <a:endParaRPr lang="en-GB" sz="2600" dirty="0">
              <a:solidFill>
                <a:schemeClr val="tx1">
                  <a:lumMod val="95000"/>
                </a:schemeClr>
              </a:solidFill>
            </a:endParaRPr>
          </a:p>
          <a:p>
            <a:pPr lvl="0">
              <a:defRPr sz="1800">
                <a:solidFill>
                  <a:srgbClr val="000000"/>
                </a:solidFill>
              </a:defRPr>
            </a:pPr>
            <a:r>
              <a:rPr lang="en-GB" sz="2600" dirty="0" smtClean="0">
                <a:solidFill>
                  <a:schemeClr val="tx1">
                    <a:lumMod val="95000"/>
                  </a:schemeClr>
                </a:solidFill>
              </a:rPr>
              <a:t>A </a:t>
            </a:r>
            <a:r>
              <a:rPr lang="en-GB" sz="2600" dirty="0">
                <a:solidFill>
                  <a:schemeClr val="tx1">
                    <a:lumMod val="95000"/>
                  </a:schemeClr>
                </a:solidFill>
              </a:rPr>
              <a:t>group of </a:t>
            </a:r>
            <a:r>
              <a:rPr lang="en-GB" sz="2600" dirty="0" smtClean="0">
                <a:solidFill>
                  <a:schemeClr val="tx1">
                    <a:lumMod val="95000"/>
                  </a:schemeClr>
                </a:solidFill>
              </a:rPr>
              <a:t>women </a:t>
            </a:r>
            <a:r>
              <a:rPr lang="en-GB" sz="2600" dirty="0">
                <a:solidFill>
                  <a:schemeClr val="tx1">
                    <a:lumMod val="95000"/>
                  </a:schemeClr>
                </a:solidFill>
              </a:rPr>
              <a:t>who </a:t>
            </a:r>
            <a:r>
              <a:rPr lang="en-GB" sz="2600" dirty="0" smtClean="0">
                <a:solidFill>
                  <a:schemeClr val="tx1">
                    <a:lumMod val="95000"/>
                  </a:schemeClr>
                </a:solidFill>
              </a:rPr>
              <a:t>ONLY </a:t>
            </a:r>
            <a:r>
              <a:rPr lang="en-GB" sz="2600" dirty="0">
                <a:solidFill>
                  <a:schemeClr val="tx1">
                    <a:lumMod val="95000"/>
                  </a:schemeClr>
                </a:solidFill>
              </a:rPr>
              <a:t>share a similar miscarriage history</a:t>
            </a:r>
            <a:r>
              <a:rPr lang="en-GB" sz="2600" dirty="0" smtClean="0">
                <a:solidFill>
                  <a:schemeClr val="tx1">
                    <a:lumMod val="95000"/>
                  </a:schemeClr>
                </a:solidFill>
              </a:rPr>
              <a:t>. NO incidence studies; only prevalence studies  0.6% to 2.3%. </a:t>
            </a:r>
            <a:endParaRPr lang="en-GB" sz="2600" dirty="0">
              <a:solidFill>
                <a:schemeClr val="tx1">
                  <a:lumMod val="95000"/>
                </a:schemeClr>
              </a:solidFill>
            </a:endParaRPr>
          </a:p>
          <a:p>
            <a:pPr lvl="0">
              <a:defRPr sz="1800">
                <a:solidFill>
                  <a:srgbClr val="000000"/>
                </a:solidFill>
              </a:defRPr>
            </a:pPr>
            <a:endParaRPr lang="en-GB" sz="2600" dirty="0">
              <a:solidFill>
                <a:schemeClr val="tx1">
                  <a:lumMod val="95000"/>
                </a:schemeClr>
              </a:solidFill>
            </a:endParaRPr>
          </a:p>
          <a:p>
            <a:pPr lvl="0">
              <a:defRPr sz="1800">
                <a:solidFill>
                  <a:srgbClr val="000000"/>
                </a:solidFill>
              </a:defRPr>
            </a:pPr>
            <a:r>
              <a:rPr lang="en-GB" sz="2600" dirty="0" smtClean="0">
                <a:solidFill>
                  <a:schemeClr val="tx1">
                    <a:lumMod val="95000"/>
                  </a:schemeClr>
                </a:solidFill>
              </a:rPr>
              <a:t>The natural </a:t>
            </a:r>
            <a:r>
              <a:rPr lang="en-GB" sz="2600" dirty="0">
                <a:solidFill>
                  <a:schemeClr val="tx1">
                    <a:lumMod val="95000"/>
                  </a:schemeClr>
                </a:solidFill>
              </a:rPr>
              <a:t>background risk of miscarriage </a:t>
            </a:r>
            <a:r>
              <a:rPr lang="en-GB" sz="2600" dirty="0" smtClean="0">
                <a:solidFill>
                  <a:schemeClr val="tx1">
                    <a:lumMod val="95000"/>
                  </a:schemeClr>
                </a:solidFill>
              </a:rPr>
              <a:t>will influence the expected results </a:t>
            </a:r>
            <a:r>
              <a:rPr lang="en-GB" sz="2600" dirty="0">
                <a:solidFill>
                  <a:schemeClr val="tx1">
                    <a:lumMod val="95000"/>
                  </a:schemeClr>
                </a:solidFill>
              </a:rPr>
              <a:t>and patients perception of the condition.</a:t>
            </a:r>
          </a:p>
          <a:p>
            <a:pPr lvl="0">
              <a:defRPr sz="1800">
                <a:solidFill>
                  <a:srgbClr val="000000"/>
                </a:solidFill>
              </a:defRPr>
            </a:pPr>
            <a:endParaRPr lang="en-GB" sz="2600" dirty="0">
              <a:solidFill>
                <a:schemeClr val="tx1">
                  <a:lumMod val="95000"/>
                </a:schemeClr>
              </a:solidFill>
            </a:endParaRPr>
          </a:p>
          <a:p>
            <a:pPr lvl="0">
              <a:defRPr sz="1800">
                <a:solidFill>
                  <a:srgbClr val="000000"/>
                </a:solidFill>
              </a:defRPr>
            </a:pPr>
            <a:r>
              <a:rPr lang="en-GB" sz="2600" dirty="0">
                <a:solidFill>
                  <a:schemeClr val="tx1">
                    <a:lumMod val="95000"/>
                  </a:schemeClr>
                </a:solidFill>
              </a:rPr>
              <a:t>Shares similar risk factors with infertility and often overlaps.</a:t>
            </a:r>
          </a:p>
          <a:p>
            <a:pPr lvl="0">
              <a:defRPr sz="1800">
                <a:solidFill>
                  <a:srgbClr val="000000"/>
                </a:solidFill>
              </a:defRPr>
            </a:pPr>
            <a:endParaRPr lang="en-GB" sz="2600" dirty="0">
              <a:solidFill>
                <a:schemeClr val="tx1">
                  <a:lumMod val="95000"/>
                </a:schemeClr>
              </a:solidFill>
            </a:endParaRPr>
          </a:p>
          <a:p>
            <a:pPr lvl="0">
              <a:defRPr sz="1800">
                <a:solidFill>
                  <a:srgbClr val="000000"/>
                </a:solidFill>
              </a:defRPr>
            </a:pPr>
            <a:r>
              <a:rPr lang="en-GB" sz="2600" dirty="0">
                <a:solidFill>
                  <a:schemeClr val="tx1">
                    <a:lumMod val="95000"/>
                  </a:schemeClr>
                </a:solidFill>
              </a:rPr>
              <a:t>Associated with significant emotional and psychological problems in the couple.</a:t>
            </a:r>
          </a:p>
        </p:txBody>
      </p:sp>
      <p:sp>
        <p:nvSpPr>
          <p:cNvPr id="236" name="Shape 236"/>
          <p:cNvSpPr>
            <a:spLocks noGrp="1"/>
          </p:cNvSpPr>
          <p:nvPr>
            <p:ph type="sldNum" sz="quarter" idx="12"/>
          </p:nvPr>
        </p:nvSpPr>
        <p:spPr>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632E62"/>
                </a:solidFill>
              </a:rPr>
              <a:pPr lvl="0">
                <a:defRPr sz="1800">
                  <a:solidFill>
                    <a:srgbClr val="000000"/>
                  </a:solidFill>
                </a:defRPr>
              </a:pPr>
              <a:t>2</a:t>
            </a:fld>
            <a:endParaRPr sz="1200">
              <a:solidFill>
                <a:srgbClr val="632E6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Shape 323"/>
          <p:cNvSpPr/>
          <p:nvPr/>
        </p:nvSpPr>
        <p:spPr>
          <a:xfrm>
            <a:off x="1909915" y="1622661"/>
            <a:ext cx="3406878" cy="36933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marL="609600" indent="-609600" algn="l">
              <a:buClr>
                <a:srgbClr val="0E558C"/>
              </a:buClr>
              <a:buSzPct val="100000"/>
              <a:buFont typeface="Arial"/>
              <a:buChar char="•"/>
              <a:defRPr sz="2400" b="1" i="1">
                <a:solidFill>
                  <a:srgbClr val="0E558C"/>
                </a:solidFill>
                <a:latin typeface="Arial"/>
                <a:ea typeface="Arial"/>
                <a:cs typeface="Arial"/>
                <a:sym typeface="Arial"/>
              </a:defRPr>
            </a:lvl1pPr>
          </a:lstStyle>
          <a:p>
            <a:pPr marL="0" lvl="0" indent="0">
              <a:buNone/>
              <a:defRPr sz="1800" b="0" i="0">
                <a:solidFill>
                  <a:srgbClr val="000000"/>
                </a:solidFill>
              </a:defRPr>
            </a:pPr>
            <a:r>
              <a:rPr sz="2400" b="1" i="1" dirty="0">
                <a:solidFill>
                  <a:schemeClr val="tx1">
                    <a:lumMod val="95000"/>
                  </a:schemeClr>
                </a:solidFill>
              </a:rPr>
              <a:t>Pelvic Ultrasound (3D)</a:t>
            </a:r>
          </a:p>
        </p:txBody>
      </p:sp>
      <p:pic>
        <p:nvPicPr>
          <p:cNvPr id="325" name="image4.jpeg" descr="http://tse1.mm.bing.net/th?&amp;id=OIP.M3020735ceb5b7055a941db026cb711c0o0&amp;w=300&amp;h=300&amp;c=0&amp;pid=1.9&amp;rs=0&amp;p=0&amp;r=0"/>
          <p:cNvPicPr/>
          <p:nvPr/>
        </p:nvPicPr>
        <p:blipFill rotWithShape="1">
          <a:blip r:embed="rId2" cstate="print">
            <a:extLst/>
          </a:blip>
          <a:srcRect l="100832" t="121705" r="-128203" b="-233651"/>
          <a:stretch/>
        </p:blipFill>
        <p:spPr>
          <a:xfrm>
            <a:off x="8878529" y="3819831"/>
            <a:ext cx="2259049" cy="2592183"/>
          </a:xfrm>
          <a:prstGeom prst="rect">
            <a:avLst/>
          </a:prstGeom>
          <a:ln w="12700">
            <a:miter lim="400000"/>
          </a:ln>
        </p:spPr>
      </p:pic>
      <p:sp>
        <p:nvSpPr>
          <p:cNvPr id="326" name="Shape 326"/>
          <p:cNvSpPr/>
          <p:nvPr/>
        </p:nvSpPr>
        <p:spPr>
          <a:xfrm>
            <a:off x="6995073" y="1127782"/>
            <a:ext cx="3889237" cy="86421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marL="609600" indent="-609600" algn="just">
              <a:lnSpc>
                <a:spcPct val="107000"/>
              </a:lnSpc>
              <a:spcBef>
                <a:spcPts val="800"/>
              </a:spcBef>
              <a:buClr>
                <a:srgbClr val="0E558C"/>
              </a:buClr>
              <a:buSzPct val="100000"/>
              <a:buFont typeface="Arial"/>
              <a:buChar char="•"/>
              <a:defRPr sz="2400" b="1" i="1">
                <a:solidFill>
                  <a:srgbClr val="0E558C"/>
                </a:solidFill>
                <a:latin typeface="Arial"/>
                <a:ea typeface="Arial"/>
                <a:cs typeface="Arial"/>
                <a:sym typeface="Arial"/>
              </a:defRPr>
            </a:lvl1pPr>
          </a:lstStyle>
          <a:p>
            <a:pPr marL="0" lvl="0" indent="0">
              <a:buNone/>
              <a:defRPr sz="1800" b="0" i="0">
                <a:solidFill>
                  <a:srgbClr val="000000"/>
                </a:solidFill>
              </a:defRPr>
            </a:pPr>
            <a:endParaRPr lang="en-GB" sz="2400" b="1" i="1" dirty="0">
              <a:solidFill>
                <a:schemeClr val="tx1">
                  <a:lumMod val="95000"/>
                </a:schemeClr>
              </a:solidFill>
            </a:endParaRPr>
          </a:p>
          <a:p>
            <a:pPr marL="0" lvl="0" indent="0" algn="ctr">
              <a:buNone/>
              <a:defRPr sz="1800" b="0" i="0">
                <a:solidFill>
                  <a:srgbClr val="000000"/>
                </a:solidFill>
              </a:defRPr>
            </a:pPr>
            <a:r>
              <a:rPr sz="2400" b="1" i="1" dirty="0" err="1">
                <a:solidFill>
                  <a:schemeClr val="tx1">
                    <a:lumMod val="95000"/>
                  </a:schemeClr>
                </a:solidFill>
              </a:rPr>
              <a:t>Hysterosalpingogram</a:t>
            </a:r>
            <a:r>
              <a:rPr sz="2400" b="1" i="1" dirty="0">
                <a:solidFill>
                  <a:schemeClr val="tx1">
                    <a:lumMod val="95000"/>
                  </a:schemeClr>
                </a:solidFill>
              </a:rPr>
              <a:t> </a:t>
            </a:r>
          </a:p>
        </p:txBody>
      </p:sp>
      <p:pic>
        <p:nvPicPr>
          <p:cNvPr id="327" name="image5.jpeg" descr="http://www.auntminnie.com/images/content_images/nws_rad/2004_09_08_16_00_34_706.jpg"/>
          <p:cNvPicPr>
            <a:picLocks noChangeAspect="1"/>
          </p:cNvPicPr>
          <p:nvPr/>
        </p:nvPicPr>
        <p:blipFill>
          <a:blip r:embed="rId3" cstate="print">
            <a:extLst/>
          </a:blip>
          <a:stretch>
            <a:fillRect/>
          </a:stretch>
        </p:blipFill>
        <p:spPr>
          <a:xfrm>
            <a:off x="1422578" y="2092014"/>
            <a:ext cx="4381551" cy="432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28" name="image6.jpeg" descr="http://tse1.mm.bing.net/th?id=OIP.M15b324fb7afe4d97767965b8ed88e659H0&amp;pid=15.1"/>
          <p:cNvPicPr>
            <a:picLocks noChangeAspect="1"/>
          </p:cNvPicPr>
          <p:nvPr/>
        </p:nvPicPr>
        <p:blipFill>
          <a:blip r:embed="rId4" cstate="print">
            <a:extLst/>
          </a:blip>
          <a:stretch>
            <a:fillRect/>
          </a:stretch>
        </p:blipFill>
        <p:spPr>
          <a:xfrm>
            <a:off x="6715468" y="2092014"/>
            <a:ext cx="4448446" cy="432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p:txBody>
          <a:bodyPr/>
          <a:lstStyle/>
          <a:p>
            <a:pPr marL="342900" indent="-342900">
              <a:lnSpc>
                <a:spcPct val="80000"/>
              </a:lnSpc>
              <a:buClr>
                <a:schemeClr val="bg2">
                  <a:lumMod val="40000"/>
                  <a:lumOff val="60000"/>
                </a:schemeClr>
              </a:buClr>
              <a:buSzPct val="80000"/>
            </a:pPr>
            <a:r>
              <a:rPr lang="en-US" sz="3600" b="1" dirty="0">
                <a:solidFill>
                  <a:schemeClr val="tx1"/>
                </a:solidFill>
              </a:rPr>
              <a:t>THE INVESTIGATION PROTOCOL</a:t>
            </a:r>
            <a:endParaRPr lang="en-GB" sz="3600" b="1"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p:nvPr/>
        </p:nvSpPr>
        <p:spPr>
          <a:xfrm>
            <a:off x="506627" y="4028304"/>
            <a:ext cx="3891213" cy="73866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a:defRPr sz="1800">
                <a:solidFill>
                  <a:srgbClr val="000000"/>
                </a:solidFill>
              </a:defRPr>
            </a:pPr>
            <a:r>
              <a:rPr lang="en-GB" sz="2400" dirty="0">
                <a:solidFill>
                  <a:srgbClr val="F2F2F2"/>
                </a:solidFill>
              </a:rPr>
              <a:t>All patients were offered supportive care</a:t>
            </a:r>
            <a:r>
              <a:rPr sz="2400" dirty="0">
                <a:solidFill>
                  <a:schemeClr val="tx1">
                    <a:lumMod val="95000"/>
                  </a:schemeClr>
                </a:solidFill>
                <a:ea typeface="Arial"/>
                <a:cs typeface="Arial"/>
                <a:sym typeface="Arial"/>
              </a:rPr>
              <a:t>.</a:t>
            </a:r>
          </a:p>
        </p:txBody>
      </p:sp>
      <p:pic>
        <p:nvPicPr>
          <p:cNvPr id="333" name="image7.jpeg"/>
          <p:cNvPicPr/>
          <p:nvPr/>
        </p:nvPicPr>
        <p:blipFill>
          <a:blip r:embed="rId2" cstate="print">
            <a:extLst/>
          </a:blip>
          <a:stretch>
            <a:fillRect/>
          </a:stretch>
        </p:blipFill>
        <p:spPr>
          <a:xfrm>
            <a:off x="4585447" y="1628799"/>
            <a:ext cx="6545634" cy="467578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2" name="Title 1"/>
          <p:cNvSpPr>
            <a:spLocks noGrp="1"/>
          </p:cNvSpPr>
          <p:nvPr>
            <p:ph type="title"/>
          </p:nvPr>
        </p:nvSpPr>
        <p:spPr/>
        <p:txBody>
          <a:bodyPr/>
          <a:lstStyle/>
          <a:p>
            <a:pPr marL="342900" indent="-342900">
              <a:lnSpc>
                <a:spcPct val="80000"/>
              </a:lnSpc>
              <a:buClr>
                <a:schemeClr val="bg2">
                  <a:lumMod val="40000"/>
                  <a:lumOff val="60000"/>
                </a:schemeClr>
              </a:buClr>
              <a:buSzPct val="80000"/>
            </a:pPr>
            <a:r>
              <a:rPr lang="en-US" sz="3600" b="1" dirty="0">
                <a:solidFill>
                  <a:schemeClr val="tx1"/>
                </a:solidFill>
              </a:rPr>
              <a:t>THE TREATMENT PROTOCOLS</a:t>
            </a:r>
            <a:endParaRPr lang="en-GB" sz="3600" b="1"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p:cNvSpPr>
          <p:nvPr>
            <p:ph type="title"/>
          </p:nvPr>
        </p:nvSpPr>
        <p:spPr>
          <a:prstGeom prst="rect">
            <a:avLst/>
          </a:prstGeom>
        </p:spPr>
        <p:txBody>
          <a:bodyPr/>
          <a:lstStyle/>
          <a:p>
            <a:pPr marL="342900" lvl="0" indent="-342900">
              <a:lnSpc>
                <a:spcPct val="80000"/>
              </a:lnSpc>
              <a:buClr>
                <a:schemeClr val="bg2">
                  <a:lumMod val="40000"/>
                  <a:lumOff val="60000"/>
                </a:schemeClr>
              </a:buClr>
              <a:buSzPct val="80000"/>
              <a:defRPr sz="1800">
                <a:solidFill>
                  <a:srgbClr val="000000"/>
                </a:solidFill>
              </a:defRPr>
            </a:pPr>
            <a:r>
              <a:rPr lang="en-GB" sz="3600" b="1" dirty="0" smtClean="0">
                <a:solidFill>
                  <a:schemeClr val="tx1"/>
                </a:solidFill>
              </a:rPr>
              <a:t>SUPPORTIVE CARE</a:t>
            </a:r>
            <a:endParaRPr lang="en-GB" sz="3600" b="1" dirty="0">
              <a:solidFill>
                <a:schemeClr val="tx1"/>
              </a:solidFill>
            </a:endParaRPr>
          </a:p>
        </p:txBody>
      </p:sp>
      <p:sp>
        <p:nvSpPr>
          <p:cNvPr id="192" name="Shape 192"/>
          <p:cNvSpPr>
            <a:spLocks noGrp="1"/>
          </p:cNvSpPr>
          <p:nvPr>
            <p:ph type="body" idx="1"/>
          </p:nvPr>
        </p:nvSpPr>
        <p:spPr>
          <a:xfrm>
            <a:off x="1103312" y="1433384"/>
            <a:ext cx="8946541" cy="5004486"/>
          </a:xfrm>
          <a:prstGeom prst="rect">
            <a:avLst/>
          </a:prstGeom>
        </p:spPr>
        <p:txBody>
          <a:bodyPr>
            <a:noAutofit/>
          </a:bodyPr>
          <a:lstStyle/>
          <a:p>
            <a:pPr lvl="0">
              <a:defRPr sz="1800">
                <a:solidFill>
                  <a:srgbClr val="000000"/>
                </a:solidFill>
              </a:defRPr>
            </a:pPr>
            <a:r>
              <a:rPr dirty="0">
                <a:solidFill>
                  <a:schemeClr val="tx1">
                    <a:lumMod val="95000"/>
                  </a:schemeClr>
                </a:solidFill>
              </a:rPr>
              <a:t>ESTABLISHED AS THE MOST IMPORTANT THERAPY IN IDIOPATHIC RECURRENT EARLY PREGNANCY LOSS</a:t>
            </a:r>
            <a:endParaRPr lang="en-GB" dirty="0">
              <a:solidFill>
                <a:schemeClr val="tx1">
                  <a:lumMod val="95000"/>
                </a:schemeClr>
              </a:solidFill>
            </a:endParaRPr>
          </a:p>
          <a:p>
            <a:pPr marL="0" lvl="0" indent="0">
              <a:buNone/>
              <a:defRPr sz="1800">
                <a:solidFill>
                  <a:srgbClr val="000000"/>
                </a:solidFill>
              </a:defRPr>
            </a:pPr>
            <a:endParaRPr dirty="0">
              <a:solidFill>
                <a:schemeClr val="tx1">
                  <a:lumMod val="95000"/>
                </a:schemeClr>
              </a:solidFill>
            </a:endParaRPr>
          </a:p>
          <a:p>
            <a:pPr lvl="0">
              <a:defRPr sz="1800">
                <a:solidFill>
                  <a:srgbClr val="000000"/>
                </a:solidFill>
              </a:defRPr>
            </a:pPr>
            <a:r>
              <a:rPr dirty="0">
                <a:solidFill>
                  <a:schemeClr val="tx1">
                    <a:lumMod val="95000"/>
                  </a:schemeClr>
                </a:solidFill>
              </a:rPr>
              <a:t>PSYCHOLOGICAL SUPPORT </a:t>
            </a:r>
            <a:r>
              <a:rPr>
                <a:solidFill>
                  <a:schemeClr val="tx1">
                    <a:lumMod val="95000"/>
                  </a:schemeClr>
                </a:solidFill>
              </a:rPr>
              <a:t>: </a:t>
            </a:r>
            <a:r>
              <a:rPr lang="en-GB" dirty="0" smtClean="0">
                <a:solidFill>
                  <a:schemeClr val="tx1">
                    <a:lumMod val="95000"/>
                  </a:schemeClr>
                </a:solidFill>
              </a:rPr>
              <a:t>OFFERED CONSULTATION AT FIRST VISIT</a:t>
            </a:r>
            <a:endParaRPr lang="en-GB" dirty="0">
              <a:solidFill>
                <a:schemeClr val="tx1">
                  <a:lumMod val="95000"/>
                </a:schemeClr>
              </a:solidFill>
            </a:endParaRPr>
          </a:p>
          <a:p>
            <a:pPr marL="0" lvl="0" indent="0">
              <a:buNone/>
              <a:defRPr sz="1800">
                <a:solidFill>
                  <a:srgbClr val="000000"/>
                </a:solidFill>
              </a:defRPr>
            </a:pPr>
            <a:endParaRPr dirty="0">
              <a:solidFill>
                <a:schemeClr val="tx1">
                  <a:lumMod val="95000"/>
                </a:schemeClr>
              </a:solidFill>
            </a:endParaRPr>
          </a:p>
          <a:p>
            <a:pPr lvl="0">
              <a:defRPr sz="1800">
                <a:solidFill>
                  <a:srgbClr val="000000"/>
                </a:solidFill>
              </a:defRPr>
            </a:pPr>
            <a:r>
              <a:rPr dirty="0">
                <a:solidFill>
                  <a:schemeClr val="tx1">
                    <a:lumMod val="95000"/>
                  </a:schemeClr>
                </a:solidFill>
              </a:rPr>
              <a:t>EARLY ULTRASOUND EXAMINATION</a:t>
            </a:r>
            <a:endParaRPr lang="en-GB" dirty="0">
              <a:solidFill>
                <a:schemeClr val="tx1">
                  <a:lumMod val="95000"/>
                </a:schemeClr>
              </a:solidFill>
            </a:endParaRPr>
          </a:p>
          <a:p>
            <a:pPr marL="0" lvl="0" indent="0">
              <a:buNone/>
              <a:defRPr sz="1800">
                <a:solidFill>
                  <a:srgbClr val="000000"/>
                </a:solidFill>
              </a:defRPr>
            </a:pPr>
            <a:endParaRPr dirty="0">
              <a:solidFill>
                <a:schemeClr val="tx1">
                  <a:lumMod val="95000"/>
                </a:schemeClr>
              </a:solidFill>
            </a:endParaRPr>
          </a:p>
          <a:p>
            <a:pPr lvl="0">
              <a:defRPr sz="1800">
                <a:solidFill>
                  <a:srgbClr val="000000"/>
                </a:solidFill>
              </a:defRPr>
            </a:pPr>
            <a:r>
              <a:rPr dirty="0">
                <a:solidFill>
                  <a:schemeClr val="tx1">
                    <a:lumMod val="95000"/>
                  </a:schemeClr>
                </a:solidFill>
              </a:rPr>
              <a:t>ADMISSION TO HOSPITAL AT THE TIME OF THE PREVIOUS LOSS</a:t>
            </a:r>
            <a:endParaRPr lang="en-GB" dirty="0">
              <a:solidFill>
                <a:schemeClr val="tx1">
                  <a:lumMod val="95000"/>
                </a:schemeClr>
              </a:solidFill>
            </a:endParaRPr>
          </a:p>
          <a:p>
            <a:pPr marL="0" lvl="0" indent="0">
              <a:buNone/>
              <a:defRPr sz="1800">
                <a:solidFill>
                  <a:srgbClr val="000000"/>
                </a:solidFill>
              </a:defRPr>
            </a:pPr>
            <a:endParaRPr dirty="0">
              <a:solidFill>
                <a:schemeClr val="tx1">
                  <a:lumMod val="95000"/>
                </a:schemeClr>
              </a:solidFill>
            </a:endParaRPr>
          </a:p>
          <a:p>
            <a:pPr lvl="0">
              <a:defRPr sz="1800">
                <a:solidFill>
                  <a:srgbClr val="000000"/>
                </a:solidFill>
              </a:defRPr>
            </a:pPr>
            <a:r>
              <a:rPr dirty="0">
                <a:solidFill>
                  <a:schemeClr val="tx1">
                    <a:lumMod val="95000"/>
                  </a:schemeClr>
                </a:solidFill>
              </a:rPr>
              <a:t>RELAXATION TAPES</a:t>
            </a:r>
            <a:endParaRPr lang="en-GB" dirty="0">
              <a:solidFill>
                <a:schemeClr val="tx1">
                  <a:lumMod val="95000"/>
                </a:schemeClr>
              </a:solidFill>
            </a:endParaRPr>
          </a:p>
          <a:p>
            <a:pPr lvl="0">
              <a:defRPr sz="1800">
                <a:solidFill>
                  <a:srgbClr val="000000"/>
                </a:solidFill>
              </a:defRPr>
            </a:pPr>
            <a:endParaRPr lang="en-GB" dirty="0">
              <a:solidFill>
                <a:schemeClr val="tx1">
                  <a:lumMod val="95000"/>
                </a:schemeClr>
              </a:solidFill>
            </a:endParaRPr>
          </a:p>
          <a:p>
            <a:pPr marL="0" indent="0" algn="ctr">
              <a:buNone/>
              <a:defRPr sz="1800">
                <a:solidFill>
                  <a:srgbClr val="000000"/>
                </a:solidFill>
              </a:defRPr>
            </a:pPr>
            <a:r>
              <a:rPr lang="en-GB" sz="1400" i="1" dirty="0">
                <a:solidFill>
                  <a:schemeClr val="tx1">
                    <a:lumMod val="95000"/>
                  </a:schemeClr>
                </a:solidFill>
              </a:rPr>
              <a:t>Avert 1954; Stray-Pedersen &amp; Stray-Pedersen 1984; Liddell 1991; Clifford 1997 and Brigham 1999.</a:t>
            </a:r>
          </a:p>
          <a:p>
            <a:pPr marL="0" lvl="0" indent="0">
              <a:buNone/>
              <a:defRPr sz="1800">
                <a:solidFill>
                  <a:srgbClr val="000000"/>
                </a:solidFill>
              </a:defRPr>
            </a:pPr>
            <a:endParaRPr dirty="0">
              <a:solidFill>
                <a:schemeClr val="tx1">
                  <a:lumMod val="95000"/>
                </a:schemeClr>
              </a:solidFill>
            </a:endParaRPr>
          </a:p>
        </p:txBody>
      </p:sp>
      <p:sp>
        <p:nvSpPr>
          <p:cNvPr id="193" name="Shape 193"/>
          <p:cNvSpPr>
            <a:spLocks noGrp="1"/>
          </p:cNvSpPr>
          <p:nvPr>
            <p:ph type="sldNum" sz="quarter" idx="4294967295"/>
          </p:nvPr>
        </p:nvSpPr>
        <p:spPr>
          <a:xfrm>
            <a:off x="10352540" y="540176"/>
            <a:ext cx="838200" cy="523241"/>
          </a:xfrm>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2800">
                <a:solidFill>
                  <a:srgbClr val="FFFFFF"/>
                </a:solidFill>
              </a:rPr>
              <a:pPr lvl="0">
                <a:defRPr sz="1800">
                  <a:solidFill>
                    <a:srgbClr val="000000"/>
                  </a:solidFill>
                </a:defRPr>
              </a:pPr>
              <a:t>22</a:t>
            </a:fld>
            <a:endParaRPr sz="2800">
              <a:solidFill>
                <a:srgbClr val="FFFFFF"/>
              </a:solidFill>
            </a:endParaRPr>
          </a:p>
        </p:txBody>
      </p:sp>
    </p:spTree>
    <p:extLst>
      <p:ext uri="{BB962C8B-B14F-4D97-AF65-F5344CB8AC3E}">
        <p14:creationId xmlns:p14="http://schemas.microsoft.com/office/powerpoint/2010/main" xmlns="" val="22597620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0" name="Table 340"/>
          <p:cNvGraphicFramePr/>
          <p:nvPr>
            <p:extLst/>
          </p:nvPr>
        </p:nvGraphicFramePr>
        <p:xfrm>
          <a:off x="551329" y="208279"/>
          <a:ext cx="11268635" cy="6523919"/>
        </p:xfrm>
        <a:graphic>
          <a:graphicData uri="http://schemas.openxmlformats.org/drawingml/2006/table">
            <a:tbl>
              <a:tblPr firstRow="1">
                <a:tableStyleId>{69012ECD-51FC-41F1-AA8D-1B2483CD663E}</a:tableStyleId>
              </a:tblPr>
              <a:tblGrid>
                <a:gridCol w="2351371">
                  <a:extLst>
                    <a:ext uri="{9D8B030D-6E8A-4147-A177-3AD203B41FA5}">
                      <a16:colId xmlns:a16="http://schemas.microsoft.com/office/drawing/2014/main" xmlns="" val="20000"/>
                    </a:ext>
                  </a:extLst>
                </a:gridCol>
                <a:gridCol w="608281">
                  <a:extLst>
                    <a:ext uri="{9D8B030D-6E8A-4147-A177-3AD203B41FA5}">
                      <a16:colId xmlns:a16="http://schemas.microsoft.com/office/drawing/2014/main" xmlns="" val="20001"/>
                    </a:ext>
                  </a:extLst>
                </a:gridCol>
                <a:gridCol w="1208297">
                  <a:extLst>
                    <a:ext uri="{9D8B030D-6E8A-4147-A177-3AD203B41FA5}">
                      <a16:colId xmlns:a16="http://schemas.microsoft.com/office/drawing/2014/main" xmlns="" val="20002"/>
                    </a:ext>
                  </a:extLst>
                </a:gridCol>
                <a:gridCol w="1099688">
                  <a:extLst>
                    <a:ext uri="{9D8B030D-6E8A-4147-A177-3AD203B41FA5}">
                      <a16:colId xmlns:a16="http://schemas.microsoft.com/office/drawing/2014/main" xmlns="" val="20003"/>
                    </a:ext>
                  </a:extLst>
                </a:gridCol>
                <a:gridCol w="1316909">
                  <a:extLst>
                    <a:ext uri="{9D8B030D-6E8A-4147-A177-3AD203B41FA5}">
                      <a16:colId xmlns:a16="http://schemas.microsoft.com/office/drawing/2014/main" xmlns="" val="20004"/>
                    </a:ext>
                  </a:extLst>
                </a:gridCol>
                <a:gridCol w="4684089">
                  <a:extLst>
                    <a:ext uri="{9D8B030D-6E8A-4147-A177-3AD203B41FA5}">
                      <a16:colId xmlns:a16="http://schemas.microsoft.com/office/drawing/2014/main" xmlns="" val="20005"/>
                    </a:ext>
                  </a:extLst>
                </a:gridCol>
              </a:tblGrid>
              <a:tr h="559563">
                <a:tc>
                  <a:txBody>
                    <a:bodyPr/>
                    <a:lstStyle/>
                    <a:p>
                      <a:pPr lvl="0" algn="ctr">
                        <a:defRPr sz="1800" b="0" i="0">
                          <a:solidFill>
                            <a:srgbClr val="000000"/>
                          </a:solidFill>
                        </a:defRPr>
                      </a:pPr>
                      <a:r>
                        <a:rPr sz="1600" b="1" dirty="0">
                          <a:solidFill>
                            <a:schemeClr val="tx1"/>
                          </a:solidFill>
                          <a:sym typeface="Arial"/>
                        </a:rPr>
                        <a:t>Conditions</a:t>
                      </a:r>
                      <a:endParaRPr sz="1600" b="1" dirty="0">
                        <a:solidFill>
                          <a:schemeClr val="tx1"/>
                        </a:solidFill>
                        <a:latin typeface="Arial"/>
                        <a:ea typeface="Arial"/>
                        <a:cs typeface="Arial"/>
                        <a:sym typeface="Aria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defRPr sz="1800" b="0" i="0">
                          <a:solidFill>
                            <a:srgbClr val="000000"/>
                          </a:solidFill>
                        </a:defRPr>
                      </a:pPr>
                      <a:r>
                        <a:rPr sz="1600" b="1" dirty="0">
                          <a:solidFill>
                            <a:schemeClr val="tx1"/>
                          </a:solidFill>
                          <a:sym typeface="Arial"/>
                        </a:rPr>
                        <a:t>Folic Acid</a:t>
                      </a:r>
                      <a:endParaRPr sz="1600" b="1" dirty="0">
                        <a:solidFill>
                          <a:schemeClr val="tx1"/>
                        </a:solidFill>
                        <a:latin typeface="Arial"/>
                        <a:ea typeface="Arial"/>
                        <a:cs typeface="Arial"/>
                        <a:sym typeface="Aria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defRPr sz="1800" b="0" i="0">
                          <a:solidFill>
                            <a:srgbClr val="000000"/>
                          </a:solidFill>
                        </a:defRPr>
                      </a:pPr>
                      <a:r>
                        <a:rPr sz="1600" b="1" dirty="0" err="1">
                          <a:solidFill>
                            <a:schemeClr val="tx1"/>
                          </a:solidFill>
                          <a:sym typeface="Arial"/>
                        </a:rPr>
                        <a:t>Dydro</a:t>
                      </a:r>
                      <a:r>
                        <a:rPr lang="en-US" sz="1600" b="1" baseline="0" dirty="0">
                          <a:solidFill>
                            <a:schemeClr val="tx1"/>
                          </a:solidFill>
                          <a:sym typeface="Arial"/>
                        </a:rPr>
                        <a:t> -</a:t>
                      </a:r>
                      <a:r>
                        <a:rPr sz="1600" b="1" dirty="0" err="1">
                          <a:solidFill>
                            <a:schemeClr val="tx1"/>
                          </a:solidFill>
                          <a:sym typeface="Arial"/>
                        </a:rPr>
                        <a:t>gesterone</a:t>
                      </a:r>
                      <a:endParaRPr sz="1600" b="1" dirty="0">
                        <a:solidFill>
                          <a:schemeClr val="tx1"/>
                        </a:solidFill>
                        <a:latin typeface="Arial"/>
                        <a:ea typeface="Arial"/>
                        <a:cs typeface="Arial"/>
                        <a:sym typeface="Aria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defRPr sz="1800" b="0" i="0">
                          <a:solidFill>
                            <a:srgbClr val="000000"/>
                          </a:solidFill>
                        </a:defRPr>
                      </a:pPr>
                      <a:r>
                        <a:rPr sz="1600" b="1" dirty="0">
                          <a:solidFill>
                            <a:schemeClr val="tx1"/>
                          </a:solidFill>
                          <a:sym typeface="Arial"/>
                        </a:rPr>
                        <a:t>Low Dose Aspirin</a:t>
                      </a:r>
                      <a:endParaRPr sz="1600" b="1" dirty="0">
                        <a:solidFill>
                          <a:schemeClr val="tx1"/>
                        </a:solidFill>
                        <a:latin typeface="Arial"/>
                        <a:ea typeface="Arial"/>
                        <a:cs typeface="Arial"/>
                        <a:sym typeface="Aria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defRPr sz="1800" b="0" i="0">
                          <a:solidFill>
                            <a:srgbClr val="000000"/>
                          </a:solidFill>
                        </a:defRPr>
                      </a:pPr>
                      <a:r>
                        <a:rPr sz="1600" b="1" dirty="0">
                          <a:solidFill>
                            <a:schemeClr val="tx1"/>
                          </a:solidFill>
                          <a:sym typeface="Arial"/>
                        </a:rPr>
                        <a:t>Enoxaparin</a:t>
                      </a:r>
                      <a:endParaRPr sz="1600" b="1" dirty="0">
                        <a:solidFill>
                          <a:schemeClr val="tx1"/>
                        </a:solidFill>
                        <a:latin typeface="Arial"/>
                        <a:ea typeface="Arial"/>
                        <a:cs typeface="Arial"/>
                        <a:sym typeface="Aria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defRPr sz="1800" b="0" i="0">
                          <a:solidFill>
                            <a:srgbClr val="000000"/>
                          </a:solidFill>
                        </a:defRPr>
                      </a:pPr>
                      <a:r>
                        <a:rPr sz="1600" b="1" dirty="0">
                          <a:solidFill>
                            <a:schemeClr val="tx1"/>
                          </a:solidFill>
                          <a:sym typeface="Arial"/>
                        </a:rPr>
                        <a:t>Other Treatment</a:t>
                      </a:r>
                      <a:endParaRPr sz="1600" b="1" dirty="0">
                        <a:solidFill>
                          <a:schemeClr val="tx1"/>
                        </a:solidFill>
                        <a:latin typeface="Arial"/>
                        <a:ea typeface="Arial"/>
                        <a:cs typeface="Arial"/>
                        <a:sym typeface="Aria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53408">
                <a:tc>
                  <a:txBody>
                    <a:bodyPr/>
                    <a:lstStyle/>
                    <a:p>
                      <a:pPr lvl="0" algn="l">
                        <a:defRPr sz="1800" b="0" i="0"/>
                      </a:pPr>
                      <a:r>
                        <a:rPr sz="1600" dirty="0">
                          <a:solidFill>
                            <a:schemeClr val="tx1"/>
                          </a:solidFill>
                          <a:sym typeface="Arial"/>
                        </a:rPr>
                        <a:t>Idiopathic</a:t>
                      </a:r>
                      <a:endParaRPr sz="1600" b="1" i="1" dirty="0">
                        <a:solidFill>
                          <a:schemeClr val="tx1"/>
                        </a:solidFill>
                        <a:latin typeface="Arial"/>
                        <a:ea typeface="Arial"/>
                        <a:cs typeface="Arial"/>
                        <a:sym typeface="Aria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a:defRPr sz="1800" b="0" i="0"/>
                      </a:pPr>
                      <a:r>
                        <a:rPr lang="en-GB" sz="1800" dirty="0">
                          <a:solidFill>
                            <a:schemeClr val="tx1"/>
                          </a:solidFill>
                          <a:sym typeface="Wingdings" panose="05000000000000000000" pitchFamily="2" charset="2"/>
                        </a:rPr>
                        <a:t></a:t>
                      </a:r>
                      <a:endParaRPr dirty="0">
                        <a:solidFill>
                          <a:schemeClr val="tx1"/>
                        </a:solidFil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defRPr sz="1800" b="0" i="0"/>
                      </a:pPr>
                      <a:r>
                        <a:rPr lang="en-GB" sz="1800">
                          <a:solidFill>
                            <a:schemeClr val="tx1"/>
                          </a:solidFill>
                          <a:sym typeface="Wingdings" panose="05000000000000000000" pitchFamily="2" charset="2"/>
                        </a:rPr>
                        <a:t></a:t>
                      </a:r>
                      <a:endParaRPr dirty="0">
                        <a:solidFill>
                          <a:schemeClr val="tx1"/>
                        </a:solidFil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defRPr sz="1800" b="0" i="0"/>
                      </a:pPr>
                      <a:r>
                        <a:rPr lang="en-GB" sz="1800">
                          <a:solidFill>
                            <a:schemeClr val="tx1"/>
                          </a:solidFill>
                          <a:sym typeface="Wingdings" panose="05000000000000000000" pitchFamily="2" charset="2"/>
                        </a:rPr>
                        <a:t></a:t>
                      </a:r>
                      <a:endParaRPr dirty="0">
                        <a:solidFill>
                          <a:schemeClr val="tx1"/>
                        </a:solidFil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a:defRPr sz="1800" b="0" i="0"/>
                      </a:pPr>
                      <a:endParaRPr>
                        <a:solidFill>
                          <a:schemeClr val="tx1"/>
                        </a:solidFil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a:defRPr sz="1800" b="0" i="0"/>
                      </a:pPr>
                      <a:endParaRPr>
                        <a:solidFill>
                          <a:schemeClr val="tx1"/>
                        </a:solidFil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559563">
                <a:tc>
                  <a:txBody>
                    <a:bodyPr/>
                    <a:lstStyle/>
                    <a:p>
                      <a:pPr lvl="0" algn="l">
                        <a:defRPr sz="1800" b="0" i="0"/>
                      </a:pPr>
                      <a:r>
                        <a:rPr sz="1600">
                          <a:solidFill>
                            <a:schemeClr val="tx1"/>
                          </a:solidFill>
                          <a:sym typeface="Arial"/>
                        </a:rPr>
                        <a:t>PCOS</a:t>
                      </a:r>
                      <a:endParaRPr sz="1600" b="1">
                        <a:solidFill>
                          <a:schemeClr val="tx1"/>
                        </a:solidFill>
                        <a:latin typeface="Arial"/>
                        <a:ea typeface="Arial"/>
                        <a:cs typeface="Arial"/>
                        <a:sym typeface="Aria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defRPr sz="1800" b="0" i="0"/>
                      </a:pPr>
                      <a:r>
                        <a:rPr lang="en-GB" sz="1800">
                          <a:solidFill>
                            <a:schemeClr val="tx1"/>
                          </a:solidFill>
                          <a:sym typeface="Wingdings" panose="05000000000000000000" pitchFamily="2" charset="2"/>
                        </a:rPr>
                        <a:t></a:t>
                      </a:r>
                      <a:endParaRPr dirty="0">
                        <a:solidFill>
                          <a:schemeClr val="tx1"/>
                        </a:solidFil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defRPr sz="1800" b="0" i="0"/>
                      </a:pPr>
                      <a:r>
                        <a:rPr lang="en-GB" sz="1800">
                          <a:solidFill>
                            <a:schemeClr val="tx1"/>
                          </a:solidFill>
                          <a:sym typeface="Wingdings" panose="05000000000000000000" pitchFamily="2" charset="2"/>
                        </a:rPr>
                        <a:t></a:t>
                      </a:r>
                      <a:endParaRPr>
                        <a:solidFill>
                          <a:schemeClr val="tx1"/>
                        </a:solidFil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defRPr sz="1800" b="0" i="0"/>
                      </a:pPr>
                      <a:r>
                        <a:rPr lang="en-GB" sz="1800">
                          <a:solidFill>
                            <a:schemeClr val="tx1"/>
                          </a:solidFill>
                          <a:sym typeface="Wingdings" panose="05000000000000000000" pitchFamily="2" charset="2"/>
                        </a:rPr>
                        <a:t></a:t>
                      </a:r>
                      <a:endParaRPr dirty="0">
                        <a:solidFill>
                          <a:schemeClr val="tx1"/>
                        </a:solidFil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a:defRPr sz="1800" b="0" i="0"/>
                      </a:pPr>
                      <a:endParaRPr>
                        <a:solidFill>
                          <a:schemeClr val="tx1"/>
                        </a:solidFil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a:defRPr sz="1800" b="0" i="0"/>
                      </a:pPr>
                      <a:r>
                        <a:rPr sz="1600">
                          <a:solidFill>
                            <a:schemeClr val="tx1"/>
                          </a:solidFill>
                          <a:sym typeface="Arial"/>
                        </a:rPr>
                        <a:t>Metformin (obese patients), Clomiphene (infertility cases)</a:t>
                      </a:r>
                      <a:endParaRPr sz="1600">
                        <a:solidFill>
                          <a:schemeClr val="tx1"/>
                        </a:solidFill>
                        <a:latin typeface="Arial"/>
                        <a:ea typeface="Arial"/>
                        <a:cs typeface="Arial"/>
                        <a:sym typeface="Aria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559563">
                <a:tc>
                  <a:txBody>
                    <a:bodyPr/>
                    <a:lstStyle/>
                    <a:p>
                      <a:pPr lvl="0" algn="l">
                        <a:defRPr sz="1800" b="0" i="0"/>
                      </a:pPr>
                      <a:r>
                        <a:rPr sz="1600" dirty="0">
                          <a:solidFill>
                            <a:schemeClr val="tx1"/>
                          </a:solidFill>
                          <a:sym typeface="Arial"/>
                        </a:rPr>
                        <a:t>Luteal Phase Deficiency</a:t>
                      </a:r>
                      <a:endParaRPr sz="1600" b="1" i="1" dirty="0">
                        <a:solidFill>
                          <a:schemeClr val="tx1"/>
                        </a:solidFill>
                        <a:latin typeface="Arial"/>
                        <a:ea typeface="Arial"/>
                        <a:cs typeface="Arial"/>
                        <a:sym typeface="Aria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defRPr sz="1800" b="0" i="0"/>
                      </a:pPr>
                      <a:r>
                        <a:rPr lang="en-GB" sz="1800">
                          <a:solidFill>
                            <a:schemeClr val="tx1"/>
                          </a:solidFill>
                          <a:sym typeface="Wingdings" panose="05000000000000000000" pitchFamily="2" charset="2"/>
                        </a:rPr>
                        <a:t></a:t>
                      </a:r>
                      <a:endParaRPr dirty="0">
                        <a:solidFill>
                          <a:schemeClr val="tx1"/>
                        </a:solidFil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defRPr sz="1800" b="0" i="0"/>
                      </a:pPr>
                      <a:r>
                        <a:rPr lang="en-GB" sz="1800">
                          <a:solidFill>
                            <a:schemeClr val="tx1"/>
                          </a:solidFill>
                          <a:sym typeface="Wingdings" panose="05000000000000000000" pitchFamily="2" charset="2"/>
                        </a:rPr>
                        <a:t></a:t>
                      </a:r>
                      <a:endParaRPr>
                        <a:solidFill>
                          <a:schemeClr val="tx1"/>
                        </a:solidFil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defRPr sz="1800" b="0" i="0"/>
                      </a:pPr>
                      <a:r>
                        <a:rPr lang="en-GB" sz="1800">
                          <a:solidFill>
                            <a:schemeClr val="tx1"/>
                          </a:solidFill>
                          <a:sym typeface="Wingdings" panose="05000000000000000000" pitchFamily="2" charset="2"/>
                        </a:rPr>
                        <a:t></a:t>
                      </a:r>
                      <a:endParaRPr dirty="0">
                        <a:solidFill>
                          <a:schemeClr val="tx1"/>
                        </a:solidFil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a:defRPr sz="1800" b="0" i="0"/>
                      </a:pPr>
                      <a:endParaRPr dirty="0">
                        <a:solidFill>
                          <a:schemeClr val="tx1"/>
                        </a:solidFil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a:defRPr sz="1800" b="0" i="0"/>
                      </a:pPr>
                      <a:r>
                        <a:rPr sz="1600">
                          <a:solidFill>
                            <a:schemeClr val="tx1"/>
                          </a:solidFill>
                          <a:sym typeface="Arial"/>
                        </a:rPr>
                        <a:t>Clomiphene (infertility cases)</a:t>
                      </a:r>
                      <a:endParaRPr sz="1600" i="1">
                        <a:solidFill>
                          <a:schemeClr val="tx1"/>
                        </a:solidFill>
                        <a:latin typeface="Arial"/>
                        <a:ea typeface="Arial"/>
                        <a:cs typeface="Arial"/>
                        <a:sym typeface="Aria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795169">
                <a:tc>
                  <a:txBody>
                    <a:bodyPr/>
                    <a:lstStyle/>
                    <a:p>
                      <a:pPr lvl="0" algn="l">
                        <a:defRPr sz="1800" b="0" i="0"/>
                      </a:pPr>
                      <a:r>
                        <a:rPr sz="1600">
                          <a:solidFill>
                            <a:schemeClr val="tx1"/>
                          </a:solidFill>
                          <a:sym typeface="Arial"/>
                        </a:rPr>
                        <a:t>Other Endocrine</a:t>
                      </a:r>
                      <a:endParaRPr>
                        <a:solidFill>
                          <a:schemeClr val="tx1"/>
                        </a:solidFill>
                        <a:sym typeface="Helvetica"/>
                      </a:endParaRPr>
                    </a:p>
                    <a:p>
                      <a:pPr lvl="0" algn="l">
                        <a:defRPr sz="1800" b="0" i="0"/>
                      </a:pPr>
                      <a:r>
                        <a:rPr sz="1600">
                          <a:solidFill>
                            <a:schemeClr val="tx1"/>
                          </a:solidFill>
                          <a:sym typeface="Arial"/>
                        </a:rPr>
                        <a:t>Disorders</a:t>
                      </a:r>
                      <a:endParaRPr sz="1600" b="1">
                        <a:solidFill>
                          <a:schemeClr val="tx1"/>
                        </a:solidFill>
                        <a:latin typeface="Arial"/>
                        <a:ea typeface="Arial"/>
                        <a:cs typeface="Arial"/>
                        <a:sym typeface="Aria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defRPr sz="1800" b="0" i="0"/>
                      </a:pPr>
                      <a:r>
                        <a:rPr lang="en-GB" sz="1800">
                          <a:solidFill>
                            <a:schemeClr val="tx1"/>
                          </a:solidFill>
                          <a:sym typeface="Wingdings" panose="05000000000000000000" pitchFamily="2" charset="2"/>
                        </a:rPr>
                        <a:t></a:t>
                      </a:r>
                      <a:endParaRPr dirty="0">
                        <a:solidFill>
                          <a:schemeClr val="tx1"/>
                        </a:solidFil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defRPr sz="1800" b="0" i="0"/>
                      </a:pPr>
                      <a:r>
                        <a:rPr lang="en-GB" sz="1800">
                          <a:solidFill>
                            <a:schemeClr val="tx1"/>
                          </a:solidFill>
                          <a:sym typeface="Wingdings" panose="05000000000000000000" pitchFamily="2" charset="2"/>
                        </a:rPr>
                        <a:t></a:t>
                      </a:r>
                      <a:endParaRPr>
                        <a:solidFill>
                          <a:schemeClr val="tx1"/>
                        </a:solidFil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defRPr sz="1800" b="0" i="0"/>
                      </a:pPr>
                      <a:r>
                        <a:rPr lang="en-GB" sz="1800">
                          <a:solidFill>
                            <a:schemeClr val="tx1"/>
                          </a:solidFill>
                          <a:sym typeface="Wingdings" panose="05000000000000000000" pitchFamily="2" charset="2"/>
                        </a:rPr>
                        <a:t></a:t>
                      </a:r>
                      <a:endParaRPr dirty="0">
                        <a:solidFill>
                          <a:schemeClr val="tx1"/>
                        </a:solidFil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a:defRPr sz="1800" b="0" i="0"/>
                      </a:pPr>
                      <a:endParaRPr>
                        <a:solidFill>
                          <a:schemeClr val="tx1"/>
                        </a:solidFil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a:defRPr sz="1800" b="0" i="0"/>
                      </a:pPr>
                      <a:r>
                        <a:rPr sz="1600">
                          <a:solidFill>
                            <a:schemeClr val="tx1"/>
                          </a:solidFill>
                          <a:sym typeface="Arial"/>
                        </a:rPr>
                        <a:t>Thyroxine (hypothyroidism), Bromocriptine (hyperprolactinaemia)</a:t>
                      </a:r>
                      <a:endParaRPr sz="1600">
                        <a:solidFill>
                          <a:schemeClr val="tx1"/>
                        </a:solidFill>
                        <a:latin typeface="Arial"/>
                        <a:ea typeface="Arial"/>
                        <a:cs typeface="Arial"/>
                        <a:sym typeface="Aria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795169">
                <a:tc>
                  <a:txBody>
                    <a:bodyPr/>
                    <a:lstStyle/>
                    <a:p>
                      <a:pPr lvl="0" algn="l">
                        <a:defRPr sz="1800" b="0" i="0"/>
                      </a:pPr>
                      <a:r>
                        <a:rPr sz="1600">
                          <a:solidFill>
                            <a:schemeClr val="tx1"/>
                          </a:solidFill>
                          <a:sym typeface="Arial"/>
                        </a:rPr>
                        <a:t>Anatomical </a:t>
                      </a:r>
                    </a:p>
                    <a:p>
                      <a:pPr lvl="0" algn="l">
                        <a:defRPr sz="1800" b="0" i="0"/>
                      </a:pPr>
                      <a:r>
                        <a:rPr sz="1600">
                          <a:solidFill>
                            <a:schemeClr val="tx1"/>
                          </a:solidFill>
                          <a:sym typeface="Arial"/>
                        </a:rPr>
                        <a:t>Abnormalities</a:t>
                      </a:r>
                      <a:endParaRPr sz="1600" b="1" i="1">
                        <a:solidFill>
                          <a:schemeClr val="tx1"/>
                        </a:solidFill>
                        <a:latin typeface="Arial"/>
                        <a:ea typeface="Arial"/>
                        <a:cs typeface="Arial"/>
                        <a:sym typeface="Aria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defRPr sz="1800" b="0" i="0"/>
                      </a:pPr>
                      <a:r>
                        <a:rPr lang="en-GB" sz="1800">
                          <a:solidFill>
                            <a:schemeClr val="tx1"/>
                          </a:solidFill>
                          <a:sym typeface="Wingdings" panose="05000000000000000000" pitchFamily="2" charset="2"/>
                        </a:rPr>
                        <a:t></a:t>
                      </a:r>
                      <a:endParaRPr dirty="0">
                        <a:solidFill>
                          <a:schemeClr val="tx1"/>
                        </a:solidFil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defRPr sz="1800" b="0" i="0"/>
                      </a:pPr>
                      <a:r>
                        <a:rPr lang="en-GB" sz="1800">
                          <a:solidFill>
                            <a:schemeClr val="tx1"/>
                          </a:solidFill>
                          <a:sym typeface="Wingdings" panose="05000000000000000000" pitchFamily="2" charset="2"/>
                        </a:rPr>
                        <a:t></a:t>
                      </a:r>
                      <a:endParaRPr>
                        <a:solidFill>
                          <a:schemeClr val="tx1"/>
                        </a:solidFil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defRPr sz="1800" b="0" i="0"/>
                      </a:pPr>
                      <a:r>
                        <a:rPr lang="en-GB" sz="1800">
                          <a:solidFill>
                            <a:schemeClr val="tx1"/>
                          </a:solidFill>
                          <a:sym typeface="Wingdings" panose="05000000000000000000" pitchFamily="2" charset="2"/>
                        </a:rPr>
                        <a:t></a:t>
                      </a:r>
                      <a:endParaRPr dirty="0">
                        <a:solidFill>
                          <a:schemeClr val="tx1"/>
                        </a:solidFil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a:defRPr sz="1800" b="0" i="0"/>
                      </a:pPr>
                      <a:endParaRPr>
                        <a:solidFill>
                          <a:schemeClr val="tx1"/>
                        </a:solidFil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a:defRPr sz="1800" b="0" i="0"/>
                      </a:pPr>
                      <a:r>
                        <a:rPr sz="1600">
                          <a:solidFill>
                            <a:schemeClr val="tx1"/>
                          </a:solidFill>
                          <a:sym typeface="Arial"/>
                        </a:rPr>
                        <a:t>Cerclage (bicornuate uterus, cervical incompetence), Myomectomy (fibroids)</a:t>
                      </a:r>
                      <a:endParaRPr sz="1600" i="1">
                        <a:solidFill>
                          <a:schemeClr val="tx1"/>
                        </a:solidFill>
                        <a:latin typeface="Arial"/>
                        <a:ea typeface="Arial"/>
                        <a:cs typeface="Arial"/>
                        <a:sym typeface="Aria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533538">
                <a:tc>
                  <a:txBody>
                    <a:bodyPr/>
                    <a:lstStyle/>
                    <a:p>
                      <a:pPr lvl="0" algn="l">
                        <a:defRPr sz="1800" b="0" i="0"/>
                      </a:pPr>
                      <a:r>
                        <a:rPr sz="1600">
                          <a:solidFill>
                            <a:schemeClr val="tx1"/>
                          </a:solidFill>
                          <a:sym typeface="Arial"/>
                        </a:rPr>
                        <a:t>Genetic Abnormalities</a:t>
                      </a:r>
                      <a:endParaRPr sz="1600" b="1">
                        <a:solidFill>
                          <a:schemeClr val="tx1"/>
                        </a:solidFill>
                        <a:latin typeface="Arial"/>
                        <a:ea typeface="Arial"/>
                        <a:cs typeface="Arial"/>
                        <a:sym typeface="Aria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defRPr sz="1800" b="0" i="0"/>
                      </a:pPr>
                      <a:r>
                        <a:rPr lang="en-GB" sz="1800">
                          <a:solidFill>
                            <a:schemeClr val="tx1"/>
                          </a:solidFill>
                          <a:sym typeface="Wingdings" panose="05000000000000000000" pitchFamily="2" charset="2"/>
                        </a:rPr>
                        <a:t></a:t>
                      </a:r>
                      <a:endParaRPr dirty="0">
                        <a:solidFill>
                          <a:schemeClr val="tx1"/>
                        </a:solidFil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defRPr sz="1800" b="0" i="0"/>
                      </a:pPr>
                      <a:r>
                        <a:rPr lang="en-GB" sz="1800">
                          <a:solidFill>
                            <a:schemeClr val="tx1"/>
                          </a:solidFill>
                          <a:sym typeface="Wingdings" panose="05000000000000000000" pitchFamily="2" charset="2"/>
                        </a:rPr>
                        <a:t></a:t>
                      </a:r>
                      <a:endParaRPr>
                        <a:solidFill>
                          <a:schemeClr val="tx1"/>
                        </a:solidFil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defRPr sz="1800" b="0" i="0"/>
                      </a:pPr>
                      <a:r>
                        <a:rPr lang="en-GB" sz="1800">
                          <a:solidFill>
                            <a:schemeClr val="tx1"/>
                          </a:solidFill>
                          <a:sym typeface="Wingdings" panose="05000000000000000000" pitchFamily="2" charset="2"/>
                        </a:rPr>
                        <a:t></a:t>
                      </a:r>
                      <a:endParaRPr dirty="0">
                        <a:solidFill>
                          <a:schemeClr val="tx1"/>
                        </a:solidFil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a:defRPr sz="1800" b="0" i="0"/>
                      </a:pPr>
                      <a:endParaRPr>
                        <a:solidFill>
                          <a:schemeClr val="tx1"/>
                        </a:solidFil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a:defRPr sz="1800" b="0" i="0"/>
                      </a:pPr>
                      <a:r>
                        <a:rPr sz="1600">
                          <a:solidFill>
                            <a:schemeClr val="tx1"/>
                          </a:solidFill>
                          <a:sym typeface="Arial"/>
                        </a:rPr>
                        <a:t>Genetic counselling</a:t>
                      </a:r>
                      <a:endParaRPr sz="1600">
                        <a:solidFill>
                          <a:schemeClr val="tx1"/>
                        </a:solidFill>
                        <a:latin typeface="Arial"/>
                        <a:ea typeface="Arial"/>
                        <a:cs typeface="Arial"/>
                        <a:sym typeface="Aria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559563">
                <a:tc>
                  <a:txBody>
                    <a:bodyPr/>
                    <a:lstStyle/>
                    <a:p>
                      <a:pPr lvl="0" algn="l">
                        <a:defRPr sz="1800" b="0" i="0"/>
                      </a:pPr>
                      <a:r>
                        <a:rPr sz="1600">
                          <a:solidFill>
                            <a:schemeClr val="tx1"/>
                          </a:solidFill>
                          <a:sym typeface="Arial"/>
                        </a:rPr>
                        <a:t>Acquired Thrombophilia</a:t>
                      </a:r>
                      <a:endParaRPr sz="1600" b="1" i="1">
                        <a:solidFill>
                          <a:schemeClr val="tx1"/>
                        </a:solidFill>
                        <a:latin typeface="Arial"/>
                        <a:ea typeface="Arial"/>
                        <a:cs typeface="Arial"/>
                        <a:sym typeface="Aria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defRPr sz="1800" b="0" i="0"/>
                      </a:pPr>
                      <a:r>
                        <a:rPr lang="en-GB" sz="1800">
                          <a:solidFill>
                            <a:schemeClr val="tx1"/>
                          </a:solidFill>
                          <a:sym typeface="Wingdings" panose="05000000000000000000" pitchFamily="2" charset="2"/>
                        </a:rPr>
                        <a:t></a:t>
                      </a:r>
                      <a:endParaRPr>
                        <a:solidFill>
                          <a:schemeClr val="tx1"/>
                        </a:solidFil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defRPr sz="1800" b="0" i="0"/>
                      </a:pPr>
                      <a:r>
                        <a:rPr lang="en-GB" sz="1800" dirty="0">
                          <a:solidFill>
                            <a:schemeClr val="tx1"/>
                          </a:solidFill>
                          <a:sym typeface="Wingdings" panose="05000000000000000000" pitchFamily="2" charset="2"/>
                        </a:rPr>
                        <a:t></a:t>
                      </a:r>
                      <a:endParaRPr dirty="0">
                        <a:solidFill>
                          <a:schemeClr val="tx1"/>
                        </a:solidFil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defRPr sz="1800" b="0" i="0"/>
                      </a:pPr>
                      <a:r>
                        <a:rPr lang="en-GB" sz="1800">
                          <a:solidFill>
                            <a:schemeClr val="tx1"/>
                          </a:solidFill>
                          <a:sym typeface="Wingdings" panose="05000000000000000000" pitchFamily="2" charset="2"/>
                        </a:rPr>
                        <a:t></a:t>
                      </a:r>
                      <a:endParaRPr dirty="0">
                        <a:solidFill>
                          <a:schemeClr val="tx1"/>
                        </a:solidFil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defRPr sz="1800" b="0" i="0"/>
                      </a:pPr>
                      <a:r>
                        <a:rPr lang="en-GB" sz="1800" dirty="0">
                          <a:solidFill>
                            <a:schemeClr val="tx1"/>
                          </a:solidFill>
                          <a:sym typeface="Wingdings" panose="05000000000000000000" pitchFamily="2" charset="2"/>
                        </a:rPr>
                        <a:t></a:t>
                      </a:r>
                      <a:endParaRPr dirty="0">
                        <a:solidFill>
                          <a:schemeClr val="tx1"/>
                        </a:solidFil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a:defRPr sz="1800" b="0" i="0"/>
                      </a:pPr>
                      <a:endParaRPr>
                        <a:solidFill>
                          <a:schemeClr val="tx1"/>
                        </a:solidFil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559563">
                <a:tc>
                  <a:txBody>
                    <a:bodyPr/>
                    <a:lstStyle/>
                    <a:p>
                      <a:pPr lvl="0" algn="l">
                        <a:defRPr sz="1800" b="0" i="0"/>
                      </a:pPr>
                      <a:r>
                        <a:rPr sz="1600">
                          <a:solidFill>
                            <a:schemeClr val="tx1"/>
                          </a:solidFill>
                          <a:sym typeface="Arial"/>
                        </a:rPr>
                        <a:t>Inherited Thrombophilia</a:t>
                      </a:r>
                      <a:endParaRPr sz="1600" b="1">
                        <a:solidFill>
                          <a:schemeClr val="tx1"/>
                        </a:solidFill>
                        <a:latin typeface="Arial"/>
                        <a:ea typeface="Arial"/>
                        <a:cs typeface="Arial"/>
                        <a:sym typeface="Aria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defRPr sz="1800" b="0" i="0"/>
                      </a:pPr>
                      <a:r>
                        <a:rPr lang="en-GB" sz="1800">
                          <a:solidFill>
                            <a:schemeClr val="tx1"/>
                          </a:solidFill>
                          <a:sym typeface="Wingdings" panose="05000000000000000000" pitchFamily="2" charset="2"/>
                        </a:rPr>
                        <a:t></a:t>
                      </a:r>
                      <a:endParaRPr>
                        <a:solidFill>
                          <a:schemeClr val="tx1"/>
                        </a:solidFil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defRPr sz="1800" b="0" i="0"/>
                      </a:pPr>
                      <a:r>
                        <a:rPr lang="en-GB" sz="1800" dirty="0">
                          <a:solidFill>
                            <a:schemeClr val="tx1"/>
                          </a:solidFill>
                          <a:sym typeface="Wingdings" panose="05000000000000000000" pitchFamily="2" charset="2"/>
                        </a:rPr>
                        <a:t></a:t>
                      </a:r>
                      <a:endParaRPr dirty="0">
                        <a:solidFill>
                          <a:schemeClr val="tx1"/>
                        </a:solidFil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defRPr sz="1800" b="0" i="0"/>
                      </a:pPr>
                      <a:r>
                        <a:rPr lang="en-GB" sz="1800">
                          <a:solidFill>
                            <a:schemeClr val="tx1"/>
                          </a:solidFill>
                          <a:sym typeface="Wingdings" panose="05000000000000000000" pitchFamily="2" charset="2"/>
                        </a:rPr>
                        <a:t></a:t>
                      </a:r>
                      <a:endParaRPr dirty="0">
                        <a:solidFill>
                          <a:schemeClr val="tx1"/>
                        </a:solidFil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defRPr sz="1800" b="0" i="0"/>
                      </a:pPr>
                      <a:r>
                        <a:rPr lang="en-GB" sz="1800" dirty="0">
                          <a:solidFill>
                            <a:schemeClr val="tx1"/>
                          </a:solidFill>
                          <a:sym typeface="Wingdings" panose="05000000000000000000" pitchFamily="2" charset="2"/>
                        </a:rPr>
                        <a:t></a:t>
                      </a:r>
                      <a:endParaRPr dirty="0">
                        <a:solidFill>
                          <a:schemeClr val="tx1"/>
                        </a:solidFil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a:defRPr sz="1800" b="0" i="0"/>
                      </a:pPr>
                      <a:endParaRPr>
                        <a:solidFill>
                          <a:schemeClr val="tx1"/>
                        </a:solidFil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559563">
                <a:tc>
                  <a:txBody>
                    <a:bodyPr/>
                    <a:lstStyle/>
                    <a:p>
                      <a:pPr lvl="0" algn="l">
                        <a:defRPr sz="1800" b="0" i="0"/>
                      </a:pPr>
                      <a:r>
                        <a:rPr sz="1600">
                          <a:solidFill>
                            <a:schemeClr val="tx1"/>
                          </a:solidFill>
                          <a:sym typeface="Arial"/>
                        </a:rPr>
                        <a:t>Autoimmune Conditions</a:t>
                      </a:r>
                      <a:endParaRPr sz="1600" b="1" i="1">
                        <a:solidFill>
                          <a:schemeClr val="tx1"/>
                        </a:solidFill>
                        <a:latin typeface="Arial"/>
                        <a:ea typeface="Arial"/>
                        <a:cs typeface="Arial"/>
                        <a:sym typeface="Aria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defRPr sz="1800" b="0" i="0"/>
                      </a:pPr>
                      <a:r>
                        <a:rPr lang="en-GB" sz="1800">
                          <a:solidFill>
                            <a:schemeClr val="tx1"/>
                          </a:solidFill>
                          <a:sym typeface="Wingdings" panose="05000000000000000000" pitchFamily="2" charset="2"/>
                        </a:rPr>
                        <a:t></a:t>
                      </a:r>
                      <a:endParaRPr>
                        <a:solidFill>
                          <a:schemeClr val="tx1"/>
                        </a:solidFil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defRPr sz="1800" b="0" i="0"/>
                      </a:pPr>
                      <a:r>
                        <a:rPr lang="en-GB" sz="1800" dirty="0">
                          <a:solidFill>
                            <a:schemeClr val="tx1"/>
                          </a:solidFill>
                          <a:sym typeface="Wingdings" panose="05000000000000000000" pitchFamily="2" charset="2"/>
                        </a:rPr>
                        <a:t></a:t>
                      </a:r>
                      <a:endParaRPr dirty="0">
                        <a:solidFill>
                          <a:schemeClr val="tx1"/>
                        </a:solidFil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defRPr sz="1800" b="0" i="0"/>
                      </a:pPr>
                      <a:r>
                        <a:rPr lang="en-GB" sz="1800">
                          <a:solidFill>
                            <a:schemeClr val="tx1"/>
                          </a:solidFill>
                          <a:sym typeface="Wingdings" panose="05000000000000000000" pitchFamily="2" charset="2"/>
                        </a:rPr>
                        <a:t></a:t>
                      </a:r>
                      <a:endParaRPr dirty="0">
                        <a:solidFill>
                          <a:schemeClr val="tx1"/>
                        </a:solidFil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defRPr sz="1800" b="0" i="0"/>
                      </a:pPr>
                      <a:r>
                        <a:rPr lang="en-GB" sz="1800" dirty="0">
                          <a:solidFill>
                            <a:schemeClr val="tx1"/>
                          </a:solidFill>
                          <a:sym typeface="Wingdings" panose="05000000000000000000" pitchFamily="2" charset="2"/>
                        </a:rPr>
                        <a:t></a:t>
                      </a:r>
                      <a:endParaRPr dirty="0">
                        <a:solidFill>
                          <a:schemeClr val="tx1"/>
                        </a:solidFil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a:defRPr sz="1800" b="0" i="0"/>
                      </a:pPr>
                      <a:r>
                        <a:rPr sz="1600">
                          <a:solidFill>
                            <a:schemeClr val="tx1"/>
                          </a:solidFill>
                          <a:sym typeface="Arial"/>
                        </a:rPr>
                        <a:t>Prednisolone (during  first trimester)</a:t>
                      </a:r>
                      <a:endParaRPr sz="1600" i="1">
                        <a:solidFill>
                          <a:schemeClr val="tx1"/>
                        </a:solidFill>
                        <a:latin typeface="Arial"/>
                        <a:ea typeface="Arial"/>
                        <a:cs typeface="Arial"/>
                        <a:sym typeface="Aria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559563">
                <a:tc>
                  <a:txBody>
                    <a:bodyPr/>
                    <a:lstStyle/>
                    <a:p>
                      <a:pPr lvl="0" algn="l">
                        <a:defRPr sz="1800" b="0" i="0"/>
                      </a:pPr>
                      <a:r>
                        <a:rPr sz="1600">
                          <a:solidFill>
                            <a:schemeClr val="tx1"/>
                          </a:solidFill>
                          <a:sym typeface="Arial"/>
                        </a:rPr>
                        <a:t>Multiple Pathology</a:t>
                      </a:r>
                      <a:endParaRPr sz="1600" b="1">
                        <a:solidFill>
                          <a:schemeClr val="tx1"/>
                        </a:solidFill>
                        <a:latin typeface="Arial"/>
                        <a:ea typeface="Arial"/>
                        <a:cs typeface="Arial"/>
                        <a:sym typeface="Aria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defRPr sz="1800" b="0" i="0"/>
                      </a:pPr>
                      <a:r>
                        <a:rPr lang="en-GB" sz="1800" dirty="0">
                          <a:solidFill>
                            <a:schemeClr val="tx1"/>
                          </a:solidFill>
                          <a:sym typeface="Wingdings" panose="05000000000000000000" pitchFamily="2" charset="2"/>
                        </a:rPr>
                        <a:t></a:t>
                      </a:r>
                      <a:endParaRPr dirty="0">
                        <a:solidFill>
                          <a:schemeClr val="tx1"/>
                        </a:solidFil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defRPr sz="1800" b="0" i="0"/>
                      </a:pPr>
                      <a:r>
                        <a:rPr lang="en-GB" sz="1800" dirty="0">
                          <a:solidFill>
                            <a:schemeClr val="tx1"/>
                          </a:solidFill>
                          <a:sym typeface="Wingdings" panose="05000000000000000000" pitchFamily="2" charset="2"/>
                        </a:rPr>
                        <a:t></a:t>
                      </a:r>
                      <a:endParaRPr dirty="0">
                        <a:solidFill>
                          <a:schemeClr val="tx1"/>
                        </a:solidFil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defRPr sz="1800" b="0" i="0"/>
                      </a:pPr>
                      <a:r>
                        <a:rPr lang="en-GB" sz="1800" dirty="0">
                          <a:solidFill>
                            <a:schemeClr val="tx1"/>
                          </a:solidFill>
                          <a:sym typeface="Wingdings" panose="05000000000000000000" pitchFamily="2" charset="2"/>
                        </a:rPr>
                        <a:t></a:t>
                      </a:r>
                      <a:endParaRPr dirty="0">
                        <a:solidFill>
                          <a:schemeClr val="tx1"/>
                        </a:solidFil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a:defRPr sz="1800" b="0" i="0"/>
                      </a:pPr>
                      <a:endParaRPr>
                        <a:solidFill>
                          <a:schemeClr val="tx1"/>
                        </a:solidFil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a:defRPr sz="1800" b="0" i="0"/>
                      </a:pPr>
                      <a:r>
                        <a:rPr sz="1600" dirty="0">
                          <a:solidFill>
                            <a:schemeClr val="tx1"/>
                          </a:solidFill>
                          <a:sym typeface="Arial"/>
                        </a:rPr>
                        <a:t>Treatment of each associated condition</a:t>
                      </a:r>
                      <a:endParaRPr sz="1600" dirty="0">
                        <a:solidFill>
                          <a:schemeClr val="tx1"/>
                        </a:solidFill>
                        <a:latin typeface="Arial"/>
                        <a:ea typeface="Arial"/>
                        <a:cs typeface="Arial"/>
                        <a:sym typeface="Arial"/>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2468919910"/>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4" name="Chart 344"/>
          <p:cNvGraphicFramePr/>
          <p:nvPr>
            <p:extLst>
              <p:ext uri="{D42A27DB-BD31-4B8C-83A1-F6EECF244321}">
                <p14:modId xmlns:p14="http://schemas.microsoft.com/office/powerpoint/2010/main" xmlns="" val="3744620815"/>
              </p:ext>
            </p:extLst>
          </p:nvPr>
        </p:nvGraphicFramePr>
        <p:xfrm>
          <a:off x="646111" y="1324851"/>
          <a:ext cx="10918360" cy="517007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pPr marL="342900" indent="-342900">
              <a:lnSpc>
                <a:spcPct val="80000"/>
              </a:lnSpc>
              <a:buClr>
                <a:schemeClr val="bg2">
                  <a:lumMod val="40000"/>
                  <a:lumOff val="60000"/>
                </a:schemeClr>
              </a:buClr>
              <a:buSzPct val="80000"/>
            </a:pPr>
            <a:r>
              <a:rPr lang="en-US" sz="3600" b="1" dirty="0">
                <a:solidFill>
                  <a:schemeClr val="tx1"/>
                </a:solidFill>
              </a:rPr>
              <a:t>RESULTS</a:t>
            </a:r>
            <a:endParaRPr lang="en-GB" sz="3600" b="1" dirty="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8874" y="452718"/>
            <a:ext cx="2743200" cy="1400530"/>
          </a:xfrm>
        </p:spPr>
        <p:txBody>
          <a:bodyPr/>
          <a:lstStyle/>
          <a:p>
            <a:endParaRPr lang="en-GB" dirty="0"/>
          </a:p>
        </p:txBody>
      </p:sp>
      <p:pic>
        <p:nvPicPr>
          <p:cNvPr id="4" name="db019d04-c6c9-e711-8cd3-13c6b83fc0ee@yahoo.com" descr="db019d04-c6c9-e711-8cd3-13c6b83fc0ee@yahoo"/>
          <p:cNvPicPr>
            <a:picLocks noGrp="1" noChangeAspect="1" noChangeArrowheads="1"/>
          </p:cNvPicPr>
          <p:nvPr>
            <p:ph idx="1"/>
          </p:nvPr>
        </p:nvPicPr>
        <p:blipFill>
          <a:blip r:embed="rId2" cstate="print"/>
          <a:srcRect/>
          <a:stretch>
            <a:fillRect/>
          </a:stretch>
        </p:blipFill>
        <p:spPr bwMode="auto">
          <a:xfrm>
            <a:off x="1484415" y="0"/>
            <a:ext cx="893024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0" name="Chart 200"/>
          <p:cNvGraphicFramePr/>
          <p:nvPr/>
        </p:nvGraphicFramePr>
        <p:xfrm>
          <a:off x="236591" y="258374"/>
          <a:ext cx="11510905" cy="61475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698047822"/>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2" name="Chart 202"/>
          <p:cNvGraphicFramePr/>
          <p:nvPr/>
        </p:nvGraphicFramePr>
        <p:xfrm>
          <a:off x="217295" y="385374"/>
          <a:ext cx="11603288" cy="60205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956066148"/>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Shape 356"/>
          <p:cNvSpPr>
            <a:spLocks/>
          </p:cNvSpPr>
          <p:nvPr/>
        </p:nvSpPr>
        <p:spPr>
          <a:xfrm>
            <a:off x="559025" y="1853248"/>
            <a:ext cx="5471661" cy="4320000"/>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oAutofit/>
          </a:bodyPr>
          <a:lstStyle/>
          <a:p>
            <a:pPr marL="271576" indent="-271576" algn="l" defTabSz="905255" rtl="0">
              <a:spcAft>
                <a:spcPts val="1800"/>
              </a:spcAft>
              <a:buClr>
                <a:schemeClr val="bg2">
                  <a:lumMod val="40000"/>
                  <a:lumOff val="60000"/>
                </a:schemeClr>
              </a:buClr>
              <a:buSzPct val="80000"/>
              <a:buFont typeface="Wingdings 3" charset="2"/>
              <a:buChar char=""/>
              <a:defRPr sz="1800">
                <a:solidFill>
                  <a:srgbClr val="000000"/>
                </a:solidFill>
              </a:defRPr>
            </a:pPr>
            <a:r>
              <a:rPr lang="en-GB" sz="2200" kern="1200" dirty="0">
                <a:solidFill>
                  <a:schemeClr val="tx1">
                    <a:lumMod val="95000"/>
                  </a:schemeClr>
                </a:solidFill>
                <a:latin typeface="+mj-lt"/>
                <a:ea typeface="+mj-ea"/>
                <a:cs typeface="+mj-cs"/>
                <a:sym typeface="Arial"/>
              </a:rPr>
              <a:t>In all categories, the number of live births exceeded the number of miscarriages.</a:t>
            </a:r>
          </a:p>
          <a:p>
            <a:pPr marL="271576" indent="-271576" algn="l" defTabSz="905255" rtl="0">
              <a:spcAft>
                <a:spcPts val="1800"/>
              </a:spcAft>
              <a:buClr>
                <a:schemeClr val="bg2">
                  <a:lumMod val="40000"/>
                  <a:lumOff val="60000"/>
                </a:schemeClr>
              </a:buClr>
              <a:buSzPct val="80000"/>
              <a:buFont typeface="Wingdings 3" charset="2"/>
              <a:buChar char=""/>
              <a:defRPr sz="1800">
                <a:solidFill>
                  <a:srgbClr val="000000"/>
                </a:solidFill>
              </a:defRPr>
            </a:pPr>
            <a:r>
              <a:rPr lang="en-GB" sz="2200" kern="1200" dirty="0">
                <a:solidFill>
                  <a:schemeClr val="tx1">
                    <a:lumMod val="95000"/>
                  </a:schemeClr>
                </a:solidFill>
                <a:latin typeface="+mj-lt"/>
                <a:ea typeface="+mj-ea"/>
                <a:cs typeface="+mj-cs"/>
                <a:sym typeface="Arial"/>
              </a:rPr>
              <a:t>Recurrent pregnancy loss is a </a:t>
            </a:r>
            <a:r>
              <a:rPr lang="en-GB" sz="2200" kern="1200" dirty="0" err="1">
                <a:solidFill>
                  <a:schemeClr val="tx1">
                    <a:lumMod val="95000"/>
                  </a:schemeClr>
                </a:solidFill>
                <a:latin typeface="+mj-lt"/>
                <a:ea typeface="+mj-ea"/>
                <a:cs typeface="+mj-cs"/>
                <a:sym typeface="Arial"/>
              </a:rPr>
              <a:t>heterogenous</a:t>
            </a:r>
            <a:r>
              <a:rPr lang="en-GB" sz="2200" kern="1200" dirty="0">
                <a:solidFill>
                  <a:schemeClr val="tx1">
                    <a:lumMod val="95000"/>
                  </a:schemeClr>
                </a:solidFill>
                <a:latin typeface="+mj-lt"/>
                <a:ea typeface="+mj-ea"/>
                <a:cs typeface="+mj-cs"/>
                <a:sym typeface="Arial"/>
              </a:rPr>
              <a:t> condition, with numerous causes, therefore a </a:t>
            </a:r>
            <a:r>
              <a:rPr lang="en-GB" sz="2200" kern="1200" dirty="0" err="1">
                <a:solidFill>
                  <a:schemeClr val="tx1">
                    <a:lumMod val="95000"/>
                  </a:schemeClr>
                </a:solidFill>
                <a:latin typeface="+mj-lt"/>
                <a:ea typeface="+mj-ea"/>
                <a:cs typeface="+mj-cs"/>
                <a:sym typeface="Arial"/>
              </a:rPr>
              <a:t>multidiscilpinary</a:t>
            </a:r>
            <a:r>
              <a:rPr lang="en-GB" sz="2200" kern="1200" dirty="0">
                <a:solidFill>
                  <a:schemeClr val="tx1">
                    <a:lumMod val="95000"/>
                  </a:schemeClr>
                </a:solidFill>
                <a:latin typeface="+mj-lt"/>
                <a:ea typeface="+mj-ea"/>
                <a:cs typeface="+mj-cs"/>
                <a:sym typeface="Arial"/>
              </a:rPr>
              <a:t> approach is recommended. </a:t>
            </a:r>
          </a:p>
          <a:p>
            <a:pPr marL="271576" indent="-271576" algn="l" defTabSz="905255" rtl="0">
              <a:spcAft>
                <a:spcPts val="1800"/>
              </a:spcAft>
              <a:buClr>
                <a:schemeClr val="bg2">
                  <a:lumMod val="40000"/>
                  <a:lumOff val="60000"/>
                </a:schemeClr>
              </a:buClr>
              <a:buSzPct val="80000"/>
              <a:buFont typeface="Wingdings 3" charset="2"/>
              <a:buChar char=""/>
              <a:defRPr sz="1800">
                <a:solidFill>
                  <a:srgbClr val="000000"/>
                </a:solidFill>
              </a:defRPr>
            </a:pPr>
            <a:r>
              <a:rPr lang="en-GB" sz="2200" kern="1200" dirty="0">
                <a:solidFill>
                  <a:schemeClr val="tx1">
                    <a:lumMod val="95000"/>
                  </a:schemeClr>
                </a:solidFill>
                <a:latin typeface="+mj-lt"/>
                <a:ea typeface="+mj-ea"/>
                <a:cs typeface="+mj-cs"/>
                <a:sym typeface="Arial"/>
              </a:rPr>
              <a:t>Managing patients with recurrent pregnancy loss in a specialised clinic leads to </a:t>
            </a:r>
            <a:r>
              <a:rPr lang="en-GB" sz="2200" kern="1200">
                <a:solidFill>
                  <a:schemeClr val="tx1">
                    <a:lumMod val="95000"/>
                  </a:schemeClr>
                </a:solidFill>
                <a:latin typeface="+mj-lt"/>
                <a:ea typeface="+mj-ea"/>
                <a:cs typeface="+mj-cs"/>
                <a:sym typeface="Arial"/>
              </a:rPr>
              <a:t>best results.  </a:t>
            </a:r>
            <a:endParaRPr lang="en-GB" sz="2200" kern="1200" dirty="0">
              <a:solidFill>
                <a:schemeClr val="tx1">
                  <a:lumMod val="95000"/>
                </a:schemeClr>
              </a:solidFill>
              <a:latin typeface="+mj-lt"/>
              <a:ea typeface="+mj-ea"/>
              <a:cs typeface="+mj-cs"/>
              <a:sym typeface="Arial"/>
            </a:endParaRPr>
          </a:p>
        </p:txBody>
      </p:sp>
      <p:sp>
        <p:nvSpPr>
          <p:cNvPr id="2" name="Title 1"/>
          <p:cNvSpPr>
            <a:spLocks noGrp="1"/>
          </p:cNvSpPr>
          <p:nvPr>
            <p:ph type="title"/>
          </p:nvPr>
        </p:nvSpPr>
        <p:spPr>
          <a:xfrm>
            <a:off x="646111" y="618564"/>
            <a:ext cx="9404723" cy="1062317"/>
          </a:xfrm>
        </p:spPr>
        <p:txBody>
          <a:bodyPr/>
          <a:lstStyle/>
          <a:p>
            <a:pPr marL="342900" indent="-342900">
              <a:lnSpc>
                <a:spcPct val="80000"/>
              </a:lnSpc>
              <a:buClr>
                <a:schemeClr val="bg2">
                  <a:lumMod val="40000"/>
                  <a:lumOff val="60000"/>
                </a:schemeClr>
              </a:buClr>
              <a:buSzPct val="80000"/>
            </a:pPr>
            <a:r>
              <a:rPr lang="en-US" sz="3600" b="1" dirty="0">
                <a:solidFill>
                  <a:schemeClr val="tx1"/>
                </a:solidFill>
              </a:rPr>
              <a:t>CONCLUSIONS</a:t>
            </a:r>
            <a:endParaRPr lang="en-GB" sz="3600" b="1" dirty="0">
              <a:solidFill>
                <a:schemeClr val="tx1"/>
              </a:solidFill>
            </a:endParaRPr>
          </a:p>
        </p:txBody>
      </p:sp>
      <p:pic>
        <p:nvPicPr>
          <p:cNvPr id="1026" name="Picture 2" descr="https://static-secure.guim.co.uk/sys-images/Guardian/Pix/pictures/2013/4/15/1366025673200/Parents-with-Child-008.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a:stretch/>
        </p:blipFill>
        <p:spPr bwMode="auto">
          <a:xfrm>
            <a:off x="6215743" y="1812907"/>
            <a:ext cx="5489811" cy="432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hape 242"/>
          <p:cNvSpPr>
            <a:spLocks noGrp="1"/>
          </p:cNvSpPr>
          <p:nvPr>
            <p:ph type="title"/>
          </p:nvPr>
        </p:nvSpPr>
        <p:spPr>
          <a:prstGeom prst="rect">
            <a:avLst/>
          </a:prstGeom>
        </p:spPr>
        <p:txBody>
          <a:bodyPr/>
          <a:lstStyle>
            <a:lvl1pPr>
              <a:defRPr sz="4000">
                <a:ln w="526"/>
              </a:defRPr>
            </a:lvl1pPr>
          </a:lstStyle>
          <a:p>
            <a:pPr lvl="0">
              <a:defRPr sz="1800" cap="none">
                <a:ln w="9525">
                  <a:noFill/>
                </a:ln>
                <a:solidFill>
                  <a:srgbClr val="000000"/>
                </a:solidFill>
              </a:defRPr>
            </a:pPr>
            <a:r>
              <a:rPr lang="en-GB" sz="3600" dirty="0">
                <a:ln w="394">
                  <a:solidFill>
                    <a:srgbClr val="321432"/>
                  </a:solidFill>
                </a:ln>
                <a:solidFill>
                  <a:schemeClr val="tx1">
                    <a:lumMod val="95000"/>
                  </a:schemeClr>
                </a:solidFill>
              </a:rPr>
              <a:t>DEFINITION OF RECURRENT MISCARRIAGE</a:t>
            </a:r>
          </a:p>
        </p:txBody>
      </p:sp>
      <p:sp>
        <p:nvSpPr>
          <p:cNvPr id="241" name="Shape 241"/>
          <p:cNvSpPr>
            <a:spLocks noGrp="1"/>
          </p:cNvSpPr>
          <p:nvPr>
            <p:ph type="body" orient="vert" idx="1"/>
          </p:nvPr>
        </p:nvSpPr>
        <p:spPr>
          <a:xfrm rot="16200000">
            <a:off x="3696354" y="-1369361"/>
            <a:ext cx="4444146" cy="10544629"/>
          </a:xfrm>
          <a:prstGeom prst="rect">
            <a:avLst/>
          </a:prstGeom>
        </p:spPr>
        <p:txBody>
          <a:bodyPr>
            <a:normAutofit/>
          </a:bodyPr>
          <a:lstStyle/>
          <a:p>
            <a:pPr lvl="0">
              <a:defRPr sz="1800">
                <a:solidFill>
                  <a:srgbClr val="000000"/>
                </a:solidFill>
              </a:defRPr>
            </a:pPr>
            <a:r>
              <a:rPr lang="en-GB" sz="2400" dirty="0">
                <a:solidFill>
                  <a:schemeClr val="tx1">
                    <a:lumMod val="95000"/>
                  </a:schemeClr>
                </a:solidFill>
              </a:rPr>
              <a:t>There is widespread disagreement on what </a:t>
            </a:r>
            <a:r>
              <a:rPr lang="en-GB" sz="2400" dirty="0" smtClean="0">
                <a:solidFill>
                  <a:schemeClr val="tx1">
                    <a:lumMod val="95000"/>
                  </a:schemeClr>
                </a:solidFill>
              </a:rPr>
              <a:t>constitutes        </a:t>
            </a:r>
            <a:r>
              <a:rPr lang="en-GB" sz="2400" dirty="0">
                <a:solidFill>
                  <a:schemeClr val="tx1">
                    <a:lumMod val="95000"/>
                  </a:schemeClr>
                </a:solidFill>
              </a:rPr>
              <a:t>R</a:t>
            </a:r>
            <a:r>
              <a:rPr lang="en-GB" sz="2400" dirty="0" smtClean="0">
                <a:solidFill>
                  <a:schemeClr val="tx1">
                    <a:lumMod val="95000"/>
                  </a:schemeClr>
                </a:solidFill>
              </a:rPr>
              <a:t>ecurrent  Pregnancy Loss.</a:t>
            </a:r>
          </a:p>
          <a:p>
            <a:pPr lvl="0">
              <a:defRPr sz="1800">
                <a:solidFill>
                  <a:srgbClr val="000000"/>
                </a:solidFill>
              </a:defRPr>
            </a:pPr>
            <a:r>
              <a:rPr lang="en-GB" sz="2400" dirty="0" smtClean="0">
                <a:solidFill>
                  <a:schemeClr val="tx1">
                    <a:lumMod val="95000"/>
                  </a:schemeClr>
                </a:solidFill>
              </a:rPr>
              <a:t>The </a:t>
            </a:r>
            <a:r>
              <a:rPr lang="en-GB" sz="2400" dirty="0">
                <a:solidFill>
                  <a:schemeClr val="tx1">
                    <a:lumMod val="95000"/>
                  </a:schemeClr>
                </a:solidFill>
              </a:rPr>
              <a:t>classical definition of three consecutive miscarriages reflects the statistics</a:t>
            </a:r>
            <a:r>
              <a:rPr lang="en-GB" sz="2400" dirty="0" smtClean="0">
                <a:solidFill>
                  <a:schemeClr val="tx1">
                    <a:lumMod val="95000"/>
                  </a:schemeClr>
                </a:solidFill>
              </a:rPr>
              <a:t>.</a:t>
            </a:r>
          </a:p>
          <a:p>
            <a:pPr lvl="0">
              <a:defRPr sz="1800">
                <a:solidFill>
                  <a:srgbClr val="000000"/>
                </a:solidFill>
              </a:defRPr>
            </a:pPr>
            <a:r>
              <a:rPr lang="en-GB" sz="2400" dirty="0" smtClean="0">
                <a:solidFill>
                  <a:schemeClr val="tx1">
                    <a:lumMod val="95000"/>
                  </a:schemeClr>
                </a:solidFill>
              </a:rPr>
              <a:t>Live birth rates fall with increasing order of miscarriage:</a:t>
            </a:r>
          </a:p>
          <a:p>
            <a:pPr lvl="0">
              <a:defRPr sz="1800">
                <a:solidFill>
                  <a:srgbClr val="000000"/>
                </a:solidFill>
              </a:defRPr>
            </a:pPr>
            <a:r>
              <a:rPr lang="en-GB" sz="2400" dirty="0" smtClean="0">
                <a:solidFill>
                  <a:schemeClr val="tx1">
                    <a:lumMod val="95000"/>
                  </a:schemeClr>
                </a:solidFill>
              </a:rPr>
              <a:t>Live birth rates after 3 losses is 42-86%</a:t>
            </a:r>
          </a:p>
          <a:p>
            <a:pPr lvl="0">
              <a:defRPr sz="1800">
                <a:solidFill>
                  <a:srgbClr val="000000"/>
                </a:solidFill>
              </a:defRPr>
            </a:pPr>
            <a:r>
              <a:rPr lang="en-GB" sz="2400" dirty="0" smtClean="0">
                <a:solidFill>
                  <a:schemeClr val="tx1">
                    <a:lumMod val="95000"/>
                  </a:schemeClr>
                </a:solidFill>
              </a:rPr>
              <a:t>After 4 - 41-72% and after 5 it is 23-51%.</a:t>
            </a:r>
            <a:endParaRPr lang="en-GB" sz="2400" dirty="0">
              <a:solidFill>
                <a:schemeClr val="tx1">
                  <a:lumMod val="95000"/>
                </a:schemeClr>
              </a:solidFill>
            </a:endParaRPr>
          </a:p>
          <a:p>
            <a:pPr lvl="0">
              <a:defRPr sz="1800">
                <a:solidFill>
                  <a:srgbClr val="000000"/>
                </a:solidFill>
              </a:defRPr>
            </a:pPr>
            <a:r>
              <a:rPr lang="en-GB" sz="2400" dirty="0" smtClean="0">
                <a:solidFill>
                  <a:schemeClr val="tx1">
                    <a:lumMod val="95000"/>
                  </a:schemeClr>
                </a:solidFill>
              </a:rPr>
              <a:t>The </a:t>
            </a:r>
            <a:r>
              <a:rPr lang="en-GB" sz="2400" dirty="0">
                <a:solidFill>
                  <a:schemeClr val="tx1">
                    <a:lumMod val="95000"/>
                  </a:schemeClr>
                </a:solidFill>
              </a:rPr>
              <a:t>risk of a further miscarriage increases with increasing order of </a:t>
            </a:r>
            <a:r>
              <a:rPr lang="en-GB" sz="2400" dirty="0" smtClean="0">
                <a:solidFill>
                  <a:schemeClr val="tx1">
                    <a:lumMod val="95000"/>
                  </a:schemeClr>
                </a:solidFill>
              </a:rPr>
              <a:t>miscarriage.  This IS the most important prognostic factor.</a:t>
            </a:r>
            <a:endParaRPr lang="en-GB" sz="2400" dirty="0">
              <a:solidFill>
                <a:schemeClr val="tx1">
                  <a:lumMod val="95000"/>
                </a:schemeClr>
              </a:solidFill>
            </a:endParaRPr>
          </a:p>
        </p:txBody>
      </p:sp>
      <p:sp>
        <p:nvSpPr>
          <p:cNvPr id="240" name="Shape 240"/>
          <p:cNvSpPr>
            <a:spLocks noGrp="1"/>
          </p:cNvSpPr>
          <p:nvPr>
            <p:ph type="sldNum" sz="quarter" idx="12"/>
          </p:nvPr>
        </p:nvSpPr>
        <p:spPr>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632E62"/>
                </a:solidFill>
              </a:rPr>
              <a:pPr lvl="0">
                <a:defRPr sz="1800">
                  <a:solidFill>
                    <a:srgbClr val="000000"/>
                  </a:solidFill>
                </a:defRPr>
              </a:pPr>
              <a:t>3</a:t>
            </a:fld>
            <a:endParaRPr sz="1200">
              <a:solidFill>
                <a:srgbClr val="632E6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a:spLocks noGrp="1"/>
          </p:cNvSpPr>
          <p:nvPr>
            <p:ph type="body" idx="1"/>
          </p:nvPr>
        </p:nvSpPr>
        <p:spPr>
          <a:xfrm>
            <a:off x="838200" y="1667435"/>
            <a:ext cx="9993261" cy="4693024"/>
          </a:xfrm>
          <a:prstGeom prst="rect">
            <a:avLst/>
          </a:prstGeom>
        </p:spPr>
        <p:txBody>
          <a:bodyPr>
            <a:normAutofit/>
          </a:bodyPr>
          <a:lstStyle/>
          <a:p>
            <a:pPr marL="487680" lvl="0" indent="-487680">
              <a:defRPr sz="1800">
                <a:solidFill>
                  <a:srgbClr val="000000"/>
                </a:solidFill>
              </a:defRPr>
            </a:pPr>
            <a:r>
              <a:rPr lang="en-GB" sz="2800" dirty="0" smtClean="0">
                <a:solidFill>
                  <a:schemeClr val="tx1">
                    <a:lumMod val="95000"/>
                  </a:schemeClr>
                </a:solidFill>
              </a:rPr>
              <a:t>The risk of miscarriage is generally 12-15% in clinical pregnancies but 17-22% if early losses are included </a:t>
            </a:r>
          </a:p>
          <a:p>
            <a:pPr marL="487680" lvl="0" indent="-487680">
              <a:defRPr sz="1800">
                <a:solidFill>
                  <a:srgbClr val="000000"/>
                </a:solidFill>
              </a:defRPr>
            </a:pPr>
            <a:r>
              <a:rPr lang="en-GB" sz="2800" dirty="0" smtClean="0">
                <a:solidFill>
                  <a:schemeClr val="tx1">
                    <a:lumMod val="95000"/>
                  </a:schemeClr>
                </a:solidFill>
              </a:rPr>
              <a:t>Bio-chemical Pregnancies may account for 50-75% of all losses</a:t>
            </a:r>
          </a:p>
          <a:p>
            <a:pPr marL="487680" lvl="0" indent="-487680">
              <a:defRPr sz="1800">
                <a:solidFill>
                  <a:srgbClr val="000000"/>
                </a:solidFill>
              </a:defRPr>
            </a:pPr>
            <a:r>
              <a:rPr lang="en-GB" sz="2800" dirty="0" smtClean="0">
                <a:solidFill>
                  <a:schemeClr val="tx1">
                    <a:lumMod val="95000"/>
                  </a:schemeClr>
                </a:solidFill>
              </a:rPr>
              <a:t>The </a:t>
            </a:r>
            <a:r>
              <a:rPr lang="en-GB" sz="2800" dirty="0">
                <a:solidFill>
                  <a:schemeClr val="tx1">
                    <a:lumMod val="95000"/>
                  </a:schemeClr>
                </a:solidFill>
              </a:rPr>
              <a:t>risk of a </a:t>
            </a:r>
            <a:r>
              <a:rPr lang="en-GB" sz="2800" dirty="0" smtClean="0">
                <a:solidFill>
                  <a:schemeClr val="tx1">
                    <a:lumMod val="95000"/>
                  </a:schemeClr>
                </a:solidFill>
              </a:rPr>
              <a:t>further miscarriage </a:t>
            </a:r>
            <a:r>
              <a:rPr lang="en-GB" sz="2800" dirty="0">
                <a:solidFill>
                  <a:schemeClr val="tx1">
                    <a:lumMod val="95000"/>
                  </a:schemeClr>
                </a:solidFill>
              </a:rPr>
              <a:t>after two miscarriages is quoted to be around 20</a:t>
            </a:r>
            <a:r>
              <a:rPr lang="en-GB" sz="2800" dirty="0" smtClean="0">
                <a:solidFill>
                  <a:schemeClr val="tx1">
                    <a:lumMod val="95000"/>
                  </a:schemeClr>
                </a:solidFill>
              </a:rPr>
              <a:t>%</a:t>
            </a:r>
          </a:p>
          <a:p>
            <a:pPr marL="487680" lvl="0" indent="-487680">
              <a:defRPr sz="1800">
                <a:solidFill>
                  <a:srgbClr val="000000"/>
                </a:solidFill>
              </a:defRPr>
            </a:pPr>
            <a:r>
              <a:rPr lang="en-GB" sz="2800" dirty="0" smtClean="0">
                <a:solidFill>
                  <a:schemeClr val="tx1">
                    <a:lumMod val="95000"/>
                  </a:schemeClr>
                </a:solidFill>
              </a:rPr>
              <a:t> </a:t>
            </a:r>
            <a:r>
              <a:rPr lang="en-GB" sz="2800" dirty="0">
                <a:solidFill>
                  <a:schemeClr val="tx1">
                    <a:lumMod val="95000"/>
                  </a:schemeClr>
                </a:solidFill>
              </a:rPr>
              <a:t>After three </a:t>
            </a:r>
            <a:r>
              <a:rPr lang="en-GB" sz="2800" dirty="0" smtClean="0">
                <a:solidFill>
                  <a:schemeClr val="tx1">
                    <a:lumMod val="95000"/>
                  </a:schemeClr>
                </a:solidFill>
              </a:rPr>
              <a:t>miscarriages it is </a:t>
            </a:r>
            <a:r>
              <a:rPr lang="en-GB" sz="2800" dirty="0">
                <a:solidFill>
                  <a:schemeClr val="tx1">
                    <a:lumMod val="95000"/>
                  </a:schemeClr>
                </a:solidFill>
              </a:rPr>
              <a:t>approx 40</a:t>
            </a:r>
            <a:r>
              <a:rPr lang="en-GB" sz="2800" dirty="0" smtClean="0">
                <a:solidFill>
                  <a:schemeClr val="tx1">
                    <a:lumMod val="95000"/>
                  </a:schemeClr>
                </a:solidFill>
              </a:rPr>
              <a:t>%</a:t>
            </a:r>
          </a:p>
          <a:p>
            <a:pPr marL="487680" lvl="0" indent="-487680">
              <a:defRPr sz="1800">
                <a:solidFill>
                  <a:srgbClr val="000000"/>
                </a:solidFill>
              </a:defRPr>
            </a:pPr>
            <a:r>
              <a:rPr lang="en-GB" sz="2800" dirty="0" smtClean="0">
                <a:solidFill>
                  <a:schemeClr val="tx1">
                    <a:lumMod val="95000"/>
                  </a:schemeClr>
                </a:solidFill>
              </a:rPr>
              <a:t>There are only  very small differences between patients with 2 and those with 3 pregnancy losses </a:t>
            </a:r>
          </a:p>
          <a:p>
            <a:pPr marL="487680" lvl="0" indent="-487680">
              <a:defRPr sz="1800">
                <a:solidFill>
                  <a:srgbClr val="000000"/>
                </a:solidFill>
              </a:defRPr>
            </a:pPr>
            <a:endParaRPr lang="en-GB" sz="2400" dirty="0">
              <a:solidFill>
                <a:schemeClr val="tx1">
                  <a:lumMod val="95000"/>
                </a:schemeClr>
              </a:solidFill>
            </a:endParaRPr>
          </a:p>
          <a:p>
            <a:pPr lvl="0">
              <a:defRPr sz="1800">
                <a:solidFill>
                  <a:srgbClr val="000000"/>
                </a:solidFill>
              </a:defRPr>
            </a:pPr>
            <a:endParaRPr lang="en-GB" sz="2400" dirty="0">
              <a:solidFill>
                <a:schemeClr val="tx1">
                  <a:lumMod val="95000"/>
                </a:schemeClr>
              </a:solidFill>
            </a:endParaRPr>
          </a:p>
        </p:txBody>
      </p:sp>
      <p:sp>
        <p:nvSpPr>
          <p:cNvPr id="245" name="Shape 245"/>
          <p:cNvSpPr>
            <a:spLocks noGrp="1"/>
          </p:cNvSpPr>
          <p:nvPr>
            <p:ph type="title"/>
          </p:nvPr>
        </p:nvSpPr>
        <p:spPr>
          <a:xfrm>
            <a:off x="838200" y="295729"/>
            <a:ext cx="7863841" cy="1038260"/>
          </a:xfrm>
          <a:prstGeom prst="rect">
            <a:avLst/>
          </a:prstGeom>
        </p:spPr>
        <p:txBody>
          <a:bodyPr/>
          <a:lstStyle>
            <a:lvl1pPr>
              <a:defRPr sz="3000" cap="none">
                <a:ln w="9525">
                  <a:noFill/>
                </a:ln>
                <a:solidFill>
                  <a:srgbClr val="000000"/>
                </a:solidFill>
              </a:defRPr>
            </a:lvl1pPr>
          </a:lstStyle>
          <a:p>
            <a:pPr>
              <a:defRPr sz="1800" cap="none">
                <a:ln w="9525">
                  <a:noFill/>
                </a:ln>
                <a:solidFill>
                  <a:srgbClr val="000000"/>
                </a:solidFill>
              </a:defRPr>
            </a:pPr>
            <a:r>
              <a:rPr lang="en-GB" sz="4000" b="1" dirty="0" smtClean="0">
                <a:ln w="394">
                  <a:solidFill>
                    <a:srgbClr val="321432"/>
                  </a:solidFill>
                </a:ln>
                <a:solidFill>
                  <a:schemeClr val="tx1">
                    <a:lumMod val="95000"/>
                  </a:schemeClr>
                </a:solidFill>
              </a:rPr>
              <a:t>MISCARRIAGE  STATS</a:t>
            </a:r>
            <a:endParaRPr lang="en-GB" sz="4000" b="1" dirty="0">
              <a:ln w="394">
                <a:solidFill>
                  <a:srgbClr val="321432"/>
                </a:solidFill>
              </a:ln>
              <a:solidFill>
                <a:schemeClr val="tx1">
                  <a:lumMod val="95000"/>
                </a:schemeClr>
              </a:solidFill>
            </a:endParaRPr>
          </a:p>
        </p:txBody>
      </p:sp>
      <p:sp>
        <p:nvSpPr>
          <p:cNvPr id="246" name="Shape 246"/>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lIns="0" tIns="0" rIns="0" bIns="0">
            <a:normAutofit/>
          </a:bodyPr>
          <a:lstStyle>
            <a:lvl1pPr defTabSz="868680">
              <a:defRPr sz="1140"/>
            </a:lvl1pPr>
          </a:lstStyle>
          <a:p>
            <a:pPr lvl="0">
              <a:defRPr sz="1800">
                <a:solidFill>
                  <a:srgbClr val="000000"/>
                </a:solidFill>
              </a:defRPr>
            </a:pPr>
            <a:fld id="{86CB4B4D-7CA3-9044-876B-883B54F8677D}" type="slidenum">
              <a:rPr sz="1140">
                <a:solidFill>
                  <a:srgbClr val="632E62"/>
                </a:solidFill>
              </a:rPr>
              <a:pPr lvl="0">
                <a:defRPr sz="1800">
                  <a:solidFill>
                    <a:srgbClr val="000000"/>
                  </a:solidFill>
                </a:defRPr>
              </a:pPr>
              <a:t>4</a:t>
            </a:fld>
            <a:endParaRPr sz="1140">
              <a:solidFill>
                <a:srgbClr val="632E62"/>
              </a:solidFill>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52718"/>
            <a:ext cx="12192000" cy="1400530"/>
          </a:xfrm>
        </p:spPr>
        <p:txBody>
          <a:bodyPr/>
          <a:lstStyle/>
          <a:p>
            <a:pPr lvl="1" algn="ctr" defTabSz="457200" rtl="0">
              <a:spcBef>
                <a:spcPct val="0"/>
              </a:spcBef>
            </a:pPr>
            <a:r>
              <a:rPr lang="en-GB" sz="2400" kern="1200" dirty="0">
                <a:solidFill>
                  <a:schemeClr val="tx1">
                    <a:lumMod val="95000"/>
                  </a:schemeClr>
                </a:solidFill>
              </a:rPr>
              <a:t>The background risk of miscarriage is 20%.</a:t>
            </a:r>
            <a:br>
              <a:rPr lang="en-GB" sz="2400" kern="1200" dirty="0">
                <a:solidFill>
                  <a:schemeClr val="tx1">
                    <a:lumMod val="95000"/>
                  </a:schemeClr>
                </a:solidFill>
              </a:rPr>
            </a:br>
            <a:r>
              <a:rPr lang="en-GB" sz="2400" kern="1200" dirty="0">
                <a:solidFill>
                  <a:schemeClr val="tx1">
                    <a:lumMod val="95000"/>
                  </a:schemeClr>
                </a:solidFill>
              </a:rPr>
              <a:t/>
            </a:r>
            <a:br>
              <a:rPr lang="en-GB" sz="2400" kern="1200" dirty="0">
                <a:solidFill>
                  <a:schemeClr val="tx1">
                    <a:lumMod val="95000"/>
                  </a:schemeClr>
                </a:solidFill>
              </a:rPr>
            </a:br>
            <a:r>
              <a:rPr lang="en-GB" i="1" dirty="0">
                <a:solidFill>
                  <a:schemeClr val="tx1">
                    <a:lumMod val="95000"/>
                  </a:schemeClr>
                </a:solidFill>
              </a:rPr>
              <a:t>Warburton D &amp; Fraser FC (1964) Spontaneous abortion risks in man: data form reproductive histories collected in a medical genetics unit. Human Genet 16, 1-25</a:t>
            </a:r>
            <a:br>
              <a:rPr lang="en-GB" i="1" dirty="0">
                <a:solidFill>
                  <a:schemeClr val="tx1">
                    <a:lumMod val="95000"/>
                  </a:schemeClr>
                </a:solidFill>
              </a:rPr>
            </a:br>
            <a:endParaRPr lang="en-GB" dirty="0"/>
          </a:p>
        </p:txBody>
      </p:sp>
      <p:sp>
        <p:nvSpPr>
          <p:cNvPr id="3" name="Vertical Text Placeholder 2"/>
          <p:cNvSpPr>
            <a:spLocks noGrp="1"/>
          </p:cNvSpPr>
          <p:nvPr>
            <p:ph type="body" orient="vert" idx="1"/>
          </p:nvPr>
        </p:nvSpPr>
        <p:spPr>
          <a:xfrm>
            <a:off x="1513114" y="4927368"/>
            <a:ext cx="1700456" cy="1055914"/>
          </a:xfrm>
        </p:spPr>
        <p:txBody>
          <a:bodyPr vert="horz">
            <a:normAutofit/>
          </a:bodyPr>
          <a:lstStyle/>
          <a:p>
            <a:pPr marL="0" indent="0" algn="r" defTabSz="631825">
              <a:buNone/>
            </a:pPr>
            <a:r>
              <a:rPr lang="en-GB" sz="1400" dirty="0"/>
              <a:t>The </a:t>
            </a:r>
          </a:p>
          <a:p>
            <a:pPr marL="0" indent="0" algn="r" defTabSz="631825">
              <a:buNone/>
            </a:pPr>
            <a:r>
              <a:rPr lang="en-GB" sz="1400" dirty="0"/>
              <a:t>Pregnancy</a:t>
            </a:r>
          </a:p>
          <a:p>
            <a:pPr marL="0" indent="0" algn="r" defTabSz="631825">
              <a:buNone/>
            </a:pPr>
            <a:r>
              <a:rPr lang="en-GB" sz="1400" dirty="0"/>
              <a:t>Iceberg: </a:t>
            </a:r>
          </a:p>
        </p:txBody>
      </p:sp>
      <p:sp>
        <p:nvSpPr>
          <p:cNvPr id="4" name="Isosceles Triangle 3"/>
          <p:cNvSpPr/>
          <p:nvPr/>
        </p:nvSpPr>
        <p:spPr>
          <a:xfrm>
            <a:off x="4748981" y="2964426"/>
            <a:ext cx="45719" cy="457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377381" y="2148698"/>
            <a:ext cx="5751871" cy="38345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556737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smtClean="0">
                <a:solidFill>
                  <a:schemeClr val="tx1"/>
                </a:solidFill>
              </a:rPr>
              <a:t>MORE ON STATS</a:t>
            </a:r>
            <a:endParaRPr lang="en-GB" sz="3600" b="1" dirty="0">
              <a:solidFill>
                <a:schemeClr val="tx1"/>
              </a:solidFill>
            </a:endParaRPr>
          </a:p>
        </p:txBody>
      </p:sp>
      <p:sp>
        <p:nvSpPr>
          <p:cNvPr id="3" name="Vertical Text Placeholder 2"/>
          <p:cNvSpPr>
            <a:spLocks noGrp="1"/>
          </p:cNvSpPr>
          <p:nvPr>
            <p:ph type="body" orient="vert" idx="4294967295"/>
          </p:nvPr>
        </p:nvSpPr>
        <p:spPr>
          <a:xfrm>
            <a:off x="851338" y="2052638"/>
            <a:ext cx="10773102" cy="4195762"/>
          </a:xfrm>
        </p:spPr>
        <p:txBody>
          <a:bodyPr>
            <a:normAutofit lnSpcReduction="10000"/>
          </a:bodyPr>
          <a:lstStyle/>
          <a:p>
            <a:r>
              <a:rPr lang="en-GB" dirty="0" smtClean="0"/>
              <a:t>CLINICAL PREGNANCY RATES ARE NOT EFFICIENT</a:t>
            </a:r>
          </a:p>
          <a:p>
            <a:endParaRPr lang="en-GB" dirty="0" smtClean="0"/>
          </a:p>
          <a:p>
            <a:r>
              <a:rPr lang="en-GB" dirty="0" smtClean="0"/>
              <a:t>IN ANY ONE CYCLE THE MAX PROBABILITY OF CONCEPTION IS ONLY 30%</a:t>
            </a:r>
          </a:p>
          <a:p>
            <a:endParaRPr lang="en-GB" dirty="0" smtClean="0"/>
          </a:p>
          <a:p>
            <a:r>
              <a:rPr lang="en-GB" dirty="0" smtClean="0"/>
              <a:t>ONLY 50% OF PREGNANCIES MAKE IT BEYOND 20 WEEKS</a:t>
            </a:r>
          </a:p>
          <a:p>
            <a:endParaRPr lang="en-GB" dirty="0" smtClean="0"/>
          </a:p>
          <a:p>
            <a:r>
              <a:rPr lang="en-GB" dirty="0" smtClean="0"/>
              <a:t>Recurrent Pregnancy Loss can be considered as part of a spectrum of abnormalities resulting from a deficient implantation and early </a:t>
            </a:r>
            <a:r>
              <a:rPr lang="en-GB" dirty="0" err="1" smtClean="0"/>
              <a:t>trophoblastic</a:t>
            </a:r>
            <a:r>
              <a:rPr lang="en-GB" dirty="0" smtClean="0"/>
              <a:t> development</a:t>
            </a:r>
          </a:p>
          <a:p>
            <a:endParaRPr lang="en-GB" dirty="0" smtClean="0"/>
          </a:p>
          <a:p>
            <a:r>
              <a:rPr lang="en-GB" dirty="0" smtClean="0"/>
              <a:t>The Great </a:t>
            </a:r>
            <a:r>
              <a:rPr lang="en-GB" smtClean="0"/>
              <a:t>Obstetrical </a:t>
            </a:r>
            <a:r>
              <a:rPr lang="en-GB" smtClean="0"/>
              <a:t>Syndromes</a:t>
            </a:r>
            <a:endParaRPr lang="en-GB"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GB" dirty="0" smtClean="0"/>
              <a:t> Applying a criteria of 3 consecutive early pregnancy losses will mean that 1-2% of couples trying to conceive will experience this condition</a:t>
            </a:r>
          </a:p>
          <a:p>
            <a:r>
              <a:rPr lang="en-GB" dirty="0" smtClean="0"/>
              <a:t>If 2 consecutive losses is used then 5% of couples will be affected.</a:t>
            </a:r>
          </a:p>
          <a:p>
            <a:r>
              <a:rPr lang="en-GB" dirty="0" smtClean="0"/>
              <a:t>These are both higher than that expected by chance alone.</a:t>
            </a:r>
            <a:endParaRPr lang="en-GB" dirty="0"/>
          </a:p>
        </p:txBody>
      </p:sp>
      <p:sp>
        <p:nvSpPr>
          <p:cNvPr id="3" name="Title 2"/>
          <p:cNvSpPr>
            <a:spLocks noGrp="1"/>
          </p:cNvSpPr>
          <p:nvPr>
            <p:ph type="title"/>
          </p:nvPr>
        </p:nvSpPr>
        <p:spPr/>
        <p:txBody>
          <a:bodyPr/>
          <a:lstStyle/>
          <a:p>
            <a:r>
              <a:rPr lang="en-GB" sz="3600" b="1" dirty="0" smtClean="0">
                <a:solidFill>
                  <a:srgbClr val="7030A0"/>
                </a:solidFill>
              </a:rPr>
              <a:t/>
            </a:r>
            <a:br>
              <a:rPr lang="en-GB" sz="3600" b="1" dirty="0" smtClean="0">
                <a:solidFill>
                  <a:srgbClr val="7030A0"/>
                </a:solidFill>
              </a:rPr>
            </a:br>
            <a:r>
              <a:rPr lang="en-GB" sz="3600" b="1" dirty="0" smtClean="0">
                <a:solidFill>
                  <a:schemeClr val="tx1"/>
                </a:solidFill>
              </a:rPr>
              <a:t>WHEN TO INVESTIGATE?</a:t>
            </a:r>
            <a:endParaRPr lang="en-GB" sz="3600" b="1" dirty="0">
              <a:solidFill>
                <a:schemeClr val="tx1"/>
              </a:solidFill>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0634" y="451262"/>
            <a:ext cx="10169566" cy="6406738"/>
          </a:xfrm>
        </p:spPr>
        <p:txBody>
          <a:bodyPr>
            <a:normAutofit fontScale="85000" lnSpcReduction="20000"/>
          </a:bodyPr>
          <a:lstStyle/>
          <a:p>
            <a:pPr>
              <a:spcBef>
                <a:spcPct val="0"/>
              </a:spcBef>
              <a:buNone/>
            </a:pPr>
            <a:r>
              <a:rPr lang="en-GB" sz="4200" b="1" dirty="0" smtClean="0"/>
              <a:t>BACK TO THE DEFINITION</a:t>
            </a:r>
          </a:p>
          <a:p>
            <a:pPr>
              <a:buNone/>
            </a:pPr>
            <a:endParaRPr lang="en-GB" dirty="0" smtClean="0"/>
          </a:p>
          <a:p>
            <a:r>
              <a:rPr lang="en-GB" dirty="0" smtClean="0"/>
              <a:t>RCOG &amp; ESHRE  both insist on a definition of</a:t>
            </a:r>
            <a:br>
              <a:rPr lang="en-GB" dirty="0" smtClean="0"/>
            </a:br>
            <a:r>
              <a:rPr lang="en-GB" dirty="0" smtClean="0"/>
              <a:t>THREE consecutive pregnancy losses</a:t>
            </a:r>
          </a:p>
          <a:p>
            <a:pPr>
              <a:buNone/>
            </a:pPr>
            <a:endParaRPr lang="en-GB" dirty="0" smtClean="0"/>
          </a:p>
          <a:p>
            <a:r>
              <a:rPr lang="en-GB" dirty="0" smtClean="0"/>
              <a:t>Patient groups and associations have argued that patients should be seen after two pregnancy losses.</a:t>
            </a:r>
          </a:p>
          <a:p>
            <a:pPr>
              <a:buNone/>
            </a:pPr>
            <a:endParaRPr lang="en-GB" dirty="0" smtClean="0"/>
          </a:p>
          <a:p>
            <a:r>
              <a:rPr lang="en-GB" dirty="0" smtClean="0"/>
              <a:t>The ARSM in 2012 defined recurrent miscarriage as a condition after two consecutive pregnancy losses. </a:t>
            </a:r>
            <a:br>
              <a:rPr lang="en-GB" dirty="0" smtClean="0"/>
            </a:br>
            <a:r>
              <a:rPr lang="en-GB" dirty="0" smtClean="0"/>
              <a:t>Our own experience has shown that investigating  patients with two miscarriages can lead to important interventions</a:t>
            </a:r>
            <a:br>
              <a:rPr lang="en-GB" dirty="0" smtClean="0"/>
            </a:br>
            <a:r>
              <a:rPr lang="en-GB" dirty="0" smtClean="0">
                <a:solidFill>
                  <a:schemeClr val="tx1">
                    <a:lumMod val="95000"/>
                  </a:schemeClr>
                </a:solidFill>
              </a:rPr>
              <a:t/>
            </a:r>
            <a:br>
              <a:rPr lang="en-GB" dirty="0" smtClean="0">
                <a:solidFill>
                  <a:schemeClr val="tx1">
                    <a:lumMod val="95000"/>
                  </a:schemeClr>
                </a:solidFill>
              </a:rPr>
            </a:br>
            <a:endParaRPr lang="en-GB" dirty="0"/>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1262" y="1334814"/>
            <a:ext cx="10038938" cy="4698124"/>
          </a:xfrm>
        </p:spPr>
        <p:txBody>
          <a:bodyPr>
            <a:normAutofit fontScale="92500" lnSpcReduction="20000"/>
          </a:bodyPr>
          <a:lstStyle/>
          <a:p>
            <a:r>
              <a:rPr lang="en-GB" dirty="0" smtClean="0">
                <a:solidFill>
                  <a:schemeClr val="tx1">
                    <a:lumMod val="95000"/>
                  </a:schemeClr>
                </a:solidFill>
              </a:rPr>
              <a:t>Previous </a:t>
            </a:r>
            <a:r>
              <a:rPr lang="en-GB" dirty="0" err="1" smtClean="0">
                <a:solidFill>
                  <a:schemeClr val="tx1">
                    <a:lumMod val="95000"/>
                  </a:schemeClr>
                </a:solidFill>
              </a:rPr>
              <a:t>aneuploid</a:t>
            </a:r>
            <a:r>
              <a:rPr lang="en-GB" dirty="0" smtClean="0">
                <a:solidFill>
                  <a:schemeClr val="tx1">
                    <a:lumMod val="95000"/>
                  </a:schemeClr>
                </a:solidFill>
              </a:rPr>
              <a:t> miscarriage has a better prognosis than previous recurrent </a:t>
            </a:r>
            <a:r>
              <a:rPr lang="en-GB" dirty="0" err="1" smtClean="0">
                <a:solidFill>
                  <a:schemeClr val="tx1">
                    <a:lumMod val="95000"/>
                  </a:schemeClr>
                </a:solidFill>
              </a:rPr>
              <a:t>euploid</a:t>
            </a:r>
            <a:r>
              <a:rPr lang="en-GB" dirty="0" smtClean="0">
                <a:solidFill>
                  <a:schemeClr val="tx1">
                    <a:lumMod val="95000"/>
                  </a:schemeClr>
                </a:solidFill>
              </a:rPr>
              <a:t> miscarriage</a:t>
            </a:r>
          </a:p>
          <a:p>
            <a:pPr>
              <a:buNone/>
            </a:pPr>
            <a:endParaRPr lang="en-GB" dirty="0" smtClean="0">
              <a:solidFill>
                <a:schemeClr val="tx1">
                  <a:lumMod val="95000"/>
                </a:schemeClr>
              </a:solidFill>
            </a:endParaRPr>
          </a:p>
          <a:p>
            <a:pPr lvl="0"/>
            <a:r>
              <a:rPr lang="en-GB" dirty="0" smtClean="0">
                <a:solidFill>
                  <a:schemeClr val="tx1">
                    <a:lumMod val="95000"/>
                  </a:schemeClr>
                </a:solidFill>
              </a:rPr>
              <a:t>One or more second trimester loss is a strong risk factor for a poor prognosis.</a:t>
            </a:r>
          </a:p>
          <a:p>
            <a:pPr lvl="0">
              <a:buNone/>
            </a:pPr>
            <a:endParaRPr lang="en-GB" dirty="0" smtClean="0">
              <a:solidFill>
                <a:schemeClr val="tx1">
                  <a:lumMod val="95000"/>
                </a:schemeClr>
              </a:solidFill>
            </a:endParaRPr>
          </a:p>
          <a:p>
            <a:pPr lvl="0"/>
            <a:r>
              <a:rPr lang="en-GB" dirty="0" smtClean="0">
                <a:solidFill>
                  <a:schemeClr val="tx1">
                    <a:lumMod val="95000"/>
                  </a:schemeClr>
                </a:solidFill>
              </a:rPr>
              <a:t>However the prognosis of primary and secondary RPL re live birth rates are similar. Higher late obstetric complication rates have been noted in the primary RPL’s. </a:t>
            </a:r>
          </a:p>
          <a:p>
            <a:pPr lvl="0">
              <a:buNone/>
            </a:pPr>
            <a:endParaRPr lang="en-GB" dirty="0" smtClean="0">
              <a:solidFill>
                <a:schemeClr val="tx1">
                  <a:lumMod val="95000"/>
                </a:schemeClr>
              </a:solidFill>
            </a:endParaRPr>
          </a:p>
          <a:p>
            <a:pPr marL="0" lvl="0" indent="0" defTabSz="886968">
              <a:spcBef>
                <a:spcPts val="500"/>
              </a:spcBef>
              <a:buNone/>
              <a:defRPr sz="1800">
                <a:solidFill>
                  <a:srgbClr val="000000"/>
                </a:solidFill>
              </a:defRPr>
            </a:pPr>
            <a:endParaRPr lang="en-GB" dirty="0" smtClean="0">
              <a:solidFill>
                <a:schemeClr val="tx1">
                  <a:lumMod val="95000"/>
                </a:schemeClr>
              </a:solidFill>
            </a:endParaRPr>
          </a:p>
          <a:p>
            <a:endParaRPr lang="en-GB" dirty="0" smtClean="0">
              <a:solidFill>
                <a:schemeClr val="tx1">
                  <a:lumMod val="95000"/>
                </a:schemeClr>
              </a:solidFill>
            </a:endParaRPr>
          </a:p>
          <a:p>
            <a:endParaRPr lang="en-GB" dirty="0" smtClean="0">
              <a:solidFill>
                <a:schemeClr val="tx1">
                  <a:lumMod val="95000"/>
                </a:schemeClr>
              </a:solidFill>
            </a:endParaRPr>
          </a:p>
          <a:p>
            <a:pPr lvl="0">
              <a:buNone/>
            </a:pPr>
            <a:endParaRPr lang="en-GB" dirty="0" smtClean="0">
              <a:solidFill>
                <a:schemeClr val="tx1">
                  <a:lumMod val="95000"/>
                </a:schemeClr>
              </a:solidFill>
            </a:endParaRPr>
          </a:p>
          <a:p>
            <a:endParaRPr lang="en-GB" dirty="0"/>
          </a:p>
        </p:txBody>
      </p:sp>
      <p:sp>
        <p:nvSpPr>
          <p:cNvPr id="3" name="Title 2"/>
          <p:cNvSpPr>
            <a:spLocks noGrp="1"/>
          </p:cNvSpPr>
          <p:nvPr>
            <p:ph type="title"/>
          </p:nvPr>
        </p:nvSpPr>
        <p:spPr/>
        <p:txBody>
          <a:bodyPr/>
          <a:lstStyle/>
          <a:p>
            <a:pPr marL="342900" indent="-342900">
              <a:lnSpc>
                <a:spcPct val="80000"/>
              </a:lnSpc>
              <a:buClr>
                <a:schemeClr val="bg2">
                  <a:lumMod val="40000"/>
                  <a:lumOff val="60000"/>
                </a:schemeClr>
              </a:buClr>
              <a:buSzPct val="80000"/>
            </a:pPr>
            <a:r>
              <a:rPr lang="en-GB" sz="3600" b="1" dirty="0" smtClean="0">
                <a:solidFill>
                  <a:schemeClr val="tx1"/>
                </a:solidFill>
              </a:rPr>
              <a:t/>
            </a:r>
            <a:br>
              <a:rPr lang="en-GB" sz="3600" b="1" dirty="0" smtClean="0">
                <a:solidFill>
                  <a:schemeClr val="tx1"/>
                </a:solidFill>
              </a:rPr>
            </a:br>
            <a:r>
              <a:rPr lang="en-GB" sz="3600" b="1" dirty="0" smtClean="0">
                <a:solidFill>
                  <a:schemeClr val="tx1"/>
                </a:solidFill>
              </a:rPr>
              <a:t>RISK </a:t>
            </a:r>
            <a:r>
              <a:rPr lang="en-GB" sz="3600" b="1" dirty="0" smtClean="0">
                <a:solidFill>
                  <a:schemeClr val="tx1"/>
                </a:solidFill>
                <a:sym typeface="Arial"/>
              </a:rPr>
              <a:t>FACTORS</a:t>
            </a:r>
          </a:p>
        </p:txBody>
      </p:sp>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92278F"/>
      </a:accent1>
      <a:accent2>
        <a:srgbClr val="9B57D3"/>
      </a:accent2>
      <a:accent3>
        <a:srgbClr val="755DD9"/>
      </a:accent3>
      <a:accent4>
        <a:srgbClr val="665EB8"/>
      </a:accent4>
      <a:accent5>
        <a:srgbClr val="45A5ED"/>
      </a:accent5>
      <a:accent6>
        <a:srgbClr val="5982D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92278F"/>
          </a:solidFill>
          <a:prstDash val="solid"/>
          <a:bevel/>
        </a:ln>
        <a:effectLst/>
      </a:spPr>
      <a:bodyPr rot="0" spcFirstLastPara="1" vertOverflow="overflow" horzOverflow="overflow" vert="horz" wrap="square" lIns="45718" tIns="45718" rIns="45718" bIns="45718" numCol="1" spcCol="38100" rtlCol="0" anchor="ctr">
        <a:spAutoFit/>
      </a:bodyPr>
      <a:lstStyle>
        <a:defPPr marL="0" marR="0" indent="0" algn="ctr"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92278F"/>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ctr">
        <a:spAutoFit/>
      </a:bodyPr>
      <a:lstStyle>
        <a:defPPr marL="0" marR="0" indent="0" algn="ctr"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
  <TotalTime>1339</TotalTime>
  <Words>981</Words>
  <Application>Microsoft Office PowerPoint</Application>
  <PresentationFormat>Custom</PresentationFormat>
  <Paragraphs>257</Paragraphs>
  <Slides>28</Slides>
  <Notes>0</Notes>
  <HiddenSlides>1</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Ion</vt:lpstr>
      <vt:lpstr>Recurrent Pregnancy Loss The case for a Dedicated Specialist Clinic. </vt:lpstr>
      <vt:lpstr>THE CHALLENGES</vt:lpstr>
      <vt:lpstr>DEFINITION OF RECURRENT MISCARRIAGE</vt:lpstr>
      <vt:lpstr>MISCARRIAGE  STATS</vt:lpstr>
      <vt:lpstr>The background risk of miscarriage is 20%.  Warburton D &amp; Fraser FC (1964) Spontaneous abortion risks in man: data form reproductive histories collected in a medical genetics unit. Human Genet 16, 1-25 </vt:lpstr>
      <vt:lpstr>MORE ON STATS</vt:lpstr>
      <vt:lpstr> WHEN TO INVESTIGATE?</vt:lpstr>
      <vt:lpstr>Slide 8</vt:lpstr>
      <vt:lpstr> RISK FACTORS</vt:lpstr>
      <vt:lpstr>GENETIC CONSIDERATIONS</vt:lpstr>
      <vt:lpstr>GENETICS OF RPL</vt:lpstr>
      <vt:lpstr>THE PLAYERS</vt:lpstr>
      <vt:lpstr>THE CLINIC</vt:lpstr>
      <vt:lpstr>A RETROSPECTIVE OBSERVATIONAL STUDY</vt:lpstr>
      <vt:lpstr>METHODOLOGY</vt:lpstr>
      <vt:lpstr>THE INVESTIGATION PROTOCOL</vt:lpstr>
      <vt:lpstr>THE INVESTIGATION PROTOCOL</vt:lpstr>
      <vt:lpstr>THE INVESTIGATION PROTOCOL</vt:lpstr>
      <vt:lpstr>INVESTIGATION PROTOCOL</vt:lpstr>
      <vt:lpstr>THE INVESTIGATION PROTOCOL</vt:lpstr>
      <vt:lpstr>THE TREATMENT PROTOCOLS</vt:lpstr>
      <vt:lpstr>SUPPORTIVE CARE</vt:lpstr>
      <vt:lpstr>Slide 23</vt:lpstr>
      <vt:lpstr>RESULTS</vt:lpstr>
      <vt:lpstr>Slide 25</vt:lpstr>
      <vt:lpstr>Slide 26</vt:lpstr>
      <vt:lpstr>Slide 27</vt:lpstr>
      <vt:lpstr>CONCLUSIONS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 Borg</dc:creator>
  <cp:lastModifiedBy>Mark Formosa</cp:lastModifiedBy>
  <cp:revision>121</cp:revision>
  <dcterms:modified xsi:type="dcterms:W3CDTF">2017-05-15T09:15:10Z</dcterms:modified>
</cp:coreProperties>
</file>