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8" r:id="rId2"/>
    <p:sldId id="393" r:id="rId3"/>
    <p:sldId id="480" r:id="rId4"/>
    <p:sldId id="504" r:id="rId5"/>
    <p:sldId id="503" r:id="rId6"/>
    <p:sldId id="505" r:id="rId7"/>
    <p:sldId id="499" r:id="rId8"/>
    <p:sldId id="501" r:id="rId9"/>
    <p:sldId id="511" r:id="rId10"/>
    <p:sldId id="510" r:id="rId11"/>
    <p:sldId id="509" r:id="rId12"/>
    <p:sldId id="507" r:id="rId13"/>
    <p:sldId id="502" r:id="rId14"/>
    <p:sldId id="513" r:id="rId15"/>
    <p:sldId id="515" r:id="rId16"/>
    <p:sldId id="514" r:id="rId17"/>
    <p:sldId id="520" r:id="rId18"/>
    <p:sldId id="522" r:id="rId19"/>
    <p:sldId id="528" r:id="rId20"/>
    <p:sldId id="529" r:id="rId21"/>
    <p:sldId id="521" r:id="rId22"/>
    <p:sldId id="493" r:id="rId23"/>
    <p:sldId id="586" r:id="rId24"/>
    <p:sldId id="525" r:id="rId25"/>
    <p:sldId id="526" r:id="rId26"/>
    <p:sldId id="527" r:id="rId27"/>
    <p:sldId id="565" r:id="rId28"/>
    <p:sldId id="568" r:id="rId29"/>
    <p:sldId id="566" r:id="rId30"/>
    <p:sldId id="567" r:id="rId31"/>
    <p:sldId id="418" r:id="rId32"/>
    <p:sldId id="419" r:id="rId33"/>
    <p:sldId id="423" r:id="rId34"/>
    <p:sldId id="570" r:id="rId35"/>
    <p:sldId id="335" r:id="rId36"/>
    <p:sldId id="325" r:id="rId37"/>
    <p:sldId id="336" r:id="rId38"/>
    <p:sldId id="585" r:id="rId39"/>
    <p:sldId id="571" r:id="rId40"/>
    <p:sldId id="341" r:id="rId41"/>
    <p:sldId id="324" r:id="rId42"/>
    <p:sldId id="340" r:id="rId43"/>
    <p:sldId id="329" r:id="rId44"/>
    <p:sldId id="344" r:id="rId45"/>
    <p:sldId id="311" r:id="rId46"/>
    <p:sldId id="313" r:id="rId47"/>
    <p:sldId id="315" r:id="rId48"/>
    <p:sldId id="389" r:id="rId49"/>
    <p:sldId id="316" r:id="rId50"/>
    <p:sldId id="390" r:id="rId51"/>
    <p:sldId id="345" r:id="rId52"/>
    <p:sldId id="351" r:id="rId53"/>
    <p:sldId id="391" r:id="rId54"/>
    <p:sldId id="372" r:id="rId55"/>
    <p:sldId id="374" r:id="rId56"/>
    <p:sldId id="376" r:id="rId57"/>
    <p:sldId id="575" r:id="rId58"/>
    <p:sldId id="497" r:id="rId59"/>
    <p:sldId id="27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5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0992517533582323"/>
          <c:y val="0.11026878015162025"/>
          <c:w val="0.66917969827129631"/>
          <c:h val="0.672062230431267"/>
        </c:manualLayout>
      </c:layout>
      <c:barChart>
        <c:barDir val="col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UPA 5 mg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Feuil1!$B$1:$E$1</c:f>
              <c:strCache>
                <c:ptCount val="4"/>
                <c:pt idx="0">
                  <c:v>First menses after screening</c:v>
                </c:pt>
                <c:pt idx="1">
                  <c:v>First menses after course 1</c:v>
                </c:pt>
                <c:pt idx="2">
                  <c:v>First menses after course 2</c:v>
                </c:pt>
                <c:pt idx="3">
                  <c:v>First menses after course 4</c:v>
                </c:pt>
              </c:strCache>
            </c:strRef>
          </c:cat>
          <c:val>
            <c:numRef>
              <c:f>Feuil1!$B$2:$E$2</c:f>
              <c:numCache>
                <c:formatCode>0.0</c:formatCode>
                <c:ptCount val="4"/>
                <c:pt idx="0">
                  <c:v>224</c:v>
                </c:pt>
                <c:pt idx="1">
                  <c:v>122.5</c:v>
                </c:pt>
                <c:pt idx="2">
                  <c:v>92</c:v>
                </c:pt>
                <c:pt idx="3">
                  <c:v>77.5</c:v>
                </c:pt>
              </c:numCache>
            </c:numRef>
          </c:val>
        </c:ser>
        <c:dLbls>
          <c:showVal val="1"/>
        </c:dLbls>
        <c:gapWidth val="100"/>
        <c:overlap val="-20"/>
        <c:axId val="130275968"/>
        <c:axId val="134979968"/>
      </c:barChart>
      <c:catAx>
        <c:axId val="130275968"/>
        <c:scaling>
          <c:orientation val="minMax"/>
        </c:scaling>
        <c:axPos val="b"/>
        <c:numFmt formatCode="General" sourceLinked="0"/>
        <c:tickLblPos val="nextTo"/>
        <c:spPr>
          <a:ln w="19050">
            <a:solidFill>
              <a:srgbClr val="868686"/>
            </a:solidFill>
          </a:ln>
        </c:spPr>
        <c:txPr>
          <a:bodyPr/>
          <a:lstStyle/>
          <a:p>
            <a:pPr>
              <a:defRPr lang="en-US"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134979968"/>
        <c:crosses val="autoZero"/>
        <c:auto val="1"/>
        <c:lblAlgn val="ctr"/>
        <c:lblOffset val="100"/>
      </c:catAx>
      <c:valAx>
        <c:axId val="134979968"/>
        <c:scaling>
          <c:orientation val="minMax"/>
        </c:scaling>
        <c:axPos val="l"/>
        <c:minorGridlines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</c:minorGridlines>
        <c:numFmt formatCode="#,##0" sourceLinked="0"/>
        <c:tickLblPos val="nextTo"/>
        <c:spPr>
          <a:solidFill>
            <a:schemeClr val="bg1"/>
          </a:solidFill>
          <a:ln w="19050">
            <a:solidFill>
              <a:srgbClr val="868686"/>
            </a:solidFill>
          </a:ln>
        </c:spPr>
        <c:txPr>
          <a:bodyPr/>
          <a:lstStyle/>
          <a:p>
            <a:pPr>
              <a:defRPr lang="en-US" sz="1200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130275968"/>
        <c:crosses val="autoZero"/>
        <c:crossBetween val="between"/>
        <c:majorUnit val="20"/>
        <c:minorUnit val="20"/>
      </c:valAx>
      <c:spPr>
        <a:gradFill>
          <a:gsLst>
            <a:gs pos="0">
              <a:srgbClr val="E6F7E6"/>
            </a:gs>
            <a:gs pos="100000">
              <a:schemeClr val="bg1">
                <a:lumMod val="10000"/>
                <a:lumOff val="90000"/>
              </a:schemeClr>
            </a:gs>
          </a:gsLst>
          <a:lin ang="0" scaled="1"/>
        </a:gra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6.5991846966063888E-2"/>
          <c:y val="0.11938893684413585"/>
          <c:w val="0.79391980788543703"/>
          <c:h val="0.672062230431267"/>
        </c:manualLayout>
      </c:layout>
      <c:barChart>
        <c:barDir val="col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UPA 5 mg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en-US" sz="11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Feuil1!$B$1:$F$1</c:f>
              <c:strCache>
                <c:ptCount val="5"/>
                <c:pt idx="0">
                  <c:v>After Treatment course 1*</c:v>
                </c:pt>
                <c:pt idx="1">
                  <c:v>After Treatment course 2*</c:v>
                </c:pt>
                <c:pt idx="2">
                  <c:v>After Treatment course 3* </c:v>
                </c:pt>
                <c:pt idx="3">
                  <c:v>After Treatment course 4* </c:v>
                </c:pt>
                <c:pt idx="4">
                  <c:v>Follow Up </c:v>
                </c:pt>
              </c:strCache>
            </c:strRef>
          </c:cat>
          <c:val>
            <c:numRef>
              <c:f>Feuil1!$B$2:$F$2</c:f>
              <c:numCache>
                <c:formatCode>General</c:formatCode>
                <c:ptCount val="5"/>
                <c:pt idx="0" formatCode="0.0">
                  <c:v>62.3</c:v>
                </c:pt>
                <c:pt idx="1">
                  <c:v>74.099999999999994</c:v>
                </c:pt>
                <c:pt idx="2">
                  <c:v>75.099999999999994</c:v>
                </c:pt>
                <c:pt idx="3">
                  <c:v>78.099999999999994</c:v>
                </c:pt>
                <c:pt idx="4">
                  <c:v>76.599999999999994</c:v>
                </c:pt>
              </c:numCache>
            </c:numRef>
          </c:val>
        </c:ser>
        <c:dLbls>
          <c:showVal val="1"/>
        </c:dLbls>
        <c:gapWidth val="100"/>
        <c:overlap val="-20"/>
        <c:axId val="106978688"/>
        <c:axId val="135332224"/>
      </c:barChart>
      <c:catAx>
        <c:axId val="106978688"/>
        <c:scaling>
          <c:orientation val="minMax"/>
        </c:scaling>
        <c:axPos val="b"/>
        <c:numFmt formatCode="General" sourceLinked="0"/>
        <c:tickLblPos val="nextTo"/>
        <c:spPr>
          <a:ln w="19050">
            <a:solidFill>
              <a:srgbClr val="868686"/>
            </a:solidFill>
          </a:ln>
        </c:spPr>
        <c:txPr>
          <a:bodyPr/>
          <a:lstStyle/>
          <a:p>
            <a:pPr>
              <a:defRPr lang="en-US" sz="1200" b="1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135332224"/>
        <c:crosses val="autoZero"/>
        <c:auto val="1"/>
        <c:lblAlgn val="ctr"/>
        <c:lblOffset val="100"/>
      </c:catAx>
      <c:valAx>
        <c:axId val="135332224"/>
        <c:scaling>
          <c:orientation val="minMax"/>
          <c:max val="100"/>
          <c:min val="0"/>
        </c:scaling>
        <c:axPos val="l"/>
        <c:minorGridlines>
          <c:spPr>
            <a:ln>
              <a:solidFill>
                <a:srgbClr val="CDDBCD"/>
              </a:solidFill>
            </a:ln>
          </c:spPr>
        </c:minorGridlines>
        <c:numFmt formatCode="#,##0" sourceLinked="0"/>
        <c:majorTickMark val="cross"/>
        <c:tickLblPos val="nextTo"/>
        <c:spPr>
          <a:solidFill>
            <a:schemeClr val="bg1"/>
          </a:solidFill>
          <a:ln w="19050">
            <a:solidFill>
              <a:srgbClr val="868686"/>
            </a:solidFill>
          </a:ln>
        </c:spPr>
        <c:txPr>
          <a:bodyPr/>
          <a:lstStyle/>
          <a:p>
            <a:pPr>
              <a:defRPr lang="en-US" sz="1200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106978688"/>
        <c:crosses val="autoZero"/>
        <c:crossBetween val="between"/>
        <c:majorUnit val="20"/>
        <c:minorUnit val="10"/>
      </c:valAx>
      <c:spPr>
        <a:gradFill>
          <a:gsLst>
            <a:gs pos="0">
              <a:srgbClr val="E6F7E6"/>
            </a:gs>
            <a:gs pos="100000">
              <a:sysClr val="window" lastClr="FFFFFF">
                <a:lumMod val="10000"/>
                <a:lumOff val="90000"/>
              </a:sysClr>
            </a:gs>
          </a:gsLst>
          <a:lin ang="0" scaled="1"/>
        </a:gradFill>
        <a:ln>
          <a:noFill/>
        </a:ln>
      </c:spPr>
    </c:plotArea>
    <c:legend>
      <c:legendPos val="r"/>
      <c:layout>
        <c:manualLayout>
          <c:xMode val="edge"/>
          <c:yMode val="edge"/>
          <c:x val="0.84756120777819632"/>
          <c:y val="5.9896981596196447E-3"/>
          <c:w val="0.14473878545550042"/>
          <c:h val="0.13062434859459199"/>
        </c:manualLayout>
      </c:layout>
      <c:txPr>
        <a:bodyPr/>
        <a:lstStyle/>
        <a:p>
          <a:pPr>
            <a:defRPr lang="en-US" sz="1000" b="1">
              <a:solidFill>
                <a:schemeClr val="accent6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0.64572</cdr:x>
      <cdr:y>0.90848</cdr:y>
    </cdr:from>
    <cdr:to>
      <cdr:x>0.72888</cdr:x>
      <cdr:y>0.96266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5065" y="3795169"/>
          <a:ext cx="685799" cy="226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 fontAlgn="base">
            <a:lnSpc>
              <a:spcPct val="150000"/>
            </a:lnSpc>
            <a:spcBef>
              <a:spcPct val="0"/>
            </a:spcBef>
            <a:spcAft>
              <a:spcPct val="0"/>
            </a:spcAft>
          </a:pPr>
          <a:r>
            <a:rPr lang="fr-FR" kern="1200" dirty="0">
              <a:solidFill>
                <a:srgbClr val="2D8C2D"/>
              </a:solidFill>
            </a:rPr>
            <a:t>N=148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8C4C5-FF53-4038-9682-955EBD1020FA}" type="datetimeFigureOut">
              <a:rPr lang="en-GB" smtClean="0"/>
              <a:pPr/>
              <a:t>20/05/2017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28EEB-47FC-43D2-BED2-4B8FA146CD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2AD44-9CCE-4973-9C49-98FCA1A3AE75}" type="slidenum">
              <a:rPr lang="en-GB"/>
              <a:pPr/>
              <a:t>2</a:t>
            </a:fld>
            <a:endParaRPr lang="en-GB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370D4-4117-4C12-AAE1-C18DA47C58C5}" type="slidenum">
              <a:rPr lang="en-GB"/>
              <a:pPr/>
              <a:t>18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8ED7E-CE2F-430F-80CD-7D07C2028907}" type="slidenum">
              <a:rPr lang="en-GB"/>
              <a:pPr/>
              <a:t>19</a:t>
            </a:fld>
            <a:endParaRPr lang="en-GB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CFF81-B525-4381-9124-A732DAF69310}" type="slidenum">
              <a:rPr lang="en-GB"/>
              <a:pPr/>
              <a:t>20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 CSR Table 34 – 14.2.33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strength of the first menstrual bleed after treatment courses 1, 2 and 4 was markedly and progressively reduced as compared to study start and comparable between the two PGL4001 groups</a:t>
            </a:r>
          </a:p>
          <a:p>
            <a:endParaRPr lang="fr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comparable to PEARL III extension</a:t>
            </a:r>
          </a:p>
          <a:p>
            <a:endParaRPr lang="fr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F2511-C937-4125-BD82-ACF284B5D552}" type="slidenum">
              <a:rPr lang="en-GB" smtClean="0">
                <a:solidFill>
                  <a:prstClr val="black"/>
                </a:solidFill>
              </a:rPr>
              <a:pPr/>
              <a:t>54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93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FC5D2-CF85-4BFE-9371-78646CE9F034}" type="slidenum">
              <a:rPr lang="en-GB" smtClean="0">
                <a:solidFill>
                  <a:prstClr val="black"/>
                </a:solidFill>
              </a:rPr>
              <a:pPr/>
              <a:t>55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5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796" y="620688"/>
            <a:ext cx="7772400" cy="1470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1" i="0" smtClean="0"/>
            </a:lvl1pPr>
          </a:lstStyle>
          <a:p>
            <a:r>
              <a:rPr lang="en-GB" dirty="0" smtClean="0"/>
              <a:t>European Board and College of Obstetrics and Gynaecology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348880"/>
            <a:ext cx="8568952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Masterclass</a:t>
            </a:r>
            <a:r>
              <a:rPr lang="en-US" dirty="0" smtClean="0"/>
              <a:t> adaptation of </a:t>
            </a:r>
          </a:p>
          <a:p>
            <a:r>
              <a:rPr lang="en-US" dirty="0" smtClean="0"/>
              <a:t>Evidence Based Guidelines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9F6C-6A3A-4176-88B3-7FA546DDB155}" type="datetime1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7588-9829-4371-AEAA-4BBFAF0568F2}" type="datetime1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D42-FC89-455C-83DA-12C7D247644F}" type="datetime1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8CF5-0005-4A5D-BA92-048C870D1D8B}" type="datetime1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888432" cy="365125"/>
          </a:xfrm>
        </p:spPr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0886-CE13-40C8-A641-3C67104659F5}" type="datetime1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8101-AE37-4047-89D2-F7F179B7FAF6}" type="datetime1">
              <a:rPr lang="en-GB" smtClean="0"/>
              <a:t>20/05/2017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A70-60DC-4B30-824B-4AC15330BD2D}" type="datetime1">
              <a:rPr lang="en-GB" smtClean="0"/>
              <a:t>20/05/2017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5BC0-2113-43D7-AA9E-E6BEF67DF6AE}" type="datetime1">
              <a:rPr lang="en-GB" smtClean="0"/>
              <a:t>20/05/2017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F06D-E3BB-4ADC-A9A3-F3D913DF36F3}" type="datetime1">
              <a:rPr lang="en-GB" smtClean="0"/>
              <a:t>20/05/2017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3D28-04B3-42A5-81F3-1FC76BE7F0AF}" type="datetime1">
              <a:rPr lang="en-GB" smtClean="0"/>
              <a:t>20/05/2017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bcog_logo_fullrouded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15616" y="548680"/>
            <a:ext cx="6774163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770B-8566-4F27-A176-251AFC964D1A}" type="datetime1">
              <a:rPr lang="en-GB" smtClean="0"/>
              <a:t>20/05/2017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18ED-085E-4E90-B5C6-D1AFBB0AB1F8}" type="datetime1">
              <a:rPr lang="en-GB" smtClean="0"/>
              <a:t>20/05/2017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46921-5C7A-433E-9D50-921588B6386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Ebcog_logo_fullroud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210175"/>
            <a:ext cx="2066925" cy="1647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620688"/>
            <a:ext cx="7772400" cy="1470025"/>
          </a:xfrm>
        </p:spPr>
        <p:txBody>
          <a:bodyPr/>
          <a:lstStyle/>
          <a:p>
            <a:r>
              <a:rPr lang="en-GB" dirty="0"/>
              <a:t>European Board and College </a:t>
            </a:r>
            <a:r>
              <a:rPr lang="en-GB" dirty="0" smtClean="0"/>
              <a:t>of </a:t>
            </a:r>
            <a:r>
              <a:rPr lang="en-GB" dirty="0"/>
              <a:t>Obstetrics and Gynaecology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568952" cy="17526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Management Options for Heavy Menstrual Bleeding: Alternatives to Hysterectomy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000504"/>
            <a:ext cx="68204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Tahir Mahmood CBE, </a:t>
            </a:r>
          </a:p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MD, MBA,FRCPI,FACOG, FRCPE, FRCOG</a:t>
            </a:r>
          </a:p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President EBCOG</a:t>
            </a:r>
          </a:p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21</a:t>
            </a:r>
            <a:r>
              <a:rPr lang="en-GB" sz="2000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May 2017 </a:t>
            </a:r>
          </a:p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EU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5229200"/>
            <a:ext cx="1512168" cy="151216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3888432" cy="365125"/>
          </a:xfrm>
        </p:spPr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FIGO-AUB Classification </a:t>
            </a:r>
            <a:r>
              <a:rPr lang="en-GB" sz="4000" dirty="0" smtClean="0">
                <a:solidFill>
                  <a:srgbClr val="FF0000"/>
                </a:solidFill>
              </a:rPr>
              <a:t>(PALM-</a:t>
            </a:r>
            <a:r>
              <a:rPr lang="en-GB" sz="4000" dirty="0" smtClean="0"/>
              <a:t>C</a:t>
            </a:r>
            <a:r>
              <a:rPr lang="en-GB" sz="4000" dirty="0" smtClean="0">
                <a:solidFill>
                  <a:srgbClr val="FF0000"/>
                </a:solidFill>
              </a:rPr>
              <a:t>OEIN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Coagulopathy:</a:t>
            </a:r>
          </a:p>
          <a:p>
            <a:endParaRPr lang="en-GB" dirty="0" smtClean="0"/>
          </a:p>
          <a:p>
            <a:r>
              <a:rPr lang="en-GB" dirty="0" smtClean="0"/>
              <a:t>Effects up to 13% of women presenting with HMB</a:t>
            </a:r>
          </a:p>
          <a:p>
            <a:r>
              <a:rPr lang="en-GB" dirty="0" smtClean="0"/>
              <a:t>Commonly- Von </a:t>
            </a:r>
            <a:r>
              <a:rPr lang="en-GB" dirty="0" err="1" smtClean="0"/>
              <a:t>Willebrand</a:t>
            </a:r>
            <a:r>
              <a:rPr lang="en-GB" dirty="0" smtClean="0"/>
              <a:t> Disease</a:t>
            </a:r>
          </a:p>
          <a:p>
            <a:r>
              <a:rPr lang="en-GB" dirty="0" smtClean="0"/>
              <a:t>Other systemic disorders of haemostasis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Structured History for Coagulopathy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2151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FIGO-AUB Classification </a:t>
            </a:r>
            <a:r>
              <a:rPr lang="en-GB" sz="4000" dirty="0" smtClean="0">
                <a:solidFill>
                  <a:srgbClr val="FF0000"/>
                </a:solidFill>
              </a:rPr>
              <a:t>(PALM-C</a:t>
            </a:r>
            <a:r>
              <a:rPr lang="en-GB" sz="4000" dirty="0" smtClean="0"/>
              <a:t>O</a:t>
            </a:r>
            <a:r>
              <a:rPr lang="en-GB" sz="4000" dirty="0" smtClean="0">
                <a:solidFill>
                  <a:srgbClr val="FF0000"/>
                </a:solidFill>
              </a:rPr>
              <a:t>EIN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Ovulatory Dysfunction:</a:t>
            </a:r>
          </a:p>
          <a:p>
            <a:r>
              <a:rPr lang="en-GB" sz="2800" dirty="0" smtClean="0"/>
              <a:t>Due to unopposed oestrogen effects- thus causing increased proliferation and thickening of endometrium</a:t>
            </a:r>
          </a:p>
          <a:p>
            <a:r>
              <a:rPr lang="en-GB" sz="2800" dirty="0" smtClean="0"/>
              <a:t>Causes include: obesity, stress, anorexia OR/AND- PCO, Hyperprolactinaemia, Hypothyroidism, dopaminergic drugs etc.  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FIGO-AUB Classification </a:t>
            </a:r>
            <a:r>
              <a:rPr lang="en-GB" sz="3600" dirty="0" smtClean="0">
                <a:solidFill>
                  <a:srgbClr val="FF0000"/>
                </a:solidFill>
              </a:rPr>
              <a:t>(PALM-CO</a:t>
            </a:r>
            <a:r>
              <a:rPr lang="en-GB" sz="3600" dirty="0" smtClean="0"/>
              <a:t>E</a:t>
            </a:r>
            <a:r>
              <a:rPr lang="en-GB" sz="3600" dirty="0" smtClean="0">
                <a:solidFill>
                  <a:srgbClr val="FF0000"/>
                </a:solidFill>
              </a:rPr>
              <a:t>IN)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500" dirty="0" smtClean="0">
                <a:solidFill>
                  <a:srgbClr val="FF0000"/>
                </a:solidFill>
              </a:rPr>
              <a:t>Endometrial Dysfunction:</a:t>
            </a:r>
          </a:p>
          <a:p>
            <a:r>
              <a:rPr lang="en-GB" sz="2800" dirty="0" smtClean="0"/>
              <a:t>Localised causes- mainly as IMB</a:t>
            </a:r>
          </a:p>
          <a:p>
            <a:r>
              <a:rPr lang="en-GB" sz="2800" dirty="0" smtClean="0"/>
              <a:t>Mainly due to loss of local control of haemostasis-blood clots break easily</a:t>
            </a:r>
          </a:p>
          <a:p>
            <a:r>
              <a:rPr lang="en-GB" sz="2800" dirty="0" smtClean="0"/>
              <a:t>Impaired vasoconstriction-increased levels of PGI2 and PGI2 receptors</a:t>
            </a:r>
          </a:p>
          <a:p>
            <a:r>
              <a:rPr lang="en-GB" sz="2800" dirty="0" smtClean="0"/>
              <a:t>And enhanced fibrinolysis-by increased endometrial levels of Tissue Plasminogen Activator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Genetics: EBAF/LEFTY-A gene is located at chromosome -1 and is expressed  transiently during menstruation.  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FIGO-AUB Classification </a:t>
            </a:r>
            <a:r>
              <a:rPr lang="en-GB" sz="3600" dirty="0" smtClean="0">
                <a:solidFill>
                  <a:srgbClr val="FF0000"/>
                </a:solidFill>
              </a:rPr>
              <a:t>(PALM-COE</a:t>
            </a:r>
            <a:r>
              <a:rPr lang="en-GB" sz="3600" dirty="0" smtClean="0"/>
              <a:t>I</a:t>
            </a:r>
            <a:r>
              <a:rPr lang="en-GB" sz="3600" dirty="0" smtClean="0">
                <a:solidFill>
                  <a:srgbClr val="FF0000"/>
                </a:solidFill>
              </a:rPr>
              <a:t>N)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Iatrogenic-unscheduled endometrial shedding:</a:t>
            </a:r>
          </a:p>
          <a:p>
            <a:r>
              <a:rPr lang="en-GB" dirty="0" smtClean="0"/>
              <a:t>Continuous oestrogen-progesterone therapy</a:t>
            </a:r>
          </a:p>
          <a:p>
            <a:r>
              <a:rPr lang="en-GB" dirty="0" smtClean="0"/>
              <a:t>GnRH agonists</a:t>
            </a:r>
          </a:p>
          <a:p>
            <a:r>
              <a:rPr lang="en-GB" dirty="0" smtClean="0"/>
              <a:t>Aromatase inhibitors,</a:t>
            </a:r>
          </a:p>
          <a:p>
            <a:r>
              <a:rPr lang="en-GB" dirty="0" smtClean="0"/>
              <a:t>Tamoxifen</a:t>
            </a:r>
          </a:p>
          <a:p>
            <a:r>
              <a:rPr lang="en-GB" dirty="0" smtClean="0"/>
              <a:t>Intra uterine device especially copper</a:t>
            </a:r>
          </a:p>
          <a:p>
            <a:r>
              <a:rPr lang="en-GB" dirty="0" smtClean="0"/>
              <a:t>Selective oestrogen receptor modulators (SERMs), and Selective Progesterone receptor modulators (SPRMs) like Esmya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87475"/>
            <a:ext cx="5486400" cy="3841750"/>
          </a:xfrm>
          <a:prstGeom prst="rect">
            <a:avLst/>
          </a:prstGeom>
          <a:noFill/>
        </p:spPr>
      </p:pic>
      <p:pic>
        <p:nvPicPr>
          <p:cNvPr id="172035" name="Picture 3" descr="TAM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02075"/>
            <a:ext cx="3048000" cy="2955925"/>
          </a:xfrm>
          <a:prstGeom prst="rect">
            <a:avLst/>
          </a:prstGeom>
          <a:noFill/>
        </p:spPr>
      </p:pic>
      <p:pic>
        <p:nvPicPr>
          <p:cNvPr id="172036" name="Picture 4" descr="TAMSCO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82675"/>
            <a:ext cx="3124200" cy="28797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05256"/>
          </a:xfrm>
        </p:spPr>
        <p:txBody>
          <a:bodyPr/>
          <a:lstStyle/>
          <a:p>
            <a:r>
              <a:rPr lang="en-US" dirty="0" smtClean="0"/>
              <a:t>Endometrium and Tamoxifen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4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FIGO-AUB Classification </a:t>
            </a:r>
            <a:r>
              <a:rPr lang="en-GB" sz="3600" dirty="0" smtClean="0">
                <a:solidFill>
                  <a:srgbClr val="FF0000"/>
                </a:solidFill>
              </a:rPr>
              <a:t>(PALM-COEI</a:t>
            </a:r>
            <a:r>
              <a:rPr lang="en-GB" sz="3600" dirty="0" smtClean="0"/>
              <a:t>N</a:t>
            </a:r>
            <a:r>
              <a:rPr lang="en-GB" sz="3600" dirty="0" smtClean="0">
                <a:solidFill>
                  <a:srgbClr val="FF0000"/>
                </a:solidFill>
              </a:rPr>
              <a:t>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Not otherwise Classified</a:t>
            </a:r>
          </a:p>
          <a:p>
            <a:r>
              <a:rPr lang="en-GB" dirty="0" err="1" smtClean="0"/>
              <a:t>Arterio</a:t>
            </a:r>
            <a:r>
              <a:rPr lang="en-GB" dirty="0" smtClean="0"/>
              <a:t>-venous malformations</a:t>
            </a:r>
          </a:p>
          <a:p>
            <a:r>
              <a:rPr lang="en-GB" dirty="0" smtClean="0"/>
              <a:t>Endometrial pseudo-aneurysm</a:t>
            </a:r>
          </a:p>
          <a:p>
            <a:r>
              <a:rPr lang="en-GB" dirty="0" smtClean="0"/>
              <a:t>Myometrial hypertrophy</a:t>
            </a:r>
          </a:p>
          <a:p>
            <a:r>
              <a:rPr lang="en-GB" dirty="0" smtClean="0"/>
              <a:t>Chronic endometritis ( sometimes seen with Intra- uterine devices)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</a:rPr>
              <a:t>Clinical Management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group problems?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55650" y="3573463"/>
            <a:ext cx="3529013" cy="2303462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NON </a:t>
            </a: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STRUCTURAL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787900" y="3573463"/>
            <a:ext cx="3529013" cy="23034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STRUCTURAL</a:t>
            </a:r>
          </a:p>
        </p:txBody>
      </p:sp>
      <p:sp>
        <p:nvSpPr>
          <p:cNvPr id="7173" name="Text Box 25"/>
          <p:cNvSpPr txBox="1">
            <a:spLocks noChangeArrowheads="1"/>
          </p:cNvSpPr>
          <p:nvPr/>
        </p:nvSpPr>
        <p:spPr bwMode="auto">
          <a:xfrm>
            <a:off x="3492500" y="2060575"/>
            <a:ext cx="2151063" cy="7715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N.I.C.E.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 animBg="1" autoUpdateAnimBg="0"/>
      <p:bldP spid="1025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 Structural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Physiological</a:t>
            </a:r>
          </a:p>
          <a:p>
            <a:pPr eaLnBrk="1" hangingPunct="1"/>
            <a:r>
              <a:rPr lang="en-US" smtClean="0"/>
              <a:t>Medication</a:t>
            </a:r>
          </a:p>
          <a:p>
            <a:pPr eaLnBrk="1" hangingPunct="1"/>
            <a:r>
              <a:rPr lang="en-US" smtClean="0"/>
              <a:t>Psychological?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42988" y="4529138"/>
            <a:ext cx="7345362" cy="711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chemeClr val="bg1"/>
                </a:solidFill>
              </a:rPr>
              <a:t>Pharmacological Approach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FIGO Abnormal Uterine Bleeding classification with Heavy Menstrual Bleeding as a sub group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-</a:t>
            </a:r>
            <a:r>
              <a:rPr lang="en-US" sz="3000" dirty="0" smtClean="0"/>
              <a:t>Affects 14-25% women of reproductive age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-	“Excessive menstrual blood loss interfering with the woman's physical, emotional, social and material quality of life, and which occurs alone or in combination with other symptoms” (NICE, 2016)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-Significant  economic cost to both family and the health service</a:t>
            </a:r>
          </a:p>
          <a:p>
            <a:pPr eaLnBrk="1" hangingPunct="1">
              <a:buFontTx/>
              <a:buNone/>
            </a:pPr>
            <a:r>
              <a:rPr lang="en-US" sz="3000" dirty="0" smtClean="0"/>
              <a:t>-Financial cost of &gt;$2K per patient per annum due to work absence (Frick et al, 2009-USA)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they mean?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763713" y="1412875"/>
            <a:ext cx="431800" cy="13684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3419475" y="1484313"/>
            <a:ext cx="0" cy="2160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940425" y="1412875"/>
            <a:ext cx="287338" cy="1582738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971550" y="2997200"/>
            <a:ext cx="12334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/>
              <a:t>1st line</a:t>
            </a:r>
          </a:p>
          <a:p>
            <a:r>
              <a:rPr lang="en-US" sz="1400" b="1" dirty="0" smtClean="0"/>
              <a:t>Levonogestrel releasing-IUS</a:t>
            </a:r>
            <a:endParaRPr lang="en-US" sz="1400" b="1" dirty="0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771775" y="3716338"/>
            <a:ext cx="2573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2nd line</a:t>
            </a:r>
          </a:p>
          <a:p>
            <a:r>
              <a:rPr lang="en-US" sz="2400" b="1"/>
              <a:t>Tranexamic acid</a:t>
            </a:r>
          </a:p>
          <a:p>
            <a:r>
              <a:rPr lang="en-US" sz="2400" b="1"/>
              <a:t>NSIAD</a:t>
            </a:r>
          </a:p>
          <a:p>
            <a:r>
              <a:rPr lang="en-US" sz="2400" b="1"/>
              <a:t>COC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508625" y="2997200"/>
            <a:ext cx="33670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3rd line</a:t>
            </a:r>
          </a:p>
          <a:p>
            <a:r>
              <a:rPr lang="en-US" sz="2400" b="1"/>
              <a:t>Oral progesterone </a:t>
            </a:r>
          </a:p>
          <a:p>
            <a:r>
              <a:rPr lang="en-US" sz="2400" b="1"/>
              <a:t>(Northisterone)</a:t>
            </a:r>
          </a:p>
          <a:p>
            <a:r>
              <a:rPr lang="en-US" sz="2400" b="1"/>
              <a:t>Injected progesterone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339975" y="5734050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/>
              <a:t>Others</a:t>
            </a:r>
            <a:r>
              <a:rPr lang="en-US" sz="2400" b="1"/>
              <a:t> – GnRH Analogues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  <p:bldP spid="15371" grpId="0" autoUpdateAnimBg="0"/>
      <p:bldP spid="15372" grpId="0" autoUpdateAnimBg="0"/>
      <p:bldP spid="15373" grpId="0" autoUpdateAnimBg="0"/>
      <p:bldP spid="1537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785786" y="228600"/>
            <a:ext cx="7100914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BF53"/>
                </a:solidFill>
              </a:rPr>
              <a:t/>
            </a:r>
            <a:br>
              <a:rPr lang="en-US" sz="3600" b="1" dirty="0">
                <a:solidFill>
                  <a:srgbClr val="FFBF53"/>
                </a:solidFill>
              </a:rPr>
            </a:br>
            <a:r>
              <a:rPr lang="en-US" sz="3000" b="1" dirty="0">
                <a:solidFill>
                  <a:srgbClr val="FF0000"/>
                </a:solidFill>
              </a:rPr>
              <a:t>Plasminogen </a:t>
            </a:r>
            <a:r>
              <a:rPr lang="en-US" sz="3000" b="1" dirty="0" smtClean="0">
                <a:solidFill>
                  <a:srgbClr val="FF0000"/>
                </a:solidFill>
              </a:rPr>
              <a:t>Activator </a:t>
            </a:r>
            <a:r>
              <a:rPr lang="en-US" sz="3000" b="1" dirty="0">
                <a:solidFill>
                  <a:srgbClr val="FF0000"/>
                </a:solidFill>
              </a:rPr>
              <a:t>(PA) and </a:t>
            </a:r>
            <a:r>
              <a:rPr lang="en-US" sz="3000" b="1" dirty="0" smtClean="0">
                <a:solidFill>
                  <a:srgbClr val="FF0000"/>
                </a:solidFill>
              </a:rPr>
              <a:t>Tranexamic Acid</a:t>
            </a:r>
            <a:r>
              <a:rPr lang="en-US" sz="3000" b="1" dirty="0">
                <a:solidFill>
                  <a:srgbClr val="FFFFFF"/>
                </a:solidFill>
              </a:rPr>
              <a:t/>
            </a:r>
            <a:br>
              <a:rPr lang="en-US" sz="30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Local Hemostasis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BF53"/>
              </a:buClr>
            </a:pPr>
            <a:r>
              <a:rPr lang="en-US" sz="2800" dirty="0"/>
              <a:t>Concentrations of tissue PA activity and antigen are significantly higher in women with HMB compared to normal women.</a:t>
            </a:r>
            <a:br>
              <a:rPr lang="en-US" sz="2800" dirty="0"/>
            </a:br>
            <a:r>
              <a:rPr lang="en-US" sz="2400" dirty="0">
                <a:sym typeface="Math A"/>
              </a:rPr>
              <a:t> </a:t>
            </a:r>
            <a:r>
              <a:rPr lang="en-US" sz="2400" dirty="0">
                <a:latin typeface="Times New Roman"/>
                <a:cs typeface="Times New Roman"/>
                <a:sym typeface="Math A"/>
              </a:rPr>
              <a:t>Gleeson </a:t>
            </a:r>
            <a:r>
              <a:rPr lang="en-US" sz="2400" i="1" dirty="0">
                <a:latin typeface="Times New Roman"/>
                <a:cs typeface="Times New Roman"/>
                <a:sym typeface="Math A"/>
              </a:rPr>
              <a:t>et al. Br J </a:t>
            </a:r>
            <a:r>
              <a:rPr lang="en-US" sz="2400" i="1" dirty="0" err="1">
                <a:latin typeface="Times New Roman"/>
                <a:cs typeface="Times New Roman"/>
                <a:sym typeface="Math A"/>
              </a:rPr>
              <a:t>Obstet</a:t>
            </a:r>
            <a:r>
              <a:rPr lang="en-US" sz="2400" i="1" dirty="0">
                <a:latin typeface="Times New Roman"/>
                <a:cs typeface="Times New Roman"/>
                <a:sym typeface="Math A"/>
              </a:rPr>
              <a:t> </a:t>
            </a:r>
            <a:r>
              <a:rPr lang="en-US" sz="2400" i="1" dirty="0" err="1">
                <a:latin typeface="Times New Roman"/>
                <a:cs typeface="Times New Roman"/>
                <a:sym typeface="Math A"/>
              </a:rPr>
              <a:t>Gynecol</a:t>
            </a:r>
            <a:r>
              <a:rPr lang="en-US" sz="2400" dirty="0">
                <a:latin typeface="Times New Roman"/>
                <a:cs typeface="Times New Roman"/>
                <a:sym typeface="Math A"/>
              </a:rPr>
              <a:t> 1993;100:768-71</a:t>
            </a:r>
            <a:br>
              <a:rPr lang="en-US" sz="2400" dirty="0">
                <a:latin typeface="Times New Roman"/>
                <a:cs typeface="Times New Roman"/>
                <a:sym typeface="Math A"/>
              </a:rPr>
            </a:br>
            <a:endParaRPr lang="en-US" sz="2800" dirty="0">
              <a:latin typeface="Times New Roman"/>
              <a:cs typeface="Times New Roman"/>
              <a:sym typeface="Math A"/>
            </a:endParaRPr>
          </a:p>
          <a:p>
            <a:pPr eaLnBrk="1" hangingPunct="1">
              <a:buClr>
                <a:srgbClr val="FFBF53"/>
              </a:buClr>
            </a:pPr>
            <a:r>
              <a:rPr lang="en-US" sz="2800" dirty="0" err="1">
                <a:sym typeface="Math A"/>
              </a:rPr>
              <a:t>Tranexamic</a:t>
            </a:r>
            <a:r>
              <a:rPr lang="en-US" sz="2800" dirty="0">
                <a:sym typeface="Math A"/>
              </a:rPr>
              <a:t> acid significantly reduces PA activity  menstrual blood simultaneously reducing menstrual loss by 58%.</a:t>
            </a:r>
            <a:br>
              <a:rPr lang="en-US" sz="2800" dirty="0">
                <a:sym typeface="Math A"/>
              </a:rPr>
            </a:br>
            <a:r>
              <a:rPr lang="en-US" sz="2400" dirty="0">
                <a:latin typeface="Times New Roman"/>
                <a:cs typeface="Times New Roman"/>
                <a:sym typeface="Math A"/>
              </a:rPr>
              <a:t>Gleeson </a:t>
            </a:r>
            <a:r>
              <a:rPr lang="en-US" sz="2400" i="1" dirty="0">
                <a:latin typeface="Times New Roman"/>
                <a:cs typeface="Times New Roman"/>
                <a:sym typeface="Math A"/>
              </a:rPr>
              <a:t>et al. </a:t>
            </a:r>
            <a:r>
              <a:rPr lang="en-US" sz="2400" i="1" dirty="0" err="1">
                <a:latin typeface="Times New Roman"/>
                <a:cs typeface="Times New Roman"/>
                <a:sym typeface="Math A"/>
              </a:rPr>
              <a:t>Acta</a:t>
            </a:r>
            <a:r>
              <a:rPr lang="en-US" sz="2400" i="1" dirty="0">
                <a:latin typeface="Times New Roman"/>
                <a:cs typeface="Times New Roman"/>
                <a:sym typeface="Math A"/>
              </a:rPr>
              <a:t> </a:t>
            </a:r>
            <a:r>
              <a:rPr lang="en-US" sz="2400" i="1" dirty="0" err="1">
                <a:latin typeface="Times New Roman"/>
                <a:cs typeface="Times New Roman"/>
                <a:sym typeface="Math A"/>
              </a:rPr>
              <a:t>Obstet</a:t>
            </a:r>
            <a:r>
              <a:rPr lang="en-US" sz="2400" i="1" dirty="0">
                <a:latin typeface="Times New Roman"/>
                <a:cs typeface="Times New Roman"/>
                <a:sym typeface="Math A"/>
              </a:rPr>
              <a:t> </a:t>
            </a:r>
            <a:r>
              <a:rPr lang="en-US" sz="2400" i="1" dirty="0" err="1">
                <a:latin typeface="Times New Roman"/>
                <a:cs typeface="Times New Roman"/>
                <a:sym typeface="Math A"/>
              </a:rPr>
              <a:t>Gynecol</a:t>
            </a:r>
            <a:r>
              <a:rPr lang="en-US" sz="2400" dirty="0">
                <a:latin typeface="Times New Roman"/>
                <a:cs typeface="Times New Roman"/>
                <a:sym typeface="Math A"/>
              </a:rPr>
              <a:t> 1994;73:274-7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1975307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Management: Non hormonal Therapies (Non-structural causes)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NSAID’s</a:t>
            </a:r>
          </a:p>
          <a:p>
            <a:pPr lvl="1"/>
            <a:r>
              <a:rPr lang="en-US" dirty="0" smtClean="0"/>
              <a:t>Reduce menstrual bleeding by decreasing prostaglandins in endomyometrial area (20% Reduction in blood flow)</a:t>
            </a:r>
            <a:endParaRPr lang="en-US" dirty="0"/>
          </a:p>
          <a:p>
            <a:pPr lvl="1"/>
            <a:r>
              <a:rPr lang="en-US" dirty="0" smtClean="0"/>
              <a:t>No evidence that one NSAID is more effective than another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Tranexamic acid</a:t>
            </a:r>
          </a:p>
          <a:p>
            <a:pPr lvl="1"/>
            <a:r>
              <a:rPr lang="en-US" dirty="0" smtClean="0"/>
              <a:t>Antifibrinolytic</a:t>
            </a:r>
          </a:p>
          <a:p>
            <a:pPr lvl="1"/>
            <a:r>
              <a:rPr lang="en-US" dirty="0" smtClean="0"/>
              <a:t>Two </a:t>
            </a:r>
            <a:r>
              <a:rPr lang="en-US" dirty="0" smtClean="0"/>
              <a:t> 500 </a:t>
            </a:r>
            <a:r>
              <a:rPr lang="en-US" dirty="0" smtClean="0"/>
              <a:t>mg tabs TID for the first 5 days of the cycle decreased bleeding significantly more than NSAID’s (58%)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67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Effectiveness of LNG- IUS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7 Studies: compared  LNG with COC, POP, NDAIDs, Other Progestogens (Superior)</a:t>
            </a:r>
          </a:p>
          <a:p>
            <a:r>
              <a:rPr lang="en-GB" dirty="0" smtClean="0"/>
              <a:t>10 Studies: LNG Vs. Endometrial Ablations  (equally effective at 2 years)</a:t>
            </a:r>
          </a:p>
          <a:p>
            <a:r>
              <a:rPr lang="en-GB" dirty="0" smtClean="0"/>
              <a:t>3 studies: LNG Vs Hysterectomy ( less effective but comparable QOL)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4040188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Abnormal Findings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11188" y="1268413"/>
            <a:ext cx="8064500" cy="7921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STRUCTURAL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H="1">
            <a:off x="1187450" y="2205038"/>
            <a:ext cx="1150938" cy="13684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4643438" y="2349500"/>
            <a:ext cx="1587" cy="1368425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7308850" y="2276475"/>
            <a:ext cx="431800" cy="1439863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250825" y="3716338"/>
            <a:ext cx="2017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Fibriods&lt;3cm/</a:t>
            </a:r>
          </a:p>
          <a:p>
            <a:r>
              <a:rPr lang="en-US" sz="2000" b="1"/>
              <a:t>Pharmacology failure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555875" y="5589588"/>
            <a:ext cx="23733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Hysteroscopy/USS/ MRI (As Indicated)</a:t>
            </a:r>
            <a:endParaRPr lang="en-US" sz="2000" b="1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6608763" y="3716338"/>
            <a:ext cx="24939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&gt;45,</a:t>
            </a:r>
          </a:p>
          <a:p>
            <a:r>
              <a:rPr lang="en-US" sz="2000" b="1"/>
              <a:t>Persistent IMB,</a:t>
            </a:r>
          </a:p>
          <a:p>
            <a:r>
              <a:rPr lang="en-US" sz="2000" b="1"/>
              <a:t>or treatment failure</a:t>
            </a:r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r>
              <a:rPr lang="en-US" sz="2000" b="1"/>
              <a:t>Endometrial bx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3348038" y="3789363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Enlarged uterus</a:t>
            </a:r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1258888" y="4437063"/>
            <a:ext cx="1296987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 flipH="1">
            <a:off x="3995738" y="4292600"/>
            <a:ext cx="431800" cy="12969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 flipH="1">
            <a:off x="7812088" y="4724400"/>
            <a:ext cx="0" cy="10810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Assume nothing sinister…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85984" y="1500174"/>
            <a:ext cx="4707554" cy="5847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  Very Severe Symptoms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427538" y="21336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b="1"/>
              <a:t>+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484438" y="2708275"/>
            <a:ext cx="3884205" cy="107721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No </a:t>
            </a:r>
            <a:r>
              <a:rPr lang="en-US" sz="3200" b="1" dirty="0">
                <a:solidFill>
                  <a:schemeClr val="bg1"/>
                </a:solidFill>
              </a:rPr>
              <a:t>plans to conceive/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small fibroids &lt;3cm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11188" y="4724400"/>
            <a:ext cx="8064500" cy="7921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ESMYA/ ENDOMETRIAL  ABLATION/Resection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>
            <a:off x="4643438" y="3933825"/>
            <a:ext cx="0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611188" y="5876925"/>
            <a:ext cx="8064500" cy="79216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HYSTERECTOMY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 autoUpdateAnimBg="0"/>
      <p:bldP spid="3073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if…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19475" y="1412875"/>
            <a:ext cx="2519363" cy="5889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Very Severe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427538" y="2060575"/>
            <a:ext cx="450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/>
              <a:t>+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276600" y="2565400"/>
            <a:ext cx="2844800" cy="5889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Fibroids&gt;3cm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84213" y="4652963"/>
            <a:ext cx="8064500" cy="11525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MYOMECTOMY, U.A. EMBOLISATION,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Radiological interventions/HYSTERECTOMY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643438" y="3284538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Endometrial Ablation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Myomectomy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Hysterectomy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ESMYA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Endometrial Ablation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Patient Selection</a:t>
            </a:r>
          </a:p>
          <a:p>
            <a:r>
              <a:rPr lang="en-GB" sz="3600" dirty="0" smtClean="0"/>
              <a:t>Patients age,</a:t>
            </a:r>
          </a:p>
          <a:p>
            <a:r>
              <a:rPr lang="en-GB" sz="3600" dirty="0" smtClean="0"/>
              <a:t>Family is complete</a:t>
            </a:r>
          </a:p>
          <a:p>
            <a:r>
              <a:rPr lang="en-GB" sz="3600" dirty="0" smtClean="0"/>
              <a:t>Uterus less than 10 weeks size</a:t>
            </a:r>
          </a:p>
          <a:p>
            <a:r>
              <a:rPr lang="en-GB" sz="3600" dirty="0" smtClean="0"/>
              <a:t>Sub mucus Uterine fibroids &lt; 3cm 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Nd</a:t>
            </a:r>
            <a:r>
              <a:rPr lang="en-GB" dirty="0" smtClean="0"/>
              <a:t>-YAG Laser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 smtClean="0"/>
              <a:t>Novasure</a:t>
            </a:r>
            <a:r>
              <a:rPr lang="en-GB" dirty="0" smtClean="0"/>
              <a:t> Ablation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4098" name="Picture 2" descr="C:\Users\Tahir\Pictures\Ablations\Laser Abl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643338" cy="3500462"/>
          </a:xfrm>
          <a:prstGeom prst="rect">
            <a:avLst/>
          </a:prstGeom>
          <a:noFill/>
        </p:spPr>
      </p:pic>
      <p:pic>
        <p:nvPicPr>
          <p:cNvPr id="4099" name="Picture 3" descr="C:\Users\Tahir\Pictures\Ablations\Novasur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357430"/>
            <a:ext cx="321471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FIGO Classification of </a:t>
            </a:r>
            <a:r>
              <a:rPr lang="en-GB" sz="3200" dirty="0" smtClean="0"/>
              <a:t>AUB</a:t>
            </a:r>
            <a:r>
              <a:rPr lang="en-GB" sz="3200" dirty="0" smtClean="0">
                <a:solidFill>
                  <a:srgbClr val="FF0000"/>
                </a:solidFill>
              </a:rPr>
              <a:t>(PALM-COEIN)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Structural Vs. Non-Structural causes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1438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Roller ball Ablation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12131"/>
            <a:ext cx="4040188" cy="24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Thermal ball Ablation</a:t>
            </a:r>
            <a:endParaRPr lang="en-GB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387119"/>
            <a:ext cx="4041775" cy="352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BJOG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3581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 study cohort of 55,000 women who had an EA-5 Year Follow up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0723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Long term effectiveness of Ablation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Meta –analysis suggest that cumulative success rate as described by amenorrhea (up to 30%), reduced menstrual blood loss( another 45-55%)are the same for different techniques.</a:t>
            </a:r>
          </a:p>
          <a:p>
            <a:r>
              <a:rPr lang="en-GB" dirty="0" smtClean="0"/>
              <a:t>Risk of hysterectomy at the end of 10 year follow up is 15%</a:t>
            </a:r>
          </a:p>
          <a:p>
            <a:r>
              <a:rPr lang="en-GB" sz="2600" i="1" dirty="0" smtClean="0">
                <a:solidFill>
                  <a:srgbClr val="FF0000"/>
                </a:solidFill>
              </a:rPr>
              <a:t>Key </a:t>
            </a:r>
            <a:r>
              <a:rPr lang="en-GB" sz="2600" i="1" dirty="0" err="1" smtClean="0">
                <a:solidFill>
                  <a:srgbClr val="FF0000"/>
                </a:solidFill>
              </a:rPr>
              <a:t>ref:Bansi-Matharu</a:t>
            </a:r>
            <a:r>
              <a:rPr lang="en-GB" sz="2600" i="1" dirty="0" smtClean="0">
                <a:solidFill>
                  <a:srgbClr val="FF0000"/>
                </a:solidFill>
              </a:rPr>
              <a:t>, </a:t>
            </a:r>
            <a:r>
              <a:rPr lang="en-GB" sz="2600" i="1" dirty="0" err="1" smtClean="0">
                <a:solidFill>
                  <a:srgbClr val="FF0000"/>
                </a:solidFill>
              </a:rPr>
              <a:t>L,Gurol</a:t>
            </a:r>
            <a:r>
              <a:rPr lang="en-GB" sz="2600" i="1" dirty="0" smtClean="0">
                <a:solidFill>
                  <a:srgbClr val="FF0000"/>
                </a:solidFill>
              </a:rPr>
              <a:t> I, Mahmood T, Vander-</a:t>
            </a:r>
            <a:r>
              <a:rPr lang="en-GB" sz="2600" i="1" dirty="0" err="1" smtClean="0">
                <a:solidFill>
                  <a:srgbClr val="FF0000"/>
                </a:solidFill>
              </a:rPr>
              <a:t>Meulen</a:t>
            </a:r>
            <a:r>
              <a:rPr lang="en-GB" sz="2600" i="1" dirty="0" smtClean="0">
                <a:solidFill>
                  <a:srgbClr val="FF0000"/>
                </a:solidFill>
              </a:rPr>
              <a:t> J, Cromwell D: BJOG 2013;120(12): 1500-1507 </a:t>
            </a:r>
            <a:endParaRPr lang="en-GB" sz="2600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</a:rPr>
              <a:t>Uterine Fibroids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 of Uterine Fibroids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20-25% % are Symptomatic during reproductive age </a:t>
            </a:r>
          </a:p>
          <a:p>
            <a:r>
              <a:rPr lang="en-GB" sz="2800" dirty="0" smtClean="0"/>
              <a:t>Develop due to Estrogens-Progesterone interaction and is growth factor dependent </a:t>
            </a:r>
          </a:p>
          <a:p>
            <a:r>
              <a:rPr lang="en-GB" sz="2800" dirty="0" smtClean="0"/>
              <a:t>Incidence increases with age</a:t>
            </a:r>
          </a:p>
          <a:p>
            <a:r>
              <a:rPr lang="en-GB" sz="2800" dirty="0" smtClean="0"/>
              <a:t>More common among Black as compared with White Caucasians (4:1)</a:t>
            </a:r>
          </a:p>
          <a:p>
            <a:r>
              <a:rPr lang="en-GB" sz="2800" dirty="0" smtClean="0"/>
              <a:t>Genetic, epigenetic, environmental, life style, Socio-economic factors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1026" name="Picture 2" descr="C:\Users\Tahir\Desktop\fibroids\fibroids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63426"/>
            <a:ext cx="4786346" cy="400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Uterine Fibroids Management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HMB Lecture international session 210517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000" b="1" dirty="0" smtClean="0"/>
              <a:t>Issues:</a:t>
            </a:r>
          </a:p>
          <a:p>
            <a:r>
              <a:rPr lang="en-GB" dirty="0" smtClean="0"/>
              <a:t> Fertility Preservation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                OR</a:t>
            </a:r>
          </a:p>
          <a:p>
            <a:r>
              <a:rPr lang="en-GB" dirty="0" smtClean="0"/>
              <a:t> Menstrual symptom Control-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Fertility Preservation: Options: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1- Surgical-Myomectomy </a:t>
            </a:r>
            <a:r>
              <a:rPr lang="en-GB" dirty="0" smtClean="0"/>
              <a:t>( Laparoscopic or Open or Robotic Assisted) and Hysteroscopic approach</a:t>
            </a:r>
          </a:p>
          <a:p>
            <a:r>
              <a:rPr lang="en-GB" dirty="0" smtClean="0"/>
              <a:t>2- New </a:t>
            </a:r>
            <a:r>
              <a:rPr lang="en-GB" dirty="0" smtClean="0">
                <a:solidFill>
                  <a:srgbClr val="FF0000"/>
                </a:solidFill>
              </a:rPr>
              <a:t>Radiological</a:t>
            </a:r>
            <a:r>
              <a:rPr lang="en-GB" dirty="0" smtClean="0"/>
              <a:t> Interventions</a:t>
            </a:r>
          </a:p>
          <a:p>
            <a:r>
              <a:rPr lang="en-GB" dirty="0" smtClean="0"/>
              <a:t>3- </a:t>
            </a:r>
            <a:r>
              <a:rPr lang="en-GB" dirty="0" smtClean="0">
                <a:solidFill>
                  <a:srgbClr val="FF0000"/>
                </a:solidFill>
              </a:rPr>
              <a:t>Medical</a:t>
            </a:r>
            <a:r>
              <a:rPr lang="en-GB" dirty="0" smtClean="0"/>
              <a:t> treatment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Menstrual symptoms Control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Family is complete</a:t>
            </a:r>
          </a:p>
          <a:p>
            <a:r>
              <a:rPr lang="en-GB" dirty="0" smtClean="0"/>
              <a:t>Uterine preservation no longer required</a:t>
            </a:r>
          </a:p>
          <a:p>
            <a:r>
              <a:rPr lang="en-GB" dirty="0" smtClean="0"/>
              <a:t>Co morbidity such as Endometriosis</a:t>
            </a:r>
          </a:p>
          <a:p>
            <a:r>
              <a:rPr lang="en-GB" dirty="0" smtClean="0"/>
              <a:t>Poor QOL</a:t>
            </a:r>
          </a:p>
          <a:p>
            <a:r>
              <a:rPr lang="en-GB" dirty="0" smtClean="0"/>
              <a:t>Then Hysterectomy is the answer- Routes dependent on Surgical expertise and patient needs ( Robotic, Laparoscopic, Open Abdominal and Vaginal)- no more to add!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 Mucus Fibroids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Do they cause infertility? Possibly</a:t>
            </a:r>
          </a:p>
          <a:p>
            <a:r>
              <a:rPr lang="en-GB" dirty="0" smtClean="0"/>
              <a:t>Do they cause heavy menstrual bleeding? YES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Treatment options: individualised</a:t>
            </a:r>
          </a:p>
          <a:p>
            <a:r>
              <a:rPr lang="en-GB" b="1" dirty="0" smtClean="0"/>
              <a:t> Hysteroscopic Resection- </a:t>
            </a:r>
            <a:r>
              <a:rPr lang="en-GB" dirty="0" smtClean="0"/>
              <a:t>under direct vision- and </a:t>
            </a:r>
            <a:r>
              <a:rPr lang="en-GB" dirty="0" err="1" smtClean="0"/>
              <a:t>Myosure</a:t>
            </a:r>
            <a:r>
              <a:rPr lang="en-GB" dirty="0" smtClean="0"/>
              <a:t> can be used for small fibroids&lt; 3cm </a:t>
            </a:r>
          </a:p>
          <a:p>
            <a:r>
              <a:rPr lang="en-GB" sz="2400" dirty="0" smtClean="0"/>
              <a:t>Risk</a:t>
            </a:r>
            <a:r>
              <a:rPr lang="en-GB" dirty="0" smtClean="0"/>
              <a:t> </a:t>
            </a:r>
            <a:r>
              <a:rPr lang="en-GB" sz="2400" dirty="0" smtClean="0"/>
              <a:t>of</a:t>
            </a:r>
            <a:r>
              <a:rPr lang="en-GB" dirty="0" smtClean="0"/>
              <a:t> </a:t>
            </a:r>
            <a:r>
              <a:rPr lang="en-GB" sz="2400" dirty="0" smtClean="0"/>
              <a:t>intra uterine adhesions/fibrosis/Bleeding/Perforation</a:t>
            </a:r>
          </a:p>
          <a:p>
            <a:r>
              <a:rPr lang="en-GB" b="1" dirty="0" smtClean="0"/>
              <a:t>Medical Treatment</a:t>
            </a:r>
            <a:r>
              <a:rPr lang="en-GB" sz="2400" dirty="0" smtClean="0"/>
              <a:t>: Esmya for multiple fibroids of &lt; 3 cms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FIGO-AUB Classification </a:t>
            </a:r>
            <a:r>
              <a:rPr lang="en-GB" sz="3600" dirty="0" smtClean="0">
                <a:solidFill>
                  <a:srgbClr val="FF0000"/>
                </a:solidFill>
              </a:rPr>
              <a:t>(</a:t>
            </a:r>
            <a:r>
              <a:rPr lang="en-GB" sz="3600" dirty="0" smtClean="0"/>
              <a:t>P</a:t>
            </a:r>
            <a:r>
              <a:rPr lang="en-GB" sz="3600" dirty="0" smtClean="0">
                <a:solidFill>
                  <a:srgbClr val="FF0000"/>
                </a:solidFill>
              </a:rPr>
              <a:t>ALM-COEIN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Polyps:</a:t>
            </a:r>
          </a:p>
          <a:p>
            <a:r>
              <a:rPr lang="en-GB" dirty="0" smtClean="0"/>
              <a:t> </a:t>
            </a:r>
            <a:r>
              <a:rPr lang="en-GB" sz="2800" dirty="0" smtClean="0"/>
              <a:t>Epithelial proliferations arising from the endometrial </a:t>
            </a:r>
            <a:r>
              <a:rPr lang="en-GB" sz="2800" dirty="0" err="1" smtClean="0"/>
              <a:t>stroma</a:t>
            </a:r>
            <a:r>
              <a:rPr lang="en-GB" sz="2800" dirty="0" smtClean="0"/>
              <a:t> and glands</a:t>
            </a:r>
          </a:p>
          <a:p>
            <a:r>
              <a:rPr lang="en-GB" sz="2800" dirty="0" smtClean="0"/>
              <a:t>The incidence of polypi increases with age</a:t>
            </a:r>
          </a:p>
          <a:p>
            <a:r>
              <a:rPr lang="en-GB" sz="2800" dirty="0" smtClean="0"/>
              <a:t>Fibroids and Polypi may co exist</a:t>
            </a:r>
          </a:p>
          <a:p>
            <a:r>
              <a:rPr lang="en-GB" sz="2800" dirty="0" smtClean="0"/>
              <a:t>Mostly present with prolonged heavy bleeding or break through spotting/bleeding  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Sub- mucus fibroid and Hysteroscopic Myomectomy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84994"/>
            <a:ext cx="6500858" cy="37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Intramural Fibroids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00200"/>
            <a:ext cx="68580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Intra- Mural fibroids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quality meta-analysis reported no improvement in Pregnancy rates following Myomectomy-</a:t>
            </a:r>
          </a:p>
          <a:p>
            <a:r>
              <a:rPr lang="en-GB" dirty="0" smtClean="0"/>
              <a:t>Clinical Pregnancy rate: OR 1.88 ( 95% CI of 0.62 to 6.14)</a:t>
            </a:r>
          </a:p>
          <a:p>
            <a:r>
              <a:rPr lang="en-GB" smtClean="0"/>
              <a:t>Miscarriage rates: OR 0.89 (95% CI of 0.14 to 5.48)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Fertility Preserving Surgery-Myomectomy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                      </a:t>
            </a:r>
            <a:r>
              <a:rPr lang="en-GB" b="1" dirty="0" smtClean="0">
                <a:solidFill>
                  <a:srgbClr val="FF0000"/>
                </a:solidFill>
              </a:rPr>
              <a:t>Three Routes</a:t>
            </a:r>
          </a:p>
          <a:p>
            <a:r>
              <a:rPr lang="en-GB" dirty="0" smtClean="0"/>
              <a:t>Laparoscopic</a:t>
            </a:r>
          </a:p>
          <a:p>
            <a:r>
              <a:rPr lang="en-GB" dirty="0" smtClean="0"/>
              <a:t>Laparotomy</a:t>
            </a:r>
          </a:p>
          <a:p>
            <a:r>
              <a:rPr lang="en-GB" dirty="0" smtClean="0"/>
              <a:t>Robotic Assisted</a:t>
            </a:r>
          </a:p>
          <a:p>
            <a:r>
              <a:rPr lang="en-GB" sz="2400" b="1" dirty="0" smtClean="0"/>
              <a:t>Cochrane Review of </a:t>
            </a:r>
            <a:r>
              <a:rPr lang="en-GB" sz="2400" dirty="0" smtClean="0"/>
              <a:t>Two studies with 158 patients:  there was no evidence of benefit of safety and effectiveness of Robotic Surgery  compared with Laparoscopic Surgery</a:t>
            </a:r>
          </a:p>
          <a:p>
            <a:r>
              <a:rPr lang="en-GB" sz="2400" dirty="0" smtClean="0"/>
              <a:t>There is increased risk of Uterine Rupture during labour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Radiological Techniques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Uterine Artery Embolisation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399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>
                <a:solidFill>
                  <a:srgbClr val="FF0000"/>
                </a:solidFill>
              </a:rPr>
              <a:t>Efficacy of Uterine Artery </a:t>
            </a:r>
            <a:r>
              <a:rPr lang="en-GB" sz="4000" b="1" dirty="0" smtClean="0">
                <a:solidFill>
                  <a:srgbClr val="FF0000"/>
                </a:solidFill>
              </a:rPr>
              <a:t>Embolisation(UAE)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 A register of 1387 patients reported that 83% of patients had an improvement in their symptoms after UAE at 6 and 24 months respectively.</a:t>
            </a:r>
          </a:p>
          <a:p>
            <a:r>
              <a:rPr lang="en-GB" dirty="0" smtClean="0"/>
              <a:t> Women reported an improvement in mean health-related quality of life scores at maximum 3-year follow-up </a:t>
            </a:r>
          </a:p>
          <a:p>
            <a:r>
              <a:rPr lang="en-GB" dirty="0" smtClean="0"/>
              <a:t>A re-intervention rate of 15% during a 3-year follow-up (10% hysterectomy, 3% myomectomy and 2% repeat UAE).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Safety of UAE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Uterine infection -2% of patients </a:t>
            </a:r>
          </a:p>
          <a:p>
            <a:r>
              <a:rPr lang="en-GB" dirty="0" smtClean="0"/>
              <a:t> Septic shock and multiple organ failure leading to death 25 days after UAE occurred in 1 patient. </a:t>
            </a:r>
          </a:p>
          <a:p>
            <a:r>
              <a:rPr lang="en-GB" dirty="0" smtClean="0"/>
              <a:t>Septicaemia and emergency myomectomy or hysterectomy were reported in 3% (17/649).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UAE Vs. Myomectomy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 RCT of 121 women treated by UAE Vs. myomectomy reported that 50% of women who tried to conceive after UAE became pregnant compared with 78% of women after myomectomy at a mean follow-up of 25 months (p &lt; 0.05). </a:t>
            </a:r>
          </a:p>
          <a:p>
            <a:r>
              <a:rPr lang="en-GB" dirty="0" smtClean="0"/>
              <a:t>The rate of spontaneous abortion or missed miscarriage was 64% in the UAE group and 23% in the myomectomy group (p &lt; 0.05).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MRI Focused ultra sound Treatment for Uterine Fibroids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1600200"/>
            <a:ext cx="4536504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FIGO-AUB Classification </a:t>
            </a:r>
            <a:r>
              <a:rPr lang="en-GB" sz="4000" dirty="0" smtClean="0">
                <a:solidFill>
                  <a:srgbClr val="FF0000"/>
                </a:solidFill>
              </a:rPr>
              <a:t>(P</a:t>
            </a:r>
            <a:r>
              <a:rPr lang="en-GB" sz="4000" dirty="0" smtClean="0"/>
              <a:t>A</a:t>
            </a:r>
            <a:r>
              <a:rPr lang="en-GB" sz="4000" dirty="0" smtClean="0">
                <a:solidFill>
                  <a:srgbClr val="FF0000"/>
                </a:solidFill>
              </a:rPr>
              <a:t>LM-COEIN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Adenomyosis</a:t>
            </a:r>
          </a:p>
          <a:p>
            <a:r>
              <a:rPr lang="en-GB" dirty="0" smtClean="0"/>
              <a:t>Relationship with AUB is uncertain</a:t>
            </a:r>
          </a:p>
          <a:p>
            <a:r>
              <a:rPr lang="en-GB" dirty="0" smtClean="0"/>
              <a:t>Increasing incidence with increasing age</a:t>
            </a:r>
          </a:p>
          <a:p>
            <a:r>
              <a:rPr lang="en-GB" dirty="0" smtClean="0"/>
              <a:t>May co exist with fibroids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MRI Focused Ultra Sound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54 Pregnancies reported in 51 Women</a:t>
            </a:r>
          </a:p>
          <a:p>
            <a:r>
              <a:rPr lang="en-GB" dirty="0" smtClean="0"/>
              <a:t>The mean time to conception post procedure was 8 months:</a:t>
            </a:r>
          </a:p>
          <a:p>
            <a:r>
              <a:rPr lang="en-GB" dirty="0" smtClean="0"/>
              <a:t>Spontaneous Miscarriage- 28%</a:t>
            </a:r>
          </a:p>
          <a:p>
            <a:r>
              <a:rPr lang="en-GB" dirty="0" smtClean="0"/>
              <a:t>Live Birth Rate- 41%</a:t>
            </a:r>
          </a:p>
          <a:p>
            <a:r>
              <a:rPr lang="en-GB" dirty="0" smtClean="0"/>
              <a:t>Vaginal deliveries- 64%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Magnetic Resonance Imaging Guided Cryomyolysis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Liquid Nitrogen is passed through a </a:t>
            </a:r>
            <a:r>
              <a:rPr lang="en-GB" dirty="0" err="1" smtClean="0"/>
              <a:t>Cryoprobe</a:t>
            </a:r>
            <a:r>
              <a:rPr lang="en-GB" dirty="0" smtClean="0"/>
              <a:t> directly into the uterine Fibroid to create a temperature of -90c within Fibroid thus causing necrosis.</a:t>
            </a:r>
          </a:p>
          <a:p>
            <a:r>
              <a:rPr lang="en-GB" dirty="0" smtClean="0"/>
              <a:t>There was a mean fibroid volume reduction of 50-62% with significant improvement in symptomatology.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5400" b="1" dirty="0" smtClean="0">
                <a:solidFill>
                  <a:srgbClr val="FF0000"/>
                </a:solidFill>
              </a:rPr>
              <a:t>Medical Treatment</a:t>
            </a:r>
          </a:p>
          <a:p>
            <a:r>
              <a:rPr lang="en-GB" sz="5400" b="1" dirty="0" smtClean="0">
                <a:solidFill>
                  <a:srgbClr val="FF0000"/>
                </a:solidFill>
              </a:rPr>
              <a:t>Focusing on ESMYA</a:t>
            </a:r>
          </a:p>
          <a:p>
            <a:r>
              <a:rPr lang="en-GB" sz="5400" b="1" dirty="0" smtClean="0">
                <a:solidFill>
                  <a:srgbClr val="FF0000"/>
                </a:solidFill>
              </a:rPr>
              <a:t> (Selective Progesterone Receptor Modulator)  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dirty="0" smtClean="0"/>
              <a:t>A novel, targeted mode of action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29600" cy="5030019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Ulipristal acetate 5mg works both locally and centrally</a:t>
            </a:r>
            <a:r>
              <a:rPr lang="en-GB" baseline="30000" dirty="0" smtClean="0"/>
              <a:t>1-4</a:t>
            </a:r>
          </a:p>
          <a:p>
            <a:endParaRPr lang="en-GB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14554"/>
            <a:ext cx="7560840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910281"/>
            <a:ext cx="3908673" cy="94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2060848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UPA</a:t>
            </a:r>
            <a:endParaRPr lang="en-GB" sz="1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543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520" y="1692133"/>
            <a:ext cx="8246746" cy="4177506"/>
            <a:chOff x="658102" y="1692133"/>
            <a:chExt cx="8246746" cy="4177506"/>
          </a:xfrm>
        </p:grpSpPr>
        <p:graphicFrame>
          <p:nvGraphicFramePr>
            <p:cNvPr id="10" name="Espace réservé du contenu 4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548661385"/>
                </p:ext>
              </p:extLst>
            </p:nvPr>
          </p:nvGraphicFramePr>
          <p:xfrm>
            <a:off x="658102" y="1692133"/>
            <a:ext cx="8246746" cy="4177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"/>
            <p:cNvSpPr txBox="1"/>
            <p:nvPr/>
          </p:nvSpPr>
          <p:spPr>
            <a:xfrm>
              <a:off x="1979712" y="5487302"/>
              <a:ext cx="576064" cy="27942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CH" dirty="0">
                  <a:solidFill>
                    <a:srgbClr val="2D8C2D"/>
                  </a:solidFill>
                </a:rPr>
                <a:t>N=218</a:t>
              </a:r>
              <a:endParaRPr lang="en-GB" dirty="0">
                <a:solidFill>
                  <a:srgbClr val="2D8C2D"/>
                </a:solidFill>
              </a:endParaRP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3347864" y="5499891"/>
              <a:ext cx="576064" cy="27942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CH" dirty="0">
                  <a:solidFill>
                    <a:srgbClr val="2D8C2D"/>
                  </a:solidFill>
                </a:rPr>
                <a:t>N=172</a:t>
              </a:r>
              <a:endParaRPr lang="en-GB" dirty="0">
                <a:solidFill>
                  <a:srgbClr val="2D8C2D"/>
                </a:solidFill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4716016" y="5503486"/>
              <a:ext cx="576064" cy="27583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CH" dirty="0">
                  <a:solidFill>
                    <a:srgbClr val="2D8C2D"/>
                  </a:solidFill>
                </a:rPr>
                <a:t>N=159</a:t>
              </a:r>
              <a:endParaRPr lang="en-GB" dirty="0">
                <a:solidFill>
                  <a:srgbClr val="2D8C2D"/>
                </a:solidFill>
              </a:endParaRPr>
            </a:p>
          </p:txBody>
        </p:sp>
      </p:grp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567361" y="5949280"/>
            <a:ext cx="5818449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 anchorCtr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0" baseline="30000" dirty="0">
                <a:solidFill>
                  <a:srgbClr val="6E6E6E">
                    <a:lumMod val="50000"/>
                  </a:srgbClr>
                </a:solidFill>
              </a:rPr>
              <a:t>a</a:t>
            </a:r>
            <a:r>
              <a:rPr lang="en-GB" sz="1050" b="0" dirty="0">
                <a:solidFill>
                  <a:srgbClr val="6E6E6E">
                    <a:lumMod val="50000"/>
                  </a:srgbClr>
                </a:solidFill>
              </a:rPr>
              <a:t>Only the first 8 days of menses are included in the total PBAC score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0" dirty="0" smtClean="0">
                <a:solidFill>
                  <a:srgbClr val="6E6E6E">
                    <a:lumMod val="50000"/>
                  </a:srgbClr>
                </a:solidFill>
              </a:rPr>
              <a:t>PBAC</a:t>
            </a:r>
            <a:r>
              <a:rPr lang="en-GB" sz="1050" b="0" dirty="0">
                <a:solidFill>
                  <a:srgbClr val="6E6E6E">
                    <a:lumMod val="50000"/>
                  </a:srgbClr>
                </a:solidFill>
              </a:rPr>
              <a:t>, Pictorial Bleeding Assessment Chart; UPA, ulipristal acetate </a:t>
            </a:r>
          </a:p>
        </p:txBody>
      </p:sp>
      <p:sp>
        <p:nvSpPr>
          <p:cNvPr id="22" name="Round Same Side Corner Rectangle 21"/>
          <p:cNvSpPr/>
          <p:nvPr/>
        </p:nvSpPr>
        <p:spPr>
          <a:xfrm rot="5400000">
            <a:off x="2561140" y="-1214570"/>
            <a:ext cx="293096" cy="5415381"/>
          </a:xfrm>
          <a:prstGeom prst="round2SameRect">
            <a:avLst>
              <a:gd name="adj1" fmla="val 44661"/>
              <a:gd name="adj2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553751" y="1340768"/>
            <a:ext cx="8148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Intensity of menstrual bleeding</a:t>
            </a:r>
            <a:r>
              <a:rPr lang="en-GB" sz="1400" b="1" baseline="30000" dirty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a</a:t>
            </a:r>
            <a:r>
              <a:rPr lang="en-GB" sz="1400" b="1" dirty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 (PBAC score) </a:t>
            </a:r>
            <a:r>
              <a:rPr lang="en-GB" sz="1400" b="1" dirty="0" smtClean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(FAS1</a:t>
            </a:r>
            <a:r>
              <a:rPr lang="en-GB" sz="1400" b="1" dirty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 rot="16200000">
            <a:off x="-985980" y="3400138"/>
            <a:ext cx="30708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H" sz="1400" dirty="0" smtClean="0">
                <a:solidFill>
                  <a:srgbClr val="6E6E6E">
                    <a:lumMod val="50000"/>
                  </a:srgbClr>
                </a:solidFill>
                <a:latin typeface="Arial"/>
                <a:ea typeface="ＭＳ Ｐゴシック" pitchFamily="34" charset="-128"/>
              </a:rPr>
              <a:t>Median PBAC score</a:t>
            </a:r>
            <a:endParaRPr lang="en-US" sz="1400" dirty="0" smtClean="0">
              <a:solidFill>
                <a:srgbClr val="6E6E6E">
                  <a:lumMod val="50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208" y="6547331"/>
            <a:ext cx="20882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092280" y="2996952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Median days to first menstruation after end of each UPA course was </a:t>
            </a:r>
            <a:endParaRPr lang="en-GB" sz="1600" dirty="0" smtClean="0">
              <a:solidFill>
                <a:srgbClr val="6E6E6E">
                  <a:lumMod val="50000"/>
                </a:srgbClr>
              </a:solidFill>
              <a:ea typeface="ＭＳ Ｐゴシック" pitchFamily="34" charset="-128"/>
              <a:cs typeface="Arial" pitchFamily="34" charset="0"/>
            </a:endParaRPr>
          </a:p>
          <a:p>
            <a:r>
              <a:rPr lang="en-GB" sz="1600" dirty="0" smtClean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≤ </a:t>
            </a:r>
            <a:r>
              <a:rPr lang="en-GB" sz="1600" dirty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28 </a:t>
            </a:r>
            <a:r>
              <a:rPr lang="en-GB" sz="1600" dirty="0" smtClean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days </a:t>
            </a:r>
          </a:p>
          <a:p>
            <a:r>
              <a:rPr lang="en-GB" sz="1600" dirty="0" smtClean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(safety population)</a:t>
            </a:r>
            <a:endParaRPr lang="en-GB" sz="1600" dirty="0">
              <a:solidFill>
                <a:srgbClr val="6E6E6E">
                  <a:lumMod val="50000"/>
                </a:srgbClr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48994" y="44624"/>
            <a:ext cx="7871478" cy="119486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 </a:t>
            </a:r>
            <a:r>
              <a:rPr lang="en-US" b="1" cap="none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</a:t>
            </a:r>
            <a:r>
              <a:rPr lang="en-US" b="1" cap="none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 treatment bleeding </a:t>
            </a:r>
            <a:r>
              <a:rPr lang="en-US" b="1" cap="none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3200" b="1" cap="none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3200" b="1" cap="none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200" dirty="0" smtClean="0"/>
              <a:t>blood loss in first menses post treatment</a:t>
            </a:r>
            <a:endParaRPr lang="en-GB" sz="2200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07504" y="207809"/>
            <a:ext cx="845580" cy="844927"/>
          </a:xfrm>
          <a:prstGeom prst="ellipse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200" b="1" dirty="0">
                <a:solidFill>
                  <a:srgbClr val="6E6E6E">
                    <a:lumMod val="50000"/>
                  </a:srgbClr>
                </a:solidFill>
              </a:rPr>
              <a:t>PEARL IV</a:t>
            </a:r>
          </a:p>
        </p:txBody>
      </p:sp>
      <p:sp>
        <p:nvSpPr>
          <p:cNvPr id="15" name="Curved Down Arrow 14"/>
          <p:cNvSpPr/>
          <p:nvPr/>
        </p:nvSpPr>
        <p:spPr>
          <a:xfrm>
            <a:off x="2020367" y="1844824"/>
            <a:ext cx="1189623" cy="440958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3768" y="2492896"/>
            <a:ext cx="931653" cy="2932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400" dirty="0">
                <a:solidFill>
                  <a:prstClr val="white"/>
                </a:solidFill>
              </a:rPr>
              <a:t>p&lt;0.0001</a:t>
            </a:r>
          </a:p>
        </p:txBody>
      </p:sp>
      <p:sp>
        <p:nvSpPr>
          <p:cNvPr id="19" name="Curved Down Arrow 18"/>
          <p:cNvSpPr/>
          <p:nvPr/>
        </p:nvSpPr>
        <p:spPr>
          <a:xfrm>
            <a:off x="3203848" y="3068960"/>
            <a:ext cx="899040" cy="353683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79912" y="3495742"/>
            <a:ext cx="931653" cy="2932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400" dirty="0">
                <a:solidFill>
                  <a:prstClr val="white"/>
                </a:solidFill>
              </a:rPr>
              <a:t>P=0.001</a:t>
            </a:r>
          </a:p>
        </p:txBody>
      </p:sp>
      <p:sp>
        <p:nvSpPr>
          <p:cNvPr id="28" name="Curved Down Arrow 27"/>
          <p:cNvSpPr/>
          <p:nvPr/>
        </p:nvSpPr>
        <p:spPr>
          <a:xfrm>
            <a:off x="4825088" y="3528843"/>
            <a:ext cx="899040" cy="353683"/>
          </a:xfrm>
          <a:prstGeom prst="curved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6136" y="3711766"/>
            <a:ext cx="990466" cy="2932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400" dirty="0">
                <a:solidFill>
                  <a:prstClr val="white"/>
                </a:solidFill>
              </a:rPr>
              <a:t>P=0.0004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61513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80333933"/>
              </p:ext>
            </p:extLst>
          </p:nvPr>
        </p:nvGraphicFramePr>
        <p:xfrm>
          <a:off x="612383" y="1584279"/>
          <a:ext cx="8246746" cy="443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19200" y="2742795"/>
            <a:ext cx="65239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779009" y="2443674"/>
            <a:ext cx="1080120" cy="544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H" dirty="0">
                <a:solidFill>
                  <a:prstClr val="white"/>
                </a:solidFill>
              </a:rPr>
              <a:t>80%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 rot="16200000">
            <a:off x="-796591" y="3450750"/>
            <a:ext cx="30708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CH" sz="1400" dirty="0">
                <a:solidFill>
                  <a:srgbClr val="6E6E6E">
                    <a:lumMod val="50000"/>
                  </a:srgbClr>
                </a:solidFill>
                <a:latin typeface="Arial"/>
                <a:ea typeface="ＭＳ Ｐゴシック" pitchFamily="34" charset="-128"/>
              </a:rPr>
              <a:t>Percentage of patients</a:t>
            </a:r>
          </a:p>
        </p:txBody>
      </p:sp>
      <p:sp>
        <p:nvSpPr>
          <p:cNvPr id="16" name="Round Same Side Corner Rectangle 15"/>
          <p:cNvSpPr/>
          <p:nvPr/>
        </p:nvSpPr>
        <p:spPr>
          <a:xfrm rot="5400000">
            <a:off x="3595387" y="-2346375"/>
            <a:ext cx="293099" cy="7483880"/>
          </a:xfrm>
          <a:prstGeom prst="round2SameRect">
            <a:avLst>
              <a:gd name="adj1" fmla="val 44661"/>
              <a:gd name="adj2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53751" y="1249015"/>
            <a:ext cx="8148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Patients with clinically significant reduction in fibroid volume</a:t>
            </a:r>
            <a:r>
              <a:rPr lang="en-GB" sz="1400" b="1" baseline="30000" dirty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a</a:t>
            </a:r>
            <a:r>
              <a:rPr lang="en-GB" sz="1400" b="1" dirty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 (≥25%) [</a:t>
            </a:r>
            <a:r>
              <a:rPr lang="en-GB" sz="1400" b="1" dirty="0" smtClean="0">
                <a:solidFill>
                  <a:srgbClr val="6E6E6E">
                    <a:lumMod val="50000"/>
                  </a:srgbClr>
                </a:solidFill>
                <a:ea typeface="ＭＳ Ｐゴシック" pitchFamily="34" charset="-128"/>
                <a:cs typeface="Arial" pitchFamily="34" charset="0"/>
              </a:rPr>
              <a:t>FAS1]</a:t>
            </a:r>
            <a:endParaRPr lang="en-GB" sz="1400" b="1" dirty="0">
              <a:solidFill>
                <a:srgbClr val="6E6E6E">
                  <a:lumMod val="50000"/>
                </a:srgbClr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547664" y="5517232"/>
            <a:ext cx="576064" cy="35643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CH" dirty="0" smtClean="0">
                <a:solidFill>
                  <a:srgbClr val="2D8C2D"/>
                </a:solidFill>
              </a:rPr>
              <a:t>N=207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843808" y="5517232"/>
            <a:ext cx="576064" cy="35643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CH" dirty="0" smtClean="0">
                <a:solidFill>
                  <a:srgbClr val="2D8C2D"/>
                </a:solidFill>
              </a:rPr>
              <a:t>N=189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139952" y="5517232"/>
            <a:ext cx="576064" cy="3732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CH" dirty="0" smtClean="0">
                <a:solidFill>
                  <a:srgbClr val="2D8C2D"/>
                </a:solidFill>
              </a:rPr>
              <a:t>N=173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436096" y="5517232"/>
            <a:ext cx="576064" cy="3732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CH" dirty="0" smtClean="0">
                <a:solidFill>
                  <a:srgbClr val="2D8C2D"/>
                </a:solidFill>
              </a:rPr>
              <a:t>N=160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804248" y="5503979"/>
            <a:ext cx="576064" cy="3732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CH" dirty="0" smtClean="0">
                <a:solidFill>
                  <a:srgbClr val="2D8C2D"/>
                </a:solidFill>
              </a:rPr>
              <a:t>N=158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68726" y="217496"/>
            <a:ext cx="7776016" cy="954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cap="all" baseline="0">
                <a:solidFill>
                  <a:srgbClr val="00408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Efficacy</a:t>
            </a:r>
            <a:r>
              <a:rPr lang="en-GB" dirty="0"/>
              <a:t>: </a:t>
            </a:r>
            <a:r>
              <a:rPr lang="en-GB" b="1" dirty="0"/>
              <a:t>Fibroid volume reduction</a:t>
            </a:r>
            <a:r>
              <a:rPr lang="en-US" b="1" cap="none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2200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07504" y="63793"/>
            <a:ext cx="964728" cy="963983"/>
          </a:xfrm>
          <a:prstGeom prst="ellipse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400" b="1" dirty="0">
                <a:solidFill>
                  <a:srgbClr val="6E6E6E">
                    <a:lumMod val="50000"/>
                  </a:srgbClr>
                </a:solidFill>
              </a:rPr>
              <a:t>PEARL IV</a:t>
            </a:r>
          </a:p>
        </p:txBody>
      </p:sp>
      <p:sp>
        <p:nvSpPr>
          <p:cNvPr id="2" name="Rectangle 1"/>
          <p:cNvSpPr/>
          <p:nvPr/>
        </p:nvSpPr>
        <p:spPr>
          <a:xfrm>
            <a:off x="553751" y="6553745"/>
            <a:ext cx="1858009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395536" y="6237312"/>
            <a:ext cx="5525486" cy="5770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 anchorCtr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0" baseline="30000" dirty="0">
                <a:solidFill>
                  <a:srgbClr val="6E6E6E">
                    <a:lumMod val="50000"/>
                  </a:srgbClr>
                </a:solidFill>
                <a:latin typeface="Arial"/>
              </a:rPr>
              <a:t>a</a:t>
            </a:r>
            <a:r>
              <a:rPr lang="en-GB" sz="1050" b="0" dirty="0">
                <a:solidFill>
                  <a:srgbClr val="6E6E6E">
                    <a:lumMod val="50000"/>
                  </a:srgbClr>
                </a:solidFill>
                <a:latin typeface="Arial"/>
              </a:rPr>
              <a:t>Volume of 3 largest fibroids </a:t>
            </a:r>
            <a:r>
              <a:rPr lang="en-GB" sz="1050" b="0" dirty="0" smtClean="0">
                <a:solidFill>
                  <a:srgbClr val="6E6E6E">
                    <a:lumMod val="50000"/>
                  </a:srgbClr>
                </a:solidFill>
                <a:latin typeface="Arial"/>
              </a:rPr>
              <a:t>combined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0" dirty="0" smtClean="0">
                <a:solidFill>
                  <a:srgbClr val="6E6E6E">
                    <a:lumMod val="50000"/>
                  </a:srgbClr>
                </a:solidFill>
                <a:latin typeface="Arial"/>
              </a:rPr>
              <a:t>* </a:t>
            </a:r>
            <a:r>
              <a:rPr lang="fr-CH" sz="1050" b="0" dirty="0" err="1">
                <a:solidFill>
                  <a:srgbClr val="6E6E6E">
                    <a:lumMod val="50000"/>
                  </a:srgbClr>
                </a:solidFill>
                <a:latin typeface="Arial"/>
              </a:rPr>
              <a:t>After</a:t>
            </a:r>
            <a:r>
              <a:rPr lang="fr-CH" sz="1050" b="0" dirty="0">
                <a:solidFill>
                  <a:srgbClr val="6E6E6E">
                    <a:lumMod val="50000"/>
                  </a:srgbClr>
                </a:solidFill>
                <a:latin typeface="Arial"/>
              </a:rPr>
              <a:t> </a:t>
            </a:r>
            <a:r>
              <a:rPr lang="fr-CH" sz="1050" b="0" dirty="0" err="1">
                <a:solidFill>
                  <a:srgbClr val="6E6E6E">
                    <a:lumMod val="50000"/>
                  </a:srgbClr>
                </a:solidFill>
                <a:latin typeface="Arial"/>
              </a:rPr>
              <a:t>treatment</a:t>
            </a:r>
            <a:r>
              <a:rPr lang="fr-CH" sz="1050" b="0" dirty="0">
                <a:solidFill>
                  <a:srgbClr val="6E6E6E">
                    <a:lumMod val="50000"/>
                  </a:srgbClr>
                </a:solidFill>
                <a:latin typeface="Arial"/>
              </a:rPr>
              <a:t> course + 1 </a:t>
            </a:r>
            <a:r>
              <a:rPr lang="fr-CH" sz="1050" b="0" dirty="0" err="1" smtClean="0">
                <a:solidFill>
                  <a:srgbClr val="6E6E6E">
                    <a:lumMod val="50000"/>
                  </a:srgbClr>
                </a:solidFill>
                <a:latin typeface="Arial"/>
              </a:rPr>
              <a:t>bleed</a:t>
            </a:r>
            <a:r>
              <a:rPr lang="en-GB" sz="1050" b="0" dirty="0">
                <a:solidFill>
                  <a:srgbClr val="6E6E6E">
                    <a:lumMod val="50000"/>
                  </a:srgbClr>
                </a:solidFill>
                <a:latin typeface="Arial"/>
              </a:rPr>
              <a:t/>
            </a:r>
            <a:br>
              <a:rPr lang="en-GB" sz="1050" b="0" dirty="0">
                <a:solidFill>
                  <a:srgbClr val="6E6E6E">
                    <a:lumMod val="50000"/>
                  </a:srgbClr>
                </a:solidFill>
                <a:latin typeface="Arial"/>
              </a:rPr>
            </a:br>
            <a:r>
              <a:rPr lang="en-GB" sz="1050" b="0" dirty="0" smtClean="0">
                <a:solidFill>
                  <a:srgbClr val="6E6E6E">
                    <a:lumMod val="50000"/>
                  </a:srgbClr>
                </a:solidFill>
                <a:latin typeface="Arial"/>
              </a:rPr>
              <a:t>N</a:t>
            </a:r>
            <a:r>
              <a:rPr lang="en-GB" sz="1050" b="0" dirty="0">
                <a:solidFill>
                  <a:srgbClr val="6E6E6E">
                    <a:lumMod val="50000"/>
                  </a:srgbClr>
                </a:solidFill>
                <a:latin typeface="Arial"/>
              </a:rPr>
              <a:t>, number of patients with non-missing assessments; </a:t>
            </a:r>
            <a:r>
              <a:rPr lang="en-GB" sz="1050" b="0" dirty="0" smtClean="0">
                <a:solidFill>
                  <a:srgbClr val="6E6E6E">
                    <a:lumMod val="50000"/>
                  </a:srgbClr>
                </a:solidFill>
                <a:latin typeface="Arial"/>
              </a:rPr>
              <a:t>UPA</a:t>
            </a:r>
            <a:r>
              <a:rPr lang="en-GB" sz="1050" b="0" dirty="0">
                <a:solidFill>
                  <a:srgbClr val="6E6E6E">
                    <a:lumMod val="50000"/>
                  </a:srgbClr>
                </a:solidFill>
                <a:latin typeface="Arial"/>
              </a:rPr>
              <a:t>, ulipristal acetate 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70235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4932" y="2003880"/>
            <a:ext cx="4041552" cy="3225320"/>
            <a:chOff x="4497612" y="1549880"/>
            <a:chExt cx="4041552" cy="3225320"/>
          </a:xfrm>
        </p:grpSpPr>
        <p:sp>
          <p:nvSpPr>
            <p:cNvPr id="4" name="Rectangle 3"/>
            <p:cNvSpPr/>
            <p:nvPr/>
          </p:nvSpPr>
          <p:spPr>
            <a:xfrm>
              <a:off x="4497612" y="1549880"/>
              <a:ext cx="3547188" cy="516382"/>
            </a:xfrm>
            <a:prstGeom prst="rect">
              <a:avLst/>
            </a:prstGeom>
            <a:noFill/>
          </p:spPr>
          <p:txBody>
            <a:bodyPr wrap="square" lIns="540000" anchor="ctr">
              <a:noAutofit/>
            </a:bodyPr>
            <a:lstStyle/>
            <a:p>
              <a:pPr marL="0" lvl="2" defTabSz="714375">
                <a:spcBef>
                  <a:spcPct val="20000"/>
                </a:spcBef>
                <a:defRPr/>
              </a:pPr>
              <a:r>
                <a:rPr lang="en-US" sz="1600" b="1" dirty="0" smtClean="0">
                  <a:solidFill>
                    <a:schemeClr val="tx2"/>
                  </a:solidFill>
                  <a:latin typeface="Arial" charset="0"/>
                </a:rPr>
                <a:t>After 4 courses of 5mg</a:t>
              </a:r>
              <a:endParaRPr lang="en-US" sz="1050" dirty="0">
                <a:solidFill>
                  <a:schemeClr val="tx2"/>
                </a:solidFill>
                <a:latin typeface="Arial" charset="0"/>
              </a:endParaRPr>
            </a:p>
          </p:txBody>
        </p:sp>
        <p:graphicFrame>
          <p:nvGraphicFramePr>
            <p:cNvPr id="5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427044484"/>
                </p:ext>
              </p:extLst>
            </p:nvPr>
          </p:nvGraphicFramePr>
          <p:xfrm>
            <a:off x="5053014" y="2076450"/>
            <a:ext cx="3486150" cy="269875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162050"/>
                  <a:gridCol w="1162050"/>
                  <a:gridCol w="1162050"/>
                </a:tblGrid>
                <a:tr h="370840">
                  <a:tc rowSpan="2">
                    <a:txBody>
                      <a:bodyPr/>
                      <a:lstStyle/>
                      <a:p>
                        <a:pPr marL="0" marR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CH" sz="1600" dirty="0" err="1" smtClean="0">
                            <a:solidFill>
                              <a:schemeClr val="bg1"/>
                            </a:solidFill>
                          </a:rPr>
                          <a:t>Myoma</a:t>
                        </a:r>
                        <a:r>
                          <a:rPr lang="fr-CH" sz="1600" dirty="0" smtClean="0">
                            <a:solidFill>
                              <a:schemeClr val="bg1"/>
                            </a:solidFill>
                          </a:rPr>
                          <a:t> volume </a:t>
                        </a:r>
                        <a:r>
                          <a:rPr lang="fr-CH" sz="1600" dirty="0" err="1" smtClean="0">
                            <a:solidFill>
                              <a:schemeClr val="bg1"/>
                            </a:solidFill>
                          </a:rPr>
                          <a:t>reduction</a:t>
                        </a:r>
                        <a:r>
                          <a:rPr lang="fr-CH" sz="1600" dirty="0" smtClean="0">
                            <a:solidFill>
                              <a:schemeClr val="bg1"/>
                            </a:solidFill>
                          </a:rPr>
                          <a:t> ≥ 25%</a:t>
                        </a:r>
                        <a:r>
                          <a:rPr lang="fr-CH" sz="1600" baseline="0" dirty="0" smtClean="0">
                            <a:solidFill>
                              <a:schemeClr val="bg1"/>
                            </a:solidFill>
                          </a:rPr>
                          <a:t> </a:t>
                        </a:r>
                        <a:endParaRPr lang="en-GB" sz="1600" dirty="0"/>
                      </a:p>
                    </a:txBody>
                    <a:tcPr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dirty="0" smtClean="0"/>
                          <a:t>Amenorrhoea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 h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370840">
                  <a:tc vMerge="1"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600" dirty="0"/>
                      </a:p>
                    </a:txBody>
                    <a:tcP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dirty="0" smtClean="0">
                            <a:solidFill>
                              <a:schemeClr val="bg1"/>
                            </a:solidFill>
                          </a:rPr>
                          <a:t>Yes</a:t>
                        </a:r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dirty="0" smtClean="0">
                            <a:solidFill>
                              <a:schemeClr val="bg1"/>
                            </a:solidFill>
                          </a:rPr>
                          <a:t>No</a:t>
                        </a:r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/>
                      </a:solidFill>
                    </a:tcPr>
                  </a:tc>
                </a:tr>
                <a:tr h="844550">
                  <a:tc>
                    <a:txBody>
                      <a:bodyPr/>
                      <a:lstStyle/>
                      <a:p>
                        <a:pPr algn="r"/>
                        <a:r>
                          <a:rPr lang="en-GB" dirty="0" smtClean="0">
                            <a:solidFill>
                              <a:schemeClr val="bg1"/>
                            </a:solidFill>
                          </a:rPr>
                          <a:t>Yes</a:t>
                        </a:r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a:txBody>
                    <a:tcPr marR="144000" anchor="ctr"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2000" b="1" dirty="0" smtClean="0">
                            <a:solidFill>
                              <a:schemeClr val="tx2"/>
                            </a:solidFill>
                          </a:rPr>
                          <a:t>73.5%</a:t>
                        </a:r>
                        <a:endParaRPr lang="en-GB" sz="2000" b="1" dirty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2000" b="1" dirty="0" smtClean="0">
                            <a:solidFill>
                              <a:schemeClr val="tx2"/>
                            </a:solidFill>
                          </a:rPr>
                          <a:t>7.8%</a:t>
                        </a:r>
                        <a:endParaRPr lang="en-GB" sz="2000" b="1" dirty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</a:tr>
                <a:tr h="787400">
                  <a:tc>
                    <a:txBody>
                      <a:bodyPr/>
                      <a:lstStyle/>
                      <a:p>
                        <a:pPr algn="r"/>
                        <a:r>
                          <a:rPr lang="en-GB" dirty="0" smtClean="0">
                            <a:solidFill>
                              <a:schemeClr val="bg1"/>
                            </a:solidFill>
                          </a:rPr>
                          <a:t>No</a:t>
                        </a:r>
                        <a:endParaRPr lang="en-GB" dirty="0">
                          <a:solidFill>
                            <a:schemeClr val="bg1"/>
                          </a:solidFill>
                        </a:endParaRPr>
                      </a:p>
                    </a:txBody>
                    <a:tcPr marR="144000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2000" b="1" dirty="0" smtClean="0">
                            <a:solidFill>
                              <a:schemeClr val="tx2"/>
                            </a:solidFill>
                          </a:rPr>
                          <a:t>13.9%</a:t>
                        </a:r>
                        <a:endParaRPr lang="en-GB" sz="2000" b="1" dirty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2000" b="1" dirty="0" smtClean="0">
                            <a:solidFill>
                              <a:schemeClr val="tx2"/>
                            </a:solidFill>
                          </a:rPr>
                          <a:t>4.8%</a:t>
                        </a:r>
                        <a:endParaRPr lang="en-GB" sz="2000" b="1" dirty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/>
                  </a:tc>
                </a:tr>
              </a:tbl>
            </a:graphicData>
          </a:graphic>
        </p:graphicFrame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73271"/>
            <a:ext cx="8604448" cy="116688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cap="none" dirty="0" smtClean="0">
                <a:ea typeface="+mn-ea"/>
                <a:cs typeface="+mn-cs"/>
              </a:rPr>
              <a:t>EFFICACY: </a:t>
            </a:r>
            <a:r>
              <a:rPr lang="en-GB" sz="2400" dirty="0" err="1" smtClean="0"/>
              <a:t>RELationship</a:t>
            </a:r>
            <a:r>
              <a:rPr lang="en-GB" sz="2400" dirty="0" smtClean="0"/>
              <a:t> between </a:t>
            </a:r>
            <a:br>
              <a:rPr lang="en-GB" sz="2400" dirty="0" smtClean="0"/>
            </a:br>
            <a:r>
              <a:rPr lang="en-GB" sz="2400" dirty="0" smtClean="0"/>
              <a:t>reduction in </a:t>
            </a:r>
            <a:r>
              <a:rPr lang="en-GB" sz="2400" dirty="0" err="1" smtClean="0"/>
              <a:t>myoma</a:t>
            </a:r>
            <a:r>
              <a:rPr lang="en-GB" sz="2400" dirty="0" smtClean="0"/>
              <a:t> volume and amenorrhoea</a:t>
            </a: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5349052"/>
            <a:ext cx="8604448" cy="1248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B7F"/>
              </a:buClr>
              <a:buSzPct val="30000"/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3388" indent="-342900" algn="l" defTabSz="914400" rtl="0" eaLnBrk="1" latinLnBrk="0" hangingPunct="1">
              <a:spcBef>
                <a:spcPct val="20000"/>
              </a:spcBef>
              <a:buClr>
                <a:srgbClr val="002B7F"/>
              </a:buClr>
              <a:buSzPct val="14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342900" algn="l" defTabSz="714375" rtl="0" eaLnBrk="1" latinLnBrk="0" hangingPunct="1">
              <a:spcBef>
                <a:spcPct val="20000"/>
              </a:spcBef>
              <a:buClr>
                <a:srgbClr val="002B7F"/>
              </a:buClr>
              <a:buSzPct val="140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9162" indent="-285750" algn="l" defTabSz="914400" rtl="0" eaLnBrk="1" latinLnBrk="0" hangingPunct="1">
              <a:spcBef>
                <a:spcPct val="20000"/>
              </a:spcBef>
              <a:buClr>
                <a:srgbClr val="002B7F"/>
              </a:buClr>
              <a:buSzPct val="140000"/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4750" indent="-285750" algn="l" defTabSz="914400" rtl="0" eaLnBrk="1" latinLnBrk="0" hangingPunct="1">
              <a:spcBef>
                <a:spcPct val="20000"/>
              </a:spcBef>
              <a:buClr>
                <a:srgbClr val="002B7F"/>
              </a:buClr>
              <a:buSzPct val="140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After 4 courses:</a:t>
            </a:r>
          </a:p>
          <a:p>
            <a:pPr lvl="1"/>
            <a:r>
              <a:rPr lang="en-GB" sz="1600" dirty="0" smtClean="0"/>
              <a:t>73.5% of patients had </a:t>
            </a:r>
            <a:r>
              <a:rPr lang="fr-CH" sz="1600" b="1" dirty="0" smtClean="0"/>
              <a:t>no </a:t>
            </a:r>
            <a:r>
              <a:rPr lang="fr-CH" sz="1600" b="1" dirty="0" err="1" smtClean="0"/>
              <a:t>bleeding</a:t>
            </a:r>
            <a:r>
              <a:rPr lang="fr-CH" sz="1600" b="1" dirty="0" smtClean="0"/>
              <a:t> </a:t>
            </a:r>
            <a:r>
              <a:rPr lang="en-GB" sz="1600" dirty="0" smtClean="0"/>
              <a:t>and </a:t>
            </a:r>
            <a:r>
              <a:rPr lang="en-GB" sz="1600" b="1" dirty="0" smtClean="0"/>
              <a:t>reduced fibroid volume ≥25%</a:t>
            </a:r>
          </a:p>
          <a:p>
            <a:pPr lvl="1"/>
            <a:r>
              <a:rPr lang="en-GB" sz="1600" dirty="0" smtClean="0"/>
              <a:t>4.8% </a:t>
            </a:r>
            <a:r>
              <a:rPr lang="en-GB" sz="1600" b="1" dirty="0" smtClean="0"/>
              <a:t>still had some bleeding </a:t>
            </a:r>
            <a:r>
              <a:rPr lang="en-GB" sz="1600" dirty="0" smtClean="0"/>
              <a:t>and </a:t>
            </a:r>
            <a:r>
              <a:rPr lang="en-GB" sz="1600" b="1" dirty="0" smtClean="0"/>
              <a:t>did not have reduced fibroid volume ≥25%</a:t>
            </a:r>
          </a:p>
          <a:p>
            <a:endParaRPr lang="en-GB" sz="1800" dirty="0"/>
          </a:p>
        </p:txBody>
      </p:sp>
      <p:sp>
        <p:nvSpPr>
          <p:cNvPr id="10" name="Rectangle 9"/>
          <p:cNvSpPr/>
          <p:nvPr/>
        </p:nvSpPr>
        <p:spPr>
          <a:xfrm>
            <a:off x="539552" y="6525344"/>
            <a:ext cx="1872208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66912" y="1628800"/>
            <a:ext cx="964728" cy="963983"/>
          </a:xfrm>
          <a:prstGeom prst="ellipse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400" b="1" dirty="0">
                <a:solidFill>
                  <a:srgbClr val="6E6E6E">
                    <a:lumMod val="50000"/>
                  </a:srgbClr>
                </a:solidFill>
              </a:rPr>
              <a:t>PEARL IV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035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</a:rPr>
              <a:t>Summary</a:t>
            </a: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Treatment options based on Symptoms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724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Messages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Management of every women with menstrual disorders should be individualised</a:t>
            </a:r>
          </a:p>
          <a:p>
            <a:r>
              <a:rPr lang="en-GB" sz="2400" dirty="0" smtClean="0"/>
              <a:t>Each patient should be offered all available treatment options</a:t>
            </a:r>
          </a:p>
          <a:p>
            <a:r>
              <a:rPr lang="en-GB" sz="2400" dirty="0" smtClean="0"/>
              <a:t>Importantly, all management plans should ensure improved QOL</a:t>
            </a:r>
          </a:p>
          <a:p>
            <a:r>
              <a:rPr lang="en-GB" sz="2400" dirty="0" smtClean="0"/>
              <a:t>Women should be provided with full information as regards success of individual treatment/and adverse outcomes</a:t>
            </a:r>
          </a:p>
          <a:p>
            <a:r>
              <a:rPr lang="en-GB" sz="2400" dirty="0" smtClean="0"/>
              <a:t>Overall surgical interventions had better improvements in QOL  </a:t>
            </a:r>
          </a:p>
          <a:p>
            <a:r>
              <a:rPr lang="en-GB" sz="2400" dirty="0" smtClean="0"/>
              <a:t>Esmya offers a novel approach for treatment of small sized sub-mucus fibroids.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FIGO Classification of AUB-</a:t>
            </a:r>
            <a:r>
              <a:rPr lang="en-GB" dirty="0" err="1" smtClean="0"/>
              <a:t>Leiomyoma</a:t>
            </a:r>
            <a:r>
              <a:rPr lang="en-GB" dirty="0" smtClean="0"/>
              <a:t> ( Fibroids)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358114" cy="402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FIGO-AUB Classification </a:t>
            </a:r>
            <a:r>
              <a:rPr lang="en-GB" sz="3600" dirty="0" smtClean="0">
                <a:solidFill>
                  <a:srgbClr val="FF0000"/>
                </a:solidFill>
              </a:rPr>
              <a:t>(PA</a:t>
            </a:r>
            <a:r>
              <a:rPr lang="en-GB" sz="3600" dirty="0" smtClean="0"/>
              <a:t>L</a:t>
            </a:r>
            <a:r>
              <a:rPr lang="en-GB" sz="3600" dirty="0" smtClean="0">
                <a:solidFill>
                  <a:srgbClr val="FF0000"/>
                </a:solidFill>
              </a:rPr>
              <a:t>M-COEIN)-Uterine Leiomyoma </a:t>
            </a:r>
            <a:r>
              <a:rPr lang="en-GB" sz="3600" dirty="0" smtClean="0"/>
              <a:t>(Fibroids)-1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Relationship </a:t>
            </a:r>
            <a:r>
              <a:rPr lang="en-GB" dirty="0" smtClean="0"/>
              <a:t>between fibroids and AUB is poorly understood</a:t>
            </a:r>
          </a:p>
          <a:p>
            <a:r>
              <a:rPr lang="en-GB" dirty="0" smtClean="0"/>
              <a:t>Possibly related to an increased endometrial surface area, presence of fragile and engorged vasculature in the peri-</a:t>
            </a:r>
            <a:r>
              <a:rPr lang="en-GB" dirty="0" err="1" smtClean="0"/>
              <a:t>myoma</a:t>
            </a:r>
            <a:r>
              <a:rPr lang="en-GB" dirty="0" smtClean="0"/>
              <a:t> environments and altered angiogenesis. 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FIGO-AUB Classification </a:t>
            </a:r>
            <a:r>
              <a:rPr lang="en-GB" sz="4000" dirty="0" smtClean="0">
                <a:solidFill>
                  <a:srgbClr val="FF0000"/>
                </a:solidFill>
              </a:rPr>
              <a:t>(PAL</a:t>
            </a:r>
            <a:r>
              <a:rPr lang="en-GB" sz="4000" dirty="0" smtClean="0"/>
              <a:t>M</a:t>
            </a:r>
            <a:r>
              <a:rPr lang="en-GB" sz="4000" dirty="0" smtClean="0">
                <a:solidFill>
                  <a:srgbClr val="FF0000"/>
                </a:solidFill>
              </a:rPr>
              <a:t>-COEIN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500" dirty="0" smtClean="0">
                <a:solidFill>
                  <a:srgbClr val="FF0000"/>
                </a:solidFill>
              </a:rPr>
              <a:t>Malignancy:</a:t>
            </a:r>
          </a:p>
          <a:p>
            <a:r>
              <a:rPr lang="en-GB" dirty="0" smtClean="0"/>
              <a:t>Rising incidence of endometrial pre-cancerous changes and cancer</a:t>
            </a:r>
          </a:p>
          <a:p>
            <a:r>
              <a:rPr lang="en-GB" dirty="0" smtClean="0"/>
              <a:t>This is all secondary to rising obesity and increasing incidence of metabolic syndrome</a:t>
            </a:r>
          </a:p>
          <a:p>
            <a:r>
              <a:rPr lang="en-GB" dirty="0" smtClean="0"/>
              <a:t>Other malignancies to consider are Cervical Cancer and Uterine sarcoma (not part of this lecture)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Main area of interest is Endometrial Hyperplasia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0" y="3048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>
                <a:latin typeface="Arial" charset="0"/>
              </a:rPr>
              <a:t>SIMPLE HYPERPLASIA</a:t>
            </a:r>
          </a:p>
        </p:txBody>
      </p:sp>
      <p:pic>
        <p:nvPicPr>
          <p:cNvPr id="57346" name="Picture 3" descr="Dscn05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3276600" y="1295400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>
                <a:latin typeface="Arial" charset="0"/>
              </a:rPr>
              <a:t>ATYPICAL HYPERPLASIA</a:t>
            </a:r>
            <a:endParaRPr lang="en-US" sz="1600">
              <a:latin typeface="Arial" charset="0"/>
            </a:endParaRPr>
          </a:p>
        </p:txBody>
      </p:sp>
      <p:pic>
        <p:nvPicPr>
          <p:cNvPr id="57348" name="Picture 5" descr="Dscn05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3048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6019800" y="2895600"/>
            <a:ext cx="35814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>
                <a:latin typeface="Arial" charset="0"/>
              </a:rPr>
              <a:t>ENDOMETRIOID ADENOCARCINOMA G1</a:t>
            </a:r>
          </a:p>
          <a:p>
            <a:pPr eaLnBrk="1" hangingPunct="1">
              <a:spcBef>
                <a:spcPct val="50000"/>
              </a:spcBef>
            </a:pPr>
            <a:endParaRPr lang="en-US" sz="700">
              <a:latin typeface="Arial" charset="0"/>
            </a:endParaRPr>
          </a:p>
        </p:txBody>
      </p:sp>
      <p:pic>
        <p:nvPicPr>
          <p:cNvPr id="57350" name="Picture 7" descr="Dscn0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HMB Lecture international session 210517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415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14:honeycomb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1999</Words>
  <Application>Microsoft Office PowerPoint</Application>
  <PresentationFormat>On-screen Show (4:3)</PresentationFormat>
  <Paragraphs>351</Paragraphs>
  <Slides>59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European Board and College of Obstetrics and Gynaecology</vt:lpstr>
      <vt:lpstr>FIGO Abnormal Uterine Bleeding classification with Heavy Menstrual Bleeding as a sub group</vt:lpstr>
      <vt:lpstr>FIGO Classification of AUB(PALM-COEIN) Structural Vs. Non-Structural causes</vt:lpstr>
      <vt:lpstr>FIGO-AUB Classification (PALM-COEIN)</vt:lpstr>
      <vt:lpstr>FIGO-AUB Classification (PALM-COEIN)</vt:lpstr>
      <vt:lpstr>FIGO Classification of AUB-Leiomyoma ( Fibroids)</vt:lpstr>
      <vt:lpstr>FIGO-AUB Classification (PALM-COEIN)-Uterine Leiomyoma (Fibroids)-1</vt:lpstr>
      <vt:lpstr>FIGO-AUB Classification (PALM-COEIN)</vt:lpstr>
      <vt:lpstr>Slide 9</vt:lpstr>
      <vt:lpstr>FIGO-AUB Classification (PALM-COEIN)</vt:lpstr>
      <vt:lpstr>Structured History for Coagulopathy</vt:lpstr>
      <vt:lpstr>FIGO-AUB Classification (PALM-COEIN)</vt:lpstr>
      <vt:lpstr>FIGO-AUB Classification (PALM-COEIN)</vt:lpstr>
      <vt:lpstr>FIGO-AUB Classification (PALM-COEIN)</vt:lpstr>
      <vt:lpstr>Endometrium and Tamoxifen</vt:lpstr>
      <vt:lpstr>FIGO-AUB Classification (PALM-COEIN)</vt:lpstr>
      <vt:lpstr>Slide 17</vt:lpstr>
      <vt:lpstr>How do I group problems?</vt:lpstr>
      <vt:lpstr>Non Structural</vt:lpstr>
      <vt:lpstr>What do they mean?</vt:lpstr>
      <vt:lpstr>  Plasminogen Activator (PA) and Tranexamic Acid Local Hemostasis</vt:lpstr>
      <vt:lpstr>Medical Management: Non hormonal Therapies (Non-structural causes)</vt:lpstr>
      <vt:lpstr>Effectiveness of LNG- IUS</vt:lpstr>
      <vt:lpstr>Abnormal Findings</vt:lpstr>
      <vt:lpstr>Assume nothing sinister…</vt:lpstr>
      <vt:lpstr>What if…</vt:lpstr>
      <vt:lpstr>Slide 27</vt:lpstr>
      <vt:lpstr>Endometrial Ablation</vt:lpstr>
      <vt:lpstr>Slide 29</vt:lpstr>
      <vt:lpstr>Slide 30</vt:lpstr>
      <vt:lpstr>BJOG 2013</vt:lpstr>
      <vt:lpstr>A study cohort of 55,000 women who had an EA-5 Year Follow up</vt:lpstr>
      <vt:lpstr>Long term effectiveness of Ablation</vt:lpstr>
      <vt:lpstr>Slide 34</vt:lpstr>
      <vt:lpstr>Epidemiology of Uterine Fibroids</vt:lpstr>
      <vt:lpstr>Slide 36</vt:lpstr>
      <vt:lpstr>Uterine Fibroids Management</vt:lpstr>
      <vt:lpstr>Menstrual symptoms Control</vt:lpstr>
      <vt:lpstr>Sub Mucus Fibroids</vt:lpstr>
      <vt:lpstr>Sub- mucus fibroid and Hysteroscopic Myomectomy</vt:lpstr>
      <vt:lpstr>Intramural Fibroids</vt:lpstr>
      <vt:lpstr>Intra- Mural fibroids</vt:lpstr>
      <vt:lpstr>Fertility Preserving Surgery-Myomectomy</vt:lpstr>
      <vt:lpstr>Slide 44</vt:lpstr>
      <vt:lpstr>Uterine Artery Embolisation</vt:lpstr>
      <vt:lpstr> Efficacy of Uterine Artery Embolisation(UAE) </vt:lpstr>
      <vt:lpstr>Safety of UAE</vt:lpstr>
      <vt:lpstr>UAE Vs. Myomectomy</vt:lpstr>
      <vt:lpstr>MRI Focused ultra sound Treatment for Uterine Fibroids</vt:lpstr>
      <vt:lpstr>MRI Focused Ultra Sound </vt:lpstr>
      <vt:lpstr>Magnetic Resonance Imaging Guided Cryomyolysis</vt:lpstr>
      <vt:lpstr>Slide 52</vt:lpstr>
      <vt:lpstr>A novel, targeted mode of action</vt:lpstr>
      <vt:lpstr>Effect on post treatment bleeding –  blood loss in first menses post treatment</vt:lpstr>
      <vt:lpstr>Slide 55</vt:lpstr>
      <vt:lpstr>EFFICACY: RELationship between  reduction in myoma volume and amenorrhoea</vt:lpstr>
      <vt:lpstr>Slide 57</vt:lpstr>
      <vt:lpstr>Treatment options based on Symptoms</vt:lpstr>
      <vt:lpstr>Take Home Messages</vt:lpstr>
    </vt:vector>
  </TitlesOfParts>
  <Company>NHS FIFE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EBCOG OFFERS:</dc:title>
  <dc:creator>mahmoodt</dc:creator>
  <cp:lastModifiedBy>Tahir</cp:lastModifiedBy>
  <cp:revision>122</cp:revision>
  <dcterms:created xsi:type="dcterms:W3CDTF">2013-07-30T16:30:40Z</dcterms:created>
  <dcterms:modified xsi:type="dcterms:W3CDTF">2017-05-20T21:12:26Z</dcterms:modified>
</cp:coreProperties>
</file>