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25" r:id="rId2"/>
    <p:sldId id="399" r:id="rId3"/>
    <p:sldId id="400" r:id="rId4"/>
    <p:sldId id="401" r:id="rId5"/>
    <p:sldId id="324" r:id="rId6"/>
    <p:sldId id="369" r:id="rId7"/>
    <p:sldId id="402" r:id="rId8"/>
    <p:sldId id="403" r:id="rId9"/>
    <p:sldId id="404" r:id="rId10"/>
    <p:sldId id="405" r:id="rId11"/>
    <p:sldId id="407" r:id="rId12"/>
    <p:sldId id="408" r:id="rId13"/>
    <p:sldId id="409" r:id="rId14"/>
    <p:sldId id="410" r:id="rId15"/>
    <p:sldId id="411" r:id="rId16"/>
    <p:sldId id="371" r:id="rId17"/>
    <p:sldId id="372" r:id="rId18"/>
    <p:sldId id="373" r:id="rId19"/>
    <p:sldId id="374" r:id="rId20"/>
    <p:sldId id="376" r:id="rId21"/>
    <p:sldId id="375" r:id="rId22"/>
    <p:sldId id="377" r:id="rId23"/>
    <p:sldId id="378" r:id="rId24"/>
    <p:sldId id="379" r:id="rId25"/>
    <p:sldId id="381" r:id="rId26"/>
    <p:sldId id="382" r:id="rId27"/>
    <p:sldId id="383" r:id="rId28"/>
    <p:sldId id="384" r:id="rId29"/>
    <p:sldId id="387" r:id="rId30"/>
    <p:sldId id="385" r:id="rId31"/>
    <p:sldId id="388" r:id="rId32"/>
    <p:sldId id="389" r:id="rId33"/>
    <p:sldId id="398" r:id="rId34"/>
    <p:sldId id="391" r:id="rId35"/>
    <p:sldId id="406" r:id="rId36"/>
    <p:sldId id="412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D60B4-D962-4BB7-AEE1-BAA8683105D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8B8BEDD-0E92-4064-89C3-6012142E3D39}">
      <dgm:prSet phldrT="[Text]" custT="1"/>
      <dgm:spPr/>
      <dgm:t>
        <a:bodyPr/>
        <a:lstStyle/>
        <a:p>
          <a:r>
            <a:rPr lang="tr-TR" sz="2400" dirty="0" smtClean="0">
              <a:latin typeface="Comic Sans MS" panose="030F0702030302020204" pitchFamily="66" charset="0"/>
            </a:rPr>
            <a:t>Class I</a:t>
          </a:r>
        </a:p>
      </dgm:t>
    </dgm:pt>
    <dgm:pt modelId="{C3F58322-1545-4B17-B332-7ECEC17D51ED}" type="parTrans" cxnId="{FACDF033-8A45-45AC-9E73-4AE836544A80}">
      <dgm:prSet/>
      <dgm:spPr/>
      <dgm:t>
        <a:bodyPr/>
        <a:lstStyle/>
        <a:p>
          <a:endParaRPr lang="tr-TR"/>
        </a:p>
      </dgm:t>
    </dgm:pt>
    <dgm:pt modelId="{776E6C9C-78F8-4B65-AA65-D15BB6D2FB3A}" type="sibTrans" cxnId="{FACDF033-8A45-45AC-9E73-4AE836544A80}">
      <dgm:prSet/>
      <dgm:spPr/>
      <dgm:t>
        <a:bodyPr/>
        <a:lstStyle/>
        <a:p>
          <a:endParaRPr lang="tr-TR"/>
        </a:p>
      </dgm:t>
    </dgm:pt>
    <dgm:pt modelId="{44E60FD4-6243-4CF4-9E01-F55F3DE08466}">
      <dgm:prSet phldrT="[Text]" custT="1"/>
      <dgm:spPr/>
      <dgm:t>
        <a:bodyPr/>
        <a:lstStyle/>
        <a:p>
          <a:r>
            <a:rPr lang="tr-TR" sz="2400" dirty="0" smtClean="0">
              <a:latin typeface="Comic Sans MS" panose="030F0702030302020204" pitchFamily="66" charset="0"/>
            </a:rPr>
            <a:t>30-34,99</a:t>
          </a:r>
          <a:endParaRPr lang="tr-TR" sz="2400" dirty="0">
            <a:latin typeface="Comic Sans MS" panose="030F0702030302020204" pitchFamily="66" charset="0"/>
          </a:endParaRPr>
        </a:p>
      </dgm:t>
    </dgm:pt>
    <dgm:pt modelId="{10F3F542-6CC7-4D67-9D7A-2608928A4E60}" type="parTrans" cxnId="{1B84ECFA-8252-41A7-A5F3-4D7EB6E9C96D}">
      <dgm:prSet/>
      <dgm:spPr/>
      <dgm:t>
        <a:bodyPr/>
        <a:lstStyle/>
        <a:p>
          <a:endParaRPr lang="tr-TR"/>
        </a:p>
      </dgm:t>
    </dgm:pt>
    <dgm:pt modelId="{C61175E5-DE0A-4795-8FB7-97EBF2E89A3A}" type="sibTrans" cxnId="{1B84ECFA-8252-41A7-A5F3-4D7EB6E9C96D}">
      <dgm:prSet/>
      <dgm:spPr/>
      <dgm:t>
        <a:bodyPr/>
        <a:lstStyle/>
        <a:p>
          <a:endParaRPr lang="tr-TR"/>
        </a:p>
      </dgm:t>
    </dgm:pt>
    <dgm:pt modelId="{4655AA77-6CF6-4234-A31C-AA13584E01D0}">
      <dgm:prSet phldrT="[Text]" custT="1"/>
      <dgm:spPr/>
      <dgm:t>
        <a:bodyPr/>
        <a:lstStyle/>
        <a:p>
          <a:r>
            <a:rPr lang="tr-TR" sz="2400" dirty="0" smtClean="0">
              <a:latin typeface="Comic Sans MS" panose="030F0702030302020204" pitchFamily="66" charset="0"/>
            </a:rPr>
            <a:t>Class II</a:t>
          </a:r>
          <a:endParaRPr lang="tr-TR" sz="2400" dirty="0">
            <a:latin typeface="Comic Sans MS" panose="030F0702030302020204" pitchFamily="66" charset="0"/>
          </a:endParaRPr>
        </a:p>
      </dgm:t>
    </dgm:pt>
    <dgm:pt modelId="{259843E9-65CD-454A-98AF-54A97A0747AE}" type="parTrans" cxnId="{68E7C1F1-8A67-475B-A22D-FEEFC0026EA1}">
      <dgm:prSet/>
      <dgm:spPr/>
      <dgm:t>
        <a:bodyPr/>
        <a:lstStyle/>
        <a:p>
          <a:endParaRPr lang="tr-TR"/>
        </a:p>
      </dgm:t>
    </dgm:pt>
    <dgm:pt modelId="{AE8589CC-2277-40F8-B71A-F229DA438235}" type="sibTrans" cxnId="{68E7C1F1-8A67-475B-A22D-FEEFC0026EA1}">
      <dgm:prSet/>
      <dgm:spPr/>
      <dgm:t>
        <a:bodyPr/>
        <a:lstStyle/>
        <a:p>
          <a:endParaRPr lang="tr-TR"/>
        </a:p>
      </dgm:t>
    </dgm:pt>
    <dgm:pt modelId="{92CC35B2-43B9-4E78-9512-C3EB7C7C0667}">
      <dgm:prSet phldrT="[Text]" custT="1"/>
      <dgm:spPr/>
      <dgm:t>
        <a:bodyPr/>
        <a:lstStyle/>
        <a:p>
          <a:r>
            <a:rPr lang="tr-TR" sz="2400" dirty="0" smtClean="0">
              <a:latin typeface="Comic Sans MS" panose="030F0702030302020204" pitchFamily="66" charset="0"/>
            </a:rPr>
            <a:t>35-39,99</a:t>
          </a:r>
          <a:endParaRPr lang="tr-TR" sz="2400" dirty="0">
            <a:latin typeface="Comic Sans MS" panose="030F0702030302020204" pitchFamily="66" charset="0"/>
          </a:endParaRPr>
        </a:p>
      </dgm:t>
    </dgm:pt>
    <dgm:pt modelId="{8E765D9B-9953-4C97-ABEB-7895C42AB52D}" type="parTrans" cxnId="{4DCCD36E-4640-4490-BD71-F9E91805B521}">
      <dgm:prSet/>
      <dgm:spPr/>
      <dgm:t>
        <a:bodyPr/>
        <a:lstStyle/>
        <a:p>
          <a:endParaRPr lang="tr-TR"/>
        </a:p>
      </dgm:t>
    </dgm:pt>
    <dgm:pt modelId="{425A87B4-CB87-4BB4-A962-4743B03C2004}" type="sibTrans" cxnId="{4DCCD36E-4640-4490-BD71-F9E91805B521}">
      <dgm:prSet/>
      <dgm:spPr/>
      <dgm:t>
        <a:bodyPr/>
        <a:lstStyle/>
        <a:p>
          <a:endParaRPr lang="tr-TR"/>
        </a:p>
      </dgm:t>
    </dgm:pt>
    <dgm:pt modelId="{C601FC95-B8AE-43AC-948F-C55594F4310B}">
      <dgm:prSet phldrT="[Text]" custT="1"/>
      <dgm:spPr/>
      <dgm:t>
        <a:bodyPr/>
        <a:lstStyle/>
        <a:p>
          <a:r>
            <a:rPr lang="tr-TR" sz="2400" dirty="0" smtClean="0">
              <a:latin typeface="Comic Sans MS" panose="030F0702030302020204" pitchFamily="66" charset="0"/>
            </a:rPr>
            <a:t>Class III</a:t>
          </a:r>
          <a:endParaRPr lang="tr-TR" sz="2400" dirty="0">
            <a:latin typeface="Comic Sans MS" panose="030F0702030302020204" pitchFamily="66" charset="0"/>
          </a:endParaRPr>
        </a:p>
      </dgm:t>
    </dgm:pt>
    <dgm:pt modelId="{79D48419-1349-4BAA-960B-5F68CB879D85}" type="parTrans" cxnId="{161E93CC-DFD9-4CFC-BB12-E15DA48FD73A}">
      <dgm:prSet/>
      <dgm:spPr/>
      <dgm:t>
        <a:bodyPr/>
        <a:lstStyle/>
        <a:p>
          <a:endParaRPr lang="tr-TR"/>
        </a:p>
      </dgm:t>
    </dgm:pt>
    <dgm:pt modelId="{7C51E324-5F23-44EE-8B08-25A1A5B3D933}" type="sibTrans" cxnId="{161E93CC-DFD9-4CFC-BB12-E15DA48FD73A}">
      <dgm:prSet/>
      <dgm:spPr/>
      <dgm:t>
        <a:bodyPr/>
        <a:lstStyle/>
        <a:p>
          <a:endParaRPr lang="tr-TR"/>
        </a:p>
      </dgm:t>
    </dgm:pt>
    <dgm:pt modelId="{EA8E5AFE-8E43-4FDA-9D8E-2EFE19DE0293}">
      <dgm:prSet phldrT="[Text]" custT="1"/>
      <dgm:spPr/>
      <dgm:t>
        <a:bodyPr/>
        <a:lstStyle/>
        <a:p>
          <a:r>
            <a:rPr lang="tr-TR" sz="2400" u="sng" dirty="0" smtClean="0">
              <a:latin typeface="Comic Sans MS" panose="030F0702030302020204" pitchFamily="66" charset="0"/>
            </a:rPr>
            <a:t>&gt;</a:t>
          </a:r>
          <a:r>
            <a:rPr lang="tr-TR" sz="2400" dirty="0" smtClean="0">
              <a:latin typeface="Comic Sans MS" panose="030F0702030302020204" pitchFamily="66" charset="0"/>
            </a:rPr>
            <a:t>40</a:t>
          </a:r>
          <a:endParaRPr lang="tr-TR" sz="2400" dirty="0">
            <a:latin typeface="Comic Sans MS" panose="030F0702030302020204" pitchFamily="66" charset="0"/>
          </a:endParaRPr>
        </a:p>
      </dgm:t>
    </dgm:pt>
    <dgm:pt modelId="{0F5F15C5-4C80-475C-83A2-DA4D8DB0FBC8}" type="parTrans" cxnId="{50ADA625-90EC-495C-95A3-DC4E30DC798E}">
      <dgm:prSet/>
      <dgm:spPr/>
      <dgm:t>
        <a:bodyPr/>
        <a:lstStyle/>
        <a:p>
          <a:endParaRPr lang="tr-TR"/>
        </a:p>
      </dgm:t>
    </dgm:pt>
    <dgm:pt modelId="{2B4C9AC6-5E6C-4950-962A-B2253039591F}" type="sibTrans" cxnId="{50ADA625-90EC-495C-95A3-DC4E30DC798E}">
      <dgm:prSet/>
      <dgm:spPr/>
      <dgm:t>
        <a:bodyPr/>
        <a:lstStyle/>
        <a:p>
          <a:endParaRPr lang="tr-TR"/>
        </a:p>
      </dgm:t>
    </dgm:pt>
    <dgm:pt modelId="{ACC0732F-40B5-4EEC-AB61-9EBD6CAFCCD7}">
      <dgm:prSet phldrT="[Text]" custT="1"/>
      <dgm:spPr/>
      <dgm:t>
        <a:bodyPr/>
        <a:lstStyle/>
        <a:p>
          <a:endParaRPr lang="tr-TR" sz="2400" dirty="0">
            <a:latin typeface="Comic Sans MS" panose="030F0702030302020204" pitchFamily="66" charset="0"/>
          </a:endParaRPr>
        </a:p>
      </dgm:t>
    </dgm:pt>
    <dgm:pt modelId="{87B42673-98B3-4C12-BDB7-774651F37459}" type="parTrans" cxnId="{4AFFB658-185E-47B8-A34F-DE2B40C4E335}">
      <dgm:prSet/>
      <dgm:spPr/>
      <dgm:t>
        <a:bodyPr/>
        <a:lstStyle/>
        <a:p>
          <a:endParaRPr lang="tr-TR"/>
        </a:p>
      </dgm:t>
    </dgm:pt>
    <dgm:pt modelId="{64DDAE3B-4C26-474A-B3DC-FBC230C08F68}" type="sibTrans" cxnId="{4AFFB658-185E-47B8-A34F-DE2B40C4E335}">
      <dgm:prSet/>
      <dgm:spPr/>
      <dgm:t>
        <a:bodyPr/>
        <a:lstStyle/>
        <a:p>
          <a:endParaRPr lang="tr-TR"/>
        </a:p>
      </dgm:t>
    </dgm:pt>
    <dgm:pt modelId="{77C991A6-5EF7-4482-A3A3-DF750A320EAB}">
      <dgm:prSet phldrT="[Text]" custT="1"/>
      <dgm:spPr/>
      <dgm:t>
        <a:bodyPr/>
        <a:lstStyle/>
        <a:p>
          <a:r>
            <a:rPr lang="tr-TR" sz="2400" dirty="0" smtClean="0">
              <a:latin typeface="Comic Sans MS" panose="030F0702030302020204" pitchFamily="66" charset="0"/>
            </a:rPr>
            <a:t>moderately</a:t>
          </a:r>
          <a:endParaRPr lang="tr-TR" sz="2400" dirty="0">
            <a:latin typeface="Comic Sans MS" panose="030F0702030302020204" pitchFamily="66" charset="0"/>
          </a:endParaRPr>
        </a:p>
      </dgm:t>
    </dgm:pt>
    <dgm:pt modelId="{1BB953DA-64F1-419C-9F45-E600C0AAFBCE}" type="parTrans" cxnId="{3155448F-5980-4581-95B3-1797C3305F81}">
      <dgm:prSet/>
      <dgm:spPr/>
      <dgm:t>
        <a:bodyPr/>
        <a:lstStyle/>
        <a:p>
          <a:endParaRPr lang="tr-TR"/>
        </a:p>
      </dgm:t>
    </dgm:pt>
    <dgm:pt modelId="{16A7C49B-59C4-4AD2-A74E-6088606DFE24}" type="sibTrans" cxnId="{3155448F-5980-4581-95B3-1797C3305F81}">
      <dgm:prSet/>
      <dgm:spPr/>
      <dgm:t>
        <a:bodyPr/>
        <a:lstStyle/>
        <a:p>
          <a:endParaRPr lang="tr-TR"/>
        </a:p>
      </dgm:t>
    </dgm:pt>
    <dgm:pt modelId="{0E52923A-3872-4225-B08B-4A428E0073C0}">
      <dgm:prSet phldrT="[Text]" custT="1"/>
      <dgm:spPr/>
      <dgm:t>
        <a:bodyPr/>
        <a:lstStyle/>
        <a:p>
          <a:r>
            <a:rPr lang="tr-TR" sz="2400" dirty="0" smtClean="0">
              <a:latin typeface="Comic Sans MS" panose="030F0702030302020204" pitchFamily="66" charset="0"/>
            </a:rPr>
            <a:t>morbidly</a:t>
          </a:r>
          <a:endParaRPr lang="tr-TR" sz="2400" dirty="0">
            <a:latin typeface="Comic Sans MS" panose="030F0702030302020204" pitchFamily="66" charset="0"/>
          </a:endParaRPr>
        </a:p>
      </dgm:t>
    </dgm:pt>
    <dgm:pt modelId="{F36951E7-00FD-4445-9332-78AAAC573D7C}" type="parTrans" cxnId="{23FF04D2-F445-4643-A89D-A4B11CD67AA7}">
      <dgm:prSet/>
      <dgm:spPr/>
      <dgm:t>
        <a:bodyPr/>
        <a:lstStyle/>
        <a:p>
          <a:endParaRPr lang="tr-TR"/>
        </a:p>
      </dgm:t>
    </dgm:pt>
    <dgm:pt modelId="{BA1BC517-AB87-436E-A041-FBAEDF3F5C09}" type="sibTrans" cxnId="{23FF04D2-F445-4643-A89D-A4B11CD67AA7}">
      <dgm:prSet/>
      <dgm:spPr/>
      <dgm:t>
        <a:bodyPr/>
        <a:lstStyle/>
        <a:p>
          <a:endParaRPr lang="tr-TR"/>
        </a:p>
      </dgm:t>
    </dgm:pt>
    <dgm:pt modelId="{39146D42-DD7B-4E67-8C8C-5B9E0F975D2D}" type="pres">
      <dgm:prSet presAssocID="{A39D60B4-D962-4BB7-AEE1-BAA868310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6BAFA30-4552-4236-8DE8-2A50372B16A6}" type="pres">
      <dgm:prSet presAssocID="{38B8BEDD-0E92-4064-89C3-6012142E3D39}" presName="composite" presStyleCnt="0"/>
      <dgm:spPr/>
    </dgm:pt>
    <dgm:pt modelId="{0FD9064B-E824-41F0-BCCA-708D816EBDD6}" type="pres">
      <dgm:prSet presAssocID="{38B8BEDD-0E92-4064-89C3-6012142E3D39}" presName="parTx" presStyleLbl="alignNode1" presStyleIdx="0" presStyleCnt="3" custLinFactNeighborX="-14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A032E1-BFC0-497D-ADD7-3C6A4B7F0EE3}" type="pres">
      <dgm:prSet presAssocID="{38B8BEDD-0E92-4064-89C3-6012142E3D39}" presName="desTx" presStyleLbl="alignAccFollowNode1" presStyleIdx="0" presStyleCnt="3" custScaleX="102748" custScaleY="965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008C82-906C-4BC7-B74F-92592533D3D8}" type="pres">
      <dgm:prSet presAssocID="{776E6C9C-78F8-4B65-AA65-D15BB6D2FB3A}" presName="space" presStyleCnt="0"/>
      <dgm:spPr/>
    </dgm:pt>
    <dgm:pt modelId="{2CEAAF7C-0A66-4772-A5FC-FC12D7BF714B}" type="pres">
      <dgm:prSet presAssocID="{4655AA77-6CF6-4234-A31C-AA13584E01D0}" presName="composite" presStyleCnt="0"/>
      <dgm:spPr/>
    </dgm:pt>
    <dgm:pt modelId="{8A108376-6A14-4590-8AEA-2D3DCB58B7E6}" type="pres">
      <dgm:prSet presAssocID="{4655AA77-6CF6-4234-A31C-AA13584E01D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D5C35A-4F45-4A1B-BEBD-0DA3A60FFF5C}" type="pres">
      <dgm:prSet presAssocID="{4655AA77-6CF6-4234-A31C-AA13584E01D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73E19B-5082-4E5A-BC94-5AF2EABAC918}" type="pres">
      <dgm:prSet presAssocID="{AE8589CC-2277-40F8-B71A-F229DA438235}" presName="space" presStyleCnt="0"/>
      <dgm:spPr/>
    </dgm:pt>
    <dgm:pt modelId="{ECB7893A-CB88-476A-97DB-4B2A41E9D9DD}" type="pres">
      <dgm:prSet presAssocID="{C601FC95-B8AE-43AC-948F-C55594F4310B}" presName="composite" presStyleCnt="0"/>
      <dgm:spPr/>
    </dgm:pt>
    <dgm:pt modelId="{A88B363E-238A-4473-857E-52B6BC1D94FE}" type="pres">
      <dgm:prSet presAssocID="{C601FC95-B8AE-43AC-948F-C55594F4310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17642A-86ED-4FDC-BED2-EBD83B3D377A}" type="pres">
      <dgm:prSet presAssocID="{C601FC95-B8AE-43AC-948F-C55594F4310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22D0714-42C0-456C-9C8E-4C27EB96997B}" type="presOf" srcId="{C601FC95-B8AE-43AC-948F-C55594F4310B}" destId="{A88B363E-238A-4473-857E-52B6BC1D94FE}" srcOrd="0" destOrd="0" presId="urn:microsoft.com/office/officeart/2005/8/layout/hList1"/>
    <dgm:cxn modelId="{EE435EEB-FFC3-49D6-AD0B-E90E232B6D7B}" type="presOf" srcId="{EA8E5AFE-8E43-4FDA-9D8E-2EFE19DE0293}" destId="{1F17642A-86ED-4FDC-BED2-EBD83B3D377A}" srcOrd="0" destOrd="1" presId="urn:microsoft.com/office/officeart/2005/8/layout/hList1"/>
    <dgm:cxn modelId="{1B84ECFA-8252-41A7-A5F3-4D7EB6E9C96D}" srcId="{38B8BEDD-0E92-4064-89C3-6012142E3D39}" destId="{44E60FD4-6243-4CF4-9E01-F55F3DE08466}" srcOrd="1" destOrd="0" parTransId="{10F3F542-6CC7-4D67-9D7A-2608928A4E60}" sibTransId="{C61175E5-DE0A-4795-8FB7-97EBF2E89A3A}"/>
    <dgm:cxn modelId="{ED0A3FBA-A6D3-444C-AD49-C8422B4CCE8B}" type="presOf" srcId="{38B8BEDD-0E92-4064-89C3-6012142E3D39}" destId="{0FD9064B-E824-41F0-BCCA-708D816EBDD6}" srcOrd="0" destOrd="0" presId="urn:microsoft.com/office/officeart/2005/8/layout/hList1"/>
    <dgm:cxn modelId="{B6F1FABC-AB28-4899-B630-564C34115649}" type="presOf" srcId="{0E52923A-3872-4225-B08B-4A428E0073C0}" destId="{1F17642A-86ED-4FDC-BED2-EBD83B3D377A}" srcOrd="0" destOrd="0" presId="urn:microsoft.com/office/officeart/2005/8/layout/hList1"/>
    <dgm:cxn modelId="{50ADA625-90EC-495C-95A3-DC4E30DC798E}" srcId="{C601FC95-B8AE-43AC-948F-C55594F4310B}" destId="{EA8E5AFE-8E43-4FDA-9D8E-2EFE19DE0293}" srcOrd="1" destOrd="0" parTransId="{0F5F15C5-4C80-475C-83A2-DA4D8DB0FBC8}" sibTransId="{2B4C9AC6-5E6C-4950-962A-B2253039591F}"/>
    <dgm:cxn modelId="{4DCCD36E-4640-4490-BD71-F9E91805B521}" srcId="{4655AA77-6CF6-4234-A31C-AA13584E01D0}" destId="{92CC35B2-43B9-4E78-9512-C3EB7C7C0667}" srcOrd="1" destOrd="0" parTransId="{8E765D9B-9953-4C97-ABEB-7895C42AB52D}" sibTransId="{425A87B4-CB87-4BB4-A962-4743B03C2004}"/>
    <dgm:cxn modelId="{3AFA11A4-C906-4A92-B1BE-B2DE67974E6D}" type="presOf" srcId="{44E60FD4-6243-4CF4-9E01-F55F3DE08466}" destId="{25A032E1-BFC0-497D-ADD7-3C6A4B7F0EE3}" srcOrd="0" destOrd="1" presId="urn:microsoft.com/office/officeart/2005/8/layout/hList1"/>
    <dgm:cxn modelId="{BE742852-7923-4CE7-96E5-38834A0CD1A2}" type="presOf" srcId="{92CC35B2-43B9-4E78-9512-C3EB7C7C0667}" destId="{59D5C35A-4F45-4A1B-BEBD-0DA3A60FFF5C}" srcOrd="0" destOrd="1" presId="urn:microsoft.com/office/officeart/2005/8/layout/hList1"/>
    <dgm:cxn modelId="{4AFFB658-185E-47B8-A34F-DE2B40C4E335}" srcId="{38B8BEDD-0E92-4064-89C3-6012142E3D39}" destId="{ACC0732F-40B5-4EEC-AB61-9EBD6CAFCCD7}" srcOrd="0" destOrd="0" parTransId="{87B42673-98B3-4C12-BDB7-774651F37459}" sibTransId="{64DDAE3B-4C26-474A-B3DC-FBC230C08F68}"/>
    <dgm:cxn modelId="{FF5E1BC1-261A-4A1F-84B6-F337765EEC07}" type="presOf" srcId="{77C991A6-5EF7-4482-A3A3-DF750A320EAB}" destId="{59D5C35A-4F45-4A1B-BEBD-0DA3A60FFF5C}" srcOrd="0" destOrd="0" presId="urn:microsoft.com/office/officeart/2005/8/layout/hList1"/>
    <dgm:cxn modelId="{FACDF033-8A45-45AC-9E73-4AE836544A80}" srcId="{A39D60B4-D962-4BB7-AEE1-BAA8683105D8}" destId="{38B8BEDD-0E92-4064-89C3-6012142E3D39}" srcOrd="0" destOrd="0" parTransId="{C3F58322-1545-4B17-B332-7ECEC17D51ED}" sibTransId="{776E6C9C-78F8-4B65-AA65-D15BB6D2FB3A}"/>
    <dgm:cxn modelId="{1339EDD0-325B-40C5-8C83-3E721BFDED85}" type="presOf" srcId="{A39D60B4-D962-4BB7-AEE1-BAA8683105D8}" destId="{39146D42-DD7B-4E67-8C8C-5B9E0F975D2D}" srcOrd="0" destOrd="0" presId="urn:microsoft.com/office/officeart/2005/8/layout/hList1"/>
    <dgm:cxn modelId="{161E93CC-DFD9-4CFC-BB12-E15DA48FD73A}" srcId="{A39D60B4-D962-4BB7-AEE1-BAA8683105D8}" destId="{C601FC95-B8AE-43AC-948F-C55594F4310B}" srcOrd="2" destOrd="0" parTransId="{79D48419-1349-4BAA-960B-5F68CB879D85}" sibTransId="{7C51E324-5F23-44EE-8B08-25A1A5B3D933}"/>
    <dgm:cxn modelId="{841223DF-E7E4-404B-A281-72BDFA0A9AF3}" type="presOf" srcId="{ACC0732F-40B5-4EEC-AB61-9EBD6CAFCCD7}" destId="{25A032E1-BFC0-497D-ADD7-3C6A4B7F0EE3}" srcOrd="0" destOrd="0" presId="urn:microsoft.com/office/officeart/2005/8/layout/hList1"/>
    <dgm:cxn modelId="{68E7C1F1-8A67-475B-A22D-FEEFC0026EA1}" srcId="{A39D60B4-D962-4BB7-AEE1-BAA8683105D8}" destId="{4655AA77-6CF6-4234-A31C-AA13584E01D0}" srcOrd="1" destOrd="0" parTransId="{259843E9-65CD-454A-98AF-54A97A0747AE}" sibTransId="{AE8589CC-2277-40F8-B71A-F229DA438235}"/>
    <dgm:cxn modelId="{BB25EDB4-65FF-4ADB-BC92-69D208ED1893}" type="presOf" srcId="{4655AA77-6CF6-4234-A31C-AA13584E01D0}" destId="{8A108376-6A14-4590-8AEA-2D3DCB58B7E6}" srcOrd="0" destOrd="0" presId="urn:microsoft.com/office/officeart/2005/8/layout/hList1"/>
    <dgm:cxn modelId="{23FF04D2-F445-4643-A89D-A4B11CD67AA7}" srcId="{C601FC95-B8AE-43AC-948F-C55594F4310B}" destId="{0E52923A-3872-4225-B08B-4A428E0073C0}" srcOrd="0" destOrd="0" parTransId="{F36951E7-00FD-4445-9332-78AAAC573D7C}" sibTransId="{BA1BC517-AB87-436E-A041-FBAEDF3F5C09}"/>
    <dgm:cxn modelId="{3155448F-5980-4581-95B3-1797C3305F81}" srcId="{4655AA77-6CF6-4234-A31C-AA13584E01D0}" destId="{77C991A6-5EF7-4482-A3A3-DF750A320EAB}" srcOrd="0" destOrd="0" parTransId="{1BB953DA-64F1-419C-9F45-E600C0AAFBCE}" sibTransId="{16A7C49B-59C4-4AD2-A74E-6088606DFE24}"/>
    <dgm:cxn modelId="{CB537B89-1A0A-4273-9566-C79EFEE2B670}" type="presParOf" srcId="{39146D42-DD7B-4E67-8C8C-5B9E0F975D2D}" destId="{D6BAFA30-4552-4236-8DE8-2A50372B16A6}" srcOrd="0" destOrd="0" presId="urn:microsoft.com/office/officeart/2005/8/layout/hList1"/>
    <dgm:cxn modelId="{02A17FF4-F6F9-49FD-9EF9-215637F19A55}" type="presParOf" srcId="{D6BAFA30-4552-4236-8DE8-2A50372B16A6}" destId="{0FD9064B-E824-41F0-BCCA-708D816EBDD6}" srcOrd="0" destOrd="0" presId="urn:microsoft.com/office/officeart/2005/8/layout/hList1"/>
    <dgm:cxn modelId="{F1613F44-6D7D-49CD-99E0-461329766B6F}" type="presParOf" srcId="{D6BAFA30-4552-4236-8DE8-2A50372B16A6}" destId="{25A032E1-BFC0-497D-ADD7-3C6A4B7F0EE3}" srcOrd="1" destOrd="0" presId="urn:microsoft.com/office/officeart/2005/8/layout/hList1"/>
    <dgm:cxn modelId="{63BB3E30-5648-42E8-8584-485D01673D0A}" type="presParOf" srcId="{39146D42-DD7B-4E67-8C8C-5B9E0F975D2D}" destId="{27008C82-906C-4BC7-B74F-92592533D3D8}" srcOrd="1" destOrd="0" presId="urn:microsoft.com/office/officeart/2005/8/layout/hList1"/>
    <dgm:cxn modelId="{5E1AB17F-BFF1-4DB8-9015-84DBF5D2658C}" type="presParOf" srcId="{39146D42-DD7B-4E67-8C8C-5B9E0F975D2D}" destId="{2CEAAF7C-0A66-4772-A5FC-FC12D7BF714B}" srcOrd="2" destOrd="0" presId="urn:microsoft.com/office/officeart/2005/8/layout/hList1"/>
    <dgm:cxn modelId="{CE6AC919-7B1C-4F44-8D9A-4C49B1CB558C}" type="presParOf" srcId="{2CEAAF7C-0A66-4772-A5FC-FC12D7BF714B}" destId="{8A108376-6A14-4590-8AEA-2D3DCB58B7E6}" srcOrd="0" destOrd="0" presId="urn:microsoft.com/office/officeart/2005/8/layout/hList1"/>
    <dgm:cxn modelId="{1038AAF1-D26F-43FB-A3DF-53B8191F3084}" type="presParOf" srcId="{2CEAAF7C-0A66-4772-A5FC-FC12D7BF714B}" destId="{59D5C35A-4F45-4A1B-BEBD-0DA3A60FFF5C}" srcOrd="1" destOrd="0" presId="urn:microsoft.com/office/officeart/2005/8/layout/hList1"/>
    <dgm:cxn modelId="{36EDDF73-2003-42A4-8E55-67B8E6CD9050}" type="presParOf" srcId="{39146D42-DD7B-4E67-8C8C-5B9E0F975D2D}" destId="{7873E19B-5082-4E5A-BC94-5AF2EABAC918}" srcOrd="3" destOrd="0" presId="urn:microsoft.com/office/officeart/2005/8/layout/hList1"/>
    <dgm:cxn modelId="{B33EAB8B-351C-47E7-8BD9-D6E87B6B560C}" type="presParOf" srcId="{39146D42-DD7B-4E67-8C8C-5B9E0F975D2D}" destId="{ECB7893A-CB88-476A-97DB-4B2A41E9D9DD}" srcOrd="4" destOrd="0" presId="urn:microsoft.com/office/officeart/2005/8/layout/hList1"/>
    <dgm:cxn modelId="{33C7FDA8-6964-496A-90E0-92D90B5C1A8A}" type="presParOf" srcId="{ECB7893A-CB88-476A-97DB-4B2A41E9D9DD}" destId="{A88B363E-238A-4473-857E-52B6BC1D94FE}" srcOrd="0" destOrd="0" presId="urn:microsoft.com/office/officeart/2005/8/layout/hList1"/>
    <dgm:cxn modelId="{656CF620-4D7A-4766-A49E-DD791730163E}" type="presParOf" srcId="{ECB7893A-CB88-476A-97DB-4B2A41E9D9DD}" destId="{1F17642A-86ED-4FDC-BED2-EBD83B3D37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836BC9-DEC1-4EA0-9655-157C4742255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E066326-5A5C-4E4B-B488-55E84F8E0A15}">
      <dgm:prSet phldrT="[Text]"/>
      <dgm:spPr/>
      <dgm:t>
        <a:bodyPr/>
        <a:lstStyle/>
        <a:p>
          <a:r>
            <a:rPr lang="tr-TR" b="1" dirty="0" smtClean="0">
              <a:latin typeface="Comic Sans MS" panose="030F0702030302020204" pitchFamily="66" charset="0"/>
            </a:rPr>
            <a:t>BMI&lt;25</a:t>
          </a:r>
          <a:endParaRPr lang="tr-TR" b="1" dirty="0">
            <a:latin typeface="Comic Sans MS" panose="030F0702030302020204" pitchFamily="66" charset="0"/>
          </a:endParaRPr>
        </a:p>
      </dgm:t>
    </dgm:pt>
    <dgm:pt modelId="{64DD6C77-6CA5-46D6-B0EC-7023DC5E4B20}" type="parTrans" cxnId="{1D945F23-54DB-48CD-927F-20EDD4D2B34D}">
      <dgm:prSet/>
      <dgm:spPr/>
      <dgm:t>
        <a:bodyPr/>
        <a:lstStyle/>
        <a:p>
          <a:endParaRPr lang="tr-TR"/>
        </a:p>
      </dgm:t>
    </dgm:pt>
    <dgm:pt modelId="{664B3445-988D-47B8-A2D1-03767343E316}" type="sibTrans" cxnId="{1D945F23-54DB-48CD-927F-20EDD4D2B34D}">
      <dgm:prSet/>
      <dgm:spPr/>
      <dgm:t>
        <a:bodyPr/>
        <a:lstStyle/>
        <a:p>
          <a:endParaRPr lang="tr-TR"/>
        </a:p>
      </dgm:t>
    </dgm:pt>
    <dgm:pt modelId="{92ED20A7-E226-4D64-A2FC-62F870D9ED47}">
      <dgm:prSet phldrT="[Text]"/>
      <dgm:spPr/>
      <dgm:t>
        <a:bodyPr/>
        <a:lstStyle/>
        <a:p>
          <a:r>
            <a:rPr lang="tr-TR" b="1" dirty="0" smtClean="0">
              <a:latin typeface="Comic Sans MS" panose="030F0702030302020204" pitchFamily="66" charset="0"/>
            </a:rPr>
            <a:t>   17%</a:t>
          </a:r>
          <a:endParaRPr lang="tr-TR" b="1" dirty="0">
            <a:latin typeface="Comic Sans MS" panose="030F0702030302020204" pitchFamily="66" charset="0"/>
          </a:endParaRPr>
        </a:p>
      </dgm:t>
    </dgm:pt>
    <dgm:pt modelId="{C70B77A6-6C6F-4F34-8260-B7A1633F67DE}" type="parTrans" cxnId="{23902C57-FD81-4DF7-977B-FF741FAD7928}">
      <dgm:prSet/>
      <dgm:spPr/>
      <dgm:t>
        <a:bodyPr/>
        <a:lstStyle/>
        <a:p>
          <a:endParaRPr lang="tr-TR"/>
        </a:p>
      </dgm:t>
    </dgm:pt>
    <dgm:pt modelId="{8BB2B0B9-B38A-45DA-8CA0-FEDFB8B3330F}" type="sibTrans" cxnId="{23902C57-FD81-4DF7-977B-FF741FAD7928}">
      <dgm:prSet/>
      <dgm:spPr/>
      <dgm:t>
        <a:bodyPr/>
        <a:lstStyle/>
        <a:p>
          <a:endParaRPr lang="tr-TR"/>
        </a:p>
      </dgm:t>
    </dgm:pt>
    <dgm:pt modelId="{E202BE73-8C0C-4284-886E-AE251E798ECA}">
      <dgm:prSet phldrT="[Text]"/>
      <dgm:spPr/>
      <dgm:t>
        <a:bodyPr/>
        <a:lstStyle/>
        <a:p>
          <a:r>
            <a:rPr lang="tr-TR" b="1" dirty="0" smtClean="0">
              <a:latin typeface="Comic Sans MS" panose="030F0702030302020204" pitchFamily="66" charset="0"/>
            </a:rPr>
            <a:t>BMI up to 35</a:t>
          </a:r>
          <a:endParaRPr lang="tr-TR" b="1" dirty="0">
            <a:latin typeface="Comic Sans MS" panose="030F0702030302020204" pitchFamily="66" charset="0"/>
          </a:endParaRPr>
        </a:p>
      </dgm:t>
    </dgm:pt>
    <dgm:pt modelId="{2CC3790B-DA26-47DE-AF22-920333471321}" type="parTrans" cxnId="{1F7319A4-F4C0-42CD-8F7A-216768214DED}">
      <dgm:prSet/>
      <dgm:spPr/>
      <dgm:t>
        <a:bodyPr/>
        <a:lstStyle/>
        <a:p>
          <a:endParaRPr lang="tr-TR"/>
        </a:p>
      </dgm:t>
    </dgm:pt>
    <dgm:pt modelId="{227A260C-5843-400B-83CF-325260CA95D9}" type="sibTrans" cxnId="{1F7319A4-F4C0-42CD-8F7A-216768214DED}">
      <dgm:prSet/>
      <dgm:spPr/>
      <dgm:t>
        <a:bodyPr/>
        <a:lstStyle/>
        <a:p>
          <a:endParaRPr lang="tr-TR"/>
        </a:p>
      </dgm:t>
    </dgm:pt>
    <dgm:pt modelId="{EC0F0A2A-2D1B-43DF-81B1-7B6294966538}">
      <dgm:prSet phldrT="[Text]"/>
      <dgm:spPr/>
      <dgm:t>
        <a:bodyPr/>
        <a:lstStyle/>
        <a:p>
          <a:r>
            <a:rPr lang="tr-TR" b="1" dirty="0" smtClean="0">
              <a:latin typeface="Comic Sans MS" panose="030F0702030302020204" pitchFamily="66" charset="0"/>
            </a:rPr>
            <a:t>    26%</a:t>
          </a:r>
          <a:endParaRPr lang="tr-TR" b="1" dirty="0">
            <a:latin typeface="Comic Sans MS" panose="030F0702030302020204" pitchFamily="66" charset="0"/>
          </a:endParaRPr>
        </a:p>
      </dgm:t>
    </dgm:pt>
    <dgm:pt modelId="{4D0CE49E-D51F-459B-80FD-A37CF646C76A}" type="parTrans" cxnId="{9D6885A3-5EB4-4704-8E15-4D0E42C7FC96}">
      <dgm:prSet/>
      <dgm:spPr/>
      <dgm:t>
        <a:bodyPr/>
        <a:lstStyle/>
        <a:p>
          <a:endParaRPr lang="tr-TR"/>
        </a:p>
      </dgm:t>
    </dgm:pt>
    <dgm:pt modelId="{D5D6353B-FAFC-4408-85CF-6ED409411DC7}" type="sibTrans" cxnId="{9D6885A3-5EB4-4704-8E15-4D0E42C7FC96}">
      <dgm:prSet/>
      <dgm:spPr/>
      <dgm:t>
        <a:bodyPr/>
        <a:lstStyle/>
        <a:p>
          <a:endParaRPr lang="tr-TR"/>
        </a:p>
      </dgm:t>
    </dgm:pt>
    <dgm:pt modelId="{74D3D1ED-5C1E-43D7-81B9-EC2515035D9A}">
      <dgm:prSet phldrT="[Text]"/>
      <dgm:spPr/>
      <dgm:t>
        <a:bodyPr/>
        <a:lstStyle/>
        <a:p>
          <a:r>
            <a:rPr lang="tr-TR" b="1" dirty="0" smtClean="0">
              <a:latin typeface="Comic Sans MS" panose="030F0702030302020204" pitchFamily="66" charset="0"/>
            </a:rPr>
            <a:t>BMI&gt;40</a:t>
          </a:r>
          <a:endParaRPr lang="tr-TR" b="1" dirty="0">
            <a:latin typeface="Comic Sans MS" panose="030F0702030302020204" pitchFamily="66" charset="0"/>
          </a:endParaRPr>
        </a:p>
      </dgm:t>
    </dgm:pt>
    <dgm:pt modelId="{7DFD005C-FFA8-4EC8-A26D-439866D655A7}" type="parTrans" cxnId="{5F7C7FCA-ED20-4B79-9DAE-4CB6796A99BD}">
      <dgm:prSet/>
      <dgm:spPr/>
      <dgm:t>
        <a:bodyPr/>
        <a:lstStyle/>
        <a:p>
          <a:endParaRPr lang="tr-TR"/>
        </a:p>
      </dgm:t>
    </dgm:pt>
    <dgm:pt modelId="{CDF88FDE-0210-4D8B-AD02-4F56B5E30C81}" type="sibTrans" cxnId="{5F7C7FCA-ED20-4B79-9DAE-4CB6796A99BD}">
      <dgm:prSet/>
      <dgm:spPr/>
      <dgm:t>
        <a:bodyPr/>
        <a:lstStyle/>
        <a:p>
          <a:endParaRPr lang="tr-TR"/>
        </a:p>
      </dgm:t>
    </dgm:pt>
    <dgm:pt modelId="{29F39BD8-8D26-4935-9571-503E150CCB87}">
      <dgm:prSet phldrT="[Text]"/>
      <dgm:spPr/>
      <dgm:t>
        <a:bodyPr/>
        <a:lstStyle/>
        <a:p>
          <a:r>
            <a:rPr lang="tr-TR" b="1" dirty="0" smtClean="0">
              <a:latin typeface="Comic Sans MS" panose="030F0702030302020204" pitchFamily="66" charset="0"/>
            </a:rPr>
            <a:t>     57%</a:t>
          </a:r>
          <a:endParaRPr lang="tr-TR" b="1" dirty="0">
            <a:latin typeface="Comic Sans MS" panose="030F0702030302020204" pitchFamily="66" charset="0"/>
          </a:endParaRPr>
        </a:p>
      </dgm:t>
    </dgm:pt>
    <dgm:pt modelId="{6825E05A-FD65-434D-A679-47031784EAA1}" type="parTrans" cxnId="{F5E88AAB-AA9C-4DCE-A8D0-1E66029F69B8}">
      <dgm:prSet/>
      <dgm:spPr/>
      <dgm:t>
        <a:bodyPr/>
        <a:lstStyle/>
        <a:p>
          <a:endParaRPr lang="tr-TR"/>
        </a:p>
      </dgm:t>
    </dgm:pt>
    <dgm:pt modelId="{8A1C8354-E718-466B-8259-A390FB4333F5}" type="sibTrans" cxnId="{F5E88AAB-AA9C-4DCE-A8D0-1E66029F69B8}">
      <dgm:prSet/>
      <dgm:spPr/>
      <dgm:t>
        <a:bodyPr/>
        <a:lstStyle/>
        <a:p>
          <a:endParaRPr lang="tr-TR"/>
        </a:p>
      </dgm:t>
    </dgm:pt>
    <dgm:pt modelId="{EB830F9B-B73D-4F2F-B08D-E147E5A28DEF}" type="pres">
      <dgm:prSet presAssocID="{94836BC9-DEC1-4EA0-9655-157C474225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B01ED9-1659-4993-BF3E-EFC5C0FAFE33}" type="pres">
      <dgm:prSet presAssocID="{DE066326-5A5C-4E4B-B488-55E84F8E0A15}" presName="composite" presStyleCnt="0"/>
      <dgm:spPr/>
    </dgm:pt>
    <dgm:pt modelId="{E932DEE5-1658-4FAA-9650-1E9C34CFB84C}" type="pres">
      <dgm:prSet presAssocID="{DE066326-5A5C-4E4B-B488-55E84F8E0A1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C5F2C-FFDE-47B2-8F23-0D1E64B3FC2F}" type="pres">
      <dgm:prSet presAssocID="{DE066326-5A5C-4E4B-B488-55E84F8E0A1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459A16-CCCA-4BAB-8DD0-405D16A1A2C6}" type="pres">
      <dgm:prSet presAssocID="{664B3445-988D-47B8-A2D1-03767343E316}" presName="space" presStyleCnt="0"/>
      <dgm:spPr/>
    </dgm:pt>
    <dgm:pt modelId="{0EEF88A0-3B11-4D96-AB5C-909D4805BEE7}" type="pres">
      <dgm:prSet presAssocID="{E202BE73-8C0C-4284-886E-AE251E798ECA}" presName="composite" presStyleCnt="0"/>
      <dgm:spPr/>
    </dgm:pt>
    <dgm:pt modelId="{E82B180A-19DC-494B-A31E-8E2DAE673BC2}" type="pres">
      <dgm:prSet presAssocID="{E202BE73-8C0C-4284-886E-AE251E798EC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460FE-D2B8-42B2-937A-A60A4E01BB63}" type="pres">
      <dgm:prSet presAssocID="{E202BE73-8C0C-4284-886E-AE251E798EC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82B47C-B25B-4950-A453-BBA4DF96D224}" type="pres">
      <dgm:prSet presAssocID="{227A260C-5843-400B-83CF-325260CA95D9}" presName="space" presStyleCnt="0"/>
      <dgm:spPr/>
    </dgm:pt>
    <dgm:pt modelId="{4F70E998-FFEC-42AA-A32B-D52F44BE7E02}" type="pres">
      <dgm:prSet presAssocID="{74D3D1ED-5C1E-43D7-81B9-EC2515035D9A}" presName="composite" presStyleCnt="0"/>
      <dgm:spPr/>
    </dgm:pt>
    <dgm:pt modelId="{3C2A994A-3AD4-4DB1-9CB7-CC14D72D2BC6}" type="pres">
      <dgm:prSet presAssocID="{74D3D1ED-5C1E-43D7-81B9-EC2515035D9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52B0F-BA9C-4276-8493-22AC3C93100D}" type="pres">
      <dgm:prSet presAssocID="{74D3D1ED-5C1E-43D7-81B9-EC2515035D9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0712120-B808-4BD1-B457-03713532015A}" type="presOf" srcId="{74D3D1ED-5C1E-43D7-81B9-EC2515035D9A}" destId="{3C2A994A-3AD4-4DB1-9CB7-CC14D72D2BC6}" srcOrd="0" destOrd="0" presId="urn:microsoft.com/office/officeart/2005/8/layout/hList1"/>
    <dgm:cxn modelId="{9D6885A3-5EB4-4704-8E15-4D0E42C7FC96}" srcId="{E202BE73-8C0C-4284-886E-AE251E798ECA}" destId="{EC0F0A2A-2D1B-43DF-81B1-7B6294966538}" srcOrd="0" destOrd="0" parTransId="{4D0CE49E-D51F-459B-80FD-A37CF646C76A}" sibTransId="{D5D6353B-FAFC-4408-85CF-6ED409411DC7}"/>
    <dgm:cxn modelId="{0078FA42-EEF1-490B-9AA8-582CBC8CD472}" type="presOf" srcId="{DE066326-5A5C-4E4B-B488-55E84F8E0A15}" destId="{E932DEE5-1658-4FAA-9650-1E9C34CFB84C}" srcOrd="0" destOrd="0" presId="urn:microsoft.com/office/officeart/2005/8/layout/hList1"/>
    <dgm:cxn modelId="{4ECFDFA9-A359-41D6-986F-933CD2E87D46}" type="presOf" srcId="{92ED20A7-E226-4D64-A2FC-62F870D9ED47}" destId="{A18C5F2C-FFDE-47B2-8F23-0D1E64B3FC2F}" srcOrd="0" destOrd="0" presId="urn:microsoft.com/office/officeart/2005/8/layout/hList1"/>
    <dgm:cxn modelId="{F5E88AAB-AA9C-4DCE-A8D0-1E66029F69B8}" srcId="{74D3D1ED-5C1E-43D7-81B9-EC2515035D9A}" destId="{29F39BD8-8D26-4935-9571-503E150CCB87}" srcOrd="0" destOrd="0" parTransId="{6825E05A-FD65-434D-A679-47031784EAA1}" sibTransId="{8A1C8354-E718-466B-8259-A390FB4333F5}"/>
    <dgm:cxn modelId="{1F7319A4-F4C0-42CD-8F7A-216768214DED}" srcId="{94836BC9-DEC1-4EA0-9655-157C47422552}" destId="{E202BE73-8C0C-4284-886E-AE251E798ECA}" srcOrd="1" destOrd="0" parTransId="{2CC3790B-DA26-47DE-AF22-920333471321}" sibTransId="{227A260C-5843-400B-83CF-325260CA95D9}"/>
    <dgm:cxn modelId="{5F7C7FCA-ED20-4B79-9DAE-4CB6796A99BD}" srcId="{94836BC9-DEC1-4EA0-9655-157C47422552}" destId="{74D3D1ED-5C1E-43D7-81B9-EC2515035D9A}" srcOrd="2" destOrd="0" parTransId="{7DFD005C-FFA8-4EC8-A26D-439866D655A7}" sibTransId="{CDF88FDE-0210-4D8B-AD02-4F56B5E30C81}"/>
    <dgm:cxn modelId="{16A89483-4827-440E-9FD0-8FE55B739758}" type="presOf" srcId="{EC0F0A2A-2D1B-43DF-81B1-7B6294966538}" destId="{007460FE-D2B8-42B2-937A-A60A4E01BB63}" srcOrd="0" destOrd="0" presId="urn:microsoft.com/office/officeart/2005/8/layout/hList1"/>
    <dgm:cxn modelId="{2A8A780D-2FFF-4A42-89E0-E302F80ACCE9}" type="presOf" srcId="{E202BE73-8C0C-4284-886E-AE251E798ECA}" destId="{E82B180A-19DC-494B-A31E-8E2DAE673BC2}" srcOrd="0" destOrd="0" presId="urn:microsoft.com/office/officeart/2005/8/layout/hList1"/>
    <dgm:cxn modelId="{1D945F23-54DB-48CD-927F-20EDD4D2B34D}" srcId="{94836BC9-DEC1-4EA0-9655-157C47422552}" destId="{DE066326-5A5C-4E4B-B488-55E84F8E0A15}" srcOrd="0" destOrd="0" parTransId="{64DD6C77-6CA5-46D6-B0EC-7023DC5E4B20}" sibTransId="{664B3445-988D-47B8-A2D1-03767343E316}"/>
    <dgm:cxn modelId="{247083DF-5F34-4AA9-9B05-3C3E23CC8949}" type="presOf" srcId="{29F39BD8-8D26-4935-9571-503E150CCB87}" destId="{BE952B0F-BA9C-4276-8493-22AC3C93100D}" srcOrd="0" destOrd="0" presId="urn:microsoft.com/office/officeart/2005/8/layout/hList1"/>
    <dgm:cxn modelId="{23564269-839A-4B07-BD79-A05CF83CD031}" type="presOf" srcId="{94836BC9-DEC1-4EA0-9655-157C47422552}" destId="{EB830F9B-B73D-4F2F-B08D-E147E5A28DEF}" srcOrd="0" destOrd="0" presId="urn:microsoft.com/office/officeart/2005/8/layout/hList1"/>
    <dgm:cxn modelId="{23902C57-FD81-4DF7-977B-FF741FAD7928}" srcId="{DE066326-5A5C-4E4B-B488-55E84F8E0A15}" destId="{92ED20A7-E226-4D64-A2FC-62F870D9ED47}" srcOrd="0" destOrd="0" parTransId="{C70B77A6-6C6F-4F34-8260-B7A1633F67DE}" sibTransId="{8BB2B0B9-B38A-45DA-8CA0-FEDFB8B3330F}"/>
    <dgm:cxn modelId="{F5F05088-1D7D-4BD8-84DC-E772230F2776}" type="presParOf" srcId="{EB830F9B-B73D-4F2F-B08D-E147E5A28DEF}" destId="{53B01ED9-1659-4993-BF3E-EFC5C0FAFE33}" srcOrd="0" destOrd="0" presId="urn:microsoft.com/office/officeart/2005/8/layout/hList1"/>
    <dgm:cxn modelId="{FD241FF2-988F-45D1-AFE4-7E021B4796AF}" type="presParOf" srcId="{53B01ED9-1659-4993-BF3E-EFC5C0FAFE33}" destId="{E932DEE5-1658-4FAA-9650-1E9C34CFB84C}" srcOrd="0" destOrd="0" presId="urn:microsoft.com/office/officeart/2005/8/layout/hList1"/>
    <dgm:cxn modelId="{68431B1E-6388-4C7E-B754-A32A2778E42A}" type="presParOf" srcId="{53B01ED9-1659-4993-BF3E-EFC5C0FAFE33}" destId="{A18C5F2C-FFDE-47B2-8F23-0D1E64B3FC2F}" srcOrd="1" destOrd="0" presId="urn:microsoft.com/office/officeart/2005/8/layout/hList1"/>
    <dgm:cxn modelId="{04C3C129-18FE-4D3D-AC2B-7C95BFFF9CA5}" type="presParOf" srcId="{EB830F9B-B73D-4F2F-B08D-E147E5A28DEF}" destId="{1C459A16-CCCA-4BAB-8DD0-405D16A1A2C6}" srcOrd="1" destOrd="0" presId="urn:microsoft.com/office/officeart/2005/8/layout/hList1"/>
    <dgm:cxn modelId="{202E44EE-569F-48CB-A42B-4BC5E3D8D453}" type="presParOf" srcId="{EB830F9B-B73D-4F2F-B08D-E147E5A28DEF}" destId="{0EEF88A0-3B11-4D96-AB5C-909D4805BEE7}" srcOrd="2" destOrd="0" presId="urn:microsoft.com/office/officeart/2005/8/layout/hList1"/>
    <dgm:cxn modelId="{B550E1EF-0EFB-473C-8325-42E9652C44FF}" type="presParOf" srcId="{0EEF88A0-3B11-4D96-AB5C-909D4805BEE7}" destId="{E82B180A-19DC-494B-A31E-8E2DAE673BC2}" srcOrd="0" destOrd="0" presId="urn:microsoft.com/office/officeart/2005/8/layout/hList1"/>
    <dgm:cxn modelId="{7DF0B5CB-7687-4D14-A842-1DDAF7A707DA}" type="presParOf" srcId="{0EEF88A0-3B11-4D96-AB5C-909D4805BEE7}" destId="{007460FE-D2B8-42B2-937A-A60A4E01BB63}" srcOrd="1" destOrd="0" presId="urn:microsoft.com/office/officeart/2005/8/layout/hList1"/>
    <dgm:cxn modelId="{F6B27CEC-6721-4FE4-A499-F30A681C491A}" type="presParOf" srcId="{EB830F9B-B73D-4F2F-B08D-E147E5A28DEF}" destId="{7882B47C-B25B-4950-A453-BBA4DF96D224}" srcOrd="3" destOrd="0" presId="urn:microsoft.com/office/officeart/2005/8/layout/hList1"/>
    <dgm:cxn modelId="{0B445A32-AE31-4BF7-A96E-1033486C141E}" type="presParOf" srcId="{EB830F9B-B73D-4F2F-B08D-E147E5A28DEF}" destId="{4F70E998-FFEC-42AA-A32B-D52F44BE7E02}" srcOrd="4" destOrd="0" presId="urn:microsoft.com/office/officeart/2005/8/layout/hList1"/>
    <dgm:cxn modelId="{E0536707-9C5D-4104-8A35-A0AC12551F57}" type="presParOf" srcId="{4F70E998-FFEC-42AA-A32B-D52F44BE7E02}" destId="{3C2A994A-3AD4-4DB1-9CB7-CC14D72D2BC6}" srcOrd="0" destOrd="0" presId="urn:microsoft.com/office/officeart/2005/8/layout/hList1"/>
    <dgm:cxn modelId="{FF1A6E95-A7F1-4648-947E-A15A169458F3}" type="presParOf" srcId="{4F70E998-FFEC-42AA-A32B-D52F44BE7E02}" destId="{BE952B0F-BA9C-4276-8493-22AC3C93100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14ACF-C4EF-4A84-AE7D-5D04A946BF43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8B0AD-D3C0-4925-959F-81A622681FB4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927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altLang="en-US" dirty="0" smtClean="0"/>
              <a:t>GOG lap2 is prospective randomized multicenter study conducted</a:t>
            </a:r>
            <a:r>
              <a:rPr lang="tr-TR" altLang="en-US" baseline="0" dirty="0" smtClean="0"/>
              <a:t> by SGO. </a:t>
            </a:r>
            <a:r>
              <a:rPr lang="tr-TR" altLang="en-US" dirty="0" smtClean="0"/>
              <a:t> </a:t>
            </a:r>
            <a:endParaRPr lang="en-US" altLang="en-US" dirty="0" smtClean="0"/>
          </a:p>
        </p:txBody>
      </p:sp>
      <p:sp>
        <p:nvSpPr>
          <p:cNvPr id="23555" name="Slayt Numarası Yer Tutucus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116071-F29D-4041-853E-A7C46E174866}" type="slidenum">
              <a:rPr lang="en-US" sz="1200" b="1"/>
              <a:pPr algn="r"/>
              <a:t>11</a:t>
            </a:fld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3166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Initially</a:t>
            </a:r>
            <a:r>
              <a:rPr lang="tr-TR" baseline="0" dirty="0" smtClean="0"/>
              <a:t>, perioperative data have presented. OR time was longer in lapscpy group but intraopperative complications were similar in two study groups. For the postoperative periode, LS was superior than LT. 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4256B-E43A-418C-8E61-80AAE982BCEA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010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34DD9F-27A3-45B5-8B3E-C3974C0958A7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1354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Follow up data of this study have presented</a:t>
            </a:r>
            <a:r>
              <a:rPr lang="tr-TR" baseline="0" dirty="0" smtClean="0"/>
              <a:t> in 2012. Progression free survival and OS rates were similar in the LS and LT groups.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8B0AD-D3C0-4925-959F-81A622681FB4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893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However, conversion rate was very</a:t>
            </a:r>
            <a:r>
              <a:rPr lang="tr-TR" baseline="0" dirty="0" smtClean="0"/>
              <a:t> high in this sudy and it was closely related with BMI. 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4256B-E43A-418C-8E61-80AAE982BCEA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619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941" tIns="44470" rIns="88941" bIns="4447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tr-TR" smtClean="0"/>
          </a:p>
        </p:txBody>
      </p:sp>
    </p:spTree>
    <p:extLst>
      <p:ext uri="{BB962C8B-B14F-4D97-AF65-F5344CB8AC3E}">
        <p14:creationId xmlns:p14="http://schemas.microsoft.com/office/powerpoint/2010/main" val="173481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C9B4-04D9-4261-8687-BD67FA03B055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CD2B-E48B-493E-8CEC-67F4344D635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C9B4-04D9-4261-8687-BD67FA03B055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CD2B-E48B-493E-8CEC-67F4344D635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C9B4-04D9-4261-8687-BD67FA03B055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CD2B-E48B-493E-8CEC-67F4344D635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C9B4-04D9-4261-8687-BD67FA03B055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CD2B-E48B-493E-8CEC-67F4344D635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C9B4-04D9-4261-8687-BD67FA03B055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CD2B-E48B-493E-8CEC-67F4344D635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C9B4-04D9-4261-8687-BD67FA03B055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CD2B-E48B-493E-8CEC-67F4344D635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C9B4-04D9-4261-8687-BD67FA03B055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CD2B-E48B-493E-8CEC-67F4344D635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C9B4-04D9-4261-8687-BD67FA03B055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CD2B-E48B-493E-8CEC-67F4344D635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C9B4-04D9-4261-8687-BD67FA03B055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CD2B-E48B-493E-8CEC-67F4344D635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C9B4-04D9-4261-8687-BD67FA03B055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CD2B-E48B-493E-8CEC-67F4344D635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C9B4-04D9-4261-8687-BD67FA03B055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DCD2B-E48B-493E-8CEC-67F4344D635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EC9B4-04D9-4261-8687-BD67FA03B055}" type="datetimeFigureOut">
              <a:rPr lang="tr-TR" smtClean="0"/>
              <a:pPr/>
              <a:t>19.05.2017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DCD2B-E48B-493E-8CEC-67F4344D635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4.pn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3 İçerik Yer Tutucusu" descr="Anadolu Medical Cen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9"/>
            <a:ext cx="91440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Başlık"/>
          <p:cNvSpPr txBox="1">
            <a:spLocks/>
          </p:cNvSpPr>
          <p:nvPr/>
        </p:nvSpPr>
        <p:spPr>
          <a:xfrm>
            <a:off x="0" y="126222"/>
            <a:ext cx="9144000" cy="99852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Laparoscopic Hysterectomy in Obese Women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0" y="5929330"/>
            <a:ext cx="9144000" cy="1015663"/>
          </a:xfrm>
          <a:prstGeom prst="rect">
            <a:avLst/>
          </a:prstGeom>
          <a:solidFill>
            <a:srgbClr val="00B050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Fatih </a:t>
            </a:r>
            <a:r>
              <a:rPr lang="tr-T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Güçer</a:t>
            </a: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MD</a:t>
            </a:r>
            <a:endParaRPr 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Anadolu </a:t>
            </a:r>
            <a:r>
              <a:rPr lang="tr-T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Medical</a:t>
            </a: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tr-T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Center</a:t>
            </a: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Kocaeli - </a:t>
            </a:r>
            <a:r>
              <a:rPr lang="tr-T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Turkey</a:t>
            </a:r>
            <a:endParaRPr 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7 Metin kutusu"/>
          <p:cNvSpPr txBox="1"/>
          <p:nvPr/>
        </p:nvSpPr>
        <p:spPr>
          <a:xfrm>
            <a:off x="0" y="90872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25th European Congress of Obstetrics and Gynecology </a:t>
            </a:r>
          </a:p>
          <a:p>
            <a:pPr algn="ctr"/>
            <a:r>
              <a:rPr lang="tr-TR" sz="2400" b="1" dirty="0"/>
              <a:t>in conjunction with</a:t>
            </a:r>
          </a:p>
          <a:p>
            <a:pPr algn="ctr"/>
            <a:r>
              <a:rPr lang="tr-TR" sz="2400" b="1" dirty="0"/>
              <a:t>15th Congress of Turkish Society of Obstetrics and Gynecology</a:t>
            </a:r>
          </a:p>
          <a:p>
            <a:pPr algn="ctr"/>
            <a:r>
              <a:rPr lang="tr-TR" sz="2400" b="1" dirty="0"/>
              <a:t>May 17-21, </a:t>
            </a:r>
            <a:r>
              <a:rPr lang="tr-TR" sz="2400" b="1" dirty="0" smtClean="0"/>
              <a:t>2017, Antalya</a:t>
            </a:r>
            <a:r>
              <a:rPr lang="tr-TR" sz="2400" b="1" dirty="0"/>
              <a:t>, Turkey  </a:t>
            </a:r>
          </a:p>
        </p:txBody>
      </p:sp>
    </p:spTree>
    <p:extLst>
      <p:ext uri="{BB962C8B-B14F-4D97-AF65-F5344CB8AC3E}">
        <p14:creationId xmlns:p14="http://schemas.microsoft.com/office/powerpoint/2010/main" val="1601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43221" cy="8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2592288" cy="48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99" y="764704"/>
            <a:ext cx="2825481" cy="54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383159"/>
            <a:ext cx="813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omic Sans MS" panose="030F0702030302020204" pitchFamily="66" charset="0"/>
              </a:rPr>
              <a:t>2 RCT, 7 prospective, 14 retrospective studies</a:t>
            </a:r>
          </a:p>
          <a:p>
            <a:pPr algn="ctr"/>
            <a:r>
              <a:rPr lang="tr-TR" sz="2400" b="1" dirty="0" smtClean="0">
                <a:latin typeface="Comic Sans MS" panose="030F0702030302020204" pitchFamily="66" charset="0"/>
              </a:rPr>
              <a:t>Including 1058 AH, 959 LH, 215 VH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388" y="2492896"/>
            <a:ext cx="7704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omic Sans MS" panose="030F0702030302020204" pitchFamily="66" charset="0"/>
              </a:rPr>
              <a:t>AH compred with LH,	more wound dehiscence</a:t>
            </a:r>
          </a:p>
          <a:p>
            <a:r>
              <a:rPr lang="tr-TR" sz="2400" b="1" dirty="0">
                <a:latin typeface="Comic Sans MS" panose="030F0702030302020204" pitchFamily="66" charset="0"/>
              </a:rPr>
              <a:t>	</a:t>
            </a:r>
            <a:r>
              <a:rPr lang="tr-TR" sz="2400" b="1" dirty="0" smtClean="0">
                <a:latin typeface="Comic Sans MS" panose="030F0702030302020204" pitchFamily="66" charset="0"/>
              </a:rPr>
              <a:t>			more wound infection</a:t>
            </a:r>
          </a:p>
          <a:p>
            <a:r>
              <a:rPr lang="tr-TR" sz="2400" b="1" dirty="0">
                <a:latin typeface="Comic Sans MS" panose="030F0702030302020204" pitchFamily="66" charset="0"/>
              </a:rPr>
              <a:t>	</a:t>
            </a:r>
            <a:r>
              <a:rPr lang="tr-TR" sz="2400" b="1" dirty="0" smtClean="0">
                <a:latin typeface="Comic Sans MS" panose="030F0702030302020204" pitchFamily="66" charset="0"/>
              </a:rPr>
              <a:t>			longer hospital stay</a:t>
            </a:r>
          </a:p>
          <a:p>
            <a:pPr algn="ctr"/>
            <a:r>
              <a:rPr lang="tr-TR" sz="2400" b="1" dirty="0" smtClean="0">
                <a:latin typeface="Comic Sans MS" panose="030F0702030302020204" pitchFamily="66" charset="0"/>
              </a:rPr>
              <a:t>Conversion rate 10,6% 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92978"/>
            <a:ext cx="6840760" cy="227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9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2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8107" y="1894809"/>
            <a:ext cx="6440466" cy="469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34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3 Dikdörtgen"/>
          <p:cNvSpPr>
            <a:spLocks noChangeArrowheads="1"/>
          </p:cNvSpPr>
          <p:nvPr/>
        </p:nvSpPr>
        <p:spPr bwMode="auto">
          <a:xfrm>
            <a:off x="539552" y="2451660"/>
            <a:ext cx="813683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Comic Sans MS" pitchFamily="66" charset="0"/>
              </a:rPr>
              <a:t>Longer OR-time in laparoscopy group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>
                <a:latin typeface="Comic Sans MS" pitchFamily="66" charset="0"/>
              </a:rPr>
              <a:t>(203 vs. 130 </a:t>
            </a:r>
            <a:r>
              <a:rPr lang="tr-TR" sz="2000" dirty="0" smtClean="0">
                <a:latin typeface="Comic Sans MS" pitchFamily="66" charset="0"/>
              </a:rPr>
              <a:t>min)</a:t>
            </a:r>
            <a:endParaRPr lang="tr-TR" sz="2000" dirty="0">
              <a:latin typeface="Comic Sans MS" pitchFamily="66" charset="0"/>
            </a:endParaRPr>
          </a:p>
          <a:p>
            <a:endParaRPr lang="tr-TR" sz="2000" dirty="0">
              <a:latin typeface="Comic Sans MS" pitchFamily="66" charset="0"/>
            </a:endParaRPr>
          </a:p>
          <a:p>
            <a:r>
              <a:rPr lang="tr-TR" sz="2000" dirty="0" smtClean="0">
                <a:latin typeface="Comic Sans MS" pitchFamily="66" charset="0"/>
              </a:rPr>
              <a:t>Similar intraoperative complications</a:t>
            </a:r>
            <a:endParaRPr lang="tr-TR" sz="2000" dirty="0">
              <a:latin typeface="Comic Sans MS" pitchFamily="66" charset="0"/>
            </a:endParaRPr>
          </a:p>
          <a:p>
            <a:endParaRPr lang="tr-TR" sz="2000" dirty="0">
              <a:latin typeface="Comic Sans MS" pitchFamily="66" charset="0"/>
            </a:endParaRPr>
          </a:p>
          <a:p>
            <a:r>
              <a:rPr lang="it-IT" sz="2000" dirty="0" smtClean="0">
                <a:latin typeface="Comic Sans MS" pitchFamily="66" charset="0"/>
              </a:rPr>
              <a:t>Postoperati</a:t>
            </a:r>
            <a:r>
              <a:rPr lang="tr-TR" sz="2000" dirty="0" smtClean="0">
                <a:latin typeface="Comic Sans MS" pitchFamily="66" charset="0"/>
              </a:rPr>
              <a:t>ve periode; LS is superior than LT</a:t>
            </a:r>
            <a:endParaRPr lang="tr-TR" sz="2000" dirty="0">
              <a:latin typeface="Comic Sans MS" pitchFamily="66" charset="0"/>
            </a:endParaRPr>
          </a:p>
          <a:p>
            <a:endParaRPr lang="tr-TR" sz="2000" dirty="0">
              <a:latin typeface="Comic Sans MS" pitchFamily="66" charset="0"/>
            </a:endParaRPr>
          </a:p>
          <a:p>
            <a:r>
              <a:rPr lang="tr-TR" sz="2000" dirty="0">
                <a:latin typeface="Comic Sans MS" pitchFamily="66" charset="0"/>
              </a:rPr>
              <a:t>	</a:t>
            </a:r>
            <a:r>
              <a:rPr lang="en-US" sz="2000" dirty="0" smtClean="0">
                <a:latin typeface="Comic Sans MS" panose="030F0702030302020204" pitchFamily="66" charset="0"/>
              </a:rPr>
              <a:t>A </a:t>
            </a:r>
            <a:r>
              <a:rPr lang="en-US" sz="2000" dirty="0">
                <a:latin typeface="Comic Sans MS" panose="030F0702030302020204" pitchFamily="66" charset="0"/>
              </a:rPr>
              <a:t>superior QOL through the first 6 postoperative weeks.</a:t>
            </a:r>
          </a:p>
          <a:p>
            <a:r>
              <a:rPr lang="tr-TR" sz="2000" dirty="0" smtClean="0">
                <a:latin typeface="Comic Sans MS" panose="030F0702030302020204" pitchFamily="66" charset="0"/>
              </a:rPr>
              <a:t>	</a:t>
            </a:r>
            <a:r>
              <a:rPr lang="en-US" sz="2000" dirty="0" smtClean="0">
                <a:latin typeface="Comic Sans MS" panose="030F0702030302020204" pitchFamily="66" charset="0"/>
              </a:rPr>
              <a:t>Fewer </a:t>
            </a:r>
            <a:r>
              <a:rPr lang="en-US" sz="2000" dirty="0">
                <a:latin typeface="Comic Sans MS" panose="030F0702030302020204" pitchFamily="66" charset="0"/>
              </a:rPr>
              <a:t>complications</a:t>
            </a:r>
          </a:p>
          <a:p>
            <a:r>
              <a:rPr lang="tr-TR" sz="2000" dirty="0" smtClean="0">
                <a:latin typeface="Comic Sans MS" panose="030F0702030302020204" pitchFamily="66" charset="0"/>
              </a:rPr>
              <a:t>	</a:t>
            </a:r>
            <a:r>
              <a:rPr lang="en-US" sz="2000" dirty="0" smtClean="0">
                <a:latin typeface="Comic Sans MS" panose="030F0702030302020204" pitchFamily="66" charset="0"/>
              </a:rPr>
              <a:t>Less </a:t>
            </a:r>
            <a:r>
              <a:rPr lang="en-US" sz="2000" dirty="0">
                <a:latin typeface="Comic Sans MS" panose="030F0702030302020204" pitchFamily="66" charset="0"/>
              </a:rPr>
              <a:t>pain</a:t>
            </a:r>
          </a:p>
          <a:p>
            <a:r>
              <a:rPr lang="tr-TR" sz="2000" dirty="0" smtClean="0">
                <a:latin typeface="Comic Sans MS" panose="030F0702030302020204" pitchFamily="66" charset="0"/>
              </a:rPr>
              <a:t>	</a:t>
            </a:r>
            <a:r>
              <a:rPr lang="en-US" sz="2000" dirty="0" smtClean="0">
                <a:latin typeface="Comic Sans MS" panose="030F0702030302020204" pitchFamily="66" charset="0"/>
              </a:rPr>
              <a:t>Faster </a:t>
            </a:r>
            <a:r>
              <a:rPr lang="en-US" sz="2000" dirty="0">
                <a:latin typeface="Comic Sans MS" panose="030F0702030302020204" pitchFamily="66" charset="0"/>
              </a:rPr>
              <a:t>recovery</a:t>
            </a:r>
          </a:p>
          <a:p>
            <a:r>
              <a:rPr lang="tr-TR" sz="2000" dirty="0" smtClean="0">
                <a:latin typeface="Comic Sans MS" panose="030F0702030302020204" pitchFamily="66" charset="0"/>
              </a:rPr>
              <a:t>	</a:t>
            </a:r>
            <a:r>
              <a:rPr lang="en-US" sz="2000" dirty="0" smtClean="0">
                <a:latin typeface="Comic Sans MS" panose="030F0702030302020204" pitchFamily="66" charset="0"/>
              </a:rPr>
              <a:t>Reduced </a:t>
            </a:r>
            <a:r>
              <a:rPr lang="en-US" sz="2000" dirty="0">
                <a:latin typeface="Comic Sans MS" panose="030F0702030302020204" pitchFamily="66" charset="0"/>
              </a:rPr>
              <a:t>length of hospital </a:t>
            </a:r>
            <a:r>
              <a:rPr lang="en-US" sz="2000" dirty="0" smtClean="0">
                <a:latin typeface="Comic Sans MS" panose="030F0702030302020204" pitchFamily="66" charset="0"/>
              </a:rPr>
              <a:t>stay</a:t>
            </a:r>
            <a:endParaRPr lang="tr-TR" sz="2000" dirty="0" smtClean="0">
              <a:latin typeface="Comic Sans MS" panose="030F0702030302020204" pitchFamily="66" charset="0"/>
            </a:endParaRPr>
          </a:p>
          <a:p>
            <a:r>
              <a:rPr lang="tr-TR" sz="2000" dirty="0">
                <a:latin typeface="Comic Sans MS" panose="030F0702030302020204" pitchFamily="66" charset="0"/>
              </a:rPr>
              <a:t>	</a:t>
            </a:r>
          </a:p>
          <a:p>
            <a:endParaRPr lang="tr-TR" sz="2000" dirty="0">
              <a:latin typeface="Comic Sans MS" panose="030F0702030302020204" pitchFamily="66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88913"/>
            <a:ext cx="597693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1052513"/>
            <a:ext cx="22463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4 Dikdörtgen"/>
          <p:cNvSpPr>
            <a:spLocks noChangeArrowheads="1"/>
          </p:cNvSpPr>
          <p:nvPr/>
        </p:nvSpPr>
        <p:spPr bwMode="auto">
          <a:xfrm>
            <a:off x="1619250" y="1412875"/>
            <a:ext cx="5976938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mic Sans MS" pitchFamily="66" charset="0"/>
              </a:rPr>
              <a:t>Randomized phase III trial of laparoscopy vs </a:t>
            </a:r>
            <a:r>
              <a:rPr lang="tr-TR" sz="1400" dirty="0">
                <a:solidFill>
                  <a:schemeClr val="bg1"/>
                </a:solidFill>
                <a:latin typeface="Comic Sans MS" pitchFamily="66" charset="0"/>
              </a:rPr>
              <a:t> l</a:t>
            </a:r>
            <a:r>
              <a:rPr lang="en-US" sz="1400" dirty="0" err="1">
                <a:solidFill>
                  <a:schemeClr val="bg1"/>
                </a:solidFill>
                <a:latin typeface="Comic Sans MS" pitchFamily="66" charset="0"/>
              </a:rPr>
              <a:t>aparotomy</a:t>
            </a:r>
            <a:endParaRPr lang="tr-TR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8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Dikdörtgen"/>
          <p:cNvSpPr>
            <a:spLocks noChangeArrowheads="1"/>
          </p:cNvSpPr>
          <p:nvPr/>
        </p:nvSpPr>
        <p:spPr bwMode="auto">
          <a:xfrm>
            <a:off x="1545345" y="2542252"/>
            <a:ext cx="62642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400" dirty="0">
              <a:latin typeface="Comic Sans MS" pitchFamily="66" charset="0"/>
            </a:endParaRPr>
          </a:p>
          <a:p>
            <a:endParaRPr lang="tr-TR" sz="2400" dirty="0">
              <a:latin typeface="Comic Sans MS" pitchFamily="66" charset="0"/>
            </a:endParaRPr>
          </a:p>
          <a:p>
            <a:r>
              <a:rPr lang="tr-TR" sz="2400" dirty="0" smtClean="0">
                <a:latin typeface="Comic Sans MS" pitchFamily="66" charset="0"/>
              </a:rPr>
              <a:t>Similar pelvic lymph node count </a:t>
            </a:r>
            <a:endParaRPr lang="tr-TR" sz="2400" dirty="0">
              <a:latin typeface="Comic Sans MS" pitchFamily="66" charset="0"/>
            </a:endParaRPr>
          </a:p>
          <a:p>
            <a:r>
              <a:rPr lang="tr-TR" sz="2400" dirty="0">
                <a:latin typeface="Comic Sans MS" pitchFamily="66" charset="0"/>
              </a:rPr>
              <a:t>	L/S: 17 vs. L/T: 18</a:t>
            </a:r>
          </a:p>
          <a:p>
            <a:endParaRPr lang="tr-TR" sz="2400" dirty="0">
              <a:latin typeface="Comic Sans MS" pitchFamily="66" charset="0"/>
            </a:endParaRPr>
          </a:p>
          <a:p>
            <a:r>
              <a:rPr lang="tr-TR" sz="2400" dirty="0" smtClean="0">
                <a:latin typeface="Comic Sans MS" pitchFamily="66" charset="0"/>
              </a:rPr>
              <a:t>Similar paraaortic lymph node count</a:t>
            </a:r>
            <a:endParaRPr lang="tr-TR" sz="2400" dirty="0">
              <a:latin typeface="Comic Sans MS" pitchFamily="66" charset="0"/>
            </a:endParaRPr>
          </a:p>
          <a:p>
            <a:r>
              <a:rPr lang="tr-TR" sz="2400" dirty="0">
                <a:latin typeface="Comic Sans MS" pitchFamily="66" charset="0"/>
              </a:rPr>
              <a:t>	L/S: 7 vs. L/T: 7</a:t>
            </a:r>
          </a:p>
          <a:p>
            <a:endParaRPr lang="tr-TR" sz="2400" dirty="0">
              <a:latin typeface="Comic Sans MS" pitchFamily="66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77813"/>
            <a:ext cx="597693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125538"/>
            <a:ext cx="22463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5 Dikdörtgen"/>
          <p:cNvSpPr>
            <a:spLocks noChangeArrowheads="1"/>
          </p:cNvSpPr>
          <p:nvPr/>
        </p:nvSpPr>
        <p:spPr bwMode="auto">
          <a:xfrm>
            <a:off x="1619250" y="1412875"/>
            <a:ext cx="5976938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Comic Sans MS" pitchFamily="66" charset="0"/>
              </a:rPr>
              <a:t>Randomized phase III trial of laparoscopy vs </a:t>
            </a:r>
            <a:r>
              <a:rPr lang="tr-TR" sz="1400">
                <a:solidFill>
                  <a:schemeClr val="bg1"/>
                </a:solidFill>
                <a:latin typeface="Comic Sans MS" pitchFamily="66" charset="0"/>
              </a:rPr>
              <a:t> l</a:t>
            </a:r>
            <a:r>
              <a:rPr lang="en-US" sz="1400">
                <a:solidFill>
                  <a:schemeClr val="bg1"/>
                </a:solidFill>
                <a:latin typeface="Comic Sans MS" pitchFamily="66" charset="0"/>
              </a:rPr>
              <a:t>aparotomy</a:t>
            </a:r>
            <a:endParaRPr lang="tr-TR" sz="140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Başlık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pPr marL="484188" eaLnBrk="1" hangingPunct="1"/>
            <a:endParaRPr lang="en-US" smtClean="0">
              <a:solidFill>
                <a:srgbClr val="5C8FE9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2565400"/>
            <a:ext cx="4325938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3888" y="2565400"/>
            <a:ext cx="4710112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09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88913"/>
            <a:ext cx="597693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1052513"/>
            <a:ext cx="22463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4 Dikdörtgen"/>
          <p:cNvSpPr>
            <a:spLocks noChangeArrowheads="1"/>
          </p:cNvSpPr>
          <p:nvPr/>
        </p:nvSpPr>
        <p:spPr bwMode="auto">
          <a:xfrm>
            <a:off x="1619250" y="1412875"/>
            <a:ext cx="5976938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mic Sans MS" pitchFamily="66" charset="0"/>
              </a:rPr>
              <a:t>Randomized phase III trial of laparoscopy vs </a:t>
            </a:r>
            <a:r>
              <a:rPr lang="tr-TR" sz="1400" dirty="0">
                <a:solidFill>
                  <a:schemeClr val="bg1"/>
                </a:solidFill>
                <a:latin typeface="Comic Sans MS" pitchFamily="66" charset="0"/>
              </a:rPr>
              <a:t> l</a:t>
            </a:r>
            <a:r>
              <a:rPr lang="en-US" sz="1400" dirty="0" err="1">
                <a:solidFill>
                  <a:schemeClr val="bg1"/>
                </a:solidFill>
                <a:latin typeface="Comic Sans MS" pitchFamily="66" charset="0"/>
              </a:rPr>
              <a:t>aparotomy</a:t>
            </a:r>
            <a:endParaRPr lang="tr-TR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1907540"/>
            <a:ext cx="3312368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Conversion rate 26%</a:t>
            </a:r>
            <a:endParaRPr lang="tr-T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74968401"/>
              </p:ext>
            </p:extLst>
          </p:nvPr>
        </p:nvGraphicFramePr>
        <p:xfrm>
          <a:off x="1524000" y="2132856"/>
          <a:ext cx="6096000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4848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Relative Contraindications of Laparoscopy</a:t>
            </a:r>
          </a:p>
        </p:txBody>
      </p:sp>
      <p:sp>
        <p:nvSpPr>
          <p:cNvPr id="409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u="sng" dirty="0" smtClean="0"/>
              <a:t>Multiple previous major surgeries,</a:t>
            </a:r>
          </a:p>
          <a:p>
            <a:r>
              <a:rPr lang="tr-TR" altLang="tr-TR" u="sng" dirty="0" smtClean="0"/>
              <a:t>Morbid obesity,</a:t>
            </a:r>
          </a:p>
          <a:p>
            <a:r>
              <a:rPr lang="tr-TR" altLang="tr-TR" dirty="0" smtClean="0"/>
              <a:t>&gt;5 months pregnancy,</a:t>
            </a:r>
          </a:p>
          <a:p>
            <a:r>
              <a:rPr lang="tr-TR" altLang="tr-TR" dirty="0" smtClean="0"/>
              <a:t>Severe chronically ill patients presenting anesthesia problems,</a:t>
            </a:r>
          </a:p>
          <a:p>
            <a:r>
              <a:rPr lang="tr-TR" altLang="tr-TR" dirty="0" smtClean="0"/>
              <a:t>Malign ovarian or pelvic mass…</a:t>
            </a:r>
          </a:p>
          <a:p>
            <a:endParaRPr lang="tr-TR" altLang="tr-TR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" r="2934"/>
          <a:stretch>
            <a:fillRect/>
          </a:stretch>
        </p:blipFill>
        <p:spPr bwMode="auto">
          <a:xfrm>
            <a:off x="6659563" y="3933825"/>
            <a:ext cx="2052637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9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tr-TR" altLang="tr-T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Complications are related to…</a:t>
            </a:r>
            <a:endParaRPr lang="en-GB" altLang="tr-TR" sz="3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1600200"/>
            <a:ext cx="7810500" cy="3513138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40000"/>
              </a:lnSpc>
              <a:buFontTx/>
              <a:buAutoNum type="arabicPeriod"/>
            </a:pPr>
            <a:r>
              <a:rPr lang="tr-TR" altLang="tr-TR" sz="2800" b="1" smtClean="0"/>
              <a:t>L</a:t>
            </a:r>
            <a:r>
              <a:rPr lang="en-GB" altLang="tr-TR" sz="2800" b="1" smtClean="0"/>
              <a:t>aparoscopic entry</a:t>
            </a:r>
            <a:r>
              <a:rPr lang="tr-TR" altLang="tr-TR" sz="2800" b="1" smtClean="0"/>
              <a:t> (veress, trocar)</a:t>
            </a:r>
            <a:endParaRPr lang="en-GB" altLang="tr-TR" sz="2800" b="1" smtClean="0"/>
          </a:p>
          <a:p>
            <a:pPr marL="609600" indent="-609600">
              <a:lnSpc>
                <a:spcPct val="140000"/>
              </a:lnSpc>
              <a:buFontTx/>
              <a:buAutoNum type="arabicPeriod"/>
            </a:pPr>
            <a:r>
              <a:rPr lang="tr-TR" altLang="tr-TR" sz="2800" b="1" smtClean="0"/>
              <a:t>T</a:t>
            </a:r>
            <a:r>
              <a:rPr lang="en-GB" altLang="tr-TR" sz="2800" b="1" smtClean="0"/>
              <a:t>he operative procedure</a:t>
            </a:r>
          </a:p>
          <a:p>
            <a:pPr marL="609600" indent="-609600">
              <a:lnSpc>
                <a:spcPct val="140000"/>
              </a:lnSpc>
              <a:buFontTx/>
              <a:buAutoNum type="arabicPeriod"/>
            </a:pPr>
            <a:r>
              <a:rPr lang="tr-TR" altLang="tr-TR" sz="2800" smtClean="0"/>
              <a:t>P</a:t>
            </a:r>
            <a:r>
              <a:rPr lang="en-GB" altLang="tr-TR" sz="2800" smtClean="0"/>
              <a:t>neumoperitoneum</a:t>
            </a:r>
          </a:p>
          <a:p>
            <a:pPr marL="609600" indent="-609600">
              <a:lnSpc>
                <a:spcPct val="140000"/>
              </a:lnSpc>
              <a:buFontTx/>
              <a:buAutoNum type="arabicPeriod"/>
            </a:pPr>
            <a:r>
              <a:rPr lang="tr-TR" altLang="tr-TR" sz="2800" smtClean="0"/>
              <a:t>P</a:t>
            </a:r>
            <a:r>
              <a:rPr lang="en-GB" altLang="tr-TR" sz="2800" smtClean="0"/>
              <a:t>atient position</a:t>
            </a:r>
          </a:p>
          <a:p>
            <a:pPr marL="609600" indent="-609600">
              <a:lnSpc>
                <a:spcPct val="140000"/>
              </a:lnSpc>
              <a:buFontTx/>
              <a:buAutoNum type="arabicPeriod"/>
            </a:pPr>
            <a:r>
              <a:rPr lang="tr-TR" altLang="tr-TR" sz="2800" smtClean="0"/>
              <a:t>A</a:t>
            </a:r>
            <a:r>
              <a:rPr lang="en-GB" altLang="tr-TR" sz="2800" smtClean="0"/>
              <a:t>naesthesia</a:t>
            </a:r>
          </a:p>
        </p:txBody>
      </p:sp>
    </p:spTree>
    <p:extLst>
      <p:ext uri="{BB962C8B-B14F-4D97-AF65-F5344CB8AC3E}">
        <p14:creationId xmlns:p14="http://schemas.microsoft.com/office/powerpoint/2010/main" val="3150743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096" y="740693"/>
            <a:ext cx="8246368" cy="600075"/>
          </a:xfrm>
        </p:spPr>
        <p:txBody>
          <a:bodyPr>
            <a:normAutofit fontScale="90000"/>
          </a:bodyPr>
          <a:lstStyle/>
          <a:p>
            <a:r>
              <a:rPr lang="en-GB" altLang="tr-TR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Summary data for major laparoscopic complications</a:t>
            </a:r>
            <a:endParaRPr lang="en-US" altLang="tr-TR" sz="28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98371" name="Group 3"/>
          <p:cNvGraphicFramePr>
            <a:graphicFrameLocks noGrp="1"/>
          </p:cNvGraphicFramePr>
          <p:nvPr/>
        </p:nvGraphicFramePr>
        <p:xfrm>
          <a:off x="869950" y="1749425"/>
          <a:ext cx="7407275" cy="3494088"/>
        </p:xfrm>
        <a:graphic>
          <a:graphicData uri="http://schemas.openxmlformats.org/drawingml/2006/table">
            <a:tbl>
              <a:tblPr/>
              <a:tblGrid>
                <a:gridCol w="4632899"/>
                <a:gridCol w="2774376"/>
              </a:tblGrid>
              <a:tr h="1353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Overall complication 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  </a:t>
                      </a: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Intestinal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  Vascular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  Urinary tract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1284" marR="8128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7-12.6 per 1000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1.6 to 2.4 per 1000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0.3 per 1000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2 to 8.5 per 1000</a:t>
                      </a: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1284" marR="8128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</a:rPr>
                        <a:t>Complication during setup phase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1284" marR="8128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Franklin Gothic Medium" pitchFamily="34" charset="0"/>
                        </a:rPr>
                        <a:t>1:3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1284" marR="8128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Conversion to laparotomy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1284" marR="8128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2%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1284" marR="8128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Complication not recognised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1284" marR="8128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1:4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1284" marR="8128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3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Mortality rate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1284" marR="8128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4.4 per 100,000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1284" marR="8128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Mortality after hysterectomy for benign indications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1284" marR="81284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150 per 100,000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81284" marR="8128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732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Entry Techniques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3848" y="1412776"/>
            <a:ext cx="673453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latin typeface="Comic Sans MS" panose="030F0702030302020204" pitchFamily="66" charset="0"/>
              </a:rPr>
              <a:t>Classic or closed entry</a:t>
            </a:r>
          </a:p>
          <a:p>
            <a:r>
              <a:rPr lang="tr-TR" sz="2800" dirty="0" smtClean="0">
                <a:latin typeface="Comic Sans MS" panose="030F0702030302020204" pitchFamily="66" charset="0"/>
              </a:rPr>
              <a:t>	Veress-pneumoperitoneum-trocar</a:t>
            </a:r>
          </a:p>
          <a:p>
            <a:endParaRPr lang="tr-TR" sz="2800" dirty="0" smtClean="0">
              <a:latin typeface="Comic Sans MS" panose="030F0702030302020204" pitchFamily="66" charset="0"/>
            </a:endParaRPr>
          </a:p>
          <a:p>
            <a:r>
              <a:rPr lang="tr-TR" sz="2800" dirty="0" smtClean="0">
                <a:latin typeface="Comic Sans MS" panose="030F0702030302020204" pitchFamily="66" charset="0"/>
              </a:rPr>
              <a:t>Direct trocar entry</a:t>
            </a:r>
          </a:p>
          <a:p>
            <a:endParaRPr lang="tr-TR" sz="2800" dirty="0" smtClean="0">
              <a:latin typeface="Comic Sans MS" panose="030F0702030302020204" pitchFamily="66" charset="0"/>
            </a:endParaRPr>
          </a:p>
          <a:p>
            <a:r>
              <a:rPr lang="tr-TR" sz="2800" dirty="0" smtClean="0">
                <a:latin typeface="Comic Sans MS" panose="030F0702030302020204" pitchFamily="66" charset="0"/>
              </a:rPr>
              <a:t>Open technique</a:t>
            </a:r>
          </a:p>
          <a:p>
            <a:endParaRPr lang="tr-TR" sz="2800" dirty="0" smtClean="0">
              <a:latin typeface="Comic Sans MS" panose="030F0702030302020204" pitchFamily="66" charset="0"/>
            </a:endParaRPr>
          </a:p>
          <a:p>
            <a:r>
              <a:rPr lang="tr-TR" sz="2800" dirty="0" smtClean="0">
                <a:latin typeface="Comic Sans MS" panose="030F0702030302020204" pitchFamily="66" charset="0"/>
              </a:rPr>
              <a:t>New techniques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	</a:t>
            </a:r>
            <a:r>
              <a:rPr lang="tr-TR" sz="2800" dirty="0" smtClean="0">
                <a:latin typeface="Comic Sans MS" panose="030F0702030302020204" pitchFamily="66" charset="0"/>
              </a:rPr>
              <a:t>shielded disposable trocars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	</a:t>
            </a:r>
            <a:r>
              <a:rPr lang="tr-TR" sz="2800" dirty="0" smtClean="0">
                <a:latin typeface="Comic Sans MS" panose="030F0702030302020204" pitchFamily="66" charset="0"/>
              </a:rPr>
              <a:t>optical Veress needle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	</a:t>
            </a:r>
            <a:r>
              <a:rPr lang="tr-TR" sz="2800" dirty="0" smtClean="0">
                <a:latin typeface="Comic Sans MS" panose="030F0702030302020204" pitchFamily="66" charset="0"/>
              </a:rPr>
              <a:t>radially expanding trocars</a:t>
            </a:r>
          </a:p>
          <a:p>
            <a:r>
              <a:rPr lang="tr-TR" sz="2800" dirty="0">
                <a:latin typeface="Comic Sans MS" panose="030F0702030302020204" pitchFamily="66" charset="0"/>
              </a:rPr>
              <a:t>	</a:t>
            </a:r>
            <a:r>
              <a:rPr lang="tr-TR" sz="2800" dirty="0" smtClean="0">
                <a:latin typeface="Comic Sans MS" panose="030F0702030302020204" pitchFamily="66" charset="0"/>
              </a:rPr>
              <a:t>optical trocars</a:t>
            </a:r>
          </a:p>
        </p:txBody>
      </p:sp>
    </p:spTree>
    <p:extLst>
      <p:ext uri="{BB962C8B-B14F-4D97-AF65-F5344CB8AC3E}">
        <p14:creationId xmlns:p14="http://schemas.microsoft.com/office/powerpoint/2010/main" val="35442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 txBox="1">
            <a:spLocks/>
          </p:cNvSpPr>
          <p:nvPr/>
        </p:nvSpPr>
        <p:spPr>
          <a:xfrm>
            <a:off x="0" y="270238"/>
            <a:ext cx="9144000" cy="99852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Obesity= BMI</a:t>
            </a:r>
            <a:r>
              <a:rPr lang="tr-TR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&gt;</a:t>
            </a:r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30</a:t>
            </a:r>
            <a:endParaRPr lang="tr-T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556512308"/>
              </p:ext>
            </p:extLst>
          </p:nvPr>
        </p:nvGraphicFramePr>
        <p:xfrm>
          <a:off x="1115616" y="2276872"/>
          <a:ext cx="72008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109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7561262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7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6050"/>
            <a:ext cx="7561263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3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871538"/>
            <a:ext cx="73818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0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File00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49"/>
          <a:stretch>
            <a:fillRect/>
          </a:stretch>
        </p:blipFill>
        <p:spPr bwMode="auto">
          <a:xfrm>
            <a:off x="468313" y="1484313"/>
            <a:ext cx="82391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5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1629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7850"/>
            <a:ext cx="728662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Simge &quot;Yok&quot;"/>
          <p:cNvSpPr/>
          <p:nvPr/>
        </p:nvSpPr>
        <p:spPr>
          <a:xfrm>
            <a:off x="6156325" y="3716338"/>
            <a:ext cx="2570163" cy="2665412"/>
          </a:xfrm>
          <a:prstGeom prst="noSmoking">
            <a:avLst>
              <a:gd name="adj" fmla="val 561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71438"/>
            <a:ext cx="89741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" b="3535"/>
          <a:stretch>
            <a:fillRect/>
          </a:stretch>
        </p:blipFill>
        <p:spPr bwMode="auto">
          <a:xfrm>
            <a:off x="1476375" y="4221163"/>
            <a:ext cx="648017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3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6048375" cy="63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71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14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58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Veress iğnesini kaç kere denemeli?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03363"/>
            <a:ext cx="723582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 txBox="1">
            <a:spLocks/>
          </p:cNvSpPr>
          <p:nvPr/>
        </p:nvSpPr>
        <p:spPr>
          <a:xfrm>
            <a:off x="0" y="44624"/>
            <a:ext cx="9144000" cy="99852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Obesity= BMI</a:t>
            </a:r>
            <a:r>
              <a:rPr lang="tr-TR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&gt;</a:t>
            </a:r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30</a:t>
            </a:r>
            <a:endParaRPr lang="tr-T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6444044"/>
            <a:ext cx="292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Mullen Jt et al Ann Surg 2009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1041971" y="1652607"/>
            <a:ext cx="734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omic Sans MS" panose="030F0702030302020204" pitchFamily="66" charset="0"/>
              </a:rPr>
              <a:t>Overall mortality and composite morbidity</a:t>
            </a:r>
          </a:p>
        </p:txBody>
      </p:sp>
      <p:sp>
        <p:nvSpPr>
          <p:cNvPr id="2" name="Down Arrow 1"/>
          <p:cNvSpPr/>
          <p:nvPr/>
        </p:nvSpPr>
        <p:spPr>
          <a:xfrm>
            <a:off x="1979712" y="2186280"/>
            <a:ext cx="360040" cy="522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own Arrow 6"/>
          <p:cNvSpPr/>
          <p:nvPr/>
        </p:nvSpPr>
        <p:spPr>
          <a:xfrm>
            <a:off x="6300192" y="2186280"/>
            <a:ext cx="360040" cy="522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107504" y="2780928"/>
            <a:ext cx="446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omic Sans MS" panose="030F0702030302020204" pitchFamily="66" charset="0"/>
              </a:rPr>
              <a:t>Pts without metabolic compl.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8884" y="2780928"/>
            <a:ext cx="446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omic Sans MS" panose="030F0702030302020204" pitchFamily="66" charset="0"/>
              </a:rPr>
              <a:t>Pts with metabolic compl.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3678123"/>
            <a:ext cx="446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Lower</a:t>
            </a:r>
            <a:r>
              <a:rPr lang="tr-TR" sz="2000" b="1" dirty="0" smtClean="0">
                <a:latin typeface="Comic Sans MS" panose="030F0702030302020204" pitchFamily="66" charset="0"/>
              </a:rPr>
              <a:t> than normal weight women</a:t>
            </a:r>
            <a:r>
              <a:rPr lang="tr-TR" sz="2400" b="1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836" y="3645024"/>
            <a:ext cx="446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higher</a:t>
            </a:r>
            <a:r>
              <a:rPr lang="tr-TR" sz="2000" b="1" dirty="0" smtClean="0">
                <a:latin typeface="Comic Sans MS" panose="030F0702030302020204" pitchFamily="66" charset="0"/>
              </a:rPr>
              <a:t> than normal weight women</a:t>
            </a:r>
            <a:r>
              <a:rPr lang="tr-TR" sz="2400" b="1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1979712" y="3194392"/>
            <a:ext cx="360040" cy="522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own Arrow 14"/>
          <p:cNvSpPr/>
          <p:nvPr/>
        </p:nvSpPr>
        <p:spPr>
          <a:xfrm>
            <a:off x="6300192" y="3194392"/>
            <a:ext cx="360040" cy="522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2267744" y="4293096"/>
            <a:ext cx="4463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Obesity paradox</a:t>
            </a:r>
            <a:r>
              <a:rPr lang="tr-TR" sz="20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48884" y="4964975"/>
            <a:ext cx="4463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omic Sans MS" panose="030F0702030302020204" pitchFamily="66" charset="0"/>
              </a:rPr>
              <a:t>High risk patients:</a:t>
            </a:r>
          </a:p>
          <a:p>
            <a:r>
              <a:rPr lang="tr-TR" sz="2400" b="1" dirty="0">
                <a:latin typeface="Comic Sans MS" panose="030F0702030302020204" pitchFamily="66" charset="0"/>
              </a:rPr>
              <a:t>	</a:t>
            </a:r>
            <a:r>
              <a:rPr lang="tr-TR" sz="2400" b="1" dirty="0" smtClean="0">
                <a:latin typeface="Comic Sans MS" panose="030F0702030302020204" pitchFamily="66" charset="0"/>
              </a:rPr>
              <a:t>underweight women</a:t>
            </a:r>
          </a:p>
          <a:p>
            <a:r>
              <a:rPr lang="tr-TR" sz="2400" b="1" dirty="0">
                <a:latin typeface="Comic Sans MS" panose="030F0702030302020204" pitchFamily="66" charset="0"/>
              </a:rPr>
              <a:t>	</a:t>
            </a:r>
            <a:r>
              <a:rPr lang="tr-TR" sz="2400" b="1" dirty="0" smtClean="0">
                <a:latin typeface="Comic Sans MS" panose="030F0702030302020204" pitchFamily="66" charset="0"/>
              </a:rPr>
              <a:t>morbidly obese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512" y="4964975"/>
            <a:ext cx="4463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omic Sans MS" panose="030F0702030302020204" pitchFamily="66" charset="0"/>
              </a:rPr>
              <a:t>Low risk patients:</a:t>
            </a:r>
          </a:p>
          <a:p>
            <a:r>
              <a:rPr lang="tr-TR" sz="2400" b="1" dirty="0">
                <a:latin typeface="Comic Sans MS" panose="030F0702030302020204" pitchFamily="66" charset="0"/>
              </a:rPr>
              <a:t>	</a:t>
            </a:r>
            <a:r>
              <a:rPr lang="tr-TR" sz="2400" b="1" dirty="0" smtClean="0">
                <a:latin typeface="Comic Sans MS" panose="030F0702030302020204" pitchFamily="66" charset="0"/>
              </a:rPr>
              <a:t>overweight</a:t>
            </a:r>
          </a:p>
          <a:p>
            <a:r>
              <a:rPr lang="tr-TR" sz="2400" b="1" dirty="0">
                <a:latin typeface="Comic Sans MS" panose="030F0702030302020204" pitchFamily="66" charset="0"/>
              </a:rPr>
              <a:t>	</a:t>
            </a:r>
            <a:r>
              <a:rPr lang="tr-TR" sz="2400" b="1" dirty="0" smtClean="0">
                <a:latin typeface="Comic Sans MS" panose="030F0702030302020204" pitchFamily="66" charset="0"/>
              </a:rPr>
              <a:t>moderatly obese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1167135"/>
            <a:ext cx="813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omic Sans MS" panose="030F0702030302020204" pitchFamily="66" charset="0"/>
              </a:rPr>
              <a:t>prospective cohort, 118,707 pts, general surgery </a:t>
            </a:r>
          </a:p>
        </p:txBody>
      </p:sp>
    </p:spTree>
    <p:extLst>
      <p:ext uri="{BB962C8B-B14F-4D97-AF65-F5344CB8AC3E}">
        <p14:creationId xmlns:p14="http://schemas.microsoft.com/office/powerpoint/2010/main" val="4719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Pneumoperitoneum</a:t>
            </a:r>
          </a:p>
        </p:txBody>
      </p:sp>
      <p:sp>
        <p:nvSpPr>
          <p:cNvPr id="2048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tr-TR" altLang="tr-TR" dirty="0" smtClean="0"/>
              <a:t>	4 high-risk groups !</a:t>
            </a:r>
          </a:p>
          <a:p>
            <a:r>
              <a:rPr lang="tr-TR" altLang="tr-TR" dirty="0" smtClean="0"/>
              <a:t>Obesity,</a:t>
            </a:r>
          </a:p>
          <a:p>
            <a:r>
              <a:rPr lang="tr-TR" altLang="tr-TR" dirty="0" smtClean="0"/>
              <a:t>Thin patients,</a:t>
            </a:r>
          </a:p>
          <a:p>
            <a:r>
              <a:rPr lang="tr-TR" altLang="tr-TR" dirty="0" smtClean="0"/>
              <a:t>Patients with previous abdominal surgery</a:t>
            </a:r>
          </a:p>
          <a:p>
            <a:r>
              <a:rPr lang="tr-TR" altLang="tr-TR" dirty="0" smtClean="0"/>
              <a:t>Failed insufliation attempt…</a:t>
            </a:r>
          </a:p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36722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Open Technique (Hasson)</a:t>
            </a:r>
          </a:p>
        </p:txBody>
      </p: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 smtClean="0"/>
              <a:t>2-3 cm incision </a:t>
            </a:r>
          </a:p>
          <a:p>
            <a:r>
              <a:rPr lang="tr-TR" altLang="tr-TR" dirty="0" smtClean="0"/>
              <a:t>Opening the fascia and peritoneum under visiual control</a:t>
            </a:r>
          </a:p>
          <a:p>
            <a:r>
              <a:rPr lang="tr-TR" altLang="tr-TR" dirty="0" smtClean="0"/>
              <a:t>Vascular injury is less common but intestinal injury rate similar !</a:t>
            </a:r>
          </a:p>
        </p:txBody>
      </p:sp>
    </p:spTree>
    <p:extLst>
      <p:ext uri="{BB962C8B-B14F-4D97-AF65-F5344CB8AC3E}">
        <p14:creationId xmlns:p14="http://schemas.microsoft.com/office/powerpoint/2010/main" val="21569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3887788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95663"/>
            <a:ext cx="3887788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231775"/>
            <a:ext cx="4068762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429000"/>
            <a:ext cx="3995738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7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Başlık"/>
          <p:cNvSpPr txBox="1">
            <a:spLocks/>
          </p:cNvSpPr>
          <p:nvPr/>
        </p:nvSpPr>
        <p:spPr>
          <a:xfrm>
            <a:off x="0" y="142852"/>
            <a:ext cx="9144000" cy="112590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user\Desktop\Ameliyat resim\20150109_1402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 r="22925"/>
          <a:stretch/>
        </p:blipFill>
        <p:spPr bwMode="auto">
          <a:xfrm rot="5400000">
            <a:off x="33667" y="2031636"/>
            <a:ext cx="4941168" cy="427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7" r="24545"/>
          <a:stretch/>
        </p:blipFill>
        <p:spPr>
          <a:xfrm>
            <a:off x="4788024" y="1916832"/>
            <a:ext cx="4053046" cy="430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Summary</a:t>
            </a:r>
            <a:endParaRPr lang="tr-TR" altLang="tr-T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628800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Complication rate increases related with increasing obesity rate even for LTH</a:t>
            </a:r>
            <a:r>
              <a:rPr lang="en-US" sz="2000" b="1" dirty="0" smtClean="0"/>
              <a:t>.</a:t>
            </a:r>
            <a:endParaRPr lang="tr-TR" sz="2000" b="1" dirty="0" smtClean="0"/>
          </a:p>
          <a:p>
            <a:endParaRPr lang="tr-TR" sz="2000" dirty="0"/>
          </a:p>
          <a:p>
            <a:r>
              <a:rPr lang="en-US" sz="2000" b="1" dirty="0"/>
              <a:t>Complication rate is highest in obese patients with metabolic complications</a:t>
            </a:r>
            <a:r>
              <a:rPr lang="en-US" sz="2000" b="1" dirty="0" smtClean="0"/>
              <a:t>.</a:t>
            </a:r>
            <a:endParaRPr lang="tr-TR" sz="2000" b="1" dirty="0" smtClean="0"/>
          </a:p>
          <a:p>
            <a:endParaRPr lang="tr-TR" sz="2000" dirty="0"/>
          </a:p>
          <a:p>
            <a:r>
              <a:rPr lang="en-US" sz="2000" b="1" dirty="0"/>
              <a:t>Access into the abdominal cavity may be difficult in obese patients</a:t>
            </a:r>
            <a:r>
              <a:rPr lang="en-US" sz="2000" b="1" dirty="0" smtClean="0"/>
              <a:t>.</a:t>
            </a:r>
            <a:endParaRPr lang="tr-TR" sz="2000" b="1" dirty="0" smtClean="0"/>
          </a:p>
          <a:p>
            <a:endParaRPr lang="tr-TR" sz="2000" dirty="0"/>
          </a:p>
          <a:p>
            <a:r>
              <a:rPr lang="en-US" sz="2000" b="1" dirty="0"/>
              <a:t>Amount of bleeding may be higher in obese and morbidly obese patients</a:t>
            </a:r>
            <a:r>
              <a:rPr lang="en-US" sz="2000" b="1" dirty="0" smtClean="0"/>
              <a:t>.</a:t>
            </a:r>
            <a:endParaRPr lang="tr-TR" sz="2000" b="1" dirty="0" smtClean="0"/>
          </a:p>
          <a:p>
            <a:endParaRPr lang="tr-TR" sz="2000" dirty="0"/>
          </a:p>
          <a:p>
            <a:r>
              <a:rPr lang="en-US" sz="2000" b="1" dirty="0"/>
              <a:t>The rate of thromboembolic events is higher in morbidly obese patients. </a:t>
            </a:r>
            <a:endParaRPr lang="tr-TR" sz="2000" dirty="0"/>
          </a:p>
          <a:p>
            <a:r>
              <a:rPr lang="en-US" sz="2000" dirty="0"/>
              <a:t> 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991844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9" y="2132856"/>
            <a:ext cx="9002675" cy="4608512"/>
          </a:xfrm>
          <a:prstGeom prst="rect">
            <a:avLst/>
          </a:prstGeom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tr-TR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Summary</a:t>
            </a:r>
            <a:endParaRPr lang="tr-TR" altLang="tr-T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4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619.pdf (GÜVENLİ)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t="22418" r="29827" b="27300"/>
          <a:stretch/>
        </p:blipFill>
        <p:spPr>
          <a:xfrm>
            <a:off x="539552" y="231358"/>
            <a:ext cx="7992888" cy="2693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3280321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omic Sans MS" panose="030F0702030302020204" pitchFamily="66" charset="0"/>
              </a:rPr>
              <a:t>Obese pts with metabolic syndrome higher perioperative morbidity and mortality than normal-weight women !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4536668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omic Sans MS" panose="030F0702030302020204" pitchFamily="66" charset="0"/>
              </a:rPr>
              <a:t>Surgical site infection BMI&gt;35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Venous thromboembolism BMI&gt;35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Wound complications </a:t>
            </a:r>
          </a:p>
          <a:p>
            <a:r>
              <a:rPr lang="tr-TR" sz="2400" b="1" dirty="0">
                <a:latin typeface="Comic Sans MS" panose="030F0702030302020204" pitchFamily="66" charset="0"/>
              </a:rPr>
              <a:t>	</a:t>
            </a:r>
            <a:r>
              <a:rPr lang="tr-TR" sz="2400" b="1" dirty="0" smtClean="0">
                <a:latin typeface="Comic Sans MS" panose="030F0702030302020204" pitchFamily="66" charset="0"/>
              </a:rPr>
              <a:t>(10 times more likely with a BMI 40-49) 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8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 txBox="1">
            <a:spLocks/>
          </p:cNvSpPr>
          <p:nvPr/>
        </p:nvSpPr>
        <p:spPr>
          <a:xfrm>
            <a:off x="0" y="142852"/>
            <a:ext cx="9144000" cy="99852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Hysterectomy</a:t>
            </a:r>
            <a:endParaRPr lang="tr-T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1971" y="1148551"/>
            <a:ext cx="7346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>
                <a:latin typeface="Comic Sans MS" panose="030F0702030302020204" pitchFamily="66" charset="0"/>
              </a:rPr>
              <a:t>Hysterectomy</a:t>
            </a:r>
            <a:r>
              <a:rPr lang="tr-TR" sz="2400" b="1" dirty="0" smtClean="0">
                <a:latin typeface="Comic Sans MS" panose="030F0702030302020204" pitchFamily="66" charset="0"/>
              </a:rPr>
              <a:t>; 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	second most common procedure in USA ! </a:t>
            </a:r>
          </a:p>
          <a:p>
            <a:r>
              <a:rPr lang="tr-TR" sz="2400" b="1" dirty="0" smtClean="0">
                <a:latin typeface="Comic Sans MS" panose="030F0702030302020204" pitchFamily="66" charset="0"/>
              </a:rPr>
              <a:t>	433.000 annually 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9163" y="6309320"/>
            <a:ext cx="1971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ACOG, March 2015</a:t>
            </a:r>
            <a:endParaRPr lang="tr-TR" dirty="0"/>
          </a:p>
        </p:txBody>
      </p:sp>
      <p:sp>
        <p:nvSpPr>
          <p:cNvPr id="6" name="6 Dikdörtgen"/>
          <p:cNvSpPr/>
          <p:nvPr/>
        </p:nvSpPr>
        <p:spPr>
          <a:xfrm>
            <a:off x="1979712" y="2699042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 smtClean="0">
                <a:latin typeface="Comic Sans MS" pitchFamily="66" charset="0"/>
              </a:rPr>
              <a:t>Vaginal</a:t>
            </a:r>
            <a:endParaRPr lang="tr-TR" sz="2800" dirty="0" smtClean="0">
              <a:latin typeface="Comic Sans MS" pitchFamily="66" charset="0"/>
            </a:endParaRPr>
          </a:p>
          <a:p>
            <a:r>
              <a:rPr lang="tr-TR" sz="2800" dirty="0" err="1" smtClean="0">
                <a:latin typeface="Comic Sans MS" pitchFamily="66" charset="0"/>
              </a:rPr>
              <a:t>Abdominal</a:t>
            </a:r>
            <a:endParaRPr lang="tr-TR" sz="2800" dirty="0" smtClean="0">
              <a:latin typeface="Comic Sans MS" pitchFamily="66" charset="0"/>
            </a:endParaRPr>
          </a:p>
          <a:p>
            <a:r>
              <a:rPr lang="tr-TR" sz="2800" dirty="0" err="1" smtClean="0">
                <a:latin typeface="Comic Sans MS" pitchFamily="66" charset="0"/>
              </a:rPr>
              <a:t>Endoscopic</a:t>
            </a:r>
            <a:r>
              <a:rPr lang="tr-TR" sz="2800" dirty="0" smtClean="0">
                <a:latin typeface="Comic Sans MS" pitchFamily="66" charset="0"/>
              </a:rPr>
              <a:t> </a:t>
            </a:r>
          </a:p>
          <a:p>
            <a:r>
              <a:rPr lang="tr-TR" sz="2800" dirty="0" smtClean="0">
                <a:latin typeface="Comic Sans MS" pitchFamily="66" charset="0"/>
              </a:rPr>
              <a:t>	</a:t>
            </a:r>
            <a:r>
              <a:rPr lang="tr-TR" sz="2800" dirty="0" err="1" smtClean="0">
                <a:latin typeface="Comic Sans MS" pitchFamily="66" charset="0"/>
              </a:rPr>
              <a:t>Laparoscopic</a:t>
            </a:r>
            <a:endParaRPr lang="tr-TR" sz="2800" dirty="0" smtClean="0">
              <a:latin typeface="Comic Sans MS" pitchFamily="66" charset="0"/>
            </a:endParaRPr>
          </a:p>
          <a:p>
            <a:r>
              <a:rPr lang="tr-TR" sz="2800" dirty="0" smtClean="0">
                <a:latin typeface="Comic Sans MS" pitchFamily="66" charset="0"/>
              </a:rPr>
              <a:t>		LAVH</a:t>
            </a:r>
          </a:p>
          <a:p>
            <a:r>
              <a:rPr lang="tr-TR" sz="2800" dirty="0" smtClean="0">
                <a:latin typeface="Comic Sans MS" pitchFamily="66" charset="0"/>
              </a:rPr>
              <a:t>		L </a:t>
            </a:r>
            <a:r>
              <a:rPr lang="tr-TR" sz="2800" dirty="0" err="1" smtClean="0">
                <a:latin typeface="Comic Sans MS" pitchFamily="66" charset="0"/>
              </a:rPr>
              <a:t>Subtotal</a:t>
            </a:r>
            <a:r>
              <a:rPr lang="tr-TR" sz="2800" dirty="0" smtClean="0">
                <a:latin typeface="Comic Sans MS" pitchFamily="66" charset="0"/>
              </a:rPr>
              <a:t> H</a:t>
            </a:r>
          </a:p>
          <a:p>
            <a:r>
              <a:rPr lang="tr-TR" sz="2800" dirty="0" smtClean="0">
                <a:latin typeface="Comic Sans MS" pitchFamily="66" charset="0"/>
              </a:rPr>
              <a:t>		LTH 1989 		</a:t>
            </a:r>
          </a:p>
          <a:p>
            <a:r>
              <a:rPr lang="tr-TR" sz="2800" dirty="0" smtClean="0">
                <a:latin typeface="Comic Sans MS" pitchFamily="66" charset="0"/>
              </a:rPr>
              <a:t>		</a:t>
            </a:r>
            <a:r>
              <a:rPr lang="tr-TR" sz="2800" dirty="0" err="1" smtClean="0">
                <a:latin typeface="Comic Sans MS" pitchFamily="66" charset="0"/>
              </a:rPr>
              <a:t>Single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 err="1" smtClean="0">
                <a:latin typeface="Comic Sans MS" pitchFamily="66" charset="0"/>
              </a:rPr>
              <a:t>Port</a:t>
            </a:r>
            <a:r>
              <a:rPr lang="tr-TR" sz="2800" dirty="0" smtClean="0">
                <a:latin typeface="Comic Sans MS" pitchFamily="66" charset="0"/>
              </a:rPr>
              <a:t> </a:t>
            </a:r>
          </a:p>
          <a:p>
            <a:r>
              <a:rPr lang="tr-TR" sz="2800" dirty="0" smtClean="0">
                <a:latin typeface="Comic Sans MS" pitchFamily="66" charset="0"/>
              </a:rPr>
              <a:t>	</a:t>
            </a:r>
            <a:r>
              <a:rPr lang="tr-TR" sz="2800" dirty="0" err="1" smtClean="0">
                <a:latin typeface="Comic Sans MS" pitchFamily="66" charset="0"/>
              </a:rPr>
              <a:t>Robotic</a:t>
            </a:r>
            <a:r>
              <a:rPr lang="tr-TR" sz="2800" dirty="0" smtClean="0">
                <a:latin typeface="Comic Sans MS" pitchFamily="66" charset="0"/>
              </a:rPr>
              <a:t> 2002</a:t>
            </a:r>
          </a:p>
        </p:txBody>
      </p:sp>
    </p:spTree>
    <p:extLst>
      <p:ext uri="{BB962C8B-B14F-4D97-AF65-F5344CB8AC3E}">
        <p14:creationId xmlns:p14="http://schemas.microsoft.com/office/powerpoint/2010/main" val="16002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79252"/>
            <a:ext cx="8089527" cy="226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42088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omic Sans MS" panose="030F0702030302020204" pitchFamily="66" charset="0"/>
              </a:rPr>
              <a:t>20353 pts, nationwide, Denmark, 2004-2009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501008"/>
            <a:ext cx="79152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7829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3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79252"/>
            <a:ext cx="8089527" cy="226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297"/>
            <a:ext cx="7632848" cy="480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8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77686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13" y="6375226"/>
            <a:ext cx="23907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59" y="2262758"/>
            <a:ext cx="67913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23853"/>
            <a:ext cx="70104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4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16632"/>
            <a:ext cx="82200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525344"/>
            <a:ext cx="290775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3" y="1594645"/>
            <a:ext cx="8830835" cy="3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5626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9" y="2276872"/>
            <a:ext cx="432480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96" y="1925960"/>
            <a:ext cx="40386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4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561</Words>
  <Application>Microsoft Office PowerPoint</Application>
  <PresentationFormat>On-screen Show (4:3)</PresentationFormat>
  <Paragraphs>164</Paragraphs>
  <Slides>36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Comic Sans MS</vt:lpstr>
      <vt:lpstr>Franklin Gothic Medium</vt:lpstr>
      <vt:lpstr>Ofis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Relative Contraindications of Laparoscopy</vt:lpstr>
      <vt:lpstr>Complications are related to…</vt:lpstr>
      <vt:lpstr>Summary data for major laparoscopic complications</vt:lpstr>
      <vt:lpstr>Entry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Veress iğnesini kaç kere denemeli?</vt:lpstr>
      <vt:lpstr>Pneumoperitoneum</vt:lpstr>
      <vt:lpstr>Open Technique (Hasson)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FG</dc:creator>
  <cp:lastModifiedBy>s</cp:lastModifiedBy>
  <cp:revision>94</cp:revision>
  <dcterms:created xsi:type="dcterms:W3CDTF">2013-02-06T07:52:00Z</dcterms:created>
  <dcterms:modified xsi:type="dcterms:W3CDTF">2017-05-19T10:41:08Z</dcterms:modified>
</cp:coreProperties>
</file>